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52"/>
  </p:notesMasterIdLst>
  <p:handoutMasterIdLst>
    <p:handoutMasterId r:id="rId53"/>
  </p:handoutMasterIdLst>
  <p:sldIdLst>
    <p:sldId id="257" r:id="rId5"/>
    <p:sldId id="336" r:id="rId6"/>
    <p:sldId id="337" r:id="rId7"/>
    <p:sldId id="338" r:id="rId8"/>
    <p:sldId id="301" r:id="rId9"/>
    <p:sldId id="303" r:id="rId10"/>
    <p:sldId id="334" r:id="rId11"/>
    <p:sldId id="304" r:id="rId12"/>
    <p:sldId id="315" r:id="rId13"/>
    <p:sldId id="305" r:id="rId14"/>
    <p:sldId id="307" r:id="rId15"/>
    <p:sldId id="339" r:id="rId16"/>
    <p:sldId id="340" r:id="rId17"/>
    <p:sldId id="341" r:id="rId18"/>
    <p:sldId id="342" r:id="rId19"/>
    <p:sldId id="343" r:id="rId20"/>
    <p:sldId id="345" r:id="rId21"/>
    <p:sldId id="354" r:id="rId22"/>
    <p:sldId id="346" r:id="rId23"/>
    <p:sldId id="348" r:id="rId24"/>
    <p:sldId id="349" r:id="rId25"/>
    <p:sldId id="350" r:id="rId26"/>
    <p:sldId id="352" r:id="rId27"/>
    <p:sldId id="353" r:id="rId28"/>
    <p:sldId id="309" r:id="rId29"/>
    <p:sldId id="308" r:id="rId30"/>
    <p:sldId id="310" r:id="rId31"/>
    <p:sldId id="311" r:id="rId32"/>
    <p:sldId id="313" r:id="rId33"/>
    <p:sldId id="312" r:id="rId34"/>
    <p:sldId id="314" r:id="rId35"/>
    <p:sldId id="306" r:id="rId36"/>
    <p:sldId id="318" r:id="rId37"/>
    <p:sldId id="319" r:id="rId38"/>
    <p:sldId id="320" r:id="rId39"/>
    <p:sldId id="321" r:id="rId40"/>
    <p:sldId id="302" r:id="rId41"/>
    <p:sldId id="322" r:id="rId42"/>
    <p:sldId id="325" r:id="rId43"/>
    <p:sldId id="326" r:id="rId44"/>
    <p:sldId id="327" r:id="rId45"/>
    <p:sldId id="329" r:id="rId46"/>
    <p:sldId id="330" r:id="rId47"/>
    <p:sldId id="335" r:id="rId48"/>
    <p:sldId id="331" r:id="rId49"/>
    <p:sldId id="332" r:id="rId50"/>
    <p:sldId id="333" r:id="rId51"/>
  </p:sldIdLst>
  <p:sldSz cx="9144000" cy="6858000" type="screen4x3"/>
  <p:notesSz cx="7137400" cy="9423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8C0"/>
    <a:srgbClr val="FFCD2D"/>
    <a:srgbClr val="F1C283"/>
    <a:srgbClr val="CE7E5A"/>
    <a:srgbClr val="CF6A3D"/>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40" autoAdjust="0"/>
    <p:restoredTop sz="94684" autoAdjust="0"/>
  </p:normalViewPr>
  <p:slideViewPr>
    <p:cSldViewPr snapToGrid="0">
      <p:cViewPr varScale="1">
        <p:scale>
          <a:sx n="79" d="100"/>
          <a:sy n="79" d="100"/>
        </p:scale>
        <p:origin x="-175" y="-90"/>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968"/>
        <p:guide pos="224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dirty="0"/>
          </a:p>
        </p:txBody>
      </p:sp>
      <p:sp>
        <p:nvSpPr>
          <p:cNvPr id="3" name="Date Placeholder 2"/>
          <p:cNvSpPr>
            <a:spLocks noGrp="1"/>
          </p:cNvSpPr>
          <p:nvPr>
            <p:ph type="dt" sz="quarter" idx="1"/>
          </p:nvPr>
        </p:nvSpPr>
        <p:spPr>
          <a:xfrm>
            <a:off x="4042875" y="0"/>
            <a:ext cx="3092873" cy="471170"/>
          </a:xfrm>
          <a:prstGeom prst="rect">
            <a:avLst/>
          </a:prstGeom>
        </p:spPr>
        <p:txBody>
          <a:bodyPr vert="horz" lIns="94631" tIns="47316" rIns="94631" bIns="47316" rtlCol="0"/>
          <a:lstStyle>
            <a:lvl1pPr algn="r">
              <a:defRPr sz="1200"/>
            </a:lvl1pPr>
          </a:lstStyle>
          <a:p>
            <a:fld id="{1C3F5198-D814-4F07-A84F-942E63C84983}" type="datetimeFigureOut">
              <a:rPr lang="en-US" smtClean="0"/>
              <a:pPr/>
              <a:t>6/27/2008</a:t>
            </a:fld>
            <a:endParaRPr lang="en-US"/>
          </a:p>
        </p:txBody>
      </p:sp>
      <p:sp>
        <p:nvSpPr>
          <p:cNvPr id="4" name="Footer Placeholder 3"/>
          <p:cNvSpPr>
            <a:spLocks noGrp="1"/>
          </p:cNvSpPr>
          <p:nvPr>
            <p:ph type="ftr" sz="quarter" idx="2"/>
          </p:nvPr>
        </p:nvSpPr>
        <p:spPr>
          <a:xfrm>
            <a:off x="0" y="8950595"/>
            <a:ext cx="6502964" cy="471170"/>
          </a:xfrm>
          <a:prstGeom prst="rect">
            <a:avLst/>
          </a:prstGeom>
        </p:spPr>
        <p:txBody>
          <a:bodyPr vert="horz" lIns="94631" tIns="47316" rIns="94631" bIns="47316"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502964" y="8950595"/>
            <a:ext cx="632784" cy="471170"/>
          </a:xfrm>
          <a:prstGeom prst="rect">
            <a:avLst/>
          </a:prstGeom>
        </p:spPr>
        <p:txBody>
          <a:bodyPr vert="horz" lIns="94631" tIns="47316" rIns="94631" bIns="47316"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a:p>
        </p:txBody>
      </p:sp>
      <p:sp>
        <p:nvSpPr>
          <p:cNvPr id="3" name="Date Placeholder 2"/>
          <p:cNvSpPr>
            <a:spLocks noGrp="1"/>
          </p:cNvSpPr>
          <p:nvPr>
            <p:ph type="dt" idx="1"/>
          </p:nvPr>
        </p:nvSpPr>
        <p:spPr>
          <a:xfrm>
            <a:off x="4042875" y="0"/>
            <a:ext cx="3092873" cy="471170"/>
          </a:xfrm>
          <a:prstGeom prst="rect">
            <a:avLst/>
          </a:prstGeom>
        </p:spPr>
        <p:txBody>
          <a:bodyPr vert="horz" lIns="94631" tIns="47316" rIns="94631" bIns="47316" rtlCol="0"/>
          <a:lstStyle>
            <a:lvl1pPr algn="r">
              <a:defRPr sz="1200"/>
            </a:lvl1pPr>
          </a:lstStyle>
          <a:p>
            <a:fld id="{7C3FBCD4-166E-446F-AF18-7D4A0CF9AEF6}" type="datetimeFigureOut">
              <a:rPr lang="en-US" smtClean="0"/>
              <a:pPr/>
              <a:t>6/27/2008</a:t>
            </a:fld>
            <a:endParaRPr lang="en-US"/>
          </a:p>
        </p:txBody>
      </p:sp>
      <p:sp>
        <p:nvSpPr>
          <p:cNvPr id="4" name="Slide Image Placeholder 3"/>
          <p:cNvSpPr>
            <a:spLocks noGrp="1" noRot="1" noChangeAspect="1"/>
          </p:cNvSpPr>
          <p:nvPr>
            <p:ph type="sldImg" idx="2"/>
          </p:nvPr>
        </p:nvSpPr>
        <p:spPr>
          <a:xfrm>
            <a:off x="1212850" y="706438"/>
            <a:ext cx="4711700" cy="3533775"/>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713740" y="4476115"/>
            <a:ext cx="5709920" cy="4240530"/>
          </a:xfrm>
          <a:prstGeom prst="rect">
            <a:avLst/>
          </a:prstGeom>
        </p:spPr>
        <p:txBody>
          <a:bodyPr vert="horz" lIns="94631" tIns="47316" rIns="94631" bIns="473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50595"/>
            <a:ext cx="6423660" cy="471170"/>
          </a:xfrm>
          <a:prstGeom prst="rect">
            <a:avLst/>
          </a:prstGeom>
        </p:spPr>
        <p:txBody>
          <a:bodyPr vert="horz" lIns="94631" tIns="47316" rIns="94631" bIns="47316"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423660" y="8950595"/>
            <a:ext cx="712088" cy="471170"/>
          </a:xfrm>
          <a:prstGeom prst="rect">
            <a:avLst/>
          </a:prstGeom>
        </p:spPr>
        <p:txBody>
          <a:bodyPr vert="horz" lIns="94631" tIns="47316" rIns="94631" bIns="47316"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6/27/2008 9:08 PM</a:t>
            </a:fld>
            <a:endParaRPr lang="en-US"/>
          </a:p>
        </p:txBody>
      </p:sp>
      <p:sp>
        <p:nvSpPr>
          <p:cNvPr id="6" name="Footer Placeholder 5"/>
          <p:cNvSpPr>
            <a:spLocks noGrp="1"/>
          </p:cNvSpPr>
          <p:nvPr>
            <p:ph type="ftr" sz="quarter" idx="12"/>
          </p:nvPr>
        </p:nvSpPr>
        <p:spPr>
          <a:xfrm>
            <a:off x="0" y="8950595"/>
            <a:ext cx="6423660" cy="471170"/>
          </a:xfr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423660" y="8950595"/>
            <a:ext cx="712088" cy="47117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MSIL = bytecode</a:t>
            </a:r>
          </a:p>
        </p:txBody>
      </p:sp>
      <p:sp>
        <p:nvSpPr>
          <p:cNvPr id="4" name="Slide Number Placeholder 3"/>
          <p:cNvSpPr>
            <a:spLocks noGrp="1"/>
          </p:cNvSpPr>
          <p:nvPr>
            <p:ph type="sldNum" sz="quarter" idx="5"/>
          </p:nvPr>
        </p:nvSpPr>
        <p:spPr/>
        <p:txBody>
          <a:bodyPr/>
          <a:lstStyle/>
          <a:p>
            <a:pPr>
              <a:defRPr/>
            </a:pPr>
            <a:fld id="{327FD932-7EC5-44D8-AA56-1376F22874E9}" type="slidenum">
              <a:rPr lang="en-US" smtClean="0"/>
              <a:pPr>
                <a:defRPr/>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1BF44A-D126-4D84-AE31-B474027696D5}" type="datetime1">
              <a:rPr lang="en-US" smtClean="0"/>
              <a:pPr/>
              <a:t>6/27/2008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53B4BE8B-82E4-476B-B441-6BD86FD886FF}" type="slidenum">
              <a:rPr lang="en-US" smtClean="0"/>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&lt;footer text&gt;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 id="2147483694" r:id="rId13"/>
  </p:sldLayoutIdLst>
  <p:transition>
    <p:fade/>
  </p:transition>
  <p:hf sldNum="0" hdr="0" ftr="0" dt="0"/>
  <p:txStyles>
    <p:titleStyle>
      <a:lvl1pPr algn="l" defTabSz="91277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6"/>
        </a:buBlip>
        <a:defRPr sz="3300" kern="1200">
          <a:solidFill>
            <a:schemeClr val="bg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6"/>
        </a:buBlip>
        <a:defRPr sz="3000" kern="1200">
          <a:solidFill>
            <a:schemeClr val="bg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6"/>
        </a:buBlip>
        <a:defRPr sz="2700" kern="1200">
          <a:solidFill>
            <a:schemeClr val="bg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6"/>
        </a:buBlip>
        <a:defRPr sz="2300" kern="1200">
          <a:solidFill>
            <a:schemeClr val="bg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6"/>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0.v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1.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3.v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4.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5.v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7.v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8.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ideo" Target="file:///D:\tmp\chunkertdd.wm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903677"/>
            <a:ext cx="9144000" cy="1329595"/>
          </a:xfrm>
        </p:spPr>
        <p:txBody>
          <a:bodyPr/>
          <a:lstStyle/>
          <a:p>
            <a:pPr algn="ctr"/>
            <a:r>
              <a:rPr sz="4800" smtClean="0"/>
              <a:t>SMT solvers in </a:t>
            </a:r>
            <a:br>
              <a:rPr sz="4800" smtClean="0"/>
            </a:br>
            <a:r>
              <a:rPr sz="4800" smtClean="0"/>
              <a:t>Program Analysis and Verification </a:t>
            </a:r>
            <a:endParaRPr lang="en-US" sz="4800" dirty="0"/>
          </a:p>
        </p:txBody>
      </p:sp>
      <p:sp>
        <p:nvSpPr>
          <p:cNvPr id="3" name="Subtitle 2"/>
          <p:cNvSpPr>
            <a:spLocks noGrp="1"/>
          </p:cNvSpPr>
          <p:nvPr>
            <p:ph type="subTitle" idx="1"/>
          </p:nvPr>
        </p:nvSpPr>
        <p:spPr>
          <a:xfrm>
            <a:off x="727605" y="4340491"/>
            <a:ext cx="7692761" cy="941796"/>
          </a:xfrm>
        </p:spPr>
        <p:txBody>
          <a:bodyPr/>
          <a:lstStyle/>
          <a:p>
            <a:r>
              <a:rPr smtClean="0"/>
              <a:t>Nikolaj Bj</a:t>
            </a:r>
            <a:r>
              <a:rPr lang="en-US" dirty="0" smtClean="0"/>
              <a:t>ø</a:t>
            </a:r>
            <a:r>
              <a:rPr smtClean="0"/>
              <a:t>rner</a:t>
            </a:r>
            <a:endParaRPr lang="en-US" dirty="0" smtClean="0"/>
          </a:p>
          <a:p>
            <a:r>
              <a:rPr lang="en-US" dirty="0" smtClean="0"/>
              <a:t>Microsoft Research</a:t>
            </a:r>
            <a:endParaRPr lang="en-US" dirty="0"/>
          </a:p>
        </p:txBody>
      </p:sp>
      <p:sp>
        <p:nvSpPr>
          <p:cNvPr id="4" name="TextBox 3"/>
          <p:cNvSpPr txBox="1"/>
          <p:nvPr/>
        </p:nvSpPr>
        <p:spPr>
          <a:xfrm>
            <a:off x="6018963" y="6260123"/>
            <a:ext cx="1109791" cy="369332"/>
          </a:xfrm>
          <a:prstGeom prst="rect">
            <a:avLst/>
          </a:prstGeom>
          <a:noFill/>
        </p:spPr>
        <p:txBody>
          <a:bodyPr wrap="none" rtlCol="0">
            <a:spAutoFit/>
          </a:bodyPr>
          <a:lstStyle/>
          <a:p>
            <a:r>
              <a:rPr lang="en-US" dirty="0" smtClean="0">
                <a:solidFill>
                  <a:schemeClr val="bg1"/>
                </a:solidFill>
              </a:rPr>
              <a:t>Lecture 2</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E - </a:t>
            </a:r>
            <a:r>
              <a:rPr smtClean="0"/>
              <a:t>The theory of equality</a:t>
            </a:r>
            <a:endParaRPr lang="en-US" dirty="0"/>
          </a:p>
        </p:txBody>
      </p:sp>
      <p:sp>
        <p:nvSpPr>
          <p:cNvPr id="3" name="Content Placeholder 2"/>
          <p:cNvSpPr>
            <a:spLocks noGrp="1"/>
          </p:cNvSpPr>
          <p:nvPr>
            <p:ph idx="1"/>
          </p:nvPr>
        </p:nvSpPr>
        <p:spPr>
          <a:xfrm>
            <a:off x="350855" y="1211908"/>
            <a:ext cx="8382000" cy="5383012"/>
          </a:xfrm>
        </p:spPr>
        <p:txBody>
          <a:bodyPr/>
          <a:lstStyle/>
          <a:p>
            <a:pPr>
              <a:buNone/>
            </a:pPr>
            <a:endParaRPr lang="en-US" i="1" dirty="0" smtClean="0"/>
          </a:p>
          <a:p>
            <a:pPr>
              <a:buNone/>
            </a:pPr>
            <a:r>
              <a:rPr lang="en-US" i="1" dirty="0" smtClean="0"/>
              <a:t>		</a:t>
            </a:r>
            <a:r>
              <a:rPr lang="en-US" b="1" dirty="0" smtClean="0"/>
              <a:t>Reflexivity:  	</a:t>
            </a:r>
            <a:r>
              <a:rPr lang="en-US" i="1" dirty="0" smtClean="0"/>
              <a:t>t = t</a:t>
            </a:r>
          </a:p>
          <a:p>
            <a:pPr>
              <a:buNone/>
            </a:pPr>
            <a:endParaRPr lang="en-US" i="1" dirty="0" smtClean="0"/>
          </a:p>
          <a:p>
            <a:pPr>
              <a:buNone/>
            </a:pPr>
            <a:r>
              <a:rPr lang="en-US" i="1" dirty="0" smtClean="0"/>
              <a:t>		</a:t>
            </a:r>
            <a:r>
              <a:rPr lang="en-US" b="1" dirty="0" smtClean="0"/>
              <a:t>Symmetry: 	</a:t>
            </a:r>
            <a:r>
              <a:rPr lang="en-US" i="1" dirty="0" smtClean="0"/>
              <a:t>t = s </a:t>
            </a:r>
            <a:r>
              <a:rPr lang="en-US" i="1" dirty="0" smtClean="0">
                <a:sym typeface="Symbol"/>
              </a:rPr>
              <a:t> s</a:t>
            </a:r>
            <a:r>
              <a:rPr lang="en-US" i="1" dirty="0" smtClean="0"/>
              <a:t> = t</a:t>
            </a:r>
          </a:p>
          <a:p>
            <a:pPr>
              <a:buNone/>
            </a:pPr>
            <a:endParaRPr lang="en-US" i="1" dirty="0" smtClean="0"/>
          </a:p>
          <a:p>
            <a:pPr>
              <a:buNone/>
            </a:pPr>
            <a:r>
              <a:rPr lang="en-US" i="1" dirty="0" smtClean="0"/>
              <a:t>		</a:t>
            </a:r>
            <a:r>
              <a:rPr lang="en-US" b="1" dirty="0" smtClean="0"/>
              <a:t>Transitivity: 	</a:t>
            </a:r>
            <a:r>
              <a:rPr lang="en-US" i="1" dirty="0" smtClean="0"/>
              <a:t>t = s </a:t>
            </a:r>
            <a:r>
              <a:rPr lang="en-US" i="1" dirty="0" smtClean="0">
                <a:sym typeface="Symbol"/>
              </a:rPr>
              <a:t> s= u t</a:t>
            </a:r>
            <a:r>
              <a:rPr lang="en-US" i="1" dirty="0" smtClean="0"/>
              <a:t> = u</a:t>
            </a:r>
          </a:p>
          <a:p>
            <a:pPr>
              <a:buNone/>
            </a:pPr>
            <a:endParaRPr lang="en-US" i="1" dirty="0" smtClean="0"/>
          </a:p>
          <a:p>
            <a:pPr>
              <a:buNone/>
            </a:pPr>
            <a:r>
              <a:rPr lang="en-US" i="1" dirty="0" smtClean="0"/>
              <a:t>		</a:t>
            </a:r>
            <a:r>
              <a:rPr lang="en-US" b="1" dirty="0" smtClean="0"/>
              <a:t>Congruence: 	</a:t>
            </a:r>
            <a:r>
              <a:rPr lang="en-US" i="1" dirty="0" smtClean="0">
                <a:sym typeface="Symbol"/>
              </a:rPr>
              <a:t>t</a:t>
            </a:r>
            <a:r>
              <a:rPr lang="en-US" i="1" baseline="-25000" dirty="0" smtClean="0">
                <a:sym typeface="Symbol"/>
              </a:rPr>
              <a:t>1</a:t>
            </a:r>
            <a:r>
              <a:rPr lang="en-US" i="1" dirty="0" smtClean="0">
                <a:sym typeface="Symbol"/>
              </a:rPr>
              <a:t>= s</a:t>
            </a:r>
            <a:r>
              <a:rPr lang="en-US" i="1" baseline="-25000" dirty="0" smtClean="0">
                <a:sym typeface="Symbol"/>
              </a:rPr>
              <a:t>1 </a:t>
            </a:r>
            <a:r>
              <a:rPr lang="en-US" i="1" dirty="0" smtClean="0">
                <a:sym typeface="Symbol"/>
              </a:rPr>
              <a:t>..  t</a:t>
            </a:r>
            <a:r>
              <a:rPr lang="en-US" i="1" baseline="-25000" dirty="0" smtClean="0">
                <a:sym typeface="Symbol"/>
              </a:rPr>
              <a:t>n</a:t>
            </a:r>
            <a:r>
              <a:rPr lang="en-US" i="1" dirty="0" smtClean="0">
                <a:sym typeface="Symbol"/>
              </a:rPr>
              <a:t> =s</a:t>
            </a:r>
            <a:r>
              <a:rPr lang="en-US" i="1" baseline="-25000" dirty="0" smtClean="0">
                <a:sym typeface="Symbol"/>
              </a:rPr>
              <a:t>n </a:t>
            </a:r>
            <a:r>
              <a:rPr lang="en-US" i="1" dirty="0" smtClean="0">
                <a:sym typeface="Symbol"/>
              </a:rPr>
              <a:t> </a:t>
            </a:r>
            <a:br>
              <a:rPr lang="en-US" i="1" dirty="0" smtClean="0">
                <a:sym typeface="Symbol"/>
              </a:rPr>
            </a:br>
            <a:r>
              <a:rPr lang="en-US" i="1" dirty="0" smtClean="0">
                <a:sym typeface="Symbol"/>
              </a:rPr>
              <a:t>				  f</a:t>
            </a:r>
            <a:r>
              <a:rPr lang="en-US" dirty="0" smtClean="0">
                <a:sym typeface="Symbol"/>
              </a:rPr>
              <a:t>(</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a:t>
            </a:r>
            <a:r>
              <a:rPr lang="en-US" i="1" dirty="0" smtClean="0">
                <a:sym typeface="Symbol"/>
              </a:rPr>
              <a:t> = f</a:t>
            </a:r>
            <a:r>
              <a:rPr lang="en-US" dirty="0" smtClean="0">
                <a:sym typeface="Symbol"/>
              </a:rPr>
              <a:t>(</a:t>
            </a:r>
            <a:r>
              <a:rPr lang="en-US" i="1" dirty="0" smtClean="0">
                <a:sym typeface="Symbol"/>
              </a:rPr>
              <a:t>s</a:t>
            </a:r>
            <a:r>
              <a:rPr lang="en-US" i="1" baseline="-25000" dirty="0" smtClean="0">
                <a:sym typeface="Symbol"/>
              </a:rPr>
              <a:t>1</a:t>
            </a:r>
            <a:r>
              <a:rPr lang="en-US" i="1" dirty="0" smtClean="0">
                <a:sym typeface="Symbol"/>
              </a:rPr>
              <a:t>, …, s</a:t>
            </a:r>
            <a:r>
              <a:rPr lang="en-US" i="1" baseline="-25000" dirty="0" smtClean="0">
                <a:sym typeface="Symbol"/>
              </a:rPr>
              <a:t>n</a:t>
            </a:r>
            <a:r>
              <a:rPr lang="en-US" dirty="0" smtClean="0">
                <a:sym typeface="Symbol"/>
              </a:rPr>
              <a:t>)</a:t>
            </a:r>
          </a:p>
          <a:p>
            <a:pPr>
              <a:buNone/>
            </a:pPr>
            <a:r>
              <a:rPr lang="en-US" i="1" dirty="0" smtClean="0">
                <a:sym typeface="Symbol"/>
              </a:rPr>
              <a:t>E – the (infinite) conjunction of these axioms</a:t>
            </a:r>
            <a:endParaRPr lang="en-US" i="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a:t>
            </a:r>
            <a:endParaRPr lang="en-US" dirty="0"/>
          </a:p>
        </p:txBody>
      </p:sp>
      <p:sp>
        <p:nvSpPr>
          <p:cNvPr id="3" name="Content Placeholder 2"/>
          <p:cNvSpPr>
            <a:spLocks noGrp="1"/>
          </p:cNvSpPr>
          <p:nvPr>
            <p:ph idx="1"/>
          </p:nvPr>
        </p:nvSpPr>
        <p:spPr>
          <a:xfrm>
            <a:off x="350855" y="2005727"/>
            <a:ext cx="8382000" cy="3919535"/>
          </a:xfrm>
        </p:spPr>
        <p:txBody>
          <a:bodyPr/>
          <a:lstStyle/>
          <a:p>
            <a:r>
              <a:rPr lang="en-US" dirty="0" smtClean="0"/>
              <a:t>E-satisfiability can be decided with a simple algorithm known as </a:t>
            </a:r>
            <a:r>
              <a:rPr lang="en-US" i="1" dirty="0" smtClean="0"/>
              <a:t>congruence closure.</a:t>
            </a:r>
          </a:p>
          <a:p>
            <a:endParaRPr lang="en-US" i="1" dirty="0" smtClean="0"/>
          </a:p>
          <a:p>
            <a:pPr lvl="1"/>
            <a:r>
              <a:rPr lang="en-US" i="1" dirty="0" smtClean="0"/>
              <a:t>Congruence closure </a:t>
            </a:r>
            <a:r>
              <a:rPr lang="en-US" dirty="0" smtClean="0"/>
              <a:t>creates a finite quotient for DC(E + L).</a:t>
            </a:r>
          </a:p>
          <a:p>
            <a:pPr lvl="1"/>
            <a:endParaRPr lang="en-US" dirty="0" smtClean="0"/>
          </a:p>
          <a:p>
            <a:pPr lvl="1"/>
            <a:r>
              <a:rPr lang="en-US" i="1" dirty="0" smtClean="0"/>
              <a:t>E – Equality axioms</a:t>
            </a:r>
          </a:p>
          <a:p>
            <a:pPr lvl="1"/>
            <a:r>
              <a:rPr lang="en-US" i="1" dirty="0" smtClean="0"/>
              <a:t>L – Literals: extra equalities in input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Conguruence Closure Graph</a:t>
            </a:r>
            <a:endParaRPr lang="en-US" dirty="0"/>
          </a:p>
        </p:txBody>
      </p:sp>
      <p:sp>
        <p:nvSpPr>
          <p:cNvPr id="3" name="Content Placeholder 2"/>
          <p:cNvSpPr>
            <a:spLocks noGrp="1"/>
          </p:cNvSpPr>
          <p:nvPr>
            <p:ph idx="1"/>
          </p:nvPr>
        </p:nvSpPr>
        <p:spPr>
          <a:xfrm>
            <a:off x="381000" y="1412875"/>
            <a:ext cx="8382000" cy="3504036"/>
          </a:xfrm>
        </p:spPr>
        <p:txBody>
          <a:bodyPr/>
          <a:lstStyle/>
          <a:p>
            <a:r>
              <a:rPr lang="en-US" dirty="0" smtClean="0"/>
              <a:t>Recall congruence rule:</a:t>
            </a:r>
          </a:p>
          <a:p>
            <a:endParaRPr lang="en-US" dirty="0" smtClean="0"/>
          </a:p>
          <a:p>
            <a:endParaRPr lang="en-US" dirty="0" smtClean="0"/>
          </a:p>
          <a:p>
            <a:r>
              <a:rPr lang="en-US" b="1" dirty="0" smtClean="0"/>
              <a:t>Congruence: 	</a:t>
            </a:r>
            <a:br>
              <a:rPr lang="en-US" b="1" dirty="0" smtClean="0"/>
            </a:br>
            <a:r>
              <a:rPr lang="en-US" b="1" dirty="0" smtClean="0"/>
              <a:t/>
            </a:r>
            <a:br>
              <a:rPr lang="en-US" b="1" dirty="0" smtClean="0"/>
            </a:br>
            <a:r>
              <a:rPr lang="en-US" b="1" dirty="0" smtClean="0"/>
              <a:t>	</a:t>
            </a:r>
            <a:r>
              <a:rPr lang="en-US" i="1" dirty="0" smtClean="0">
                <a:sym typeface="Symbol"/>
              </a:rPr>
              <a:t>t</a:t>
            </a:r>
            <a:r>
              <a:rPr lang="en-US" i="1" baseline="-25000" dirty="0" smtClean="0">
                <a:sym typeface="Symbol"/>
              </a:rPr>
              <a:t>1</a:t>
            </a:r>
            <a:r>
              <a:rPr lang="en-US" i="1" dirty="0" smtClean="0">
                <a:sym typeface="Symbol"/>
              </a:rPr>
              <a:t>= s</a:t>
            </a:r>
            <a:r>
              <a:rPr lang="en-US" i="1" baseline="-25000" dirty="0" smtClean="0">
                <a:sym typeface="Symbol"/>
              </a:rPr>
              <a:t>1 </a:t>
            </a:r>
            <a:r>
              <a:rPr lang="en-US" i="1" dirty="0" smtClean="0">
                <a:sym typeface="Symbol"/>
              </a:rPr>
              <a:t>..  </a:t>
            </a:r>
            <a:r>
              <a:rPr lang="en-US" i="1" dirty="0" err="1" smtClean="0">
                <a:sym typeface="Symbol"/>
              </a:rPr>
              <a:t>t</a:t>
            </a:r>
            <a:r>
              <a:rPr lang="en-US" i="1" baseline="-25000" dirty="0" err="1" smtClean="0">
                <a:sym typeface="Symbol"/>
              </a:rPr>
              <a:t>n</a:t>
            </a:r>
            <a:r>
              <a:rPr lang="en-US" i="1" dirty="0" smtClean="0">
                <a:sym typeface="Symbol"/>
              </a:rPr>
              <a:t> =</a:t>
            </a:r>
            <a:r>
              <a:rPr lang="en-US" i="1" dirty="0" err="1" smtClean="0">
                <a:sym typeface="Symbol"/>
              </a:rPr>
              <a:t>s</a:t>
            </a:r>
            <a:r>
              <a:rPr lang="en-US" i="1" baseline="-25000" dirty="0" err="1" smtClean="0">
                <a:sym typeface="Symbol"/>
              </a:rPr>
              <a:t>n</a:t>
            </a:r>
            <a:r>
              <a:rPr lang="en-US" i="1" baseline="-25000" dirty="0" smtClean="0">
                <a:sym typeface="Symbol"/>
              </a:rPr>
              <a:t> </a:t>
            </a:r>
            <a:r>
              <a:rPr lang="en-US" i="1" dirty="0" smtClean="0">
                <a:sym typeface="Symbol"/>
              </a:rPr>
              <a:t> </a:t>
            </a:r>
            <a:br>
              <a:rPr lang="en-US" i="1" dirty="0" smtClean="0">
                <a:sym typeface="Symbol"/>
              </a:rPr>
            </a:br>
            <a:r>
              <a:rPr lang="en-US" i="1" dirty="0" smtClean="0">
                <a:sym typeface="Symbol"/>
              </a:rPr>
              <a:t>			f</a:t>
            </a:r>
            <a:r>
              <a:rPr lang="en-US" dirty="0" smtClean="0">
                <a:sym typeface="Symbol"/>
              </a:rPr>
              <a:t>(</a:t>
            </a:r>
            <a:r>
              <a:rPr lang="en-US" i="1" dirty="0" smtClean="0">
                <a:sym typeface="Symbol"/>
              </a:rPr>
              <a:t>t</a:t>
            </a:r>
            <a:r>
              <a:rPr lang="en-US" i="1" baseline="-25000" dirty="0" smtClean="0">
                <a:sym typeface="Symbol"/>
              </a:rPr>
              <a:t>1</a:t>
            </a:r>
            <a:r>
              <a:rPr lang="en-US" i="1" dirty="0" smtClean="0">
                <a:sym typeface="Symbol"/>
              </a:rPr>
              <a:t>, …, </a:t>
            </a:r>
            <a:r>
              <a:rPr lang="en-US" i="1" dirty="0" err="1" smtClean="0">
                <a:sym typeface="Symbol"/>
              </a:rPr>
              <a:t>t</a:t>
            </a:r>
            <a:r>
              <a:rPr lang="en-US" i="1" baseline="-25000" dirty="0" err="1" smtClean="0">
                <a:sym typeface="Symbol"/>
              </a:rPr>
              <a:t>n</a:t>
            </a:r>
            <a:r>
              <a:rPr lang="en-US" dirty="0" smtClean="0">
                <a:sym typeface="Symbol"/>
              </a:rPr>
              <a:t>)</a:t>
            </a:r>
            <a:r>
              <a:rPr lang="en-US" i="1" dirty="0" smtClean="0">
                <a:sym typeface="Symbol"/>
              </a:rPr>
              <a:t> = f</a:t>
            </a:r>
            <a:r>
              <a:rPr lang="en-US" dirty="0" smtClean="0">
                <a:sym typeface="Symbol"/>
              </a:rPr>
              <a:t>(</a:t>
            </a:r>
            <a:r>
              <a:rPr lang="en-US" i="1" dirty="0" smtClean="0">
                <a:sym typeface="Symbol"/>
              </a:rPr>
              <a:t>s</a:t>
            </a:r>
            <a:r>
              <a:rPr lang="en-US" i="1" baseline="-25000" dirty="0" smtClean="0">
                <a:sym typeface="Symbol"/>
              </a:rPr>
              <a:t>1</a:t>
            </a:r>
            <a:r>
              <a:rPr lang="en-US" i="1" dirty="0" smtClean="0">
                <a:sym typeface="Symbol"/>
              </a:rPr>
              <a:t>, …, </a:t>
            </a:r>
            <a:r>
              <a:rPr lang="en-US" i="1" dirty="0" err="1" smtClean="0">
                <a:sym typeface="Symbol"/>
              </a:rPr>
              <a:t>s</a:t>
            </a:r>
            <a:r>
              <a:rPr lang="en-US" i="1" baseline="-25000" dirty="0" err="1" smtClean="0">
                <a:sym typeface="Symbol"/>
              </a:rPr>
              <a:t>n</a:t>
            </a:r>
            <a:r>
              <a:rPr lang="en-US" dirty="0" smtClean="0">
                <a:sym typeface="Symbol"/>
              </a:rPr>
              <a:t>)</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 of the lectures</a:t>
            </a:r>
            <a:endParaRPr lang="en-US" dirty="0"/>
          </a:p>
        </p:txBody>
      </p:sp>
      <p:graphicFrame>
        <p:nvGraphicFramePr>
          <p:cNvPr id="5" name="Table 4"/>
          <p:cNvGraphicFramePr>
            <a:graphicFrameLocks noGrp="1"/>
          </p:cNvGraphicFramePr>
          <p:nvPr/>
        </p:nvGraphicFramePr>
        <p:xfrm>
          <a:off x="669891" y="1607739"/>
          <a:ext cx="7640096" cy="4570261"/>
        </p:xfrm>
        <a:graphic>
          <a:graphicData uri="http://schemas.openxmlformats.org/drawingml/2006/table">
            <a:tbl>
              <a:tblPr firstRow="1" bandRow="1">
                <a:tableStyleId>{073A0DAA-6AF3-43AB-8588-CEC1D06C72B9}</a:tableStyleId>
              </a:tblPr>
              <a:tblGrid>
                <a:gridCol w="847967"/>
                <a:gridCol w="2833552"/>
                <a:gridCol w="3958577"/>
              </a:tblGrid>
              <a:tr h="553164">
                <a:tc>
                  <a:txBody>
                    <a:bodyPr/>
                    <a:lstStyle/>
                    <a:p>
                      <a:r>
                        <a:rPr lang="en-US" dirty="0" smtClean="0"/>
                        <a:t>Day</a:t>
                      </a:r>
                      <a:endParaRPr lang="en-US" dirty="0"/>
                    </a:p>
                  </a:txBody>
                  <a:tcPr/>
                </a:tc>
                <a:tc>
                  <a:txBody>
                    <a:bodyPr/>
                    <a:lstStyle/>
                    <a:p>
                      <a:r>
                        <a:rPr lang="en-US" dirty="0" smtClean="0"/>
                        <a:t>Topics</a:t>
                      </a:r>
                      <a:endParaRPr lang="en-US" dirty="0"/>
                    </a:p>
                  </a:txBody>
                  <a:tcPr/>
                </a:tc>
                <a:tc>
                  <a:txBody>
                    <a:bodyPr/>
                    <a:lstStyle/>
                    <a:p>
                      <a:r>
                        <a:rPr lang="en-US" dirty="0" smtClean="0"/>
                        <a:t>Lab</a:t>
                      </a:r>
                      <a:endParaRPr lang="en-US" dirty="0"/>
                    </a:p>
                  </a:txBody>
                  <a:tcPr/>
                </a:tc>
              </a:tr>
              <a:tr h="705122">
                <a:tc>
                  <a:txBody>
                    <a:bodyPr/>
                    <a:lstStyle/>
                    <a:p>
                      <a:r>
                        <a:rPr lang="en-US" dirty="0" smtClean="0"/>
                        <a:t>1</a:t>
                      </a:r>
                      <a:endParaRPr lang="en-US" dirty="0"/>
                    </a:p>
                  </a:txBody>
                  <a:tcPr/>
                </a:tc>
                <a:tc>
                  <a:txBody>
                    <a:bodyPr/>
                    <a:lstStyle/>
                    <a:p>
                      <a:r>
                        <a:rPr lang="en-US" sz="1800" dirty="0" smtClean="0"/>
                        <a:t>Overview of SMT and applications. </a:t>
                      </a:r>
                    </a:p>
                    <a:p>
                      <a:r>
                        <a:rPr lang="en-US" sz="1800" dirty="0" smtClean="0"/>
                        <a:t>SAT solving,</a:t>
                      </a:r>
                      <a:r>
                        <a:rPr lang="en-US" sz="1800" baseline="0" dirty="0" smtClean="0"/>
                        <a:t> Z3</a:t>
                      </a:r>
                      <a:endParaRPr lang="en-US" dirty="0"/>
                    </a:p>
                  </a:txBody>
                  <a:tcPr/>
                </a:tc>
                <a:tc>
                  <a:txBody>
                    <a:bodyPr/>
                    <a:lstStyle/>
                    <a:p>
                      <a:r>
                        <a:rPr lang="en-US" dirty="0" smtClean="0"/>
                        <a:t>Encoding combinatorial problems with Z3</a:t>
                      </a:r>
                      <a:endParaRPr lang="en-US" dirty="0"/>
                    </a:p>
                  </a:txBody>
                  <a:tcPr/>
                </a:tc>
              </a:tr>
              <a:tr h="705122">
                <a:tc>
                  <a:txBody>
                    <a:bodyPr/>
                    <a:lstStyle/>
                    <a:p>
                      <a:r>
                        <a:rPr lang="en-US" dirty="0" smtClean="0"/>
                        <a:t>2</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Congruence closure</a:t>
                      </a:r>
                    </a:p>
                  </a:txBody>
                  <a:tcPr/>
                </a:tc>
                <a:tc>
                  <a:txBody>
                    <a:bodyPr/>
                    <a:lstStyle/>
                    <a:p>
                      <a:r>
                        <a:rPr lang="en-US" sz="1800" dirty="0" smtClean="0"/>
                        <a:t>Program exploration with </a:t>
                      </a:r>
                      <a:r>
                        <a:rPr lang="en-US" sz="1800" dirty="0" err="1" smtClean="0"/>
                        <a:t>Pex</a:t>
                      </a:r>
                      <a:endParaRPr lang="en-US" dirty="0"/>
                    </a:p>
                  </a:txBody>
                  <a:tcPr/>
                </a:tc>
              </a:tr>
              <a:tr h="549044">
                <a:tc>
                  <a:txBody>
                    <a:bodyPr/>
                    <a:lstStyle/>
                    <a:p>
                      <a:r>
                        <a:rPr lang="en-US" dirty="0" smtClean="0"/>
                        <a:t>3</a:t>
                      </a:r>
                      <a:endParaRPr lang="en-US" dirty="0"/>
                    </a:p>
                  </a:txBody>
                  <a:tcPr/>
                </a:tc>
                <a:tc>
                  <a:txBody>
                    <a:bodyPr/>
                    <a:lstStyle/>
                    <a:p>
                      <a:r>
                        <a:rPr lang="en-US" sz="1800" dirty="0" smtClean="0"/>
                        <a:t>A</a:t>
                      </a:r>
                      <a:r>
                        <a:rPr lang="en-US" sz="1800" baseline="0" dirty="0" smtClean="0"/>
                        <a:t> solver for arithmetic.</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Encoding arithmetic problems</a:t>
                      </a:r>
                      <a:endParaRPr lang="en-US" dirty="0" smtClean="0"/>
                    </a:p>
                  </a:txBody>
                  <a:tcPr/>
                </a:tc>
              </a:tr>
              <a:tr h="841214">
                <a:tc>
                  <a:txBody>
                    <a:bodyPr/>
                    <a:lstStyle/>
                    <a:p>
                      <a:r>
                        <a:rPr lang="en-US" dirty="0" smtClean="0"/>
                        <a:t>4</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Theory combination. </a:t>
                      </a:r>
                      <a:endParaRPr lang="en-US" sz="1800" baseline="0" dirty="0" smtClean="0"/>
                    </a:p>
                    <a:p>
                      <a:r>
                        <a:rPr lang="en-US" dirty="0" smtClean="0"/>
                        <a:t>Arrays</a:t>
                      </a:r>
                      <a:r>
                        <a:rPr lang="en-US" baseline="0" dirty="0" smtClean="0"/>
                        <a:t> (part 1)</a:t>
                      </a:r>
                      <a:endParaRPr lang="en-US" dirty="0"/>
                    </a:p>
                  </a:txBody>
                  <a:tcPr/>
                </a:tc>
                <a:tc>
                  <a:txBody>
                    <a:bodyPr/>
                    <a:lstStyle/>
                    <a:p>
                      <a:r>
                        <a:rPr lang="en-US" dirty="0" smtClean="0"/>
                        <a:t>Arrays.</a:t>
                      </a:r>
                      <a:endParaRPr lang="en-US" dirty="0"/>
                    </a:p>
                  </a:txBody>
                  <a:tcPr/>
                </a:tc>
              </a:tr>
              <a:tr h="1007317">
                <a:tc>
                  <a:txBody>
                    <a:bodyPr/>
                    <a:lstStyle/>
                    <a:p>
                      <a:r>
                        <a:rPr lang="en-US" dirty="0" smtClean="0"/>
                        <a:t>5</a:t>
                      </a:r>
                      <a:endParaRPr lang="en-US" dirty="0"/>
                    </a:p>
                  </a:txBody>
                  <a:tcPr/>
                </a:tc>
                <a:tc>
                  <a:txBody>
                    <a:bodyPr/>
                    <a:lstStyle/>
                    <a:p>
                      <a:r>
                        <a:rPr lang="en-US" baseline="0" dirty="0" smtClean="0"/>
                        <a:t>Arrays, (part 2) and quantifiers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Build</a:t>
                      </a:r>
                      <a:r>
                        <a:rPr lang="en-US" baseline="0" dirty="0" smtClean="0"/>
                        <a:t> a theory solver on top of Z3</a:t>
                      </a:r>
                      <a:endParaRPr lang="en-US" dirty="0" smtClean="0"/>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
        <p:nvSpPr>
          <p:cNvPr id="3" name="Content Placeholder 2"/>
          <p:cNvSpPr>
            <a:spLocks noGrp="1"/>
          </p:cNvSpPr>
          <p:nvPr>
            <p:ph idx="1"/>
          </p:nvPr>
        </p:nvSpPr>
        <p:spPr>
          <a:xfrm>
            <a:off x="381000" y="1412875"/>
            <a:ext cx="8382000" cy="5332229"/>
          </a:xfrm>
        </p:spPr>
        <p:txBody>
          <a:bodyPr/>
          <a:lstStyle/>
          <a:p>
            <a:r>
              <a:rPr lang="en-US" dirty="0" smtClean="0"/>
              <a:t>Let G = (V,E) be a directed graph such that for each vertex </a:t>
            </a:r>
            <a:r>
              <a:rPr lang="en-US" i="1" dirty="0" smtClean="0"/>
              <a:t>v </a:t>
            </a:r>
            <a:r>
              <a:rPr lang="en-US" dirty="0" smtClean="0"/>
              <a:t>in </a:t>
            </a:r>
            <a:r>
              <a:rPr lang="en-US" i="1" dirty="0" smtClean="0"/>
              <a:t>G, </a:t>
            </a:r>
            <a:r>
              <a:rPr lang="en-US" dirty="0" smtClean="0"/>
              <a:t>the successors (children) of </a:t>
            </a:r>
            <a:r>
              <a:rPr lang="en-US" i="1" dirty="0" smtClean="0"/>
              <a:t>v </a:t>
            </a:r>
            <a:r>
              <a:rPr lang="en-US" dirty="0" smtClean="0"/>
              <a:t>are ordered.</a:t>
            </a:r>
          </a:p>
          <a:p>
            <a:r>
              <a:rPr lang="en-US" dirty="0" smtClean="0"/>
              <a:t>Let </a:t>
            </a:r>
            <a:r>
              <a:rPr lang="en-US" i="1" dirty="0" smtClean="0"/>
              <a:t>C </a:t>
            </a:r>
            <a:r>
              <a:rPr lang="en-US" dirty="0" smtClean="0"/>
              <a:t>be any equivalence relation on </a:t>
            </a:r>
            <a:r>
              <a:rPr lang="en-US" i="1" dirty="0" smtClean="0"/>
              <a:t>V.</a:t>
            </a:r>
          </a:p>
          <a:p>
            <a:r>
              <a:rPr lang="en-US" dirty="0" smtClean="0"/>
              <a:t>The </a:t>
            </a:r>
            <a:r>
              <a:rPr lang="en-US" i="1" dirty="0" smtClean="0"/>
              <a:t>congruence closure </a:t>
            </a:r>
            <a:r>
              <a:rPr lang="en-US" dirty="0" smtClean="0"/>
              <a:t>C</a:t>
            </a:r>
            <a:r>
              <a:rPr lang="en-US" baseline="30000" dirty="0" smtClean="0"/>
              <a:t>*</a:t>
            </a:r>
            <a:r>
              <a:rPr lang="en-US" dirty="0" smtClean="0"/>
              <a:t> of </a:t>
            </a:r>
            <a:r>
              <a:rPr lang="en-US" i="1" dirty="0" smtClean="0"/>
              <a:t>C </a:t>
            </a:r>
            <a:r>
              <a:rPr lang="en-US" dirty="0" smtClean="0"/>
              <a:t>is the finest equivalence relation on </a:t>
            </a:r>
            <a:r>
              <a:rPr lang="en-US" i="1" dirty="0" smtClean="0"/>
              <a:t>V, </a:t>
            </a:r>
          </a:p>
          <a:p>
            <a:pPr lvl="1"/>
            <a:r>
              <a:rPr lang="en-US" dirty="0" smtClean="0"/>
              <a:t>that contains </a:t>
            </a:r>
            <a:r>
              <a:rPr lang="en-US" i="1" dirty="0" smtClean="0"/>
              <a:t>C : v </a:t>
            </a:r>
            <a:r>
              <a:rPr lang="en-US" i="1" dirty="0" smtClean="0">
                <a:sym typeface="Symbol"/>
              </a:rPr>
              <a:t></a:t>
            </a:r>
            <a:r>
              <a:rPr lang="en-US" i="1" baseline="-25000" dirty="0" smtClean="0">
                <a:sym typeface="Symbol"/>
              </a:rPr>
              <a:t>C</a:t>
            </a:r>
            <a:r>
              <a:rPr lang="en-US" i="1" dirty="0" smtClean="0">
                <a:sym typeface="Symbol"/>
              </a:rPr>
              <a:t> w </a:t>
            </a:r>
            <a:r>
              <a:rPr lang="en-US" dirty="0" smtClean="0">
                <a:sym typeface="Symbol"/>
              </a:rPr>
              <a:t>then </a:t>
            </a:r>
            <a:r>
              <a:rPr lang="en-US" i="1" dirty="0" smtClean="0"/>
              <a:t>v </a:t>
            </a:r>
            <a:r>
              <a:rPr lang="en-US" i="1" dirty="0" smtClean="0">
                <a:sym typeface="Symbol"/>
              </a:rPr>
              <a:t></a:t>
            </a:r>
            <a:r>
              <a:rPr lang="en-US" i="1" baseline="-25000" dirty="0" smtClean="0">
                <a:sym typeface="Symbol"/>
              </a:rPr>
              <a:t>C*</a:t>
            </a:r>
            <a:r>
              <a:rPr lang="en-US" i="1" dirty="0" smtClean="0">
                <a:sym typeface="Symbol"/>
              </a:rPr>
              <a:t> w </a:t>
            </a:r>
            <a:endParaRPr lang="en-US" i="1" dirty="0" smtClean="0"/>
          </a:p>
          <a:p>
            <a:pPr lvl="1"/>
            <a:r>
              <a:rPr lang="en-US" dirty="0" smtClean="0"/>
              <a:t>Closed: If</a:t>
            </a:r>
          </a:p>
          <a:p>
            <a:pPr lvl="2"/>
            <a:r>
              <a:rPr lang="en-US" dirty="0" smtClean="0"/>
              <a:t>children(v) = </a:t>
            </a:r>
            <a:r>
              <a:rPr lang="en-US" i="1" dirty="0" smtClean="0"/>
              <a:t>v</a:t>
            </a:r>
            <a:r>
              <a:rPr lang="en-US" i="1" baseline="-25000" dirty="0" smtClean="0">
                <a:sym typeface="Symbol"/>
              </a:rPr>
              <a:t>1 </a:t>
            </a:r>
            <a:r>
              <a:rPr lang="en-US" i="1" dirty="0" smtClean="0">
                <a:sym typeface="Symbol"/>
              </a:rPr>
              <a:t>..v</a:t>
            </a:r>
            <a:r>
              <a:rPr lang="en-US" i="1" baseline="-25000" dirty="0" smtClean="0">
                <a:sym typeface="Symbol"/>
              </a:rPr>
              <a:t>n </a:t>
            </a:r>
          </a:p>
          <a:p>
            <a:pPr lvl="2"/>
            <a:r>
              <a:rPr lang="en-US" dirty="0" smtClean="0"/>
              <a:t>children(w) = </a:t>
            </a:r>
            <a:r>
              <a:rPr lang="en-US" i="1" dirty="0" smtClean="0"/>
              <a:t>w</a:t>
            </a:r>
            <a:r>
              <a:rPr lang="en-US" i="1" baseline="-25000" dirty="0" smtClean="0">
                <a:sym typeface="Symbol"/>
              </a:rPr>
              <a:t>1 </a:t>
            </a:r>
            <a:r>
              <a:rPr lang="en-US" i="1" dirty="0" smtClean="0">
                <a:sym typeface="Symbol"/>
              </a:rPr>
              <a:t>..w</a:t>
            </a:r>
            <a:r>
              <a:rPr lang="en-US" i="1" baseline="-25000" dirty="0" smtClean="0">
                <a:sym typeface="Symbol"/>
              </a:rPr>
              <a:t>n 		</a:t>
            </a:r>
            <a:r>
              <a:rPr lang="en-US" i="1" dirty="0" smtClean="0">
                <a:sym typeface="Symbol"/>
              </a:rPr>
              <a:t>Then </a:t>
            </a:r>
            <a:r>
              <a:rPr lang="en-US" i="1" dirty="0" smtClean="0"/>
              <a:t>v </a:t>
            </a:r>
            <a:r>
              <a:rPr lang="en-US" i="1" dirty="0" smtClean="0">
                <a:sym typeface="Symbol"/>
              </a:rPr>
              <a:t></a:t>
            </a:r>
            <a:r>
              <a:rPr lang="en-US" i="1" baseline="-25000" dirty="0" smtClean="0">
                <a:sym typeface="Symbol"/>
              </a:rPr>
              <a:t>C*</a:t>
            </a:r>
            <a:r>
              <a:rPr lang="en-US" i="1" dirty="0" smtClean="0">
                <a:sym typeface="Symbol"/>
              </a:rPr>
              <a:t> w </a:t>
            </a:r>
            <a:endParaRPr lang="en-US" i="1" baseline="-25000" dirty="0" smtClean="0">
              <a:sym typeface="Symbol"/>
            </a:endParaRPr>
          </a:p>
          <a:p>
            <a:pPr lvl="2"/>
            <a:r>
              <a:rPr lang="en-US" i="1" dirty="0" smtClean="0"/>
              <a:t>v</a:t>
            </a:r>
            <a:r>
              <a:rPr lang="en-US" i="1" baseline="-25000" dirty="0" smtClean="0">
                <a:sym typeface="Symbol"/>
              </a:rPr>
              <a:t>1</a:t>
            </a:r>
            <a:r>
              <a:rPr lang="en-US" i="1" dirty="0" smtClean="0"/>
              <a:t> </a:t>
            </a:r>
            <a:r>
              <a:rPr lang="en-US" i="1" dirty="0" smtClean="0">
                <a:sym typeface="Symbol"/>
              </a:rPr>
              <a:t></a:t>
            </a:r>
            <a:r>
              <a:rPr lang="en-US" i="1" baseline="-25000" dirty="0" smtClean="0">
                <a:sym typeface="Symbol"/>
              </a:rPr>
              <a:t>C*</a:t>
            </a:r>
            <a:r>
              <a:rPr lang="en-US" i="1" dirty="0" smtClean="0">
                <a:sym typeface="Symbol"/>
              </a:rPr>
              <a:t> w</a:t>
            </a:r>
            <a:r>
              <a:rPr lang="en-US" i="1" baseline="-25000" dirty="0" smtClean="0">
                <a:sym typeface="Symbol"/>
              </a:rPr>
              <a:t>1</a:t>
            </a:r>
            <a:r>
              <a:rPr lang="en-US" i="1" dirty="0" smtClean="0">
                <a:sym typeface="Symbol"/>
              </a:rPr>
              <a:t> … </a:t>
            </a:r>
            <a:r>
              <a:rPr lang="en-US" i="1" dirty="0" smtClean="0"/>
              <a:t>v</a:t>
            </a:r>
            <a:r>
              <a:rPr lang="en-US" i="1" baseline="-25000" dirty="0" smtClean="0">
                <a:sym typeface="Symbol"/>
              </a:rPr>
              <a:t>n</a:t>
            </a:r>
            <a:r>
              <a:rPr lang="en-US" i="1" dirty="0" smtClean="0"/>
              <a:t> </a:t>
            </a:r>
            <a:r>
              <a:rPr lang="en-US" i="1" dirty="0" smtClean="0">
                <a:sym typeface="Symbol"/>
              </a:rPr>
              <a:t></a:t>
            </a:r>
            <a:r>
              <a:rPr lang="en-US" i="1" baseline="-25000" dirty="0" smtClean="0">
                <a:sym typeface="Symbol"/>
              </a:rPr>
              <a:t>C*</a:t>
            </a:r>
            <a:r>
              <a:rPr lang="en-US" i="1" dirty="0" smtClean="0">
                <a:sym typeface="Symbol"/>
              </a:rPr>
              <a:t> w</a:t>
            </a:r>
            <a:r>
              <a:rPr lang="en-US" i="1" baseline="-25000" dirty="0" smtClean="0">
                <a:sym typeface="Symbol"/>
              </a:rPr>
              <a:t>n</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graph</a:t>
            </a:r>
            <a:endParaRPr lang="en-US" dirty="0"/>
          </a:p>
        </p:txBody>
      </p:sp>
      <p:sp>
        <p:nvSpPr>
          <p:cNvPr id="3" name="Content Placeholder 2"/>
          <p:cNvSpPr>
            <a:spLocks noGrp="1"/>
          </p:cNvSpPr>
          <p:nvPr>
            <p:ph idx="1"/>
          </p:nvPr>
        </p:nvSpPr>
        <p:spPr>
          <a:xfrm>
            <a:off x="381000" y="1412875"/>
            <a:ext cx="8382000" cy="5078313"/>
          </a:xfrm>
        </p:spPr>
        <p:txBody>
          <a:bodyPr/>
          <a:lstStyle/>
          <a:p>
            <a:r>
              <a:rPr lang="en-US" dirty="0" smtClean="0"/>
              <a:t>From literals </a:t>
            </a:r>
            <a:r>
              <a:rPr lang="en-US" i="1" dirty="0" smtClean="0"/>
              <a:t>L </a:t>
            </a:r>
            <a:r>
              <a:rPr lang="en-US" dirty="0" smtClean="0"/>
              <a:t>to a congruence graph.</a:t>
            </a:r>
          </a:p>
          <a:p>
            <a:endParaRPr lang="en-US" dirty="0" smtClean="0"/>
          </a:p>
          <a:p>
            <a:pPr lvl="1"/>
            <a:r>
              <a:rPr lang="en-US" dirty="0" smtClean="0"/>
              <a:t>For each subterm </a:t>
            </a:r>
            <a:r>
              <a:rPr lang="en-US" i="1" dirty="0" smtClean="0"/>
              <a:t>t </a:t>
            </a:r>
            <a:r>
              <a:rPr lang="en-US" dirty="0" smtClean="0"/>
              <a:t>in L create a vertex </a:t>
            </a:r>
            <a:r>
              <a:rPr lang="en-US" i="1" dirty="0" smtClean="0"/>
              <a:t>v</a:t>
            </a:r>
            <a:r>
              <a:rPr lang="en-US" i="1" baseline="-25000" dirty="0" smtClean="0"/>
              <a:t>t</a:t>
            </a:r>
          </a:p>
          <a:p>
            <a:pPr lvl="1"/>
            <a:r>
              <a:rPr lang="en-US" dirty="0" smtClean="0"/>
              <a:t>For each function symbol </a:t>
            </a:r>
            <a:r>
              <a:rPr lang="en-US" i="1" dirty="0" smtClean="0"/>
              <a:t>f </a:t>
            </a:r>
            <a:r>
              <a:rPr lang="en-US" dirty="0" smtClean="0"/>
              <a:t>create vertex </a:t>
            </a:r>
            <a:r>
              <a:rPr lang="en-US" i="1" dirty="0" smtClean="0"/>
              <a:t>v</a:t>
            </a:r>
            <a:r>
              <a:rPr lang="en-US" i="1" baseline="-25000" dirty="0" smtClean="0"/>
              <a:t>f</a:t>
            </a:r>
            <a:endParaRPr lang="en-US" dirty="0" smtClean="0"/>
          </a:p>
          <a:p>
            <a:pPr lvl="1"/>
            <a:r>
              <a:rPr lang="en-US" dirty="0" smtClean="0"/>
              <a:t>If </a:t>
            </a:r>
            <a:r>
              <a:rPr lang="en-US" i="1" dirty="0" smtClean="0"/>
              <a:t>t = </a:t>
            </a:r>
            <a:r>
              <a:rPr lang="en-US" i="1" dirty="0" smtClean="0">
                <a:sym typeface="Symbol"/>
              </a:rPr>
              <a:t>f</a:t>
            </a:r>
            <a:r>
              <a:rPr lang="en-US" dirty="0" smtClean="0">
                <a:sym typeface="Symbol"/>
              </a:rPr>
              <a:t>(</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a:t>
            </a:r>
            <a:r>
              <a:rPr lang="en-US" i="1" dirty="0" smtClean="0">
                <a:sym typeface="Symbol"/>
              </a:rPr>
              <a:t> </a:t>
            </a:r>
            <a:r>
              <a:rPr lang="en-US" dirty="0" smtClean="0">
                <a:sym typeface="Symbol"/>
              </a:rPr>
              <a:t>let children(</a:t>
            </a:r>
            <a:r>
              <a:rPr lang="en-US" i="1" dirty="0" smtClean="0"/>
              <a:t>v</a:t>
            </a:r>
            <a:r>
              <a:rPr lang="en-US" i="1" baseline="-25000" dirty="0" smtClean="0"/>
              <a:t>t</a:t>
            </a:r>
            <a:r>
              <a:rPr lang="en-US" dirty="0" smtClean="0">
                <a:sym typeface="Symbol"/>
              </a:rPr>
              <a:t>) = v</a:t>
            </a:r>
            <a:r>
              <a:rPr lang="en-US" i="1" baseline="-25000" dirty="0" smtClean="0">
                <a:sym typeface="Symbol"/>
              </a:rPr>
              <a:t>f</a:t>
            </a:r>
            <a:r>
              <a:rPr lang="en-US" dirty="0" smtClean="0">
                <a:sym typeface="Symbol"/>
              </a:rPr>
              <a:t>, v</a:t>
            </a:r>
            <a:r>
              <a:rPr lang="en-US" i="1" baseline="-8000" dirty="0" smtClean="0">
                <a:sym typeface="Symbol"/>
              </a:rPr>
              <a:t>t1</a:t>
            </a:r>
            <a:r>
              <a:rPr lang="en-US" i="1" dirty="0" smtClean="0">
                <a:sym typeface="Symbol"/>
              </a:rPr>
              <a:t>, …, </a:t>
            </a:r>
            <a:r>
              <a:rPr lang="en-US" dirty="0" smtClean="0">
                <a:sym typeface="Symbol"/>
              </a:rPr>
              <a:t>v</a:t>
            </a:r>
            <a:r>
              <a:rPr lang="en-US" i="1" baseline="-8000" dirty="0" smtClean="0">
                <a:sym typeface="Symbol"/>
              </a:rPr>
              <a:t>tn</a:t>
            </a:r>
          </a:p>
          <a:p>
            <a:pPr lvl="1"/>
            <a:endParaRPr lang="en-US" dirty="0" smtClean="0">
              <a:sym typeface="Symbol"/>
            </a:endParaRPr>
          </a:p>
          <a:p>
            <a:r>
              <a:rPr lang="en-US" dirty="0" smtClean="0">
                <a:sym typeface="Symbol"/>
              </a:rPr>
              <a:t>From literals </a:t>
            </a:r>
            <a:r>
              <a:rPr lang="en-US" i="1" dirty="0" smtClean="0">
                <a:sym typeface="Symbol"/>
              </a:rPr>
              <a:t>L </a:t>
            </a:r>
            <a:r>
              <a:rPr lang="en-US" dirty="0" smtClean="0">
                <a:sym typeface="Symbol"/>
              </a:rPr>
              <a:t>to an initial equivalence </a:t>
            </a:r>
            <a:r>
              <a:rPr lang="en-US" i="1" dirty="0" smtClean="0">
                <a:sym typeface="Symbol"/>
              </a:rPr>
              <a:t>C</a:t>
            </a:r>
            <a:endParaRPr lang="en-US" dirty="0" smtClean="0">
              <a:sym typeface="Symbol"/>
            </a:endParaRPr>
          </a:p>
          <a:p>
            <a:pPr lvl="1"/>
            <a:r>
              <a:rPr lang="en-US" dirty="0" smtClean="0">
                <a:sym typeface="Symbol"/>
              </a:rPr>
              <a:t>Initially </a:t>
            </a:r>
            <a:r>
              <a:rPr lang="en-US" i="1" dirty="0" smtClean="0">
                <a:sym typeface="Symbol"/>
              </a:rPr>
              <a:t>C = { { v } | v  V }</a:t>
            </a:r>
            <a:endParaRPr lang="en-US" dirty="0" smtClean="0">
              <a:sym typeface="Symbol"/>
            </a:endParaRPr>
          </a:p>
          <a:p>
            <a:pPr lvl="1"/>
            <a:r>
              <a:rPr lang="en-US" dirty="0" smtClean="0">
                <a:sym typeface="Symbol"/>
              </a:rPr>
              <a:t>For each equality </a:t>
            </a:r>
            <a:r>
              <a:rPr lang="en-US" i="1" dirty="0" smtClean="0">
                <a:sym typeface="Symbol"/>
              </a:rPr>
              <a:t>t = s  L: </a:t>
            </a:r>
          </a:p>
          <a:p>
            <a:pPr lvl="2"/>
            <a:r>
              <a:rPr lang="en-US" dirty="0" smtClean="0">
                <a:sym typeface="Symbol"/>
              </a:rPr>
              <a:t>Merge equivalence classes for v</a:t>
            </a:r>
            <a:r>
              <a:rPr lang="en-US" baseline="-25000" dirty="0" smtClean="0">
                <a:sym typeface="Symbol"/>
              </a:rPr>
              <a:t>t</a:t>
            </a:r>
            <a:r>
              <a:rPr lang="en-US" dirty="0" smtClean="0">
                <a:sym typeface="Symbol"/>
              </a:rPr>
              <a:t> and v</a:t>
            </a:r>
            <a:r>
              <a:rPr lang="en-US" baseline="-25000" dirty="0" smtClean="0">
                <a:sym typeface="Symbol"/>
              </a:rPr>
              <a:t>s</a:t>
            </a:r>
            <a:r>
              <a:rPr lang="en-US" dirty="0" smtClean="0">
                <a:sym typeface="Symbol"/>
              </a:rPr>
              <a:t> </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Computing congruence closure</a:t>
            </a:r>
            <a:endParaRPr lang="en-US" dirty="0"/>
          </a:p>
        </p:txBody>
      </p:sp>
      <p:sp>
        <p:nvSpPr>
          <p:cNvPr id="3" name="Content Placeholder 2"/>
          <p:cNvSpPr>
            <a:spLocks noGrp="1"/>
          </p:cNvSpPr>
          <p:nvPr>
            <p:ph idx="1"/>
          </p:nvPr>
        </p:nvSpPr>
        <p:spPr>
          <a:xfrm>
            <a:off x="381000" y="1412875"/>
            <a:ext cx="8382000" cy="4792081"/>
          </a:xfrm>
        </p:spPr>
        <p:txBody>
          <a:bodyPr/>
          <a:lstStyle/>
          <a:p>
            <a:r>
              <a:rPr lang="en-US" dirty="0" smtClean="0"/>
              <a:t>From the definition, we can read off that Congruence closure is the </a:t>
            </a:r>
            <a:r>
              <a:rPr lang="en-US" i="1" dirty="0" smtClean="0"/>
              <a:t>least fixed-point </a:t>
            </a:r>
            <a:r>
              <a:rPr lang="en-US" dirty="0" smtClean="0"/>
              <a:t>of the operator CongClos:</a:t>
            </a:r>
          </a:p>
          <a:p>
            <a:endParaRPr lang="en-US" dirty="0" smtClean="0"/>
          </a:p>
          <a:p>
            <a:pPr lvl="1">
              <a:buNone/>
            </a:pPr>
            <a:r>
              <a:rPr lang="en-US" dirty="0" smtClean="0"/>
              <a:t>CongClos(C</a:t>
            </a:r>
            <a:r>
              <a:rPr lang="en-US" baseline="30000" dirty="0" smtClean="0"/>
              <a:t>*</a:t>
            </a:r>
            <a:r>
              <a:rPr lang="en-US" i="1" baseline="-25000" dirty="0" smtClean="0">
                <a:sym typeface="Symbol"/>
              </a:rPr>
              <a:t> </a:t>
            </a:r>
            <a:r>
              <a:rPr lang="en-US" dirty="0" smtClean="0"/>
              <a:t>)(v,w) = </a:t>
            </a:r>
          </a:p>
          <a:p>
            <a:pPr lvl="1">
              <a:buNone/>
            </a:pPr>
            <a:r>
              <a:rPr lang="en-US" dirty="0" smtClean="0"/>
              <a:t>			</a:t>
            </a:r>
            <a:r>
              <a:rPr lang="en-US" i="1" dirty="0" smtClean="0">
                <a:sym typeface="Symbol"/>
              </a:rPr>
              <a:t>v </a:t>
            </a:r>
            <a:r>
              <a:rPr lang="en-US" i="1" baseline="-25000" dirty="0" smtClean="0">
                <a:sym typeface="Symbol"/>
              </a:rPr>
              <a:t>C</a:t>
            </a:r>
            <a:r>
              <a:rPr lang="en-US" i="1" dirty="0" smtClean="0">
                <a:sym typeface="Symbol"/>
              </a:rPr>
              <a:t> </a:t>
            </a:r>
            <a:r>
              <a:rPr lang="en-US" dirty="0" smtClean="0"/>
              <a:t>w </a:t>
            </a:r>
          </a:p>
          <a:p>
            <a:pPr lvl="1">
              <a:buNone/>
            </a:pPr>
            <a:r>
              <a:rPr lang="en-US" dirty="0" smtClean="0"/>
              <a:t>		  or	</a:t>
            </a:r>
            <a:r>
              <a:rPr lang="en-US" b="1" dirty="0" smtClean="0"/>
              <a:t>let </a:t>
            </a:r>
            <a:r>
              <a:rPr lang="en-US" i="1" dirty="0" smtClean="0"/>
              <a:t>v</a:t>
            </a:r>
            <a:r>
              <a:rPr lang="en-US" i="1" baseline="-25000" dirty="0" smtClean="0">
                <a:sym typeface="Symbol"/>
              </a:rPr>
              <a:t>1 </a:t>
            </a:r>
            <a:r>
              <a:rPr lang="en-US" i="1" dirty="0" smtClean="0">
                <a:sym typeface="Symbol"/>
              </a:rPr>
              <a:t>.. v</a:t>
            </a:r>
            <a:r>
              <a:rPr lang="en-US" i="1" baseline="-25000" dirty="0" smtClean="0">
                <a:sym typeface="Symbol"/>
              </a:rPr>
              <a:t>n  </a:t>
            </a:r>
            <a:r>
              <a:rPr lang="en-US" dirty="0" smtClean="0">
                <a:sym typeface="Symbol"/>
              </a:rPr>
              <a:t>= c</a:t>
            </a:r>
            <a:r>
              <a:rPr lang="en-US" dirty="0" smtClean="0"/>
              <a:t>hildren(v)</a:t>
            </a:r>
            <a:endParaRPr lang="en-US" i="1" baseline="-25000" dirty="0" smtClean="0">
              <a:sym typeface="Symbol"/>
            </a:endParaRPr>
          </a:p>
          <a:p>
            <a:pPr lvl="1">
              <a:buNone/>
            </a:pPr>
            <a:r>
              <a:rPr lang="en-US" i="1" baseline="-25000" dirty="0" smtClean="0">
                <a:sym typeface="Symbol"/>
              </a:rPr>
              <a:t>			</a:t>
            </a:r>
            <a:r>
              <a:rPr lang="en-US" b="1" dirty="0" smtClean="0">
                <a:sym typeface="Symbol"/>
              </a:rPr>
              <a:t>let </a:t>
            </a:r>
            <a:r>
              <a:rPr lang="en-US" i="1" dirty="0" smtClean="0"/>
              <a:t>w</a:t>
            </a:r>
            <a:r>
              <a:rPr lang="en-US" i="1" baseline="-25000" dirty="0" smtClean="0">
                <a:sym typeface="Symbol"/>
              </a:rPr>
              <a:t>1 </a:t>
            </a:r>
            <a:r>
              <a:rPr lang="en-US" i="1" dirty="0" smtClean="0">
                <a:sym typeface="Symbol"/>
              </a:rPr>
              <a:t>..w</a:t>
            </a:r>
            <a:r>
              <a:rPr lang="en-US" i="1" baseline="-25000" dirty="0" smtClean="0">
                <a:sym typeface="Symbol"/>
              </a:rPr>
              <a:t>n </a:t>
            </a:r>
            <a:r>
              <a:rPr lang="en-US" dirty="0" smtClean="0">
                <a:sym typeface="Symbol"/>
              </a:rPr>
              <a:t>= c</a:t>
            </a:r>
            <a:r>
              <a:rPr lang="en-US" dirty="0" smtClean="0"/>
              <a:t>hildren(w) </a:t>
            </a:r>
            <a:r>
              <a:rPr lang="en-US" b="1" dirty="0" smtClean="0"/>
              <a:t>in </a:t>
            </a:r>
            <a:r>
              <a:rPr lang="en-US" i="1" baseline="-25000" dirty="0" smtClean="0">
                <a:sym typeface="Symbol"/>
              </a:rPr>
              <a:t/>
            </a:r>
            <a:br>
              <a:rPr lang="en-US" i="1" baseline="-25000" dirty="0" smtClean="0">
                <a:sym typeface="Symbol"/>
              </a:rPr>
            </a:br>
            <a:r>
              <a:rPr lang="en-US" i="1" baseline="-25000" dirty="0" smtClean="0">
                <a:sym typeface="Symbol"/>
              </a:rPr>
              <a:t>		</a:t>
            </a:r>
            <a:r>
              <a:rPr lang="en-US" dirty="0" smtClean="0"/>
              <a:t>CongClos(C</a:t>
            </a:r>
            <a:r>
              <a:rPr lang="en-US" baseline="30000" dirty="0" smtClean="0"/>
              <a:t>*</a:t>
            </a:r>
            <a:r>
              <a:rPr lang="en-US" i="1" baseline="-25000" dirty="0" smtClean="0">
                <a:sym typeface="Symbol"/>
              </a:rPr>
              <a:t> </a:t>
            </a:r>
            <a:r>
              <a:rPr lang="en-US" dirty="0" smtClean="0"/>
              <a:t>)(</a:t>
            </a:r>
            <a:r>
              <a:rPr lang="en-US" i="1" dirty="0" smtClean="0"/>
              <a:t>v</a:t>
            </a:r>
            <a:r>
              <a:rPr lang="en-US" i="1" baseline="-25000" dirty="0" smtClean="0">
                <a:sym typeface="Symbol"/>
              </a:rPr>
              <a:t>1</a:t>
            </a:r>
            <a:r>
              <a:rPr lang="en-US" dirty="0" smtClean="0"/>
              <a:t>,</a:t>
            </a:r>
            <a:r>
              <a:rPr lang="en-US" i="1" dirty="0" smtClean="0"/>
              <a:t> w</a:t>
            </a:r>
            <a:r>
              <a:rPr lang="en-US" i="1" baseline="-25000" dirty="0" smtClean="0">
                <a:sym typeface="Symbol"/>
              </a:rPr>
              <a:t>1</a:t>
            </a:r>
            <a:r>
              <a:rPr lang="en-US" dirty="0" smtClean="0"/>
              <a:t>) </a:t>
            </a:r>
            <a:r>
              <a:rPr lang="en-US" dirty="0" smtClean="0">
                <a:sym typeface="Symbol"/>
              </a:rPr>
              <a:t> </a:t>
            </a:r>
            <a:r>
              <a:rPr lang="en-US" dirty="0" smtClean="0"/>
              <a:t>..</a:t>
            </a:r>
            <a:r>
              <a:rPr lang="en-US" dirty="0" smtClean="0">
                <a:sym typeface="Symbol"/>
              </a:rPr>
              <a:t>  </a:t>
            </a:r>
            <a:r>
              <a:rPr lang="en-US" dirty="0" smtClean="0"/>
              <a:t/>
            </a:r>
            <a:br>
              <a:rPr lang="en-US" dirty="0" smtClean="0"/>
            </a:br>
            <a:r>
              <a:rPr lang="en-US" dirty="0" smtClean="0"/>
              <a:t>		CongClos(C</a:t>
            </a:r>
            <a:r>
              <a:rPr lang="en-US" baseline="30000" dirty="0" smtClean="0"/>
              <a:t>*</a:t>
            </a:r>
            <a:r>
              <a:rPr lang="en-US" i="1" baseline="-25000" dirty="0" smtClean="0">
                <a:sym typeface="Symbol"/>
              </a:rPr>
              <a:t> </a:t>
            </a:r>
            <a:r>
              <a:rPr lang="en-US" dirty="0" smtClean="0"/>
              <a:t>)(</a:t>
            </a:r>
            <a:r>
              <a:rPr lang="en-US" i="1" dirty="0" smtClean="0"/>
              <a:t>v</a:t>
            </a:r>
            <a:r>
              <a:rPr lang="en-US" i="1" baseline="-25000" dirty="0" smtClean="0">
                <a:sym typeface="Symbol"/>
              </a:rPr>
              <a:t>n</a:t>
            </a:r>
            <a:r>
              <a:rPr lang="en-US" dirty="0" smtClean="0"/>
              <a:t>,</a:t>
            </a:r>
            <a:r>
              <a:rPr lang="en-US" i="1" dirty="0" smtClean="0"/>
              <a:t> w</a:t>
            </a:r>
            <a:r>
              <a:rPr lang="en-US" i="1" baseline="-25000" dirty="0" smtClean="0">
                <a:sym typeface="Symbol"/>
              </a:rPr>
              <a:t>n</a:t>
            </a:r>
            <a:r>
              <a:rPr lang="en-US" dirty="0" smtClean="0"/>
              <a:t>) </a:t>
            </a:r>
            <a:endParaRPr lang="en-US" i="1" baseline="-25000" dirty="0" smtClean="0">
              <a:sym typeface="Symbo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Computing Congruence closure</a:t>
            </a:r>
            <a:endParaRPr lang="en-US" sz="4800" dirty="0"/>
          </a:p>
        </p:txBody>
      </p:sp>
      <p:sp>
        <p:nvSpPr>
          <p:cNvPr id="3" name="Content Placeholder 2"/>
          <p:cNvSpPr>
            <a:spLocks noGrp="1"/>
          </p:cNvSpPr>
          <p:nvPr>
            <p:ph idx="1"/>
          </p:nvPr>
        </p:nvSpPr>
        <p:spPr>
          <a:xfrm>
            <a:off x="381000" y="1412875"/>
            <a:ext cx="8382000" cy="4750531"/>
          </a:xfrm>
        </p:spPr>
        <p:txBody>
          <a:bodyPr/>
          <a:lstStyle/>
          <a:p>
            <a:r>
              <a:rPr lang="en-US" dirty="0" smtClean="0"/>
              <a:t>Fixed-point characterization suggests (dynamic programming) algorithm:</a:t>
            </a:r>
          </a:p>
          <a:p>
            <a:endParaRPr lang="en-US" dirty="0" smtClean="0"/>
          </a:p>
          <a:p>
            <a:pPr lvl="1"/>
            <a:r>
              <a:rPr lang="en-US" dirty="0" smtClean="0"/>
              <a:t>Maintain </a:t>
            </a:r>
            <a:r>
              <a:rPr lang="en-US" i="1" dirty="0" smtClean="0"/>
              <a:t>root </a:t>
            </a:r>
            <a:r>
              <a:rPr lang="en-US" dirty="0" smtClean="0"/>
              <a:t>vertex for each equivalence class.</a:t>
            </a:r>
          </a:p>
          <a:p>
            <a:pPr lvl="1"/>
            <a:r>
              <a:rPr lang="en-US" dirty="0" smtClean="0"/>
              <a:t>Maintain </a:t>
            </a:r>
            <a:r>
              <a:rPr lang="en-US" i="1" dirty="0" smtClean="0"/>
              <a:t>sig(nature) </a:t>
            </a:r>
            <a:r>
              <a:rPr lang="en-US" dirty="0" smtClean="0"/>
              <a:t>of each vertex:</a:t>
            </a:r>
            <a:br>
              <a:rPr lang="en-US" dirty="0" smtClean="0"/>
            </a:br>
            <a:r>
              <a:rPr lang="en-US" dirty="0" smtClean="0"/>
              <a:t>	sig(</a:t>
            </a:r>
            <a:r>
              <a:rPr lang="en-US" i="1" dirty="0" smtClean="0"/>
              <a:t>v</a:t>
            </a:r>
            <a:r>
              <a:rPr lang="en-US" i="1" baseline="-25000" dirty="0" smtClean="0"/>
              <a:t>f(t1,..,tn)</a:t>
            </a:r>
            <a:r>
              <a:rPr lang="en-US" i="1" dirty="0" smtClean="0"/>
              <a:t>) </a:t>
            </a:r>
            <a:r>
              <a:rPr lang="en-US" dirty="0" smtClean="0"/>
              <a:t>= </a:t>
            </a:r>
            <a:r>
              <a:rPr lang="en-US" i="1" dirty="0" smtClean="0">
                <a:sym typeface="Symbol"/>
              </a:rPr>
              <a:t>root(v</a:t>
            </a:r>
            <a:r>
              <a:rPr lang="en-US" i="1" baseline="-25000" dirty="0" smtClean="0">
                <a:sym typeface="Symbol"/>
              </a:rPr>
              <a:t>f </a:t>
            </a:r>
            <a:r>
              <a:rPr lang="en-US" i="1" dirty="0" smtClean="0">
                <a:sym typeface="Symbol"/>
              </a:rPr>
              <a:t>), root(v</a:t>
            </a:r>
            <a:r>
              <a:rPr lang="en-US" i="1" baseline="-25000" dirty="0" smtClean="0">
                <a:sym typeface="Symbol"/>
              </a:rPr>
              <a:t>t1</a:t>
            </a:r>
            <a:r>
              <a:rPr lang="en-US" i="1" dirty="0" smtClean="0">
                <a:sym typeface="Symbol"/>
              </a:rPr>
              <a:t>).. root(v</a:t>
            </a:r>
            <a:r>
              <a:rPr lang="en-US" i="1" baseline="-25000" dirty="0" smtClean="0">
                <a:sym typeface="Symbol"/>
              </a:rPr>
              <a:t>tn</a:t>
            </a:r>
            <a:r>
              <a:rPr lang="en-US" i="1" dirty="0" smtClean="0">
                <a:sym typeface="Symbol"/>
              </a:rPr>
              <a:t>) </a:t>
            </a:r>
          </a:p>
          <a:p>
            <a:pPr lvl="1"/>
            <a:r>
              <a:rPr lang="en-US" b="1" i="1" dirty="0" smtClean="0">
                <a:sym typeface="Symbol"/>
              </a:rPr>
              <a:t>Initialize </a:t>
            </a:r>
            <a:r>
              <a:rPr lang="en-US" i="1" dirty="0" smtClean="0">
                <a:sym typeface="Symbol"/>
              </a:rPr>
              <a:t>C</a:t>
            </a:r>
            <a:r>
              <a:rPr lang="en-US" i="1" baseline="30000" dirty="0" smtClean="0">
                <a:sym typeface="Symbol"/>
              </a:rPr>
              <a:t>* </a:t>
            </a:r>
            <a:r>
              <a:rPr lang="en-US" dirty="0" smtClean="0">
                <a:sym typeface="Symbol"/>
              </a:rPr>
              <a:t> </a:t>
            </a:r>
            <a:r>
              <a:rPr lang="en-US" i="1" dirty="0" smtClean="0">
                <a:sym typeface="Symbol"/>
              </a:rPr>
              <a:t>C</a:t>
            </a:r>
            <a:endParaRPr lang="en-US" b="1" i="1" dirty="0" smtClean="0">
              <a:sym typeface="Symbol"/>
            </a:endParaRPr>
          </a:p>
          <a:p>
            <a:pPr lvl="1"/>
            <a:r>
              <a:rPr lang="en-US" b="1" i="1" dirty="0" smtClean="0">
                <a:sym typeface="Symbol"/>
              </a:rPr>
              <a:t>while</a:t>
            </a:r>
            <a:r>
              <a:rPr lang="en-US" i="1" dirty="0" smtClean="0">
                <a:sym typeface="Symbol"/>
              </a:rPr>
              <a:t>  v,w  V s.t. </a:t>
            </a:r>
            <a:r>
              <a:rPr lang="en-US" i="1" dirty="0" smtClean="0"/>
              <a:t>v </a:t>
            </a:r>
            <a:r>
              <a:rPr lang="en-US" i="1" dirty="0" smtClean="0">
                <a:sym typeface="Symbol"/>
              </a:rPr>
              <a:t></a:t>
            </a:r>
            <a:r>
              <a:rPr lang="en-US" i="1" baseline="-25000" dirty="0" smtClean="0">
                <a:sym typeface="Symbol"/>
              </a:rPr>
              <a:t>C*</a:t>
            </a:r>
            <a:r>
              <a:rPr lang="en-US" i="1" dirty="0" smtClean="0">
                <a:sym typeface="Symbol"/>
              </a:rPr>
              <a:t> w, but sig(v) = sig(w):</a:t>
            </a:r>
            <a:br>
              <a:rPr lang="en-US" i="1" dirty="0" smtClean="0">
                <a:sym typeface="Symbol"/>
              </a:rPr>
            </a:br>
            <a:r>
              <a:rPr lang="en-US" i="1" dirty="0" smtClean="0">
                <a:sym typeface="Symbol"/>
              </a:rPr>
              <a:t>		C</a:t>
            </a:r>
            <a:r>
              <a:rPr lang="en-US" i="1" baseline="30000" dirty="0" smtClean="0">
                <a:sym typeface="Symbol"/>
              </a:rPr>
              <a:t>* </a:t>
            </a:r>
            <a:r>
              <a:rPr lang="en-US" dirty="0" smtClean="0">
                <a:sym typeface="Symbol"/>
              </a:rPr>
              <a:t> </a:t>
            </a:r>
            <a:r>
              <a:rPr lang="en-US" i="1" dirty="0" smtClean="0">
                <a:sym typeface="Symbol"/>
              </a:rPr>
              <a:t>C</a:t>
            </a:r>
            <a:r>
              <a:rPr lang="en-US" i="1" baseline="30000" dirty="0" smtClean="0">
                <a:sym typeface="Symbol"/>
              </a:rPr>
              <a:t>* </a:t>
            </a:r>
            <a:r>
              <a:rPr lang="en-US" i="1" dirty="0" smtClean="0">
                <a:sym typeface="Symbol"/>
              </a:rPr>
              <a:t>with classes for v, w merged</a:t>
            </a:r>
            <a:endParaRPr lang="en-US" i="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Computing Congruence closure</a:t>
            </a:r>
            <a:endParaRPr lang="en-US" sz="4800" dirty="0"/>
          </a:p>
        </p:txBody>
      </p:sp>
      <p:sp>
        <p:nvSpPr>
          <p:cNvPr id="3" name="Content Placeholder 2"/>
          <p:cNvSpPr>
            <a:spLocks noGrp="1"/>
          </p:cNvSpPr>
          <p:nvPr>
            <p:ph idx="1"/>
          </p:nvPr>
        </p:nvSpPr>
        <p:spPr>
          <a:xfrm>
            <a:off x="381000" y="1412874"/>
            <a:ext cx="8382000" cy="5696944"/>
          </a:xfrm>
        </p:spPr>
        <p:txBody>
          <a:bodyPr/>
          <a:lstStyle/>
          <a:p>
            <a:r>
              <a:rPr lang="en-US" sz="2800" dirty="0" smtClean="0"/>
              <a:t>A more efficient implementation of congruence closure</a:t>
            </a:r>
          </a:p>
          <a:p>
            <a:pPr lvl="1"/>
            <a:r>
              <a:rPr lang="en-US" sz="2400" dirty="0" smtClean="0"/>
              <a:t>Use </a:t>
            </a:r>
            <a:r>
              <a:rPr lang="en-US" sz="2400" i="1" dirty="0" smtClean="0"/>
              <a:t>union-find </a:t>
            </a:r>
            <a:r>
              <a:rPr lang="en-US" sz="2400" dirty="0" smtClean="0"/>
              <a:t>for maintaining </a:t>
            </a:r>
            <a:r>
              <a:rPr lang="en-US" sz="2400" i="1" dirty="0" smtClean="0"/>
              <a:t>roots</a:t>
            </a:r>
          </a:p>
          <a:p>
            <a:pPr lvl="1"/>
            <a:r>
              <a:rPr lang="en-US" sz="2400" dirty="0" smtClean="0"/>
              <a:t>Maintain </a:t>
            </a:r>
            <a:r>
              <a:rPr lang="en-US" sz="2400" i="1" dirty="0" smtClean="0"/>
              <a:t>use (a list) </a:t>
            </a:r>
            <a:r>
              <a:rPr lang="en-US" sz="2400" dirty="0" smtClean="0"/>
              <a:t>for set of </a:t>
            </a:r>
            <a:r>
              <a:rPr lang="en-US" sz="2400" i="1" dirty="0" smtClean="0"/>
              <a:t>parent </a:t>
            </a:r>
            <a:r>
              <a:rPr lang="en-US" sz="2400" dirty="0" smtClean="0"/>
              <a:t>vertices.</a:t>
            </a:r>
          </a:p>
          <a:p>
            <a:pPr lvl="1"/>
            <a:r>
              <a:rPr lang="en-US" sz="2400" dirty="0" smtClean="0"/>
              <a:t>Set </a:t>
            </a:r>
            <a:r>
              <a:rPr lang="en-US" sz="2400" b="1" i="1" dirty="0" err="1" smtClean="0">
                <a:solidFill>
                  <a:srgbClr val="00B0F0"/>
                </a:solidFill>
              </a:rPr>
              <a:t>todo</a:t>
            </a:r>
            <a:r>
              <a:rPr lang="en-US" sz="2400" i="1" dirty="0" smtClean="0"/>
              <a:t> = {}</a:t>
            </a:r>
            <a:endParaRPr lang="en-US" sz="2400" dirty="0" smtClean="0"/>
          </a:p>
          <a:p>
            <a:pPr lvl="1"/>
            <a:r>
              <a:rPr lang="en-US" sz="2400" b="1" dirty="0" smtClean="0"/>
              <a:t>def </a:t>
            </a:r>
            <a:r>
              <a:rPr lang="en-US" sz="2400" dirty="0" smtClean="0"/>
              <a:t>merge(</a:t>
            </a:r>
            <a:r>
              <a:rPr lang="en-US" sz="2400" i="1" dirty="0" smtClean="0"/>
              <a:t>v, w</a:t>
            </a:r>
            <a:r>
              <a:rPr lang="en-US" sz="2400" dirty="0" smtClean="0"/>
              <a:t>):</a:t>
            </a:r>
            <a:br>
              <a:rPr lang="en-US" sz="2400" dirty="0" smtClean="0"/>
            </a:br>
            <a:r>
              <a:rPr lang="en-US" sz="2400" dirty="0" smtClean="0"/>
              <a:t>	</a:t>
            </a:r>
            <a:r>
              <a:rPr lang="en-US" sz="2400" smtClean="0"/>
              <a:t>   </a:t>
            </a:r>
            <a:r>
              <a:rPr lang="en-US" sz="2400" i="1" smtClean="0">
                <a:sym typeface="Symbol"/>
              </a:rPr>
              <a:t>C</a:t>
            </a:r>
            <a:r>
              <a:rPr lang="en-US" sz="2400" i="1" baseline="30000" dirty="0" smtClean="0">
                <a:sym typeface="Symbol"/>
              </a:rPr>
              <a:t>* </a:t>
            </a:r>
            <a:r>
              <a:rPr lang="en-US" sz="2400" dirty="0" smtClean="0">
                <a:sym typeface="Symbol"/>
              </a:rPr>
              <a:t> </a:t>
            </a:r>
            <a:r>
              <a:rPr lang="en-US" sz="2400" i="1" dirty="0" smtClean="0">
                <a:sym typeface="Symbol"/>
              </a:rPr>
              <a:t>C</a:t>
            </a:r>
            <a:r>
              <a:rPr lang="en-US" sz="2400" i="1" baseline="30000" dirty="0" smtClean="0">
                <a:sym typeface="Symbol"/>
              </a:rPr>
              <a:t>* </a:t>
            </a:r>
            <a:r>
              <a:rPr lang="en-US" sz="2400" i="1" dirty="0" smtClean="0">
                <a:sym typeface="Symbol"/>
              </a:rPr>
              <a:t>with classes for v, w merged</a:t>
            </a:r>
          </a:p>
          <a:p>
            <a:pPr lvl="1">
              <a:buNone/>
            </a:pPr>
            <a:r>
              <a:rPr lang="en-US" sz="2400" i="1" dirty="0" smtClean="0">
                <a:sym typeface="Symbol"/>
              </a:rPr>
              <a:t>		   </a:t>
            </a:r>
            <a:r>
              <a:rPr lang="en-US" sz="2400" b="1" dirty="0" err="1" smtClean="0">
                <a:sym typeface="Symbol"/>
              </a:rPr>
              <a:t>foreach</a:t>
            </a:r>
            <a:r>
              <a:rPr lang="en-US" sz="2400" b="1" dirty="0" smtClean="0">
                <a:sym typeface="Symbol"/>
              </a:rPr>
              <a:t> </a:t>
            </a:r>
            <a:r>
              <a:rPr lang="en-US" sz="2400" dirty="0" err="1" smtClean="0">
                <a:sym typeface="Symbol"/>
              </a:rPr>
              <a:t>v</a:t>
            </a:r>
            <a:r>
              <a:rPr lang="en-US" sz="2400" baseline="-25000" dirty="0" err="1" smtClean="0">
                <a:sym typeface="Symbol"/>
              </a:rPr>
              <a:t>p</a:t>
            </a:r>
            <a:r>
              <a:rPr lang="en-US" sz="2400" dirty="0" smtClean="0">
                <a:sym typeface="Symbol"/>
              </a:rPr>
              <a:t> </a:t>
            </a:r>
            <a:r>
              <a:rPr lang="en-US" sz="2400" i="1" dirty="0" smtClean="0">
                <a:sym typeface="Symbol"/>
              </a:rPr>
              <a:t> use(v), </a:t>
            </a:r>
            <a:r>
              <a:rPr lang="en-US" sz="2400" dirty="0" err="1" smtClean="0">
                <a:sym typeface="Symbol"/>
              </a:rPr>
              <a:t>w</a:t>
            </a:r>
            <a:r>
              <a:rPr lang="en-US" sz="2400" baseline="-25000" dirty="0" err="1" smtClean="0">
                <a:sym typeface="Symbol"/>
              </a:rPr>
              <a:t>p</a:t>
            </a:r>
            <a:r>
              <a:rPr lang="en-US" sz="2400" dirty="0" smtClean="0">
                <a:sym typeface="Symbol"/>
              </a:rPr>
              <a:t> </a:t>
            </a:r>
            <a:r>
              <a:rPr lang="en-US" sz="2400" i="1" dirty="0" smtClean="0">
                <a:sym typeface="Symbol"/>
              </a:rPr>
              <a:t> use(w):</a:t>
            </a:r>
            <a:br>
              <a:rPr lang="en-US" sz="2400" i="1" dirty="0" smtClean="0">
                <a:sym typeface="Symbol"/>
              </a:rPr>
            </a:br>
            <a:r>
              <a:rPr lang="en-US" sz="2400" i="1" dirty="0" smtClean="0">
                <a:sym typeface="Symbol"/>
              </a:rPr>
              <a:t>		add  </a:t>
            </a:r>
            <a:r>
              <a:rPr lang="en-US" sz="2400" i="1" dirty="0" err="1" smtClean="0">
                <a:sym typeface="Symbol"/>
              </a:rPr>
              <a:t>v</a:t>
            </a:r>
            <a:r>
              <a:rPr lang="en-US" sz="2400" baseline="-25000" dirty="0" err="1" smtClean="0">
                <a:sym typeface="Symbol"/>
              </a:rPr>
              <a:t>p</a:t>
            </a:r>
            <a:r>
              <a:rPr lang="en-US" sz="2400" i="1" dirty="0" smtClean="0">
                <a:sym typeface="Symbol"/>
              </a:rPr>
              <a:t>, </a:t>
            </a:r>
            <a:r>
              <a:rPr lang="en-US" sz="2400" i="1" dirty="0" err="1" smtClean="0">
                <a:sym typeface="Symbol"/>
              </a:rPr>
              <a:t>w</a:t>
            </a:r>
            <a:r>
              <a:rPr lang="en-US" sz="2400" baseline="-25000" dirty="0" err="1" smtClean="0">
                <a:sym typeface="Symbol"/>
              </a:rPr>
              <a:t>p</a:t>
            </a:r>
            <a:r>
              <a:rPr lang="en-US" sz="2400" i="1" dirty="0" smtClean="0">
                <a:sym typeface="Symbol"/>
              </a:rPr>
              <a:t>  to </a:t>
            </a:r>
            <a:r>
              <a:rPr lang="en-US" sz="2400" b="1" i="1" dirty="0" err="1" smtClean="0">
                <a:solidFill>
                  <a:srgbClr val="00B0F0"/>
                </a:solidFill>
              </a:rPr>
              <a:t>todo</a:t>
            </a:r>
            <a:r>
              <a:rPr lang="en-US" sz="2400" i="1" dirty="0" smtClean="0"/>
              <a:t> </a:t>
            </a:r>
            <a:endParaRPr lang="en-US" sz="2400" dirty="0" smtClean="0"/>
          </a:p>
          <a:p>
            <a:pPr lvl="1"/>
            <a:r>
              <a:rPr lang="en-US" sz="2400" b="1" dirty="0" err="1" smtClean="0"/>
              <a:t>foreach</a:t>
            </a:r>
            <a:r>
              <a:rPr lang="en-US" sz="2400" b="1" dirty="0" smtClean="0"/>
              <a:t> </a:t>
            </a:r>
            <a:r>
              <a:rPr lang="en-US" sz="2400" dirty="0" smtClean="0"/>
              <a:t>asserted equality (</a:t>
            </a:r>
            <a:r>
              <a:rPr lang="en-US" sz="2400" i="1" dirty="0" err="1" smtClean="0"/>
              <a:t>v,w</a:t>
            </a:r>
            <a:r>
              <a:rPr lang="en-US" sz="2400" dirty="0" smtClean="0"/>
              <a:t>): merge(</a:t>
            </a:r>
            <a:r>
              <a:rPr lang="en-US" sz="2400" i="1" dirty="0" err="1" smtClean="0"/>
              <a:t>v,w</a:t>
            </a:r>
            <a:r>
              <a:rPr lang="en-US" sz="2400" dirty="0" smtClean="0"/>
              <a:t>)</a:t>
            </a:r>
            <a:endParaRPr lang="en-US" sz="2400" b="1" dirty="0" smtClean="0"/>
          </a:p>
          <a:p>
            <a:pPr lvl="1"/>
            <a:r>
              <a:rPr lang="en-US" sz="2400" b="1" dirty="0" smtClean="0"/>
              <a:t>while</a:t>
            </a:r>
            <a:r>
              <a:rPr lang="en-US" sz="2400" dirty="0" smtClean="0"/>
              <a:t> some </a:t>
            </a:r>
            <a:r>
              <a:rPr lang="en-US" sz="2400" i="1" dirty="0" smtClean="0">
                <a:sym typeface="Symbol"/>
              </a:rPr>
              <a:t> v, w   </a:t>
            </a:r>
            <a:r>
              <a:rPr lang="en-US" sz="2400" b="1" i="1" dirty="0" smtClean="0">
                <a:solidFill>
                  <a:srgbClr val="00B0F0"/>
                </a:solidFill>
              </a:rPr>
              <a:t>todo</a:t>
            </a:r>
            <a:r>
              <a:rPr lang="en-US" sz="2400" i="1" dirty="0" smtClean="0"/>
              <a:t> </a:t>
            </a:r>
            <a:r>
              <a:rPr lang="en-US" sz="2400" b="1" i="1" dirty="0" smtClean="0"/>
              <a:t>:</a:t>
            </a:r>
            <a:br>
              <a:rPr lang="en-US" sz="2400" b="1" i="1" dirty="0" smtClean="0"/>
            </a:br>
            <a:r>
              <a:rPr lang="en-US" sz="2400" b="1" i="1" dirty="0" smtClean="0"/>
              <a:t> 	  </a:t>
            </a:r>
            <a:r>
              <a:rPr lang="en-US" sz="2400" i="1" dirty="0" smtClean="0"/>
              <a:t>remove </a:t>
            </a:r>
            <a:r>
              <a:rPr lang="en-US" sz="2400" i="1" dirty="0" smtClean="0">
                <a:sym typeface="Symbol"/>
              </a:rPr>
              <a:t> v, w   from </a:t>
            </a:r>
            <a:r>
              <a:rPr lang="en-US" sz="2400" b="1" i="1" dirty="0" err="1" smtClean="0">
                <a:solidFill>
                  <a:srgbClr val="00B0F0"/>
                </a:solidFill>
              </a:rPr>
              <a:t>todo</a:t>
            </a:r>
            <a:r>
              <a:rPr lang="en-US" sz="2400" i="1" dirty="0" smtClean="0"/>
              <a:t> </a:t>
            </a:r>
            <a:r>
              <a:rPr lang="en-US" sz="2400" b="1" i="1" dirty="0" smtClean="0"/>
              <a:t/>
            </a:r>
            <a:br>
              <a:rPr lang="en-US" sz="2400" b="1" i="1" dirty="0" smtClean="0"/>
            </a:br>
            <a:r>
              <a:rPr lang="en-US" sz="2400" b="1" i="1" dirty="0" smtClean="0"/>
              <a:t> 	   </a:t>
            </a:r>
            <a:r>
              <a:rPr lang="en-US" sz="2400" b="1" dirty="0" smtClean="0"/>
              <a:t>if </a:t>
            </a:r>
            <a:r>
              <a:rPr lang="en-US" sz="2400" i="1" dirty="0" smtClean="0"/>
              <a:t>v </a:t>
            </a:r>
            <a:r>
              <a:rPr lang="en-US" sz="2400" i="1" dirty="0" smtClean="0">
                <a:sym typeface="Symbol"/>
              </a:rPr>
              <a:t></a:t>
            </a:r>
            <a:r>
              <a:rPr lang="en-US" sz="2400" i="1" baseline="-25000" dirty="0" smtClean="0">
                <a:sym typeface="Symbol"/>
              </a:rPr>
              <a:t>C*</a:t>
            </a:r>
            <a:r>
              <a:rPr lang="en-US" sz="2400" i="1" dirty="0" smtClean="0">
                <a:sym typeface="Symbol"/>
              </a:rPr>
              <a:t> w, but sig(v) = sig(w) </a:t>
            </a:r>
            <a:r>
              <a:rPr lang="en-US" sz="2400" b="1" dirty="0" smtClean="0">
                <a:sym typeface="Symbol"/>
              </a:rPr>
              <a:t>then </a:t>
            </a:r>
            <a:r>
              <a:rPr lang="en-US" sz="2400" dirty="0" smtClean="0">
                <a:sym typeface="Symbol"/>
              </a:rPr>
              <a:t>merge(</a:t>
            </a:r>
            <a:r>
              <a:rPr lang="en-US" sz="2400" i="1" dirty="0" err="1" smtClean="0">
                <a:sym typeface="Symbol"/>
              </a:rPr>
              <a:t>v,w</a:t>
            </a:r>
            <a:r>
              <a:rPr lang="en-US" sz="2400" i="1" dirty="0" smtClean="0">
                <a:sym typeface="Symbol"/>
              </a:rPr>
              <a:t>)</a:t>
            </a:r>
            <a:br>
              <a:rPr lang="en-US" sz="2400" i="1" dirty="0" smtClean="0">
                <a:sym typeface="Symbol"/>
              </a:rPr>
            </a:br>
            <a:r>
              <a:rPr lang="en-US" sz="2400" i="1" dirty="0" smtClean="0">
                <a:sym typeface="Symbol"/>
              </a:rPr>
              <a:t>		</a:t>
            </a:r>
            <a:r>
              <a:rPr lang="en-US" i="1" dirty="0" smtClean="0">
                <a:sym typeface="Symbol"/>
              </a:rPr>
              <a:t/>
            </a:r>
            <a:br>
              <a:rPr lang="en-US" i="1" dirty="0" smtClean="0">
                <a:sym typeface="Symbol"/>
              </a:rPr>
            </a:br>
            <a:endParaRPr lang="en-US" i="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2</a:t>
            </a:r>
            <a:endParaRPr lang="en-US" dirty="0"/>
          </a:p>
        </p:txBody>
      </p:sp>
      <p:sp>
        <p:nvSpPr>
          <p:cNvPr id="3" name="Content Placeholder 2"/>
          <p:cNvSpPr>
            <a:spLocks noGrp="1"/>
          </p:cNvSpPr>
          <p:nvPr>
            <p:ph idx="1"/>
          </p:nvPr>
        </p:nvSpPr>
        <p:spPr>
          <a:xfrm>
            <a:off x="381000" y="1412875"/>
            <a:ext cx="8382000" cy="6347892"/>
          </a:xfrm>
        </p:spPr>
        <p:txBody>
          <a:bodyPr/>
          <a:lstStyle/>
          <a:p>
            <a:pPr>
              <a:buNone/>
            </a:pPr>
            <a:endParaRPr lang="en-US" dirty="0" smtClean="0"/>
          </a:p>
          <a:p>
            <a:r>
              <a:rPr lang="en-US" dirty="0" smtClean="0"/>
              <a:t>Functions and equalities: </a:t>
            </a:r>
            <a:br>
              <a:rPr lang="en-US" dirty="0" smtClean="0"/>
            </a:br>
            <a:r>
              <a:rPr lang="en-US" dirty="0" smtClean="0"/>
              <a:t>	Congruence closure</a:t>
            </a:r>
          </a:p>
          <a:p>
            <a:endParaRPr lang="en-US" dirty="0" smtClean="0"/>
          </a:p>
          <a:p>
            <a:r>
              <a:rPr lang="en-US" dirty="0" err="1" smtClean="0"/>
              <a:t>Pex</a:t>
            </a:r>
            <a:r>
              <a:rPr lang="en-US" dirty="0" smtClean="0"/>
              <a:t>: Program </a:t>
            </a:r>
            <a:r>
              <a:rPr lang="en-US" dirty="0" err="1" smtClean="0"/>
              <a:t>EXploration</a:t>
            </a:r>
            <a:endParaRPr lang="en-US" dirty="0" smtClean="0"/>
          </a:p>
          <a:p>
            <a:endParaRPr lang="en-US" dirty="0" smtClean="0"/>
          </a:p>
          <a:p>
            <a:r>
              <a:rPr lang="en-US" dirty="0" smtClean="0"/>
              <a:t>Lab: Encode combinatorial problems.</a:t>
            </a:r>
          </a:p>
          <a:p>
            <a:pPr lvl="1"/>
            <a:r>
              <a:rPr lang="en-US" dirty="0" smtClean="0"/>
              <a:t>Longest paths</a:t>
            </a:r>
          </a:p>
          <a:p>
            <a:pPr lvl="1"/>
            <a:r>
              <a:rPr lang="en-US" dirty="0" smtClean="0"/>
              <a:t>A Sudoku solver</a:t>
            </a:r>
          </a:p>
          <a:p>
            <a:pPr lvl="1"/>
            <a:r>
              <a:rPr lang="en-US" dirty="0" smtClean="0"/>
              <a:t>Rush hour</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Using congruence closure</a:t>
            </a:r>
            <a:endParaRPr lang="en-US" dirty="0"/>
          </a:p>
        </p:txBody>
      </p:sp>
      <p:sp>
        <p:nvSpPr>
          <p:cNvPr id="3" name="Content Placeholder 2"/>
          <p:cNvSpPr>
            <a:spLocks noGrp="1"/>
          </p:cNvSpPr>
          <p:nvPr>
            <p:ph idx="1"/>
          </p:nvPr>
        </p:nvSpPr>
        <p:spPr>
          <a:xfrm>
            <a:off x="381000" y="1412875"/>
            <a:ext cx="8382000" cy="4553554"/>
          </a:xfrm>
        </p:spPr>
        <p:txBody>
          <a:bodyPr/>
          <a:lstStyle/>
          <a:p>
            <a:r>
              <a:rPr lang="en-US" dirty="0" smtClean="0">
                <a:sym typeface="Symbol"/>
              </a:rPr>
              <a:t>Back to the main problem.</a:t>
            </a:r>
          </a:p>
          <a:p>
            <a:pPr lvl="1"/>
            <a:r>
              <a:rPr lang="en-US" i="1" dirty="0" smtClean="0">
                <a:sym typeface="Symbol"/>
              </a:rPr>
              <a:t>E-satisfiability  t</a:t>
            </a:r>
            <a:r>
              <a:rPr lang="en-US" i="1" baseline="-25000" dirty="0" smtClean="0">
                <a:sym typeface="Symbol"/>
              </a:rPr>
              <a:t>1</a:t>
            </a:r>
            <a:r>
              <a:rPr lang="en-US" i="1" dirty="0" smtClean="0">
                <a:sym typeface="Symbol"/>
              </a:rPr>
              <a:t> = t</a:t>
            </a:r>
            <a:r>
              <a:rPr lang="en-US" i="1" baseline="-25000" dirty="0" smtClean="0">
                <a:sym typeface="Symbol"/>
              </a:rPr>
              <a:t>2 </a:t>
            </a:r>
            <a:r>
              <a:rPr lang="en-US" i="1" dirty="0" smtClean="0">
                <a:sym typeface="Symbol"/>
              </a:rPr>
              <a:t> t</a:t>
            </a:r>
            <a:r>
              <a:rPr lang="en-US" i="1" baseline="-25000" dirty="0" smtClean="0">
                <a:sym typeface="Symbol"/>
              </a:rPr>
              <a:t>3</a:t>
            </a:r>
            <a:r>
              <a:rPr lang="en-US" i="1" dirty="0" smtClean="0">
                <a:sym typeface="Symbol"/>
              </a:rPr>
              <a:t> = t</a:t>
            </a:r>
            <a:r>
              <a:rPr lang="en-US" i="1" baseline="-25000" dirty="0" smtClean="0">
                <a:sym typeface="Symbol"/>
              </a:rPr>
              <a:t>4 </a:t>
            </a:r>
            <a:r>
              <a:rPr lang="en-US" i="1" dirty="0" smtClean="0">
                <a:sym typeface="Symbol"/>
              </a:rPr>
              <a:t> t</a:t>
            </a:r>
            <a:r>
              <a:rPr lang="en-US" i="1" baseline="-25000" dirty="0" smtClean="0">
                <a:sym typeface="Symbol"/>
              </a:rPr>
              <a:t>5</a:t>
            </a:r>
            <a:r>
              <a:rPr lang="en-US" i="1" dirty="0" smtClean="0">
                <a:sym typeface="Symbol"/>
              </a:rPr>
              <a:t>   t</a:t>
            </a:r>
            <a:r>
              <a:rPr lang="en-US" i="1" baseline="-25000" dirty="0" smtClean="0">
                <a:sym typeface="Symbol"/>
              </a:rPr>
              <a:t>6</a:t>
            </a:r>
          </a:p>
          <a:p>
            <a:pPr lvl="1"/>
            <a:endParaRPr lang="en-US" i="1" baseline="-25000" dirty="0" smtClean="0">
              <a:sym typeface="Symbol"/>
            </a:endParaRPr>
          </a:p>
          <a:p>
            <a:r>
              <a:rPr lang="en-US" dirty="0" smtClean="0">
                <a:sym typeface="Symbol"/>
              </a:rPr>
              <a:t>Form graph using </a:t>
            </a:r>
            <a:r>
              <a:rPr lang="en-US" i="1" dirty="0" smtClean="0">
                <a:sym typeface="Symbol"/>
              </a:rPr>
              <a:t>{t</a:t>
            </a:r>
            <a:r>
              <a:rPr lang="en-US" i="1" baseline="-25000" dirty="0" smtClean="0">
                <a:sym typeface="Symbol"/>
              </a:rPr>
              <a:t>1</a:t>
            </a:r>
            <a:r>
              <a:rPr lang="en-US" i="1" dirty="0" smtClean="0">
                <a:sym typeface="Symbol"/>
              </a:rPr>
              <a:t>, t</a:t>
            </a:r>
            <a:r>
              <a:rPr lang="en-US" i="1" baseline="-25000" dirty="0" smtClean="0">
                <a:sym typeface="Symbol"/>
              </a:rPr>
              <a:t>2</a:t>
            </a:r>
            <a:r>
              <a:rPr lang="en-US" i="1" dirty="0" smtClean="0">
                <a:sym typeface="Symbol"/>
              </a:rPr>
              <a:t>, t</a:t>
            </a:r>
            <a:r>
              <a:rPr lang="en-US" i="1" baseline="-25000" dirty="0" smtClean="0">
                <a:sym typeface="Symbol"/>
              </a:rPr>
              <a:t>3</a:t>
            </a:r>
            <a:r>
              <a:rPr lang="en-US" i="1" dirty="0" smtClean="0">
                <a:sym typeface="Symbol"/>
              </a:rPr>
              <a:t> , t</a:t>
            </a:r>
            <a:r>
              <a:rPr lang="en-US" i="1" baseline="-25000" dirty="0" smtClean="0">
                <a:sym typeface="Symbol"/>
              </a:rPr>
              <a:t>4</a:t>
            </a:r>
            <a:r>
              <a:rPr lang="en-US" i="1" dirty="0" smtClean="0">
                <a:sym typeface="Symbol"/>
              </a:rPr>
              <a:t> , t</a:t>
            </a:r>
            <a:r>
              <a:rPr lang="en-US" i="1" baseline="-25000" dirty="0" smtClean="0">
                <a:sym typeface="Symbol"/>
              </a:rPr>
              <a:t>5</a:t>
            </a:r>
            <a:r>
              <a:rPr lang="en-US" i="1" dirty="0" smtClean="0">
                <a:sym typeface="Symbol"/>
              </a:rPr>
              <a:t> , t</a:t>
            </a:r>
            <a:r>
              <a:rPr lang="en-US" i="1" baseline="-25000" dirty="0" smtClean="0">
                <a:sym typeface="Symbol"/>
              </a:rPr>
              <a:t>6 </a:t>
            </a:r>
            <a:r>
              <a:rPr lang="en-US" i="1" dirty="0" smtClean="0">
                <a:sym typeface="Symbol"/>
              </a:rPr>
              <a:t>}</a:t>
            </a:r>
          </a:p>
          <a:p>
            <a:r>
              <a:rPr lang="en-US" dirty="0" smtClean="0">
                <a:sym typeface="Symbol"/>
              </a:rPr>
              <a:t>Initialize </a:t>
            </a:r>
            <a:r>
              <a:rPr lang="en-US" i="1" dirty="0" smtClean="0">
                <a:sym typeface="Symbol"/>
              </a:rPr>
              <a:t>C </a:t>
            </a:r>
            <a:r>
              <a:rPr lang="en-US" dirty="0" smtClean="0">
                <a:sym typeface="Symbol"/>
              </a:rPr>
              <a:t>from equalities</a:t>
            </a:r>
          </a:p>
          <a:p>
            <a:r>
              <a:rPr lang="en-US" dirty="0" smtClean="0">
                <a:sym typeface="Symbol"/>
              </a:rPr>
              <a:t>Compute </a:t>
            </a:r>
            <a:r>
              <a:rPr lang="en-US" i="1" dirty="0" smtClean="0">
                <a:sym typeface="Symbol"/>
              </a:rPr>
              <a:t>C</a:t>
            </a:r>
            <a:r>
              <a:rPr lang="en-US" i="1" baseline="30000" dirty="0" smtClean="0">
                <a:sym typeface="Symbol"/>
              </a:rPr>
              <a:t>* </a:t>
            </a:r>
            <a:r>
              <a:rPr lang="en-US" dirty="0" smtClean="0">
                <a:sym typeface="Symbol"/>
              </a:rPr>
              <a:t>from </a:t>
            </a:r>
            <a:r>
              <a:rPr lang="en-US" i="1" dirty="0" smtClean="0">
                <a:sym typeface="Symbol"/>
              </a:rPr>
              <a:t>C</a:t>
            </a:r>
          </a:p>
          <a:p>
            <a:r>
              <a:rPr lang="en-US" dirty="0" smtClean="0">
                <a:sym typeface="Symbol"/>
              </a:rPr>
              <a:t>Check that v</a:t>
            </a:r>
            <a:r>
              <a:rPr lang="en-US" baseline="-25000" dirty="0" smtClean="0">
                <a:sym typeface="Symbol"/>
              </a:rPr>
              <a:t>t5</a:t>
            </a:r>
            <a:r>
              <a:rPr lang="en-US" dirty="0" smtClean="0">
                <a:sym typeface="Symbol"/>
              </a:rPr>
              <a:t> </a:t>
            </a:r>
            <a:r>
              <a:rPr lang="en-US" i="1" dirty="0" smtClean="0">
                <a:sym typeface="Symbol"/>
              </a:rPr>
              <a:t></a:t>
            </a:r>
            <a:r>
              <a:rPr lang="en-US" i="1" baseline="-25000" dirty="0" smtClean="0">
                <a:sym typeface="Symbol"/>
              </a:rPr>
              <a:t>C*</a:t>
            </a:r>
            <a:r>
              <a:rPr lang="en-US" i="1" dirty="0" smtClean="0">
                <a:sym typeface="Symbol"/>
              </a:rPr>
              <a:t> </a:t>
            </a:r>
            <a:r>
              <a:rPr lang="en-US" dirty="0" smtClean="0">
                <a:sym typeface="Symbol"/>
              </a:rPr>
              <a:t>v</a:t>
            </a:r>
            <a:r>
              <a:rPr lang="en-US" baseline="-25000" dirty="0" smtClean="0">
                <a:sym typeface="Symbol"/>
              </a:rPr>
              <a:t>t6</a:t>
            </a:r>
            <a:r>
              <a:rPr lang="en-US" i="1" dirty="0" smtClean="0">
                <a:sym typeface="Symbol"/>
              </a:rPr>
              <a:t/>
            </a:r>
            <a:br>
              <a:rPr lang="en-US" i="1" dirty="0" smtClean="0">
                <a:sym typeface="Symbol"/>
              </a:rPr>
            </a:br>
            <a:endParaRPr lang="en-US" i="1" dirty="0" smtClean="0"/>
          </a:p>
          <a:p>
            <a:endParaRPr lang="en-US" dirty="0"/>
          </a:p>
        </p:txBody>
      </p:sp>
      <p:cxnSp>
        <p:nvCxnSpPr>
          <p:cNvPr id="5" name="Straight Connector 4"/>
          <p:cNvCxnSpPr/>
          <p:nvPr/>
        </p:nvCxnSpPr>
        <p:spPr>
          <a:xfrm rot="5400000">
            <a:off x="3331029" y="4667459"/>
            <a:ext cx="371789" cy="120580"/>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Congruence closure algorithm</a:t>
            </a:r>
            <a:endParaRPr lang="en-US" dirty="0"/>
          </a:p>
        </p:txBody>
      </p:sp>
      <p:sp>
        <p:nvSpPr>
          <p:cNvPr id="3" name="Content Placeholder 2"/>
          <p:cNvSpPr>
            <a:spLocks noGrp="1"/>
          </p:cNvSpPr>
          <p:nvPr>
            <p:ph idx="1"/>
          </p:nvPr>
        </p:nvSpPr>
        <p:spPr>
          <a:xfrm>
            <a:off x="381000" y="1412875"/>
            <a:ext cx="8382000" cy="4167295"/>
          </a:xfrm>
        </p:spPr>
        <p:txBody>
          <a:bodyPr/>
          <a:lstStyle/>
          <a:p>
            <a:r>
              <a:rPr lang="en-US" dirty="0" smtClean="0"/>
              <a:t>Soundness: </a:t>
            </a:r>
            <a:r>
              <a:rPr lang="en-US" i="1" dirty="0" smtClean="0">
                <a:sym typeface="Symbol"/>
              </a:rPr>
              <a:t>C</a:t>
            </a:r>
            <a:r>
              <a:rPr lang="en-US" i="1" baseline="30000" dirty="0" smtClean="0">
                <a:sym typeface="Symbol"/>
              </a:rPr>
              <a:t>* </a:t>
            </a:r>
            <a:r>
              <a:rPr lang="en-US" dirty="0" smtClean="0">
                <a:sym typeface="Symbol"/>
              </a:rPr>
              <a:t>just simulates axioms of </a:t>
            </a:r>
            <a:r>
              <a:rPr lang="en-US" i="1" dirty="0" smtClean="0">
                <a:sym typeface="Symbol"/>
              </a:rPr>
              <a:t>E.</a:t>
            </a:r>
            <a:endParaRPr lang="en-US" dirty="0" smtClean="0"/>
          </a:p>
          <a:p>
            <a:endParaRPr lang="en-US" dirty="0" smtClean="0"/>
          </a:p>
          <a:p>
            <a:r>
              <a:rPr lang="en-US" dirty="0" smtClean="0"/>
              <a:t>Completeness: From </a:t>
            </a:r>
            <a:r>
              <a:rPr lang="en-US" i="1" dirty="0" smtClean="0">
                <a:sym typeface="Symbol"/>
              </a:rPr>
              <a:t>C</a:t>
            </a:r>
            <a:r>
              <a:rPr lang="en-US" i="1" baseline="30000" dirty="0" smtClean="0">
                <a:sym typeface="Symbol"/>
              </a:rPr>
              <a:t>* </a:t>
            </a:r>
            <a:r>
              <a:rPr lang="en-US" dirty="0" smtClean="0">
                <a:sym typeface="Symbol"/>
              </a:rPr>
              <a:t>build model </a:t>
            </a:r>
            <a:r>
              <a:rPr lang="en-US" i="1" dirty="0" smtClean="0">
                <a:sym typeface="Symbol"/>
              </a:rPr>
              <a:t>M.</a:t>
            </a:r>
          </a:p>
          <a:p>
            <a:pPr lvl="2"/>
            <a:r>
              <a:rPr lang="en-US" sz="2800" i="1" dirty="0" smtClean="0"/>
              <a:t>f</a:t>
            </a:r>
            <a:r>
              <a:rPr lang="en-US" sz="2800" i="1" baseline="30000" dirty="0" smtClean="0"/>
              <a:t>M</a:t>
            </a:r>
            <a:r>
              <a:rPr lang="en-US" dirty="0" smtClean="0"/>
              <a:t>(</a:t>
            </a:r>
            <a:r>
              <a:rPr lang="en-US" i="1" dirty="0" smtClean="0"/>
              <a:t>v</a:t>
            </a:r>
            <a:r>
              <a:rPr lang="en-US" i="1" baseline="-25000" dirty="0" smtClean="0">
                <a:sym typeface="Symbol"/>
              </a:rPr>
              <a:t>1</a:t>
            </a:r>
            <a:r>
              <a:rPr lang="en-US" dirty="0" smtClean="0"/>
              <a:t>, …,</a:t>
            </a:r>
            <a:r>
              <a:rPr lang="en-US" i="1" dirty="0" smtClean="0"/>
              <a:t> v</a:t>
            </a:r>
            <a:r>
              <a:rPr lang="en-US" i="1" baseline="-25000" dirty="0" smtClean="0">
                <a:sym typeface="Symbol"/>
              </a:rPr>
              <a:t>n</a:t>
            </a:r>
            <a:r>
              <a:rPr lang="en-US" dirty="0" smtClean="0"/>
              <a:t>) = root(v), </a:t>
            </a:r>
            <a:br>
              <a:rPr lang="en-US" dirty="0" smtClean="0"/>
            </a:br>
            <a:r>
              <a:rPr lang="en-US" dirty="0" smtClean="0"/>
              <a:t>	if there is a </a:t>
            </a:r>
            <a:r>
              <a:rPr lang="en-US" i="1" dirty="0" smtClean="0"/>
              <a:t>v, </a:t>
            </a:r>
            <a:r>
              <a:rPr lang="en-US" dirty="0" smtClean="0"/>
              <a:t>such that </a:t>
            </a:r>
            <a:r>
              <a:rPr lang="en-US" i="1" dirty="0" smtClean="0"/>
              <a:t>sig(v) =</a:t>
            </a:r>
            <a:r>
              <a:rPr lang="en-US" sz="2000" i="1" dirty="0" smtClean="0"/>
              <a:t> </a:t>
            </a:r>
            <a:r>
              <a:rPr lang="en-US" sz="2000" i="1" dirty="0" smtClean="0">
                <a:sym typeface="Symbol"/>
              </a:rPr>
              <a:t> </a:t>
            </a:r>
            <a:r>
              <a:rPr lang="en-US" sz="2000" i="1" dirty="0" smtClean="0"/>
              <a:t>f</a:t>
            </a:r>
            <a:r>
              <a:rPr lang="en-US" sz="2000" i="1" baseline="30000" dirty="0" smtClean="0"/>
              <a:t>M</a:t>
            </a:r>
            <a:r>
              <a:rPr lang="en-US" dirty="0" smtClean="0"/>
              <a:t>,</a:t>
            </a:r>
            <a:r>
              <a:rPr lang="en-US" i="1" dirty="0" smtClean="0"/>
              <a:t>v</a:t>
            </a:r>
            <a:r>
              <a:rPr lang="en-US" i="1" baseline="-25000" dirty="0" smtClean="0">
                <a:sym typeface="Symbol"/>
              </a:rPr>
              <a:t>1</a:t>
            </a:r>
            <a:r>
              <a:rPr lang="en-US" dirty="0" smtClean="0"/>
              <a:t>, …,</a:t>
            </a:r>
            <a:r>
              <a:rPr lang="en-US" i="1" dirty="0" smtClean="0"/>
              <a:t> v</a:t>
            </a:r>
            <a:r>
              <a:rPr lang="en-US" i="1" baseline="-25000" dirty="0" smtClean="0">
                <a:sym typeface="Symbol"/>
              </a:rPr>
              <a:t>n</a:t>
            </a:r>
            <a:r>
              <a:rPr lang="en-US" i="1" dirty="0" smtClean="0">
                <a:sym typeface="Symbol"/>
              </a:rPr>
              <a:t></a:t>
            </a:r>
            <a:r>
              <a:rPr lang="en-US" i="1" dirty="0" smtClean="0"/>
              <a:t> </a:t>
            </a:r>
          </a:p>
          <a:p>
            <a:pPr lvl="2"/>
            <a:r>
              <a:rPr lang="en-US" sz="2000" i="1" dirty="0" smtClean="0"/>
              <a:t>f</a:t>
            </a:r>
            <a:r>
              <a:rPr lang="en-US" sz="2000" i="1" baseline="30000" dirty="0" smtClean="0"/>
              <a:t>M</a:t>
            </a:r>
            <a:r>
              <a:rPr lang="en-US" dirty="0" smtClean="0"/>
              <a:t>(</a:t>
            </a:r>
            <a:r>
              <a:rPr lang="en-US" i="1" dirty="0" smtClean="0"/>
              <a:t>v</a:t>
            </a:r>
            <a:r>
              <a:rPr lang="en-US" i="1" baseline="-25000" dirty="0" smtClean="0">
                <a:sym typeface="Symbol"/>
              </a:rPr>
              <a:t>1</a:t>
            </a:r>
            <a:r>
              <a:rPr lang="en-US" dirty="0" smtClean="0"/>
              <a:t>, …,</a:t>
            </a:r>
            <a:r>
              <a:rPr lang="en-US" i="1" dirty="0" smtClean="0"/>
              <a:t> v</a:t>
            </a:r>
            <a:r>
              <a:rPr lang="en-US" i="1" baseline="-25000" dirty="0" smtClean="0">
                <a:sym typeface="Symbol"/>
              </a:rPr>
              <a:t>n</a:t>
            </a:r>
            <a:r>
              <a:rPr lang="en-US" dirty="0" smtClean="0"/>
              <a:t>) = *</a:t>
            </a:r>
            <a:br>
              <a:rPr lang="en-US" dirty="0" smtClean="0"/>
            </a:br>
            <a:r>
              <a:rPr lang="en-US" dirty="0" smtClean="0"/>
              <a:t>	otherwise</a:t>
            </a:r>
          </a:p>
          <a:p>
            <a:pPr lvl="2"/>
            <a:r>
              <a:rPr lang="en-US" dirty="0" smtClean="0"/>
              <a:t>Then all axioms in </a:t>
            </a:r>
            <a:r>
              <a:rPr lang="en-US" i="1" dirty="0" smtClean="0"/>
              <a:t>E </a:t>
            </a:r>
            <a:r>
              <a:rPr lang="en-US" dirty="0" smtClean="0"/>
              <a:t>are true in </a:t>
            </a:r>
            <a:r>
              <a:rPr lang="en-US" i="1" dirty="0" smtClean="0"/>
              <a:t>M.</a:t>
            </a:r>
          </a:p>
          <a:p>
            <a:pPr lvl="2"/>
            <a:r>
              <a:rPr lang="en-US" dirty="0" smtClean="0"/>
              <a:t>All equalities in </a:t>
            </a:r>
            <a:r>
              <a:rPr lang="en-US" i="1" dirty="0" smtClean="0"/>
              <a:t>L </a:t>
            </a:r>
            <a:r>
              <a:rPr lang="en-US" dirty="0" smtClean="0"/>
              <a:t>are true in </a:t>
            </a:r>
            <a:r>
              <a:rPr lang="en-US" i="1" dirty="0" smtClean="0"/>
              <a:t>M.</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 DPLL(</a:t>
            </a:r>
            <a:r>
              <a:rPr lang="en-US" i="1" dirty="0" smtClean="0"/>
              <a:t>E</a:t>
            </a:r>
            <a:r>
              <a:rPr lang="en-US" dirty="0" smtClean="0"/>
              <a:t>)</a:t>
            </a:r>
            <a:endParaRPr lang="en-US" dirty="0"/>
          </a:p>
        </p:txBody>
      </p:sp>
      <p:sp>
        <p:nvSpPr>
          <p:cNvPr id="3" name="Content Placeholder 2"/>
          <p:cNvSpPr>
            <a:spLocks noGrp="1"/>
          </p:cNvSpPr>
          <p:nvPr>
            <p:ph idx="1"/>
          </p:nvPr>
        </p:nvSpPr>
        <p:spPr>
          <a:xfrm>
            <a:off x="370952" y="1171715"/>
            <a:ext cx="8382000" cy="5950860"/>
          </a:xfrm>
        </p:spPr>
        <p:txBody>
          <a:bodyPr/>
          <a:lstStyle/>
          <a:p>
            <a:r>
              <a:rPr lang="en-US" dirty="0" smtClean="0"/>
              <a:t>Congruence closure just checks satisfiability of </a:t>
            </a:r>
            <a:r>
              <a:rPr lang="en-US" i="1" dirty="0" smtClean="0"/>
              <a:t>conjunction of literals.</a:t>
            </a:r>
          </a:p>
          <a:p>
            <a:endParaRPr lang="en-US" i="1" dirty="0" smtClean="0"/>
          </a:p>
          <a:p>
            <a:r>
              <a:rPr lang="en-US" dirty="0" smtClean="0"/>
              <a:t>How does this fit together with Boolean search DPLL?</a:t>
            </a:r>
          </a:p>
          <a:p>
            <a:endParaRPr lang="en-US" dirty="0" smtClean="0"/>
          </a:p>
          <a:p>
            <a:r>
              <a:rPr lang="en-US" dirty="0" smtClean="0"/>
              <a:t>DPLL builds partial model </a:t>
            </a:r>
            <a:r>
              <a:rPr lang="en-US" i="1" dirty="0" smtClean="0"/>
              <a:t>M incrementally</a:t>
            </a:r>
          </a:p>
          <a:p>
            <a:pPr lvl="1"/>
            <a:r>
              <a:rPr lang="en-US" dirty="0" smtClean="0"/>
              <a:t>Use </a:t>
            </a:r>
            <a:r>
              <a:rPr lang="en-US" i="1" dirty="0" smtClean="0"/>
              <a:t>M </a:t>
            </a:r>
            <a:r>
              <a:rPr lang="en-US" dirty="0" smtClean="0"/>
              <a:t>to build </a:t>
            </a:r>
            <a:r>
              <a:rPr lang="en-US" i="1" dirty="0" smtClean="0">
                <a:sym typeface="Symbol"/>
              </a:rPr>
              <a:t>C</a:t>
            </a:r>
            <a:r>
              <a:rPr lang="en-US" i="1" baseline="30000" dirty="0" smtClean="0">
                <a:sym typeface="Symbol"/>
              </a:rPr>
              <a:t>* </a:t>
            </a:r>
          </a:p>
          <a:p>
            <a:pPr lvl="2"/>
            <a:r>
              <a:rPr lang="en-US" dirty="0" smtClean="0">
                <a:sym typeface="Symbol"/>
              </a:rPr>
              <a:t>After every </a:t>
            </a:r>
            <a:r>
              <a:rPr lang="en-US" b="1" i="1" dirty="0" smtClean="0">
                <a:sym typeface="Symbol"/>
              </a:rPr>
              <a:t>Decision </a:t>
            </a:r>
            <a:r>
              <a:rPr lang="en-US" i="1" dirty="0" smtClean="0">
                <a:sym typeface="Symbol"/>
              </a:rPr>
              <a:t>or </a:t>
            </a:r>
            <a:r>
              <a:rPr lang="en-US" b="1" i="1" dirty="0" smtClean="0">
                <a:sym typeface="Symbol"/>
              </a:rPr>
              <a:t>Propagate, </a:t>
            </a:r>
            <a:r>
              <a:rPr lang="en-US" i="1" dirty="0" smtClean="0">
                <a:sym typeface="Symbol"/>
              </a:rPr>
              <a:t>or</a:t>
            </a:r>
          </a:p>
          <a:p>
            <a:pPr lvl="2"/>
            <a:r>
              <a:rPr lang="en-US" dirty="0" smtClean="0"/>
              <a:t>When </a:t>
            </a:r>
            <a:r>
              <a:rPr lang="en-US" i="1" dirty="0" smtClean="0"/>
              <a:t>F </a:t>
            </a:r>
            <a:r>
              <a:rPr lang="en-US" dirty="0" smtClean="0"/>
              <a:t>is propositionally satisfied by </a:t>
            </a:r>
            <a:r>
              <a:rPr lang="en-US" i="1" dirty="0" smtClean="0"/>
              <a:t>M.</a:t>
            </a:r>
            <a:r>
              <a:rPr lang="en-US" dirty="0" smtClean="0"/>
              <a:t> </a:t>
            </a:r>
          </a:p>
          <a:p>
            <a:pPr lvl="1"/>
            <a:r>
              <a:rPr lang="en-US" dirty="0" smtClean="0"/>
              <a:t>Check that disequalities are satisfied.</a:t>
            </a:r>
            <a:br>
              <a:rPr lang="en-US" dirty="0" smtClean="0"/>
            </a:br>
            <a:endParaRPr lang="en-US"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E - </a:t>
            </a:r>
            <a:r>
              <a:rPr smtClean="0"/>
              <a:t>conflicts</a:t>
            </a:r>
            <a:endParaRPr lang="en-US" i="1" dirty="0"/>
          </a:p>
        </p:txBody>
      </p:sp>
      <p:sp>
        <p:nvSpPr>
          <p:cNvPr id="3" name="Content Placeholder 2"/>
          <p:cNvSpPr>
            <a:spLocks noGrp="1"/>
          </p:cNvSpPr>
          <p:nvPr>
            <p:ph idx="1"/>
          </p:nvPr>
        </p:nvSpPr>
        <p:spPr>
          <a:xfrm>
            <a:off x="140677" y="1412875"/>
            <a:ext cx="8852597" cy="3876446"/>
          </a:xfrm>
        </p:spPr>
        <p:txBody>
          <a:bodyPr/>
          <a:lstStyle/>
          <a:p>
            <a:pPr>
              <a:buNone/>
            </a:pPr>
            <a:r>
              <a:rPr lang="en-US" dirty="0" smtClean="0"/>
              <a:t>Recall </a:t>
            </a:r>
            <a:r>
              <a:rPr lang="en-US" b="1" dirty="0" smtClean="0"/>
              <a:t>Conflict</a:t>
            </a:r>
            <a:r>
              <a:rPr lang="en-US" dirty="0" smtClean="0"/>
              <a:t>:</a:t>
            </a:r>
            <a:endParaRPr lang="en-US" b="1" dirty="0" smtClean="0"/>
          </a:p>
          <a:p>
            <a:endParaRPr lang="en-US" b="1" dirty="0" smtClean="0"/>
          </a:p>
          <a:p>
            <a:r>
              <a:rPr lang="en-US" sz="3200" b="1" dirty="0" smtClean="0"/>
              <a:t>Conflict </a:t>
            </a:r>
            <a:r>
              <a:rPr lang="en-US" sz="3200" dirty="0" smtClean="0"/>
              <a:t>M || F </a:t>
            </a:r>
            <a:r>
              <a:rPr lang="en-US" sz="3200" i="1" dirty="0" smtClean="0">
                <a:sym typeface="Symbol"/>
              </a:rPr>
              <a:t> M || F || C</a:t>
            </a:r>
            <a:r>
              <a:rPr lang="en-US" sz="3200" dirty="0" smtClean="0"/>
              <a:t>  </a:t>
            </a:r>
            <a:r>
              <a:rPr lang="en-US" sz="3200" b="1" dirty="0" smtClean="0"/>
              <a:t>if</a:t>
            </a:r>
            <a:r>
              <a:rPr lang="en-US" sz="3200" dirty="0" smtClean="0"/>
              <a:t> </a:t>
            </a:r>
            <a:r>
              <a:rPr lang="en-US" sz="3200" i="1" dirty="0" smtClean="0"/>
              <a:t>C</a:t>
            </a:r>
            <a:r>
              <a:rPr lang="en-US" sz="3200" i="1" dirty="0" smtClean="0">
                <a:sym typeface="Symbol"/>
              </a:rPr>
              <a:t>F, M </a:t>
            </a:r>
            <a:r>
              <a:rPr lang="en-US" sz="3200" dirty="0" smtClean="0"/>
              <a:t>⊨</a:t>
            </a:r>
            <a:r>
              <a:rPr lang="en-US" sz="3200" baseline="-25000" dirty="0" smtClean="0"/>
              <a:t>T</a:t>
            </a:r>
            <a:r>
              <a:rPr lang="en-US" sz="3200" i="1" dirty="0" smtClean="0">
                <a:sym typeface="Symbol"/>
              </a:rPr>
              <a:t> C</a:t>
            </a:r>
            <a:endParaRPr lang="en-US" sz="3200" dirty="0" smtClean="0">
              <a:sym typeface="Symbol"/>
            </a:endParaRPr>
          </a:p>
          <a:p>
            <a:endParaRPr lang="en-US" sz="3600" i="1" dirty="0" smtClean="0">
              <a:sym typeface="Symbol"/>
            </a:endParaRPr>
          </a:p>
          <a:p>
            <a:pPr>
              <a:buNone/>
            </a:pPr>
            <a:r>
              <a:rPr lang="en-US" dirty="0" smtClean="0"/>
              <a:t>A version more useful for theories:</a:t>
            </a:r>
          </a:p>
          <a:p>
            <a:endParaRPr lang="en-US" sz="3600" b="1" dirty="0" smtClean="0"/>
          </a:p>
          <a:p>
            <a:r>
              <a:rPr lang="en-US" sz="3200" b="1" dirty="0" smtClean="0"/>
              <a:t>Conflict </a:t>
            </a:r>
            <a:r>
              <a:rPr lang="en-US" sz="3200" dirty="0" smtClean="0"/>
              <a:t>M || F </a:t>
            </a:r>
            <a:r>
              <a:rPr lang="en-US" sz="3200" i="1" dirty="0" smtClean="0">
                <a:sym typeface="Symbol"/>
              </a:rPr>
              <a:t> M || F || C</a:t>
            </a:r>
            <a:r>
              <a:rPr lang="en-US" sz="3200" dirty="0" smtClean="0"/>
              <a:t>  </a:t>
            </a:r>
            <a:r>
              <a:rPr lang="en-US" sz="3200" b="1" dirty="0" smtClean="0"/>
              <a:t>if</a:t>
            </a:r>
            <a:r>
              <a:rPr lang="en-US" sz="3200" dirty="0" smtClean="0"/>
              <a:t> </a:t>
            </a:r>
            <a:r>
              <a:rPr lang="en-US" sz="3200" i="1" dirty="0" smtClean="0">
                <a:sym typeface="Symbol"/>
              </a:rPr>
              <a:t>C M,  </a:t>
            </a:r>
            <a:r>
              <a:rPr lang="en-US" sz="3200" dirty="0" smtClean="0"/>
              <a:t>⊨</a:t>
            </a:r>
            <a:r>
              <a:rPr lang="en-US" sz="3200" baseline="-25000" dirty="0" smtClean="0"/>
              <a:t>T</a:t>
            </a:r>
            <a:r>
              <a:rPr lang="en-US" sz="3200" i="1" dirty="0" smtClean="0">
                <a:sym typeface="Symbol"/>
              </a:rPr>
              <a:t> C</a:t>
            </a:r>
            <a:endParaRPr lang="en-US" sz="3200" dirty="0" smtClean="0">
              <a:sym typeface="Symbo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E - </a:t>
            </a:r>
            <a:r>
              <a:rPr smtClean="0"/>
              <a:t>conflicts</a:t>
            </a:r>
            <a:endParaRPr lang="en-US" i="1" dirty="0"/>
          </a:p>
        </p:txBody>
      </p:sp>
      <p:sp>
        <p:nvSpPr>
          <p:cNvPr id="3" name="Content Placeholder 2"/>
          <p:cNvSpPr>
            <a:spLocks noGrp="1"/>
          </p:cNvSpPr>
          <p:nvPr>
            <p:ph idx="1"/>
          </p:nvPr>
        </p:nvSpPr>
        <p:spPr>
          <a:xfrm>
            <a:off x="381000" y="1412875"/>
            <a:ext cx="8382000" cy="4418133"/>
          </a:xfrm>
        </p:spPr>
        <p:txBody>
          <a:bodyPr/>
          <a:lstStyle/>
          <a:p>
            <a:pPr>
              <a:buNone/>
            </a:pPr>
            <a:r>
              <a:rPr lang="en-US" dirty="0" smtClean="0"/>
              <a:t>Example</a:t>
            </a:r>
            <a:endParaRPr lang="en-US" b="1" dirty="0" smtClean="0"/>
          </a:p>
          <a:p>
            <a:endParaRPr lang="en-US" dirty="0" smtClean="0"/>
          </a:p>
          <a:p>
            <a:r>
              <a:rPr lang="en-US" dirty="0" smtClean="0"/>
              <a:t>M = </a:t>
            </a:r>
            <a:r>
              <a:rPr lang="en-US" sz="2800" i="1" dirty="0" smtClean="0"/>
              <a:t>fff(a) = a, </a:t>
            </a:r>
            <a:r>
              <a:rPr lang="en-US" sz="2800" i="1" dirty="0" smtClean="0">
                <a:solidFill>
                  <a:schemeClr val="accent2">
                    <a:lumMod val="75000"/>
                  </a:schemeClr>
                </a:solidFill>
              </a:rPr>
              <a:t>g(b) = c</a:t>
            </a:r>
            <a:r>
              <a:rPr lang="en-US" sz="2800" i="1" dirty="0" smtClean="0"/>
              <a:t>, fffff(a)= a, a </a:t>
            </a:r>
            <a:r>
              <a:rPr lang="en-US" sz="2800" i="1" dirty="0" smtClean="0">
                <a:sym typeface="Symbol"/>
              </a:rPr>
              <a:t></a:t>
            </a:r>
            <a:r>
              <a:rPr lang="en-US" sz="2800" i="1" dirty="0" smtClean="0"/>
              <a:t> f(a)</a:t>
            </a:r>
            <a:endParaRPr lang="en-US" i="1" dirty="0" smtClean="0"/>
          </a:p>
          <a:p>
            <a:r>
              <a:rPr lang="en-US" sz="3600" i="1" dirty="0" smtClean="0">
                <a:sym typeface="Symbol"/>
              </a:rPr>
              <a:t> </a:t>
            </a:r>
            <a:r>
              <a:rPr lang="en-US" i="1" dirty="0" smtClean="0"/>
              <a:t>C = </a:t>
            </a:r>
            <a:r>
              <a:rPr lang="en-US" sz="3200" i="1" dirty="0" smtClean="0"/>
              <a:t>fff(a) </a:t>
            </a:r>
            <a:r>
              <a:rPr lang="en-US" sz="3200" i="1" dirty="0" smtClean="0">
                <a:sym typeface="Symbol"/>
              </a:rPr>
              <a:t>=</a:t>
            </a:r>
            <a:r>
              <a:rPr lang="en-US" sz="3200" i="1" dirty="0" smtClean="0"/>
              <a:t> a, fffff(a)</a:t>
            </a:r>
            <a:r>
              <a:rPr lang="en-US" sz="3200" i="1" dirty="0" smtClean="0">
                <a:sym typeface="Symbol"/>
              </a:rPr>
              <a:t>=</a:t>
            </a:r>
            <a:r>
              <a:rPr lang="en-US" sz="3200" i="1" dirty="0" smtClean="0"/>
              <a:t>a, a </a:t>
            </a:r>
            <a:r>
              <a:rPr lang="en-US" sz="3200" i="1" dirty="0" smtClean="0">
                <a:sym typeface="Symbol"/>
              </a:rPr>
              <a:t></a:t>
            </a:r>
            <a:r>
              <a:rPr lang="en-US" sz="3200" i="1" dirty="0" smtClean="0"/>
              <a:t> f(a)</a:t>
            </a:r>
          </a:p>
          <a:p>
            <a:r>
              <a:rPr lang="en-US" sz="3600" dirty="0" smtClean="0"/>
              <a:t>⊨</a:t>
            </a:r>
            <a:r>
              <a:rPr lang="en-US" sz="3600" baseline="-25000" dirty="0" smtClean="0"/>
              <a:t>E </a:t>
            </a:r>
            <a:r>
              <a:rPr lang="en-US" sz="3200" i="1" dirty="0" smtClean="0"/>
              <a:t>fff(a)</a:t>
            </a:r>
            <a:r>
              <a:rPr lang="en-US" sz="3200" i="1" dirty="0" smtClean="0">
                <a:sym typeface="Symbol"/>
              </a:rPr>
              <a:t></a:t>
            </a:r>
            <a:r>
              <a:rPr lang="en-US" sz="3200" i="1" dirty="0" smtClean="0"/>
              <a:t> a</a:t>
            </a:r>
            <a:r>
              <a:rPr lang="en-US" sz="3200" i="1" dirty="0" smtClean="0">
                <a:sym typeface="Symbol"/>
              </a:rPr>
              <a:t></a:t>
            </a:r>
            <a:r>
              <a:rPr lang="en-US" sz="3200" i="1" dirty="0" smtClean="0"/>
              <a:t> fffff(a)</a:t>
            </a:r>
            <a:r>
              <a:rPr lang="en-US" sz="3200" i="1" dirty="0" smtClean="0">
                <a:sym typeface="Symbol"/>
              </a:rPr>
              <a:t></a:t>
            </a:r>
            <a:r>
              <a:rPr lang="en-US" sz="3200" i="1" dirty="0" smtClean="0"/>
              <a:t> a</a:t>
            </a:r>
            <a:r>
              <a:rPr lang="en-US" sz="3200" i="1" dirty="0" smtClean="0">
                <a:sym typeface="Symbol"/>
              </a:rPr>
              <a:t> </a:t>
            </a:r>
            <a:r>
              <a:rPr lang="en-US" sz="3200" i="1" dirty="0" smtClean="0"/>
              <a:t> a </a:t>
            </a:r>
            <a:r>
              <a:rPr lang="en-US" sz="3200" i="1" dirty="0" smtClean="0">
                <a:sym typeface="Symbol"/>
              </a:rPr>
              <a:t>=</a:t>
            </a:r>
            <a:r>
              <a:rPr lang="en-US" sz="3200" i="1" dirty="0" smtClean="0"/>
              <a:t> f(a)</a:t>
            </a:r>
          </a:p>
          <a:p>
            <a:endParaRPr lang="en-US" sz="3200" i="1" dirty="0" smtClean="0"/>
          </a:p>
          <a:p>
            <a:endParaRPr lang="en-US" sz="3200" dirty="0" smtClean="0"/>
          </a:p>
          <a:p>
            <a:r>
              <a:rPr lang="en-US" sz="3200" dirty="0" smtClean="0"/>
              <a:t>Use </a:t>
            </a:r>
            <a:r>
              <a:rPr lang="en-US" sz="3200" i="1" dirty="0" smtClean="0"/>
              <a:t>C </a:t>
            </a:r>
            <a:r>
              <a:rPr lang="en-US" sz="3200" dirty="0" smtClean="0"/>
              <a:t>as a conflict clause.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E - </a:t>
            </a:r>
            <a:r>
              <a:rPr smtClean="0"/>
              <a:t>conflicts</a:t>
            </a:r>
            <a:endParaRPr lang="en-US" i="1" dirty="0"/>
          </a:p>
        </p:txBody>
      </p:sp>
      <p:sp>
        <p:nvSpPr>
          <p:cNvPr id="3" name="Content Placeholder 2"/>
          <p:cNvSpPr>
            <a:spLocks noGrp="1"/>
          </p:cNvSpPr>
          <p:nvPr>
            <p:ph idx="1"/>
          </p:nvPr>
        </p:nvSpPr>
        <p:spPr>
          <a:xfrm>
            <a:off x="381000" y="1412875"/>
            <a:ext cx="8382000" cy="2132892"/>
          </a:xfrm>
        </p:spPr>
        <p:txBody>
          <a:bodyPr/>
          <a:lstStyle/>
          <a:p>
            <a:pPr>
              <a:buNone/>
            </a:pPr>
            <a:r>
              <a:rPr lang="en-US" dirty="0" smtClean="0"/>
              <a:t>How can one mine </a:t>
            </a:r>
            <a:r>
              <a:rPr lang="en-US" i="1" dirty="0" smtClean="0"/>
              <a:t>M </a:t>
            </a:r>
            <a:r>
              <a:rPr lang="en-US" dirty="0" smtClean="0"/>
              <a:t>for </a:t>
            </a:r>
            <a:r>
              <a:rPr lang="en-US" i="1" dirty="0" smtClean="0"/>
              <a:t>E-conflicts?</a:t>
            </a:r>
          </a:p>
          <a:p>
            <a:pPr>
              <a:buNone/>
            </a:pPr>
            <a:endParaRPr lang="en-US" b="1" i="1" dirty="0" smtClean="0"/>
          </a:p>
          <a:p>
            <a:pPr>
              <a:buNone/>
            </a:pP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Convexity</a:t>
            </a:r>
            <a:endParaRPr lang="en-US" dirty="0"/>
          </a:p>
        </p:txBody>
      </p:sp>
      <p:sp>
        <p:nvSpPr>
          <p:cNvPr id="3" name="Content Placeholder 2"/>
          <p:cNvSpPr>
            <a:spLocks noGrp="1"/>
          </p:cNvSpPr>
          <p:nvPr>
            <p:ph idx="1"/>
          </p:nvPr>
        </p:nvSpPr>
        <p:spPr>
          <a:xfrm>
            <a:off x="381000" y="1412875"/>
            <a:ext cx="8382000" cy="5238357"/>
          </a:xfrm>
        </p:spPr>
        <p:txBody>
          <a:bodyPr/>
          <a:lstStyle/>
          <a:p>
            <a:r>
              <a:rPr lang="en-US" dirty="0" smtClean="0"/>
              <a:t>The theory </a:t>
            </a:r>
            <a:r>
              <a:rPr lang="en-US" i="1" dirty="0" smtClean="0"/>
              <a:t>E </a:t>
            </a:r>
            <a:r>
              <a:rPr lang="en-US" dirty="0" smtClean="0"/>
              <a:t>is </a:t>
            </a:r>
            <a:r>
              <a:rPr lang="en-US" i="1" dirty="0" smtClean="0"/>
              <a:t>convex.</a:t>
            </a:r>
          </a:p>
          <a:p>
            <a:endParaRPr lang="en-US" i="1" dirty="0" smtClean="0"/>
          </a:p>
          <a:p>
            <a:pPr lvl="1"/>
            <a:r>
              <a:rPr lang="en-US" sz="2800" i="1" dirty="0" smtClean="0"/>
              <a:t>Convexity: </a:t>
            </a:r>
            <a:br>
              <a:rPr lang="en-US" sz="2800" i="1" dirty="0" smtClean="0"/>
            </a:br>
            <a:r>
              <a:rPr lang="en-US" sz="2800" dirty="0" smtClean="0"/>
              <a:t>Let </a:t>
            </a:r>
            <a:r>
              <a:rPr lang="en-US" sz="2800" i="1" dirty="0" smtClean="0"/>
              <a:t>L </a:t>
            </a:r>
            <a:r>
              <a:rPr lang="en-US" sz="2800" dirty="0" smtClean="0"/>
              <a:t>be a set of equalities and disequalities</a:t>
            </a:r>
            <a:r>
              <a:rPr lang="en-US" sz="2800" i="1" dirty="0" smtClean="0"/>
              <a:t/>
            </a:r>
            <a:br>
              <a:rPr lang="en-US" sz="2800" i="1" dirty="0" smtClean="0"/>
            </a:br>
            <a:r>
              <a:rPr lang="en-US" sz="2800" dirty="0" smtClean="0"/>
              <a:t>If 			 </a:t>
            </a:r>
            <a:r>
              <a:rPr lang="en-US" sz="2800" i="1" dirty="0" smtClean="0"/>
              <a:t>L </a:t>
            </a:r>
            <a:r>
              <a:rPr lang="en-US" sz="2400" dirty="0" smtClean="0"/>
              <a:t>⊨</a:t>
            </a:r>
            <a:r>
              <a:rPr lang="en-US" sz="2400" baseline="-25000" dirty="0" smtClean="0"/>
              <a:t>E</a:t>
            </a:r>
            <a:r>
              <a:rPr lang="en-US" sz="2400" dirty="0" smtClean="0"/>
              <a:t> </a:t>
            </a:r>
            <a:r>
              <a:rPr lang="en-US" sz="2400" i="1" dirty="0" smtClean="0"/>
              <a:t>s</a:t>
            </a:r>
            <a:r>
              <a:rPr lang="en-US" sz="2400" i="1" baseline="-25000" dirty="0" smtClean="0"/>
              <a:t>1</a:t>
            </a:r>
            <a:r>
              <a:rPr lang="en-US" sz="2400" i="1" dirty="0" smtClean="0"/>
              <a:t> = t</a:t>
            </a:r>
            <a:r>
              <a:rPr lang="en-US" sz="2400" i="1" baseline="-25000" dirty="0" smtClean="0"/>
              <a:t>1</a:t>
            </a:r>
            <a:r>
              <a:rPr lang="en-US" sz="2400" i="1" dirty="0" smtClean="0"/>
              <a:t> </a:t>
            </a:r>
            <a:r>
              <a:rPr lang="en-US" sz="2400" i="1" dirty="0" smtClean="0">
                <a:sym typeface="Symbol"/>
              </a:rPr>
              <a:t> …  </a:t>
            </a:r>
            <a:r>
              <a:rPr lang="en-US" sz="2800" i="1" dirty="0" smtClean="0"/>
              <a:t>s</a:t>
            </a:r>
            <a:r>
              <a:rPr lang="en-US" sz="2800" i="1" baseline="-25000" dirty="0" smtClean="0"/>
              <a:t>n</a:t>
            </a:r>
            <a:r>
              <a:rPr lang="en-US" sz="2800" i="1" dirty="0" smtClean="0"/>
              <a:t> = t</a:t>
            </a:r>
            <a:r>
              <a:rPr lang="en-US" sz="2800" i="1" baseline="-25000" dirty="0" smtClean="0"/>
              <a:t>n</a:t>
            </a:r>
            <a:r>
              <a:rPr lang="en-US" sz="2800" i="1" dirty="0" smtClean="0"/>
              <a:t> </a:t>
            </a:r>
            <a:br>
              <a:rPr lang="en-US" sz="2800" i="1" dirty="0" smtClean="0"/>
            </a:br>
            <a:r>
              <a:rPr lang="en-US" sz="2800" dirty="0" smtClean="0"/>
              <a:t>Then for some </a:t>
            </a:r>
            <a:r>
              <a:rPr lang="en-US" sz="2800" i="1" dirty="0" smtClean="0"/>
              <a:t>i:</a:t>
            </a:r>
            <a:r>
              <a:rPr lang="en-US" sz="2800" dirty="0" smtClean="0"/>
              <a:t>	</a:t>
            </a:r>
            <a:r>
              <a:rPr lang="en-US" sz="2800" i="1" dirty="0" smtClean="0"/>
              <a:t> L </a:t>
            </a:r>
            <a:r>
              <a:rPr lang="en-US" sz="2800" dirty="0" smtClean="0"/>
              <a:t>⊨</a:t>
            </a:r>
            <a:r>
              <a:rPr lang="en-US" sz="2800" baseline="-25000" dirty="0" smtClean="0"/>
              <a:t>E</a:t>
            </a:r>
            <a:r>
              <a:rPr lang="en-US" sz="2800" dirty="0" smtClean="0"/>
              <a:t> </a:t>
            </a:r>
            <a:r>
              <a:rPr lang="en-US" sz="2800" i="1" dirty="0" smtClean="0"/>
              <a:t>s</a:t>
            </a:r>
            <a:r>
              <a:rPr lang="en-US" sz="2800" i="1" baseline="-25000" dirty="0" smtClean="0"/>
              <a:t>i</a:t>
            </a:r>
            <a:r>
              <a:rPr lang="en-US" sz="2800" i="1" dirty="0" smtClean="0"/>
              <a:t> = t</a:t>
            </a:r>
            <a:r>
              <a:rPr lang="en-US" sz="2800" i="1" baseline="-25000" dirty="0" smtClean="0"/>
              <a:t>i</a:t>
            </a:r>
            <a:r>
              <a:rPr lang="en-US" sz="2800" i="1" dirty="0" smtClean="0"/>
              <a:t>  </a:t>
            </a:r>
            <a:br>
              <a:rPr lang="en-US" sz="2800" i="1" dirty="0" smtClean="0"/>
            </a:br>
            <a:r>
              <a:rPr lang="en-US" sz="2800" i="1" dirty="0" smtClean="0"/>
              <a:t>(proof: use soundess and completeness of Congruence Closure).</a:t>
            </a:r>
            <a:endParaRPr lang="en-US" sz="2800" i="1" smtClean="0"/>
          </a:p>
          <a:p>
            <a:pPr lvl="1"/>
            <a:endParaRPr lang="en-US" sz="2800" i="1" dirty="0" smtClean="0"/>
          </a:p>
          <a:p>
            <a:pPr lvl="1"/>
            <a:r>
              <a:rPr lang="en-US" sz="2800" i="1" dirty="0" smtClean="0"/>
              <a:t>A consequence:</a:t>
            </a:r>
            <a:endParaRPr lang="en-US" sz="2800" dirty="0" smtClean="0"/>
          </a:p>
          <a:p>
            <a:pPr lvl="2"/>
            <a:r>
              <a:rPr lang="en-US" sz="2800" dirty="0" smtClean="0"/>
              <a:t>To check satisfiability it suffices to check each disequality in isolation.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039" y="4326046"/>
            <a:ext cx="7690115" cy="747897"/>
          </a:xfrm>
        </p:spPr>
        <p:txBody>
          <a:bodyPr/>
          <a:lstStyle/>
          <a:p>
            <a:pPr algn="r"/>
            <a:r>
              <a:rPr smtClean="0"/>
              <a:t>and uninterpreted functions</a:t>
            </a:r>
            <a:endParaRPr lang="en-US" dirty="0"/>
          </a:p>
        </p:txBody>
      </p:sp>
      <p:sp>
        <p:nvSpPr>
          <p:cNvPr id="4" name="Text Placeholder 3"/>
          <p:cNvSpPr>
            <a:spLocks noGrp="1"/>
          </p:cNvSpPr>
          <p:nvPr>
            <p:ph type="body" sz="quarter" idx="10"/>
          </p:nvPr>
        </p:nvSpPr>
        <p:spPr>
          <a:xfrm>
            <a:off x="1389768" y="1402714"/>
            <a:ext cx="7043208" cy="2769989"/>
          </a:xfrm>
        </p:spPr>
        <p:txBody>
          <a:bodyPr/>
          <a:lstStyle/>
          <a:p>
            <a:r>
              <a:rPr smtClean="0"/>
              <a:t>Using equalities</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Abstraction</a:t>
            </a:r>
            <a:endParaRPr lang="en-US" dirty="0"/>
          </a:p>
        </p:txBody>
      </p:sp>
      <p:sp>
        <p:nvSpPr>
          <p:cNvPr id="3" name="Content Placeholder 2"/>
          <p:cNvSpPr>
            <a:spLocks noGrp="1"/>
          </p:cNvSpPr>
          <p:nvPr>
            <p:ph idx="1"/>
          </p:nvPr>
        </p:nvSpPr>
        <p:spPr>
          <a:xfrm>
            <a:off x="381000" y="1412875"/>
            <a:ext cx="8382000" cy="3707169"/>
          </a:xfrm>
        </p:spPr>
        <p:txBody>
          <a:bodyPr/>
          <a:lstStyle/>
          <a:p>
            <a:pPr>
              <a:buNone/>
            </a:pPr>
            <a:r>
              <a:rPr lang="en-US" dirty="0" smtClean="0"/>
              <a:t>Use </a:t>
            </a:r>
            <a:r>
              <a:rPr lang="en-US" i="1" dirty="0" smtClean="0"/>
              <a:t>E </a:t>
            </a:r>
            <a:r>
              <a:rPr lang="en-US" dirty="0" smtClean="0"/>
              <a:t>as the penultimate approximation:</a:t>
            </a:r>
          </a:p>
          <a:p>
            <a:endParaRPr lang="en-US" dirty="0" smtClean="0"/>
          </a:p>
          <a:p>
            <a:r>
              <a:rPr lang="en-US" dirty="0" smtClean="0"/>
              <a:t>Let </a:t>
            </a:r>
            <a:r>
              <a:rPr lang="en-US" i="1" dirty="0" smtClean="0"/>
              <a:t>T </a:t>
            </a:r>
            <a:r>
              <a:rPr lang="en-US" dirty="0" smtClean="0"/>
              <a:t>be a theory with signature </a:t>
            </a:r>
            <a:r>
              <a:rPr lang="en-US" dirty="0" smtClean="0">
                <a:sym typeface="Symbol"/>
              </a:rPr>
              <a:t></a:t>
            </a:r>
            <a:r>
              <a:rPr lang="en-US" baseline="-25000" dirty="0" smtClean="0">
                <a:sym typeface="Symbol"/>
              </a:rPr>
              <a:t>F</a:t>
            </a:r>
            <a:r>
              <a:rPr lang="en-US" i="1" dirty="0" smtClean="0"/>
              <a:t> .</a:t>
            </a:r>
          </a:p>
          <a:p>
            <a:endParaRPr lang="en-US" i="1" dirty="0" smtClean="0"/>
          </a:p>
          <a:p>
            <a:r>
              <a:rPr lang="en-US" dirty="0" smtClean="0"/>
              <a:t>If </a:t>
            </a:r>
            <a:r>
              <a:rPr lang="en-US" i="1" dirty="0" smtClean="0"/>
              <a:t>L </a:t>
            </a:r>
            <a:r>
              <a:rPr lang="en-US" dirty="0" smtClean="0"/>
              <a:t>is </a:t>
            </a:r>
            <a:r>
              <a:rPr lang="en-US" i="1" dirty="0" smtClean="0"/>
              <a:t>E-unsatisfiable, </a:t>
            </a:r>
            <a:r>
              <a:rPr lang="en-US" dirty="0" smtClean="0"/>
              <a:t>where </a:t>
            </a:r>
            <a:r>
              <a:rPr lang="en-US" dirty="0" smtClean="0">
                <a:sym typeface="Symbol"/>
              </a:rPr>
              <a:t></a:t>
            </a:r>
            <a:r>
              <a:rPr lang="en-US" baseline="-25000" dirty="0" smtClean="0">
                <a:sym typeface="Symbol"/>
              </a:rPr>
              <a:t>F</a:t>
            </a:r>
            <a:r>
              <a:rPr lang="en-US" i="1" dirty="0" smtClean="0"/>
              <a:t> </a:t>
            </a:r>
            <a:r>
              <a:rPr lang="en-US" dirty="0" smtClean="0"/>
              <a:t>is only axiomatized using </a:t>
            </a:r>
            <a:r>
              <a:rPr lang="en-US" i="1" dirty="0" smtClean="0"/>
              <a:t>E, </a:t>
            </a:r>
          </a:p>
          <a:p>
            <a:pPr lvl="1"/>
            <a:r>
              <a:rPr lang="en-US" dirty="0" smtClean="0"/>
              <a:t>then </a:t>
            </a:r>
            <a:r>
              <a:rPr lang="en-US" i="1" dirty="0" smtClean="0"/>
              <a:t>L </a:t>
            </a:r>
            <a:r>
              <a:rPr lang="en-US" dirty="0" smtClean="0"/>
              <a:t>is </a:t>
            </a:r>
            <a:r>
              <a:rPr lang="en-US" i="1" dirty="0" smtClean="0"/>
              <a:t>T-unsatisfiable.</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Incremental abstraction</a:t>
            </a:r>
            <a:endParaRPr lang="en-US" dirty="0"/>
          </a:p>
        </p:txBody>
      </p:sp>
      <p:sp>
        <p:nvSpPr>
          <p:cNvPr id="3" name="Content Placeholder 2"/>
          <p:cNvSpPr>
            <a:spLocks noGrp="1"/>
          </p:cNvSpPr>
          <p:nvPr>
            <p:ph idx="1"/>
          </p:nvPr>
        </p:nvSpPr>
        <p:spPr>
          <a:xfrm>
            <a:off x="381000" y="1412875"/>
            <a:ext cx="8382000" cy="5715411"/>
          </a:xfrm>
        </p:spPr>
        <p:txBody>
          <a:bodyPr/>
          <a:lstStyle/>
          <a:p>
            <a:r>
              <a:rPr lang="en-US" dirty="0" smtClean="0"/>
              <a:t>Idea, roughly:</a:t>
            </a:r>
          </a:p>
          <a:p>
            <a:pPr lvl="1"/>
            <a:r>
              <a:rPr lang="en-US" dirty="0" smtClean="0"/>
              <a:t>Treat some operator occurrences as uninterpreted function symbols.</a:t>
            </a:r>
          </a:p>
          <a:p>
            <a:pPr lvl="1"/>
            <a:r>
              <a:rPr lang="en-US" dirty="0" smtClean="0"/>
              <a:t>Generate model </a:t>
            </a:r>
            <a:r>
              <a:rPr lang="en-US" i="1" dirty="0" smtClean="0"/>
              <a:t>M </a:t>
            </a:r>
            <a:r>
              <a:rPr lang="en-US" dirty="0" smtClean="0"/>
              <a:t>with mix of interpreted and un-interpreted modes.</a:t>
            </a:r>
          </a:p>
          <a:p>
            <a:pPr lvl="1"/>
            <a:r>
              <a:rPr lang="en-US" dirty="0" smtClean="0"/>
              <a:t>Check that </a:t>
            </a:r>
            <a:r>
              <a:rPr lang="en-US" i="1" dirty="0" smtClean="0"/>
              <a:t>M </a:t>
            </a:r>
            <a:r>
              <a:rPr lang="en-US" dirty="0" smtClean="0"/>
              <a:t>also satisfies </a:t>
            </a:r>
            <a:r>
              <a:rPr lang="en-US" i="1" dirty="0" smtClean="0"/>
              <a:t>T.</a:t>
            </a:r>
          </a:p>
          <a:p>
            <a:pPr lvl="1"/>
            <a:r>
              <a:rPr lang="en-US" dirty="0" smtClean="0"/>
              <a:t>If </a:t>
            </a:r>
            <a:r>
              <a:rPr lang="en-US" i="1" dirty="0" smtClean="0"/>
              <a:t>M </a:t>
            </a:r>
            <a:r>
              <a:rPr lang="en-US" dirty="0" smtClean="0"/>
              <a:t>violates </a:t>
            </a:r>
            <a:r>
              <a:rPr lang="en-US" i="1" dirty="0" smtClean="0"/>
              <a:t>T </a:t>
            </a:r>
            <a:r>
              <a:rPr lang="en-US" dirty="0" smtClean="0"/>
              <a:t>on some equality </a:t>
            </a:r>
            <a:r>
              <a:rPr lang="en-US" i="1" dirty="0" smtClean="0"/>
              <a:t>t = s, </a:t>
            </a:r>
            <a:r>
              <a:rPr lang="en-US" dirty="0" smtClean="0"/>
              <a:t>where </a:t>
            </a:r>
            <a:r>
              <a:rPr lang="en-US" i="1" dirty="0" smtClean="0"/>
              <a:t>t </a:t>
            </a:r>
            <a:r>
              <a:rPr lang="en-US" dirty="0" smtClean="0"/>
              <a:t>contains an abstracted function occurrence, </a:t>
            </a:r>
          </a:p>
          <a:p>
            <a:pPr lvl="2"/>
            <a:r>
              <a:rPr lang="en-US" dirty="0" smtClean="0"/>
              <a:t>Then expand interpretation of such occurrence.</a:t>
            </a:r>
          </a:p>
          <a:p>
            <a:pPr lvl="2"/>
            <a:endParaRPr lang="en-US" dirty="0" smtClean="0"/>
          </a:p>
          <a:p>
            <a:r>
              <a:rPr lang="en-US" dirty="0" smtClean="0"/>
              <a:t>More in exercises</a:t>
            </a:r>
          </a:p>
          <a:p>
            <a:pPr lvl="1"/>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Review</a:t>
            </a:r>
            <a:endParaRPr lang="en-US" dirty="0"/>
          </a:p>
        </p:txBody>
      </p:sp>
      <p:sp>
        <p:nvSpPr>
          <p:cNvPr id="3" name="Content Placeholder 2"/>
          <p:cNvSpPr>
            <a:spLocks noGrp="1"/>
          </p:cNvSpPr>
          <p:nvPr>
            <p:ph idx="1"/>
          </p:nvPr>
        </p:nvSpPr>
        <p:spPr>
          <a:xfrm>
            <a:off x="381000" y="1412875"/>
            <a:ext cx="8382000" cy="5179880"/>
          </a:xfrm>
        </p:spPr>
        <p:txBody>
          <a:bodyPr/>
          <a:lstStyle/>
          <a:p>
            <a:r>
              <a:rPr lang="en-US" dirty="0" smtClean="0"/>
              <a:t>SAT – </a:t>
            </a:r>
            <a:r>
              <a:rPr lang="en-US" dirty="0" err="1" smtClean="0"/>
              <a:t>Satisfiability</a:t>
            </a:r>
            <a:r>
              <a:rPr lang="en-US" dirty="0" smtClean="0"/>
              <a:t> of Propositional Logic</a:t>
            </a:r>
          </a:p>
          <a:p>
            <a:pPr>
              <a:buNone/>
            </a:pPr>
            <a:endParaRPr lang="en-US" dirty="0" smtClean="0"/>
          </a:p>
          <a:p>
            <a:r>
              <a:rPr lang="en-US" dirty="0" smtClean="0"/>
              <a:t>SMT – </a:t>
            </a:r>
            <a:r>
              <a:rPr lang="en-US" dirty="0" err="1" smtClean="0"/>
              <a:t>Satisfiability</a:t>
            </a:r>
            <a:r>
              <a:rPr lang="en-US" dirty="0" smtClean="0"/>
              <a:t> Modulo Theories</a:t>
            </a:r>
          </a:p>
          <a:p>
            <a:endParaRPr lang="en-US" dirty="0" smtClean="0"/>
          </a:p>
          <a:p>
            <a:r>
              <a:rPr lang="en-US" dirty="0" smtClean="0"/>
              <a:t>SMT = 	SAT + </a:t>
            </a:r>
            <a:br>
              <a:rPr lang="en-US" dirty="0" smtClean="0"/>
            </a:br>
            <a:r>
              <a:rPr lang="en-US" dirty="0" smtClean="0"/>
              <a:t>            	Un-interpreted functions + </a:t>
            </a:r>
            <a:br>
              <a:rPr lang="en-US" dirty="0" smtClean="0"/>
            </a:br>
            <a:r>
              <a:rPr lang="en-US" dirty="0" smtClean="0"/>
              <a:t>           	Linear arithmetic + </a:t>
            </a:r>
            <a:br>
              <a:rPr lang="en-US" dirty="0" smtClean="0"/>
            </a:br>
            <a:r>
              <a:rPr lang="en-US" dirty="0" smtClean="0"/>
              <a:t>		Bit-vectors + …</a:t>
            </a:r>
          </a:p>
          <a:p>
            <a:endParaRPr lang="en-US" dirty="0" smtClean="0"/>
          </a:p>
          <a:p>
            <a:r>
              <a:rPr lang="en-US" i="1" dirty="0" smtClean="0"/>
              <a:t>SAT is so 2001, SMT is the next SAT</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Program EXploration</a:t>
            </a:r>
            <a:endParaRPr lang="en-US" dirty="0"/>
          </a:p>
        </p:txBody>
      </p:sp>
      <p:sp>
        <p:nvSpPr>
          <p:cNvPr id="3" name="Subtitle 2"/>
          <p:cNvSpPr>
            <a:spLocks noGrp="1"/>
          </p:cNvSpPr>
          <p:nvPr>
            <p:ph type="subTitle" idx="1"/>
          </p:nvPr>
        </p:nvSpPr>
        <p:spPr>
          <a:xfrm>
            <a:off x="722313" y="4344458"/>
            <a:ext cx="7043208" cy="941796"/>
          </a:xfrm>
        </p:spPr>
        <p:txBody>
          <a:bodyPr/>
          <a:lstStyle/>
          <a:p>
            <a:r>
              <a:rPr smtClean="0"/>
              <a:t>Application: Using decision procedures for generating test inputs</a:t>
            </a:r>
            <a:endParaRPr lang="en-US" dirty="0"/>
          </a:p>
        </p:txBody>
      </p:sp>
      <p:pic>
        <p:nvPicPr>
          <p:cNvPr id="5" name="Content Placeholder 5" descr="biglogo.png"/>
          <p:cNvPicPr>
            <a:picLocks/>
          </p:cNvPicPr>
          <p:nvPr/>
        </p:nvPicPr>
        <p:blipFill>
          <a:blip r:embed="rId2" cstate="print"/>
          <a:stretch>
            <a:fillRect/>
          </a:stretch>
        </p:blipFill>
        <p:spPr>
          <a:xfrm>
            <a:off x="6852356" y="1072445"/>
            <a:ext cx="1975555" cy="1230488"/>
          </a:xfrm>
          <a:prstGeom prst="rect">
            <a:avLst/>
          </a:prstGeom>
          <a:noFill/>
          <a:ln w="9525">
            <a:noFill/>
            <a:miter lim="800000"/>
            <a:headEnd/>
            <a:tailEnd/>
          </a:ln>
        </p:spPr>
      </p:pic>
      <p:sp>
        <p:nvSpPr>
          <p:cNvPr id="7" name="TextBox 6"/>
          <p:cNvSpPr txBox="1"/>
          <p:nvPr/>
        </p:nvSpPr>
        <p:spPr>
          <a:xfrm>
            <a:off x="4097866" y="6287911"/>
            <a:ext cx="4840812" cy="369332"/>
          </a:xfrm>
          <a:prstGeom prst="rect">
            <a:avLst/>
          </a:prstGeom>
          <a:noFill/>
        </p:spPr>
        <p:txBody>
          <a:bodyPr wrap="none" rtlCol="0">
            <a:spAutoFit/>
          </a:bodyPr>
          <a:lstStyle/>
          <a:p>
            <a:r>
              <a:rPr lang="en-US" dirty="0" smtClean="0">
                <a:solidFill>
                  <a:schemeClr val="bg1"/>
                </a:solidFill>
              </a:rPr>
              <a:t>Thanks to Nikolai Tillmann and Peli de Halleux</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 demo</a:t>
            </a:r>
            <a:endParaRPr lang="en-US" dirty="0"/>
          </a:p>
        </p:txBody>
      </p:sp>
      <p:pic>
        <p:nvPicPr>
          <p:cNvPr id="4" name="Picture 3"/>
          <p:cNvPicPr>
            <a:picLocks noChangeAspect="1" noChangeArrowheads="1"/>
          </p:cNvPicPr>
          <p:nvPr/>
        </p:nvPicPr>
        <p:blipFill>
          <a:blip r:embed="rId2"/>
          <a:srcRect/>
          <a:stretch>
            <a:fillRect/>
          </a:stretch>
        </p:blipFill>
        <p:spPr bwMode="auto">
          <a:xfrm>
            <a:off x="280458" y="1905537"/>
            <a:ext cx="8524875" cy="47605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a:t>
            </a:r>
            <a:r>
              <a:rPr lang="en-US" dirty="0" err="1" smtClean="0">
                <a:latin typeface="Magneto" pitchFamily="82" charset="0"/>
              </a:rPr>
              <a:t>Pex</a:t>
            </a:r>
            <a:r>
              <a:rPr lang="en-US" dirty="0" smtClean="0">
                <a:latin typeface="Magneto" pitchFamily="82" charset="0"/>
              </a:rPr>
              <a:t> </a:t>
            </a:r>
            <a:r>
              <a:rPr lang="en-US" dirty="0" smtClean="0"/>
              <a:t>work?</a:t>
            </a:r>
            <a:endParaRPr lang="en-US" dirty="0"/>
          </a:p>
        </p:txBody>
      </p:sp>
      <p:sp>
        <p:nvSpPr>
          <p:cNvPr id="3" name="Content Placeholder 2"/>
          <p:cNvSpPr>
            <a:spLocks noGrp="1"/>
          </p:cNvSpPr>
          <p:nvPr>
            <p:ph idx="1"/>
          </p:nvPr>
        </p:nvSpPr>
        <p:spPr>
          <a:xfrm>
            <a:off x="381000" y="1412874"/>
            <a:ext cx="8382000" cy="4434769"/>
          </a:xfrm>
        </p:spPr>
        <p:txBody>
          <a:bodyPr>
            <a:normAutofit fontScale="32500" lnSpcReduction="20000"/>
          </a:bodyPr>
          <a:lstStyle/>
          <a:p>
            <a:pPr>
              <a:lnSpc>
                <a:spcPct val="120000"/>
              </a:lnSpc>
            </a:pPr>
            <a:r>
              <a:rPr lang="en-US" sz="7400" b="1" dirty="0" err="1" smtClean="0"/>
              <a:t>Pex</a:t>
            </a:r>
            <a:r>
              <a:rPr lang="en-US" sz="7400" b="1" dirty="0" smtClean="0"/>
              <a:t> monitors program runs</a:t>
            </a:r>
          </a:p>
          <a:p>
            <a:pPr lvl="1">
              <a:lnSpc>
                <a:spcPct val="120000"/>
              </a:lnSpc>
            </a:pPr>
            <a:r>
              <a:rPr lang="en-US" sz="4900" dirty="0" smtClean="0"/>
              <a:t>Instruments code, injects callbacks</a:t>
            </a:r>
          </a:p>
          <a:p>
            <a:pPr lvl="1">
              <a:lnSpc>
                <a:spcPct val="120000"/>
              </a:lnSpc>
            </a:pPr>
            <a:r>
              <a:rPr lang="en-US" sz="4900" dirty="0" smtClean="0"/>
              <a:t>Callbacks evolve symbolic ‘shadow state’,</a:t>
            </a:r>
            <a:br>
              <a:rPr lang="en-US" sz="4900" dirty="0" smtClean="0"/>
            </a:br>
            <a:r>
              <a:rPr lang="en-US" sz="4900" dirty="0" smtClean="0"/>
              <a:t>including path condition over symbolic inputs</a:t>
            </a:r>
          </a:p>
          <a:p>
            <a:pPr lvl="1">
              <a:lnSpc>
                <a:spcPct val="120000"/>
              </a:lnSpc>
            </a:pPr>
            <a:endParaRPr lang="en-US" sz="4900" dirty="0" smtClean="0"/>
          </a:p>
          <a:p>
            <a:pPr>
              <a:lnSpc>
                <a:spcPct val="120000"/>
              </a:lnSpc>
            </a:pPr>
            <a:r>
              <a:rPr lang="en-US" sz="7400" b="1" dirty="0" err="1" smtClean="0"/>
              <a:t>Pex</a:t>
            </a:r>
            <a:r>
              <a:rPr lang="en-US" sz="7400" b="1" dirty="0" smtClean="0"/>
              <a:t> solves generates new test inputs</a:t>
            </a:r>
          </a:p>
          <a:p>
            <a:pPr lvl="1">
              <a:lnSpc>
                <a:spcPct val="120000"/>
              </a:lnSpc>
            </a:pPr>
            <a:r>
              <a:rPr lang="en-US" sz="4900" dirty="0" smtClean="0"/>
              <a:t>Constraint systems consists of feasible path condition prefix, plus negation of known feasible continuation</a:t>
            </a:r>
          </a:p>
          <a:p>
            <a:pPr lvl="1">
              <a:lnSpc>
                <a:spcPct val="120000"/>
              </a:lnSpc>
            </a:pPr>
            <a:r>
              <a:rPr lang="en-US" sz="4900" dirty="0" smtClean="0"/>
              <a:t>Constraint solver to generate new tests</a:t>
            </a:r>
          </a:p>
          <a:p>
            <a:pPr lvl="1">
              <a:lnSpc>
                <a:spcPct val="120000"/>
              </a:lnSpc>
            </a:pPr>
            <a:endParaRPr lang="en-US" sz="4900" dirty="0" smtClean="0"/>
          </a:p>
          <a:p>
            <a:pPr>
              <a:lnSpc>
                <a:spcPct val="120000"/>
              </a:lnSpc>
            </a:pPr>
            <a:r>
              <a:rPr lang="en-US" sz="7400" b="1" dirty="0" smtClean="0"/>
              <a:t>Result: Minimal test suites with high coverage</a:t>
            </a:r>
          </a:p>
          <a:p>
            <a:pPr lvl="1"/>
            <a:endParaRPr lang="en-US" dirty="0" smtClean="0"/>
          </a:p>
          <a:p>
            <a:endParaRPr lang="en-US" dirty="0" smtClean="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53B4BE8B-82E4-476B-B441-6BD86FD886FF}" type="slidenum">
              <a:rPr lang="en-US" smtClean="0"/>
              <a:pPr>
                <a:defRPr/>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21"/>
          <p:cNvSpPr txBox="1">
            <a:spLocks noChangeArrowheads="1"/>
          </p:cNvSpPr>
          <p:nvPr/>
        </p:nvSpPr>
        <p:spPr bwMode="auto">
          <a:xfrm>
            <a:off x="680155" y="5985933"/>
            <a:ext cx="2832827"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l"/>
            <a:r>
              <a:rPr lang="en-US" sz="1600" b="1" dirty="0">
                <a:solidFill>
                  <a:schemeClr val="bg1"/>
                </a:solidFill>
                <a:latin typeface="Segoe" pitchFamily="34" charset="0"/>
              </a:rPr>
              <a:t>Few test inputs generated, </a:t>
            </a:r>
            <a:r>
              <a:rPr lang="en-US" sz="1600" b="1" dirty="0" smtClean="0">
                <a:solidFill>
                  <a:schemeClr val="bg1"/>
                </a:solidFill>
                <a:latin typeface="Segoe" pitchFamily="34" charset="0"/>
              </a:rPr>
              <a:t/>
            </a:r>
            <a:br>
              <a:rPr lang="en-US" sz="1600" b="1" dirty="0" smtClean="0">
                <a:solidFill>
                  <a:schemeClr val="bg1"/>
                </a:solidFill>
                <a:latin typeface="Segoe" pitchFamily="34" charset="0"/>
              </a:rPr>
            </a:br>
            <a:r>
              <a:rPr lang="en-US" sz="1600" b="1" dirty="0" smtClean="0">
                <a:solidFill>
                  <a:schemeClr val="bg1"/>
                </a:solidFill>
                <a:latin typeface="Segoe" pitchFamily="34" charset="0"/>
              </a:rPr>
              <a:t>high </a:t>
            </a:r>
            <a:r>
              <a:rPr lang="en-US" sz="1600" b="1" dirty="0">
                <a:solidFill>
                  <a:schemeClr val="bg1"/>
                </a:solidFill>
                <a:latin typeface="Segoe" pitchFamily="34" charset="0"/>
              </a:rPr>
              <a:t>code coverage</a:t>
            </a:r>
          </a:p>
        </p:txBody>
      </p:sp>
      <p:sp>
        <p:nvSpPr>
          <p:cNvPr id="71" name="TextBox 22"/>
          <p:cNvSpPr txBox="1">
            <a:spLocks noChangeArrowheads="1"/>
          </p:cNvSpPr>
          <p:nvPr/>
        </p:nvSpPr>
        <p:spPr bwMode="auto">
          <a:xfrm>
            <a:off x="5006622" y="5263627"/>
            <a:ext cx="3918060" cy="13234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l"/>
            <a:r>
              <a:rPr lang="en-US" sz="1600" dirty="0">
                <a:solidFill>
                  <a:schemeClr val="bg1"/>
                </a:solidFill>
                <a:latin typeface="Segoe" pitchFamily="34" charset="0"/>
              </a:rPr>
              <a:t>Test inputs may be …</a:t>
            </a:r>
          </a:p>
          <a:p>
            <a:pPr algn="l">
              <a:buFont typeface="Arial" charset="0"/>
              <a:buChar char="•"/>
            </a:pPr>
            <a:r>
              <a:rPr lang="en-US" sz="1600" dirty="0">
                <a:solidFill>
                  <a:schemeClr val="bg1"/>
                </a:solidFill>
                <a:latin typeface="Segoe" pitchFamily="34" charset="0"/>
              </a:rPr>
              <a:t> Arguments of Parameterized Tests</a:t>
            </a:r>
          </a:p>
          <a:p>
            <a:pPr algn="l">
              <a:buFont typeface="Arial" charset="0"/>
              <a:buChar char="•"/>
            </a:pPr>
            <a:r>
              <a:rPr lang="en-US" sz="1600" dirty="0">
                <a:solidFill>
                  <a:schemeClr val="bg1"/>
                </a:solidFill>
                <a:latin typeface="Segoe" pitchFamily="34" charset="0"/>
              </a:rPr>
              <a:t> Return values of mock-object methods</a:t>
            </a:r>
          </a:p>
          <a:p>
            <a:pPr algn="l">
              <a:buFont typeface="Arial" charset="0"/>
              <a:buChar char="•"/>
            </a:pPr>
            <a:r>
              <a:rPr lang="en-US" sz="1600" dirty="0">
                <a:solidFill>
                  <a:schemeClr val="bg1"/>
                </a:solidFill>
                <a:latin typeface="Segoe" pitchFamily="34" charset="0"/>
              </a:rPr>
              <a:t> Web-service requests or replies</a:t>
            </a:r>
          </a:p>
          <a:p>
            <a:pPr algn="l">
              <a:buFont typeface="Arial" charset="0"/>
              <a:buChar char="•"/>
            </a:pPr>
            <a:r>
              <a:rPr lang="en-US" sz="1600" dirty="0">
                <a:solidFill>
                  <a:schemeClr val="bg1"/>
                </a:solidFill>
                <a:latin typeface="Segoe" pitchFamily="34" charset="0"/>
              </a:rPr>
              <a:t> Injected exceptions and mutated values</a:t>
            </a:r>
          </a:p>
        </p:txBody>
      </p:sp>
      <p:sp>
        <p:nvSpPr>
          <p:cNvPr id="74" name="Title 1"/>
          <p:cNvSpPr>
            <a:spLocks noGrp="1"/>
          </p:cNvSpPr>
          <p:nvPr>
            <p:ph type="title"/>
          </p:nvPr>
        </p:nvSpPr>
        <p:spPr>
          <a:xfrm>
            <a:off x="479778" y="240772"/>
            <a:ext cx="8229600" cy="1143000"/>
          </a:xfrm>
        </p:spPr>
        <p:txBody>
          <a:bodyPr>
            <a:normAutofit/>
          </a:bodyPr>
          <a:lstStyle/>
          <a:p>
            <a:r>
              <a:rPr lang="en-US" dirty="0" err="1" smtClean="0">
                <a:latin typeface="Magneto" pitchFamily="82" charset="0"/>
              </a:rPr>
              <a:t>Pex</a:t>
            </a:r>
            <a:r>
              <a:rPr lang="en-US" dirty="0" smtClean="0">
                <a:latin typeface="Magneto" pitchFamily="82" charset="0"/>
              </a:rPr>
              <a:t> – </a:t>
            </a:r>
            <a:r>
              <a:rPr lang="en-US" dirty="0" smtClean="0"/>
              <a:t>Test Input Generation</a:t>
            </a:r>
            <a:endParaRPr lang="en-US" dirty="0"/>
          </a:p>
        </p:txBody>
      </p:sp>
      <p:sp>
        <p:nvSpPr>
          <p:cNvPr id="19" name="Rounded Rectangle 8"/>
          <p:cNvSpPr>
            <a:spLocks noChangeArrowheads="1"/>
          </p:cNvSpPr>
          <p:nvPr/>
        </p:nvSpPr>
        <p:spPr bwMode="auto">
          <a:xfrm>
            <a:off x="3975849" y="1839913"/>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20" name="Bent Arrow 19"/>
          <p:cNvSpPr/>
          <p:nvPr/>
        </p:nvSpPr>
        <p:spPr bwMode="auto">
          <a:xfrm>
            <a:off x="2103119" y="2231147"/>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21" name="Bent Arrow 20"/>
          <p:cNvSpPr/>
          <p:nvPr/>
        </p:nvSpPr>
        <p:spPr bwMode="auto">
          <a:xfrm rot="5400000">
            <a:off x="6365424" y="1942561"/>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22" name="Bent Arrow 21"/>
          <p:cNvSpPr/>
          <p:nvPr/>
        </p:nvSpPr>
        <p:spPr bwMode="auto">
          <a:xfrm rot="10800000">
            <a:off x="5858120" y="3794085"/>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23" name="TextBox 15"/>
          <p:cNvSpPr txBox="1">
            <a:spLocks noChangeArrowheads="1"/>
          </p:cNvSpPr>
          <p:nvPr/>
        </p:nvSpPr>
        <p:spPr bwMode="auto">
          <a:xfrm>
            <a:off x="768119" y="1753344"/>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24" name="TextBox 16"/>
          <p:cNvSpPr txBox="1">
            <a:spLocks noChangeArrowheads="1"/>
          </p:cNvSpPr>
          <p:nvPr/>
        </p:nvSpPr>
        <p:spPr bwMode="auto">
          <a:xfrm>
            <a:off x="6458444" y="1793526"/>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25" name="TextBox 17"/>
          <p:cNvSpPr txBox="1">
            <a:spLocks noChangeArrowheads="1"/>
          </p:cNvSpPr>
          <p:nvPr/>
        </p:nvSpPr>
        <p:spPr bwMode="auto">
          <a:xfrm>
            <a:off x="6268731" y="4487902"/>
            <a:ext cx="2875269" cy="461665"/>
          </a:xfrm>
          <a:prstGeom prst="rect">
            <a:avLst/>
          </a:prstGeom>
          <a:noFill/>
          <a:ln w="9525">
            <a:noFill/>
            <a:miter lim="800000"/>
            <a:headEnd/>
            <a:tailEnd/>
          </a:ln>
        </p:spPr>
        <p:txBody>
          <a:bodyPr wrap="square">
            <a:spAutoFit/>
          </a:bodyPr>
          <a:lstStyle/>
          <a:p>
            <a:pPr algn="l"/>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26" name="TextBox 18"/>
          <p:cNvSpPr txBox="1">
            <a:spLocks noChangeArrowheads="1"/>
          </p:cNvSpPr>
          <p:nvPr/>
        </p:nvSpPr>
        <p:spPr bwMode="auto">
          <a:xfrm>
            <a:off x="2975154" y="4473857"/>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sp>
        <p:nvSpPr>
          <p:cNvPr id="27" name="Right Arrow 26"/>
          <p:cNvSpPr/>
          <p:nvPr/>
        </p:nvSpPr>
        <p:spPr>
          <a:xfrm>
            <a:off x="356711" y="2866396"/>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28" name="TextBox 18"/>
          <p:cNvSpPr txBox="1">
            <a:spLocks noChangeArrowheads="1"/>
          </p:cNvSpPr>
          <p:nvPr/>
        </p:nvSpPr>
        <p:spPr bwMode="auto">
          <a:xfrm>
            <a:off x="511516" y="3608766"/>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29" name="Rounded Rectangle 6"/>
          <p:cNvSpPr>
            <a:spLocks noChangeArrowheads="1"/>
          </p:cNvSpPr>
          <p:nvPr/>
        </p:nvSpPr>
        <p:spPr bwMode="auto">
          <a:xfrm>
            <a:off x="1561400" y="2746083"/>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30" name="Bent Arrow 29"/>
          <p:cNvSpPr/>
          <p:nvPr/>
        </p:nvSpPr>
        <p:spPr bwMode="auto">
          <a:xfrm rot="10800000">
            <a:off x="2938846" y="3804443"/>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31" name="Rounded Rectangle 7"/>
          <p:cNvSpPr>
            <a:spLocks noChangeArrowheads="1"/>
          </p:cNvSpPr>
          <p:nvPr/>
        </p:nvSpPr>
        <p:spPr bwMode="auto">
          <a:xfrm>
            <a:off x="4043580" y="3797300"/>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32" name="Up Arrow 31"/>
          <p:cNvSpPr/>
          <p:nvPr/>
        </p:nvSpPr>
        <p:spPr bwMode="auto">
          <a:xfrm>
            <a:off x="2015231" y="3595456"/>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33" name="Picture 32" descr="z3.png"/>
          <p:cNvPicPr>
            <a:picLocks noChangeAspect="1"/>
          </p:cNvPicPr>
          <p:nvPr/>
        </p:nvPicPr>
        <p:blipFill>
          <a:blip r:embed="rId2"/>
          <a:stretch>
            <a:fillRect/>
          </a:stretch>
        </p:blipFill>
        <p:spPr>
          <a:xfrm>
            <a:off x="1698924" y="4088401"/>
            <a:ext cx="1213872" cy="701903"/>
          </a:xfrm>
          <a:prstGeom prst="rect">
            <a:avLst/>
          </a:prstGeom>
        </p:spPr>
      </p:pic>
      <p:sp>
        <p:nvSpPr>
          <p:cNvPr id="34" name="Can 9"/>
          <p:cNvSpPr>
            <a:spLocks noChangeArrowheads="1"/>
          </p:cNvSpPr>
          <p:nvPr/>
        </p:nvSpPr>
        <p:spPr bwMode="auto">
          <a:xfrm>
            <a:off x="6574560" y="2815691"/>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Tree>
  </p:cSld>
  <p:clrMapOvr>
    <a:masterClrMapping/>
  </p:clrMapOvr>
  <p:transition advTm="20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unkertdd.wmv">
            <a:hlinkClick r:id="" action="ppaction://media"/>
          </p:cNvPr>
          <p:cNvPicPr>
            <a:picLocks noGrp="1" noRot="1" noChangeAspect="1"/>
          </p:cNvPicPr>
          <p:nvPr>
            <p:ph idx="1"/>
            <a:videoFile r:link="rId1"/>
          </p:nvPr>
        </p:nvPicPr>
        <p:blipFill>
          <a:blip r:embed="rId3"/>
          <a:stretch>
            <a:fillRect/>
          </a:stretch>
        </p:blipFill>
        <p:spPr>
          <a:xfrm>
            <a:off x="271305" y="210710"/>
            <a:ext cx="8320036" cy="6710359"/>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r>
              <a:rPr lang="en-US" dirty="0" err="1" smtClean="0">
                <a:latin typeface="Magneto" pitchFamily="82" charset="0"/>
              </a:rPr>
              <a:t>Pex</a:t>
            </a:r>
            <a:r>
              <a:rPr lang="en-US" dirty="0" smtClean="0">
                <a:latin typeface="Magneto" pitchFamily="82" charset="0"/>
              </a:rPr>
              <a:t> </a:t>
            </a:r>
            <a:r>
              <a:rPr lang="en-US" dirty="0" smtClean="0"/>
              <a:t>finds errors</a:t>
            </a:r>
            <a:endParaRPr lang="en-US" dirty="0"/>
          </a:p>
        </p:txBody>
      </p:sp>
      <p:sp>
        <p:nvSpPr>
          <p:cNvPr id="3" name="Content Placeholder 2"/>
          <p:cNvSpPr>
            <a:spLocks noGrp="1"/>
          </p:cNvSpPr>
          <p:nvPr>
            <p:ph idx="1"/>
          </p:nvPr>
        </p:nvSpPr>
        <p:spPr>
          <a:xfrm>
            <a:off x="265289" y="1397000"/>
            <a:ext cx="8686800" cy="5257800"/>
          </a:xfrm>
          <a:effectLst>
            <a:glow rad="139700">
              <a:schemeClr val="accent1">
                <a:satMod val="175000"/>
                <a:alpha val="40000"/>
              </a:schemeClr>
            </a:glow>
          </a:effectLst>
        </p:spPr>
        <p:txBody>
          <a:bodyPr>
            <a:normAutofit fontScale="70000" lnSpcReduction="20000"/>
          </a:bodyPr>
          <a:lstStyle/>
          <a:p>
            <a:pPr lvl="1">
              <a:buNone/>
              <a:tabLst>
                <a:tab pos="4572000" algn="l"/>
              </a:tabLst>
            </a:pPr>
            <a:r>
              <a:rPr lang="en-US" sz="3200" dirty="0" err="1" smtClean="0">
                <a:solidFill>
                  <a:schemeClr val="accent2">
                    <a:lumMod val="75000"/>
                  </a:schemeClr>
                </a:solidFill>
              </a:rPr>
              <a:t>int</a:t>
            </a:r>
            <a:r>
              <a:rPr lang="en-US" sz="3200" dirty="0" smtClean="0"/>
              <a:t> Complicated( </a:t>
            </a:r>
            <a:r>
              <a:rPr lang="en-US" sz="3200" dirty="0" err="1" smtClean="0">
                <a:solidFill>
                  <a:schemeClr val="accent2">
                    <a:lumMod val="75000"/>
                  </a:schemeClr>
                </a:solidFill>
              </a:rPr>
              <a:t>int</a:t>
            </a:r>
            <a:r>
              <a:rPr lang="en-US" sz="3200" dirty="0" smtClean="0"/>
              <a:t> x, </a:t>
            </a:r>
            <a:r>
              <a:rPr lang="en-US" sz="3200" dirty="0" err="1" smtClean="0">
                <a:solidFill>
                  <a:schemeClr val="accent2">
                    <a:lumMod val="75000"/>
                  </a:schemeClr>
                </a:solidFill>
              </a:rPr>
              <a:t>int</a:t>
            </a:r>
            <a:r>
              <a:rPr lang="en-US" sz="3200" dirty="0" smtClean="0"/>
              <a:t> y) {	</a:t>
            </a:r>
            <a:r>
              <a:rPr lang="en-US" sz="3200" dirty="0" err="1" smtClean="0">
                <a:solidFill>
                  <a:schemeClr val="accent2">
                    <a:lumMod val="75000"/>
                  </a:schemeClr>
                </a:solidFill>
              </a:rPr>
              <a:t>int</a:t>
            </a:r>
            <a:r>
              <a:rPr lang="en-US" sz="3200" dirty="0" smtClean="0"/>
              <a:t> Obfuscate (</a:t>
            </a:r>
            <a:r>
              <a:rPr lang="en-US" sz="3200" dirty="0" err="1" smtClean="0">
                <a:solidFill>
                  <a:schemeClr val="accent2">
                    <a:lumMod val="75000"/>
                  </a:schemeClr>
                </a:solidFill>
              </a:rPr>
              <a:t>int</a:t>
            </a:r>
            <a:r>
              <a:rPr lang="en-US" sz="3200" dirty="0" smtClean="0"/>
              <a:t> y) {</a:t>
            </a:r>
          </a:p>
          <a:p>
            <a:pPr lvl="1">
              <a:buNone/>
              <a:tabLst>
                <a:tab pos="4572000" algn="l"/>
                <a:tab pos="4800600" algn="l"/>
              </a:tabLst>
            </a:pPr>
            <a:r>
              <a:rPr lang="en-US" sz="3200" dirty="0" smtClean="0">
                <a:solidFill>
                  <a:schemeClr val="tx2"/>
                </a:solidFill>
              </a:rPr>
              <a:t>    </a:t>
            </a:r>
            <a:r>
              <a:rPr lang="en-US" sz="3200" dirty="0" smtClean="0">
                <a:solidFill>
                  <a:schemeClr val="accent2">
                    <a:lumMod val="75000"/>
                  </a:schemeClr>
                </a:solidFill>
              </a:rPr>
              <a:t>if</a:t>
            </a:r>
            <a:r>
              <a:rPr lang="en-US" sz="3200" dirty="0" smtClean="0"/>
              <a:t> (x == Obfuscate(y)) 		</a:t>
            </a:r>
            <a:r>
              <a:rPr lang="en-US" sz="3200" dirty="0" smtClean="0">
                <a:solidFill>
                  <a:schemeClr val="accent2">
                    <a:lumMod val="75000"/>
                  </a:schemeClr>
                </a:solidFill>
              </a:rPr>
              <a:t>return</a:t>
            </a:r>
            <a:r>
              <a:rPr lang="en-US" sz="3200" dirty="0" smtClean="0"/>
              <a:t>  y * 567 % 2347; </a:t>
            </a:r>
          </a:p>
          <a:p>
            <a:pPr lvl="1">
              <a:buNone/>
              <a:tabLst>
                <a:tab pos="4572000" algn="l"/>
              </a:tabLst>
            </a:pPr>
            <a:r>
              <a:rPr lang="en-US" sz="3200" dirty="0" smtClean="0">
                <a:solidFill>
                  <a:srgbClr val="FF0000"/>
                </a:solidFill>
              </a:rPr>
              <a:t>       throw</a:t>
            </a:r>
            <a:r>
              <a:rPr lang="en-US" sz="3200" dirty="0" smtClean="0"/>
              <a:t>; 	}</a:t>
            </a:r>
          </a:p>
          <a:p>
            <a:pPr lvl="1">
              <a:buNone/>
              <a:tabLst>
                <a:tab pos="4572000" algn="l"/>
              </a:tabLst>
            </a:pPr>
            <a:r>
              <a:rPr lang="en-US" sz="3200" dirty="0" smtClean="0">
                <a:solidFill>
                  <a:schemeClr val="tx2"/>
                </a:solidFill>
              </a:rPr>
              <a:t>    </a:t>
            </a:r>
            <a:r>
              <a:rPr lang="en-US" sz="3200" dirty="0" smtClean="0">
                <a:solidFill>
                  <a:schemeClr val="accent2">
                    <a:lumMod val="75000"/>
                  </a:schemeClr>
                </a:solidFill>
              </a:rPr>
              <a:t>return</a:t>
            </a:r>
            <a:r>
              <a:rPr lang="en-US" sz="3200" dirty="0" smtClean="0"/>
              <a:t> 0;</a:t>
            </a:r>
          </a:p>
          <a:p>
            <a:pPr lvl="1">
              <a:buNone/>
              <a:tabLst>
                <a:tab pos="4572000" algn="l"/>
              </a:tabLst>
            </a:pPr>
            <a:r>
              <a:rPr lang="en-US" sz="3200" dirty="0" smtClean="0"/>
              <a:t>}</a:t>
            </a:r>
            <a:endParaRPr lang="en-US" sz="2800" dirty="0" smtClean="0"/>
          </a:p>
          <a:p>
            <a:pPr marL="514350" indent="-514350">
              <a:buNone/>
            </a:pPr>
            <a:endParaRPr lang="en-US" dirty="0" smtClean="0"/>
          </a:p>
          <a:p>
            <a:pPr marL="514350" indent="-514350">
              <a:buNone/>
            </a:pPr>
            <a:r>
              <a:rPr lang="en-US" b="1" i="1" cap="small" dirty="0" err="1" smtClean="0"/>
              <a:t>Pex</a:t>
            </a:r>
            <a:r>
              <a:rPr lang="en-US" b="1" dirty="0" smtClean="0"/>
              <a:t> combines </a:t>
            </a:r>
            <a:r>
              <a:rPr lang="en-US" b="1" dirty="0" smtClean="0">
                <a:solidFill>
                  <a:schemeClr val="accent2"/>
                </a:solidFill>
              </a:rPr>
              <a:t>testing and symbolic analysis. </a:t>
            </a:r>
            <a:r>
              <a:rPr lang="en-US" b="1" dirty="0" smtClean="0"/>
              <a:t/>
            </a:r>
            <a:br>
              <a:rPr lang="en-US" b="1" dirty="0" smtClean="0"/>
            </a:br>
            <a:endParaRPr lang="en-US" b="1" dirty="0" smtClean="0"/>
          </a:p>
          <a:p>
            <a:pPr marL="514350" indent="-514350">
              <a:buNone/>
            </a:pPr>
            <a:r>
              <a:rPr lang="en-US" dirty="0" smtClean="0"/>
              <a:t>1     Call </a:t>
            </a:r>
            <a:r>
              <a:rPr lang="en-US" spc="-150" dirty="0" smtClean="0"/>
              <a:t>Complicated()</a:t>
            </a:r>
            <a:r>
              <a:rPr lang="en-US" dirty="0" smtClean="0"/>
              <a:t> with </a:t>
            </a:r>
            <a:r>
              <a:rPr lang="en-US" b="1" i="1" dirty="0" smtClean="0"/>
              <a:t>random values</a:t>
            </a:r>
            <a:r>
              <a:rPr lang="en-US" dirty="0" smtClean="0"/>
              <a:t>, e.g. -312 for x, 513 for y </a:t>
            </a:r>
          </a:p>
          <a:p>
            <a:pPr marL="914400" lvl="1" indent="-514350"/>
            <a:r>
              <a:rPr lang="en-US" dirty="0" smtClean="0"/>
              <a:t>Record branch condition “x != </a:t>
            </a:r>
            <a:r>
              <a:rPr lang="en-US" spc="-150" dirty="0" smtClean="0"/>
              <a:t>y * 567 % 2347</a:t>
            </a:r>
            <a:r>
              <a:rPr lang="en-US" dirty="0" smtClean="0"/>
              <a:t>” </a:t>
            </a:r>
          </a:p>
          <a:p>
            <a:pPr marL="914400" lvl="1" indent="-514350"/>
            <a:r>
              <a:rPr lang="en-US" dirty="0" smtClean="0">
                <a:solidFill>
                  <a:srgbClr val="FF0000"/>
                </a:solidFill>
              </a:rPr>
              <a:t>throw </a:t>
            </a:r>
            <a:r>
              <a:rPr lang="en-US" b="1" dirty="0" smtClean="0"/>
              <a:t>is not hit</a:t>
            </a:r>
          </a:p>
          <a:p>
            <a:pPr marL="914400" lvl="1" indent="-514350"/>
            <a:r>
              <a:rPr lang="en-US" dirty="0" smtClean="0"/>
              <a:t>Compute values such that “x == </a:t>
            </a:r>
            <a:r>
              <a:rPr lang="en-US" spc="-150" dirty="0" smtClean="0"/>
              <a:t>y * 567 % 2347</a:t>
            </a:r>
            <a:r>
              <a:rPr lang="en-US" dirty="0" smtClean="0"/>
              <a:t>” (using constraint solver)</a:t>
            </a:r>
          </a:p>
          <a:p>
            <a:pPr marL="514350" indent="-514350">
              <a:buNone/>
            </a:pPr>
            <a:r>
              <a:rPr lang="en-US" dirty="0" smtClean="0"/>
              <a:t>2     Call </a:t>
            </a:r>
            <a:r>
              <a:rPr lang="en-US" spc="-150" dirty="0" smtClean="0"/>
              <a:t>Complicated()</a:t>
            </a:r>
            <a:r>
              <a:rPr lang="en-US" dirty="0" smtClean="0"/>
              <a:t> with </a:t>
            </a:r>
            <a:r>
              <a:rPr lang="en-US" b="1" i="1" dirty="0" smtClean="0"/>
              <a:t>computed value </a:t>
            </a:r>
            <a:r>
              <a:rPr lang="en-US" spc="-150" dirty="0" smtClean="0"/>
              <a:t>513 * 567 % 2347 </a:t>
            </a:r>
            <a:r>
              <a:rPr lang="en-US" dirty="0" smtClean="0"/>
              <a:t>for x, 513 for y</a:t>
            </a:r>
          </a:p>
          <a:p>
            <a:pPr marL="914400" lvl="1" indent="-514350"/>
            <a:r>
              <a:rPr lang="en-US" dirty="0" smtClean="0">
                <a:solidFill>
                  <a:srgbClr val="FF0000"/>
                </a:solidFill>
              </a:rPr>
              <a:t>throw </a:t>
            </a:r>
            <a:r>
              <a:rPr lang="en-US" b="1" dirty="0" smtClean="0"/>
              <a:t>is hit</a:t>
            </a:r>
            <a:r>
              <a:rPr lang="en-US" dirty="0" smtClean="0"/>
              <a:t>; coverage goal is reached</a:t>
            </a:r>
          </a:p>
          <a:p>
            <a:pPr marL="914400" lvl="1" indent="-514350"/>
            <a:endParaRPr lang="en-US" dirty="0" smtClean="0"/>
          </a:p>
          <a:p>
            <a:pPr marL="914400" lvl="1" indent="-514350"/>
            <a:r>
              <a:rPr lang="en-US" dirty="0" smtClean="0"/>
              <a:t>Editors note: This Obfuscate is actually not too obfuscated.</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3B4BE8B-82E4-476B-B441-6BD86FD886FF}" type="slidenum">
              <a:rPr lang="en-US" smtClean="0"/>
              <a:pPr>
                <a:defRPr/>
              </a:pPr>
              <a:t>45</a:t>
            </a:fld>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0" y="3810000"/>
            <a:ext cx="3352800" cy="2438400"/>
          </a:xfrm>
          <a:prstGeom prst="rect">
            <a:avLst/>
          </a:prstGeom>
          <a:solidFill>
            <a:schemeClr val="accent6"/>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err="1"/>
              <a:t>.Net</a:t>
            </a:r>
            <a:r>
              <a:rPr lang="en-US" dirty="0"/>
              <a:t> runtime,</a:t>
            </a:r>
            <a:br>
              <a:rPr lang="en-US" dirty="0"/>
            </a:br>
            <a:r>
              <a:rPr lang="en-US" dirty="0"/>
              <a:t>Unmanaged</a:t>
            </a:r>
          </a:p>
        </p:txBody>
      </p:sp>
      <p:sp>
        <p:nvSpPr>
          <p:cNvPr id="9219" name="Title 1"/>
          <p:cNvSpPr>
            <a:spLocks noGrp="1"/>
          </p:cNvSpPr>
          <p:nvPr>
            <p:ph type="title"/>
          </p:nvPr>
        </p:nvSpPr>
        <p:spPr/>
        <p:txBody>
          <a:bodyPr>
            <a:normAutofit fontScale="90000"/>
          </a:bodyPr>
          <a:lstStyle/>
          <a:p>
            <a:pPr eaLnBrk="1" hangingPunct="1"/>
            <a:r>
              <a:rPr lang="en-US" sz="4000" dirty="0" smtClean="0">
                <a:latin typeface="Calibri" pitchFamily="34" charset="0"/>
              </a:rPr>
              <a:t>Extended Reflection &amp; Monitoring</a:t>
            </a:r>
            <a:r>
              <a:rPr lang="en-US" sz="2800" dirty="0" smtClean="0">
                <a:latin typeface="Calibri" pitchFamily="34" charset="0"/>
              </a:rPr>
              <a:t/>
            </a:r>
            <a:br>
              <a:rPr lang="en-US" sz="2800" dirty="0" smtClean="0">
                <a:latin typeface="Calibri" pitchFamily="34" charset="0"/>
              </a:rPr>
            </a:br>
            <a:r>
              <a:rPr lang="en-US" sz="2800" dirty="0" smtClean="0">
                <a:latin typeface="Calibri" pitchFamily="34" charset="0"/>
              </a:rPr>
              <a:t>Overview</a:t>
            </a:r>
            <a:endParaRPr lang="en-US" sz="28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3B4BE8B-82E4-476B-B441-6BD86FD886FF}" type="slidenum">
              <a:rPr lang="en-US" smtClean="0"/>
              <a:pPr>
                <a:defRPr/>
              </a:pPr>
              <a:t>46</a:t>
            </a:fld>
            <a:endParaRPr lang="en-US"/>
          </a:p>
        </p:txBody>
      </p:sp>
      <p:sp>
        <p:nvSpPr>
          <p:cNvPr id="6" name="Rectangle 5"/>
          <p:cNvSpPr/>
          <p:nvPr/>
        </p:nvSpPr>
        <p:spPr>
          <a:xfrm>
            <a:off x="5715000" y="4343400"/>
            <a:ext cx="2743200" cy="1371600"/>
          </a:xfrm>
          <a:prstGeom prst="rect">
            <a:avLst/>
          </a:prstGeom>
          <a:solidFill>
            <a:schemeClr val="accent6"/>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a:t>COR_PROFILER, Unmanaged:</a:t>
            </a:r>
            <a:br>
              <a:rPr lang="en-US" dirty="0"/>
            </a:br>
            <a:r>
              <a:rPr lang="en-US" dirty="0"/>
              <a:t>Rewrites every managed </a:t>
            </a:r>
            <a:br>
              <a:rPr lang="en-US" dirty="0"/>
            </a:br>
            <a:r>
              <a:rPr lang="en-US" dirty="0"/>
              <a:t>user method </a:t>
            </a:r>
            <a:r>
              <a:rPr lang="en-US" dirty="0" smtClean="0"/>
              <a:t>about to </a:t>
            </a:r>
            <a:r>
              <a:rPr lang="en-US" dirty="0"/>
              <a:t>be </a:t>
            </a:r>
            <a:r>
              <a:rPr lang="en-US" dirty="0" err="1"/>
              <a:t>JITed</a:t>
            </a:r>
            <a:endParaRPr lang="en-US" dirty="0"/>
          </a:p>
        </p:txBody>
      </p:sp>
      <p:sp>
        <p:nvSpPr>
          <p:cNvPr id="7" name="Rectangle 6"/>
          <p:cNvSpPr/>
          <p:nvPr/>
        </p:nvSpPr>
        <p:spPr>
          <a:xfrm>
            <a:off x="6858000" y="2286000"/>
            <a:ext cx="1600200" cy="762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err="1" smtClean="0"/>
              <a:t>Pex</a:t>
            </a:r>
            <a:r>
              <a:rPr lang="en-US" dirty="0" smtClean="0"/>
              <a:t> analysis,</a:t>
            </a:r>
          </a:p>
          <a:p>
            <a:pPr algn="ctr" fontAlgn="auto">
              <a:spcBef>
                <a:spcPts val="0"/>
              </a:spcBef>
              <a:spcAft>
                <a:spcPts val="0"/>
              </a:spcAft>
              <a:defRPr/>
            </a:pPr>
            <a:r>
              <a:rPr lang="en-US" dirty="0" smtClean="0"/>
              <a:t>Managed</a:t>
            </a:r>
            <a:endParaRPr lang="en-US" dirty="0"/>
          </a:p>
        </p:txBody>
      </p:sp>
      <p:sp>
        <p:nvSpPr>
          <p:cNvPr id="8" name="Rectangle 7"/>
          <p:cNvSpPr/>
          <p:nvPr/>
        </p:nvSpPr>
        <p:spPr>
          <a:xfrm>
            <a:off x="762000" y="1524000"/>
            <a:ext cx="3352800" cy="2286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a:t>User application,</a:t>
            </a:r>
          </a:p>
          <a:p>
            <a:pPr algn="ctr" fontAlgn="auto">
              <a:spcBef>
                <a:spcPts val="0"/>
              </a:spcBef>
              <a:spcAft>
                <a:spcPts val="0"/>
              </a:spcAft>
              <a:defRPr/>
            </a:pPr>
            <a:r>
              <a:rPr lang="en-US" dirty="0"/>
              <a:t>Managed</a:t>
            </a:r>
          </a:p>
        </p:txBody>
      </p:sp>
      <p:cxnSp>
        <p:nvCxnSpPr>
          <p:cNvPr id="11" name="Straight Arrow Connector 10"/>
          <p:cNvCxnSpPr>
            <a:stCxn id="8" idx="3"/>
            <a:endCxn id="7" idx="1"/>
          </p:cNvCxnSpPr>
          <p:nvPr/>
        </p:nvCxnSpPr>
        <p:spPr>
          <a:xfrm>
            <a:off x="4114800" y="2667000"/>
            <a:ext cx="2743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250" name="TextBox 13"/>
          <p:cNvSpPr txBox="1">
            <a:spLocks noChangeArrowheads="1"/>
          </p:cNvSpPr>
          <p:nvPr/>
        </p:nvSpPr>
        <p:spPr bwMode="auto">
          <a:xfrm>
            <a:off x="5029200" y="2057400"/>
            <a:ext cx="1022350" cy="646113"/>
          </a:xfrm>
          <a:prstGeom prst="rect">
            <a:avLst/>
          </a:prstGeom>
          <a:noFill/>
          <a:ln w="9525">
            <a:noFill/>
            <a:miter lim="800000"/>
            <a:headEnd/>
            <a:tailEnd/>
          </a:ln>
        </p:spPr>
        <p:txBody>
          <a:bodyPr>
            <a:spAutoFit/>
          </a:bodyPr>
          <a:lstStyle/>
          <a:p>
            <a:pPr algn="ctr"/>
            <a:r>
              <a:rPr lang="en-US" dirty="0">
                <a:solidFill>
                  <a:schemeClr val="bg1"/>
                </a:solidFill>
                <a:latin typeface="Calibri" pitchFamily="34" charset="0"/>
              </a:rPr>
              <a:t>Safe</a:t>
            </a:r>
          </a:p>
          <a:p>
            <a:pPr algn="ctr"/>
            <a:r>
              <a:rPr lang="en-US" dirty="0">
                <a:solidFill>
                  <a:schemeClr val="bg1"/>
                </a:solidFill>
                <a:latin typeface="Calibri" pitchFamily="34" charset="0"/>
              </a:rPr>
              <a:t>callbacks</a:t>
            </a:r>
          </a:p>
        </p:txBody>
      </p:sp>
      <p:cxnSp>
        <p:nvCxnSpPr>
          <p:cNvPr id="24" name="Straight Arrow Connector 23"/>
          <p:cNvCxnSpPr>
            <a:stCxn id="13" idx="3"/>
            <a:endCxn id="6" idx="1"/>
          </p:cNvCxnSpPr>
          <p:nvPr/>
        </p:nvCxnSpPr>
        <p:spPr>
          <a:xfrm>
            <a:off x="4114800" y="5029200"/>
            <a:ext cx="1600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13"/>
          <p:cNvSpPr txBox="1">
            <a:spLocks noChangeArrowheads="1"/>
          </p:cNvSpPr>
          <p:nvPr/>
        </p:nvSpPr>
        <p:spPr bwMode="auto">
          <a:xfrm>
            <a:off x="4191000" y="4343400"/>
            <a:ext cx="1247775" cy="646113"/>
          </a:xfrm>
          <a:prstGeom prst="rect">
            <a:avLst/>
          </a:prstGeom>
          <a:noFill/>
          <a:ln w="9525">
            <a:noFill/>
            <a:miter lim="800000"/>
            <a:headEnd/>
            <a:tailEnd/>
          </a:ln>
        </p:spPr>
        <p:txBody>
          <a:bodyPr wrap="none">
            <a:spAutoFit/>
          </a:bodyPr>
          <a:lstStyle/>
          <a:p>
            <a:pPr algn="ctr"/>
            <a:r>
              <a:rPr lang="en-US" dirty="0">
                <a:solidFill>
                  <a:schemeClr val="bg1"/>
                </a:solidFill>
                <a:latin typeface="Calibri" pitchFamily="34" charset="0"/>
              </a:rPr>
              <a:t>Unsafe C++</a:t>
            </a:r>
          </a:p>
          <a:p>
            <a:pPr algn="ctr"/>
            <a:r>
              <a:rPr lang="en-US" dirty="0">
                <a:solidFill>
                  <a:schemeClr val="bg1"/>
                </a:solidFill>
                <a:latin typeface="Calibri" pitchFamily="34" charset="0"/>
              </a:rPr>
              <a:t>callbacks</a:t>
            </a:r>
          </a:p>
        </p:txBody>
      </p:sp>
      <p:sp>
        <p:nvSpPr>
          <p:cNvPr id="33" name="TextBox 13"/>
          <p:cNvSpPr txBox="1">
            <a:spLocks noChangeArrowheads="1"/>
          </p:cNvSpPr>
          <p:nvPr/>
        </p:nvSpPr>
        <p:spPr bwMode="auto">
          <a:xfrm>
            <a:off x="4876800" y="2895600"/>
            <a:ext cx="2028119" cy="9233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dirty="0">
                <a:solidFill>
                  <a:schemeClr val="dk1"/>
                </a:solidFill>
                <a:latin typeface="+mn-lt"/>
              </a:rPr>
              <a:t>Insert safe</a:t>
            </a:r>
          </a:p>
          <a:p>
            <a:pPr algn="ctr" fontAlgn="auto">
              <a:spcBef>
                <a:spcPts val="0"/>
              </a:spcBef>
              <a:spcAft>
                <a:spcPts val="0"/>
              </a:spcAft>
              <a:defRPr/>
            </a:pPr>
            <a:r>
              <a:rPr lang="en-US" dirty="0" smtClean="0">
                <a:solidFill>
                  <a:schemeClr val="dk1"/>
                </a:solidFill>
                <a:latin typeface="+mn-lt"/>
              </a:rPr>
              <a:t>callbacks </a:t>
            </a:r>
            <a:r>
              <a:rPr lang="en-US" dirty="0">
                <a:solidFill>
                  <a:schemeClr val="dk1"/>
                </a:solidFill>
                <a:latin typeface="+mn-lt"/>
              </a:rPr>
              <a:t>after each</a:t>
            </a:r>
          </a:p>
          <a:p>
            <a:pPr algn="ctr" fontAlgn="auto">
              <a:spcBef>
                <a:spcPts val="0"/>
              </a:spcBef>
              <a:spcAft>
                <a:spcPts val="0"/>
              </a:spcAft>
              <a:defRPr/>
            </a:pPr>
            <a:r>
              <a:rPr lang="en-US" dirty="0">
                <a:solidFill>
                  <a:schemeClr val="dk1"/>
                </a:solidFill>
                <a:latin typeface="+mn-lt"/>
              </a:rPr>
              <a:t>MSIL instruction</a:t>
            </a:r>
          </a:p>
        </p:txBody>
      </p:sp>
      <p:cxnSp>
        <p:nvCxnSpPr>
          <p:cNvPr id="68" name="Straight Arrow Connector 67"/>
          <p:cNvCxnSpPr>
            <a:stCxn id="6" idx="0"/>
          </p:cNvCxnSpPr>
          <p:nvPr/>
        </p:nvCxnSpPr>
        <p:spPr>
          <a:xfrm rot="16200000" flipV="1">
            <a:off x="5067300" y="2324100"/>
            <a:ext cx="914400" cy="3124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Cloud 15"/>
          <p:cNvSpPr/>
          <p:nvPr/>
        </p:nvSpPr>
        <p:spPr>
          <a:xfrm>
            <a:off x="381000" y="1295400"/>
            <a:ext cx="4267200" cy="2819400"/>
          </a:xfrm>
          <a:prstGeom prst="cloud">
            <a:avLst/>
          </a:prstGeom>
          <a:solidFill>
            <a:srgbClr val="4F81BD">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advTm="2503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000"/>
                                        <p:tgtEl>
                                          <p:spTgt spid="29"/>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20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2000"/>
                                        <p:tgtEl>
                                          <p:spTgt spid="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50"/>
                                        </p:tgtEl>
                                        <p:attrNameLst>
                                          <p:attrName>style.visibility</p:attrName>
                                        </p:attrNameLst>
                                      </p:cBhvr>
                                      <p:to>
                                        <p:strVal val="visible"/>
                                      </p:to>
                                    </p:set>
                                    <p:animEffect transition="in" filter="fade">
                                      <p:cBhvr>
                                        <p:cTn id="26" dur="2000"/>
                                        <p:tgtEl>
                                          <p:spTgt spid="1025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10250" grpId="0"/>
      <p:bldP spid="29" grpId="0"/>
      <p:bldP spid="33" grpId="0"/>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p:spPr>
        <p:txBody>
          <a:bodyPr>
            <a:noAutofit/>
          </a:bodyPr>
          <a:lstStyle/>
          <a:p>
            <a:r>
              <a:rPr lang="en-US" sz="4400" spc="-300" dirty="0"/>
              <a:t>Code </a:t>
            </a:r>
            <a:r>
              <a:rPr lang="en-US" sz="4400" spc="-300" dirty="0" smtClean="0"/>
              <a:t>instrumentation for symbolic analysis</a:t>
            </a:r>
            <a:endParaRPr lang="en-US" sz="4400" spc="-300" dirty="0"/>
          </a:p>
        </p:txBody>
      </p:sp>
      <p:sp>
        <p:nvSpPr>
          <p:cNvPr id="47107" name="Rectangle 3"/>
          <p:cNvSpPr>
            <a:spLocks noGrp="1" noChangeArrowheads="1"/>
          </p:cNvSpPr>
          <p:nvPr>
            <p:ph type="body" idx="1"/>
          </p:nvPr>
        </p:nvSpPr>
        <p:spPr>
          <a:xfrm>
            <a:off x="457200" y="2514600"/>
            <a:ext cx="3962400" cy="3429000"/>
          </a:xfrm>
          <a:ln>
            <a:noFill/>
          </a:ln>
        </p:spPr>
        <p:txBody>
          <a:bodyPr>
            <a:normAutofit fontScale="92500" lnSpcReduction="10000"/>
          </a:bodyPr>
          <a:lstStyle/>
          <a:p>
            <a:pPr>
              <a:lnSpc>
                <a:spcPct val="80000"/>
              </a:lnSpc>
              <a:buFontTx/>
              <a:buNone/>
            </a:pPr>
            <a:r>
              <a:rPr lang="en-US" sz="1300" dirty="0"/>
              <a:t>	</a:t>
            </a:r>
            <a:r>
              <a:rPr lang="en-US" sz="1300" dirty="0" err="1"/>
              <a:t>ldtoken</a:t>
            </a:r>
            <a:r>
              <a:rPr lang="en-US" sz="1300" dirty="0"/>
              <a:t>	Point::</a:t>
            </a:r>
            <a:r>
              <a:rPr lang="en-US" sz="1300" dirty="0" err="1"/>
              <a:t>GetX</a:t>
            </a:r>
            <a:endParaRPr lang="en-US" sz="1300" dirty="0"/>
          </a:p>
          <a:p>
            <a:pPr>
              <a:lnSpc>
                <a:spcPct val="80000"/>
              </a:lnSpc>
              <a:buFontTx/>
              <a:buNone/>
            </a:pPr>
            <a:r>
              <a:rPr lang="en-US" sz="1300" dirty="0"/>
              <a:t>	call	__Monitor::</a:t>
            </a:r>
            <a:r>
              <a:rPr lang="en-US" sz="1300" dirty="0" err="1"/>
              <a:t>EnterMethod</a:t>
            </a:r>
            <a:endParaRPr lang="en-US" sz="1300" dirty="0"/>
          </a:p>
          <a:p>
            <a:pPr>
              <a:lnSpc>
                <a:spcPct val="80000"/>
              </a:lnSpc>
              <a:buFontTx/>
              <a:buNone/>
            </a:pPr>
            <a:r>
              <a:rPr lang="en-US" sz="1300" dirty="0"/>
              <a:t>	</a:t>
            </a:r>
            <a:r>
              <a:rPr lang="en-US" sz="1300" dirty="0" err="1"/>
              <a:t>brfalse</a:t>
            </a:r>
            <a:r>
              <a:rPr lang="en-US" sz="1300" dirty="0"/>
              <a:t>	L0</a:t>
            </a:r>
          </a:p>
          <a:p>
            <a:pPr>
              <a:lnSpc>
                <a:spcPct val="80000"/>
              </a:lnSpc>
              <a:buFontTx/>
              <a:buNone/>
            </a:pPr>
            <a:r>
              <a:rPr lang="en-US" sz="1300" dirty="0"/>
              <a:t>	ldarg.0	</a:t>
            </a:r>
          </a:p>
          <a:p>
            <a:pPr>
              <a:lnSpc>
                <a:spcPct val="80000"/>
              </a:lnSpc>
              <a:buFontTx/>
              <a:buNone/>
            </a:pPr>
            <a:r>
              <a:rPr lang="en-US" sz="1300" dirty="0"/>
              <a:t>	call	__Monitor::</a:t>
            </a:r>
            <a:r>
              <a:rPr lang="en-US" sz="1300" dirty="0" err="1"/>
              <a:t>NextArgument</a:t>
            </a:r>
            <a:r>
              <a:rPr lang="en-US" sz="1300" dirty="0"/>
              <a:t>&lt;Point&gt;</a:t>
            </a:r>
          </a:p>
          <a:p>
            <a:pPr>
              <a:lnSpc>
                <a:spcPct val="80000"/>
              </a:lnSpc>
              <a:buFontTx/>
              <a:buNone/>
            </a:pPr>
            <a:r>
              <a:rPr lang="en-US" sz="1300" dirty="0"/>
              <a:t>L0:	.try { </a:t>
            </a:r>
          </a:p>
          <a:p>
            <a:pPr>
              <a:lnSpc>
                <a:spcPct val="80000"/>
              </a:lnSpc>
              <a:buFontTx/>
              <a:buNone/>
            </a:pPr>
            <a:r>
              <a:rPr lang="en-US" sz="1300" dirty="0"/>
              <a:t>	  .try { </a:t>
            </a:r>
          </a:p>
          <a:p>
            <a:pPr>
              <a:lnSpc>
                <a:spcPct val="80000"/>
              </a:lnSpc>
              <a:buFontTx/>
              <a:buNone/>
            </a:pPr>
            <a:r>
              <a:rPr lang="en-US" sz="1300" dirty="0"/>
              <a:t>	    call	__Monitor::LDARG_0</a:t>
            </a:r>
          </a:p>
          <a:p>
            <a:pPr>
              <a:lnSpc>
                <a:spcPct val="80000"/>
              </a:lnSpc>
              <a:buFontTx/>
              <a:buNone/>
            </a:pPr>
            <a:r>
              <a:rPr lang="en-US" sz="1300" dirty="0"/>
              <a:t>	    ldarg.0	</a:t>
            </a:r>
          </a:p>
          <a:p>
            <a:pPr>
              <a:lnSpc>
                <a:spcPct val="80000"/>
              </a:lnSpc>
              <a:buFontTx/>
              <a:buNone/>
            </a:pPr>
            <a:r>
              <a:rPr lang="en-US" sz="1300" dirty="0"/>
              <a:t>	    call	__Monitor::LDNULL</a:t>
            </a:r>
          </a:p>
          <a:p>
            <a:pPr>
              <a:lnSpc>
                <a:spcPct val="80000"/>
              </a:lnSpc>
              <a:buFontTx/>
              <a:buNone/>
            </a:pPr>
            <a:r>
              <a:rPr lang="en-US" sz="1300" dirty="0"/>
              <a:t>	    </a:t>
            </a:r>
            <a:r>
              <a:rPr lang="en-US" sz="1300" dirty="0" err="1"/>
              <a:t>ldnull</a:t>
            </a:r>
            <a:r>
              <a:rPr lang="en-US" sz="1300" dirty="0"/>
              <a:t>	</a:t>
            </a:r>
          </a:p>
          <a:p>
            <a:pPr>
              <a:lnSpc>
                <a:spcPct val="80000"/>
              </a:lnSpc>
              <a:buFontTx/>
              <a:buNone/>
            </a:pPr>
            <a:r>
              <a:rPr lang="en-US" sz="1300" dirty="0"/>
              <a:t>	    call	__Monitor::CEQ</a:t>
            </a:r>
          </a:p>
          <a:p>
            <a:pPr>
              <a:lnSpc>
                <a:spcPct val="80000"/>
              </a:lnSpc>
              <a:buFontTx/>
              <a:buNone/>
            </a:pPr>
            <a:r>
              <a:rPr lang="en-US" sz="1300" dirty="0"/>
              <a:t>	    </a:t>
            </a:r>
            <a:r>
              <a:rPr lang="en-US" sz="1300" dirty="0" err="1"/>
              <a:t>ceq</a:t>
            </a:r>
            <a:r>
              <a:rPr lang="en-US" sz="1300" dirty="0"/>
              <a:t>	</a:t>
            </a:r>
          </a:p>
          <a:p>
            <a:pPr>
              <a:lnSpc>
                <a:spcPct val="80000"/>
              </a:lnSpc>
              <a:buFontTx/>
              <a:buNone/>
            </a:pPr>
            <a:r>
              <a:rPr lang="en-US" sz="1300" dirty="0"/>
              <a:t>	    call	__Monitor::BRTRUE</a:t>
            </a:r>
          </a:p>
          <a:p>
            <a:pPr>
              <a:lnSpc>
                <a:spcPct val="80000"/>
              </a:lnSpc>
              <a:buFontTx/>
              <a:buNone/>
            </a:pPr>
            <a:r>
              <a:rPr lang="en-US" sz="1300" dirty="0"/>
              <a:t>	    </a:t>
            </a:r>
            <a:r>
              <a:rPr lang="en-US" sz="1300" dirty="0" err="1"/>
              <a:t>brtrue</a:t>
            </a:r>
            <a:r>
              <a:rPr lang="en-US" sz="1300" dirty="0"/>
              <a:t>	L1</a:t>
            </a:r>
          </a:p>
          <a:p>
            <a:pPr>
              <a:lnSpc>
                <a:spcPct val="80000"/>
              </a:lnSpc>
              <a:buFontTx/>
              <a:buNone/>
            </a:pPr>
            <a:r>
              <a:rPr lang="en-US" sz="1300" dirty="0"/>
              <a:t>	    call	__Monitor::</a:t>
            </a:r>
            <a:r>
              <a:rPr lang="en-US" sz="1300" dirty="0" err="1"/>
              <a:t>BranchFallthrough</a:t>
            </a:r>
            <a:endParaRPr lang="en-US" sz="1300" dirty="0"/>
          </a:p>
          <a:p>
            <a:pPr>
              <a:lnSpc>
                <a:spcPct val="80000"/>
              </a:lnSpc>
              <a:buFontTx/>
              <a:buNone/>
            </a:pPr>
            <a:r>
              <a:rPr lang="en-US" sz="1300" dirty="0"/>
              <a:t>	    call	__Monitor::LDARG_0</a:t>
            </a:r>
          </a:p>
          <a:p>
            <a:pPr>
              <a:lnSpc>
                <a:spcPct val="80000"/>
              </a:lnSpc>
              <a:buFontTx/>
              <a:buNone/>
            </a:pPr>
            <a:r>
              <a:rPr lang="en-US" sz="1300" dirty="0"/>
              <a:t>	    ldarg.0	</a:t>
            </a:r>
          </a:p>
          <a:p>
            <a:pPr>
              <a:lnSpc>
                <a:spcPct val="80000"/>
              </a:lnSpc>
              <a:buFontTx/>
              <a:buNone/>
            </a:pPr>
            <a:r>
              <a:rPr lang="en-US" sz="1300" dirty="0"/>
              <a:t>	    …</a:t>
            </a:r>
          </a:p>
        </p:txBody>
      </p:sp>
      <p:sp>
        <p:nvSpPr>
          <p:cNvPr id="47108" name="Rectangle 4"/>
          <p:cNvSpPr>
            <a:spLocks noChangeArrowheads="1"/>
          </p:cNvSpPr>
          <p:nvPr/>
        </p:nvSpPr>
        <p:spPr bwMode="auto">
          <a:xfrm>
            <a:off x="4572000" y="1265238"/>
            <a:ext cx="39624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pPr>
            <a:r>
              <a:rPr lang="en-US" sz="1300" dirty="0">
                <a:solidFill>
                  <a:schemeClr val="accent2">
                    <a:lumMod val="75000"/>
                  </a:schemeClr>
                </a:solidFill>
              </a:rPr>
              <a:t>	    </a:t>
            </a:r>
            <a:r>
              <a:rPr lang="en-US" sz="1300" dirty="0" err="1">
                <a:solidFill>
                  <a:schemeClr val="accent2">
                    <a:lumMod val="75000"/>
                  </a:schemeClr>
                </a:solidFill>
              </a:rPr>
              <a:t>ldtoken</a:t>
            </a:r>
            <a:r>
              <a:rPr lang="en-US" sz="1300" dirty="0">
                <a:solidFill>
                  <a:schemeClr val="accent2">
                    <a:lumMod val="75000"/>
                  </a:schemeClr>
                </a:solidFill>
              </a:rPr>
              <a:t>	Point::X</a:t>
            </a:r>
          </a:p>
          <a:p>
            <a:pPr marL="342900" indent="-342900">
              <a:spcBef>
                <a:spcPct val="20000"/>
              </a:spcBef>
            </a:pPr>
            <a:r>
              <a:rPr lang="en-US" sz="1300" dirty="0">
                <a:solidFill>
                  <a:schemeClr val="accent2">
                    <a:lumMod val="75000"/>
                  </a:schemeClr>
                </a:solidFill>
              </a:rPr>
              <a:t>	    call	__Monitor::LDFLD_REFERENCE</a:t>
            </a:r>
          </a:p>
          <a:p>
            <a:pPr marL="342900" indent="-342900">
              <a:spcBef>
                <a:spcPct val="20000"/>
              </a:spcBef>
            </a:pPr>
            <a:r>
              <a:rPr lang="en-US" sz="1300" dirty="0">
                <a:solidFill>
                  <a:schemeClr val="accent2">
                    <a:lumMod val="75000"/>
                  </a:schemeClr>
                </a:solidFill>
              </a:rPr>
              <a:t>	    </a:t>
            </a:r>
            <a:r>
              <a:rPr lang="en-US" sz="1300" dirty="0" err="1">
                <a:solidFill>
                  <a:schemeClr val="accent2">
                    <a:lumMod val="75000"/>
                  </a:schemeClr>
                </a:solidFill>
              </a:rPr>
              <a:t>ldfld</a:t>
            </a:r>
            <a:r>
              <a:rPr lang="en-US" sz="1300" dirty="0">
                <a:solidFill>
                  <a:schemeClr val="accent2">
                    <a:lumMod val="75000"/>
                  </a:schemeClr>
                </a:solidFill>
              </a:rPr>
              <a:t>	Point::X</a:t>
            </a:r>
          </a:p>
          <a:p>
            <a:pPr marL="342900" indent="-342900">
              <a:spcBef>
                <a:spcPct val="20000"/>
              </a:spcBef>
            </a:pPr>
            <a:r>
              <a:rPr lang="en-US" sz="1300" dirty="0">
                <a:solidFill>
                  <a:schemeClr val="accent2">
                    <a:lumMod val="75000"/>
                  </a:schemeClr>
                </a:solidFill>
              </a:rPr>
              <a:t>	    call	__Monitor::</a:t>
            </a:r>
            <a:r>
              <a:rPr lang="en-US" sz="1300" dirty="0" err="1">
                <a:solidFill>
                  <a:schemeClr val="accent2">
                    <a:lumMod val="75000"/>
                  </a:schemeClr>
                </a:solidFill>
              </a:rPr>
              <a:t>AtDereferenceFallthrough</a:t>
            </a:r>
            <a:endParaRPr lang="en-US" sz="1300" dirty="0">
              <a:solidFill>
                <a:schemeClr val="accent2">
                  <a:lumMod val="75000"/>
                </a:schemeClr>
              </a:solidFill>
            </a:endParaRPr>
          </a:p>
          <a:p>
            <a:pPr marL="342900" indent="-342900">
              <a:spcBef>
                <a:spcPct val="20000"/>
              </a:spcBef>
            </a:pPr>
            <a:r>
              <a:rPr lang="en-US" sz="1300" dirty="0">
                <a:solidFill>
                  <a:schemeClr val="accent2">
                    <a:lumMod val="75000"/>
                  </a:schemeClr>
                </a:solidFill>
              </a:rPr>
              <a:t>	    </a:t>
            </a:r>
            <a:r>
              <a:rPr lang="en-US" sz="1300" dirty="0" err="1">
                <a:solidFill>
                  <a:schemeClr val="accent2">
                    <a:lumMod val="75000"/>
                  </a:schemeClr>
                </a:solidFill>
              </a:rPr>
              <a:t>br</a:t>
            </a:r>
            <a:r>
              <a:rPr lang="en-US" sz="1300" dirty="0">
                <a:solidFill>
                  <a:schemeClr val="accent2">
                    <a:lumMod val="75000"/>
                  </a:schemeClr>
                </a:solidFill>
              </a:rPr>
              <a:t>	L2</a:t>
            </a:r>
          </a:p>
          <a:p>
            <a:pPr marL="342900" indent="-342900">
              <a:lnSpc>
                <a:spcPct val="80000"/>
              </a:lnSpc>
              <a:spcBef>
                <a:spcPct val="20000"/>
              </a:spcBef>
            </a:pPr>
            <a:r>
              <a:rPr lang="en-US" sz="1300" dirty="0">
                <a:solidFill>
                  <a:schemeClr val="accent2">
                    <a:lumMod val="75000"/>
                  </a:schemeClr>
                </a:solidFill>
              </a:rPr>
              <a:t>L1:	    </a:t>
            </a:r>
          </a:p>
          <a:p>
            <a:pPr marL="342900" indent="-342900">
              <a:lnSpc>
                <a:spcPct val="80000"/>
              </a:lnSpc>
              <a:spcBef>
                <a:spcPct val="20000"/>
              </a:spcBef>
            </a:pPr>
            <a:r>
              <a:rPr lang="en-US" sz="1300" dirty="0">
                <a:solidFill>
                  <a:schemeClr val="accent2">
                    <a:lumMod val="75000"/>
                  </a:schemeClr>
                </a:solidFill>
              </a:rPr>
              <a:t>	    call	__Monitor::</a:t>
            </a:r>
            <a:r>
              <a:rPr lang="en-US" sz="1300" dirty="0" err="1">
                <a:solidFill>
                  <a:schemeClr val="accent2">
                    <a:lumMod val="75000"/>
                  </a:schemeClr>
                </a:solidFill>
              </a:rPr>
              <a:t>AtBranchTarget</a:t>
            </a:r>
            <a:r>
              <a:rPr lang="en-US" sz="1300" dirty="0">
                <a:solidFill>
                  <a:schemeClr val="accent2">
                    <a:lumMod val="75000"/>
                  </a:schemeClr>
                </a:solidFill>
              </a:rPr>
              <a:t> </a:t>
            </a:r>
          </a:p>
          <a:p>
            <a:pPr marL="342900" indent="-342900">
              <a:lnSpc>
                <a:spcPct val="80000"/>
              </a:lnSpc>
              <a:spcBef>
                <a:spcPct val="20000"/>
              </a:spcBef>
            </a:pPr>
            <a:r>
              <a:rPr lang="en-US" sz="1300" dirty="0">
                <a:solidFill>
                  <a:schemeClr val="accent2">
                    <a:lumMod val="75000"/>
                  </a:schemeClr>
                </a:solidFill>
              </a:rPr>
              <a:t>	    call	__Monitor::LDC_I4_M1</a:t>
            </a:r>
          </a:p>
          <a:p>
            <a:pPr marL="342900" indent="-342900">
              <a:lnSpc>
                <a:spcPct val="80000"/>
              </a:lnSpc>
              <a:spcBef>
                <a:spcPct val="20000"/>
              </a:spcBef>
            </a:pPr>
            <a:r>
              <a:rPr lang="en-US" sz="1300" dirty="0">
                <a:solidFill>
                  <a:schemeClr val="accent2">
                    <a:lumMod val="75000"/>
                  </a:schemeClr>
                </a:solidFill>
              </a:rPr>
              <a:t>	    ldc.i4.m1	</a:t>
            </a:r>
          </a:p>
          <a:p>
            <a:pPr marL="342900" indent="-342900">
              <a:lnSpc>
                <a:spcPct val="80000"/>
              </a:lnSpc>
              <a:spcBef>
                <a:spcPct val="20000"/>
              </a:spcBef>
            </a:pPr>
            <a:r>
              <a:rPr lang="en-US" sz="1300" dirty="0">
                <a:solidFill>
                  <a:schemeClr val="accent2">
                    <a:lumMod val="75000"/>
                  </a:schemeClr>
                </a:solidFill>
              </a:rPr>
              <a:t>L2:	    </a:t>
            </a:r>
          </a:p>
          <a:p>
            <a:pPr marL="342900" indent="-342900">
              <a:lnSpc>
                <a:spcPct val="80000"/>
              </a:lnSpc>
              <a:spcBef>
                <a:spcPct val="20000"/>
              </a:spcBef>
            </a:pPr>
            <a:r>
              <a:rPr lang="en-US" sz="1300" dirty="0">
                <a:solidFill>
                  <a:schemeClr val="accent2">
                    <a:lumMod val="75000"/>
                  </a:schemeClr>
                </a:solidFill>
              </a:rPr>
              <a:t>	    call	__Monitor::RET</a:t>
            </a:r>
          </a:p>
          <a:p>
            <a:pPr marL="342900" indent="-342900">
              <a:lnSpc>
                <a:spcPct val="80000"/>
              </a:lnSpc>
              <a:spcBef>
                <a:spcPct val="20000"/>
              </a:spcBef>
            </a:pPr>
            <a:r>
              <a:rPr lang="en-US" sz="1300" dirty="0">
                <a:solidFill>
                  <a:schemeClr val="accent2">
                    <a:lumMod val="75000"/>
                  </a:schemeClr>
                </a:solidFill>
              </a:rPr>
              <a:t>	    stloc.0</a:t>
            </a:r>
          </a:p>
          <a:p>
            <a:pPr marL="342900" indent="-342900">
              <a:lnSpc>
                <a:spcPct val="80000"/>
              </a:lnSpc>
              <a:spcBef>
                <a:spcPct val="20000"/>
              </a:spcBef>
            </a:pPr>
            <a:r>
              <a:rPr lang="en-US" sz="1300" dirty="0">
                <a:solidFill>
                  <a:schemeClr val="accent2">
                    <a:lumMod val="75000"/>
                  </a:schemeClr>
                </a:solidFill>
              </a:rPr>
              <a:t>	    leave	L4</a:t>
            </a:r>
          </a:p>
          <a:p>
            <a:pPr marL="342900" indent="-342900">
              <a:lnSpc>
                <a:spcPct val="80000"/>
              </a:lnSpc>
              <a:spcBef>
                <a:spcPct val="20000"/>
              </a:spcBef>
            </a:pPr>
            <a:r>
              <a:rPr lang="en-US" sz="1300" dirty="0">
                <a:solidFill>
                  <a:schemeClr val="accent2">
                    <a:lumMod val="75000"/>
                  </a:schemeClr>
                </a:solidFill>
              </a:rPr>
              <a:t>	  } catch </a:t>
            </a:r>
            <a:r>
              <a:rPr lang="en-US" sz="1300" dirty="0" err="1">
                <a:solidFill>
                  <a:schemeClr val="accent2">
                    <a:lumMod val="75000"/>
                  </a:schemeClr>
                </a:solidFill>
              </a:rPr>
              <a:t>NullReferenceException</a:t>
            </a:r>
            <a:r>
              <a:rPr lang="en-US" sz="1300" dirty="0">
                <a:solidFill>
                  <a:schemeClr val="accent2">
                    <a:lumMod val="75000"/>
                  </a:schemeClr>
                </a:solidFill>
              </a:rPr>
              <a:t> {</a:t>
            </a:r>
          </a:p>
          <a:p>
            <a:pPr marL="342900" indent="-342900">
              <a:lnSpc>
                <a:spcPct val="80000"/>
              </a:lnSpc>
              <a:spcBef>
                <a:spcPct val="20000"/>
              </a:spcBef>
            </a:pPr>
            <a:r>
              <a:rPr lang="en-US" sz="1300" dirty="0">
                <a:solidFill>
                  <a:schemeClr val="accent2">
                    <a:lumMod val="75000"/>
                  </a:schemeClr>
                </a:solidFill>
              </a:rPr>
              <a:t>‘	    call	__Monitor::</a:t>
            </a:r>
            <a:r>
              <a:rPr lang="en-US" sz="1300" dirty="0" err="1">
                <a:solidFill>
                  <a:schemeClr val="accent2">
                    <a:lumMod val="75000"/>
                  </a:schemeClr>
                </a:solidFill>
              </a:rPr>
              <a:t>AtNullReferenceException</a:t>
            </a:r>
            <a:endParaRPr lang="en-US" sz="1300" dirty="0">
              <a:solidFill>
                <a:schemeClr val="accent2">
                  <a:lumMod val="75000"/>
                </a:schemeClr>
              </a:solidFill>
            </a:endParaRPr>
          </a:p>
          <a:p>
            <a:pPr marL="342900" indent="-342900">
              <a:lnSpc>
                <a:spcPct val="80000"/>
              </a:lnSpc>
              <a:spcBef>
                <a:spcPct val="20000"/>
              </a:spcBef>
            </a:pPr>
            <a:r>
              <a:rPr lang="en-US" sz="1300" dirty="0">
                <a:solidFill>
                  <a:schemeClr val="accent2">
                    <a:lumMod val="75000"/>
                  </a:schemeClr>
                </a:solidFill>
              </a:rPr>
              <a:t>	    </a:t>
            </a:r>
            <a:r>
              <a:rPr lang="en-US" sz="1300" dirty="0" err="1">
                <a:solidFill>
                  <a:schemeClr val="accent2">
                    <a:lumMod val="75000"/>
                  </a:schemeClr>
                </a:solidFill>
              </a:rPr>
              <a:t>rethrow</a:t>
            </a:r>
            <a:r>
              <a:rPr lang="en-US" sz="1300" dirty="0">
                <a:solidFill>
                  <a:schemeClr val="accent2">
                    <a:lumMod val="75000"/>
                  </a:schemeClr>
                </a:solidFill>
              </a:rPr>
              <a:t>	</a:t>
            </a:r>
          </a:p>
          <a:p>
            <a:pPr marL="342900" indent="-342900">
              <a:lnSpc>
                <a:spcPct val="80000"/>
              </a:lnSpc>
              <a:spcBef>
                <a:spcPct val="20000"/>
              </a:spcBef>
            </a:pPr>
            <a:r>
              <a:rPr lang="en-US" sz="1300" dirty="0">
                <a:solidFill>
                  <a:schemeClr val="accent2">
                    <a:lumMod val="75000"/>
                  </a:schemeClr>
                </a:solidFill>
              </a:rPr>
              <a:t>	  }</a:t>
            </a:r>
          </a:p>
          <a:p>
            <a:pPr marL="342900" indent="-342900">
              <a:lnSpc>
                <a:spcPct val="80000"/>
              </a:lnSpc>
              <a:spcBef>
                <a:spcPct val="20000"/>
              </a:spcBef>
            </a:pPr>
            <a:r>
              <a:rPr lang="en-US" sz="1300" dirty="0">
                <a:solidFill>
                  <a:schemeClr val="accent2">
                    <a:lumMod val="75000"/>
                  </a:schemeClr>
                </a:solidFill>
              </a:rPr>
              <a:t>L4:	  leave	L5</a:t>
            </a:r>
          </a:p>
          <a:p>
            <a:pPr marL="342900" indent="-342900">
              <a:lnSpc>
                <a:spcPct val="80000"/>
              </a:lnSpc>
              <a:spcBef>
                <a:spcPct val="20000"/>
              </a:spcBef>
            </a:pPr>
            <a:r>
              <a:rPr lang="en-US" sz="1300" dirty="0">
                <a:solidFill>
                  <a:schemeClr val="accent2">
                    <a:lumMod val="75000"/>
                  </a:schemeClr>
                </a:solidFill>
              </a:rPr>
              <a:t>	} finally {</a:t>
            </a:r>
          </a:p>
          <a:p>
            <a:pPr marL="342900" indent="-342900">
              <a:lnSpc>
                <a:spcPct val="80000"/>
              </a:lnSpc>
              <a:spcBef>
                <a:spcPct val="20000"/>
              </a:spcBef>
            </a:pPr>
            <a:r>
              <a:rPr lang="en-US" sz="1300" dirty="0">
                <a:solidFill>
                  <a:schemeClr val="accent2">
                    <a:lumMod val="75000"/>
                  </a:schemeClr>
                </a:solidFill>
              </a:rPr>
              <a:t>	  call	__Monitor::</a:t>
            </a:r>
            <a:r>
              <a:rPr lang="en-US" sz="1300" dirty="0" err="1">
                <a:solidFill>
                  <a:schemeClr val="accent2">
                    <a:lumMod val="75000"/>
                  </a:schemeClr>
                </a:solidFill>
              </a:rPr>
              <a:t>LeaveMethod</a:t>
            </a:r>
            <a:endParaRPr lang="en-US" sz="1300" dirty="0">
              <a:solidFill>
                <a:schemeClr val="accent2">
                  <a:lumMod val="75000"/>
                </a:schemeClr>
              </a:solidFill>
            </a:endParaRPr>
          </a:p>
          <a:p>
            <a:pPr marL="342900" indent="-342900">
              <a:lnSpc>
                <a:spcPct val="80000"/>
              </a:lnSpc>
              <a:spcBef>
                <a:spcPct val="20000"/>
              </a:spcBef>
            </a:pPr>
            <a:r>
              <a:rPr lang="en-US" sz="1300" dirty="0">
                <a:solidFill>
                  <a:schemeClr val="accent2">
                    <a:lumMod val="75000"/>
                  </a:schemeClr>
                </a:solidFill>
              </a:rPr>
              <a:t>	  </a:t>
            </a:r>
            <a:r>
              <a:rPr lang="en-US" sz="1300" dirty="0" err="1">
                <a:solidFill>
                  <a:schemeClr val="accent2">
                    <a:lumMod val="75000"/>
                  </a:schemeClr>
                </a:solidFill>
              </a:rPr>
              <a:t>endfinally</a:t>
            </a:r>
            <a:r>
              <a:rPr lang="en-US" sz="1300" dirty="0">
                <a:solidFill>
                  <a:schemeClr val="accent2">
                    <a:lumMod val="75000"/>
                  </a:schemeClr>
                </a:solidFill>
              </a:rPr>
              <a:t> </a:t>
            </a:r>
          </a:p>
          <a:p>
            <a:pPr marL="342900" indent="-342900">
              <a:lnSpc>
                <a:spcPct val="80000"/>
              </a:lnSpc>
              <a:spcBef>
                <a:spcPct val="20000"/>
              </a:spcBef>
            </a:pPr>
            <a:r>
              <a:rPr lang="en-US" sz="1300" dirty="0">
                <a:solidFill>
                  <a:schemeClr val="accent2">
                    <a:lumMod val="75000"/>
                  </a:schemeClr>
                </a:solidFill>
              </a:rPr>
              <a:t>	}</a:t>
            </a:r>
          </a:p>
          <a:p>
            <a:pPr marL="342900" indent="-342900">
              <a:lnSpc>
                <a:spcPct val="80000"/>
              </a:lnSpc>
              <a:spcBef>
                <a:spcPct val="20000"/>
              </a:spcBef>
            </a:pPr>
            <a:r>
              <a:rPr lang="en-US" sz="1300" dirty="0">
                <a:solidFill>
                  <a:schemeClr val="accent2">
                    <a:lumMod val="75000"/>
                  </a:schemeClr>
                </a:solidFill>
              </a:rPr>
              <a:t>L5:	ldloc.0</a:t>
            </a:r>
          </a:p>
          <a:p>
            <a:pPr marL="342900" indent="-342900">
              <a:lnSpc>
                <a:spcPct val="80000"/>
              </a:lnSpc>
              <a:spcBef>
                <a:spcPct val="20000"/>
              </a:spcBef>
            </a:pPr>
            <a:r>
              <a:rPr lang="en-US" sz="1300" dirty="0"/>
              <a:t>	ret	</a:t>
            </a:r>
          </a:p>
        </p:txBody>
      </p:sp>
      <p:sp>
        <p:nvSpPr>
          <p:cNvPr id="47109" name="Rectangle 5"/>
          <p:cNvSpPr>
            <a:spLocks noChangeArrowheads="1"/>
          </p:cNvSpPr>
          <p:nvPr/>
        </p:nvSpPr>
        <p:spPr bwMode="auto">
          <a:xfrm>
            <a:off x="762000" y="1447800"/>
            <a:ext cx="2667000" cy="990600"/>
          </a:xfrm>
          <a:prstGeom prst="rect">
            <a:avLst/>
          </a:prstGeom>
          <a:noFill/>
          <a:ln w="9525">
            <a:solidFill>
              <a:schemeClr val="accent2"/>
            </a:solid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pPr>
            <a:r>
              <a:rPr lang="en-US" sz="1300" noProof="1">
                <a:solidFill>
                  <a:schemeClr val="accent2">
                    <a:lumMod val="75000"/>
                  </a:schemeClr>
                </a:solidFill>
              </a:rPr>
              <a:t>class </a:t>
            </a:r>
            <a:r>
              <a:rPr lang="en-US" sz="1300" dirty="0">
                <a:solidFill>
                  <a:schemeClr val="accent2">
                    <a:lumMod val="75000"/>
                  </a:schemeClr>
                </a:solidFill>
              </a:rPr>
              <a:t> </a:t>
            </a:r>
            <a:r>
              <a:rPr lang="en-US" sz="1300" noProof="1">
                <a:solidFill>
                  <a:schemeClr val="accent2">
                    <a:lumMod val="75000"/>
                  </a:schemeClr>
                </a:solidFill>
              </a:rPr>
              <a:t>Point</a:t>
            </a:r>
            <a:r>
              <a:rPr lang="en-US" sz="1300" dirty="0">
                <a:solidFill>
                  <a:schemeClr val="accent2">
                    <a:lumMod val="75000"/>
                  </a:schemeClr>
                </a:solidFill>
              </a:rPr>
              <a:t> { </a:t>
            </a:r>
            <a:r>
              <a:rPr lang="en-US" sz="1300" dirty="0" err="1">
                <a:solidFill>
                  <a:schemeClr val="accent2">
                    <a:lumMod val="75000"/>
                  </a:schemeClr>
                </a:solidFill>
              </a:rPr>
              <a:t>int</a:t>
            </a:r>
            <a:r>
              <a:rPr lang="en-US" sz="1300" dirty="0">
                <a:solidFill>
                  <a:schemeClr val="accent2">
                    <a:lumMod val="75000"/>
                  </a:schemeClr>
                </a:solidFill>
              </a:rPr>
              <a:t> x; </a:t>
            </a:r>
            <a:r>
              <a:rPr lang="en-US" sz="1300" dirty="0" err="1">
                <a:solidFill>
                  <a:schemeClr val="accent2">
                    <a:lumMod val="75000"/>
                  </a:schemeClr>
                </a:solidFill>
              </a:rPr>
              <a:t>int</a:t>
            </a:r>
            <a:r>
              <a:rPr lang="en-US" sz="1300" dirty="0">
                <a:solidFill>
                  <a:schemeClr val="accent2">
                    <a:lumMod val="75000"/>
                  </a:schemeClr>
                </a:solidFill>
              </a:rPr>
              <a:t> y;</a:t>
            </a:r>
            <a:endParaRPr lang="en-US" sz="1300" noProof="1">
              <a:solidFill>
                <a:schemeClr val="accent2">
                  <a:lumMod val="75000"/>
                </a:schemeClr>
              </a:solidFill>
            </a:endParaRPr>
          </a:p>
          <a:p>
            <a:pPr marL="342900" indent="-342900">
              <a:spcBef>
                <a:spcPct val="20000"/>
              </a:spcBef>
            </a:pPr>
            <a:r>
              <a:rPr lang="en-US" sz="1300" dirty="0">
                <a:solidFill>
                  <a:schemeClr val="accent2">
                    <a:lumMod val="75000"/>
                  </a:schemeClr>
                </a:solidFill>
              </a:rPr>
              <a:t>  </a:t>
            </a:r>
            <a:r>
              <a:rPr lang="en-US" sz="1300" noProof="1">
                <a:solidFill>
                  <a:schemeClr val="accent2">
                    <a:lumMod val="75000"/>
                  </a:schemeClr>
                </a:solidFill>
              </a:rPr>
              <a:t>public static int GetX(Point p)</a:t>
            </a:r>
            <a:r>
              <a:rPr lang="en-US" sz="1300" dirty="0">
                <a:solidFill>
                  <a:schemeClr val="accent2">
                    <a:lumMod val="75000"/>
                  </a:schemeClr>
                </a:solidFill>
              </a:rPr>
              <a:t> {</a:t>
            </a:r>
            <a:endParaRPr lang="en-US" sz="1300" noProof="1">
              <a:solidFill>
                <a:schemeClr val="accent2">
                  <a:lumMod val="75000"/>
                </a:schemeClr>
              </a:solidFill>
            </a:endParaRPr>
          </a:p>
          <a:p>
            <a:pPr marL="342900" indent="-342900">
              <a:spcBef>
                <a:spcPct val="20000"/>
              </a:spcBef>
            </a:pPr>
            <a:r>
              <a:rPr lang="en-US" sz="1300" dirty="0">
                <a:solidFill>
                  <a:schemeClr val="accent2">
                    <a:lumMod val="75000"/>
                  </a:schemeClr>
                </a:solidFill>
              </a:rPr>
              <a:t>    </a:t>
            </a:r>
            <a:r>
              <a:rPr lang="en-US" sz="1300" noProof="1">
                <a:solidFill>
                  <a:schemeClr val="accent2">
                    <a:lumMod val="75000"/>
                  </a:schemeClr>
                </a:solidFill>
              </a:rPr>
              <a:t>if (p != null) return p.X;</a:t>
            </a:r>
          </a:p>
          <a:p>
            <a:pPr marL="342900" indent="-342900">
              <a:spcBef>
                <a:spcPct val="20000"/>
              </a:spcBef>
            </a:pPr>
            <a:r>
              <a:rPr lang="en-US" sz="1300" noProof="1">
                <a:solidFill>
                  <a:schemeClr val="accent2">
                    <a:lumMod val="75000"/>
                  </a:schemeClr>
                </a:solidFill>
              </a:rPr>
              <a:t>    else return -1;</a:t>
            </a:r>
            <a:r>
              <a:rPr lang="en-US" sz="1300" dirty="0">
                <a:solidFill>
                  <a:schemeClr val="accent2">
                    <a:lumMod val="75000"/>
                  </a:schemeClr>
                </a:solidFill>
              </a:rPr>
              <a:t> } }</a:t>
            </a:r>
            <a:endParaRPr lang="en-US" sz="1300" noProof="1">
              <a:solidFill>
                <a:schemeClr val="accent2">
                  <a:lumMod val="75000"/>
                </a:schemeClr>
              </a:solidFill>
            </a:endParaRPr>
          </a:p>
        </p:txBody>
      </p:sp>
      <p:sp>
        <p:nvSpPr>
          <p:cNvPr id="47110" name="Line 6"/>
          <p:cNvSpPr>
            <a:spLocks noChangeShapeType="1"/>
          </p:cNvSpPr>
          <p:nvPr/>
        </p:nvSpPr>
        <p:spPr bwMode="auto">
          <a:xfrm>
            <a:off x="304800" y="2590800"/>
            <a:ext cx="0" cy="35814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1" name="Line 7"/>
          <p:cNvSpPr>
            <a:spLocks noChangeShapeType="1"/>
          </p:cNvSpPr>
          <p:nvPr/>
        </p:nvSpPr>
        <p:spPr bwMode="auto">
          <a:xfrm>
            <a:off x="4419600" y="1371600"/>
            <a:ext cx="0" cy="47244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2" name="Rectangle 8"/>
          <p:cNvSpPr>
            <a:spLocks noChangeArrowheads="1"/>
          </p:cNvSpPr>
          <p:nvPr/>
        </p:nvSpPr>
        <p:spPr bwMode="auto">
          <a:xfrm>
            <a:off x="3733800" y="2514600"/>
            <a:ext cx="1219200" cy="381000"/>
          </a:xfrm>
          <a:prstGeom prst="rect">
            <a:avLst/>
          </a:prstGeom>
          <a:solidFill>
            <a:schemeClr val="accent1">
              <a:lumMod val="60000"/>
              <a:lumOff val="40000"/>
            </a:schemeClr>
          </a:soli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a:solidFill>
                  <a:schemeClr val="accent2">
                    <a:lumMod val="75000"/>
                  </a:schemeClr>
                </a:solidFill>
              </a:rPr>
              <a:t>Prologue</a:t>
            </a:r>
          </a:p>
        </p:txBody>
      </p:sp>
      <p:sp>
        <p:nvSpPr>
          <p:cNvPr id="47113" name="Line 9"/>
          <p:cNvSpPr>
            <a:spLocks noChangeShapeType="1"/>
          </p:cNvSpPr>
          <p:nvPr/>
        </p:nvSpPr>
        <p:spPr bwMode="auto">
          <a:xfrm flipH="1">
            <a:off x="3429000" y="2743200"/>
            <a:ext cx="304800" cy="762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chemeClr val="accent2">
                  <a:lumMod val="75000"/>
                </a:schemeClr>
              </a:solidFill>
            </a:endParaRPr>
          </a:p>
        </p:txBody>
      </p:sp>
      <p:sp>
        <p:nvSpPr>
          <p:cNvPr id="47114" name="Rectangle 10"/>
          <p:cNvSpPr>
            <a:spLocks noChangeArrowheads="1"/>
          </p:cNvSpPr>
          <p:nvPr/>
        </p:nvSpPr>
        <p:spPr bwMode="auto">
          <a:xfrm>
            <a:off x="3352800" y="4648200"/>
            <a:ext cx="1219200" cy="381000"/>
          </a:xfrm>
          <a:prstGeom prst="rect">
            <a:avLst/>
          </a:prstGeom>
          <a:solidFill>
            <a:schemeClr val="accent1">
              <a:lumMod val="60000"/>
              <a:lumOff val="40000"/>
            </a:schemeClr>
          </a:soli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a:solidFill>
                  <a:schemeClr val="accent2">
                    <a:lumMod val="75000"/>
                  </a:schemeClr>
                </a:solidFill>
              </a:rPr>
              <a:t>Epilogue</a:t>
            </a:r>
          </a:p>
        </p:txBody>
      </p:sp>
      <p:sp>
        <p:nvSpPr>
          <p:cNvPr id="47115" name="Line 11"/>
          <p:cNvSpPr>
            <a:spLocks noChangeShapeType="1"/>
          </p:cNvSpPr>
          <p:nvPr/>
        </p:nvSpPr>
        <p:spPr bwMode="auto">
          <a:xfrm>
            <a:off x="4572000" y="4876800"/>
            <a:ext cx="457200" cy="4572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chemeClr val="accent2">
                  <a:lumMod val="75000"/>
                </a:schemeClr>
              </a:solidFill>
            </a:endParaRPr>
          </a:p>
        </p:txBody>
      </p:sp>
      <p:sp>
        <p:nvSpPr>
          <p:cNvPr id="47116" name="Rectangle 12"/>
          <p:cNvSpPr>
            <a:spLocks noChangeArrowheads="1"/>
          </p:cNvSpPr>
          <p:nvPr/>
        </p:nvSpPr>
        <p:spPr bwMode="auto">
          <a:xfrm>
            <a:off x="3352800" y="3733800"/>
            <a:ext cx="2514600" cy="609600"/>
          </a:xfrm>
          <a:prstGeom prst="rect">
            <a:avLst/>
          </a:prstGeom>
          <a:solidFill>
            <a:schemeClr val="accent1">
              <a:lumMod val="40000"/>
              <a:lumOff val="60000"/>
            </a:schemeClr>
          </a:soli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a:solidFill>
                  <a:schemeClr val="accent2">
                    <a:lumMod val="75000"/>
                  </a:schemeClr>
                </a:solidFill>
              </a:rPr>
              <a:t>Calls will perform</a:t>
            </a:r>
            <a:br>
              <a:rPr lang="en-US">
                <a:solidFill>
                  <a:schemeClr val="accent2">
                    <a:lumMod val="75000"/>
                  </a:schemeClr>
                </a:solidFill>
              </a:rPr>
            </a:br>
            <a:r>
              <a:rPr lang="en-US">
                <a:solidFill>
                  <a:schemeClr val="accent2">
                    <a:lumMod val="75000"/>
                  </a:schemeClr>
                </a:solidFill>
              </a:rPr>
              <a:t>symbolic computation</a:t>
            </a:r>
          </a:p>
        </p:txBody>
      </p:sp>
      <p:sp>
        <p:nvSpPr>
          <p:cNvPr id="47117" name="Line 13"/>
          <p:cNvSpPr>
            <a:spLocks noChangeShapeType="1"/>
          </p:cNvSpPr>
          <p:nvPr/>
        </p:nvSpPr>
        <p:spPr bwMode="auto">
          <a:xfrm flipH="1">
            <a:off x="3048000" y="3962400"/>
            <a:ext cx="304800" cy="762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chemeClr val="accent2">
                  <a:lumMod val="75000"/>
                </a:schemeClr>
              </a:solidFill>
            </a:endParaRPr>
          </a:p>
        </p:txBody>
      </p:sp>
      <p:sp>
        <p:nvSpPr>
          <p:cNvPr id="47118" name="Rectangle 14"/>
          <p:cNvSpPr>
            <a:spLocks noChangeArrowheads="1"/>
          </p:cNvSpPr>
          <p:nvPr/>
        </p:nvSpPr>
        <p:spPr bwMode="auto">
          <a:xfrm>
            <a:off x="3962400" y="5257800"/>
            <a:ext cx="1752600" cy="609600"/>
          </a:xfrm>
          <a:prstGeom prst="rect">
            <a:avLst/>
          </a:prstGeom>
          <a:solidFill>
            <a:schemeClr val="accent1">
              <a:lumMod val="60000"/>
              <a:lumOff val="40000"/>
            </a:schemeClr>
          </a:soli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a:solidFill>
                  <a:schemeClr val="accent2">
                    <a:lumMod val="75000"/>
                  </a:schemeClr>
                </a:solidFill>
              </a:rPr>
              <a:t>Calls to build </a:t>
            </a:r>
            <a:br>
              <a:rPr lang="en-US">
                <a:solidFill>
                  <a:schemeClr val="accent2">
                    <a:lumMod val="75000"/>
                  </a:schemeClr>
                </a:solidFill>
              </a:rPr>
            </a:br>
            <a:r>
              <a:rPr lang="en-US">
                <a:solidFill>
                  <a:schemeClr val="accent2">
                    <a:lumMod val="75000"/>
                  </a:schemeClr>
                </a:solidFill>
              </a:rPr>
              <a:t>path condition</a:t>
            </a:r>
          </a:p>
        </p:txBody>
      </p:sp>
      <p:sp>
        <p:nvSpPr>
          <p:cNvPr id="47119" name="Line 15"/>
          <p:cNvSpPr>
            <a:spLocks noChangeShapeType="1"/>
          </p:cNvSpPr>
          <p:nvPr/>
        </p:nvSpPr>
        <p:spPr bwMode="auto">
          <a:xfrm flipH="1">
            <a:off x="3657600" y="5486400"/>
            <a:ext cx="304800" cy="762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chemeClr val="accent2">
                  <a:lumMod val="75000"/>
                </a:schemeClr>
              </a:solidFill>
            </a:endParaRPr>
          </a:p>
        </p:txBody>
      </p:sp>
      <p:sp>
        <p:nvSpPr>
          <p:cNvPr id="47120" name="Line 16"/>
          <p:cNvSpPr>
            <a:spLocks noChangeShapeType="1"/>
          </p:cNvSpPr>
          <p:nvPr/>
        </p:nvSpPr>
        <p:spPr bwMode="auto">
          <a:xfrm flipV="1">
            <a:off x="4800600" y="2895600"/>
            <a:ext cx="1905000" cy="23622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chemeClr val="accent2">
                  <a:lumMod val="75000"/>
                </a:schemeClr>
              </a:solidFill>
            </a:endParaRPr>
          </a:p>
        </p:txBody>
      </p:sp>
      <p:sp>
        <p:nvSpPr>
          <p:cNvPr id="47121" name="Rectangle 17"/>
          <p:cNvSpPr>
            <a:spLocks noChangeArrowheads="1"/>
          </p:cNvSpPr>
          <p:nvPr/>
        </p:nvSpPr>
        <p:spPr bwMode="auto">
          <a:xfrm>
            <a:off x="3124200" y="3276600"/>
            <a:ext cx="1752600" cy="609600"/>
          </a:xfrm>
          <a:prstGeom prst="rect">
            <a:avLst/>
          </a:prstGeom>
          <a:solidFill>
            <a:schemeClr val="accent1">
              <a:lumMod val="60000"/>
              <a:lumOff val="40000"/>
            </a:schemeClr>
          </a:soli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a:solidFill>
                  <a:schemeClr val="accent2">
                    <a:lumMod val="75000"/>
                  </a:schemeClr>
                </a:solidFill>
              </a:rPr>
              <a:t>Calls to build </a:t>
            </a:r>
            <a:br>
              <a:rPr lang="en-US">
                <a:solidFill>
                  <a:schemeClr val="accent2">
                    <a:lumMod val="75000"/>
                  </a:schemeClr>
                </a:solidFill>
              </a:rPr>
            </a:br>
            <a:r>
              <a:rPr lang="en-US">
                <a:solidFill>
                  <a:schemeClr val="accent2">
                    <a:lumMod val="75000"/>
                  </a:schemeClr>
                </a:solidFill>
              </a:rPr>
              <a:t>path condition</a:t>
            </a:r>
          </a:p>
        </p:txBody>
      </p:sp>
      <p:sp>
        <p:nvSpPr>
          <p:cNvPr id="47122" name="Line 18"/>
          <p:cNvSpPr>
            <a:spLocks noChangeShapeType="1"/>
          </p:cNvSpPr>
          <p:nvPr/>
        </p:nvSpPr>
        <p:spPr bwMode="auto">
          <a:xfrm>
            <a:off x="3962400" y="3886200"/>
            <a:ext cx="1676400" cy="3810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chemeClr val="accent2">
                  <a:lumMod val="75000"/>
                </a:schemeClr>
              </a:solidFill>
            </a:endParaRPr>
          </a:p>
        </p:txBody>
      </p:sp>
      <p:sp>
        <p:nvSpPr>
          <p:cNvPr id="47123" name="Line 19"/>
          <p:cNvSpPr>
            <a:spLocks noChangeShapeType="1"/>
          </p:cNvSpPr>
          <p:nvPr/>
        </p:nvSpPr>
        <p:spPr bwMode="auto">
          <a:xfrm flipV="1">
            <a:off x="3962400" y="2286000"/>
            <a:ext cx="2590800" cy="9906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chemeClr val="accent2">
                  <a:lumMod val="75000"/>
                </a:schemeClr>
              </a:solidFill>
            </a:endParaRPr>
          </a:p>
        </p:txBody>
      </p:sp>
      <p:sp>
        <p:nvSpPr>
          <p:cNvPr id="47124" name="Rectangle 20"/>
          <p:cNvSpPr>
            <a:spLocks noChangeArrowheads="1"/>
          </p:cNvSpPr>
          <p:nvPr/>
        </p:nvSpPr>
        <p:spPr bwMode="auto">
          <a:xfrm>
            <a:off x="3886200" y="2743200"/>
            <a:ext cx="2743200" cy="1143000"/>
          </a:xfrm>
          <a:prstGeom prst="rect">
            <a:avLst/>
          </a:prstGeom>
          <a:solidFill>
            <a:schemeClr val="accent1">
              <a:lumMod val="60000"/>
              <a:lumOff val="40000"/>
            </a:schemeClr>
          </a:soli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accent2">
                    <a:lumMod val="75000"/>
                  </a:schemeClr>
                </a:solidFill>
              </a:rPr>
              <a:t>Record concrete values </a:t>
            </a:r>
            <a:br>
              <a:rPr lang="en-US" dirty="0">
                <a:solidFill>
                  <a:schemeClr val="accent2">
                    <a:lumMod val="75000"/>
                  </a:schemeClr>
                </a:solidFill>
              </a:rPr>
            </a:br>
            <a:r>
              <a:rPr lang="en-US" dirty="0">
                <a:solidFill>
                  <a:schemeClr val="accent2">
                    <a:lumMod val="75000"/>
                  </a:schemeClr>
                </a:solidFill>
              </a:rPr>
              <a:t>to have all information </a:t>
            </a:r>
            <a:br>
              <a:rPr lang="en-US" dirty="0">
                <a:solidFill>
                  <a:schemeClr val="accent2">
                    <a:lumMod val="75000"/>
                  </a:schemeClr>
                </a:solidFill>
              </a:rPr>
            </a:br>
            <a:r>
              <a:rPr lang="en-US" dirty="0">
                <a:solidFill>
                  <a:schemeClr val="accent2">
                    <a:lumMod val="75000"/>
                  </a:schemeClr>
                </a:solidFill>
              </a:rPr>
              <a:t>when this method is called</a:t>
            </a:r>
            <a:br>
              <a:rPr lang="en-US" dirty="0">
                <a:solidFill>
                  <a:schemeClr val="accent2">
                    <a:lumMod val="75000"/>
                  </a:schemeClr>
                </a:solidFill>
              </a:rPr>
            </a:br>
            <a:r>
              <a:rPr lang="en-US" dirty="0">
                <a:solidFill>
                  <a:schemeClr val="accent2">
                    <a:lumMod val="75000"/>
                  </a:schemeClr>
                </a:solidFill>
              </a:rPr>
              <a:t>with no proper context</a:t>
            </a:r>
          </a:p>
        </p:txBody>
      </p:sp>
      <p:sp>
        <p:nvSpPr>
          <p:cNvPr id="47125" name="Line 21"/>
          <p:cNvSpPr>
            <a:spLocks noChangeShapeType="1"/>
          </p:cNvSpPr>
          <p:nvPr/>
        </p:nvSpPr>
        <p:spPr bwMode="auto">
          <a:xfrm flipH="1">
            <a:off x="3581400" y="3200400"/>
            <a:ext cx="304800" cy="76200"/>
          </a:xfrm>
          <a:prstGeom prst="line">
            <a:avLst/>
          </a:prstGeom>
          <a:noFill/>
          <a:ln w="9525">
            <a:solidFill>
              <a:schemeClr val="accent2"/>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chemeClr val="accent2">
                  <a:lumMod val="75000"/>
                </a:schemeClr>
              </a:solidFill>
            </a:endParaRPr>
          </a:p>
        </p:txBody>
      </p:sp>
      <p:sp>
        <p:nvSpPr>
          <p:cNvPr id="47126" name="Oval 22"/>
          <p:cNvSpPr>
            <a:spLocks noChangeArrowheads="1"/>
          </p:cNvSpPr>
          <p:nvPr/>
        </p:nvSpPr>
        <p:spPr bwMode="auto">
          <a:xfrm>
            <a:off x="2895600" y="3124200"/>
            <a:ext cx="2514600" cy="1600200"/>
          </a:xfrm>
          <a:prstGeom prst="ellipse">
            <a:avLst/>
          </a:prstGeom>
          <a:solidFill>
            <a:schemeClr val="accent1">
              <a:lumMod val="60000"/>
              <a:lumOff val="40000"/>
            </a:schemeClr>
          </a:solidFill>
          <a:ln w="9525">
            <a:solidFill>
              <a:schemeClr val="accent2"/>
            </a:solidFill>
            <a:round/>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accent2">
                    <a:lumMod val="75000"/>
                  </a:schemeClr>
                </a:solidFill>
              </a:rPr>
              <a:t>(The real C# compiler </a:t>
            </a:r>
            <a:br>
              <a:rPr lang="en-US" dirty="0">
                <a:solidFill>
                  <a:schemeClr val="accent2">
                    <a:lumMod val="75000"/>
                  </a:schemeClr>
                </a:solidFill>
              </a:rPr>
            </a:br>
            <a:r>
              <a:rPr lang="en-US" dirty="0">
                <a:solidFill>
                  <a:schemeClr val="accent2">
                    <a:lumMod val="75000"/>
                  </a:schemeClr>
                </a:solidFill>
              </a:rPr>
              <a:t>output is actually more </a:t>
            </a:r>
            <a:br>
              <a:rPr lang="en-US" dirty="0">
                <a:solidFill>
                  <a:schemeClr val="accent2">
                    <a:lumMod val="75000"/>
                  </a:schemeClr>
                </a:solidFill>
              </a:rPr>
            </a:br>
            <a:r>
              <a:rPr lang="en-US" dirty="0">
                <a:solidFill>
                  <a:schemeClr val="accent2">
                    <a:lumMod val="75000"/>
                  </a:schemeClr>
                </a:solidFill>
              </a:rPr>
              <a:t>complicated.)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iterate type="lt">
                                    <p:tmAbs val="0"/>
                                  </p:iterate>
                                  <p:childTnLst>
                                    <p:set>
                                      <p:cBhvr>
                                        <p:cTn id="20" dur="1" fill="hold">
                                          <p:stCondLst>
                                            <p:cond delay="0"/>
                                          </p:stCondLst>
                                        </p:cTn>
                                        <p:tgtEl>
                                          <p:spTgt spid="4710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07">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07">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0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10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10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108">
                                            <p:txEl>
                                              <p:pRg st="23" end="2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126"/>
                                        </p:tgtEl>
                                        <p:attrNameLst>
                                          <p:attrName>style.visibility</p:attrName>
                                        </p:attrNameLst>
                                      </p:cBhvr>
                                      <p:to>
                                        <p:strVal val="visible"/>
                                      </p:to>
                                    </p:set>
                                  </p:childTnLst>
                                  <p:subTnLst>
                                    <p:set>
                                      <p:cBhvr override="childStyle">
                                        <p:cTn dur="1" fill="hold" display="0" masterRel="nextClick" afterEffect="1"/>
                                        <p:tgtEl>
                                          <p:spTgt spid="4712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107">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107">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113"/>
                                        </p:tgtEl>
                                        <p:attrNameLst>
                                          <p:attrName>style.visibility</p:attrName>
                                        </p:attrNameLst>
                                      </p:cBhvr>
                                      <p:to>
                                        <p:strVal val="visible"/>
                                      </p:to>
                                    </p:set>
                                  </p:childTnLst>
                                  <p:subTnLst>
                                    <p:set>
                                      <p:cBhvr override="childStyle">
                                        <p:cTn dur="1" fill="hold" display="0" masterRel="nextClick" afterEffect="1"/>
                                        <p:tgtEl>
                                          <p:spTgt spid="47113"/>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47112"/>
                                        </p:tgtEl>
                                        <p:attrNameLst>
                                          <p:attrName>style.visibility</p:attrName>
                                        </p:attrNameLst>
                                      </p:cBhvr>
                                      <p:to>
                                        <p:strVal val="visible"/>
                                      </p:to>
                                    </p:set>
                                  </p:childTnLst>
                                  <p:subTnLst>
                                    <p:set>
                                      <p:cBhvr override="childStyle">
                                        <p:cTn dur="1" fill="hold" display="0" masterRel="nextClick" afterEffect="1"/>
                                        <p:tgtEl>
                                          <p:spTgt spid="4711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107">
                                            <p:txEl>
                                              <p:pRg st="5" end="5"/>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108">
                                            <p:txEl>
                                              <p:pRg st="11" end="1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108">
                                            <p:txEl>
                                              <p:pRg st="17" end="17"/>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108">
                                            <p:txEl>
                                              <p:pRg st="18" end="18"/>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7108">
                                            <p:txEl>
                                              <p:pRg st="19" end="19"/>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108">
                                            <p:txEl>
                                              <p:pRg st="20" end="2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7108">
                                            <p:txEl>
                                              <p:pRg st="21" end="21"/>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108">
                                            <p:txEl>
                                              <p:pRg st="22" end="22"/>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114"/>
                                        </p:tgtEl>
                                        <p:attrNameLst>
                                          <p:attrName>style.visibility</p:attrName>
                                        </p:attrNameLst>
                                      </p:cBhvr>
                                      <p:to>
                                        <p:strVal val="visible"/>
                                      </p:to>
                                    </p:set>
                                  </p:childTnLst>
                                  <p:subTnLst>
                                    <p:set>
                                      <p:cBhvr override="childStyle">
                                        <p:cTn dur="1" fill="hold" display="0" masterRel="nextClick" afterEffect="1"/>
                                        <p:tgtEl>
                                          <p:spTgt spid="47114"/>
                                        </p:tgtEl>
                                        <p:attrNameLst>
                                          <p:attrName>style.visibility</p:attrName>
                                        </p:attrNameLst>
                                      </p:cBhvr>
                                      <p:to>
                                        <p:strVal val="hidden"/>
                                      </p:to>
                                    </p:set>
                                  </p:subTnLst>
                                </p:cTn>
                              </p:par>
                              <p:par>
                                <p:cTn id="83" presetID="1" presetClass="entr" presetSubtype="0" fill="hold" grpId="0" nodeType="withEffect">
                                  <p:stCondLst>
                                    <p:cond delay="0"/>
                                  </p:stCondLst>
                                  <p:childTnLst>
                                    <p:set>
                                      <p:cBhvr>
                                        <p:cTn id="84" dur="1" fill="hold">
                                          <p:stCondLst>
                                            <p:cond delay="0"/>
                                          </p:stCondLst>
                                        </p:cTn>
                                        <p:tgtEl>
                                          <p:spTgt spid="47115"/>
                                        </p:tgtEl>
                                        <p:attrNameLst>
                                          <p:attrName>style.visibility</p:attrName>
                                        </p:attrNameLst>
                                      </p:cBhvr>
                                      <p:to>
                                        <p:strVal val="visible"/>
                                      </p:to>
                                    </p:set>
                                  </p:childTnLst>
                                  <p:subTnLst>
                                    <p:set>
                                      <p:cBhvr override="childStyle">
                                        <p:cTn dur="1" fill="hold" display="0" masterRel="nextClick" afterEffect="1"/>
                                        <p:tgtEl>
                                          <p:spTgt spid="47115"/>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7107">
                                            <p:txEl>
                                              <p:pRg st="7" end="7"/>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7107">
                                            <p:txEl>
                                              <p:pRg st="9" end="9"/>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107">
                                            <p:txEl>
                                              <p:pRg st="11" end="1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107">
                                            <p:txEl>
                                              <p:pRg st="13" end="13"/>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7107">
                                            <p:txEl>
                                              <p:pRg st="16" end="16"/>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7108">
                                            <p:txEl>
                                              <p:pRg st="0" end="0"/>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7108">
                                            <p:txEl>
                                              <p:pRg st="1" end="1"/>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108">
                                            <p:txEl>
                                              <p:pRg st="7" end="7"/>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7108">
                                            <p:txEl>
                                              <p:pRg st="10" end="10"/>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117"/>
                                        </p:tgtEl>
                                        <p:attrNameLst>
                                          <p:attrName>style.visibility</p:attrName>
                                        </p:attrNameLst>
                                      </p:cBhvr>
                                      <p:to>
                                        <p:strVal val="visible"/>
                                      </p:to>
                                    </p:set>
                                  </p:childTnLst>
                                  <p:subTnLst>
                                    <p:set>
                                      <p:cBhvr override="childStyle">
                                        <p:cTn dur="1" fill="hold" display="0" masterRel="nextClick" afterEffect="1"/>
                                        <p:tgtEl>
                                          <p:spTgt spid="47117"/>
                                        </p:tgtEl>
                                        <p:attrNameLst>
                                          <p:attrName>style.visibility</p:attrName>
                                        </p:attrNameLst>
                                      </p:cBhvr>
                                      <p:to>
                                        <p:strVal val="hidden"/>
                                      </p:to>
                                    </p:set>
                                  </p:subTnLst>
                                </p:cTn>
                              </p:par>
                              <p:par>
                                <p:cTn id="107" presetID="1" presetClass="entr" presetSubtype="0" fill="hold" grpId="0" nodeType="withEffect">
                                  <p:stCondLst>
                                    <p:cond delay="0"/>
                                  </p:stCondLst>
                                  <p:childTnLst>
                                    <p:set>
                                      <p:cBhvr>
                                        <p:cTn id="108" dur="1" fill="hold">
                                          <p:stCondLst>
                                            <p:cond delay="0"/>
                                          </p:stCondLst>
                                        </p:cTn>
                                        <p:tgtEl>
                                          <p:spTgt spid="47116"/>
                                        </p:tgtEl>
                                        <p:attrNameLst>
                                          <p:attrName>style.visibility</p:attrName>
                                        </p:attrNameLst>
                                      </p:cBhvr>
                                      <p:to>
                                        <p:strVal val="visible"/>
                                      </p:to>
                                    </p:set>
                                  </p:childTnLst>
                                  <p:subTnLst>
                                    <p:set>
                                      <p:cBhvr override="childStyle">
                                        <p:cTn dur="1" fill="hold" display="0" masterRel="nextClick" afterEffect="1"/>
                                        <p:tgtEl>
                                          <p:spTgt spid="47116"/>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7107">
                                            <p:txEl>
                                              <p:pRg st="15" end="15"/>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7108">
                                            <p:txEl>
                                              <p:pRg st="6" end="6"/>
                                            </p:tx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7119"/>
                                        </p:tgtEl>
                                        <p:attrNameLst>
                                          <p:attrName>style.visibility</p:attrName>
                                        </p:attrNameLst>
                                      </p:cBhvr>
                                      <p:to>
                                        <p:strVal val="visible"/>
                                      </p:to>
                                    </p:set>
                                  </p:childTnLst>
                                  <p:subTnLst>
                                    <p:set>
                                      <p:cBhvr override="childStyle">
                                        <p:cTn dur="1" fill="hold" display="0" masterRel="nextClick" afterEffect="1"/>
                                        <p:tgtEl>
                                          <p:spTgt spid="47119"/>
                                        </p:tgtEl>
                                        <p:attrNameLst>
                                          <p:attrName>style.visibility</p:attrName>
                                        </p:attrNameLst>
                                      </p:cBhvr>
                                      <p:to>
                                        <p:strVal val="hidden"/>
                                      </p:to>
                                    </p:set>
                                  </p:subTnLst>
                                </p:cTn>
                              </p:par>
                              <p:par>
                                <p:cTn id="117" presetID="1" presetClass="entr" presetSubtype="0" fill="hold" grpId="0" nodeType="withEffect">
                                  <p:stCondLst>
                                    <p:cond delay="0"/>
                                  </p:stCondLst>
                                  <p:childTnLst>
                                    <p:set>
                                      <p:cBhvr>
                                        <p:cTn id="118" dur="1" fill="hold">
                                          <p:stCondLst>
                                            <p:cond delay="0"/>
                                          </p:stCondLst>
                                        </p:cTn>
                                        <p:tgtEl>
                                          <p:spTgt spid="47118"/>
                                        </p:tgtEl>
                                        <p:attrNameLst>
                                          <p:attrName>style.visibility</p:attrName>
                                        </p:attrNameLst>
                                      </p:cBhvr>
                                      <p:to>
                                        <p:strVal val="visible"/>
                                      </p:to>
                                    </p:set>
                                  </p:childTnLst>
                                  <p:subTnLst>
                                    <p:set>
                                      <p:cBhvr override="childStyle">
                                        <p:cTn dur="1" fill="hold" display="0" masterRel="nextClick" afterEffect="1"/>
                                        <p:tgtEl>
                                          <p:spTgt spid="47118"/>
                                        </p:tgtEl>
                                        <p:attrNameLst>
                                          <p:attrName>style.visibility</p:attrName>
                                        </p:attrNameLst>
                                      </p:cBhvr>
                                      <p:to>
                                        <p:strVal val="hidden"/>
                                      </p:to>
                                    </p:set>
                                  </p:subTnLst>
                                </p:cTn>
                              </p:par>
                              <p:par>
                                <p:cTn id="119" presetID="1" presetClass="entr" presetSubtype="0" fill="hold" grpId="0" nodeType="withEffect">
                                  <p:stCondLst>
                                    <p:cond delay="0"/>
                                  </p:stCondLst>
                                  <p:childTnLst>
                                    <p:set>
                                      <p:cBhvr>
                                        <p:cTn id="120" dur="1" fill="hold">
                                          <p:stCondLst>
                                            <p:cond delay="0"/>
                                          </p:stCondLst>
                                        </p:cTn>
                                        <p:tgtEl>
                                          <p:spTgt spid="47120"/>
                                        </p:tgtEl>
                                        <p:attrNameLst>
                                          <p:attrName>style.visibility</p:attrName>
                                        </p:attrNameLst>
                                      </p:cBhvr>
                                      <p:to>
                                        <p:strVal val="visible"/>
                                      </p:to>
                                    </p:set>
                                  </p:childTnLst>
                                  <p:subTnLst>
                                    <p:set>
                                      <p:cBhvr override="childStyle">
                                        <p:cTn dur="1" fill="hold" display="0" masterRel="nextClick" afterEffect="1"/>
                                        <p:tgtEl>
                                          <p:spTgt spid="47120"/>
                                        </p:tgtEl>
                                        <p:attrNameLst>
                                          <p:attrName>style.visibility</p:attrName>
                                        </p:attrNameLst>
                                      </p:cBhvr>
                                      <p:to>
                                        <p:strVal val="hidden"/>
                                      </p:to>
                                    </p:set>
                                  </p:subTnLst>
                                </p:cTn>
                              </p:par>
                              <p:par>
                                <p:cTn id="121" presetID="1" presetClass="entr" presetSubtype="0" fill="hold" nodeType="withEffect">
                                  <p:stCondLst>
                                    <p:cond delay="0"/>
                                  </p:stCondLst>
                                  <p:iterate type="lt">
                                    <p:tmAbs val="0"/>
                                  </p:iterate>
                                  <p:childTnLst>
                                    <p:set>
                                      <p:cBhvr>
                                        <p:cTn id="122" dur="1" fill="hold">
                                          <p:stCondLst>
                                            <p:cond delay="0"/>
                                          </p:stCondLst>
                                        </p:cTn>
                                        <p:tgtEl>
                                          <p:spTgt spid="47107">
                                            <p:txEl>
                                              <p:pRg st="14" end="1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7108">
                                            <p:txEl>
                                              <p:pRg st="3" end="3"/>
                                            </p:txEl>
                                          </p:spTgt>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7107">
                                            <p:txEl>
                                              <p:pRg st="6" end="6"/>
                                            </p:txEl>
                                          </p:spTgt>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7108">
                                            <p:txEl>
                                              <p:pRg st="12" end="12"/>
                                            </p:txEl>
                                          </p:spTgt>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7108">
                                            <p:txEl>
                                              <p:pRg st="13" end="13"/>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7108">
                                            <p:txEl>
                                              <p:pRg st="14" end="14"/>
                                            </p:txEl>
                                          </p:spTgt>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7108">
                                            <p:txEl>
                                              <p:pRg st="15" end="15"/>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7108">
                                            <p:txEl>
                                              <p:pRg st="16" end="16"/>
                                            </p:txEl>
                                          </p:spTgt>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7122"/>
                                        </p:tgtEl>
                                        <p:attrNameLst>
                                          <p:attrName>style.visibility</p:attrName>
                                        </p:attrNameLst>
                                      </p:cBhvr>
                                      <p:to>
                                        <p:strVal val="visible"/>
                                      </p:to>
                                    </p:set>
                                  </p:childTnLst>
                                  <p:subTnLst>
                                    <p:set>
                                      <p:cBhvr override="childStyle">
                                        <p:cTn dur="1" fill="hold" display="0" masterRel="nextClick" afterEffect="1"/>
                                        <p:tgtEl>
                                          <p:spTgt spid="47122"/>
                                        </p:tgtEl>
                                        <p:attrNameLst>
                                          <p:attrName>style.visibility</p:attrName>
                                        </p:attrNameLst>
                                      </p:cBhvr>
                                      <p:to>
                                        <p:strVal val="hidden"/>
                                      </p:to>
                                    </p:set>
                                  </p:subTnLst>
                                </p:cTn>
                              </p:par>
                              <p:par>
                                <p:cTn id="141" presetID="1" presetClass="entr" presetSubtype="0" fill="hold" grpId="0" nodeType="withEffect">
                                  <p:stCondLst>
                                    <p:cond delay="0"/>
                                  </p:stCondLst>
                                  <p:childTnLst>
                                    <p:set>
                                      <p:cBhvr>
                                        <p:cTn id="142" dur="1" fill="hold">
                                          <p:stCondLst>
                                            <p:cond delay="0"/>
                                          </p:stCondLst>
                                        </p:cTn>
                                        <p:tgtEl>
                                          <p:spTgt spid="47121"/>
                                        </p:tgtEl>
                                        <p:attrNameLst>
                                          <p:attrName>style.visibility</p:attrName>
                                        </p:attrNameLst>
                                      </p:cBhvr>
                                      <p:to>
                                        <p:strVal val="visible"/>
                                      </p:to>
                                    </p:set>
                                  </p:childTnLst>
                                  <p:subTnLst>
                                    <p:set>
                                      <p:cBhvr override="childStyle">
                                        <p:cTn dur="1" fill="hold" display="0" masterRel="nextClick" afterEffect="1"/>
                                        <p:tgtEl>
                                          <p:spTgt spid="47121"/>
                                        </p:tgtEl>
                                        <p:attrNameLst>
                                          <p:attrName>style.visibility</p:attrName>
                                        </p:attrNameLst>
                                      </p:cBhvr>
                                      <p:to>
                                        <p:strVal val="hidden"/>
                                      </p:to>
                                    </p:set>
                                  </p:subTnLst>
                                </p:cTn>
                              </p:par>
                              <p:par>
                                <p:cTn id="143" presetID="1" presetClass="entr" presetSubtype="0" fill="hold" grpId="0" nodeType="withEffect">
                                  <p:stCondLst>
                                    <p:cond delay="0"/>
                                  </p:stCondLst>
                                  <p:childTnLst>
                                    <p:set>
                                      <p:cBhvr>
                                        <p:cTn id="144" dur="1" fill="hold">
                                          <p:stCondLst>
                                            <p:cond delay="0"/>
                                          </p:stCondLst>
                                        </p:cTn>
                                        <p:tgtEl>
                                          <p:spTgt spid="47123"/>
                                        </p:tgtEl>
                                        <p:attrNameLst>
                                          <p:attrName>style.visibility</p:attrName>
                                        </p:attrNameLst>
                                      </p:cBhvr>
                                      <p:to>
                                        <p:strVal val="visible"/>
                                      </p:to>
                                    </p:set>
                                  </p:childTnLst>
                                  <p:subTnLst>
                                    <p:set>
                                      <p:cBhvr override="childStyle">
                                        <p:cTn dur="1" fill="hold" display="0" masterRel="nextClick" afterEffect="1"/>
                                        <p:tgtEl>
                                          <p:spTgt spid="47123"/>
                                        </p:tgtEl>
                                        <p:attrNameLst>
                                          <p:attrName>style.visibility</p:attrName>
                                        </p:attrNameLst>
                                      </p:cBhvr>
                                      <p:to>
                                        <p:strVal val="hidden"/>
                                      </p:to>
                                    </p:set>
                                  </p:subTnLst>
                                </p:cTn>
                              </p:par>
                              <p:par>
                                <p:cTn id="145" presetID="1" presetClass="entr" presetSubtype="0" fill="hold" nodeType="withEffect">
                                  <p:stCondLst>
                                    <p:cond delay="0"/>
                                  </p:stCondLst>
                                  <p:childTnLst>
                                    <p:set>
                                      <p:cBhvr>
                                        <p:cTn id="146"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7107">
                                            <p:txEl>
                                              <p:pRg st="2" end="2"/>
                                            </p:txEl>
                                          </p:spTgt>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47107">
                                            <p:txEl>
                                              <p:pRg st="3" end="3"/>
                                            </p:txEl>
                                          </p:spTgt>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47107">
                                            <p:txEl>
                                              <p:pRg st="4" end="4"/>
                                            </p:txEl>
                                          </p:spTgt>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7125"/>
                                        </p:tgtEl>
                                        <p:attrNameLst>
                                          <p:attrName>style.visibility</p:attrName>
                                        </p:attrNameLst>
                                      </p:cBhvr>
                                      <p:to>
                                        <p:strVal val="visible"/>
                                      </p:to>
                                    </p:set>
                                  </p:childTnLst>
                                  <p:subTnLst>
                                    <p:set>
                                      <p:cBhvr override="childStyle">
                                        <p:cTn dur="1" fill="hold" display="0" masterRel="nextClick" afterEffect="1"/>
                                        <p:tgtEl>
                                          <p:spTgt spid="47125"/>
                                        </p:tgtEl>
                                        <p:attrNameLst>
                                          <p:attrName>style.visibility</p:attrName>
                                        </p:attrNameLst>
                                      </p:cBhvr>
                                      <p:to>
                                        <p:strVal val="hidden"/>
                                      </p:to>
                                    </p:set>
                                  </p:subTnLst>
                                </p:cTn>
                              </p:par>
                              <p:par>
                                <p:cTn id="157" presetID="1" presetClass="entr" presetSubtype="0" fill="hold" grpId="0" nodeType="withEffect">
                                  <p:stCondLst>
                                    <p:cond delay="0"/>
                                  </p:stCondLst>
                                  <p:childTnLst>
                                    <p:set>
                                      <p:cBhvr>
                                        <p:cTn id="158" dur="1" fill="hold">
                                          <p:stCondLst>
                                            <p:cond delay="0"/>
                                          </p:stCondLst>
                                        </p:cTn>
                                        <p:tgtEl>
                                          <p:spTgt spid="47124"/>
                                        </p:tgtEl>
                                        <p:attrNameLst>
                                          <p:attrName>style.visibility</p:attrName>
                                        </p:attrNameLst>
                                      </p:cBhvr>
                                      <p:to>
                                        <p:strVal val="visible"/>
                                      </p:to>
                                    </p:set>
                                  </p:childTnLst>
                                  <p:subTnLst>
                                    <p:set>
                                      <p:cBhvr override="childStyle">
                                        <p:cTn dur="1" fill="hold" display="0" masterRel="nextClick" afterEffect="1"/>
                                        <p:tgtEl>
                                          <p:spTgt spid="471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1" grpId="0" animBg="1"/>
      <p:bldP spid="47112" grpId="0" animBg="1"/>
      <p:bldP spid="47113" grpId="0" animBg="1"/>
      <p:bldP spid="47114" grpId="0" animBg="1"/>
      <p:bldP spid="47115" grpId="0" animBg="1"/>
      <p:bldP spid="47116" grpId="0" animBg="1"/>
      <p:bldP spid="47117" grpId="0" animBg="1"/>
      <p:bldP spid="47118" grpId="0" animBg="1"/>
      <p:bldP spid="47119" grpId="0" animBg="1"/>
      <p:bldP spid="47120" grpId="0" animBg="1"/>
      <p:bldP spid="47121" grpId="0" animBg="1"/>
      <p:bldP spid="47122" grpId="0" animBg="1"/>
      <p:bldP spid="47123" grpId="0" animBg="1"/>
      <p:bldP spid="47124" grpId="0" animBg="1"/>
      <p:bldP spid="47125" grpId="0" animBg="1"/>
      <p:bldP spid="47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120" y="3902670"/>
            <a:ext cx="7043208" cy="473207"/>
          </a:xfrm>
        </p:spPr>
        <p:txBody>
          <a:bodyPr/>
          <a:lstStyle/>
          <a:p>
            <a:r>
              <a:rPr smtClean="0"/>
              <a:t>Congruence closure</a:t>
            </a:r>
            <a:endParaRPr lang="en-US" dirty="0"/>
          </a:p>
        </p:txBody>
      </p:sp>
      <p:sp>
        <p:nvSpPr>
          <p:cNvPr id="4" name="Text Placeholder 3"/>
          <p:cNvSpPr>
            <a:spLocks noGrp="1"/>
          </p:cNvSpPr>
          <p:nvPr>
            <p:ph type="body" sz="quarter" idx="10"/>
          </p:nvPr>
        </p:nvSpPr>
        <p:spPr>
          <a:xfrm>
            <a:off x="729464" y="996593"/>
            <a:ext cx="8013843" cy="3091900"/>
          </a:xfrm>
        </p:spPr>
        <p:txBody>
          <a:bodyPr/>
          <a:lstStyle/>
          <a:p>
            <a:r>
              <a:rPr smtClean="0"/>
              <a:t>Functions</a:t>
            </a:r>
            <a:r>
              <a:rPr/>
              <a:t> </a:t>
            </a:r>
            <a:r>
              <a:rPr smtClean="0"/>
              <a:t>and equalities</a:t>
            </a:r>
            <a:endParaRPr lang="en-US" dirty="0"/>
          </a:p>
        </p:txBody>
      </p:sp>
      <p:pic>
        <p:nvPicPr>
          <p:cNvPr id="5" name="Picture 4" descr="thumbnailCA35EPCA.jpg"/>
          <p:cNvPicPr>
            <a:picLocks noChangeAspect="1"/>
          </p:cNvPicPr>
          <p:nvPr/>
        </p:nvPicPr>
        <p:blipFill>
          <a:blip r:embed="rId2"/>
          <a:stretch>
            <a:fillRect/>
          </a:stretch>
        </p:blipFill>
        <p:spPr>
          <a:xfrm>
            <a:off x="729787" y="4530903"/>
            <a:ext cx="929715" cy="1077931"/>
          </a:xfrm>
          <a:prstGeom prst="rect">
            <a:avLst/>
          </a:prstGeom>
        </p:spPr>
      </p:pic>
      <p:pic>
        <p:nvPicPr>
          <p:cNvPr id="7" name="Picture 6" descr="jacobBernoulli.jpg"/>
          <p:cNvPicPr>
            <a:picLocks noChangeAspect="1"/>
          </p:cNvPicPr>
          <p:nvPr/>
        </p:nvPicPr>
        <p:blipFill>
          <a:blip r:embed="rId3"/>
          <a:stretch>
            <a:fillRect/>
          </a:stretch>
        </p:blipFill>
        <p:spPr>
          <a:xfrm>
            <a:off x="2017845" y="4516274"/>
            <a:ext cx="731520" cy="1113183"/>
          </a:xfrm>
          <a:prstGeom prst="rect">
            <a:avLst/>
          </a:prstGeom>
        </p:spPr>
      </p:pic>
      <p:pic>
        <p:nvPicPr>
          <p:cNvPr id="8" name="Picture 7" descr="JohannBernoulli.jpg"/>
          <p:cNvPicPr>
            <a:picLocks noChangeAspect="1"/>
          </p:cNvPicPr>
          <p:nvPr/>
        </p:nvPicPr>
        <p:blipFill>
          <a:blip r:embed="rId4"/>
          <a:stretch>
            <a:fillRect/>
          </a:stretch>
        </p:blipFill>
        <p:spPr>
          <a:xfrm>
            <a:off x="3099312" y="4536152"/>
            <a:ext cx="890546" cy="1073426"/>
          </a:xfrm>
          <a:prstGeom prst="rect">
            <a:avLst/>
          </a:prstGeom>
        </p:spPr>
      </p:pic>
      <p:pic>
        <p:nvPicPr>
          <p:cNvPr id="9" name="Picture 8" descr="Lagrange.jpg"/>
          <p:cNvPicPr>
            <a:picLocks noChangeAspect="1"/>
          </p:cNvPicPr>
          <p:nvPr/>
        </p:nvPicPr>
        <p:blipFill>
          <a:blip r:embed="rId5"/>
          <a:stretch>
            <a:fillRect/>
          </a:stretch>
        </p:blipFill>
        <p:spPr>
          <a:xfrm>
            <a:off x="5790201" y="4582274"/>
            <a:ext cx="894336" cy="1006868"/>
          </a:xfrm>
          <a:prstGeom prst="rect">
            <a:avLst/>
          </a:prstGeom>
        </p:spPr>
      </p:pic>
      <p:pic>
        <p:nvPicPr>
          <p:cNvPr id="10" name="Picture 9" descr="Euler.jpg"/>
          <p:cNvPicPr>
            <a:picLocks noChangeAspect="1"/>
          </p:cNvPicPr>
          <p:nvPr/>
        </p:nvPicPr>
        <p:blipFill>
          <a:blip r:embed="rId6"/>
          <a:stretch>
            <a:fillRect/>
          </a:stretch>
        </p:blipFill>
        <p:spPr>
          <a:xfrm>
            <a:off x="4251044" y="4542795"/>
            <a:ext cx="1379194" cy="817300"/>
          </a:xfrm>
          <a:prstGeom prst="rect">
            <a:avLst/>
          </a:prstGeom>
        </p:spPr>
      </p:pic>
      <p:sp>
        <p:nvSpPr>
          <p:cNvPr id="11" name="TextBox 10"/>
          <p:cNvSpPr txBox="1"/>
          <p:nvPr/>
        </p:nvSpPr>
        <p:spPr>
          <a:xfrm>
            <a:off x="626724" y="5691883"/>
            <a:ext cx="7472045" cy="1200329"/>
          </a:xfrm>
          <a:prstGeom prst="rect">
            <a:avLst/>
          </a:prstGeom>
          <a:noFill/>
        </p:spPr>
        <p:txBody>
          <a:bodyPr wrap="none" rtlCol="0">
            <a:spAutoFit/>
          </a:bodyPr>
          <a:lstStyle/>
          <a:p>
            <a:r>
              <a:rPr lang="en-US" dirty="0" smtClean="0">
                <a:solidFill>
                  <a:schemeClr val="bg1"/>
                </a:solidFill>
              </a:rPr>
              <a:t>Leibniz </a:t>
            </a:r>
            <a:r>
              <a:rPr lang="en-US" dirty="0" smtClean="0">
                <a:solidFill>
                  <a:schemeClr val="bg1"/>
                </a:solidFill>
                <a:sym typeface="Symbol"/>
              </a:rPr>
              <a:t></a:t>
            </a:r>
            <a:r>
              <a:rPr lang="en-US" dirty="0" smtClean="0">
                <a:solidFill>
                  <a:schemeClr val="bg1"/>
                </a:solidFill>
              </a:rPr>
              <a:t> Bernoulli Sr </a:t>
            </a:r>
            <a:r>
              <a:rPr lang="en-US" dirty="0" smtClean="0">
                <a:solidFill>
                  <a:schemeClr val="bg1"/>
                </a:solidFill>
                <a:sym typeface="Symbol"/>
              </a:rPr>
              <a:t></a:t>
            </a:r>
            <a:r>
              <a:rPr lang="en-US" dirty="0" smtClean="0">
                <a:solidFill>
                  <a:schemeClr val="bg1"/>
                </a:solidFill>
              </a:rPr>
              <a:t> Bernoulli Jr </a:t>
            </a:r>
            <a:r>
              <a:rPr lang="en-US" dirty="0" smtClean="0">
                <a:solidFill>
                  <a:schemeClr val="bg1"/>
                </a:solidFill>
                <a:sym typeface="Symbol"/>
              </a:rPr>
              <a:t></a:t>
            </a:r>
            <a:r>
              <a:rPr lang="en-US" dirty="0" smtClean="0">
                <a:solidFill>
                  <a:schemeClr val="bg1"/>
                </a:solidFill>
              </a:rPr>
              <a:t> Euler </a:t>
            </a:r>
            <a:r>
              <a:rPr lang="en-US" dirty="0" smtClean="0">
                <a:solidFill>
                  <a:schemeClr val="bg1"/>
                </a:solidFill>
                <a:sym typeface="Symbol"/>
              </a:rPr>
              <a:t></a:t>
            </a:r>
            <a:r>
              <a:rPr lang="en-US" dirty="0" smtClean="0">
                <a:solidFill>
                  <a:schemeClr val="bg1"/>
                </a:solidFill>
              </a:rPr>
              <a:t> Lagrange </a:t>
            </a:r>
            <a:r>
              <a:rPr lang="en-US" dirty="0" smtClean="0">
                <a:solidFill>
                  <a:schemeClr val="bg1"/>
                </a:solidFill>
                <a:sym typeface="Symbol"/>
              </a:rPr>
              <a:t></a:t>
            </a:r>
            <a:r>
              <a:rPr lang="en-US" dirty="0" smtClean="0">
                <a:solidFill>
                  <a:schemeClr val="bg1"/>
                </a:solidFill>
              </a:rPr>
              <a:t> Poisson </a:t>
            </a:r>
            <a:r>
              <a:rPr lang="en-US" dirty="0" smtClean="0">
                <a:solidFill>
                  <a:schemeClr val="bg1"/>
                </a:solidFill>
                <a:sym typeface="Symbol"/>
              </a:rPr>
              <a:t></a:t>
            </a:r>
            <a:r>
              <a:rPr lang="en-US" dirty="0" smtClean="0">
                <a:solidFill>
                  <a:schemeClr val="bg1"/>
                </a:solidFill>
              </a:rPr>
              <a:t> </a:t>
            </a:r>
            <a:br>
              <a:rPr lang="en-US" dirty="0" smtClean="0">
                <a:solidFill>
                  <a:schemeClr val="bg1"/>
                </a:solidFill>
              </a:rPr>
            </a:br>
            <a:r>
              <a:rPr lang="en-US" dirty="0" smtClean="0">
                <a:solidFill>
                  <a:schemeClr val="bg1"/>
                </a:solidFill>
              </a:rPr>
              <a:t>Chasles </a:t>
            </a:r>
            <a:r>
              <a:rPr lang="en-US" dirty="0" smtClean="0">
                <a:solidFill>
                  <a:schemeClr val="bg1"/>
                </a:solidFill>
                <a:sym typeface="Symbol"/>
              </a:rPr>
              <a:t></a:t>
            </a:r>
            <a:r>
              <a:rPr lang="en-US" dirty="0" smtClean="0">
                <a:solidFill>
                  <a:schemeClr val="bg1"/>
                </a:solidFill>
              </a:rPr>
              <a:t> H.A. Newton </a:t>
            </a:r>
            <a:r>
              <a:rPr lang="en-US" dirty="0" smtClean="0">
                <a:solidFill>
                  <a:schemeClr val="bg1"/>
                </a:solidFill>
                <a:sym typeface="Symbol"/>
              </a:rPr>
              <a:t></a:t>
            </a:r>
            <a:r>
              <a:rPr lang="en-US" dirty="0" smtClean="0">
                <a:solidFill>
                  <a:schemeClr val="bg1"/>
                </a:solidFill>
              </a:rPr>
              <a:t> Moore </a:t>
            </a:r>
            <a:r>
              <a:rPr lang="en-US" dirty="0" smtClean="0">
                <a:solidFill>
                  <a:schemeClr val="bg1"/>
                </a:solidFill>
                <a:sym typeface="Symbol"/>
              </a:rPr>
              <a:t></a:t>
            </a:r>
            <a:r>
              <a:rPr lang="en-US" dirty="0" smtClean="0">
                <a:solidFill>
                  <a:schemeClr val="bg1"/>
                </a:solidFill>
              </a:rPr>
              <a:t> Veblen</a:t>
            </a:r>
            <a:r>
              <a:rPr lang="en-US" dirty="0" smtClean="0">
                <a:solidFill>
                  <a:schemeClr val="bg1"/>
                </a:solidFill>
                <a:sym typeface="Symbol"/>
              </a:rPr>
              <a:t>  </a:t>
            </a:r>
            <a:r>
              <a:rPr lang="en-US" dirty="0" smtClean="0">
                <a:solidFill>
                  <a:schemeClr val="bg1"/>
                </a:solidFill>
              </a:rPr>
              <a:t>Franklen </a:t>
            </a:r>
            <a:r>
              <a:rPr lang="en-US" dirty="0" smtClean="0">
                <a:solidFill>
                  <a:schemeClr val="bg1"/>
                </a:solidFill>
                <a:sym typeface="Symbol"/>
              </a:rPr>
              <a:t></a:t>
            </a:r>
            <a:r>
              <a:rPr lang="en-US" dirty="0" smtClean="0">
                <a:solidFill>
                  <a:schemeClr val="bg1"/>
                </a:solidFill>
              </a:rPr>
              <a:t> Perlis </a:t>
            </a:r>
            <a:r>
              <a:rPr lang="en-US" dirty="0" smtClean="0">
                <a:solidFill>
                  <a:schemeClr val="bg1"/>
                </a:solidFill>
                <a:sym typeface="Symbol"/>
              </a:rPr>
              <a:t></a:t>
            </a:r>
            <a:r>
              <a:rPr lang="en-US" dirty="0" smtClean="0">
                <a:solidFill>
                  <a:schemeClr val="bg1"/>
                </a:solidFill>
              </a:rPr>
              <a:t> </a:t>
            </a:r>
            <a:r>
              <a:rPr lang="en-US" dirty="0" smtClean="0">
                <a:solidFill>
                  <a:schemeClr val="bg1"/>
                </a:solidFill>
                <a:sym typeface="Wingdings" pitchFamily="2" charset="2"/>
              </a:rPr>
              <a:t/>
            </a:r>
            <a:br>
              <a:rPr lang="en-US" dirty="0" smtClean="0">
                <a:solidFill>
                  <a:schemeClr val="bg1"/>
                </a:solidFill>
                <a:sym typeface="Wingdings" pitchFamily="2" charset="2"/>
              </a:rPr>
            </a:br>
            <a:r>
              <a:rPr lang="en-US" dirty="0" smtClean="0">
                <a:solidFill>
                  <a:schemeClr val="bg1"/>
                </a:solidFill>
                <a:sym typeface="Wingdings" pitchFamily="2" charset="2"/>
              </a:rPr>
              <a:t>Manna </a:t>
            </a:r>
            <a:r>
              <a:rPr lang="en-US" dirty="0" smtClean="0">
                <a:solidFill>
                  <a:schemeClr val="bg1"/>
                </a:solidFill>
                <a:sym typeface="Symbol"/>
              </a:rPr>
              <a:t></a:t>
            </a:r>
            <a:r>
              <a:rPr lang="en-US" dirty="0" smtClean="0">
                <a:solidFill>
                  <a:schemeClr val="bg1"/>
                </a:solidFill>
                <a:sym typeface="Wingdings" pitchFamily="2" charset="2"/>
              </a:rPr>
              <a:t> Henzinger </a:t>
            </a:r>
            <a:r>
              <a:rPr lang="en-US" dirty="0" smtClean="0">
                <a:solidFill>
                  <a:schemeClr val="bg1"/>
                </a:solidFill>
                <a:sym typeface="Symbol"/>
              </a:rPr>
              <a:t></a:t>
            </a:r>
            <a:r>
              <a:rPr lang="en-US" dirty="0" smtClean="0">
                <a:solidFill>
                  <a:schemeClr val="bg1"/>
                </a:solidFill>
                <a:sym typeface="Wingdings" pitchFamily="2" charset="2"/>
              </a:rPr>
              <a:t> Rajamani</a:t>
            </a:r>
            <a:r>
              <a:rPr lang="en-US" dirty="0" smtClean="0">
                <a:solidFill>
                  <a:schemeClr val="bg1"/>
                </a:solidFill>
              </a:rPr>
              <a:t> </a:t>
            </a:r>
          </a:p>
          <a:p>
            <a:r>
              <a:rPr lang="en-US" dirty="0" smtClean="0">
                <a:solidFill>
                  <a:schemeClr val="bg1"/>
                </a:solidFill>
              </a:rPr>
              <a:t>							   </a:t>
            </a:r>
          </a:p>
        </p:txBody>
      </p:sp>
      <p:pic>
        <p:nvPicPr>
          <p:cNvPr id="12" name="Picture 11" descr="rse-fte.jpg"/>
          <p:cNvPicPr>
            <a:picLocks noChangeAspect="1"/>
          </p:cNvPicPr>
          <p:nvPr/>
        </p:nvPicPr>
        <p:blipFill>
          <a:blip r:embed="rId7" cstate="print"/>
          <a:srcRect l="55921" t="22430" r="34867" b="65030"/>
          <a:stretch>
            <a:fillRect/>
          </a:stretch>
        </p:blipFill>
        <p:spPr>
          <a:xfrm>
            <a:off x="4099390" y="6287785"/>
            <a:ext cx="523982" cy="539393"/>
          </a:xfrm>
          <a:prstGeom prst="rect">
            <a:avLst/>
          </a:prstGeom>
        </p:spPr>
      </p:pic>
      <p:pic>
        <p:nvPicPr>
          <p:cNvPr id="13" name="Picture 12" descr="poisson.jpg"/>
          <p:cNvPicPr>
            <a:picLocks noChangeAspect="1"/>
          </p:cNvPicPr>
          <p:nvPr/>
        </p:nvPicPr>
        <p:blipFill>
          <a:blip r:embed="rId8"/>
          <a:stretch>
            <a:fillRect/>
          </a:stretch>
        </p:blipFill>
        <p:spPr>
          <a:xfrm>
            <a:off x="6795685" y="4515604"/>
            <a:ext cx="874643" cy="1073426"/>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Terms and E-satisfiability</a:t>
            </a:r>
            <a:endParaRPr lang="en-US" dirty="0"/>
          </a:p>
        </p:txBody>
      </p:sp>
      <p:sp>
        <p:nvSpPr>
          <p:cNvPr id="3" name="Content Placeholder 2"/>
          <p:cNvSpPr>
            <a:spLocks noGrp="1"/>
          </p:cNvSpPr>
          <p:nvPr>
            <p:ph idx="1"/>
          </p:nvPr>
        </p:nvSpPr>
        <p:spPr>
          <a:xfrm>
            <a:off x="381000" y="1412875"/>
            <a:ext cx="8382000" cy="5840060"/>
          </a:xfrm>
        </p:spPr>
        <p:txBody>
          <a:bodyPr/>
          <a:lstStyle/>
          <a:p>
            <a:r>
              <a:rPr lang="en-US" dirty="0" smtClean="0"/>
              <a:t>Recall </a:t>
            </a:r>
            <a:r>
              <a:rPr lang="en-US" i="1" dirty="0" smtClean="0">
                <a:sym typeface="Symbol"/>
              </a:rPr>
              <a:t>terms T(</a:t>
            </a:r>
            <a:r>
              <a:rPr lang="en-US" dirty="0" smtClean="0">
                <a:sym typeface="Symbol"/>
              </a:rPr>
              <a:t></a:t>
            </a:r>
            <a:r>
              <a:rPr lang="en-US" baseline="-25000" dirty="0" smtClean="0">
                <a:sym typeface="Symbol"/>
              </a:rPr>
              <a:t>F</a:t>
            </a:r>
            <a:r>
              <a:rPr lang="en-US" i="1" dirty="0" smtClean="0"/>
              <a:t> </a:t>
            </a:r>
            <a:r>
              <a:rPr lang="en-US" dirty="0" smtClean="0">
                <a:sym typeface="Symbol"/>
              </a:rPr>
              <a:t>,</a:t>
            </a:r>
            <a:r>
              <a:rPr lang="en-US" i="1" dirty="0" smtClean="0">
                <a:sym typeface="Symbol"/>
              </a:rPr>
              <a:t>V</a:t>
            </a:r>
            <a:r>
              <a:rPr lang="en-US" dirty="0" smtClean="0">
                <a:sym typeface="Symbol"/>
              </a:rPr>
              <a:t>):</a:t>
            </a:r>
          </a:p>
          <a:p>
            <a:pPr>
              <a:buNone/>
            </a:pPr>
            <a:endParaRPr lang="en-US" dirty="0" smtClean="0">
              <a:sym typeface="Symbol"/>
            </a:endParaRPr>
          </a:p>
          <a:p>
            <a:pPr lvl="1"/>
            <a:r>
              <a:rPr lang="en-US" i="1" dirty="0" smtClean="0">
                <a:sym typeface="Symbol"/>
              </a:rPr>
              <a:t>t </a:t>
            </a:r>
            <a:r>
              <a:rPr lang="en-US" dirty="0" smtClean="0">
                <a:sym typeface="Symbol"/>
              </a:rPr>
              <a:t></a:t>
            </a:r>
            <a:r>
              <a:rPr lang="en-US" i="1" dirty="0" smtClean="0">
                <a:sym typeface="Symbol"/>
              </a:rPr>
              <a:t> T 	</a:t>
            </a:r>
            <a:r>
              <a:rPr lang="en-US" dirty="0" smtClean="0">
                <a:sym typeface="Symbol"/>
              </a:rPr>
              <a:t>::=</a:t>
            </a:r>
            <a:r>
              <a:rPr lang="en-US" i="1" dirty="0" smtClean="0">
                <a:sym typeface="Symbol"/>
              </a:rPr>
              <a:t> v			v </a:t>
            </a:r>
            <a:r>
              <a:rPr lang="en-US" dirty="0" smtClean="0">
                <a:sym typeface="Symbol"/>
              </a:rPr>
              <a:t></a:t>
            </a:r>
            <a:r>
              <a:rPr lang="en-US" i="1" dirty="0" smtClean="0">
                <a:sym typeface="Symbol"/>
              </a:rPr>
              <a:t> V</a:t>
            </a:r>
          </a:p>
          <a:p>
            <a:pPr lvl="2">
              <a:buNone/>
            </a:pPr>
            <a:r>
              <a:rPr lang="en-US" i="1" dirty="0" smtClean="0">
                <a:sym typeface="Symbol"/>
              </a:rPr>
              <a:t>		|     f</a:t>
            </a:r>
            <a:r>
              <a:rPr lang="en-US" dirty="0" smtClean="0">
                <a:sym typeface="Symbol"/>
              </a:rPr>
              <a:t>(</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a:t>
            </a:r>
            <a:r>
              <a:rPr lang="en-US" i="1" dirty="0" smtClean="0">
                <a:sym typeface="Symbol"/>
              </a:rPr>
              <a:t> f </a:t>
            </a:r>
            <a:r>
              <a:rPr lang="en-US" dirty="0" smtClean="0">
                <a:sym typeface="Symbol"/>
              </a:rPr>
              <a:t> </a:t>
            </a:r>
            <a:r>
              <a:rPr lang="en-US" baseline="-25000" dirty="0" smtClean="0">
                <a:sym typeface="Symbol"/>
              </a:rPr>
              <a:t>F</a:t>
            </a:r>
            <a:r>
              <a:rPr lang="en-US" i="1" dirty="0" smtClean="0"/>
              <a:t> </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 </a:t>
            </a:r>
            <a:r>
              <a:rPr lang="en-US" i="1" dirty="0" smtClean="0">
                <a:sym typeface="Symbol"/>
              </a:rPr>
              <a:t>T</a:t>
            </a:r>
            <a:endParaRPr lang="en-US" dirty="0" smtClean="0">
              <a:sym typeface="Symbol"/>
            </a:endParaRPr>
          </a:p>
          <a:p>
            <a:pPr lvl="1">
              <a:buNone/>
            </a:pPr>
            <a:endParaRPr lang="en-US" dirty="0" smtClean="0"/>
          </a:p>
          <a:p>
            <a:pPr>
              <a:buFont typeface="Arial" pitchFamily="34" charset="0"/>
              <a:buChar char="•"/>
            </a:pPr>
            <a:r>
              <a:rPr lang="en-US" i="1" dirty="0" smtClean="0"/>
              <a:t>Ground terms </a:t>
            </a:r>
            <a:r>
              <a:rPr lang="en-US" dirty="0" smtClean="0"/>
              <a:t>are given by </a:t>
            </a:r>
            <a:r>
              <a:rPr lang="en-US" i="1" dirty="0" smtClean="0">
                <a:sym typeface="Symbol"/>
              </a:rPr>
              <a:t>T(</a:t>
            </a:r>
            <a:r>
              <a:rPr lang="en-US" dirty="0" smtClean="0">
                <a:sym typeface="Symbol"/>
              </a:rPr>
              <a:t></a:t>
            </a:r>
            <a:r>
              <a:rPr lang="en-US" baseline="-25000" dirty="0" smtClean="0">
                <a:sym typeface="Symbol"/>
              </a:rPr>
              <a:t>F</a:t>
            </a:r>
            <a:r>
              <a:rPr lang="en-US" i="1" dirty="0" smtClean="0"/>
              <a:t> </a:t>
            </a:r>
            <a:r>
              <a:rPr lang="en-US" dirty="0" smtClean="0">
                <a:sym typeface="Symbol"/>
              </a:rPr>
              <a:t>,) </a:t>
            </a:r>
          </a:p>
          <a:p>
            <a:pPr>
              <a:buFont typeface="Arial" pitchFamily="34" charset="0"/>
              <a:buChar char="•"/>
            </a:pPr>
            <a:endParaRPr lang="en-US" dirty="0" smtClean="0">
              <a:sym typeface="Symbol"/>
            </a:endParaRPr>
          </a:p>
          <a:p>
            <a:pPr>
              <a:buFont typeface="Arial" pitchFamily="34" charset="0"/>
              <a:buChar char="•"/>
            </a:pPr>
            <a:r>
              <a:rPr lang="en-US" dirty="0" smtClean="0">
                <a:sym typeface="Symbol"/>
              </a:rPr>
              <a:t>Atomic predicates:  </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2 </a:t>
            </a:r>
            <a:r>
              <a:rPr lang="en-US" dirty="0" smtClean="0">
                <a:sym typeface="Symbol"/>
              </a:rPr>
              <a:t> - just equalities</a:t>
            </a:r>
          </a:p>
          <a:p>
            <a:pPr>
              <a:buFont typeface="Arial" pitchFamily="34" charset="0"/>
              <a:buChar char="•"/>
            </a:pPr>
            <a:endParaRPr lang="en-US" dirty="0" smtClean="0">
              <a:sym typeface="Symbol"/>
            </a:endParaRPr>
          </a:p>
          <a:p>
            <a:pPr>
              <a:buFont typeface="Arial" pitchFamily="34" charset="0"/>
              <a:buChar char="•"/>
            </a:pPr>
            <a:r>
              <a:rPr lang="en-US" i="1" dirty="0" smtClean="0">
                <a:sym typeface="Symbol"/>
              </a:rPr>
              <a:t>E-satisfiability  t</a:t>
            </a:r>
            <a:r>
              <a:rPr lang="en-US" i="1" baseline="-25000" dirty="0" smtClean="0">
                <a:sym typeface="Symbol"/>
              </a:rPr>
              <a:t>1</a:t>
            </a:r>
            <a:r>
              <a:rPr lang="en-US" i="1" dirty="0" smtClean="0">
                <a:sym typeface="Symbol"/>
              </a:rPr>
              <a:t> = t</a:t>
            </a:r>
            <a:r>
              <a:rPr lang="en-US" i="1" baseline="-25000" dirty="0" smtClean="0">
                <a:sym typeface="Symbol"/>
              </a:rPr>
              <a:t>2 </a:t>
            </a:r>
            <a:r>
              <a:rPr lang="en-US" i="1" dirty="0" smtClean="0">
                <a:sym typeface="Symbol"/>
              </a:rPr>
              <a:t>t</a:t>
            </a:r>
            <a:r>
              <a:rPr lang="en-US" i="1" baseline="-25000" dirty="0" smtClean="0">
                <a:sym typeface="Symbol"/>
              </a:rPr>
              <a:t>3</a:t>
            </a:r>
            <a:r>
              <a:rPr lang="en-US" i="1" dirty="0" smtClean="0">
                <a:sym typeface="Symbol"/>
              </a:rPr>
              <a:t> = t</a:t>
            </a:r>
            <a:r>
              <a:rPr lang="en-US" i="1" baseline="-25000" dirty="0" smtClean="0">
                <a:sym typeface="Symbol"/>
              </a:rPr>
              <a:t>4 </a:t>
            </a:r>
            <a:r>
              <a:rPr lang="en-US" i="1" dirty="0" smtClean="0">
                <a:sym typeface="Symbol"/>
              </a:rPr>
              <a:t> t</a:t>
            </a:r>
            <a:r>
              <a:rPr lang="en-US" i="1" baseline="-25000" dirty="0" smtClean="0">
                <a:sym typeface="Symbol"/>
              </a:rPr>
              <a:t>5</a:t>
            </a:r>
            <a:r>
              <a:rPr lang="en-US" i="1" dirty="0" smtClean="0">
                <a:sym typeface="Symbol"/>
              </a:rPr>
              <a:t>   t</a:t>
            </a:r>
            <a:r>
              <a:rPr lang="en-US" i="1" baseline="-25000" dirty="0" smtClean="0">
                <a:sym typeface="Symbol"/>
              </a:rPr>
              <a:t>6</a:t>
            </a:r>
            <a:endParaRPr lang="en-US" i="1"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Terminology</a:t>
            </a:r>
            <a:endParaRPr lang="en-US" dirty="0"/>
          </a:p>
        </p:txBody>
      </p:sp>
      <p:sp>
        <p:nvSpPr>
          <p:cNvPr id="3" name="Content Placeholder 2"/>
          <p:cNvSpPr>
            <a:spLocks noGrp="1"/>
          </p:cNvSpPr>
          <p:nvPr>
            <p:ph idx="1"/>
          </p:nvPr>
        </p:nvSpPr>
        <p:spPr>
          <a:xfrm>
            <a:off x="313266" y="2507896"/>
            <a:ext cx="8382000" cy="3046988"/>
          </a:xfrm>
        </p:spPr>
        <p:txBody>
          <a:bodyPr/>
          <a:lstStyle/>
          <a:p>
            <a:r>
              <a:rPr lang="en-US" dirty="0" smtClean="0"/>
              <a:t>E-</a:t>
            </a:r>
            <a:r>
              <a:rPr lang="en-US" dirty="0" err="1" smtClean="0"/>
              <a:t>satisfiability</a:t>
            </a:r>
            <a:r>
              <a:rPr lang="en-US" dirty="0" smtClean="0"/>
              <a:t> is more often called EUF-</a:t>
            </a:r>
            <a:r>
              <a:rPr lang="en-US" dirty="0" err="1" smtClean="0"/>
              <a:t>satisfiability</a:t>
            </a:r>
            <a:r>
              <a:rPr lang="en-US" dirty="0" smtClean="0"/>
              <a:t> </a:t>
            </a:r>
          </a:p>
          <a:p>
            <a:endParaRPr lang="en-US" dirty="0" smtClean="0"/>
          </a:p>
          <a:p>
            <a:pPr lvl="1"/>
            <a:r>
              <a:rPr lang="en-US" dirty="0" smtClean="0"/>
              <a:t>EUF : Equality and Un-interpreted Functions.</a:t>
            </a:r>
          </a:p>
          <a:p>
            <a:pPr lvl="1"/>
            <a:endParaRPr lang="en-US" dirty="0" smtClean="0"/>
          </a:p>
          <a:p>
            <a:r>
              <a:rPr lang="en-US" dirty="0" smtClean="0"/>
              <a:t>E is just shorter to say than EUF.</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E-</a:t>
            </a:r>
            <a:r>
              <a:rPr smtClean="0"/>
              <a:t>satisfiability - example</a:t>
            </a:r>
            <a:endParaRPr lang="en-US" i="1" dirty="0"/>
          </a:p>
        </p:txBody>
      </p:sp>
      <p:sp>
        <p:nvSpPr>
          <p:cNvPr id="3" name="Content Placeholder 2"/>
          <p:cNvSpPr>
            <a:spLocks noGrp="1"/>
          </p:cNvSpPr>
          <p:nvPr>
            <p:ph idx="1"/>
          </p:nvPr>
        </p:nvSpPr>
        <p:spPr>
          <a:xfrm>
            <a:off x="381000" y="1412875"/>
            <a:ext cx="8382000" cy="5544595"/>
          </a:xfrm>
        </p:spPr>
        <p:txBody>
          <a:bodyPr/>
          <a:lstStyle/>
          <a:p>
            <a:r>
              <a:rPr lang="en-US" i="1" dirty="0" smtClean="0"/>
              <a:t>f(f(a)) = a, f(a) </a:t>
            </a:r>
            <a:r>
              <a:rPr lang="en-US" i="1" dirty="0" smtClean="0">
                <a:sym typeface="Symbol"/>
              </a:rPr>
              <a:t></a:t>
            </a:r>
            <a:r>
              <a:rPr lang="en-US" i="1" dirty="0" smtClean="0"/>
              <a:t>a</a:t>
            </a:r>
          </a:p>
          <a:p>
            <a:pPr lvl="1"/>
            <a:r>
              <a:rPr lang="en-US" dirty="0" smtClean="0"/>
              <a:t>Satisfied by Model : </a:t>
            </a:r>
            <a:br>
              <a:rPr lang="en-US" dirty="0" smtClean="0"/>
            </a:br>
            <a:endParaRPr lang="en-US" dirty="0" smtClean="0"/>
          </a:p>
          <a:p>
            <a:pPr lvl="1">
              <a:buNone/>
            </a:pPr>
            <a:r>
              <a:rPr lang="en-US" dirty="0" smtClean="0"/>
              <a:t>		a</a:t>
            </a:r>
            <a:r>
              <a:rPr lang="en-US" baseline="30000" dirty="0" smtClean="0"/>
              <a:t>M</a:t>
            </a:r>
            <a:r>
              <a:rPr lang="en-US" i="1" dirty="0" smtClean="0"/>
              <a:t> =a</a:t>
            </a:r>
            <a:r>
              <a:rPr lang="en-US" i="1" baseline="-25000" dirty="0" smtClean="0"/>
              <a:t>0  </a:t>
            </a:r>
            <a:r>
              <a:rPr lang="en-US" dirty="0" smtClean="0"/>
              <a:t>f</a:t>
            </a:r>
            <a:r>
              <a:rPr lang="en-US" baseline="30000" dirty="0" smtClean="0"/>
              <a:t>M</a:t>
            </a:r>
            <a:r>
              <a:rPr lang="en-US" i="1" dirty="0" smtClean="0"/>
              <a:t> ={a</a:t>
            </a:r>
            <a:r>
              <a:rPr lang="en-US" i="1" baseline="-25000" dirty="0" smtClean="0"/>
              <a:t>0 </a:t>
            </a:r>
            <a:r>
              <a:rPr lang="en-US" i="1" dirty="0" smtClean="0">
                <a:sym typeface="Symbol"/>
              </a:rPr>
              <a:t></a:t>
            </a:r>
            <a:r>
              <a:rPr lang="en-US" i="1" dirty="0" smtClean="0"/>
              <a:t> a</a:t>
            </a:r>
            <a:r>
              <a:rPr lang="en-US" i="1" baseline="-25000" dirty="0" smtClean="0"/>
              <a:t>1</a:t>
            </a:r>
            <a:r>
              <a:rPr lang="en-US" i="1" dirty="0" smtClean="0">
                <a:sym typeface="Symbol"/>
              </a:rPr>
              <a:t>,</a:t>
            </a:r>
            <a:r>
              <a:rPr lang="en-US" i="1" dirty="0" smtClean="0"/>
              <a:t> a</a:t>
            </a:r>
            <a:r>
              <a:rPr lang="en-US" i="1" baseline="-25000" dirty="0" smtClean="0"/>
              <a:t>1 </a:t>
            </a:r>
            <a:r>
              <a:rPr lang="en-US" i="1" dirty="0" smtClean="0">
                <a:sym typeface="Symbol"/>
              </a:rPr>
              <a:t></a:t>
            </a:r>
            <a:r>
              <a:rPr lang="en-US" i="1" dirty="0" smtClean="0"/>
              <a:t> a</a:t>
            </a:r>
            <a:r>
              <a:rPr lang="en-US" i="1" baseline="-25000" dirty="0" smtClean="0"/>
              <a:t>0</a:t>
            </a:r>
            <a:r>
              <a:rPr lang="en-US" i="1" dirty="0" smtClean="0"/>
              <a:t>}</a:t>
            </a:r>
            <a:endParaRPr lang="en-US" dirty="0" smtClean="0"/>
          </a:p>
          <a:p>
            <a:endParaRPr lang="en-US" i="1" dirty="0" smtClean="0"/>
          </a:p>
          <a:p>
            <a:r>
              <a:rPr lang="en-US" i="1" dirty="0" smtClean="0"/>
              <a:t>f(f(f(a)) = a, f(f(f(f(f(a))))) = a, a </a:t>
            </a:r>
            <a:r>
              <a:rPr lang="en-US" i="1" dirty="0" smtClean="0">
                <a:sym typeface="Symbol"/>
              </a:rPr>
              <a:t></a:t>
            </a:r>
            <a:r>
              <a:rPr lang="en-US" i="1" dirty="0" smtClean="0"/>
              <a:t> f(a)</a:t>
            </a:r>
          </a:p>
          <a:p>
            <a:pPr lvl="1"/>
            <a:endParaRPr lang="en-US" i="1" dirty="0" smtClean="0"/>
          </a:p>
          <a:p>
            <a:pPr lvl="1"/>
            <a:r>
              <a:rPr lang="en-US" i="1" dirty="0" smtClean="0"/>
              <a:t>Unsatisfiable: a = f(f(f(f(f(a))))) = f(f(a))</a:t>
            </a:r>
          </a:p>
          <a:p>
            <a:pPr lvl="1"/>
            <a:endParaRPr lang="en-US" i="1" dirty="0" smtClean="0"/>
          </a:p>
          <a:p>
            <a:pPr lvl="1">
              <a:buNone/>
            </a:pPr>
            <a:r>
              <a:rPr lang="en-US" i="1" dirty="0" smtClean="0"/>
              <a:t>				  a = f(f(f(a)) = f(a)</a:t>
            </a:r>
          </a:p>
          <a:p>
            <a:pPr lvl="1"/>
            <a:endParaRPr lang="en-US"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E-</a:t>
            </a:r>
            <a:r>
              <a:rPr smtClean="0"/>
              <a:t>satisfiability - example</a:t>
            </a:r>
            <a:endParaRPr lang="en-US" dirty="0"/>
          </a:p>
        </p:txBody>
      </p:sp>
      <p:sp>
        <p:nvSpPr>
          <p:cNvPr id="3" name="Content Placeholder 2"/>
          <p:cNvSpPr>
            <a:spLocks noGrp="1"/>
          </p:cNvSpPr>
          <p:nvPr>
            <p:ph idx="1"/>
          </p:nvPr>
        </p:nvSpPr>
        <p:spPr>
          <a:xfrm>
            <a:off x="381000" y="1412875"/>
            <a:ext cx="8382000" cy="457048"/>
          </a:xfrm>
        </p:spPr>
        <p:txBody>
          <a:bodyPr/>
          <a:lstStyle/>
          <a:p>
            <a:r>
              <a:rPr lang="en-US" i="1" dirty="0" smtClean="0"/>
              <a:t>f(f(a)) = a, a </a:t>
            </a:r>
            <a:r>
              <a:rPr lang="en-US" i="1" dirty="0" smtClean="0">
                <a:sym typeface="Symbol"/>
              </a:rPr>
              <a:t></a:t>
            </a:r>
            <a:r>
              <a:rPr lang="en-US" i="1" dirty="0" smtClean="0"/>
              <a:t> f(a)</a:t>
            </a:r>
          </a:p>
        </p:txBody>
      </p:sp>
      <p:pic>
        <p:nvPicPr>
          <p:cNvPr id="37891" name="Picture 3"/>
          <p:cNvPicPr>
            <a:picLocks noChangeAspect="1" noChangeArrowheads="1"/>
          </p:cNvPicPr>
          <p:nvPr/>
        </p:nvPicPr>
        <p:blipFill>
          <a:blip r:embed="rId2"/>
          <a:srcRect l="2573" t="13627" r="53944" b="46682"/>
          <a:stretch>
            <a:fillRect/>
          </a:stretch>
        </p:blipFill>
        <p:spPr bwMode="auto">
          <a:xfrm>
            <a:off x="1235948" y="2039701"/>
            <a:ext cx="6350557" cy="463738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2.2"/>
</p:tagLst>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2018-12-08T16:27:26+00:00</PublishingExpirationDate>
    <PublishingStartDate xmlns="http://schemas.microsoft.com/sharepoint/v3">2000-01-01T08:00:00+00:00</PublishingStartDate>
  </documentManagement>
</p:properties>
</file>

<file path=customXml/itemProps1.xml><?xml version="1.0" encoding="utf-8"?>
<ds:datastoreItem xmlns:ds="http://schemas.openxmlformats.org/officeDocument/2006/customXml" ds:itemID="{8B5C2AC8-0793-4502-A519-1807B7135801}"/>
</file>

<file path=customXml/itemProps2.xml><?xml version="1.0" encoding="utf-8"?>
<ds:datastoreItem xmlns:ds="http://schemas.openxmlformats.org/officeDocument/2006/customXml" ds:itemID="{E7F898CC-13F8-471E-88EA-EFAA80FECF4A}"/>
</file>

<file path=customXml/itemProps3.xml><?xml version="1.0" encoding="utf-8"?>
<ds:datastoreItem xmlns:ds="http://schemas.openxmlformats.org/officeDocument/2006/customXml" ds:itemID="{D9F50A16-2F0A-48CD-98C8-4E4AE3627974}"/>
</file>

<file path=docProps/app.xml><?xml version="1.0" encoding="utf-8"?>
<Properties xmlns="http://schemas.openxmlformats.org/officeDocument/2006/extended-properties" xmlns:vt="http://schemas.openxmlformats.org/officeDocument/2006/docPropsVTypes">
  <Template>MSR_PPT template_07_light</Template>
  <TotalTime>5988</TotalTime>
  <Words>1226</Words>
  <Application>Microsoft Office PowerPoint</Application>
  <PresentationFormat>On-screen Show (4:3)</PresentationFormat>
  <Paragraphs>349</Paragraphs>
  <Slides>47</Slides>
  <Notes>2</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MSR_PPT template_07_light</vt:lpstr>
      <vt:lpstr>SMT solvers in  Program Analysis and Verification </vt:lpstr>
      <vt:lpstr>Overview of the lectures</vt:lpstr>
      <vt:lpstr>Summary of Day 2</vt:lpstr>
      <vt:lpstr>Review</vt:lpstr>
      <vt:lpstr>Slide 5</vt:lpstr>
      <vt:lpstr>Terms and E-satisfiability</vt:lpstr>
      <vt:lpstr>Terminology</vt:lpstr>
      <vt:lpstr>E-satisfiability - example</vt:lpstr>
      <vt:lpstr>E-satisfiability - example</vt:lpstr>
      <vt:lpstr>E - The theory of equality</vt:lpstr>
      <vt:lpstr>Congruence Closure</vt:lpstr>
      <vt:lpstr>Congruence Closure Graph</vt:lpstr>
      <vt:lpstr>Congruence Closure Graph</vt:lpstr>
      <vt:lpstr>Congruence Closure Graph</vt:lpstr>
      <vt:lpstr>Congruence Closure Graph</vt:lpstr>
      <vt:lpstr>Congruence Closure Graph</vt:lpstr>
      <vt:lpstr>Congruence Closure Graph</vt:lpstr>
      <vt:lpstr>Conguruence Closure Graph</vt:lpstr>
      <vt:lpstr>Congruence Closure Graph</vt:lpstr>
      <vt:lpstr>Congruence Closure Graph</vt:lpstr>
      <vt:lpstr>Congruence Closure Graph</vt:lpstr>
      <vt:lpstr>Congruence Closure Graph</vt:lpstr>
      <vt:lpstr>Congruence Closure Graph</vt:lpstr>
      <vt:lpstr>Congruence Closure Graph</vt:lpstr>
      <vt:lpstr>Congruence closure graph</vt:lpstr>
      <vt:lpstr>Congruence closure graph</vt:lpstr>
      <vt:lpstr>Computing congruence closure</vt:lpstr>
      <vt:lpstr>Computing Congruence closure</vt:lpstr>
      <vt:lpstr>Computing Congruence closure</vt:lpstr>
      <vt:lpstr>Using congruence closure</vt:lpstr>
      <vt:lpstr>Congruence closure algorithm</vt:lpstr>
      <vt:lpstr> DPLL(E)</vt:lpstr>
      <vt:lpstr>E - conflicts</vt:lpstr>
      <vt:lpstr>E - conflicts</vt:lpstr>
      <vt:lpstr>E - conflicts</vt:lpstr>
      <vt:lpstr>Convexity</vt:lpstr>
      <vt:lpstr>and uninterpreted functions</vt:lpstr>
      <vt:lpstr>Abstraction</vt:lpstr>
      <vt:lpstr>Incremental abstraction</vt:lpstr>
      <vt:lpstr>Program EXploration</vt:lpstr>
      <vt:lpstr>Pex - demo</vt:lpstr>
      <vt:lpstr>How does Pex work?</vt:lpstr>
      <vt:lpstr>Pex – Test Input Generation</vt:lpstr>
      <vt:lpstr>Slide 44</vt:lpstr>
      <vt:lpstr>How Pex finds errors</vt:lpstr>
      <vt:lpstr>Extended Reflection &amp; Monitoring Overview</vt:lpstr>
      <vt:lpstr>Code instrumentation for symbolic analysis</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Nikolaj Bjorner</cp:lastModifiedBy>
  <cp:revision>161</cp:revision>
  <dcterms:created xsi:type="dcterms:W3CDTF">2007-07-26T21:26:45Z</dcterms:created>
  <dcterms:modified xsi:type="dcterms:W3CDTF">2008-06-28T04:13:43Z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