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62"/>
  </p:notesMasterIdLst>
  <p:handoutMasterIdLst>
    <p:handoutMasterId r:id="rId63"/>
  </p:handoutMasterIdLst>
  <p:sldIdLst>
    <p:sldId id="257" r:id="rId5"/>
    <p:sldId id="394" r:id="rId6"/>
    <p:sldId id="395" r:id="rId7"/>
    <p:sldId id="322" r:id="rId8"/>
    <p:sldId id="342" r:id="rId9"/>
    <p:sldId id="408" r:id="rId10"/>
    <p:sldId id="347" r:id="rId11"/>
    <p:sldId id="348" r:id="rId12"/>
    <p:sldId id="352" r:id="rId13"/>
    <p:sldId id="349" r:id="rId14"/>
    <p:sldId id="351" r:id="rId15"/>
    <p:sldId id="350" r:id="rId16"/>
    <p:sldId id="410" r:id="rId17"/>
    <p:sldId id="353" r:id="rId18"/>
    <p:sldId id="355" r:id="rId19"/>
    <p:sldId id="356" r:id="rId20"/>
    <p:sldId id="357" r:id="rId21"/>
    <p:sldId id="358" r:id="rId22"/>
    <p:sldId id="360" r:id="rId23"/>
    <p:sldId id="361" r:id="rId24"/>
    <p:sldId id="362" r:id="rId25"/>
    <p:sldId id="363" r:id="rId26"/>
    <p:sldId id="364" r:id="rId27"/>
    <p:sldId id="365" r:id="rId28"/>
    <p:sldId id="366" r:id="rId29"/>
    <p:sldId id="367" r:id="rId30"/>
    <p:sldId id="371" r:id="rId31"/>
    <p:sldId id="372"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70" r:id="rId45"/>
    <p:sldId id="373" r:id="rId46"/>
    <p:sldId id="391" r:id="rId47"/>
    <p:sldId id="386" r:id="rId48"/>
    <p:sldId id="387" r:id="rId49"/>
    <p:sldId id="388" r:id="rId50"/>
    <p:sldId id="389" r:id="rId51"/>
    <p:sldId id="390" r:id="rId52"/>
    <p:sldId id="397" r:id="rId53"/>
    <p:sldId id="409" r:id="rId54"/>
    <p:sldId id="398" r:id="rId55"/>
    <p:sldId id="399" r:id="rId56"/>
    <p:sldId id="401" r:id="rId57"/>
    <p:sldId id="402" r:id="rId58"/>
    <p:sldId id="403" r:id="rId59"/>
    <p:sldId id="404" r:id="rId60"/>
    <p:sldId id="405" r:id="rId61"/>
  </p:sldIdLst>
  <p:sldSz cx="9144000" cy="6858000" type="screen4x3"/>
  <p:notesSz cx="7137400" cy="9423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B953"/>
    <a:srgbClr val="FF66CC"/>
    <a:srgbClr val="FFCD2D"/>
    <a:srgbClr val="F1C283"/>
    <a:srgbClr val="CE7E5A"/>
    <a:srgbClr val="CF6A3D"/>
    <a:srgbClr val="9C42E6"/>
    <a:srgbClr val="D1943B"/>
    <a:srgbClr val="F8F57B"/>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40" autoAdjust="0"/>
    <p:restoredTop sz="87926" autoAdjust="0"/>
  </p:normalViewPr>
  <p:slideViewPr>
    <p:cSldViewPr snapToGrid="0">
      <p:cViewPr varScale="1">
        <p:scale>
          <a:sx n="71" d="100"/>
          <a:sy n="71" d="100"/>
        </p:scale>
        <p:origin x="-401" y="-75"/>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968"/>
        <p:guide pos="224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dirty="0"/>
          </a:p>
        </p:txBody>
      </p:sp>
      <p:sp>
        <p:nvSpPr>
          <p:cNvPr id="3" name="Date Placeholder 2"/>
          <p:cNvSpPr>
            <a:spLocks noGrp="1"/>
          </p:cNvSpPr>
          <p:nvPr>
            <p:ph type="dt" sz="quarter" idx="1"/>
          </p:nvPr>
        </p:nvSpPr>
        <p:spPr>
          <a:xfrm>
            <a:off x="4042875" y="0"/>
            <a:ext cx="3092873" cy="471170"/>
          </a:xfrm>
          <a:prstGeom prst="rect">
            <a:avLst/>
          </a:prstGeom>
        </p:spPr>
        <p:txBody>
          <a:bodyPr vert="horz" lIns="94631" tIns="47316" rIns="94631" bIns="47316" rtlCol="0"/>
          <a:lstStyle>
            <a:lvl1pPr algn="r">
              <a:defRPr sz="1200"/>
            </a:lvl1pPr>
          </a:lstStyle>
          <a:p>
            <a:fld id="{1C3F5198-D814-4F07-A84F-942E63C84983}" type="datetimeFigureOut">
              <a:rPr lang="en-US" smtClean="0"/>
              <a:pPr/>
              <a:t>6/29/2008</a:t>
            </a:fld>
            <a:endParaRPr lang="en-US"/>
          </a:p>
        </p:txBody>
      </p:sp>
      <p:sp>
        <p:nvSpPr>
          <p:cNvPr id="4" name="Footer Placeholder 3"/>
          <p:cNvSpPr>
            <a:spLocks noGrp="1"/>
          </p:cNvSpPr>
          <p:nvPr>
            <p:ph type="ftr" sz="quarter" idx="2"/>
          </p:nvPr>
        </p:nvSpPr>
        <p:spPr>
          <a:xfrm>
            <a:off x="0" y="8950595"/>
            <a:ext cx="6502964" cy="471170"/>
          </a:xfrm>
          <a:prstGeom prst="rect">
            <a:avLst/>
          </a:prstGeom>
        </p:spPr>
        <p:txBody>
          <a:bodyPr vert="horz" lIns="94631" tIns="47316" rIns="94631" bIns="47316"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502964" y="8950595"/>
            <a:ext cx="632784" cy="471170"/>
          </a:xfrm>
          <a:prstGeom prst="rect">
            <a:avLst/>
          </a:prstGeom>
        </p:spPr>
        <p:txBody>
          <a:bodyPr vert="horz" lIns="94631" tIns="47316" rIns="94631" bIns="47316"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2873" cy="471170"/>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4042875" y="0"/>
            <a:ext cx="3092873" cy="471170"/>
          </a:xfrm>
          <a:prstGeom prst="rect">
            <a:avLst/>
          </a:prstGeom>
        </p:spPr>
        <p:txBody>
          <a:bodyPr vert="horz" lIns="94631" tIns="47316" rIns="94631" bIns="47316" rtlCol="0"/>
          <a:lstStyle>
            <a:lvl1pPr algn="r">
              <a:defRPr sz="1200"/>
            </a:lvl1pPr>
          </a:lstStyle>
          <a:p>
            <a:fld id="{7C3FBCD4-166E-446F-AF18-7D4A0CF9AEF6}" type="datetimeFigureOut">
              <a:rPr lang="en-US" smtClean="0"/>
              <a:pPr/>
              <a:t>6/29/2008</a:t>
            </a:fld>
            <a:endParaRPr lang="en-US"/>
          </a:p>
        </p:txBody>
      </p:sp>
      <p:sp>
        <p:nvSpPr>
          <p:cNvPr id="4" name="Slide Image Placeholder 3"/>
          <p:cNvSpPr>
            <a:spLocks noGrp="1" noRot="1" noChangeAspect="1"/>
          </p:cNvSpPr>
          <p:nvPr>
            <p:ph type="sldImg" idx="2"/>
          </p:nvPr>
        </p:nvSpPr>
        <p:spPr>
          <a:xfrm>
            <a:off x="1212850" y="706438"/>
            <a:ext cx="4711700" cy="3533775"/>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713740" y="4476115"/>
            <a:ext cx="5709920" cy="4240530"/>
          </a:xfrm>
          <a:prstGeom prst="rect">
            <a:avLst/>
          </a:prstGeom>
        </p:spPr>
        <p:txBody>
          <a:bodyPr vert="horz" lIns="94631" tIns="47316" rIns="94631" bIns="473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50595"/>
            <a:ext cx="6423660" cy="471170"/>
          </a:xfrm>
          <a:prstGeom prst="rect">
            <a:avLst/>
          </a:prstGeom>
        </p:spPr>
        <p:txBody>
          <a:bodyPr vert="horz" lIns="94631" tIns="47316" rIns="94631" bIns="47316"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423660" y="8950595"/>
            <a:ext cx="712088" cy="471170"/>
          </a:xfrm>
          <a:prstGeom prst="rect">
            <a:avLst/>
          </a:prstGeom>
        </p:spPr>
        <p:txBody>
          <a:bodyPr vert="horz" lIns="94631" tIns="47316" rIns="94631" bIns="47316"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6/29/2008 8:37 PM</a:t>
            </a:fld>
            <a:endParaRPr lang="en-US"/>
          </a:p>
        </p:txBody>
      </p:sp>
      <p:sp>
        <p:nvSpPr>
          <p:cNvPr id="6" name="Footer Placeholder 5"/>
          <p:cNvSpPr>
            <a:spLocks noGrp="1"/>
          </p:cNvSpPr>
          <p:nvPr>
            <p:ph type="ftr" sz="quarter" idx="12"/>
          </p:nvPr>
        </p:nvSpPr>
        <p:spPr>
          <a:xfrm>
            <a:off x="0" y="8950595"/>
            <a:ext cx="6423660" cy="471170"/>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423660" y="8950595"/>
            <a:ext cx="712088" cy="47117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Horn equalities are convex.</a:t>
            </a:r>
          </a:p>
          <a:p>
            <a:r>
              <a:rPr lang="en-US" dirty="0" smtClean="0"/>
              <a:t>Proof: convert the horn equalities into predicate calculus without equality by adding the horn axioms:</a:t>
            </a:r>
          </a:p>
          <a:p>
            <a:r>
              <a:rPr lang="en-US" dirty="0" smtClean="0"/>
              <a:t>               E(</a:t>
            </a:r>
            <a:r>
              <a:rPr lang="en-US" dirty="0" err="1" smtClean="0"/>
              <a:t>x,y</a:t>
            </a:r>
            <a:r>
              <a:rPr lang="en-US" dirty="0" smtClean="0"/>
              <a:t>) :- E(</a:t>
            </a:r>
            <a:r>
              <a:rPr lang="en-US" dirty="0" err="1" smtClean="0"/>
              <a:t>y,x</a:t>
            </a:r>
            <a:r>
              <a:rPr lang="en-US" dirty="0" smtClean="0"/>
              <a:t>)</a:t>
            </a:r>
          </a:p>
          <a:p>
            <a:r>
              <a:rPr lang="en-US" dirty="0" smtClean="0"/>
              <a:t>               E(</a:t>
            </a:r>
            <a:r>
              <a:rPr lang="en-US" dirty="0" err="1" smtClean="0"/>
              <a:t>x,z</a:t>
            </a:r>
            <a:r>
              <a:rPr lang="en-US" dirty="0" smtClean="0"/>
              <a:t>) :- E(</a:t>
            </a:r>
            <a:r>
              <a:rPr lang="en-US" dirty="0" err="1" smtClean="0"/>
              <a:t>x,y</a:t>
            </a:r>
            <a:r>
              <a:rPr lang="en-US" dirty="0" smtClean="0"/>
              <a:t>), E(</a:t>
            </a:r>
            <a:r>
              <a:rPr lang="en-US" dirty="0" err="1" smtClean="0"/>
              <a:t>y,z</a:t>
            </a:r>
            <a:r>
              <a:rPr lang="en-US" dirty="0" smtClean="0"/>
              <a:t>)</a:t>
            </a:r>
          </a:p>
          <a:p>
            <a:r>
              <a:rPr lang="en-US" dirty="0" smtClean="0"/>
              <a:t>               E(</a:t>
            </a:r>
            <a:r>
              <a:rPr lang="en-US" dirty="0" err="1" smtClean="0"/>
              <a:t>x,x</a:t>
            </a:r>
            <a:r>
              <a:rPr lang="en-US" dirty="0" smtClean="0"/>
              <a:t>)</a:t>
            </a:r>
          </a:p>
          <a:p>
            <a:r>
              <a:rPr lang="en-US" dirty="0" smtClean="0"/>
              <a:t>               E(f(x),f(y)) :- E(</a:t>
            </a:r>
            <a:r>
              <a:rPr lang="en-US" dirty="0" err="1" smtClean="0"/>
              <a:t>x,y</a:t>
            </a:r>
            <a:r>
              <a:rPr lang="en-US" dirty="0" smtClean="0"/>
              <a:t>)….  For every f.</a:t>
            </a:r>
          </a:p>
          <a:p>
            <a:r>
              <a:rPr lang="en-US" dirty="0" smtClean="0"/>
              <a:t>The resulting system H is still Horn.</a:t>
            </a:r>
          </a:p>
          <a:p>
            <a:r>
              <a:rPr lang="en-US" dirty="0" smtClean="0"/>
              <a:t>Suppose H |= E(</a:t>
            </a:r>
            <a:r>
              <a:rPr lang="en-US" dirty="0" err="1" smtClean="0"/>
              <a:t>s,t</a:t>
            </a:r>
            <a:r>
              <a:rPr lang="en-US" dirty="0" smtClean="0"/>
              <a:t>) or E(</a:t>
            </a:r>
            <a:r>
              <a:rPr lang="en-US" dirty="0" err="1" smtClean="0"/>
              <a:t>u,v</a:t>
            </a:r>
            <a:r>
              <a:rPr lang="en-US" dirty="0" smtClean="0"/>
              <a:t>). Then by FO completeness H &amp; !E(</a:t>
            </a:r>
            <a:r>
              <a:rPr lang="en-US" dirty="0" err="1" smtClean="0"/>
              <a:t>s,t</a:t>
            </a:r>
            <a:r>
              <a:rPr lang="en-US" dirty="0" smtClean="0"/>
              <a:t>) &amp;&amp; !E(</a:t>
            </a:r>
            <a:r>
              <a:rPr lang="en-US" dirty="0" err="1" smtClean="0"/>
              <a:t>u,v</a:t>
            </a:r>
            <a:r>
              <a:rPr lang="en-US" dirty="0" smtClean="0"/>
              <a:t>) is </a:t>
            </a:r>
            <a:r>
              <a:rPr lang="en-US" dirty="0" err="1" smtClean="0"/>
              <a:t>unsat</a:t>
            </a:r>
            <a:r>
              <a:rPr lang="en-US" dirty="0" smtClean="0"/>
              <a:t> with a finite resolution derivation.</a:t>
            </a:r>
          </a:p>
          <a:p>
            <a:r>
              <a:rPr lang="en-US" dirty="0" smtClean="0"/>
              <a:t>Now notice that any </a:t>
            </a:r>
            <a:r>
              <a:rPr lang="en-US" dirty="0" err="1" smtClean="0"/>
              <a:t>resolvent</a:t>
            </a:r>
            <a:r>
              <a:rPr lang="en-US" dirty="0" smtClean="0"/>
              <a:t> with !E(</a:t>
            </a:r>
            <a:r>
              <a:rPr lang="en-US" dirty="0" err="1" smtClean="0"/>
              <a:t>s,t</a:t>
            </a:r>
            <a:r>
              <a:rPr lang="en-US" dirty="0" smtClean="0"/>
              <a:t>) or !E(</a:t>
            </a:r>
            <a:r>
              <a:rPr lang="en-US" dirty="0" err="1" smtClean="0"/>
              <a:t>u,v</a:t>
            </a:r>
            <a:r>
              <a:rPr lang="en-US" dirty="0" smtClean="0"/>
              <a:t>) contains no positive literals. Hence, clauses resolved with one cannot be resolved with the other.</a:t>
            </a:r>
          </a:p>
          <a:p>
            <a:r>
              <a:rPr lang="en-US" dirty="0" smtClean="0"/>
              <a:t>The finite resolution derivation must therefore only require one of the equalities.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ft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3677"/>
            <a:ext cx="9144000" cy="1329595"/>
          </a:xfrm>
        </p:spPr>
        <p:txBody>
          <a:bodyPr/>
          <a:lstStyle/>
          <a:p>
            <a:pPr algn="ctr"/>
            <a:r>
              <a:rPr sz="4800" smtClean="0"/>
              <a:t>SMT solvers in </a:t>
            </a:r>
            <a:br>
              <a:rPr sz="4800" smtClean="0"/>
            </a:br>
            <a:r>
              <a:rPr sz="4800" smtClean="0"/>
              <a:t>Program Analysis and Verification </a:t>
            </a:r>
            <a:endParaRPr lang="en-US" sz="4800" dirty="0"/>
          </a:p>
        </p:txBody>
      </p:sp>
      <p:sp>
        <p:nvSpPr>
          <p:cNvPr id="3" name="Subtitle 2"/>
          <p:cNvSpPr>
            <a:spLocks noGrp="1"/>
          </p:cNvSpPr>
          <p:nvPr>
            <p:ph type="subTitle" idx="1"/>
          </p:nvPr>
        </p:nvSpPr>
        <p:spPr>
          <a:xfrm>
            <a:off x="727605" y="4340491"/>
            <a:ext cx="7692761" cy="941796"/>
          </a:xfrm>
        </p:spPr>
        <p:txBody>
          <a:bodyPr/>
          <a:lstStyle/>
          <a:p>
            <a:r>
              <a:rPr smtClean="0"/>
              <a:t>Nikolaj Bj</a:t>
            </a:r>
            <a:r>
              <a:rPr lang="en-US" dirty="0" smtClean="0"/>
              <a:t>ø</a:t>
            </a:r>
            <a:r>
              <a:rPr smtClean="0"/>
              <a:t>rner</a:t>
            </a:r>
            <a:endParaRPr lang="en-US" dirty="0" smtClean="0"/>
          </a:p>
          <a:p>
            <a:r>
              <a:rPr lang="en-US" dirty="0" smtClean="0"/>
              <a:t>Microsoft Research</a:t>
            </a:r>
            <a:endParaRPr lang="en-US" dirty="0"/>
          </a:p>
        </p:txBody>
      </p:sp>
      <p:sp>
        <p:nvSpPr>
          <p:cNvPr id="4" name="TextBox 3"/>
          <p:cNvSpPr txBox="1"/>
          <p:nvPr/>
        </p:nvSpPr>
        <p:spPr>
          <a:xfrm>
            <a:off x="6018963" y="6260123"/>
            <a:ext cx="1109791" cy="369332"/>
          </a:xfrm>
          <a:prstGeom prst="rect">
            <a:avLst/>
          </a:prstGeom>
          <a:noFill/>
        </p:spPr>
        <p:txBody>
          <a:bodyPr wrap="none" rtlCol="0">
            <a:spAutoFit/>
          </a:bodyPr>
          <a:lstStyle/>
          <a:p>
            <a:r>
              <a:rPr lang="en-US" dirty="0" smtClean="0">
                <a:solidFill>
                  <a:schemeClr val="bg1"/>
                </a:solidFill>
              </a:rPr>
              <a:t>Lecture 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1833013"/>
            <a:ext cx="8382000" cy="3504036"/>
          </a:xfrm>
        </p:spPr>
        <p:txBody>
          <a:bodyPr/>
          <a:lstStyle/>
          <a:p>
            <a:r>
              <a:rPr lang="en-US" dirty="0" smtClean="0"/>
              <a:t>A theory is </a:t>
            </a:r>
            <a:r>
              <a:rPr lang="en-US" i="1" dirty="0" smtClean="0"/>
              <a:t>stably-infinite </a:t>
            </a:r>
            <a:r>
              <a:rPr lang="en-US" dirty="0" smtClean="0"/>
              <a:t>if every </a:t>
            </a:r>
            <a:r>
              <a:rPr lang="en-US" dirty="0" err="1" smtClean="0"/>
              <a:t>satisfiable</a:t>
            </a:r>
            <a:r>
              <a:rPr lang="en-US" dirty="0" smtClean="0"/>
              <a:t> QFF is </a:t>
            </a:r>
            <a:r>
              <a:rPr lang="en-US" dirty="0" err="1" smtClean="0"/>
              <a:t>satisfiable</a:t>
            </a:r>
            <a:r>
              <a:rPr lang="en-US" dirty="0" smtClean="0"/>
              <a:t> in an infinite model.</a:t>
            </a:r>
          </a:p>
          <a:p>
            <a:endParaRPr lang="en-US" dirty="0" smtClean="0"/>
          </a:p>
          <a:p>
            <a:r>
              <a:rPr lang="en-US" dirty="0" smtClean="0"/>
              <a:t>We can </a:t>
            </a:r>
            <a:r>
              <a:rPr lang="en-US" i="1" dirty="0" smtClean="0"/>
              <a:t>glue </a:t>
            </a:r>
            <a:r>
              <a:rPr lang="en-US" dirty="0" smtClean="0"/>
              <a:t>together models </a:t>
            </a:r>
            <a:r>
              <a:rPr lang="en-US" i="1" dirty="0" smtClean="0"/>
              <a:t>M</a:t>
            </a:r>
            <a:r>
              <a:rPr lang="en-US" i="1" baseline="-25000" dirty="0" smtClean="0"/>
              <a:t>1</a:t>
            </a:r>
            <a:r>
              <a:rPr lang="en-US" i="1" dirty="0" smtClean="0"/>
              <a:t> </a:t>
            </a:r>
            <a:r>
              <a:rPr lang="en-US" dirty="0" smtClean="0"/>
              <a:t>and</a:t>
            </a:r>
            <a:r>
              <a:rPr lang="en-US" i="1" dirty="0" smtClean="0"/>
              <a:t> M</a:t>
            </a:r>
            <a:r>
              <a:rPr lang="en-US" i="1" baseline="-25000" dirty="0" smtClean="0"/>
              <a:t>2 </a:t>
            </a:r>
            <a:r>
              <a:rPr lang="en-US" dirty="0" smtClean="0"/>
              <a:t>from stably infinite theories:</a:t>
            </a:r>
          </a:p>
          <a:p>
            <a:pPr lvl="1"/>
            <a:r>
              <a:rPr lang="en-US" dirty="0" smtClean="0"/>
              <a:t>we can extend the size of models </a:t>
            </a:r>
            <a:r>
              <a:rPr lang="en-US" i="1" dirty="0" smtClean="0"/>
              <a:t>M</a:t>
            </a:r>
            <a:r>
              <a:rPr lang="en-US" i="1" baseline="-25000" dirty="0" smtClean="0"/>
              <a:t>1</a:t>
            </a:r>
            <a:r>
              <a:rPr lang="en-US" i="1" dirty="0" smtClean="0"/>
              <a:t> and M</a:t>
            </a:r>
            <a:r>
              <a:rPr lang="en-US" i="1" baseline="-25000" dirty="0" smtClean="0"/>
              <a:t>2 </a:t>
            </a:r>
            <a:r>
              <a:rPr lang="en-US" dirty="0" smtClean="0"/>
              <a:t>to each have |</a:t>
            </a:r>
            <a:r>
              <a:rPr lang="en-US" i="1" dirty="0" smtClean="0"/>
              <a:t>M</a:t>
            </a:r>
            <a:r>
              <a:rPr lang="en-US" i="1" baseline="-25000" dirty="0" smtClean="0"/>
              <a:t>1</a:t>
            </a:r>
            <a:r>
              <a:rPr lang="en-US" i="1" dirty="0" smtClean="0"/>
              <a:t> | + |M</a:t>
            </a:r>
            <a:r>
              <a:rPr lang="en-US" i="1" baseline="-25000" dirty="0" smtClean="0"/>
              <a:t>2 </a:t>
            </a:r>
            <a:r>
              <a:rPr lang="en-US" dirty="0" smtClean="0"/>
              <a:t>| elements.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1412875"/>
            <a:ext cx="8382000" cy="5443029"/>
          </a:xfrm>
        </p:spPr>
        <p:txBody>
          <a:bodyPr/>
          <a:lstStyle/>
          <a:p>
            <a:r>
              <a:rPr lang="en-US" sz="3200" dirty="0" smtClean="0"/>
              <a:t>A theory is </a:t>
            </a:r>
            <a:r>
              <a:rPr lang="en-US" sz="3200" i="1" dirty="0" smtClean="0"/>
              <a:t>stably-infinite </a:t>
            </a:r>
            <a:r>
              <a:rPr lang="en-US" sz="3200" dirty="0" smtClean="0"/>
              <a:t>if every </a:t>
            </a:r>
            <a:r>
              <a:rPr lang="en-US" sz="3200" dirty="0" err="1" smtClean="0"/>
              <a:t>satisfiable</a:t>
            </a:r>
            <a:r>
              <a:rPr lang="en-US" sz="3200" dirty="0" smtClean="0"/>
              <a:t> QFF is </a:t>
            </a:r>
            <a:r>
              <a:rPr lang="en-US" sz="3200" dirty="0" err="1" smtClean="0"/>
              <a:t>satisfiable</a:t>
            </a:r>
            <a:r>
              <a:rPr lang="en-US" sz="3200" dirty="0" smtClean="0"/>
              <a:t> in an infinite model.</a:t>
            </a:r>
          </a:p>
          <a:p>
            <a:endParaRPr lang="en-US" sz="3200" dirty="0" smtClean="0"/>
          </a:p>
          <a:p>
            <a:r>
              <a:rPr lang="en-US" sz="3200" dirty="0" smtClean="0"/>
              <a:t>Theories with only finite models are not stably infinite:</a:t>
            </a:r>
            <a:br>
              <a:rPr lang="en-US" sz="3200" dirty="0" smtClean="0"/>
            </a:br>
            <a:r>
              <a:rPr lang="en-US" sz="3200" dirty="0" smtClean="0"/>
              <a:t>	</a:t>
            </a:r>
            <a:r>
              <a:rPr lang="en-US" sz="3200" i="1" dirty="0" smtClean="0"/>
              <a:t>T = DC(</a:t>
            </a:r>
            <a:r>
              <a:rPr lang="en-US" sz="3200" i="1" dirty="0" smtClean="0">
                <a:sym typeface="Symbol"/>
              </a:rPr>
              <a:t></a:t>
            </a:r>
            <a:r>
              <a:rPr lang="en-US" sz="3200" i="1" dirty="0" err="1" smtClean="0">
                <a:sym typeface="Symbol"/>
              </a:rPr>
              <a:t>x,y,z</a:t>
            </a:r>
            <a:r>
              <a:rPr lang="en-US" sz="3200" i="1" dirty="0" smtClean="0">
                <a:sym typeface="Symbol"/>
              </a:rPr>
              <a:t>. (x = y)  (x = z)  (y = z) )</a:t>
            </a:r>
            <a:r>
              <a:rPr lang="en-US" sz="3200" dirty="0" smtClean="0">
                <a:sym typeface="Symbol"/>
              </a:rPr>
              <a:t/>
            </a:r>
            <a:br>
              <a:rPr lang="en-US" sz="3200" dirty="0" smtClean="0">
                <a:sym typeface="Symbol"/>
              </a:rPr>
            </a:br>
            <a:r>
              <a:rPr lang="en-US" sz="3200" dirty="0" smtClean="0">
                <a:sym typeface="Symbol"/>
              </a:rPr>
              <a:t>	has only models with at most 2 elements</a:t>
            </a:r>
          </a:p>
          <a:p>
            <a:endParaRPr lang="en-US" sz="3200" dirty="0" smtClean="0">
              <a:sym typeface="Symbol"/>
            </a:endParaRPr>
          </a:p>
          <a:p>
            <a:r>
              <a:rPr lang="en-US" sz="3200" dirty="0" smtClean="0">
                <a:sym typeface="Symbol"/>
              </a:rPr>
              <a:t>Is this a problem in practice?</a:t>
            </a:r>
          </a:p>
          <a:p>
            <a:pPr lvl="1"/>
            <a:r>
              <a:rPr lang="en-US" sz="2800" dirty="0" smtClean="0">
                <a:sym typeface="Symbol"/>
              </a:rPr>
              <a:t>We want to support finite types found in programming languages.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1412875"/>
            <a:ext cx="8382000" cy="4722831"/>
          </a:xfrm>
        </p:spPr>
        <p:txBody>
          <a:bodyPr/>
          <a:lstStyle/>
          <a:p>
            <a:r>
              <a:rPr lang="en-US" dirty="0" smtClean="0"/>
              <a:t>Are finite domains a problem in practice?</a:t>
            </a:r>
          </a:p>
          <a:p>
            <a:endParaRPr lang="en-US" dirty="0" smtClean="0"/>
          </a:p>
          <a:p>
            <a:r>
              <a:rPr lang="en-US" dirty="0" smtClean="0"/>
              <a:t>Not really. Add a </a:t>
            </a:r>
            <a:r>
              <a:rPr lang="en-US" i="1" dirty="0" smtClean="0"/>
              <a:t>type predicate, to scope finite sorts.</a:t>
            </a:r>
          </a:p>
          <a:p>
            <a:endParaRPr lang="en-US" i="1" dirty="0" smtClean="0"/>
          </a:p>
          <a:p>
            <a:pPr>
              <a:buNone/>
            </a:pPr>
            <a:r>
              <a:rPr lang="en-US" i="1" dirty="0" smtClean="0"/>
              <a:t>		T’ </a:t>
            </a:r>
            <a:r>
              <a:rPr lang="en-US" dirty="0" smtClean="0"/>
              <a:t>= </a:t>
            </a:r>
            <a:r>
              <a:rPr lang="en-US" i="1" dirty="0" smtClean="0"/>
              <a:t>DC(</a:t>
            </a:r>
            <a:r>
              <a:rPr lang="en-US" i="1" dirty="0" smtClean="0">
                <a:sym typeface="Symbol"/>
              </a:rPr>
              <a:t></a:t>
            </a:r>
            <a:r>
              <a:rPr lang="en-US" i="1" dirty="0" err="1" smtClean="0">
                <a:sym typeface="Symbol"/>
              </a:rPr>
              <a:t>x,y,z</a:t>
            </a:r>
            <a:r>
              <a:rPr lang="en-US" i="1" dirty="0" smtClean="0">
                <a:sym typeface="Symbol"/>
              </a:rPr>
              <a:t>. in</a:t>
            </a:r>
            <a:r>
              <a:rPr lang="en-US" i="1" baseline="-25000" dirty="0" smtClean="0">
                <a:sym typeface="Symbol"/>
              </a:rPr>
              <a:t>2</a:t>
            </a:r>
            <a:r>
              <a:rPr lang="en-US" i="1" dirty="0" smtClean="0">
                <a:sym typeface="Symbol"/>
              </a:rPr>
              <a:t>(x)  in</a:t>
            </a:r>
            <a:r>
              <a:rPr lang="en-US" i="1" baseline="-25000" dirty="0" smtClean="0">
                <a:sym typeface="Symbol"/>
              </a:rPr>
              <a:t>2</a:t>
            </a:r>
            <a:r>
              <a:rPr lang="en-US" i="1" dirty="0" smtClean="0">
                <a:sym typeface="Symbol"/>
              </a:rPr>
              <a:t>(y)  in</a:t>
            </a:r>
            <a:r>
              <a:rPr lang="en-US" i="1" baseline="-25000" dirty="0" smtClean="0">
                <a:sym typeface="Symbol"/>
              </a:rPr>
              <a:t>2</a:t>
            </a:r>
            <a:r>
              <a:rPr lang="en-US" i="1" dirty="0" smtClean="0">
                <a:sym typeface="Symbol"/>
              </a:rPr>
              <a:t>(z)  (x = y)  (x = z)  (y = z) )</a:t>
            </a:r>
          </a:p>
          <a:p>
            <a:endParaRPr lang="en-US" i="1" dirty="0" smtClean="0"/>
          </a:p>
          <a:p>
            <a:r>
              <a:rPr lang="en-US" i="1" dirty="0" smtClean="0"/>
              <a:t>T’ </a:t>
            </a:r>
            <a:r>
              <a:rPr lang="en-US" dirty="0" smtClean="0"/>
              <a:t>is stably infinite.</a:t>
            </a: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 Theories</a:t>
            </a:r>
            <a:endParaRPr lang="en-US" dirty="0"/>
          </a:p>
        </p:txBody>
      </p:sp>
      <p:sp>
        <p:nvSpPr>
          <p:cNvPr id="3" name="Content Placeholder 2"/>
          <p:cNvSpPr>
            <a:spLocks noGrp="1"/>
          </p:cNvSpPr>
          <p:nvPr>
            <p:ph idx="1"/>
          </p:nvPr>
        </p:nvSpPr>
        <p:spPr>
          <a:xfrm>
            <a:off x="381000" y="2000719"/>
            <a:ext cx="8382000" cy="3493264"/>
          </a:xfrm>
        </p:spPr>
        <p:txBody>
          <a:bodyPr/>
          <a:lstStyle/>
          <a:p>
            <a:r>
              <a:rPr lang="en-US" b="1" dirty="0" smtClean="0"/>
              <a:t>Theorem:</a:t>
            </a:r>
          </a:p>
          <a:p>
            <a:pPr lvl="1"/>
            <a:r>
              <a:rPr lang="en-US" i="1" dirty="0" smtClean="0">
                <a:sym typeface="Symbol"/>
              </a:rPr>
              <a:t>The union of two convex theories can be solved in time </a:t>
            </a:r>
            <a:r>
              <a:rPr lang="en-US" sz="3200" dirty="0" smtClean="0"/>
              <a:t>O(n</a:t>
            </a:r>
            <a:r>
              <a:rPr lang="en-US" sz="3200" baseline="30000" dirty="0" smtClean="0"/>
              <a:t>4</a:t>
            </a:r>
            <a:r>
              <a:rPr lang="en-US" sz="3200" dirty="0" smtClean="0"/>
              <a:t> x T</a:t>
            </a:r>
            <a:r>
              <a:rPr lang="en-US" sz="3200" i="1" baseline="-25000" dirty="0" smtClean="0"/>
              <a:t>1</a:t>
            </a:r>
            <a:r>
              <a:rPr lang="en-US" sz="3200" dirty="0" smtClean="0"/>
              <a:t>(</a:t>
            </a:r>
            <a:r>
              <a:rPr lang="en-US" sz="3200" i="1" dirty="0" smtClean="0"/>
              <a:t>n</a:t>
            </a:r>
            <a:r>
              <a:rPr lang="en-US" sz="3200" dirty="0" smtClean="0"/>
              <a:t>) x T</a:t>
            </a:r>
            <a:r>
              <a:rPr lang="en-US" sz="3200" i="1" baseline="-25000" dirty="0" smtClean="0"/>
              <a:t>2</a:t>
            </a:r>
            <a:r>
              <a:rPr lang="en-US" sz="3200" dirty="0" smtClean="0"/>
              <a:t>(</a:t>
            </a:r>
            <a:r>
              <a:rPr lang="en-US" sz="3200" i="1" dirty="0" smtClean="0"/>
              <a:t>n</a:t>
            </a:r>
            <a:r>
              <a:rPr lang="en-US" sz="3200" dirty="0" smtClean="0"/>
              <a:t>)).</a:t>
            </a:r>
          </a:p>
          <a:p>
            <a:pPr lvl="1"/>
            <a:endParaRPr lang="en-US" sz="3200" i="1" dirty="0" smtClean="0">
              <a:sym typeface="Symbol"/>
            </a:endParaRPr>
          </a:p>
          <a:p>
            <a:pPr lvl="1"/>
            <a:r>
              <a:rPr lang="en-US" sz="3200" i="1" dirty="0" smtClean="0">
                <a:sym typeface="Symbol"/>
              </a:rPr>
              <a:t>The combination of a non-convex theory with another can incur exponential cost.</a:t>
            </a:r>
            <a:endParaRPr lang="en-US" i="1" dirty="0" smtClean="0">
              <a:sym typeface="Symbol"/>
            </a:endParaRPr>
          </a:p>
          <a:p>
            <a:pPr>
              <a:buNone/>
            </a:pP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a:t>
            </a:r>
            <a:endParaRPr lang="en-US" dirty="0"/>
          </a:p>
        </p:txBody>
      </p:sp>
      <p:sp>
        <p:nvSpPr>
          <p:cNvPr id="3" name="Content Placeholder 2"/>
          <p:cNvSpPr>
            <a:spLocks noGrp="1"/>
          </p:cNvSpPr>
          <p:nvPr>
            <p:ph idx="1"/>
          </p:nvPr>
        </p:nvSpPr>
        <p:spPr>
          <a:xfrm>
            <a:off x="381000" y="1412875"/>
            <a:ext cx="8382000" cy="5269135"/>
          </a:xfrm>
        </p:spPr>
        <p:txBody>
          <a:bodyPr/>
          <a:lstStyle/>
          <a:p>
            <a:r>
              <a:rPr lang="en-US" sz="3200" dirty="0" smtClean="0"/>
              <a:t>A theory </a:t>
            </a:r>
            <a:r>
              <a:rPr lang="en-US" sz="3200" i="1" dirty="0" smtClean="0"/>
              <a:t>T </a:t>
            </a:r>
            <a:r>
              <a:rPr lang="en-US" sz="3200" dirty="0" smtClean="0"/>
              <a:t>is </a:t>
            </a:r>
            <a:r>
              <a:rPr lang="en-US" sz="3200" i="1" dirty="0" smtClean="0"/>
              <a:t>convex </a:t>
            </a:r>
            <a:r>
              <a:rPr lang="en-US" sz="3200" dirty="0" err="1" smtClean="0"/>
              <a:t>iff</a:t>
            </a:r>
            <a:r>
              <a:rPr lang="en-US" sz="3200" dirty="0" smtClean="0"/>
              <a:t>:</a:t>
            </a:r>
            <a:br>
              <a:rPr lang="en-US" sz="3200" dirty="0" smtClean="0"/>
            </a:br>
            <a:r>
              <a:rPr lang="en-US" sz="3200" dirty="0" smtClean="0"/>
              <a:t>	for all finite sets </a:t>
            </a:r>
            <a:r>
              <a:rPr lang="en-US" sz="3200" i="1" dirty="0" smtClean="0"/>
              <a:t>L </a:t>
            </a:r>
            <a:r>
              <a:rPr lang="en-US" sz="3200" dirty="0" smtClean="0"/>
              <a:t>of literals and </a:t>
            </a:r>
            <a:br>
              <a:rPr lang="en-US" sz="3200" dirty="0" smtClean="0"/>
            </a:br>
            <a:r>
              <a:rPr lang="en-US" sz="3200" dirty="0" smtClean="0"/>
              <a:t>	for all non-empty disjunctions</a:t>
            </a:r>
            <a:br>
              <a:rPr lang="en-US" sz="3200" dirty="0" smtClean="0"/>
            </a:br>
            <a:r>
              <a:rPr lang="en-US" sz="3200" dirty="0" smtClean="0"/>
              <a:t>	  </a:t>
            </a:r>
            <a:r>
              <a:rPr lang="en-US" sz="3200" i="1" dirty="0" smtClean="0"/>
              <a:t>L </a:t>
            </a:r>
            <a:r>
              <a:rPr lang="en-US" sz="3200" dirty="0" smtClean="0"/>
              <a:t>⊨</a:t>
            </a:r>
            <a:r>
              <a:rPr lang="en-US" sz="3200" baseline="-25000" dirty="0" smtClean="0"/>
              <a:t>T</a:t>
            </a:r>
            <a:r>
              <a:rPr lang="en-US" sz="3200" dirty="0" smtClean="0"/>
              <a:t>                </a:t>
            </a:r>
            <a:br>
              <a:rPr lang="en-US" sz="3200" dirty="0" smtClean="0"/>
            </a:br>
            <a:r>
              <a:rPr lang="en-US" sz="3200" dirty="0" smtClean="0"/>
              <a:t> </a:t>
            </a:r>
            <a:r>
              <a:rPr lang="en-US" sz="3200" dirty="0" err="1" smtClean="0"/>
              <a:t>iff</a:t>
            </a:r>
            <a:r>
              <a:rPr lang="en-US" sz="3200" dirty="0" smtClean="0"/>
              <a:t>  </a:t>
            </a:r>
            <a:r>
              <a:rPr lang="en-US" sz="3200" i="1" dirty="0" smtClean="0"/>
              <a:t>L </a:t>
            </a:r>
            <a:r>
              <a:rPr lang="en-US" sz="3200" dirty="0" smtClean="0"/>
              <a:t>⊨</a:t>
            </a:r>
            <a:r>
              <a:rPr lang="en-US" sz="3200" baseline="-25000" dirty="0" smtClean="0"/>
              <a:t>T</a:t>
            </a:r>
            <a:r>
              <a:rPr lang="en-US" sz="3200" dirty="0" smtClean="0"/>
              <a:t>          		for some </a:t>
            </a:r>
            <a:r>
              <a:rPr lang="en-US" sz="3200" i="1" dirty="0" err="1" smtClean="0"/>
              <a:t>i</a:t>
            </a:r>
            <a:r>
              <a:rPr lang="en-US" sz="3200" i="1" dirty="0" smtClean="0"/>
              <a:t> </a:t>
            </a:r>
            <a:r>
              <a:rPr lang="en-US" sz="3200" i="1" dirty="0" smtClean="0">
                <a:sym typeface="Symbol"/>
              </a:rPr>
              <a:t> I</a:t>
            </a:r>
          </a:p>
          <a:p>
            <a:endParaRPr lang="en-US" sz="3200" i="1" dirty="0" smtClean="0">
              <a:sym typeface="Symbol"/>
            </a:endParaRPr>
          </a:p>
          <a:p>
            <a:r>
              <a:rPr lang="en-US" sz="3200" i="1" dirty="0" smtClean="0">
                <a:sym typeface="Symbol"/>
              </a:rPr>
              <a:t>Every convex theory </a:t>
            </a:r>
            <a:r>
              <a:rPr lang="en-US" sz="3200" dirty="0" smtClean="0">
                <a:sym typeface="Symbol"/>
              </a:rPr>
              <a:t>T </a:t>
            </a:r>
            <a:r>
              <a:rPr lang="en-US" sz="3200" i="1" dirty="0" smtClean="0">
                <a:sym typeface="Symbol"/>
              </a:rPr>
              <a:t>with non-trivial models (i.e., </a:t>
            </a:r>
            <a:r>
              <a:rPr lang="en-US" sz="3200" dirty="0" smtClean="0"/>
              <a:t>⊨</a:t>
            </a:r>
            <a:r>
              <a:rPr lang="en-US" sz="3200" baseline="-25000" dirty="0" smtClean="0"/>
              <a:t>T</a:t>
            </a:r>
            <a:r>
              <a:rPr lang="en-US" sz="3200" dirty="0" smtClean="0"/>
              <a:t> </a:t>
            </a:r>
            <a:r>
              <a:rPr lang="en-US" sz="3200" dirty="0" smtClean="0">
                <a:sym typeface="Symbol"/>
              </a:rPr>
              <a:t></a:t>
            </a:r>
            <a:r>
              <a:rPr lang="en-US" sz="3200" dirty="0" err="1" smtClean="0">
                <a:sym typeface="Symbol"/>
              </a:rPr>
              <a:t>x,y</a:t>
            </a:r>
            <a:r>
              <a:rPr lang="en-US" sz="3200" dirty="0" smtClean="0">
                <a:sym typeface="Symbol"/>
              </a:rPr>
              <a:t> . x  y) is stably-infinite</a:t>
            </a:r>
          </a:p>
          <a:p>
            <a:r>
              <a:rPr lang="en-US" sz="3200" dirty="0" smtClean="0">
                <a:sym typeface="Symbol"/>
              </a:rPr>
              <a:t>All </a:t>
            </a:r>
            <a:r>
              <a:rPr lang="en-US" sz="3200" i="1" dirty="0" smtClean="0">
                <a:sym typeface="Symbol"/>
              </a:rPr>
              <a:t>Horn </a:t>
            </a:r>
            <a:r>
              <a:rPr lang="en-US" sz="3200" dirty="0" smtClean="0">
                <a:sym typeface="Symbol"/>
              </a:rPr>
              <a:t>theories are convex – this includes all (conditional) </a:t>
            </a:r>
            <a:r>
              <a:rPr lang="en-US" sz="3200" dirty="0" err="1" smtClean="0">
                <a:sym typeface="Symbol"/>
              </a:rPr>
              <a:t>equational</a:t>
            </a:r>
            <a:r>
              <a:rPr lang="en-US" sz="3200" dirty="0" smtClean="0">
                <a:sym typeface="Symbol"/>
              </a:rPr>
              <a:t> theories.</a:t>
            </a:r>
          </a:p>
          <a:p>
            <a:r>
              <a:rPr lang="en-US" sz="3200" i="1" dirty="0" smtClean="0">
                <a:sym typeface="Symbol"/>
              </a:rPr>
              <a:t>Linear rational arithmetic </a:t>
            </a:r>
            <a:r>
              <a:rPr lang="en-US" sz="3200" dirty="0" smtClean="0">
                <a:sym typeface="Symbol"/>
              </a:rPr>
              <a:t>is convex</a:t>
            </a:r>
            <a:endParaRPr lang="en-US" sz="3200" i="1" dirty="0" smtClean="0"/>
          </a:p>
        </p:txBody>
      </p:sp>
      <p:graphicFrame>
        <p:nvGraphicFramePr>
          <p:cNvPr id="4" name="Object 3"/>
          <p:cNvGraphicFramePr>
            <a:graphicFrameLocks noChangeAspect="1"/>
          </p:cNvGraphicFramePr>
          <p:nvPr/>
        </p:nvGraphicFramePr>
        <p:xfrm>
          <a:off x="6845900" y="2220834"/>
          <a:ext cx="1516986" cy="627592"/>
        </p:xfrm>
        <a:graphic>
          <a:graphicData uri="http://schemas.openxmlformats.org/presentationml/2006/ole">
            <p:oleObj spid="_x0000_s8194" name="Equation" r:id="rId3" imgW="583920" imgH="279360" progId="Equation.DSMT4">
              <p:embed/>
            </p:oleObj>
          </a:graphicData>
        </a:graphic>
      </p:graphicFrame>
      <p:graphicFrame>
        <p:nvGraphicFramePr>
          <p:cNvPr id="8195" name="Object 3"/>
          <p:cNvGraphicFramePr>
            <a:graphicFrameLocks noChangeAspect="1"/>
          </p:cNvGraphicFramePr>
          <p:nvPr/>
        </p:nvGraphicFramePr>
        <p:xfrm>
          <a:off x="2320397" y="2720093"/>
          <a:ext cx="1516062" cy="627062"/>
        </p:xfrm>
        <a:graphic>
          <a:graphicData uri="http://schemas.openxmlformats.org/presentationml/2006/ole">
            <p:oleObj spid="_x0000_s8195" name="Equation" r:id="rId4" imgW="583920" imgH="279360" progId="Equation.DSMT4">
              <p:embed/>
            </p:oleObj>
          </a:graphicData>
        </a:graphic>
      </p:graphicFrame>
      <p:graphicFrame>
        <p:nvGraphicFramePr>
          <p:cNvPr id="8196" name="Object 4"/>
          <p:cNvGraphicFramePr>
            <a:graphicFrameLocks noChangeAspect="1"/>
          </p:cNvGraphicFramePr>
          <p:nvPr/>
        </p:nvGraphicFramePr>
        <p:xfrm>
          <a:off x="2546350" y="3221038"/>
          <a:ext cx="1120775" cy="514350"/>
        </p:xfrm>
        <a:graphic>
          <a:graphicData uri="http://schemas.openxmlformats.org/presentationml/2006/ole">
            <p:oleObj spid="_x0000_s8196" name="Equation" r:id="rId5" imgW="431640" imgH="2286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 Horn theories </a:t>
            </a:r>
            <a:endParaRPr lang="en-US" dirty="0"/>
          </a:p>
        </p:txBody>
      </p:sp>
      <p:sp>
        <p:nvSpPr>
          <p:cNvPr id="3" name="Content Placeholder 2"/>
          <p:cNvSpPr>
            <a:spLocks noGrp="1"/>
          </p:cNvSpPr>
          <p:nvPr>
            <p:ph idx="1"/>
          </p:nvPr>
        </p:nvSpPr>
        <p:spPr>
          <a:xfrm>
            <a:off x="381000" y="1412875"/>
            <a:ext cx="8382000" cy="4672048"/>
          </a:xfrm>
        </p:spPr>
        <p:txBody>
          <a:bodyPr/>
          <a:lstStyle/>
          <a:p>
            <a:r>
              <a:rPr lang="en-US" dirty="0" smtClean="0"/>
              <a:t>Suppose </a:t>
            </a:r>
            <a:r>
              <a:rPr lang="en-US" i="1" dirty="0" smtClean="0"/>
              <a:t>H </a:t>
            </a:r>
            <a:r>
              <a:rPr lang="en-US" dirty="0" smtClean="0"/>
              <a:t>is a set of horn axioms.</a:t>
            </a:r>
          </a:p>
          <a:p>
            <a:r>
              <a:rPr lang="en-US" i="1" dirty="0" smtClean="0"/>
              <a:t>H |= P(t) </a:t>
            </a:r>
            <a:r>
              <a:rPr lang="en-US" i="1" dirty="0" smtClean="0">
                <a:sym typeface="Symbol"/>
              </a:rPr>
              <a:t></a:t>
            </a:r>
            <a:r>
              <a:rPr lang="en-US" i="1" dirty="0" smtClean="0"/>
              <a:t> Q(t’)</a:t>
            </a:r>
          </a:p>
          <a:p>
            <a:r>
              <a:rPr lang="en-US" dirty="0" smtClean="0"/>
              <a:t>Then there is a resolution proof of [] given:</a:t>
            </a:r>
          </a:p>
          <a:p>
            <a:pPr lvl="1"/>
            <a:r>
              <a:rPr lang="en-US" dirty="0" smtClean="0"/>
              <a:t>H </a:t>
            </a:r>
            <a:r>
              <a:rPr lang="en-US" i="1" dirty="0" smtClean="0">
                <a:sym typeface="Symbol"/>
              </a:rPr>
              <a:t></a:t>
            </a:r>
            <a:r>
              <a:rPr lang="en-US" dirty="0" smtClean="0"/>
              <a:t> </a:t>
            </a:r>
            <a:r>
              <a:rPr lang="en-US" dirty="0" smtClean="0">
                <a:sym typeface="Symbol"/>
              </a:rPr>
              <a:t></a:t>
            </a:r>
            <a:r>
              <a:rPr lang="en-US" i="1" dirty="0" smtClean="0"/>
              <a:t>P(t) </a:t>
            </a:r>
            <a:r>
              <a:rPr lang="en-US" i="1" dirty="0" smtClean="0">
                <a:sym typeface="Symbol"/>
              </a:rPr>
              <a:t></a:t>
            </a:r>
            <a:r>
              <a:rPr lang="en-US" i="1" dirty="0" smtClean="0"/>
              <a:t> </a:t>
            </a:r>
            <a:r>
              <a:rPr lang="en-US" dirty="0" smtClean="0">
                <a:sym typeface="Symbol"/>
              </a:rPr>
              <a:t> </a:t>
            </a:r>
            <a:r>
              <a:rPr lang="en-US" i="1" dirty="0" smtClean="0"/>
              <a:t>Q(t’)</a:t>
            </a:r>
            <a:endParaRPr lang="en-US" dirty="0" smtClean="0"/>
          </a:p>
          <a:p>
            <a:r>
              <a:rPr lang="en-US" dirty="0" smtClean="0"/>
              <a:t>Horn resolution maintains invariant:</a:t>
            </a:r>
          </a:p>
          <a:p>
            <a:pPr lvl="1"/>
            <a:r>
              <a:rPr lang="en-US" dirty="0" smtClean="0"/>
              <a:t>Every clause has at most one positive literal.</a:t>
            </a:r>
          </a:p>
          <a:p>
            <a:r>
              <a:rPr lang="en-US" dirty="0" smtClean="0"/>
              <a:t>Either </a:t>
            </a:r>
            <a:r>
              <a:rPr lang="en-US" i="1" dirty="0" smtClean="0"/>
              <a:t>P(t) </a:t>
            </a:r>
            <a:r>
              <a:rPr lang="en-US" dirty="0" smtClean="0">
                <a:sym typeface="Symbol"/>
              </a:rPr>
              <a:t>or </a:t>
            </a:r>
            <a:r>
              <a:rPr lang="en-US" i="1" dirty="0" smtClean="0"/>
              <a:t>Q(t’) </a:t>
            </a:r>
            <a:r>
              <a:rPr lang="en-US" dirty="0" smtClean="0"/>
              <a:t>consume </a:t>
            </a:r>
            <a:r>
              <a:rPr lang="en-US" i="1" dirty="0" smtClean="0"/>
              <a:t>the only </a:t>
            </a:r>
            <a:r>
              <a:rPr lang="en-US" dirty="0" smtClean="0"/>
              <a:t>available positive literal.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476586"/>
            <a:ext cx="8382000" cy="5067541"/>
          </a:xfrm>
        </p:spPr>
        <p:txBody>
          <a:bodyPr/>
          <a:lstStyle/>
          <a:p>
            <a:r>
              <a:rPr lang="en-US" sz="2800" dirty="0" smtClean="0"/>
              <a:t>Suppose A is a matrix, b is a vector, f</a:t>
            </a:r>
            <a:r>
              <a:rPr lang="en-US" sz="2800" baseline="-25000" dirty="0" smtClean="0"/>
              <a:t>1 </a:t>
            </a:r>
            <a:r>
              <a:rPr lang="en-US" sz="2800" dirty="0" smtClean="0"/>
              <a:t>(x) and f</a:t>
            </a:r>
            <a:r>
              <a:rPr lang="en-US" sz="2800" baseline="-25000" dirty="0" smtClean="0"/>
              <a:t>2 </a:t>
            </a:r>
            <a:r>
              <a:rPr lang="en-US" sz="2800" dirty="0" smtClean="0"/>
              <a:t>(x) are linear functions and that Ax </a:t>
            </a:r>
            <a:r>
              <a:rPr lang="en-US" sz="2800" dirty="0" smtClean="0">
                <a:sym typeface="Symbol"/>
              </a:rPr>
              <a:t></a:t>
            </a:r>
            <a:r>
              <a:rPr lang="en-US" sz="2800" dirty="0" smtClean="0"/>
              <a:t> b |= f</a:t>
            </a:r>
            <a:r>
              <a:rPr lang="en-US" sz="2800" baseline="-25000" dirty="0" smtClean="0"/>
              <a:t>1 </a:t>
            </a:r>
            <a:r>
              <a:rPr lang="en-US" sz="2800" dirty="0" smtClean="0"/>
              <a:t>(x) = c</a:t>
            </a:r>
            <a:r>
              <a:rPr lang="en-US" sz="2800" baseline="-25000" dirty="0" smtClean="0"/>
              <a:t>1</a:t>
            </a:r>
            <a:r>
              <a:rPr lang="en-US" sz="2800" dirty="0" smtClean="0"/>
              <a:t> or f</a:t>
            </a:r>
            <a:r>
              <a:rPr lang="en-US" sz="2800" baseline="-25000" dirty="0" smtClean="0"/>
              <a:t>2 </a:t>
            </a:r>
            <a:r>
              <a:rPr lang="en-US" sz="2800" dirty="0" smtClean="0"/>
              <a:t>(x) = c</a:t>
            </a:r>
            <a:r>
              <a:rPr lang="en-US" sz="2800" baseline="-25000" dirty="0" smtClean="0"/>
              <a:t>2</a:t>
            </a:r>
            <a:r>
              <a:rPr lang="en-US" sz="2800" dirty="0" smtClean="0"/>
              <a:t> for every x.</a:t>
            </a:r>
          </a:p>
          <a:p>
            <a:r>
              <a:rPr lang="en-US" sz="2800" dirty="0" smtClean="0"/>
              <a:t>Let Ax</a:t>
            </a:r>
            <a:r>
              <a:rPr lang="en-US" sz="2800" baseline="-25000" dirty="0" smtClean="0"/>
              <a:t>1</a:t>
            </a:r>
            <a:r>
              <a:rPr lang="en-US" sz="2800" dirty="0" smtClean="0"/>
              <a:t> </a:t>
            </a:r>
            <a:r>
              <a:rPr lang="en-US" sz="2800" dirty="0" smtClean="0">
                <a:sym typeface="Symbol"/>
              </a:rPr>
              <a:t></a:t>
            </a:r>
            <a:r>
              <a:rPr lang="en-US" sz="2800" dirty="0" smtClean="0"/>
              <a:t> b and Ax</a:t>
            </a:r>
            <a:r>
              <a:rPr lang="en-US" sz="2800" baseline="-25000" dirty="0" smtClean="0"/>
              <a:t>2</a:t>
            </a:r>
            <a:r>
              <a:rPr lang="en-US" sz="2800" dirty="0" smtClean="0"/>
              <a:t> </a:t>
            </a:r>
            <a:r>
              <a:rPr lang="en-US" sz="2800" dirty="0" smtClean="0">
                <a:sym typeface="Symbol"/>
              </a:rPr>
              <a:t></a:t>
            </a:r>
            <a:r>
              <a:rPr lang="en-US" sz="2800" dirty="0" smtClean="0"/>
              <a:t> b and f</a:t>
            </a:r>
            <a:r>
              <a:rPr lang="en-US" sz="2800" baseline="-25000" dirty="0" smtClean="0"/>
              <a:t>1</a:t>
            </a:r>
            <a:r>
              <a:rPr lang="en-US" sz="2800" dirty="0" smtClean="0"/>
              <a:t>(x</a:t>
            </a:r>
            <a:r>
              <a:rPr lang="en-US" sz="2800" baseline="-25000" dirty="0" smtClean="0"/>
              <a:t>1</a:t>
            </a:r>
            <a:r>
              <a:rPr lang="en-US" sz="2800" dirty="0" smtClean="0"/>
              <a:t>) = c</a:t>
            </a:r>
            <a:r>
              <a:rPr lang="en-US" sz="2800" baseline="-25000" dirty="0" smtClean="0"/>
              <a:t>1</a:t>
            </a:r>
            <a:r>
              <a:rPr lang="en-US" sz="2800" dirty="0" smtClean="0"/>
              <a:t> and f</a:t>
            </a:r>
            <a:r>
              <a:rPr lang="en-US" sz="2800" baseline="-25000" dirty="0" smtClean="0"/>
              <a:t>2 </a:t>
            </a:r>
            <a:r>
              <a:rPr lang="en-US" sz="2800" dirty="0" smtClean="0"/>
              <a:t>(x</a:t>
            </a:r>
            <a:r>
              <a:rPr lang="en-US" sz="2800" baseline="-25000" dirty="0" smtClean="0"/>
              <a:t>2</a:t>
            </a:r>
            <a:r>
              <a:rPr lang="en-US" sz="2800" dirty="0" smtClean="0"/>
              <a:t>) = c</a:t>
            </a:r>
            <a:r>
              <a:rPr lang="en-US" sz="2800" baseline="-25000" dirty="0" smtClean="0"/>
              <a:t>2</a:t>
            </a:r>
            <a:r>
              <a:rPr lang="en-US" sz="2800" dirty="0" smtClean="0"/>
              <a:t>. We show that either f</a:t>
            </a:r>
            <a:r>
              <a:rPr lang="en-US" sz="2800" baseline="-25000" dirty="0" smtClean="0"/>
              <a:t>1</a:t>
            </a:r>
            <a:r>
              <a:rPr lang="en-US" sz="2800" dirty="0" smtClean="0"/>
              <a:t>(x</a:t>
            </a:r>
            <a:r>
              <a:rPr lang="en-US" sz="2800" baseline="-25000" dirty="0" smtClean="0"/>
              <a:t>2</a:t>
            </a:r>
            <a:r>
              <a:rPr lang="en-US" sz="2800" dirty="0" smtClean="0"/>
              <a:t>) = c</a:t>
            </a:r>
            <a:r>
              <a:rPr lang="en-US" sz="2800" baseline="-25000" dirty="0" smtClean="0"/>
              <a:t>1</a:t>
            </a:r>
            <a:r>
              <a:rPr lang="en-US" sz="2800" dirty="0" smtClean="0"/>
              <a:t> or f</a:t>
            </a:r>
            <a:r>
              <a:rPr lang="en-US" sz="2800" baseline="-25000" dirty="0" smtClean="0"/>
              <a:t>2</a:t>
            </a:r>
            <a:r>
              <a:rPr lang="en-US" sz="2800" dirty="0" smtClean="0"/>
              <a:t>(x</a:t>
            </a:r>
            <a:r>
              <a:rPr lang="en-US" sz="2800" baseline="-25000" dirty="0" smtClean="0"/>
              <a:t>1</a:t>
            </a:r>
            <a:r>
              <a:rPr lang="en-US" sz="2800" dirty="0" smtClean="0"/>
              <a:t>) = c</a:t>
            </a:r>
            <a:r>
              <a:rPr lang="en-US" sz="2800" baseline="-25000" dirty="0" smtClean="0"/>
              <a:t>2</a:t>
            </a:r>
            <a:r>
              <a:rPr lang="en-US" sz="2800" dirty="0" smtClean="0"/>
              <a:t>.</a:t>
            </a:r>
          </a:p>
          <a:p>
            <a:endParaRPr lang="en-US" sz="2800" dirty="0" smtClean="0"/>
          </a:p>
          <a:p>
            <a:pPr>
              <a:buNone/>
            </a:pPr>
            <a:r>
              <a:rPr lang="en-US" sz="2800" b="1" dirty="0" smtClean="0"/>
              <a:t>Proof: </a:t>
            </a:r>
            <a:r>
              <a:rPr lang="en-US" sz="2800" dirty="0" smtClean="0"/>
              <a:t>let y = (x</a:t>
            </a:r>
            <a:r>
              <a:rPr lang="en-US" sz="2800" baseline="-25000" dirty="0" smtClean="0"/>
              <a:t>1</a:t>
            </a:r>
            <a:r>
              <a:rPr lang="en-US" sz="2800" dirty="0" smtClean="0"/>
              <a:t>+x</a:t>
            </a:r>
            <a:r>
              <a:rPr lang="en-US" sz="2800" baseline="-25000" dirty="0" smtClean="0"/>
              <a:t>2</a:t>
            </a:r>
            <a:r>
              <a:rPr lang="en-US" sz="2800" dirty="0" smtClean="0"/>
              <a:t>)/2, then </a:t>
            </a:r>
            <a:br>
              <a:rPr lang="en-US" sz="2800" dirty="0" smtClean="0"/>
            </a:br>
            <a:r>
              <a:rPr lang="en-US" sz="2800" dirty="0" smtClean="0"/>
              <a:t>Ay = A(x</a:t>
            </a:r>
            <a:r>
              <a:rPr lang="en-US" sz="2800" baseline="-25000" dirty="0" smtClean="0"/>
              <a:t>1</a:t>
            </a:r>
            <a:r>
              <a:rPr lang="en-US" sz="2800" dirty="0" smtClean="0"/>
              <a:t>+x</a:t>
            </a:r>
            <a:r>
              <a:rPr lang="en-US" sz="2800" baseline="-25000" dirty="0" smtClean="0"/>
              <a:t>2</a:t>
            </a:r>
            <a:r>
              <a:rPr lang="en-US" sz="2800" dirty="0" smtClean="0"/>
              <a:t>)/2 = Ax</a:t>
            </a:r>
            <a:r>
              <a:rPr lang="en-US" sz="2800" baseline="-25000" dirty="0" smtClean="0"/>
              <a:t>1</a:t>
            </a:r>
            <a:r>
              <a:rPr lang="en-US" sz="2800" dirty="0" smtClean="0"/>
              <a:t>/2 + Ax</a:t>
            </a:r>
            <a:r>
              <a:rPr lang="en-US" sz="2800" baseline="-25000" dirty="0" smtClean="0"/>
              <a:t>2</a:t>
            </a:r>
            <a:r>
              <a:rPr lang="en-US" sz="2800" dirty="0" smtClean="0"/>
              <a:t>/2 </a:t>
            </a:r>
            <a:r>
              <a:rPr lang="en-US" sz="2800" dirty="0" smtClean="0">
                <a:sym typeface="Symbol"/>
              </a:rPr>
              <a:t></a:t>
            </a:r>
            <a:r>
              <a:rPr lang="en-US" sz="2800" dirty="0" smtClean="0"/>
              <a:t> b/2 + b/2 = b, so either f</a:t>
            </a:r>
            <a:r>
              <a:rPr lang="en-US" sz="2800" baseline="-25000" dirty="0" smtClean="0"/>
              <a:t>1</a:t>
            </a:r>
            <a:r>
              <a:rPr lang="en-US" sz="2800" dirty="0" smtClean="0"/>
              <a:t>(y) = c</a:t>
            </a:r>
            <a:r>
              <a:rPr lang="en-US" sz="2800" baseline="-25000" dirty="0" smtClean="0"/>
              <a:t>1</a:t>
            </a:r>
            <a:r>
              <a:rPr lang="en-US" sz="2800" dirty="0" smtClean="0"/>
              <a:t> or f</a:t>
            </a:r>
            <a:r>
              <a:rPr lang="en-US" sz="2800" baseline="-25000" dirty="0" smtClean="0"/>
              <a:t>2</a:t>
            </a:r>
            <a:r>
              <a:rPr lang="en-US" sz="2800" dirty="0" smtClean="0"/>
              <a:t>(y) = c2.</a:t>
            </a:r>
          </a:p>
          <a:p>
            <a:pPr>
              <a:buNone/>
            </a:pPr>
            <a:r>
              <a:rPr lang="en-US" sz="2800" dirty="0" smtClean="0"/>
              <a:t>	Assume </a:t>
            </a:r>
            <a:r>
              <a:rPr lang="en-US" sz="2800" dirty="0" err="1" smtClean="0"/>
              <a:t>wlog</a:t>
            </a:r>
            <a:r>
              <a:rPr lang="en-US" sz="2800" dirty="0" smtClean="0"/>
              <a:t> f</a:t>
            </a:r>
            <a:r>
              <a:rPr lang="en-US" sz="2800" baseline="-25000" dirty="0" smtClean="0"/>
              <a:t>1 </a:t>
            </a:r>
            <a:r>
              <a:rPr lang="en-US" sz="2800" dirty="0" smtClean="0"/>
              <a:t>(y) = c</a:t>
            </a:r>
            <a:r>
              <a:rPr lang="en-US" sz="2800" baseline="-25000" dirty="0" smtClean="0"/>
              <a:t>1</a:t>
            </a:r>
            <a:r>
              <a:rPr lang="en-US" sz="2800" dirty="0" smtClean="0"/>
              <a:t>, then </a:t>
            </a:r>
            <a:br>
              <a:rPr lang="en-US" sz="2800" dirty="0" smtClean="0"/>
            </a:br>
            <a:r>
              <a:rPr lang="en-US" sz="2800" dirty="0" smtClean="0"/>
              <a:t>	c</a:t>
            </a:r>
            <a:r>
              <a:rPr lang="en-US" sz="2800" baseline="-25000" dirty="0" smtClean="0"/>
              <a:t>1</a:t>
            </a:r>
            <a:r>
              <a:rPr lang="en-US" sz="2800" dirty="0" smtClean="0"/>
              <a:t> = 2*c</a:t>
            </a:r>
            <a:r>
              <a:rPr lang="en-US" sz="2800" baseline="-25000" dirty="0" smtClean="0"/>
              <a:t>1</a:t>
            </a:r>
            <a:r>
              <a:rPr lang="en-US" sz="2800" dirty="0" smtClean="0"/>
              <a:t> – c</a:t>
            </a:r>
            <a:r>
              <a:rPr lang="en-US" sz="2800" baseline="-25000" dirty="0" smtClean="0"/>
              <a:t>1</a:t>
            </a:r>
            <a:r>
              <a:rPr lang="en-US" sz="2800" dirty="0" smtClean="0"/>
              <a:t> = 2*f</a:t>
            </a:r>
            <a:r>
              <a:rPr lang="en-US" sz="2800" baseline="-25000" dirty="0" smtClean="0"/>
              <a:t>1 </a:t>
            </a:r>
            <a:r>
              <a:rPr lang="en-US" sz="2800" dirty="0" smtClean="0"/>
              <a:t>(y) – f</a:t>
            </a:r>
            <a:r>
              <a:rPr lang="en-US" sz="2800" baseline="-25000" dirty="0" smtClean="0"/>
              <a:t>1 </a:t>
            </a:r>
            <a:r>
              <a:rPr lang="en-US" sz="2800" dirty="0" smtClean="0"/>
              <a:t>(x</a:t>
            </a:r>
            <a:r>
              <a:rPr lang="en-US" sz="2800" baseline="-25000" dirty="0" smtClean="0"/>
              <a:t>1</a:t>
            </a:r>
            <a:r>
              <a:rPr lang="en-US" sz="2800" dirty="0" smtClean="0"/>
              <a:t>) = </a:t>
            </a:r>
            <a:br>
              <a:rPr lang="en-US" sz="2800" dirty="0" smtClean="0"/>
            </a:br>
            <a:r>
              <a:rPr lang="en-US" sz="2800" dirty="0" smtClean="0"/>
              <a:t>	f</a:t>
            </a:r>
            <a:r>
              <a:rPr lang="en-US" sz="2800" baseline="-25000" dirty="0" smtClean="0"/>
              <a:t>1 </a:t>
            </a:r>
            <a:r>
              <a:rPr lang="en-US" sz="2800" dirty="0" smtClean="0"/>
              <a:t>(2y-x</a:t>
            </a:r>
            <a:r>
              <a:rPr lang="en-US" sz="2800" baseline="-25000" dirty="0" smtClean="0"/>
              <a:t>1</a:t>
            </a:r>
            <a:r>
              <a:rPr lang="en-US" sz="2800" dirty="0" smtClean="0"/>
              <a:t>) = f</a:t>
            </a:r>
            <a:r>
              <a:rPr lang="en-US" sz="2800" baseline="-25000" dirty="0" smtClean="0"/>
              <a:t>1 </a:t>
            </a:r>
            <a:r>
              <a:rPr lang="en-US" sz="2800" dirty="0" smtClean="0"/>
              <a:t>(2(x</a:t>
            </a:r>
            <a:r>
              <a:rPr lang="en-US" sz="2800" baseline="-25000" dirty="0" smtClean="0"/>
              <a:t>1</a:t>
            </a:r>
            <a:r>
              <a:rPr lang="en-US" sz="2800" dirty="0" smtClean="0"/>
              <a:t>+x</a:t>
            </a:r>
            <a:r>
              <a:rPr lang="en-US" sz="2800" baseline="-25000" dirty="0" smtClean="0"/>
              <a:t>2</a:t>
            </a:r>
            <a:r>
              <a:rPr lang="en-US" sz="2800" dirty="0" smtClean="0"/>
              <a:t>)/2 – x</a:t>
            </a:r>
            <a:r>
              <a:rPr lang="en-US" sz="2800" baseline="-25000" dirty="0" smtClean="0"/>
              <a:t>1</a:t>
            </a:r>
            <a:r>
              <a:rPr lang="en-US" sz="2800" dirty="0" smtClean="0"/>
              <a:t>) = f</a:t>
            </a:r>
            <a:r>
              <a:rPr lang="en-US" sz="2800" baseline="-25000" dirty="0" smtClean="0"/>
              <a:t>1 </a:t>
            </a:r>
            <a:r>
              <a:rPr lang="en-US" sz="2800" dirty="0" smtClean="0"/>
              <a:t>(x</a:t>
            </a:r>
            <a:r>
              <a:rPr lang="en-US" sz="2800" baseline="-25000" dirty="0" smtClean="0"/>
              <a:t>2</a:t>
            </a:r>
            <a:r>
              <a:rPr lang="en-US" sz="2800" dirty="0" smtClean="0"/>
              <a:t>)  .</a:t>
            </a:r>
            <a:r>
              <a:rPr lang="en-US" dirty="0" smtClean="0"/>
              <a:t>       </a:t>
            </a:r>
          </a:p>
        </p:txBody>
      </p:sp>
      <p:sp>
        <p:nvSpPr>
          <p:cNvPr id="5" name="Title 4"/>
          <p:cNvSpPr>
            <a:spLocks noGrp="1"/>
          </p:cNvSpPr>
          <p:nvPr>
            <p:ph type="title"/>
          </p:nvPr>
        </p:nvSpPr>
        <p:spPr>
          <a:xfrm>
            <a:off x="381000" y="230187"/>
            <a:ext cx="8382000" cy="747897"/>
          </a:xfrm>
        </p:spPr>
        <p:txBody>
          <a:bodyPr/>
          <a:lstStyle/>
          <a:p>
            <a:r>
              <a:rPr smtClean="0"/>
              <a:t>Convexity: LRA</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Many theories are not convex</a:t>
            </a:r>
            <a:endParaRPr lang="en-US" dirty="0"/>
          </a:p>
        </p:txBody>
      </p:sp>
      <p:sp>
        <p:nvSpPr>
          <p:cNvPr id="3" name="Content Placeholder 2"/>
          <p:cNvSpPr>
            <a:spLocks noGrp="1"/>
          </p:cNvSpPr>
          <p:nvPr>
            <p:ph idx="1"/>
          </p:nvPr>
        </p:nvSpPr>
        <p:spPr>
          <a:xfrm>
            <a:off x="381001" y="1437796"/>
            <a:ext cx="8382000" cy="5216813"/>
          </a:xfrm>
        </p:spPr>
        <p:txBody>
          <a:bodyPr/>
          <a:lstStyle/>
          <a:p>
            <a:pPr lvl="1"/>
            <a:r>
              <a:rPr lang="en-US" dirty="0" smtClean="0"/>
              <a:t>Linear integer arithmetic</a:t>
            </a:r>
            <a:br>
              <a:rPr lang="en-US" dirty="0" smtClean="0"/>
            </a:br>
            <a:r>
              <a:rPr lang="en-US" i="1" dirty="0" smtClean="0"/>
              <a:t>1 </a:t>
            </a:r>
            <a:r>
              <a:rPr lang="en-US" i="1" dirty="0" smtClean="0">
                <a:sym typeface="Symbol"/>
              </a:rPr>
              <a:t></a:t>
            </a:r>
            <a:r>
              <a:rPr lang="en-US" i="1" dirty="0" smtClean="0"/>
              <a:t> x </a:t>
            </a:r>
            <a:r>
              <a:rPr lang="en-US" i="1" dirty="0" smtClean="0">
                <a:sym typeface="Symbol"/>
              </a:rPr>
              <a:t></a:t>
            </a:r>
            <a:r>
              <a:rPr lang="en-US" i="1" dirty="0" smtClean="0"/>
              <a:t> 2 </a:t>
            </a:r>
            <a:r>
              <a:rPr lang="en-US" dirty="0" smtClean="0"/>
              <a:t>⊨ </a:t>
            </a:r>
            <a:r>
              <a:rPr lang="en-US" i="1" dirty="0" smtClean="0"/>
              <a:t>x = 1 </a:t>
            </a:r>
            <a:r>
              <a:rPr lang="en-US" dirty="0" smtClean="0">
                <a:sym typeface="Symbol"/>
              </a:rPr>
              <a:t></a:t>
            </a:r>
            <a:r>
              <a:rPr lang="en-US" dirty="0" smtClean="0"/>
              <a:t> </a:t>
            </a:r>
            <a:r>
              <a:rPr lang="en-US" i="1" dirty="0" smtClean="0"/>
              <a:t>x = 2</a:t>
            </a:r>
          </a:p>
          <a:p>
            <a:pPr lvl="1"/>
            <a:endParaRPr lang="en-US" dirty="0" smtClean="0"/>
          </a:p>
          <a:p>
            <a:pPr lvl="1"/>
            <a:r>
              <a:rPr lang="en-US" dirty="0" smtClean="0"/>
              <a:t>Non-linear arithmetic</a:t>
            </a:r>
            <a:br>
              <a:rPr lang="en-US" dirty="0" smtClean="0"/>
            </a:br>
            <a:r>
              <a:rPr lang="en-US" i="1" dirty="0" smtClean="0"/>
              <a:t>x</a:t>
            </a:r>
            <a:r>
              <a:rPr lang="en-US" i="1" baseline="30000" dirty="0" smtClean="0"/>
              <a:t>2</a:t>
            </a:r>
            <a:r>
              <a:rPr lang="en-US" i="1" dirty="0" smtClean="0"/>
              <a:t> = 1, y = 1, z = -1 </a:t>
            </a:r>
            <a:r>
              <a:rPr lang="en-US" dirty="0" smtClean="0"/>
              <a:t>⊨ </a:t>
            </a:r>
            <a:r>
              <a:rPr lang="en-US" i="1" dirty="0" smtClean="0"/>
              <a:t>x = y </a:t>
            </a:r>
            <a:r>
              <a:rPr lang="en-US" dirty="0" smtClean="0">
                <a:sym typeface="Symbol"/>
              </a:rPr>
              <a:t></a:t>
            </a:r>
            <a:r>
              <a:rPr lang="en-US" dirty="0" smtClean="0"/>
              <a:t> </a:t>
            </a:r>
            <a:r>
              <a:rPr lang="en-US" i="1" dirty="0" smtClean="0"/>
              <a:t>x = z</a:t>
            </a:r>
          </a:p>
          <a:p>
            <a:pPr lvl="1"/>
            <a:endParaRPr lang="en-US" dirty="0" smtClean="0"/>
          </a:p>
          <a:p>
            <a:pPr lvl="1"/>
            <a:r>
              <a:rPr lang="en-US" dirty="0" smtClean="0"/>
              <a:t>Theory of bit-vectors</a:t>
            </a:r>
          </a:p>
          <a:p>
            <a:pPr lvl="1">
              <a:buNone/>
            </a:pPr>
            <a:r>
              <a:rPr lang="en-US" dirty="0" smtClean="0"/>
              <a:t>	</a:t>
            </a:r>
            <a:r>
              <a:rPr lang="en-US" dirty="0" err="1" smtClean="0"/>
              <a:t>ch</a:t>
            </a:r>
            <a:r>
              <a:rPr lang="en-US" dirty="0" smtClean="0"/>
              <a:t> : </a:t>
            </a:r>
            <a:r>
              <a:rPr lang="en-US" dirty="0" err="1" smtClean="0"/>
              <a:t>BitVec</a:t>
            </a:r>
            <a:r>
              <a:rPr lang="en-US" dirty="0" smtClean="0"/>
              <a:t>[8] ⊨ </a:t>
            </a:r>
            <a:r>
              <a:rPr lang="en-US" dirty="0" err="1" smtClean="0"/>
              <a:t>ch</a:t>
            </a:r>
            <a:r>
              <a:rPr lang="en-US" dirty="0" smtClean="0"/>
              <a:t> = 0 </a:t>
            </a:r>
            <a:r>
              <a:rPr lang="en-US" dirty="0" smtClean="0">
                <a:sym typeface="Symbol"/>
              </a:rPr>
              <a:t></a:t>
            </a:r>
            <a:r>
              <a:rPr lang="en-US" dirty="0" smtClean="0"/>
              <a:t> … </a:t>
            </a:r>
            <a:r>
              <a:rPr lang="en-US" dirty="0" smtClean="0">
                <a:sym typeface="Symbol"/>
              </a:rPr>
              <a:t></a:t>
            </a:r>
            <a:r>
              <a:rPr lang="en-US" dirty="0" smtClean="0"/>
              <a:t> </a:t>
            </a:r>
            <a:r>
              <a:rPr lang="en-US" dirty="0" err="1" smtClean="0"/>
              <a:t>ch</a:t>
            </a:r>
            <a:r>
              <a:rPr lang="en-US" dirty="0" smtClean="0"/>
              <a:t> = 255</a:t>
            </a:r>
          </a:p>
          <a:p>
            <a:pPr lvl="1"/>
            <a:endParaRPr lang="en-US" dirty="0" smtClean="0"/>
          </a:p>
          <a:p>
            <a:pPr lvl="1"/>
            <a:r>
              <a:rPr lang="en-US" dirty="0" smtClean="0"/>
              <a:t>Theory of arrays</a:t>
            </a:r>
            <a:br>
              <a:rPr lang="en-US" dirty="0" smtClean="0"/>
            </a:br>
            <a:r>
              <a:rPr lang="en-US" i="1" dirty="0" smtClean="0"/>
              <a:t>v = read(write(</a:t>
            </a:r>
            <a:r>
              <a:rPr lang="en-US" i="1" dirty="0" err="1" smtClean="0"/>
              <a:t>a,i,w</a:t>
            </a:r>
            <a:r>
              <a:rPr lang="en-US" i="1" dirty="0" smtClean="0"/>
              <a:t>),j) </a:t>
            </a:r>
            <a:r>
              <a:rPr lang="en-US" dirty="0" smtClean="0"/>
              <a:t>⊨ </a:t>
            </a:r>
            <a:r>
              <a:rPr lang="en-US" i="1" dirty="0" smtClean="0"/>
              <a:t>v = w </a:t>
            </a:r>
            <a:r>
              <a:rPr lang="en-US" dirty="0" smtClean="0">
                <a:sym typeface="Symbol"/>
              </a:rPr>
              <a:t></a:t>
            </a:r>
            <a:r>
              <a:rPr lang="en-US" dirty="0" smtClean="0"/>
              <a:t> </a:t>
            </a:r>
            <a:r>
              <a:rPr lang="en-US" i="1" dirty="0" smtClean="0"/>
              <a:t>v = read(</a:t>
            </a:r>
            <a:r>
              <a:rPr lang="en-US" i="1" dirty="0" err="1" smtClean="0"/>
              <a:t>a,j</a:t>
            </a:r>
            <a:r>
              <a:rPr lang="en-US" i="1" dirty="0" smtClean="0"/>
              <a:t>)</a:t>
            </a:r>
            <a:endParaRPr lang="en-US" i="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Convexity - combination</a:t>
            </a:r>
            <a:endParaRPr lang="en-US" dirty="0"/>
          </a:p>
        </p:txBody>
      </p:sp>
      <p:sp>
        <p:nvSpPr>
          <p:cNvPr id="3" name="Content Placeholder 2"/>
          <p:cNvSpPr>
            <a:spLocks noGrp="1"/>
          </p:cNvSpPr>
          <p:nvPr>
            <p:ph idx="1"/>
          </p:nvPr>
        </p:nvSpPr>
        <p:spPr>
          <a:xfrm>
            <a:off x="381000" y="1412875"/>
            <a:ext cx="8382000" cy="5258363"/>
          </a:xfrm>
          <a:noFill/>
        </p:spPr>
        <p:txBody>
          <a:bodyPr/>
          <a:lstStyle/>
          <a:p>
            <a:r>
              <a:rPr lang="en-US" dirty="0" smtClean="0"/>
              <a:t>Let </a:t>
            </a:r>
            <a:r>
              <a:rPr lang="en-US" i="1" dirty="0" smtClean="0"/>
              <a:t>T = T</a:t>
            </a:r>
            <a:r>
              <a:rPr lang="en-US" i="1" baseline="-25000" dirty="0" smtClean="0"/>
              <a:t>1</a:t>
            </a:r>
            <a:r>
              <a:rPr lang="en-US" i="1" dirty="0" smtClean="0"/>
              <a:t> </a:t>
            </a:r>
            <a:r>
              <a:rPr lang="en-US" i="1" dirty="0" smtClean="0">
                <a:sym typeface="Symbol"/>
              </a:rPr>
              <a:t> </a:t>
            </a:r>
            <a:r>
              <a:rPr lang="en-US" i="1" dirty="0" smtClean="0"/>
              <a:t>T</a:t>
            </a:r>
            <a:r>
              <a:rPr lang="en-US" i="1" baseline="-25000" dirty="0" smtClean="0"/>
              <a:t>2</a:t>
            </a:r>
            <a:r>
              <a:rPr lang="en-US" i="1" dirty="0" smtClean="0"/>
              <a:t> where T</a:t>
            </a:r>
            <a:r>
              <a:rPr lang="en-US" i="1" baseline="-25000" dirty="0" smtClean="0"/>
              <a:t>1</a:t>
            </a:r>
            <a:r>
              <a:rPr lang="en-US" i="1" dirty="0" smtClean="0"/>
              <a:t> </a:t>
            </a:r>
            <a:r>
              <a:rPr lang="en-US" dirty="0" smtClean="0"/>
              <a:t>is E, </a:t>
            </a:r>
            <a:r>
              <a:rPr lang="en-US" i="1" dirty="0" smtClean="0"/>
              <a:t>O(</a:t>
            </a:r>
            <a:r>
              <a:rPr lang="en-US" i="1" dirty="0" err="1" smtClean="0"/>
              <a:t>nlog</a:t>
            </a:r>
            <a:r>
              <a:rPr lang="en-US" i="1" dirty="0" smtClean="0"/>
              <a:t>(n)), </a:t>
            </a:r>
            <a:r>
              <a:rPr lang="en-US" dirty="0" smtClean="0"/>
              <a:t>and </a:t>
            </a:r>
            <a:r>
              <a:rPr lang="en-US" i="1" dirty="0" smtClean="0"/>
              <a:t>T</a:t>
            </a:r>
            <a:r>
              <a:rPr lang="en-US" i="1" baseline="-25000" dirty="0" smtClean="0"/>
              <a:t>2</a:t>
            </a:r>
            <a:r>
              <a:rPr lang="en-US" dirty="0" smtClean="0"/>
              <a:t> is Integer Difference Logic, </a:t>
            </a:r>
            <a:r>
              <a:rPr lang="en-US" i="1" dirty="0" smtClean="0"/>
              <a:t>O(nm).</a:t>
            </a:r>
          </a:p>
          <a:p>
            <a:r>
              <a:rPr lang="en-US" i="1" dirty="0" smtClean="0"/>
              <a:t>T</a:t>
            </a:r>
            <a:r>
              <a:rPr lang="en-US" i="1" baseline="-25000" dirty="0" smtClean="0"/>
              <a:t>1</a:t>
            </a:r>
            <a:r>
              <a:rPr lang="en-US" dirty="0" smtClean="0"/>
              <a:t> is convex, but </a:t>
            </a:r>
            <a:r>
              <a:rPr lang="en-US" i="1" dirty="0" smtClean="0"/>
              <a:t>T</a:t>
            </a:r>
            <a:r>
              <a:rPr lang="en-US" i="1" baseline="-25000" dirty="0" smtClean="0"/>
              <a:t>2</a:t>
            </a:r>
            <a:r>
              <a:rPr lang="en-US" dirty="0" smtClean="0"/>
              <a:t> is not.</a:t>
            </a:r>
            <a:br>
              <a:rPr lang="en-US" dirty="0" smtClean="0"/>
            </a:br>
            <a:endParaRPr lang="en-US" dirty="0" smtClean="0"/>
          </a:p>
          <a:p>
            <a:r>
              <a:rPr lang="en-US" dirty="0" err="1" smtClean="0"/>
              <a:t>Satisfiability</a:t>
            </a:r>
            <a:r>
              <a:rPr lang="en-US" dirty="0" smtClean="0"/>
              <a:t> of</a:t>
            </a:r>
            <a:r>
              <a:rPr lang="en-US" i="1" dirty="0" smtClean="0"/>
              <a:t> T </a:t>
            </a:r>
            <a:r>
              <a:rPr lang="en-US" dirty="0" smtClean="0"/>
              <a:t>is NP-complete:</a:t>
            </a:r>
          </a:p>
          <a:p>
            <a:pPr lvl="1"/>
            <a:r>
              <a:rPr lang="en-US" dirty="0" smtClean="0"/>
              <a:t>Reduce 3CNF </a:t>
            </a:r>
            <a:r>
              <a:rPr lang="en-US" dirty="0" err="1" smtClean="0"/>
              <a:t>satisfiability</a:t>
            </a:r>
            <a:r>
              <a:rPr lang="en-US" dirty="0" smtClean="0"/>
              <a:t> to </a:t>
            </a:r>
            <a:r>
              <a:rPr lang="en-US" i="1" dirty="0" smtClean="0"/>
              <a:t>T</a:t>
            </a:r>
            <a:r>
              <a:rPr lang="en-US" dirty="0" smtClean="0"/>
              <a:t>-</a:t>
            </a:r>
            <a:r>
              <a:rPr lang="en-US" dirty="0" err="1" smtClean="0"/>
              <a:t>satisfiability</a:t>
            </a:r>
            <a:endParaRPr lang="en-US" dirty="0" smtClean="0"/>
          </a:p>
          <a:p>
            <a:pPr lvl="1"/>
            <a:r>
              <a:rPr lang="en-US" dirty="0" smtClean="0"/>
              <a:t>For each Boolean variable p</a:t>
            </a:r>
            <a:r>
              <a:rPr lang="en-US" baseline="-25000" dirty="0" smtClean="0"/>
              <a:t>i</a:t>
            </a:r>
            <a:r>
              <a:rPr lang="en-US" dirty="0" smtClean="0"/>
              <a:t> add the atomic formulas 0 </a:t>
            </a:r>
            <a:r>
              <a:rPr lang="en-US" dirty="0" smtClean="0">
                <a:sym typeface="Symbol"/>
              </a:rPr>
              <a:t></a:t>
            </a:r>
            <a:r>
              <a:rPr lang="en-US" dirty="0" smtClean="0"/>
              <a:t> x</a:t>
            </a:r>
            <a:r>
              <a:rPr lang="en-US" baseline="-25000" dirty="0" smtClean="0"/>
              <a:t>i</a:t>
            </a:r>
            <a:r>
              <a:rPr lang="en-US" dirty="0" smtClean="0"/>
              <a:t> </a:t>
            </a:r>
            <a:r>
              <a:rPr lang="en-US" dirty="0" smtClean="0">
                <a:sym typeface="Symbol"/>
              </a:rPr>
              <a:t></a:t>
            </a:r>
            <a:r>
              <a:rPr lang="en-US" dirty="0" smtClean="0"/>
              <a:t> 1</a:t>
            </a:r>
          </a:p>
          <a:p>
            <a:pPr lvl="1"/>
            <a:r>
              <a:rPr lang="en-US" dirty="0" smtClean="0"/>
              <a:t>For a clause p</a:t>
            </a:r>
            <a:r>
              <a:rPr lang="en-US" baseline="-25000" dirty="0" smtClean="0"/>
              <a:t>1</a:t>
            </a:r>
            <a:r>
              <a:rPr lang="en-US" dirty="0" smtClean="0"/>
              <a:t> </a:t>
            </a:r>
            <a:r>
              <a:rPr lang="en-US" dirty="0" smtClean="0">
                <a:sym typeface="Symbol"/>
              </a:rPr>
              <a:t></a:t>
            </a:r>
            <a:r>
              <a:rPr lang="en-US" dirty="0" smtClean="0"/>
              <a:t> -p</a:t>
            </a:r>
            <a:r>
              <a:rPr lang="en-US" baseline="-25000" dirty="0" smtClean="0"/>
              <a:t>2</a:t>
            </a:r>
            <a:r>
              <a:rPr lang="en-US" dirty="0" smtClean="0"/>
              <a:t> </a:t>
            </a:r>
            <a:r>
              <a:rPr lang="en-US" dirty="0" smtClean="0">
                <a:sym typeface="Symbol"/>
              </a:rPr>
              <a:t></a:t>
            </a:r>
            <a:r>
              <a:rPr lang="en-US" dirty="0" smtClean="0"/>
              <a:t> p</a:t>
            </a:r>
            <a:r>
              <a:rPr lang="en-US" baseline="-25000" dirty="0" smtClean="0"/>
              <a:t>3</a:t>
            </a:r>
            <a:r>
              <a:rPr lang="en-US" dirty="0" smtClean="0"/>
              <a:t> add the atomic formula:</a:t>
            </a:r>
            <a:br>
              <a:rPr lang="en-US" dirty="0" smtClean="0"/>
            </a:br>
            <a:r>
              <a:rPr lang="en-US" dirty="0" smtClean="0"/>
              <a:t>	f(x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 </a:t>
            </a:r>
            <a:r>
              <a:rPr lang="en-US" dirty="0" smtClean="0">
                <a:sym typeface="Symbol"/>
              </a:rPr>
              <a:t></a:t>
            </a:r>
            <a:r>
              <a:rPr lang="en-US" dirty="0" smtClean="0"/>
              <a:t> f(0,1,0)</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Nelson-Oppen Combination</a:t>
            </a:r>
            <a:endParaRPr lang="en-US" dirty="0"/>
          </a:p>
        </p:txBody>
      </p:sp>
      <p:sp>
        <p:nvSpPr>
          <p:cNvPr id="3" name="Content Placeholder 2"/>
          <p:cNvSpPr>
            <a:spLocks noGrp="1"/>
          </p:cNvSpPr>
          <p:nvPr>
            <p:ph idx="1"/>
          </p:nvPr>
        </p:nvSpPr>
        <p:spPr>
          <a:xfrm>
            <a:off x="381000" y="1412875"/>
            <a:ext cx="8382000" cy="4721292"/>
          </a:xfrm>
        </p:spPr>
        <p:txBody>
          <a:bodyPr/>
          <a:lstStyle/>
          <a:p>
            <a:r>
              <a:rPr lang="en-US" sz="2800" dirty="0" smtClean="0"/>
              <a:t>Let</a:t>
            </a:r>
            <a:r>
              <a:rPr lang="en-US" sz="2800" i="1" dirty="0" smtClean="0"/>
              <a:t> T</a:t>
            </a:r>
            <a:r>
              <a:rPr lang="en-US" sz="2800" i="1" baseline="-25000" dirty="0" smtClean="0"/>
              <a:t>1</a:t>
            </a:r>
            <a:r>
              <a:rPr lang="en-US" sz="2800" i="1" dirty="0" smtClean="0"/>
              <a:t> </a:t>
            </a:r>
            <a:r>
              <a:rPr lang="en-US" sz="2800" dirty="0" smtClean="0">
                <a:sym typeface="Symbol"/>
              </a:rPr>
              <a:t>and</a:t>
            </a:r>
            <a:r>
              <a:rPr lang="en-US" sz="2800" i="1" dirty="0" smtClean="0">
                <a:sym typeface="Symbol"/>
              </a:rPr>
              <a:t> </a:t>
            </a:r>
            <a:r>
              <a:rPr lang="en-US" sz="2800" i="1" dirty="0" smtClean="0"/>
              <a:t>T</a:t>
            </a:r>
            <a:r>
              <a:rPr lang="en-US" sz="2800" i="1" baseline="-25000" dirty="0" smtClean="0"/>
              <a:t>2</a:t>
            </a:r>
            <a:r>
              <a:rPr lang="en-US" sz="2800" i="1" dirty="0" smtClean="0"/>
              <a:t> </a:t>
            </a:r>
            <a:r>
              <a:rPr lang="en-US" sz="2800" dirty="0" smtClean="0"/>
              <a:t>be consistent, stably infinite theories over disjoint (countable) signatures. Assume </a:t>
            </a:r>
            <a:r>
              <a:rPr lang="en-US" sz="2800" dirty="0" err="1" smtClean="0"/>
              <a:t>satisfiability</a:t>
            </a:r>
            <a:r>
              <a:rPr lang="en-US" sz="2800" dirty="0" smtClean="0"/>
              <a:t> of conjunction of literals can be decided in time T</a:t>
            </a:r>
            <a:r>
              <a:rPr lang="en-US" sz="2800" i="1" baseline="-25000" dirty="0" smtClean="0"/>
              <a:t>1</a:t>
            </a:r>
            <a:r>
              <a:rPr lang="en-US" sz="2800" dirty="0" smtClean="0"/>
              <a:t>(</a:t>
            </a:r>
            <a:r>
              <a:rPr lang="en-US" sz="2800" i="1" dirty="0" smtClean="0"/>
              <a:t>n</a:t>
            </a:r>
            <a:r>
              <a:rPr lang="en-US" sz="2800" dirty="0" smtClean="0"/>
              <a:t>), respectively T</a:t>
            </a:r>
            <a:r>
              <a:rPr lang="en-US" sz="2800" i="1" baseline="-25000" dirty="0" smtClean="0"/>
              <a:t>2</a:t>
            </a:r>
            <a:r>
              <a:rPr lang="en-US" sz="2800" dirty="0" smtClean="0"/>
              <a:t>(</a:t>
            </a:r>
            <a:r>
              <a:rPr lang="en-US" sz="2800" i="1" dirty="0" smtClean="0"/>
              <a:t>n</a:t>
            </a:r>
            <a:r>
              <a:rPr lang="en-US" sz="2800" dirty="0" smtClean="0"/>
              <a:t>). Then,</a:t>
            </a:r>
          </a:p>
          <a:p>
            <a:endParaRPr lang="en-US" sz="2800" dirty="0" smtClean="0"/>
          </a:p>
          <a:p>
            <a:pPr lvl="1"/>
            <a:r>
              <a:rPr lang="en-US" sz="2400" dirty="0" smtClean="0"/>
              <a:t>The combined theory </a:t>
            </a:r>
            <a:r>
              <a:rPr lang="en-US" sz="2400" i="1" dirty="0" smtClean="0"/>
              <a:t>T </a:t>
            </a:r>
            <a:r>
              <a:rPr lang="en-US" sz="2400" dirty="0" smtClean="0"/>
              <a:t>is consistent and stably infinite.</a:t>
            </a:r>
          </a:p>
          <a:p>
            <a:pPr lvl="1"/>
            <a:endParaRPr lang="en-US" sz="2400" dirty="0" smtClean="0"/>
          </a:p>
          <a:p>
            <a:pPr lvl="1"/>
            <a:r>
              <a:rPr lang="en-US" sz="2400" dirty="0" err="1" smtClean="0"/>
              <a:t>Satisfiability</a:t>
            </a:r>
            <a:r>
              <a:rPr lang="en-US" sz="2400" dirty="0" smtClean="0"/>
              <a:t> of quantifier-free conjunction of literals in </a:t>
            </a:r>
            <a:r>
              <a:rPr lang="en-US" sz="2400" i="1" dirty="0" smtClean="0"/>
              <a:t>T </a:t>
            </a:r>
            <a:r>
              <a:rPr lang="en-US" sz="2400" dirty="0" smtClean="0"/>
              <a:t>can be decided in O(2</a:t>
            </a:r>
            <a:r>
              <a:rPr lang="en-US" sz="2400" baseline="30000" dirty="0" smtClean="0"/>
              <a:t>n*n</a:t>
            </a:r>
            <a:r>
              <a:rPr lang="en-US" sz="2400" dirty="0" smtClean="0"/>
              <a:t> x T</a:t>
            </a:r>
            <a:r>
              <a:rPr lang="en-US" sz="2400" i="1" baseline="-25000" dirty="0" smtClean="0"/>
              <a:t>1</a:t>
            </a:r>
            <a:r>
              <a:rPr lang="en-US" sz="2400" dirty="0" smtClean="0"/>
              <a:t>(</a:t>
            </a:r>
            <a:r>
              <a:rPr lang="en-US" sz="2400" i="1" dirty="0" smtClean="0"/>
              <a:t>n</a:t>
            </a:r>
            <a:r>
              <a:rPr lang="en-US" sz="2400" dirty="0" smtClean="0"/>
              <a:t>) x T</a:t>
            </a:r>
            <a:r>
              <a:rPr lang="en-US" sz="2400" i="1" baseline="-25000" dirty="0" smtClean="0"/>
              <a:t>2</a:t>
            </a:r>
            <a:r>
              <a:rPr lang="en-US" sz="2400" dirty="0" smtClean="0"/>
              <a:t>(</a:t>
            </a:r>
            <a:r>
              <a:rPr lang="en-US" sz="2400" i="1" dirty="0" smtClean="0"/>
              <a:t>n</a:t>
            </a:r>
            <a:r>
              <a:rPr lang="en-US" sz="2400" dirty="0" smtClean="0"/>
              <a:t>)).</a:t>
            </a:r>
          </a:p>
          <a:p>
            <a:pPr lvl="1"/>
            <a:endParaRPr lang="en-US" sz="2400" dirty="0" smtClean="0"/>
          </a:p>
          <a:p>
            <a:pPr lvl="1"/>
            <a:r>
              <a:rPr lang="en-US" sz="2400" dirty="0" smtClean="0"/>
              <a:t>If </a:t>
            </a:r>
            <a:r>
              <a:rPr lang="en-US" sz="2400" i="1" dirty="0" smtClean="0"/>
              <a:t>T</a:t>
            </a:r>
            <a:r>
              <a:rPr lang="en-US" sz="2400" i="1" baseline="-25000" dirty="0" smtClean="0"/>
              <a:t>1</a:t>
            </a:r>
            <a:r>
              <a:rPr lang="en-US" sz="2400" i="1" dirty="0" smtClean="0"/>
              <a:t> </a:t>
            </a:r>
            <a:r>
              <a:rPr lang="en-US" sz="2400" dirty="0" smtClean="0">
                <a:sym typeface="Symbol"/>
              </a:rPr>
              <a:t>and</a:t>
            </a:r>
            <a:r>
              <a:rPr lang="en-US" sz="2400" i="1" dirty="0" smtClean="0">
                <a:sym typeface="Symbol"/>
              </a:rPr>
              <a:t> </a:t>
            </a:r>
            <a:r>
              <a:rPr lang="en-US" sz="2400" i="1" dirty="0" smtClean="0"/>
              <a:t>T</a:t>
            </a:r>
            <a:r>
              <a:rPr lang="en-US" sz="2400" i="1" baseline="-25000" dirty="0" smtClean="0"/>
              <a:t>2</a:t>
            </a:r>
            <a:r>
              <a:rPr lang="en-US" sz="2400" i="1" dirty="0" smtClean="0"/>
              <a:t> </a:t>
            </a:r>
            <a:r>
              <a:rPr lang="en-US" sz="2400" dirty="0" smtClean="0"/>
              <a:t>are convex, then so is </a:t>
            </a:r>
            <a:r>
              <a:rPr lang="en-US" sz="2400" i="1" dirty="0" smtClean="0"/>
              <a:t>T. </a:t>
            </a:r>
            <a:r>
              <a:rPr lang="en-US" sz="2400" dirty="0" err="1" smtClean="0"/>
              <a:t>Satisfiability</a:t>
            </a:r>
            <a:r>
              <a:rPr lang="en-US" sz="2400" dirty="0" smtClean="0"/>
              <a:t> is in O(n</a:t>
            </a:r>
            <a:r>
              <a:rPr lang="en-US" sz="2400" baseline="30000" dirty="0" smtClean="0"/>
              <a:t>4</a:t>
            </a:r>
            <a:r>
              <a:rPr lang="en-US" sz="2400" dirty="0" smtClean="0"/>
              <a:t> x T</a:t>
            </a:r>
            <a:r>
              <a:rPr lang="en-US" sz="2400" i="1" baseline="-25000" dirty="0" smtClean="0"/>
              <a:t>1</a:t>
            </a:r>
            <a:r>
              <a:rPr lang="en-US" sz="2400" dirty="0" smtClean="0"/>
              <a:t>(</a:t>
            </a:r>
            <a:r>
              <a:rPr lang="en-US" sz="2400" i="1" dirty="0" smtClean="0"/>
              <a:t>n</a:t>
            </a:r>
            <a:r>
              <a:rPr lang="en-US" sz="2400" dirty="0" smtClean="0"/>
              <a:t>) x T</a:t>
            </a:r>
            <a:r>
              <a:rPr lang="en-US" sz="2400" i="1" baseline="-25000" dirty="0" smtClean="0"/>
              <a:t>2</a:t>
            </a:r>
            <a:r>
              <a:rPr lang="en-US" sz="2400" dirty="0" smtClean="0"/>
              <a:t>(</a:t>
            </a:r>
            <a:r>
              <a:rPr lang="en-US" sz="2400" i="1" dirty="0" smtClean="0"/>
              <a:t>n</a:t>
            </a:r>
            <a:r>
              <a:rPr lang="en-US" sz="2400" dirty="0" smtClean="0"/>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 of the lectures</a:t>
            </a:r>
            <a:endParaRPr lang="en-US" dirty="0"/>
          </a:p>
        </p:txBody>
      </p:sp>
      <p:graphicFrame>
        <p:nvGraphicFramePr>
          <p:cNvPr id="5" name="Table 4"/>
          <p:cNvGraphicFramePr>
            <a:graphicFrameLocks noGrp="1"/>
          </p:cNvGraphicFramePr>
          <p:nvPr/>
        </p:nvGraphicFramePr>
        <p:xfrm>
          <a:off x="669891" y="1607739"/>
          <a:ext cx="7640096" cy="4570261"/>
        </p:xfrm>
        <a:graphic>
          <a:graphicData uri="http://schemas.openxmlformats.org/drawingml/2006/table">
            <a:tbl>
              <a:tblPr firstRow="1" bandRow="1">
                <a:tableStyleId>{073A0DAA-6AF3-43AB-8588-CEC1D06C72B9}</a:tableStyleId>
              </a:tblPr>
              <a:tblGrid>
                <a:gridCol w="847967"/>
                <a:gridCol w="2833552"/>
                <a:gridCol w="3958577"/>
              </a:tblGrid>
              <a:tr h="553164">
                <a:tc>
                  <a:txBody>
                    <a:bodyPr/>
                    <a:lstStyle/>
                    <a:p>
                      <a:r>
                        <a:rPr lang="en-US" dirty="0" smtClean="0"/>
                        <a:t>Day</a:t>
                      </a:r>
                      <a:endParaRPr lang="en-US" dirty="0"/>
                    </a:p>
                  </a:txBody>
                  <a:tcPr/>
                </a:tc>
                <a:tc>
                  <a:txBody>
                    <a:bodyPr/>
                    <a:lstStyle/>
                    <a:p>
                      <a:r>
                        <a:rPr lang="en-US" dirty="0" smtClean="0"/>
                        <a:t>Topics</a:t>
                      </a:r>
                      <a:endParaRPr lang="en-US" dirty="0"/>
                    </a:p>
                  </a:txBody>
                  <a:tcPr/>
                </a:tc>
                <a:tc>
                  <a:txBody>
                    <a:bodyPr/>
                    <a:lstStyle/>
                    <a:p>
                      <a:r>
                        <a:rPr lang="en-US" dirty="0" smtClean="0"/>
                        <a:t>Lab</a:t>
                      </a:r>
                      <a:endParaRPr lang="en-US" dirty="0"/>
                    </a:p>
                  </a:txBody>
                  <a:tcPr/>
                </a:tc>
              </a:tr>
              <a:tr h="705122">
                <a:tc>
                  <a:txBody>
                    <a:bodyPr/>
                    <a:lstStyle/>
                    <a:p>
                      <a:r>
                        <a:rPr lang="en-US" dirty="0" smtClean="0"/>
                        <a:t>1</a:t>
                      </a:r>
                      <a:endParaRPr lang="en-US" dirty="0"/>
                    </a:p>
                  </a:txBody>
                  <a:tcPr/>
                </a:tc>
                <a:tc>
                  <a:txBody>
                    <a:bodyPr/>
                    <a:lstStyle/>
                    <a:p>
                      <a:r>
                        <a:rPr lang="en-US" sz="1800" dirty="0" smtClean="0"/>
                        <a:t>Overview of SMT and applications. </a:t>
                      </a:r>
                    </a:p>
                    <a:p>
                      <a:r>
                        <a:rPr lang="en-US" sz="1800" dirty="0" smtClean="0"/>
                        <a:t>SAT solving,</a:t>
                      </a:r>
                      <a:r>
                        <a:rPr lang="en-US" sz="1800" baseline="0" dirty="0" smtClean="0"/>
                        <a:t> Z3</a:t>
                      </a:r>
                      <a:endParaRPr lang="en-US" dirty="0"/>
                    </a:p>
                  </a:txBody>
                  <a:tcPr/>
                </a:tc>
                <a:tc>
                  <a:txBody>
                    <a:bodyPr/>
                    <a:lstStyle/>
                    <a:p>
                      <a:r>
                        <a:rPr lang="en-US" dirty="0" smtClean="0"/>
                        <a:t>Encoding combinatorial problems with Z3</a:t>
                      </a:r>
                      <a:endParaRPr lang="en-US" dirty="0"/>
                    </a:p>
                  </a:txBody>
                  <a:tcPr/>
                </a:tc>
              </a:tr>
              <a:tr h="705122">
                <a:tc>
                  <a:txBody>
                    <a:bodyPr/>
                    <a:lstStyle/>
                    <a:p>
                      <a:r>
                        <a:rPr lang="en-US" dirty="0" smtClean="0"/>
                        <a:t>2</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Congruence closure</a:t>
                      </a:r>
                    </a:p>
                  </a:txBody>
                  <a:tcPr/>
                </a:tc>
                <a:tc>
                  <a:txBody>
                    <a:bodyPr/>
                    <a:lstStyle/>
                    <a:p>
                      <a:r>
                        <a:rPr lang="en-US" sz="1800" dirty="0" smtClean="0"/>
                        <a:t>Program exploration with </a:t>
                      </a:r>
                      <a:r>
                        <a:rPr lang="en-US" sz="1800" dirty="0" err="1" smtClean="0"/>
                        <a:t>Pex</a:t>
                      </a:r>
                      <a:endParaRPr lang="en-US" dirty="0"/>
                    </a:p>
                  </a:txBody>
                  <a:tcPr/>
                </a:tc>
              </a:tr>
              <a:tr h="549044">
                <a:tc>
                  <a:txBody>
                    <a:bodyPr/>
                    <a:lstStyle/>
                    <a:p>
                      <a:r>
                        <a:rPr lang="en-US" dirty="0" smtClean="0"/>
                        <a:t>3</a:t>
                      </a:r>
                      <a:endParaRPr lang="en-US" dirty="0"/>
                    </a:p>
                  </a:txBody>
                  <a:tcPr/>
                </a:tc>
                <a:tc>
                  <a:txBody>
                    <a:bodyPr/>
                    <a:lstStyle/>
                    <a:p>
                      <a:r>
                        <a:rPr lang="en-US" sz="1800" dirty="0" smtClean="0"/>
                        <a:t>A</a:t>
                      </a:r>
                      <a:r>
                        <a:rPr lang="en-US" sz="1800" baseline="0" dirty="0" smtClean="0"/>
                        <a:t> solver for arithmetic.</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Encoding arithmetic problems</a:t>
                      </a:r>
                      <a:endParaRPr lang="en-US" dirty="0" smtClean="0"/>
                    </a:p>
                  </a:txBody>
                  <a:tcPr/>
                </a:tc>
              </a:tr>
              <a:tr h="841214">
                <a:tc>
                  <a:txBody>
                    <a:bodyPr/>
                    <a:lstStyle/>
                    <a:p>
                      <a:r>
                        <a:rPr lang="en-US" dirty="0" smtClean="0"/>
                        <a:t>4</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Theory combination. </a:t>
                      </a:r>
                      <a:endParaRPr lang="en-US" sz="1800" baseline="0" dirty="0" smtClean="0"/>
                    </a:p>
                    <a:p>
                      <a:r>
                        <a:rPr lang="en-US" dirty="0" smtClean="0"/>
                        <a:t>Arrays</a:t>
                      </a:r>
                      <a:r>
                        <a:rPr lang="en-US" baseline="0" dirty="0" smtClean="0"/>
                        <a:t> (part 1)</a:t>
                      </a:r>
                      <a:endParaRPr lang="en-US" dirty="0"/>
                    </a:p>
                  </a:txBody>
                  <a:tcPr/>
                </a:tc>
                <a:tc>
                  <a:txBody>
                    <a:bodyPr/>
                    <a:lstStyle/>
                    <a:p>
                      <a:r>
                        <a:rPr lang="en-US" dirty="0" smtClean="0"/>
                        <a:t>Arrays.</a:t>
                      </a:r>
                      <a:endParaRPr lang="en-US" dirty="0"/>
                    </a:p>
                  </a:txBody>
                  <a:tcPr/>
                </a:tc>
              </a:tr>
              <a:tr h="1007317">
                <a:tc>
                  <a:txBody>
                    <a:bodyPr/>
                    <a:lstStyle/>
                    <a:p>
                      <a:r>
                        <a:rPr lang="en-US" dirty="0" smtClean="0"/>
                        <a:t>5</a:t>
                      </a:r>
                      <a:endParaRPr lang="en-US" dirty="0"/>
                    </a:p>
                  </a:txBody>
                  <a:tcPr/>
                </a:tc>
                <a:tc>
                  <a:txBody>
                    <a:bodyPr/>
                    <a:lstStyle/>
                    <a:p>
                      <a:r>
                        <a:rPr lang="en-US" baseline="0" dirty="0" smtClean="0"/>
                        <a:t>Arrays, (part 2) and quantifiers</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Build</a:t>
                      </a:r>
                      <a:r>
                        <a:rPr lang="en-US" baseline="0" dirty="0" smtClean="0"/>
                        <a:t> a theory solver on top of Z3</a:t>
                      </a:r>
                      <a:endParaRPr lang="en-US" dirty="0" smtClean="0"/>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Nelson-Oppen procedure</a:t>
            </a:r>
            <a:endParaRPr lang="en-US" dirty="0"/>
          </a:p>
        </p:txBody>
      </p:sp>
      <p:sp>
        <p:nvSpPr>
          <p:cNvPr id="3" name="Content Placeholder 2"/>
          <p:cNvSpPr>
            <a:spLocks noGrp="1"/>
          </p:cNvSpPr>
          <p:nvPr>
            <p:ph idx="1"/>
          </p:nvPr>
        </p:nvSpPr>
        <p:spPr>
          <a:xfrm>
            <a:off x="381000" y="1412875"/>
            <a:ext cx="8382000" cy="5386090"/>
          </a:xfrm>
        </p:spPr>
        <p:txBody>
          <a:bodyPr/>
          <a:lstStyle/>
          <a:p>
            <a:pPr>
              <a:buNone/>
            </a:pPr>
            <a:r>
              <a:rPr lang="en-US" sz="2800" b="1" dirty="0" smtClean="0"/>
              <a:t>Initial state: </a:t>
            </a:r>
            <a:r>
              <a:rPr lang="en-US" sz="2800" i="1" dirty="0" smtClean="0">
                <a:sym typeface="Symbol"/>
              </a:rPr>
              <a:t>L </a:t>
            </a:r>
            <a:r>
              <a:rPr lang="en-US" sz="2800" dirty="0" smtClean="0">
                <a:sym typeface="Symbol"/>
              </a:rPr>
              <a:t>is set of literals over </a:t>
            </a:r>
            <a:r>
              <a:rPr lang="en-US" sz="2800" baseline="-25000" dirty="0" smtClean="0">
                <a:sym typeface="Symbol"/>
              </a:rPr>
              <a:t>1</a:t>
            </a:r>
            <a:r>
              <a:rPr lang="en-US" sz="2800" i="1" dirty="0" smtClean="0"/>
              <a:t> </a:t>
            </a:r>
            <a:r>
              <a:rPr lang="en-US" sz="2800" dirty="0" smtClean="0">
                <a:sym typeface="Symbol"/>
              </a:rPr>
              <a:t> </a:t>
            </a:r>
            <a:r>
              <a:rPr lang="en-US" sz="2800" baseline="-25000" dirty="0" smtClean="0">
                <a:sym typeface="Symbol"/>
              </a:rPr>
              <a:t>2</a:t>
            </a:r>
            <a:r>
              <a:rPr lang="en-US" sz="2800" dirty="0" smtClean="0">
                <a:sym typeface="Symbol"/>
              </a:rPr>
              <a:t> </a:t>
            </a:r>
          </a:p>
          <a:p>
            <a:pPr>
              <a:buNone/>
            </a:pPr>
            <a:r>
              <a:rPr lang="en-US" sz="2800" b="1" dirty="0" smtClean="0">
                <a:sym typeface="Symbol"/>
              </a:rPr>
              <a:t>Purify: </a:t>
            </a:r>
            <a:r>
              <a:rPr lang="en-US" sz="2800" dirty="0" smtClean="0">
                <a:sym typeface="Symbol"/>
              </a:rPr>
              <a:t>Preserving </a:t>
            </a:r>
            <a:r>
              <a:rPr lang="en-US" sz="2800" dirty="0" err="1" smtClean="0">
                <a:sym typeface="Symbol"/>
              </a:rPr>
              <a:t>satisfiability</a:t>
            </a:r>
            <a:r>
              <a:rPr lang="en-US" sz="2800" dirty="0" smtClean="0">
                <a:sym typeface="Symbol"/>
              </a:rPr>
              <a:t>, </a:t>
            </a:r>
            <a:br>
              <a:rPr lang="en-US" sz="2800" dirty="0" smtClean="0">
                <a:sym typeface="Symbol"/>
              </a:rPr>
            </a:br>
            <a:r>
              <a:rPr lang="en-US" sz="2800" dirty="0" smtClean="0">
                <a:sym typeface="Symbol"/>
              </a:rPr>
              <a:t>convert </a:t>
            </a:r>
            <a:r>
              <a:rPr lang="en-US" sz="2800" i="1" dirty="0" smtClean="0">
                <a:sym typeface="Symbol"/>
              </a:rPr>
              <a:t>L </a:t>
            </a:r>
            <a:r>
              <a:rPr lang="en-US" sz="2800" dirty="0" smtClean="0">
                <a:sym typeface="Symbol"/>
              </a:rPr>
              <a:t>into </a:t>
            </a:r>
            <a:r>
              <a:rPr lang="en-US" sz="2800" i="1" dirty="0" smtClean="0">
                <a:sym typeface="Symbol"/>
              </a:rPr>
              <a:t>L’ </a:t>
            </a:r>
            <a:r>
              <a:rPr lang="en-US" sz="2800" dirty="0" smtClean="0">
                <a:sym typeface="Symbol"/>
              </a:rPr>
              <a:t>= </a:t>
            </a:r>
            <a:r>
              <a:rPr lang="en-US" sz="2800" i="1" dirty="0" smtClean="0">
                <a:sym typeface="Symbol"/>
              </a:rPr>
              <a:t>L</a:t>
            </a:r>
            <a:r>
              <a:rPr lang="en-US" sz="2800" i="1" baseline="-25000" dirty="0" smtClean="0">
                <a:sym typeface="Symbol"/>
              </a:rPr>
              <a:t>1</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2</a:t>
            </a:r>
            <a:r>
              <a:rPr lang="en-US" sz="2800" dirty="0" smtClean="0">
                <a:sym typeface="Symbol"/>
              </a:rPr>
              <a:t> such that </a:t>
            </a:r>
            <a:br>
              <a:rPr lang="en-US" sz="2800" dirty="0" smtClean="0">
                <a:sym typeface="Symbol"/>
              </a:rPr>
            </a:br>
            <a:r>
              <a:rPr lang="en-US" sz="2800" i="1" dirty="0" smtClean="0">
                <a:sym typeface="Symbol"/>
              </a:rPr>
              <a:t>L</a:t>
            </a:r>
            <a:r>
              <a:rPr lang="en-US" sz="2800" i="1" baseline="-25000" dirty="0" smtClean="0">
                <a:sym typeface="Symbol"/>
              </a:rPr>
              <a:t>1 </a:t>
            </a:r>
            <a:r>
              <a:rPr lang="en-US" sz="2800" i="1" dirty="0" smtClean="0">
                <a:sym typeface="Symbol"/>
              </a:rPr>
              <a:t></a:t>
            </a:r>
            <a:r>
              <a:rPr lang="en-US" sz="2800" dirty="0" smtClean="0">
                <a:sym typeface="Symbol"/>
              </a:rPr>
              <a:t> T(</a:t>
            </a:r>
            <a:r>
              <a:rPr lang="en-US" sz="2800" baseline="-25000" dirty="0" smtClean="0">
                <a:sym typeface="Symbol"/>
              </a:rPr>
              <a:t>1</a:t>
            </a:r>
            <a:r>
              <a:rPr lang="en-US" sz="2800" i="1" dirty="0" smtClean="0"/>
              <a:t>,V),  </a:t>
            </a:r>
            <a:r>
              <a:rPr lang="en-US" sz="2800" i="1" dirty="0" smtClean="0">
                <a:sym typeface="Symbol"/>
              </a:rPr>
              <a:t>L</a:t>
            </a:r>
            <a:r>
              <a:rPr lang="en-US" sz="2800" i="1" baseline="-25000" dirty="0" smtClean="0">
                <a:sym typeface="Symbol"/>
              </a:rPr>
              <a:t>2 </a:t>
            </a:r>
            <a:r>
              <a:rPr lang="en-US" sz="2800" i="1" dirty="0" smtClean="0">
                <a:sym typeface="Symbol"/>
              </a:rPr>
              <a:t></a:t>
            </a:r>
            <a:r>
              <a:rPr lang="en-US" sz="2800" dirty="0" smtClean="0">
                <a:sym typeface="Symbol"/>
              </a:rPr>
              <a:t> T(</a:t>
            </a:r>
            <a:r>
              <a:rPr lang="en-US" sz="2800" baseline="-25000" dirty="0" smtClean="0">
                <a:sym typeface="Symbol"/>
              </a:rPr>
              <a:t>2</a:t>
            </a:r>
            <a:r>
              <a:rPr lang="en-US" sz="2800" dirty="0" smtClean="0">
                <a:sym typeface="Symbol"/>
              </a:rPr>
              <a:t>,V)</a:t>
            </a:r>
            <a:br>
              <a:rPr lang="en-US" sz="2800" dirty="0" smtClean="0">
                <a:sym typeface="Symbol"/>
              </a:rPr>
            </a:br>
            <a:r>
              <a:rPr lang="en-US" sz="2800" dirty="0" smtClean="0">
                <a:sym typeface="Symbol"/>
              </a:rPr>
              <a:t>So </a:t>
            </a:r>
            <a:r>
              <a:rPr lang="en-US" sz="2800" i="1" dirty="0" smtClean="0">
                <a:sym typeface="Symbol"/>
              </a:rPr>
              <a:t>L</a:t>
            </a:r>
            <a:r>
              <a:rPr lang="en-US" sz="2800" i="1" baseline="-25000" dirty="0" smtClean="0">
                <a:sym typeface="Symbol"/>
              </a:rPr>
              <a:t>1</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2</a:t>
            </a:r>
            <a:r>
              <a:rPr lang="en-US" sz="2800" dirty="0" smtClean="0">
                <a:sym typeface="Symbol"/>
              </a:rPr>
              <a:t> = </a:t>
            </a:r>
            <a:r>
              <a:rPr lang="en-US" sz="2800" dirty="0" err="1" smtClean="0">
                <a:sym typeface="Symbol"/>
              </a:rPr>
              <a:t>V</a:t>
            </a:r>
            <a:r>
              <a:rPr lang="en-US" sz="2800" baseline="-25000" dirty="0" err="1" smtClean="0">
                <a:sym typeface="Symbol"/>
              </a:rPr>
              <a:t>shared</a:t>
            </a:r>
            <a:r>
              <a:rPr lang="en-US" sz="2800" dirty="0" smtClean="0">
                <a:sym typeface="Symbol"/>
              </a:rPr>
              <a:t>  V</a:t>
            </a:r>
          </a:p>
          <a:p>
            <a:pPr>
              <a:buNone/>
            </a:pPr>
            <a:r>
              <a:rPr lang="en-US" sz="2800" b="1" dirty="0" smtClean="0">
                <a:sym typeface="Symbol"/>
              </a:rPr>
              <a:t>Interaction: </a:t>
            </a:r>
            <a:r>
              <a:rPr lang="en-US" sz="2800" i="1" dirty="0" smtClean="0"/>
              <a:t> </a:t>
            </a:r>
            <a:br>
              <a:rPr lang="en-US" sz="2800" i="1" dirty="0" smtClean="0"/>
            </a:br>
            <a:r>
              <a:rPr lang="en-US" sz="2800" dirty="0" smtClean="0"/>
              <a:t>Guess a partition of </a:t>
            </a:r>
            <a:r>
              <a:rPr lang="en-US" sz="2800" dirty="0" err="1" smtClean="0">
                <a:sym typeface="Symbol"/>
              </a:rPr>
              <a:t>V</a:t>
            </a:r>
            <a:r>
              <a:rPr lang="en-US" sz="2800" baseline="-25000" dirty="0" err="1" smtClean="0">
                <a:sym typeface="Symbol"/>
              </a:rPr>
              <a:t>shared</a:t>
            </a:r>
            <a:r>
              <a:rPr lang="en-US" sz="2800" dirty="0" smtClean="0">
                <a:sym typeface="Symbol"/>
              </a:rPr>
              <a:t>  </a:t>
            </a:r>
          </a:p>
          <a:p>
            <a:pPr>
              <a:buNone/>
            </a:pPr>
            <a:r>
              <a:rPr lang="en-US" sz="2800" b="1" dirty="0" smtClean="0">
                <a:sym typeface="Symbol"/>
              </a:rPr>
              <a:t>	</a:t>
            </a:r>
            <a:r>
              <a:rPr lang="en-US" sz="2800" dirty="0" smtClean="0">
                <a:sym typeface="Symbol"/>
              </a:rPr>
              <a:t>Express the partition as a conjunction of equalities.</a:t>
            </a:r>
            <a:br>
              <a:rPr lang="en-US" sz="2800" dirty="0" smtClean="0">
                <a:sym typeface="Symbol"/>
              </a:rPr>
            </a:br>
            <a:r>
              <a:rPr lang="en-US" sz="2800" dirty="0" smtClean="0">
                <a:sym typeface="Symbol"/>
              </a:rPr>
              <a:t>Example, { x</a:t>
            </a:r>
            <a:r>
              <a:rPr lang="en-US" sz="2800" baseline="-25000" dirty="0" smtClean="0">
                <a:sym typeface="Symbol"/>
              </a:rPr>
              <a:t>1</a:t>
            </a:r>
            <a:r>
              <a:rPr lang="en-US" sz="2800" dirty="0" smtClean="0">
                <a:sym typeface="Symbol"/>
              </a:rPr>
              <a:t> }, { x</a:t>
            </a:r>
            <a:r>
              <a:rPr lang="en-US" sz="2800" baseline="-25000" dirty="0" smtClean="0">
                <a:sym typeface="Symbol"/>
              </a:rPr>
              <a:t>2</a:t>
            </a:r>
            <a:r>
              <a:rPr lang="en-US" sz="2800" dirty="0" smtClean="0">
                <a:sym typeface="Symbol"/>
              </a:rPr>
              <a:t> , x</a:t>
            </a:r>
            <a:r>
              <a:rPr lang="en-US" sz="2800" baseline="-25000" dirty="0" smtClean="0">
                <a:sym typeface="Symbol"/>
              </a:rPr>
              <a:t>3</a:t>
            </a:r>
            <a:r>
              <a:rPr lang="en-US" sz="2800" dirty="0" smtClean="0">
                <a:sym typeface="Symbol"/>
              </a:rPr>
              <a:t> }, { x</a:t>
            </a:r>
            <a:r>
              <a:rPr lang="en-US" sz="2800" baseline="-25000" dirty="0" smtClean="0">
                <a:sym typeface="Symbol"/>
              </a:rPr>
              <a:t>4</a:t>
            </a:r>
            <a:r>
              <a:rPr lang="en-US" sz="2800" dirty="0" smtClean="0">
                <a:sym typeface="Symbol"/>
              </a:rPr>
              <a:t> } is represented as:</a:t>
            </a:r>
            <a:br>
              <a:rPr lang="en-US" sz="2800" dirty="0" smtClean="0">
                <a:sym typeface="Symbol"/>
              </a:rPr>
            </a:br>
            <a:r>
              <a:rPr lang="en-US" sz="2800" dirty="0" smtClean="0">
                <a:sym typeface="Symbol"/>
              </a:rPr>
              <a:t> : x</a:t>
            </a:r>
            <a:r>
              <a:rPr lang="en-US" sz="2800" baseline="-25000" dirty="0" smtClean="0">
                <a:sym typeface="Symbol"/>
              </a:rPr>
              <a:t>1</a:t>
            </a:r>
            <a:r>
              <a:rPr lang="en-US" sz="2800" dirty="0" smtClean="0">
                <a:sym typeface="Symbol"/>
              </a:rPr>
              <a:t>  x</a:t>
            </a:r>
            <a:r>
              <a:rPr lang="en-US" sz="2800" baseline="-25000" dirty="0" smtClean="0">
                <a:sym typeface="Symbol"/>
              </a:rPr>
              <a:t>2 </a:t>
            </a:r>
            <a:r>
              <a:rPr lang="en-US" sz="2800" dirty="0" smtClean="0">
                <a:sym typeface="Symbol"/>
              </a:rPr>
              <a:t>x</a:t>
            </a:r>
            <a:r>
              <a:rPr lang="en-US" sz="2800" baseline="-25000" dirty="0" smtClean="0">
                <a:sym typeface="Symbol"/>
              </a:rPr>
              <a:t>1</a:t>
            </a:r>
            <a:r>
              <a:rPr lang="en-US" sz="2800" dirty="0" smtClean="0">
                <a:sym typeface="Symbol"/>
              </a:rPr>
              <a:t>  x</a:t>
            </a:r>
            <a:r>
              <a:rPr lang="en-US" sz="2800" baseline="-25000" dirty="0" smtClean="0">
                <a:sym typeface="Symbol"/>
              </a:rPr>
              <a:t>4</a:t>
            </a:r>
            <a:r>
              <a:rPr lang="en-US" sz="2800" dirty="0" smtClean="0">
                <a:sym typeface="Symbol"/>
              </a:rPr>
              <a:t> x</a:t>
            </a:r>
            <a:r>
              <a:rPr lang="en-US" sz="2800" baseline="-25000" dirty="0" smtClean="0">
                <a:sym typeface="Symbol"/>
              </a:rPr>
              <a:t>2</a:t>
            </a:r>
            <a:r>
              <a:rPr lang="en-US" sz="2800" dirty="0" smtClean="0">
                <a:sym typeface="Symbol"/>
              </a:rPr>
              <a:t>  x</a:t>
            </a:r>
            <a:r>
              <a:rPr lang="en-US" sz="2800" baseline="-25000" dirty="0" smtClean="0">
                <a:sym typeface="Symbol"/>
              </a:rPr>
              <a:t>4</a:t>
            </a:r>
            <a:r>
              <a:rPr lang="en-US" sz="2800" dirty="0" smtClean="0">
                <a:sym typeface="Symbol"/>
              </a:rPr>
              <a:t> x</a:t>
            </a:r>
            <a:r>
              <a:rPr lang="en-US" sz="2800" baseline="-25000" dirty="0" smtClean="0">
                <a:sym typeface="Symbol"/>
              </a:rPr>
              <a:t>2</a:t>
            </a:r>
            <a:r>
              <a:rPr lang="en-US" sz="2800" dirty="0" smtClean="0">
                <a:sym typeface="Symbol"/>
              </a:rPr>
              <a:t> = x</a:t>
            </a:r>
            <a:r>
              <a:rPr lang="en-US" sz="2800" baseline="-25000" dirty="0" smtClean="0">
                <a:sym typeface="Symbol"/>
              </a:rPr>
              <a:t>3</a:t>
            </a:r>
            <a:r>
              <a:rPr lang="en-US" sz="2800" dirty="0" smtClean="0">
                <a:sym typeface="Symbol"/>
              </a:rPr>
              <a:t> </a:t>
            </a:r>
          </a:p>
          <a:p>
            <a:pPr>
              <a:buNone/>
            </a:pPr>
            <a:r>
              <a:rPr lang="en-US" sz="2800" b="1" dirty="0" smtClean="0">
                <a:sym typeface="Symbol"/>
              </a:rPr>
              <a:t>Component Procedures:</a:t>
            </a:r>
            <a:r>
              <a:rPr lang="en-US" sz="2800" dirty="0" smtClean="0">
                <a:sym typeface="Symbol"/>
              </a:rPr>
              <a:t/>
            </a:r>
            <a:br>
              <a:rPr lang="en-US" sz="2800" dirty="0" smtClean="0">
                <a:sym typeface="Symbol"/>
              </a:rPr>
            </a:br>
            <a:r>
              <a:rPr lang="en-US" sz="2800" dirty="0" smtClean="0">
                <a:sym typeface="Symbol"/>
              </a:rPr>
              <a:t>Use solver 1 to check </a:t>
            </a:r>
            <a:r>
              <a:rPr lang="en-US" sz="2800" dirty="0" err="1" smtClean="0">
                <a:sym typeface="Symbol"/>
              </a:rPr>
              <a:t>satisfiability</a:t>
            </a:r>
            <a:r>
              <a:rPr lang="en-US" sz="2800" dirty="0" smtClean="0">
                <a:sym typeface="Symbol"/>
              </a:rPr>
              <a:t> of </a:t>
            </a:r>
            <a:r>
              <a:rPr lang="en-US" sz="2800" i="1" dirty="0" smtClean="0">
                <a:sym typeface="Symbol"/>
              </a:rPr>
              <a:t>L</a:t>
            </a:r>
            <a:r>
              <a:rPr lang="en-US" sz="2800" i="1" baseline="-25000" dirty="0" smtClean="0">
                <a:sym typeface="Symbol"/>
              </a:rPr>
              <a:t>1</a:t>
            </a:r>
            <a:r>
              <a:rPr lang="en-US" sz="2800" dirty="0" smtClean="0">
                <a:sym typeface="Symbol"/>
              </a:rPr>
              <a:t>  </a:t>
            </a:r>
            <a:br>
              <a:rPr lang="en-US" sz="2800" dirty="0" smtClean="0">
                <a:sym typeface="Symbol"/>
              </a:rPr>
            </a:br>
            <a:r>
              <a:rPr lang="en-US" sz="2800" dirty="0" smtClean="0">
                <a:sym typeface="Symbol"/>
              </a:rPr>
              <a:t>Use solver 2 to check </a:t>
            </a:r>
            <a:r>
              <a:rPr lang="en-US" sz="2800" dirty="0" err="1" smtClean="0">
                <a:sym typeface="Symbol"/>
              </a:rPr>
              <a:t>satisfiability</a:t>
            </a:r>
            <a:r>
              <a:rPr lang="en-US" sz="2800" dirty="0" smtClean="0">
                <a:sym typeface="Symbol"/>
              </a:rPr>
              <a:t> of </a:t>
            </a:r>
            <a:r>
              <a:rPr lang="en-US" sz="2800" i="1" dirty="0" smtClean="0">
                <a:sym typeface="Symbol"/>
              </a:rPr>
              <a:t>L</a:t>
            </a:r>
            <a:r>
              <a:rPr lang="en-US" sz="2800" i="1" baseline="-25000" dirty="0" smtClean="0">
                <a:sym typeface="Symbol"/>
              </a:rPr>
              <a:t>2</a:t>
            </a:r>
            <a:r>
              <a:rPr lang="en-US" sz="2800" dirty="0" smtClean="0">
                <a:sym typeface="Symbol"/>
              </a:rPr>
              <a:t>  </a:t>
            </a:r>
            <a:endParaRPr lang="en-US" sz="2800" b="1"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Purification</a:t>
            </a:r>
            <a:endParaRPr lang="en-US" dirty="0"/>
          </a:p>
        </p:txBody>
      </p:sp>
      <p:sp>
        <p:nvSpPr>
          <p:cNvPr id="3" name="Content Placeholder 2"/>
          <p:cNvSpPr>
            <a:spLocks noGrp="1"/>
          </p:cNvSpPr>
          <p:nvPr>
            <p:ph idx="1"/>
          </p:nvPr>
        </p:nvSpPr>
        <p:spPr>
          <a:xfrm>
            <a:off x="381000" y="1412875"/>
            <a:ext cx="8382000" cy="4875181"/>
          </a:xfrm>
        </p:spPr>
        <p:txBody>
          <a:bodyPr/>
          <a:lstStyle/>
          <a:p>
            <a:r>
              <a:rPr lang="en-US" dirty="0" smtClean="0"/>
              <a:t>Use </a:t>
            </a:r>
            <a:r>
              <a:rPr lang="en-US" dirty="0" smtClean="0">
                <a:sym typeface="Symbol"/>
              </a:rPr>
              <a:t>[</a:t>
            </a:r>
            <a:r>
              <a:rPr lang="en-US" i="1" dirty="0" smtClean="0">
                <a:sym typeface="Symbol"/>
              </a:rPr>
              <a:t>t</a:t>
            </a:r>
            <a:r>
              <a:rPr lang="en-US" dirty="0" smtClean="0">
                <a:sym typeface="Symbol"/>
              </a:rPr>
              <a:t>] for a sub-term </a:t>
            </a:r>
            <a:r>
              <a:rPr lang="en-US" i="1" dirty="0" smtClean="0">
                <a:sym typeface="Symbol"/>
              </a:rPr>
              <a:t>t </a:t>
            </a:r>
            <a:r>
              <a:rPr lang="en-US" dirty="0" smtClean="0">
                <a:sym typeface="Symbol"/>
              </a:rPr>
              <a:t>in </a:t>
            </a:r>
          </a:p>
          <a:p>
            <a:endParaRPr lang="en-US" dirty="0" smtClean="0">
              <a:sym typeface="Symbol"/>
            </a:endParaRPr>
          </a:p>
          <a:p>
            <a:r>
              <a:rPr lang="en-US" dirty="0" smtClean="0">
                <a:sym typeface="Symbol"/>
              </a:rPr>
              <a:t>Purify: [</a:t>
            </a:r>
            <a:r>
              <a:rPr lang="en-US" i="1" dirty="0" smtClean="0">
                <a:sym typeface="Symbol"/>
              </a:rPr>
              <a:t>f(</a:t>
            </a:r>
            <a:r>
              <a:rPr lang="en-US" i="1" dirty="0" err="1" smtClean="0">
                <a:sym typeface="Symbol"/>
              </a:rPr>
              <a:t>t,g</a:t>
            </a:r>
            <a:r>
              <a:rPr lang="en-US" i="1" dirty="0" smtClean="0">
                <a:sym typeface="Symbol"/>
              </a:rPr>
              <a:t>(s))</a:t>
            </a:r>
            <a:r>
              <a:rPr lang="en-US" dirty="0" smtClean="0">
                <a:sym typeface="Symbol"/>
              </a:rPr>
              <a:t>]  [</a:t>
            </a:r>
            <a:r>
              <a:rPr lang="en-US" i="1" dirty="0" smtClean="0">
                <a:sym typeface="Symbol"/>
              </a:rPr>
              <a:t>f(</a:t>
            </a:r>
            <a:r>
              <a:rPr lang="en-US" i="1" dirty="0" err="1" smtClean="0">
                <a:sym typeface="Symbol"/>
              </a:rPr>
              <a:t>t,x</a:t>
            </a:r>
            <a:r>
              <a:rPr lang="en-US" i="1" dirty="0" smtClean="0">
                <a:sym typeface="Symbol"/>
              </a:rPr>
              <a:t>)</a:t>
            </a:r>
            <a:r>
              <a:rPr lang="en-US" dirty="0" smtClean="0">
                <a:sym typeface="Symbol"/>
              </a:rPr>
              <a:t>]  </a:t>
            </a:r>
            <a:r>
              <a:rPr lang="en-US" i="1" dirty="0" smtClean="0">
                <a:sym typeface="Symbol"/>
              </a:rPr>
              <a:t>x </a:t>
            </a:r>
            <a:r>
              <a:rPr lang="en-US" i="1" smtClean="0">
                <a:sym typeface="Symbol"/>
              </a:rPr>
              <a:t>= g(s)</a:t>
            </a:r>
            <a:r>
              <a:rPr lang="en-US" i="1" dirty="0" smtClean="0">
                <a:sym typeface="Symbol"/>
              </a:rPr>
              <a:t/>
            </a:r>
            <a:br>
              <a:rPr lang="en-US" i="1" dirty="0" smtClean="0">
                <a:sym typeface="Symbol"/>
              </a:rPr>
            </a:br>
            <a:endParaRPr lang="en-US" i="1" dirty="0" smtClean="0">
              <a:sym typeface="Symbol"/>
            </a:endParaRPr>
          </a:p>
          <a:p>
            <a:pPr>
              <a:buNone/>
            </a:pPr>
            <a:r>
              <a:rPr lang="en-US" i="1" dirty="0" smtClean="0">
                <a:sym typeface="Symbol"/>
              </a:rPr>
              <a:t>		</a:t>
            </a:r>
            <a:r>
              <a:rPr lang="en-US" dirty="0" smtClean="0">
                <a:sym typeface="Symbol"/>
              </a:rPr>
              <a:t>whenever </a:t>
            </a:r>
            <a:r>
              <a:rPr lang="en-US" i="1" dirty="0" smtClean="0">
                <a:sym typeface="Symbol"/>
              </a:rPr>
              <a:t>f </a:t>
            </a:r>
            <a:r>
              <a:rPr lang="en-US" sz="3600" i="1" dirty="0" smtClean="0">
                <a:sym typeface="Symbol"/>
              </a:rPr>
              <a:t></a:t>
            </a:r>
            <a:r>
              <a:rPr lang="en-US" sz="3600" dirty="0" smtClean="0">
                <a:sym typeface="Symbol"/>
              </a:rPr>
              <a:t> </a:t>
            </a:r>
            <a:r>
              <a:rPr lang="en-US" sz="3600" baseline="-25000" dirty="0" smtClean="0">
                <a:sym typeface="Symbol"/>
              </a:rPr>
              <a:t>1</a:t>
            </a:r>
            <a:r>
              <a:rPr lang="en-US" sz="3600" i="1" dirty="0" smtClean="0"/>
              <a:t>, g </a:t>
            </a:r>
            <a:r>
              <a:rPr lang="en-US" sz="3200" i="1" dirty="0" smtClean="0">
                <a:sym typeface="Symbol"/>
              </a:rPr>
              <a:t></a:t>
            </a:r>
            <a:r>
              <a:rPr lang="en-US" sz="3200" dirty="0" smtClean="0">
                <a:sym typeface="Symbol"/>
              </a:rPr>
              <a:t> </a:t>
            </a:r>
            <a:r>
              <a:rPr lang="en-US" sz="3200" baseline="-25000" dirty="0" smtClean="0">
                <a:sym typeface="Symbol"/>
              </a:rPr>
              <a:t>2</a:t>
            </a:r>
            <a:r>
              <a:rPr lang="en-US" sz="3200" dirty="0" smtClean="0">
                <a:sym typeface="Symbol"/>
              </a:rPr>
              <a:t>, </a:t>
            </a:r>
            <a:r>
              <a:rPr lang="en-US" sz="3200" i="1" dirty="0" smtClean="0">
                <a:sym typeface="Symbol"/>
              </a:rPr>
              <a:t>x </a:t>
            </a:r>
            <a:r>
              <a:rPr lang="en-US" sz="3200" dirty="0" smtClean="0">
                <a:sym typeface="Symbol"/>
              </a:rPr>
              <a:t>is fresh</a:t>
            </a:r>
          </a:p>
          <a:p>
            <a:endParaRPr lang="en-US" dirty="0" smtClean="0">
              <a:sym typeface="Symbol"/>
            </a:endParaRPr>
          </a:p>
          <a:p>
            <a:r>
              <a:rPr lang="en-US" dirty="0" smtClean="0">
                <a:sym typeface="Symbol"/>
              </a:rPr>
              <a:t>Purification terminates.</a:t>
            </a:r>
          </a:p>
          <a:p>
            <a:endParaRPr lang="en-US" dirty="0" smtClean="0">
              <a:sym typeface="Symbol"/>
            </a:endParaRPr>
          </a:p>
          <a:p>
            <a:r>
              <a:rPr lang="en-US" dirty="0" smtClean="0">
                <a:sym typeface="Symbol"/>
              </a:rPr>
              <a:t>Purification preserves </a:t>
            </a:r>
            <a:r>
              <a:rPr lang="en-US" dirty="0" err="1" smtClean="0">
                <a:sym typeface="Symbol"/>
              </a:rPr>
              <a:t>satisfiability</a:t>
            </a:r>
            <a:r>
              <a:rPr lang="en-US" dirty="0" smtClean="0">
                <a:sym typeface="Symbol"/>
              </a:rPr>
              <a:t>.</a:t>
            </a: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Purification</a:t>
            </a:r>
            <a:endParaRPr lang="en-US" dirty="0"/>
          </a:p>
        </p:txBody>
      </p:sp>
      <p:sp>
        <p:nvSpPr>
          <p:cNvPr id="3" name="Content Placeholder 2"/>
          <p:cNvSpPr>
            <a:spLocks noGrp="1"/>
          </p:cNvSpPr>
          <p:nvPr>
            <p:ph idx="1"/>
          </p:nvPr>
        </p:nvSpPr>
        <p:spPr>
          <a:xfrm>
            <a:off x="381000" y="1412875"/>
            <a:ext cx="8382000" cy="6340197"/>
          </a:xfrm>
        </p:spPr>
        <p:txBody>
          <a:bodyPr/>
          <a:lstStyle/>
          <a:p>
            <a:r>
              <a:rPr lang="en-US" sz="2800" dirty="0" smtClean="0">
                <a:sym typeface="Symbol"/>
              </a:rPr>
              <a:t>Purify: [</a:t>
            </a:r>
            <a:r>
              <a:rPr lang="en-US" sz="2800" i="1" dirty="0" smtClean="0">
                <a:sym typeface="Symbol"/>
              </a:rPr>
              <a:t>f(</a:t>
            </a:r>
            <a:r>
              <a:rPr lang="en-US" sz="2800" i="1" dirty="0" err="1" smtClean="0">
                <a:sym typeface="Symbol"/>
              </a:rPr>
              <a:t>t,g</a:t>
            </a:r>
            <a:r>
              <a:rPr lang="en-US" sz="2800" i="1" dirty="0" smtClean="0">
                <a:sym typeface="Symbol"/>
              </a:rPr>
              <a:t>(s))</a:t>
            </a:r>
            <a:r>
              <a:rPr lang="en-US" sz="2800" dirty="0" smtClean="0">
                <a:sym typeface="Symbol"/>
              </a:rPr>
              <a:t>]  [</a:t>
            </a:r>
            <a:r>
              <a:rPr lang="en-US" sz="2800" i="1" dirty="0" smtClean="0">
                <a:sym typeface="Symbol"/>
              </a:rPr>
              <a:t>f(</a:t>
            </a:r>
            <a:r>
              <a:rPr lang="en-US" sz="2800" i="1" dirty="0" err="1" smtClean="0">
                <a:sym typeface="Symbol"/>
              </a:rPr>
              <a:t>t,x</a:t>
            </a:r>
            <a:r>
              <a:rPr lang="en-US" sz="2800" i="1" dirty="0" smtClean="0">
                <a:sym typeface="Symbol"/>
              </a:rPr>
              <a:t>)</a:t>
            </a:r>
            <a:r>
              <a:rPr lang="en-US" sz="2800" dirty="0" smtClean="0">
                <a:sym typeface="Symbol"/>
              </a:rPr>
              <a:t>]  </a:t>
            </a:r>
            <a:r>
              <a:rPr lang="en-US" sz="2800" i="1" dirty="0" smtClean="0">
                <a:sym typeface="Symbol"/>
              </a:rPr>
              <a:t>x = g(s)</a:t>
            </a:r>
          </a:p>
          <a:p>
            <a:endParaRPr lang="en-US" sz="2800" i="1" dirty="0" smtClean="0">
              <a:sym typeface="Symbol"/>
            </a:endParaRPr>
          </a:p>
          <a:p>
            <a:r>
              <a:rPr lang="en-US" sz="2800" dirty="0" smtClean="0"/>
              <a:t>Example:</a:t>
            </a:r>
          </a:p>
          <a:p>
            <a:pPr lvl="1"/>
            <a:r>
              <a:rPr lang="en-US" sz="2400" i="1" dirty="0" smtClean="0"/>
              <a:t>f(x – 1) – 1 = x </a:t>
            </a:r>
            <a:r>
              <a:rPr lang="en-US" sz="2400" i="1" dirty="0" smtClean="0">
                <a:sym typeface="Symbol"/>
              </a:rPr>
              <a:t></a:t>
            </a:r>
            <a:r>
              <a:rPr lang="en-US" sz="2400" i="1" dirty="0" smtClean="0"/>
              <a:t> f(y) + 1 = y </a:t>
            </a:r>
            <a:r>
              <a:rPr lang="en-US" sz="2400" dirty="0" smtClean="0">
                <a:sym typeface="Symbol"/>
              </a:rPr>
              <a:t></a:t>
            </a:r>
          </a:p>
          <a:p>
            <a:pPr lvl="1"/>
            <a:endParaRPr lang="en-US" sz="2400" dirty="0" smtClean="0">
              <a:sym typeface="Symbol"/>
            </a:endParaRPr>
          </a:p>
          <a:p>
            <a:pPr lvl="1"/>
            <a:r>
              <a:rPr lang="en-US" sz="2400" i="1" dirty="0" smtClean="0"/>
              <a:t>f(z) – 1 = x </a:t>
            </a:r>
            <a:r>
              <a:rPr lang="en-US" sz="2400" i="1" dirty="0" smtClean="0">
                <a:sym typeface="Symbol"/>
              </a:rPr>
              <a:t></a:t>
            </a:r>
            <a:r>
              <a:rPr lang="en-US" sz="2400" i="1" dirty="0" smtClean="0"/>
              <a:t> f(y) + 1 = y</a:t>
            </a:r>
            <a:r>
              <a:rPr lang="en-US" sz="2400" i="1" dirty="0" smtClean="0">
                <a:sym typeface="Symbol"/>
              </a:rPr>
              <a:t>  z = x - 1</a:t>
            </a:r>
            <a:r>
              <a:rPr lang="en-US" sz="2400" i="1" dirty="0" smtClean="0"/>
              <a:t> </a:t>
            </a:r>
            <a:r>
              <a:rPr lang="en-US" sz="2400" dirty="0" smtClean="0">
                <a:sym typeface="Symbol"/>
              </a:rPr>
              <a:t>  </a:t>
            </a:r>
          </a:p>
          <a:p>
            <a:pPr lvl="1"/>
            <a:endParaRPr lang="en-US" sz="2400" i="1" dirty="0" smtClean="0"/>
          </a:p>
          <a:p>
            <a:pPr lvl="1"/>
            <a:r>
              <a:rPr lang="en-US" sz="2400" i="1" dirty="0" smtClean="0"/>
              <a:t>u – 1 = x </a:t>
            </a:r>
            <a:r>
              <a:rPr lang="en-US" sz="2400" i="1" dirty="0" smtClean="0">
                <a:sym typeface="Symbol"/>
              </a:rPr>
              <a:t></a:t>
            </a:r>
            <a:r>
              <a:rPr lang="en-US" sz="2400" i="1" dirty="0" smtClean="0"/>
              <a:t> f(y) + 1 = y</a:t>
            </a:r>
            <a:r>
              <a:rPr lang="en-US" sz="2400" i="1" dirty="0" smtClean="0">
                <a:sym typeface="Symbol"/>
              </a:rPr>
              <a:t>  z = x - 1</a:t>
            </a:r>
            <a:r>
              <a:rPr lang="en-US" sz="2400" i="1" dirty="0" smtClean="0"/>
              <a:t> </a:t>
            </a:r>
            <a:r>
              <a:rPr lang="en-US" sz="2400" i="1" dirty="0" smtClean="0">
                <a:sym typeface="Symbol"/>
              </a:rPr>
              <a:t> u = f(z)</a:t>
            </a:r>
            <a:r>
              <a:rPr lang="en-US" sz="2400" i="1" dirty="0" smtClean="0"/>
              <a:t> </a:t>
            </a:r>
            <a:r>
              <a:rPr lang="en-US" sz="2400" dirty="0" smtClean="0">
                <a:sym typeface="Symbol"/>
              </a:rPr>
              <a:t> </a:t>
            </a:r>
          </a:p>
          <a:p>
            <a:pPr lvl="1"/>
            <a:endParaRPr lang="en-US" sz="2400" i="1" dirty="0" smtClean="0"/>
          </a:p>
          <a:p>
            <a:pPr lvl="1"/>
            <a:r>
              <a:rPr lang="en-US" sz="2400" i="1" dirty="0" smtClean="0"/>
              <a:t>u – 1 = x </a:t>
            </a:r>
            <a:r>
              <a:rPr lang="en-US" sz="2400" i="1" dirty="0" smtClean="0">
                <a:sym typeface="Symbol"/>
              </a:rPr>
              <a:t></a:t>
            </a:r>
            <a:r>
              <a:rPr lang="en-US" sz="2400" i="1" dirty="0" smtClean="0"/>
              <a:t> v + 1 = y</a:t>
            </a:r>
            <a:r>
              <a:rPr lang="en-US" sz="2400" i="1" dirty="0" smtClean="0">
                <a:sym typeface="Symbol"/>
              </a:rPr>
              <a:t>  z = x - 1</a:t>
            </a:r>
            <a:r>
              <a:rPr lang="en-US" sz="2400" i="1" dirty="0" smtClean="0"/>
              <a:t> </a:t>
            </a:r>
            <a:r>
              <a:rPr lang="en-US" sz="2400" i="1" dirty="0" smtClean="0">
                <a:sym typeface="Symbol"/>
              </a:rPr>
              <a:t> u = f(z)</a:t>
            </a:r>
            <a:r>
              <a:rPr lang="en-US" sz="2400" i="1" dirty="0" smtClean="0"/>
              <a:t> </a:t>
            </a:r>
            <a:r>
              <a:rPr lang="en-US" sz="2400" i="1" dirty="0" smtClean="0">
                <a:sym typeface="Symbol"/>
              </a:rPr>
              <a:t> v = f(y)</a:t>
            </a:r>
          </a:p>
          <a:p>
            <a:pPr lvl="1"/>
            <a:endParaRPr lang="en-US" sz="2400" i="1" dirty="0" smtClean="0">
              <a:sym typeface="Symbol"/>
            </a:endParaRPr>
          </a:p>
          <a:p>
            <a:pPr lvl="1"/>
            <a:r>
              <a:rPr lang="en-US" sz="2400" i="1" dirty="0" smtClean="0">
                <a:sym typeface="Symbol"/>
              </a:rPr>
              <a:t>L</a:t>
            </a:r>
            <a:r>
              <a:rPr lang="en-US" sz="2400" i="1" baseline="-25000" dirty="0" smtClean="0">
                <a:sym typeface="Symbol"/>
              </a:rPr>
              <a:t>1</a:t>
            </a:r>
            <a:r>
              <a:rPr lang="en-US" sz="2400" i="1" dirty="0" smtClean="0">
                <a:sym typeface="Symbol"/>
              </a:rPr>
              <a:t> = </a:t>
            </a:r>
            <a:r>
              <a:rPr lang="en-US" sz="2400" i="1" dirty="0" smtClean="0"/>
              <a:t>u – 1 = x </a:t>
            </a:r>
            <a:r>
              <a:rPr lang="en-US" sz="2400" i="1" dirty="0" smtClean="0">
                <a:sym typeface="Symbol"/>
              </a:rPr>
              <a:t></a:t>
            </a:r>
            <a:r>
              <a:rPr lang="en-US" sz="2400" i="1" dirty="0" smtClean="0"/>
              <a:t> v + 1 = y</a:t>
            </a:r>
            <a:r>
              <a:rPr lang="en-US" sz="2400" i="1" dirty="0" smtClean="0">
                <a:sym typeface="Symbol"/>
              </a:rPr>
              <a:t>  z = x - 1</a:t>
            </a:r>
            <a:r>
              <a:rPr lang="en-US" sz="2400" i="1" dirty="0" smtClean="0"/>
              <a:t> </a:t>
            </a:r>
            <a:br>
              <a:rPr lang="en-US" sz="2400" i="1" dirty="0" smtClean="0"/>
            </a:br>
            <a:r>
              <a:rPr lang="en-US" sz="2400" i="1" dirty="0" smtClean="0">
                <a:sym typeface="Symbol"/>
              </a:rPr>
              <a:t>L</a:t>
            </a:r>
            <a:r>
              <a:rPr lang="en-US" sz="2400" i="1" baseline="-25000" dirty="0" smtClean="0">
                <a:sym typeface="Symbol"/>
              </a:rPr>
              <a:t>2</a:t>
            </a:r>
            <a:r>
              <a:rPr lang="en-US" sz="2400" i="1" dirty="0" smtClean="0">
                <a:sym typeface="Symbol"/>
              </a:rPr>
              <a:t> = u = f(z)</a:t>
            </a:r>
            <a:r>
              <a:rPr lang="en-US" sz="2400" i="1" dirty="0" smtClean="0"/>
              <a:t> </a:t>
            </a:r>
            <a:r>
              <a:rPr lang="en-US" sz="2400" i="1" dirty="0" smtClean="0">
                <a:sym typeface="Symbol"/>
              </a:rPr>
              <a:t> v = f(y)</a:t>
            </a:r>
            <a:endParaRPr lang="en-US" dirty="0" smtClean="0">
              <a:sym typeface="Symbol"/>
            </a:endParaRPr>
          </a:p>
          <a:p>
            <a:pPr lvl="1"/>
            <a:endParaRPr lang="en-US" dirty="0" smtClean="0">
              <a:sym typeface="Symbol"/>
            </a:endParaRPr>
          </a:p>
          <a:p>
            <a:pPr lvl="1"/>
            <a:endParaRPr lang="en-US" i="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sz="4400" smtClean="0"/>
              <a:t>Purification </a:t>
            </a:r>
            <a:r>
              <a:rPr lang="en-US" sz="4400" dirty="0" smtClean="0"/>
              <a:t>–</a:t>
            </a:r>
            <a:r>
              <a:rPr sz="4400" smtClean="0"/>
              <a:t> is really a conceptual tool</a:t>
            </a:r>
            <a:endParaRPr lang="en-US" sz="4400" dirty="0"/>
          </a:p>
        </p:txBody>
      </p:sp>
      <p:sp>
        <p:nvSpPr>
          <p:cNvPr id="3" name="Content Placeholder 2"/>
          <p:cNvSpPr>
            <a:spLocks noGrp="1"/>
          </p:cNvSpPr>
          <p:nvPr>
            <p:ph idx="1"/>
          </p:nvPr>
        </p:nvSpPr>
        <p:spPr>
          <a:xfrm>
            <a:off x="343930" y="1956572"/>
            <a:ext cx="8382000" cy="3046988"/>
          </a:xfrm>
        </p:spPr>
        <p:txBody>
          <a:bodyPr/>
          <a:lstStyle/>
          <a:p>
            <a:pPr>
              <a:buNone/>
            </a:pPr>
            <a:endParaRPr lang="en-US" dirty="0" smtClean="0"/>
          </a:p>
          <a:p>
            <a:r>
              <a:rPr lang="en-US" dirty="0" smtClean="0"/>
              <a:t>Just color each sub-term by the theory of the function symbol.</a:t>
            </a:r>
          </a:p>
          <a:p>
            <a:endParaRPr lang="en-US" dirty="0" smtClean="0"/>
          </a:p>
          <a:p>
            <a:r>
              <a:rPr lang="en-US" dirty="0" smtClean="0"/>
              <a:t>Each solver treats sub-terms colored by the wrong color as a variable.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soundess</a:t>
            </a:r>
            <a:endParaRPr lang="en-US" dirty="0"/>
          </a:p>
        </p:txBody>
      </p:sp>
      <p:sp>
        <p:nvSpPr>
          <p:cNvPr id="3" name="Content Placeholder 2"/>
          <p:cNvSpPr>
            <a:spLocks noGrp="1"/>
          </p:cNvSpPr>
          <p:nvPr>
            <p:ph idx="1"/>
          </p:nvPr>
        </p:nvSpPr>
        <p:spPr>
          <a:xfrm>
            <a:off x="381000" y="1412875"/>
            <a:ext cx="8382000" cy="5182957"/>
          </a:xfrm>
        </p:spPr>
        <p:txBody>
          <a:bodyPr/>
          <a:lstStyle/>
          <a:p>
            <a:r>
              <a:rPr lang="en-US" dirty="0" smtClean="0"/>
              <a:t>Each step is </a:t>
            </a:r>
            <a:r>
              <a:rPr lang="en-US" dirty="0" err="1" smtClean="0"/>
              <a:t>satisfiability</a:t>
            </a:r>
            <a:r>
              <a:rPr lang="en-US" dirty="0" smtClean="0"/>
              <a:t> preserving</a:t>
            </a:r>
          </a:p>
          <a:p>
            <a:r>
              <a:rPr lang="en-US" dirty="0" smtClean="0"/>
              <a:t>Say </a:t>
            </a:r>
            <a:r>
              <a:rPr lang="en-US" i="1" dirty="0" smtClean="0"/>
              <a:t>L </a:t>
            </a:r>
            <a:r>
              <a:rPr lang="en-US" dirty="0" smtClean="0"/>
              <a:t>is </a:t>
            </a:r>
            <a:r>
              <a:rPr lang="en-US" dirty="0" err="1" smtClean="0"/>
              <a:t>satisfiable</a:t>
            </a:r>
            <a:r>
              <a:rPr lang="en-US" dirty="0" smtClean="0"/>
              <a:t> (in the combination).</a:t>
            </a:r>
          </a:p>
          <a:p>
            <a:pPr lvl="1"/>
            <a:r>
              <a:rPr lang="en-US" b="1" dirty="0" smtClean="0"/>
              <a:t>Purification</a:t>
            </a:r>
            <a:r>
              <a:rPr lang="en-US" dirty="0" smtClean="0"/>
              <a:t>: </a:t>
            </a:r>
            <a:r>
              <a:rPr lang="en-US" sz="3200" i="1" dirty="0" smtClean="0">
                <a:sym typeface="Symbol"/>
              </a:rPr>
              <a:t>L</a:t>
            </a:r>
            <a:r>
              <a:rPr lang="en-US" sz="3200" i="1" baseline="-25000" dirty="0" smtClean="0">
                <a:sym typeface="Symbol"/>
              </a:rPr>
              <a:t>1</a:t>
            </a:r>
            <a:r>
              <a:rPr lang="en-US" sz="3200" i="1" dirty="0" smtClean="0">
                <a:sym typeface="Symbol"/>
              </a:rPr>
              <a:t> </a:t>
            </a:r>
            <a:r>
              <a:rPr lang="en-US" sz="3200" dirty="0" smtClean="0">
                <a:sym typeface="Symbol"/>
              </a:rPr>
              <a:t> </a:t>
            </a:r>
            <a:r>
              <a:rPr lang="en-US" sz="3200" i="1" dirty="0" smtClean="0">
                <a:sym typeface="Symbol"/>
              </a:rPr>
              <a:t>L</a:t>
            </a:r>
            <a:r>
              <a:rPr lang="en-US" sz="3200" i="1" baseline="-25000" dirty="0" smtClean="0">
                <a:sym typeface="Symbol"/>
              </a:rPr>
              <a:t>2</a:t>
            </a:r>
            <a:r>
              <a:rPr lang="en-US" sz="3200" dirty="0" smtClean="0">
                <a:sym typeface="Symbol"/>
              </a:rPr>
              <a:t> is </a:t>
            </a:r>
            <a:r>
              <a:rPr lang="en-US" sz="3200" dirty="0" err="1" smtClean="0">
                <a:sym typeface="Symbol"/>
              </a:rPr>
              <a:t>satisfiable</a:t>
            </a:r>
            <a:r>
              <a:rPr lang="en-US" sz="3200" dirty="0" smtClean="0">
                <a:sym typeface="Symbol"/>
              </a:rPr>
              <a:t> by </a:t>
            </a:r>
            <a:r>
              <a:rPr lang="en-US" sz="3200" i="1" dirty="0" smtClean="0">
                <a:sym typeface="Symbol"/>
              </a:rPr>
              <a:t>M.</a:t>
            </a:r>
            <a:endParaRPr lang="en-US" sz="3200" dirty="0" smtClean="0">
              <a:sym typeface="Symbol"/>
            </a:endParaRPr>
          </a:p>
          <a:p>
            <a:pPr lvl="1"/>
            <a:r>
              <a:rPr lang="en-US" sz="3200" b="1" dirty="0" smtClean="0">
                <a:sym typeface="Symbol"/>
              </a:rPr>
              <a:t>Interaction</a:t>
            </a:r>
            <a:r>
              <a:rPr lang="en-US" sz="3200" dirty="0" smtClean="0">
                <a:sym typeface="Symbol"/>
              </a:rPr>
              <a:t>: </a:t>
            </a:r>
            <a:r>
              <a:rPr lang="en-US" sz="3200" i="1" dirty="0" smtClean="0">
                <a:sym typeface="Symbol"/>
              </a:rPr>
              <a:t>M </a:t>
            </a:r>
            <a:r>
              <a:rPr lang="en-US" sz="3200" dirty="0" smtClean="0">
                <a:sym typeface="Symbol"/>
              </a:rPr>
              <a:t>induces a partition </a:t>
            </a:r>
          </a:p>
          <a:p>
            <a:pPr lvl="1">
              <a:buNone/>
            </a:pPr>
            <a:r>
              <a:rPr lang="en-US" sz="3200" dirty="0" smtClean="0">
                <a:sym typeface="Symbol"/>
              </a:rPr>
              <a:t>		</a:t>
            </a:r>
            <a:r>
              <a:rPr lang="en-US" sz="2800" dirty="0" smtClean="0">
                <a:sym typeface="Symbol"/>
              </a:rPr>
              <a:t> </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1</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2</a:t>
            </a:r>
            <a:r>
              <a:rPr lang="en-US" sz="2800" dirty="0" smtClean="0">
                <a:sym typeface="Symbol"/>
              </a:rPr>
              <a:t> is </a:t>
            </a:r>
            <a:r>
              <a:rPr lang="en-US" sz="2800" dirty="0" err="1" smtClean="0">
                <a:sym typeface="Symbol"/>
              </a:rPr>
              <a:t>satisfiable</a:t>
            </a:r>
            <a:endParaRPr lang="en-US" sz="2800" dirty="0" smtClean="0">
              <a:sym typeface="Symbol"/>
            </a:endParaRPr>
          </a:p>
          <a:p>
            <a:pPr lvl="1"/>
            <a:r>
              <a:rPr lang="en-US" b="1" dirty="0" smtClean="0"/>
              <a:t>Component</a:t>
            </a:r>
            <a:r>
              <a:rPr lang="en-US" dirty="0" smtClean="0"/>
              <a:t>: Each </a:t>
            </a:r>
            <a:r>
              <a:rPr lang="en-US" sz="3200" dirty="0" smtClean="0">
                <a:sym typeface="Symbol"/>
              </a:rPr>
              <a:t></a:t>
            </a:r>
            <a:r>
              <a:rPr lang="en-US" sz="3200" i="1" dirty="0" smtClean="0">
                <a:sym typeface="Symbol"/>
              </a:rPr>
              <a:t> </a:t>
            </a:r>
            <a:r>
              <a:rPr lang="en-US" sz="3200" dirty="0" smtClean="0">
                <a:sym typeface="Symbol"/>
              </a:rPr>
              <a:t> </a:t>
            </a:r>
            <a:r>
              <a:rPr lang="en-US" sz="3200" i="1" dirty="0" smtClean="0">
                <a:sym typeface="Symbol"/>
              </a:rPr>
              <a:t>L</a:t>
            </a:r>
            <a:r>
              <a:rPr lang="en-US" sz="3200" i="1" baseline="-25000" dirty="0" smtClean="0">
                <a:sym typeface="Symbol"/>
              </a:rPr>
              <a:t>1</a:t>
            </a:r>
            <a:r>
              <a:rPr lang="en-US" sz="3200" i="1" dirty="0" smtClean="0">
                <a:sym typeface="Symbol"/>
              </a:rPr>
              <a:t> </a:t>
            </a:r>
            <a:r>
              <a:rPr lang="en-US" sz="3200" dirty="0" smtClean="0">
                <a:sym typeface="Symbol"/>
              </a:rPr>
              <a:t>and </a:t>
            </a:r>
            <a:r>
              <a:rPr lang="en-US" sz="3200" i="1" dirty="0" smtClean="0">
                <a:sym typeface="Symbol"/>
              </a:rPr>
              <a:t>  </a:t>
            </a:r>
            <a:r>
              <a:rPr lang="en-US" sz="3200" dirty="0" smtClean="0">
                <a:sym typeface="Symbol"/>
              </a:rPr>
              <a:t> </a:t>
            </a:r>
            <a:r>
              <a:rPr lang="en-US" sz="3200" i="1" dirty="0" smtClean="0">
                <a:sym typeface="Symbol"/>
              </a:rPr>
              <a:t>L</a:t>
            </a:r>
            <a:r>
              <a:rPr lang="en-US" sz="3200" i="1" baseline="-25000" dirty="0" smtClean="0">
                <a:sym typeface="Symbol"/>
              </a:rPr>
              <a:t>2</a:t>
            </a:r>
            <a:r>
              <a:rPr lang="en-US" sz="3200" dirty="0" smtClean="0">
                <a:sym typeface="Symbol"/>
              </a:rPr>
              <a:t> are </a:t>
            </a:r>
            <a:r>
              <a:rPr lang="en-US" sz="3200" dirty="0" err="1" smtClean="0">
                <a:sym typeface="Symbol"/>
              </a:rPr>
              <a:t>satisfiable</a:t>
            </a:r>
            <a:r>
              <a:rPr lang="en-US" sz="3200" dirty="0" smtClean="0">
                <a:sym typeface="Symbol"/>
              </a:rPr>
              <a:t>.</a:t>
            </a:r>
          </a:p>
          <a:p>
            <a:pPr lvl="1"/>
            <a:endParaRPr lang="en-US" sz="3200" dirty="0" smtClean="0">
              <a:sym typeface="Symbol"/>
            </a:endParaRPr>
          </a:p>
          <a:p>
            <a:r>
              <a:rPr lang="en-US" dirty="0" smtClean="0">
                <a:sym typeface="Symbol"/>
              </a:rPr>
              <a:t>Therefore, if the procedures return </a:t>
            </a:r>
            <a:r>
              <a:rPr lang="en-US" dirty="0" err="1" smtClean="0">
                <a:sym typeface="Symbol"/>
              </a:rPr>
              <a:t>unsatisfiable</a:t>
            </a:r>
            <a:r>
              <a:rPr lang="en-US" dirty="0" smtClean="0">
                <a:sym typeface="Symbol"/>
              </a:rPr>
              <a:t>, then </a:t>
            </a:r>
            <a:r>
              <a:rPr lang="en-US" i="1" dirty="0" smtClean="0">
                <a:sym typeface="Symbol"/>
              </a:rPr>
              <a:t>L </a:t>
            </a:r>
            <a:r>
              <a:rPr lang="en-US" dirty="0" smtClean="0">
                <a:sym typeface="Symbol"/>
              </a:rPr>
              <a:t>is </a:t>
            </a:r>
            <a:r>
              <a:rPr lang="en-US" dirty="0" err="1" smtClean="0">
                <a:sym typeface="Symbol"/>
              </a:rPr>
              <a:t>unsatisfiable</a:t>
            </a:r>
            <a:r>
              <a:rPr lang="en-US" dirty="0" smtClean="0">
                <a:sym typeface="Symbol"/>
              </a:rPr>
              <a:t>.</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correctness</a:t>
            </a:r>
            <a:endParaRPr lang="en-US" dirty="0"/>
          </a:p>
        </p:txBody>
      </p:sp>
      <p:sp>
        <p:nvSpPr>
          <p:cNvPr id="3" name="Content Placeholder 2"/>
          <p:cNvSpPr>
            <a:spLocks noGrp="1"/>
          </p:cNvSpPr>
          <p:nvPr>
            <p:ph idx="1"/>
          </p:nvPr>
        </p:nvSpPr>
        <p:spPr>
          <a:xfrm>
            <a:off x="381000" y="1412875"/>
            <a:ext cx="8382000" cy="5256824"/>
          </a:xfrm>
        </p:spPr>
        <p:txBody>
          <a:bodyPr/>
          <a:lstStyle/>
          <a:p>
            <a:r>
              <a:rPr lang="en-US" sz="2800" dirty="0" smtClean="0"/>
              <a:t>Suppose both procedures return </a:t>
            </a:r>
            <a:r>
              <a:rPr lang="en-US" sz="2800" dirty="0" err="1" smtClean="0"/>
              <a:t>satisfiable</a:t>
            </a:r>
            <a:r>
              <a:rPr lang="en-US" sz="2800" dirty="0" smtClean="0"/>
              <a:t>:</a:t>
            </a:r>
            <a:br>
              <a:rPr lang="en-US" sz="2800" dirty="0" smtClean="0"/>
            </a:br>
            <a:r>
              <a:rPr lang="en-US" sz="2800" dirty="0" smtClean="0"/>
              <a:t>	</a:t>
            </a:r>
            <a:r>
              <a:rPr lang="en-US" sz="2800" i="1" dirty="0" smtClean="0"/>
              <a:t>A</a:t>
            </a:r>
            <a:r>
              <a:rPr lang="en-US" sz="2800" dirty="0" smtClean="0"/>
              <a:t> ⊨ </a:t>
            </a:r>
            <a:r>
              <a:rPr lang="en-US" sz="2800" dirty="0" smtClean="0">
                <a:sym typeface="Symbol"/>
              </a:rPr>
              <a:t></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1</a:t>
            </a:r>
            <a:r>
              <a:rPr lang="en-US" sz="2800" i="1" dirty="0" smtClean="0">
                <a:sym typeface="Symbol"/>
              </a:rPr>
              <a:t> 	</a:t>
            </a:r>
            <a:br>
              <a:rPr lang="en-US" sz="2800" i="1" dirty="0" smtClean="0">
                <a:sym typeface="Symbol"/>
              </a:rPr>
            </a:br>
            <a:r>
              <a:rPr lang="en-US" sz="2800" i="1" dirty="0" smtClean="0">
                <a:sym typeface="Symbol"/>
              </a:rPr>
              <a:t>	</a:t>
            </a:r>
            <a:r>
              <a:rPr lang="en-US" sz="2800" i="1" dirty="0" smtClean="0"/>
              <a:t>B</a:t>
            </a:r>
            <a:r>
              <a:rPr lang="en-US" sz="2800" dirty="0" smtClean="0"/>
              <a:t> ⊨ </a:t>
            </a:r>
            <a:r>
              <a:rPr lang="en-US" sz="2800" dirty="0" smtClean="0">
                <a:sym typeface="Symbol"/>
              </a:rPr>
              <a:t></a:t>
            </a:r>
            <a:r>
              <a:rPr lang="en-US" sz="2800" i="1" dirty="0" smtClean="0">
                <a:sym typeface="Symbol"/>
              </a:rPr>
              <a:t> </a:t>
            </a:r>
            <a:r>
              <a:rPr lang="en-US" sz="2800" dirty="0" smtClean="0">
                <a:sym typeface="Symbol"/>
              </a:rPr>
              <a:t> </a:t>
            </a:r>
            <a:r>
              <a:rPr lang="en-US" sz="2800" i="1" dirty="0" smtClean="0">
                <a:sym typeface="Symbol"/>
              </a:rPr>
              <a:t>L</a:t>
            </a:r>
            <a:r>
              <a:rPr lang="en-US" sz="2800" i="1" baseline="-25000" dirty="0" smtClean="0">
                <a:sym typeface="Symbol"/>
              </a:rPr>
              <a:t>2</a:t>
            </a:r>
            <a:r>
              <a:rPr lang="en-US" sz="2800" dirty="0" smtClean="0">
                <a:sym typeface="Symbol"/>
              </a:rPr>
              <a:t> 	</a:t>
            </a:r>
            <a:r>
              <a:rPr lang="en-US" sz="2800" i="1" dirty="0" smtClean="0">
                <a:sym typeface="Symbol"/>
              </a:rPr>
              <a:t>A, B are models.</a:t>
            </a:r>
          </a:p>
          <a:p>
            <a:endParaRPr lang="en-US" sz="2800" i="1" dirty="0" smtClean="0">
              <a:sym typeface="Symbol"/>
            </a:endParaRPr>
          </a:p>
          <a:p>
            <a:r>
              <a:rPr lang="en-US" sz="2800" dirty="0" smtClean="0">
                <a:sym typeface="Symbol"/>
              </a:rPr>
              <a:t>Each theory is </a:t>
            </a:r>
            <a:r>
              <a:rPr lang="en-US" sz="2800" i="1" dirty="0" smtClean="0">
                <a:sym typeface="Symbol"/>
              </a:rPr>
              <a:t>stably-infinite. </a:t>
            </a:r>
            <a:r>
              <a:rPr lang="en-US" sz="2800" dirty="0" smtClean="0">
                <a:sym typeface="Symbol"/>
              </a:rPr>
              <a:t>So assume </a:t>
            </a:r>
            <a:r>
              <a:rPr lang="en-US" sz="2800" i="1" dirty="0" smtClean="0"/>
              <a:t>A, B </a:t>
            </a:r>
            <a:r>
              <a:rPr lang="en-US" sz="2800" dirty="0" smtClean="0"/>
              <a:t>have infinite domains </a:t>
            </a:r>
            <a:r>
              <a:rPr lang="en-US" sz="2800" i="1" dirty="0" smtClean="0"/>
              <a:t>S</a:t>
            </a:r>
            <a:r>
              <a:rPr lang="en-US" sz="2800" i="1" baseline="-25000" dirty="0" smtClean="0"/>
              <a:t>A</a:t>
            </a:r>
            <a:r>
              <a:rPr lang="en-US" sz="2800" dirty="0" smtClean="0"/>
              <a:t>, </a:t>
            </a:r>
            <a:r>
              <a:rPr lang="en-US" sz="2800" i="1" dirty="0" smtClean="0"/>
              <a:t>S</a:t>
            </a:r>
            <a:r>
              <a:rPr lang="en-US" sz="2800" i="1" baseline="-25000" dirty="0" smtClean="0"/>
              <a:t>B</a:t>
            </a:r>
            <a:r>
              <a:rPr lang="en-US" sz="2800" i="1" dirty="0" smtClean="0"/>
              <a:t> </a:t>
            </a:r>
            <a:r>
              <a:rPr lang="en-US" sz="2800" dirty="0" smtClean="0"/>
              <a:t>(of same cardinality).</a:t>
            </a:r>
          </a:p>
          <a:p>
            <a:endParaRPr lang="en-US" sz="2800" dirty="0" smtClean="0"/>
          </a:p>
          <a:p>
            <a:r>
              <a:rPr lang="en-US" sz="2800" dirty="0" smtClean="0"/>
              <a:t>Let </a:t>
            </a:r>
            <a:r>
              <a:rPr lang="en-US" sz="2800" i="1" dirty="0" smtClean="0"/>
              <a:t>h </a:t>
            </a:r>
            <a:r>
              <a:rPr lang="en-US" sz="2800" dirty="0" smtClean="0"/>
              <a:t>be a </a:t>
            </a:r>
            <a:r>
              <a:rPr lang="en-US" sz="2800" dirty="0" err="1" smtClean="0"/>
              <a:t>bijection</a:t>
            </a:r>
            <a:r>
              <a:rPr lang="en-US" sz="2800" dirty="0" smtClean="0"/>
              <a:t> </a:t>
            </a:r>
            <a:r>
              <a:rPr lang="en-US" sz="2800" i="1" dirty="0" smtClean="0"/>
              <a:t>S</a:t>
            </a:r>
            <a:r>
              <a:rPr lang="en-US" sz="2800" i="1" baseline="-25000" dirty="0" smtClean="0"/>
              <a:t>A </a:t>
            </a:r>
            <a:r>
              <a:rPr lang="en-US" sz="2800" i="1" dirty="0" smtClean="0">
                <a:sym typeface="Symbol"/>
              </a:rPr>
              <a:t></a:t>
            </a:r>
            <a:r>
              <a:rPr lang="en-US" sz="2800" i="1" dirty="0" smtClean="0"/>
              <a:t> S</a:t>
            </a:r>
            <a:r>
              <a:rPr lang="en-US" sz="2800" i="1" baseline="-25000" dirty="0" smtClean="0"/>
              <a:t>B</a:t>
            </a:r>
            <a:r>
              <a:rPr lang="en-US" sz="2800" i="1" dirty="0" smtClean="0"/>
              <a:t> </a:t>
            </a:r>
            <a:r>
              <a:rPr lang="en-US" sz="2800" dirty="0" smtClean="0"/>
              <a:t>such that </a:t>
            </a:r>
            <a:r>
              <a:rPr lang="en-US" sz="2800" i="1" dirty="0" smtClean="0"/>
              <a:t>h(</a:t>
            </a:r>
            <a:r>
              <a:rPr lang="en-US" sz="2800" i="1" dirty="0" err="1" smtClean="0"/>
              <a:t>x</a:t>
            </a:r>
            <a:r>
              <a:rPr lang="en-US" sz="2800" i="1" baseline="30000" dirty="0" err="1" smtClean="0"/>
              <a:t>A</a:t>
            </a:r>
            <a:r>
              <a:rPr lang="en-US" sz="2800" i="1" dirty="0" smtClean="0"/>
              <a:t>) = </a:t>
            </a:r>
            <a:r>
              <a:rPr lang="en-US" sz="2800" i="1" dirty="0" err="1" smtClean="0"/>
              <a:t>x</a:t>
            </a:r>
            <a:r>
              <a:rPr lang="en-US" sz="2800" i="1" baseline="30000" dirty="0" err="1" smtClean="0"/>
              <a:t>B</a:t>
            </a:r>
            <a:r>
              <a:rPr lang="en-US" sz="2800" i="1" dirty="0" smtClean="0"/>
              <a:t> </a:t>
            </a:r>
            <a:r>
              <a:rPr lang="en-US" sz="2800" dirty="0" smtClean="0"/>
              <a:t>for each shared variable.</a:t>
            </a:r>
          </a:p>
          <a:p>
            <a:r>
              <a:rPr lang="en-US" sz="2800" dirty="0" smtClean="0"/>
              <a:t>Extend </a:t>
            </a:r>
            <a:r>
              <a:rPr lang="en-US" sz="2800" i="1" dirty="0" smtClean="0"/>
              <a:t>B </a:t>
            </a:r>
            <a:r>
              <a:rPr lang="en-US" sz="2800" dirty="0" smtClean="0"/>
              <a:t>to </a:t>
            </a:r>
            <a:r>
              <a:rPr lang="en-US" sz="2800" i="1" dirty="0" smtClean="0"/>
              <a:t>B’ </a:t>
            </a:r>
            <a:r>
              <a:rPr lang="en-US" sz="2800" dirty="0" smtClean="0"/>
              <a:t>to interpret functions in </a:t>
            </a:r>
            <a:r>
              <a:rPr lang="en-US" sz="2800" dirty="0" smtClean="0">
                <a:sym typeface="Symbol"/>
              </a:rPr>
              <a:t></a:t>
            </a:r>
            <a:r>
              <a:rPr lang="en-US" sz="2800" baseline="-25000" dirty="0" smtClean="0">
                <a:sym typeface="Symbol"/>
              </a:rPr>
              <a:t>1</a:t>
            </a:r>
            <a:r>
              <a:rPr lang="en-US" sz="2800" i="1" dirty="0" smtClean="0"/>
              <a:t> : </a:t>
            </a:r>
          </a:p>
          <a:p>
            <a:pPr>
              <a:buNone/>
            </a:pPr>
            <a:r>
              <a:rPr lang="en-US" sz="2800" i="1" dirty="0" smtClean="0"/>
              <a:t>		</a:t>
            </a:r>
            <a:r>
              <a:rPr lang="en-US" sz="2800" i="1" dirty="0" err="1" smtClean="0"/>
              <a:t>f</a:t>
            </a:r>
            <a:r>
              <a:rPr lang="en-US" sz="2800" i="1" baseline="30000" dirty="0" err="1" smtClean="0"/>
              <a:t>B</a:t>
            </a:r>
            <a:r>
              <a:rPr lang="en-US" sz="2800" i="1" baseline="30000" dirty="0" smtClean="0"/>
              <a:t>’</a:t>
            </a:r>
            <a:r>
              <a:rPr lang="en-US" sz="2800" dirty="0" smtClean="0"/>
              <a:t>(</a:t>
            </a:r>
            <a:r>
              <a:rPr lang="en-US" sz="2800" i="1" dirty="0" smtClean="0"/>
              <a:t>b</a:t>
            </a:r>
            <a:r>
              <a:rPr lang="en-US" sz="2800" i="1" baseline="-25000" dirty="0" smtClean="0"/>
              <a:t>1</a:t>
            </a:r>
            <a:r>
              <a:rPr lang="en-US" sz="2800" dirty="0" smtClean="0"/>
              <a:t> .. </a:t>
            </a:r>
            <a:r>
              <a:rPr lang="en-US" sz="2800" i="1" dirty="0" err="1" smtClean="0"/>
              <a:t>b</a:t>
            </a:r>
            <a:r>
              <a:rPr lang="en-US" sz="2800" i="1" baseline="-25000" dirty="0" err="1" smtClean="0"/>
              <a:t>n</a:t>
            </a:r>
            <a:r>
              <a:rPr lang="en-US" sz="2800" dirty="0" smtClean="0"/>
              <a:t>) = </a:t>
            </a:r>
            <a:r>
              <a:rPr lang="en-US" sz="2800" i="1" dirty="0" smtClean="0"/>
              <a:t>h(</a:t>
            </a:r>
            <a:r>
              <a:rPr lang="en-US" sz="2800" i="1" dirty="0" err="1" smtClean="0"/>
              <a:t>f</a:t>
            </a:r>
            <a:r>
              <a:rPr lang="en-US" sz="2800" i="1" baseline="30000" dirty="0" err="1" smtClean="0"/>
              <a:t>A</a:t>
            </a:r>
            <a:r>
              <a:rPr lang="en-US" sz="2800" dirty="0" smtClean="0"/>
              <a:t>(</a:t>
            </a:r>
            <a:r>
              <a:rPr lang="en-US" sz="2800" i="1" dirty="0" smtClean="0"/>
              <a:t>h</a:t>
            </a:r>
            <a:r>
              <a:rPr lang="en-US" sz="2800" i="1" baseline="30000" dirty="0" smtClean="0"/>
              <a:t>-1</a:t>
            </a:r>
            <a:r>
              <a:rPr lang="en-US" sz="2800" dirty="0" smtClean="0"/>
              <a:t>(</a:t>
            </a:r>
            <a:r>
              <a:rPr lang="en-US" sz="2800" i="1" dirty="0" smtClean="0"/>
              <a:t>b</a:t>
            </a:r>
            <a:r>
              <a:rPr lang="en-US" sz="2800" i="1" baseline="-25000" dirty="0" smtClean="0"/>
              <a:t>1</a:t>
            </a:r>
            <a:r>
              <a:rPr lang="en-US" sz="2800" dirty="0" smtClean="0"/>
              <a:t>),…, </a:t>
            </a:r>
            <a:r>
              <a:rPr lang="en-US" sz="2800" i="1" dirty="0" smtClean="0"/>
              <a:t>h</a:t>
            </a:r>
            <a:r>
              <a:rPr lang="en-US" sz="2800" i="1" baseline="30000" dirty="0" smtClean="0"/>
              <a:t>-1</a:t>
            </a:r>
            <a:r>
              <a:rPr lang="en-US" sz="2800" dirty="0" smtClean="0"/>
              <a:t>(</a:t>
            </a:r>
            <a:r>
              <a:rPr lang="en-US" sz="2800" i="1" dirty="0" err="1" smtClean="0"/>
              <a:t>b</a:t>
            </a:r>
            <a:r>
              <a:rPr lang="en-US" sz="2800" i="1" baseline="-25000" dirty="0" err="1" smtClean="0"/>
              <a:t>n</a:t>
            </a:r>
            <a:r>
              <a:rPr lang="en-US" sz="2800" dirty="0" smtClean="0"/>
              <a:t>))</a:t>
            </a:r>
          </a:p>
          <a:p>
            <a:r>
              <a:rPr lang="en-US" sz="2800" i="1" dirty="0" smtClean="0"/>
              <a:t>B’ </a:t>
            </a:r>
            <a:r>
              <a:rPr lang="en-US" sz="2800" dirty="0" smtClean="0"/>
              <a:t>is a model.</a:t>
            </a:r>
            <a:endParaRPr lang="en-US" sz="2800"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a:t>
            </a:r>
            <a:r>
              <a:rPr lang="en-US" dirty="0" smtClean="0"/>
              <a:t>–</a:t>
            </a:r>
            <a:r>
              <a:rPr smtClean="0"/>
              <a:t> reduced guessing</a:t>
            </a:r>
            <a:endParaRPr lang="en-US" dirty="0"/>
          </a:p>
        </p:txBody>
      </p:sp>
      <p:sp>
        <p:nvSpPr>
          <p:cNvPr id="3" name="Content Placeholder 2"/>
          <p:cNvSpPr>
            <a:spLocks noGrp="1"/>
          </p:cNvSpPr>
          <p:nvPr>
            <p:ph idx="1"/>
          </p:nvPr>
        </p:nvSpPr>
        <p:spPr>
          <a:xfrm>
            <a:off x="381000" y="1412875"/>
            <a:ext cx="8382000" cy="5179880"/>
          </a:xfrm>
        </p:spPr>
        <p:txBody>
          <a:bodyPr/>
          <a:lstStyle/>
          <a:p>
            <a:r>
              <a:rPr lang="en-US" dirty="0" smtClean="0"/>
              <a:t>Instead of guessing, we can often </a:t>
            </a:r>
            <a:r>
              <a:rPr lang="en-US" i="1" dirty="0" smtClean="0"/>
              <a:t>deduce </a:t>
            </a:r>
            <a:r>
              <a:rPr lang="en-US" dirty="0" smtClean="0"/>
              <a:t>the equalities to be shared.</a:t>
            </a:r>
          </a:p>
          <a:p>
            <a:endParaRPr lang="en-US" dirty="0" smtClean="0"/>
          </a:p>
          <a:p>
            <a:r>
              <a:rPr lang="en-US" b="1" dirty="0" smtClean="0"/>
              <a:t>Interaction: </a:t>
            </a:r>
            <a:r>
              <a:rPr lang="en-US" sz="3600" i="1" dirty="0" smtClean="0">
                <a:sym typeface="Symbol"/>
              </a:rPr>
              <a:t>T</a:t>
            </a:r>
            <a:r>
              <a:rPr lang="en-US" sz="3600" i="1" baseline="-25000" dirty="0" smtClean="0">
                <a:sym typeface="Symbol"/>
              </a:rPr>
              <a:t>1 </a:t>
            </a:r>
            <a:r>
              <a:rPr lang="en-US" sz="3600" i="1" dirty="0" smtClean="0">
                <a:sym typeface="Symbol"/>
              </a:rPr>
              <a:t></a:t>
            </a:r>
            <a:r>
              <a:rPr lang="en-US" sz="3200" i="1" dirty="0" smtClean="0">
                <a:sym typeface="Symbol"/>
              </a:rPr>
              <a:t> L</a:t>
            </a:r>
            <a:r>
              <a:rPr lang="en-US" sz="3200" i="1" baseline="-25000" dirty="0" smtClean="0">
                <a:sym typeface="Symbol"/>
              </a:rPr>
              <a:t>1 </a:t>
            </a:r>
            <a:r>
              <a:rPr lang="en-US" dirty="0" smtClean="0"/>
              <a:t>⊨ </a:t>
            </a:r>
            <a:r>
              <a:rPr lang="en-US" i="1" dirty="0" smtClean="0"/>
              <a:t>x = y</a:t>
            </a:r>
            <a:br>
              <a:rPr lang="en-US" i="1" dirty="0" smtClean="0"/>
            </a:br>
            <a:r>
              <a:rPr lang="en-US" i="1" dirty="0" smtClean="0"/>
              <a:t>then add equality to </a:t>
            </a:r>
            <a:r>
              <a:rPr lang="en-US" i="1" dirty="0" smtClean="0">
                <a:sym typeface="Symbol"/>
              </a:rPr>
              <a:t>.</a:t>
            </a:r>
          </a:p>
          <a:p>
            <a:endParaRPr lang="en-US" i="1" dirty="0" smtClean="0">
              <a:sym typeface="Symbol"/>
            </a:endParaRPr>
          </a:p>
          <a:p>
            <a:r>
              <a:rPr lang="en-US" dirty="0" smtClean="0">
                <a:sym typeface="Symbol"/>
              </a:rPr>
              <a:t>If theories are </a:t>
            </a:r>
            <a:r>
              <a:rPr lang="en-US" i="1" dirty="0" smtClean="0">
                <a:sym typeface="Symbol"/>
              </a:rPr>
              <a:t>convex, </a:t>
            </a:r>
            <a:r>
              <a:rPr lang="en-US" dirty="0" smtClean="0">
                <a:sym typeface="Symbol"/>
              </a:rPr>
              <a:t>then we can:</a:t>
            </a:r>
          </a:p>
          <a:p>
            <a:pPr lvl="1"/>
            <a:r>
              <a:rPr lang="en-US" dirty="0" smtClean="0">
                <a:sym typeface="Symbol"/>
              </a:rPr>
              <a:t>Deduce all equalities.</a:t>
            </a:r>
          </a:p>
          <a:p>
            <a:pPr lvl="1"/>
            <a:r>
              <a:rPr lang="en-US" dirty="0" smtClean="0">
                <a:sym typeface="Symbol"/>
              </a:rPr>
              <a:t>Assume every thing not deduced is distinct.</a:t>
            </a:r>
          </a:p>
          <a:p>
            <a:pPr lvl="1"/>
            <a:r>
              <a:rPr lang="en-US" dirty="0" smtClean="0">
                <a:sym typeface="Symbol"/>
              </a:rPr>
              <a:t>Complexity: </a:t>
            </a:r>
            <a:r>
              <a:rPr lang="en-US" sz="3200" dirty="0" smtClean="0"/>
              <a:t>O(n</a:t>
            </a:r>
            <a:r>
              <a:rPr lang="en-US" sz="3200" baseline="30000" dirty="0" smtClean="0"/>
              <a:t>4</a:t>
            </a:r>
            <a:r>
              <a:rPr lang="en-US" sz="3200" dirty="0" smtClean="0"/>
              <a:t> x T</a:t>
            </a:r>
            <a:r>
              <a:rPr lang="en-US" sz="3200" i="1" baseline="-25000" dirty="0" smtClean="0"/>
              <a:t>1</a:t>
            </a:r>
            <a:r>
              <a:rPr lang="en-US" sz="3200" dirty="0" smtClean="0"/>
              <a:t>(</a:t>
            </a:r>
            <a:r>
              <a:rPr lang="en-US" sz="3200" i="1" dirty="0" smtClean="0"/>
              <a:t>n</a:t>
            </a:r>
            <a:r>
              <a:rPr lang="en-US" sz="3200" dirty="0" smtClean="0"/>
              <a:t>) x T</a:t>
            </a:r>
            <a:r>
              <a:rPr lang="en-US" sz="3200" i="1" baseline="-25000" dirty="0" smtClean="0"/>
              <a:t>2</a:t>
            </a:r>
            <a:r>
              <a:rPr lang="en-US" sz="3200" dirty="0" smtClean="0"/>
              <a:t>(</a:t>
            </a:r>
            <a:r>
              <a:rPr lang="en-US" sz="3200" i="1" dirty="0" smtClean="0"/>
              <a:t>n</a:t>
            </a:r>
            <a:r>
              <a:rPr lang="en-US" sz="3200" dirty="0" smtClean="0"/>
              <a:t>)).</a:t>
            </a: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NO </a:t>
            </a:r>
            <a:r>
              <a:rPr lang="en-US" dirty="0" smtClean="0"/>
              <a:t>–</a:t>
            </a:r>
            <a:r>
              <a:rPr smtClean="0"/>
              <a:t> convex case correctness</a:t>
            </a:r>
            <a:endParaRPr lang="en-US" dirty="0"/>
          </a:p>
        </p:txBody>
      </p:sp>
      <p:sp>
        <p:nvSpPr>
          <p:cNvPr id="3" name="Content Placeholder 2"/>
          <p:cNvSpPr>
            <a:spLocks noGrp="1"/>
          </p:cNvSpPr>
          <p:nvPr>
            <p:ph idx="1"/>
          </p:nvPr>
        </p:nvSpPr>
        <p:spPr>
          <a:xfrm>
            <a:off x="381000" y="1412875"/>
            <a:ext cx="8382000" cy="4833631"/>
          </a:xfrm>
        </p:spPr>
        <p:txBody>
          <a:bodyPr/>
          <a:lstStyle/>
          <a:p>
            <a:r>
              <a:rPr lang="en-US" dirty="0" smtClean="0"/>
              <a:t>Assume the theories are convex.</a:t>
            </a:r>
          </a:p>
          <a:p>
            <a:pPr lvl="1"/>
            <a:r>
              <a:rPr lang="en-US" dirty="0" smtClean="0"/>
              <a:t>Suppose </a:t>
            </a:r>
            <a:r>
              <a:rPr lang="en-US" dirty="0" smtClean="0">
                <a:sym typeface="Symbol"/>
              </a:rPr>
              <a:t>L</a:t>
            </a:r>
            <a:r>
              <a:rPr lang="en-US" baseline="-25000" dirty="0" smtClean="0">
                <a:sym typeface="Symbol"/>
              </a:rPr>
              <a:t>1</a:t>
            </a:r>
            <a:r>
              <a:rPr lang="en-US" dirty="0" smtClean="0"/>
              <a:t> is </a:t>
            </a:r>
            <a:r>
              <a:rPr lang="en-US" dirty="0" err="1" smtClean="0"/>
              <a:t>satisfiable</a:t>
            </a:r>
            <a:endParaRPr lang="en-US" dirty="0" smtClean="0"/>
          </a:p>
          <a:p>
            <a:pPr lvl="1"/>
            <a:endParaRPr lang="en-US" dirty="0" smtClean="0"/>
          </a:p>
          <a:p>
            <a:pPr lvl="1"/>
            <a:r>
              <a:rPr lang="en-US" dirty="0" smtClean="0"/>
              <a:t>Let </a:t>
            </a:r>
            <a:r>
              <a:rPr lang="en-US" i="1" dirty="0" smtClean="0"/>
              <a:t>E </a:t>
            </a:r>
            <a:r>
              <a:rPr lang="en-US" dirty="0" smtClean="0"/>
              <a:t>be the set of pairs </a:t>
            </a:r>
            <a:r>
              <a:rPr lang="en-US" dirty="0" err="1" smtClean="0"/>
              <a:t>x</a:t>
            </a:r>
            <a:r>
              <a:rPr lang="en-US" baseline="-25000" dirty="0" err="1" smtClean="0"/>
              <a:t>j</a:t>
            </a:r>
            <a:r>
              <a:rPr lang="en-US" dirty="0" smtClean="0"/>
              <a:t>, </a:t>
            </a:r>
            <a:r>
              <a:rPr lang="en-US" dirty="0" err="1" smtClean="0"/>
              <a:t>x</a:t>
            </a:r>
            <a:r>
              <a:rPr lang="en-US" baseline="-25000" dirty="0" err="1" smtClean="0"/>
              <a:t>k</a:t>
            </a:r>
            <a:r>
              <a:rPr lang="en-US" dirty="0" smtClean="0"/>
              <a:t>, such that </a:t>
            </a:r>
            <a:br>
              <a:rPr lang="en-US" dirty="0" smtClean="0"/>
            </a:br>
            <a:r>
              <a:rPr lang="en-US" dirty="0" smtClean="0"/>
              <a:t>	</a:t>
            </a:r>
            <a:r>
              <a:rPr lang="en-US" i="1" dirty="0" smtClean="0"/>
              <a:t>M</a:t>
            </a:r>
            <a:r>
              <a:rPr lang="en-US" i="1" baseline="-25000" dirty="0" smtClean="0"/>
              <a:t>1</a:t>
            </a:r>
            <a:r>
              <a:rPr lang="en-US" i="1" dirty="0" smtClean="0"/>
              <a:t> </a:t>
            </a:r>
            <a:r>
              <a:rPr lang="en-US" dirty="0" smtClean="0"/>
              <a:t>⊨ </a:t>
            </a:r>
            <a:r>
              <a:rPr lang="en-US" dirty="0" smtClean="0">
                <a:sym typeface="Symbol"/>
              </a:rPr>
              <a:t>L</a:t>
            </a:r>
            <a:r>
              <a:rPr lang="en-US" baseline="-25000" dirty="0" smtClean="0">
                <a:sym typeface="Symbol"/>
              </a:rPr>
              <a:t>1</a:t>
            </a:r>
            <a:r>
              <a:rPr lang="en-US" dirty="0" smtClean="0"/>
              <a:t> </a:t>
            </a:r>
            <a:r>
              <a:rPr lang="en-US" dirty="0" smtClean="0">
                <a:sym typeface="Symbol"/>
              </a:rPr>
              <a:t></a:t>
            </a:r>
            <a:r>
              <a:rPr lang="en-US" dirty="0" smtClean="0"/>
              <a:t> </a:t>
            </a:r>
            <a:r>
              <a:rPr lang="en-US" dirty="0" err="1" smtClean="0"/>
              <a:t>x</a:t>
            </a:r>
            <a:r>
              <a:rPr lang="en-US" baseline="-25000" dirty="0" err="1" smtClean="0"/>
              <a:t>j</a:t>
            </a:r>
            <a:r>
              <a:rPr lang="en-US" dirty="0" smtClean="0"/>
              <a:t> = </a:t>
            </a:r>
            <a:r>
              <a:rPr lang="en-US" dirty="0" err="1" smtClean="0"/>
              <a:t>x</a:t>
            </a:r>
            <a:r>
              <a:rPr lang="en-US" baseline="-25000" dirty="0" err="1" smtClean="0"/>
              <a:t>k</a:t>
            </a:r>
            <a:endParaRPr lang="en-US" dirty="0" smtClean="0"/>
          </a:p>
          <a:p>
            <a:pPr lvl="1"/>
            <a:endParaRPr lang="en-US" dirty="0" smtClean="0"/>
          </a:p>
          <a:p>
            <a:pPr lvl="1"/>
            <a:r>
              <a:rPr lang="en-US" dirty="0" smtClean="0"/>
              <a:t>By convexity:</a:t>
            </a:r>
          </a:p>
          <a:p>
            <a:pPr lvl="2"/>
            <a:r>
              <a:rPr lang="en-US" i="1" dirty="0" smtClean="0"/>
              <a:t>M</a:t>
            </a:r>
            <a:r>
              <a:rPr lang="en-US" i="1" baseline="-25000" dirty="0" smtClean="0"/>
              <a:t>1</a:t>
            </a:r>
            <a:r>
              <a:rPr lang="en-US" i="1" dirty="0" smtClean="0"/>
              <a:t> </a:t>
            </a:r>
            <a:r>
              <a:rPr lang="en-US" dirty="0" smtClean="0"/>
              <a:t>⊨ </a:t>
            </a:r>
            <a:r>
              <a:rPr lang="en-US" dirty="0" smtClean="0">
                <a:sym typeface="Symbol"/>
              </a:rPr>
              <a:t>L</a:t>
            </a:r>
            <a:r>
              <a:rPr lang="en-US" baseline="-25000" dirty="0" smtClean="0">
                <a:sym typeface="Symbol"/>
              </a:rPr>
              <a:t>1</a:t>
            </a:r>
            <a:r>
              <a:rPr lang="en-US" dirty="0" smtClean="0"/>
              <a:t> </a:t>
            </a:r>
            <a:r>
              <a:rPr lang="en-US" dirty="0" smtClean="0">
                <a:sym typeface="Symbol"/>
              </a:rPr>
              <a:t></a:t>
            </a:r>
            <a:r>
              <a:rPr lang="en-US" dirty="0" smtClean="0"/>
              <a:t> </a:t>
            </a:r>
            <a:r>
              <a:rPr lang="en-US" dirty="0" smtClean="0">
                <a:sym typeface="Symbol"/>
              </a:rPr>
              <a:t></a:t>
            </a:r>
            <a:r>
              <a:rPr lang="en-US" baseline="-25000" dirty="0" smtClean="0"/>
              <a:t> E</a:t>
            </a:r>
            <a:r>
              <a:rPr lang="en-US" dirty="0" smtClean="0"/>
              <a:t> </a:t>
            </a:r>
            <a:r>
              <a:rPr lang="en-US" dirty="0" err="1" smtClean="0"/>
              <a:t>x</a:t>
            </a:r>
            <a:r>
              <a:rPr lang="en-US" baseline="-25000" dirty="0" err="1" smtClean="0"/>
              <a:t>j</a:t>
            </a:r>
            <a:r>
              <a:rPr lang="en-US" dirty="0" smtClean="0"/>
              <a:t> = </a:t>
            </a:r>
            <a:r>
              <a:rPr lang="en-US" dirty="0" err="1" smtClean="0"/>
              <a:t>x</a:t>
            </a:r>
            <a:r>
              <a:rPr lang="en-US" baseline="-25000" dirty="0" err="1" smtClean="0"/>
              <a:t>k</a:t>
            </a:r>
            <a:endParaRPr lang="en-US" baseline="-25000" dirty="0" smtClean="0"/>
          </a:p>
          <a:p>
            <a:pPr lvl="2"/>
            <a:endParaRPr lang="en-US" dirty="0" smtClean="0"/>
          </a:p>
          <a:p>
            <a:pPr lvl="1"/>
            <a:r>
              <a:rPr lang="en-US" dirty="0" smtClean="0"/>
              <a:t>So </a:t>
            </a:r>
            <a:r>
              <a:rPr lang="en-US" dirty="0" smtClean="0">
                <a:sym typeface="Symbol"/>
              </a:rPr>
              <a:t>L</a:t>
            </a:r>
            <a:r>
              <a:rPr lang="en-US" baseline="-25000" dirty="0" smtClean="0">
                <a:sym typeface="Symbol"/>
              </a:rPr>
              <a:t>1</a:t>
            </a:r>
            <a:r>
              <a:rPr lang="en-US" dirty="0" smtClean="0"/>
              <a:t> </a:t>
            </a:r>
            <a:r>
              <a:rPr lang="en-US" dirty="0" smtClean="0">
                <a:sym typeface="Symbol"/>
              </a:rPr>
              <a:t></a:t>
            </a:r>
            <a:r>
              <a:rPr lang="en-US" dirty="0" smtClean="0"/>
              <a:t> </a:t>
            </a:r>
            <a:r>
              <a:rPr lang="en-US" dirty="0" smtClean="0">
                <a:sym typeface="Symbol"/>
              </a:rPr>
              <a:t></a:t>
            </a:r>
            <a:r>
              <a:rPr lang="en-US" baseline="-25000" dirty="0" smtClean="0"/>
              <a:t>E</a:t>
            </a:r>
            <a:r>
              <a:rPr lang="en-US" dirty="0" smtClean="0"/>
              <a:t> </a:t>
            </a:r>
            <a:r>
              <a:rPr lang="en-US" dirty="0" err="1" smtClean="0"/>
              <a:t>x</a:t>
            </a:r>
            <a:r>
              <a:rPr lang="en-US" baseline="-25000" dirty="0" err="1" smtClean="0"/>
              <a:t>j</a:t>
            </a:r>
            <a:r>
              <a:rPr lang="en-US" dirty="0" smtClean="0"/>
              <a:t> </a:t>
            </a:r>
            <a:r>
              <a:rPr lang="en-US" dirty="0" smtClean="0">
                <a:sym typeface="Symbol"/>
              </a:rPr>
              <a:t></a:t>
            </a:r>
            <a:r>
              <a:rPr lang="en-US" dirty="0" smtClean="0"/>
              <a:t> </a:t>
            </a:r>
            <a:r>
              <a:rPr lang="en-US" dirty="0" err="1" smtClean="0"/>
              <a:t>x</a:t>
            </a:r>
            <a:r>
              <a:rPr lang="en-US" baseline="-25000" dirty="0" err="1" smtClean="0"/>
              <a:t>k</a:t>
            </a:r>
            <a:r>
              <a:rPr lang="en-US" dirty="0" smtClean="0"/>
              <a:t> is </a:t>
            </a:r>
            <a:r>
              <a:rPr lang="en-US" dirty="0" err="1" smtClean="0"/>
              <a:t>satisfiable</a:t>
            </a:r>
            <a:endParaRPr lang="en-US" dirty="0" smtClean="0"/>
          </a:p>
        </p:txBody>
      </p:sp>
      <p:cxnSp>
        <p:nvCxnSpPr>
          <p:cNvPr id="5" name="Straight Connector 4"/>
          <p:cNvCxnSpPr/>
          <p:nvPr/>
        </p:nvCxnSpPr>
        <p:spPr>
          <a:xfrm rot="5400000">
            <a:off x="1791730" y="3496962"/>
            <a:ext cx="308919" cy="13592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rot="5400000">
            <a:off x="2005913" y="4934464"/>
            <a:ext cx="308919" cy="1359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49154" name="Picture 2"/>
          <p:cNvPicPr>
            <a:picLocks noChangeAspect="1" noChangeArrowheads="1"/>
          </p:cNvPicPr>
          <p:nvPr/>
        </p:nvPicPr>
        <p:blipFill>
          <a:blip r:embed="rId2"/>
          <a:srcRect l="13500" t="25845" r="10000" b="20338"/>
          <a:stretch>
            <a:fillRect/>
          </a:stretch>
        </p:blipFill>
        <p:spPr bwMode="auto">
          <a:xfrm>
            <a:off x="593124" y="1865871"/>
            <a:ext cx="7772400" cy="437429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0178" name="Picture 2"/>
          <p:cNvPicPr>
            <a:picLocks noChangeAspect="1" noChangeArrowheads="1"/>
          </p:cNvPicPr>
          <p:nvPr/>
        </p:nvPicPr>
        <p:blipFill>
          <a:blip r:embed="rId2"/>
          <a:srcRect l="13378" t="25693" r="10000" b="20186"/>
          <a:stretch>
            <a:fillRect/>
          </a:stretch>
        </p:blipFill>
        <p:spPr bwMode="auto">
          <a:xfrm>
            <a:off x="605481" y="1853514"/>
            <a:ext cx="7784757" cy="439900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of Day 4</a:t>
            </a:r>
            <a:endParaRPr lang="en-US" dirty="0"/>
          </a:p>
        </p:txBody>
      </p:sp>
      <p:sp>
        <p:nvSpPr>
          <p:cNvPr id="3" name="Content Placeholder 2"/>
          <p:cNvSpPr>
            <a:spLocks noGrp="1"/>
          </p:cNvSpPr>
          <p:nvPr>
            <p:ph idx="1"/>
          </p:nvPr>
        </p:nvSpPr>
        <p:spPr>
          <a:xfrm>
            <a:off x="381000" y="1412875"/>
            <a:ext cx="8382000" cy="4348883"/>
          </a:xfrm>
        </p:spPr>
        <p:txBody>
          <a:bodyPr/>
          <a:lstStyle/>
          <a:p>
            <a:r>
              <a:rPr lang="en-US" sz="3600" dirty="0" smtClean="0"/>
              <a:t>Theory combination methods for combining decision procedures</a:t>
            </a:r>
          </a:p>
          <a:p>
            <a:endParaRPr lang="en-US" sz="3600" dirty="0" smtClean="0"/>
          </a:p>
          <a:p>
            <a:r>
              <a:rPr lang="en-US" sz="3600" dirty="0" smtClean="0"/>
              <a:t>A decision procedure for Arrays</a:t>
            </a:r>
            <a:endParaRPr lang="en-US" dirty="0" smtClean="0"/>
          </a:p>
          <a:p>
            <a:pPr lvl="1"/>
            <a:endParaRPr lang="en-US" dirty="0" smtClean="0"/>
          </a:p>
          <a:p>
            <a:r>
              <a:rPr lang="en-US" dirty="0" smtClean="0"/>
              <a:t>Lab: </a:t>
            </a:r>
          </a:p>
          <a:p>
            <a:pPr lvl="1"/>
            <a:r>
              <a:rPr lang="en-US" dirty="0" smtClean="0"/>
              <a:t>Encode queues using arrays</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1202" name="Picture 2"/>
          <p:cNvPicPr>
            <a:picLocks noChangeAspect="1" noChangeArrowheads="1"/>
          </p:cNvPicPr>
          <p:nvPr/>
        </p:nvPicPr>
        <p:blipFill>
          <a:blip r:embed="rId2"/>
          <a:srcRect l="13819" t="26620" r="9111" b="21250"/>
          <a:stretch>
            <a:fillRect/>
          </a:stretch>
        </p:blipFill>
        <p:spPr bwMode="auto">
          <a:xfrm>
            <a:off x="450761" y="1906073"/>
            <a:ext cx="7830355" cy="423714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2226" name="Picture 2"/>
          <p:cNvPicPr>
            <a:picLocks noChangeAspect="1" noChangeArrowheads="1"/>
          </p:cNvPicPr>
          <p:nvPr/>
        </p:nvPicPr>
        <p:blipFill>
          <a:blip r:embed="rId2"/>
          <a:srcRect l="13257" t="26453" r="10000" b="21250"/>
          <a:stretch>
            <a:fillRect/>
          </a:stretch>
        </p:blipFill>
        <p:spPr bwMode="auto">
          <a:xfrm>
            <a:off x="642551" y="2063579"/>
            <a:ext cx="7797114" cy="425072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3250" name="Picture 2"/>
          <p:cNvPicPr>
            <a:picLocks noChangeAspect="1" noChangeArrowheads="1"/>
          </p:cNvPicPr>
          <p:nvPr/>
        </p:nvPicPr>
        <p:blipFill>
          <a:blip r:embed="rId2"/>
          <a:srcRect l="13378" t="26909" r="10000" b="21706"/>
          <a:stretch>
            <a:fillRect/>
          </a:stretch>
        </p:blipFill>
        <p:spPr bwMode="auto">
          <a:xfrm>
            <a:off x="654908" y="1890583"/>
            <a:ext cx="7784757" cy="417658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4274" name="Picture 2"/>
          <p:cNvPicPr>
            <a:picLocks noChangeAspect="1" noChangeArrowheads="1"/>
          </p:cNvPicPr>
          <p:nvPr/>
        </p:nvPicPr>
        <p:blipFill>
          <a:blip r:embed="rId2"/>
          <a:srcRect l="15081" t="27061" r="10000" b="22162"/>
          <a:stretch>
            <a:fillRect/>
          </a:stretch>
        </p:blipFill>
        <p:spPr bwMode="auto">
          <a:xfrm>
            <a:off x="803189" y="1841157"/>
            <a:ext cx="7611762" cy="41271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5298" name="Picture 2"/>
          <p:cNvPicPr>
            <a:picLocks noChangeAspect="1" noChangeArrowheads="1"/>
          </p:cNvPicPr>
          <p:nvPr/>
        </p:nvPicPr>
        <p:blipFill>
          <a:blip r:embed="rId2"/>
          <a:srcRect l="14959" t="26453" r="10000" b="23226"/>
          <a:stretch>
            <a:fillRect/>
          </a:stretch>
        </p:blipFill>
        <p:spPr bwMode="auto">
          <a:xfrm>
            <a:off x="469556" y="1680519"/>
            <a:ext cx="7624119" cy="40900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6322" name="Picture 2"/>
          <p:cNvPicPr>
            <a:picLocks noChangeAspect="1" noChangeArrowheads="1"/>
          </p:cNvPicPr>
          <p:nvPr/>
        </p:nvPicPr>
        <p:blipFill>
          <a:blip r:embed="rId2"/>
          <a:srcRect l="14230" t="27213" r="10000" b="22922"/>
          <a:stretch>
            <a:fillRect/>
          </a:stretch>
        </p:blipFill>
        <p:spPr bwMode="auto">
          <a:xfrm>
            <a:off x="481914" y="1927654"/>
            <a:ext cx="7698259" cy="40530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7346" name="Picture 2"/>
          <p:cNvPicPr>
            <a:picLocks noChangeAspect="1" noChangeArrowheads="1"/>
          </p:cNvPicPr>
          <p:nvPr/>
        </p:nvPicPr>
        <p:blipFill>
          <a:blip r:embed="rId2"/>
          <a:srcRect l="14473" t="26909" r="10000" b="22466"/>
          <a:stretch>
            <a:fillRect/>
          </a:stretch>
        </p:blipFill>
        <p:spPr bwMode="auto">
          <a:xfrm>
            <a:off x="370703" y="1841157"/>
            <a:ext cx="7673546" cy="4114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8370" name="Picture 2"/>
          <p:cNvPicPr>
            <a:picLocks noChangeAspect="1" noChangeArrowheads="1"/>
          </p:cNvPicPr>
          <p:nvPr/>
        </p:nvPicPr>
        <p:blipFill>
          <a:blip r:embed="rId2"/>
          <a:srcRect l="14230" t="28429" r="10000" b="25051"/>
          <a:stretch>
            <a:fillRect/>
          </a:stretch>
        </p:blipFill>
        <p:spPr bwMode="auto">
          <a:xfrm>
            <a:off x="593124" y="2038866"/>
            <a:ext cx="7698259" cy="378116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59394" name="Picture 2"/>
          <p:cNvPicPr>
            <a:picLocks noChangeAspect="1" noChangeArrowheads="1"/>
          </p:cNvPicPr>
          <p:nvPr/>
        </p:nvPicPr>
        <p:blipFill>
          <a:blip r:embed="rId2"/>
          <a:srcRect l="13500" t="27973" r="8419" b="23986"/>
          <a:stretch>
            <a:fillRect/>
          </a:stretch>
        </p:blipFill>
        <p:spPr bwMode="auto">
          <a:xfrm>
            <a:off x="407772" y="2125363"/>
            <a:ext cx="7933038" cy="39047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60418" name="Picture 2"/>
          <p:cNvPicPr>
            <a:picLocks noChangeAspect="1" noChangeArrowheads="1"/>
          </p:cNvPicPr>
          <p:nvPr/>
        </p:nvPicPr>
        <p:blipFill>
          <a:blip r:embed="rId2"/>
          <a:srcRect l="13743" t="28125" r="10000" b="23074"/>
          <a:stretch>
            <a:fillRect/>
          </a:stretch>
        </p:blipFill>
        <p:spPr bwMode="auto">
          <a:xfrm>
            <a:off x="667265" y="1791730"/>
            <a:ext cx="7747686" cy="3966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2769989"/>
          </a:xfrm>
        </p:spPr>
        <p:txBody>
          <a:bodyPr/>
          <a:lstStyle/>
          <a:p>
            <a:r>
              <a:rPr smtClean="0"/>
              <a:t>Combining Solvers</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procedure - Example</a:t>
            </a:r>
            <a:endParaRPr lang="en-US" dirty="0"/>
          </a:p>
        </p:txBody>
      </p:sp>
      <p:pic>
        <p:nvPicPr>
          <p:cNvPr id="61442" name="Picture 2"/>
          <p:cNvPicPr>
            <a:picLocks noChangeAspect="1" noChangeArrowheads="1"/>
          </p:cNvPicPr>
          <p:nvPr/>
        </p:nvPicPr>
        <p:blipFill>
          <a:blip r:embed="rId2"/>
          <a:srcRect l="15932" t="26909" r="10000" b="23530"/>
          <a:stretch>
            <a:fillRect/>
          </a:stretch>
        </p:blipFill>
        <p:spPr bwMode="auto">
          <a:xfrm>
            <a:off x="716692" y="1865870"/>
            <a:ext cx="7525265" cy="40283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3" name="Content Placeholder 2"/>
          <p:cNvSpPr>
            <a:spLocks noGrp="1"/>
          </p:cNvSpPr>
          <p:nvPr>
            <p:ph idx="1"/>
          </p:nvPr>
        </p:nvSpPr>
        <p:spPr>
          <a:xfrm>
            <a:off x="381000" y="1412875"/>
            <a:ext cx="8382000" cy="7026539"/>
          </a:xfrm>
        </p:spPr>
        <p:txBody>
          <a:bodyPr/>
          <a:lstStyle/>
          <a:p>
            <a:r>
              <a:rPr lang="en-US" sz="3200" dirty="0" smtClean="0"/>
              <a:t>Reduced guessing is only complete for convex theories.</a:t>
            </a:r>
          </a:p>
          <a:p>
            <a:endParaRPr lang="en-US" sz="3200" dirty="0" smtClean="0"/>
          </a:p>
          <a:p>
            <a:r>
              <a:rPr lang="en-US" sz="3200" dirty="0" smtClean="0"/>
              <a:t>Deducing all implied equalities may be expensive.</a:t>
            </a:r>
          </a:p>
          <a:p>
            <a:pPr lvl="1"/>
            <a:r>
              <a:rPr lang="en-US" sz="2800" dirty="0" smtClean="0"/>
              <a:t>Example: Simplex – no direct way to extract from just bounds and </a:t>
            </a:r>
            <a:r>
              <a:rPr lang="en-US" sz="2800" dirty="0" smtClean="0">
                <a:sym typeface="Symbol"/>
              </a:rPr>
              <a:t></a:t>
            </a:r>
            <a:endParaRPr lang="en-US" sz="2800" dirty="0" smtClean="0"/>
          </a:p>
          <a:p>
            <a:pPr lvl="1"/>
            <a:endParaRPr lang="en-US" sz="2800" dirty="0" smtClean="0"/>
          </a:p>
          <a:p>
            <a:r>
              <a:rPr lang="en-US" sz="3200" i="1" dirty="0" smtClean="0"/>
              <a:t>But: </a:t>
            </a:r>
            <a:r>
              <a:rPr lang="en-US" sz="3200" dirty="0" smtClean="0"/>
              <a:t>backtracking is pretty cheap nowadays:</a:t>
            </a:r>
          </a:p>
          <a:p>
            <a:pPr lvl="1"/>
            <a:r>
              <a:rPr lang="en-US" sz="2800" dirty="0" smtClean="0"/>
              <a:t>If </a:t>
            </a:r>
            <a:r>
              <a:rPr lang="en-US" sz="2800" dirty="0" smtClean="0">
                <a:sym typeface="Symbol"/>
              </a:rPr>
              <a:t>(x) = (y), then x, y are equal in arithmetical component.</a:t>
            </a:r>
            <a:endParaRPr lang="en-US" sz="2800" dirty="0" smtClean="0"/>
          </a:p>
          <a:p>
            <a:pPr lvl="1"/>
            <a:endParaRPr lang="en-US" i="1"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3" name="Content Placeholder 2"/>
          <p:cNvSpPr>
            <a:spLocks noGrp="1"/>
          </p:cNvSpPr>
          <p:nvPr>
            <p:ph idx="1"/>
          </p:nvPr>
        </p:nvSpPr>
        <p:spPr>
          <a:xfrm>
            <a:off x="393358" y="990240"/>
            <a:ext cx="8382000" cy="5410712"/>
          </a:xfrm>
        </p:spPr>
        <p:txBody>
          <a:bodyPr/>
          <a:lstStyle/>
          <a:p>
            <a:pPr lvl="1">
              <a:buNone/>
            </a:pPr>
            <a:endParaRPr lang="en-US" dirty="0" smtClean="0"/>
          </a:p>
          <a:p>
            <a:r>
              <a:rPr lang="en-US" dirty="0" err="1" smtClean="0"/>
              <a:t>Backjumping</a:t>
            </a:r>
            <a:r>
              <a:rPr lang="en-US" dirty="0" smtClean="0"/>
              <a:t> is cheap with modern DPLL:</a:t>
            </a:r>
          </a:p>
          <a:p>
            <a:pPr lvl="1"/>
            <a:endParaRPr lang="en-US" dirty="0" smtClean="0"/>
          </a:p>
          <a:p>
            <a:pPr lvl="1"/>
            <a:r>
              <a:rPr lang="en-US" dirty="0" smtClean="0"/>
              <a:t>If </a:t>
            </a:r>
            <a:r>
              <a:rPr lang="en-US" dirty="0" smtClean="0">
                <a:sym typeface="Symbol"/>
              </a:rPr>
              <a:t>(x) = (y), then x, y are equal in arithmetical model.</a:t>
            </a:r>
          </a:p>
          <a:p>
            <a:pPr lvl="1"/>
            <a:endParaRPr lang="en-US" dirty="0" smtClean="0">
              <a:sym typeface="Symbol"/>
            </a:endParaRPr>
          </a:p>
          <a:p>
            <a:pPr lvl="1"/>
            <a:r>
              <a:rPr lang="en-US" dirty="0" smtClean="0">
                <a:sym typeface="Symbol"/>
              </a:rPr>
              <a:t>So let’s add x = y to , but allow to backtrack from guess.</a:t>
            </a:r>
            <a:endParaRPr lang="en-US" dirty="0" smtClean="0"/>
          </a:p>
          <a:p>
            <a:pPr lvl="1"/>
            <a:endParaRPr lang="en-US" i="1" dirty="0" smtClean="0"/>
          </a:p>
          <a:p>
            <a:r>
              <a:rPr lang="en-US" dirty="0" smtClean="0"/>
              <a:t>In general: if </a:t>
            </a:r>
            <a:r>
              <a:rPr lang="en-US" i="1" dirty="0" smtClean="0"/>
              <a:t>M</a:t>
            </a:r>
            <a:r>
              <a:rPr lang="en-US" i="1" baseline="-25000" dirty="0" smtClean="0"/>
              <a:t>1</a:t>
            </a:r>
            <a:r>
              <a:rPr lang="en-US" i="1" dirty="0" smtClean="0"/>
              <a:t> </a:t>
            </a:r>
            <a:r>
              <a:rPr lang="en-US" dirty="0" smtClean="0"/>
              <a:t>is the current model</a:t>
            </a:r>
          </a:p>
          <a:p>
            <a:pPr lvl="1"/>
            <a:r>
              <a:rPr lang="en-US" i="1" dirty="0" smtClean="0"/>
              <a:t>M</a:t>
            </a:r>
            <a:r>
              <a:rPr lang="en-US" i="1" baseline="-25000" dirty="0" smtClean="0"/>
              <a:t>1</a:t>
            </a:r>
            <a:r>
              <a:rPr lang="en-US" i="1" dirty="0" smtClean="0"/>
              <a:t> </a:t>
            </a:r>
            <a:r>
              <a:rPr lang="en-US" dirty="0" smtClean="0"/>
              <a:t>⊨</a:t>
            </a:r>
            <a:r>
              <a:rPr lang="en-US" i="1" dirty="0" smtClean="0"/>
              <a:t> x = y </a:t>
            </a:r>
            <a:r>
              <a:rPr lang="en-US" dirty="0" smtClean="0"/>
              <a:t>then add literal (x = y)</a:t>
            </a:r>
            <a:r>
              <a:rPr lang="en-US" baseline="30000" dirty="0" smtClean="0"/>
              <a:t>d</a:t>
            </a:r>
            <a:endParaRPr lang="en-US"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2466" name="Picture 2"/>
          <p:cNvPicPr>
            <a:picLocks noChangeAspect="1" noChangeArrowheads="1"/>
          </p:cNvPicPr>
          <p:nvPr/>
        </p:nvPicPr>
        <p:blipFill>
          <a:blip r:embed="rId2"/>
          <a:srcRect l="19095" t="27365" r="16567" b="56640"/>
          <a:stretch>
            <a:fillRect/>
          </a:stretch>
        </p:blipFill>
        <p:spPr bwMode="auto">
          <a:xfrm>
            <a:off x="605480" y="3299253"/>
            <a:ext cx="8016735" cy="16063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3490" name="Picture 2"/>
          <p:cNvPicPr>
            <a:picLocks noChangeAspect="1" noChangeArrowheads="1"/>
          </p:cNvPicPr>
          <p:nvPr/>
        </p:nvPicPr>
        <p:blipFill>
          <a:blip r:embed="rId2"/>
          <a:srcRect l="13865" t="27061" r="10000" b="13801"/>
          <a:stretch>
            <a:fillRect/>
          </a:stretch>
        </p:blipFill>
        <p:spPr bwMode="auto">
          <a:xfrm>
            <a:off x="531341" y="1779373"/>
            <a:ext cx="7735330" cy="48067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4514" name="Picture 2"/>
          <p:cNvPicPr>
            <a:picLocks noChangeAspect="1" noChangeArrowheads="1"/>
          </p:cNvPicPr>
          <p:nvPr/>
        </p:nvPicPr>
        <p:blipFill>
          <a:blip r:embed="rId2"/>
          <a:srcRect l="13014" t="28125" r="7324" b="19122"/>
          <a:stretch>
            <a:fillRect/>
          </a:stretch>
        </p:blipFill>
        <p:spPr bwMode="auto">
          <a:xfrm>
            <a:off x="420129" y="2100649"/>
            <a:ext cx="8093676" cy="428779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5538" name="Picture 2"/>
          <p:cNvPicPr>
            <a:picLocks noChangeAspect="1" noChangeArrowheads="1"/>
          </p:cNvPicPr>
          <p:nvPr/>
        </p:nvPicPr>
        <p:blipFill>
          <a:blip r:embed="rId2"/>
          <a:srcRect l="14230" t="26909" r="10000" b="9696"/>
          <a:stretch>
            <a:fillRect/>
          </a:stretch>
        </p:blipFill>
        <p:spPr bwMode="auto">
          <a:xfrm>
            <a:off x="627253" y="1367775"/>
            <a:ext cx="7698259" cy="515276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6562" name="Picture 2"/>
          <p:cNvPicPr>
            <a:picLocks noChangeAspect="1" noChangeArrowheads="1"/>
          </p:cNvPicPr>
          <p:nvPr/>
        </p:nvPicPr>
        <p:blipFill>
          <a:blip r:embed="rId2"/>
          <a:srcRect l="13257" t="28277" r="11703" b="12889"/>
          <a:stretch>
            <a:fillRect/>
          </a:stretch>
        </p:blipFill>
        <p:spPr bwMode="auto">
          <a:xfrm>
            <a:off x="729048" y="1767016"/>
            <a:ext cx="7624119" cy="478206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7586" name="Picture 2"/>
          <p:cNvPicPr>
            <a:picLocks noChangeAspect="1" noChangeArrowheads="1"/>
          </p:cNvPicPr>
          <p:nvPr/>
        </p:nvPicPr>
        <p:blipFill>
          <a:blip r:embed="rId2"/>
          <a:srcRect l="14595" t="27635" r="6595" b="17483"/>
          <a:stretch>
            <a:fillRect/>
          </a:stretch>
        </p:blipFill>
        <p:spPr bwMode="auto">
          <a:xfrm>
            <a:off x="593124" y="1952368"/>
            <a:ext cx="8007178" cy="446078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1384995"/>
          </a:xfrm>
        </p:spPr>
        <p:txBody>
          <a:bodyPr/>
          <a:lstStyle/>
          <a:p>
            <a:r>
              <a:rPr smtClean="0"/>
              <a:t>Arrays</a:t>
            </a:r>
            <a:endParaRPr lang="en-US" dirty="0"/>
          </a:p>
        </p:txBody>
      </p:sp>
      <p:pic>
        <p:nvPicPr>
          <p:cNvPr id="5" name="Picture 4" descr="mccarhtychess.jpg"/>
          <p:cNvPicPr>
            <a:picLocks noChangeAspect="1"/>
          </p:cNvPicPr>
          <p:nvPr/>
        </p:nvPicPr>
        <p:blipFill>
          <a:blip r:embed="rId2"/>
          <a:stretch>
            <a:fillRect/>
          </a:stretch>
        </p:blipFill>
        <p:spPr>
          <a:xfrm>
            <a:off x="5356578" y="3028244"/>
            <a:ext cx="3222978" cy="3222978"/>
          </a:xfrm>
          <a:prstGeom prst="rect">
            <a:avLst/>
          </a:prstGeom>
        </p:spPr>
      </p:pic>
      <p:pic>
        <p:nvPicPr>
          <p:cNvPr id="18434" name="Picture 2" descr="http://ece-www.colorado.edu/~bradleya/pictures/oasis_hello.jpg"/>
          <p:cNvPicPr>
            <a:picLocks noChangeAspect="1" noChangeArrowheads="1"/>
          </p:cNvPicPr>
          <p:nvPr/>
        </p:nvPicPr>
        <p:blipFill>
          <a:blip r:embed="rId3" cstate="print"/>
          <a:srcRect/>
          <a:stretch>
            <a:fillRect/>
          </a:stretch>
        </p:blipFill>
        <p:spPr bwMode="auto">
          <a:xfrm>
            <a:off x="889353" y="4436533"/>
            <a:ext cx="2195413" cy="173602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DPLL(T)</a:t>
            </a:r>
            <a:endParaRPr lang="en-US" dirty="0"/>
          </a:p>
        </p:txBody>
      </p:sp>
      <p:sp>
        <p:nvSpPr>
          <p:cNvPr id="3" name="Content Placeholder 2"/>
          <p:cNvSpPr>
            <a:spLocks noGrp="1"/>
          </p:cNvSpPr>
          <p:nvPr>
            <p:ph idx="1"/>
          </p:nvPr>
        </p:nvSpPr>
        <p:spPr>
          <a:xfrm>
            <a:off x="347133" y="1740252"/>
            <a:ext cx="8382000" cy="4579715"/>
          </a:xfrm>
        </p:spPr>
        <p:txBody>
          <a:bodyPr/>
          <a:lstStyle/>
          <a:p>
            <a:r>
              <a:rPr lang="en-US" dirty="0" smtClean="0"/>
              <a:t>Previous lectures covered:</a:t>
            </a:r>
          </a:p>
          <a:p>
            <a:pPr lvl="1"/>
            <a:r>
              <a:rPr lang="en-US" dirty="0" smtClean="0"/>
              <a:t>DPLL – pure propositional </a:t>
            </a:r>
            <a:r>
              <a:rPr lang="en-US" dirty="0" err="1" smtClean="0"/>
              <a:t>satisfiability</a:t>
            </a:r>
            <a:endParaRPr lang="en-US" dirty="0" smtClean="0"/>
          </a:p>
          <a:p>
            <a:pPr lvl="1"/>
            <a:r>
              <a:rPr lang="en-US" dirty="0" smtClean="0"/>
              <a:t>DPLL(E) – Propositional + Equations + functions.</a:t>
            </a:r>
          </a:p>
          <a:p>
            <a:pPr lvl="1"/>
            <a:r>
              <a:rPr lang="en-US" dirty="0" smtClean="0"/>
              <a:t>DPLL(LA) – Propositional + Linear arithmetic</a:t>
            </a:r>
          </a:p>
          <a:p>
            <a:pPr lvl="1"/>
            <a:endParaRPr lang="en-US" dirty="0" smtClean="0"/>
          </a:p>
          <a:p>
            <a:r>
              <a:rPr lang="en-US" dirty="0" smtClean="0"/>
              <a:t>How can we combine 	DPLL(E + LA)? </a:t>
            </a:r>
          </a:p>
          <a:p>
            <a:endParaRPr lang="en-US" dirty="0" smtClean="0"/>
          </a:p>
          <a:p>
            <a:pPr>
              <a:buNone/>
            </a:pPr>
            <a:r>
              <a:rPr lang="en-US" dirty="0" smtClean="0"/>
              <a:t>						DPLL(T</a:t>
            </a:r>
            <a:r>
              <a:rPr lang="en-US" baseline="-25000" dirty="0" smtClean="0"/>
              <a:t>1</a:t>
            </a:r>
            <a:r>
              <a:rPr lang="en-US" dirty="0" smtClean="0"/>
              <a:t>+ T</a:t>
            </a:r>
            <a:r>
              <a:rPr lang="en-US" baseline="-25000" dirty="0" smtClean="0"/>
              <a:t>2</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use abstract arrays?</a:t>
            </a:r>
            <a:endParaRPr lang="en-US" dirty="0"/>
          </a:p>
        </p:txBody>
      </p:sp>
      <p:sp>
        <p:nvSpPr>
          <p:cNvPr id="4" name="Rectangle 3"/>
          <p:cNvSpPr/>
          <p:nvPr/>
        </p:nvSpPr>
        <p:spPr bwMode="auto">
          <a:xfrm>
            <a:off x="197708" y="1507525"/>
            <a:ext cx="2644346" cy="22736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def swap(a, </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dirty="0" err="1" smtClean="0">
                <a:solidFill>
                  <a:schemeClr val="tx1"/>
                </a:solidFill>
                <a:effectLst>
                  <a:outerShdw blurRad="38100" dist="38100" dir="2700000" algn="tl">
                    <a:srgbClr val="000000">
                      <a:alpha val="43137"/>
                    </a:srgbClr>
                  </a:outerShdw>
                </a:effectLst>
                <a:latin typeface="Segoe" pitchFamily="34" charset="0"/>
              </a:rPr>
              <a:t>tmp</a:t>
            </a:r>
            <a:r>
              <a:rPr lang="en-US" sz="2800" dirty="0" smtClean="0">
                <a:solidFill>
                  <a:schemeClr val="tx1"/>
                </a:solidFill>
                <a:effectLst>
                  <a:outerShdw blurRad="38100" dist="38100" dir="2700000" algn="tl">
                    <a:srgbClr val="000000">
                      <a:alpha val="43137"/>
                    </a:srgbClr>
                  </a:outerShdw>
                </a:effectLst>
                <a:latin typeface="Segoe" pitchFamily="34" charset="0"/>
              </a:rPr>
              <a:t> =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a:t>
            </a: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28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i</a:t>
            </a: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 a[j];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dirty="0" smtClean="0">
                <a:solidFill>
                  <a:schemeClr val="tx1"/>
                </a:solidFill>
                <a:effectLst>
                  <a:outerShdw blurRad="38100" dist="38100" dir="2700000" algn="tl">
                    <a:srgbClr val="000000">
                      <a:alpha val="43137"/>
                    </a:srgbClr>
                  </a:outerShdw>
                </a:effectLst>
                <a:latin typeface="Segoe" pitchFamily="34" charset="0"/>
              </a:rPr>
              <a:t>j</a:t>
            </a:r>
            <a:r>
              <a:rPr lang="en-US" sz="2800" baseline="0" dirty="0" smtClean="0">
                <a:solidFill>
                  <a:schemeClr val="tx1"/>
                </a:solidFill>
                <a:effectLst>
                  <a:outerShdw blurRad="38100" dist="38100" dir="2700000" algn="tl">
                    <a:srgbClr val="000000">
                      <a:alpha val="43137"/>
                    </a:srgbClr>
                  </a:outerShdw>
                </a:effectLst>
                <a:latin typeface="Segoe" pitchFamily="34" charset="0"/>
              </a:rPr>
              <a:t>] = </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tmp</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3538151" y="1635212"/>
            <a:ext cx="4617308" cy="173818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 a[j]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new(a)[j] =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k </a:t>
            </a:r>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a:t>
            </a:r>
            <a:r>
              <a:rPr lang="en-US" sz="2800" dirty="0" err="1" smtClean="0">
                <a:solidFill>
                  <a:schemeClr val="tx1"/>
                </a:solidFill>
                <a:effectLst>
                  <a:outerShdw blurRad="38100" dist="38100" dir="2700000" algn="tl">
                    <a:srgbClr val="000000">
                      <a:alpha val="43137"/>
                    </a:srgbClr>
                  </a:outerShdw>
                </a:effectLst>
                <a:latin typeface="Segoe" pitchFamily="34" charset="0"/>
                <a:sym typeface="Symbol"/>
              </a:rPr>
              <a:t>i</a:t>
            </a:r>
            <a:r>
              <a:rPr lang="en-US" sz="2800" dirty="0" smtClean="0">
                <a:solidFill>
                  <a:schemeClr val="tx1"/>
                </a:solidFill>
                <a:effectLst>
                  <a:outerShdw blurRad="38100" dist="38100" dir="2700000" algn="tl">
                    <a:srgbClr val="000000">
                      <a:alpha val="43137"/>
                    </a:srgbClr>
                  </a:outerShdw>
                </a:effectLst>
                <a:latin typeface="Segoe" pitchFamily="34" charset="0"/>
                <a:sym typeface="Symbol"/>
              </a:rPr>
              <a:t>, k j a[k] = new(a)[k]</a:t>
            </a:r>
            <a:endParaRPr lang="en-US" sz="280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238897" y="4180703"/>
            <a:ext cx="3134498" cy="22736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def swap(a, </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dirty="0" err="1" smtClean="0">
                <a:solidFill>
                  <a:schemeClr val="tx1"/>
                </a:solidFill>
                <a:effectLst>
                  <a:outerShdw blurRad="38100" dist="38100" dir="2700000" algn="tl">
                    <a:srgbClr val="000000">
                      <a:alpha val="43137"/>
                    </a:srgbClr>
                  </a:outerShdw>
                </a:effectLst>
                <a:latin typeface="Segoe" pitchFamily="34" charset="0"/>
              </a:rPr>
              <a:t>tmp</a:t>
            </a:r>
            <a:r>
              <a:rPr lang="en-US" sz="2800" dirty="0" smtClean="0">
                <a:solidFill>
                  <a:schemeClr val="tx1"/>
                </a:solidFill>
                <a:effectLst>
                  <a:outerShdw blurRad="38100" dist="38100" dir="2700000" algn="tl">
                    <a:srgbClr val="000000">
                      <a:alpha val="43137"/>
                    </a:srgbClr>
                  </a:outerShdw>
                </a:effectLst>
                <a:latin typeface="Segoe" pitchFamily="34" charset="0"/>
              </a:rPr>
              <a:t> =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 write(</a:t>
            </a:r>
            <a:r>
              <a:rPr kumimoji="0" lang="en-US" sz="2800" b="0" i="0" u="none" strike="noStrike" cap="none" normalizeH="0" dirty="0" err="1" smtClean="0">
                <a:solidFill>
                  <a:schemeClr val="tx1"/>
                </a:solidFill>
                <a:effectLst>
                  <a:outerShdw blurRad="38100" dist="38100" dir="2700000" algn="tl">
                    <a:srgbClr val="000000">
                      <a:alpha val="43137"/>
                    </a:srgbClr>
                  </a:outerShdw>
                </a:effectLst>
                <a:latin typeface="Segoe" pitchFamily="34" charset="0"/>
              </a:rPr>
              <a:t>a,i,a</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a:t>
            </a:r>
            <a:r>
              <a:rPr lang="en-US" sz="2800" baseline="0" dirty="0" smtClean="0">
                <a:solidFill>
                  <a:schemeClr val="tx1"/>
                </a:solidFill>
                <a:effectLst>
                  <a:outerShdw blurRad="38100" dist="38100" dir="2700000" algn="tl">
                    <a:srgbClr val="000000">
                      <a:alpha val="43137"/>
                    </a:srgbClr>
                  </a:outerShdw>
                </a:effectLst>
                <a:latin typeface="Segoe" pitchFamily="34" charset="0"/>
              </a:rPr>
              <a:t>= write(</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a,j,tmp</a:t>
            </a:r>
            <a:r>
              <a:rPr lang="en-US" sz="280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638425" y="4090086"/>
            <a:ext cx="4230131" cy="25207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def swap(a, </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dirty="0" err="1" smtClean="0">
                <a:solidFill>
                  <a:schemeClr val="tx1"/>
                </a:solidFill>
                <a:effectLst>
                  <a:outerShdw blurRad="38100" dist="38100" dir="2700000" algn="tl">
                    <a:srgbClr val="000000">
                      <a:alpha val="43137"/>
                    </a:srgbClr>
                  </a:outerShdw>
                </a:effectLst>
                <a:latin typeface="Segoe" pitchFamily="34" charset="0"/>
              </a:rPr>
              <a:t>tmp</a:t>
            </a:r>
            <a:r>
              <a:rPr lang="en-US" sz="2800" dirty="0" smtClean="0">
                <a:solidFill>
                  <a:schemeClr val="tx1"/>
                </a:solidFill>
                <a:effectLst>
                  <a:outerShdw blurRad="38100" dist="38100" dir="2700000" algn="tl">
                    <a:srgbClr val="000000">
                      <a:alpha val="43137"/>
                    </a:srgbClr>
                  </a:outerShdw>
                </a:effectLst>
                <a:latin typeface="Segoe" pitchFamily="34" charset="0"/>
              </a:rPr>
              <a:t> =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a1</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write(</a:t>
            </a:r>
            <a:r>
              <a:rPr kumimoji="0" lang="en-US" sz="2800" b="0" i="0" u="none" strike="noStrike" cap="none" normalizeH="0" dirty="0" err="1" smtClean="0">
                <a:solidFill>
                  <a:schemeClr val="tx1"/>
                </a:solidFill>
                <a:effectLst>
                  <a:outerShdw blurRad="38100" dist="38100" dir="2700000" algn="tl">
                    <a:srgbClr val="000000">
                      <a:alpha val="43137"/>
                    </a:srgbClr>
                  </a:outerShdw>
                </a:effectLst>
                <a:latin typeface="Segoe" pitchFamily="34" charset="0"/>
              </a:rPr>
              <a:t>a,i,a</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a2</a:t>
            </a:r>
            <a:r>
              <a:rPr lang="en-US" sz="2800" baseline="0" dirty="0" smtClean="0">
                <a:solidFill>
                  <a:schemeClr val="tx1"/>
                </a:solidFill>
                <a:effectLst>
                  <a:outerShdw blurRad="38100" dist="38100" dir="2700000" algn="tl">
                    <a:srgbClr val="000000">
                      <a:alpha val="43137"/>
                    </a:srgbClr>
                  </a:outerShdw>
                </a:effectLst>
                <a:latin typeface="Segoe" pitchFamily="34" charset="0"/>
              </a:rPr>
              <a:t>= write(a1,j,tmp</a:t>
            </a:r>
            <a:r>
              <a:rPr lang="en-US" sz="280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br>
              <a:rPr lang="en-US" sz="2800" baseline="0" dirty="0" smtClean="0">
                <a:solidFill>
                  <a:schemeClr val="tx1"/>
                </a:solidFill>
                <a:effectLst>
                  <a:outerShdw blurRad="38100" dist="38100" dir="2700000" algn="tl">
                    <a:srgbClr val="000000">
                      <a:alpha val="43137"/>
                    </a:srgbClr>
                  </a:outerShdw>
                </a:effectLst>
                <a:latin typeface="Segoe" pitchFamily="34" charset="0"/>
              </a:rPr>
            </a:br>
            <a:r>
              <a:rPr lang="en-US" sz="2800" baseline="0" dirty="0" smtClean="0">
                <a:solidFill>
                  <a:schemeClr val="tx1"/>
                </a:solidFill>
                <a:effectLst>
                  <a:outerShdw blurRad="38100" dist="38100" dir="2700000" algn="tl">
                    <a:srgbClr val="000000">
                      <a:alpha val="43137"/>
                    </a:srgbClr>
                  </a:outerShdw>
                </a:effectLst>
                <a:latin typeface="Segoe" pitchFamily="34" charset="0"/>
              </a:rPr>
              <a:t>  new(a) = a2</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1075026" y="3982991"/>
            <a:ext cx="4230131" cy="25207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 = </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b="1" dirty="0" smtClean="0">
                <a:solidFill>
                  <a:schemeClr val="tx1"/>
                </a:solidFill>
                <a:effectLst>
                  <a:outerShdw blurRad="38100" dist="38100" dir="2700000" algn="tl">
                    <a:srgbClr val="000000">
                      <a:alpha val="43137"/>
                    </a:srgbClr>
                  </a:outerShdw>
                </a:effectLst>
                <a:latin typeface="Segoe" pitchFamily="34" charset="0"/>
              </a:rPr>
              <a:t>let </a:t>
            </a:r>
            <a:r>
              <a:rPr lang="en-US" sz="2800" dirty="0" err="1" smtClean="0">
                <a:solidFill>
                  <a:schemeClr val="tx1"/>
                </a:solidFill>
                <a:effectLst>
                  <a:outerShdw blurRad="38100" dist="38100" dir="2700000" algn="tl">
                    <a:srgbClr val="000000">
                      <a:alpha val="43137"/>
                    </a:srgbClr>
                  </a:outerShdw>
                </a:effectLst>
                <a:latin typeface="Segoe" pitchFamily="34" charset="0"/>
              </a:rPr>
              <a:t>tmp</a:t>
            </a:r>
            <a:r>
              <a:rPr lang="en-US" sz="2800" dirty="0" smtClean="0">
                <a:solidFill>
                  <a:schemeClr val="tx1"/>
                </a:solidFill>
                <a:effectLst>
                  <a:outerShdw blurRad="38100" dist="38100" dir="2700000" algn="tl">
                    <a:srgbClr val="000000">
                      <a:alpha val="43137"/>
                    </a:srgbClr>
                  </a:outerShdw>
                </a:effectLst>
                <a:latin typeface="Segoe" pitchFamily="34" charset="0"/>
              </a:rPr>
              <a:t> =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a1</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write(</a:t>
            </a:r>
            <a:r>
              <a:rPr kumimoji="0" lang="en-US" sz="2800" b="0" i="0" u="none" strike="noStrike" cap="none" normalizeH="0" dirty="0" err="1" smtClean="0">
                <a:solidFill>
                  <a:schemeClr val="tx1"/>
                </a:solidFill>
                <a:effectLst>
                  <a:outerShdw blurRad="38100" dist="38100" dir="2700000" algn="tl">
                    <a:srgbClr val="000000">
                      <a:alpha val="43137"/>
                    </a:srgbClr>
                  </a:outerShdw>
                </a:effectLst>
                <a:latin typeface="Segoe" pitchFamily="34" charset="0"/>
              </a:rPr>
              <a:t>a,i,a</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[j]);</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       a2</a:t>
            </a:r>
            <a:r>
              <a:rPr lang="en-US" sz="2800" baseline="0" dirty="0" smtClean="0">
                <a:solidFill>
                  <a:schemeClr val="tx1"/>
                </a:solidFill>
                <a:effectLst>
                  <a:outerShdw blurRad="38100" dist="38100" dir="2700000" algn="tl">
                    <a:srgbClr val="000000">
                      <a:alpha val="43137"/>
                    </a:srgbClr>
                  </a:outerShdw>
                </a:effectLst>
                <a:latin typeface="Segoe" pitchFamily="34" charset="0"/>
              </a:rPr>
              <a:t>= write(a1,j,tmp</a:t>
            </a:r>
            <a:r>
              <a:rPr lang="en-US" sz="280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br>
              <a:rPr lang="en-US" sz="2800" baseline="0" dirty="0" smtClean="0">
                <a:solidFill>
                  <a:schemeClr val="tx1"/>
                </a:solidFill>
                <a:effectLst>
                  <a:outerShdw blurRad="38100" dist="38100" dir="2700000" algn="tl">
                    <a:srgbClr val="000000">
                      <a:alpha val="43137"/>
                    </a:srgbClr>
                  </a:outerShdw>
                </a:effectLst>
                <a:latin typeface="Segoe" pitchFamily="34" charset="0"/>
              </a:rPr>
            </a:br>
            <a:r>
              <a:rPr lang="en-US" sz="2800" baseline="0" dirty="0" smtClean="0">
                <a:solidFill>
                  <a:schemeClr val="tx1"/>
                </a:solidFill>
                <a:effectLst>
                  <a:outerShdw blurRad="38100" dist="38100" dir="2700000" algn="tl">
                    <a:srgbClr val="000000">
                      <a:alpha val="43137"/>
                    </a:srgbClr>
                  </a:outerShdw>
                </a:effectLst>
                <a:latin typeface="Segoe" pitchFamily="34" charset="0"/>
              </a:rPr>
              <a:t>  </a:t>
            </a:r>
            <a:r>
              <a:rPr lang="en-US" sz="2800" b="1" baseline="0" dirty="0" smtClean="0">
                <a:solidFill>
                  <a:schemeClr val="tx1"/>
                </a:solidFill>
                <a:effectLst>
                  <a:outerShdw blurRad="38100" dist="38100" dir="2700000" algn="tl">
                    <a:srgbClr val="000000">
                      <a:alpha val="43137"/>
                    </a:srgbClr>
                  </a:outerShdw>
                </a:effectLst>
                <a:latin typeface="Segoe" pitchFamily="34" charset="0"/>
              </a:rPr>
              <a:t>in </a:t>
            </a:r>
            <a:r>
              <a:rPr lang="en-US" sz="2800" baseline="0" dirty="0" smtClean="0">
                <a:solidFill>
                  <a:schemeClr val="tx1"/>
                </a:solidFill>
                <a:effectLst>
                  <a:outerShdw blurRad="38100" dist="38100" dir="2700000" algn="tl">
                    <a:srgbClr val="000000">
                      <a:alpha val="43137"/>
                    </a:srgbClr>
                  </a:outerShdw>
                </a:effectLst>
                <a:latin typeface="Segoe" pitchFamily="34" charset="0"/>
              </a:rPr>
              <a:t>a2</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1507509" y="3941810"/>
            <a:ext cx="5474059" cy="27555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 = </a:t>
            </a:r>
            <a:r>
              <a:rPr lang="en-US" sz="2800" baseline="0" dirty="0" smtClean="0">
                <a:solidFill>
                  <a:schemeClr val="tx1"/>
                </a:solidFill>
                <a:effectLst>
                  <a:outerShdw blurRad="38100" dist="38100" dir="2700000" algn="tl">
                    <a:srgbClr val="000000">
                      <a:alpha val="43137"/>
                    </a:srgbClr>
                  </a:outerShdw>
                </a:effectLst>
                <a:latin typeface="Segoe" pitchFamily="34" charset="0"/>
              </a:rPr>
              <a:t>write(</a:t>
            </a:r>
            <a:r>
              <a:rPr lang="en-US" sz="2800" dirty="0" smtClean="0">
                <a:solidFill>
                  <a:schemeClr val="tx1"/>
                </a:solidFill>
                <a:effectLst>
                  <a:outerShdw blurRad="38100" dist="38100" dir="2700000" algn="tl">
                    <a:srgbClr val="000000">
                      <a:alpha val="43137"/>
                    </a:srgbClr>
                  </a:outerShdw>
                </a:effectLst>
                <a:latin typeface="Segoe" pitchFamily="34" charset="0"/>
              </a:rPr>
              <a:t>write(</a:t>
            </a:r>
            <a:r>
              <a:rPr lang="en-US" sz="2800" dirty="0" err="1" smtClean="0">
                <a:solidFill>
                  <a:schemeClr val="tx1"/>
                </a:solidFill>
                <a:effectLst>
                  <a:outerShdw blurRad="38100" dist="38100" dir="2700000" algn="tl">
                    <a:srgbClr val="000000">
                      <a:alpha val="43137"/>
                    </a:srgbClr>
                  </a:outerShdw>
                </a:effectLst>
                <a:latin typeface="Segoe" pitchFamily="34" charset="0"/>
              </a:rPr>
              <a:t>a,i,a</a:t>
            </a:r>
            <a:r>
              <a:rPr lang="en-US" sz="2800" dirty="0" smtClean="0">
                <a:solidFill>
                  <a:schemeClr val="tx1"/>
                </a:solidFill>
                <a:effectLst>
                  <a:outerShdw blurRad="38100" dist="38100" dir="2700000" algn="tl">
                    <a:srgbClr val="000000">
                      <a:alpha val="43137"/>
                    </a:srgbClr>
                  </a:outerShdw>
                </a:effectLst>
                <a:latin typeface="Segoe" pitchFamily="34" charset="0"/>
              </a:rPr>
              <a:t>[j])</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j,a</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i</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dirty="0" smtClean="0">
                <a:solidFill>
                  <a:schemeClr val="tx1"/>
                </a:solidFill>
                <a:effectLst>
                  <a:outerShdw blurRad="38100" dist="38100" dir="2700000" algn="tl">
                    <a:srgbClr val="000000">
                      <a:alpha val="43137"/>
                    </a:srgbClr>
                  </a:outerShdw>
                </a:effectLst>
                <a:latin typeface="Segoe" pitchFamily="34" charset="0"/>
              </a:rPr>
              <a:t>)</a:t>
            </a:r>
            <a:endParaRPr lang="en-US" sz="280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1931758" y="3785290"/>
            <a:ext cx="6977463" cy="287500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new(a)[j] = </a:t>
            </a:r>
            <a:r>
              <a:rPr lang="en-US" sz="2800" baseline="0" dirty="0" smtClean="0">
                <a:solidFill>
                  <a:schemeClr val="tx1"/>
                </a:solidFill>
                <a:effectLst>
                  <a:outerShdw blurRad="38100" dist="38100" dir="2700000" algn="tl">
                    <a:srgbClr val="000000">
                      <a:alpha val="43137"/>
                    </a:srgbClr>
                  </a:outerShdw>
                </a:effectLst>
                <a:latin typeface="Segoe" pitchFamily="34" charset="0"/>
              </a:rPr>
              <a:t>write(</a:t>
            </a:r>
            <a:r>
              <a:rPr lang="en-US" sz="2800" dirty="0" smtClean="0">
                <a:solidFill>
                  <a:schemeClr val="tx1"/>
                </a:solidFill>
                <a:effectLst>
                  <a:outerShdw blurRad="38100" dist="38100" dir="2700000" algn="tl">
                    <a:srgbClr val="000000">
                      <a:alpha val="43137"/>
                    </a:srgbClr>
                  </a:outerShdw>
                </a:effectLst>
                <a:latin typeface="Segoe" pitchFamily="34" charset="0"/>
              </a:rPr>
              <a:t>write(</a:t>
            </a:r>
            <a:r>
              <a:rPr lang="en-US" sz="2800" dirty="0" err="1" smtClean="0">
                <a:solidFill>
                  <a:schemeClr val="tx1"/>
                </a:solidFill>
                <a:effectLst>
                  <a:outerShdw blurRad="38100" dist="38100" dir="2700000" algn="tl">
                    <a:srgbClr val="000000">
                      <a:alpha val="43137"/>
                    </a:srgbClr>
                  </a:outerShdw>
                </a:effectLst>
                <a:latin typeface="Segoe" pitchFamily="34" charset="0"/>
              </a:rPr>
              <a:t>a,i,a</a:t>
            </a:r>
            <a:r>
              <a:rPr lang="en-US" sz="2800" dirty="0" smtClean="0">
                <a:solidFill>
                  <a:schemeClr val="tx1"/>
                </a:solidFill>
                <a:effectLst>
                  <a:outerShdw blurRad="38100" dist="38100" dir="2700000" algn="tl">
                    <a:srgbClr val="000000">
                      <a:alpha val="43137"/>
                    </a:srgbClr>
                  </a:outerShdw>
                </a:effectLst>
                <a:latin typeface="Segoe" pitchFamily="34" charset="0"/>
              </a:rPr>
              <a:t>[j])</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j,a</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i</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dirty="0" smtClean="0">
                <a:solidFill>
                  <a:schemeClr val="tx1"/>
                </a:solidFill>
                <a:effectLst>
                  <a:outerShdw blurRad="38100" dist="38100" dir="2700000" algn="tl">
                    <a:srgbClr val="000000">
                      <a:alpha val="43137"/>
                    </a:srgbClr>
                  </a:outerShdw>
                </a:effectLst>
                <a:latin typeface="Segoe" pitchFamily="34" charset="0"/>
              </a:rPr>
              <a:t>)[j] = a</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i</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166537" y="3739982"/>
            <a:ext cx="6977463" cy="31180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new(a)[i] = </a:t>
            </a:r>
            <a:br>
              <a:rPr lang="en-US" sz="2800" dirty="0" smtClean="0">
                <a:solidFill>
                  <a:schemeClr val="tx1"/>
                </a:solidFill>
                <a:effectLst>
                  <a:outerShdw blurRad="38100" dist="38100" dir="2700000" algn="tl">
                    <a:srgbClr val="000000">
                      <a:alpha val="43137"/>
                    </a:srgbClr>
                  </a:outerShdw>
                </a:effectLst>
                <a:latin typeface="Segoe" pitchFamily="34" charset="0"/>
              </a:rPr>
            </a:br>
            <a:r>
              <a:rPr lang="en-US" sz="2800" baseline="0" dirty="0" smtClean="0">
                <a:solidFill>
                  <a:schemeClr val="tx1"/>
                </a:solidFill>
                <a:effectLst>
                  <a:outerShdw blurRad="38100" dist="38100" dir="2700000" algn="tl">
                    <a:srgbClr val="000000">
                      <a:alpha val="43137"/>
                    </a:srgbClr>
                  </a:outerShdw>
                </a:effectLst>
                <a:latin typeface="Segoe" pitchFamily="34" charset="0"/>
              </a:rPr>
              <a:t>write(</a:t>
            </a:r>
            <a:r>
              <a:rPr lang="en-US" sz="2800" dirty="0" smtClean="0">
                <a:solidFill>
                  <a:schemeClr val="tx1"/>
                </a:solidFill>
                <a:effectLst>
                  <a:outerShdw blurRad="38100" dist="38100" dir="2700000" algn="tl">
                    <a:srgbClr val="000000">
                      <a:alpha val="43137"/>
                    </a:srgbClr>
                  </a:outerShdw>
                </a:effectLst>
                <a:latin typeface="Segoe" pitchFamily="34" charset="0"/>
              </a:rPr>
              <a:t>write(</a:t>
            </a:r>
            <a:r>
              <a:rPr lang="en-US" sz="2800" dirty="0" err="1" smtClean="0">
                <a:solidFill>
                  <a:schemeClr val="tx1"/>
                </a:solidFill>
                <a:effectLst>
                  <a:outerShdw blurRad="38100" dist="38100" dir="2700000" algn="tl">
                    <a:srgbClr val="000000">
                      <a:alpha val="43137"/>
                    </a:srgbClr>
                  </a:outerShdw>
                </a:effectLst>
                <a:latin typeface="Segoe" pitchFamily="34" charset="0"/>
              </a:rPr>
              <a:t>a,i,a</a:t>
            </a:r>
            <a:r>
              <a:rPr lang="en-US" sz="2800" dirty="0" smtClean="0">
                <a:solidFill>
                  <a:schemeClr val="tx1"/>
                </a:solidFill>
                <a:effectLst>
                  <a:outerShdw blurRad="38100" dist="38100" dir="2700000" algn="tl">
                    <a:srgbClr val="000000">
                      <a:alpha val="43137"/>
                    </a:srgbClr>
                  </a:outerShdw>
                </a:effectLst>
                <a:latin typeface="Segoe" pitchFamily="34" charset="0"/>
              </a:rPr>
              <a:t>[j])</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j,a</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baseline="0" dirty="0" err="1" smtClean="0">
                <a:solidFill>
                  <a:schemeClr val="tx1"/>
                </a:solidFill>
                <a:effectLst>
                  <a:outerShdw blurRad="38100" dist="38100" dir="2700000" algn="tl">
                    <a:srgbClr val="000000">
                      <a:alpha val="43137"/>
                    </a:srgbClr>
                  </a:outerShdw>
                </a:effectLst>
                <a:latin typeface="Segoe" pitchFamily="34" charset="0"/>
              </a:rPr>
              <a:t>i</a:t>
            </a:r>
            <a:r>
              <a:rPr lang="en-US" sz="2800" baseline="0" dirty="0" smtClean="0">
                <a:solidFill>
                  <a:schemeClr val="tx1"/>
                </a:solidFill>
                <a:effectLst>
                  <a:outerShdw blurRad="38100" dist="38100" dir="2700000" algn="tl">
                    <a:srgbClr val="000000">
                      <a:alpha val="43137"/>
                    </a:srgbClr>
                  </a:outerShdw>
                </a:effectLst>
                <a:latin typeface="Segoe" pitchFamily="34" charset="0"/>
              </a:rPr>
              <a:t>]</a:t>
            </a:r>
            <a:r>
              <a:rPr lang="en-US" sz="2800" dirty="0" smtClean="0">
                <a:solidFill>
                  <a:schemeClr val="tx1"/>
                </a:solidFill>
                <a:effectLst>
                  <a:outerShdw blurRad="38100" dist="38100" dir="2700000" algn="tl">
                    <a:srgbClr val="000000">
                      <a:alpha val="43137"/>
                    </a:srgbClr>
                  </a:outerShdw>
                </a:effectLst>
                <a:latin typeface="Segoe" pitchFamily="34" charset="0"/>
              </a:rPr>
              <a:t>)[i] = </a:t>
            </a:r>
            <a:br>
              <a:rPr lang="en-US" sz="2800" dirty="0" smtClean="0">
                <a:solidFill>
                  <a:schemeClr val="tx1"/>
                </a:solidFill>
                <a:effectLst>
                  <a:outerShdw blurRad="38100" dist="38100" dir="2700000" algn="tl">
                    <a:srgbClr val="000000">
                      <a:alpha val="43137"/>
                    </a:srgbClr>
                  </a:outerShdw>
                </a:effectLst>
                <a:latin typeface="Segoe" pitchFamily="34" charset="0"/>
              </a:rPr>
            </a:br>
            <a:r>
              <a:rPr lang="en-US" sz="2800" b="1" dirty="0" smtClean="0">
                <a:solidFill>
                  <a:schemeClr val="tx1"/>
                </a:solidFill>
                <a:effectLst>
                  <a:outerShdw blurRad="38100" dist="38100" dir="2700000" algn="tl">
                    <a:srgbClr val="000000">
                      <a:alpha val="43137"/>
                    </a:srgbClr>
                  </a:outerShdw>
                </a:effectLst>
                <a:latin typeface="Segoe" pitchFamily="34" charset="0"/>
              </a:rPr>
              <a:t>if</a:t>
            </a: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 j </a:t>
            </a:r>
            <a:r>
              <a:rPr lang="en-US" sz="2800" b="1" dirty="0" smtClean="0">
                <a:solidFill>
                  <a:schemeClr val="tx1"/>
                </a:solidFill>
                <a:effectLst>
                  <a:outerShdw blurRad="38100" dist="38100" dir="2700000" algn="tl">
                    <a:srgbClr val="000000">
                      <a:alpha val="43137"/>
                    </a:srgbClr>
                  </a:outerShdw>
                </a:effectLst>
                <a:latin typeface="Segoe" pitchFamily="34" charset="0"/>
              </a:rPr>
              <a:t>then</a:t>
            </a:r>
            <a:r>
              <a:rPr lang="en-US" sz="2800" dirty="0" smtClean="0">
                <a:solidFill>
                  <a:schemeClr val="tx1"/>
                </a:solidFill>
                <a:effectLst>
                  <a:outerShdw blurRad="38100" dist="38100" dir="2700000" algn="tl">
                    <a:srgbClr val="000000">
                      <a:alpha val="43137"/>
                    </a:srgbClr>
                  </a:outerShdw>
                </a:effectLst>
                <a:latin typeface="Segoe" pitchFamily="34" charset="0"/>
              </a:rPr>
              <a:t>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b="1" dirty="0" smtClean="0">
                <a:solidFill>
                  <a:schemeClr val="tx1"/>
                </a:solidFill>
                <a:effectLst>
                  <a:outerShdw blurRad="38100" dist="38100" dir="2700000" algn="tl">
                    <a:srgbClr val="000000">
                      <a:alpha val="43137"/>
                    </a:srgbClr>
                  </a:outerShdw>
                </a:effectLst>
                <a:latin typeface="Segoe" pitchFamily="34" charset="0"/>
              </a:rPr>
              <a:t>else</a:t>
            </a:r>
            <a:r>
              <a:rPr lang="en-US" sz="2800" dirty="0" smtClean="0">
                <a:solidFill>
                  <a:schemeClr val="tx1"/>
                </a:solidFill>
                <a:effectLst>
                  <a:outerShdw blurRad="38100" dist="38100" dir="2700000" algn="tl">
                    <a:srgbClr val="000000">
                      <a:alpha val="43137"/>
                    </a:srgbClr>
                  </a:outerShdw>
                </a:effectLst>
                <a:latin typeface="Segoe" pitchFamily="34" charset="0"/>
              </a:rPr>
              <a:t> write(</a:t>
            </a:r>
            <a:r>
              <a:rPr lang="en-US" sz="2800" dirty="0" err="1" smtClean="0">
                <a:solidFill>
                  <a:schemeClr val="tx1"/>
                </a:solidFill>
                <a:effectLst>
                  <a:outerShdw blurRad="38100" dist="38100" dir="2700000" algn="tl">
                    <a:srgbClr val="000000">
                      <a:alpha val="43137"/>
                    </a:srgbClr>
                  </a:outerShdw>
                </a:effectLst>
                <a:latin typeface="Segoe" pitchFamily="34" charset="0"/>
              </a:rPr>
              <a:t>a,i,a</a:t>
            </a:r>
            <a:r>
              <a:rPr lang="en-US" sz="2800" dirty="0" smtClean="0">
                <a:solidFill>
                  <a:schemeClr val="tx1"/>
                </a:solidFill>
                <a:effectLst>
                  <a:outerShdw blurRad="38100" dist="38100" dir="2700000" algn="tl">
                    <a:srgbClr val="000000">
                      <a:alpha val="43137"/>
                    </a:srgbClr>
                  </a:outerShdw>
                </a:effectLst>
                <a:latin typeface="Segoe" pitchFamily="34" charset="0"/>
              </a:rPr>
              <a:t>[j])[</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a:t>
            </a:r>
          </a:p>
          <a:p>
            <a:pPr defTabSz="1096963" fontAlgn="base">
              <a:spcBef>
                <a:spcPct val="0"/>
              </a:spcBef>
              <a:spcAft>
                <a:spcPct val="0"/>
              </a:spcAft>
            </a:pPr>
            <a:r>
              <a:rPr lang="en-US" sz="2800" b="1" dirty="0" smtClean="0">
                <a:solidFill>
                  <a:schemeClr val="tx1"/>
                </a:solidFill>
                <a:effectLst>
                  <a:outerShdw blurRad="38100" dist="38100" dir="2700000" algn="tl">
                    <a:srgbClr val="000000">
                      <a:alpha val="43137"/>
                    </a:srgbClr>
                  </a:outerShdw>
                </a:effectLst>
                <a:latin typeface="Segoe" pitchFamily="34" charset="0"/>
              </a:rPr>
              <a:t>if</a:t>
            </a: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 j </a:t>
            </a:r>
            <a:r>
              <a:rPr lang="en-US" sz="2800" b="1" dirty="0" smtClean="0">
                <a:solidFill>
                  <a:schemeClr val="tx1"/>
                </a:solidFill>
                <a:effectLst>
                  <a:outerShdw blurRad="38100" dist="38100" dir="2700000" algn="tl">
                    <a:srgbClr val="000000">
                      <a:alpha val="43137"/>
                    </a:srgbClr>
                  </a:outerShdw>
                </a:effectLst>
                <a:latin typeface="Segoe" pitchFamily="34" charset="0"/>
              </a:rPr>
              <a:t>then</a:t>
            </a:r>
            <a:r>
              <a:rPr lang="en-US" sz="2800" dirty="0" smtClean="0">
                <a:solidFill>
                  <a:schemeClr val="tx1"/>
                </a:solidFill>
                <a:effectLst>
                  <a:outerShdw blurRad="38100" dist="38100" dir="2700000" algn="tl">
                    <a:srgbClr val="000000">
                      <a:alpha val="43137"/>
                    </a:srgbClr>
                  </a:outerShdw>
                </a:effectLst>
                <a:latin typeface="Segoe" pitchFamily="34" charset="0"/>
              </a:rPr>
              <a:t> a[</a:t>
            </a:r>
            <a:r>
              <a:rPr lang="en-US" sz="2800" dirty="0" err="1" smtClean="0">
                <a:solidFill>
                  <a:schemeClr val="tx1"/>
                </a:solidFill>
                <a:effectLst>
                  <a:outerShdw blurRad="38100" dist="38100" dir="2700000" algn="tl">
                    <a:srgbClr val="000000">
                      <a:alpha val="43137"/>
                    </a:srgbClr>
                  </a:outerShdw>
                </a:effectLst>
                <a:latin typeface="Segoe" pitchFamily="34" charset="0"/>
              </a:rPr>
              <a:t>i</a:t>
            </a:r>
            <a:r>
              <a:rPr lang="en-US" sz="2800" dirty="0" smtClean="0">
                <a:solidFill>
                  <a:schemeClr val="tx1"/>
                </a:solidFill>
                <a:effectLst>
                  <a:outerShdw blurRad="38100" dist="38100" dir="2700000" algn="tl">
                    <a:srgbClr val="000000">
                      <a:alpha val="43137"/>
                    </a:srgbClr>
                  </a:outerShdw>
                </a:effectLst>
                <a:latin typeface="Segoe" pitchFamily="34" charset="0"/>
              </a:rPr>
              <a:t>] </a:t>
            </a:r>
            <a:r>
              <a:rPr lang="en-US" sz="2800" b="1" dirty="0" smtClean="0">
                <a:solidFill>
                  <a:schemeClr val="tx1"/>
                </a:solidFill>
                <a:effectLst>
                  <a:outerShdw blurRad="38100" dist="38100" dir="2700000" algn="tl">
                    <a:srgbClr val="000000">
                      <a:alpha val="43137"/>
                    </a:srgbClr>
                  </a:outerShdw>
                </a:effectLst>
                <a:latin typeface="Segoe" pitchFamily="34" charset="0"/>
              </a:rPr>
              <a:t>else</a:t>
            </a:r>
            <a:r>
              <a:rPr lang="en-US" sz="2800" dirty="0" smtClean="0">
                <a:solidFill>
                  <a:schemeClr val="tx1"/>
                </a:solidFill>
                <a:effectLst>
                  <a:outerShdw blurRad="38100" dist="38100" dir="2700000" algn="tl">
                    <a:srgbClr val="000000">
                      <a:alpha val="43137"/>
                    </a:srgbClr>
                  </a:outerShdw>
                </a:effectLst>
                <a:latin typeface="Segoe" pitchFamily="34" charset="0"/>
              </a:rPr>
              <a:t> a[j] =</a:t>
            </a:r>
          </a:p>
          <a:p>
            <a:pPr defTabSz="1096963" fontAlgn="base">
              <a:spcBef>
                <a:spcPct val="0"/>
              </a:spcBef>
              <a:spcAft>
                <a:spcPct val="0"/>
              </a:spcAft>
            </a:pPr>
            <a:r>
              <a:rPr lang="en-US" sz="2800" dirty="0" smtClean="0">
                <a:solidFill>
                  <a:schemeClr val="tx1"/>
                </a:solidFill>
                <a:effectLst>
                  <a:outerShdw blurRad="38100" dist="38100" dir="2700000" algn="tl">
                    <a:srgbClr val="000000">
                      <a:alpha val="43137"/>
                    </a:srgbClr>
                  </a:outerShdw>
                </a:effectLst>
                <a:latin typeface="Segoe" pitchFamily="34" charset="0"/>
              </a:rPr>
              <a:t>a</a:t>
            </a:r>
            <a:r>
              <a:rPr lang="en-US" sz="2800" baseline="0" dirty="0" smtClean="0">
                <a:solidFill>
                  <a:schemeClr val="tx1"/>
                </a:solidFill>
                <a:effectLst>
                  <a:outerShdw blurRad="38100" dist="38100" dir="2700000" algn="tl">
                    <a:srgbClr val="000000">
                      <a:alpha val="43137"/>
                    </a:srgbClr>
                  </a:outerShdw>
                </a:effectLst>
                <a:latin typeface="Segoe" pitchFamily="34" charset="0"/>
              </a:rPr>
              <a:t>[j]</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P spid="11" grpId="0" animBg="1"/>
      <p:bldP spid="11" grpId="1" animBg="1"/>
      <p:bldP spid="12" grpId="0" animBg="1"/>
      <p:bldP spid="1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Theory of arrays</a:t>
            </a:r>
            <a:endParaRPr lang="en-US" dirty="0"/>
          </a:p>
        </p:txBody>
      </p:sp>
      <p:sp>
        <p:nvSpPr>
          <p:cNvPr id="3" name="Content Placeholder 2"/>
          <p:cNvSpPr>
            <a:spLocks noGrp="1"/>
          </p:cNvSpPr>
          <p:nvPr>
            <p:ph idx="1"/>
          </p:nvPr>
        </p:nvSpPr>
        <p:spPr>
          <a:xfrm>
            <a:off x="381000" y="1412875"/>
            <a:ext cx="8382000" cy="6297108"/>
          </a:xfrm>
        </p:spPr>
        <p:txBody>
          <a:bodyPr/>
          <a:lstStyle/>
          <a:p>
            <a:r>
              <a:rPr lang="en-US" dirty="0" smtClean="0">
                <a:sym typeface="Symbol"/>
              </a:rPr>
              <a:t>Functions: </a:t>
            </a:r>
            <a:r>
              <a:rPr lang="en-US" baseline="-25000" dirty="0" smtClean="0">
                <a:sym typeface="Symbol"/>
              </a:rPr>
              <a:t>F</a:t>
            </a:r>
            <a:r>
              <a:rPr lang="en-US" i="1" dirty="0" smtClean="0"/>
              <a:t> </a:t>
            </a:r>
            <a:r>
              <a:rPr lang="en-US" dirty="0" smtClean="0">
                <a:sym typeface="Symbol"/>
              </a:rPr>
              <a:t>= { </a:t>
            </a:r>
            <a:r>
              <a:rPr lang="en-US" i="1" dirty="0" smtClean="0">
                <a:sym typeface="Symbol"/>
              </a:rPr>
              <a:t>read, write </a:t>
            </a:r>
            <a:r>
              <a:rPr lang="en-US" dirty="0" smtClean="0">
                <a:sym typeface="Symbol"/>
              </a:rPr>
              <a:t>}</a:t>
            </a:r>
          </a:p>
          <a:p>
            <a:r>
              <a:rPr lang="en-US" dirty="0" smtClean="0">
                <a:sym typeface="Symbol"/>
              </a:rPr>
              <a:t>Predicates: </a:t>
            </a:r>
            <a:r>
              <a:rPr lang="en-US" baseline="-25000" dirty="0" smtClean="0">
                <a:sym typeface="Symbol"/>
              </a:rPr>
              <a:t>P</a:t>
            </a:r>
            <a:r>
              <a:rPr lang="en-US" i="1" dirty="0" smtClean="0"/>
              <a:t> </a:t>
            </a:r>
            <a:r>
              <a:rPr lang="en-US" dirty="0" smtClean="0">
                <a:sym typeface="Symbol"/>
              </a:rPr>
              <a:t>= { = }</a:t>
            </a:r>
          </a:p>
          <a:p>
            <a:r>
              <a:rPr lang="en-US" dirty="0" smtClean="0">
                <a:sym typeface="Symbol"/>
              </a:rPr>
              <a:t>Convention </a:t>
            </a:r>
            <a:r>
              <a:rPr lang="en-US" i="1" dirty="0" smtClean="0">
                <a:sym typeface="Symbol"/>
              </a:rPr>
              <a:t>a[</a:t>
            </a:r>
            <a:r>
              <a:rPr lang="en-US" i="1" dirty="0" err="1" smtClean="0">
                <a:sym typeface="Symbol"/>
              </a:rPr>
              <a:t>i</a:t>
            </a:r>
            <a:r>
              <a:rPr lang="en-US" i="1" dirty="0" smtClean="0">
                <a:sym typeface="Symbol"/>
              </a:rPr>
              <a:t>] </a:t>
            </a:r>
            <a:r>
              <a:rPr lang="en-US" dirty="0" smtClean="0">
                <a:sym typeface="Symbol"/>
              </a:rPr>
              <a:t>means: </a:t>
            </a:r>
            <a:r>
              <a:rPr lang="en-US" i="1" dirty="0" smtClean="0">
                <a:sym typeface="Symbol"/>
              </a:rPr>
              <a:t>read(</a:t>
            </a:r>
            <a:r>
              <a:rPr lang="en-US" i="1" dirty="0" err="1" smtClean="0">
                <a:sym typeface="Symbol"/>
              </a:rPr>
              <a:t>a,i</a:t>
            </a:r>
            <a:r>
              <a:rPr lang="en-US" i="1" dirty="0" smtClean="0">
                <a:sym typeface="Symbol"/>
              </a:rPr>
              <a:t>) </a:t>
            </a:r>
            <a:endParaRPr lang="en-US" dirty="0" smtClean="0">
              <a:sym typeface="Symbol"/>
            </a:endParaRPr>
          </a:p>
          <a:p>
            <a:endParaRPr lang="en-US" dirty="0" smtClean="0">
              <a:sym typeface="Symbol"/>
            </a:endParaRPr>
          </a:p>
          <a:p>
            <a:r>
              <a:rPr lang="en-US" dirty="0" smtClean="0">
                <a:sym typeface="Symbol"/>
              </a:rPr>
              <a:t>Non-extensional arrays </a:t>
            </a:r>
            <a:r>
              <a:rPr lang="en-US" b="1" i="1" dirty="0" smtClean="0">
                <a:solidFill>
                  <a:srgbClr val="CF6A3D"/>
                </a:solidFill>
                <a:sym typeface="Symbol"/>
              </a:rPr>
              <a:t>T</a:t>
            </a:r>
            <a:r>
              <a:rPr lang="en-US" b="1" i="1" baseline="-25000" dirty="0" smtClean="0">
                <a:solidFill>
                  <a:srgbClr val="CF6A3D"/>
                </a:solidFill>
                <a:sym typeface="Symbol"/>
              </a:rPr>
              <a:t>A</a:t>
            </a:r>
            <a:r>
              <a:rPr lang="en-US" b="1" dirty="0" smtClean="0">
                <a:solidFill>
                  <a:srgbClr val="CF6A3D"/>
                </a:solidFill>
                <a:sym typeface="Symbol"/>
              </a:rPr>
              <a:t>: </a:t>
            </a:r>
          </a:p>
          <a:p>
            <a:pPr lvl="1"/>
            <a:r>
              <a:rPr lang="en-US" i="1" dirty="0" smtClean="0">
                <a:sym typeface="Symbol"/>
              </a:rPr>
              <a:t>a, </a:t>
            </a:r>
            <a:r>
              <a:rPr lang="en-US" i="1" dirty="0" err="1" smtClean="0">
                <a:sym typeface="Symbol"/>
              </a:rPr>
              <a:t>i</a:t>
            </a:r>
            <a:r>
              <a:rPr lang="en-US" i="1" dirty="0" smtClean="0">
                <a:sym typeface="Symbol"/>
              </a:rPr>
              <a:t>, v . write(</a:t>
            </a:r>
            <a:r>
              <a:rPr lang="en-US" i="1" dirty="0" err="1" smtClean="0">
                <a:sym typeface="Symbol"/>
              </a:rPr>
              <a:t>a,i,v</a:t>
            </a:r>
            <a:r>
              <a:rPr lang="en-US" i="1" dirty="0" smtClean="0">
                <a:sym typeface="Symbol"/>
              </a:rPr>
              <a:t>)[</a:t>
            </a:r>
            <a:r>
              <a:rPr lang="en-US" i="1" dirty="0" err="1" smtClean="0">
                <a:sym typeface="Symbol"/>
              </a:rPr>
              <a:t>i</a:t>
            </a:r>
            <a:r>
              <a:rPr lang="en-US" i="1" dirty="0" smtClean="0">
                <a:sym typeface="Symbol"/>
              </a:rPr>
              <a:t>] = v</a:t>
            </a:r>
          </a:p>
          <a:p>
            <a:pPr lvl="1"/>
            <a:r>
              <a:rPr lang="en-US" i="1" dirty="0" smtClean="0">
                <a:sym typeface="Symbol"/>
              </a:rPr>
              <a:t>a, </a:t>
            </a:r>
            <a:r>
              <a:rPr lang="en-US" i="1" dirty="0" err="1" smtClean="0">
                <a:sym typeface="Symbol"/>
              </a:rPr>
              <a:t>i</a:t>
            </a:r>
            <a:r>
              <a:rPr lang="en-US" i="1" dirty="0" smtClean="0">
                <a:sym typeface="Symbol"/>
              </a:rPr>
              <a:t>, j, v . </a:t>
            </a:r>
            <a:r>
              <a:rPr lang="en-US" i="1" dirty="0" err="1" smtClean="0">
                <a:sym typeface="Symbol"/>
              </a:rPr>
              <a:t>i</a:t>
            </a:r>
            <a:r>
              <a:rPr lang="en-US" i="1" dirty="0" smtClean="0">
                <a:sym typeface="Symbol"/>
              </a:rPr>
              <a:t>  j  write(</a:t>
            </a:r>
            <a:r>
              <a:rPr lang="en-US" i="1" dirty="0" err="1" smtClean="0">
                <a:sym typeface="Symbol"/>
              </a:rPr>
              <a:t>a,i,v</a:t>
            </a:r>
            <a:r>
              <a:rPr lang="en-US" i="1" dirty="0" smtClean="0">
                <a:sym typeface="Symbol"/>
              </a:rPr>
              <a:t>)[j] = a[j]</a:t>
            </a:r>
          </a:p>
          <a:p>
            <a:pPr lvl="1"/>
            <a:endParaRPr lang="en-US" dirty="0" smtClean="0">
              <a:sym typeface="Symbol"/>
            </a:endParaRPr>
          </a:p>
          <a:p>
            <a:r>
              <a:rPr lang="en-US" dirty="0" smtClean="0"/>
              <a:t>Extensional arrays: </a:t>
            </a:r>
            <a:r>
              <a:rPr lang="en-US" b="1" i="1" dirty="0" smtClean="0">
                <a:solidFill>
                  <a:srgbClr val="CF6A3D"/>
                </a:solidFill>
                <a:sym typeface="Symbol"/>
              </a:rPr>
              <a:t>T</a:t>
            </a:r>
            <a:r>
              <a:rPr lang="en-US" b="1" i="1" baseline="-25000" dirty="0" smtClean="0">
                <a:solidFill>
                  <a:srgbClr val="CF6A3D"/>
                </a:solidFill>
                <a:sym typeface="Symbol"/>
              </a:rPr>
              <a:t>EA</a:t>
            </a:r>
            <a:r>
              <a:rPr lang="en-US" b="1" dirty="0" smtClean="0">
                <a:solidFill>
                  <a:srgbClr val="CF6A3D"/>
                </a:solidFill>
                <a:sym typeface="Symbol"/>
              </a:rPr>
              <a:t> =</a:t>
            </a:r>
            <a:r>
              <a:rPr lang="en-US" b="1" i="1" dirty="0" smtClean="0">
                <a:solidFill>
                  <a:srgbClr val="CF6A3D"/>
                </a:solidFill>
                <a:sym typeface="Symbol"/>
              </a:rPr>
              <a:t> T</a:t>
            </a:r>
            <a:r>
              <a:rPr lang="en-US" b="1" i="1" baseline="-25000" dirty="0" smtClean="0">
                <a:solidFill>
                  <a:srgbClr val="CF6A3D"/>
                </a:solidFill>
                <a:sym typeface="Symbol"/>
              </a:rPr>
              <a:t>A </a:t>
            </a:r>
            <a:r>
              <a:rPr lang="en-US" b="1" dirty="0" smtClean="0">
                <a:solidFill>
                  <a:srgbClr val="CF6A3D"/>
                </a:solidFill>
                <a:sym typeface="Symbol"/>
              </a:rPr>
              <a:t> + </a:t>
            </a:r>
            <a:endParaRPr lang="en-US" b="1" dirty="0" smtClean="0">
              <a:solidFill>
                <a:srgbClr val="CF6A3D"/>
              </a:solidFill>
            </a:endParaRPr>
          </a:p>
          <a:p>
            <a:pPr lvl="1"/>
            <a:r>
              <a:rPr lang="en-US" i="1" dirty="0" smtClean="0">
                <a:sym typeface="Symbol"/>
              </a:rPr>
              <a:t>a, b. ((</a:t>
            </a:r>
            <a:r>
              <a:rPr lang="en-US" i="1" dirty="0" err="1" smtClean="0">
                <a:sym typeface="Symbol"/>
              </a:rPr>
              <a:t>i</a:t>
            </a:r>
            <a:r>
              <a:rPr lang="en-US" i="1" dirty="0" smtClean="0">
                <a:sym typeface="Symbol"/>
              </a:rPr>
              <a:t>. a[</a:t>
            </a:r>
            <a:r>
              <a:rPr lang="en-US" i="1" dirty="0" err="1" smtClean="0">
                <a:sym typeface="Symbol"/>
              </a:rPr>
              <a:t>i</a:t>
            </a:r>
            <a:r>
              <a:rPr lang="en-US" i="1" dirty="0" smtClean="0">
                <a:sym typeface="Symbol"/>
              </a:rPr>
              <a:t>] = b[</a:t>
            </a:r>
            <a:r>
              <a:rPr lang="en-US" i="1" dirty="0" err="1" smtClean="0">
                <a:sym typeface="Symbol"/>
              </a:rPr>
              <a:t>i</a:t>
            </a:r>
            <a:r>
              <a:rPr lang="en-US" i="1" dirty="0" smtClean="0">
                <a:sym typeface="Symbol"/>
              </a:rPr>
              <a:t>])  a = b)</a:t>
            </a:r>
          </a:p>
          <a:p>
            <a:pPr lvl="1"/>
            <a:endParaRPr lang="en-US" dirty="0" smtClean="0">
              <a:sym typeface="Symbol"/>
            </a:endParaRPr>
          </a:p>
          <a:p>
            <a:pPr lvl="1">
              <a:buNone/>
            </a:pP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examples</a:t>
            </a:r>
            <a:endParaRPr lang="en-US" dirty="0"/>
          </a:p>
        </p:txBody>
      </p:sp>
      <p:sp>
        <p:nvSpPr>
          <p:cNvPr id="3" name="Content Placeholder 2"/>
          <p:cNvSpPr>
            <a:spLocks noGrp="1"/>
          </p:cNvSpPr>
          <p:nvPr>
            <p:ph idx="1"/>
          </p:nvPr>
        </p:nvSpPr>
        <p:spPr>
          <a:xfrm>
            <a:off x="381000" y="1412875"/>
            <a:ext cx="8382000" cy="2691506"/>
          </a:xfrm>
        </p:spPr>
        <p:txBody>
          <a:bodyPr/>
          <a:lstStyle/>
          <a:p>
            <a:pPr>
              <a:buNone/>
            </a:pPr>
            <a:endParaRPr lang="en-US" dirty="0" smtClean="0"/>
          </a:p>
          <a:p>
            <a:endParaRPr lang="en-US" dirty="0" smtClean="0"/>
          </a:p>
          <a:p>
            <a:endParaRPr lang="en-US" dirty="0" smtClean="0"/>
          </a:p>
          <a:p>
            <a:endParaRPr lang="en-US" dirty="0" smtClean="0"/>
          </a:p>
          <a:p>
            <a:pPr>
              <a:buNone/>
            </a:pPr>
            <a:endParaRPr lang="en-US" dirty="0"/>
          </a:p>
        </p:txBody>
      </p:sp>
      <p:graphicFrame>
        <p:nvGraphicFramePr>
          <p:cNvPr id="4" name="Object 3"/>
          <p:cNvGraphicFramePr>
            <a:graphicFrameLocks noChangeAspect="1"/>
          </p:cNvGraphicFramePr>
          <p:nvPr/>
        </p:nvGraphicFramePr>
        <p:xfrm>
          <a:off x="485775" y="2038350"/>
          <a:ext cx="8445500" cy="747713"/>
        </p:xfrm>
        <a:graphic>
          <a:graphicData uri="http://schemas.openxmlformats.org/presentationml/2006/ole">
            <p:oleObj spid="_x0000_s34818" name="Equation" r:id="rId3" imgW="2298600" imgH="203040" progId="Equation.DSMT4">
              <p:embed/>
            </p:oleObj>
          </a:graphicData>
        </a:graphic>
      </p:graphicFrame>
      <p:graphicFrame>
        <p:nvGraphicFramePr>
          <p:cNvPr id="5" name="Object 4"/>
          <p:cNvGraphicFramePr>
            <a:graphicFrameLocks noChangeAspect="1"/>
          </p:cNvGraphicFramePr>
          <p:nvPr/>
        </p:nvGraphicFramePr>
        <p:xfrm>
          <a:off x="516466" y="3358797"/>
          <a:ext cx="6476121" cy="2590448"/>
        </p:xfrm>
        <a:graphic>
          <a:graphicData uri="http://schemas.openxmlformats.org/presentationml/2006/ole">
            <p:oleObj spid="_x0000_s34819" name="Equation" r:id="rId4" imgW="1650960" imgH="6602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Decision procedures for arrays</a:t>
            </a:r>
            <a:endParaRPr lang="en-US" dirty="0"/>
          </a:p>
        </p:txBody>
      </p:sp>
      <p:sp>
        <p:nvSpPr>
          <p:cNvPr id="3" name="Content Placeholder 2"/>
          <p:cNvSpPr>
            <a:spLocks noGrp="1"/>
          </p:cNvSpPr>
          <p:nvPr>
            <p:ph idx="1"/>
          </p:nvPr>
        </p:nvSpPr>
        <p:spPr>
          <a:xfrm>
            <a:off x="381000" y="1412875"/>
            <a:ext cx="8382000" cy="4615110"/>
          </a:xfrm>
        </p:spPr>
        <p:txBody>
          <a:bodyPr/>
          <a:lstStyle/>
          <a:p>
            <a:r>
              <a:rPr lang="en-US" dirty="0" smtClean="0"/>
              <a:t>Let </a:t>
            </a:r>
            <a:r>
              <a:rPr lang="en-US" i="1" dirty="0" smtClean="0"/>
              <a:t>L </a:t>
            </a:r>
            <a:r>
              <a:rPr lang="en-US" dirty="0" smtClean="0"/>
              <a:t>be literals over </a:t>
            </a:r>
            <a:r>
              <a:rPr lang="en-US" dirty="0" smtClean="0">
                <a:sym typeface="Symbol"/>
              </a:rPr>
              <a:t></a:t>
            </a:r>
            <a:r>
              <a:rPr lang="en-US" baseline="-25000" dirty="0" smtClean="0">
                <a:sym typeface="Symbol"/>
              </a:rPr>
              <a:t>F</a:t>
            </a:r>
            <a:r>
              <a:rPr lang="en-US" i="1" dirty="0" smtClean="0"/>
              <a:t> </a:t>
            </a:r>
            <a:r>
              <a:rPr lang="en-US" dirty="0" smtClean="0">
                <a:sym typeface="Symbol"/>
              </a:rPr>
              <a:t>= { </a:t>
            </a:r>
            <a:r>
              <a:rPr lang="en-US" i="1" dirty="0" smtClean="0">
                <a:sym typeface="Symbol"/>
              </a:rPr>
              <a:t>read, write </a:t>
            </a:r>
            <a:r>
              <a:rPr lang="en-US" dirty="0" smtClean="0">
                <a:sym typeface="Symbol"/>
              </a:rPr>
              <a:t>}</a:t>
            </a:r>
            <a:r>
              <a:rPr lang="en-US" dirty="0" smtClean="0"/>
              <a:t> </a:t>
            </a:r>
          </a:p>
          <a:p>
            <a:r>
              <a:rPr lang="en-US" dirty="0" smtClean="0"/>
              <a:t>Find </a:t>
            </a:r>
            <a:r>
              <a:rPr lang="en-US" i="1" dirty="0" smtClean="0"/>
              <a:t>M </a:t>
            </a:r>
            <a:r>
              <a:rPr lang="en-US" dirty="0" smtClean="0"/>
              <a:t>such that: </a:t>
            </a:r>
            <a:r>
              <a:rPr lang="en-US" sz="4000" i="1" dirty="0" smtClean="0">
                <a:sym typeface="Symbol"/>
              </a:rPr>
              <a:t>M </a:t>
            </a:r>
            <a:r>
              <a:rPr lang="en-US" dirty="0" smtClean="0"/>
              <a:t>⊨</a:t>
            </a:r>
            <a:r>
              <a:rPr lang="en-US" baseline="-25000" dirty="0" smtClean="0"/>
              <a:t>T</a:t>
            </a:r>
            <a:r>
              <a:rPr lang="en-US" baseline="-50000" dirty="0" smtClean="0"/>
              <a:t>A</a:t>
            </a:r>
            <a:r>
              <a:rPr lang="en-US" sz="3600" i="1" dirty="0" smtClean="0">
                <a:sym typeface="Symbol"/>
              </a:rPr>
              <a:t> L</a:t>
            </a:r>
            <a:br>
              <a:rPr lang="en-US" sz="3600" i="1" dirty="0" smtClean="0">
                <a:sym typeface="Symbol"/>
              </a:rPr>
            </a:br>
            <a:endParaRPr lang="en-US" sz="3600" i="1" dirty="0" smtClean="0">
              <a:sym typeface="Symbol"/>
            </a:endParaRPr>
          </a:p>
          <a:p>
            <a:r>
              <a:rPr lang="en-US" sz="3600" dirty="0" smtClean="0">
                <a:sym typeface="Symbol"/>
              </a:rPr>
              <a:t>Basic algorithm, reduce to </a:t>
            </a:r>
            <a:r>
              <a:rPr lang="en-US" sz="3600" i="1" dirty="0" smtClean="0">
                <a:sym typeface="Symbol"/>
              </a:rPr>
              <a:t>E:</a:t>
            </a:r>
            <a:endParaRPr lang="en-US" sz="3600" dirty="0" smtClean="0">
              <a:sym typeface="Symbol"/>
            </a:endParaRPr>
          </a:p>
          <a:p>
            <a:pPr lvl="1"/>
            <a:r>
              <a:rPr lang="en-US" i="1" dirty="0" smtClean="0">
                <a:sym typeface="Symbol"/>
              </a:rPr>
              <a:t> </a:t>
            </a:r>
            <a:r>
              <a:rPr lang="en-US" dirty="0" smtClean="0">
                <a:sym typeface="Symbol"/>
              </a:rPr>
              <a:t>for every sub-term </a:t>
            </a:r>
            <a:r>
              <a:rPr lang="en-US" i="1" dirty="0" smtClean="0">
                <a:sym typeface="Symbol"/>
              </a:rPr>
              <a:t>read(</a:t>
            </a:r>
            <a:r>
              <a:rPr lang="en-US" i="1" dirty="0" err="1" smtClean="0">
                <a:sym typeface="Symbol"/>
              </a:rPr>
              <a:t>a,i</a:t>
            </a:r>
            <a:r>
              <a:rPr lang="en-US" i="1" dirty="0" smtClean="0">
                <a:sym typeface="Symbol"/>
              </a:rPr>
              <a:t>), write(</a:t>
            </a:r>
            <a:r>
              <a:rPr lang="en-US" i="1" dirty="0" err="1" smtClean="0">
                <a:sym typeface="Symbol"/>
              </a:rPr>
              <a:t>b,j,v</a:t>
            </a:r>
            <a:r>
              <a:rPr lang="en-US" i="1" dirty="0" smtClean="0">
                <a:sym typeface="Symbol"/>
              </a:rPr>
              <a:t>) in L</a:t>
            </a:r>
          </a:p>
          <a:p>
            <a:pPr lvl="2"/>
            <a:r>
              <a:rPr lang="en-US" i="1" dirty="0" err="1" smtClean="0">
                <a:sym typeface="Symbol"/>
              </a:rPr>
              <a:t>i</a:t>
            </a:r>
            <a:r>
              <a:rPr lang="en-US" i="1" dirty="0" smtClean="0">
                <a:sym typeface="Symbol"/>
              </a:rPr>
              <a:t>  j  a = b  read(write(</a:t>
            </a:r>
            <a:r>
              <a:rPr lang="en-US" i="1" dirty="0" err="1" smtClean="0">
                <a:sym typeface="Symbol"/>
              </a:rPr>
              <a:t>b,j,v</a:t>
            </a:r>
            <a:r>
              <a:rPr lang="en-US" i="1" dirty="0" smtClean="0">
                <a:sym typeface="Symbol"/>
              </a:rPr>
              <a:t>),</a:t>
            </a:r>
            <a:r>
              <a:rPr lang="en-US" i="1" dirty="0" err="1" smtClean="0">
                <a:sym typeface="Symbol"/>
              </a:rPr>
              <a:t>i</a:t>
            </a:r>
            <a:r>
              <a:rPr lang="en-US" i="1" dirty="0" smtClean="0">
                <a:sym typeface="Symbol"/>
              </a:rPr>
              <a:t>) = read(</a:t>
            </a:r>
            <a:r>
              <a:rPr lang="en-US" i="1" dirty="0" err="1" smtClean="0">
                <a:sym typeface="Symbol"/>
              </a:rPr>
              <a:t>a,i</a:t>
            </a:r>
            <a:r>
              <a:rPr lang="en-US" i="1" dirty="0" smtClean="0">
                <a:sym typeface="Symbol"/>
              </a:rPr>
              <a:t>)</a:t>
            </a:r>
          </a:p>
          <a:p>
            <a:pPr lvl="2"/>
            <a:r>
              <a:rPr lang="en-US" i="1" dirty="0" smtClean="0">
                <a:sym typeface="Symbol"/>
              </a:rPr>
              <a:t>read(write(</a:t>
            </a:r>
            <a:r>
              <a:rPr lang="en-US" i="1" dirty="0" err="1" smtClean="0">
                <a:sym typeface="Symbol"/>
              </a:rPr>
              <a:t>b,j,v</a:t>
            </a:r>
            <a:r>
              <a:rPr lang="en-US" i="1" dirty="0" smtClean="0">
                <a:sym typeface="Symbol"/>
              </a:rPr>
              <a:t>),j) = v</a:t>
            </a:r>
          </a:p>
          <a:p>
            <a:pPr lvl="1"/>
            <a:r>
              <a:rPr lang="en-US" dirty="0" smtClean="0">
                <a:sym typeface="Symbol"/>
              </a:rPr>
              <a:t>Find </a:t>
            </a:r>
            <a:r>
              <a:rPr lang="en-US" i="1" dirty="0" smtClean="0">
                <a:sym typeface="Symbol"/>
              </a:rPr>
              <a:t>M</a:t>
            </a:r>
            <a:r>
              <a:rPr lang="en-US" i="1" baseline="-25000" dirty="0" smtClean="0">
                <a:sym typeface="Symbol"/>
              </a:rPr>
              <a:t>E</a:t>
            </a:r>
            <a:r>
              <a:rPr lang="en-US" i="1" dirty="0" smtClean="0">
                <a:sym typeface="Symbol"/>
              </a:rPr>
              <a:t>, such that</a:t>
            </a:r>
            <a:br>
              <a:rPr lang="en-US" i="1" dirty="0" smtClean="0">
                <a:sym typeface="Symbol"/>
              </a:rPr>
            </a:br>
            <a:r>
              <a:rPr lang="en-US" i="1" dirty="0" smtClean="0">
                <a:sym typeface="Symbol"/>
              </a:rPr>
              <a:t>		M</a:t>
            </a:r>
            <a:r>
              <a:rPr lang="en-US" i="1" baseline="-25000" dirty="0" smtClean="0">
                <a:sym typeface="Symbol"/>
              </a:rPr>
              <a:t>E</a:t>
            </a:r>
            <a:r>
              <a:rPr lang="en-US" dirty="0" smtClean="0">
                <a:sym typeface="Symbol"/>
              </a:rPr>
              <a:t> </a:t>
            </a:r>
            <a:r>
              <a:rPr lang="en-US" dirty="0" smtClean="0"/>
              <a:t>⊨</a:t>
            </a:r>
            <a:r>
              <a:rPr lang="en-US" baseline="-25000" dirty="0" smtClean="0"/>
              <a:t>E</a:t>
            </a:r>
            <a:r>
              <a:rPr lang="en-US" sz="3200" i="1" dirty="0" smtClean="0">
                <a:sym typeface="Symbol"/>
              </a:rPr>
              <a:t> </a:t>
            </a:r>
            <a:r>
              <a:rPr lang="en-US" i="1" dirty="0" smtClean="0">
                <a:sym typeface="Symbol"/>
              </a:rPr>
              <a:t>L  </a:t>
            </a:r>
            <a:r>
              <a:rPr lang="en-US" dirty="0" err="1" smtClean="0">
                <a:sym typeface="Symbol"/>
              </a:rPr>
              <a:t>AssertedAxioms</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Decision procedures for arrays</a:t>
            </a:r>
            <a:endParaRPr lang="en-US" dirty="0"/>
          </a:p>
        </p:txBody>
      </p:sp>
      <p:sp>
        <p:nvSpPr>
          <p:cNvPr id="3" name="Content Placeholder 2"/>
          <p:cNvSpPr>
            <a:spLocks noGrp="1"/>
          </p:cNvSpPr>
          <p:nvPr>
            <p:ph idx="1"/>
          </p:nvPr>
        </p:nvSpPr>
        <p:spPr>
          <a:xfrm>
            <a:off x="347134" y="1404772"/>
            <a:ext cx="8382000" cy="5053691"/>
          </a:xfrm>
        </p:spPr>
        <p:txBody>
          <a:bodyPr/>
          <a:lstStyle/>
          <a:p>
            <a:r>
              <a:rPr lang="en-US" sz="3200" dirty="0" smtClean="0"/>
              <a:t>Correctness of basic algorithm:</a:t>
            </a:r>
          </a:p>
          <a:p>
            <a:pPr lvl="1"/>
            <a:r>
              <a:rPr lang="en-US" sz="2800" i="1" dirty="0" smtClean="0">
                <a:sym typeface="Symbol"/>
              </a:rPr>
              <a:t>M</a:t>
            </a:r>
            <a:r>
              <a:rPr lang="en-US" sz="2800" i="1" baseline="-25000" dirty="0" smtClean="0">
                <a:sym typeface="Symbol"/>
              </a:rPr>
              <a:t>E  </a:t>
            </a:r>
            <a:r>
              <a:rPr lang="en-US" sz="2800" dirty="0" smtClean="0">
                <a:sym typeface="Symbol"/>
              </a:rPr>
              <a:t>satisfies array axioms on terms in </a:t>
            </a:r>
            <a:r>
              <a:rPr lang="en-US" sz="2800" i="1" dirty="0" smtClean="0">
                <a:sym typeface="Symbol"/>
              </a:rPr>
              <a:t>L.</a:t>
            </a:r>
          </a:p>
          <a:p>
            <a:pPr lvl="1"/>
            <a:r>
              <a:rPr lang="en-US" sz="2800" dirty="0" smtClean="0">
                <a:sym typeface="Symbol"/>
              </a:rPr>
              <a:t>To show that </a:t>
            </a:r>
            <a:r>
              <a:rPr lang="en-US" sz="2800" i="1" dirty="0" smtClean="0">
                <a:sym typeface="Symbol"/>
              </a:rPr>
              <a:t>M</a:t>
            </a:r>
            <a:r>
              <a:rPr lang="en-US" sz="2800" i="1" baseline="-25000" dirty="0" smtClean="0">
                <a:sym typeface="Symbol"/>
              </a:rPr>
              <a:t>E  </a:t>
            </a:r>
            <a:r>
              <a:rPr lang="en-US" sz="2800" dirty="0" smtClean="0">
                <a:sym typeface="Symbol"/>
              </a:rPr>
              <a:t>can be extended to model for arrays:</a:t>
            </a:r>
          </a:p>
          <a:p>
            <a:pPr lvl="2"/>
            <a:r>
              <a:rPr lang="en-US" sz="2400" dirty="0" smtClean="0">
                <a:sym typeface="Symbol"/>
              </a:rPr>
              <a:t>From </a:t>
            </a:r>
            <a:r>
              <a:rPr lang="en-US" sz="2400" dirty="0" err="1" smtClean="0">
                <a:sym typeface="Symbol"/>
              </a:rPr>
              <a:t>Congurence</a:t>
            </a:r>
            <a:r>
              <a:rPr lang="en-US" sz="2400" dirty="0" smtClean="0">
                <a:sym typeface="Symbol"/>
              </a:rPr>
              <a:t> Closure </a:t>
            </a:r>
            <a:r>
              <a:rPr lang="en-US" sz="2400" i="1" dirty="0" smtClean="0">
                <a:sym typeface="Symbol"/>
              </a:rPr>
              <a:t>C</a:t>
            </a:r>
            <a:r>
              <a:rPr lang="en-US" sz="2400" i="1" baseline="30000" dirty="0" smtClean="0">
                <a:sym typeface="Symbol"/>
              </a:rPr>
              <a:t>*	</a:t>
            </a:r>
            <a:r>
              <a:rPr lang="en-US" sz="2400" i="1" dirty="0" smtClean="0">
                <a:sym typeface="Symbol"/>
              </a:rPr>
              <a:t> </a:t>
            </a:r>
            <a:r>
              <a:rPr lang="en-US" sz="2400" dirty="0" smtClean="0">
                <a:sym typeface="Symbol"/>
              </a:rPr>
              <a:t>build model:</a:t>
            </a:r>
          </a:p>
          <a:p>
            <a:pPr lvl="3"/>
            <a:r>
              <a:rPr lang="en-US" sz="2000" dirty="0" err="1" smtClean="0">
                <a:sym typeface="Symbol"/>
              </a:rPr>
              <a:t>a</a:t>
            </a:r>
            <a:r>
              <a:rPr lang="en-US" sz="2000" baseline="30000" dirty="0" err="1" smtClean="0">
                <a:sym typeface="Symbol"/>
              </a:rPr>
              <a:t>M</a:t>
            </a:r>
            <a:r>
              <a:rPr lang="en-US" sz="2000" dirty="0" smtClean="0">
                <a:sym typeface="Symbol"/>
              </a:rPr>
              <a:t> = [| *</a:t>
            </a:r>
            <a:r>
              <a:rPr lang="en-US" sz="2000" baseline="-25000" dirty="0" smtClean="0">
                <a:sym typeface="Symbol"/>
              </a:rPr>
              <a:t>d1</a:t>
            </a:r>
            <a:r>
              <a:rPr lang="en-US" sz="2000" dirty="0" smtClean="0">
                <a:sym typeface="Symbol"/>
              </a:rPr>
              <a:t>  *</a:t>
            </a:r>
            <a:r>
              <a:rPr lang="en-US" sz="2000" baseline="-25000" dirty="0" smtClean="0">
                <a:sym typeface="Symbol"/>
              </a:rPr>
              <a:t>r1</a:t>
            </a:r>
            <a:r>
              <a:rPr lang="en-US" sz="2000" dirty="0" smtClean="0">
                <a:sym typeface="Symbol"/>
              </a:rPr>
              <a:t> , *</a:t>
            </a:r>
            <a:r>
              <a:rPr lang="en-US" sz="2000" baseline="-25000" dirty="0" smtClean="0">
                <a:sym typeface="Symbol"/>
              </a:rPr>
              <a:t>d2</a:t>
            </a:r>
            <a:r>
              <a:rPr lang="en-US" sz="2000" dirty="0" smtClean="0">
                <a:sym typeface="Symbol"/>
              </a:rPr>
              <a:t>  *</a:t>
            </a:r>
            <a:r>
              <a:rPr lang="en-US" sz="2000" baseline="-25000" dirty="0" smtClean="0">
                <a:sym typeface="Symbol"/>
              </a:rPr>
              <a:t>r2</a:t>
            </a:r>
            <a:r>
              <a:rPr lang="en-US" sz="2000" dirty="0" smtClean="0">
                <a:sym typeface="Symbol"/>
              </a:rPr>
              <a:t> , *</a:t>
            </a:r>
            <a:r>
              <a:rPr lang="en-US" sz="2000" baseline="-25000" dirty="0" smtClean="0">
                <a:sym typeface="Symbol"/>
              </a:rPr>
              <a:t>d3</a:t>
            </a:r>
            <a:r>
              <a:rPr lang="en-US" sz="2000" dirty="0" smtClean="0">
                <a:sym typeface="Symbol"/>
              </a:rPr>
              <a:t>  .., else  </a:t>
            </a:r>
            <a:r>
              <a:rPr lang="en-US" sz="2000" dirty="0" err="1" smtClean="0">
                <a:sym typeface="Symbol"/>
              </a:rPr>
              <a:t>v</a:t>
            </a:r>
            <a:r>
              <a:rPr lang="en-US" sz="2000" baseline="-25000" dirty="0" err="1" smtClean="0">
                <a:sym typeface="Symbol"/>
              </a:rPr>
              <a:t>root</a:t>
            </a:r>
            <a:r>
              <a:rPr lang="en-US" sz="2000" baseline="-25000" dirty="0" smtClean="0">
                <a:sym typeface="Symbol"/>
              </a:rPr>
              <a:t>(a)</a:t>
            </a:r>
            <a:r>
              <a:rPr lang="en-US" sz="2000" dirty="0" smtClean="0">
                <a:sym typeface="Symbol"/>
              </a:rPr>
              <a:t> |]</a:t>
            </a:r>
          </a:p>
          <a:p>
            <a:pPr lvl="3"/>
            <a:r>
              <a:rPr lang="en-US" sz="2000" dirty="0" smtClean="0">
                <a:sym typeface="Symbol"/>
              </a:rPr>
              <a:t>Where </a:t>
            </a:r>
            <a:r>
              <a:rPr lang="en-US" sz="2000" i="1" dirty="0" err="1" smtClean="0">
                <a:sym typeface="Symbol"/>
              </a:rPr>
              <a:t>read</a:t>
            </a:r>
            <a:r>
              <a:rPr lang="en-US" sz="2000" i="1" baseline="30000" dirty="0" err="1" smtClean="0">
                <a:sym typeface="Symbol"/>
              </a:rPr>
              <a:t>M</a:t>
            </a:r>
            <a:r>
              <a:rPr lang="en-US" sz="2000" i="1" dirty="0" smtClean="0">
                <a:sym typeface="Symbol"/>
              </a:rPr>
              <a:t>(</a:t>
            </a:r>
            <a:r>
              <a:rPr lang="en-US" sz="2000" i="1" dirty="0" err="1" smtClean="0">
                <a:sym typeface="Symbol"/>
              </a:rPr>
              <a:t>a</a:t>
            </a:r>
            <a:r>
              <a:rPr lang="en-US" sz="2000" i="1" baseline="30000" dirty="0" err="1" smtClean="0">
                <a:sym typeface="Symbol"/>
              </a:rPr>
              <a:t>M</a:t>
            </a:r>
            <a:r>
              <a:rPr lang="en-US" sz="2000" i="1" dirty="0" smtClean="0">
                <a:sym typeface="Symbol"/>
              </a:rPr>
              <a:t>, </a:t>
            </a:r>
            <a:r>
              <a:rPr lang="en-US" sz="2000" dirty="0" smtClean="0">
                <a:sym typeface="Symbol"/>
              </a:rPr>
              <a:t>*</a:t>
            </a:r>
            <a:r>
              <a:rPr lang="en-US" sz="2000" baseline="-25000" dirty="0" err="1" smtClean="0">
                <a:sym typeface="Symbol"/>
              </a:rPr>
              <a:t>di</a:t>
            </a:r>
            <a:r>
              <a:rPr lang="en-US" sz="2000" dirty="0" smtClean="0">
                <a:sym typeface="Symbol"/>
              </a:rPr>
              <a:t> ) =  *</a:t>
            </a:r>
            <a:r>
              <a:rPr lang="en-US" sz="2000" baseline="-25000" dirty="0" smtClean="0">
                <a:sym typeface="Symbol"/>
              </a:rPr>
              <a:t>r1</a:t>
            </a:r>
            <a:r>
              <a:rPr lang="en-US" sz="2000" dirty="0" smtClean="0">
                <a:sym typeface="Symbol"/>
              </a:rPr>
              <a:t> </a:t>
            </a:r>
            <a:br>
              <a:rPr lang="en-US" sz="2000" dirty="0" smtClean="0">
                <a:sym typeface="Symbol"/>
              </a:rPr>
            </a:br>
            <a:r>
              <a:rPr lang="en-US" sz="2000" dirty="0" smtClean="0">
                <a:sym typeface="Symbol"/>
              </a:rPr>
              <a:t>e.g., *</a:t>
            </a:r>
            <a:r>
              <a:rPr lang="en-US" sz="2000" baseline="-25000" dirty="0" smtClean="0">
                <a:sym typeface="Symbol"/>
              </a:rPr>
              <a:t>r1</a:t>
            </a:r>
            <a:r>
              <a:rPr lang="en-US" sz="2000" dirty="0" smtClean="0">
                <a:sym typeface="Symbol"/>
              </a:rPr>
              <a:t> = </a:t>
            </a:r>
            <a:r>
              <a:rPr lang="en-US" sz="2000" i="1" dirty="0" smtClean="0">
                <a:sym typeface="Symbol"/>
              </a:rPr>
              <a:t>root(read(root(a),root(</a:t>
            </a:r>
            <a:r>
              <a:rPr lang="en-US" sz="2000" i="1" dirty="0" err="1" smtClean="0">
                <a:sym typeface="Symbol"/>
              </a:rPr>
              <a:t>i</a:t>
            </a:r>
            <a:r>
              <a:rPr lang="en-US" sz="2000" i="1" dirty="0" smtClean="0">
                <a:sym typeface="Symbol"/>
              </a:rPr>
              <a:t>)) </a:t>
            </a:r>
            <a:r>
              <a:rPr lang="en-US" sz="2000" dirty="0" smtClean="0">
                <a:sym typeface="Symbol"/>
              </a:rPr>
              <a:t>under C</a:t>
            </a:r>
            <a:r>
              <a:rPr lang="en-US" sz="2000" baseline="30000" dirty="0" smtClean="0">
                <a:sym typeface="Symbol"/>
              </a:rPr>
              <a:t>*</a:t>
            </a:r>
            <a:endParaRPr lang="en-US" sz="2000" dirty="0" smtClean="0">
              <a:sym typeface="Symbol"/>
            </a:endParaRPr>
          </a:p>
          <a:p>
            <a:pPr lvl="2"/>
            <a:r>
              <a:rPr lang="en-US" sz="2400" dirty="0" smtClean="0">
                <a:sym typeface="Symbol"/>
              </a:rPr>
              <a:t>Model satisfies array axioms.</a:t>
            </a:r>
          </a:p>
          <a:p>
            <a:pPr lvl="3"/>
            <a:r>
              <a:rPr lang="en-US" sz="2000" dirty="0" smtClean="0">
                <a:sym typeface="Symbol"/>
              </a:rPr>
              <a:t>For every store(</a:t>
            </a:r>
            <a:r>
              <a:rPr lang="en-US" sz="2000" dirty="0" err="1" smtClean="0">
                <a:sym typeface="Symbol"/>
              </a:rPr>
              <a:t>a,i,v</a:t>
            </a:r>
            <a:r>
              <a:rPr lang="en-US" sz="2000" dirty="0" smtClean="0">
                <a:sym typeface="Symbol"/>
              </a:rPr>
              <a:t>) the model satisfies store(</a:t>
            </a:r>
            <a:r>
              <a:rPr lang="en-US" sz="2000" dirty="0" err="1" smtClean="0">
                <a:sym typeface="Symbol"/>
              </a:rPr>
              <a:t>a,i,v</a:t>
            </a:r>
            <a:r>
              <a:rPr lang="en-US" sz="2000" dirty="0" smtClean="0">
                <a:sym typeface="Symbol"/>
              </a:rPr>
              <a:t>)[j] = a[j] whenever </a:t>
            </a:r>
            <a:r>
              <a:rPr lang="en-US" sz="2000" dirty="0" err="1" smtClean="0">
                <a:sym typeface="Symbol"/>
              </a:rPr>
              <a:t>i</a:t>
            </a:r>
            <a:r>
              <a:rPr lang="en-US" sz="2000" baseline="30000" dirty="0" err="1" smtClean="0">
                <a:sym typeface="Symbol"/>
              </a:rPr>
              <a:t>M</a:t>
            </a:r>
            <a:r>
              <a:rPr lang="en-US" sz="2000" dirty="0" smtClean="0">
                <a:sym typeface="Symbol"/>
              </a:rPr>
              <a:t> </a:t>
            </a:r>
            <a:r>
              <a:rPr lang="en-US" sz="2000" dirty="0" err="1" smtClean="0">
                <a:sym typeface="Symbol"/>
              </a:rPr>
              <a:t>j</a:t>
            </a:r>
            <a:r>
              <a:rPr lang="en-US" sz="2000" baseline="30000" dirty="0" err="1" smtClean="0">
                <a:sym typeface="Symbol"/>
              </a:rPr>
              <a:t>M</a:t>
            </a:r>
            <a:r>
              <a:rPr lang="en-US" sz="2000" baseline="30000" dirty="0" smtClean="0">
                <a:sym typeface="Symbol"/>
              </a:rPr>
              <a:t> </a:t>
            </a:r>
            <a:r>
              <a:rPr lang="en-US" sz="2000" dirty="0" smtClean="0">
                <a:sym typeface="Symbol"/>
              </a:rPr>
              <a:t>(first axiom) and also store(</a:t>
            </a:r>
            <a:r>
              <a:rPr lang="en-US" sz="2000" dirty="0" err="1" smtClean="0">
                <a:sym typeface="Symbol"/>
              </a:rPr>
              <a:t>a,i,v</a:t>
            </a:r>
            <a:r>
              <a:rPr lang="en-US" sz="2000" dirty="0" smtClean="0">
                <a:sym typeface="Symbol"/>
              </a:rPr>
              <a:t>)[</a:t>
            </a:r>
            <a:r>
              <a:rPr lang="en-US" sz="2000" dirty="0" err="1" smtClean="0">
                <a:sym typeface="Symbol"/>
              </a:rPr>
              <a:t>i</a:t>
            </a:r>
            <a:r>
              <a:rPr lang="en-US" sz="2000" dirty="0" smtClean="0">
                <a:sym typeface="Symbol"/>
              </a:rPr>
              <a:t>] = v (second axiom).</a:t>
            </a:r>
          </a:p>
          <a:p>
            <a:pPr lvl="3"/>
            <a:r>
              <a:rPr lang="en-US" sz="2000" dirty="0" err="1" smtClean="0">
                <a:sym typeface="Symbol"/>
              </a:rPr>
              <a:t>v</a:t>
            </a:r>
            <a:r>
              <a:rPr lang="en-US" sz="2000" baseline="-25000" dirty="0" err="1" smtClean="0">
                <a:sym typeface="Symbol"/>
              </a:rPr>
              <a:t>root</a:t>
            </a:r>
            <a:r>
              <a:rPr lang="en-US" sz="2000" baseline="-25000" dirty="0" smtClean="0">
                <a:sym typeface="Symbol"/>
              </a:rPr>
              <a:t>(a)</a:t>
            </a:r>
            <a:r>
              <a:rPr lang="en-US" sz="2000" dirty="0" smtClean="0">
                <a:sym typeface="Symbol"/>
              </a:rPr>
              <a:t>  was added to make </a:t>
            </a:r>
            <a:r>
              <a:rPr lang="en-US" sz="2000" i="1" dirty="0" smtClean="0">
                <a:sym typeface="Symbol"/>
              </a:rPr>
              <a:t>arrays different unless they were forced to be (no extensionality)</a:t>
            </a:r>
            <a:endParaRPr lang="en-US" sz="2000" dirty="0" smtClean="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Non-extensionality</a:t>
            </a:r>
            <a:endParaRPr lang="en-US" dirty="0"/>
          </a:p>
        </p:txBody>
      </p:sp>
      <p:sp>
        <p:nvSpPr>
          <p:cNvPr id="3" name="Content Placeholder 2"/>
          <p:cNvSpPr>
            <a:spLocks noGrp="1"/>
          </p:cNvSpPr>
          <p:nvPr>
            <p:ph idx="1"/>
          </p:nvPr>
        </p:nvSpPr>
        <p:spPr>
          <a:xfrm>
            <a:off x="381000" y="1412875"/>
            <a:ext cx="8382000" cy="3707169"/>
          </a:xfrm>
        </p:spPr>
        <p:txBody>
          <a:bodyPr/>
          <a:lstStyle/>
          <a:p>
            <a:endParaRPr lang="en-US" dirty="0" smtClean="0"/>
          </a:p>
          <a:p>
            <a:r>
              <a:rPr lang="en-US" dirty="0" smtClean="0"/>
              <a:t>A non-theorem</a:t>
            </a:r>
          </a:p>
          <a:p>
            <a:endParaRPr lang="en-US" dirty="0" smtClean="0"/>
          </a:p>
          <a:p>
            <a:endParaRPr lang="en-US" dirty="0" smtClean="0"/>
          </a:p>
          <a:p>
            <a:endParaRPr lang="en-US" dirty="0" smtClean="0"/>
          </a:p>
          <a:p>
            <a:r>
              <a:rPr lang="en-US" i="1" dirty="0" smtClean="0"/>
              <a:t>a </a:t>
            </a:r>
            <a:r>
              <a:rPr lang="en-US" dirty="0" smtClean="0"/>
              <a:t>and </a:t>
            </a:r>
            <a:r>
              <a:rPr lang="en-US" i="1" dirty="0" smtClean="0"/>
              <a:t>b </a:t>
            </a:r>
            <a:r>
              <a:rPr lang="en-US" dirty="0" smtClean="0"/>
              <a:t>need not be equal even if the array axioms hold.</a:t>
            </a:r>
            <a:endParaRPr lang="en-US" i="1" dirty="0"/>
          </a:p>
        </p:txBody>
      </p:sp>
      <p:graphicFrame>
        <p:nvGraphicFramePr>
          <p:cNvPr id="22530" name="Object 2"/>
          <p:cNvGraphicFramePr>
            <a:graphicFrameLocks noChangeAspect="1"/>
          </p:cNvGraphicFramePr>
          <p:nvPr/>
        </p:nvGraphicFramePr>
        <p:xfrm>
          <a:off x="1140178" y="2959182"/>
          <a:ext cx="7599186" cy="727875"/>
        </p:xfrm>
        <a:graphic>
          <a:graphicData uri="http://schemas.openxmlformats.org/presentationml/2006/ole">
            <p:oleObj spid="_x0000_s36866" name="Equation" r:id="rId3" imgW="212076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Extensional arrays</a:t>
            </a:r>
            <a:endParaRPr lang="en-US" dirty="0"/>
          </a:p>
        </p:txBody>
      </p:sp>
      <p:sp>
        <p:nvSpPr>
          <p:cNvPr id="3" name="Content Placeholder 2"/>
          <p:cNvSpPr>
            <a:spLocks noGrp="1"/>
          </p:cNvSpPr>
          <p:nvPr>
            <p:ph idx="1"/>
          </p:nvPr>
        </p:nvSpPr>
        <p:spPr>
          <a:xfrm>
            <a:off x="381000" y="1412875"/>
            <a:ext cx="8382000" cy="2963888"/>
          </a:xfrm>
        </p:spPr>
        <p:txBody>
          <a:bodyPr/>
          <a:lstStyle/>
          <a:p>
            <a:pPr marL="384954" lvl="1" indent="-384954"/>
            <a:r>
              <a:rPr lang="en-US" dirty="0" smtClean="0">
                <a:sym typeface="Symbol"/>
              </a:rPr>
              <a:t>To enforce:</a:t>
            </a:r>
            <a:r>
              <a:rPr lang="en-US" i="1" dirty="0" smtClean="0">
                <a:sym typeface="Symbol"/>
              </a:rPr>
              <a:t/>
            </a:r>
            <a:br>
              <a:rPr lang="en-US" i="1" dirty="0" smtClean="0">
                <a:sym typeface="Symbol"/>
              </a:rPr>
            </a:br>
            <a:r>
              <a:rPr lang="en-US" i="1" dirty="0" smtClean="0">
                <a:sym typeface="Symbol"/>
              </a:rPr>
              <a:t>	a, b. ((</a:t>
            </a:r>
            <a:r>
              <a:rPr lang="en-US" i="1" dirty="0" err="1" smtClean="0">
                <a:sym typeface="Symbol"/>
              </a:rPr>
              <a:t>i</a:t>
            </a:r>
            <a:r>
              <a:rPr lang="en-US" i="1" dirty="0" smtClean="0">
                <a:sym typeface="Symbol"/>
              </a:rPr>
              <a:t>. a[</a:t>
            </a:r>
            <a:r>
              <a:rPr lang="en-US" i="1" dirty="0" err="1" smtClean="0">
                <a:sym typeface="Symbol"/>
              </a:rPr>
              <a:t>i</a:t>
            </a:r>
            <a:r>
              <a:rPr lang="en-US" i="1" dirty="0" smtClean="0">
                <a:sym typeface="Symbol"/>
              </a:rPr>
              <a:t>]= b[</a:t>
            </a:r>
            <a:r>
              <a:rPr lang="en-US" i="1" dirty="0" err="1" smtClean="0">
                <a:sym typeface="Symbol"/>
              </a:rPr>
              <a:t>i</a:t>
            </a:r>
            <a:r>
              <a:rPr lang="en-US" i="1" dirty="0" smtClean="0">
                <a:sym typeface="Symbol"/>
              </a:rPr>
              <a:t>])  a = b</a:t>
            </a:r>
            <a:endParaRPr lang="en-US" dirty="0" smtClean="0"/>
          </a:p>
          <a:p>
            <a:endParaRPr lang="en-US" dirty="0" smtClean="0"/>
          </a:p>
          <a:p>
            <a:r>
              <a:rPr lang="en-US" dirty="0" smtClean="0"/>
              <a:t>For every pair </a:t>
            </a:r>
            <a:r>
              <a:rPr lang="en-US" i="1" dirty="0" smtClean="0"/>
              <a:t>a, </a:t>
            </a:r>
            <a:r>
              <a:rPr lang="en-US" i="1" dirty="0" smtClean="0">
                <a:sym typeface="Symbol"/>
              </a:rPr>
              <a:t>b </a:t>
            </a:r>
            <a:r>
              <a:rPr lang="en-US" dirty="0" smtClean="0">
                <a:sym typeface="Symbol"/>
              </a:rPr>
              <a:t>in </a:t>
            </a:r>
            <a:r>
              <a:rPr lang="en-US" i="1" dirty="0" smtClean="0">
                <a:sym typeface="Symbol"/>
              </a:rPr>
              <a:t>L, </a:t>
            </a:r>
          </a:p>
          <a:p>
            <a:pPr lvl="1"/>
            <a:r>
              <a:rPr lang="en-US" dirty="0" smtClean="0">
                <a:sym typeface="Symbol"/>
              </a:rPr>
              <a:t>Add fresh constant </a:t>
            </a:r>
            <a:r>
              <a:rPr lang="en-US" i="1" dirty="0" err="1" smtClean="0">
                <a:sym typeface="Symbol"/>
              </a:rPr>
              <a:t>i</a:t>
            </a:r>
            <a:r>
              <a:rPr lang="en-US" i="1" baseline="-25000" dirty="0" err="1" smtClean="0">
                <a:sym typeface="Symbol"/>
              </a:rPr>
              <a:t>ab</a:t>
            </a:r>
            <a:endParaRPr lang="en-US" i="1" baseline="-25000" dirty="0" smtClean="0">
              <a:sym typeface="Symbol"/>
            </a:endParaRPr>
          </a:p>
          <a:p>
            <a:pPr lvl="1"/>
            <a:r>
              <a:rPr lang="en-US" dirty="0" smtClean="0">
                <a:sym typeface="Symbol"/>
              </a:rPr>
              <a:t>Add axiom </a:t>
            </a:r>
            <a:r>
              <a:rPr lang="en-US" i="1" dirty="0" smtClean="0">
                <a:sym typeface="Symbol"/>
              </a:rPr>
              <a:t>a  b  a[</a:t>
            </a:r>
            <a:r>
              <a:rPr lang="en-US" i="1" dirty="0" err="1" smtClean="0">
                <a:sym typeface="Symbol"/>
              </a:rPr>
              <a:t>i</a:t>
            </a:r>
            <a:r>
              <a:rPr lang="en-US" i="1" baseline="-25000" dirty="0" err="1" smtClean="0">
                <a:sym typeface="Symbol"/>
              </a:rPr>
              <a:t>ab</a:t>
            </a:r>
            <a:r>
              <a:rPr lang="en-US" i="1" dirty="0" smtClean="0">
                <a:sym typeface="Symbol"/>
              </a:rPr>
              <a:t>]  b[</a:t>
            </a:r>
            <a:r>
              <a:rPr lang="en-US" i="1" dirty="0" err="1" smtClean="0">
                <a:sym typeface="Symbol"/>
              </a:rPr>
              <a:t>i</a:t>
            </a:r>
            <a:r>
              <a:rPr lang="en-US" i="1" baseline="-25000" dirty="0" err="1" smtClean="0">
                <a:sym typeface="Symbol"/>
              </a:rPr>
              <a:t>ab</a:t>
            </a:r>
            <a:r>
              <a:rPr lang="en-US" i="1"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Arrays galore</a:t>
            </a:r>
            <a:endParaRPr lang="en-US" dirty="0"/>
          </a:p>
        </p:txBody>
      </p:sp>
      <p:sp>
        <p:nvSpPr>
          <p:cNvPr id="3" name="Content Placeholder 2"/>
          <p:cNvSpPr>
            <a:spLocks noGrp="1"/>
          </p:cNvSpPr>
          <p:nvPr>
            <p:ph idx="1"/>
          </p:nvPr>
        </p:nvSpPr>
        <p:spPr>
          <a:xfrm>
            <a:off x="381000" y="1333853"/>
            <a:ext cx="8382000" cy="5313762"/>
          </a:xfrm>
        </p:spPr>
        <p:txBody>
          <a:bodyPr/>
          <a:lstStyle/>
          <a:p>
            <a:r>
              <a:rPr lang="en-US" sz="3200" dirty="0" smtClean="0"/>
              <a:t>Arrays may be more than just </a:t>
            </a:r>
            <a:r>
              <a:rPr lang="en-US" sz="3200" i="1" dirty="0" smtClean="0"/>
              <a:t>read/write.</a:t>
            </a:r>
          </a:p>
          <a:p>
            <a:pPr lvl="1"/>
            <a:r>
              <a:rPr lang="en-US" sz="2800" dirty="0" smtClean="0">
                <a:sym typeface="Symbol"/>
              </a:rPr>
              <a:t>The constant array:</a:t>
            </a:r>
            <a:br>
              <a:rPr lang="en-US" sz="2800" dirty="0" smtClean="0">
                <a:sym typeface="Symbol"/>
              </a:rPr>
            </a:br>
            <a:r>
              <a:rPr lang="en-US" sz="2800" dirty="0" smtClean="0">
                <a:sym typeface="Symbol"/>
              </a:rPr>
              <a:t>	</a:t>
            </a:r>
            <a:r>
              <a:rPr lang="en-US" sz="2800" i="1" dirty="0" smtClean="0">
                <a:sym typeface="Symbol"/>
              </a:rPr>
              <a:t>v, </a:t>
            </a:r>
            <a:r>
              <a:rPr lang="en-US" sz="2800" i="1" dirty="0" err="1" smtClean="0">
                <a:sym typeface="Symbol"/>
              </a:rPr>
              <a:t>i</a:t>
            </a:r>
            <a:r>
              <a:rPr lang="en-US" sz="2800" i="1" dirty="0" smtClean="0">
                <a:sym typeface="Symbol"/>
              </a:rPr>
              <a:t> . const(v)[</a:t>
            </a:r>
            <a:r>
              <a:rPr lang="en-US" sz="2800" i="1" dirty="0" err="1" smtClean="0">
                <a:sym typeface="Symbol"/>
              </a:rPr>
              <a:t>i</a:t>
            </a:r>
            <a:r>
              <a:rPr lang="en-US" sz="2800" i="1" dirty="0" smtClean="0">
                <a:sym typeface="Symbol"/>
              </a:rPr>
              <a:t>] = v</a:t>
            </a:r>
          </a:p>
          <a:p>
            <a:pPr lvl="1"/>
            <a:r>
              <a:rPr lang="en-US" sz="2800" dirty="0" smtClean="0">
                <a:sym typeface="Symbol"/>
              </a:rPr>
              <a:t>Generalized store:</a:t>
            </a:r>
            <a:br>
              <a:rPr lang="en-US" sz="2800" dirty="0" smtClean="0">
                <a:sym typeface="Symbol"/>
              </a:rPr>
            </a:br>
            <a:r>
              <a:rPr lang="en-US" sz="2800" i="1" dirty="0" smtClean="0">
                <a:sym typeface="Symbol"/>
              </a:rPr>
              <a:t> </a:t>
            </a:r>
            <a:r>
              <a:rPr lang="en-US" sz="2800" i="1" dirty="0" err="1" smtClean="0">
                <a:sym typeface="Symbol"/>
              </a:rPr>
              <a:t>a,b,c</a:t>
            </a:r>
            <a:r>
              <a:rPr lang="en-US" sz="2800" i="1" dirty="0" smtClean="0">
                <a:sym typeface="Symbol"/>
              </a:rPr>
              <a:t>, </a:t>
            </a:r>
            <a:r>
              <a:rPr lang="en-US" sz="2800" i="1" dirty="0" err="1" smtClean="0">
                <a:sym typeface="Symbol"/>
              </a:rPr>
              <a:t>i</a:t>
            </a:r>
            <a:r>
              <a:rPr lang="en-US" sz="2800" i="1" dirty="0" smtClean="0">
                <a:sym typeface="Symbol"/>
              </a:rPr>
              <a:t> . a[</a:t>
            </a:r>
            <a:r>
              <a:rPr lang="en-US" sz="2800" i="1" dirty="0" err="1" smtClean="0">
                <a:sym typeface="Symbol"/>
              </a:rPr>
              <a:t>i</a:t>
            </a:r>
            <a:r>
              <a:rPr lang="en-US" sz="2800" i="1" dirty="0" smtClean="0">
                <a:sym typeface="Symbol"/>
              </a:rPr>
              <a:t>] = b[</a:t>
            </a:r>
            <a:r>
              <a:rPr lang="en-US" sz="2800" i="1" dirty="0" err="1" smtClean="0">
                <a:sym typeface="Symbol"/>
              </a:rPr>
              <a:t>i</a:t>
            </a:r>
            <a:r>
              <a:rPr lang="en-US" sz="2800" i="1" dirty="0" smtClean="0">
                <a:sym typeface="Symbol"/>
              </a:rPr>
              <a:t>]  store</a:t>
            </a:r>
            <a:r>
              <a:rPr lang="en-US" sz="2800" i="1" baseline="30000" dirty="0" smtClean="0">
                <a:sym typeface="Symbol"/>
              </a:rPr>
              <a:t></a:t>
            </a:r>
            <a:r>
              <a:rPr lang="en-US" sz="2800" i="1" dirty="0" smtClean="0">
                <a:sym typeface="Symbol"/>
              </a:rPr>
              <a:t>(</a:t>
            </a:r>
            <a:r>
              <a:rPr lang="en-US" sz="2800" i="1" dirty="0" err="1" smtClean="0">
                <a:sym typeface="Symbol"/>
              </a:rPr>
              <a:t>a,b,c</a:t>
            </a:r>
            <a:r>
              <a:rPr lang="en-US" sz="2800" i="1" dirty="0" smtClean="0">
                <a:sym typeface="Symbol"/>
              </a:rPr>
              <a:t>)[</a:t>
            </a:r>
            <a:r>
              <a:rPr lang="en-US" sz="2800" i="1" dirty="0" err="1" smtClean="0">
                <a:sym typeface="Symbol"/>
              </a:rPr>
              <a:t>i</a:t>
            </a:r>
            <a:r>
              <a:rPr lang="en-US" sz="2800" i="1" dirty="0" smtClean="0">
                <a:sym typeface="Symbol"/>
              </a:rPr>
              <a:t>] = c[</a:t>
            </a:r>
            <a:r>
              <a:rPr lang="en-US" sz="2800" i="1" dirty="0" err="1" smtClean="0">
                <a:sym typeface="Symbol"/>
              </a:rPr>
              <a:t>i</a:t>
            </a:r>
            <a:r>
              <a:rPr lang="en-US" sz="2800" i="1" dirty="0" smtClean="0">
                <a:sym typeface="Symbol"/>
              </a:rPr>
              <a:t>]</a:t>
            </a:r>
            <a:br>
              <a:rPr lang="en-US" sz="2800" i="1" dirty="0" smtClean="0">
                <a:sym typeface="Symbol"/>
              </a:rPr>
            </a:br>
            <a:r>
              <a:rPr lang="en-US" sz="2800" i="1" dirty="0" smtClean="0">
                <a:sym typeface="Symbol"/>
              </a:rPr>
              <a:t> </a:t>
            </a:r>
            <a:r>
              <a:rPr lang="en-US" sz="2800" i="1" dirty="0" err="1" smtClean="0">
                <a:sym typeface="Symbol"/>
              </a:rPr>
              <a:t>a,b,c</a:t>
            </a:r>
            <a:r>
              <a:rPr lang="en-US" sz="2800" i="1" dirty="0" smtClean="0">
                <a:sym typeface="Symbol"/>
              </a:rPr>
              <a:t>, </a:t>
            </a:r>
            <a:r>
              <a:rPr lang="en-US" sz="2800" i="1" dirty="0" err="1" smtClean="0">
                <a:sym typeface="Symbol"/>
              </a:rPr>
              <a:t>i</a:t>
            </a:r>
            <a:r>
              <a:rPr lang="en-US" sz="2800" i="1" dirty="0" smtClean="0">
                <a:sym typeface="Symbol"/>
              </a:rPr>
              <a:t> . a[</a:t>
            </a:r>
            <a:r>
              <a:rPr lang="en-US" sz="2800" i="1" dirty="0" err="1" smtClean="0">
                <a:sym typeface="Symbol"/>
              </a:rPr>
              <a:t>i</a:t>
            </a:r>
            <a:r>
              <a:rPr lang="en-US" sz="2800" i="1" dirty="0" smtClean="0">
                <a:sym typeface="Symbol"/>
              </a:rPr>
              <a:t>]  b[</a:t>
            </a:r>
            <a:r>
              <a:rPr lang="en-US" sz="2800" i="1" dirty="0" err="1" smtClean="0">
                <a:sym typeface="Symbol"/>
              </a:rPr>
              <a:t>i</a:t>
            </a:r>
            <a:r>
              <a:rPr lang="en-US" sz="2800" i="1" dirty="0" smtClean="0">
                <a:sym typeface="Symbol"/>
              </a:rPr>
              <a:t>]  store</a:t>
            </a:r>
            <a:r>
              <a:rPr lang="en-US" sz="2800" i="1" baseline="30000" dirty="0" smtClean="0">
                <a:sym typeface="Symbol"/>
              </a:rPr>
              <a:t></a:t>
            </a:r>
            <a:r>
              <a:rPr lang="en-US" sz="2800" i="1" dirty="0" smtClean="0">
                <a:sym typeface="Symbol"/>
              </a:rPr>
              <a:t>(</a:t>
            </a:r>
            <a:r>
              <a:rPr lang="en-US" sz="2800" i="1" dirty="0" err="1" smtClean="0">
                <a:sym typeface="Symbol"/>
              </a:rPr>
              <a:t>a,b,c</a:t>
            </a:r>
            <a:r>
              <a:rPr lang="en-US" sz="2800" i="1" dirty="0" smtClean="0">
                <a:sym typeface="Symbol"/>
              </a:rPr>
              <a:t>)[</a:t>
            </a:r>
            <a:r>
              <a:rPr lang="en-US" sz="2800" i="1" dirty="0" err="1" smtClean="0">
                <a:sym typeface="Symbol"/>
              </a:rPr>
              <a:t>i</a:t>
            </a:r>
            <a:r>
              <a:rPr lang="en-US" sz="2800" i="1" dirty="0" smtClean="0">
                <a:sym typeface="Symbol"/>
              </a:rPr>
              <a:t>] = b[</a:t>
            </a:r>
            <a:r>
              <a:rPr lang="en-US" sz="2800" i="1" dirty="0" err="1" smtClean="0">
                <a:sym typeface="Symbol"/>
              </a:rPr>
              <a:t>i</a:t>
            </a:r>
            <a:r>
              <a:rPr lang="en-US" sz="2800" i="1" dirty="0" smtClean="0">
                <a:sym typeface="Symbol"/>
              </a:rPr>
              <a:t>]</a:t>
            </a:r>
          </a:p>
          <a:p>
            <a:pPr lvl="1"/>
            <a:r>
              <a:rPr lang="en-US" sz="2800" dirty="0" smtClean="0">
                <a:sym typeface="Symbol"/>
              </a:rPr>
              <a:t>We now have sets:</a:t>
            </a:r>
          </a:p>
          <a:p>
            <a:pPr lvl="2"/>
            <a:r>
              <a:rPr lang="en-US" sz="2400" i="1" dirty="0" smtClean="0">
                <a:sym typeface="Symbol"/>
              </a:rPr>
              <a:t> = const(</a:t>
            </a:r>
            <a:r>
              <a:rPr lang="en-US" sz="2400" dirty="0" smtClean="0">
                <a:sym typeface="Symbol"/>
              </a:rPr>
              <a:t>false), T = </a:t>
            </a:r>
            <a:r>
              <a:rPr lang="en-US" sz="2400" i="1" dirty="0" smtClean="0">
                <a:sym typeface="Symbol"/>
              </a:rPr>
              <a:t>const(</a:t>
            </a:r>
            <a:r>
              <a:rPr lang="en-US" sz="2400" dirty="0" smtClean="0">
                <a:sym typeface="Symbol"/>
              </a:rPr>
              <a:t>true), </a:t>
            </a:r>
          </a:p>
          <a:p>
            <a:pPr lvl="2"/>
            <a:r>
              <a:rPr lang="en-US" sz="2400" i="1" dirty="0" smtClean="0">
                <a:sym typeface="Symbol"/>
              </a:rPr>
              <a:t>A  B = store</a:t>
            </a:r>
            <a:r>
              <a:rPr lang="en-US" sz="2400" i="1" baseline="30000" dirty="0" smtClean="0">
                <a:sym typeface="Symbol"/>
              </a:rPr>
              <a:t></a:t>
            </a:r>
            <a:r>
              <a:rPr lang="en-US" sz="2400" i="1" dirty="0" smtClean="0">
                <a:sym typeface="Symbol"/>
              </a:rPr>
              <a:t>(,A,B)[</a:t>
            </a:r>
            <a:r>
              <a:rPr lang="en-US" sz="2400" i="1" dirty="0" err="1" smtClean="0">
                <a:sym typeface="Symbol"/>
              </a:rPr>
              <a:t>i</a:t>
            </a:r>
            <a:r>
              <a:rPr lang="en-US" sz="2400" i="1" dirty="0" smtClean="0">
                <a:sym typeface="Symbol"/>
              </a:rPr>
              <a:t>] </a:t>
            </a:r>
          </a:p>
          <a:p>
            <a:pPr lvl="2"/>
            <a:r>
              <a:rPr lang="en-US" sz="2400" i="1" dirty="0" smtClean="0">
                <a:sym typeface="Symbol"/>
              </a:rPr>
              <a:t>A  B = store</a:t>
            </a:r>
            <a:r>
              <a:rPr lang="en-US" sz="2400" i="1" baseline="30000" dirty="0" smtClean="0">
                <a:sym typeface="Symbol"/>
              </a:rPr>
              <a:t></a:t>
            </a:r>
            <a:r>
              <a:rPr lang="en-US" sz="2400" i="1" dirty="0" smtClean="0">
                <a:sym typeface="Symbol"/>
              </a:rPr>
              <a:t>(T,A,B)[</a:t>
            </a:r>
            <a:r>
              <a:rPr lang="en-US" sz="2400" i="1" dirty="0" err="1" smtClean="0">
                <a:sym typeface="Symbol"/>
              </a:rPr>
              <a:t>i</a:t>
            </a:r>
            <a:r>
              <a:rPr lang="en-US" sz="2400" i="1" dirty="0" smtClean="0">
                <a:sym typeface="Symbol"/>
              </a:rPr>
              <a:t>] </a:t>
            </a:r>
          </a:p>
          <a:p>
            <a:pPr lvl="1"/>
            <a:r>
              <a:rPr lang="en-US" sz="2800" dirty="0" smtClean="0">
                <a:sym typeface="Symbol"/>
              </a:rPr>
              <a:t>Ranges:</a:t>
            </a:r>
          </a:p>
          <a:p>
            <a:pPr lvl="2"/>
            <a:r>
              <a:rPr lang="en-US" sz="2400" i="1" dirty="0" smtClean="0">
                <a:sym typeface="Symbol"/>
              </a:rPr>
              <a:t></a:t>
            </a:r>
            <a:r>
              <a:rPr lang="en-US" sz="2400" i="1" dirty="0" err="1" smtClean="0">
                <a:sym typeface="Symbol"/>
              </a:rPr>
              <a:t>l,u</a:t>
            </a:r>
            <a:r>
              <a:rPr lang="en-US" sz="2400" i="1" dirty="0" smtClean="0">
                <a:sym typeface="Symbol"/>
              </a:rPr>
              <a:t>, x . range(</a:t>
            </a:r>
            <a:r>
              <a:rPr lang="en-US" sz="2400" i="1" dirty="0" err="1" smtClean="0">
                <a:sym typeface="Symbol"/>
              </a:rPr>
              <a:t>l,u</a:t>
            </a:r>
            <a:r>
              <a:rPr lang="en-US" sz="2400" i="1" dirty="0" smtClean="0">
                <a:sym typeface="Symbol"/>
              </a:rPr>
              <a:t>)[x]  l  x  u  </a:t>
            </a:r>
            <a:r>
              <a:rPr lang="en-US" sz="2400" dirty="0" smtClean="0">
                <a:sym typeface="Symbol"/>
              </a:rPr>
              <a:t>  </a:t>
            </a: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sz="4400" smtClean="0"/>
              <a:t>The SMT Solver Super-Highway</a:t>
            </a:r>
            <a:endParaRPr lang="en-US" sz="4400" dirty="0"/>
          </a:p>
        </p:txBody>
      </p:sp>
      <p:sp>
        <p:nvSpPr>
          <p:cNvPr id="3" name="Content Placeholder 2"/>
          <p:cNvSpPr>
            <a:spLocks noGrp="1"/>
          </p:cNvSpPr>
          <p:nvPr>
            <p:ph idx="1"/>
          </p:nvPr>
        </p:nvSpPr>
        <p:spPr>
          <a:xfrm>
            <a:off x="381000" y="1412875"/>
            <a:ext cx="8382000" cy="528183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3"/>
            <a:r>
              <a:rPr lang="en-US" dirty="0" smtClean="0"/>
              <a:t>Quiz: Who invented the SMT Solver Super-Highway?</a:t>
            </a:r>
            <a:endParaRPr lang="en-US" dirty="0"/>
          </a:p>
        </p:txBody>
      </p:sp>
      <p:sp>
        <p:nvSpPr>
          <p:cNvPr id="4" name="Rectangle 3"/>
          <p:cNvSpPr/>
          <p:nvPr/>
        </p:nvSpPr>
        <p:spPr>
          <a:xfrm rot="17937456">
            <a:off x="607004" y="2979692"/>
            <a:ext cx="277191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Simplex</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rot="17942191">
            <a:off x="5971735" y="2625422"/>
            <a:ext cx="314576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Congruence</a:t>
            </a:r>
          </a:p>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closure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2533135" y="4868563"/>
            <a:ext cx="4782065" cy="461665"/>
          </a:xfrm>
          <a:prstGeom prst="rect">
            <a:avLst/>
          </a:prstGeom>
          <a:noFill/>
        </p:spPr>
        <p:txBody>
          <a:bodyPr wrap="square" rtlCol="0">
            <a:spAutoFit/>
          </a:bodyPr>
          <a:lstStyle/>
          <a:p>
            <a:r>
              <a:rPr lang="en-US" sz="2400" b="1" dirty="0" smtClean="0">
                <a:solidFill>
                  <a:schemeClr val="accent4">
                    <a:lumMod val="75000"/>
                  </a:schemeClr>
                </a:solidFill>
                <a:effectLst>
                  <a:outerShdw blurRad="38100" dist="38100" dir="2700000" algn="tl">
                    <a:srgbClr val="000000">
                      <a:alpha val="43137"/>
                    </a:srgbClr>
                  </a:outerShdw>
                </a:effectLst>
              </a:rPr>
              <a:t>What information to share?</a:t>
            </a:r>
            <a:endParaRPr lang="en-US" sz="2400" b="1" dirty="0" err="1" smtClean="0">
              <a:solidFill>
                <a:schemeClr val="accent4">
                  <a:lumMod val="75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basic combination problem</a:t>
            </a:r>
            <a:endParaRPr lang="en-US" dirty="0"/>
          </a:p>
        </p:txBody>
      </p:sp>
      <p:sp>
        <p:nvSpPr>
          <p:cNvPr id="3" name="Content Placeholder 2"/>
          <p:cNvSpPr>
            <a:spLocks noGrp="1"/>
          </p:cNvSpPr>
          <p:nvPr>
            <p:ph idx="1"/>
          </p:nvPr>
        </p:nvSpPr>
        <p:spPr>
          <a:xfrm>
            <a:off x="381000" y="1412875"/>
            <a:ext cx="8382000" cy="5281446"/>
          </a:xfrm>
        </p:spPr>
        <p:txBody>
          <a:bodyPr/>
          <a:lstStyle/>
          <a:p>
            <a:r>
              <a:rPr lang="en-US" dirty="0" smtClean="0"/>
              <a:t>Examples:</a:t>
            </a:r>
          </a:p>
          <a:p>
            <a:pPr lvl="1"/>
            <a:r>
              <a:rPr lang="en-US" dirty="0" smtClean="0"/>
              <a:t> </a:t>
            </a:r>
          </a:p>
          <a:p>
            <a:pPr lvl="1"/>
            <a:r>
              <a:rPr lang="en-US" dirty="0" smtClean="0"/>
              <a:t> </a:t>
            </a:r>
          </a:p>
          <a:p>
            <a:r>
              <a:rPr lang="en-US" dirty="0" smtClean="0"/>
              <a:t> Given:</a:t>
            </a:r>
          </a:p>
          <a:p>
            <a:pPr>
              <a:buNone/>
            </a:pPr>
            <a:r>
              <a:rPr lang="en-US" dirty="0" smtClean="0"/>
              <a:t>		</a:t>
            </a:r>
            <a:r>
              <a:rPr lang="en-US" dirty="0" smtClean="0">
                <a:sym typeface="Symbol"/>
              </a:rPr>
              <a:t></a:t>
            </a:r>
            <a:r>
              <a:rPr lang="en-US" baseline="-25000" dirty="0" smtClean="0">
                <a:sym typeface="Symbol"/>
              </a:rPr>
              <a:t>F</a:t>
            </a:r>
            <a:r>
              <a:rPr lang="en-US" i="1" dirty="0" smtClean="0"/>
              <a:t> = </a:t>
            </a:r>
            <a:r>
              <a:rPr lang="en-US" dirty="0" smtClean="0">
                <a:sym typeface="Symbol"/>
              </a:rPr>
              <a:t></a:t>
            </a:r>
            <a:r>
              <a:rPr lang="en-US" baseline="-25000" dirty="0" smtClean="0">
                <a:sym typeface="Symbol"/>
              </a:rPr>
              <a:t>1</a:t>
            </a:r>
            <a:r>
              <a:rPr lang="en-US" i="1" dirty="0" smtClean="0"/>
              <a:t> </a:t>
            </a:r>
            <a:r>
              <a:rPr lang="en-US" dirty="0" smtClean="0">
                <a:sym typeface="Symbol"/>
              </a:rPr>
              <a:t> </a:t>
            </a:r>
            <a:r>
              <a:rPr lang="en-US" baseline="-25000" dirty="0" smtClean="0">
                <a:sym typeface="Symbol"/>
              </a:rPr>
              <a:t>2</a:t>
            </a:r>
            <a:r>
              <a:rPr lang="en-US" i="1" dirty="0" smtClean="0"/>
              <a:t> T</a:t>
            </a:r>
            <a:r>
              <a:rPr lang="en-US" i="1" baseline="-25000" dirty="0" smtClean="0"/>
              <a:t>1 </a:t>
            </a:r>
            <a:r>
              <a:rPr lang="en-US" i="1" dirty="0" smtClean="0"/>
              <a:t>, T</a:t>
            </a:r>
            <a:r>
              <a:rPr lang="en-US" i="1" baseline="-25000" dirty="0" smtClean="0"/>
              <a:t>2</a:t>
            </a:r>
            <a:r>
              <a:rPr lang="en-US" i="1" dirty="0" smtClean="0"/>
              <a:t> : Theories over </a:t>
            </a:r>
            <a:r>
              <a:rPr lang="en-US" dirty="0" smtClean="0">
                <a:sym typeface="Symbol"/>
              </a:rPr>
              <a:t></a:t>
            </a:r>
            <a:r>
              <a:rPr lang="en-US" baseline="-25000" dirty="0" smtClean="0">
                <a:sym typeface="Symbol"/>
              </a:rPr>
              <a:t>1</a:t>
            </a:r>
            <a:r>
              <a:rPr lang="en-US" i="1" dirty="0" smtClean="0">
                <a:sym typeface="Symbol"/>
              </a:rPr>
              <a:t>,</a:t>
            </a:r>
            <a:r>
              <a:rPr lang="en-US" dirty="0" smtClean="0">
                <a:sym typeface="Symbol"/>
              </a:rPr>
              <a:t> </a:t>
            </a:r>
            <a:r>
              <a:rPr lang="en-US" baseline="-25000" dirty="0" smtClean="0">
                <a:sym typeface="Symbol"/>
              </a:rPr>
              <a:t>2</a:t>
            </a:r>
            <a:r>
              <a:rPr lang="en-US" i="1" dirty="0" smtClean="0"/>
              <a:t> </a:t>
            </a:r>
            <a:endParaRPr lang="en-US" dirty="0" smtClean="0"/>
          </a:p>
          <a:p>
            <a:endParaRPr lang="en-US" i="1" dirty="0" smtClean="0"/>
          </a:p>
          <a:p>
            <a:r>
              <a:rPr lang="en-US" i="1" dirty="0" smtClean="0"/>
              <a:t>T = DC(T</a:t>
            </a:r>
            <a:r>
              <a:rPr lang="en-US" i="1" baseline="-25000" dirty="0" smtClean="0"/>
              <a:t>1</a:t>
            </a:r>
            <a:r>
              <a:rPr lang="en-US" i="1" dirty="0" smtClean="0"/>
              <a:t> </a:t>
            </a:r>
            <a:r>
              <a:rPr lang="en-US" dirty="0" smtClean="0">
                <a:sym typeface="Symbol"/>
              </a:rPr>
              <a:t> </a:t>
            </a:r>
            <a:r>
              <a:rPr lang="en-US" i="1" dirty="0" smtClean="0"/>
              <a:t>T</a:t>
            </a:r>
            <a:r>
              <a:rPr lang="en-US" i="1" baseline="-25000" dirty="0" smtClean="0"/>
              <a:t>2</a:t>
            </a:r>
            <a:r>
              <a:rPr lang="en-US" dirty="0" smtClean="0"/>
              <a:t>) – deductive closure</a:t>
            </a:r>
          </a:p>
          <a:p>
            <a:r>
              <a:rPr lang="en-US" dirty="0" smtClean="0"/>
              <a:t>Is </a:t>
            </a:r>
            <a:r>
              <a:rPr lang="en-US" i="1" dirty="0" smtClean="0"/>
              <a:t>T </a:t>
            </a:r>
            <a:r>
              <a:rPr lang="en-US" dirty="0" smtClean="0"/>
              <a:t>consistent?</a:t>
            </a:r>
          </a:p>
          <a:p>
            <a:r>
              <a:rPr lang="en-US" dirty="0" smtClean="0"/>
              <a:t>Given separate solvers for </a:t>
            </a:r>
            <a:r>
              <a:rPr lang="en-US" i="1" dirty="0" smtClean="0"/>
              <a:t>T</a:t>
            </a:r>
            <a:r>
              <a:rPr lang="en-US" i="1" baseline="-25000" dirty="0" smtClean="0"/>
              <a:t>1</a:t>
            </a:r>
            <a:r>
              <a:rPr lang="en-US" i="1" dirty="0" smtClean="0"/>
              <a:t> and T</a:t>
            </a:r>
            <a:r>
              <a:rPr lang="en-US" i="1" baseline="-25000" dirty="0" smtClean="0"/>
              <a:t>2</a:t>
            </a:r>
            <a:r>
              <a:rPr lang="en-US" i="1" dirty="0" smtClean="0"/>
              <a:t> </a:t>
            </a:r>
            <a:r>
              <a:rPr lang="en-US" dirty="0" smtClean="0"/>
              <a:t>produce combined solver for </a:t>
            </a:r>
            <a:r>
              <a:rPr lang="en-US" i="1" dirty="0" smtClean="0"/>
              <a:t>T.</a:t>
            </a:r>
            <a:endParaRPr lang="en-US" dirty="0" smtClean="0"/>
          </a:p>
        </p:txBody>
      </p:sp>
      <p:graphicFrame>
        <p:nvGraphicFramePr>
          <p:cNvPr id="4" name="Object 3"/>
          <p:cNvGraphicFramePr>
            <a:graphicFrameLocks noChangeAspect="1"/>
          </p:cNvGraphicFramePr>
          <p:nvPr/>
        </p:nvGraphicFramePr>
        <p:xfrm>
          <a:off x="1140177" y="1924276"/>
          <a:ext cx="7568628" cy="465762"/>
        </p:xfrm>
        <a:graphic>
          <a:graphicData uri="http://schemas.openxmlformats.org/presentationml/2006/ole">
            <p:oleObj spid="_x0000_s7170" name="Equation" r:id="rId3" imgW="3301920" imgH="203040" progId="Equation.3">
              <p:embed/>
            </p:oleObj>
          </a:graphicData>
        </a:graphic>
      </p:graphicFrame>
      <p:graphicFrame>
        <p:nvGraphicFramePr>
          <p:cNvPr id="7171" name="Object 3"/>
          <p:cNvGraphicFramePr>
            <a:graphicFrameLocks noChangeAspect="1"/>
          </p:cNvGraphicFramePr>
          <p:nvPr/>
        </p:nvGraphicFramePr>
        <p:xfrm>
          <a:off x="1161168" y="2426935"/>
          <a:ext cx="6637337" cy="466725"/>
        </p:xfrm>
        <a:graphic>
          <a:graphicData uri="http://schemas.openxmlformats.org/presentationml/2006/ole">
            <p:oleObj spid="_x0000_s7171" name="Equation" r:id="rId4" imgW="289548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Some basics</a:t>
            </a:r>
            <a:endParaRPr lang="en-US" dirty="0"/>
          </a:p>
        </p:txBody>
      </p:sp>
      <p:sp>
        <p:nvSpPr>
          <p:cNvPr id="3" name="Content Placeholder 2"/>
          <p:cNvSpPr>
            <a:spLocks noGrp="1"/>
          </p:cNvSpPr>
          <p:nvPr>
            <p:ph idx="1"/>
          </p:nvPr>
        </p:nvSpPr>
        <p:spPr>
          <a:xfrm>
            <a:off x="381000" y="1412875"/>
            <a:ext cx="8382000" cy="4062651"/>
          </a:xfrm>
        </p:spPr>
        <p:txBody>
          <a:bodyPr/>
          <a:lstStyle/>
          <a:p>
            <a:r>
              <a:rPr lang="en-US" dirty="0" smtClean="0"/>
              <a:t>Disjoint signatures </a:t>
            </a:r>
            <a:br>
              <a:rPr lang="en-US" dirty="0" smtClean="0"/>
            </a:br>
            <a:r>
              <a:rPr lang="en-US" dirty="0" smtClean="0"/>
              <a:t>		</a:t>
            </a:r>
            <a:br>
              <a:rPr lang="en-US" dirty="0" smtClean="0"/>
            </a:br>
            <a:r>
              <a:rPr lang="en-US" dirty="0" smtClean="0"/>
              <a:t>		</a:t>
            </a:r>
            <a:r>
              <a:rPr lang="en-US" dirty="0" smtClean="0">
                <a:sym typeface="Symbol"/>
              </a:rPr>
              <a:t> </a:t>
            </a:r>
            <a:r>
              <a:rPr lang="en-US" baseline="-25000" dirty="0" smtClean="0">
                <a:sym typeface="Symbol"/>
              </a:rPr>
              <a:t>1</a:t>
            </a:r>
            <a:r>
              <a:rPr lang="en-US" i="1" dirty="0" smtClean="0"/>
              <a:t> </a:t>
            </a:r>
            <a:r>
              <a:rPr lang="en-US" dirty="0" smtClean="0">
                <a:sym typeface="Symbol"/>
              </a:rPr>
              <a:t> </a:t>
            </a:r>
            <a:r>
              <a:rPr lang="en-US" baseline="-25000" dirty="0" smtClean="0">
                <a:sym typeface="Symbol"/>
              </a:rPr>
              <a:t>2</a:t>
            </a:r>
            <a:r>
              <a:rPr lang="en-US" i="1" dirty="0" smtClean="0"/>
              <a:t> = </a:t>
            </a:r>
            <a:r>
              <a:rPr lang="en-US" dirty="0" smtClean="0">
                <a:sym typeface="Symbol"/>
              </a:rPr>
              <a:t></a:t>
            </a:r>
            <a:r>
              <a:rPr lang="en-US" i="1" dirty="0" smtClean="0">
                <a:sym typeface="Symbol"/>
              </a:rPr>
              <a:t/>
            </a:r>
            <a:br>
              <a:rPr lang="en-US" i="1" dirty="0" smtClean="0">
                <a:sym typeface="Symbol"/>
              </a:rPr>
            </a:br>
            <a:r>
              <a:rPr lang="en-US" i="1" dirty="0" smtClean="0">
                <a:sym typeface="Symbol"/>
              </a:rPr>
              <a:t>		</a:t>
            </a:r>
            <a:r>
              <a:rPr lang="en-US" dirty="0" smtClean="0">
                <a:sym typeface="Symbol"/>
              </a:rPr>
              <a:t>{ +, -, .. }  { read, write} </a:t>
            </a:r>
            <a:r>
              <a:rPr lang="en-US" dirty="0" smtClean="0"/>
              <a:t>= </a:t>
            </a:r>
            <a:r>
              <a:rPr lang="en-US" dirty="0" smtClean="0">
                <a:sym typeface="Symbol"/>
              </a:rPr>
              <a:t></a:t>
            </a:r>
          </a:p>
          <a:p>
            <a:endParaRPr lang="en-US" dirty="0" smtClean="0"/>
          </a:p>
          <a:p>
            <a:r>
              <a:rPr lang="en-US" dirty="0" smtClean="0"/>
              <a:t>Stably-Infinite Theories.</a:t>
            </a:r>
          </a:p>
          <a:p>
            <a:endParaRPr lang="en-US" dirty="0" smtClean="0"/>
          </a:p>
          <a:p>
            <a:r>
              <a:rPr lang="en-US" dirty="0" smtClean="0"/>
              <a:t>Convex Theories.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Stably-Infinite Theories</a:t>
            </a:r>
            <a:endParaRPr lang="en-US" dirty="0"/>
          </a:p>
        </p:txBody>
      </p:sp>
      <p:sp>
        <p:nvSpPr>
          <p:cNvPr id="3" name="Content Placeholder 2"/>
          <p:cNvSpPr>
            <a:spLocks noGrp="1"/>
          </p:cNvSpPr>
          <p:nvPr>
            <p:ph idx="1"/>
          </p:nvPr>
        </p:nvSpPr>
        <p:spPr>
          <a:xfrm>
            <a:off x="381000" y="2000719"/>
            <a:ext cx="8382000" cy="1938992"/>
          </a:xfrm>
        </p:spPr>
        <p:txBody>
          <a:bodyPr/>
          <a:lstStyle/>
          <a:p>
            <a:r>
              <a:rPr lang="en-US" b="1" dirty="0" smtClean="0"/>
              <a:t>Theorem:</a:t>
            </a:r>
          </a:p>
          <a:p>
            <a:pPr lvl="1"/>
            <a:r>
              <a:rPr lang="en-US" i="1" dirty="0" smtClean="0">
                <a:sym typeface="Symbol"/>
              </a:rPr>
              <a:t>The union of two consistent, disjoint, stably-infinite theories is consistent.</a:t>
            </a:r>
          </a:p>
          <a:p>
            <a:pPr>
              <a:buNone/>
            </a:pP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2018-12-08T16:27:26+00:00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DB31A0F1-7B11-4B7A-B5AE-E4EB700EB099}"/>
</file>

<file path=customXml/itemProps2.xml><?xml version="1.0" encoding="utf-8"?>
<ds:datastoreItem xmlns:ds="http://schemas.openxmlformats.org/officeDocument/2006/customXml" ds:itemID="{E7F898CC-13F8-471E-88EA-EFAA80FECF4A}"/>
</file>

<file path=customXml/itemProps3.xml><?xml version="1.0" encoding="utf-8"?>
<ds:datastoreItem xmlns:ds="http://schemas.openxmlformats.org/officeDocument/2006/customXml" ds:itemID="{D9F50A16-2F0A-48CD-98C8-4E4AE3627974}"/>
</file>

<file path=docProps/app.xml><?xml version="1.0" encoding="utf-8"?>
<Properties xmlns="http://schemas.openxmlformats.org/officeDocument/2006/extended-properties" xmlns:vt="http://schemas.openxmlformats.org/officeDocument/2006/docPropsVTypes">
  <Template>MSR_PPT template_07_light</Template>
  <TotalTime>7685</TotalTime>
  <Words>1588</Words>
  <Application>Microsoft Office PowerPoint</Application>
  <PresentationFormat>On-screen Show (4:3)</PresentationFormat>
  <Paragraphs>351</Paragraphs>
  <Slides>57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MSR_PPT template_07_light</vt:lpstr>
      <vt:lpstr>Equation</vt:lpstr>
      <vt:lpstr>SMT solvers in  Program Analysis and Verification </vt:lpstr>
      <vt:lpstr>Overview of the lectures</vt:lpstr>
      <vt:lpstr>Summary of Day 4</vt:lpstr>
      <vt:lpstr>Slide 4</vt:lpstr>
      <vt:lpstr>DPLL(T)</vt:lpstr>
      <vt:lpstr>The SMT Solver Super-Highway</vt:lpstr>
      <vt:lpstr>The basic combination problem</vt:lpstr>
      <vt:lpstr>Some basics</vt:lpstr>
      <vt:lpstr>Stably-Infinite Theories</vt:lpstr>
      <vt:lpstr>Stably-Infinite Theories</vt:lpstr>
      <vt:lpstr>Stably-Infinite Theories</vt:lpstr>
      <vt:lpstr>Stably-Infinite Theories</vt:lpstr>
      <vt:lpstr>Convex Theories</vt:lpstr>
      <vt:lpstr>Convexity</vt:lpstr>
      <vt:lpstr>Convexity: Horn theories </vt:lpstr>
      <vt:lpstr>Convexity: LRA</vt:lpstr>
      <vt:lpstr>Many theories are not convex</vt:lpstr>
      <vt:lpstr>Convexity - combination</vt:lpstr>
      <vt:lpstr>Nelson-Oppen Combination</vt:lpstr>
      <vt:lpstr>Nelson-Oppen procedure</vt:lpstr>
      <vt:lpstr>Purification</vt:lpstr>
      <vt:lpstr>Purification</vt:lpstr>
      <vt:lpstr>Purification – is really a conceptual tool</vt:lpstr>
      <vt:lpstr>NO procedure - soundess</vt:lpstr>
      <vt:lpstr>NO procedure: correctness</vt:lpstr>
      <vt:lpstr>NO – reduced guessing</vt:lpstr>
      <vt:lpstr>NO – convex case correctness</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NO  procedure - Example</vt:lpstr>
      <vt:lpstr>Model-based combination</vt:lpstr>
      <vt:lpstr>Model-based combination</vt:lpstr>
      <vt:lpstr>Model-based - Example</vt:lpstr>
      <vt:lpstr>Model-based - Example</vt:lpstr>
      <vt:lpstr>Model-based - Example</vt:lpstr>
      <vt:lpstr>Model-based - Example</vt:lpstr>
      <vt:lpstr>Model-based - Example</vt:lpstr>
      <vt:lpstr>Model-based - Example</vt:lpstr>
      <vt:lpstr>Slide 49</vt:lpstr>
      <vt:lpstr>Why use abstract arrays?</vt:lpstr>
      <vt:lpstr>Theory of arrays</vt:lpstr>
      <vt:lpstr>Array examples</vt:lpstr>
      <vt:lpstr>Decision procedures for arrays</vt:lpstr>
      <vt:lpstr>Decision procedures for arrays</vt:lpstr>
      <vt:lpstr>Non-extensionality</vt:lpstr>
      <vt:lpstr>Extensional arrays</vt:lpstr>
      <vt:lpstr>Arrays galore</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529</cp:revision>
  <dcterms:created xsi:type="dcterms:W3CDTF">2007-07-26T21:26:45Z</dcterms:created>
  <dcterms:modified xsi:type="dcterms:W3CDTF">2008-06-30T03:37:27Z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