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80"/>
  </p:notesMasterIdLst>
  <p:handoutMasterIdLst>
    <p:handoutMasterId r:id="rId81"/>
  </p:handoutMasterIdLst>
  <p:sldIdLst>
    <p:sldId id="381" r:id="rId5"/>
    <p:sldId id="382" r:id="rId6"/>
    <p:sldId id="402" r:id="rId7"/>
    <p:sldId id="384" r:id="rId8"/>
    <p:sldId id="385" r:id="rId9"/>
    <p:sldId id="386" r:id="rId10"/>
    <p:sldId id="406" r:id="rId11"/>
    <p:sldId id="407" r:id="rId12"/>
    <p:sldId id="408" r:id="rId13"/>
    <p:sldId id="409" r:id="rId14"/>
    <p:sldId id="410" r:id="rId15"/>
    <p:sldId id="419" r:id="rId16"/>
    <p:sldId id="420" r:id="rId17"/>
    <p:sldId id="421" r:id="rId18"/>
    <p:sldId id="418" r:id="rId19"/>
    <p:sldId id="411" r:id="rId20"/>
    <p:sldId id="412" r:id="rId21"/>
    <p:sldId id="413" r:id="rId22"/>
    <p:sldId id="414" r:id="rId23"/>
    <p:sldId id="415" r:id="rId24"/>
    <p:sldId id="417" r:id="rId25"/>
    <p:sldId id="388" r:id="rId26"/>
    <p:sldId id="389" r:id="rId27"/>
    <p:sldId id="390" r:id="rId28"/>
    <p:sldId id="391" r:id="rId29"/>
    <p:sldId id="392" r:id="rId30"/>
    <p:sldId id="393" r:id="rId31"/>
    <p:sldId id="394" r:id="rId32"/>
    <p:sldId id="395" r:id="rId33"/>
    <p:sldId id="396" r:id="rId34"/>
    <p:sldId id="397" r:id="rId35"/>
    <p:sldId id="398" r:id="rId36"/>
    <p:sldId id="400" r:id="rId37"/>
    <p:sldId id="401" r:id="rId38"/>
    <p:sldId id="328" r:id="rId39"/>
    <p:sldId id="423" r:id="rId40"/>
    <p:sldId id="367" r:id="rId41"/>
    <p:sldId id="368" r:id="rId42"/>
    <p:sldId id="369" r:id="rId43"/>
    <p:sldId id="370" r:id="rId44"/>
    <p:sldId id="371" r:id="rId45"/>
    <p:sldId id="372" r:id="rId46"/>
    <p:sldId id="374" r:id="rId47"/>
    <p:sldId id="373" r:id="rId48"/>
    <p:sldId id="375" r:id="rId49"/>
    <p:sldId id="377" r:id="rId50"/>
    <p:sldId id="376" r:id="rId51"/>
    <p:sldId id="422" r:id="rId52"/>
    <p:sldId id="345" r:id="rId53"/>
    <p:sldId id="344" r:id="rId54"/>
    <p:sldId id="346" r:id="rId55"/>
    <p:sldId id="403" r:id="rId56"/>
    <p:sldId id="404" r:id="rId57"/>
    <p:sldId id="405" r:id="rId58"/>
    <p:sldId id="347" r:id="rId59"/>
    <p:sldId id="348" r:id="rId60"/>
    <p:sldId id="379" r:id="rId61"/>
    <p:sldId id="380" r:id="rId62"/>
    <p:sldId id="349" r:id="rId63"/>
    <p:sldId id="350" r:id="rId64"/>
    <p:sldId id="351" r:id="rId65"/>
    <p:sldId id="352" r:id="rId66"/>
    <p:sldId id="353" r:id="rId67"/>
    <p:sldId id="354" r:id="rId68"/>
    <p:sldId id="357" r:id="rId69"/>
    <p:sldId id="359" r:id="rId70"/>
    <p:sldId id="378" r:id="rId71"/>
    <p:sldId id="424" r:id="rId72"/>
    <p:sldId id="360" r:id="rId73"/>
    <p:sldId id="361" r:id="rId74"/>
    <p:sldId id="362" r:id="rId75"/>
    <p:sldId id="363" r:id="rId76"/>
    <p:sldId id="364" r:id="rId77"/>
    <p:sldId id="366" r:id="rId78"/>
    <p:sldId id="365" r:id="rId79"/>
  </p:sldIdLst>
  <p:sldSz cx="9144000" cy="6858000" type="screen4x3"/>
  <p:notesSz cx="7137400" cy="9423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2E6"/>
    <a:srgbClr val="FFCD2D"/>
    <a:srgbClr val="F1C283"/>
    <a:srgbClr val="CE7E5A"/>
    <a:srgbClr val="CF6A3D"/>
    <a:srgbClr val="D1943B"/>
    <a:srgbClr val="F8F57B"/>
    <a:srgbClr val="D5B953"/>
    <a:srgbClr val="B87DF3"/>
    <a:srgbClr val="F4A2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40" autoAdjust="0"/>
    <p:restoredTop sz="94684" autoAdjust="0"/>
  </p:normalViewPr>
  <p:slideViewPr>
    <p:cSldViewPr snapToGrid="0">
      <p:cViewPr>
        <p:scale>
          <a:sx n="66" d="100"/>
          <a:sy n="66" d="100"/>
        </p:scale>
        <p:origin x="-551" y="-371"/>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968"/>
        <p:guide pos="224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wmf"/><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wmf"/><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wmf"/><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wmf"/><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wmf"/><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8.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2873" cy="471170"/>
          </a:xfrm>
          <a:prstGeom prst="rect">
            <a:avLst/>
          </a:prstGeom>
        </p:spPr>
        <p:txBody>
          <a:bodyPr vert="horz" lIns="94631" tIns="47316" rIns="94631" bIns="47316" rtlCol="0"/>
          <a:lstStyle>
            <a:lvl1pPr algn="l">
              <a:defRPr sz="1200"/>
            </a:lvl1pPr>
          </a:lstStyle>
          <a:p>
            <a:endParaRPr lang="en-US" dirty="0"/>
          </a:p>
        </p:txBody>
      </p:sp>
      <p:sp>
        <p:nvSpPr>
          <p:cNvPr id="3" name="Date Placeholder 2"/>
          <p:cNvSpPr>
            <a:spLocks noGrp="1"/>
          </p:cNvSpPr>
          <p:nvPr>
            <p:ph type="dt" sz="quarter" idx="1"/>
          </p:nvPr>
        </p:nvSpPr>
        <p:spPr>
          <a:xfrm>
            <a:off x="4042875" y="0"/>
            <a:ext cx="3092873" cy="471170"/>
          </a:xfrm>
          <a:prstGeom prst="rect">
            <a:avLst/>
          </a:prstGeom>
        </p:spPr>
        <p:txBody>
          <a:bodyPr vert="horz" lIns="94631" tIns="47316" rIns="94631" bIns="47316" rtlCol="0"/>
          <a:lstStyle>
            <a:lvl1pPr algn="r">
              <a:defRPr sz="1200"/>
            </a:lvl1pPr>
          </a:lstStyle>
          <a:p>
            <a:fld id="{1C3F5198-D814-4F07-A84F-942E63C84983}" type="datetimeFigureOut">
              <a:rPr lang="en-US" smtClean="0"/>
              <a:pPr/>
              <a:t>6/29/2008</a:t>
            </a:fld>
            <a:endParaRPr lang="en-US"/>
          </a:p>
        </p:txBody>
      </p:sp>
      <p:sp>
        <p:nvSpPr>
          <p:cNvPr id="4" name="Footer Placeholder 3"/>
          <p:cNvSpPr>
            <a:spLocks noGrp="1"/>
          </p:cNvSpPr>
          <p:nvPr>
            <p:ph type="ftr" sz="quarter" idx="2"/>
          </p:nvPr>
        </p:nvSpPr>
        <p:spPr>
          <a:xfrm>
            <a:off x="0" y="8950595"/>
            <a:ext cx="6502964" cy="471170"/>
          </a:xfrm>
          <a:prstGeom prst="rect">
            <a:avLst/>
          </a:prstGeom>
        </p:spPr>
        <p:txBody>
          <a:bodyPr vert="horz" lIns="94631" tIns="47316" rIns="94631" bIns="47316"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502964" y="8950595"/>
            <a:ext cx="632784" cy="471170"/>
          </a:xfrm>
          <a:prstGeom prst="rect">
            <a:avLst/>
          </a:prstGeom>
        </p:spPr>
        <p:txBody>
          <a:bodyPr vert="horz" lIns="94631" tIns="47316" rIns="94631" bIns="47316"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2873" cy="471170"/>
          </a:xfrm>
          <a:prstGeom prst="rect">
            <a:avLst/>
          </a:prstGeom>
        </p:spPr>
        <p:txBody>
          <a:bodyPr vert="horz" lIns="94631" tIns="47316" rIns="94631" bIns="47316" rtlCol="0"/>
          <a:lstStyle>
            <a:lvl1pPr algn="l">
              <a:defRPr sz="1200"/>
            </a:lvl1pPr>
          </a:lstStyle>
          <a:p>
            <a:endParaRPr lang="en-US"/>
          </a:p>
        </p:txBody>
      </p:sp>
      <p:sp>
        <p:nvSpPr>
          <p:cNvPr id="3" name="Date Placeholder 2"/>
          <p:cNvSpPr>
            <a:spLocks noGrp="1"/>
          </p:cNvSpPr>
          <p:nvPr>
            <p:ph type="dt" idx="1"/>
          </p:nvPr>
        </p:nvSpPr>
        <p:spPr>
          <a:xfrm>
            <a:off x="4042875" y="0"/>
            <a:ext cx="3092873" cy="471170"/>
          </a:xfrm>
          <a:prstGeom prst="rect">
            <a:avLst/>
          </a:prstGeom>
        </p:spPr>
        <p:txBody>
          <a:bodyPr vert="horz" lIns="94631" tIns="47316" rIns="94631" bIns="47316" rtlCol="0"/>
          <a:lstStyle>
            <a:lvl1pPr algn="r">
              <a:defRPr sz="1200"/>
            </a:lvl1pPr>
          </a:lstStyle>
          <a:p>
            <a:fld id="{7C3FBCD4-166E-446F-AF18-7D4A0CF9AEF6}" type="datetimeFigureOut">
              <a:rPr lang="en-US" smtClean="0"/>
              <a:pPr/>
              <a:t>6/29/2008</a:t>
            </a:fld>
            <a:endParaRPr lang="en-US"/>
          </a:p>
        </p:txBody>
      </p:sp>
      <p:sp>
        <p:nvSpPr>
          <p:cNvPr id="4" name="Slide Image Placeholder 3"/>
          <p:cNvSpPr>
            <a:spLocks noGrp="1" noRot="1" noChangeAspect="1"/>
          </p:cNvSpPr>
          <p:nvPr>
            <p:ph type="sldImg" idx="2"/>
          </p:nvPr>
        </p:nvSpPr>
        <p:spPr>
          <a:xfrm>
            <a:off x="1212850" y="706438"/>
            <a:ext cx="4711700" cy="3533775"/>
          </a:xfrm>
          <a:prstGeom prst="rect">
            <a:avLst/>
          </a:prstGeom>
          <a:noFill/>
          <a:ln w="12700">
            <a:solidFill>
              <a:prstClr val="black"/>
            </a:solidFill>
          </a:ln>
        </p:spPr>
        <p:txBody>
          <a:bodyPr vert="horz" lIns="94631" tIns="47316" rIns="94631" bIns="47316" rtlCol="0" anchor="ctr"/>
          <a:lstStyle/>
          <a:p>
            <a:endParaRPr lang="en-US"/>
          </a:p>
        </p:txBody>
      </p:sp>
      <p:sp>
        <p:nvSpPr>
          <p:cNvPr id="5" name="Notes Placeholder 4"/>
          <p:cNvSpPr>
            <a:spLocks noGrp="1"/>
          </p:cNvSpPr>
          <p:nvPr>
            <p:ph type="body" sz="quarter" idx="3"/>
          </p:nvPr>
        </p:nvSpPr>
        <p:spPr>
          <a:xfrm>
            <a:off x="713740" y="4476115"/>
            <a:ext cx="5709920" cy="4240530"/>
          </a:xfrm>
          <a:prstGeom prst="rect">
            <a:avLst/>
          </a:prstGeom>
        </p:spPr>
        <p:txBody>
          <a:bodyPr vert="horz" lIns="94631" tIns="47316" rIns="94631" bIns="473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50595"/>
            <a:ext cx="6423660" cy="471170"/>
          </a:xfrm>
          <a:prstGeom prst="rect">
            <a:avLst/>
          </a:prstGeom>
        </p:spPr>
        <p:txBody>
          <a:bodyPr vert="horz" lIns="94631" tIns="47316" rIns="94631" bIns="47316"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423660" y="8950595"/>
            <a:ext cx="712088" cy="471170"/>
          </a:xfrm>
          <a:prstGeom prst="rect">
            <a:avLst/>
          </a:prstGeom>
        </p:spPr>
        <p:txBody>
          <a:bodyPr vert="horz" lIns="94631" tIns="47316" rIns="94631" bIns="47316"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6/29/2008 8:32 PM</a:t>
            </a:fld>
            <a:endParaRPr lang="en-US"/>
          </a:p>
        </p:txBody>
      </p:sp>
      <p:sp>
        <p:nvSpPr>
          <p:cNvPr id="6" name="Footer Placeholder 5"/>
          <p:cNvSpPr>
            <a:spLocks noGrp="1"/>
          </p:cNvSpPr>
          <p:nvPr>
            <p:ph type="ftr" sz="quarter" idx="12"/>
          </p:nvPr>
        </p:nvSpPr>
        <p:spPr>
          <a:xfrm>
            <a:off x="0" y="8950595"/>
            <a:ext cx="6423660" cy="471170"/>
          </a:xfr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423660" y="8950595"/>
            <a:ext cx="712088" cy="47117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these</a:t>
            </a:r>
            <a:r>
              <a:rPr lang="en-US" baseline="0" dirty="0" smtClean="0"/>
              <a:t> applications require symbolic reasoning, software verification needs massive case analysis.</a:t>
            </a:r>
          </a:p>
          <a:p>
            <a:r>
              <a:rPr lang="en-US" dirty="0" smtClean="0"/>
              <a:t>Symbolic</a:t>
            </a:r>
            <a:r>
              <a:rPr lang="en-US" baseline="0" dirty="0" smtClean="0"/>
              <a:t> reasoning have high computational complexity.</a:t>
            </a:r>
          </a:p>
          <a:p>
            <a:r>
              <a:rPr lang="en-US" baseline="0" dirty="0" smtClean="0"/>
              <a:t>This is the worst case complexity of each of one of these problems. They are all supported in Z3.</a:t>
            </a:r>
          </a:p>
          <a:p>
            <a:r>
              <a:rPr lang="en-US" baseline="0" dirty="0" smtClean="0"/>
              <a:t>In practice, a smart implementation can avoid the worst case and scale.</a:t>
            </a:r>
          </a:p>
          <a:p>
            <a:r>
              <a:rPr lang="en-US" baseline="0" dirty="0" smtClean="0"/>
              <a:t>Some of the tools described in the previous slide used ad-hoc solutions that did not scale.</a:t>
            </a:r>
          </a:p>
          <a:p>
            <a:r>
              <a:rPr lang="en-US" baseline="0" dirty="0" smtClean="0"/>
              <a:t>Example of naïve solution: truth table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210862"/>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&lt;footer text&gt;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p:fade/>
  </p:transition>
  <p:hf sldNum="0" hdr="0" ftr="0" dt="0"/>
  <p:txStyles>
    <p:titleStyle>
      <a:lvl1pPr algn="l" defTabSz="91277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3300" kern="1200">
          <a:solidFill>
            <a:schemeClr val="bg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3000" kern="1200">
          <a:solidFill>
            <a:schemeClr val="bg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700" kern="1200">
          <a:solidFill>
            <a:schemeClr val="bg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4.xml"/><Relationship Id="rId1" Type="http://schemas.openxmlformats.org/officeDocument/2006/relationships/vmlDrawing" Target="../drawings/vmlDrawing17.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8.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vmlDrawing" Target="../drawings/vmlDrawing20.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vmlDrawing" Target="../drawings/vmlDrawing21.v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vmlDrawing" Target="../drawings/vmlDrawing22.v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vmlDrawing" Target="../drawings/vmlDrawing23.v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24.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mt-lib.org/" TargetMode="External"/><Relationship Id="rId2" Type="http://schemas.openxmlformats.org/officeDocument/2006/relationships/hyperlink" Target="http://research.microsoft.com/projects/z3" TargetMode="External"/><Relationship Id="rId1" Type="http://schemas.openxmlformats.org/officeDocument/2006/relationships/slideLayout" Target="../slideLayouts/slideLayout4.xml"/><Relationship Id="rId4" Type="http://schemas.openxmlformats.org/officeDocument/2006/relationships/hyperlink" Target="http://wiki.org/smt"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903677"/>
            <a:ext cx="9144000" cy="1329595"/>
          </a:xfrm>
        </p:spPr>
        <p:txBody>
          <a:bodyPr/>
          <a:lstStyle/>
          <a:p>
            <a:pPr algn="ctr"/>
            <a:r>
              <a:rPr sz="4800" smtClean="0"/>
              <a:t>SMT solvers in </a:t>
            </a:r>
            <a:br>
              <a:rPr sz="4800" smtClean="0"/>
            </a:br>
            <a:r>
              <a:rPr sz="4800" smtClean="0"/>
              <a:t>Program Analysis and Verification </a:t>
            </a:r>
            <a:endParaRPr lang="en-US" sz="4800" dirty="0"/>
          </a:p>
        </p:txBody>
      </p:sp>
      <p:sp>
        <p:nvSpPr>
          <p:cNvPr id="3" name="Subtitle 2"/>
          <p:cNvSpPr>
            <a:spLocks noGrp="1"/>
          </p:cNvSpPr>
          <p:nvPr>
            <p:ph type="subTitle" idx="1"/>
          </p:nvPr>
        </p:nvSpPr>
        <p:spPr>
          <a:xfrm>
            <a:off x="727605" y="4340491"/>
            <a:ext cx="7692761" cy="941796"/>
          </a:xfrm>
        </p:spPr>
        <p:txBody>
          <a:bodyPr/>
          <a:lstStyle/>
          <a:p>
            <a:r>
              <a:rPr smtClean="0"/>
              <a:t>Nikolaj Bj</a:t>
            </a:r>
            <a:r>
              <a:rPr lang="en-US" dirty="0" smtClean="0"/>
              <a:t>ø</a:t>
            </a:r>
            <a:r>
              <a:rPr smtClean="0"/>
              <a:t>rner</a:t>
            </a:r>
            <a:endParaRPr lang="en-US" dirty="0" smtClean="0"/>
          </a:p>
          <a:p>
            <a:r>
              <a:rPr lang="en-US" dirty="0" smtClean="0"/>
              <a:t>Microsoft Research</a:t>
            </a:r>
            <a:endParaRPr lang="en-US" dirty="0"/>
          </a:p>
        </p:txBody>
      </p:sp>
      <p:sp>
        <p:nvSpPr>
          <p:cNvPr id="4" name="TextBox 3"/>
          <p:cNvSpPr txBox="1"/>
          <p:nvPr/>
        </p:nvSpPr>
        <p:spPr>
          <a:xfrm>
            <a:off x="6018963" y="6260123"/>
            <a:ext cx="1109791" cy="369332"/>
          </a:xfrm>
          <a:prstGeom prst="rect">
            <a:avLst/>
          </a:prstGeom>
          <a:noFill/>
        </p:spPr>
        <p:txBody>
          <a:bodyPr wrap="none" rtlCol="0">
            <a:spAutoFit/>
          </a:bodyPr>
          <a:lstStyle/>
          <a:p>
            <a:r>
              <a:rPr lang="en-US" dirty="0" smtClean="0">
                <a:solidFill>
                  <a:schemeClr val="bg1"/>
                </a:solidFill>
              </a:rPr>
              <a:t>Lecture 5</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1293944" cy="461665"/>
          </a:xfrm>
          <a:prstGeom prst="rect">
            <a:avLst/>
          </a:prstGeom>
          <a:noFill/>
        </p:spPr>
        <p:txBody>
          <a:bodyPr wrap="none" rtlCol="0">
            <a:spAutoFit/>
          </a:bodyPr>
          <a:lstStyle/>
          <a:p>
            <a:r>
              <a:rPr lang="en-US" sz="2400" b="1" dirty="0" smtClean="0">
                <a:solidFill>
                  <a:schemeClr val="accent4">
                    <a:lumMod val="50000"/>
                  </a:schemeClr>
                </a:solidFill>
              </a:rPr>
              <a:t>Is </a:t>
            </a:r>
            <a:r>
              <a:rPr lang="en-US" sz="2400" b="1" dirty="0" err="1" smtClean="0">
                <a:solidFill>
                  <a:schemeClr val="accent4">
                    <a:lumMod val="50000"/>
                  </a:schemeClr>
                </a:solidFill>
              </a:rPr>
              <a:t>unsat</a:t>
            </a:r>
            <a:endParaRPr lang="en-US" sz="2400" b="1" dirty="0" smtClean="0">
              <a:solidFill>
                <a:schemeClr val="accent4">
                  <a:lumMod val="50000"/>
                </a:schemeClr>
              </a:solidFill>
            </a:endParaRPr>
          </a:p>
        </p:txBody>
      </p:sp>
      <p:graphicFrame>
        <p:nvGraphicFramePr>
          <p:cNvPr id="149511" name="Object 7"/>
          <p:cNvGraphicFramePr>
            <a:graphicFrameLocks noChangeAspect="1"/>
          </p:cNvGraphicFramePr>
          <p:nvPr/>
        </p:nvGraphicFramePr>
        <p:xfrm>
          <a:off x="442245" y="1522915"/>
          <a:ext cx="6108700" cy="4527550"/>
        </p:xfrm>
        <a:graphic>
          <a:graphicData uri="http://schemas.openxmlformats.org/presentationml/2006/ole">
            <p:oleObj spid="_x0000_s151554" name="Equation" r:id="rId3" imgW="1904760" imgH="157464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51556" name="Equation" r:id="rId4" imgW="114120" imgH="1774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682625" y="1935163"/>
          <a:ext cx="5580063" cy="3870325"/>
        </p:xfrm>
        <a:graphic>
          <a:graphicData uri="http://schemas.openxmlformats.org/presentationml/2006/ole">
            <p:oleObj spid="_x0000_s152578" name="Equation" r:id="rId3" imgW="1739880" imgH="134604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52579"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52580" name="Equation" r:id="rId5" imgW="330120" imgH="1904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682625" y="1606550"/>
          <a:ext cx="5580063" cy="4527550"/>
        </p:xfrm>
        <a:graphic>
          <a:graphicData uri="http://schemas.openxmlformats.org/presentationml/2006/ole">
            <p:oleObj spid="_x0000_s161794" name="Equation" r:id="rId3" imgW="1739880" imgH="157464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61795"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61796" name="Equation" r:id="rId5" imgW="330120" imgH="190440" progId="Equation.DSMT4">
              <p:embed/>
            </p:oleObj>
          </a:graphicData>
        </a:graphic>
      </p:graphicFrame>
      <p:sp>
        <p:nvSpPr>
          <p:cNvPr id="8" name="TextBox 7"/>
          <p:cNvSpPr txBox="1"/>
          <p:nvPr/>
        </p:nvSpPr>
        <p:spPr>
          <a:xfrm>
            <a:off x="6970295" y="5586663"/>
            <a:ext cx="1952779" cy="461665"/>
          </a:xfrm>
          <a:prstGeom prst="rect">
            <a:avLst/>
          </a:prstGeom>
          <a:noFill/>
        </p:spPr>
        <p:txBody>
          <a:bodyPr wrap="none" rtlCol="0">
            <a:spAutoFit/>
          </a:bodyPr>
          <a:lstStyle/>
          <a:p>
            <a:r>
              <a:rPr lang="en-US" sz="2400" b="1" dirty="0" smtClean="0">
                <a:solidFill>
                  <a:schemeClr val="accent4">
                    <a:lumMod val="50000"/>
                  </a:schemeClr>
                </a:solidFill>
              </a:rPr>
              <a:t>Array axiom</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682625" y="1314450"/>
          <a:ext cx="5580063" cy="5111750"/>
        </p:xfrm>
        <a:graphic>
          <a:graphicData uri="http://schemas.openxmlformats.org/presentationml/2006/ole">
            <p:oleObj spid="_x0000_s162818" name="Equation" r:id="rId3" imgW="1739880" imgH="177768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62819"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62820" name="Equation" r:id="rId5" imgW="330120" imgH="1904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682625" y="985838"/>
          <a:ext cx="5580063" cy="5768975"/>
        </p:xfrm>
        <a:graphic>
          <a:graphicData uri="http://schemas.openxmlformats.org/presentationml/2006/ole">
            <p:oleObj spid="_x0000_s163842" name="Equation" r:id="rId3" imgW="1739880" imgH="200628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63843"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63844" name="Equation" r:id="rId5" imgW="330120" imgH="190440" progId="Equation.DSMT4">
              <p:embed/>
            </p:oleObj>
          </a:graphicData>
        </a:graphic>
      </p:graphicFrame>
      <p:sp>
        <p:nvSpPr>
          <p:cNvPr id="8" name="TextBox 7"/>
          <p:cNvSpPr txBox="1"/>
          <p:nvPr/>
        </p:nvSpPr>
        <p:spPr>
          <a:xfrm>
            <a:off x="6970296" y="6396335"/>
            <a:ext cx="1915909" cy="461665"/>
          </a:xfrm>
          <a:prstGeom prst="rect">
            <a:avLst/>
          </a:prstGeom>
          <a:noFill/>
        </p:spPr>
        <p:txBody>
          <a:bodyPr wrap="none" rtlCol="0">
            <a:spAutoFit/>
          </a:bodyPr>
          <a:lstStyle/>
          <a:p>
            <a:r>
              <a:rPr lang="en-US" sz="2400" b="1" dirty="0" smtClean="0">
                <a:solidFill>
                  <a:schemeClr val="accent4">
                    <a:lumMod val="50000"/>
                  </a:schemeClr>
                </a:solidFill>
              </a:rPr>
              <a:t>Congruence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 </a:t>
            </a:r>
            <a:r>
              <a:rPr lang="en-US" dirty="0" smtClean="0"/>
              <a:t>–</a:t>
            </a:r>
            <a:r>
              <a:rPr smtClean="0"/>
              <a:t> a few steps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682625" y="1606550"/>
          <a:ext cx="5580063" cy="4527550"/>
        </p:xfrm>
        <a:graphic>
          <a:graphicData uri="http://schemas.openxmlformats.org/presentationml/2006/ole">
            <p:oleObj spid="_x0000_s160770" name="Equation" r:id="rId3" imgW="1739880" imgH="157464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60771"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60772" name="Equation" r:id="rId5" imgW="330120" imgH="1904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416761" y="2300288"/>
          <a:ext cx="6883400" cy="3140075"/>
        </p:xfrm>
        <a:graphic>
          <a:graphicData uri="http://schemas.openxmlformats.org/presentationml/2006/ole">
            <p:oleObj spid="_x0000_s153602" name="Equation" r:id="rId3" imgW="2145960" imgH="109188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53603"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53604" name="Equation" r:id="rId5" imgW="330120" imgH="1904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417513" y="1935163"/>
          <a:ext cx="6883400" cy="3870325"/>
        </p:xfrm>
        <a:graphic>
          <a:graphicData uri="http://schemas.openxmlformats.org/presentationml/2006/ole">
            <p:oleObj spid="_x0000_s154626" name="Equation" r:id="rId3" imgW="2145960" imgH="134604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54627"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54628" name="Equation" r:id="rId5" imgW="330120" imgH="190440" progId="Equation.DSMT4">
              <p:embed/>
            </p:oleObj>
          </a:graphicData>
        </a:graphic>
      </p:graphicFrame>
      <p:sp>
        <p:nvSpPr>
          <p:cNvPr id="8" name="TextBox 7"/>
          <p:cNvSpPr txBox="1"/>
          <p:nvPr/>
        </p:nvSpPr>
        <p:spPr>
          <a:xfrm>
            <a:off x="7006390" y="5297905"/>
            <a:ext cx="2214068" cy="461665"/>
          </a:xfrm>
          <a:prstGeom prst="rect">
            <a:avLst/>
          </a:prstGeom>
          <a:noFill/>
        </p:spPr>
        <p:txBody>
          <a:bodyPr wrap="none" rtlCol="0">
            <a:spAutoFit/>
          </a:bodyPr>
          <a:lstStyle/>
          <a:p>
            <a:r>
              <a:rPr lang="en-US" sz="2400" b="1" dirty="0" smtClean="0">
                <a:solidFill>
                  <a:schemeClr val="accent4">
                    <a:lumMod val="50000"/>
                  </a:schemeClr>
                </a:solidFill>
              </a:rPr>
              <a:t>Extensionality</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417513" y="1935163"/>
          <a:ext cx="6883400" cy="3870325"/>
        </p:xfrm>
        <a:graphic>
          <a:graphicData uri="http://schemas.openxmlformats.org/presentationml/2006/ole">
            <p:oleObj spid="_x0000_s155650" name="Equation" r:id="rId3" imgW="2145960" imgH="134604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55651"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55652" name="Equation" r:id="rId5" imgW="330120" imgH="190440" progId="Equation.DSMT4">
              <p:embed/>
            </p:oleObj>
          </a:graphicData>
        </a:graphic>
      </p:graphicFrame>
      <p:sp>
        <p:nvSpPr>
          <p:cNvPr id="8" name="TextBox 7"/>
          <p:cNvSpPr txBox="1"/>
          <p:nvPr/>
        </p:nvSpPr>
        <p:spPr>
          <a:xfrm>
            <a:off x="7006390" y="5297905"/>
            <a:ext cx="2214068" cy="461665"/>
          </a:xfrm>
          <a:prstGeom prst="rect">
            <a:avLst/>
          </a:prstGeom>
          <a:noFill/>
        </p:spPr>
        <p:txBody>
          <a:bodyPr wrap="none" rtlCol="0">
            <a:spAutoFit/>
          </a:bodyPr>
          <a:lstStyle/>
          <a:p>
            <a:r>
              <a:rPr lang="en-US" sz="2400" b="1" dirty="0" smtClean="0">
                <a:solidFill>
                  <a:schemeClr val="accent4">
                    <a:lumMod val="50000"/>
                  </a:schemeClr>
                </a:solidFill>
              </a:rPr>
              <a:t>Extensionality</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417513" y="1935163"/>
          <a:ext cx="6883400" cy="3870325"/>
        </p:xfrm>
        <a:graphic>
          <a:graphicData uri="http://schemas.openxmlformats.org/presentationml/2006/ole">
            <p:oleObj spid="_x0000_s156674" name="Equation" r:id="rId3" imgW="2145960" imgH="134604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56675"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56676" name="Equation" r:id="rId5" imgW="330120" imgH="190440" progId="Equation.DSMT4">
              <p:embed/>
            </p:oleObj>
          </a:graphicData>
        </a:graphic>
      </p:graphicFrame>
      <p:sp>
        <p:nvSpPr>
          <p:cNvPr id="8" name="TextBox 7"/>
          <p:cNvSpPr txBox="1"/>
          <p:nvPr/>
        </p:nvSpPr>
        <p:spPr>
          <a:xfrm>
            <a:off x="7006390" y="5297905"/>
            <a:ext cx="1648208" cy="461665"/>
          </a:xfrm>
          <a:prstGeom prst="rect">
            <a:avLst/>
          </a:prstGeom>
          <a:noFill/>
        </p:spPr>
        <p:txBody>
          <a:bodyPr wrap="none" rtlCol="0">
            <a:spAutoFit/>
          </a:bodyPr>
          <a:lstStyle/>
          <a:p>
            <a:r>
              <a:rPr lang="en-US" sz="2400" b="1" dirty="0" err="1" smtClean="0">
                <a:solidFill>
                  <a:schemeClr val="accent4">
                    <a:lumMod val="50000"/>
                  </a:schemeClr>
                </a:solidFill>
              </a:rPr>
              <a:t>Skolemize</a:t>
            </a:r>
            <a:endParaRPr lang="en-US" sz="2400" b="1" dirty="0" smtClean="0">
              <a:solidFill>
                <a:schemeClr val="accent4">
                  <a:lumMod val="50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Overview of the lectures</a:t>
            </a:r>
            <a:endParaRPr lang="en-US" dirty="0"/>
          </a:p>
        </p:txBody>
      </p:sp>
      <p:graphicFrame>
        <p:nvGraphicFramePr>
          <p:cNvPr id="5" name="Table 4"/>
          <p:cNvGraphicFramePr>
            <a:graphicFrameLocks noGrp="1"/>
          </p:cNvGraphicFramePr>
          <p:nvPr/>
        </p:nvGraphicFramePr>
        <p:xfrm>
          <a:off x="669891" y="1607739"/>
          <a:ext cx="7640096" cy="4734483"/>
        </p:xfrm>
        <a:graphic>
          <a:graphicData uri="http://schemas.openxmlformats.org/drawingml/2006/table">
            <a:tbl>
              <a:tblPr firstRow="1" bandRow="1">
                <a:tableStyleId>{073A0DAA-6AF3-43AB-8588-CEC1D06C72B9}</a:tableStyleId>
              </a:tblPr>
              <a:tblGrid>
                <a:gridCol w="847967"/>
                <a:gridCol w="2833552"/>
                <a:gridCol w="3958577"/>
              </a:tblGrid>
              <a:tr h="553164">
                <a:tc>
                  <a:txBody>
                    <a:bodyPr/>
                    <a:lstStyle/>
                    <a:p>
                      <a:r>
                        <a:rPr lang="en-US" dirty="0" smtClean="0"/>
                        <a:t>Day</a:t>
                      </a:r>
                      <a:endParaRPr lang="en-US" dirty="0"/>
                    </a:p>
                  </a:txBody>
                  <a:tcPr/>
                </a:tc>
                <a:tc>
                  <a:txBody>
                    <a:bodyPr/>
                    <a:lstStyle/>
                    <a:p>
                      <a:r>
                        <a:rPr lang="en-US" dirty="0" smtClean="0"/>
                        <a:t>Topics</a:t>
                      </a:r>
                      <a:endParaRPr lang="en-US" dirty="0"/>
                    </a:p>
                  </a:txBody>
                  <a:tcPr/>
                </a:tc>
                <a:tc>
                  <a:txBody>
                    <a:bodyPr/>
                    <a:lstStyle/>
                    <a:p>
                      <a:r>
                        <a:rPr lang="en-US" dirty="0" smtClean="0"/>
                        <a:t>Lab</a:t>
                      </a:r>
                      <a:endParaRPr lang="en-US" dirty="0"/>
                    </a:p>
                  </a:txBody>
                  <a:tcPr/>
                </a:tc>
              </a:tr>
              <a:tr h="705122">
                <a:tc>
                  <a:txBody>
                    <a:bodyPr/>
                    <a:lstStyle/>
                    <a:p>
                      <a:r>
                        <a:rPr lang="en-US" dirty="0" smtClean="0"/>
                        <a:t>1</a:t>
                      </a:r>
                      <a:endParaRPr lang="en-US" dirty="0"/>
                    </a:p>
                  </a:txBody>
                  <a:tcPr/>
                </a:tc>
                <a:tc>
                  <a:txBody>
                    <a:bodyPr/>
                    <a:lstStyle/>
                    <a:p>
                      <a:r>
                        <a:rPr lang="en-US" sz="1800" dirty="0" smtClean="0"/>
                        <a:t>Overview of SMT and applications. </a:t>
                      </a:r>
                    </a:p>
                    <a:p>
                      <a:r>
                        <a:rPr lang="en-US" sz="1800" dirty="0" smtClean="0"/>
                        <a:t>SAT solving part I.</a:t>
                      </a:r>
                      <a:endParaRPr lang="en-US" dirty="0"/>
                    </a:p>
                  </a:txBody>
                  <a:tcPr/>
                </a:tc>
                <a:tc>
                  <a:txBody>
                    <a:bodyPr/>
                    <a:lstStyle/>
                    <a:p>
                      <a:r>
                        <a:rPr lang="en-US" sz="1800" dirty="0" smtClean="0"/>
                        <a:t>Program exploration with Pex</a:t>
                      </a:r>
                      <a:endParaRPr lang="en-US" dirty="0"/>
                    </a:p>
                  </a:txBody>
                  <a:tcPr/>
                </a:tc>
              </a:tr>
              <a:tr h="705122">
                <a:tc>
                  <a:txBody>
                    <a:bodyPr/>
                    <a:lstStyle/>
                    <a:p>
                      <a:r>
                        <a:rPr lang="en-US" dirty="0" smtClean="0"/>
                        <a:t>2</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SAT solving</a:t>
                      </a:r>
                      <a:r>
                        <a:rPr lang="en-US" sz="1800" baseline="0" dirty="0" smtClean="0"/>
                        <a:t> part II.</a:t>
                      </a:r>
                    </a:p>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Congruence closure</a:t>
                      </a:r>
                    </a:p>
                  </a:txBody>
                  <a:tcPr/>
                </a:tc>
                <a:tc>
                  <a:txBody>
                    <a:bodyPr/>
                    <a:lstStyle/>
                    <a:p>
                      <a:r>
                        <a:rPr lang="en-US" sz="1800" dirty="0" smtClean="0"/>
                        <a:t>Encoding combinatorial problems</a:t>
                      </a:r>
                      <a:endParaRPr lang="en-US" dirty="0"/>
                    </a:p>
                  </a:txBody>
                  <a:tcPr/>
                </a:tc>
              </a:tr>
              <a:tr h="549044">
                <a:tc>
                  <a:txBody>
                    <a:bodyPr/>
                    <a:lstStyle/>
                    <a:p>
                      <a:r>
                        <a:rPr lang="en-US" dirty="0" smtClean="0"/>
                        <a:t>3</a:t>
                      </a:r>
                      <a:endParaRPr lang="en-US" dirty="0"/>
                    </a:p>
                  </a:txBody>
                  <a:tcPr/>
                </a:tc>
                <a:tc>
                  <a:txBody>
                    <a:bodyPr/>
                    <a:lstStyle/>
                    <a:p>
                      <a:r>
                        <a:rPr lang="en-US" sz="1800" dirty="0" smtClean="0"/>
                        <a:t>Combining</a:t>
                      </a:r>
                      <a:r>
                        <a:rPr lang="en-US" sz="1800" baseline="0" dirty="0" smtClean="0"/>
                        <a:t> solvers.</a:t>
                      </a:r>
                    </a:p>
                    <a:p>
                      <a:r>
                        <a:rPr lang="en-US" sz="1800" dirty="0" smtClean="0"/>
                        <a:t>A</a:t>
                      </a:r>
                      <a:r>
                        <a:rPr lang="en-US" sz="1800" baseline="0" dirty="0" smtClean="0"/>
                        <a:t> solver for arithmetic.</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Encoding arithmetic problems</a:t>
                      </a:r>
                      <a:endParaRPr lang="en-US" dirty="0" smtClean="0"/>
                    </a:p>
                  </a:txBody>
                  <a:tcPr/>
                </a:tc>
              </a:tr>
              <a:tr h="841214">
                <a:tc>
                  <a:txBody>
                    <a:bodyPr/>
                    <a:lstStyle/>
                    <a:p>
                      <a:r>
                        <a:rPr lang="en-US" dirty="0" smtClean="0"/>
                        <a:t>4</a:t>
                      </a:r>
                      <a:endParaRPr lang="en-US" dirty="0"/>
                    </a:p>
                  </a:txBody>
                  <a:tcPr/>
                </a:tc>
                <a:tc>
                  <a:txBody>
                    <a:bodyPr/>
                    <a:lstStyle/>
                    <a:p>
                      <a:r>
                        <a:rPr lang="en-US" sz="1800" dirty="0" smtClean="0"/>
                        <a:t>Solvers for Bit-vectors, arrays, data-types,</a:t>
                      </a:r>
                      <a:r>
                        <a:rPr lang="en-US" sz="1800" baseline="0" dirty="0" smtClean="0"/>
                        <a:t> and other theories</a:t>
                      </a:r>
                      <a:endParaRPr lang="en-US" dirty="0"/>
                    </a:p>
                  </a:txBody>
                  <a:tcPr/>
                </a:tc>
                <a:tc>
                  <a:txBody>
                    <a:bodyPr/>
                    <a:lstStyle/>
                    <a:p>
                      <a:r>
                        <a:rPr lang="en-US" dirty="0" smtClean="0"/>
                        <a:t>Build your own solver</a:t>
                      </a:r>
                      <a:endParaRPr lang="en-US" dirty="0"/>
                    </a:p>
                  </a:txBody>
                  <a:tcPr/>
                </a:tc>
              </a:tr>
              <a:tr h="1007317">
                <a:tc>
                  <a:txBody>
                    <a:bodyPr/>
                    <a:lstStyle/>
                    <a:p>
                      <a:r>
                        <a:rPr lang="en-US" dirty="0" smtClean="0"/>
                        <a:t>5</a:t>
                      </a:r>
                      <a:endParaRPr lang="en-US" dirty="0"/>
                    </a:p>
                  </a:txBody>
                  <a:tcPr/>
                </a:tc>
                <a:tc>
                  <a:txBody>
                    <a:bodyPr/>
                    <a:lstStyle/>
                    <a:p>
                      <a:r>
                        <a:rPr lang="en-US" dirty="0" smtClean="0"/>
                        <a:t>Solvers</a:t>
                      </a:r>
                      <a:r>
                        <a:rPr lang="en-US" baseline="0" dirty="0" smtClean="0"/>
                        <a:t> part II.</a:t>
                      </a:r>
                    </a:p>
                    <a:p>
                      <a:r>
                        <a:rPr lang="en-US" baseline="0" dirty="0" smtClean="0"/>
                        <a:t>Extended topics: </a:t>
                      </a:r>
                      <a:r>
                        <a:rPr lang="en-US" dirty="0" smtClean="0"/>
                        <a:t>Pattern</a:t>
                      </a:r>
                      <a:r>
                        <a:rPr lang="en-US" baseline="0" dirty="0" smtClean="0"/>
                        <a:t> matching</a:t>
                      </a:r>
                      <a:endParaRPr lang="en-US" dirty="0"/>
                    </a:p>
                  </a:txBody>
                  <a:tcPr/>
                </a:tc>
                <a:tc>
                  <a:txBody>
                    <a:bodyPr/>
                    <a:lstStyle/>
                    <a:p>
                      <a:r>
                        <a:rPr lang="en-US" sz="1800" dirty="0" smtClean="0"/>
                        <a:t>Program verification with Spec#/Boogie</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405482" y="1125538"/>
          <a:ext cx="6883400" cy="5732462"/>
        </p:xfrm>
        <a:graphic>
          <a:graphicData uri="http://schemas.openxmlformats.org/presentationml/2006/ole">
            <p:oleObj spid="_x0000_s157698" name="Equation" r:id="rId3" imgW="2145960" imgH="199368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57699"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57700" name="Equation" r:id="rId5" imgW="330120" imgH="190440" progId="Equation.DSMT4">
              <p:embed/>
            </p:oleObj>
          </a:graphicData>
        </a:graphic>
      </p:graphicFrame>
      <p:sp>
        <p:nvSpPr>
          <p:cNvPr id="8" name="TextBox 7"/>
          <p:cNvSpPr txBox="1"/>
          <p:nvPr/>
        </p:nvSpPr>
        <p:spPr>
          <a:xfrm>
            <a:off x="7078580" y="4888832"/>
            <a:ext cx="1952779" cy="461665"/>
          </a:xfrm>
          <a:prstGeom prst="rect">
            <a:avLst/>
          </a:prstGeom>
          <a:noFill/>
        </p:spPr>
        <p:txBody>
          <a:bodyPr wrap="none" rtlCol="0">
            <a:spAutoFit/>
          </a:bodyPr>
          <a:lstStyle/>
          <a:p>
            <a:r>
              <a:rPr lang="en-US" sz="2400" b="1" dirty="0" smtClean="0">
                <a:solidFill>
                  <a:schemeClr val="accent4">
                    <a:lumMod val="50000"/>
                  </a:schemeClr>
                </a:solidFill>
              </a:rPr>
              <a:t>Array axiom</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926857" cy="461665"/>
          </a:xfrm>
          <a:prstGeom prst="rect">
            <a:avLst/>
          </a:prstGeom>
          <a:noFill/>
        </p:spPr>
        <p:txBody>
          <a:bodyPr wrap="none" rtlCol="0">
            <a:spAutoFit/>
          </a:bodyPr>
          <a:lstStyle/>
          <a:p>
            <a:r>
              <a:rPr lang="en-US" sz="2400" b="1" dirty="0" smtClean="0">
                <a:solidFill>
                  <a:schemeClr val="accent4">
                    <a:lumMod val="50000"/>
                  </a:schemeClr>
                </a:solidFill>
              </a:rPr>
              <a:t>Case:</a:t>
            </a:r>
          </a:p>
        </p:txBody>
      </p:sp>
      <p:graphicFrame>
        <p:nvGraphicFramePr>
          <p:cNvPr id="149511" name="Object 7"/>
          <p:cNvGraphicFramePr>
            <a:graphicFrameLocks noChangeAspect="1"/>
          </p:cNvGraphicFramePr>
          <p:nvPr/>
        </p:nvGraphicFramePr>
        <p:xfrm>
          <a:off x="417513" y="851319"/>
          <a:ext cx="6883400" cy="6426200"/>
        </p:xfrm>
        <a:graphic>
          <a:graphicData uri="http://schemas.openxmlformats.org/presentationml/2006/ole">
            <p:oleObj spid="_x0000_s159746" name="Equation" r:id="rId3" imgW="2145960" imgH="2234880" progId="Equation.DSMT4">
              <p:embed/>
            </p:oleObj>
          </a:graphicData>
        </a:graphic>
      </p:graphicFrame>
      <p:graphicFrame>
        <p:nvGraphicFramePr>
          <p:cNvPr id="150533" name="Object 5"/>
          <p:cNvGraphicFramePr>
            <a:graphicFrameLocks noChangeAspect="1"/>
          </p:cNvGraphicFramePr>
          <p:nvPr/>
        </p:nvGraphicFramePr>
        <p:xfrm>
          <a:off x="3414713" y="4718050"/>
          <a:ext cx="366712" cy="511175"/>
        </p:xfrm>
        <a:graphic>
          <a:graphicData uri="http://schemas.openxmlformats.org/presentationml/2006/ole">
            <p:oleObj spid="_x0000_s159747" name="Equation" r:id="rId4" imgW="114120" imgH="177480" progId="Equation.DSMT4">
              <p:embed/>
            </p:oleObj>
          </a:graphicData>
        </a:graphic>
      </p:graphicFrame>
      <p:graphicFrame>
        <p:nvGraphicFramePr>
          <p:cNvPr id="152580" name="Object 4"/>
          <p:cNvGraphicFramePr>
            <a:graphicFrameLocks noChangeAspect="1"/>
          </p:cNvGraphicFramePr>
          <p:nvPr/>
        </p:nvGraphicFramePr>
        <p:xfrm>
          <a:off x="7858544" y="1606467"/>
          <a:ext cx="1058862" cy="547687"/>
        </p:xfrm>
        <a:graphic>
          <a:graphicData uri="http://schemas.openxmlformats.org/presentationml/2006/ole">
            <p:oleObj spid="_x0000_s159748" name="Equation" r:id="rId5" imgW="330120" imgH="1904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Decision procedures for arrays</a:t>
            </a:r>
            <a:endParaRPr lang="en-US" dirty="0"/>
          </a:p>
        </p:txBody>
      </p:sp>
      <p:sp>
        <p:nvSpPr>
          <p:cNvPr id="3" name="Content Placeholder 2"/>
          <p:cNvSpPr>
            <a:spLocks noGrp="1"/>
          </p:cNvSpPr>
          <p:nvPr>
            <p:ph idx="1"/>
          </p:nvPr>
        </p:nvSpPr>
        <p:spPr>
          <a:xfrm>
            <a:off x="381000" y="1412875"/>
            <a:ext cx="8382000" cy="4615110"/>
          </a:xfrm>
        </p:spPr>
        <p:txBody>
          <a:bodyPr/>
          <a:lstStyle/>
          <a:p>
            <a:r>
              <a:rPr lang="en-US" dirty="0" smtClean="0"/>
              <a:t>Let </a:t>
            </a:r>
            <a:r>
              <a:rPr lang="en-US" i="1" dirty="0" smtClean="0"/>
              <a:t>L </a:t>
            </a:r>
            <a:r>
              <a:rPr lang="en-US" dirty="0" smtClean="0"/>
              <a:t>be literals over </a:t>
            </a:r>
            <a:r>
              <a:rPr lang="en-US" dirty="0" smtClean="0">
                <a:sym typeface="Symbol"/>
              </a:rPr>
              <a:t></a:t>
            </a:r>
            <a:r>
              <a:rPr lang="en-US" baseline="-25000" dirty="0" smtClean="0">
                <a:sym typeface="Symbol"/>
              </a:rPr>
              <a:t>F</a:t>
            </a:r>
            <a:r>
              <a:rPr lang="en-US" i="1" dirty="0" smtClean="0"/>
              <a:t> </a:t>
            </a:r>
            <a:r>
              <a:rPr lang="en-US" dirty="0" smtClean="0">
                <a:sym typeface="Symbol"/>
              </a:rPr>
              <a:t>= { </a:t>
            </a:r>
            <a:r>
              <a:rPr lang="en-US" i="1" dirty="0" smtClean="0">
                <a:sym typeface="Symbol"/>
              </a:rPr>
              <a:t>read, write </a:t>
            </a:r>
            <a:r>
              <a:rPr lang="en-US" dirty="0" smtClean="0">
                <a:sym typeface="Symbol"/>
              </a:rPr>
              <a:t>}</a:t>
            </a:r>
            <a:r>
              <a:rPr lang="en-US" dirty="0" smtClean="0"/>
              <a:t> </a:t>
            </a:r>
          </a:p>
          <a:p>
            <a:r>
              <a:rPr lang="en-US" dirty="0" smtClean="0"/>
              <a:t>Find </a:t>
            </a:r>
            <a:r>
              <a:rPr lang="en-US" i="1" dirty="0" smtClean="0"/>
              <a:t>M </a:t>
            </a:r>
            <a:r>
              <a:rPr lang="en-US" dirty="0" smtClean="0"/>
              <a:t>such that: </a:t>
            </a:r>
            <a:r>
              <a:rPr lang="en-US" sz="4000" i="1" dirty="0" smtClean="0">
                <a:sym typeface="Symbol"/>
              </a:rPr>
              <a:t>M </a:t>
            </a:r>
            <a:r>
              <a:rPr lang="en-US" dirty="0" smtClean="0"/>
              <a:t>⊨</a:t>
            </a:r>
            <a:r>
              <a:rPr lang="en-US" baseline="-25000" dirty="0" smtClean="0"/>
              <a:t>T</a:t>
            </a:r>
            <a:r>
              <a:rPr lang="en-US" baseline="-50000" dirty="0" smtClean="0"/>
              <a:t>A</a:t>
            </a:r>
            <a:r>
              <a:rPr lang="en-US" sz="3600" i="1" dirty="0" smtClean="0">
                <a:sym typeface="Symbol"/>
              </a:rPr>
              <a:t> L</a:t>
            </a:r>
            <a:br>
              <a:rPr lang="en-US" sz="3600" i="1" dirty="0" smtClean="0">
                <a:sym typeface="Symbol"/>
              </a:rPr>
            </a:br>
            <a:endParaRPr lang="en-US" sz="3600" i="1" dirty="0" smtClean="0">
              <a:sym typeface="Symbol"/>
            </a:endParaRPr>
          </a:p>
          <a:p>
            <a:r>
              <a:rPr lang="en-US" sz="3600" dirty="0" smtClean="0">
                <a:sym typeface="Symbol"/>
              </a:rPr>
              <a:t>Basic algorithm, reduce to </a:t>
            </a:r>
            <a:r>
              <a:rPr lang="en-US" sz="3600" i="1" dirty="0" smtClean="0">
                <a:sym typeface="Symbol"/>
              </a:rPr>
              <a:t>E:</a:t>
            </a:r>
            <a:endParaRPr lang="en-US" sz="3600" dirty="0" smtClean="0">
              <a:sym typeface="Symbol"/>
            </a:endParaRPr>
          </a:p>
          <a:p>
            <a:pPr lvl="1"/>
            <a:r>
              <a:rPr lang="en-US" i="1" dirty="0" smtClean="0">
                <a:sym typeface="Symbol"/>
              </a:rPr>
              <a:t> </a:t>
            </a:r>
            <a:r>
              <a:rPr lang="en-US" dirty="0" smtClean="0">
                <a:sym typeface="Symbol"/>
              </a:rPr>
              <a:t>for every sub-term </a:t>
            </a:r>
            <a:r>
              <a:rPr lang="en-US" i="1" dirty="0" smtClean="0">
                <a:sym typeface="Symbol"/>
              </a:rPr>
              <a:t>read(</a:t>
            </a:r>
            <a:r>
              <a:rPr lang="en-US" i="1" dirty="0" err="1" smtClean="0">
                <a:sym typeface="Symbol"/>
              </a:rPr>
              <a:t>a,i</a:t>
            </a:r>
            <a:r>
              <a:rPr lang="en-US" i="1" dirty="0" smtClean="0">
                <a:sym typeface="Symbol"/>
              </a:rPr>
              <a:t>), write(</a:t>
            </a:r>
            <a:r>
              <a:rPr lang="en-US" i="1" dirty="0" err="1" smtClean="0">
                <a:sym typeface="Symbol"/>
              </a:rPr>
              <a:t>b,j,v</a:t>
            </a:r>
            <a:r>
              <a:rPr lang="en-US" i="1" dirty="0" smtClean="0">
                <a:sym typeface="Symbol"/>
              </a:rPr>
              <a:t>) in L</a:t>
            </a:r>
          </a:p>
          <a:p>
            <a:pPr lvl="2"/>
            <a:r>
              <a:rPr lang="en-US" i="1" dirty="0" err="1" smtClean="0">
                <a:sym typeface="Symbol"/>
              </a:rPr>
              <a:t>i</a:t>
            </a:r>
            <a:r>
              <a:rPr lang="en-US" i="1" dirty="0" smtClean="0">
                <a:sym typeface="Symbol"/>
              </a:rPr>
              <a:t>  j  a = b  read(write(</a:t>
            </a:r>
            <a:r>
              <a:rPr lang="en-US" i="1" dirty="0" err="1" smtClean="0">
                <a:sym typeface="Symbol"/>
              </a:rPr>
              <a:t>b,j,v</a:t>
            </a:r>
            <a:r>
              <a:rPr lang="en-US" i="1" dirty="0" smtClean="0">
                <a:sym typeface="Symbol"/>
              </a:rPr>
              <a:t>),</a:t>
            </a:r>
            <a:r>
              <a:rPr lang="en-US" i="1" dirty="0" err="1" smtClean="0">
                <a:sym typeface="Symbol"/>
              </a:rPr>
              <a:t>i</a:t>
            </a:r>
            <a:r>
              <a:rPr lang="en-US" i="1" dirty="0" smtClean="0">
                <a:sym typeface="Symbol"/>
              </a:rPr>
              <a:t>) = read(</a:t>
            </a:r>
            <a:r>
              <a:rPr lang="en-US" i="1" dirty="0" err="1" smtClean="0">
                <a:sym typeface="Symbol"/>
              </a:rPr>
              <a:t>a,i</a:t>
            </a:r>
            <a:r>
              <a:rPr lang="en-US" i="1" dirty="0" smtClean="0">
                <a:sym typeface="Symbol"/>
              </a:rPr>
              <a:t>)</a:t>
            </a:r>
          </a:p>
          <a:p>
            <a:pPr lvl="2"/>
            <a:r>
              <a:rPr lang="en-US" i="1" dirty="0" smtClean="0">
                <a:sym typeface="Symbol"/>
              </a:rPr>
              <a:t>read(write(</a:t>
            </a:r>
            <a:r>
              <a:rPr lang="en-US" i="1" dirty="0" err="1" smtClean="0">
                <a:sym typeface="Symbol"/>
              </a:rPr>
              <a:t>b,j,v</a:t>
            </a:r>
            <a:r>
              <a:rPr lang="en-US" i="1" dirty="0" smtClean="0">
                <a:sym typeface="Symbol"/>
              </a:rPr>
              <a:t>),j) = v</a:t>
            </a:r>
          </a:p>
          <a:p>
            <a:pPr lvl="1"/>
            <a:r>
              <a:rPr lang="en-US" dirty="0" smtClean="0">
                <a:sym typeface="Symbol"/>
              </a:rPr>
              <a:t>Find </a:t>
            </a:r>
            <a:r>
              <a:rPr lang="en-US" i="1" dirty="0" smtClean="0">
                <a:sym typeface="Symbol"/>
              </a:rPr>
              <a:t>M</a:t>
            </a:r>
            <a:r>
              <a:rPr lang="en-US" i="1" baseline="-25000" dirty="0" smtClean="0">
                <a:sym typeface="Symbol"/>
              </a:rPr>
              <a:t>E</a:t>
            </a:r>
            <a:r>
              <a:rPr lang="en-US" i="1" dirty="0" smtClean="0">
                <a:sym typeface="Symbol"/>
              </a:rPr>
              <a:t>, such that</a:t>
            </a:r>
            <a:br>
              <a:rPr lang="en-US" i="1" dirty="0" smtClean="0">
                <a:sym typeface="Symbol"/>
              </a:rPr>
            </a:br>
            <a:r>
              <a:rPr lang="en-US" i="1" dirty="0" smtClean="0">
                <a:sym typeface="Symbol"/>
              </a:rPr>
              <a:t>		M</a:t>
            </a:r>
            <a:r>
              <a:rPr lang="en-US" i="1" baseline="-25000" dirty="0" smtClean="0">
                <a:sym typeface="Symbol"/>
              </a:rPr>
              <a:t>E</a:t>
            </a:r>
            <a:r>
              <a:rPr lang="en-US" dirty="0" smtClean="0">
                <a:sym typeface="Symbol"/>
              </a:rPr>
              <a:t> </a:t>
            </a:r>
            <a:r>
              <a:rPr lang="en-US" dirty="0" smtClean="0"/>
              <a:t>⊨</a:t>
            </a:r>
            <a:r>
              <a:rPr lang="en-US" baseline="-25000" dirty="0" smtClean="0"/>
              <a:t>E</a:t>
            </a:r>
            <a:r>
              <a:rPr lang="en-US" sz="3200" i="1" dirty="0" smtClean="0">
                <a:sym typeface="Symbol"/>
              </a:rPr>
              <a:t> </a:t>
            </a:r>
            <a:r>
              <a:rPr lang="en-US" i="1" dirty="0" smtClean="0">
                <a:sym typeface="Symbol"/>
              </a:rPr>
              <a:t>L  </a:t>
            </a:r>
            <a:r>
              <a:rPr lang="en-US" dirty="0" err="1" smtClean="0">
                <a:sym typeface="Symbol"/>
              </a:rPr>
              <a:t>AssertedAxioms</a:t>
            </a:r>
            <a:r>
              <a:rPr lang="en-US" dirty="0" smtClean="0">
                <a:sym typeface="Symbol"/>
              </a:rPr>
              <a:t> </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Decision procedures for arrays</a:t>
            </a:r>
            <a:endParaRPr lang="en-US" dirty="0"/>
          </a:p>
        </p:txBody>
      </p:sp>
      <p:sp>
        <p:nvSpPr>
          <p:cNvPr id="3" name="Content Placeholder 2"/>
          <p:cNvSpPr>
            <a:spLocks noGrp="1"/>
          </p:cNvSpPr>
          <p:nvPr>
            <p:ph idx="1"/>
          </p:nvPr>
        </p:nvSpPr>
        <p:spPr>
          <a:xfrm>
            <a:off x="347134" y="1404772"/>
            <a:ext cx="8382000" cy="5053691"/>
          </a:xfrm>
        </p:spPr>
        <p:txBody>
          <a:bodyPr/>
          <a:lstStyle/>
          <a:p>
            <a:r>
              <a:rPr lang="en-US" sz="3200" dirty="0" smtClean="0"/>
              <a:t>Correctness of basic algorithm:</a:t>
            </a:r>
          </a:p>
          <a:p>
            <a:pPr lvl="1"/>
            <a:r>
              <a:rPr lang="en-US" sz="2800" i="1" dirty="0" smtClean="0">
                <a:sym typeface="Symbol"/>
              </a:rPr>
              <a:t>M</a:t>
            </a:r>
            <a:r>
              <a:rPr lang="en-US" sz="2800" i="1" baseline="-25000" dirty="0" smtClean="0">
                <a:sym typeface="Symbol"/>
              </a:rPr>
              <a:t>E  </a:t>
            </a:r>
            <a:r>
              <a:rPr lang="en-US" sz="2800" dirty="0" smtClean="0">
                <a:sym typeface="Symbol"/>
              </a:rPr>
              <a:t>satisfies array axioms on terms in </a:t>
            </a:r>
            <a:r>
              <a:rPr lang="en-US" sz="2800" i="1" dirty="0" smtClean="0">
                <a:sym typeface="Symbol"/>
              </a:rPr>
              <a:t>L.</a:t>
            </a:r>
          </a:p>
          <a:p>
            <a:pPr lvl="1"/>
            <a:r>
              <a:rPr lang="en-US" sz="2800" dirty="0" smtClean="0">
                <a:sym typeface="Symbol"/>
              </a:rPr>
              <a:t>To show that </a:t>
            </a:r>
            <a:r>
              <a:rPr lang="en-US" sz="2800" i="1" dirty="0" smtClean="0">
                <a:sym typeface="Symbol"/>
              </a:rPr>
              <a:t>M</a:t>
            </a:r>
            <a:r>
              <a:rPr lang="en-US" sz="2800" i="1" baseline="-25000" dirty="0" smtClean="0">
                <a:sym typeface="Symbol"/>
              </a:rPr>
              <a:t>E  </a:t>
            </a:r>
            <a:r>
              <a:rPr lang="en-US" sz="2800" dirty="0" smtClean="0">
                <a:sym typeface="Symbol"/>
              </a:rPr>
              <a:t>can be extended to model for arrays:</a:t>
            </a:r>
          </a:p>
          <a:p>
            <a:pPr lvl="2"/>
            <a:r>
              <a:rPr lang="en-US" sz="2400" dirty="0" smtClean="0">
                <a:sym typeface="Symbol"/>
              </a:rPr>
              <a:t>From </a:t>
            </a:r>
            <a:r>
              <a:rPr lang="en-US" sz="2400" dirty="0" err="1" smtClean="0">
                <a:sym typeface="Symbol"/>
              </a:rPr>
              <a:t>Congurence</a:t>
            </a:r>
            <a:r>
              <a:rPr lang="en-US" sz="2400" dirty="0" smtClean="0">
                <a:sym typeface="Symbol"/>
              </a:rPr>
              <a:t> Closure </a:t>
            </a:r>
            <a:r>
              <a:rPr lang="en-US" sz="2400" i="1" dirty="0" smtClean="0">
                <a:sym typeface="Symbol"/>
              </a:rPr>
              <a:t>C</a:t>
            </a:r>
            <a:r>
              <a:rPr lang="en-US" sz="2400" i="1" baseline="30000" dirty="0" smtClean="0">
                <a:sym typeface="Symbol"/>
              </a:rPr>
              <a:t>*	</a:t>
            </a:r>
            <a:r>
              <a:rPr lang="en-US" sz="2400" i="1" dirty="0" smtClean="0">
                <a:sym typeface="Symbol"/>
              </a:rPr>
              <a:t> </a:t>
            </a:r>
            <a:r>
              <a:rPr lang="en-US" sz="2400" dirty="0" smtClean="0">
                <a:sym typeface="Symbol"/>
              </a:rPr>
              <a:t>build model:</a:t>
            </a:r>
          </a:p>
          <a:p>
            <a:pPr lvl="3"/>
            <a:r>
              <a:rPr lang="en-US" sz="2000" dirty="0" err="1" smtClean="0">
                <a:sym typeface="Symbol"/>
              </a:rPr>
              <a:t>a</a:t>
            </a:r>
            <a:r>
              <a:rPr lang="en-US" sz="2000" baseline="30000" dirty="0" err="1" smtClean="0">
                <a:sym typeface="Symbol"/>
              </a:rPr>
              <a:t>M</a:t>
            </a:r>
            <a:r>
              <a:rPr lang="en-US" sz="2000" dirty="0" smtClean="0">
                <a:sym typeface="Symbol"/>
              </a:rPr>
              <a:t> = [| *</a:t>
            </a:r>
            <a:r>
              <a:rPr lang="en-US" sz="2000" baseline="-25000" dirty="0" smtClean="0">
                <a:sym typeface="Symbol"/>
              </a:rPr>
              <a:t>d1</a:t>
            </a:r>
            <a:r>
              <a:rPr lang="en-US" sz="2000" dirty="0" smtClean="0">
                <a:sym typeface="Symbol"/>
              </a:rPr>
              <a:t>  *</a:t>
            </a:r>
            <a:r>
              <a:rPr lang="en-US" sz="2000" baseline="-25000" dirty="0" smtClean="0">
                <a:sym typeface="Symbol"/>
              </a:rPr>
              <a:t>r1</a:t>
            </a:r>
            <a:r>
              <a:rPr lang="en-US" sz="2000" dirty="0" smtClean="0">
                <a:sym typeface="Symbol"/>
              </a:rPr>
              <a:t> , *</a:t>
            </a:r>
            <a:r>
              <a:rPr lang="en-US" sz="2000" baseline="-25000" dirty="0" smtClean="0">
                <a:sym typeface="Symbol"/>
              </a:rPr>
              <a:t>d2</a:t>
            </a:r>
            <a:r>
              <a:rPr lang="en-US" sz="2000" dirty="0" smtClean="0">
                <a:sym typeface="Symbol"/>
              </a:rPr>
              <a:t>  *</a:t>
            </a:r>
            <a:r>
              <a:rPr lang="en-US" sz="2000" baseline="-25000" dirty="0" smtClean="0">
                <a:sym typeface="Symbol"/>
              </a:rPr>
              <a:t>r2</a:t>
            </a:r>
            <a:r>
              <a:rPr lang="en-US" sz="2000" dirty="0" smtClean="0">
                <a:sym typeface="Symbol"/>
              </a:rPr>
              <a:t> , *</a:t>
            </a:r>
            <a:r>
              <a:rPr lang="en-US" sz="2000" baseline="-25000" dirty="0" smtClean="0">
                <a:sym typeface="Symbol"/>
              </a:rPr>
              <a:t>d3</a:t>
            </a:r>
            <a:r>
              <a:rPr lang="en-US" sz="2000" dirty="0" smtClean="0">
                <a:sym typeface="Symbol"/>
              </a:rPr>
              <a:t>  .., else  </a:t>
            </a:r>
            <a:r>
              <a:rPr lang="en-US" sz="2000" dirty="0" err="1" smtClean="0">
                <a:sym typeface="Symbol"/>
              </a:rPr>
              <a:t>v</a:t>
            </a:r>
            <a:r>
              <a:rPr lang="en-US" sz="2000" baseline="-25000" dirty="0" err="1" smtClean="0">
                <a:sym typeface="Symbol"/>
              </a:rPr>
              <a:t>root</a:t>
            </a:r>
            <a:r>
              <a:rPr lang="en-US" sz="2000" baseline="-25000" dirty="0" smtClean="0">
                <a:sym typeface="Symbol"/>
              </a:rPr>
              <a:t>(a)</a:t>
            </a:r>
            <a:r>
              <a:rPr lang="en-US" sz="2000" dirty="0" smtClean="0">
                <a:sym typeface="Symbol"/>
              </a:rPr>
              <a:t> |]</a:t>
            </a:r>
          </a:p>
          <a:p>
            <a:pPr lvl="3"/>
            <a:r>
              <a:rPr lang="en-US" sz="2000" dirty="0" smtClean="0">
                <a:sym typeface="Symbol"/>
              </a:rPr>
              <a:t>Where </a:t>
            </a:r>
            <a:r>
              <a:rPr lang="en-US" sz="2000" i="1" dirty="0" err="1" smtClean="0">
                <a:sym typeface="Symbol"/>
              </a:rPr>
              <a:t>read</a:t>
            </a:r>
            <a:r>
              <a:rPr lang="en-US" sz="2000" i="1" baseline="30000" dirty="0" err="1" smtClean="0">
                <a:sym typeface="Symbol"/>
              </a:rPr>
              <a:t>M</a:t>
            </a:r>
            <a:r>
              <a:rPr lang="en-US" sz="2000" i="1" dirty="0" smtClean="0">
                <a:sym typeface="Symbol"/>
              </a:rPr>
              <a:t>(</a:t>
            </a:r>
            <a:r>
              <a:rPr lang="en-US" sz="2000" i="1" dirty="0" err="1" smtClean="0">
                <a:sym typeface="Symbol"/>
              </a:rPr>
              <a:t>a</a:t>
            </a:r>
            <a:r>
              <a:rPr lang="en-US" sz="2000" i="1" baseline="30000" dirty="0" err="1" smtClean="0">
                <a:sym typeface="Symbol"/>
              </a:rPr>
              <a:t>M</a:t>
            </a:r>
            <a:r>
              <a:rPr lang="en-US" sz="2000" i="1" dirty="0" smtClean="0">
                <a:sym typeface="Symbol"/>
              </a:rPr>
              <a:t>, </a:t>
            </a:r>
            <a:r>
              <a:rPr lang="en-US" sz="2000" dirty="0" smtClean="0">
                <a:sym typeface="Symbol"/>
              </a:rPr>
              <a:t>*</a:t>
            </a:r>
            <a:r>
              <a:rPr lang="en-US" sz="2000" baseline="-25000" dirty="0" err="1" smtClean="0">
                <a:sym typeface="Symbol"/>
              </a:rPr>
              <a:t>di</a:t>
            </a:r>
            <a:r>
              <a:rPr lang="en-US" sz="2000" dirty="0" smtClean="0">
                <a:sym typeface="Symbol"/>
              </a:rPr>
              <a:t> ) =  *</a:t>
            </a:r>
            <a:r>
              <a:rPr lang="en-US" sz="2000" baseline="-25000" dirty="0" smtClean="0">
                <a:sym typeface="Symbol"/>
              </a:rPr>
              <a:t>r1</a:t>
            </a:r>
            <a:r>
              <a:rPr lang="en-US" sz="2000" dirty="0" smtClean="0">
                <a:sym typeface="Symbol"/>
              </a:rPr>
              <a:t> </a:t>
            </a:r>
            <a:br>
              <a:rPr lang="en-US" sz="2000" dirty="0" smtClean="0">
                <a:sym typeface="Symbol"/>
              </a:rPr>
            </a:br>
            <a:r>
              <a:rPr lang="en-US" sz="2000" dirty="0" smtClean="0">
                <a:sym typeface="Symbol"/>
              </a:rPr>
              <a:t>e.g., *</a:t>
            </a:r>
            <a:r>
              <a:rPr lang="en-US" sz="2000" baseline="-25000" dirty="0" smtClean="0">
                <a:sym typeface="Symbol"/>
              </a:rPr>
              <a:t>r1</a:t>
            </a:r>
            <a:r>
              <a:rPr lang="en-US" sz="2000" dirty="0" smtClean="0">
                <a:sym typeface="Symbol"/>
              </a:rPr>
              <a:t> = </a:t>
            </a:r>
            <a:r>
              <a:rPr lang="en-US" sz="2000" i="1" dirty="0" smtClean="0">
                <a:sym typeface="Symbol"/>
              </a:rPr>
              <a:t>root(read(root(a),root(</a:t>
            </a:r>
            <a:r>
              <a:rPr lang="en-US" sz="2000" i="1" dirty="0" err="1" smtClean="0">
                <a:sym typeface="Symbol"/>
              </a:rPr>
              <a:t>i</a:t>
            </a:r>
            <a:r>
              <a:rPr lang="en-US" sz="2000" i="1" dirty="0" smtClean="0">
                <a:sym typeface="Symbol"/>
              </a:rPr>
              <a:t>)) </a:t>
            </a:r>
            <a:r>
              <a:rPr lang="en-US" sz="2000" dirty="0" smtClean="0">
                <a:sym typeface="Symbol"/>
              </a:rPr>
              <a:t>under C</a:t>
            </a:r>
            <a:r>
              <a:rPr lang="en-US" sz="2000" baseline="30000" dirty="0" smtClean="0">
                <a:sym typeface="Symbol"/>
              </a:rPr>
              <a:t>*</a:t>
            </a:r>
            <a:endParaRPr lang="en-US" sz="2000" dirty="0" smtClean="0">
              <a:sym typeface="Symbol"/>
            </a:endParaRPr>
          </a:p>
          <a:p>
            <a:pPr lvl="2"/>
            <a:r>
              <a:rPr lang="en-US" sz="2400" dirty="0" smtClean="0">
                <a:sym typeface="Symbol"/>
              </a:rPr>
              <a:t>Model satisfies array axioms.</a:t>
            </a:r>
          </a:p>
          <a:p>
            <a:pPr lvl="3"/>
            <a:r>
              <a:rPr lang="en-US" sz="2000" dirty="0" smtClean="0">
                <a:sym typeface="Symbol"/>
              </a:rPr>
              <a:t>For every </a:t>
            </a:r>
            <a:r>
              <a:rPr lang="en-US" sz="2000" dirty="0" smtClean="0">
                <a:sym typeface="Symbol"/>
              </a:rPr>
              <a:t>write(</a:t>
            </a:r>
            <a:r>
              <a:rPr lang="en-US" sz="2000" dirty="0" err="1" smtClean="0">
                <a:sym typeface="Symbol"/>
              </a:rPr>
              <a:t>a,i,v</a:t>
            </a:r>
            <a:r>
              <a:rPr lang="en-US" sz="2000" dirty="0" smtClean="0">
                <a:sym typeface="Symbol"/>
              </a:rPr>
              <a:t>) the model satisfies </a:t>
            </a:r>
            <a:r>
              <a:rPr lang="en-US" sz="2000" dirty="0" smtClean="0">
                <a:sym typeface="Symbol"/>
              </a:rPr>
              <a:t>write(</a:t>
            </a:r>
            <a:r>
              <a:rPr lang="en-US" sz="2000" dirty="0" err="1" smtClean="0">
                <a:sym typeface="Symbol"/>
              </a:rPr>
              <a:t>a,i,v</a:t>
            </a:r>
            <a:r>
              <a:rPr lang="en-US" sz="2000" dirty="0" smtClean="0">
                <a:sym typeface="Symbol"/>
              </a:rPr>
              <a:t>)[j] = a[j] whenever </a:t>
            </a:r>
            <a:r>
              <a:rPr lang="en-US" sz="2000" dirty="0" err="1" smtClean="0">
                <a:sym typeface="Symbol"/>
              </a:rPr>
              <a:t>i</a:t>
            </a:r>
            <a:r>
              <a:rPr lang="en-US" sz="2000" baseline="30000" dirty="0" err="1" smtClean="0">
                <a:sym typeface="Symbol"/>
              </a:rPr>
              <a:t>M</a:t>
            </a:r>
            <a:r>
              <a:rPr lang="en-US" sz="2000" dirty="0" smtClean="0">
                <a:sym typeface="Symbol"/>
              </a:rPr>
              <a:t> </a:t>
            </a:r>
            <a:r>
              <a:rPr lang="en-US" sz="2000" dirty="0" err="1" smtClean="0">
                <a:sym typeface="Symbol"/>
              </a:rPr>
              <a:t>j</a:t>
            </a:r>
            <a:r>
              <a:rPr lang="en-US" sz="2000" baseline="30000" dirty="0" err="1" smtClean="0">
                <a:sym typeface="Symbol"/>
              </a:rPr>
              <a:t>M</a:t>
            </a:r>
            <a:r>
              <a:rPr lang="en-US" sz="2000" baseline="30000" dirty="0" smtClean="0">
                <a:sym typeface="Symbol"/>
              </a:rPr>
              <a:t> </a:t>
            </a:r>
            <a:r>
              <a:rPr lang="en-US" sz="2000" dirty="0" smtClean="0">
                <a:sym typeface="Symbol"/>
              </a:rPr>
              <a:t>(first axiom) and also </a:t>
            </a:r>
            <a:r>
              <a:rPr lang="en-US" sz="2000" dirty="0" smtClean="0">
                <a:sym typeface="Symbol"/>
              </a:rPr>
              <a:t>write(</a:t>
            </a:r>
            <a:r>
              <a:rPr lang="en-US" sz="2000" dirty="0" err="1" smtClean="0">
                <a:sym typeface="Symbol"/>
              </a:rPr>
              <a:t>a,i,v</a:t>
            </a:r>
            <a:r>
              <a:rPr lang="en-US" sz="2000" dirty="0" smtClean="0">
                <a:sym typeface="Symbol"/>
              </a:rPr>
              <a:t>)[</a:t>
            </a:r>
            <a:r>
              <a:rPr lang="en-US" sz="2000" dirty="0" err="1" smtClean="0">
                <a:sym typeface="Symbol"/>
              </a:rPr>
              <a:t>i</a:t>
            </a:r>
            <a:r>
              <a:rPr lang="en-US" sz="2000" dirty="0" smtClean="0">
                <a:sym typeface="Symbol"/>
              </a:rPr>
              <a:t>] = v (second axiom).</a:t>
            </a:r>
          </a:p>
          <a:p>
            <a:pPr lvl="3"/>
            <a:r>
              <a:rPr lang="en-US" sz="2000" dirty="0" err="1" smtClean="0">
                <a:sym typeface="Symbol"/>
              </a:rPr>
              <a:t>v</a:t>
            </a:r>
            <a:r>
              <a:rPr lang="en-US" sz="2000" baseline="-25000" dirty="0" err="1" smtClean="0">
                <a:sym typeface="Symbol"/>
              </a:rPr>
              <a:t>root</a:t>
            </a:r>
            <a:r>
              <a:rPr lang="en-US" sz="2000" baseline="-25000" dirty="0" smtClean="0">
                <a:sym typeface="Symbol"/>
              </a:rPr>
              <a:t>(a)</a:t>
            </a:r>
            <a:r>
              <a:rPr lang="en-US" sz="2000" dirty="0" smtClean="0">
                <a:sym typeface="Symbol"/>
              </a:rPr>
              <a:t>  was added to make </a:t>
            </a:r>
            <a:r>
              <a:rPr lang="en-US" sz="2000" i="1" dirty="0" smtClean="0">
                <a:sym typeface="Symbol"/>
              </a:rPr>
              <a:t>arrays different unless they were forced to be (no extensionality)</a:t>
            </a:r>
            <a:endParaRPr lang="en-US" sz="20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Non-extensionality</a:t>
            </a:r>
            <a:endParaRPr lang="en-US" dirty="0"/>
          </a:p>
        </p:txBody>
      </p:sp>
      <p:sp>
        <p:nvSpPr>
          <p:cNvPr id="3" name="Content Placeholder 2"/>
          <p:cNvSpPr>
            <a:spLocks noGrp="1"/>
          </p:cNvSpPr>
          <p:nvPr>
            <p:ph idx="1"/>
          </p:nvPr>
        </p:nvSpPr>
        <p:spPr>
          <a:xfrm>
            <a:off x="381000" y="1412875"/>
            <a:ext cx="8382000" cy="3707169"/>
          </a:xfrm>
        </p:spPr>
        <p:txBody>
          <a:bodyPr/>
          <a:lstStyle/>
          <a:p>
            <a:endParaRPr lang="en-US" dirty="0" smtClean="0"/>
          </a:p>
          <a:p>
            <a:r>
              <a:rPr lang="en-US" dirty="0" smtClean="0"/>
              <a:t>A non-theorem</a:t>
            </a:r>
          </a:p>
          <a:p>
            <a:endParaRPr lang="en-US" dirty="0" smtClean="0"/>
          </a:p>
          <a:p>
            <a:endParaRPr lang="en-US" dirty="0" smtClean="0"/>
          </a:p>
          <a:p>
            <a:endParaRPr lang="en-US" dirty="0" smtClean="0"/>
          </a:p>
          <a:p>
            <a:r>
              <a:rPr lang="en-US" i="1" dirty="0" smtClean="0"/>
              <a:t>a </a:t>
            </a:r>
            <a:r>
              <a:rPr lang="en-US" dirty="0" smtClean="0"/>
              <a:t>and </a:t>
            </a:r>
            <a:r>
              <a:rPr lang="en-US" i="1" dirty="0" smtClean="0"/>
              <a:t>b </a:t>
            </a:r>
            <a:r>
              <a:rPr lang="en-US" dirty="0" smtClean="0"/>
              <a:t>need not be equal even if the array axioms hold.</a:t>
            </a:r>
            <a:endParaRPr lang="en-US" i="1" dirty="0"/>
          </a:p>
        </p:txBody>
      </p:sp>
      <p:graphicFrame>
        <p:nvGraphicFramePr>
          <p:cNvPr id="22530" name="Object 2"/>
          <p:cNvGraphicFramePr>
            <a:graphicFrameLocks noChangeAspect="1"/>
          </p:cNvGraphicFramePr>
          <p:nvPr/>
        </p:nvGraphicFramePr>
        <p:xfrm>
          <a:off x="1140178" y="2959182"/>
          <a:ext cx="7599186" cy="727875"/>
        </p:xfrm>
        <a:graphic>
          <a:graphicData uri="http://schemas.openxmlformats.org/presentationml/2006/ole">
            <p:oleObj spid="_x0000_s90114" name="Equation" r:id="rId3" imgW="212076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Extensional arrays</a:t>
            </a:r>
            <a:endParaRPr lang="en-US" dirty="0"/>
          </a:p>
        </p:txBody>
      </p:sp>
      <p:sp>
        <p:nvSpPr>
          <p:cNvPr id="3" name="Content Placeholder 2"/>
          <p:cNvSpPr>
            <a:spLocks noGrp="1"/>
          </p:cNvSpPr>
          <p:nvPr>
            <p:ph idx="1"/>
          </p:nvPr>
        </p:nvSpPr>
        <p:spPr>
          <a:xfrm>
            <a:off x="381000" y="1412875"/>
            <a:ext cx="8382000" cy="2963888"/>
          </a:xfrm>
        </p:spPr>
        <p:txBody>
          <a:bodyPr/>
          <a:lstStyle/>
          <a:p>
            <a:pPr marL="384954" lvl="1" indent="-384954"/>
            <a:r>
              <a:rPr lang="en-US" dirty="0" smtClean="0">
                <a:sym typeface="Symbol"/>
              </a:rPr>
              <a:t>To enforce:</a:t>
            </a:r>
            <a:r>
              <a:rPr lang="en-US" i="1" dirty="0" smtClean="0">
                <a:sym typeface="Symbol"/>
              </a:rPr>
              <a:t/>
            </a:r>
            <a:br>
              <a:rPr lang="en-US" i="1" dirty="0" smtClean="0">
                <a:sym typeface="Symbol"/>
              </a:rPr>
            </a:br>
            <a:r>
              <a:rPr lang="en-US" i="1" dirty="0" smtClean="0">
                <a:sym typeface="Symbol"/>
              </a:rPr>
              <a:t>	a, b. ((</a:t>
            </a:r>
            <a:r>
              <a:rPr lang="en-US" i="1" dirty="0" err="1" smtClean="0">
                <a:sym typeface="Symbol"/>
              </a:rPr>
              <a:t>i</a:t>
            </a:r>
            <a:r>
              <a:rPr lang="en-US" i="1" dirty="0" smtClean="0">
                <a:sym typeface="Symbol"/>
              </a:rPr>
              <a:t>. a[</a:t>
            </a:r>
            <a:r>
              <a:rPr lang="en-US" i="1" dirty="0" err="1" smtClean="0">
                <a:sym typeface="Symbol"/>
              </a:rPr>
              <a:t>i</a:t>
            </a:r>
            <a:r>
              <a:rPr lang="en-US" i="1" dirty="0" smtClean="0">
                <a:sym typeface="Symbol"/>
              </a:rPr>
              <a:t>]= b[</a:t>
            </a:r>
            <a:r>
              <a:rPr lang="en-US" i="1" dirty="0" err="1" smtClean="0">
                <a:sym typeface="Symbol"/>
              </a:rPr>
              <a:t>i</a:t>
            </a:r>
            <a:r>
              <a:rPr lang="en-US" i="1" dirty="0" smtClean="0">
                <a:sym typeface="Symbol"/>
              </a:rPr>
              <a:t>])  a = b)</a:t>
            </a:r>
            <a:endParaRPr lang="en-US" dirty="0" smtClean="0"/>
          </a:p>
          <a:p>
            <a:endParaRPr lang="en-US" dirty="0" smtClean="0"/>
          </a:p>
          <a:p>
            <a:r>
              <a:rPr lang="en-US" dirty="0" smtClean="0"/>
              <a:t>For every pair </a:t>
            </a:r>
            <a:r>
              <a:rPr lang="en-US" i="1" dirty="0" smtClean="0"/>
              <a:t>a, </a:t>
            </a:r>
            <a:r>
              <a:rPr lang="en-US" i="1" dirty="0" smtClean="0">
                <a:sym typeface="Symbol"/>
              </a:rPr>
              <a:t>b </a:t>
            </a:r>
            <a:r>
              <a:rPr lang="en-US" dirty="0" smtClean="0">
                <a:sym typeface="Symbol"/>
              </a:rPr>
              <a:t>in </a:t>
            </a:r>
            <a:r>
              <a:rPr lang="en-US" i="1" dirty="0" smtClean="0">
                <a:sym typeface="Symbol"/>
              </a:rPr>
              <a:t>L, </a:t>
            </a:r>
          </a:p>
          <a:p>
            <a:pPr lvl="1"/>
            <a:r>
              <a:rPr lang="en-US" dirty="0" smtClean="0">
                <a:sym typeface="Symbol"/>
              </a:rPr>
              <a:t>Add fresh constant </a:t>
            </a:r>
            <a:r>
              <a:rPr lang="en-US" i="1" dirty="0" err="1" smtClean="0">
                <a:sym typeface="Symbol"/>
              </a:rPr>
              <a:t>i</a:t>
            </a:r>
            <a:r>
              <a:rPr lang="en-US" i="1" baseline="-25000" dirty="0" err="1" smtClean="0">
                <a:sym typeface="Symbol"/>
              </a:rPr>
              <a:t>ab</a:t>
            </a:r>
            <a:endParaRPr lang="en-US" i="1" baseline="-25000" dirty="0" smtClean="0">
              <a:sym typeface="Symbol"/>
            </a:endParaRPr>
          </a:p>
          <a:p>
            <a:pPr lvl="1"/>
            <a:r>
              <a:rPr lang="en-US" dirty="0" smtClean="0">
                <a:sym typeface="Symbol"/>
              </a:rPr>
              <a:t>Add axiom </a:t>
            </a:r>
            <a:r>
              <a:rPr lang="en-US" i="1" dirty="0" smtClean="0">
                <a:sym typeface="Symbol"/>
              </a:rPr>
              <a:t>a  b  a[</a:t>
            </a:r>
            <a:r>
              <a:rPr lang="en-US" i="1" dirty="0" err="1" smtClean="0">
                <a:sym typeface="Symbol"/>
              </a:rPr>
              <a:t>i</a:t>
            </a:r>
            <a:r>
              <a:rPr lang="en-US" i="1" baseline="-25000" dirty="0" err="1" smtClean="0">
                <a:sym typeface="Symbol"/>
              </a:rPr>
              <a:t>ab</a:t>
            </a:r>
            <a:r>
              <a:rPr lang="en-US" i="1" dirty="0" smtClean="0">
                <a:sym typeface="Symbol"/>
              </a:rPr>
              <a:t>]  b[</a:t>
            </a:r>
            <a:r>
              <a:rPr lang="en-US" i="1" dirty="0" err="1" smtClean="0">
                <a:sym typeface="Symbol"/>
              </a:rPr>
              <a:t>i</a:t>
            </a:r>
            <a:r>
              <a:rPr lang="en-US" i="1" baseline="-25000" dirty="0" err="1" smtClean="0">
                <a:sym typeface="Symbol"/>
              </a:rPr>
              <a:t>ab</a:t>
            </a:r>
            <a:r>
              <a:rPr lang="en-US" i="1" dirty="0" smtClean="0">
                <a:sym typeface="Symbol"/>
              </a:rPr>
              <a:t>] </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Arrays galore</a:t>
            </a:r>
            <a:endParaRPr lang="en-US" dirty="0"/>
          </a:p>
        </p:txBody>
      </p:sp>
      <p:sp>
        <p:nvSpPr>
          <p:cNvPr id="3" name="Content Placeholder 2"/>
          <p:cNvSpPr>
            <a:spLocks noGrp="1"/>
          </p:cNvSpPr>
          <p:nvPr>
            <p:ph idx="1"/>
          </p:nvPr>
        </p:nvSpPr>
        <p:spPr>
          <a:xfrm>
            <a:off x="417094" y="1057126"/>
            <a:ext cx="8382000" cy="5563061"/>
          </a:xfrm>
        </p:spPr>
        <p:txBody>
          <a:bodyPr/>
          <a:lstStyle/>
          <a:p>
            <a:r>
              <a:rPr lang="en-US" dirty="0" smtClean="0"/>
              <a:t>Arrays may be more than just </a:t>
            </a:r>
            <a:r>
              <a:rPr lang="en-US" i="1" dirty="0" smtClean="0"/>
              <a:t>read/write.</a:t>
            </a:r>
          </a:p>
          <a:p>
            <a:pPr lvl="1"/>
            <a:r>
              <a:rPr lang="en-US" dirty="0" smtClean="0">
                <a:sym typeface="Symbol"/>
              </a:rPr>
              <a:t>The constant array:</a:t>
            </a:r>
            <a:br>
              <a:rPr lang="en-US" dirty="0" smtClean="0">
                <a:sym typeface="Symbol"/>
              </a:rPr>
            </a:br>
            <a:r>
              <a:rPr lang="en-US" dirty="0" smtClean="0">
                <a:sym typeface="Symbol"/>
              </a:rPr>
              <a:t>	</a:t>
            </a:r>
            <a:r>
              <a:rPr lang="en-US" i="1" dirty="0" smtClean="0">
                <a:sym typeface="Symbol"/>
              </a:rPr>
              <a:t>v, </a:t>
            </a:r>
            <a:r>
              <a:rPr lang="en-US" i="1" dirty="0" err="1" smtClean="0">
                <a:sym typeface="Symbol"/>
              </a:rPr>
              <a:t>i</a:t>
            </a:r>
            <a:r>
              <a:rPr lang="en-US" i="1" dirty="0" smtClean="0">
                <a:sym typeface="Symbol"/>
              </a:rPr>
              <a:t> . const(v)[</a:t>
            </a:r>
            <a:r>
              <a:rPr lang="en-US" i="1" dirty="0" err="1" smtClean="0">
                <a:sym typeface="Symbol"/>
              </a:rPr>
              <a:t>i</a:t>
            </a:r>
            <a:r>
              <a:rPr lang="en-US" i="1" dirty="0" smtClean="0">
                <a:sym typeface="Symbol"/>
              </a:rPr>
              <a:t>] = v</a:t>
            </a:r>
          </a:p>
          <a:p>
            <a:pPr lvl="1"/>
            <a:r>
              <a:rPr lang="en-US" dirty="0" smtClean="0">
                <a:sym typeface="Symbol"/>
              </a:rPr>
              <a:t>Generalized </a:t>
            </a:r>
            <a:r>
              <a:rPr lang="en-US" dirty="0" smtClean="0">
                <a:sym typeface="Symbol"/>
              </a:rPr>
              <a:t>write:</a:t>
            </a:r>
            <a:r>
              <a:rPr lang="en-US" dirty="0" smtClean="0">
                <a:sym typeface="Symbol"/>
              </a:rPr>
              <a:t/>
            </a:r>
            <a:br>
              <a:rPr lang="en-US" dirty="0" smtClean="0">
                <a:sym typeface="Symbol"/>
              </a:rPr>
            </a:br>
            <a:r>
              <a:rPr lang="en-US" i="1" dirty="0" smtClean="0">
                <a:sym typeface="Symbol"/>
              </a:rPr>
              <a:t> </a:t>
            </a:r>
            <a:r>
              <a:rPr lang="en-US" i="1" dirty="0" err="1" smtClean="0">
                <a:sym typeface="Symbol"/>
              </a:rPr>
              <a:t>a,b,c</a:t>
            </a:r>
            <a:r>
              <a:rPr lang="en-US" i="1" dirty="0" smtClean="0">
                <a:sym typeface="Symbol"/>
              </a:rPr>
              <a:t>, </a:t>
            </a:r>
            <a:r>
              <a:rPr lang="en-US" i="1" dirty="0" err="1" smtClean="0">
                <a:sym typeface="Symbol"/>
              </a:rPr>
              <a:t>i</a:t>
            </a:r>
            <a:r>
              <a:rPr lang="en-US" i="1" dirty="0" smtClean="0">
                <a:sym typeface="Symbol"/>
              </a:rPr>
              <a:t> . a[</a:t>
            </a:r>
            <a:r>
              <a:rPr lang="en-US" i="1" dirty="0" err="1" smtClean="0">
                <a:sym typeface="Symbol"/>
              </a:rPr>
              <a:t>i</a:t>
            </a:r>
            <a:r>
              <a:rPr lang="en-US" i="1" dirty="0" smtClean="0">
                <a:sym typeface="Symbol"/>
              </a:rPr>
              <a:t>] = b[</a:t>
            </a:r>
            <a:r>
              <a:rPr lang="en-US" i="1" dirty="0" err="1" smtClean="0">
                <a:sym typeface="Symbol"/>
              </a:rPr>
              <a:t>i</a:t>
            </a:r>
            <a:r>
              <a:rPr lang="en-US" i="1" dirty="0" smtClean="0">
                <a:sym typeface="Symbol"/>
              </a:rPr>
              <a:t>]  </a:t>
            </a:r>
            <a:r>
              <a:rPr lang="en-US" i="1" dirty="0" smtClean="0">
                <a:sym typeface="Symbol"/>
              </a:rPr>
              <a:t>write</a:t>
            </a:r>
            <a:r>
              <a:rPr lang="en-US" i="1" baseline="30000" dirty="0" smtClean="0">
                <a:sym typeface="Symbol"/>
              </a:rPr>
              <a:t></a:t>
            </a:r>
            <a:r>
              <a:rPr lang="en-US" i="1" dirty="0" smtClean="0">
                <a:sym typeface="Symbol"/>
              </a:rPr>
              <a:t>(</a:t>
            </a:r>
            <a:r>
              <a:rPr lang="en-US" i="1" dirty="0" err="1" smtClean="0">
                <a:sym typeface="Symbol"/>
              </a:rPr>
              <a:t>a,b,c</a:t>
            </a:r>
            <a:r>
              <a:rPr lang="en-US" i="1" dirty="0" smtClean="0">
                <a:sym typeface="Symbol"/>
              </a:rPr>
              <a:t>)[</a:t>
            </a:r>
            <a:r>
              <a:rPr lang="en-US" i="1" dirty="0" err="1" smtClean="0">
                <a:sym typeface="Symbol"/>
              </a:rPr>
              <a:t>i</a:t>
            </a:r>
            <a:r>
              <a:rPr lang="en-US" i="1" dirty="0" smtClean="0">
                <a:sym typeface="Symbol"/>
              </a:rPr>
              <a:t>] = c[</a:t>
            </a:r>
            <a:r>
              <a:rPr lang="en-US" i="1" dirty="0" err="1" smtClean="0">
                <a:sym typeface="Symbol"/>
              </a:rPr>
              <a:t>i</a:t>
            </a:r>
            <a:r>
              <a:rPr lang="en-US" i="1" dirty="0" smtClean="0">
                <a:sym typeface="Symbol"/>
              </a:rPr>
              <a:t>]</a:t>
            </a:r>
            <a:br>
              <a:rPr lang="en-US" i="1" dirty="0" smtClean="0">
                <a:sym typeface="Symbol"/>
              </a:rPr>
            </a:br>
            <a:r>
              <a:rPr lang="en-US" i="1" dirty="0" smtClean="0">
                <a:sym typeface="Symbol"/>
              </a:rPr>
              <a:t> </a:t>
            </a:r>
            <a:r>
              <a:rPr lang="en-US" i="1" dirty="0" err="1" smtClean="0">
                <a:sym typeface="Symbol"/>
              </a:rPr>
              <a:t>a,b,c</a:t>
            </a:r>
            <a:r>
              <a:rPr lang="en-US" i="1" dirty="0" smtClean="0">
                <a:sym typeface="Symbol"/>
              </a:rPr>
              <a:t>, </a:t>
            </a:r>
            <a:r>
              <a:rPr lang="en-US" i="1" dirty="0" err="1" smtClean="0">
                <a:sym typeface="Symbol"/>
              </a:rPr>
              <a:t>i</a:t>
            </a:r>
            <a:r>
              <a:rPr lang="en-US" i="1" dirty="0" smtClean="0">
                <a:sym typeface="Symbol"/>
              </a:rPr>
              <a:t> . a[</a:t>
            </a:r>
            <a:r>
              <a:rPr lang="en-US" i="1" dirty="0" err="1" smtClean="0">
                <a:sym typeface="Symbol"/>
              </a:rPr>
              <a:t>i</a:t>
            </a:r>
            <a:r>
              <a:rPr lang="en-US" i="1" dirty="0" smtClean="0">
                <a:sym typeface="Symbol"/>
              </a:rPr>
              <a:t>]  b[</a:t>
            </a:r>
            <a:r>
              <a:rPr lang="en-US" i="1" dirty="0" err="1" smtClean="0">
                <a:sym typeface="Symbol"/>
              </a:rPr>
              <a:t>i</a:t>
            </a:r>
            <a:r>
              <a:rPr lang="en-US" i="1" dirty="0" smtClean="0">
                <a:sym typeface="Symbol"/>
              </a:rPr>
              <a:t>]  </a:t>
            </a:r>
            <a:r>
              <a:rPr lang="en-US" i="1" dirty="0" smtClean="0">
                <a:sym typeface="Symbol"/>
              </a:rPr>
              <a:t>write</a:t>
            </a:r>
            <a:r>
              <a:rPr lang="en-US" i="1" baseline="30000" dirty="0" smtClean="0">
                <a:sym typeface="Symbol"/>
              </a:rPr>
              <a:t></a:t>
            </a:r>
            <a:r>
              <a:rPr lang="en-US" i="1" dirty="0" smtClean="0">
                <a:sym typeface="Symbol"/>
              </a:rPr>
              <a:t>(</a:t>
            </a:r>
            <a:r>
              <a:rPr lang="en-US" i="1" dirty="0" err="1" smtClean="0">
                <a:sym typeface="Symbol"/>
              </a:rPr>
              <a:t>a,b,c</a:t>
            </a:r>
            <a:r>
              <a:rPr lang="en-US" i="1" dirty="0" smtClean="0">
                <a:sym typeface="Symbol"/>
              </a:rPr>
              <a:t>)[</a:t>
            </a:r>
            <a:r>
              <a:rPr lang="en-US" i="1" dirty="0" err="1" smtClean="0">
                <a:sym typeface="Symbol"/>
              </a:rPr>
              <a:t>i</a:t>
            </a:r>
            <a:r>
              <a:rPr lang="en-US" i="1" dirty="0" smtClean="0">
                <a:sym typeface="Symbol"/>
              </a:rPr>
              <a:t>] = b[</a:t>
            </a:r>
            <a:r>
              <a:rPr lang="en-US" i="1" dirty="0" err="1" smtClean="0">
                <a:sym typeface="Symbol"/>
              </a:rPr>
              <a:t>i</a:t>
            </a:r>
            <a:r>
              <a:rPr lang="en-US" i="1" dirty="0" smtClean="0">
                <a:sym typeface="Symbol"/>
              </a:rPr>
              <a:t>]</a:t>
            </a:r>
          </a:p>
          <a:p>
            <a:pPr lvl="1"/>
            <a:r>
              <a:rPr lang="en-US" dirty="0" smtClean="0">
                <a:sym typeface="Symbol"/>
              </a:rPr>
              <a:t>We now have sets:</a:t>
            </a:r>
          </a:p>
          <a:p>
            <a:pPr lvl="2"/>
            <a:r>
              <a:rPr lang="en-US" i="1" dirty="0" smtClean="0">
                <a:sym typeface="Symbol"/>
              </a:rPr>
              <a:t> = const(</a:t>
            </a:r>
            <a:r>
              <a:rPr lang="en-US" dirty="0" smtClean="0">
                <a:sym typeface="Symbol"/>
              </a:rPr>
              <a:t>false), T = </a:t>
            </a:r>
            <a:r>
              <a:rPr lang="en-US" i="1" dirty="0" smtClean="0">
                <a:sym typeface="Symbol"/>
              </a:rPr>
              <a:t>const(</a:t>
            </a:r>
            <a:r>
              <a:rPr lang="en-US" dirty="0" smtClean="0">
                <a:sym typeface="Symbol"/>
              </a:rPr>
              <a:t>true), </a:t>
            </a:r>
          </a:p>
          <a:p>
            <a:pPr lvl="2"/>
            <a:r>
              <a:rPr lang="en-US" i="1" dirty="0" smtClean="0">
                <a:sym typeface="Symbol"/>
              </a:rPr>
              <a:t>A  B = </a:t>
            </a:r>
            <a:r>
              <a:rPr lang="en-US" i="1" dirty="0" smtClean="0">
                <a:sym typeface="Symbol"/>
              </a:rPr>
              <a:t>write</a:t>
            </a:r>
            <a:r>
              <a:rPr lang="en-US" i="1" baseline="30000" dirty="0" smtClean="0">
                <a:sym typeface="Symbol"/>
              </a:rPr>
              <a:t></a:t>
            </a:r>
            <a:r>
              <a:rPr lang="en-US" i="1" dirty="0" smtClean="0">
                <a:sym typeface="Symbol"/>
              </a:rPr>
              <a:t>(,A,B)[</a:t>
            </a:r>
            <a:r>
              <a:rPr lang="en-US" i="1" dirty="0" err="1" smtClean="0">
                <a:sym typeface="Symbol"/>
              </a:rPr>
              <a:t>i</a:t>
            </a:r>
            <a:r>
              <a:rPr lang="en-US" i="1" dirty="0" smtClean="0">
                <a:sym typeface="Symbol"/>
              </a:rPr>
              <a:t>] </a:t>
            </a:r>
          </a:p>
          <a:p>
            <a:pPr lvl="2"/>
            <a:r>
              <a:rPr lang="en-US" i="1" dirty="0" smtClean="0">
                <a:sym typeface="Symbol"/>
              </a:rPr>
              <a:t>A  B = </a:t>
            </a:r>
            <a:r>
              <a:rPr lang="en-US" i="1" dirty="0" smtClean="0">
                <a:sym typeface="Symbol"/>
              </a:rPr>
              <a:t>write</a:t>
            </a:r>
            <a:r>
              <a:rPr lang="en-US" i="1" baseline="30000" dirty="0" smtClean="0">
                <a:sym typeface="Symbol"/>
              </a:rPr>
              <a:t></a:t>
            </a:r>
            <a:r>
              <a:rPr lang="en-US" i="1" dirty="0" smtClean="0">
                <a:sym typeface="Symbol"/>
              </a:rPr>
              <a:t>(T,A,B)[</a:t>
            </a:r>
            <a:r>
              <a:rPr lang="en-US" i="1" dirty="0" err="1" smtClean="0">
                <a:sym typeface="Symbol"/>
              </a:rPr>
              <a:t>i</a:t>
            </a:r>
            <a:r>
              <a:rPr lang="en-US" i="1" dirty="0" smtClean="0">
                <a:sym typeface="Symbol"/>
              </a:rPr>
              <a:t>] </a:t>
            </a:r>
          </a:p>
          <a:p>
            <a:pPr lvl="1"/>
            <a:r>
              <a:rPr lang="en-US" dirty="0" smtClean="0">
                <a:sym typeface="Symbol"/>
              </a:rPr>
              <a:t>Ranges:</a:t>
            </a:r>
          </a:p>
          <a:p>
            <a:pPr lvl="2"/>
            <a:r>
              <a:rPr lang="en-US" i="1" dirty="0" smtClean="0">
                <a:sym typeface="Symbol"/>
              </a:rPr>
              <a:t></a:t>
            </a:r>
            <a:r>
              <a:rPr lang="en-US" i="1" dirty="0" err="1" smtClean="0">
                <a:sym typeface="Symbol"/>
              </a:rPr>
              <a:t>l,u</a:t>
            </a:r>
            <a:r>
              <a:rPr lang="en-US" i="1" dirty="0" smtClean="0">
                <a:sym typeface="Symbol"/>
              </a:rPr>
              <a:t>, x . range(</a:t>
            </a:r>
            <a:r>
              <a:rPr lang="en-US" i="1" dirty="0" err="1" smtClean="0">
                <a:sym typeface="Symbol"/>
              </a:rPr>
              <a:t>l,u</a:t>
            </a:r>
            <a:r>
              <a:rPr lang="en-US" i="1" dirty="0" smtClean="0">
                <a:sym typeface="Symbol"/>
              </a:rPr>
              <a:t>)[x]  l  x  u  </a:t>
            </a:r>
            <a:r>
              <a:rPr lang="en-US" dirty="0" smtClean="0">
                <a:sym typeface="Symbol"/>
              </a:rPr>
              <a:t>  </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Arrays galore</a:t>
            </a:r>
            <a:endParaRPr lang="en-US" dirty="0"/>
          </a:p>
        </p:txBody>
      </p:sp>
      <p:sp>
        <p:nvSpPr>
          <p:cNvPr id="3" name="Content Placeholder 2"/>
          <p:cNvSpPr>
            <a:spLocks noGrp="1"/>
          </p:cNvSpPr>
          <p:nvPr>
            <p:ph idx="1"/>
          </p:nvPr>
        </p:nvSpPr>
        <p:spPr>
          <a:xfrm>
            <a:off x="324556" y="1390297"/>
            <a:ext cx="8382000" cy="4367349"/>
          </a:xfrm>
        </p:spPr>
        <p:txBody>
          <a:bodyPr/>
          <a:lstStyle/>
          <a:p>
            <a:r>
              <a:rPr lang="en-US" dirty="0" smtClean="0"/>
              <a:t>Claim: Same kind of reduction to </a:t>
            </a:r>
            <a:r>
              <a:rPr lang="en-US" i="1" dirty="0" smtClean="0"/>
              <a:t>E (and arithmetic) </a:t>
            </a:r>
            <a:r>
              <a:rPr lang="en-US" dirty="0" smtClean="0"/>
              <a:t>works</a:t>
            </a:r>
          </a:p>
          <a:p>
            <a:endParaRPr lang="en-US" dirty="0" smtClean="0"/>
          </a:p>
          <a:p>
            <a:pPr lvl="1"/>
            <a:r>
              <a:rPr lang="en-US" dirty="0" smtClean="0"/>
              <a:t>Integer ranges, require slightly more</a:t>
            </a:r>
          </a:p>
          <a:p>
            <a:pPr lvl="2"/>
            <a:r>
              <a:rPr lang="en-US" dirty="0" smtClean="0">
                <a:sym typeface="Symbol"/>
              </a:rPr>
              <a:t></a:t>
            </a:r>
            <a:r>
              <a:rPr lang="en-US" i="1" dirty="0" smtClean="0">
                <a:sym typeface="Symbol"/>
              </a:rPr>
              <a:t>range(</a:t>
            </a:r>
            <a:r>
              <a:rPr lang="en-US" i="1" dirty="0" err="1" smtClean="0">
                <a:sym typeface="Symbol"/>
              </a:rPr>
              <a:t>l,u</a:t>
            </a:r>
            <a:r>
              <a:rPr lang="en-US" i="1" dirty="0" smtClean="0">
                <a:sym typeface="Symbol"/>
              </a:rPr>
              <a:t>)[l-1], </a:t>
            </a:r>
            <a:r>
              <a:rPr lang="en-US" dirty="0" smtClean="0">
                <a:sym typeface="Symbol"/>
              </a:rPr>
              <a:t></a:t>
            </a:r>
            <a:r>
              <a:rPr lang="en-US" i="1" dirty="0" smtClean="0">
                <a:sym typeface="Symbol"/>
              </a:rPr>
              <a:t>range(</a:t>
            </a:r>
            <a:r>
              <a:rPr lang="en-US" i="1" dirty="0" err="1" smtClean="0">
                <a:sym typeface="Symbol"/>
              </a:rPr>
              <a:t>l,u</a:t>
            </a:r>
            <a:r>
              <a:rPr lang="en-US" i="1" dirty="0" smtClean="0">
                <a:sym typeface="Symbol"/>
              </a:rPr>
              <a:t>)[u+1]</a:t>
            </a:r>
          </a:p>
          <a:p>
            <a:pPr lvl="2"/>
            <a:r>
              <a:rPr lang="en-US" i="1" dirty="0" smtClean="0">
                <a:sym typeface="Symbol"/>
              </a:rPr>
              <a:t>range(</a:t>
            </a:r>
            <a:r>
              <a:rPr lang="en-US" i="1" dirty="0" err="1" smtClean="0">
                <a:sym typeface="Symbol"/>
              </a:rPr>
              <a:t>l,u</a:t>
            </a:r>
            <a:r>
              <a:rPr lang="en-US" i="1" dirty="0" smtClean="0">
                <a:sym typeface="Symbol"/>
              </a:rPr>
              <a:t>)[l], range(</a:t>
            </a:r>
            <a:r>
              <a:rPr lang="en-US" i="1" dirty="0" err="1" smtClean="0">
                <a:sym typeface="Symbol"/>
              </a:rPr>
              <a:t>l,u</a:t>
            </a:r>
            <a:r>
              <a:rPr lang="en-US" i="1" dirty="0" smtClean="0">
                <a:sym typeface="Symbol"/>
              </a:rPr>
              <a:t>)[u]</a:t>
            </a:r>
          </a:p>
          <a:p>
            <a:pPr lvl="2"/>
            <a:endParaRPr lang="en-US" dirty="0" smtClean="0"/>
          </a:p>
          <a:p>
            <a:r>
              <a:rPr lang="en-US" dirty="0" smtClean="0"/>
              <a:t>Is there a general principle underpinning such extensions?</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Arrays galore</a:t>
            </a:r>
            <a:endParaRPr lang="en-US" dirty="0"/>
          </a:p>
        </p:txBody>
      </p:sp>
      <p:sp>
        <p:nvSpPr>
          <p:cNvPr id="3" name="Content Placeholder 2"/>
          <p:cNvSpPr>
            <a:spLocks noGrp="1"/>
          </p:cNvSpPr>
          <p:nvPr>
            <p:ph idx="1"/>
          </p:nvPr>
        </p:nvSpPr>
        <p:spPr>
          <a:xfrm>
            <a:off x="381000" y="1412875"/>
            <a:ext cx="8382000" cy="5633850"/>
          </a:xfrm>
        </p:spPr>
        <p:txBody>
          <a:bodyPr/>
          <a:lstStyle/>
          <a:p>
            <a:r>
              <a:rPr lang="en-US" dirty="0" smtClean="0"/>
              <a:t>Consider a more general formulation.</a:t>
            </a:r>
          </a:p>
          <a:p>
            <a:pPr lvl="1"/>
            <a:r>
              <a:rPr lang="en-US" dirty="0" smtClean="0">
                <a:sym typeface="Symbol"/>
              </a:rPr>
              <a:t> is a conjunction of:</a:t>
            </a:r>
          </a:p>
          <a:p>
            <a:pPr lvl="2"/>
            <a:r>
              <a:rPr lang="en-US" dirty="0" smtClean="0">
                <a:sym typeface="Symbol"/>
              </a:rPr>
              <a:t>Equalities, </a:t>
            </a:r>
            <a:r>
              <a:rPr lang="en-US" dirty="0" err="1" smtClean="0">
                <a:sym typeface="Symbol"/>
              </a:rPr>
              <a:t>disequalities</a:t>
            </a:r>
            <a:endParaRPr lang="en-US" dirty="0" smtClean="0">
              <a:sym typeface="Symbol"/>
            </a:endParaRPr>
          </a:p>
          <a:p>
            <a:pPr lvl="2"/>
            <a:r>
              <a:rPr lang="en-US" dirty="0" smtClean="0">
                <a:sym typeface="Symbol"/>
              </a:rPr>
              <a:t> </a:t>
            </a:r>
            <a:r>
              <a:rPr lang="en-US" i="1" dirty="0" err="1" smtClean="0">
                <a:sym typeface="Symbol"/>
              </a:rPr>
              <a:t>i</a:t>
            </a:r>
            <a:r>
              <a:rPr lang="en-US" i="1" dirty="0" smtClean="0">
                <a:sym typeface="Symbol"/>
              </a:rPr>
              <a:t>, j, k . G(</a:t>
            </a:r>
            <a:r>
              <a:rPr lang="en-US" i="1" dirty="0" err="1" smtClean="0">
                <a:sym typeface="Symbol"/>
              </a:rPr>
              <a:t>i,j,k</a:t>
            </a:r>
            <a:r>
              <a:rPr lang="en-US" i="1" dirty="0" smtClean="0">
                <a:sym typeface="Symbol"/>
              </a:rPr>
              <a:t>)  F(</a:t>
            </a:r>
            <a:r>
              <a:rPr lang="en-US" i="1" dirty="0" err="1" smtClean="0">
                <a:sym typeface="Symbol"/>
              </a:rPr>
              <a:t>i,j,k</a:t>
            </a:r>
            <a:r>
              <a:rPr lang="en-US" i="1" dirty="0" smtClean="0">
                <a:sym typeface="Symbol"/>
              </a:rPr>
              <a:t>)</a:t>
            </a:r>
          </a:p>
          <a:p>
            <a:pPr lvl="3"/>
            <a:r>
              <a:rPr lang="en-US" dirty="0" smtClean="0">
                <a:sym typeface="Symbol"/>
              </a:rPr>
              <a:t>Where G is a </a:t>
            </a:r>
            <a:r>
              <a:rPr lang="en-US" i="1" dirty="0" smtClean="0">
                <a:sym typeface="Symbol"/>
              </a:rPr>
              <a:t>guard </a:t>
            </a:r>
            <a:r>
              <a:rPr lang="en-US" dirty="0" smtClean="0">
                <a:sym typeface="Symbol"/>
              </a:rPr>
              <a:t>formula comparing indices:</a:t>
            </a:r>
          </a:p>
          <a:p>
            <a:pPr lvl="4"/>
            <a:r>
              <a:rPr lang="en-US" dirty="0" smtClean="0">
                <a:sym typeface="Symbol"/>
              </a:rPr>
              <a:t>And-or formula of </a:t>
            </a:r>
            <a:r>
              <a:rPr lang="en-US" i="1" dirty="0" err="1" smtClean="0">
                <a:sym typeface="Symbol"/>
              </a:rPr>
              <a:t>i</a:t>
            </a:r>
            <a:r>
              <a:rPr lang="en-US" i="1" dirty="0" smtClean="0">
                <a:sym typeface="Symbol"/>
              </a:rPr>
              <a:t>  j, </a:t>
            </a:r>
            <a:r>
              <a:rPr lang="en-US" i="1" dirty="0" err="1" smtClean="0">
                <a:sym typeface="Symbol"/>
              </a:rPr>
              <a:t>i</a:t>
            </a:r>
            <a:r>
              <a:rPr lang="en-US" i="1" dirty="0" smtClean="0">
                <a:sym typeface="Symbol"/>
              </a:rPr>
              <a:t>  c</a:t>
            </a:r>
          </a:p>
          <a:p>
            <a:pPr lvl="4"/>
            <a:r>
              <a:rPr lang="en-US" dirty="0" smtClean="0">
                <a:sym typeface="Symbol"/>
              </a:rPr>
              <a:t>Claim: We can always eliminate </a:t>
            </a:r>
            <a:r>
              <a:rPr lang="en-US" i="1" dirty="0" err="1" smtClean="0">
                <a:sym typeface="Symbol"/>
              </a:rPr>
              <a:t>i</a:t>
            </a:r>
            <a:r>
              <a:rPr lang="en-US" i="1" dirty="0" smtClean="0">
                <a:sym typeface="Symbol"/>
              </a:rPr>
              <a:t> =j from the guard.</a:t>
            </a:r>
            <a:endParaRPr lang="en-US" dirty="0" smtClean="0">
              <a:sym typeface="Symbol"/>
            </a:endParaRPr>
          </a:p>
          <a:p>
            <a:pPr lvl="3"/>
            <a:r>
              <a:rPr lang="en-US" dirty="0" smtClean="0">
                <a:sym typeface="Symbol"/>
              </a:rPr>
              <a:t>Where F is a general formula with arrays, </a:t>
            </a:r>
            <a:br>
              <a:rPr lang="en-US" dirty="0" smtClean="0">
                <a:sym typeface="Symbol"/>
              </a:rPr>
            </a:br>
            <a:r>
              <a:rPr lang="en-US" dirty="0" smtClean="0">
                <a:sym typeface="Symbol"/>
              </a:rPr>
              <a:t>Restriction: no nested array formulas.</a:t>
            </a:r>
          </a:p>
          <a:p>
            <a:pPr lvl="1"/>
            <a:r>
              <a:rPr lang="en-US" dirty="0" smtClean="0">
                <a:sym typeface="Symbol"/>
              </a:rPr>
              <a:t>Example:</a:t>
            </a:r>
          </a:p>
          <a:p>
            <a:pPr lvl="2"/>
            <a:r>
              <a:rPr lang="en-US" dirty="0" smtClean="0">
                <a:sym typeface="Symbol"/>
              </a:rPr>
              <a:t>  </a:t>
            </a:r>
            <a:r>
              <a:rPr lang="en-US" i="1" dirty="0" smtClean="0">
                <a:sym typeface="Symbol"/>
              </a:rPr>
              <a:t>j . </a:t>
            </a:r>
            <a:r>
              <a:rPr lang="en-US" b="1" i="1" dirty="0" smtClean="0">
                <a:sym typeface="Symbol"/>
              </a:rPr>
              <a:t>if </a:t>
            </a:r>
            <a:r>
              <a:rPr lang="en-US" i="1" dirty="0" err="1" smtClean="0">
                <a:sym typeface="Symbol"/>
              </a:rPr>
              <a:t>i</a:t>
            </a:r>
            <a:r>
              <a:rPr lang="en-US" i="1" dirty="0" smtClean="0">
                <a:sym typeface="Symbol"/>
              </a:rPr>
              <a:t> = j </a:t>
            </a:r>
            <a:r>
              <a:rPr lang="en-US" b="1" i="1" dirty="0" smtClean="0">
                <a:sym typeface="Symbol"/>
              </a:rPr>
              <a:t>then </a:t>
            </a:r>
            <a:r>
              <a:rPr lang="en-US" i="1" dirty="0" smtClean="0">
                <a:sym typeface="Symbol"/>
              </a:rPr>
              <a:t>b[</a:t>
            </a:r>
            <a:r>
              <a:rPr lang="en-US" i="1" dirty="0" err="1" smtClean="0">
                <a:sym typeface="Symbol"/>
              </a:rPr>
              <a:t>i</a:t>
            </a:r>
            <a:r>
              <a:rPr lang="en-US" i="1" dirty="0" smtClean="0">
                <a:sym typeface="Symbol"/>
              </a:rPr>
              <a:t>] = v </a:t>
            </a:r>
            <a:r>
              <a:rPr lang="en-US" b="1" i="1" dirty="0" smtClean="0">
                <a:sym typeface="Symbol"/>
              </a:rPr>
              <a:t>else </a:t>
            </a:r>
            <a:r>
              <a:rPr lang="en-US" i="1" dirty="0" smtClean="0">
                <a:sym typeface="Symbol"/>
              </a:rPr>
              <a:t>b[</a:t>
            </a:r>
            <a:r>
              <a:rPr lang="en-US" i="1" dirty="0" err="1" smtClean="0">
                <a:sym typeface="Symbol"/>
              </a:rPr>
              <a:t>i</a:t>
            </a:r>
            <a:r>
              <a:rPr lang="en-US" i="1" dirty="0" smtClean="0">
                <a:sym typeface="Symbol"/>
              </a:rPr>
              <a:t>] = a[</a:t>
            </a:r>
            <a:r>
              <a:rPr lang="en-US" i="1" dirty="0" err="1" smtClean="0">
                <a:sym typeface="Symbol"/>
              </a:rPr>
              <a:t>i</a:t>
            </a:r>
            <a:r>
              <a:rPr lang="en-US" i="1" dirty="0" smtClean="0">
                <a:sym typeface="Symbol"/>
              </a:rPr>
              <a:t>]</a:t>
            </a:r>
          </a:p>
          <a:p>
            <a:pPr lvl="2"/>
            <a:r>
              <a:rPr lang="en-US" dirty="0" smtClean="0">
                <a:sym typeface="Symbol"/>
              </a:rPr>
              <a:t>Encodes that </a:t>
            </a:r>
            <a:r>
              <a:rPr lang="en-US" i="1" dirty="0" smtClean="0">
                <a:sym typeface="Symbol"/>
              </a:rPr>
              <a:t>b = </a:t>
            </a:r>
            <a:r>
              <a:rPr lang="en-US" i="1" dirty="0" smtClean="0">
                <a:sym typeface="Symbol"/>
              </a:rPr>
              <a:t>write(</a:t>
            </a:r>
            <a:r>
              <a:rPr lang="en-US" i="1" dirty="0" err="1" smtClean="0">
                <a:sym typeface="Symbol"/>
              </a:rPr>
              <a:t>a,i,v</a:t>
            </a:r>
            <a:r>
              <a:rPr lang="en-US" i="1" dirty="0" smtClean="0">
                <a:sym typeface="Symbol"/>
              </a:rPr>
              <a:t>)</a:t>
            </a:r>
            <a:endParaRPr lang="en-US" dirty="0" smtClean="0">
              <a:sym typeface="Symbol"/>
            </a:endParaRPr>
          </a:p>
          <a:p>
            <a:pPr lvl="2"/>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Arrays galore</a:t>
            </a:r>
            <a:endParaRPr lang="en-US" dirty="0"/>
          </a:p>
        </p:txBody>
      </p:sp>
      <p:sp>
        <p:nvSpPr>
          <p:cNvPr id="3" name="Content Placeholder 2"/>
          <p:cNvSpPr>
            <a:spLocks noGrp="1"/>
          </p:cNvSpPr>
          <p:nvPr>
            <p:ph idx="1"/>
          </p:nvPr>
        </p:nvSpPr>
        <p:spPr>
          <a:xfrm>
            <a:off x="381000" y="1412875"/>
            <a:ext cx="8382000" cy="4598182"/>
          </a:xfrm>
        </p:spPr>
        <p:txBody>
          <a:bodyPr/>
          <a:lstStyle/>
          <a:p>
            <a:r>
              <a:rPr lang="en-US" dirty="0" smtClean="0">
                <a:sym typeface="Symbol"/>
              </a:rPr>
              <a:t> </a:t>
            </a:r>
            <a:r>
              <a:rPr lang="en-US" dirty="0" err="1" smtClean="0">
                <a:sym typeface="Symbol"/>
              </a:rPr>
              <a:t>i</a:t>
            </a:r>
            <a:r>
              <a:rPr lang="en-US" dirty="0" smtClean="0">
                <a:sym typeface="Symbol"/>
              </a:rPr>
              <a:t>, j, k . </a:t>
            </a:r>
            <a:r>
              <a:rPr lang="en-US" i="1" dirty="0" smtClean="0">
                <a:sym typeface="Symbol"/>
              </a:rPr>
              <a:t>G(</a:t>
            </a:r>
            <a:r>
              <a:rPr lang="en-US" i="1" dirty="0" err="1" smtClean="0">
                <a:sym typeface="Symbol"/>
              </a:rPr>
              <a:t>i,j,k</a:t>
            </a:r>
            <a:r>
              <a:rPr lang="en-US" i="1" dirty="0" smtClean="0">
                <a:sym typeface="Symbol"/>
              </a:rPr>
              <a:t>)  F(</a:t>
            </a:r>
            <a:r>
              <a:rPr lang="en-US" i="1" dirty="0" err="1" smtClean="0">
                <a:sym typeface="Symbol"/>
              </a:rPr>
              <a:t>i,j,k</a:t>
            </a:r>
            <a:r>
              <a:rPr lang="en-US" i="1" dirty="0" smtClean="0">
                <a:sym typeface="Symbol"/>
              </a:rPr>
              <a:t>)</a:t>
            </a:r>
          </a:p>
          <a:p>
            <a:pPr lvl="1"/>
            <a:r>
              <a:rPr lang="en-US" dirty="0" smtClean="0">
                <a:sym typeface="Symbol"/>
              </a:rPr>
              <a:t>Where G is a </a:t>
            </a:r>
            <a:r>
              <a:rPr lang="en-US" i="1" dirty="0" smtClean="0">
                <a:sym typeface="Symbol"/>
              </a:rPr>
              <a:t>guard </a:t>
            </a:r>
            <a:r>
              <a:rPr lang="en-US" dirty="0" smtClean="0">
                <a:sym typeface="Symbol"/>
              </a:rPr>
              <a:t>formula comparing indices:</a:t>
            </a:r>
          </a:p>
          <a:p>
            <a:pPr lvl="2"/>
            <a:r>
              <a:rPr lang="en-US" dirty="0" smtClean="0">
                <a:sym typeface="Symbol"/>
              </a:rPr>
              <a:t>And-or formula of </a:t>
            </a:r>
            <a:r>
              <a:rPr lang="en-US" i="1" dirty="0" err="1" smtClean="0">
                <a:sym typeface="Symbol"/>
              </a:rPr>
              <a:t>i</a:t>
            </a:r>
            <a:r>
              <a:rPr lang="en-US" i="1" dirty="0" smtClean="0">
                <a:sym typeface="Symbol"/>
              </a:rPr>
              <a:t>  j, </a:t>
            </a:r>
            <a:r>
              <a:rPr lang="en-US" i="1" dirty="0" err="1" smtClean="0">
                <a:sym typeface="Symbol"/>
              </a:rPr>
              <a:t>i</a:t>
            </a:r>
            <a:r>
              <a:rPr lang="en-US" i="1" dirty="0" smtClean="0">
                <a:sym typeface="Symbol"/>
              </a:rPr>
              <a:t>  c</a:t>
            </a:r>
          </a:p>
          <a:p>
            <a:pPr lvl="2"/>
            <a:r>
              <a:rPr lang="en-US" dirty="0" smtClean="0">
                <a:sym typeface="Symbol"/>
              </a:rPr>
              <a:t>Claim: We can always eliminate </a:t>
            </a:r>
            <a:r>
              <a:rPr lang="en-US" i="1" dirty="0" err="1" smtClean="0">
                <a:sym typeface="Symbol"/>
              </a:rPr>
              <a:t>i</a:t>
            </a:r>
            <a:r>
              <a:rPr lang="en-US" i="1" dirty="0" smtClean="0">
                <a:sym typeface="Symbol"/>
              </a:rPr>
              <a:t> =j </a:t>
            </a:r>
            <a:r>
              <a:rPr lang="en-US" dirty="0" smtClean="0">
                <a:sym typeface="Symbol"/>
              </a:rPr>
              <a:t>or</a:t>
            </a:r>
            <a:r>
              <a:rPr lang="en-US" i="1" dirty="0" smtClean="0">
                <a:sym typeface="Symbol"/>
              </a:rPr>
              <a:t> </a:t>
            </a:r>
            <a:r>
              <a:rPr lang="en-US" i="1" dirty="0" err="1" smtClean="0">
                <a:sym typeface="Symbol"/>
              </a:rPr>
              <a:t>i</a:t>
            </a:r>
            <a:r>
              <a:rPr lang="en-US" i="1" dirty="0" smtClean="0">
                <a:sym typeface="Symbol"/>
              </a:rPr>
              <a:t> = </a:t>
            </a:r>
            <a:r>
              <a:rPr lang="en-US" dirty="0" smtClean="0">
                <a:sym typeface="Symbol"/>
              </a:rPr>
              <a:t>c from the guard.</a:t>
            </a:r>
          </a:p>
          <a:p>
            <a:pPr lvl="2">
              <a:buNone/>
            </a:pPr>
            <a:endParaRPr lang="en-US" dirty="0" smtClean="0">
              <a:sym typeface="Symbol"/>
            </a:endParaRPr>
          </a:p>
          <a:p>
            <a:pPr lvl="1">
              <a:buNone/>
            </a:pPr>
            <a:r>
              <a:rPr lang="en-US" dirty="0" smtClean="0">
                <a:sym typeface="Symbol"/>
              </a:rPr>
              <a:t>		 	 </a:t>
            </a:r>
            <a:r>
              <a:rPr lang="en-US" i="1" dirty="0" err="1" smtClean="0">
                <a:sym typeface="Symbol"/>
              </a:rPr>
              <a:t>i</a:t>
            </a:r>
            <a:r>
              <a:rPr lang="en-US" i="1" dirty="0" smtClean="0">
                <a:sym typeface="Symbol"/>
              </a:rPr>
              <a:t>, j, k . </a:t>
            </a:r>
            <a:r>
              <a:rPr lang="en-US" i="1" dirty="0" err="1" smtClean="0">
                <a:sym typeface="Symbol"/>
              </a:rPr>
              <a:t>i</a:t>
            </a:r>
            <a:r>
              <a:rPr lang="en-US" i="1" dirty="0" smtClean="0">
                <a:sym typeface="Symbol"/>
              </a:rPr>
              <a:t> = j  k  c  j  c’  F(</a:t>
            </a:r>
            <a:r>
              <a:rPr lang="en-US" i="1" dirty="0" err="1" smtClean="0">
                <a:sym typeface="Symbol"/>
              </a:rPr>
              <a:t>i,j,k</a:t>
            </a:r>
            <a:r>
              <a:rPr lang="en-US" i="1" dirty="0" smtClean="0">
                <a:sym typeface="Symbol"/>
              </a:rPr>
              <a:t>)</a:t>
            </a:r>
          </a:p>
          <a:p>
            <a:pPr lvl="1">
              <a:buNone/>
            </a:pPr>
            <a:r>
              <a:rPr lang="en-US" dirty="0" smtClean="0">
                <a:sym typeface="Symbol"/>
              </a:rPr>
              <a:t>		   	 </a:t>
            </a:r>
            <a:r>
              <a:rPr lang="en-US" i="1" dirty="0" err="1" smtClean="0">
                <a:sym typeface="Symbol"/>
              </a:rPr>
              <a:t>i</a:t>
            </a:r>
            <a:r>
              <a:rPr lang="en-US" i="1" dirty="0" smtClean="0">
                <a:sym typeface="Symbol"/>
              </a:rPr>
              <a:t>, k .  k  c  </a:t>
            </a:r>
            <a:r>
              <a:rPr lang="en-US" i="1" dirty="0" err="1" smtClean="0">
                <a:sym typeface="Symbol"/>
              </a:rPr>
              <a:t>i</a:t>
            </a:r>
            <a:r>
              <a:rPr lang="en-US" i="1" dirty="0" smtClean="0">
                <a:sym typeface="Symbol"/>
              </a:rPr>
              <a:t>  c  F(</a:t>
            </a:r>
            <a:r>
              <a:rPr lang="en-US" i="1" dirty="0" err="1" smtClean="0">
                <a:sym typeface="Symbol"/>
              </a:rPr>
              <a:t>i,i,k</a:t>
            </a:r>
            <a:r>
              <a:rPr lang="en-US" i="1" dirty="0" smtClean="0">
                <a:sym typeface="Symbol"/>
              </a:rPr>
              <a:t>)</a:t>
            </a:r>
          </a:p>
          <a:p>
            <a:pPr lvl="2"/>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of Day 5</a:t>
            </a:r>
            <a:endParaRPr lang="en-US" dirty="0"/>
          </a:p>
        </p:txBody>
      </p:sp>
      <p:sp>
        <p:nvSpPr>
          <p:cNvPr id="3" name="Content Placeholder 2"/>
          <p:cNvSpPr>
            <a:spLocks noGrp="1"/>
          </p:cNvSpPr>
          <p:nvPr>
            <p:ph idx="1"/>
          </p:nvPr>
        </p:nvSpPr>
        <p:spPr>
          <a:xfrm>
            <a:off x="381000" y="1412875"/>
            <a:ext cx="8382000" cy="4122667"/>
          </a:xfrm>
        </p:spPr>
        <p:txBody>
          <a:bodyPr/>
          <a:lstStyle/>
          <a:p>
            <a:r>
              <a:rPr lang="en-US" dirty="0" smtClean="0"/>
              <a:t>Array decision procedures (part 2)</a:t>
            </a:r>
          </a:p>
          <a:p>
            <a:endParaRPr lang="en-US" dirty="0" smtClean="0"/>
          </a:p>
          <a:p>
            <a:r>
              <a:rPr lang="en-US" dirty="0" smtClean="0"/>
              <a:t>Quantifiers and SMT solvers</a:t>
            </a:r>
          </a:p>
          <a:p>
            <a:endParaRPr lang="en-US" dirty="0" smtClean="0"/>
          </a:p>
          <a:p>
            <a:r>
              <a:rPr lang="en-US" dirty="0" smtClean="0"/>
              <a:t>Lab:</a:t>
            </a:r>
          </a:p>
          <a:p>
            <a:pPr lvl="1"/>
            <a:r>
              <a:rPr lang="en-US" dirty="0" smtClean="0"/>
              <a:t>Build your own theory decision procedure on top of Z3</a:t>
            </a:r>
          </a:p>
          <a:p>
            <a:pPr lvl="1"/>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Arrays galore</a:t>
            </a:r>
            <a:endParaRPr lang="en-US" dirty="0"/>
          </a:p>
        </p:txBody>
      </p:sp>
      <p:sp>
        <p:nvSpPr>
          <p:cNvPr id="3" name="Content Placeholder 2"/>
          <p:cNvSpPr>
            <a:spLocks noGrp="1"/>
          </p:cNvSpPr>
          <p:nvPr>
            <p:ph idx="1"/>
          </p:nvPr>
        </p:nvSpPr>
        <p:spPr>
          <a:xfrm>
            <a:off x="381000" y="1412875"/>
            <a:ext cx="8382000" cy="5239896"/>
          </a:xfrm>
        </p:spPr>
        <p:txBody>
          <a:bodyPr/>
          <a:lstStyle/>
          <a:p>
            <a:r>
              <a:rPr lang="en-US" dirty="0" smtClean="0">
                <a:sym typeface="Symbol"/>
              </a:rPr>
              <a:t> </a:t>
            </a:r>
            <a:r>
              <a:rPr lang="en-US" dirty="0" err="1" smtClean="0">
                <a:sym typeface="Symbol"/>
              </a:rPr>
              <a:t>i</a:t>
            </a:r>
            <a:r>
              <a:rPr lang="en-US" dirty="0" smtClean="0">
                <a:sym typeface="Symbol"/>
              </a:rPr>
              <a:t>, j, k . </a:t>
            </a:r>
            <a:r>
              <a:rPr lang="en-US" i="1" dirty="0" smtClean="0">
                <a:sym typeface="Symbol"/>
              </a:rPr>
              <a:t>G(</a:t>
            </a:r>
            <a:r>
              <a:rPr lang="en-US" i="1" dirty="0" err="1" smtClean="0">
                <a:sym typeface="Symbol"/>
              </a:rPr>
              <a:t>i,j,k</a:t>
            </a:r>
            <a:r>
              <a:rPr lang="en-US" i="1" dirty="0" smtClean="0">
                <a:sym typeface="Symbol"/>
              </a:rPr>
              <a:t>)  F(</a:t>
            </a:r>
            <a:r>
              <a:rPr lang="en-US" i="1" dirty="0" err="1" smtClean="0">
                <a:sym typeface="Symbol"/>
              </a:rPr>
              <a:t>i,j,k</a:t>
            </a:r>
            <a:r>
              <a:rPr lang="en-US" i="1" dirty="0" smtClean="0">
                <a:sym typeface="Symbol"/>
              </a:rPr>
              <a:t>)</a:t>
            </a:r>
          </a:p>
          <a:p>
            <a:pPr lvl="1"/>
            <a:r>
              <a:rPr lang="en-US" dirty="0" smtClean="0">
                <a:sym typeface="Symbol"/>
              </a:rPr>
              <a:t>Where G is a </a:t>
            </a:r>
            <a:r>
              <a:rPr lang="en-US" i="1" dirty="0" smtClean="0">
                <a:sym typeface="Symbol"/>
              </a:rPr>
              <a:t>guard </a:t>
            </a:r>
            <a:r>
              <a:rPr lang="en-US" dirty="0" smtClean="0">
                <a:sym typeface="Symbol"/>
              </a:rPr>
              <a:t>formula comparing indices:</a:t>
            </a:r>
          </a:p>
          <a:p>
            <a:pPr lvl="2"/>
            <a:r>
              <a:rPr lang="en-US" dirty="0" smtClean="0">
                <a:sym typeface="Symbol"/>
              </a:rPr>
              <a:t>And-</a:t>
            </a:r>
            <a:r>
              <a:rPr lang="en-US" i="1" dirty="0" smtClean="0">
                <a:sym typeface="Symbol"/>
              </a:rPr>
              <a:t>or</a:t>
            </a:r>
            <a:r>
              <a:rPr lang="en-US" dirty="0" smtClean="0">
                <a:sym typeface="Symbol"/>
              </a:rPr>
              <a:t> formula of </a:t>
            </a:r>
            <a:r>
              <a:rPr lang="en-US" i="1" dirty="0" err="1" smtClean="0">
                <a:sym typeface="Symbol"/>
              </a:rPr>
              <a:t>i</a:t>
            </a:r>
            <a:r>
              <a:rPr lang="en-US" i="1" dirty="0" smtClean="0">
                <a:sym typeface="Symbol"/>
              </a:rPr>
              <a:t>  j, </a:t>
            </a:r>
            <a:r>
              <a:rPr lang="en-US" i="1" dirty="0" err="1" smtClean="0">
                <a:sym typeface="Symbol"/>
              </a:rPr>
              <a:t>i</a:t>
            </a:r>
            <a:r>
              <a:rPr lang="en-US" i="1" dirty="0" smtClean="0">
                <a:sym typeface="Symbol"/>
              </a:rPr>
              <a:t>  c</a:t>
            </a:r>
          </a:p>
          <a:p>
            <a:pPr lvl="2"/>
            <a:r>
              <a:rPr lang="en-US" dirty="0" smtClean="0">
                <a:sym typeface="Symbol"/>
              </a:rPr>
              <a:t>Claim: We can always </a:t>
            </a:r>
            <a:r>
              <a:rPr lang="en-US" i="1" dirty="0" smtClean="0">
                <a:sym typeface="Symbol"/>
              </a:rPr>
              <a:t>or</a:t>
            </a:r>
            <a:r>
              <a:rPr lang="en-US" dirty="0" smtClean="0">
                <a:sym typeface="Symbol"/>
              </a:rPr>
              <a:t> from the guard</a:t>
            </a:r>
          </a:p>
          <a:p>
            <a:pPr lvl="2">
              <a:buNone/>
            </a:pPr>
            <a:endParaRPr lang="en-US" dirty="0" smtClean="0">
              <a:sym typeface="Symbol"/>
            </a:endParaRPr>
          </a:p>
          <a:p>
            <a:pPr lvl="1">
              <a:buNone/>
            </a:pPr>
            <a:r>
              <a:rPr lang="en-US" dirty="0" smtClean="0">
                <a:sym typeface="Symbol"/>
              </a:rPr>
              <a:t>		 	 </a:t>
            </a:r>
            <a:r>
              <a:rPr lang="en-US" i="1" dirty="0" err="1" smtClean="0">
                <a:sym typeface="Symbol"/>
              </a:rPr>
              <a:t>i</a:t>
            </a:r>
            <a:r>
              <a:rPr lang="en-US" i="1" dirty="0" smtClean="0">
                <a:sym typeface="Symbol"/>
              </a:rPr>
              <a:t>, j, k . G(</a:t>
            </a:r>
            <a:r>
              <a:rPr lang="en-US" i="1" dirty="0" err="1" smtClean="0">
                <a:sym typeface="Symbol"/>
              </a:rPr>
              <a:t>i,j,k</a:t>
            </a:r>
            <a:r>
              <a:rPr lang="en-US" i="1" dirty="0" smtClean="0">
                <a:sym typeface="Symbol"/>
              </a:rPr>
              <a:t>)  G’(</a:t>
            </a:r>
            <a:r>
              <a:rPr lang="en-US" i="1" dirty="0" err="1" smtClean="0">
                <a:sym typeface="Symbol"/>
              </a:rPr>
              <a:t>i,j,k</a:t>
            </a:r>
            <a:r>
              <a:rPr lang="en-US" i="1" dirty="0" smtClean="0">
                <a:sym typeface="Symbol"/>
              </a:rPr>
              <a:t>)  F(</a:t>
            </a:r>
            <a:r>
              <a:rPr lang="en-US" i="1" dirty="0" err="1" smtClean="0">
                <a:sym typeface="Symbol"/>
              </a:rPr>
              <a:t>i,j,k</a:t>
            </a:r>
            <a:r>
              <a:rPr lang="en-US" i="1" dirty="0" smtClean="0">
                <a:sym typeface="Symbol"/>
              </a:rPr>
              <a:t>)</a:t>
            </a:r>
          </a:p>
          <a:p>
            <a:pPr lvl="1">
              <a:buNone/>
            </a:pPr>
            <a:endParaRPr lang="en-US" i="1" dirty="0" smtClean="0">
              <a:sym typeface="Symbol"/>
            </a:endParaRPr>
          </a:p>
          <a:p>
            <a:pPr lvl="1">
              <a:buNone/>
            </a:pPr>
            <a:r>
              <a:rPr lang="en-US" dirty="0" smtClean="0">
                <a:sym typeface="Symbol"/>
              </a:rPr>
              <a:t>		   	    </a:t>
            </a:r>
            <a:r>
              <a:rPr lang="en-US" i="1" dirty="0" err="1" smtClean="0">
                <a:sym typeface="Symbol"/>
              </a:rPr>
              <a:t>i</a:t>
            </a:r>
            <a:r>
              <a:rPr lang="en-US" i="1" dirty="0" smtClean="0">
                <a:sym typeface="Symbol"/>
              </a:rPr>
              <a:t>, j, k . G(</a:t>
            </a:r>
            <a:r>
              <a:rPr lang="en-US" i="1" dirty="0" err="1" smtClean="0">
                <a:sym typeface="Symbol"/>
              </a:rPr>
              <a:t>i,j,k</a:t>
            </a:r>
            <a:r>
              <a:rPr lang="en-US" i="1" dirty="0" smtClean="0">
                <a:sym typeface="Symbol"/>
              </a:rPr>
              <a:t>)  F(</a:t>
            </a:r>
            <a:r>
              <a:rPr lang="en-US" i="1" dirty="0" err="1" smtClean="0">
                <a:sym typeface="Symbol"/>
              </a:rPr>
              <a:t>i,j,k</a:t>
            </a:r>
            <a:r>
              <a:rPr lang="en-US" i="1" dirty="0" smtClean="0">
                <a:sym typeface="Symbol"/>
              </a:rPr>
              <a:t>)</a:t>
            </a:r>
          </a:p>
          <a:p>
            <a:pPr lvl="1">
              <a:buNone/>
            </a:pPr>
            <a:r>
              <a:rPr lang="en-US" i="1" dirty="0" smtClean="0">
                <a:sym typeface="Symbol"/>
              </a:rPr>
              <a:t>			</a:t>
            </a:r>
            <a:r>
              <a:rPr lang="en-US" dirty="0" smtClean="0">
                <a:sym typeface="Symbol"/>
              </a:rPr>
              <a:t>  </a:t>
            </a:r>
            <a:r>
              <a:rPr lang="en-US" i="1" dirty="0" err="1" smtClean="0">
                <a:sym typeface="Symbol"/>
              </a:rPr>
              <a:t>i</a:t>
            </a:r>
            <a:r>
              <a:rPr lang="en-US" i="1" dirty="0" smtClean="0">
                <a:sym typeface="Symbol"/>
              </a:rPr>
              <a:t>, j, k . G’(</a:t>
            </a:r>
            <a:r>
              <a:rPr lang="en-US" i="1" dirty="0" err="1" smtClean="0">
                <a:sym typeface="Symbol"/>
              </a:rPr>
              <a:t>i,j,k</a:t>
            </a:r>
            <a:r>
              <a:rPr lang="en-US" i="1" dirty="0" smtClean="0">
                <a:sym typeface="Symbol"/>
              </a:rPr>
              <a:t>)  F(</a:t>
            </a:r>
            <a:r>
              <a:rPr lang="en-US" i="1" dirty="0" err="1" smtClean="0">
                <a:sym typeface="Symbol"/>
              </a:rPr>
              <a:t>i,j,k</a:t>
            </a:r>
            <a:r>
              <a:rPr lang="en-US" i="1" dirty="0" smtClean="0">
                <a:sym typeface="Symbol"/>
              </a:rPr>
              <a:t>)</a:t>
            </a:r>
          </a:p>
          <a:p>
            <a:pPr lvl="2"/>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Arrays galore</a:t>
            </a:r>
            <a:endParaRPr lang="en-US" dirty="0"/>
          </a:p>
        </p:txBody>
      </p:sp>
      <p:sp>
        <p:nvSpPr>
          <p:cNvPr id="3" name="Content Placeholder 2"/>
          <p:cNvSpPr>
            <a:spLocks noGrp="1"/>
          </p:cNvSpPr>
          <p:nvPr>
            <p:ph idx="1"/>
          </p:nvPr>
        </p:nvSpPr>
        <p:spPr>
          <a:xfrm>
            <a:off x="381000" y="1412875"/>
            <a:ext cx="8382000" cy="5232202"/>
          </a:xfrm>
        </p:spPr>
        <p:txBody>
          <a:bodyPr/>
          <a:lstStyle/>
          <a:p>
            <a:r>
              <a:rPr lang="en-US" dirty="0" smtClean="0">
                <a:sym typeface="Symbol"/>
              </a:rPr>
              <a:t> </a:t>
            </a:r>
            <a:r>
              <a:rPr lang="en-US" dirty="0" err="1" smtClean="0">
                <a:sym typeface="Symbol"/>
              </a:rPr>
              <a:t>i</a:t>
            </a:r>
            <a:r>
              <a:rPr lang="en-US" dirty="0" smtClean="0">
                <a:sym typeface="Symbol"/>
              </a:rPr>
              <a:t>, j, k . </a:t>
            </a:r>
            <a:r>
              <a:rPr lang="en-US" i="1" dirty="0" smtClean="0">
                <a:sym typeface="Symbol"/>
              </a:rPr>
              <a:t>G(</a:t>
            </a:r>
            <a:r>
              <a:rPr lang="en-US" i="1" dirty="0" err="1" smtClean="0">
                <a:sym typeface="Symbol"/>
              </a:rPr>
              <a:t>i,j,k</a:t>
            </a:r>
            <a:r>
              <a:rPr lang="en-US" i="1" dirty="0" smtClean="0">
                <a:sym typeface="Symbol"/>
              </a:rPr>
              <a:t>)  F(</a:t>
            </a:r>
            <a:r>
              <a:rPr lang="en-US" i="1" dirty="0" err="1" smtClean="0">
                <a:sym typeface="Symbol"/>
              </a:rPr>
              <a:t>i,j,k</a:t>
            </a:r>
            <a:r>
              <a:rPr lang="en-US" i="1" dirty="0" smtClean="0">
                <a:sym typeface="Symbol"/>
              </a:rPr>
              <a:t>)</a:t>
            </a:r>
          </a:p>
          <a:p>
            <a:pPr lvl="1"/>
            <a:r>
              <a:rPr lang="en-US" dirty="0" smtClean="0">
                <a:sym typeface="Symbol"/>
              </a:rPr>
              <a:t>Where G is conjunction of </a:t>
            </a:r>
            <a:r>
              <a:rPr lang="en-US" i="1" dirty="0" err="1" smtClean="0">
                <a:sym typeface="Symbol"/>
              </a:rPr>
              <a:t>i</a:t>
            </a:r>
            <a:r>
              <a:rPr lang="en-US" i="1" dirty="0" smtClean="0">
                <a:sym typeface="Symbol"/>
              </a:rPr>
              <a:t>  j, </a:t>
            </a:r>
            <a:r>
              <a:rPr lang="en-US" i="1" dirty="0" err="1" smtClean="0">
                <a:sym typeface="Symbol"/>
              </a:rPr>
              <a:t>i</a:t>
            </a:r>
            <a:r>
              <a:rPr lang="en-US" i="1" dirty="0" smtClean="0">
                <a:sym typeface="Symbol"/>
              </a:rPr>
              <a:t>  c</a:t>
            </a:r>
          </a:p>
          <a:p>
            <a:pPr lvl="2"/>
            <a:endParaRPr lang="en-US" dirty="0" smtClean="0"/>
          </a:p>
          <a:p>
            <a:r>
              <a:rPr lang="en-US" sz="3200" dirty="0" smtClean="0"/>
              <a:t>Decision procedure:</a:t>
            </a:r>
          </a:p>
          <a:p>
            <a:pPr lvl="1"/>
            <a:r>
              <a:rPr lang="en-US" sz="2800" dirty="0" smtClean="0"/>
              <a:t>Collect all </a:t>
            </a:r>
            <a:r>
              <a:rPr lang="en-US" sz="2800" i="1" dirty="0" smtClean="0"/>
              <a:t>c, where a[c] or c </a:t>
            </a:r>
            <a:r>
              <a:rPr lang="en-US" sz="2800" i="1" dirty="0" smtClean="0">
                <a:sym typeface="Symbol"/>
              </a:rPr>
              <a:t>= </a:t>
            </a:r>
            <a:r>
              <a:rPr lang="en-US" sz="2800" i="1" dirty="0" err="1" smtClean="0">
                <a:sym typeface="Symbol"/>
              </a:rPr>
              <a:t>i</a:t>
            </a:r>
            <a:r>
              <a:rPr lang="en-US" sz="2800" i="1" dirty="0" smtClean="0">
                <a:sym typeface="Symbol"/>
              </a:rPr>
              <a:t> </a:t>
            </a:r>
          </a:p>
          <a:p>
            <a:pPr lvl="1"/>
            <a:r>
              <a:rPr lang="en-US" sz="2800" dirty="0" smtClean="0">
                <a:sym typeface="Symbol"/>
              </a:rPr>
              <a:t>Instantiate quantifiers by </a:t>
            </a:r>
            <a:r>
              <a:rPr lang="en-US" sz="2800" i="1" dirty="0" smtClean="0">
                <a:sym typeface="Symbol"/>
              </a:rPr>
              <a:t>all </a:t>
            </a:r>
            <a:r>
              <a:rPr lang="en-US" sz="2800" dirty="0" smtClean="0">
                <a:sym typeface="Symbol"/>
              </a:rPr>
              <a:t>combinations of such indices.</a:t>
            </a:r>
          </a:p>
          <a:p>
            <a:pPr lvl="1"/>
            <a:r>
              <a:rPr lang="en-US" sz="2800" dirty="0" smtClean="0">
                <a:sym typeface="Symbol"/>
              </a:rPr>
              <a:t>Check for </a:t>
            </a:r>
            <a:r>
              <a:rPr lang="en-US" sz="2800" i="1" dirty="0" smtClean="0">
                <a:sym typeface="Symbol"/>
              </a:rPr>
              <a:t>E – </a:t>
            </a:r>
            <a:r>
              <a:rPr lang="en-US" sz="2800" dirty="0" err="1" smtClean="0">
                <a:sym typeface="Symbol"/>
              </a:rPr>
              <a:t>satisfiability</a:t>
            </a:r>
            <a:r>
              <a:rPr lang="en-US" sz="2800" dirty="0" smtClean="0">
                <a:sym typeface="Symbol"/>
              </a:rPr>
              <a:t> of ground formula.</a:t>
            </a:r>
          </a:p>
          <a:p>
            <a:pPr lvl="1"/>
            <a:endParaRPr lang="en-US" sz="2800" dirty="0" smtClean="0">
              <a:sym typeface="Symbol"/>
            </a:endParaRPr>
          </a:p>
          <a:p>
            <a:r>
              <a:rPr lang="en-US" sz="3200" dirty="0" smtClean="0"/>
              <a:t>Correctness: All quantified formulas are satisfied by </a:t>
            </a:r>
            <a:r>
              <a:rPr lang="en-US" sz="3200" i="1" dirty="0" smtClean="0">
                <a:sym typeface="Symbol"/>
              </a:rPr>
              <a:t>C</a:t>
            </a:r>
            <a:r>
              <a:rPr lang="en-US" sz="3200" i="1" baseline="30000" dirty="0" smtClean="0">
                <a:sym typeface="Symbol"/>
              </a:rPr>
              <a:t>*</a:t>
            </a:r>
            <a:r>
              <a:rPr lang="en-US" sz="3200" i="1" dirty="0" smtClean="0">
                <a:sym typeface="Symbol"/>
              </a:rPr>
              <a:t> </a:t>
            </a:r>
            <a:r>
              <a:rPr lang="en-US" sz="3200" dirty="0" smtClean="0">
                <a:sym typeface="Symbol"/>
              </a:rPr>
              <a:t>.</a:t>
            </a:r>
            <a:endParaRPr lang="en-US" sz="32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Arrays galore - Arithmetic</a:t>
            </a:r>
            <a:endParaRPr lang="en-US" dirty="0"/>
          </a:p>
        </p:txBody>
      </p:sp>
      <p:sp>
        <p:nvSpPr>
          <p:cNvPr id="3" name="Content Placeholder 2"/>
          <p:cNvSpPr>
            <a:spLocks noGrp="1"/>
          </p:cNvSpPr>
          <p:nvPr>
            <p:ph idx="1"/>
          </p:nvPr>
        </p:nvSpPr>
        <p:spPr>
          <a:xfrm>
            <a:off x="381000" y="1412875"/>
            <a:ext cx="8382000" cy="5258363"/>
          </a:xfrm>
        </p:spPr>
        <p:txBody>
          <a:bodyPr/>
          <a:lstStyle/>
          <a:p>
            <a:r>
              <a:rPr lang="en-US" dirty="0" smtClean="0">
                <a:sym typeface="Symbol"/>
              </a:rPr>
              <a:t> </a:t>
            </a:r>
            <a:r>
              <a:rPr lang="en-US" dirty="0" err="1" smtClean="0">
                <a:sym typeface="Symbol"/>
              </a:rPr>
              <a:t>i</a:t>
            </a:r>
            <a:r>
              <a:rPr lang="en-US" dirty="0" smtClean="0">
                <a:sym typeface="Symbol"/>
              </a:rPr>
              <a:t>, j, k . </a:t>
            </a:r>
            <a:r>
              <a:rPr lang="en-US" i="1" dirty="0" smtClean="0">
                <a:sym typeface="Symbol"/>
              </a:rPr>
              <a:t>G(</a:t>
            </a:r>
            <a:r>
              <a:rPr lang="en-US" i="1" dirty="0" err="1" smtClean="0">
                <a:sym typeface="Symbol"/>
              </a:rPr>
              <a:t>i,j,k</a:t>
            </a:r>
            <a:r>
              <a:rPr lang="en-US" i="1" dirty="0" smtClean="0">
                <a:sym typeface="Symbol"/>
              </a:rPr>
              <a:t>)  F(</a:t>
            </a:r>
            <a:r>
              <a:rPr lang="en-US" i="1" dirty="0" err="1" smtClean="0">
                <a:sym typeface="Symbol"/>
              </a:rPr>
              <a:t>i,j,k</a:t>
            </a:r>
            <a:r>
              <a:rPr lang="en-US" i="1" dirty="0" smtClean="0">
                <a:sym typeface="Symbol"/>
              </a:rPr>
              <a:t>)</a:t>
            </a:r>
          </a:p>
          <a:p>
            <a:pPr lvl="1"/>
            <a:r>
              <a:rPr lang="en-US" dirty="0" smtClean="0">
                <a:sym typeface="Symbol"/>
              </a:rPr>
              <a:t>Where G is conjunction of </a:t>
            </a:r>
            <a:r>
              <a:rPr lang="en-US" i="1" dirty="0" err="1" smtClean="0">
                <a:sym typeface="Symbol"/>
              </a:rPr>
              <a:t>i</a:t>
            </a:r>
            <a:r>
              <a:rPr lang="en-US" i="1" dirty="0" smtClean="0">
                <a:sym typeface="Symbol"/>
              </a:rPr>
              <a:t> &lt; j, </a:t>
            </a:r>
            <a:r>
              <a:rPr lang="en-US" i="1" dirty="0" err="1" smtClean="0">
                <a:sym typeface="Symbol"/>
              </a:rPr>
              <a:t>i</a:t>
            </a:r>
            <a:r>
              <a:rPr lang="en-US" i="1" dirty="0" smtClean="0">
                <a:sym typeface="Symbol"/>
              </a:rPr>
              <a:t> &lt; c, </a:t>
            </a:r>
            <a:r>
              <a:rPr lang="en-US" i="1" dirty="0" err="1" smtClean="0">
                <a:sym typeface="Symbol"/>
              </a:rPr>
              <a:t>i</a:t>
            </a:r>
            <a:r>
              <a:rPr lang="en-US" i="1" dirty="0" smtClean="0">
                <a:sym typeface="Symbol"/>
              </a:rPr>
              <a:t> &gt; c</a:t>
            </a:r>
          </a:p>
          <a:p>
            <a:pPr lvl="2"/>
            <a:endParaRPr lang="en-US" dirty="0" smtClean="0"/>
          </a:p>
          <a:p>
            <a:r>
              <a:rPr lang="en-US" dirty="0" smtClean="0"/>
              <a:t>Decision procedure:</a:t>
            </a:r>
          </a:p>
          <a:p>
            <a:pPr lvl="1"/>
            <a:r>
              <a:rPr lang="en-US" dirty="0" smtClean="0"/>
              <a:t>Collect all </a:t>
            </a:r>
            <a:r>
              <a:rPr lang="en-US" i="1" dirty="0" smtClean="0"/>
              <a:t>c, where a[c]</a:t>
            </a:r>
            <a:r>
              <a:rPr lang="en-US" i="1" dirty="0" smtClean="0">
                <a:sym typeface="Symbol"/>
              </a:rPr>
              <a:t>, </a:t>
            </a:r>
            <a:r>
              <a:rPr lang="en-US" i="1" dirty="0" smtClean="0"/>
              <a:t>c </a:t>
            </a:r>
            <a:r>
              <a:rPr lang="en-US" i="1" dirty="0" smtClean="0">
                <a:sym typeface="Symbol"/>
              </a:rPr>
              <a:t>&lt; </a:t>
            </a:r>
            <a:r>
              <a:rPr lang="en-US" i="1" dirty="0" err="1" smtClean="0">
                <a:sym typeface="Symbol"/>
              </a:rPr>
              <a:t>i</a:t>
            </a:r>
            <a:r>
              <a:rPr lang="en-US" i="1" dirty="0" smtClean="0">
                <a:sym typeface="Symbol"/>
              </a:rPr>
              <a:t> , </a:t>
            </a:r>
            <a:r>
              <a:rPr lang="en-US" i="1" dirty="0" smtClean="0"/>
              <a:t>c </a:t>
            </a:r>
            <a:r>
              <a:rPr lang="en-US" i="1" dirty="0" smtClean="0">
                <a:sym typeface="Symbol"/>
              </a:rPr>
              <a:t>&gt; </a:t>
            </a:r>
            <a:r>
              <a:rPr lang="en-US" i="1" dirty="0" err="1" smtClean="0">
                <a:sym typeface="Symbol"/>
              </a:rPr>
              <a:t>i</a:t>
            </a:r>
            <a:r>
              <a:rPr lang="en-US" i="1" dirty="0" smtClean="0">
                <a:sym typeface="Symbol"/>
              </a:rPr>
              <a:t> </a:t>
            </a:r>
            <a:r>
              <a:rPr lang="en-US" dirty="0" smtClean="0">
                <a:sym typeface="Symbol"/>
              </a:rPr>
              <a:t>occurs in formula.</a:t>
            </a:r>
            <a:endParaRPr lang="en-US" i="1" dirty="0" smtClean="0">
              <a:sym typeface="Symbol"/>
            </a:endParaRPr>
          </a:p>
          <a:p>
            <a:pPr lvl="1"/>
            <a:r>
              <a:rPr lang="en-US" dirty="0" smtClean="0">
                <a:sym typeface="Symbol"/>
              </a:rPr>
              <a:t>For each </a:t>
            </a:r>
            <a:r>
              <a:rPr lang="en-US" i="1" dirty="0" smtClean="0">
                <a:sym typeface="Symbol"/>
              </a:rPr>
              <a:t>c, </a:t>
            </a:r>
            <a:r>
              <a:rPr lang="en-US" dirty="0" smtClean="0">
                <a:sym typeface="Symbol"/>
              </a:rPr>
              <a:t>also add </a:t>
            </a:r>
            <a:r>
              <a:rPr lang="en-US" i="1" dirty="0" smtClean="0">
                <a:sym typeface="Symbol"/>
              </a:rPr>
              <a:t>c-1, c+1 </a:t>
            </a:r>
            <a:r>
              <a:rPr lang="en-US" dirty="0" smtClean="0">
                <a:sym typeface="Symbol"/>
              </a:rPr>
              <a:t>to collection.</a:t>
            </a:r>
          </a:p>
          <a:p>
            <a:pPr lvl="1"/>
            <a:r>
              <a:rPr lang="en-US" dirty="0" smtClean="0">
                <a:sym typeface="Symbol"/>
              </a:rPr>
              <a:t>Instantiate quantifiers by </a:t>
            </a:r>
            <a:r>
              <a:rPr lang="en-US" i="1" dirty="0" smtClean="0">
                <a:sym typeface="Symbol"/>
              </a:rPr>
              <a:t>all </a:t>
            </a:r>
            <a:r>
              <a:rPr lang="en-US" dirty="0" smtClean="0">
                <a:sym typeface="Symbol"/>
              </a:rPr>
              <a:t>combinations of collected indices.</a:t>
            </a:r>
          </a:p>
          <a:p>
            <a:pPr lvl="1"/>
            <a:r>
              <a:rPr lang="en-US" dirty="0" smtClean="0">
                <a:sym typeface="Symbol"/>
              </a:rPr>
              <a:t>Check for </a:t>
            </a:r>
            <a:r>
              <a:rPr lang="en-US" i="1" dirty="0" smtClean="0">
                <a:sym typeface="Symbol"/>
              </a:rPr>
              <a:t>ILA + E – </a:t>
            </a:r>
            <a:r>
              <a:rPr lang="en-US" dirty="0" err="1" smtClean="0">
                <a:sym typeface="Symbol"/>
              </a:rPr>
              <a:t>satisfiability</a:t>
            </a:r>
            <a:r>
              <a:rPr lang="en-US" dirty="0" smtClean="0">
                <a:sym typeface="Symbol"/>
              </a:rPr>
              <a:t> of ground formula.</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9464" y="996593"/>
            <a:ext cx="8013843" cy="1384995"/>
          </a:xfrm>
        </p:spPr>
        <p:txBody>
          <a:bodyPr/>
          <a:lstStyle/>
          <a:p>
            <a:r>
              <a:rPr smtClean="0"/>
              <a:t>Other theories</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495794"/>
          </a:xfrm>
        </p:spPr>
        <p:txBody>
          <a:bodyPr/>
          <a:lstStyle/>
          <a:p>
            <a:r>
              <a:rPr smtClean="0"/>
              <a:t>Other theories common in program analysis</a:t>
            </a:r>
            <a:endParaRPr lang="en-US" dirty="0"/>
          </a:p>
        </p:txBody>
      </p:sp>
      <p:sp>
        <p:nvSpPr>
          <p:cNvPr id="3" name="Content Placeholder 2"/>
          <p:cNvSpPr>
            <a:spLocks noGrp="1"/>
          </p:cNvSpPr>
          <p:nvPr>
            <p:ph idx="1"/>
          </p:nvPr>
        </p:nvSpPr>
        <p:spPr>
          <a:xfrm>
            <a:off x="417095" y="2182907"/>
            <a:ext cx="8382000" cy="4367349"/>
          </a:xfrm>
        </p:spPr>
        <p:txBody>
          <a:bodyPr/>
          <a:lstStyle/>
          <a:p>
            <a:r>
              <a:rPr lang="en-US" dirty="0" smtClean="0"/>
              <a:t>Bit-vectors</a:t>
            </a:r>
          </a:p>
          <a:p>
            <a:r>
              <a:rPr lang="en-US" dirty="0" smtClean="0"/>
              <a:t>Algebraic data-types</a:t>
            </a:r>
          </a:p>
          <a:p>
            <a:r>
              <a:rPr lang="en-US" dirty="0" smtClean="0"/>
              <a:t>Queues</a:t>
            </a:r>
          </a:p>
          <a:p>
            <a:r>
              <a:rPr lang="en-US" dirty="0" smtClean="0"/>
              <a:t>Partial orders</a:t>
            </a:r>
          </a:p>
          <a:p>
            <a:r>
              <a:rPr lang="en-US" dirty="0" smtClean="0"/>
              <a:t>Binary relations</a:t>
            </a:r>
          </a:p>
          <a:p>
            <a:r>
              <a:rPr lang="en-US" dirty="0" smtClean="0"/>
              <a:t>Heaps (</a:t>
            </a:r>
            <a:r>
              <a:rPr lang="en-US" dirty="0" err="1" smtClean="0"/>
              <a:t>reachability</a:t>
            </a:r>
            <a:r>
              <a:rPr lang="en-US" dirty="0" smtClean="0"/>
              <a:t>)</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9464" y="996593"/>
            <a:ext cx="8013843" cy="4154984"/>
          </a:xfrm>
        </p:spPr>
        <p:txBody>
          <a:bodyPr/>
          <a:lstStyle/>
          <a:p>
            <a:r>
              <a:rPr smtClean="0"/>
              <a:t>Quantifiers and E-graph matching</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Checking validity</a:t>
            </a:r>
            <a:endParaRPr lang="en-US" dirty="0"/>
          </a:p>
        </p:txBody>
      </p:sp>
      <p:sp>
        <p:nvSpPr>
          <p:cNvPr id="3" name="Content Placeholder 2"/>
          <p:cNvSpPr>
            <a:spLocks noGrp="1"/>
          </p:cNvSpPr>
          <p:nvPr>
            <p:ph idx="1"/>
          </p:nvPr>
        </p:nvSpPr>
        <p:spPr>
          <a:xfrm>
            <a:off x="0" y="1376623"/>
            <a:ext cx="9144000" cy="5530063"/>
          </a:xfrm>
        </p:spPr>
        <p:txBody>
          <a:bodyPr/>
          <a:lstStyle/>
          <a:p>
            <a:r>
              <a:rPr lang="en-US" dirty="0" smtClean="0"/>
              <a:t>Checking the validity of </a:t>
            </a:r>
            <a:r>
              <a:rPr lang="en-US" dirty="0" smtClean="0">
                <a:sym typeface="Symbol"/>
              </a:rPr>
              <a:t> in a theory </a:t>
            </a:r>
            <a:r>
              <a:rPr lang="en-US" i="1" dirty="0" smtClean="0">
                <a:sym typeface="Symbol"/>
              </a:rPr>
              <a:t>T</a:t>
            </a:r>
            <a:r>
              <a:rPr lang="en-US" dirty="0" smtClean="0">
                <a:sym typeface="Symbol"/>
              </a:rPr>
              <a:t>:</a:t>
            </a:r>
          </a:p>
          <a:p>
            <a:endParaRPr lang="en-US" dirty="0" smtClean="0">
              <a:sym typeface="Symbol"/>
            </a:endParaRPr>
          </a:p>
          <a:p>
            <a:pPr lvl="1">
              <a:buNone/>
            </a:pPr>
            <a:r>
              <a:rPr lang="en-US" dirty="0" smtClean="0">
                <a:sym typeface="Symbol"/>
              </a:rPr>
              <a:t> is </a:t>
            </a:r>
            <a:r>
              <a:rPr lang="en-US" i="1" dirty="0" smtClean="0">
                <a:sym typeface="Symbol"/>
              </a:rPr>
              <a:t>T-valid</a:t>
            </a:r>
            <a:endParaRPr lang="en-US" dirty="0" smtClean="0">
              <a:sym typeface="Symbol"/>
            </a:endParaRPr>
          </a:p>
          <a:p>
            <a:pPr lvl="1">
              <a:buNone/>
            </a:pPr>
            <a:r>
              <a:rPr lang="en-US" dirty="0" smtClean="0">
                <a:sym typeface="Symbol"/>
              </a:rPr>
              <a:t> </a:t>
            </a:r>
            <a:r>
              <a:rPr lang="en-US" i="1" dirty="0" smtClean="0">
                <a:sym typeface="Symbol"/>
              </a:rPr>
              <a:t>T-un</a:t>
            </a:r>
            <a:r>
              <a:rPr lang="en-US" dirty="0" smtClean="0">
                <a:sym typeface="Symbol"/>
              </a:rPr>
              <a:t>sat: 	</a:t>
            </a:r>
          </a:p>
          <a:p>
            <a:pPr lvl="1">
              <a:buNone/>
            </a:pPr>
            <a:r>
              <a:rPr lang="en-US" dirty="0" smtClean="0">
                <a:sym typeface="Symbol"/>
              </a:rPr>
              <a:t> </a:t>
            </a:r>
            <a:r>
              <a:rPr lang="en-US" i="1" dirty="0" smtClean="0">
                <a:sym typeface="Symbol"/>
              </a:rPr>
              <a:t>T-un</a:t>
            </a:r>
            <a:r>
              <a:rPr lang="en-US" dirty="0" smtClean="0">
                <a:sym typeface="Symbol"/>
              </a:rPr>
              <a:t>sat:	xyzu . 		(prenex of )</a:t>
            </a:r>
          </a:p>
          <a:p>
            <a:pPr lvl="1">
              <a:buNone/>
            </a:pPr>
            <a:r>
              <a:rPr lang="en-US" dirty="0" smtClean="0">
                <a:sym typeface="Symbol"/>
              </a:rPr>
              <a:t> </a:t>
            </a:r>
            <a:r>
              <a:rPr lang="en-US" i="1" dirty="0" smtClean="0">
                <a:sym typeface="Symbol"/>
              </a:rPr>
              <a:t>T-un</a:t>
            </a:r>
            <a:r>
              <a:rPr lang="en-US" dirty="0" smtClean="0">
                <a:sym typeface="Symbol"/>
              </a:rPr>
              <a:t>sat: 	xz . [f(x),g(x,z)] 	(skolemize)</a:t>
            </a:r>
          </a:p>
          <a:p>
            <a:pPr lvl="1">
              <a:buNone/>
            </a:pPr>
            <a:r>
              <a:rPr lang="en-US" sz="2000" dirty="0" smtClean="0">
                <a:sym typeface="Symbol"/>
              </a:rPr>
              <a:t></a:t>
            </a:r>
            <a:r>
              <a:rPr lang="en-US" dirty="0" smtClean="0">
                <a:sym typeface="Symbol"/>
              </a:rPr>
              <a:t> </a:t>
            </a:r>
            <a:r>
              <a:rPr lang="en-US" i="1" dirty="0" smtClean="0">
                <a:sym typeface="Symbol"/>
              </a:rPr>
              <a:t>T-un</a:t>
            </a:r>
            <a:r>
              <a:rPr lang="en-US" dirty="0" smtClean="0">
                <a:sym typeface="Symbol"/>
              </a:rPr>
              <a:t>sat:	[f(a</a:t>
            </a:r>
            <a:r>
              <a:rPr lang="en-US" baseline="-25000" dirty="0" smtClean="0">
                <a:sym typeface="Symbol"/>
              </a:rPr>
              <a:t>1</a:t>
            </a:r>
            <a:r>
              <a:rPr lang="en-US" dirty="0" smtClean="0">
                <a:sym typeface="Symbol"/>
              </a:rPr>
              <a:t>),g(a</a:t>
            </a:r>
            <a:r>
              <a:rPr lang="en-US" baseline="-25000" dirty="0" smtClean="0">
                <a:sym typeface="Symbol"/>
              </a:rPr>
              <a:t>1</a:t>
            </a:r>
            <a:r>
              <a:rPr lang="en-US" dirty="0" smtClean="0">
                <a:sym typeface="Symbol"/>
              </a:rPr>
              <a:t>,b</a:t>
            </a:r>
            <a:r>
              <a:rPr lang="en-US" baseline="-25000" dirty="0" smtClean="0">
                <a:sym typeface="Symbol"/>
              </a:rPr>
              <a:t>1</a:t>
            </a:r>
            <a:r>
              <a:rPr lang="en-US" dirty="0" smtClean="0">
                <a:sym typeface="Symbol"/>
              </a:rPr>
              <a:t>)]  … 	(instantiate)</a:t>
            </a:r>
            <a:br>
              <a:rPr lang="en-US" dirty="0" smtClean="0">
                <a:sym typeface="Symbol"/>
              </a:rPr>
            </a:br>
            <a:r>
              <a:rPr lang="en-US" dirty="0" smtClean="0">
                <a:sym typeface="Symbol"/>
              </a:rPr>
              <a:t>			 [f(a</a:t>
            </a:r>
            <a:r>
              <a:rPr lang="en-US" baseline="-25000" dirty="0" smtClean="0">
                <a:sym typeface="Symbol"/>
              </a:rPr>
              <a:t>n</a:t>
            </a:r>
            <a:r>
              <a:rPr lang="en-US" dirty="0" smtClean="0">
                <a:sym typeface="Symbol"/>
              </a:rPr>
              <a:t>),g(a</a:t>
            </a:r>
            <a:r>
              <a:rPr lang="en-US" baseline="-25000" dirty="0" smtClean="0">
                <a:sym typeface="Symbol"/>
              </a:rPr>
              <a:t>n</a:t>
            </a:r>
            <a:r>
              <a:rPr lang="en-US" dirty="0" smtClean="0">
                <a:sym typeface="Symbol"/>
              </a:rPr>
              <a:t>,b</a:t>
            </a:r>
            <a:r>
              <a:rPr lang="en-US" baseline="-25000" dirty="0" smtClean="0">
                <a:sym typeface="Symbol"/>
              </a:rPr>
              <a:t>n</a:t>
            </a:r>
            <a:r>
              <a:rPr lang="en-US" dirty="0" smtClean="0">
                <a:sym typeface="Symbol"/>
              </a:rPr>
              <a:t>)] 	( </a:t>
            </a:r>
            <a:r>
              <a:rPr lang="en-US" sz="2000" dirty="0" smtClean="0">
                <a:sym typeface="Symbol"/>
              </a:rPr>
              <a:t>if compactness</a:t>
            </a:r>
            <a:r>
              <a:rPr lang="en-US" dirty="0" smtClean="0">
                <a:sym typeface="Symbol"/>
              </a:rPr>
              <a:t>)</a:t>
            </a:r>
          </a:p>
          <a:p>
            <a:pPr lvl="1">
              <a:buNone/>
            </a:pPr>
            <a:r>
              <a:rPr lang="en-US" dirty="0" smtClean="0">
                <a:sym typeface="Symbol"/>
              </a:rPr>
              <a:t> </a:t>
            </a:r>
            <a:r>
              <a:rPr lang="en-US" i="1" dirty="0" smtClean="0">
                <a:sym typeface="Symbol"/>
              </a:rPr>
              <a:t>T-un</a:t>
            </a:r>
            <a:r>
              <a:rPr lang="en-US" dirty="0" smtClean="0">
                <a:sym typeface="Symbol"/>
              </a:rPr>
              <a:t>sat:	 </a:t>
            </a:r>
            <a:r>
              <a:rPr lang="en-US" baseline="-25000" dirty="0" smtClean="0">
                <a:sym typeface="Symbol"/>
              </a:rPr>
              <a:t>1 </a:t>
            </a:r>
            <a:r>
              <a:rPr lang="en-US" dirty="0" smtClean="0">
                <a:sym typeface="Symbol"/>
              </a:rPr>
              <a:t> …  </a:t>
            </a:r>
            <a:r>
              <a:rPr lang="en-US" baseline="-25000" dirty="0" smtClean="0">
                <a:sym typeface="Symbol"/>
              </a:rPr>
              <a:t>m 		</a:t>
            </a:r>
            <a:r>
              <a:rPr lang="en-US" dirty="0" smtClean="0">
                <a:sym typeface="Symbol"/>
              </a:rPr>
              <a:t>(DNF)</a:t>
            </a:r>
          </a:p>
          <a:p>
            <a:pPr lvl="1">
              <a:buNone/>
            </a:pPr>
            <a:r>
              <a:rPr lang="en-US" dirty="0" smtClean="0">
                <a:sym typeface="Symbol"/>
              </a:rPr>
              <a:t>					where each </a:t>
            </a:r>
            <a:r>
              <a:rPr lang="en-US" baseline="-25000" dirty="0" smtClean="0">
                <a:sym typeface="Symbol"/>
              </a:rPr>
              <a:t>i </a:t>
            </a:r>
            <a:r>
              <a:rPr lang="en-US" dirty="0" smtClean="0">
                <a:sym typeface="Symbol"/>
              </a:rPr>
              <a:t>is a conjunction.</a:t>
            </a:r>
          </a:p>
          <a:p>
            <a:pPr lvl="1"/>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a:t>
            </a:r>
            <a:r>
              <a:rPr smtClean="0"/>
              <a:t>) </a:t>
            </a:r>
            <a:r>
              <a:rPr lang="en-US" dirty="0" smtClean="0"/>
              <a:t>–</a:t>
            </a:r>
            <a:r>
              <a:rPr smtClean="0"/>
              <a:t> </a:t>
            </a:r>
            <a:r>
              <a:rPr i="1" smtClean="0"/>
              <a:t>cute quantifiers</a:t>
            </a:r>
            <a:endParaRPr lang="en-US" dirty="0"/>
          </a:p>
        </p:txBody>
      </p:sp>
      <p:sp>
        <p:nvSpPr>
          <p:cNvPr id="3" name="Content Placeholder 2"/>
          <p:cNvSpPr>
            <a:spLocks noGrp="1"/>
          </p:cNvSpPr>
          <p:nvPr>
            <p:ph idx="1"/>
          </p:nvPr>
        </p:nvSpPr>
        <p:spPr>
          <a:xfrm>
            <a:off x="368969" y="1737727"/>
            <a:ext cx="8382000" cy="4801314"/>
          </a:xfrm>
        </p:spPr>
        <p:txBody>
          <a:bodyPr/>
          <a:lstStyle/>
          <a:p>
            <a:r>
              <a:rPr lang="en-US" dirty="0" smtClean="0">
                <a:sym typeface="Symbol"/>
              </a:rPr>
              <a:t>We can use </a:t>
            </a:r>
            <a:r>
              <a:rPr lang="en-US" dirty="0" smtClean="0">
                <a:sym typeface="Symbol"/>
              </a:rPr>
              <a:t>DPLL(T</a:t>
            </a:r>
            <a:r>
              <a:rPr lang="en-US" dirty="0" smtClean="0">
                <a:sym typeface="Symbol"/>
              </a:rPr>
              <a:t>) for  with quantifiers.</a:t>
            </a:r>
          </a:p>
          <a:p>
            <a:pPr lvl="1"/>
            <a:endParaRPr lang="en-US" dirty="0" smtClean="0">
              <a:sym typeface="Symbol"/>
            </a:endParaRPr>
          </a:p>
          <a:p>
            <a:pPr lvl="1"/>
            <a:r>
              <a:rPr lang="en-US" dirty="0" smtClean="0">
                <a:sym typeface="Symbol"/>
              </a:rPr>
              <a:t>Treat quantified sub-formulas as atomic predicates.</a:t>
            </a:r>
          </a:p>
          <a:p>
            <a:pPr lvl="1"/>
            <a:endParaRPr lang="en-US" dirty="0" smtClean="0">
              <a:sym typeface="Symbol"/>
            </a:endParaRPr>
          </a:p>
          <a:p>
            <a:pPr lvl="1"/>
            <a:r>
              <a:rPr lang="en-US" dirty="0" smtClean="0">
                <a:sym typeface="Symbol"/>
              </a:rPr>
              <a:t>In other words, if x.(x) is a sub-formula if , then introduce </a:t>
            </a:r>
            <a:r>
              <a:rPr lang="en-US" i="1" dirty="0" smtClean="0">
                <a:sym typeface="Symbol"/>
              </a:rPr>
              <a:t>fresh </a:t>
            </a:r>
            <a:r>
              <a:rPr lang="en-US" b="1" i="1" dirty="0" smtClean="0">
                <a:solidFill>
                  <a:schemeClr val="accent4">
                    <a:lumMod val="75000"/>
                  </a:schemeClr>
                </a:solidFill>
                <a:sym typeface="Symbol"/>
              </a:rPr>
              <a:t>p</a:t>
            </a:r>
            <a:r>
              <a:rPr lang="en-US" i="1" dirty="0" smtClean="0">
                <a:sym typeface="Symbol"/>
              </a:rPr>
              <a:t>. </a:t>
            </a:r>
            <a:r>
              <a:rPr lang="en-US" dirty="0" smtClean="0">
                <a:sym typeface="Symbol"/>
              </a:rPr>
              <a:t>Solve instead </a:t>
            </a:r>
          </a:p>
          <a:p>
            <a:pPr lvl="1">
              <a:buNone/>
            </a:pPr>
            <a:r>
              <a:rPr lang="en-US" dirty="0" smtClean="0">
                <a:sym typeface="Symbol"/>
              </a:rPr>
              <a:t/>
            </a:r>
            <a:br>
              <a:rPr lang="en-US" dirty="0" smtClean="0">
                <a:sym typeface="Symbol"/>
              </a:rPr>
            </a:br>
            <a:r>
              <a:rPr lang="en-US" dirty="0" smtClean="0">
                <a:sym typeface="Symbol"/>
              </a:rPr>
              <a:t>		 [x.(x)  </a:t>
            </a:r>
            <a:r>
              <a:rPr lang="en-US" b="1" i="1" dirty="0" smtClean="0">
                <a:solidFill>
                  <a:schemeClr val="accent4">
                    <a:lumMod val="75000"/>
                  </a:schemeClr>
                </a:solidFill>
                <a:sym typeface="Symbol"/>
              </a:rPr>
              <a:t>p</a:t>
            </a:r>
            <a:r>
              <a:rPr lang="en-US" dirty="0" smtClean="0">
                <a:sym typeface="Symbol"/>
              </a:rPr>
              <a:t>]</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a:t>
            </a:r>
            <a:r>
              <a:rPr smtClean="0"/>
              <a:t>) </a:t>
            </a:r>
            <a:endParaRPr lang="en-US" dirty="0"/>
          </a:p>
        </p:txBody>
      </p:sp>
      <p:sp>
        <p:nvSpPr>
          <p:cNvPr id="3" name="Content Placeholder 2"/>
          <p:cNvSpPr>
            <a:spLocks noGrp="1"/>
          </p:cNvSpPr>
          <p:nvPr>
            <p:ph idx="1"/>
          </p:nvPr>
        </p:nvSpPr>
        <p:spPr>
          <a:xfrm>
            <a:off x="356937" y="1318022"/>
            <a:ext cx="8382000" cy="4801314"/>
          </a:xfrm>
        </p:spPr>
        <p:txBody>
          <a:bodyPr/>
          <a:lstStyle/>
          <a:p>
            <a:r>
              <a:rPr lang="en-US" dirty="0" smtClean="0">
                <a:sym typeface="Symbol"/>
              </a:rPr>
              <a:t>Suppose DPLL(T) sets </a:t>
            </a:r>
            <a:r>
              <a:rPr lang="en-US" b="1" i="1" dirty="0" smtClean="0">
                <a:solidFill>
                  <a:schemeClr val="accent4">
                    <a:lumMod val="75000"/>
                  </a:schemeClr>
                </a:solidFill>
                <a:sym typeface="Symbol"/>
              </a:rPr>
              <a:t>p</a:t>
            </a:r>
            <a:r>
              <a:rPr lang="en-US" i="1" dirty="0" smtClean="0">
                <a:sym typeface="Symbol"/>
              </a:rPr>
              <a:t> </a:t>
            </a:r>
            <a:r>
              <a:rPr lang="en-US" dirty="0" smtClean="0">
                <a:sym typeface="Symbol"/>
              </a:rPr>
              <a:t>to </a:t>
            </a:r>
            <a:r>
              <a:rPr lang="en-US" b="1" dirty="0" smtClean="0">
                <a:sym typeface="Symbol"/>
              </a:rPr>
              <a:t>false</a:t>
            </a:r>
          </a:p>
          <a:p>
            <a:endParaRPr lang="en-US" b="1" dirty="0" smtClean="0">
              <a:sym typeface="Symbol"/>
            </a:endParaRPr>
          </a:p>
          <a:p>
            <a:pPr lvl="1"/>
            <a:r>
              <a:rPr lang="en-US" dirty="0" smtClean="0">
                <a:sym typeface="Symbol"/>
              </a:rPr>
              <a:t> any model </a:t>
            </a:r>
            <a:r>
              <a:rPr lang="en-US" i="1" dirty="0" smtClean="0">
                <a:sym typeface="Symbol"/>
              </a:rPr>
              <a:t>M </a:t>
            </a:r>
            <a:r>
              <a:rPr lang="en-US" dirty="0" smtClean="0">
                <a:sym typeface="Symbol"/>
              </a:rPr>
              <a:t>for  must satisfy:</a:t>
            </a:r>
            <a:br>
              <a:rPr lang="en-US" dirty="0" smtClean="0">
                <a:sym typeface="Symbol"/>
              </a:rPr>
            </a:br>
            <a:r>
              <a:rPr lang="en-US" dirty="0" smtClean="0">
                <a:sym typeface="Symbol"/>
              </a:rPr>
              <a:t/>
            </a:r>
            <a:br>
              <a:rPr lang="en-US" dirty="0" smtClean="0">
                <a:sym typeface="Symbol"/>
              </a:rPr>
            </a:br>
            <a:r>
              <a:rPr lang="en-US" dirty="0" smtClean="0">
                <a:sym typeface="Symbol"/>
              </a:rPr>
              <a:t>				</a:t>
            </a:r>
            <a:r>
              <a:rPr lang="en-US" i="1" dirty="0" smtClean="0">
                <a:sym typeface="Symbol"/>
              </a:rPr>
              <a:t>M </a:t>
            </a:r>
            <a:r>
              <a:rPr lang="en-US" dirty="0" smtClean="0"/>
              <a:t>⊨</a:t>
            </a:r>
            <a:r>
              <a:rPr lang="en-US" dirty="0" smtClean="0">
                <a:sym typeface="Symbol"/>
              </a:rPr>
              <a:t>  x.(x) </a:t>
            </a:r>
          </a:p>
          <a:p>
            <a:pPr lvl="1"/>
            <a:endParaRPr lang="en-US" dirty="0" smtClean="0">
              <a:sym typeface="Symbol"/>
            </a:endParaRPr>
          </a:p>
          <a:p>
            <a:pPr lvl="1"/>
            <a:r>
              <a:rPr lang="en-US" dirty="0" smtClean="0">
                <a:sym typeface="Symbol"/>
              </a:rPr>
              <a:t> for some </a:t>
            </a:r>
            <a:r>
              <a:rPr lang="en-US" i="1" dirty="0" err="1" smtClean="0">
                <a:sym typeface="Symbol"/>
              </a:rPr>
              <a:t>sk</a:t>
            </a:r>
            <a:r>
              <a:rPr lang="en-US" i="1" baseline="-25000" dirty="0" err="1" smtClean="0">
                <a:sym typeface="Symbol"/>
              </a:rPr>
              <a:t>x</a:t>
            </a:r>
            <a:r>
              <a:rPr lang="en-US" i="1" dirty="0" smtClean="0">
                <a:sym typeface="Symbol"/>
              </a:rPr>
              <a:t>: 	M </a:t>
            </a:r>
            <a:r>
              <a:rPr lang="en-US" dirty="0" smtClean="0"/>
              <a:t>⊨</a:t>
            </a:r>
            <a:r>
              <a:rPr lang="en-US" dirty="0" smtClean="0">
                <a:sym typeface="Symbol"/>
              </a:rPr>
              <a:t>  (</a:t>
            </a:r>
            <a:r>
              <a:rPr lang="en-US" dirty="0" err="1" smtClean="0">
                <a:sym typeface="Symbol"/>
              </a:rPr>
              <a:t>sk</a:t>
            </a:r>
            <a:r>
              <a:rPr lang="en-US" i="1" baseline="-25000" dirty="0" err="1" smtClean="0">
                <a:sym typeface="Symbol"/>
              </a:rPr>
              <a:t>x</a:t>
            </a:r>
            <a:r>
              <a:rPr lang="en-US" dirty="0" smtClean="0">
                <a:sym typeface="Symbol"/>
              </a:rPr>
              <a:t>) </a:t>
            </a:r>
            <a:br>
              <a:rPr lang="en-US" dirty="0" smtClean="0">
                <a:sym typeface="Symbol"/>
              </a:rPr>
            </a:br>
            <a:endParaRPr lang="en-US" dirty="0" smtClean="0">
              <a:sym typeface="Symbol"/>
            </a:endParaRPr>
          </a:p>
          <a:p>
            <a:pPr lvl="1"/>
            <a:endParaRPr lang="en-US" dirty="0" smtClean="0">
              <a:sym typeface="Symbol"/>
            </a:endParaRPr>
          </a:p>
          <a:p>
            <a:pPr lvl="1"/>
            <a:r>
              <a:rPr lang="en-US" dirty="0" smtClean="0">
                <a:sym typeface="Symbol"/>
              </a:rPr>
              <a:t>In general:</a:t>
            </a:r>
            <a:r>
              <a:rPr lang="en-US" dirty="0" smtClean="0"/>
              <a:t> 		⊨</a:t>
            </a:r>
            <a:r>
              <a:rPr lang="en-US" dirty="0" smtClean="0">
                <a:sym typeface="Symbol"/>
              </a:rPr>
              <a:t>  </a:t>
            </a:r>
            <a:r>
              <a:rPr lang="en-US" b="1" i="1" dirty="0" smtClean="0">
                <a:solidFill>
                  <a:schemeClr val="accent4">
                    <a:lumMod val="75000"/>
                  </a:schemeClr>
                </a:solidFill>
                <a:sym typeface="Symbol"/>
              </a:rPr>
              <a:t>p</a:t>
            </a:r>
            <a:r>
              <a:rPr lang="en-US" dirty="0" smtClean="0">
                <a:sym typeface="Symbol"/>
              </a:rPr>
              <a:t>   (</a:t>
            </a:r>
            <a:r>
              <a:rPr lang="en-US" dirty="0" err="1" smtClean="0">
                <a:sym typeface="Symbol"/>
              </a:rPr>
              <a:t>sk</a:t>
            </a:r>
            <a:r>
              <a:rPr lang="en-US" i="1" baseline="-25000" dirty="0" err="1" smtClean="0">
                <a:sym typeface="Symbol"/>
              </a:rPr>
              <a:t>x</a:t>
            </a:r>
            <a:r>
              <a:rPr lang="en-US" dirty="0" smtClean="0">
                <a:sym typeface="Symbol"/>
              </a:rPr>
              <a:t>) </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a:t>
            </a:r>
            <a:r>
              <a:rPr smtClean="0"/>
              <a:t>)</a:t>
            </a:r>
            <a:endParaRPr lang="en-US" dirty="0"/>
          </a:p>
        </p:txBody>
      </p:sp>
      <p:sp>
        <p:nvSpPr>
          <p:cNvPr id="3" name="Content Placeholder 2"/>
          <p:cNvSpPr>
            <a:spLocks noGrp="1"/>
          </p:cNvSpPr>
          <p:nvPr>
            <p:ph idx="1"/>
          </p:nvPr>
        </p:nvSpPr>
        <p:spPr>
          <a:xfrm>
            <a:off x="368969" y="1376780"/>
            <a:ext cx="8382000" cy="5216813"/>
          </a:xfrm>
        </p:spPr>
        <p:txBody>
          <a:bodyPr/>
          <a:lstStyle/>
          <a:p>
            <a:r>
              <a:rPr lang="x-none" smtClean="0"/>
              <a:t>  </a:t>
            </a:r>
            <a:r>
              <a:rPr lang="en-US" dirty="0" smtClean="0">
                <a:sym typeface="Symbol"/>
              </a:rPr>
              <a:t>Suppose DPLL(T) sets </a:t>
            </a:r>
            <a:r>
              <a:rPr lang="en-US" b="1" i="1" dirty="0" smtClean="0">
                <a:solidFill>
                  <a:schemeClr val="accent4">
                    <a:lumMod val="75000"/>
                  </a:schemeClr>
                </a:solidFill>
                <a:sym typeface="Symbol"/>
              </a:rPr>
              <a:t>p</a:t>
            </a:r>
            <a:r>
              <a:rPr lang="en-US" i="1" dirty="0" smtClean="0">
                <a:sym typeface="Symbol"/>
              </a:rPr>
              <a:t> </a:t>
            </a:r>
            <a:r>
              <a:rPr lang="en-US" dirty="0" smtClean="0">
                <a:sym typeface="Symbol"/>
              </a:rPr>
              <a:t>to </a:t>
            </a:r>
            <a:r>
              <a:rPr lang="en-US" b="1" dirty="0" smtClean="0">
                <a:sym typeface="Symbol"/>
              </a:rPr>
              <a:t>true</a:t>
            </a:r>
          </a:p>
          <a:p>
            <a:endParaRPr lang="en-US" b="1" dirty="0" smtClean="0">
              <a:sym typeface="Symbol"/>
            </a:endParaRPr>
          </a:p>
          <a:p>
            <a:pPr lvl="1"/>
            <a:r>
              <a:rPr lang="en-US" dirty="0" smtClean="0">
                <a:sym typeface="Symbol"/>
              </a:rPr>
              <a:t> any model </a:t>
            </a:r>
            <a:r>
              <a:rPr lang="en-US" i="1" dirty="0" smtClean="0">
                <a:sym typeface="Symbol"/>
              </a:rPr>
              <a:t>M </a:t>
            </a:r>
            <a:r>
              <a:rPr lang="en-US" dirty="0" smtClean="0">
                <a:sym typeface="Symbol"/>
              </a:rPr>
              <a:t>for  must satisfy:</a:t>
            </a:r>
            <a:br>
              <a:rPr lang="en-US" dirty="0" smtClean="0">
                <a:sym typeface="Symbol"/>
              </a:rPr>
            </a:br>
            <a:r>
              <a:rPr lang="en-US" dirty="0" smtClean="0">
                <a:sym typeface="Symbol"/>
              </a:rPr>
              <a:t/>
            </a:r>
            <a:br>
              <a:rPr lang="en-US" dirty="0" smtClean="0">
                <a:sym typeface="Symbol"/>
              </a:rPr>
            </a:br>
            <a:r>
              <a:rPr lang="en-US" dirty="0" smtClean="0">
                <a:sym typeface="Symbol"/>
              </a:rPr>
              <a:t>				</a:t>
            </a:r>
            <a:r>
              <a:rPr lang="en-US" i="1" dirty="0" smtClean="0">
                <a:sym typeface="Symbol"/>
              </a:rPr>
              <a:t>M </a:t>
            </a:r>
            <a:r>
              <a:rPr lang="en-US" dirty="0" smtClean="0"/>
              <a:t>⊨</a:t>
            </a:r>
            <a:r>
              <a:rPr lang="en-US" dirty="0" smtClean="0">
                <a:sym typeface="Symbol"/>
              </a:rPr>
              <a:t> x.(x) </a:t>
            </a:r>
          </a:p>
          <a:p>
            <a:pPr lvl="1"/>
            <a:endParaRPr lang="en-US" dirty="0" smtClean="0">
              <a:sym typeface="Symbol"/>
            </a:endParaRPr>
          </a:p>
          <a:p>
            <a:pPr lvl="1"/>
            <a:r>
              <a:rPr lang="en-US" dirty="0" smtClean="0">
                <a:sym typeface="Symbol"/>
              </a:rPr>
              <a:t> for every term </a:t>
            </a:r>
            <a:r>
              <a:rPr lang="en-US" i="1" dirty="0" smtClean="0">
                <a:sym typeface="Symbol"/>
              </a:rPr>
              <a:t>t: 	M </a:t>
            </a:r>
            <a:r>
              <a:rPr lang="en-US" dirty="0" smtClean="0"/>
              <a:t>⊨</a:t>
            </a:r>
            <a:r>
              <a:rPr lang="en-US" dirty="0" smtClean="0">
                <a:sym typeface="Symbol"/>
              </a:rPr>
              <a:t> </a:t>
            </a:r>
            <a:r>
              <a:rPr lang="en-US" i="1" dirty="0" smtClean="0">
                <a:sym typeface="Symbol"/>
              </a:rPr>
              <a:t>(t)</a:t>
            </a:r>
            <a:r>
              <a:rPr lang="en-US" dirty="0" smtClean="0">
                <a:sym typeface="Symbol"/>
              </a:rPr>
              <a:t> </a:t>
            </a:r>
            <a:br>
              <a:rPr lang="en-US" dirty="0" smtClean="0">
                <a:sym typeface="Symbol"/>
              </a:rPr>
            </a:br>
            <a:endParaRPr lang="en-US" dirty="0" smtClean="0">
              <a:sym typeface="Symbol"/>
            </a:endParaRPr>
          </a:p>
          <a:p>
            <a:pPr lvl="1"/>
            <a:endParaRPr lang="en-US" dirty="0" smtClean="0">
              <a:sym typeface="Symbol"/>
            </a:endParaRPr>
          </a:p>
          <a:p>
            <a:pPr lvl="1"/>
            <a:r>
              <a:rPr lang="en-US" dirty="0" smtClean="0">
                <a:sym typeface="Symbol"/>
              </a:rPr>
              <a:t>In general:</a:t>
            </a:r>
            <a:r>
              <a:rPr lang="en-US" dirty="0" smtClean="0"/>
              <a:t> 		⊨</a:t>
            </a:r>
            <a:r>
              <a:rPr lang="en-US" dirty="0" smtClean="0">
                <a:sym typeface="Symbol"/>
              </a:rPr>
              <a:t> </a:t>
            </a:r>
            <a:r>
              <a:rPr lang="en-US" b="1" i="1" dirty="0" smtClean="0">
                <a:solidFill>
                  <a:schemeClr val="accent4">
                    <a:lumMod val="75000"/>
                  </a:schemeClr>
                </a:solidFill>
                <a:sym typeface="Symbol"/>
              </a:rPr>
              <a:t>p</a:t>
            </a:r>
            <a:r>
              <a:rPr lang="en-US" dirty="0" smtClean="0">
                <a:sym typeface="Symbol"/>
              </a:rPr>
              <a:t>  </a:t>
            </a:r>
            <a:r>
              <a:rPr lang="en-US" i="1" dirty="0" smtClean="0">
                <a:sym typeface="Symbol"/>
              </a:rPr>
              <a:t>(t)</a:t>
            </a:r>
            <a:r>
              <a:rPr lang="en-US" dirty="0" smtClean="0">
                <a:sym typeface="Symbol"/>
              </a:rPr>
              <a:t> </a:t>
            </a:r>
            <a:br>
              <a:rPr lang="en-US" dirty="0" smtClean="0">
                <a:sym typeface="Symbol"/>
              </a:rPr>
            </a:br>
            <a:r>
              <a:rPr lang="en-US" dirty="0" smtClean="0">
                <a:sym typeface="Symbol"/>
              </a:rPr>
              <a:t>For every term </a:t>
            </a:r>
            <a:r>
              <a:rPr lang="en-US" i="1" dirty="0" smtClean="0">
                <a:sym typeface="Symbol"/>
              </a:rPr>
              <a:t>t.</a:t>
            </a:r>
            <a:r>
              <a:rPr lang="x-none"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9464" y="996593"/>
            <a:ext cx="8013843" cy="1384995"/>
          </a:xfrm>
        </p:spPr>
        <p:txBody>
          <a:bodyPr/>
          <a:lstStyle/>
          <a:p>
            <a:r>
              <a:rPr smtClean="0"/>
              <a:t>Arrays</a:t>
            </a:r>
            <a:endParaRPr lang="en-US" dirty="0"/>
          </a:p>
        </p:txBody>
      </p:sp>
      <p:pic>
        <p:nvPicPr>
          <p:cNvPr id="5" name="Picture 4" descr="mccarhtychess.jpg"/>
          <p:cNvPicPr>
            <a:picLocks noChangeAspect="1"/>
          </p:cNvPicPr>
          <p:nvPr/>
        </p:nvPicPr>
        <p:blipFill>
          <a:blip r:embed="rId2"/>
          <a:stretch>
            <a:fillRect/>
          </a:stretch>
        </p:blipFill>
        <p:spPr>
          <a:xfrm>
            <a:off x="5356578" y="3028244"/>
            <a:ext cx="3222978" cy="3222978"/>
          </a:xfrm>
          <a:prstGeom prst="rect">
            <a:avLst/>
          </a:prstGeom>
        </p:spPr>
      </p:pic>
      <p:pic>
        <p:nvPicPr>
          <p:cNvPr id="18434" name="Picture 2" descr="http://ece-www.colorado.edu/~bradleya/pictures/oasis_hello.jpg"/>
          <p:cNvPicPr>
            <a:picLocks noChangeAspect="1" noChangeArrowheads="1"/>
          </p:cNvPicPr>
          <p:nvPr/>
        </p:nvPicPr>
        <p:blipFill>
          <a:blip r:embed="rId3" cstate="print"/>
          <a:srcRect/>
          <a:stretch>
            <a:fillRect/>
          </a:stretch>
        </p:blipFill>
        <p:spPr bwMode="auto">
          <a:xfrm>
            <a:off x="889353" y="4436533"/>
            <a:ext cx="2195413" cy="1736020"/>
          </a:xfrm>
          <a:prstGeom prst="rect">
            <a:avLst/>
          </a:prstGeo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a:t>
            </a:r>
            <a:r>
              <a:rPr smtClean="0"/>
              <a:t>)</a:t>
            </a:r>
            <a:endParaRPr lang="en-US" dirty="0"/>
          </a:p>
        </p:txBody>
      </p:sp>
      <p:sp>
        <p:nvSpPr>
          <p:cNvPr id="3" name="Content Placeholder 2"/>
          <p:cNvSpPr>
            <a:spLocks noGrp="1"/>
          </p:cNvSpPr>
          <p:nvPr>
            <p:ph idx="1"/>
          </p:nvPr>
        </p:nvSpPr>
        <p:spPr>
          <a:xfrm>
            <a:off x="381000" y="1412875"/>
            <a:ext cx="8382000" cy="3554819"/>
          </a:xfrm>
        </p:spPr>
        <p:txBody>
          <a:bodyPr/>
          <a:lstStyle/>
          <a:p>
            <a:r>
              <a:rPr lang="x-none" smtClean="0"/>
              <a:t> </a:t>
            </a:r>
            <a:r>
              <a:rPr lang="en-US" dirty="0" smtClean="0"/>
              <a:t>Summary of auxiliary axioms:</a:t>
            </a:r>
          </a:p>
          <a:p>
            <a:endParaRPr lang="en-US" dirty="0" smtClean="0">
              <a:sym typeface="Symbol"/>
            </a:endParaRPr>
          </a:p>
          <a:p>
            <a:pPr lvl="1"/>
            <a:r>
              <a:rPr lang="en-US" dirty="0" smtClean="0"/>
              <a:t>⊨</a:t>
            </a:r>
            <a:r>
              <a:rPr lang="en-US" dirty="0" smtClean="0">
                <a:sym typeface="Symbol"/>
              </a:rPr>
              <a:t>  </a:t>
            </a:r>
            <a:r>
              <a:rPr lang="en-US" b="1" i="1" dirty="0" smtClean="0">
                <a:solidFill>
                  <a:schemeClr val="accent4">
                    <a:lumMod val="75000"/>
                  </a:schemeClr>
                </a:solidFill>
                <a:sym typeface="Symbol"/>
              </a:rPr>
              <a:t>p</a:t>
            </a:r>
            <a:r>
              <a:rPr lang="en-US" dirty="0" smtClean="0">
                <a:sym typeface="Symbol"/>
              </a:rPr>
              <a:t>   (</a:t>
            </a:r>
            <a:r>
              <a:rPr lang="en-US" dirty="0" err="1" smtClean="0">
                <a:sym typeface="Symbol"/>
              </a:rPr>
              <a:t>sk</a:t>
            </a:r>
            <a:r>
              <a:rPr lang="en-US" i="1" baseline="-25000" dirty="0" err="1" smtClean="0">
                <a:sym typeface="Symbol"/>
              </a:rPr>
              <a:t>x</a:t>
            </a:r>
            <a:r>
              <a:rPr lang="en-US" dirty="0" smtClean="0">
                <a:sym typeface="Symbol"/>
              </a:rPr>
              <a:t>)		For fixed, fresh </a:t>
            </a:r>
            <a:r>
              <a:rPr lang="en-US" dirty="0" err="1" smtClean="0">
                <a:sym typeface="Symbol"/>
              </a:rPr>
              <a:t>sk</a:t>
            </a:r>
            <a:r>
              <a:rPr lang="en-US" i="1" baseline="-25000" dirty="0" err="1" smtClean="0">
                <a:sym typeface="Symbol"/>
              </a:rPr>
              <a:t>x</a:t>
            </a:r>
            <a:endParaRPr lang="en-US" dirty="0" smtClean="0">
              <a:sym typeface="Symbol"/>
            </a:endParaRPr>
          </a:p>
          <a:p>
            <a:pPr lvl="1"/>
            <a:r>
              <a:rPr lang="en-US" dirty="0" smtClean="0"/>
              <a:t>⊨</a:t>
            </a:r>
            <a:r>
              <a:rPr lang="en-US" dirty="0" smtClean="0">
                <a:sym typeface="Symbol"/>
              </a:rPr>
              <a:t> </a:t>
            </a:r>
            <a:r>
              <a:rPr lang="en-US" b="1" i="1" dirty="0" smtClean="0">
                <a:solidFill>
                  <a:schemeClr val="accent4">
                    <a:lumMod val="75000"/>
                  </a:schemeClr>
                </a:solidFill>
                <a:sym typeface="Symbol"/>
              </a:rPr>
              <a:t>p</a:t>
            </a:r>
            <a:r>
              <a:rPr lang="en-US" dirty="0" smtClean="0">
                <a:sym typeface="Symbol"/>
              </a:rPr>
              <a:t>  </a:t>
            </a:r>
            <a:r>
              <a:rPr lang="en-US" i="1" dirty="0" smtClean="0">
                <a:sym typeface="Symbol"/>
              </a:rPr>
              <a:t>(t)</a:t>
            </a:r>
            <a:r>
              <a:rPr lang="en-US" dirty="0" smtClean="0">
                <a:sym typeface="Symbol"/>
              </a:rPr>
              <a:t> 			For every term </a:t>
            </a:r>
            <a:r>
              <a:rPr lang="en-US" i="1" dirty="0" smtClean="0">
                <a:sym typeface="Symbol"/>
              </a:rPr>
              <a:t>t.</a:t>
            </a:r>
          </a:p>
          <a:p>
            <a:pPr lvl="1"/>
            <a:endParaRPr lang="en-US" i="1" dirty="0" smtClean="0">
              <a:sym typeface="Symbol"/>
            </a:endParaRPr>
          </a:p>
          <a:p>
            <a:r>
              <a:rPr lang="en-US" dirty="0" smtClean="0">
                <a:sym typeface="Symbol"/>
              </a:rPr>
              <a:t>Which terms </a:t>
            </a:r>
            <a:r>
              <a:rPr lang="en-US" i="1" dirty="0" smtClean="0">
                <a:sym typeface="Symbol"/>
              </a:rPr>
              <a:t>t </a:t>
            </a:r>
            <a:r>
              <a:rPr lang="en-US" dirty="0" smtClean="0">
                <a:sym typeface="Symbol"/>
              </a:rPr>
              <a:t>to use for auxiliary axioms of the second kind?</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a:t>
            </a:r>
            <a:r>
              <a:rPr smtClean="0"/>
              <a:t>(QT</a:t>
            </a:r>
            <a:r>
              <a:rPr smtClean="0"/>
              <a:t>)  with E-matching</a:t>
            </a:r>
            <a:endParaRPr lang="en-US" dirty="0"/>
          </a:p>
        </p:txBody>
      </p:sp>
      <p:sp>
        <p:nvSpPr>
          <p:cNvPr id="3" name="Content Placeholder 2"/>
          <p:cNvSpPr>
            <a:spLocks noGrp="1"/>
          </p:cNvSpPr>
          <p:nvPr>
            <p:ph idx="1"/>
          </p:nvPr>
        </p:nvSpPr>
        <p:spPr>
          <a:xfrm>
            <a:off x="381000" y="1665538"/>
            <a:ext cx="8382000" cy="3877985"/>
          </a:xfrm>
        </p:spPr>
        <p:txBody>
          <a:bodyPr/>
          <a:lstStyle/>
          <a:p>
            <a:pPr>
              <a:buNone/>
            </a:pPr>
            <a:endParaRPr lang="en-US" dirty="0" smtClean="0"/>
          </a:p>
          <a:p>
            <a:pPr lvl="1"/>
            <a:r>
              <a:rPr lang="en-US" dirty="0" smtClean="0"/>
              <a:t>⊨</a:t>
            </a:r>
            <a:r>
              <a:rPr lang="en-US" dirty="0" smtClean="0">
                <a:sym typeface="Symbol"/>
              </a:rPr>
              <a:t> </a:t>
            </a:r>
            <a:r>
              <a:rPr lang="en-US" i="1" dirty="0" smtClean="0">
                <a:sym typeface="Symbol"/>
              </a:rPr>
              <a:t>p</a:t>
            </a:r>
            <a:r>
              <a:rPr lang="en-US" dirty="0" smtClean="0">
                <a:sym typeface="Symbol"/>
              </a:rPr>
              <a:t>  </a:t>
            </a:r>
            <a:r>
              <a:rPr lang="en-US" i="1" dirty="0" smtClean="0">
                <a:sym typeface="Symbol"/>
              </a:rPr>
              <a:t>(t)</a:t>
            </a:r>
            <a:r>
              <a:rPr lang="en-US" dirty="0" smtClean="0">
                <a:sym typeface="Symbol"/>
              </a:rPr>
              <a:t> 			For every term </a:t>
            </a:r>
            <a:r>
              <a:rPr lang="en-US" i="1" dirty="0" smtClean="0">
                <a:sym typeface="Symbol"/>
              </a:rPr>
              <a:t>t.</a:t>
            </a:r>
          </a:p>
          <a:p>
            <a:pPr lvl="1"/>
            <a:endParaRPr lang="en-US" i="1" dirty="0" smtClean="0">
              <a:sym typeface="Symbol"/>
            </a:endParaRPr>
          </a:p>
          <a:p>
            <a:r>
              <a:rPr lang="en-US" dirty="0" smtClean="0">
                <a:sym typeface="Symbol"/>
              </a:rPr>
              <a:t>Approach: </a:t>
            </a:r>
          </a:p>
          <a:p>
            <a:pPr lvl="1"/>
            <a:r>
              <a:rPr lang="en-US" dirty="0" smtClean="0">
                <a:sym typeface="Symbol"/>
              </a:rPr>
              <a:t>Add patterns to quantifiers</a:t>
            </a:r>
          </a:p>
          <a:p>
            <a:pPr lvl="1"/>
            <a:r>
              <a:rPr lang="en-US" dirty="0" smtClean="0">
                <a:sym typeface="Symbol"/>
              </a:rPr>
              <a:t>Search for instantiations in </a:t>
            </a:r>
            <a:r>
              <a:rPr lang="en-US" i="1" dirty="0" smtClean="0">
                <a:sym typeface="Symbol"/>
              </a:rPr>
              <a:t>E-</a:t>
            </a:r>
            <a:r>
              <a:rPr lang="en-US" dirty="0" smtClean="0">
                <a:sym typeface="Symbol"/>
              </a:rPr>
              <a:t>graph.</a:t>
            </a:r>
            <a:br>
              <a:rPr lang="en-US" dirty="0" smtClean="0">
                <a:sym typeface="Symbol"/>
              </a:rPr>
            </a:br>
            <a:r>
              <a:rPr lang="en-US" dirty="0" smtClean="0">
                <a:sym typeface="Symbol"/>
              </a:rPr>
              <a:t/>
            </a:r>
            <a:br>
              <a:rPr lang="en-US" dirty="0" smtClean="0">
                <a:sym typeface="Symbol"/>
              </a:rPr>
            </a:br>
            <a:r>
              <a:rPr lang="en-US" dirty="0" smtClean="0">
                <a:sym typeface="Symbol"/>
              </a:rPr>
              <a:t></a:t>
            </a:r>
            <a:r>
              <a:rPr lang="en-US" dirty="0" err="1" smtClean="0">
                <a:sym typeface="Symbol"/>
              </a:rPr>
              <a:t>a,i,v</a:t>
            </a:r>
            <a:r>
              <a:rPr lang="en-US" dirty="0" smtClean="0">
                <a:sym typeface="Symbol"/>
              </a:rPr>
              <a:t> </a:t>
            </a:r>
            <a:r>
              <a:rPr lang="en-US" b="1" dirty="0" smtClean="0">
                <a:solidFill>
                  <a:srgbClr val="C00000"/>
                </a:solidFill>
                <a:sym typeface="Symbol"/>
              </a:rPr>
              <a:t>{ </a:t>
            </a:r>
            <a:r>
              <a:rPr lang="en-US" b="1" dirty="0" smtClean="0">
                <a:solidFill>
                  <a:srgbClr val="C00000"/>
                </a:solidFill>
                <a:sym typeface="Symbol"/>
              </a:rPr>
              <a:t>write(</a:t>
            </a:r>
            <a:r>
              <a:rPr lang="en-US" b="1" dirty="0" err="1" smtClean="0">
                <a:solidFill>
                  <a:srgbClr val="C00000"/>
                </a:solidFill>
                <a:sym typeface="Symbol"/>
              </a:rPr>
              <a:t>a,i,v</a:t>
            </a:r>
            <a:r>
              <a:rPr lang="en-US" b="1" dirty="0" smtClean="0">
                <a:solidFill>
                  <a:srgbClr val="C00000"/>
                </a:solidFill>
                <a:sym typeface="Symbol"/>
              </a:rPr>
              <a:t>) } </a:t>
            </a:r>
            <a:r>
              <a:rPr lang="en-US" dirty="0" smtClean="0">
                <a:sym typeface="Symbol"/>
              </a:rPr>
              <a:t>. </a:t>
            </a:r>
            <a:r>
              <a:rPr lang="en-US" dirty="0" smtClean="0">
                <a:sym typeface="Symbol"/>
              </a:rPr>
              <a:t>read(write(</a:t>
            </a:r>
            <a:r>
              <a:rPr lang="en-US" dirty="0" err="1" smtClean="0">
                <a:sym typeface="Symbol"/>
              </a:rPr>
              <a:t>a,i,v</a:t>
            </a:r>
            <a:r>
              <a:rPr lang="en-US" dirty="0" smtClean="0">
                <a:sym typeface="Symbol"/>
              </a:rPr>
              <a:t>),</a:t>
            </a:r>
            <a:r>
              <a:rPr lang="en-US" dirty="0" err="1" smtClean="0">
                <a:sym typeface="Symbol"/>
              </a:rPr>
              <a:t>i</a:t>
            </a:r>
            <a:r>
              <a:rPr lang="en-US" dirty="0" smtClean="0">
                <a:sym typeface="Symbol"/>
              </a:rPr>
              <a:t>) = v</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a:t>
            </a:r>
            <a:r>
              <a:rPr smtClean="0"/>
              <a:t>(QT</a:t>
            </a:r>
            <a:r>
              <a:rPr smtClean="0"/>
              <a:t>)  with E-matching</a:t>
            </a:r>
            <a:endParaRPr lang="en-US" dirty="0"/>
          </a:p>
        </p:txBody>
      </p:sp>
      <p:sp>
        <p:nvSpPr>
          <p:cNvPr id="3" name="Content Placeholder 2"/>
          <p:cNvSpPr>
            <a:spLocks noGrp="1"/>
          </p:cNvSpPr>
          <p:nvPr>
            <p:ph idx="1"/>
          </p:nvPr>
        </p:nvSpPr>
        <p:spPr>
          <a:xfrm>
            <a:off x="381000" y="1665538"/>
            <a:ext cx="8382000" cy="4724370"/>
          </a:xfrm>
        </p:spPr>
        <p:txBody>
          <a:bodyPr/>
          <a:lstStyle/>
          <a:p>
            <a:pPr>
              <a:buNone/>
            </a:pPr>
            <a:endParaRPr lang="en-US" dirty="0" smtClean="0"/>
          </a:p>
          <a:p>
            <a:pPr lvl="1"/>
            <a:r>
              <a:rPr lang="en-US" dirty="0" smtClean="0"/>
              <a:t>⊨</a:t>
            </a:r>
            <a:r>
              <a:rPr lang="en-US" dirty="0" smtClean="0">
                <a:sym typeface="Symbol"/>
              </a:rPr>
              <a:t> </a:t>
            </a:r>
            <a:r>
              <a:rPr lang="en-US" b="1" i="1" dirty="0" smtClean="0">
                <a:solidFill>
                  <a:schemeClr val="accent4">
                    <a:lumMod val="75000"/>
                  </a:schemeClr>
                </a:solidFill>
                <a:sym typeface="Symbol"/>
              </a:rPr>
              <a:t>p</a:t>
            </a:r>
            <a:r>
              <a:rPr lang="en-US" dirty="0" smtClean="0">
                <a:sym typeface="Symbol"/>
              </a:rPr>
              <a:t>  </a:t>
            </a:r>
            <a:r>
              <a:rPr lang="en-US" i="1" dirty="0" smtClean="0">
                <a:sym typeface="Symbol"/>
              </a:rPr>
              <a:t>(t)</a:t>
            </a:r>
            <a:r>
              <a:rPr lang="en-US" dirty="0" smtClean="0">
                <a:sym typeface="Symbol"/>
              </a:rPr>
              <a:t> 			For every term </a:t>
            </a:r>
            <a:r>
              <a:rPr lang="en-US" i="1" dirty="0" smtClean="0">
                <a:sym typeface="Symbol"/>
              </a:rPr>
              <a:t>t.</a:t>
            </a:r>
          </a:p>
          <a:p>
            <a:pPr lvl="1"/>
            <a:endParaRPr lang="en-US" i="1" dirty="0" smtClean="0">
              <a:sym typeface="Symbol"/>
            </a:endParaRPr>
          </a:p>
          <a:p>
            <a:r>
              <a:rPr lang="en-US" dirty="0" smtClean="0">
                <a:sym typeface="Symbol"/>
              </a:rPr>
              <a:t>Approach: </a:t>
            </a:r>
          </a:p>
          <a:p>
            <a:pPr lvl="1"/>
            <a:r>
              <a:rPr lang="en-US" dirty="0" smtClean="0">
                <a:sym typeface="Symbol"/>
              </a:rPr>
              <a:t>Add patterns to quantifiers</a:t>
            </a:r>
          </a:p>
          <a:p>
            <a:pPr lvl="1"/>
            <a:r>
              <a:rPr lang="en-US" dirty="0" smtClean="0">
                <a:sym typeface="Symbol"/>
              </a:rPr>
              <a:t>Search for pattern matches in </a:t>
            </a:r>
            <a:r>
              <a:rPr lang="en-US" i="1" dirty="0" smtClean="0">
                <a:sym typeface="Symbol"/>
              </a:rPr>
              <a:t>E-</a:t>
            </a:r>
            <a:r>
              <a:rPr lang="en-US" dirty="0" smtClean="0">
                <a:sym typeface="Symbol"/>
              </a:rPr>
              <a:t>graph.</a:t>
            </a:r>
            <a:br>
              <a:rPr lang="en-US" dirty="0" smtClean="0">
                <a:sym typeface="Symbol"/>
              </a:rPr>
            </a:br>
            <a:r>
              <a:rPr lang="en-US" dirty="0" smtClean="0">
                <a:sym typeface="Symbol"/>
              </a:rPr>
              <a:t/>
            </a:r>
            <a:br>
              <a:rPr lang="en-US" dirty="0" smtClean="0">
                <a:sym typeface="Symbol"/>
              </a:rPr>
            </a:br>
            <a:r>
              <a:rPr lang="en-US" dirty="0" smtClean="0">
                <a:sym typeface="Symbol"/>
              </a:rPr>
              <a:t></a:t>
            </a:r>
            <a:r>
              <a:rPr lang="en-US" dirty="0" err="1" smtClean="0">
                <a:sym typeface="Symbol"/>
              </a:rPr>
              <a:t>a,i,v</a:t>
            </a:r>
            <a:r>
              <a:rPr lang="en-US" dirty="0" smtClean="0">
                <a:sym typeface="Symbol"/>
              </a:rPr>
              <a:t> </a:t>
            </a:r>
            <a:r>
              <a:rPr lang="en-US" b="1" dirty="0" smtClean="0">
                <a:solidFill>
                  <a:srgbClr val="C00000"/>
                </a:solidFill>
                <a:sym typeface="Symbol"/>
              </a:rPr>
              <a:t>{ </a:t>
            </a:r>
            <a:r>
              <a:rPr lang="en-US" b="1" dirty="0" smtClean="0">
                <a:solidFill>
                  <a:srgbClr val="C00000"/>
                </a:solidFill>
                <a:sym typeface="Symbol"/>
              </a:rPr>
              <a:t>write(</a:t>
            </a:r>
            <a:r>
              <a:rPr lang="en-US" b="1" dirty="0" err="1" smtClean="0">
                <a:solidFill>
                  <a:srgbClr val="C00000"/>
                </a:solidFill>
                <a:sym typeface="Symbol"/>
              </a:rPr>
              <a:t>a,i,v</a:t>
            </a:r>
            <a:r>
              <a:rPr lang="en-US" b="1" dirty="0" smtClean="0">
                <a:solidFill>
                  <a:srgbClr val="C00000"/>
                </a:solidFill>
                <a:sym typeface="Symbol"/>
              </a:rPr>
              <a:t>) } </a:t>
            </a:r>
            <a:r>
              <a:rPr lang="en-US" dirty="0" smtClean="0">
                <a:sym typeface="Symbol"/>
              </a:rPr>
              <a:t>. </a:t>
            </a:r>
            <a:r>
              <a:rPr lang="en-US" dirty="0" smtClean="0">
                <a:sym typeface="Symbol"/>
              </a:rPr>
              <a:t>read(write(</a:t>
            </a:r>
            <a:r>
              <a:rPr lang="en-US" dirty="0" err="1" smtClean="0">
                <a:sym typeface="Symbol"/>
              </a:rPr>
              <a:t>a,i,v</a:t>
            </a:r>
            <a:r>
              <a:rPr lang="en-US" dirty="0" smtClean="0">
                <a:sym typeface="Symbol"/>
              </a:rPr>
              <a:t>),</a:t>
            </a:r>
            <a:r>
              <a:rPr lang="en-US" dirty="0" err="1" smtClean="0">
                <a:sym typeface="Symbol"/>
              </a:rPr>
              <a:t>i</a:t>
            </a:r>
            <a:r>
              <a:rPr lang="en-US" dirty="0" smtClean="0">
                <a:sym typeface="Symbol"/>
              </a:rPr>
              <a:t>) = v</a:t>
            </a:r>
          </a:p>
          <a:p>
            <a:pPr lvl="1"/>
            <a:endParaRPr lang="en-US" dirty="0" smtClean="0">
              <a:sym typeface="Symbol"/>
            </a:endParaRPr>
          </a:p>
          <a:p>
            <a:pPr lvl="2"/>
            <a:r>
              <a:rPr lang="en-US" sz="2000" dirty="0" smtClean="0">
                <a:sym typeface="Symbol"/>
              </a:rPr>
              <a:t>Add equality every time there is a </a:t>
            </a:r>
            <a:r>
              <a:rPr lang="en-US" sz="2000" dirty="0" smtClean="0">
                <a:sym typeface="Symbol"/>
              </a:rPr>
              <a:t>write(</a:t>
            </a:r>
            <a:r>
              <a:rPr lang="en-US" sz="2000" dirty="0" err="1" smtClean="0">
                <a:sym typeface="Symbol"/>
              </a:rPr>
              <a:t>b,j,w</a:t>
            </a:r>
            <a:r>
              <a:rPr lang="en-US" sz="2000" dirty="0" smtClean="0">
                <a:sym typeface="Symbol"/>
              </a:rPr>
              <a:t>) term in </a:t>
            </a:r>
            <a:r>
              <a:rPr lang="en-US" sz="2000" i="1" dirty="0" smtClean="0">
                <a:sym typeface="Symbol"/>
              </a:rPr>
              <a:t>E.</a:t>
            </a:r>
            <a:endParaRPr lang="en-US" sz="2000" dirty="0" smtClean="0">
              <a:sym typeface="Symbo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a:t>
            </a:r>
            <a:r>
              <a:rPr smtClean="0"/>
              <a:t>(QT</a:t>
            </a:r>
            <a:r>
              <a:rPr smtClean="0"/>
              <a:t>)  with E-matching</a:t>
            </a:r>
            <a:endParaRPr lang="en-US" dirty="0"/>
          </a:p>
        </p:txBody>
      </p:sp>
      <p:sp>
        <p:nvSpPr>
          <p:cNvPr id="3" name="Content Placeholder 2"/>
          <p:cNvSpPr>
            <a:spLocks noGrp="1"/>
          </p:cNvSpPr>
          <p:nvPr>
            <p:ph idx="1"/>
          </p:nvPr>
        </p:nvSpPr>
        <p:spPr>
          <a:xfrm>
            <a:off x="381000" y="1665538"/>
            <a:ext cx="8382000" cy="5138330"/>
          </a:xfrm>
        </p:spPr>
        <p:txBody>
          <a:bodyPr/>
          <a:lstStyle/>
          <a:p>
            <a:pPr lvl="1">
              <a:buNone/>
            </a:pPr>
            <a:endParaRPr lang="en-US" dirty="0" smtClean="0"/>
          </a:p>
          <a:p>
            <a:r>
              <a:rPr lang="en-US" dirty="0" smtClean="0">
                <a:sym typeface="Symbol"/>
              </a:rPr>
              <a:t>Array example</a:t>
            </a:r>
          </a:p>
          <a:p>
            <a:endParaRPr lang="en-US" sz="2800" dirty="0" smtClean="0">
              <a:sym typeface="Symbol"/>
            </a:endParaRPr>
          </a:p>
          <a:p>
            <a:pPr lvl="1"/>
            <a:r>
              <a:rPr lang="en-US" sz="2500" dirty="0" smtClean="0">
                <a:sym typeface="Symbol"/>
              </a:rPr>
              <a:t></a:t>
            </a:r>
            <a:r>
              <a:rPr lang="en-US" sz="2500" i="1" dirty="0" err="1" smtClean="0">
                <a:sym typeface="Symbol"/>
              </a:rPr>
              <a:t>a,i,v</a:t>
            </a:r>
            <a:r>
              <a:rPr lang="en-US" sz="2500" i="1" dirty="0" smtClean="0">
                <a:sym typeface="Symbol"/>
              </a:rPr>
              <a:t> </a:t>
            </a:r>
            <a:r>
              <a:rPr lang="en-US" sz="2500" b="1" i="1" dirty="0" smtClean="0">
                <a:solidFill>
                  <a:srgbClr val="C00000"/>
                </a:solidFill>
                <a:sym typeface="Symbol"/>
              </a:rPr>
              <a:t>{ </a:t>
            </a:r>
            <a:r>
              <a:rPr lang="en-US" sz="2500" b="1" i="1" dirty="0" smtClean="0">
                <a:solidFill>
                  <a:srgbClr val="C00000"/>
                </a:solidFill>
                <a:sym typeface="Symbol"/>
              </a:rPr>
              <a:t>write(</a:t>
            </a:r>
            <a:r>
              <a:rPr lang="en-US" sz="2500" b="1" i="1" dirty="0" err="1" smtClean="0">
                <a:solidFill>
                  <a:srgbClr val="C00000"/>
                </a:solidFill>
                <a:sym typeface="Symbol"/>
              </a:rPr>
              <a:t>a,i,v</a:t>
            </a:r>
            <a:r>
              <a:rPr lang="en-US" sz="2500" b="1" i="1" dirty="0" smtClean="0">
                <a:solidFill>
                  <a:srgbClr val="C00000"/>
                </a:solidFill>
                <a:sym typeface="Symbol"/>
              </a:rPr>
              <a:t>) } </a:t>
            </a:r>
            <a:r>
              <a:rPr lang="en-US" sz="2500" i="1" dirty="0" smtClean="0">
                <a:sym typeface="Symbol"/>
              </a:rPr>
              <a:t>. </a:t>
            </a:r>
            <a:r>
              <a:rPr lang="en-US" sz="2500" i="1" dirty="0" smtClean="0">
                <a:sym typeface="Symbol"/>
              </a:rPr>
              <a:t>write(</a:t>
            </a:r>
            <a:r>
              <a:rPr lang="en-US" sz="2500" i="1" dirty="0" err="1" smtClean="0">
                <a:sym typeface="Symbol"/>
              </a:rPr>
              <a:t>a,i,v</a:t>
            </a:r>
            <a:r>
              <a:rPr lang="en-US" sz="2500" i="1" dirty="0" smtClean="0">
                <a:sym typeface="Symbol"/>
              </a:rPr>
              <a:t>)[</a:t>
            </a:r>
            <a:r>
              <a:rPr lang="en-US" sz="2500" i="1" dirty="0" err="1" smtClean="0">
                <a:sym typeface="Symbol"/>
              </a:rPr>
              <a:t>i</a:t>
            </a:r>
            <a:r>
              <a:rPr lang="en-US" sz="2500" i="1" dirty="0" smtClean="0">
                <a:sym typeface="Symbol"/>
              </a:rPr>
              <a:t>] = v</a:t>
            </a:r>
            <a:endParaRPr lang="en-US" i="1" dirty="0" smtClean="0">
              <a:sym typeface="Symbol"/>
            </a:endParaRPr>
          </a:p>
          <a:p>
            <a:pPr lvl="1"/>
            <a:r>
              <a:rPr lang="en-US" sz="2000" dirty="0" smtClean="0">
                <a:sym typeface="Symbol"/>
              </a:rPr>
              <a:t>Add equality every time there is a </a:t>
            </a:r>
            <a:r>
              <a:rPr lang="en-US" sz="2000" dirty="0" smtClean="0">
                <a:sym typeface="Symbol"/>
              </a:rPr>
              <a:t>write(</a:t>
            </a:r>
            <a:r>
              <a:rPr lang="en-US" sz="2000" dirty="0" err="1" smtClean="0">
                <a:sym typeface="Symbol"/>
              </a:rPr>
              <a:t>b,j,w</a:t>
            </a:r>
            <a:r>
              <a:rPr lang="en-US" sz="2000" dirty="0" smtClean="0">
                <a:sym typeface="Symbol"/>
              </a:rPr>
              <a:t>) term in </a:t>
            </a:r>
            <a:r>
              <a:rPr lang="en-US" sz="2000" i="1" dirty="0" smtClean="0">
                <a:sym typeface="Symbol"/>
              </a:rPr>
              <a:t>E.</a:t>
            </a:r>
          </a:p>
          <a:p>
            <a:pPr lvl="2"/>
            <a:endParaRPr lang="en-US" sz="2000" i="1" dirty="0" smtClean="0">
              <a:sym typeface="Symbol"/>
            </a:endParaRPr>
          </a:p>
          <a:p>
            <a:pPr lvl="1"/>
            <a:r>
              <a:rPr lang="en-US" sz="2400" i="1" dirty="0" smtClean="0">
                <a:sym typeface="Symbol"/>
              </a:rPr>
              <a:t></a:t>
            </a:r>
            <a:r>
              <a:rPr lang="en-US" sz="2400" i="1" dirty="0" err="1" smtClean="0">
                <a:sym typeface="Symbol"/>
              </a:rPr>
              <a:t>a,i,j,v</a:t>
            </a:r>
            <a:r>
              <a:rPr lang="en-US" sz="2400" i="1" dirty="0" smtClean="0">
                <a:sym typeface="Symbol"/>
              </a:rPr>
              <a:t> </a:t>
            </a:r>
            <a:r>
              <a:rPr lang="en-US" sz="2400" b="1" i="1" dirty="0" smtClean="0">
                <a:solidFill>
                  <a:srgbClr val="C00000"/>
                </a:solidFill>
                <a:sym typeface="Symbol"/>
              </a:rPr>
              <a:t>{ </a:t>
            </a:r>
            <a:r>
              <a:rPr lang="en-US" sz="2400" b="1" i="1" dirty="0" smtClean="0">
                <a:solidFill>
                  <a:srgbClr val="C00000"/>
                </a:solidFill>
                <a:sym typeface="Symbol"/>
              </a:rPr>
              <a:t>write(</a:t>
            </a:r>
            <a:r>
              <a:rPr lang="en-US" sz="2400" b="1" i="1" dirty="0" err="1" smtClean="0">
                <a:solidFill>
                  <a:srgbClr val="C00000"/>
                </a:solidFill>
                <a:sym typeface="Symbol"/>
              </a:rPr>
              <a:t>a,i,v</a:t>
            </a:r>
            <a:r>
              <a:rPr lang="en-US" sz="2400" b="1" i="1" dirty="0" smtClean="0">
                <a:solidFill>
                  <a:srgbClr val="C00000"/>
                </a:solidFill>
                <a:sym typeface="Symbol"/>
              </a:rPr>
              <a:t>)[j] } </a:t>
            </a:r>
            <a:r>
              <a:rPr lang="en-US" sz="2400" i="1" dirty="0" smtClean="0">
                <a:sym typeface="Symbol"/>
              </a:rPr>
              <a:t>. </a:t>
            </a:r>
            <a:r>
              <a:rPr lang="en-US" sz="2400" i="1" dirty="0" err="1" smtClean="0">
                <a:sym typeface="Symbol"/>
              </a:rPr>
              <a:t>i</a:t>
            </a:r>
            <a:r>
              <a:rPr lang="en-US" sz="2400" i="1" dirty="0" smtClean="0">
                <a:sym typeface="Symbol"/>
              </a:rPr>
              <a:t>  j  </a:t>
            </a:r>
            <a:r>
              <a:rPr lang="en-US" sz="2400" i="1" dirty="0" smtClean="0">
                <a:sym typeface="Symbol"/>
              </a:rPr>
              <a:t>write(</a:t>
            </a:r>
            <a:r>
              <a:rPr lang="en-US" sz="2400" i="1" dirty="0" err="1" smtClean="0">
                <a:sym typeface="Symbol"/>
              </a:rPr>
              <a:t>a,i,v</a:t>
            </a:r>
            <a:r>
              <a:rPr lang="en-US" sz="2400" i="1" dirty="0" smtClean="0">
                <a:sym typeface="Symbol"/>
              </a:rPr>
              <a:t>)[j]=a[j]</a:t>
            </a:r>
          </a:p>
          <a:p>
            <a:pPr lvl="1"/>
            <a:r>
              <a:rPr lang="en-US" sz="2300" dirty="0" smtClean="0">
                <a:sym typeface="Symbol"/>
              </a:rPr>
              <a:t>Add implication every time there is a </a:t>
            </a:r>
            <a:r>
              <a:rPr lang="en-US" sz="2300" dirty="0" smtClean="0">
                <a:sym typeface="Symbol"/>
              </a:rPr>
              <a:t>read </a:t>
            </a:r>
            <a:r>
              <a:rPr lang="en-US" sz="2300" dirty="0" smtClean="0">
                <a:sym typeface="Symbol"/>
              </a:rPr>
              <a:t>of a </a:t>
            </a:r>
            <a:r>
              <a:rPr lang="en-US" sz="2300" dirty="0" smtClean="0">
                <a:sym typeface="Symbol"/>
              </a:rPr>
              <a:t>write.</a:t>
            </a:r>
            <a:endParaRPr lang="en-US" sz="2300" dirty="0" smtClean="0">
              <a:sym typeface="Symbol"/>
            </a:endParaRPr>
          </a:p>
          <a:p>
            <a:pPr lvl="1"/>
            <a:endParaRPr lang="en-US" sz="2300" dirty="0" smtClean="0">
              <a:sym typeface="Symbol"/>
            </a:endParaRPr>
          </a:p>
          <a:p>
            <a:pPr lvl="1"/>
            <a:r>
              <a:rPr lang="en-US" sz="2000" i="1" dirty="0" smtClean="0">
                <a:sym typeface="Symbol"/>
              </a:rPr>
              <a:t></a:t>
            </a:r>
            <a:r>
              <a:rPr lang="en-US" sz="2000" i="1" dirty="0" err="1" smtClean="0">
                <a:sym typeface="Symbol"/>
              </a:rPr>
              <a:t>a,i,j,v</a:t>
            </a:r>
            <a:r>
              <a:rPr lang="en-US" sz="2000" i="1" dirty="0" smtClean="0">
                <a:sym typeface="Symbol"/>
              </a:rPr>
              <a:t> </a:t>
            </a:r>
            <a:r>
              <a:rPr lang="en-US" sz="2000" b="1" i="1" dirty="0" smtClean="0">
                <a:solidFill>
                  <a:srgbClr val="C00000"/>
                </a:solidFill>
                <a:sym typeface="Symbol"/>
              </a:rPr>
              <a:t>{ </a:t>
            </a:r>
            <a:r>
              <a:rPr lang="en-US" sz="2000" b="1" i="1" dirty="0" smtClean="0">
                <a:solidFill>
                  <a:srgbClr val="C00000"/>
                </a:solidFill>
                <a:sym typeface="Symbol"/>
              </a:rPr>
              <a:t>write(</a:t>
            </a:r>
            <a:r>
              <a:rPr lang="en-US" sz="2000" b="1" i="1" dirty="0" err="1" smtClean="0">
                <a:solidFill>
                  <a:srgbClr val="C00000"/>
                </a:solidFill>
                <a:sym typeface="Symbol"/>
              </a:rPr>
              <a:t>a,i,v</a:t>
            </a:r>
            <a:r>
              <a:rPr lang="en-US" sz="2000" b="1" i="1" dirty="0" smtClean="0">
                <a:solidFill>
                  <a:srgbClr val="C00000"/>
                </a:solidFill>
                <a:sym typeface="Symbol"/>
              </a:rPr>
              <a:t>), a[j] } </a:t>
            </a:r>
            <a:r>
              <a:rPr lang="en-US" sz="2000" i="1" dirty="0" smtClean="0">
                <a:sym typeface="Symbol"/>
              </a:rPr>
              <a:t>. </a:t>
            </a:r>
            <a:r>
              <a:rPr lang="en-US" sz="2000" i="1" dirty="0" err="1" smtClean="0">
                <a:sym typeface="Symbol"/>
              </a:rPr>
              <a:t>i</a:t>
            </a:r>
            <a:r>
              <a:rPr lang="en-US" sz="2000" i="1" dirty="0" smtClean="0">
                <a:sym typeface="Symbol"/>
              </a:rPr>
              <a:t>  j  </a:t>
            </a:r>
            <a:r>
              <a:rPr lang="en-US" sz="2000" i="1" dirty="0" smtClean="0">
                <a:sym typeface="Symbol"/>
              </a:rPr>
              <a:t>write(</a:t>
            </a:r>
            <a:r>
              <a:rPr lang="en-US" sz="2000" i="1" dirty="0" err="1" smtClean="0">
                <a:sym typeface="Symbol"/>
              </a:rPr>
              <a:t>a,i,v</a:t>
            </a:r>
            <a:r>
              <a:rPr lang="en-US" sz="2000" i="1" dirty="0" smtClean="0">
                <a:sym typeface="Symbol"/>
              </a:rPr>
              <a:t>)[j]=a[j]</a:t>
            </a:r>
          </a:p>
          <a:p>
            <a:pPr lvl="1"/>
            <a:r>
              <a:rPr lang="en-US" sz="2000" dirty="0" smtClean="0">
                <a:sym typeface="Symbol"/>
              </a:rPr>
              <a:t>Add implication every time there is both a </a:t>
            </a:r>
            <a:r>
              <a:rPr lang="en-US" sz="2000" dirty="0" smtClean="0">
                <a:sym typeface="Symbol"/>
              </a:rPr>
              <a:t>write </a:t>
            </a:r>
            <a:r>
              <a:rPr lang="en-US" sz="2000" b="1" i="1" dirty="0" smtClean="0">
                <a:sym typeface="Symbol"/>
              </a:rPr>
              <a:t>and </a:t>
            </a:r>
            <a:r>
              <a:rPr lang="en-US" sz="2000" dirty="0" smtClean="0">
                <a:sym typeface="Symbol"/>
              </a:rPr>
              <a:t>a </a:t>
            </a:r>
            <a:r>
              <a:rPr lang="en-US" sz="2000" dirty="0" smtClean="0">
                <a:sym typeface="Symbol"/>
              </a:rPr>
              <a:t>read </a:t>
            </a:r>
            <a:r>
              <a:rPr lang="en-US" sz="2000" dirty="0" smtClean="0">
                <a:sym typeface="Symbol"/>
              </a:rPr>
              <a:t>of </a:t>
            </a:r>
            <a:r>
              <a:rPr lang="en-US" sz="2000" i="1" dirty="0" smtClean="0">
                <a:sym typeface="Symbol"/>
              </a:rPr>
              <a:t>a.</a:t>
            </a:r>
            <a:endParaRPr lang="en-US" sz="2000" dirty="0" smtClean="0">
              <a:sym typeface="Symbol"/>
            </a:endParaRPr>
          </a:p>
          <a:p>
            <a:pPr lvl="1"/>
            <a:endParaRPr lang="en-US" sz="2300" dirty="0" smtClean="0">
              <a:sym typeface="Symbol"/>
            </a:endParaRPr>
          </a:p>
          <a:p>
            <a:pPr lvl="2">
              <a:buNone/>
            </a:pPr>
            <a:endParaRPr lang="en-US" sz="2000" dirty="0" smtClean="0">
              <a:sym typeface="Symbo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E-matching problem</a:t>
            </a:r>
            <a:endParaRPr lang="en-US" dirty="0"/>
          </a:p>
        </p:txBody>
      </p:sp>
      <p:sp>
        <p:nvSpPr>
          <p:cNvPr id="3" name="Content Placeholder 2"/>
          <p:cNvSpPr>
            <a:spLocks noGrp="1"/>
          </p:cNvSpPr>
          <p:nvPr>
            <p:ph idx="1"/>
          </p:nvPr>
        </p:nvSpPr>
        <p:spPr>
          <a:xfrm>
            <a:off x="381000" y="1412875"/>
            <a:ext cx="8382000" cy="5036763"/>
          </a:xfrm>
        </p:spPr>
        <p:txBody>
          <a:bodyPr/>
          <a:lstStyle/>
          <a:p>
            <a:r>
              <a:rPr lang="en-US" b="1" dirty="0" smtClean="0"/>
              <a:t>Input</a:t>
            </a:r>
          </a:p>
          <a:p>
            <a:pPr lvl="1"/>
            <a:r>
              <a:rPr lang="en-US" dirty="0" smtClean="0"/>
              <a:t>A set of ground equations </a:t>
            </a:r>
            <a:r>
              <a:rPr lang="en-US" i="1" dirty="0" smtClean="0"/>
              <a:t>E</a:t>
            </a:r>
          </a:p>
          <a:p>
            <a:pPr lvl="1"/>
            <a:r>
              <a:rPr lang="en-US" dirty="0" smtClean="0"/>
              <a:t>a ground term </a:t>
            </a:r>
            <a:r>
              <a:rPr lang="en-US" i="1" dirty="0" smtClean="0"/>
              <a:t>t </a:t>
            </a:r>
            <a:r>
              <a:rPr lang="en-US" dirty="0" smtClean="0"/>
              <a:t>and</a:t>
            </a:r>
          </a:p>
          <a:p>
            <a:pPr lvl="1"/>
            <a:r>
              <a:rPr lang="en-US" dirty="0" smtClean="0"/>
              <a:t>a pattern </a:t>
            </a:r>
            <a:r>
              <a:rPr lang="en-US" i="1" dirty="0" smtClean="0"/>
              <a:t>pat, </a:t>
            </a:r>
            <a:r>
              <a:rPr lang="en-US" dirty="0" smtClean="0"/>
              <a:t>with variables.</a:t>
            </a:r>
          </a:p>
          <a:p>
            <a:pPr lvl="1"/>
            <a:endParaRPr lang="en-US" i="1" dirty="0" smtClean="0"/>
          </a:p>
          <a:p>
            <a:r>
              <a:rPr lang="en-US" b="1" dirty="0" smtClean="0"/>
              <a:t>Output</a:t>
            </a:r>
          </a:p>
          <a:p>
            <a:pPr lvl="1"/>
            <a:r>
              <a:rPr lang="en-US" dirty="0" smtClean="0"/>
              <a:t>The set of substitutions </a:t>
            </a:r>
            <a:r>
              <a:rPr lang="en-US" dirty="0" smtClean="0">
                <a:sym typeface="Symbol"/>
              </a:rPr>
              <a:t> </a:t>
            </a:r>
            <a:r>
              <a:rPr lang="en-US" dirty="0" smtClean="0"/>
              <a:t>modulo </a:t>
            </a:r>
            <a:r>
              <a:rPr lang="en-US" i="1" dirty="0" smtClean="0"/>
              <a:t>E</a:t>
            </a:r>
            <a:r>
              <a:rPr lang="en-US" dirty="0" smtClean="0"/>
              <a:t> over the variables in </a:t>
            </a:r>
            <a:r>
              <a:rPr lang="en-US" i="1" dirty="0" smtClean="0"/>
              <a:t>pat, </a:t>
            </a:r>
            <a:r>
              <a:rPr lang="en-US" dirty="0" smtClean="0"/>
              <a:t>such that </a:t>
            </a:r>
          </a:p>
          <a:p>
            <a:pPr lvl="1"/>
            <a:endParaRPr lang="en-US" dirty="0" smtClean="0"/>
          </a:p>
          <a:p>
            <a:pPr>
              <a:buNone/>
            </a:pPr>
            <a:r>
              <a:rPr lang="en-US" dirty="0" smtClean="0"/>
              <a:t>			</a:t>
            </a:r>
            <a:r>
              <a:rPr lang="en-US" i="1" dirty="0" smtClean="0"/>
              <a:t>E </a:t>
            </a:r>
            <a:r>
              <a:rPr lang="en-US" dirty="0" smtClean="0">
                <a:sym typeface="Symbol"/>
              </a:rPr>
              <a:t></a:t>
            </a:r>
            <a:r>
              <a:rPr lang="en-US" dirty="0" smtClean="0">
                <a:latin typeface="ZapfChancery"/>
                <a:sym typeface="Symbol"/>
              </a:rPr>
              <a:t> </a:t>
            </a:r>
            <a:r>
              <a:rPr lang="en-US" sz="2400" dirty="0" smtClean="0">
                <a:latin typeface="ZapfChancery"/>
                <a:sym typeface="Symbol"/>
              </a:rPr>
              <a:t>╞</a:t>
            </a:r>
            <a:r>
              <a:rPr lang="en-US" dirty="0" smtClean="0">
                <a:sym typeface="Symbol"/>
              </a:rPr>
              <a:t>  </a:t>
            </a:r>
            <a:r>
              <a:rPr lang="en-US" i="1" dirty="0" smtClean="0">
                <a:sym typeface="Symbol"/>
              </a:rPr>
              <a:t>t</a:t>
            </a:r>
            <a:r>
              <a:rPr lang="en-US" dirty="0" smtClean="0">
                <a:sym typeface="Symbol"/>
              </a:rPr>
              <a:t> = (</a:t>
            </a:r>
            <a:r>
              <a:rPr lang="en-US" i="1" dirty="0" smtClean="0">
                <a:sym typeface="Symbol"/>
              </a:rPr>
              <a:t>pat</a:t>
            </a:r>
            <a:r>
              <a:rPr lang="en-US" dirty="0" smtClean="0">
                <a:sym typeface="Symbol"/>
              </a:rPr>
              <a:t>)   </a:t>
            </a:r>
            <a:endParaRPr lang="en-US"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An E-matching Example</a:t>
            </a:r>
            <a:endParaRPr lang="en-US" dirty="0"/>
          </a:p>
        </p:txBody>
      </p:sp>
      <p:sp>
        <p:nvSpPr>
          <p:cNvPr id="3" name="Content Placeholder 2"/>
          <p:cNvSpPr>
            <a:spLocks noGrp="1"/>
          </p:cNvSpPr>
          <p:nvPr>
            <p:ph idx="1"/>
          </p:nvPr>
        </p:nvSpPr>
        <p:spPr>
          <a:xfrm>
            <a:off x="381000" y="1412875"/>
            <a:ext cx="8382000" cy="4801314"/>
          </a:xfrm>
        </p:spPr>
        <p:txBody>
          <a:bodyPr/>
          <a:lstStyle/>
          <a:p>
            <a:r>
              <a:rPr lang="en-US" sz="2700" dirty="0" smtClean="0">
                <a:sym typeface="Symbol"/>
              </a:rPr>
              <a:t>Given:</a:t>
            </a:r>
          </a:p>
          <a:p>
            <a:pPr lvl="1"/>
            <a:r>
              <a:rPr lang="en-US" sz="2400" i="1" dirty="0" smtClean="0">
                <a:sym typeface="Symbol"/>
              </a:rPr>
              <a:t>A,I,J,V </a:t>
            </a:r>
            <a:r>
              <a:rPr lang="en-US" sz="2400" b="1" i="1" dirty="0" smtClean="0">
                <a:solidFill>
                  <a:srgbClr val="C00000"/>
                </a:solidFill>
                <a:sym typeface="Symbol"/>
              </a:rPr>
              <a:t>{ </a:t>
            </a:r>
            <a:r>
              <a:rPr lang="en-US" sz="2400" b="1" i="1" dirty="0" smtClean="0">
                <a:solidFill>
                  <a:srgbClr val="C00000"/>
                </a:solidFill>
                <a:sym typeface="Symbol"/>
              </a:rPr>
              <a:t>write(A,I,V</a:t>
            </a:r>
            <a:r>
              <a:rPr lang="en-US" sz="2400" b="1" i="1" dirty="0" smtClean="0">
                <a:solidFill>
                  <a:srgbClr val="C00000"/>
                </a:solidFill>
                <a:sym typeface="Symbol"/>
              </a:rPr>
              <a:t>), A[J] } </a:t>
            </a:r>
            <a:r>
              <a:rPr lang="en-US" sz="2400" i="1" dirty="0" smtClean="0">
                <a:sym typeface="Symbol"/>
              </a:rPr>
              <a:t>. I  J  </a:t>
            </a:r>
            <a:r>
              <a:rPr lang="en-US" sz="2400" i="1" dirty="0" smtClean="0">
                <a:sym typeface="Symbol"/>
              </a:rPr>
              <a:t>write(A,I,V</a:t>
            </a:r>
            <a:r>
              <a:rPr lang="en-US" sz="2400" i="1" dirty="0" smtClean="0">
                <a:sym typeface="Symbol"/>
              </a:rPr>
              <a:t>)[J]=A[J]</a:t>
            </a:r>
          </a:p>
          <a:p>
            <a:pPr lvl="1"/>
            <a:endParaRPr lang="en-US" dirty="0" smtClean="0"/>
          </a:p>
          <a:p>
            <a:pPr lvl="1"/>
            <a:r>
              <a:rPr lang="en-US" i="1" dirty="0" smtClean="0"/>
              <a:t>E = { g(a) = f(b, c), b = d, a = c </a:t>
            </a:r>
            <a:r>
              <a:rPr lang="en-US" dirty="0" smtClean="0"/>
              <a:t>}</a:t>
            </a:r>
          </a:p>
          <a:p>
            <a:pPr lvl="1"/>
            <a:endParaRPr lang="en-US" dirty="0" smtClean="0"/>
          </a:p>
          <a:p>
            <a:r>
              <a:rPr lang="en-US" dirty="0" smtClean="0"/>
              <a:t>Match:</a:t>
            </a:r>
          </a:p>
          <a:p>
            <a:pPr lvl="1"/>
            <a:r>
              <a:rPr lang="en-US" i="1" dirty="0" smtClean="0"/>
              <a:t>E </a:t>
            </a:r>
            <a:r>
              <a:rPr lang="en-US" dirty="0" smtClean="0">
                <a:sym typeface="Symbol"/>
              </a:rPr>
              <a:t></a:t>
            </a:r>
            <a:r>
              <a:rPr lang="en-US" dirty="0" smtClean="0">
                <a:latin typeface="ZapfChancery"/>
                <a:sym typeface="Symbol"/>
              </a:rPr>
              <a:t> </a:t>
            </a:r>
            <a:r>
              <a:rPr lang="en-US" sz="2000" dirty="0" smtClean="0">
                <a:latin typeface="ZapfChancery"/>
                <a:sym typeface="Symbol"/>
              </a:rPr>
              <a:t>╞</a:t>
            </a:r>
            <a:r>
              <a:rPr lang="en-US" dirty="0" smtClean="0">
                <a:sym typeface="Symbol"/>
              </a:rPr>
              <a:t>  </a:t>
            </a:r>
            <a:r>
              <a:rPr lang="en-US" dirty="0" smtClean="0">
                <a:sym typeface="Symbol"/>
              </a:rPr>
              <a:t>write(</a:t>
            </a:r>
            <a:r>
              <a:rPr lang="en-US" i="1" dirty="0" smtClean="0">
                <a:sym typeface="Symbol"/>
              </a:rPr>
              <a:t>g(c</a:t>
            </a:r>
            <a:r>
              <a:rPr lang="en-US" i="1" dirty="0" smtClean="0">
                <a:sym typeface="Symbol"/>
              </a:rPr>
              <a:t>),2,1)  = </a:t>
            </a:r>
            <a:r>
              <a:rPr lang="en-US" dirty="0" smtClean="0">
                <a:sym typeface="Symbol"/>
              </a:rPr>
              <a:t></a:t>
            </a:r>
            <a:r>
              <a:rPr lang="en-US" dirty="0" smtClean="0">
                <a:sym typeface="Symbol"/>
              </a:rPr>
              <a:t>(</a:t>
            </a:r>
            <a:r>
              <a:rPr lang="en-US" i="1" dirty="0" smtClean="0">
                <a:sym typeface="Symbol"/>
              </a:rPr>
              <a:t>write(A,I,V</a:t>
            </a:r>
            <a:r>
              <a:rPr lang="en-US" i="1" dirty="0" smtClean="0">
                <a:sym typeface="Symbol"/>
              </a:rPr>
              <a:t>)</a:t>
            </a:r>
            <a:r>
              <a:rPr lang="en-US" dirty="0" smtClean="0">
                <a:sym typeface="Symbol"/>
              </a:rPr>
              <a:t>),</a:t>
            </a:r>
            <a:br>
              <a:rPr lang="en-US" dirty="0" smtClean="0">
                <a:sym typeface="Symbol"/>
              </a:rPr>
            </a:br>
            <a:r>
              <a:rPr lang="en-US" dirty="0" smtClean="0">
                <a:sym typeface="Symbol"/>
              </a:rPr>
              <a:t>			</a:t>
            </a:r>
            <a:r>
              <a:rPr lang="en-US" i="1" dirty="0" smtClean="0">
                <a:sym typeface="Symbol"/>
              </a:rPr>
              <a:t>f(</a:t>
            </a:r>
            <a:r>
              <a:rPr lang="en-US" i="1" dirty="0" err="1" smtClean="0">
                <a:sym typeface="Symbol"/>
              </a:rPr>
              <a:t>d,a</a:t>
            </a:r>
            <a:r>
              <a:rPr lang="en-US" i="1" dirty="0" smtClean="0">
                <a:sym typeface="Symbol"/>
              </a:rPr>
              <a:t>)</a:t>
            </a:r>
            <a:r>
              <a:rPr lang="en-US" dirty="0" smtClean="0">
                <a:sym typeface="Symbol"/>
              </a:rPr>
              <a:t>[4] = (A[J])</a:t>
            </a:r>
          </a:p>
          <a:p>
            <a:pPr lvl="1"/>
            <a:endParaRPr lang="en-US" i="1" dirty="0" smtClean="0"/>
          </a:p>
          <a:p>
            <a:pPr lvl="1"/>
            <a:r>
              <a:rPr lang="en-US" i="1" dirty="0" smtClean="0"/>
              <a:t>For </a:t>
            </a:r>
            <a:r>
              <a:rPr lang="en-US" dirty="0" smtClean="0">
                <a:sym typeface="Symbol"/>
              </a:rPr>
              <a:t> = [ A  </a:t>
            </a:r>
            <a:r>
              <a:rPr lang="en-US" i="1" dirty="0" smtClean="0">
                <a:sym typeface="Symbol"/>
              </a:rPr>
              <a:t>g(c), </a:t>
            </a:r>
            <a:r>
              <a:rPr lang="en-US" dirty="0" smtClean="0">
                <a:sym typeface="Symbol"/>
              </a:rPr>
              <a:t>I  2, V 1, J  4 ] </a:t>
            </a:r>
            <a:endParaRPr lang="en-US" dirty="0" smtClean="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An E-matching algorithm</a:t>
            </a:r>
            <a:endParaRPr lang="en-US" dirty="0"/>
          </a:p>
        </p:txBody>
      </p:sp>
      <p:sp>
        <p:nvSpPr>
          <p:cNvPr id="3" name="Content Placeholder 2"/>
          <p:cNvSpPr>
            <a:spLocks noGrp="1"/>
          </p:cNvSpPr>
          <p:nvPr>
            <p:ph idx="1"/>
          </p:nvPr>
        </p:nvSpPr>
        <p:spPr>
          <a:xfrm>
            <a:off x="381000" y="1412875"/>
            <a:ext cx="8382000" cy="4824398"/>
          </a:xfrm>
        </p:spPr>
        <p:txBody>
          <a:bodyPr/>
          <a:lstStyle/>
          <a:p>
            <a:r>
              <a:rPr lang="en-US" dirty="0" smtClean="0"/>
              <a:t>Review: Standard matching</a:t>
            </a:r>
          </a:p>
          <a:p>
            <a:endParaRPr lang="en-US" dirty="0" smtClean="0"/>
          </a:p>
          <a:p>
            <a:r>
              <a:rPr lang="en-US" dirty="0" smtClean="0"/>
              <a:t>match(t, X, </a:t>
            </a:r>
            <a:r>
              <a:rPr lang="en-US" dirty="0" smtClean="0">
                <a:sym typeface="Symbol"/>
              </a:rPr>
              <a:t>) =   [ X  t] if X </a:t>
            </a:r>
            <a:r>
              <a:rPr lang="en-US" b="1" dirty="0" err="1" smtClean="0">
                <a:sym typeface="Symbol"/>
              </a:rPr>
              <a:t>dom</a:t>
            </a:r>
            <a:r>
              <a:rPr lang="en-US" dirty="0" smtClean="0">
                <a:sym typeface="Symbol"/>
              </a:rPr>
              <a:t>()</a:t>
            </a:r>
          </a:p>
          <a:p>
            <a:r>
              <a:rPr lang="en-US" dirty="0" smtClean="0"/>
              <a:t>match(t, X, </a:t>
            </a:r>
            <a:r>
              <a:rPr lang="en-US" dirty="0" smtClean="0">
                <a:sym typeface="Symbol"/>
              </a:rPr>
              <a:t>) =  		 if (X) = t</a:t>
            </a:r>
          </a:p>
          <a:p>
            <a:r>
              <a:rPr lang="en-US" dirty="0" smtClean="0">
                <a:sym typeface="Symbol"/>
              </a:rPr>
              <a:t>match(t,</a:t>
            </a:r>
            <a:r>
              <a:rPr lang="en-US" dirty="0" smtClean="0"/>
              <a:t> X, </a:t>
            </a:r>
            <a:r>
              <a:rPr lang="en-US" dirty="0" smtClean="0">
                <a:sym typeface="Symbol"/>
              </a:rPr>
              <a:t>) = </a:t>
            </a:r>
            <a:r>
              <a:rPr lang="en-US" b="1" dirty="0" smtClean="0">
                <a:sym typeface="Symbol"/>
              </a:rPr>
              <a:t>fail</a:t>
            </a:r>
            <a:r>
              <a:rPr lang="en-US" dirty="0" smtClean="0">
                <a:sym typeface="Symbol"/>
              </a:rPr>
              <a:t> 		 if (X)  t</a:t>
            </a:r>
          </a:p>
          <a:p>
            <a:r>
              <a:rPr lang="en-US" dirty="0" smtClean="0">
                <a:sym typeface="Symbol"/>
              </a:rPr>
              <a:t>match(t, t</a:t>
            </a:r>
            <a:r>
              <a:rPr lang="en-US" dirty="0" smtClean="0"/>
              <a:t> , </a:t>
            </a:r>
            <a:r>
              <a:rPr lang="en-US" dirty="0" smtClean="0">
                <a:sym typeface="Symbol"/>
              </a:rPr>
              <a:t>) =  </a:t>
            </a:r>
          </a:p>
          <a:p>
            <a:r>
              <a:rPr lang="en-US" dirty="0" smtClean="0">
                <a:sym typeface="Symbol"/>
              </a:rPr>
              <a:t>match( </a:t>
            </a:r>
            <a:r>
              <a:rPr lang="en-US" i="1" dirty="0" smtClean="0">
                <a:sym typeface="Symbol"/>
              </a:rPr>
              <a:t>f(..</a:t>
            </a:r>
            <a:r>
              <a:rPr lang="en-US" dirty="0" smtClean="0">
                <a:sym typeface="Symbol"/>
              </a:rPr>
              <a:t>), g(..), ) = </a:t>
            </a:r>
            <a:r>
              <a:rPr lang="en-US" b="1" dirty="0" smtClean="0">
                <a:sym typeface="Symbol"/>
              </a:rPr>
              <a:t>fail</a:t>
            </a:r>
            <a:r>
              <a:rPr lang="en-US" dirty="0" smtClean="0">
                <a:sym typeface="Symbol"/>
              </a:rPr>
              <a:t> </a:t>
            </a:r>
          </a:p>
          <a:p>
            <a:r>
              <a:rPr lang="en-US" dirty="0" smtClean="0">
                <a:sym typeface="Symbol"/>
              </a:rPr>
              <a:t>match(f(</a:t>
            </a:r>
            <a:r>
              <a:rPr lang="en-US" i="1" dirty="0" smtClean="0">
                <a:sym typeface="Symbol"/>
              </a:rPr>
              <a:t>t</a:t>
            </a:r>
            <a:r>
              <a:rPr lang="en-US" i="1" baseline="-25000" dirty="0" smtClean="0">
                <a:sym typeface="Symbol"/>
              </a:rPr>
              <a:t>1</a:t>
            </a:r>
            <a:r>
              <a:rPr lang="en-US" i="1" dirty="0" smtClean="0">
                <a:sym typeface="Symbol"/>
              </a:rPr>
              <a:t>,..,t</a:t>
            </a:r>
            <a:r>
              <a:rPr lang="en-US" i="1" baseline="-25000" dirty="0" smtClean="0">
                <a:sym typeface="Symbol"/>
              </a:rPr>
              <a:t>n</a:t>
            </a:r>
            <a:r>
              <a:rPr lang="en-US" i="1" dirty="0" smtClean="0">
                <a:sym typeface="Symbol"/>
              </a:rPr>
              <a:t>), </a:t>
            </a:r>
            <a:r>
              <a:rPr lang="en-US" dirty="0" smtClean="0">
                <a:sym typeface="Symbol"/>
              </a:rPr>
              <a:t>f(</a:t>
            </a:r>
            <a:r>
              <a:rPr lang="en-US" i="1" dirty="0" smtClean="0">
                <a:sym typeface="Symbol"/>
              </a:rPr>
              <a:t>pat</a:t>
            </a:r>
            <a:r>
              <a:rPr lang="en-US" i="1" baseline="-25000" dirty="0" smtClean="0">
                <a:sym typeface="Symbol"/>
              </a:rPr>
              <a:t>1</a:t>
            </a:r>
            <a:r>
              <a:rPr lang="en-US" i="1" dirty="0" smtClean="0">
                <a:sym typeface="Symbol"/>
              </a:rPr>
              <a:t>,..,pat</a:t>
            </a:r>
            <a:r>
              <a:rPr lang="en-US" i="1" baseline="-25000" dirty="0" smtClean="0">
                <a:sym typeface="Symbol"/>
              </a:rPr>
              <a:t>n</a:t>
            </a:r>
            <a:r>
              <a:rPr lang="en-US" i="1" dirty="0" smtClean="0">
                <a:sym typeface="Symbol"/>
              </a:rPr>
              <a:t>), </a:t>
            </a:r>
            <a:r>
              <a:rPr lang="en-US" dirty="0" smtClean="0">
                <a:sym typeface="Symbol"/>
              </a:rPr>
              <a:t>)</a:t>
            </a:r>
            <a:r>
              <a:rPr lang="en-US" i="1" dirty="0" smtClean="0">
                <a:sym typeface="Symbol"/>
              </a:rPr>
              <a:t> </a:t>
            </a:r>
            <a:r>
              <a:rPr lang="en-US" dirty="0" smtClean="0">
                <a:sym typeface="Symbol"/>
              </a:rPr>
              <a:t>= </a:t>
            </a:r>
            <a:br>
              <a:rPr lang="en-US" dirty="0" smtClean="0">
                <a:sym typeface="Symbol"/>
              </a:rPr>
            </a:br>
            <a:r>
              <a:rPr lang="en-US" dirty="0" smtClean="0">
                <a:sym typeface="Symbol"/>
              </a:rPr>
              <a:t>	match(</a:t>
            </a:r>
            <a:r>
              <a:rPr lang="en-US" i="1" dirty="0" smtClean="0">
                <a:sym typeface="Symbol"/>
              </a:rPr>
              <a:t>t</a:t>
            </a:r>
            <a:r>
              <a:rPr lang="en-US" i="1" baseline="-25000" dirty="0" smtClean="0">
                <a:sym typeface="Symbol"/>
              </a:rPr>
              <a:t>1</a:t>
            </a:r>
            <a:r>
              <a:rPr lang="en-US" dirty="0" smtClean="0">
                <a:sym typeface="Symbol"/>
              </a:rPr>
              <a:t>,</a:t>
            </a:r>
            <a:r>
              <a:rPr lang="en-US" i="1" dirty="0" smtClean="0">
                <a:sym typeface="Symbol"/>
              </a:rPr>
              <a:t>pat</a:t>
            </a:r>
            <a:r>
              <a:rPr lang="en-US" i="1" baseline="-25000" dirty="0" smtClean="0">
                <a:sym typeface="Symbol"/>
              </a:rPr>
              <a:t>1</a:t>
            </a:r>
            <a:r>
              <a:rPr lang="en-US" i="1" dirty="0" smtClean="0">
                <a:sym typeface="Symbol"/>
              </a:rPr>
              <a:t>, … </a:t>
            </a:r>
            <a:r>
              <a:rPr lang="en-US" dirty="0" smtClean="0">
                <a:sym typeface="Symbol"/>
              </a:rPr>
              <a:t>match(</a:t>
            </a:r>
            <a:r>
              <a:rPr lang="en-US" i="1" dirty="0" err="1" smtClean="0">
                <a:sym typeface="Symbol"/>
              </a:rPr>
              <a:t>t</a:t>
            </a:r>
            <a:r>
              <a:rPr lang="en-US" i="1" baseline="-25000" dirty="0" err="1" smtClean="0">
                <a:sym typeface="Symbol"/>
              </a:rPr>
              <a:t>n</a:t>
            </a:r>
            <a:r>
              <a:rPr lang="en-US" i="1" dirty="0" smtClean="0">
                <a:sym typeface="Symbol"/>
              </a:rPr>
              <a:t>, </a:t>
            </a:r>
            <a:r>
              <a:rPr lang="en-US" i="1" dirty="0" err="1" smtClean="0">
                <a:sym typeface="Symbol"/>
              </a:rPr>
              <a:t>pat</a:t>
            </a:r>
            <a:r>
              <a:rPr lang="en-US" i="1" baseline="-25000" dirty="0" err="1" smtClean="0">
                <a:sym typeface="Symbol"/>
              </a:rPr>
              <a:t>n</a:t>
            </a:r>
            <a:r>
              <a:rPr lang="en-US" i="1" dirty="0" smtClean="0">
                <a:sym typeface="Symbol"/>
              </a:rPr>
              <a:t>,</a:t>
            </a:r>
            <a:r>
              <a:rPr lang="en-US" dirty="0" smtClean="0">
                <a:sym typeface="Symbol"/>
              </a:rPr>
              <a:t>))</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An E-matching algorithm</a:t>
            </a:r>
            <a:endParaRPr lang="en-US" dirty="0"/>
          </a:p>
        </p:txBody>
      </p:sp>
      <p:sp>
        <p:nvSpPr>
          <p:cNvPr id="3" name="Content Placeholder 2"/>
          <p:cNvSpPr>
            <a:spLocks noGrp="1"/>
          </p:cNvSpPr>
          <p:nvPr>
            <p:ph idx="1"/>
          </p:nvPr>
        </p:nvSpPr>
        <p:spPr>
          <a:xfrm>
            <a:off x="381000" y="1412875"/>
            <a:ext cx="8382000" cy="4833631"/>
          </a:xfrm>
        </p:spPr>
        <p:txBody>
          <a:bodyPr/>
          <a:lstStyle/>
          <a:p>
            <a:r>
              <a:rPr lang="en-US" dirty="0" smtClean="0"/>
              <a:t>E-matching generalizes standard matching:</a:t>
            </a:r>
          </a:p>
          <a:p>
            <a:pPr lvl="1"/>
            <a:endParaRPr lang="en-US" dirty="0" smtClean="0"/>
          </a:p>
          <a:p>
            <a:pPr lvl="1"/>
            <a:r>
              <a:rPr lang="en-US" dirty="0" smtClean="0"/>
              <a:t>Every term </a:t>
            </a:r>
            <a:r>
              <a:rPr lang="en-US" i="1" dirty="0" smtClean="0"/>
              <a:t>t </a:t>
            </a:r>
            <a:r>
              <a:rPr lang="en-US" dirty="0" smtClean="0"/>
              <a:t>can be </a:t>
            </a:r>
            <a:r>
              <a:rPr lang="en-US" i="1" dirty="0" smtClean="0"/>
              <a:t>congruent </a:t>
            </a:r>
            <a:r>
              <a:rPr lang="en-US" dirty="0" smtClean="0"/>
              <a:t>to a set of other terms </a:t>
            </a:r>
            <a:r>
              <a:rPr lang="en-US" i="1" dirty="0" smtClean="0"/>
              <a:t>class(t) = {</a:t>
            </a:r>
            <a:r>
              <a:rPr lang="en-US" i="1" dirty="0" smtClean="0">
                <a:sym typeface="Symbol"/>
              </a:rPr>
              <a:t>t</a:t>
            </a:r>
            <a:r>
              <a:rPr lang="en-US" i="1" baseline="-25000" dirty="0" smtClean="0">
                <a:sym typeface="Symbol"/>
              </a:rPr>
              <a:t>1</a:t>
            </a:r>
            <a:r>
              <a:rPr lang="en-US" i="1" dirty="0" smtClean="0">
                <a:sym typeface="Symbol"/>
              </a:rPr>
              <a:t>,..,t</a:t>
            </a:r>
            <a:r>
              <a:rPr lang="en-US" i="1" baseline="-25000" dirty="0" smtClean="0">
                <a:sym typeface="Symbol"/>
              </a:rPr>
              <a:t>n</a:t>
            </a:r>
            <a:r>
              <a:rPr lang="en-US" i="1" dirty="0" smtClean="0">
                <a:sym typeface="Symbol"/>
              </a:rPr>
              <a:t>} </a:t>
            </a:r>
            <a:r>
              <a:rPr lang="en-US" dirty="0" smtClean="0">
                <a:sym typeface="Symbol"/>
              </a:rPr>
              <a:t>in the </a:t>
            </a:r>
            <a:r>
              <a:rPr lang="en-US" i="1" dirty="0" smtClean="0">
                <a:sym typeface="Symbol"/>
              </a:rPr>
              <a:t>E-</a:t>
            </a:r>
            <a:r>
              <a:rPr lang="en-US" dirty="0" smtClean="0">
                <a:sym typeface="Symbol"/>
              </a:rPr>
              <a:t>graph.</a:t>
            </a:r>
          </a:p>
          <a:p>
            <a:pPr lvl="1"/>
            <a:endParaRPr lang="en-US" dirty="0" smtClean="0">
              <a:sym typeface="Symbol"/>
            </a:endParaRPr>
          </a:p>
          <a:p>
            <a:pPr lvl="1"/>
            <a:r>
              <a:rPr lang="en-US" dirty="0" smtClean="0">
                <a:sym typeface="Symbol"/>
              </a:rPr>
              <a:t>Each </a:t>
            </a:r>
            <a:r>
              <a:rPr lang="en-US" i="1" dirty="0" smtClean="0">
                <a:sym typeface="Symbol"/>
              </a:rPr>
              <a:t>congruent </a:t>
            </a:r>
            <a:r>
              <a:rPr lang="en-US" dirty="0" smtClean="0">
                <a:sym typeface="Symbol"/>
              </a:rPr>
              <a:t>term is tried.</a:t>
            </a:r>
          </a:p>
          <a:p>
            <a:pPr lvl="1"/>
            <a:endParaRPr lang="en-US" dirty="0" smtClean="0">
              <a:sym typeface="Symbol"/>
            </a:endParaRPr>
          </a:p>
          <a:p>
            <a:pPr lvl="1"/>
            <a:r>
              <a:rPr lang="en-US" dirty="0" smtClean="0">
                <a:sym typeface="Symbol"/>
              </a:rPr>
              <a:t>Terms are </a:t>
            </a:r>
            <a:r>
              <a:rPr lang="en-US" i="1" dirty="0" smtClean="0">
                <a:sym typeface="Symbol"/>
              </a:rPr>
              <a:t>equal </a:t>
            </a:r>
            <a:r>
              <a:rPr lang="en-US" dirty="0" smtClean="0">
                <a:sym typeface="Symbol"/>
              </a:rPr>
              <a:t>if they are in the same </a:t>
            </a:r>
            <a:r>
              <a:rPr lang="en-US" i="1" dirty="0" smtClean="0">
                <a:sym typeface="Symbol"/>
              </a:rPr>
              <a:t>class.</a:t>
            </a:r>
          </a:p>
          <a:p>
            <a:pPr lvl="2"/>
            <a:r>
              <a:rPr lang="en-US" i="1" dirty="0" smtClean="0">
                <a:sym typeface="Symbol"/>
              </a:rPr>
              <a:t>find(t) </a:t>
            </a:r>
            <a:r>
              <a:rPr lang="en-US" dirty="0" smtClean="0">
                <a:sym typeface="Symbol"/>
              </a:rPr>
              <a:t>is the equivalence class root.</a:t>
            </a:r>
          </a:p>
          <a:p>
            <a:pPr lvl="2"/>
            <a:r>
              <a:rPr lang="en-US" i="1" dirty="0" smtClean="0">
                <a:sym typeface="Symbol"/>
              </a:rPr>
              <a:t>t and t’ are equal if: </a:t>
            </a:r>
            <a:r>
              <a:rPr lang="en-US" dirty="0" smtClean="0">
                <a:sym typeface="Symbol"/>
              </a:rPr>
              <a:t>find(t) = find(t’)</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E-matching example</a:t>
            </a:r>
            <a:endParaRPr lang="en-US" dirty="0"/>
          </a:p>
        </p:txBody>
      </p:sp>
      <p:graphicFrame>
        <p:nvGraphicFramePr>
          <p:cNvPr id="4" name="Object 3"/>
          <p:cNvGraphicFramePr>
            <a:graphicFrameLocks noChangeAspect="1"/>
          </p:cNvGraphicFramePr>
          <p:nvPr/>
        </p:nvGraphicFramePr>
        <p:xfrm>
          <a:off x="2890587" y="1623427"/>
          <a:ext cx="5645537" cy="590383"/>
        </p:xfrm>
        <a:graphic>
          <a:graphicData uri="http://schemas.openxmlformats.org/presentationml/2006/ole">
            <p:oleObj spid="_x0000_s164866" name="Equation" r:id="rId3" imgW="1942920" imgH="203040" progId="Equation.DSMT4">
              <p:embed/>
            </p:oleObj>
          </a:graphicData>
        </a:graphic>
      </p:graphicFrame>
      <p:sp>
        <p:nvSpPr>
          <p:cNvPr id="5" name="TextBox 4"/>
          <p:cNvSpPr txBox="1"/>
          <p:nvPr/>
        </p:nvSpPr>
        <p:spPr>
          <a:xfrm>
            <a:off x="445168" y="1648326"/>
            <a:ext cx="1410964" cy="461665"/>
          </a:xfrm>
          <a:prstGeom prst="rect">
            <a:avLst/>
          </a:prstGeom>
          <a:noFill/>
        </p:spPr>
        <p:txBody>
          <a:bodyPr wrap="none" rtlCol="0">
            <a:spAutoFit/>
          </a:bodyPr>
          <a:lstStyle/>
          <a:p>
            <a:r>
              <a:rPr lang="en-US" sz="2400" b="1" dirty="0" smtClean="0">
                <a:solidFill>
                  <a:schemeClr val="accent4">
                    <a:lumMod val="50000"/>
                  </a:schemeClr>
                </a:solidFill>
              </a:rPr>
              <a:t>E-graph:</a:t>
            </a:r>
          </a:p>
        </p:txBody>
      </p:sp>
      <p:sp>
        <p:nvSpPr>
          <p:cNvPr id="6" name="TextBox 5"/>
          <p:cNvSpPr txBox="1"/>
          <p:nvPr/>
        </p:nvSpPr>
        <p:spPr>
          <a:xfrm>
            <a:off x="453190" y="2606842"/>
            <a:ext cx="993092" cy="461665"/>
          </a:xfrm>
          <a:prstGeom prst="rect">
            <a:avLst/>
          </a:prstGeom>
          <a:noFill/>
        </p:spPr>
        <p:txBody>
          <a:bodyPr wrap="none" rtlCol="0">
            <a:spAutoFit/>
          </a:bodyPr>
          <a:lstStyle/>
          <a:p>
            <a:r>
              <a:rPr lang="en-US" sz="2400" b="1" dirty="0" smtClean="0">
                <a:solidFill>
                  <a:schemeClr val="accent4">
                    <a:lumMod val="50000"/>
                  </a:schemeClr>
                </a:solidFill>
              </a:rPr>
              <a:t>Term:</a:t>
            </a:r>
          </a:p>
        </p:txBody>
      </p:sp>
      <p:graphicFrame>
        <p:nvGraphicFramePr>
          <p:cNvPr id="164867" name="Object 3"/>
          <p:cNvGraphicFramePr>
            <a:graphicFrameLocks noChangeAspect="1"/>
          </p:cNvGraphicFramePr>
          <p:nvPr/>
        </p:nvGraphicFramePr>
        <p:xfrm>
          <a:off x="2913815" y="2510088"/>
          <a:ext cx="849313" cy="590550"/>
        </p:xfrm>
        <a:graphic>
          <a:graphicData uri="http://schemas.openxmlformats.org/presentationml/2006/ole">
            <p:oleObj spid="_x0000_s164867" name="Equation" r:id="rId4" imgW="291960" imgH="203040" progId="Equation.DSMT4">
              <p:embed/>
            </p:oleObj>
          </a:graphicData>
        </a:graphic>
      </p:graphicFrame>
      <p:sp>
        <p:nvSpPr>
          <p:cNvPr id="8" name="TextBox 7"/>
          <p:cNvSpPr txBox="1"/>
          <p:nvPr/>
        </p:nvSpPr>
        <p:spPr>
          <a:xfrm>
            <a:off x="473243" y="3420979"/>
            <a:ext cx="1330429" cy="461665"/>
          </a:xfrm>
          <a:prstGeom prst="rect">
            <a:avLst/>
          </a:prstGeom>
          <a:noFill/>
        </p:spPr>
        <p:txBody>
          <a:bodyPr wrap="none" rtlCol="0">
            <a:spAutoFit/>
          </a:bodyPr>
          <a:lstStyle/>
          <a:p>
            <a:r>
              <a:rPr lang="en-US" sz="2400" b="1" dirty="0" smtClean="0">
                <a:solidFill>
                  <a:schemeClr val="accent4">
                    <a:lumMod val="50000"/>
                  </a:schemeClr>
                </a:solidFill>
              </a:rPr>
              <a:t>Pattern:</a:t>
            </a:r>
          </a:p>
        </p:txBody>
      </p:sp>
      <p:graphicFrame>
        <p:nvGraphicFramePr>
          <p:cNvPr id="164868" name="Object 4"/>
          <p:cNvGraphicFramePr>
            <a:graphicFrameLocks noChangeAspect="1"/>
          </p:cNvGraphicFramePr>
          <p:nvPr/>
        </p:nvGraphicFramePr>
        <p:xfrm>
          <a:off x="2932447" y="3256632"/>
          <a:ext cx="3025775" cy="590550"/>
        </p:xfrm>
        <a:graphic>
          <a:graphicData uri="http://schemas.openxmlformats.org/presentationml/2006/ole">
            <p:oleObj spid="_x0000_s164868" name="Equation" r:id="rId5" imgW="1041120" imgH="203040" progId="Equation.DSMT4">
              <p:embed/>
            </p:oleObj>
          </a:graphicData>
        </a:graphic>
      </p:graphicFrame>
      <p:graphicFrame>
        <p:nvGraphicFramePr>
          <p:cNvPr id="164869" name="Object 5"/>
          <p:cNvGraphicFramePr>
            <a:graphicFrameLocks noChangeAspect="1"/>
          </p:cNvGraphicFramePr>
          <p:nvPr/>
        </p:nvGraphicFramePr>
        <p:xfrm>
          <a:off x="457200" y="3862137"/>
          <a:ext cx="8277726" cy="2995863"/>
        </p:xfrm>
        <a:graphic>
          <a:graphicData uri="http://schemas.openxmlformats.org/presentationml/2006/ole">
            <p:oleObj spid="_x0000_s164869" name="Equation" r:id="rId6" imgW="3835080" imgH="1117440" progId="Equation.DSMT4">
              <p:embed/>
            </p:oleObj>
          </a:graphicData>
        </a:graphic>
      </p:graphicFrame>
      <p:sp>
        <p:nvSpPr>
          <p:cNvPr id="12" name="Rectangle 11"/>
          <p:cNvSpPr/>
          <p:nvPr/>
        </p:nvSpPr>
        <p:spPr bwMode="auto">
          <a:xfrm>
            <a:off x="0" y="4475747"/>
            <a:ext cx="9144000" cy="2382253"/>
          </a:xfrm>
          <a:prstGeom prst="rect">
            <a:avLst/>
          </a:prstGeom>
          <a:solidFill>
            <a:schemeClr val="tx2"/>
          </a:solidFill>
          <a:ln>
            <a:solidFill>
              <a:schemeClr val="tx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0" y="5125453"/>
            <a:ext cx="9144000" cy="1732547"/>
          </a:xfrm>
          <a:prstGeom prst="rect">
            <a:avLst/>
          </a:prstGeom>
          <a:solidFill>
            <a:schemeClr val="tx2"/>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0" y="6328611"/>
            <a:ext cx="9143999" cy="529389"/>
          </a:xfrm>
          <a:prstGeom prst="rect">
            <a:avLst/>
          </a:prstGeom>
          <a:solidFill>
            <a:schemeClr val="tx1"/>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E-matching</a:t>
            </a:r>
            <a:endParaRPr lang="en-US" dirty="0"/>
          </a:p>
        </p:txBody>
      </p:sp>
      <p:pic>
        <p:nvPicPr>
          <p:cNvPr id="1026" name="Picture 2"/>
          <p:cNvPicPr>
            <a:picLocks noGrp="1" noChangeAspect="1" noChangeArrowheads="1"/>
          </p:cNvPicPr>
          <p:nvPr>
            <p:ph idx="1"/>
          </p:nvPr>
        </p:nvPicPr>
        <p:blipFill>
          <a:blip r:embed="rId3"/>
          <a:srcRect l="3921" t="18753" r="15686" b="50610"/>
          <a:stretch>
            <a:fillRect/>
          </a:stretch>
        </p:blipFill>
        <p:spPr bwMode="auto">
          <a:xfrm>
            <a:off x="-609600" y="1752600"/>
            <a:ext cx="9982200" cy="433447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Theory of arrays</a:t>
            </a:r>
            <a:endParaRPr lang="en-US" dirty="0"/>
          </a:p>
        </p:txBody>
      </p:sp>
      <p:sp>
        <p:nvSpPr>
          <p:cNvPr id="3" name="Content Placeholder 2"/>
          <p:cNvSpPr>
            <a:spLocks noGrp="1"/>
          </p:cNvSpPr>
          <p:nvPr>
            <p:ph idx="1"/>
          </p:nvPr>
        </p:nvSpPr>
        <p:spPr>
          <a:xfrm>
            <a:off x="381000" y="1412875"/>
            <a:ext cx="8382000" cy="6297108"/>
          </a:xfrm>
        </p:spPr>
        <p:txBody>
          <a:bodyPr/>
          <a:lstStyle/>
          <a:p>
            <a:r>
              <a:rPr lang="en-US" dirty="0" smtClean="0">
                <a:sym typeface="Symbol"/>
              </a:rPr>
              <a:t>Functions: </a:t>
            </a:r>
            <a:r>
              <a:rPr lang="en-US" baseline="-25000" dirty="0" smtClean="0">
                <a:sym typeface="Symbol"/>
              </a:rPr>
              <a:t>F</a:t>
            </a:r>
            <a:r>
              <a:rPr lang="en-US" i="1" dirty="0" smtClean="0"/>
              <a:t> </a:t>
            </a:r>
            <a:r>
              <a:rPr lang="en-US" dirty="0" smtClean="0">
                <a:sym typeface="Symbol"/>
              </a:rPr>
              <a:t>= { </a:t>
            </a:r>
            <a:r>
              <a:rPr lang="en-US" i="1" dirty="0" smtClean="0">
                <a:sym typeface="Symbol"/>
              </a:rPr>
              <a:t>read, write </a:t>
            </a:r>
            <a:r>
              <a:rPr lang="en-US" dirty="0" smtClean="0">
                <a:sym typeface="Symbol"/>
              </a:rPr>
              <a:t>}</a:t>
            </a:r>
          </a:p>
          <a:p>
            <a:r>
              <a:rPr lang="en-US" dirty="0" smtClean="0">
                <a:sym typeface="Symbol"/>
              </a:rPr>
              <a:t>Predicates: </a:t>
            </a:r>
            <a:r>
              <a:rPr lang="en-US" baseline="-25000" dirty="0" smtClean="0">
                <a:sym typeface="Symbol"/>
              </a:rPr>
              <a:t>P</a:t>
            </a:r>
            <a:r>
              <a:rPr lang="en-US" i="1" dirty="0" smtClean="0"/>
              <a:t> </a:t>
            </a:r>
            <a:r>
              <a:rPr lang="en-US" dirty="0" smtClean="0">
                <a:sym typeface="Symbol"/>
              </a:rPr>
              <a:t>= { = }</a:t>
            </a:r>
          </a:p>
          <a:p>
            <a:r>
              <a:rPr lang="en-US" dirty="0" smtClean="0">
                <a:sym typeface="Symbol"/>
              </a:rPr>
              <a:t>Convention </a:t>
            </a:r>
            <a:r>
              <a:rPr lang="en-US" i="1" dirty="0" smtClean="0">
                <a:sym typeface="Symbol"/>
              </a:rPr>
              <a:t>a[</a:t>
            </a:r>
            <a:r>
              <a:rPr lang="en-US" i="1" dirty="0" err="1" smtClean="0">
                <a:sym typeface="Symbol"/>
              </a:rPr>
              <a:t>i</a:t>
            </a:r>
            <a:r>
              <a:rPr lang="en-US" i="1" dirty="0" smtClean="0">
                <a:sym typeface="Symbol"/>
              </a:rPr>
              <a:t>] </a:t>
            </a:r>
            <a:r>
              <a:rPr lang="en-US" dirty="0" smtClean="0">
                <a:sym typeface="Symbol"/>
              </a:rPr>
              <a:t>means: </a:t>
            </a:r>
            <a:r>
              <a:rPr lang="en-US" i="1" dirty="0" smtClean="0">
                <a:sym typeface="Symbol"/>
              </a:rPr>
              <a:t>read(</a:t>
            </a:r>
            <a:r>
              <a:rPr lang="en-US" i="1" dirty="0" err="1" smtClean="0">
                <a:sym typeface="Symbol"/>
              </a:rPr>
              <a:t>a,i</a:t>
            </a:r>
            <a:r>
              <a:rPr lang="en-US" i="1" dirty="0" smtClean="0">
                <a:sym typeface="Symbol"/>
              </a:rPr>
              <a:t>) </a:t>
            </a:r>
            <a:endParaRPr lang="en-US" dirty="0" smtClean="0">
              <a:sym typeface="Symbol"/>
            </a:endParaRPr>
          </a:p>
          <a:p>
            <a:endParaRPr lang="en-US" dirty="0" smtClean="0">
              <a:sym typeface="Symbol"/>
            </a:endParaRPr>
          </a:p>
          <a:p>
            <a:r>
              <a:rPr lang="en-US" dirty="0" smtClean="0">
                <a:sym typeface="Symbol"/>
              </a:rPr>
              <a:t>Non-extensional arrays </a:t>
            </a:r>
            <a:r>
              <a:rPr lang="en-US" b="1" i="1" dirty="0" smtClean="0">
                <a:solidFill>
                  <a:srgbClr val="CF6A3D"/>
                </a:solidFill>
                <a:sym typeface="Symbol"/>
              </a:rPr>
              <a:t>T</a:t>
            </a:r>
            <a:r>
              <a:rPr lang="en-US" b="1" i="1" baseline="-25000" dirty="0" smtClean="0">
                <a:solidFill>
                  <a:srgbClr val="CF6A3D"/>
                </a:solidFill>
                <a:sym typeface="Symbol"/>
              </a:rPr>
              <a:t>A</a:t>
            </a:r>
            <a:r>
              <a:rPr lang="en-US" b="1" dirty="0" smtClean="0">
                <a:solidFill>
                  <a:srgbClr val="CF6A3D"/>
                </a:solidFill>
                <a:sym typeface="Symbol"/>
              </a:rPr>
              <a:t>: </a:t>
            </a:r>
          </a:p>
          <a:p>
            <a:pPr lvl="1"/>
            <a:r>
              <a:rPr lang="en-US" i="1" dirty="0" smtClean="0">
                <a:sym typeface="Symbol"/>
              </a:rPr>
              <a:t>a, </a:t>
            </a:r>
            <a:r>
              <a:rPr lang="en-US" i="1" dirty="0" err="1" smtClean="0">
                <a:sym typeface="Symbol"/>
              </a:rPr>
              <a:t>i</a:t>
            </a:r>
            <a:r>
              <a:rPr lang="en-US" i="1" dirty="0" smtClean="0">
                <a:sym typeface="Symbol"/>
              </a:rPr>
              <a:t>, v . write(</a:t>
            </a:r>
            <a:r>
              <a:rPr lang="en-US" i="1" dirty="0" err="1" smtClean="0">
                <a:sym typeface="Symbol"/>
              </a:rPr>
              <a:t>a,i,v</a:t>
            </a:r>
            <a:r>
              <a:rPr lang="en-US" i="1" dirty="0" smtClean="0">
                <a:sym typeface="Symbol"/>
              </a:rPr>
              <a:t>)[</a:t>
            </a:r>
            <a:r>
              <a:rPr lang="en-US" i="1" dirty="0" err="1" smtClean="0">
                <a:sym typeface="Symbol"/>
              </a:rPr>
              <a:t>i</a:t>
            </a:r>
            <a:r>
              <a:rPr lang="en-US" i="1" dirty="0" smtClean="0">
                <a:sym typeface="Symbol"/>
              </a:rPr>
              <a:t>] = v</a:t>
            </a:r>
          </a:p>
          <a:p>
            <a:pPr lvl="1"/>
            <a:r>
              <a:rPr lang="en-US" i="1" dirty="0" smtClean="0">
                <a:sym typeface="Symbol"/>
              </a:rPr>
              <a:t>a, </a:t>
            </a:r>
            <a:r>
              <a:rPr lang="en-US" i="1" dirty="0" err="1" smtClean="0">
                <a:sym typeface="Symbol"/>
              </a:rPr>
              <a:t>i</a:t>
            </a:r>
            <a:r>
              <a:rPr lang="en-US" i="1" dirty="0" smtClean="0">
                <a:sym typeface="Symbol"/>
              </a:rPr>
              <a:t>, j, v . </a:t>
            </a:r>
            <a:r>
              <a:rPr lang="en-US" i="1" dirty="0" err="1" smtClean="0">
                <a:sym typeface="Symbol"/>
              </a:rPr>
              <a:t>i</a:t>
            </a:r>
            <a:r>
              <a:rPr lang="en-US" i="1" dirty="0" smtClean="0">
                <a:sym typeface="Symbol"/>
              </a:rPr>
              <a:t>  j  write(</a:t>
            </a:r>
            <a:r>
              <a:rPr lang="en-US" i="1" dirty="0" err="1" smtClean="0">
                <a:sym typeface="Symbol"/>
              </a:rPr>
              <a:t>a,i,v</a:t>
            </a:r>
            <a:r>
              <a:rPr lang="en-US" i="1" dirty="0" smtClean="0">
                <a:sym typeface="Symbol"/>
              </a:rPr>
              <a:t>)[j] = a[j]</a:t>
            </a:r>
          </a:p>
          <a:p>
            <a:pPr lvl="1"/>
            <a:endParaRPr lang="en-US" dirty="0" smtClean="0">
              <a:sym typeface="Symbol"/>
            </a:endParaRPr>
          </a:p>
          <a:p>
            <a:r>
              <a:rPr lang="en-US" dirty="0" smtClean="0"/>
              <a:t>Extensional arrays: </a:t>
            </a:r>
            <a:r>
              <a:rPr lang="en-US" b="1" i="1" dirty="0" smtClean="0">
                <a:solidFill>
                  <a:srgbClr val="CF6A3D"/>
                </a:solidFill>
                <a:sym typeface="Symbol"/>
              </a:rPr>
              <a:t>T</a:t>
            </a:r>
            <a:r>
              <a:rPr lang="en-US" b="1" i="1" baseline="-25000" dirty="0" smtClean="0">
                <a:solidFill>
                  <a:srgbClr val="CF6A3D"/>
                </a:solidFill>
                <a:sym typeface="Symbol"/>
              </a:rPr>
              <a:t>EA</a:t>
            </a:r>
            <a:r>
              <a:rPr lang="en-US" b="1" dirty="0" smtClean="0">
                <a:solidFill>
                  <a:srgbClr val="CF6A3D"/>
                </a:solidFill>
                <a:sym typeface="Symbol"/>
              </a:rPr>
              <a:t> =</a:t>
            </a:r>
            <a:r>
              <a:rPr lang="en-US" b="1" i="1" dirty="0" smtClean="0">
                <a:solidFill>
                  <a:srgbClr val="CF6A3D"/>
                </a:solidFill>
                <a:sym typeface="Symbol"/>
              </a:rPr>
              <a:t> T</a:t>
            </a:r>
            <a:r>
              <a:rPr lang="en-US" b="1" i="1" baseline="-25000" dirty="0" smtClean="0">
                <a:solidFill>
                  <a:srgbClr val="CF6A3D"/>
                </a:solidFill>
                <a:sym typeface="Symbol"/>
              </a:rPr>
              <a:t>A </a:t>
            </a:r>
            <a:r>
              <a:rPr lang="en-US" b="1" dirty="0" smtClean="0">
                <a:solidFill>
                  <a:srgbClr val="CF6A3D"/>
                </a:solidFill>
                <a:sym typeface="Symbol"/>
              </a:rPr>
              <a:t> + </a:t>
            </a:r>
            <a:endParaRPr lang="en-US" b="1" dirty="0" smtClean="0">
              <a:solidFill>
                <a:srgbClr val="CF6A3D"/>
              </a:solidFill>
            </a:endParaRPr>
          </a:p>
          <a:p>
            <a:pPr lvl="1"/>
            <a:r>
              <a:rPr lang="en-US" i="1" dirty="0" smtClean="0">
                <a:sym typeface="Symbol"/>
              </a:rPr>
              <a:t>a, b. ((</a:t>
            </a:r>
            <a:r>
              <a:rPr lang="en-US" i="1" dirty="0" err="1" smtClean="0">
                <a:sym typeface="Symbol"/>
              </a:rPr>
              <a:t>i</a:t>
            </a:r>
            <a:r>
              <a:rPr lang="en-US" i="1" dirty="0" smtClean="0">
                <a:sym typeface="Symbol"/>
              </a:rPr>
              <a:t>. a[</a:t>
            </a:r>
            <a:r>
              <a:rPr lang="en-US" i="1" dirty="0" err="1" smtClean="0">
                <a:sym typeface="Symbol"/>
              </a:rPr>
              <a:t>i</a:t>
            </a:r>
            <a:r>
              <a:rPr lang="en-US" i="1" dirty="0" smtClean="0">
                <a:sym typeface="Symbol"/>
              </a:rPr>
              <a:t>] = b[</a:t>
            </a:r>
            <a:r>
              <a:rPr lang="en-US" i="1" dirty="0" err="1" smtClean="0">
                <a:sym typeface="Symbol"/>
              </a:rPr>
              <a:t>i</a:t>
            </a:r>
            <a:r>
              <a:rPr lang="en-US" i="1" dirty="0" smtClean="0">
                <a:sym typeface="Symbol"/>
              </a:rPr>
              <a:t>])  a = </a:t>
            </a:r>
            <a:r>
              <a:rPr lang="en-US" i="1" dirty="0" smtClean="0">
                <a:sym typeface="Symbol"/>
              </a:rPr>
              <a:t>b)</a:t>
            </a:r>
            <a:endParaRPr lang="en-US" i="1" dirty="0" smtClean="0">
              <a:sym typeface="Symbol"/>
            </a:endParaRPr>
          </a:p>
          <a:p>
            <a:pPr lvl="1"/>
            <a:endParaRPr lang="en-US" dirty="0" smtClean="0">
              <a:sym typeface="Symbol"/>
            </a:endParaRPr>
          </a:p>
          <a:p>
            <a:pPr lvl="1">
              <a:buNone/>
            </a:pPr>
            <a:endParaRPr lang="en-US" i="1" dirty="0" smtClean="0">
              <a:sym typeface="Symbol"/>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E-matching challenge</a:t>
            </a:r>
            <a:endParaRPr lang="en-US" dirty="0"/>
          </a:p>
        </p:txBody>
      </p:sp>
      <p:sp>
        <p:nvSpPr>
          <p:cNvPr id="3" name="Content Placeholder 2"/>
          <p:cNvSpPr>
            <a:spLocks noGrp="1"/>
          </p:cNvSpPr>
          <p:nvPr>
            <p:ph idx="1"/>
          </p:nvPr>
        </p:nvSpPr>
        <p:spPr>
          <a:xfrm>
            <a:off x="381000" y="1412875"/>
            <a:ext cx="8382000" cy="4021101"/>
          </a:xfrm>
        </p:spPr>
        <p:txBody>
          <a:bodyPr/>
          <a:lstStyle/>
          <a:p>
            <a:r>
              <a:rPr lang="en-US" dirty="0" smtClean="0"/>
              <a:t>E-matching is in theory NP-hard</a:t>
            </a:r>
          </a:p>
          <a:p>
            <a:endParaRPr lang="en-US" dirty="0" smtClean="0"/>
          </a:p>
          <a:p>
            <a:r>
              <a:rPr lang="en-US" dirty="0" smtClean="0"/>
              <a:t>The real challenge is finding new matches</a:t>
            </a:r>
          </a:p>
          <a:p>
            <a:pPr lvl="1"/>
            <a:r>
              <a:rPr lang="en-US" b="1" dirty="0"/>
              <a:t>I</a:t>
            </a:r>
            <a:r>
              <a:rPr lang="en-US" b="1" dirty="0" smtClean="0"/>
              <a:t>ncrementally</a:t>
            </a:r>
            <a:r>
              <a:rPr lang="en-US" dirty="0" smtClean="0"/>
              <a:t> during a backtracking search</a:t>
            </a:r>
          </a:p>
          <a:p>
            <a:pPr lvl="1"/>
            <a:r>
              <a:rPr lang="en-US" dirty="0"/>
              <a:t>I</a:t>
            </a:r>
            <a:r>
              <a:rPr lang="en-US" dirty="0" smtClean="0"/>
              <a:t>n a </a:t>
            </a:r>
            <a:r>
              <a:rPr lang="en-US" b="1" dirty="0" smtClean="0"/>
              <a:t>large</a:t>
            </a:r>
            <a:r>
              <a:rPr lang="en-US" dirty="0" smtClean="0"/>
              <a:t> database of patterns, many </a:t>
            </a:r>
            <a:r>
              <a:rPr lang="en-US" b="1" dirty="0" smtClean="0"/>
              <a:t>sharing</a:t>
            </a:r>
            <a:r>
              <a:rPr lang="en-US" dirty="0" smtClean="0"/>
              <a:t> substantial structure</a:t>
            </a:r>
          </a:p>
          <a:p>
            <a:pPr lvl="1"/>
            <a:endParaRPr lang="en-US" dirty="0" smtClean="0"/>
          </a:p>
          <a:p>
            <a:pPr lvl="1"/>
            <a:r>
              <a:rPr lang="en-US" dirty="0" smtClean="0"/>
              <a:t>[de Moura &amp; </a:t>
            </a:r>
            <a:r>
              <a:rPr lang="en-US" dirty="0" err="1" smtClean="0"/>
              <a:t>Bjørner</a:t>
            </a:r>
            <a:r>
              <a:rPr lang="en-US" dirty="0" smtClean="0"/>
              <a:t> CADE 2007]</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efficient approach</a:t>
            </a:r>
            <a:endParaRPr lang="en-US" dirty="0"/>
          </a:p>
        </p:txBody>
      </p:sp>
      <p:sp>
        <p:nvSpPr>
          <p:cNvPr id="3" name="Content Placeholder 2"/>
          <p:cNvSpPr>
            <a:spLocks noGrp="1"/>
          </p:cNvSpPr>
          <p:nvPr>
            <p:ph idx="1"/>
          </p:nvPr>
        </p:nvSpPr>
        <p:spPr/>
        <p:txBody>
          <a:bodyPr/>
          <a:lstStyle/>
          <a:p>
            <a:r>
              <a:rPr lang="en-US" dirty="0" smtClean="0"/>
              <a:t>Match is invoked for every pattern in database.</a:t>
            </a:r>
          </a:p>
          <a:p>
            <a:r>
              <a:rPr lang="en-US" dirty="0" smtClean="0"/>
              <a:t>To avoid common work:</a:t>
            </a:r>
          </a:p>
          <a:p>
            <a:pPr lvl="1"/>
            <a:r>
              <a:rPr lang="en-US" dirty="0" smtClean="0"/>
              <a:t>Compile set of patterns into instructions.</a:t>
            </a:r>
          </a:p>
          <a:p>
            <a:pPr lvl="2"/>
            <a:r>
              <a:rPr lang="en-US" dirty="0" smtClean="0"/>
              <a:t>By partial evaluation of naïve algorithm</a:t>
            </a:r>
          </a:p>
          <a:p>
            <a:pPr lvl="1"/>
            <a:r>
              <a:rPr lang="en-US" dirty="0" smtClean="0"/>
              <a:t>Instruction sequences share common sub-terms.</a:t>
            </a:r>
          </a:p>
          <a:p>
            <a:pPr lvl="1"/>
            <a:r>
              <a:rPr lang="en-US" dirty="0" smtClean="0"/>
              <a:t>Substitutions are stored in registers, backtracking just updates the registers.</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6075947" y="1419726"/>
            <a:ext cx="2358190" cy="133550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7"/>
            <a:ext cx="8382000" cy="664797"/>
          </a:xfrm>
        </p:spPr>
        <p:txBody>
          <a:bodyPr/>
          <a:lstStyle/>
          <a:p>
            <a:r>
              <a:rPr sz="4800" smtClean="0"/>
              <a:t>Efficiency through Partial Evaluation</a:t>
            </a:r>
            <a:endParaRPr lang="en-US" sz="4800" dirty="0"/>
          </a:p>
        </p:txBody>
      </p:sp>
      <p:pic>
        <p:nvPicPr>
          <p:cNvPr id="4" name="Picture 2"/>
          <p:cNvPicPr>
            <a:picLocks noChangeAspect="1" noChangeArrowheads="1"/>
          </p:cNvPicPr>
          <p:nvPr/>
        </p:nvPicPr>
        <p:blipFill>
          <a:blip r:embed="rId3"/>
          <a:srcRect l="8782" t="18753" r="20274" b="50610"/>
          <a:stretch>
            <a:fillRect/>
          </a:stretch>
        </p:blipFill>
        <p:spPr bwMode="auto">
          <a:xfrm>
            <a:off x="385011" y="1395663"/>
            <a:ext cx="4415589" cy="3332747"/>
          </a:xfrm>
          <a:prstGeom prst="rect">
            <a:avLst/>
          </a:prstGeom>
          <a:noFill/>
          <a:ln w="9525">
            <a:solidFill>
              <a:schemeClr val="accent3">
                <a:lumMod val="50000"/>
              </a:schemeClr>
            </a:solidFill>
            <a:miter lim="800000"/>
            <a:headEnd/>
            <a:tailEnd/>
          </a:ln>
          <a:effectLst/>
          <a:scene3d>
            <a:camera prst="isometricOffAxis1Right"/>
            <a:lightRig rig="threePt" dir="t"/>
          </a:scene3d>
        </p:spPr>
      </p:pic>
      <p:sp>
        <p:nvSpPr>
          <p:cNvPr id="5" name="Rectangle 4"/>
          <p:cNvSpPr/>
          <p:nvPr/>
        </p:nvSpPr>
        <p:spPr>
          <a:xfrm>
            <a:off x="5783973" y="1812576"/>
            <a:ext cx="248786" cy="369332"/>
          </a:xfrm>
          <a:prstGeom prst="rect">
            <a:avLst/>
          </a:prstGeom>
        </p:spPr>
        <p:txBody>
          <a:bodyPr wrap="none">
            <a:spAutoFit/>
          </a:bodyPr>
          <a:lstStyle/>
          <a:p>
            <a:r>
              <a:rPr lang="en-US" b="1" i="1" dirty="0" smtClean="0">
                <a:solidFill>
                  <a:srgbClr val="C00000"/>
                </a:solidFill>
                <a:sym typeface="Symbol"/>
              </a:rPr>
              <a:t> </a:t>
            </a:r>
            <a:endParaRPr lang="en-US" dirty="0"/>
          </a:p>
        </p:txBody>
      </p:sp>
      <p:sp>
        <p:nvSpPr>
          <p:cNvPr id="6" name="Rectangle 5"/>
          <p:cNvSpPr/>
          <p:nvPr/>
        </p:nvSpPr>
        <p:spPr>
          <a:xfrm>
            <a:off x="6205077" y="2269776"/>
            <a:ext cx="2334806" cy="369332"/>
          </a:xfrm>
          <a:prstGeom prst="rect">
            <a:avLst/>
          </a:prstGeom>
        </p:spPr>
        <p:txBody>
          <a:bodyPr wrap="none">
            <a:spAutoFit/>
          </a:bodyPr>
          <a:lstStyle/>
          <a:p>
            <a:r>
              <a:rPr lang="en-US" b="1" i="1" dirty="0" smtClean="0">
                <a:solidFill>
                  <a:schemeClr val="accent1">
                    <a:lumMod val="75000"/>
                  </a:schemeClr>
                </a:solidFill>
                <a:sym typeface="Symbol"/>
              </a:rPr>
              <a:t>pat1: </a:t>
            </a:r>
            <a:r>
              <a:rPr lang="en-US" b="1" i="1" dirty="0" smtClean="0">
                <a:solidFill>
                  <a:schemeClr val="accent1">
                    <a:lumMod val="75000"/>
                  </a:schemeClr>
                </a:solidFill>
                <a:sym typeface="Symbol"/>
              </a:rPr>
              <a:t>write(A,I,V</a:t>
            </a:r>
            <a:r>
              <a:rPr lang="en-US" b="1" i="1" dirty="0" smtClean="0">
                <a:solidFill>
                  <a:schemeClr val="accent1">
                    <a:lumMod val="75000"/>
                  </a:schemeClr>
                </a:solidFill>
                <a:sym typeface="Symbol"/>
              </a:rPr>
              <a:t>)[I] </a:t>
            </a:r>
            <a:endParaRPr lang="en-US" dirty="0">
              <a:solidFill>
                <a:schemeClr val="accent1">
                  <a:lumMod val="75000"/>
                </a:schemeClr>
              </a:solidFill>
            </a:endParaRPr>
          </a:p>
        </p:txBody>
      </p:sp>
      <p:sp>
        <p:nvSpPr>
          <p:cNvPr id="8" name="TextBox 7"/>
          <p:cNvSpPr txBox="1"/>
          <p:nvPr/>
        </p:nvSpPr>
        <p:spPr>
          <a:xfrm>
            <a:off x="6232357" y="1503947"/>
            <a:ext cx="1070293" cy="400110"/>
          </a:xfrm>
          <a:prstGeom prst="rect">
            <a:avLst/>
          </a:prstGeom>
          <a:noFill/>
        </p:spPr>
        <p:txBody>
          <a:bodyPr wrap="none" rtlCol="0">
            <a:spAutoFit/>
          </a:bodyPr>
          <a:lstStyle/>
          <a:p>
            <a:r>
              <a:rPr lang="en-US" sz="2000" b="1" dirty="0" smtClean="0">
                <a:solidFill>
                  <a:schemeClr val="accent4">
                    <a:lumMod val="40000"/>
                    <a:lumOff val="60000"/>
                  </a:schemeClr>
                </a:solidFill>
              </a:rPr>
              <a:t>Pattern</a:t>
            </a:r>
          </a:p>
        </p:txBody>
      </p:sp>
      <p:sp>
        <p:nvSpPr>
          <p:cNvPr id="10" name="Right Arrow Callout 9"/>
          <p:cNvSpPr/>
          <p:nvPr/>
        </p:nvSpPr>
        <p:spPr bwMode="auto">
          <a:xfrm>
            <a:off x="3826044" y="4596064"/>
            <a:ext cx="3561346" cy="854242"/>
          </a:xfrm>
          <a:prstGeom prst="right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Instructions(pat1)</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4656220" y="1792705"/>
            <a:ext cx="1242648" cy="369332"/>
          </a:xfrm>
          <a:prstGeom prst="rect">
            <a:avLst/>
          </a:prstGeom>
          <a:noFill/>
        </p:spPr>
        <p:txBody>
          <a:bodyPr wrap="none" rtlCol="0">
            <a:spAutoFit/>
          </a:bodyPr>
          <a:lstStyle/>
          <a:p>
            <a:r>
              <a:rPr lang="en-US" b="1" dirty="0" smtClean="0">
                <a:solidFill>
                  <a:schemeClr val="bg1"/>
                </a:solidFill>
              </a:rPr>
              <a:t>Specialize</a:t>
            </a:r>
          </a:p>
        </p:txBody>
      </p:sp>
      <p:sp>
        <p:nvSpPr>
          <p:cNvPr id="12" name="TextBox 11"/>
          <p:cNvSpPr txBox="1"/>
          <p:nvPr/>
        </p:nvSpPr>
        <p:spPr>
          <a:xfrm>
            <a:off x="2799346" y="4808621"/>
            <a:ext cx="790794" cy="400110"/>
          </a:xfrm>
          <a:prstGeom prst="rect">
            <a:avLst/>
          </a:prstGeom>
          <a:noFill/>
        </p:spPr>
        <p:txBody>
          <a:bodyPr wrap="none" rtlCol="0">
            <a:spAutoFit/>
          </a:bodyPr>
          <a:lstStyle/>
          <a:p>
            <a:r>
              <a:rPr lang="en-US" sz="2000" b="1" dirty="0" smtClean="0">
                <a:solidFill>
                  <a:schemeClr val="accent4">
                    <a:lumMod val="50000"/>
                  </a:schemeClr>
                </a:solidFill>
              </a:rPr>
              <a:t>Term</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6075947" y="1419726"/>
            <a:ext cx="2358190" cy="133550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7"/>
            <a:ext cx="8382000" cy="664797"/>
          </a:xfrm>
        </p:spPr>
        <p:txBody>
          <a:bodyPr/>
          <a:lstStyle/>
          <a:p>
            <a:r>
              <a:rPr sz="4800" smtClean="0"/>
              <a:t>Efficiency through Partial Evaluation</a:t>
            </a:r>
            <a:endParaRPr lang="en-US" sz="4800" dirty="0"/>
          </a:p>
        </p:txBody>
      </p:sp>
      <p:pic>
        <p:nvPicPr>
          <p:cNvPr id="4" name="Picture 2"/>
          <p:cNvPicPr>
            <a:picLocks noChangeAspect="1" noChangeArrowheads="1"/>
          </p:cNvPicPr>
          <p:nvPr/>
        </p:nvPicPr>
        <p:blipFill>
          <a:blip r:embed="rId3"/>
          <a:srcRect l="8782" t="18753" r="20274" b="50610"/>
          <a:stretch>
            <a:fillRect/>
          </a:stretch>
        </p:blipFill>
        <p:spPr bwMode="auto">
          <a:xfrm>
            <a:off x="385011" y="1395663"/>
            <a:ext cx="4415589" cy="3332747"/>
          </a:xfrm>
          <a:prstGeom prst="rect">
            <a:avLst/>
          </a:prstGeom>
          <a:noFill/>
          <a:ln w="9525">
            <a:solidFill>
              <a:schemeClr val="accent3">
                <a:lumMod val="50000"/>
              </a:schemeClr>
            </a:solidFill>
            <a:miter lim="800000"/>
            <a:headEnd/>
            <a:tailEnd/>
          </a:ln>
          <a:effectLst/>
          <a:scene3d>
            <a:camera prst="isometricOffAxis1Right"/>
            <a:lightRig rig="threePt" dir="t"/>
          </a:scene3d>
        </p:spPr>
      </p:pic>
      <p:sp>
        <p:nvSpPr>
          <p:cNvPr id="5" name="Rectangle 4"/>
          <p:cNvSpPr/>
          <p:nvPr/>
        </p:nvSpPr>
        <p:spPr>
          <a:xfrm>
            <a:off x="5783973" y="1812576"/>
            <a:ext cx="248786" cy="369332"/>
          </a:xfrm>
          <a:prstGeom prst="rect">
            <a:avLst/>
          </a:prstGeom>
        </p:spPr>
        <p:txBody>
          <a:bodyPr wrap="none">
            <a:spAutoFit/>
          </a:bodyPr>
          <a:lstStyle/>
          <a:p>
            <a:r>
              <a:rPr lang="en-US" b="1" i="1" dirty="0" smtClean="0">
                <a:solidFill>
                  <a:srgbClr val="C00000"/>
                </a:solidFill>
                <a:sym typeface="Symbol"/>
              </a:rPr>
              <a:t> </a:t>
            </a:r>
            <a:endParaRPr lang="en-US" dirty="0"/>
          </a:p>
        </p:txBody>
      </p:sp>
      <p:sp>
        <p:nvSpPr>
          <p:cNvPr id="6" name="Rectangle 5"/>
          <p:cNvSpPr/>
          <p:nvPr/>
        </p:nvSpPr>
        <p:spPr>
          <a:xfrm>
            <a:off x="6205077" y="2269776"/>
            <a:ext cx="2091150" cy="369332"/>
          </a:xfrm>
          <a:prstGeom prst="rect">
            <a:avLst/>
          </a:prstGeom>
        </p:spPr>
        <p:txBody>
          <a:bodyPr wrap="none">
            <a:spAutoFit/>
          </a:bodyPr>
          <a:lstStyle/>
          <a:p>
            <a:r>
              <a:rPr lang="en-US" b="1" i="1" dirty="0" smtClean="0">
                <a:solidFill>
                  <a:schemeClr val="accent1">
                    <a:lumMod val="75000"/>
                  </a:schemeClr>
                </a:solidFill>
                <a:sym typeface="Symbol"/>
              </a:rPr>
              <a:t>pat2: </a:t>
            </a:r>
            <a:r>
              <a:rPr lang="en-US" b="1" i="1" dirty="0" smtClean="0">
                <a:solidFill>
                  <a:schemeClr val="accent1">
                    <a:lumMod val="75000"/>
                  </a:schemeClr>
                </a:solidFill>
                <a:sym typeface="Symbol"/>
              </a:rPr>
              <a:t>write(A,I,V</a:t>
            </a:r>
            <a:r>
              <a:rPr lang="en-US" b="1" i="1" dirty="0" smtClean="0">
                <a:solidFill>
                  <a:schemeClr val="accent1">
                    <a:lumMod val="75000"/>
                  </a:schemeClr>
                </a:solidFill>
                <a:sym typeface="Symbol"/>
              </a:rPr>
              <a:t>) </a:t>
            </a:r>
            <a:endParaRPr lang="en-US" dirty="0">
              <a:solidFill>
                <a:schemeClr val="accent1">
                  <a:lumMod val="75000"/>
                </a:schemeClr>
              </a:solidFill>
            </a:endParaRPr>
          </a:p>
        </p:txBody>
      </p:sp>
      <p:sp>
        <p:nvSpPr>
          <p:cNvPr id="8" name="TextBox 7"/>
          <p:cNvSpPr txBox="1"/>
          <p:nvPr/>
        </p:nvSpPr>
        <p:spPr>
          <a:xfrm>
            <a:off x="6232357" y="1503947"/>
            <a:ext cx="1070293" cy="400110"/>
          </a:xfrm>
          <a:prstGeom prst="rect">
            <a:avLst/>
          </a:prstGeom>
          <a:noFill/>
        </p:spPr>
        <p:txBody>
          <a:bodyPr wrap="none" rtlCol="0">
            <a:spAutoFit/>
          </a:bodyPr>
          <a:lstStyle/>
          <a:p>
            <a:r>
              <a:rPr lang="en-US" sz="2000" b="1" dirty="0" smtClean="0">
                <a:solidFill>
                  <a:schemeClr val="accent4">
                    <a:lumMod val="40000"/>
                    <a:lumOff val="60000"/>
                  </a:schemeClr>
                </a:solidFill>
              </a:rPr>
              <a:t>Pattern</a:t>
            </a:r>
          </a:p>
        </p:txBody>
      </p:sp>
      <p:sp>
        <p:nvSpPr>
          <p:cNvPr id="10" name="Right Arrow Callout 9"/>
          <p:cNvSpPr/>
          <p:nvPr/>
        </p:nvSpPr>
        <p:spPr bwMode="auto">
          <a:xfrm>
            <a:off x="4186991" y="4584032"/>
            <a:ext cx="3561346" cy="854242"/>
          </a:xfrm>
          <a:prstGeom prst="right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Instructions(pat1)</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4656220" y="1792705"/>
            <a:ext cx="1242648" cy="369332"/>
          </a:xfrm>
          <a:prstGeom prst="rect">
            <a:avLst/>
          </a:prstGeom>
          <a:noFill/>
        </p:spPr>
        <p:txBody>
          <a:bodyPr wrap="none" rtlCol="0">
            <a:spAutoFit/>
          </a:bodyPr>
          <a:lstStyle/>
          <a:p>
            <a:r>
              <a:rPr lang="en-US" b="1" dirty="0" smtClean="0">
                <a:solidFill>
                  <a:schemeClr val="bg1"/>
                </a:solidFill>
              </a:rPr>
              <a:t>Specialize</a:t>
            </a:r>
          </a:p>
        </p:txBody>
      </p:sp>
      <p:sp>
        <p:nvSpPr>
          <p:cNvPr id="13" name="Rectangle 12"/>
          <p:cNvSpPr/>
          <p:nvPr/>
        </p:nvSpPr>
        <p:spPr bwMode="auto">
          <a:xfrm>
            <a:off x="4186989" y="5510464"/>
            <a:ext cx="2286000" cy="79408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Instructions(pat2)</a:t>
            </a:r>
          </a:p>
        </p:txBody>
      </p:sp>
      <p:sp>
        <p:nvSpPr>
          <p:cNvPr id="14" name="Down Arrow 13"/>
          <p:cNvSpPr/>
          <p:nvPr/>
        </p:nvSpPr>
        <p:spPr bwMode="auto">
          <a:xfrm>
            <a:off x="5137484" y="6280484"/>
            <a:ext cx="421105" cy="57751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3160293" y="4856747"/>
            <a:ext cx="790794" cy="400110"/>
          </a:xfrm>
          <a:prstGeom prst="rect">
            <a:avLst/>
          </a:prstGeom>
          <a:noFill/>
        </p:spPr>
        <p:txBody>
          <a:bodyPr wrap="none" rtlCol="0">
            <a:spAutoFit/>
          </a:bodyPr>
          <a:lstStyle/>
          <a:p>
            <a:r>
              <a:rPr lang="en-US" sz="2000" b="1" dirty="0" smtClean="0">
                <a:solidFill>
                  <a:schemeClr val="accent4">
                    <a:lumMod val="50000"/>
                  </a:schemeClr>
                </a:solidFill>
              </a:rPr>
              <a:t>Term</a:t>
            </a:r>
          </a:p>
        </p:txBody>
      </p:sp>
      <p:sp>
        <p:nvSpPr>
          <p:cNvPr id="15" name="TextBox 14"/>
          <p:cNvSpPr txBox="1"/>
          <p:nvPr/>
        </p:nvSpPr>
        <p:spPr>
          <a:xfrm>
            <a:off x="3136230" y="5614737"/>
            <a:ext cx="790794" cy="400110"/>
          </a:xfrm>
          <a:prstGeom prst="rect">
            <a:avLst/>
          </a:prstGeom>
          <a:noFill/>
        </p:spPr>
        <p:txBody>
          <a:bodyPr wrap="none" rtlCol="0">
            <a:spAutoFit/>
          </a:bodyPr>
          <a:lstStyle/>
          <a:p>
            <a:r>
              <a:rPr lang="en-US" sz="2000" b="1" dirty="0" smtClean="0">
                <a:solidFill>
                  <a:schemeClr val="accent4">
                    <a:lumMod val="50000"/>
                  </a:schemeClr>
                </a:solidFill>
              </a:rPr>
              <a:t>Term</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6075947" y="1419726"/>
            <a:ext cx="2358190" cy="133550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7"/>
            <a:ext cx="8382000" cy="664797"/>
          </a:xfrm>
        </p:spPr>
        <p:txBody>
          <a:bodyPr/>
          <a:lstStyle/>
          <a:p>
            <a:r>
              <a:rPr sz="4800" smtClean="0"/>
              <a:t>Efficiency through Partial Evaluation</a:t>
            </a:r>
            <a:endParaRPr lang="en-US" sz="4800" dirty="0"/>
          </a:p>
        </p:txBody>
      </p:sp>
      <p:pic>
        <p:nvPicPr>
          <p:cNvPr id="4" name="Picture 2"/>
          <p:cNvPicPr>
            <a:picLocks noChangeAspect="1" noChangeArrowheads="1"/>
          </p:cNvPicPr>
          <p:nvPr/>
        </p:nvPicPr>
        <p:blipFill>
          <a:blip r:embed="rId3"/>
          <a:srcRect l="8782" t="18753" r="20274" b="50610"/>
          <a:stretch>
            <a:fillRect/>
          </a:stretch>
        </p:blipFill>
        <p:spPr bwMode="auto">
          <a:xfrm>
            <a:off x="385011" y="1395663"/>
            <a:ext cx="4415589" cy="3332747"/>
          </a:xfrm>
          <a:prstGeom prst="rect">
            <a:avLst/>
          </a:prstGeom>
          <a:noFill/>
          <a:ln w="9525">
            <a:solidFill>
              <a:schemeClr val="accent3">
                <a:lumMod val="50000"/>
              </a:schemeClr>
            </a:solidFill>
            <a:miter lim="800000"/>
            <a:headEnd/>
            <a:tailEnd/>
          </a:ln>
          <a:effectLst/>
          <a:scene3d>
            <a:camera prst="isometricOffAxis1Right"/>
            <a:lightRig rig="threePt" dir="t"/>
          </a:scene3d>
        </p:spPr>
      </p:pic>
      <p:sp>
        <p:nvSpPr>
          <p:cNvPr id="5" name="Rectangle 4"/>
          <p:cNvSpPr/>
          <p:nvPr/>
        </p:nvSpPr>
        <p:spPr>
          <a:xfrm>
            <a:off x="5783973" y="1812576"/>
            <a:ext cx="248786" cy="369332"/>
          </a:xfrm>
          <a:prstGeom prst="rect">
            <a:avLst/>
          </a:prstGeom>
        </p:spPr>
        <p:txBody>
          <a:bodyPr wrap="none">
            <a:spAutoFit/>
          </a:bodyPr>
          <a:lstStyle/>
          <a:p>
            <a:r>
              <a:rPr lang="en-US" b="1" i="1" dirty="0" smtClean="0">
                <a:solidFill>
                  <a:srgbClr val="C00000"/>
                </a:solidFill>
                <a:sym typeface="Symbol"/>
              </a:rPr>
              <a:t> </a:t>
            </a:r>
            <a:endParaRPr lang="en-US" dirty="0"/>
          </a:p>
        </p:txBody>
      </p:sp>
      <p:sp>
        <p:nvSpPr>
          <p:cNvPr id="6" name="Rectangle 5"/>
          <p:cNvSpPr/>
          <p:nvPr/>
        </p:nvSpPr>
        <p:spPr>
          <a:xfrm>
            <a:off x="6205077" y="2269776"/>
            <a:ext cx="2091150" cy="369332"/>
          </a:xfrm>
          <a:prstGeom prst="rect">
            <a:avLst/>
          </a:prstGeom>
        </p:spPr>
        <p:txBody>
          <a:bodyPr wrap="none">
            <a:spAutoFit/>
          </a:bodyPr>
          <a:lstStyle/>
          <a:p>
            <a:r>
              <a:rPr lang="en-US" b="1" i="1" dirty="0" smtClean="0">
                <a:solidFill>
                  <a:schemeClr val="accent1">
                    <a:lumMod val="75000"/>
                  </a:schemeClr>
                </a:solidFill>
                <a:sym typeface="Symbol"/>
              </a:rPr>
              <a:t>pat2: </a:t>
            </a:r>
            <a:r>
              <a:rPr lang="en-US" b="1" i="1" dirty="0" smtClean="0">
                <a:solidFill>
                  <a:schemeClr val="accent1">
                    <a:lumMod val="75000"/>
                  </a:schemeClr>
                </a:solidFill>
                <a:sym typeface="Symbol"/>
              </a:rPr>
              <a:t>write(A,I,V</a:t>
            </a:r>
            <a:r>
              <a:rPr lang="en-US" b="1" i="1" dirty="0" smtClean="0">
                <a:solidFill>
                  <a:schemeClr val="accent1">
                    <a:lumMod val="75000"/>
                  </a:schemeClr>
                </a:solidFill>
                <a:sym typeface="Symbol"/>
              </a:rPr>
              <a:t>) </a:t>
            </a:r>
            <a:endParaRPr lang="en-US" dirty="0">
              <a:solidFill>
                <a:schemeClr val="accent1">
                  <a:lumMod val="75000"/>
                </a:schemeClr>
              </a:solidFill>
            </a:endParaRPr>
          </a:p>
        </p:txBody>
      </p:sp>
      <p:sp>
        <p:nvSpPr>
          <p:cNvPr id="8" name="TextBox 7"/>
          <p:cNvSpPr txBox="1"/>
          <p:nvPr/>
        </p:nvSpPr>
        <p:spPr>
          <a:xfrm>
            <a:off x="6232357" y="1503947"/>
            <a:ext cx="1070293" cy="400110"/>
          </a:xfrm>
          <a:prstGeom prst="rect">
            <a:avLst/>
          </a:prstGeom>
          <a:noFill/>
        </p:spPr>
        <p:txBody>
          <a:bodyPr wrap="none" rtlCol="0">
            <a:spAutoFit/>
          </a:bodyPr>
          <a:lstStyle/>
          <a:p>
            <a:r>
              <a:rPr lang="en-US" sz="2000" b="1" dirty="0" smtClean="0">
                <a:solidFill>
                  <a:schemeClr val="accent4">
                    <a:lumMod val="40000"/>
                    <a:lumOff val="60000"/>
                  </a:schemeClr>
                </a:solidFill>
              </a:rPr>
              <a:t>Pattern</a:t>
            </a:r>
          </a:p>
        </p:txBody>
      </p:sp>
      <p:sp>
        <p:nvSpPr>
          <p:cNvPr id="11" name="TextBox 10"/>
          <p:cNvSpPr txBox="1"/>
          <p:nvPr/>
        </p:nvSpPr>
        <p:spPr>
          <a:xfrm>
            <a:off x="4656220" y="1792705"/>
            <a:ext cx="1242648" cy="369332"/>
          </a:xfrm>
          <a:prstGeom prst="rect">
            <a:avLst/>
          </a:prstGeom>
          <a:noFill/>
        </p:spPr>
        <p:txBody>
          <a:bodyPr wrap="none" rtlCol="0">
            <a:spAutoFit/>
          </a:bodyPr>
          <a:lstStyle/>
          <a:p>
            <a:r>
              <a:rPr lang="en-US" b="1" dirty="0" smtClean="0">
                <a:solidFill>
                  <a:schemeClr val="bg1"/>
                </a:solidFill>
              </a:rPr>
              <a:t>Specialize</a:t>
            </a:r>
          </a:p>
        </p:txBody>
      </p:sp>
      <p:sp>
        <p:nvSpPr>
          <p:cNvPr id="14" name="Rectangle 13"/>
          <p:cNvSpPr/>
          <p:nvPr/>
        </p:nvSpPr>
        <p:spPr bwMode="auto">
          <a:xfrm>
            <a:off x="3777916" y="4608095"/>
            <a:ext cx="2923674" cy="79408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Instructions(pat1+pat2)</a:t>
            </a:r>
          </a:p>
        </p:txBody>
      </p:sp>
      <p:sp>
        <p:nvSpPr>
          <p:cNvPr id="15" name="Right Arrow 14"/>
          <p:cNvSpPr/>
          <p:nvPr/>
        </p:nvSpPr>
        <p:spPr bwMode="auto">
          <a:xfrm>
            <a:off x="6713621" y="4788569"/>
            <a:ext cx="794084" cy="44516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Down Arrow 15"/>
          <p:cNvSpPr/>
          <p:nvPr/>
        </p:nvSpPr>
        <p:spPr bwMode="auto">
          <a:xfrm>
            <a:off x="4944979" y="5390147"/>
            <a:ext cx="517358" cy="565484"/>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2799346" y="4808621"/>
            <a:ext cx="790794" cy="400110"/>
          </a:xfrm>
          <a:prstGeom prst="rect">
            <a:avLst/>
          </a:prstGeom>
          <a:noFill/>
        </p:spPr>
        <p:txBody>
          <a:bodyPr wrap="none" rtlCol="0">
            <a:spAutoFit/>
          </a:bodyPr>
          <a:lstStyle/>
          <a:p>
            <a:r>
              <a:rPr lang="en-US" sz="2000" b="1" dirty="0" smtClean="0">
                <a:solidFill>
                  <a:schemeClr val="accent4">
                    <a:lumMod val="50000"/>
                  </a:schemeClr>
                </a:solidFill>
              </a:rPr>
              <a:t>Term</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E-matching code-trees</a:t>
            </a:r>
            <a:endParaRPr lang="en-US" dirty="0"/>
          </a:p>
        </p:txBody>
      </p:sp>
      <p:sp>
        <p:nvSpPr>
          <p:cNvPr id="3" name="Content Placeholder 2"/>
          <p:cNvSpPr>
            <a:spLocks noGrp="1"/>
          </p:cNvSpPr>
          <p:nvPr>
            <p:ph idx="1"/>
          </p:nvPr>
        </p:nvSpPr>
        <p:spPr/>
        <p:txBody>
          <a:bodyPr>
            <a:normAutofit/>
          </a:bodyPr>
          <a:lstStyle/>
          <a:p>
            <a:r>
              <a:rPr lang="en-US" dirty="0" smtClean="0"/>
              <a:t>Pattern f(x</a:t>
            </a:r>
            <a:r>
              <a:rPr lang="en-US" baseline="-25000" dirty="0" smtClean="0"/>
              <a:t>1</a:t>
            </a:r>
            <a:r>
              <a:rPr lang="en-US" dirty="0" smtClean="0"/>
              <a:t>, g(x</a:t>
            </a:r>
            <a:r>
              <a:rPr lang="en-US" baseline="-25000" dirty="0" smtClean="0"/>
              <a:t>1</a:t>
            </a:r>
            <a:r>
              <a:rPr lang="en-US" dirty="0" smtClean="0"/>
              <a:t>, a), h(x</a:t>
            </a:r>
            <a:r>
              <a:rPr lang="en-US" baseline="-25000" dirty="0" smtClean="0"/>
              <a:t>2</a:t>
            </a:r>
            <a:r>
              <a:rPr lang="en-US" dirty="0" smtClean="0"/>
              <a:t>), b):</a:t>
            </a:r>
          </a:p>
          <a:p>
            <a:pPr>
              <a:buNone/>
            </a:pPr>
            <a:endParaRPr lang="en-US" dirty="0" smtClean="0"/>
          </a:p>
        </p:txBody>
      </p:sp>
      <p:graphicFrame>
        <p:nvGraphicFramePr>
          <p:cNvPr id="4" name="Table 3"/>
          <p:cNvGraphicFramePr>
            <a:graphicFrameLocks noGrp="1"/>
          </p:cNvGraphicFramePr>
          <p:nvPr/>
        </p:nvGraphicFramePr>
        <p:xfrm>
          <a:off x="609600" y="3281680"/>
          <a:ext cx="3048000" cy="2966720"/>
        </p:xfrm>
        <a:graphic>
          <a:graphicData uri="http://schemas.openxmlformats.org/drawingml/2006/table">
            <a:tbl>
              <a:tblPr firstRow="1" bandRow="1">
                <a:tableStyleId>{5940675A-B579-460E-94D1-54222C63F5DA}</a:tableStyleId>
              </a:tblPr>
              <a:tblGrid>
                <a:gridCol w="762000"/>
                <a:gridCol w="2286000"/>
              </a:tblGrid>
              <a:tr h="370840">
                <a:tc>
                  <a:txBody>
                    <a:bodyPr/>
                    <a:lstStyle/>
                    <a:p>
                      <a:r>
                        <a:rPr lang="en-US" dirty="0" smtClean="0">
                          <a:solidFill>
                            <a:schemeClr val="accent2">
                              <a:lumMod val="75000"/>
                            </a:schemeClr>
                          </a:solidFill>
                        </a:rPr>
                        <a:t>Pc</a:t>
                      </a:r>
                      <a:endParaRPr lang="en-US" dirty="0">
                        <a:solidFill>
                          <a:schemeClr val="accent2">
                            <a:lumMod val="75000"/>
                          </a:schemeClr>
                        </a:solidFill>
                      </a:endParaRPr>
                    </a:p>
                  </a:txBody>
                  <a:tcPr/>
                </a:tc>
                <a:tc>
                  <a:txBody>
                    <a:bodyPr/>
                    <a:lstStyle/>
                    <a:p>
                      <a:r>
                        <a:rPr lang="en-US" dirty="0" smtClean="0">
                          <a:solidFill>
                            <a:schemeClr val="accent2">
                              <a:lumMod val="75000"/>
                            </a:schemeClr>
                          </a:solidFill>
                        </a:rPr>
                        <a:t>Instructions</a:t>
                      </a:r>
                      <a:endParaRPr lang="en-US" dirty="0">
                        <a:solidFill>
                          <a:schemeClr val="accent2">
                            <a:lumMod val="75000"/>
                          </a:schemeClr>
                        </a:solidFill>
                      </a:endParaRPr>
                    </a:p>
                  </a:txBody>
                  <a:tcPr/>
                </a:tc>
              </a:tr>
              <a:tr h="370840">
                <a:tc>
                  <a:txBody>
                    <a:bodyPr/>
                    <a:lstStyle/>
                    <a:p>
                      <a:r>
                        <a:rPr lang="en-US" dirty="0" smtClean="0">
                          <a:solidFill>
                            <a:schemeClr val="accent2">
                              <a:lumMod val="75000"/>
                            </a:schemeClr>
                          </a:solidFill>
                        </a:rPr>
                        <a:t>pc0</a:t>
                      </a:r>
                      <a:endParaRPr lang="en-US" dirty="0">
                        <a:solidFill>
                          <a:schemeClr val="accent2">
                            <a:lumMod val="75000"/>
                          </a:schemeClr>
                        </a:solidFill>
                      </a:endParaRPr>
                    </a:p>
                  </a:txBody>
                  <a:tcPr/>
                </a:tc>
                <a:tc>
                  <a:txBody>
                    <a:bodyPr/>
                    <a:lstStyle/>
                    <a:p>
                      <a:r>
                        <a:rPr lang="en-US" b="1" dirty="0" smtClean="0">
                          <a:solidFill>
                            <a:schemeClr val="accent2">
                              <a:lumMod val="75000"/>
                            </a:schemeClr>
                          </a:solidFill>
                        </a:rPr>
                        <a:t>init</a:t>
                      </a:r>
                      <a:r>
                        <a:rPr lang="en-US" dirty="0" smtClean="0">
                          <a:solidFill>
                            <a:schemeClr val="accent2">
                              <a:lumMod val="75000"/>
                            </a:schemeClr>
                          </a:solidFill>
                        </a:rPr>
                        <a:t>(f, pc1)</a:t>
                      </a:r>
                      <a:endParaRPr lang="en-US" dirty="0">
                        <a:solidFill>
                          <a:schemeClr val="accent2">
                            <a:lumMod val="75000"/>
                          </a:schemeClr>
                        </a:solidFill>
                      </a:endParaRPr>
                    </a:p>
                  </a:txBody>
                  <a:tcPr/>
                </a:tc>
              </a:tr>
              <a:tr h="370840">
                <a:tc>
                  <a:txBody>
                    <a:bodyPr/>
                    <a:lstStyle/>
                    <a:p>
                      <a:r>
                        <a:rPr lang="en-US" dirty="0" smtClean="0">
                          <a:solidFill>
                            <a:schemeClr val="accent2">
                              <a:lumMod val="75000"/>
                            </a:schemeClr>
                          </a:solidFill>
                        </a:rPr>
                        <a:t>pc1</a:t>
                      </a:r>
                      <a:endParaRPr lang="en-US" dirty="0">
                        <a:solidFill>
                          <a:schemeClr val="accent2">
                            <a:lumMod val="75000"/>
                          </a:schemeClr>
                        </a:solidFill>
                      </a:endParaRPr>
                    </a:p>
                  </a:txBody>
                  <a:tcPr/>
                </a:tc>
                <a:tc>
                  <a:txBody>
                    <a:bodyPr/>
                    <a:lstStyle/>
                    <a:p>
                      <a:r>
                        <a:rPr lang="en-US" b="1" dirty="0" smtClean="0">
                          <a:solidFill>
                            <a:schemeClr val="accent2">
                              <a:lumMod val="75000"/>
                            </a:schemeClr>
                          </a:solidFill>
                        </a:rPr>
                        <a:t>check</a:t>
                      </a:r>
                      <a:r>
                        <a:rPr lang="en-US" dirty="0" smtClean="0">
                          <a:solidFill>
                            <a:schemeClr val="accent2">
                              <a:lumMod val="75000"/>
                            </a:schemeClr>
                          </a:solidFill>
                        </a:rPr>
                        <a:t>(4, b, pc2)</a:t>
                      </a:r>
                      <a:endParaRPr lang="en-US"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Pc2</a:t>
                      </a:r>
                    </a:p>
                  </a:txBody>
                  <a:tcPr/>
                </a:tc>
                <a:tc>
                  <a:txBody>
                    <a:bodyPr/>
                    <a:lstStyle/>
                    <a:p>
                      <a:r>
                        <a:rPr lang="en-US" b="1" dirty="0" smtClean="0">
                          <a:solidFill>
                            <a:schemeClr val="accent2">
                              <a:lumMod val="75000"/>
                            </a:schemeClr>
                          </a:solidFill>
                        </a:rPr>
                        <a:t>bind</a:t>
                      </a:r>
                      <a:r>
                        <a:rPr lang="en-US" dirty="0" smtClean="0">
                          <a:solidFill>
                            <a:schemeClr val="accent2">
                              <a:lumMod val="75000"/>
                            </a:schemeClr>
                          </a:solidFill>
                        </a:rPr>
                        <a:t>(2, g, 5, pc3)</a:t>
                      </a:r>
                      <a:endParaRPr lang="en-US"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Pc3</a:t>
                      </a:r>
                    </a:p>
                  </a:txBody>
                  <a:tcPr/>
                </a:tc>
                <a:tc>
                  <a:txBody>
                    <a:bodyPr/>
                    <a:lstStyle/>
                    <a:p>
                      <a:r>
                        <a:rPr lang="en-US" b="1" dirty="0" smtClean="0">
                          <a:solidFill>
                            <a:schemeClr val="accent2">
                              <a:lumMod val="75000"/>
                            </a:schemeClr>
                          </a:solidFill>
                        </a:rPr>
                        <a:t>compare</a:t>
                      </a:r>
                      <a:r>
                        <a:rPr lang="en-US" b="0" dirty="0" smtClean="0">
                          <a:solidFill>
                            <a:schemeClr val="accent2">
                              <a:lumMod val="75000"/>
                            </a:schemeClr>
                          </a:solidFill>
                        </a:rPr>
                        <a:t>(</a:t>
                      </a:r>
                      <a:r>
                        <a:rPr lang="en-US" dirty="0" smtClean="0">
                          <a:solidFill>
                            <a:schemeClr val="accent2">
                              <a:lumMod val="75000"/>
                            </a:schemeClr>
                          </a:solidFill>
                        </a:rPr>
                        <a:t>1, 5, pc4)</a:t>
                      </a:r>
                      <a:endParaRPr lang="en-US"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Pc4</a:t>
                      </a:r>
                    </a:p>
                  </a:txBody>
                  <a:tcPr/>
                </a:tc>
                <a:tc>
                  <a:txBody>
                    <a:bodyPr/>
                    <a:lstStyle/>
                    <a:p>
                      <a:r>
                        <a:rPr lang="en-US" b="1" dirty="0" smtClean="0">
                          <a:solidFill>
                            <a:schemeClr val="accent2">
                              <a:lumMod val="75000"/>
                            </a:schemeClr>
                          </a:solidFill>
                        </a:rPr>
                        <a:t>check</a:t>
                      </a:r>
                      <a:r>
                        <a:rPr lang="en-US" dirty="0" smtClean="0">
                          <a:solidFill>
                            <a:schemeClr val="accent2">
                              <a:lumMod val="75000"/>
                            </a:schemeClr>
                          </a:solidFill>
                        </a:rPr>
                        <a:t>(6, a, pc5)</a:t>
                      </a:r>
                      <a:endParaRPr lang="en-US"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Pc5</a:t>
                      </a:r>
                    </a:p>
                  </a:txBody>
                  <a:tcPr/>
                </a:tc>
                <a:tc>
                  <a:txBody>
                    <a:bodyPr/>
                    <a:lstStyle/>
                    <a:p>
                      <a:r>
                        <a:rPr lang="en-US" b="1" dirty="0" smtClean="0">
                          <a:solidFill>
                            <a:schemeClr val="accent2">
                              <a:lumMod val="75000"/>
                            </a:schemeClr>
                          </a:solidFill>
                        </a:rPr>
                        <a:t>bind</a:t>
                      </a:r>
                      <a:r>
                        <a:rPr lang="en-US" dirty="0" smtClean="0">
                          <a:solidFill>
                            <a:schemeClr val="accent2">
                              <a:lumMod val="75000"/>
                            </a:schemeClr>
                          </a:solidFill>
                        </a:rPr>
                        <a:t>(3, h, 7, pc6)</a:t>
                      </a:r>
                      <a:endParaRPr lang="en-US"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Pc6</a:t>
                      </a:r>
                    </a:p>
                  </a:txBody>
                  <a:tcPr/>
                </a:tc>
                <a:tc>
                  <a:txBody>
                    <a:bodyPr/>
                    <a:lstStyle/>
                    <a:p>
                      <a:r>
                        <a:rPr lang="en-US" b="1" dirty="0" smtClean="0">
                          <a:solidFill>
                            <a:schemeClr val="accent2">
                              <a:lumMod val="75000"/>
                            </a:schemeClr>
                          </a:solidFill>
                        </a:rPr>
                        <a:t>yield</a:t>
                      </a:r>
                      <a:r>
                        <a:rPr lang="en-US" dirty="0" smtClean="0">
                          <a:solidFill>
                            <a:schemeClr val="accent2">
                              <a:lumMod val="75000"/>
                            </a:schemeClr>
                          </a:solidFill>
                        </a:rPr>
                        <a:t>(1,7)</a:t>
                      </a:r>
                      <a:endParaRPr lang="en-US" dirty="0">
                        <a:solidFill>
                          <a:schemeClr val="accent2">
                            <a:lumMod val="75000"/>
                          </a:schemeClr>
                        </a:solidFill>
                      </a:endParaRPr>
                    </a:p>
                  </a:txBody>
                  <a:tcPr/>
                </a:tc>
              </a:tr>
            </a:tbl>
          </a:graphicData>
        </a:graphic>
      </p:graphicFrame>
      <p:graphicFrame>
        <p:nvGraphicFramePr>
          <p:cNvPr id="5" name="Table 4"/>
          <p:cNvGraphicFramePr>
            <a:graphicFrameLocks noGrp="1"/>
          </p:cNvGraphicFramePr>
          <p:nvPr/>
        </p:nvGraphicFramePr>
        <p:xfrm>
          <a:off x="3781926" y="2873944"/>
          <a:ext cx="5362074" cy="3562952"/>
        </p:xfrm>
        <a:graphic>
          <a:graphicData uri="http://schemas.openxmlformats.org/drawingml/2006/table">
            <a:tbl>
              <a:tblPr firstRow="1" bandRow="1">
                <a:tableStyleId>{5940675A-B579-460E-94D1-54222C63F5DA}</a:tableStyleId>
              </a:tblPr>
              <a:tblGrid>
                <a:gridCol w="1675648"/>
                <a:gridCol w="3686426"/>
              </a:tblGrid>
              <a:tr h="660812">
                <a:tc>
                  <a:txBody>
                    <a:bodyPr/>
                    <a:lstStyle/>
                    <a:p>
                      <a:r>
                        <a:rPr lang="en-US" dirty="0" smtClean="0">
                          <a:solidFill>
                            <a:schemeClr val="accent2">
                              <a:lumMod val="75000"/>
                            </a:schemeClr>
                          </a:solidFill>
                        </a:rPr>
                        <a:t>Instruction</a:t>
                      </a:r>
                      <a:endParaRPr lang="en-US" dirty="0">
                        <a:solidFill>
                          <a:schemeClr val="accent2">
                            <a:lumMod val="75000"/>
                          </a:schemeClr>
                        </a:solidFill>
                      </a:endParaRPr>
                    </a:p>
                  </a:txBody>
                  <a:tcPr/>
                </a:tc>
                <a:tc>
                  <a:txBody>
                    <a:bodyPr/>
                    <a:lstStyle/>
                    <a:p>
                      <a:r>
                        <a:rPr lang="en-US" dirty="0" smtClean="0">
                          <a:solidFill>
                            <a:schemeClr val="accent2">
                              <a:lumMod val="75000"/>
                            </a:schemeClr>
                          </a:solidFill>
                        </a:rPr>
                        <a:t>f(h(a),g(h(c),a),h(c), b)</a:t>
                      </a:r>
                      <a:endParaRPr lang="en-US" dirty="0">
                        <a:solidFill>
                          <a:schemeClr val="accent2">
                            <a:lumMod val="75000"/>
                          </a:schemeClr>
                        </a:solidFill>
                      </a:endParaRPr>
                    </a:p>
                  </a:txBody>
                  <a:tcPr/>
                </a:tc>
              </a:tr>
              <a:tr h="1140578">
                <a:tc>
                  <a:txBody>
                    <a:bodyPr/>
                    <a:lstStyle/>
                    <a:p>
                      <a:r>
                        <a:rPr lang="en-US" b="1" dirty="0" smtClean="0">
                          <a:solidFill>
                            <a:schemeClr val="accent2">
                              <a:lumMod val="75000"/>
                            </a:schemeClr>
                          </a:solidFill>
                        </a:rPr>
                        <a:t>init</a:t>
                      </a:r>
                      <a:r>
                        <a:rPr lang="en-US" dirty="0" smtClean="0">
                          <a:solidFill>
                            <a:schemeClr val="accent2">
                              <a:lumMod val="75000"/>
                            </a:schemeClr>
                          </a:solidFill>
                        </a:rPr>
                        <a:t>(f)</a:t>
                      </a:r>
                      <a:endParaRPr lang="en-US" dirty="0">
                        <a:solidFill>
                          <a:schemeClr val="accent2">
                            <a:lumMod val="75000"/>
                          </a:schemeClr>
                        </a:solidFill>
                      </a:endParaRPr>
                    </a:p>
                  </a:txBody>
                  <a:tcPr/>
                </a:tc>
                <a:tc>
                  <a:txBody>
                    <a:bodyPr/>
                    <a:lstStyle/>
                    <a:p>
                      <a:r>
                        <a:rPr lang="en-US" dirty="0" err="1" smtClean="0">
                          <a:solidFill>
                            <a:schemeClr val="accent2">
                              <a:lumMod val="75000"/>
                            </a:schemeClr>
                          </a:solidFill>
                        </a:rPr>
                        <a:t>reg</a:t>
                      </a:r>
                      <a:r>
                        <a:rPr lang="en-US" dirty="0" smtClean="0">
                          <a:solidFill>
                            <a:schemeClr val="accent2">
                              <a:lumMod val="75000"/>
                            </a:schemeClr>
                          </a:solidFill>
                        </a:rPr>
                        <a:t>[1] </a:t>
                      </a:r>
                      <a:r>
                        <a:rPr lang="en-US" dirty="0" smtClean="0">
                          <a:solidFill>
                            <a:schemeClr val="accent2">
                              <a:lumMod val="75000"/>
                            </a:schemeClr>
                          </a:solidFill>
                          <a:sym typeface="Symbol"/>
                        </a:rPr>
                        <a:t> h(a),  </a:t>
                      </a:r>
                      <a:r>
                        <a:rPr lang="en-US" dirty="0" err="1" smtClean="0">
                          <a:solidFill>
                            <a:schemeClr val="accent2">
                              <a:lumMod val="75000"/>
                            </a:schemeClr>
                          </a:solidFill>
                          <a:sym typeface="Symbol"/>
                        </a:rPr>
                        <a:t>reg</a:t>
                      </a:r>
                      <a:r>
                        <a:rPr lang="en-US" dirty="0" smtClean="0">
                          <a:solidFill>
                            <a:schemeClr val="accent2">
                              <a:lumMod val="75000"/>
                            </a:schemeClr>
                          </a:solidFill>
                          <a:sym typeface="Symbol"/>
                        </a:rPr>
                        <a:t>[2]</a:t>
                      </a:r>
                      <a:r>
                        <a:rPr lang="en-US" baseline="0" dirty="0" smtClean="0">
                          <a:solidFill>
                            <a:schemeClr val="accent2">
                              <a:lumMod val="75000"/>
                            </a:schemeClr>
                          </a:solidFill>
                          <a:sym typeface="Symbol"/>
                        </a:rPr>
                        <a:t> </a:t>
                      </a:r>
                      <a:r>
                        <a:rPr lang="en-US" dirty="0" smtClean="0">
                          <a:solidFill>
                            <a:schemeClr val="accent2">
                              <a:lumMod val="75000"/>
                            </a:schemeClr>
                          </a:solidFill>
                          <a:sym typeface="Symbol"/>
                        </a:rPr>
                        <a:t></a:t>
                      </a:r>
                      <a:r>
                        <a:rPr lang="en-US" dirty="0" smtClean="0">
                          <a:solidFill>
                            <a:schemeClr val="accent2">
                              <a:lumMod val="75000"/>
                            </a:schemeClr>
                          </a:solidFill>
                        </a:rPr>
                        <a:t>g(h(c),a),</a:t>
                      </a:r>
                    </a:p>
                    <a:p>
                      <a:r>
                        <a:rPr lang="en-US" dirty="0" err="1" smtClean="0">
                          <a:solidFill>
                            <a:schemeClr val="accent2">
                              <a:lumMod val="75000"/>
                            </a:schemeClr>
                          </a:solidFill>
                        </a:rPr>
                        <a:t>reg</a:t>
                      </a:r>
                      <a:r>
                        <a:rPr lang="en-US" dirty="0" smtClean="0">
                          <a:solidFill>
                            <a:schemeClr val="accent2">
                              <a:lumMod val="75000"/>
                            </a:schemeClr>
                          </a:solidFill>
                        </a:rPr>
                        <a:t>[3] </a:t>
                      </a:r>
                      <a:r>
                        <a:rPr lang="en-US" dirty="0" smtClean="0">
                          <a:solidFill>
                            <a:schemeClr val="accent2">
                              <a:lumMod val="75000"/>
                            </a:schemeClr>
                          </a:solidFill>
                          <a:sym typeface="Symbol"/>
                        </a:rPr>
                        <a:t> h(c),  </a:t>
                      </a:r>
                      <a:r>
                        <a:rPr lang="en-US" dirty="0" err="1" smtClean="0">
                          <a:solidFill>
                            <a:schemeClr val="accent2">
                              <a:lumMod val="75000"/>
                            </a:schemeClr>
                          </a:solidFill>
                          <a:sym typeface="Symbol"/>
                        </a:rPr>
                        <a:t>reg</a:t>
                      </a:r>
                      <a:r>
                        <a:rPr lang="en-US" dirty="0" smtClean="0">
                          <a:solidFill>
                            <a:schemeClr val="accent2">
                              <a:lumMod val="75000"/>
                            </a:schemeClr>
                          </a:solidFill>
                          <a:sym typeface="Symbol"/>
                        </a:rPr>
                        <a:t>[4]  b         </a:t>
                      </a:r>
                      <a:r>
                        <a:rPr lang="en-US" b="1" dirty="0" smtClean="0">
                          <a:solidFill>
                            <a:schemeClr val="accent2">
                              <a:lumMod val="75000"/>
                            </a:schemeClr>
                          </a:solidFill>
                          <a:latin typeface="DokChampa"/>
                          <a:cs typeface="DokChampa"/>
                          <a:sym typeface="Wingdings"/>
                        </a:rPr>
                        <a:t></a:t>
                      </a:r>
                      <a:endParaRPr lang="en-US" b="1" dirty="0">
                        <a:solidFill>
                          <a:schemeClr val="accent2">
                            <a:lumMod val="75000"/>
                          </a:schemeClr>
                        </a:solidFill>
                      </a:endParaRPr>
                    </a:p>
                  </a:txBody>
                  <a:tcPr/>
                </a:tc>
              </a:tr>
              <a:tr h="660812">
                <a:tc>
                  <a:txBody>
                    <a:bodyPr/>
                    <a:lstStyle/>
                    <a:p>
                      <a:r>
                        <a:rPr lang="en-US" b="1" dirty="0" smtClean="0">
                          <a:solidFill>
                            <a:schemeClr val="accent2">
                              <a:lumMod val="75000"/>
                            </a:schemeClr>
                          </a:solidFill>
                        </a:rPr>
                        <a:t>check</a:t>
                      </a:r>
                      <a:r>
                        <a:rPr lang="en-US" dirty="0" smtClean="0">
                          <a:solidFill>
                            <a:schemeClr val="accent2">
                              <a:lumMod val="75000"/>
                            </a:schemeClr>
                          </a:solidFill>
                        </a:rPr>
                        <a:t>(4, b)</a:t>
                      </a:r>
                      <a:endParaRPr lang="en-US" dirty="0">
                        <a:solidFill>
                          <a:schemeClr val="accent2">
                            <a:lumMod val="75000"/>
                          </a:schemeClr>
                        </a:solidFill>
                      </a:endParaRPr>
                    </a:p>
                  </a:txBody>
                  <a:tcPr/>
                </a:tc>
                <a:tc>
                  <a:txBody>
                    <a:bodyPr/>
                    <a:lstStyle/>
                    <a:p>
                      <a:r>
                        <a:rPr lang="en-US" dirty="0" err="1" smtClean="0">
                          <a:solidFill>
                            <a:schemeClr val="accent2">
                              <a:lumMod val="75000"/>
                            </a:schemeClr>
                          </a:solidFill>
                          <a:sym typeface="Symbol"/>
                        </a:rPr>
                        <a:t>reg</a:t>
                      </a:r>
                      <a:r>
                        <a:rPr lang="en-US" dirty="0" smtClean="0">
                          <a:solidFill>
                            <a:schemeClr val="accent2">
                              <a:lumMod val="75000"/>
                            </a:schemeClr>
                          </a:solidFill>
                          <a:sym typeface="Symbol"/>
                        </a:rPr>
                        <a:t>[4]  = b</a:t>
                      </a:r>
                      <a:r>
                        <a:rPr lang="en-US" dirty="0" smtClean="0">
                          <a:solidFill>
                            <a:schemeClr val="accent2">
                              <a:lumMod val="75000"/>
                            </a:schemeClr>
                          </a:solidFill>
                          <a:latin typeface="DokChampa"/>
                          <a:cs typeface="DokChampa"/>
                          <a:sym typeface="Symbol"/>
                        </a:rPr>
                        <a:t>                                </a:t>
                      </a:r>
                      <a:r>
                        <a:rPr lang="en-US" b="1" dirty="0" smtClean="0">
                          <a:solidFill>
                            <a:schemeClr val="accent2">
                              <a:lumMod val="75000"/>
                            </a:schemeClr>
                          </a:solidFill>
                          <a:latin typeface="DokChampa"/>
                          <a:cs typeface="DokChampa"/>
                          <a:sym typeface="Wingdings"/>
                        </a:rPr>
                        <a:t></a:t>
                      </a:r>
                      <a:endParaRPr lang="en-US" b="1" dirty="0">
                        <a:solidFill>
                          <a:schemeClr val="accent2">
                            <a:lumMod val="75000"/>
                          </a:schemeClr>
                        </a:solidFill>
                      </a:endParaRPr>
                    </a:p>
                  </a:txBody>
                  <a:tcPr/>
                </a:tc>
              </a:tr>
              <a:tr h="550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2">
                              <a:lumMod val="75000"/>
                            </a:schemeClr>
                          </a:solidFill>
                        </a:rPr>
                        <a:t>bind</a:t>
                      </a:r>
                      <a:r>
                        <a:rPr lang="en-US" dirty="0" smtClean="0">
                          <a:solidFill>
                            <a:schemeClr val="accent2">
                              <a:lumMod val="75000"/>
                            </a:schemeClr>
                          </a:solidFill>
                        </a:rPr>
                        <a:t>(2, g, 5)</a:t>
                      </a:r>
                    </a:p>
                  </a:txBody>
                  <a:tcPr/>
                </a:tc>
                <a:tc>
                  <a:txBody>
                    <a:bodyPr/>
                    <a:lstStyle/>
                    <a:p>
                      <a:r>
                        <a:rPr lang="en-US" dirty="0" err="1" smtClean="0">
                          <a:solidFill>
                            <a:schemeClr val="accent2">
                              <a:lumMod val="75000"/>
                            </a:schemeClr>
                          </a:solidFill>
                        </a:rPr>
                        <a:t>reg</a:t>
                      </a:r>
                      <a:r>
                        <a:rPr lang="en-US" dirty="0" smtClean="0">
                          <a:solidFill>
                            <a:schemeClr val="accent2">
                              <a:lumMod val="75000"/>
                            </a:schemeClr>
                          </a:solidFill>
                        </a:rPr>
                        <a:t>[5]</a:t>
                      </a:r>
                      <a:r>
                        <a:rPr lang="en-US" baseline="0" dirty="0" smtClean="0">
                          <a:solidFill>
                            <a:schemeClr val="accent2">
                              <a:lumMod val="75000"/>
                            </a:schemeClr>
                          </a:solidFill>
                        </a:rPr>
                        <a:t> </a:t>
                      </a:r>
                      <a:r>
                        <a:rPr lang="en-US" dirty="0" smtClean="0">
                          <a:solidFill>
                            <a:schemeClr val="accent2">
                              <a:lumMod val="75000"/>
                            </a:schemeClr>
                          </a:solidFill>
                          <a:sym typeface="Symbol"/>
                        </a:rPr>
                        <a:t> h(c),</a:t>
                      </a:r>
                      <a:r>
                        <a:rPr lang="en-US" baseline="0" dirty="0" smtClean="0">
                          <a:solidFill>
                            <a:schemeClr val="accent2">
                              <a:lumMod val="75000"/>
                            </a:schemeClr>
                          </a:solidFill>
                          <a:sym typeface="Symbol"/>
                        </a:rPr>
                        <a:t> </a:t>
                      </a:r>
                      <a:r>
                        <a:rPr lang="en-US" baseline="0" dirty="0" err="1" smtClean="0">
                          <a:solidFill>
                            <a:schemeClr val="accent2">
                              <a:lumMod val="75000"/>
                            </a:schemeClr>
                          </a:solidFill>
                          <a:sym typeface="Symbol"/>
                        </a:rPr>
                        <a:t>reg</a:t>
                      </a:r>
                      <a:r>
                        <a:rPr lang="en-US" baseline="0" dirty="0" smtClean="0">
                          <a:solidFill>
                            <a:schemeClr val="accent2">
                              <a:lumMod val="75000"/>
                            </a:schemeClr>
                          </a:solidFill>
                          <a:sym typeface="Symbol"/>
                        </a:rPr>
                        <a:t>[6] </a:t>
                      </a:r>
                      <a:r>
                        <a:rPr lang="en-US" dirty="0" smtClean="0">
                          <a:solidFill>
                            <a:schemeClr val="accent2">
                              <a:lumMod val="75000"/>
                            </a:schemeClr>
                          </a:solidFill>
                          <a:sym typeface="Symbol"/>
                        </a:rPr>
                        <a:t> a          </a:t>
                      </a:r>
                      <a:r>
                        <a:rPr lang="en-US" b="1" dirty="0" smtClean="0">
                          <a:solidFill>
                            <a:schemeClr val="accent2">
                              <a:lumMod val="75000"/>
                            </a:schemeClr>
                          </a:solidFill>
                          <a:sym typeface="Symbol"/>
                        </a:rPr>
                        <a:t> </a:t>
                      </a:r>
                      <a:r>
                        <a:rPr lang="en-US" b="1" dirty="0" smtClean="0">
                          <a:solidFill>
                            <a:schemeClr val="accent2">
                              <a:lumMod val="75000"/>
                            </a:schemeClr>
                          </a:solidFill>
                          <a:latin typeface="DokChampa"/>
                          <a:cs typeface="DokChampa"/>
                          <a:sym typeface="Wingdings"/>
                        </a:rPr>
                        <a:t></a:t>
                      </a:r>
                      <a:endParaRPr lang="en-US" b="1" dirty="0">
                        <a:solidFill>
                          <a:schemeClr val="accent2">
                            <a:lumMod val="75000"/>
                          </a:schemeClr>
                        </a:solidFill>
                      </a:endParaRPr>
                    </a:p>
                  </a:txBody>
                  <a:tcPr/>
                </a:tc>
              </a:tr>
              <a:tr h="550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2">
                              <a:lumMod val="75000"/>
                            </a:schemeClr>
                          </a:solidFill>
                        </a:rPr>
                        <a:t>compare(</a:t>
                      </a:r>
                      <a:r>
                        <a:rPr lang="en-US" dirty="0" smtClean="0">
                          <a:solidFill>
                            <a:schemeClr val="accent2">
                              <a:lumMod val="75000"/>
                            </a:schemeClr>
                          </a:solidFill>
                        </a:rPr>
                        <a:t>1, 5)</a:t>
                      </a:r>
                    </a:p>
                  </a:txBody>
                  <a:tcPr/>
                </a:tc>
                <a:tc>
                  <a:txBody>
                    <a:bodyPr/>
                    <a:lstStyle/>
                    <a:p>
                      <a:r>
                        <a:rPr lang="en-US" dirty="0" smtClean="0">
                          <a:solidFill>
                            <a:schemeClr val="accent2">
                              <a:lumMod val="75000"/>
                            </a:schemeClr>
                          </a:solidFill>
                          <a:sym typeface="Symbol"/>
                        </a:rPr>
                        <a:t>h(a)</a:t>
                      </a:r>
                      <a:r>
                        <a:rPr lang="en-US" baseline="0" dirty="0" smtClean="0">
                          <a:solidFill>
                            <a:schemeClr val="accent2">
                              <a:lumMod val="75000"/>
                            </a:schemeClr>
                          </a:solidFill>
                          <a:sym typeface="Symbol"/>
                        </a:rPr>
                        <a:t> = </a:t>
                      </a:r>
                      <a:r>
                        <a:rPr lang="en-US" baseline="0" dirty="0" err="1" smtClean="0">
                          <a:solidFill>
                            <a:schemeClr val="accent2">
                              <a:lumMod val="75000"/>
                            </a:schemeClr>
                          </a:solidFill>
                          <a:sym typeface="Symbol"/>
                        </a:rPr>
                        <a:t>reg</a:t>
                      </a:r>
                      <a:r>
                        <a:rPr lang="en-US" baseline="0" dirty="0" smtClean="0">
                          <a:solidFill>
                            <a:schemeClr val="accent2">
                              <a:lumMod val="75000"/>
                            </a:schemeClr>
                          </a:solidFill>
                          <a:sym typeface="Symbol"/>
                        </a:rPr>
                        <a:t>[1]  </a:t>
                      </a:r>
                      <a:r>
                        <a:rPr lang="en-US" baseline="0" dirty="0" err="1" smtClean="0">
                          <a:solidFill>
                            <a:schemeClr val="accent2">
                              <a:lumMod val="75000"/>
                            </a:schemeClr>
                          </a:solidFill>
                          <a:sym typeface="Symbol"/>
                        </a:rPr>
                        <a:t>reg</a:t>
                      </a:r>
                      <a:r>
                        <a:rPr lang="en-US" baseline="0" dirty="0" smtClean="0">
                          <a:solidFill>
                            <a:schemeClr val="accent2">
                              <a:lumMod val="75000"/>
                            </a:schemeClr>
                          </a:solidFill>
                          <a:sym typeface="Symbol"/>
                        </a:rPr>
                        <a:t>[5] = h(c)       </a:t>
                      </a:r>
                      <a:r>
                        <a:rPr lang="en-US" b="1" dirty="0" smtClean="0">
                          <a:solidFill>
                            <a:schemeClr val="accent2">
                              <a:lumMod val="75000"/>
                            </a:schemeClr>
                          </a:solidFill>
                          <a:latin typeface="DokChampa"/>
                          <a:cs typeface="DokChampa"/>
                          <a:sym typeface="Wingdings"/>
                        </a:rPr>
                        <a:t></a:t>
                      </a:r>
                      <a:endParaRPr lang="en-US" b="1" dirty="0">
                        <a:solidFill>
                          <a:schemeClr val="accent2">
                            <a:lumMod val="75000"/>
                          </a:schemeClr>
                        </a:solidFill>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E-matching code-trees</a:t>
            </a:r>
            <a:endParaRPr lang="en-US" dirty="0"/>
          </a:p>
        </p:txBody>
      </p:sp>
      <p:sp>
        <p:nvSpPr>
          <p:cNvPr id="3" name="Content Placeholder 2"/>
          <p:cNvSpPr>
            <a:spLocks noGrp="1"/>
          </p:cNvSpPr>
          <p:nvPr>
            <p:ph idx="1"/>
          </p:nvPr>
        </p:nvSpPr>
        <p:spPr/>
        <p:txBody>
          <a:bodyPr>
            <a:normAutofit/>
          </a:bodyPr>
          <a:lstStyle/>
          <a:p>
            <a:r>
              <a:rPr lang="en-US" dirty="0" smtClean="0"/>
              <a:t>Pattern f(x</a:t>
            </a:r>
            <a:r>
              <a:rPr lang="en-US" baseline="-25000" dirty="0" smtClean="0"/>
              <a:t>1</a:t>
            </a:r>
            <a:r>
              <a:rPr lang="en-US" dirty="0" smtClean="0"/>
              <a:t>, g(x</a:t>
            </a:r>
            <a:r>
              <a:rPr lang="en-US" baseline="-25000" dirty="0" smtClean="0"/>
              <a:t>1</a:t>
            </a:r>
            <a:r>
              <a:rPr lang="en-US" dirty="0" smtClean="0"/>
              <a:t>, a), h(x</a:t>
            </a:r>
            <a:r>
              <a:rPr lang="en-US" baseline="-25000" dirty="0" smtClean="0"/>
              <a:t>2</a:t>
            </a:r>
            <a:r>
              <a:rPr lang="en-US" dirty="0" smtClean="0"/>
              <a:t>), b):</a:t>
            </a:r>
          </a:p>
          <a:p>
            <a:pPr>
              <a:buNone/>
            </a:pPr>
            <a:endParaRPr lang="en-US" dirty="0" smtClean="0"/>
          </a:p>
        </p:txBody>
      </p:sp>
      <p:graphicFrame>
        <p:nvGraphicFramePr>
          <p:cNvPr id="4" name="Table 3"/>
          <p:cNvGraphicFramePr>
            <a:graphicFrameLocks noGrp="1"/>
          </p:cNvGraphicFramePr>
          <p:nvPr/>
        </p:nvGraphicFramePr>
        <p:xfrm>
          <a:off x="609600" y="3124200"/>
          <a:ext cx="3048000" cy="2966720"/>
        </p:xfrm>
        <a:graphic>
          <a:graphicData uri="http://schemas.openxmlformats.org/drawingml/2006/table">
            <a:tbl>
              <a:tblPr firstRow="1" bandRow="1">
                <a:tableStyleId>{5940675A-B579-460E-94D1-54222C63F5DA}</a:tableStyleId>
              </a:tblPr>
              <a:tblGrid>
                <a:gridCol w="762000"/>
                <a:gridCol w="2286000"/>
              </a:tblGrid>
              <a:tr h="370840">
                <a:tc>
                  <a:txBody>
                    <a:bodyPr/>
                    <a:lstStyle/>
                    <a:p>
                      <a:r>
                        <a:rPr lang="en-US" dirty="0" smtClean="0">
                          <a:solidFill>
                            <a:schemeClr val="accent2">
                              <a:lumMod val="75000"/>
                            </a:schemeClr>
                          </a:solidFill>
                        </a:rPr>
                        <a:t>Pc</a:t>
                      </a:r>
                      <a:endParaRPr lang="en-US" dirty="0">
                        <a:solidFill>
                          <a:schemeClr val="accent2">
                            <a:lumMod val="75000"/>
                          </a:schemeClr>
                        </a:solidFill>
                      </a:endParaRPr>
                    </a:p>
                  </a:txBody>
                  <a:tcPr/>
                </a:tc>
                <a:tc>
                  <a:txBody>
                    <a:bodyPr/>
                    <a:lstStyle/>
                    <a:p>
                      <a:r>
                        <a:rPr lang="en-US" dirty="0" smtClean="0">
                          <a:solidFill>
                            <a:schemeClr val="accent2">
                              <a:lumMod val="75000"/>
                            </a:schemeClr>
                          </a:solidFill>
                        </a:rPr>
                        <a:t>Instructions</a:t>
                      </a:r>
                      <a:endParaRPr lang="en-US" dirty="0">
                        <a:solidFill>
                          <a:schemeClr val="accent2">
                            <a:lumMod val="75000"/>
                          </a:schemeClr>
                        </a:solidFill>
                      </a:endParaRPr>
                    </a:p>
                  </a:txBody>
                  <a:tcPr/>
                </a:tc>
              </a:tr>
              <a:tr h="370840">
                <a:tc>
                  <a:txBody>
                    <a:bodyPr/>
                    <a:lstStyle/>
                    <a:p>
                      <a:r>
                        <a:rPr lang="en-US" dirty="0" smtClean="0">
                          <a:solidFill>
                            <a:schemeClr val="accent2">
                              <a:lumMod val="75000"/>
                            </a:schemeClr>
                          </a:solidFill>
                        </a:rPr>
                        <a:t>pc0</a:t>
                      </a:r>
                      <a:endParaRPr lang="en-US" dirty="0">
                        <a:solidFill>
                          <a:schemeClr val="accent2">
                            <a:lumMod val="75000"/>
                          </a:schemeClr>
                        </a:solidFill>
                      </a:endParaRPr>
                    </a:p>
                  </a:txBody>
                  <a:tcPr/>
                </a:tc>
                <a:tc>
                  <a:txBody>
                    <a:bodyPr/>
                    <a:lstStyle/>
                    <a:p>
                      <a:r>
                        <a:rPr lang="en-US" b="1" dirty="0" smtClean="0">
                          <a:solidFill>
                            <a:schemeClr val="accent2">
                              <a:lumMod val="75000"/>
                            </a:schemeClr>
                          </a:solidFill>
                        </a:rPr>
                        <a:t>init</a:t>
                      </a:r>
                      <a:r>
                        <a:rPr lang="en-US" dirty="0" smtClean="0">
                          <a:solidFill>
                            <a:schemeClr val="accent2">
                              <a:lumMod val="75000"/>
                            </a:schemeClr>
                          </a:solidFill>
                        </a:rPr>
                        <a:t>(f, pc1)</a:t>
                      </a:r>
                      <a:endParaRPr lang="en-US" dirty="0">
                        <a:solidFill>
                          <a:schemeClr val="accent2">
                            <a:lumMod val="75000"/>
                          </a:schemeClr>
                        </a:solidFill>
                      </a:endParaRPr>
                    </a:p>
                  </a:txBody>
                  <a:tcPr/>
                </a:tc>
              </a:tr>
              <a:tr h="370840">
                <a:tc>
                  <a:txBody>
                    <a:bodyPr/>
                    <a:lstStyle/>
                    <a:p>
                      <a:r>
                        <a:rPr lang="en-US" dirty="0" smtClean="0">
                          <a:solidFill>
                            <a:schemeClr val="accent2">
                              <a:lumMod val="75000"/>
                            </a:schemeClr>
                          </a:solidFill>
                        </a:rPr>
                        <a:t>pc1</a:t>
                      </a:r>
                      <a:endParaRPr lang="en-US" dirty="0">
                        <a:solidFill>
                          <a:schemeClr val="accent2">
                            <a:lumMod val="75000"/>
                          </a:schemeClr>
                        </a:solidFill>
                      </a:endParaRPr>
                    </a:p>
                  </a:txBody>
                  <a:tcPr/>
                </a:tc>
                <a:tc>
                  <a:txBody>
                    <a:bodyPr/>
                    <a:lstStyle/>
                    <a:p>
                      <a:r>
                        <a:rPr lang="en-US" b="1" dirty="0" smtClean="0">
                          <a:solidFill>
                            <a:schemeClr val="accent2">
                              <a:lumMod val="75000"/>
                            </a:schemeClr>
                          </a:solidFill>
                        </a:rPr>
                        <a:t>check</a:t>
                      </a:r>
                      <a:r>
                        <a:rPr lang="en-US" dirty="0" smtClean="0">
                          <a:solidFill>
                            <a:schemeClr val="accent2">
                              <a:lumMod val="75000"/>
                            </a:schemeClr>
                          </a:solidFill>
                        </a:rPr>
                        <a:t>(4, b, pc2)</a:t>
                      </a:r>
                      <a:endParaRPr lang="en-US"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Pc2</a:t>
                      </a:r>
                    </a:p>
                  </a:txBody>
                  <a:tcPr/>
                </a:tc>
                <a:tc>
                  <a:txBody>
                    <a:bodyPr/>
                    <a:lstStyle/>
                    <a:p>
                      <a:r>
                        <a:rPr lang="en-US" b="1" dirty="0" smtClean="0">
                          <a:solidFill>
                            <a:schemeClr val="accent2">
                              <a:lumMod val="75000"/>
                            </a:schemeClr>
                          </a:solidFill>
                        </a:rPr>
                        <a:t>bind</a:t>
                      </a:r>
                      <a:r>
                        <a:rPr lang="en-US" dirty="0" smtClean="0">
                          <a:solidFill>
                            <a:schemeClr val="accent2">
                              <a:lumMod val="75000"/>
                            </a:schemeClr>
                          </a:solidFill>
                        </a:rPr>
                        <a:t>(2, g, 5, pc3)</a:t>
                      </a:r>
                      <a:endParaRPr lang="en-US"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Pc3</a:t>
                      </a:r>
                    </a:p>
                  </a:txBody>
                  <a:tcPr/>
                </a:tc>
                <a:tc>
                  <a:txBody>
                    <a:bodyPr/>
                    <a:lstStyle/>
                    <a:p>
                      <a:r>
                        <a:rPr lang="en-US" b="1" dirty="0" smtClean="0">
                          <a:solidFill>
                            <a:schemeClr val="accent2">
                              <a:lumMod val="75000"/>
                            </a:schemeClr>
                          </a:solidFill>
                        </a:rPr>
                        <a:t>compare</a:t>
                      </a:r>
                      <a:r>
                        <a:rPr lang="en-US" b="0" dirty="0" smtClean="0">
                          <a:solidFill>
                            <a:schemeClr val="accent2">
                              <a:lumMod val="75000"/>
                            </a:schemeClr>
                          </a:solidFill>
                        </a:rPr>
                        <a:t>(</a:t>
                      </a:r>
                      <a:r>
                        <a:rPr lang="en-US" dirty="0" smtClean="0">
                          <a:solidFill>
                            <a:schemeClr val="accent2">
                              <a:lumMod val="75000"/>
                            </a:schemeClr>
                          </a:solidFill>
                        </a:rPr>
                        <a:t>1, 5, pc4)</a:t>
                      </a:r>
                      <a:endParaRPr lang="en-US"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Pc4</a:t>
                      </a:r>
                    </a:p>
                  </a:txBody>
                  <a:tcPr/>
                </a:tc>
                <a:tc>
                  <a:txBody>
                    <a:bodyPr/>
                    <a:lstStyle/>
                    <a:p>
                      <a:r>
                        <a:rPr lang="en-US" b="1" dirty="0" smtClean="0">
                          <a:solidFill>
                            <a:schemeClr val="accent2">
                              <a:lumMod val="75000"/>
                            </a:schemeClr>
                          </a:solidFill>
                        </a:rPr>
                        <a:t>check</a:t>
                      </a:r>
                      <a:r>
                        <a:rPr lang="en-US" dirty="0" smtClean="0">
                          <a:solidFill>
                            <a:schemeClr val="accent2">
                              <a:lumMod val="75000"/>
                            </a:schemeClr>
                          </a:solidFill>
                        </a:rPr>
                        <a:t>(6, a, pc5)</a:t>
                      </a:r>
                      <a:endParaRPr lang="en-US"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Pc5</a:t>
                      </a:r>
                    </a:p>
                  </a:txBody>
                  <a:tcPr/>
                </a:tc>
                <a:tc>
                  <a:txBody>
                    <a:bodyPr/>
                    <a:lstStyle/>
                    <a:p>
                      <a:r>
                        <a:rPr lang="en-US" b="1" dirty="0" smtClean="0">
                          <a:solidFill>
                            <a:schemeClr val="accent2">
                              <a:lumMod val="75000"/>
                            </a:schemeClr>
                          </a:solidFill>
                        </a:rPr>
                        <a:t>bind</a:t>
                      </a:r>
                      <a:r>
                        <a:rPr lang="en-US" dirty="0" smtClean="0">
                          <a:solidFill>
                            <a:schemeClr val="accent2">
                              <a:lumMod val="75000"/>
                            </a:schemeClr>
                          </a:solidFill>
                        </a:rPr>
                        <a:t>(3, h, 7, pc6)</a:t>
                      </a:r>
                      <a:endParaRPr lang="en-US"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Pc6</a:t>
                      </a:r>
                    </a:p>
                  </a:txBody>
                  <a:tcPr/>
                </a:tc>
                <a:tc>
                  <a:txBody>
                    <a:bodyPr/>
                    <a:lstStyle/>
                    <a:p>
                      <a:r>
                        <a:rPr lang="en-US" b="1" dirty="0" smtClean="0">
                          <a:solidFill>
                            <a:schemeClr val="accent2">
                              <a:lumMod val="75000"/>
                            </a:schemeClr>
                          </a:solidFill>
                        </a:rPr>
                        <a:t>yield</a:t>
                      </a:r>
                      <a:r>
                        <a:rPr lang="en-US" dirty="0" smtClean="0">
                          <a:solidFill>
                            <a:schemeClr val="accent2">
                              <a:lumMod val="75000"/>
                            </a:schemeClr>
                          </a:solidFill>
                        </a:rPr>
                        <a:t>(1,7)</a:t>
                      </a:r>
                      <a:endParaRPr lang="en-US" dirty="0">
                        <a:solidFill>
                          <a:schemeClr val="accent2">
                            <a:lumMod val="75000"/>
                          </a:schemeClr>
                        </a:solidFill>
                      </a:endParaRPr>
                    </a:p>
                  </a:txBody>
                  <a:tcPr/>
                </a:tc>
              </a:tr>
            </a:tbl>
          </a:graphicData>
        </a:graphic>
      </p:graphicFrame>
      <p:graphicFrame>
        <p:nvGraphicFramePr>
          <p:cNvPr id="5" name="Table 4"/>
          <p:cNvGraphicFramePr>
            <a:graphicFrameLocks noGrp="1"/>
          </p:cNvGraphicFramePr>
          <p:nvPr/>
        </p:nvGraphicFramePr>
        <p:xfrm>
          <a:off x="3667649" y="1902255"/>
          <a:ext cx="5275384" cy="4955745"/>
        </p:xfrm>
        <a:graphic>
          <a:graphicData uri="http://schemas.openxmlformats.org/drawingml/2006/table">
            <a:tbl>
              <a:tblPr firstRow="1" bandRow="1">
                <a:tableStyleId>{5940675A-B579-460E-94D1-54222C63F5DA}</a:tableStyleId>
              </a:tblPr>
              <a:tblGrid>
                <a:gridCol w="1648557"/>
                <a:gridCol w="3626827"/>
              </a:tblGrid>
              <a:tr h="322910">
                <a:tc>
                  <a:txBody>
                    <a:bodyPr/>
                    <a:lstStyle/>
                    <a:p>
                      <a:r>
                        <a:rPr lang="en-US" dirty="0" smtClean="0">
                          <a:solidFill>
                            <a:schemeClr val="accent2">
                              <a:lumMod val="75000"/>
                            </a:schemeClr>
                          </a:solidFill>
                        </a:rPr>
                        <a:t>Instruction</a:t>
                      </a:r>
                      <a:endParaRPr lang="en-US" dirty="0">
                        <a:solidFill>
                          <a:schemeClr val="accent2">
                            <a:lumMod val="75000"/>
                          </a:schemeClr>
                        </a:solidFill>
                      </a:endParaRPr>
                    </a:p>
                  </a:txBody>
                  <a:tcPr/>
                </a:tc>
                <a:tc>
                  <a:txBody>
                    <a:bodyPr/>
                    <a:lstStyle/>
                    <a:p>
                      <a:r>
                        <a:rPr lang="en-US" dirty="0" smtClean="0">
                          <a:solidFill>
                            <a:schemeClr val="accent2">
                              <a:lumMod val="75000"/>
                            </a:schemeClr>
                          </a:solidFill>
                        </a:rPr>
                        <a:t>f(h(a),g(h(a),a),h(c), b)</a:t>
                      </a:r>
                      <a:endParaRPr lang="en-US" dirty="0">
                        <a:solidFill>
                          <a:schemeClr val="accent2">
                            <a:lumMod val="75000"/>
                          </a:schemeClr>
                        </a:solidFill>
                      </a:endParaRPr>
                    </a:p>
                  </a:txBody>
                  <a:tcPr/>
                </a:tc>
              </a:tr>
              <a:tr h="1049457">
                <a:tc>
                  <a:txBody>
                    <a:bodyPr/>
                    <a:lstStyle/>
                    <a:p>
                      <a:r>
                        <a:rPr lang="en-US" b="1" dirty="0" smtClean="0">
                          <a:solidFill>
                            <a:schemeClr val="accent2">
                              <a:lumMod val="75000"/>
                            </a:schemeClr>
                          </a:solidFill>
                        </a:rPr>
                        <a:t>init</a:t>
                      </a:r>
                      <a:r>
                        <a:rPr lang="en-US" dirty="0" smtClean="0">
                          <a:solidFill>
                            <a:schemeClr val="accent2">
                              <a:lumMod val="75000"/>
                            </a:schemeClr>
                          </a:solidFill>
                        </a:rPr>
                        <a:t>(f)</a:t>
                      </a:r>
                      <a:endParaRPr lang="en-US" dirty="0">
                        <a:solidFill>
                          <a:schemeClr val="accent2">
                            <a:lumMod val="75000"/>
                          </a:schemeClr>
                        </a:solidFill>
                      </a:endParaRPr>
                    </a:p>
                  </a:txBody>
                  <a:tcPr/>
                </a:tc>
                <a:tc>
                  <a:txBody>
                    <a:bodyPr/>
                    <a:lstStyle/>
                    <a:p>
                      <a:r>
                        <a:rPr lang="en-US" dirty="0" err="1" smtClean="0">
                          <a:solidFill>
                            <a:schemeClr val="accent2">
                              <a:lumMod val="75000"/>
                            </a:schemeClr>
                          </a:solidFill>
                        </a:rPr>
                        <a:t>reg</a:t>
                      </a:r>
                      <a:r>
                        <a:rPr lang="en-US" dirty="0" smtClean="0">
                          <a:solidFill>
                            <a:schemeClr val="accent2">
                              <a:lumMod val="75000"/>
                            </a:schemeClr>
                          </a:solidFill>
                        </a:rPr>
                        <a:t>[1]  </a:t>
                      </a:r>
                      <a:r>
                        <a:rPr lang="en-US" dirty="0" smtClean="0">
                          <a:solidFill>
                            <a:schemeClr val="accent2">
                              <a:lumMod val="75000"/>
                            </a:schemeClr>
                          </a:solidFill>
                          <a:sym typeface="Symbol"/>
                        </a:rPr>
                        <a:t> h(a), </a:t>
                      </a:r>
                      <a:r>
                        <a:rPr lang="en-US" dirty="0" err="1" smtClean="0">
                          <a:solidFill>
                            <a:schemeClr val="accent2">
                              <a:lumMod val="75000"/>
                            </a:schemeClr>
                          </a:solidFill>
                          <a:sym typeface="Symbol"/>
                        </a:rPr>
                        <a:t>reg</a:t>
                      </a:r>
                      <a:r>
                        <a:rPr lang="en-US" dirty="0" smtClean="0">
                          <a:solidFill>
                            <a:schemeClr val="accent2">
                              <a:lumMod val="75000"/>
                            </a:schemeClr>
                          </a:solidFill>
                          <a:sym typeface="Symbol"/>
                        </a:rPr>
                        <a:t>[2]</a:t>
                      </a:r>
                      <a:r>
                        <a:rPr lang="en-US" baseline="0" dirty="0" smtClean="0">
                          <a:solidFill>
                            <a:schemeClr val="accent2">
                              <a:lumMod val="75000"/>
                            </a:schemeClr>
                          </a:solidFill>
                          <a:sym typeface="Symbol"/>
                        </a:rPr>
                        <a:t> </a:t>
                      </a:r>
                      <a:r>
                        <a:rPr lang="en-US" dirty="0" smtClean="0">
                          <a:solidFill>
                            <a:schemeClr val="accent2">
                              <a:lumMod val="75000"/>
                            </a:schemeClr>
                          </a:solidFill>
                          <a:sym typeface="Symbol"/>
                        </a:rPr>
                        <a:t></a:t>
                      </a:r>
                      <a:r>
                        <a:rPr lang="en-US" dirty="0" smtClean="0">
                          <a:solidFill>
                            <a:schemeClr val="accent2">
                              <a:lumMod val="75000"/>
                            </a:schemeClr>
                          </a:solidFill>
                        </a:rPr>
                        <a:t>g(h(a),a),</a:t>
                      </a:r>
                    </a:p>
                    <a:p>
                      <a:r>
                        <a:rPr lang="en-US" dirty="0" err="1" smtClean="0">
                          <a:solidFill>
                            <a:schemeClr val="accent2">
                              <a:lumMod val="75000"/>
                            </a:schemeClr>
                          </a:solidFill>
                        </a:rPr>
                        <a:t>reg</a:t>
                      </a:r>
                      <a:r>
                        <a:rPr lang="en-US" dirty="0" smtClean="0">
                          <a:solidFill>
                            <a:schemeClr val="accent2">
                              <a:lumMod val="75000"/>
                            </a:schemeClr>
                          </a:solidFill>
                        </a:rPr>
                        <a:t>[3] </a:t>
                      </a:r>
                      <a:r>
                        <a:rPr lang="en-US" dirty="0" smtClean="0">
                          <a:solidFill>
                            <a:schemeClr val="accent2">
                              <a:lumMod val="75000"/>
                            </a:schemeClr>
                          </a:solidFill>
                          <a:sym typeface="Symbol"/>
                        </a:rPr>
                        <a:t> h(c),  </a:t>
                      </a:r>
                      <a:r>
                        <a:rPr lang="en-US" dirty="0" err="1" smtClean="0">
                          <a:solidFill>
                            <a:schemeClr val="accent2">
                              <a:lumMod val="75000"/>
                            </a:schemeClr>
                          </a:solidFill>
                          <a:sym typeface="Symbol"/>
                        </a:rPr>
                        <a:t>reg</a:t>
                      </a:r>
                      <a:r>
                        <a:rPr lang="en-US" dirty="0" smtClean="0">
                          <a:solidFill>
                            <a:schemeClr val="accent2">
                              <a:lumMod val="75000"/>
                            </a:schemeClr>
                          </a:solidFill>
                          <a:sym typeface="Symbol"/>
                        </a:rPr>
                        <a:t>[4]  b         </a:t>
                      </a:r>
                      <a:r>
                        <a:rPr lang="en-US" b="1" dirty="0" smtClean="0">
                          <a:solidFill>
                            <a:schemeClr val="accent2">
                              <a:lumMod val="75000"/>
                            </a:schemeClr>
                          </a:solidFill>
                          <a:latin typeface="DokChampa"/>
                          <a:cs typeface="DokChampa"/>
                          <a:sym typeface="Wingdings"/>
                        </a:rPr>
                        <a:t></a:t>
                      </a:r>
                      <a:endParaRPr lang="en-US" dirty="0">
                        <a:solidFill>
                          <a:schemeClr val="accent2">
                            <a:lumMod val="75000"/>
                          </a:schemeClr>
                        </a:solidFill>
                      </a:endParaRPr>
                    </a:p>
                  </a:txBody>
                  <a:tcPr/>
                </a:tc>
              </a:tr>
              <a:tr h="565092">
                <a:tc>
                  <a:txBody>
                    <a:bodyPr/>
                    <a:lstStyle/>
                    <a:p>
                      <a:r>
                        <a:rPr lang="en-US" b="1" dirty="0" smtClean="0">
                          <a:solidFill>
                            <a:schemeClr val="accent2">
                              <a:lumMod val="75000"/>
                            </a:schemeClr>
                          </a:solidFill>
                        </a:rPr>
                        <a:t>check</a:t>
                      </a:r>
                      <a:r>
                        <a:rPr lang="en-US" dirty="0" smtClean="0">
                          <a:solidFill>
                            <a:schemeClr val="accent2">
                              <a:lumMod val="75000"/>
                            </a:schemeClr>
                          </a:solidFill>
                        </a:rPr>
                        <a:t>(4, b)</a:t>
                      </a:r>
                      <a:endParaRPr lang="en-US" dirty="0">
                        <a:solidFill>
                          <a:schemeClr val="accent2">
                            <a:lumMod val="75000"/>
                          </a:schemeClr>
                        </a:solidFill>
                      </a:endParaRPr>
                    </a:p>
                  </a:txBody>
                  <a:tcPr/>
                </a:tc>
                <a:tc>
                  <a:txBody>
                    <a:bodyPr/>
                    <a:lstStyle/>
                    <a:p>
                      <a:r>
                        <a:rPr lang="en-US" dirty="0" err="1" smtClean="0">
                          <a:solidFill>
                            <a:schemeClr val="accent2">
                              <a:lumMod val="75000"/>
                            </a:schemeClr>
                          </a:solidFill>
                          <a:sym typeface="Symbol"/>
                        </a:rPr>
                        <a:t>reg</a:t>
                      </a:r>
                      <a:r>
                        <a:rPr lang="en-US" dirty="0" smtClean="0">
                          <a:solidFill>
                            <a:schemeClr val="accent2">
                              <a:lumMod val="75000"/>
                            </a:schemeClr>
                          </a:solidFill>
                          <a:sym typeface="Symbol"/>
                        </a:rPr>
                        <a:t>[4]  = b</a:t>
                      </a:r>
                      <a:r>
                        <a:rPr lang="en-US" dirty="0" smtClean="0">
                          <a:solidFill>
                            <a:schemeClr val="accent2">
                              <a:lumMod val="75000"/>
                            </a:schemeClr>
                          </a:solidFill>
                          <a:latin typeface="DokChampa"/>
                          <a:cs typeface="DokChampa"/>
                          <a:sym typeface="Symbol"/>
                        </a:rPr>
                        <a:t>                               </a:t>
                      </a:r>
                      <a:r>
                        <a:rPr lang="en-US" b="1" dirty="0" smtClean="0">
                          <a:solidFill>
                            <a:schemeClr val="accent2">
                              <a:lumMod val="75000"/>
                            </a:schemeClr>
                          </a:solidFill>
                          <a:latin typeface="DokChampa"/>
                          <a:cs typeface="DokChampa"/>
                          <a:sym typeface="Wingdings"/>
                        </a:rPr>
                        <a:t></a:t>
                      </a:r>
                      <a:endParaRPr lang="en-US" b="1" dirty="0">
                        <a:solidFill>
                          <a:schemeClr val="accent2">
                            <a:lumMod val="75000"/>
                          </a:schemeClr>
                        </a:solidFill>
                      </a:endParaRPr>
                    </a:p>
                  </a:txBody>
                  <a:tcPr/>
                </a:tc>
              </a:tr>
              <a:tr h="565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2">
                              <a:lumMod val="75000"/>
                            </a:schemeClr>
                          </a:solidFill>
                        </a:rPr>
                        <a:t>bind</a:t>
                      </a:r>
                      <a:r>
                        <a:rPr lang="en-US" dirty="0" smtClean="0">
                          <a:solidFill>
                            <a:schemeClr val="accent2">
                              <a:lumMod val="75000"/>
                            </a:schemeClr>
                          </a:solidFill>
                        </a:rPr>
                        <a:t>(2, g, 5)</a:t>
                      </a:r>
                    </a:p>
                  </a:txBody>
                  <a:tcPr/>
                </a:tc>
                <a:tc>
                  <a:txBody>
                    <a:bodyPr/>
                    <a:lstStyle/>
                    <a:p>
                      <a:r>
                        <a:rPr lang="en-US" dirty="0" err="1" smtClean="0">
                          <a:solidFill>
                            <a:schemeClr val="accent2">
                              <a:lumMod val="75000"/>
                            </a:schemeClr>
                          </a:solidFill>
                        </a:rPr>
                        <a:t>reg</a:t>
                      </a:r>
                      <a:r>
                        <a:rPr lang="en-US" dirty="0" smtClean="0">
                          <a:solidFill>
                            <a:schemeClr val="accent2">
                              <a:lumMod val="75000"/>
                            </a:schemeClr>
                          </a:solidFill>
                        </a:rPr>
                        <a:t>[5]</a:t>
                      </a:r>
                      <a:r>
                        <a:rPr lang="en-US" baseline="0" dirty="0" smtClean="0">
                          <a:solidFill>
                            <a:schemeClr val="accent2">
                              <a:lumMod val="75000"/>
                            </a:schemeClr>
                          </a:solidFill>
                        </a:rPr>
                        <a:t> </a:t>
                      </a:r>
                      <a:r>
                        <a:rPr lang="en-US" dirty="0" smtClean="0">
                          <a:solidFill>
                            <a:schemeClr val="accent2">
                              <a:lumMod val="75000"/>
                            </a:schemeClr>
                          </a:solidFill>
                          <a:sym typeface="Symbol"/>
                        </a:rPr>
                        <a:t> h(a),</a:t>
                      </a:r>
                      <a:r>
                        <a:rPr lang="en-US" baseline="0" dirty="0" smtClean="0">
                          <a:solidFill>
                            <a:schemeClr val="accent2">
                              <a:lumMod val="75000"/>
                            </a:schemeClr>
                          </a:solidFill>
                          <a:sym typeface="Symbol"/>
                        </a:rPr>
                        <a:t> </a:t>
                      </a:r>
                      <a:r>
                        <a:rPr lang="en-US" baseline="0" dirty="0" err="1" smtClean="0">
                          <a:solidFill>
                            <a:schemeClr val="accent2">
                              <a:lumMod val="75000"/>
                            </a:schemeClr>
                          </a:solidFill>
                          <a:sym typeface="Symbol"/>
                        </a:rPr>
                        <a:t>reg</a:t>
                      </a:r>
                      <a:r>
                        <a:rPr lang="en-US" baseline="0" dirty="0" smtClean="0">
                          <a:solidFill>
                            <a:schemeClr val="accent2">
                              <a:lumMod val="75000"/>
                            </a:schemeClr>
                          </a:solidFill>
                          <a:sym typeface="Symbol"/>
                        </a:rPr>
                        <a:t>[6] </a:t>
                      </a:r>
                      <a:r>
                        <a:rPr lang="en-US" dirty="0" smtClean="0">
                          <a:solidFill>
                            <a:schemeClr val="accent2">
                              <a:lumMod val="75000"/>
                            </a:schemeClr>
                          </a:solidFill>
                          <a:sym typeface="Symbol"/>
                        </a:rPr>
                        <a:t> a           </a:t>
                      </a:r>
                      <a:r>
                        <a:rPr lang="en-US" b="1" dirty="0" smtClean="0">
                          <a:solidFill>
                            <a:schemeClr val="accent2">
                              <a:lumMod val="75000"/>
                            </a:schemeClr>
                          </a:solidFill>
                          <a:latin typeface="DokChampa"/>
                          <a:cs typeface="DokChampa"/>
                          <a:sym typeface="Wingdings"/>
                        </a:rPr>
                        <a:t></a:t>
                      </a:r>
                      <a:endParaRPr lang="en-US" b="1" dirty="0">
                        <a:solidFill>
                          <a:schemeClr val="accent2">
                            <a:lumMod val="75000"/>
                          </a:schemeClr>
                        </a:solidFill>
                      </a:endParaRPr>
                    </a:p>
                  </a:txBody>
                  <a:tcPr/>
                </a:tc>
              </a:tr>
              <a:tr h="565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2">
                              <a:lumMod val="75000"/>
                            </a:schemeClr>
                          </a:solidFill>
                        </a:rPr>
                        <a:t>compare(</a:t>
                      </a:r>
                      <a:r>
                        <a:rPr lang="en-US" dirty="0" smtClean="0">
                          <a:solidFill>
                            <a:schemeClr val="accent2">
                              <a:lumMod val="75000"/>
                            </a:schemeClr>
                          </a:solidFill>
                        </a:rPr>
                        <a:t>1, 5)</a:t>
                      </a:r>
                    </a:p>
                  </a:txBody>
                  <a:tcPr/>
                </a:tc>
                <a:tc>
                  <a:txBody>
                    <a:bodyPr/>
                    <a:lstStyle/>
                    <a:p>
                      <a:r>
                        <a:rPr lang="en-US" dirty="0" smtClean="0">
                          <a:solidFill>
                            <a:schemeClr val="accent2">
                              <a:lumMod val="75000"/>
                            </a:schemeClr>
                          </a:solidFill>
                          <a:sym typeface="Symbol"/>
                        </a:rPr>
                        <a:t>h(a)</a:t>
                      </a:r>
                      <a:r>
                        <a:rPr lang="en-US" baseline="0" dirty="0" smtClean="0">
                          <a:solidFill>
                            <a:schemeClr val="accent2">
                              <a:lumMod val="75000"/>
                            </a:schemeClr>
                          </a:solidFill>
                          <a:sym typeface="Symbol"/>
                        </a:rPr>
                        <a:t> = </a:t>
                      </a:r>
                      <a:r>
                        <a:rPr lang="en-US" baseline="0" dirty="0" err="1" smtClean="0">
                          <a:solidFill>
                            <a:schemeClr val="accent2">
                              <a:lumMod val="75000"/>
                            </a:schemeClr>
                          </a:solidFill>
                          <a:sym typeface="Symbol"/>
                        </a:rPr>
                        <a:t>reg</a:t>
                      </a:r>
                      <a:r>
                        <a:rPr lang="en-US" baseline="0" dirty="0" smtClean="0">
                          <a:solidFill>
                            <a:schemeClr val="accent2">
                              <a:lumMod val="75000"/>
                            </a:schemeClr>
                          </a:solidFill>
                          <a:sym typeface="Symbol"/>
                        </a:rPr>
                        <a:t>[1] =</a:t>
                      </a:r>
                      <a:r>
                        <a:rPr lang="en-US" baseline="0" dirty="0" err="1" smtClean="0">
                          <a:solidFill>
                            <a:schemeClr val="accent2">
                              <a:lumMod val="75000"/>
                            </a:schemeClr>
                          </a:solidFill>
                          <a:sym typeface="Symbol"/>
                        </a:rPr>
                        <a:t>reg</a:t>
                      </a:r>
                      <a:r>
                        <a:rPr lang="en-US" baseline="0" dirty="0" smtClean="0">
                          <a:solidFill>
                            <a:schemeClr val="accent2">
                              <a:lumMod val="75000"/>
                            </a:schemeClr>
                          </a:solidFill>
                          <a:sym typeface="Symbol"/>
                        </a:rPr>
                        <a:t>[5] = h(a)         </a:t>
                      </a:r>
                      <a:r>
                        <a:rPr lang="en-US" b="1" dirty="0" smtClean="0">
                          <a:solidFill>
                            <a:schemeClr val="accent2">
                              <a:lumMod val="75000"/>
                            </a:schemeClr>
                          </a:solidFill>
                          <a:latin typeface="DokChampa"/>
                          <a:cs typeface="DokChampa"/>
                          <a:sym typeface="Wingdings"/>
                        </a:rPr>
                        <a:t></a:t>
                      </a:r>
                      <a:endParaRPr lang="en-US" dirty="0">
                        <a:solidFill>
                          <a:schemeClr val="accent2">
                            <a:lumMod val="75000"/>
                          </a:schemeClr>
                        </a:solidFill>
                      </a:endParaRPr>
                    </a:p>
                  </a:txBody>
                  <a:tcPr/>
                </a:tc>
              </a:tr>
              <a:tr h="565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2">
                              <a:lumMod val="75000"/>
                            </a:schemeClr>
                          </a:solidFill>
                        </a:rPr>
                        <a:t>check</a:t>
                      </a:r>
                      <a:r>
                        <a:rPr lang="en-US" dirty="0" smtClean="0">
                          <a:solidFill>
                            <a:schemeClr val="accent2">
                              <a:lumMod val="75000"/>
                            </a:schemeClr>
                          </a:solidFill>
                        </a:rPr>
                        <a:t>(6, a)</a:t>
                      </a:r>
                    </a:p>
                  </a:txBody>
                  <a:tcPr/>
                </a:tc>
                <a:tc>
                  <a:txBody>
                    <a:bodyPr/>
                    <a:lstStyle/>
                    <a:p>
                      <a:r>
                        <a:rPr lang="en-US" dirty="0" smtClean="0">
                          <a:solidFill>
                            <a:schemeClr val="accent2">
                              <a:lumMod val="75000"/>
                            </a:schemeClr>
                          </a:solidFill>
                        </a:rPr>
                        <a:t>a</a:t>
                      </a:r>
                      <a:r>
                        <a:rPr lang="en-US" baseline="0" dirty="0" smtClean="0">
                          <a:solidFill>
                            <a:schemeClr val="accent2">
                              <a:lumMod val="75000"/>
                            </a:schemeClr>
                          </a:solidFill>
                        </a:rPr>
                        <a:t> = </a:t>
                      </a:r>
                      <a:r>
                        <a:rPr lang="en-US" baseline="0" dirty="0" err="1" smtClean="0">
                          <a:solidFill>
                            <a:schemeClr val="accent2">
                              <a:lumMod val="75000"/>
                            </a:schemeClr>
                          </a:solidFill>
                        </a:rPr>
                        <a:t>reg</a:t>
                      </a:r>
                      <a:r>
                        <a:rPr lang="en-US" baseline="0" dirty="0" smtClean="0">
                          <a:solidFill>
                            <a:schemeClr val="accent2">
                              <a:lumMod val="75000"/>
                            </a:schemeClr>
                          </a:solidFill>
                        </a:rPr>
                        <a:t>[6] = a                                 </a:t>
                      </a:r>
                      <a:r>
                        <a:rPr lang="en-US" b="1" dirty="0" smtClean="0">
                          <a:solidFill>
                            <a:schemeClr val="accent2">
                              <a:lumMod val="75000"/>
                            </a:schemeClr>
                          </a:solidFill>
                          <a:latin typeface="DokChampa"/>
                          <a:cs typeface="DokChampa"/>
                          <a:sym typeface="Wingdings"/>
                        </a:rPr>
                        <a:t></a:t>
                      </a:r>
                      <a:endParaRPr lang="en-US" dirty="0">
                        <a:solidFill>
                          <a:schemeClr val="accent2">
                            <a:lumMod val="75000"/>
                          </a:schemeClr>
                        </a:solidFill>
                      </a:endParaRPr>
                    </a:p>
                  </a:txBody>
                  <a:tcPr/>
                </a:tc>
              </a:tr>
              <a:tr h="565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2">
                              <a:lumMod val="75000"/>
                            </a:schemeClr>
                          </a:solidFill>
                        </a:rPr>
                        <a:t>bind</a:t>
                      </a:r>
                      <a:r>
                        <a:rPr lang="en-US" b="0" dirty="0" smtClean="0">
                          <a:solidFill>
                            <a:schemeClr val="accent2">
                              <a:lumMod val="75000"/>
                            </a:schemeClr>
                          </a:solidFill>
                        </a:rPr>
                        <a:t>(</a:t>
                      </a:r>
                      <a:r>
                        <a:rPr lang="en-US" dirty="0" smtClean="0">
                          <a:solidFill>
                            <a:schemeClr val="accent2">
                              <a:lumMod val="75000"/>
                            </a:schemeClr>
                          </a:solidFill>
                        </a:rPr>
                        <a:t>3, h, 7)</a:t>
                      </a:r>
                    </a:p>
                  </a:txBody>
                  <a:tcPr/>
                </a:tc>
                <a:tc>
                  <a:txBody>
                    <a:bodyPr/>
                    <a:lstStyle/>
                    <a:p>
                      <a:r>
                        <a:rPr lang="en-US" dirty="0" err="1" smtClean="0">
                          <a:solidFill>
                            <a:schemeClr val="accent2">
                              <a:lumMod val="75000"/>
                            </a:schemeClr>
                          </a:solidFill>
                        </a:rPr>
                        <a:t>reg</a:t>
                      </a:r>
                      <a:r>
                        <a:rPr lang="en-US" dirty="0" smtClean="0">
                          <a:solidFill>
                            <a:schemeClr val="accent2">
                              <a:lumMod val="75000"/>
                            </a:schemeClr>
                          </a:solidFill>
                        </a:rPr>
                        <a:t>[7] </a:t>
                      </a:r>
                      <a:r>
                        <a:rPr lang="en-US" dirty="0" smtClean="0">
                          <a:solidFill>
                            <a:schemeClr val="accent2">
                              <a:lumMod val="75000"/>
                            </a:schemeClr>
                          </a:solidFill>
                          <a:sym typeface="Symbol"/>
                        </a:rPr>
                        <a:t>  c                                    </a:t>
                      </a:r>
                      <a:r>
                        <a:rPr lang="en-US" b="1" dirty="0" smtClean="0">
                          <a:solidFill>
                            <a:schemeClr val="accent2">
                              <a:lumMod val="75000"/>
                            </a:schemeClr>
                          </a:solidFill>
                          <a:latin typeface="DokChampa"/>
                          <a:cs typeface="DokChampa"/>
                          <a:sym typeface="Wingdings"/>
                        </a:rPr>
                        <a:t></a:t>
                      </a:r>
                      <a:r>
                        <a:rPr lang="en-US" dirty="0" smtClean="0">
                          <a:solidFill>
                            <a:schemeClr val="accent2">
                              <a:lumMod val="75000"/>
                            </a:schemeClr>
                          </a:solidFill>
                          <a:sym typeface="Symbol"/>
                        </a:rPr>
                        <a:t>                                 </a:t>
                      </a:r>
                      <a:endParaRPr lang="en-US" dirty="0">
                        <a:solidFill>
                          <a:schemeClr val="accent2">
                            <a:lumMod val="75000"/>
                          </a:schemeClr>
                        </a:solidFill>
                      </a:endParaRPr>
                    </a:p>
                  </a:txBody>
                  <a:tcPr/>
                </a:tc>
              </a:tr>
              <a:tr h="565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2">
                              <a:lumMod val="75000"/>
                            </a:schemeClr>
                          </a:solidFill>
                        </a:rPr>
                        <a:t>yield</a:t>
                      </a:r>
                      <a:r>
                        <a:rPr lang="en-US" dirty="0" smtClean="0">
                          <a:solidFill>
                            <a:schemeClr val="accent2">
                              <a:lumMod val="75000"/>
                            </a:schemeClr>
                          </a:solidFill>
                        </a:rPr>
                        <a:t>(1,7)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X</a:t>
                      </a:r>
                      <a:r>
                        <a:rPr lang="en-US" baseline="-25000" dirty="0" smtClean="0">
                          <a:solidFill>
                            <a:schemeClr val="accent2">
                              <a:lumMod val="75000"/>
                            </a:schemeClr>
                          </a:solidFill>
                        </a:rPr>
                        <a:t>1 </a:t>
                      </a:r>
                      <a:r>
                        <a:rPr lang="en-US" baseline="0" dirty="0" smtClean="0">
                          <a:solidFill>
                            <a:schemeClr val="accent2">
                              <a:lumMod val="75000"/>
                            </a:schemeClr>
                          </a:solidFill>
                          <a:sym typeface="Symbol"/>
                        </a:rPr>
                        <a:t> h(a), </a:t>
                      </a:r>
                      <a:r>
                        <a:rPr lang="en-US" dirty="0" smtClean="0">
                          <a:solidFill>
                            <a:schemeClr val="accent2">
                              <a:lumMod val="75000"/>
                            </a:schemeClr>
                          </a:solidFill>
                        </a:rPr>
                        <a:t>X</a:t>
                      </a:r>
                      <a:r>
                        <a:rPr lang="en-US" baseline="-25000" dirty="0" smtClean="0">
                          <a:solidFill>
                            <a:schemeClr val="accent2">
                              <a:lumMod val="75000"/>
                            </a:schemeClr>
                          </a:solidFill>
                        </a:rPr>
                        <a:t>2 </a:t>
                      </a:r>
                      <a:r>
                        <a:rPr lang="en-US" baseline="0" dirty="0" smtClean="0">
                          <a:solidFill>
                            <a:schemeClr val="accent2">
                              <a:lumMod val="75000"/>
                            </a:schemeClr>
                          </a:solidFill>
                          <a:sym typeface="Symbol"/>
                        </a:rPr>
                        <a:t> c                       </a:t>
                      </a:r>
                      <a:r>
                        <a:rPr lang="en-US" b="1" dirty="0" smtClean="0">
                          <a:solidFill>
                            <a:schemeClr val="accent2">
                              <a:lumMod val="75000"/>
                            </a:schemeClr>
                          </a:solidFill>
                          <a:latin typeface="DokChampa"/>
                          <a:cs typeface="DokChampa"/>
                          <a:sym typeface="Wingdings"/>
                        </a:rPr>
                        <a:t></a:t>
                      </a:r>
                      <a:endParaRPr lang="en-US" baseline="0" dirty="0" smtClean="0">
                        <a:solidFill>
                          <a:schemeClr val="accent2">
                            <a:lumMod val="75000"/>
                          </a:schemeClr>
                        </a:solidFill>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Instructions</a:t>
            </a:r>
            <a:endParaRPr lang="en-US" dirty="0"/>
          </a:p>
        </p:txBody>
      </p:sp>
      <p:sp>
        <p:nvSpPr>
          <p:cNvPr id="3" name="Content Placeholder 2"/>
          <p:cNvSpPr>
            <a:spLocks noGrp="1"/>
          </p:cNvSpPr>
          <p:nvPr>
            <p:ph idx="1"/>
          </p:nvPr>
        </p:nvSpPr>
        <p:spPr>
          <a:xfrm>
            <a:off x="368969" y="1147206"/>
            <a:ext cx="8382000" cy="5710794"/>
          </a:xfrm>
        </p:spPr>
        <p:txBody>
          <a:bodyPr/>
          <a:lstStyle/>
          <a:p>
            <a:pPr>
              <a:buNone/>
            </a:pPr>
            <a:r>
              <a:rPr lang="en-US" sz="2400" b="1" dirty="0" smtClean="0"/>
              <a:t>First execute </a:t>
            </a:r>
            <a:r>
              <a:rPr lang="en-US" sz="2400" b="1" i="1" dirty="0" smtClean="0"/>
              <a:t>init</a:t>
            </a:r>
            <a:r>
              <a:rPr lang="en-US" sz="2400" b="1" dirty="0" smtClean="0"/>
              <a:t>:</a:t>
            </a:r>
          </a:p>
          <a:p>
            <a:pPr>
              <a:buNone/>
            </a:pPr>
            <a:r>
              <a:rPr lang="en-US" sz="2400" b="1" dirty="0" smtClean="0"/>
              <a:t>pc: init(</a:t>
            </a:r>
            <a:r>
              <a:rPr lang="en-US" sz="2400" b="1" i="1" dirty="0" smtClean="0"/>
              <a:t>f, pc’)</a:t>
            </a:r>
            <a:r>
              <a:rPr lang="en-US" sz="2800" b="1" dirty="0" smtClean="0"/>
              <a:t>	</a:t>
            </a:r>
            <a:r>
              <a:rPr lang="en-US" b="1" dirty="0" smtClean="0"/>
              <a:t>- </a:t>
            </a:r>
            <a:r>
              <a:rPr lang="en-US" sz="2800" dirty="0" smtClean="0"/>
              <a:t>match term </a:t>
            </a:r>
            <a:r>
              <a:rPr lang="en-US" sz="2800" i="1" dirty="0" smtClean="0"/>
              <a:t>f(t</a:t>
            </a:r>
            <a:r>
              <a:rPr lang="en-US" sz="2800" i="1" baseline="-25000" dirty="0" smtClean="0"/>
              <a:t>1</a:t>
            </a:r>
            <a:r>
              <a:rPr lang="en-US" sz="2800" dirty="0" smtClean="0"/>
              <a:t>,..</a:t>
            </a:r>
            <a:r>
              <a:rPr lang="en-US" sz="2800" i="1" dirty="0" smtClean="0"/>
              <a:t> </a:t>
            </a:r>
            <a:r>
              <a:rPr lang="en-US" sz="2800" i="1" dirty="0" err="1" smtClean="0"/>
              <a:t>t</a:t>
            </a:r>
            <a:r>
              <a:rPr lang="en-US" sz="2800" i="1" baseline="-25000" dirty="0" err="1" smtClean="0"/>
              <a:t>n</a:t>
            </a:r>
            <a:r>
              <a:rPr lang="en-US" sz="2800" dirty="0" smtClean="0"/>
              <a:t>)</a:t>
            </a:r>
            <a:r>
              <a:rPr lang="en-US" sz="2800" i="1" dirty="0" smtClean="0"/>
              <a:t/>
            </a:r>
            <a:br>
              <a:rPr lang="en-US" sz="2800" i="1" dirty="0" smtClean="0"/>
            </a:br>
            <a:r>
              <a:rPr lang="en-US" sz="2800" i="1" dirty="0" smtClean="0"/>
              <a:t>			   </a:t>
            </a:r>
            <a:r>
              <a:rPr lang="en-US" sz="2800" dirty="0" smtClean="0"/>
              <a:t>store </a:t>
            </a:r>
            <a:r>
              <a:rPr lang="en-US" sz="2800" i="1" dirty="0" smtClean="0"/>
              <a:t>t</a:t>
            </a:r>
            <a:r>
              <a:rPr lang="en-US" sz="2800" i="1" baseline="-25000" dirty="0" smtClean="0"/>
              <a:t>1</a:t>
            </a:r>
            <a:r>
              <a:rPr lang="en-US" sz="2800" dirty="0" smtClean="0"/>
              <a:t>,..,</a:t>
            </a:r>
            <a:r>
              <a:rPr lang="en-US" sz="2800" i="1" dirty="0" smtClean="0"/>
              <a:t> </a:t>
            </a:r>
            <a:r>
              <a:rPr lang="en-US" sz="2800" i="1" dirty="0" err="1" smtClean="0"/>
              <a:t>t</a:t>
            </a:r>
            <a:r>
              <a:rPr lang="en-US" sz="2800" i="1" baseline="-25000" dirty="0" err="1" smtClean="0"/>
              <a:t>n</a:t>
            </a:r>
            <a:r>
              <a:rPr lang="en-US" sz="2800" dirty="0" smtClean="0"/>
              <a:t> into </a:t>
            </a:r>
            <a:r>
              <a:rPr lang="en-US" sz="2800" dirty="0" err="1" smtClean="0"/>
              <a:t>reg</a:t>
            </a:r>
            <a:r>
              <a:rPr lang="en-US" sz="2800" dirty="0" smtClean="0"/>
              <a:t>[1],..,</a:t>
            </a:r>
            <a:r>
              <a:rPr lang="en-US" sz="2800" dirty="0" err="1" smtClean="0"/>
              <a:t>reg</a:t>
            </a:r>
            <a:r>
              <a:rPr lang="en-US" sz="2800" dirty="0" smtClean="0"/>
              <a:t>[</a:t>
            </a:r>
            <a:r>
              <a:rPr lang="en-US" sz="2800" i="1" dirty="0" smtClean="0"/>
              <a:t>n</a:t>
            </a:r>
            <a:r>
              <a:rPr lang="en-US" sz="2800" dirty="0" smtClean="0"/>
              <a:t>].</a:t>
            </a:r>
            <a:br>
              <a:rPr lang="en-US" sz="2800" dirty="0" smtClean="0"/>
            </a:br>
            <a:r>
              <a:rPr lang="en-US" sz="2800" dirty="0" smtClean="0"/>
              <a:t>			   </a:t>
            </a:r>
            <a:r>
              <a:rPr lang="en-US" sz="2800" dirty="0" err="1" smtClean="0"/>
              <a:t>goto</a:t>
            </a:r>
            <a:r>
              <a:rPr lang="en-US" sz="2800" dirty="0" smtClean="0"/>
              <a:t> </a:t>
            </a:r>
            <a:r>
              <a:rPr lang="en-US" sz="2800" i="1" dirty="0" smtClean="0"/>
              <a:t>pc’</a:t>
            </a:r>
            <a:br>
              <a:rPr lang="en-US" sz="2800" i="1" dirty="0" smtClean="0"/>
            </a:br>
            <a:endParaRPr lang="en-US" sz="2800" i="1" dirty="0" smtClean="0"/>
          </a:p>
          <a:p>
            <a:pPr>
              <a:buNone/>
            </a:pPr>
            <a:r>
              <a:rPr lang="en-US" sz="2800" b="1" dirty="0" smtClean="0"/>
              <a:t>If pattern is a ground term:</a:t>
            </a:r>
          </a:p>
          <a:p>
            <a:pPr>
              <a:buNone/>
            </a:pPr>
            <a:r>
              <a:rPr lang="en-US" sz="2400" b="1" dirty="0" smtClean="0"/>
              <a:t>pc:  check(</a:t>
            </a:r>
            <a:r>
              <a:rPr lang="en-US" sz="2400" b="1" i="1" dirty="0" err="1" smtClean="0"/>
              <a:t>i</a:t>
            </a:r>
            <a:r>
              <a:rPr lang="en-US" sz="2400" b="1" i="1" dirty="0" smtClean="0"/>
              <a:t>, t, pc’) </a:t>
            </a:r>
            <a:r>
              <a:rPr lang="en-US" sz="2800" b="1" i="1" dirty="0" smtClean="0"/>
              <a:t>– </a:t>
            </a:r>
            <a:r>
              <a:rPr lang="en-US" sz="2800" dirty="0" smtClean="0"/>
              <a:t>check that </a:t>
            </a:r>
            <a:r>
              <a:rPr lang="en-US" sz="2800" dirty="0" err="1" smtClean="0"/>
              <a:t>reg</a:t>
            </a:r>
            <a:r>
              <a:rPr lang="en-US" sz="2800" dirty="0" smtClean="0"/>
              <a:t>[</a:t>
            </a:r>
            <a:r>
              <a:rPr lang="en-US" sz="2800" i="1" dirty="0" err="1" smtClean="0"/>
              <a:t>i</a:t>
            </a:r>
            <a:r>
              <a:rPr lang="en-US" sz="2800" dirty="0" smtClean="0"/>
              <a:t>] = </a:t>
            </a:r>
            <a:r>
              <a:rPr lang="en-US" sz="2800" i="1" dirty="0" smtClean="0"/>
              <a:t>t, </a:t>
            </a:r>
            <a:br>
              <a:rPr lang="en-US" sz="2800" i="1" dirty="0" smtClean="0"/>
            </a:br>
            <a:r>
              <a:rPr lang="en-US" sz="2800" i="1" dirty="0" smtClean="0"/>
              <a:t>			   </a:t>
            </a:r>
            <a:r>
              <a:rPr lang="en-US" sz="2800" dirty="0" smtClean="0"/>
              <a:t>on success </a:t>
            </a:r>
            <a:r>
              <a:rPr lang="en-US" sz="2800" dirty="0" err="1" smtClean="0"/>
              <a:t>goto</a:t>
            </a:r>
            <a:r>
              <a:rPr lang="en-US" sz="2800" i="1" dirty="0" smtClean="0"/>
              <a:t> pc’</a:t>
            </a:r>
            <a:br>
              <a:rPr lang="en-US" sz="2800" i="1" dirty="0" smtClean="0"/>
            </a:br>
            <a:r>
              <a:rPr lang="en-US" sz="2800" i="1" dirty="0" smtClean="0"/>
              <a:t>			   </a:t>
            </a:r>
            <a:r>
              <a:rPr lang="en-US" sz="2800" dirty="0" smtClean="0"/>
              <a:t>on failure </a:t>
            </a:r>
            <a:r>
              <a:rPr lang="en-US" sz="2800" dirty="0" err="1" smtClean="0"/>
              <a:t>goto</a:t>
            </a:r>
            <a:r>
              <a:rPr lang="en-US" sz="2800" dirty="0" smtClean="0"/>
              <a:t> </a:t>
            </a:r>
            <a:r>
              <a:rPr lang="en-US" sz="2800" i="1" dirty="0" smtClean="0"/>
              <a:t>backtrack</a:t>
            </a:r>
            <a:br>
              <a:rPr lang="en-US" sz="2800" i="1" dirty="0" smtClean="0"/>
            </a:br>
            <a:endParaRPr lang="en-US" sz="2800" i="1" dirty="0" smtClean="0"/>
          </a:p>
          <a:p>
            <a:pPr>
              <a:buNone/>
            </a:pPr>
            <a:r>
              <a:rPr lang="en-US" sz="2800" b="1" dirty="0" smtClean="0"/>
              <a:t>For repeated variables in pattern:</a:t>
            </a:r>
          </a:p>
          <a:p>
            <a:pPr>
              <a:buNone/>
            </a:pPr>
            <a:r>
              <a:rPr lang="en-US" sz="2400" b="1" dirty="0" smtClean="0"/>
              <a:t>pc:  compare(</a:t>
            </a:r>
            <a:r>
              <a:rPr lang="en-US" sz="2400" b="1" i="1" dirty="0" err="1" smtClean="0"/>
              <a:t>i</a:t>
            </a:r>
            <a:r>
              <a:rPr lang="en-US" sz="2400" b="1" i="1" dirty="0" smtClean="0"/>
              <a:t>, j, pc’) – </a:t>
            </a:r>
            <a:r>
              <a:rPr lang="en-US" sz="2400" dirty="0" smtClean="0"/>
              <a:t>check that </a:t>
            </a:r>
            <a:r>
              <a:rPr lang="en-US" sz="2400" dirty="0" err="1" smtClean="0"/>
              <a:t>reg</a:t>
            </a:r>
            <a:r>
              <a:rPr lang="en-US" sz="2400" dirty="0" smtClean="0"/>
              <a:t>[</a:t>
            </a:r>
            <a:r>
              <a:rPr lang="en-US" sz="2400" i="1" dirty="0" err="1" smtClean="0"/>
              <a:t>i</a:t>
            </a:r>
            <a:r>
              <a:rPr lang="en-US" sz="2400" dirty="0" smtClean="0"/>
              <a:t>] = </a:t>
            </a:r>
            <a:r>
              <a:rPr lang="en-US" sz="2400" dirty="0" err="1" smtClean="0"/>
              <a:t>reg</a:t>
            </a:r>
            <a:r>
              <a:rPr lang="en-US" sz="2400" dirty="0" smtClean="0"/>
              <a:t>[</a:t>
            </a:r>
            <a:r>
              <a:rPr lang="en-US" sz="2400" i="1" dirty="0" smtClean="0"/>
              <a:t>j</a:t>
            </a:r>
            <a:r>
              <a:rPr lang="en-US" sz="2400" dirty="0" smtClean="0"/>
              <a:t>],</a:t>
            </a:r>
            <a:br>
              <a:rPr lang="en-US" sz="2400" dirty="0" smtClean="0"/>
            </a:br>
            <a:r>
              <a:rPr lang="en-US" sz="2400" dirty="0" smtClean="0"/>
              <a:t>			    on success </a:t>
            </a:r>
            <a:r>
              <a:rPr lang="en-US" sz="2400" dirty="0" err="1" smtClean="0"/>
              <a:t>goto</a:t>
            </a:r>
            <a:r>
              <a:rPr lang="en-US" sz="2400" dirty="0" smtClean="0"/>
              <a:t> </a:t>
            </a:r>
            <a:r>
              <a:rPr lang="en-US" sz="2400" i="1" dirty="0" smtClean="0"/>
              <a:t>pc’</a:t>
            </a:r>
            <a:br>
              <a:rPr lang="en-US" sz="2400" i="1" dirty="0" smtClean="0"/>
            </a:br>
            <a:r>
              <a:rPr lang="en-US" sz="2400" i="1" dirty="0" smtClean="0"/>
              <a:t>			    </a:t>
            </a:r>
            <a:r>
              <a:rPr lang="en-US" sz="2400" dirty="0" smtClean="0"/>
              <a:t>on failure </a:t>
            </a:r>
            <a:r>
              <a:rPr lang="en-US" sz="2400" dirty="0" err="1" smtClean="0"/>
              <a:t>goto</a:t>
            </a:r>
            <a:r>
              <a:rPr lang="en-US" sz="2400" dirty="0" smtClean="0"/>
              <a:t> </a:t>
            </a:r>
            <a:r>
              <a:rPr lang="en-US" sz="2400" i="1" dirty="0" smtClean="0"/>
              <a:t>backtrack</a:t>
            </a:r>
            <a:endParaRPr lang="en-US" sz="2500" b="1" dirty="0" smtClean="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Instructions</a:t>
            </a:r>
            <a:endParaRPr lang="en-US" dirty="0"/>
          </a:p>
        </p:txBody>
      </p:sp>
      <p:sp>
        <p:nvSpPr>
          <p:cNvPr id="3" name="Content Placeholder 2"/>
          <p:cNvSpPr>
            <a:spLocks noGrp="1"/>
          </p:cNvSpPr>
          <p:nvPr>
            <p:ph idx="1"/>
          </p:nvPr>
        </p:nvSpPr>
        <p:spPr>
          <a:xfrm>
            <a:off x="381000" y="1412875"/>
            <a:ext cx="8382000" cy="5343001"/>
          </a:xfrm>
        </p:spPr>
        <p:txBody>
          <a:bodyPr/>
          <a:lstStyle/>
          <a:p>
            <a:pPr>
              <a:buNone/>
            </a:pPr>
            <a:r>
              <a:rPr lang="en-US" sz="2400" b="1" dirty="0" smtClean="0"/>
              <a:t>pc:  bind(</a:t>
            </a:r>
            <a:r>
              <a:rPr lang="en-US" sz="2400" b="1" i="1" dirty="0" err="1" smtClean="0"/>
              <a:t>i</a:t>
            </a:r>
            <a:r>
              <a:rPr lang="en-US" sz="2400" b="1" i="1" dirty="0" smtClean="0"/>
              <a:t>, f, o, pc’) </a:t>
            </a:r>
            <a:r>
              <a:rPr lang="en-US" sz="2800" b="1" i="1" dirty="0" smtClean="0"/>
              <a:t>– </a:t>
            </a:r>
          </a:p>
          <a:p>
            <a:pPr>
              <a:buNone/>
            </a:pPr>
            <a:r>
              <a:rPr lang="en-US" sz="2800" b="1" i="1" dirty="0" smtClean="0"/>
              <a:t>	</a:t>
            </a:r>
            <a:r>
              <a:rPr lang="en-US" sz="2800" b="1" dirty="0" smtClean="0"/>
              <a:t>for each </a:t>
            </a:r>
            <a:r>
              <a:rPr lang="en-US" sz="2800" dirty="0" smtClean="0"/>
              <a:t>term </a:t>
            </a:r>
            <a:r>
              <a:rPr lang="en-US" sz="2800" i="1" dirty="0" smtClean="0"/>
              <a:t>f(t</a:t>
            </a:r>
            <a:r>
              <a:rPr lang="en-US" sz="2800" i="1" baseline="-25000" dirty="0" smtClean="0"/>
              <a:t>1</a:t>
            </a:r>
            <a:r>
              <a:rPr lang="en-US" sz="2800" dirty="0" smtClean="0"/>
              <a:t>,..</a:t>
            </a:r>
            <a:r>
              <a:rPr lang="en-US" sz="2800" i="1" dirty="0" smtClean="0"/>
              <a:t> </a:t>
            </a:r>
            <a:r>
              <a:rPr lang="en-US" sz="2800" i="1" dirty="0" err="1" smtClean="0"/>
              <a:t>t</a:t>
            </a:r>
            <a:r>
              <a:rPr lang="en-US" sz="2800" i="1" baseline="-25000" dirty="0" err="1" smtClean="0"/>
              <a:t>n</a:t>
            </a:r>
            <a:r>
              <a:rPr lang="en-US" sz="2800" dirty="0" smtClean="0"/>
              <a:t>) in </a:t>
            </a:r>
            <a:r>
              <a:rPr lang="en-US" sz="2800" dirty="0" err="1" smtClean="0"/>
              <a:t>reg</a:t>
            </a:r>
            <a:r>
              <a:rPr lang="en-US" sz="2800" dirty="0" smtClean="0"/>
              <a:t>[</a:t>
            </a:r>
            <a:r>
              <a:rPr lang="en-US" sz="2800" dirty="0" err="1" smtClean="0"/>
              <a:t>i</a:t>
            </a:r>
            <a:r>
              <a:rPr lang="en-US" sz="2800" dirty="0" smtClean="0"/>
              <a:t>] </a:t>
            </a:r>
            <a:r>
              <a:rPr lang="en-US" sz="2800" b="1" dirty="0" smtClean="0"/>
              <a:t>do</a:t>
            </a:r>
            <a:r>
              <a:rPr lang="en-US" sz="2800" i="1" dirty="0" smtClean="0"/>
              <a:t/>
            </a:r>
            <a:br>
              <a:rPr lang="en-US" sz="2800" i="1" dirty="0" smtClean="0"/>
            </a:br>
            <a:r>
              <a:rPr lang="en-US" sz="2800" i="1" dirty="0" smtClean="0"/>
              <a:t>	</a:t>
            </a:r>
            <a:r>
              <a:rPr lang="en-US" sz="2800" dirty="0" smtClean="0"/>
              <a:t>store </a:t>
            </a:r>
            <a:r>
              <a:rPr lang="en-US" sz="2800" i="1" dirty="0" smtClean="0"/>
              <a:t>t</a:t>
            </a:r>
            <a:r>
              <a:rPr lang="en-US" sz="2800" i="1" baseline="-25000" dirty="0" smtClean="0"/>
              <a:t>1</a:t>
            </a:r>
            <a:r>
              <a:rPr lang="en-US" sz="2800" dirty="0" smtClean="0"/>
              <a:t>,..,</a:t>
            </a:r>
            <a:r>
              <a:rPr lang="en-US" sz="2800" i="1" dirty="0" smtClean="0"/>
              <a:t> </a:t>
            </a:r>
            <a:r>
              <a:rPr lang="en-US" sz="2800" i="1" dirty="0" err="1" smtClean="0"/>
              <a:t>t</a:t>
            </a:r>
            <a:r>
              <a:rPr lang="en-US" sz="2800" i="1" baseline="-25000" dirty="0" err="1" smtClean="0"/>
              <a:t>n</a:t>
            </a:r>
            <a:r>
              <a:rPr lang="en-US" sz="2800" dirty="0" smtClean="0"/>
              <a:t> into </a:t>
            </a:r>
            <a:r>
              <a:rPr lang="en-US" sz="2800" dirty="0" err="1" smtClean="0"/>
              <a:t>reg</a:t>
            </a:r>
            <a:r>
              <a:rPr lang="en-US" sz="2800" dirty="0" smtClean="0"/>
              <a:t>[</a:t>
            </a:r>
            <a:r>
              <a:rPr lang="en-US" sz="2800" i="1" dirty="0" smtClean="0"/>
              <a:t>o</a:t>
            </a:r>
            <a:r>
              <a:rPr lang="en-US" sz="2800" dirty="0" smtClean="0"/>
              <a:t>],..,</a:t>
            </a:r>
            <a:r>
              <a:rPr lang="en-US" sz="2800" dirty="0" err="1" smtClean="0"/>
              <a:t>reg</a:t>
            </a:r>
            <a:r>
              <a:rPr lang="en-US" sz="2800" dirty="0" smtClean="0"/>
              <a:t>[</a:t>
            </a:r>
            <a:r>
              <a:rPr lang="en-US" sz="2800" i="1" dirty="0" smtClean="0"/>
              <a:t>o+n-1</a:t>
            </a:r>
            <a:r>
              <a:rPr lang="en-US" sz="2800" dirty="0" smtClean="0"/>
              <a:t>].</a:t>
            </a:r>
            <a:br>
              <a:rPr lang="en-US" sz="2800" dirty="0" smtClean="0"/>
            </a:br>
            <a:r>
              <a:rPr lang="en-US" sz="2800" dirty="0" smtClean="0"/>
              <a:t>	</a:t>
            </a:r>
            <a:r>
              <a:rPr lang="en-US" sz="2800" dirty="0" err="1" smtClean="0"/>
              <a:t>goto</a:t>
            </a:r>
            <a:r>
              <a:rPr lang="en-US" sz="2800" dirty="0" smtClean="0"/>
              <a:t> </a:t>
            </a:r>
            <a:r>
              <a:rPr lang="en-US" sz="2800" i="1" dirty="0" smtClean="0"/>
              <a:t>pc’</a:t>
            </a:r>
            <a:endParaRPr lang="en-US" sz="2800" b="1" i="1" dirty="0" smtClean="0"/>
          </a:p>
          <a:p>
            <a:pPr>
              <a:buNone/>
            </a:pPr>
            <a:endParaRPr lang="en-US" sz="2800" b="1" i="1" dirty="0" smtClean="0"/>
          </a:p>
          <a:p>
            <a:pPr>
              <a:buNone/>
            </a:pPr>
            <a:r>
              <a:rPr lang="en-US" sz="2800" b="1" i="1" dirty="0" smtClean="0"/>
              <a:t>pc: choose(</a:t>
            </a:r>
            <a:r>
              <a:rPr lang="en-US" sz="2800" b="1" i="1" dirty="0" err="1" smtClean="0"/>
              <a:t>pc’’,pc</a:t>
            </a:r>
            <a:r>
              <a:rPr lang="en-US" sz="2800" b="1" i="1" dirty="0" smtClean="0"/>
              <a:t>’) -  </a:t>
            </a:r>
            <a:r>
              <a:rPr lang="en-US" sz="2800" dirty="0" smtClean="0"/>
              <a:t/>
            </a:r>
            <a:br>
              <a:rPr lang="en-US" sz="2800" dirty="0" smtClean="0"/>
            </a:br>
            <a:r>
              <a:rPr lang="en-US" sz="2800" dirty="0" smtClean="0"/>
              <a:t>first go to </a:t>
            </a:r>
            <a:r>
              <a:rPr lang="en-US" sz="2800" i="1" dirty="0" smtClean="0"/>
              <a:t>pc’ </a:t>
            </a:r>
            <a:r>
              <a:rPr lang="en-US" sz="2800" dirty="0" smtClean="0"/>
              <a:t>and perform matching</a:t>
            </a:r>
            <a:endParaRPr lang="en-US" sz="2800" i="1" dirty="0" smtClean="0"/>
          </a:p>
          <a:p>
            <a:pPr>
              <a:buNone/>
            </a:pPr>
            <a:r>
              <a:rPr lang="en-US" sz="2800" i="1" dirty="0" smtClean="0"/>
              <a:t>	</a:t>
            </a:r>
            <a:r>
              <a:rPr lang="en-US" sz="2800" dirty="0" smtClean="0"/>
              <a:t>then go to </a:t>
            </a:r>
            <a:r>
              <a:rPr lang="en-US" sz="2800" i="1" dirty="0" smtClean="0"/>
              <a:t>pc’’ </a:t>
            </a:r>
            <a:r>
              <a:rPr lang="en-US" sz="2800" dirty="0" smtClean="0"/>
              <a:t>and perform matching</a:t>
            </a:r>
            <a:endParaRPr lang="en-US" sz="2800" b="1" i="1" dirty="0" smtClean="0"/>
          </a:p>
          <a:p>
            <a:pPr>
              <a:buNone/>
            </a:pPr>
            <a:endParaRPr lang="en-US" sz="2800" b="1" i="1" dirty="0" smtClean="0"/>
          </a:p>
          <a:p>
            <a:pPr>
              <a:buNone/>
            </a:pPr>
            <a:r>
              <a:rPr lang="en-US" sz="2800" b="1" i="1" dirty="0" smtClean="0"/>
              <a:t>pc: yield(i</a:t>
            </a:r>
            <a:r>
              <a:rPr lang="en-US" sz="2800" b="1" i="1" baseline="-25000" dirty="0" smtClean="0"/>
              <a:t>1</a:t>
            </a:r>
            <a:r>
              <a:rPr lang="en-US" sz="2800" b="1" i="1" dirty="0" smtClean="0"/>
              <a:t>,…,</a:t>
            </a:r>
            <a:r>
              <a:rPr lang="en-US" sz="2800" b="1" i="1" dirty="0" err="1" smtClean="0"/>
              <a:t>i</a:t>
            </a:r>
            <a:r>
              <a:rPr lang="en-US" sz="2800" b="1" i="1" baseline="-25000" dirty="0" err="1" smtClean="0"/>
              <a:t>k</a:t>
            </a:r>
            <a:r>
              <a:rPr lang="en-US" sz="2800" b="1" i="1" dirty="0" smtClean="0"/>
              <a:t>) – </a:t>
            </a:r>
          </a:p>
          <a:p>
            <a:pPr>
              <a:buNone/>
            </a:pPr>
            <a:r>
              <a:rPr lang="en-US" sz="2800" b="1" i="1" dirty="0" smtClean="0"/>
              <a:t>	</a:t>
            </a:r>
            <a:r>
              <a:rPr lang="en-US" sz="2800" dirty="0" smtClean="0"/>
              <a:t>produce substitution x</a:t>
            </a:r>
            <a:r>
              <a:rPr lang="en-US" sz="2800" baseline="-25000" dirty="0" smtClean="0"/>
              <a:t>1</a:t>
            </a:r>
            <a:r>
              <a:rPr lang="en-US" sz="2800" dirty="0" smtClean="0"/>
              <a:t> </a:t>
            </a:r>
            <a:r>
              <a:rPr lang="en-US" sz="2800" dirty="0" smtClean="0">
                <a:sym typeface="Symbol"/>
              </a:rPr>
              <a:t></a:t>
            </a:r>
            <a:r>
              <a:rPr lang="en-US" sz="2800" dirty="0" err="1" smtClean="0"/>
              <a:t>reg</a:t>
            </a:r>
            <a:r>
              <a:rPr lang="en-US" sz="2800" dirty="0" smtClean="0"/>
              <a:t>[x</a:t>
            </a:r>
            <a:r>
              <a:rPr lang="en-US" sz="2800" baseline="-25000" dirty="0" smtClean="0"/>
              <a:t>1</a:t>
            </a:r>
            <a:r>
              <a:rPr lang="en-US" sz="2800" dirty="0" smtClean="0"/>
              <a:t>],.., </a:t>
            </a:r>
            <a:r>
              <a:rPr lang="en-US" sz="2800" dirty="0" err="1" smtClean="0"/>
              <a:t>x</a:t>
            </a:r>
            <a:r>
              <a:rPr lang="en-US" sz="2800" baseline="-25000" dirty="0" err="1" smtClean="0"/>
              <a:t>k</a:t>
            </a:r>
            <a:r>
              <a:rPr lang="en-US" sz="2800" dirty="0" smtClean="0"/>
              <a:t> </a:t>
            </a:r>
            <a:r>
              <a:rPr lang="en-US" sz="2800" dirty="0" smtClean="0">
                <a:sym typeface="Symbol"/>
              </a:rPr>
              <a:t></a:t>
            </a:r>
            <a:r>
              <a:rPr lang="en-US" sz="2800" dirty="0" err="1" smtClean="0"/>
              <a:t>reg</a:t>
            </a:r>
            <a:r>
              <a:rPr lang="en-US" sz="2800" dirty="0" smtClean="0"/>
              <a:t>[</a:t>
            </a:r>
            <a:r>
              <a:rPr lang="en-US" sz="2800" dirty="0" err="1" smtClean="0"/>
              <a:t>i</a:t>
            </a:r>
            <a:r>
              <a:rPr lang="en-US" sz="2800" baseline="-25000" dirty="0" err="1" smtClean="0"/>
              <a:t>k</a:t>
            </a:r>
            <a:r>
              <a:rPr lang="en-US" sz="2800" dirty="0" smtClean="0"/>
              <a:t>]</a:t>
            </a:r>
            <a:endParaRPr lang="en-US" sz="2800" b="1" i="1" dirty="0" smtClean="0"/>
          </a:p>
          <a:p>
            <a:pPr>
              <a:buNone/>
            </a:pPr>
            <a:endParaRPr lang="en-US" sz="2800" i="1" dirty="0" smtClean="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t>The E-matching abstract machine</a:t>
            </a:r>
            <a:endParaRPr lang="en-US" sz="4800" dirty="0"/>
          </a:p>
        </p:txBody>
      </p:sp>
      <p:pic>
        <p:nvPicPr>
          <p:cNvPr id="2050" name="Picture 2"/>
          <p:cNvPicPr>
            <a:picLocks noChangeAspect="1" noChangeArrowheads="1"/>
          </p:cNvPicPr>
          <p:nvPr/>
        </p:nvPicPr>
        <p:blipFill>
          <a:blip r:embed="rId2"/>
          <a:srcRect l="6000" t="19687" r="15250" b="11875"/>
          <a:stretch>
            <a:fillRect/>
          </a:stretch>
        </p:blipFill>
        <p:spPr bwMode="auto">
          <a:xfrm>
            <a:off x="533400" y="1295400"/>
            <a:ext cx="8001000" cy="5562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3" name="Content Placeholder 2"/>
          <p:cNvSpPr>
            <a:spLocks noGrp="1"/>
          </p:cNvSpPr>
          <p:nvPr>
            <p:ph idx="1"/>
          </p:nvPr>
        </p:nvSpPr>
        <p:spPr>
          <a:xfrm>
            <a:off x="381000" y="1412875"/>
            <a:ext cx="8382000" cy="2691506"/>
          </a:xfrm>
        </p:spPr>
        <p:txBody>
          <a:bodyPr/>
          <a:lstStyle/>
          <a:p>
            <a:pPr>
              <a:buNone/>
            </a:pPr>
            <a:endParaRPr lang="en-US" dirty="0" smtClean="0"/>
          </a:p>
          <a:p>
            <a:endParaRPr lang="en-US" dirty="0" smtClean="0"/>
          </a:p>
          <a:p>
            <a:endParaRPr lang="en-US" dirty="0" smtClean="0"/>
          </a:p>
          <a:p>
            <a:endParaRPr lang="en-US" dirty="0" smtClean="0"/>
          </a:p>
          <a:p>
            <a:pPr>
              <a:buNone/>
            </a:pPr>
            <a:endParaRPr lang="en-US" dirty="0"/>
          </a:p>
        </p:txBody>
      </p:sp>
      <p:graphicFrame>
        <p:nvGraphicFramePr>
          <p:cNvPr id="4" name="Object 3"/>
          <p:cNvGraphicFramePr>
            <a:graphicFrameLocks noChangeAspect="1"/>
          </p:cNvGraphicFramePr>
          <p:nvPr/>
        </p:nvGraphicFramePr>
        <p:xfrm>
          <a:off x="485775" y="2038350"/>
          <a:ext cx="8445500" cy="747713"/>
        </p:xfrm>
        <a:graphic>
          <a:graphicData uri="http://schemas.openxmlformats.org/presentationml/2006/ole">
            <p:oleObj spid="_x0000_s88066" name="Equation" r:id="rId3" imgW="2298600" imgH="203040" progId="Equation.DSMT4">
              <p:embed/>
            </p:oleObj>
          </a:graphicData>
        </a:graphic>
      </p:graphicFrame>
      <p:graphicFrame>
        <p:nvGraphicFramePr>
          <p:cNvPr id="5" name="Object 4"/>
          <p:cNvGraphicFramePr>
            <a:graphicFrameLocks noChangeAspect="1"/>
          </p:cNvGraphicFramePr>
          <p:nvPr/>
        </p:nvGraphicFramePr>
        <p:xfrm>
          <a:off x="516466" y="3358797"/>
          <a:ext cx="6476121" cy="2590448"/>
        </p:xfrm>
        <a:graphic>
          <a:graphicData uri="http://schemas.openxmlformats.org/presentationml/2006/ole">
            <p:oleObj spid="_x0000_s88067" name="Equation" r:id="rId4" imgW="165096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instructions</a:t>
            </a:r>
            <a:endParaRPr lang="en-US" dirty="0"/>
          </a:p>
        </p:txBody>
      </p:sp>
      <p:sp>
        <p:nvSpPr>
          <p:cNvPr id="3" name="Content Placeholder 2"/>
          <p:cNvSpPr>
            <a:spLocks noGrp="1"/>
          </p:cNvSpPr>
          <p:nvPr>
            <p:ph idx="1"/>
          </p:nvPr>
        </p:nvSpPr>
        <p:spPr>
          <a:xfrm>
            <a:off x="533400" y="1600200"/>
            <a:ext cx="8229600" cy="4267200"/>
          </a:xfrm>
        </p:spPr>
        <p:txBody>
          <a:bodyPr>
            <a:normAutofit/>
          </a:bodyPr>
          <a:lstStyle/>
          <a:p>
            <a:r>
              <a:rPr lang="en-US" dirty="0" smtClean="0"/>
              <a:t>Forward pruning</a:t>
            </a:r>
          </a:p>
          <a:p>
            <a:pPr lvl="1"/>
            <a:r>
              <a:rPr lang="en-US" dirty="0" smtClean="0"/>
              <a:t>Prune exponential search early on</a:t>
            </a:r>
          </a:p>
          <a:p>
            <a:pPr lvl="2"/>
            <a:r>
              <a:rPr lang="en-US" dirty="0" smtClean="0"/>
              <a:t>f(g(</a:t>
            </a:r>
            <a:r>
              <a:rPr lang="en-US" dirty="0" err="1" smtClean="0"/>
              <a:t>x,y</a:t>
            </a:r>
            <a:r>
              <a:rPr lang="en-US" dirty="0" smtClean="0"/>
              <a:t>), h(</a:t>
            </a:r>
            <a:r>
              <a:rPr lang="en-US" dirty="0" err="1" smtClean="0"/>
              <a:t>x,z</a:t>
            </a:r>
            <a:r>
              <a:rPr lang="en-US" dirty="0" smtClean="0"/>
              <a:t>)) – first check that t</a:t>
            </a:r>
            <a:r>
              <a:rPr lang="en-US" baseline="-25000" dirty="0" smtClean="0"/>
              <a:t>1</a:t>
            </a:r>
            <a:r>
              <a:rPr lang="en-US" dirty="0" smtClean="0"/>
              <a:t> = g(…) and t</a:t>
            </a:r>
            <a:r>
              <a:rPr lang="en-US" baseline="-25000" dirty="0" smtClean="0"/>
              <a:t>2</a:t>
            </a:r>
            <a:r>
              <a:rPr lang="en-US" dirty="0" smtClean="0"/>
              <a:t> = h(…) when matching  f(t</a:t>
            </a:r>
            <a:r>
              <a:rPr lang="en-US" baseline="-25000" dirty="0" smtClean="0"/>
              <a:t>1</a:t>
            </a:r>
            <a:r>
              <a:rPr lang="en-US" dirty="0" smtClean="0"/>
              <a:t>, t</a:t>
            </a:r>
            <a:r>
              <a:rPr lang="en-US" baseline="-25000" dirty="0" smtClean="0"/>
              <a:t>2</a:t>
            </a:r>
            <a:r>
              <a:rPr lang="en-US" dirty="0" smtClean="0"/>
              <a:t>)</a:t>
            </a:r>
          </a:p>
          <a:p>
            <a:pPr lvl="2"/>
            <a:endParaRPr lang="en-US" dirty="0" smtClean="0"/>
          </a:p>
          <a:p>
            <a:pPr lvl="2"/>
            <a:endParaRPr lang="en-US" dirty="0" smtClean="0"/>
          </a:p>
          <a:p>
            <a:r>
              <a:rPr lang="en-US" dirty="0" smtClean="0"/>
              <a:t>Multi-patterns</a:t>
            </a:r>
          </a:p>
          <a:p>
            <a:pPr lvl="1"/>
            <a:r>
              <a:rPr lang="en-US" dirty="0" smtClean="0"/>
              <a:t>Continue</a:t>
            </a:r>
          </a:p>
          <a:p>
            <a:pPr lvl="1"/>
            <a:r>
              <a:rPr lang="en-US" dirty="0" smtClean="0"/>
              <a:t>Join = continue + compare</a:t>
            </a:r>
          </a:p>
          <a:p>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Incremental matching</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buNone/>
            </a:pPr>
            <a:r>
              <a:rPr lang="en-US" dirty="0" smtClean="0">
                <a:sym typeface="Symbol"/>
              </a:rPr>
              <a:t>5 = </a:t>
            </a:r>
            <a:r>
              <a:rPr lang="en-US" dirty="0" smtClean="0">
                <a:sym typeface="Symbol"/>
              </a:rPr>
              <a:t>read(b</a:t>
            </a:r>
            <a:r>
              <a:rPr lang="en-US" dirty="0" smtClean="0">
                <a:sym typeface="Symbol"/>
              </a:rPr>
              <a:t>, </a:t>
            </a:r>
            <a:r>
              <a:rPr lang="en-US" dirty="0">
                <a:sym typeface="Symbol"/>
              </a:rPr>
              <a:t>2</a:t>
            </a:r>
            <a:r>
              <a:rPr lang="en-US" dirty="0" smtClean="0">
                <a:sym typeface="Symbol"/>
              </a:rPr>
              <a:t>)		E</a:t>
            </a:r>
            <a:r>
              <a:rPr lang="en-US" baseline="-25000" dirty="0" smtClean="0">
                <a:sym typeface="Symbol"/>
              </a:rPr>
              <a:t>1</a:t>
            </a:r>
            <a:r>
              <a:rPr lang="en-US" dirty="0" smtClean="0">
                <a:sym typeface="Symbol"/>
              </a:rPr>
              <a:t> = { {5, </a:t>
            </a:r>
            <a:r>
              <a:rPr lang="en-US" dirty="0" smtClean="0">
                <a:sym typeface="Symbol"/>
              </a:rPr>
              <a:t>read(b,2</a:t>
            </a:r>
            <a:r>
              <a:rPr lang="en-US" dirty="0" smtClean="0">
                <a:sym typeface="Symbol"/>
              </a:rPr>
              <a:t>)} , {b} }</a:t>
            </a:r>
            <a:br>
              <a:rPr lang="en-US" dirty="0" smtClean="0">
                <a:sym typeface="Symbol"/>
              </a:rPr>
            </a:br>
            <a:endParaRPr lang="en-US" dirty="0" smtClean="0">
              <a:sym typeface="Symbol"/>
            </a:endParaRPr>
          </a:p>
          <a:p>
            <a:pPr>
              <a:buNone/>
            </a:pPr>
            <a:r>
              <a:rPr lang="en-US" dirty="0" smtClean="0">
                <a:sym typeface="Symbol"/>
              </a:rPr>
              <a:t>c = </a:t>
            </a:r>
            <a:r>
              <a:rPr lang="en-US" dirty="0" smtClean="0">
                <a:sym typeface="Symbol"/>
              </a:rPr>
              <a:t>write(a</a:t>
            </a:r>
            <a:r>
              <a:rPr lang="en-US" dirty="0" smtClean="0">
                <a:sym typeface="Symbol"/>
              </a:rPr>
              <a:t>, </a:t>
            </a:r>
            <a:r>
              <a:rPr lang="en-US" dirty="0">
                <a:sym typeface="Symbol"/>
              </a:rPr>
              <a:t>2</a:t>
            </a:r>
            <a:r>
              <a:rPr lang="en-US" dirty="0" smtClean="0">
                <a:sym typeface="Symbol"/>
              </a:rPr>
              <a:t>, </a:t>
            </a:r>
            <a:r>
              <a:rPr lang="en-US" dirty="0">
                <a:sym typeface="Symbol"/>
              </a:rPr>
              <a:t>4</a:t>
            </a:r>
            <a:r>
              <a:rPr lang="en-US" dirty="0" smtClean="0">
                <a:sym typeface="Symbol"/>
              </a:rPr>
              <a:t>)	E</a:t>
            </a:r>
            <a:r>
              <a:rPr lang="en-US" baseline="-25000" dirty="0" smtClean="0">
                <a:sym typeface="Symbol"/>
              </a:rPr>
              <a:t>2</a:t>
            </a:r>
            <a:r>
              <a:rPr lang="en-US" dirty="0" smtClean="0">
                <a:sym typeface="Symbol"/>
              </a:rPr>
              <a:t> = E</a:t>
            </a:r>
            <a:r>
              <a:rPr lang="en-US" baseline="-25000" dirty="0" smtClean="0">
                <a:sym typeface="Symbol"/>
              </a:rPr>
              <a:t>1 </a:t>
            </a:r>
            <a:r>
              <a:rPr lang="en-US" dirty="0" smtClean="0">
                <a:sym typeface="Symbol"/>
              </a:rPr>
              <a:t> { {c, </a:t>
            </a:r>
            <a:r>
              <a:rPr lang="en-US" dirty="0" smtClean="0">
                <a:sym typeface="Symbol"/>
              </a:rPr>
              <a:t>write(a,2,4</a:t>
            </a:r>
            <a:r>
              <a:rPr lang="en-US" dirty="0" smtClean="0">
                <a:sym typeface="Symbol"/>
              </a:rPr>
              <a:t>) }</a:t>
            </a:r>
            <a:br>
              <a:rPr lang="en-US" dirty="0" smtClean="0">
                <a:sym typeface="Symbol"/>
              </a:rPr>
            </a:br>
            <a:endParaRPr lang="en-US" dirty="0" smtClean="0">
              <a:sym typeface="Symbol"/>
            </a:endParaRPr>
          </a:p>
          <a:p>
            <a:pPr>
              <a:buNone/>
            </a:pPr>
            <a:r>
              <a:rPr lang="en-US" dirty="0" smtClean="0">
                <a:sym typeface="Symbol"/>
              </a:rPr>
              <a:t>b = c				E</a:t>
            </a:r>
            <a:r>
              <a:rPr lang="en-US" baseline="-25000" dirty="0" smtClean="0">
                <a:sym typeface="Symbol"/>
              </a:rPr>
              <a:t>3</a:t>
            </a:r>
            <a:r>
              <a:rPr lang="en-US" dirty="0" smtClean="0">
                <a:sym typeface="Symbol"/>
              </a:rPr>
              <a:t> = { {b, c, </a:t>
            </a:r>
            <a:r>
              <a:rPr lang="en-US" dirty="0" smtClean="0">
                <a:sym typeface="Symbol"/>
              </a:rPr>
              <a:t>write(a,2,4</a:t>
            </a:r>
            <a:r>
              <a:rPr lang="en-US" dirty="0" smtClean="0">
                <a:sym typeface="Symbol"/>
              </a:rPr>
              <a:t>)},</a:t>
            </a:r>
            <a:br>
              <a:rPr lang="en-US" dirty="0" smtClean="0">
                <a:sym typeface="Symbol"/>
              </a:rPr>
            </a:br>
            <a:r>
              <a:rPr lang="en-US" dirty="0" smtClean="0">
                <a:sym typeface="Symbol"/>
              </a:rPr>
              <a:t>					{5, </a:t>
            </a:r>
            <a:r>
              <a:rPr lang="en-US" dirty="0" smtClean="0">
                <a:sym typeface="Symbol"/>
              </a:rPr>
              <a:t>read(b,2</a:t>
            </a:r>
            <a:r>
              <a:rPr lang="en-US" dirty="0" smtClean="0">
                <a:sym typeface="Symbol"/>
              </a:rPr>
              <a:t>)} } </a:t>
            </a:r>
            <a:br>
              <a:rPr lang="en-US" dirty="0" smtClean="0">
                <a:sym typeface="Symbol"/>
              </a:rPr>
            </a:br>
            <a:endParaRPr lang="en-US" dirty="0">
              <a:sym typeface="Symbol"/>
            </a:endParaRPr>
          </a:p>
          <a:p>
            <a:pPr>
              <a:buNone/>
            </a:pPr>
            <a:r>
              <a:rPr lang="en-US" dirty="0" smtClean="0">
                <a:sym typeface="Symbol"/>
              </a:rPr>
              <a:t>E</a:t>
            </a:r>
            <a:r>
              <a:rPr lang="en-US" baseline="-25000" dirty="0" smtClean="0">
                <a:sym typeface="Symbol"/>
              </a:rPr>
              <a:t>3</a:t>
            </a:r>
            <a:r>
              <a:rPr lang="en-US" dirty="0" smtClean="0">
                <a:sym typeface="Symbol"/>
              </a:rPr>
              <a:t> </a:t>
            </a:r>
            <a:r>
              <a:rPr lang="en-US" dirty="0" smtClean="0">
                <a:latin typeface="ZapfChancery"/>
                <a:sym typeface="Symbol"/>
              </a:rPr>
              <a:t>╞ </a:t>
            </a:r>
            <a:r>
              <a:rPr lang="en-US" dirty="0" smtClean="0">
                <a:sym typeface="Symbol"/>
              </a:rPr>
              <a:t>5 = </a:t>
            </a:r>
            <a:r>
              <a:rPr lang="en-US" dirty="0" smtClean="0">
                <a:sym typeface="Symbol"/>
              </a:rPr>
              <a:t>read(b,2</a:t>
            </a:r>
            <a:r>
              <a:rPr lang="en-US" dirty="0" smtClean="0">
                <a:sym typeface="Symbol"/>
              </a:rPr>
              <a:t>) = </a:t>
            </a:r>
            <a:r>
              <a:rPr lang="en-US" dirty="0" smtClean="0">
                <a:sym typeface="Symbol"/>
              </a:rPr>
              <a:t>read(write(a,2,4</a:t>
            </a:r>
            <a:r>
              <a:rPr lang="en-US" dirty="0" smtClean="0">
                <a:sym typeface="Symbol"/>
              </a:rPr>
              <a:t>),</a:t>
            </a:r>
            <a:r>
              <a:rPr lang="en-US" dirty="0">
                <a:sym typeface="Symbol"/>
              </a:rPr>
              <a:t>2</a:t>
            </a:r>
            <a:r>
              <a:rPr lang="en-US" dirty="0" smtClean="0">
                <a:sym typeface="Symbol"/>
              </a:rPr>
              <a:t>) </a:t>
            </a:r>
          </a:p>
          <a:p>
            <a:pPr>
              <a:buNone/>
            </a:pPr>
            <a:endParaRPr lang="en-US" dirty="0" smtClean="0">
              <a:sym typeface="Symbol"/>
            </a:endParaRPr>
          </a:p>
          <a:p>
            <a:pPr>
              <a:buNone/>
            </a:pPr>
            <a:r>
              <a:rPr lang="en-US" dirty="0" smtClean="0">
                <a:sym typeface="Symbol"/>
              </a:rPr>
              <a:t>Observation: pattern </a:t>
            </a:r>
            <a:r>
              <a:rPr lang="en-US" dirty="0" smtClean="0">
                <a:solidFill>
                  <a:srgbClr val="C00000"/>
                </a:solidFill>
                <a:sym typeface="Symbol"/>
              </a:rPr>
              <a:t>read(write(x</a:t>
            </a:r>
            <a:r>
              <a:rPr lang="en-US" dirty="0" smtClean="0">
                <a:solidFill>
                  <a:srgbClr val="C00000"/>
                </a:solidFill>
                <a:sym typeface="Symbol"/>
              </a:rPr>
              <a:t>, </a:t>
            </a:r>
            <a:r>
              <a:rPr lang="en-US" dirty="0" err="1" smtClean="0">
                <a:solidFill>
                  <a:srgbClr val="C00000"/>
                </a:solidFill>
                <a:sym typeface="Symbol"/>
              </a:rPr>
              <a:t>i</a:t>
            </a:r>
            <a:r>
              <a:rPr lang="en-US" dirty="0" smtClean="0">
                <a:solidFill>
                  <a:srgbClr val="C00000"/>
                </a:solidFill>
                <a:sym typeface="Symbol"/>
              </a:rPr>
              <a:t>, v), </a:t>
            </a:r>
            <a:r>
              <a:rPr lang="en-US" dirty="0" err="1" smtClean="0">
                <a:solidFill>
                  <a:srgbClr val="C00000"/>
                </a:solidFill>
                <a:sym typeface="Symbol"/>
              </a:rPr>
              <a:t>i</a:t>
            </a:r>
            <a:r>
              <a:rPr lang="en-US" dirty="0" smtClean="0">
                <a:solidFill>
                  <a:srgbClr val="C00000"/>
                </a:solidFill>
                <a:sym typeface="Symbol"/>
              </a:rPr>
              <a:t>) </a:t>
            </a:r>
            <a:r>
              <a:rPr lang="en-US" dirty="0" smtClean="0">
                <a:sym typeface="Symbol"/>
              </a:rPr>
              <a:t>gets enabled when </a:t>
            </a:r>
            <a:r>
              <a:rPr lang="en-US" i="1" dirty="0" smtClean="0">
                <a:sym typeface="Symbol"/>
              </a:rPr>
              <a:t>child </a:t>
            </a:r>
            <a:r>
              <a:rPr lang="en-US" dirty="0" smtClean="0">
                <a:sym typeface="Symbol"/>
              </a:rPr>
              <a:t>of </a:t>
            </a:r>
            <a:r>
              <a:rPr lang="en-US" dirty="0" smtClean="0">
                <a:solidFill>
                  <a:srgbClr val="C00000"/>
                </a:solidFill>
                <a:sym typeface="Symbol"/>
              </a:rPr>
              <a:t>read</a:t>
            </a:r>
            <a:r>
              <a:rPr lang="en-US" dirty="0" smtClean="0">
                <a:sym typeface="Symbol"/>
              </a:rPr>
              <a:t> </a:t>
            </a:r>
            <a:r>
              <a:rPr lang="en-US" dirty="0" smtClean="0">
                <a:sym typeface="Symbol"/>
              </a:rPr>
              <a:t>is merged with term labeled by </a:t>
            </a:r>
            <a:r>
              <a:rPr lang="en-US" dirty="0" smtClean="0">
                <a:solidFill>
                  <a:srgbClr val="C00000"/>
                </a:solidFill>
                <a:sym typeface="Symbol"/>
              </a:rPr>
              <a:t>write</a:t>
            </a:r>
            <a:r>
              <a:rPr lang="en-US" dirty="0" smtClean="0">
                <a:sym typeface="Symbol"/>
              </a:rPr>
              <a:t>. </a:t>
            </a:r>
            <a:endParaRPr lang="en-US" dirty="0" smtClean="0">
              <a:sym typeface="Symbol"/>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Inverted path indices</a:t>
            </a:r>
            <a:endParaRPr lang="en-US" dirty="0"/>
          </a:p>
        </p:txBody>
      </p:sp>
      <p:graphicFrame>
        <p:nvGraphicFramePr>
          <p:cNvPr id="4" name="Content Placeholder 3"/>
          <p:cNvGraphicFramePr>
            <a:graphicFrameLocks noGrp="1"/>
          </p:cNvGraphicFramePr>
          <p:nvPr>
            <p:ph idx="1"/>
          </p:nvPr>
        </p:nvGraphicFramePr>
        <p:xfrm>
          <a:off x="457200" y="3429000"/>
          <a:ext cx="8229600" cy="2754125"/>
        </p:xfrm>
        <a:graphic>
          <a:graphicData uri="http://schemas.openxmlformats.org/drawingml/2006/table">
            <a:tbl>
              <a:tblPr firstRow="1" bandRow="1">
                <a:tableStyleId>{284E427A-3D55-4303-BF80-6455036E1DE7}</a:tableStyleId>
              </a:tblPr>
              <a:tblGrid>
                <a:gridCol w="1219200"/>
                <a:gridCol w="1828800"/>
                <a:gridCol w="2286000"/>
                <a:gridCol w="2895600"/>
              </a:tblGrid>
              <a:tr h="400556">
                <a:tc>
                  <a:txBody>
                    <a:bodyPr/>
                    <a:lstStyle/>
                    <a:p>
                      <a:r>
                        <a:rPr lang="en-US" dirty="0" smtClean="0"/>
                        <a:t>Pattern</a:t>
                      </a:r>
                      <a:r>
                        <a:rPr lang="en-US" baseline="0" dirty="0" smtClean="0"/>
                        <a:t> id</a:t>
                      </a:r>
                      <a:endParaRPr lang="en-US" dirty="0">
                        <a:solidFill>
                          <a:schemeClr val="accent2">
                            <a:lumMod val="75000"/>
                          </a:schemeClr>
                        </a:solidFill>
                      </a:endParaRPr>
                    </a:p>
                  </a:txBody>
                  <a:tcPr/>
                </a:tc>
                <a:tc>
                  <a:txBody>
                    <a:bodyPr/>
                    <a:lstStyle/>
                    <a:p>
                      <a:r>
                        <a:rPr lang="en-US" dirty="0" smtClean="0"/>
                        <a:t>pattern</a:t>
                      </a:r>
                      <a:endParaRPr lang="en-US" dirty="0">
                        <a:solidFill>
                          <a:schemeClr val="accent2">
                            <a:lumMod val="75000"/>
                          </a:schemeClr>
                        </a:solidFill>
                      </a:endParaRPr>
                    </a:p>
                  </a:txBody>
                  <a:tcPr/>
                </a:tc>
                <a:tc>
                  <a:txBody>
                    <a:bodyPr/>
                    <a:lstStyle/>
                    <a:p>
                      <a:r>
                        <a:rPr lang="en-US" dirty="0" smtClean="0"/>
                        <a:t>Path to g under</a:t>
                      </a:r>
                      <a:r>
                        <a:rPr lang="en-US" baseline="0" dirty="0" smtClean="0"/>
                        <a:t> f</a:t>
                      </a:r>
                      <a:endParaRPr lang="en-US" dirty="0">
                        <a:solidFill>
                          <a:schemeClr val="accent2">
                            <a:lumMod val="75000"/>
                          </a:schemeClr>
                        </a:solidFill>
                      </a:endParaRPr>
                    </a:p>
                  </a:txBody>
                  <a:tcPr/>
                </a:tc>
                <a:tc>
                  <a:txBody>
                    <a:bodyPr/>
                    <a:lstStyle/>
                    <a:p>
                      <a:r>
                        <a:rPr lang="en-US" dirty="0" smtClean="0"/>
                        <a:t>Inverted paths </a:t>
                      </a:r>
                      <a:endParaRPr lang="en-US" dirty="0">
                        <a:solidFill>
                          <a:schemeClr val="accent2">
                            <a:lumMod val="75000"/>
                          </a:schemeClr>
                        </a:solidFill>
                      </a:endParaRPr>
                    </a:p>
                  </a:txBody>
                  <a:tcPr/>
                </a:tc>
              </a:tr>
              <a:tr h="400556">
                <a:tc>
                  <a:txBody>
                    <a:bodyPr/>
                    <a:lstStyle/>
                    <a:p>
                      <a:r>
                        <a:rPr lang="en-US" dirty="0" smtClean="0"/>
                        <a:t>p1</a:t>
                      </a:r>
                      <a:endParaRPr lang="en-US" dirty="0">
                        <a:solidFill>
                          <a:schemeClr val="accent2">
                            <a:lumMod val="75000"/>
                          </a:schemeClr>
                        </a:solidFill>
                      </a:endParaRPr>
                    </a:p>
                  </a:txBody>
                  <a:tcPr/>
                </a:tc>
                <a:tc>
                  <a:txBody>
                    <a:bodyPr/>
                    <a:lstStyle/>
                    <a:p>
                      <a:r>
                        <a:rPr lang="en-US" dirty="0" smtClean="0"/>
                        <a:t>f(f( g(x) ,a),x)</a:t>
                      </a:r>
                      <a:endParaRPr lang="en-US" dirty="0">
                        <a:solidFill>
                          <a:schemeClr val="accent2">
                            <a:lumMod val="75000"/>
                          </a:schemeClr>
                        </a:solidFill>
                      </a:endParaRPr>
                    </a:p>
                  </a:txBody>
                  <a:tcPr/>
                </a:tc>
                <a:tc>
                  <a:txBody>
                    <a:bodyPr/>
                    <a:lstStyle/>
                    <a:p>
                      <a:r>
                        <a:rPr lang="en-US" dirty="0" smtClean="0"/>
                        <a:t>p1</a:t>
                      </a:r>
                      <a:r>
                        <a:rPr lang="en-US" dirty="0" smtClean="0">
                          <a:sym typeface="Symbol"/>
                        </a:rPr>
                        <a:t>  </a:t>
                      </a:r>
                      <a:r>
                        <a:rPr lang="en-US" dirty="0" smtClean="0"/>
                        <a:t>g: f.1.f.1</a:t>
                      </a:r>
                      <a:endParaRPr lang="en-US" dirty="0">
                        <a:solidFill>
                          <a:schemeClr val="accent2">
                            <a:lumMod val="75000"/>
                          </a:schemeClr>
                        </a:solidFill>
                      </a:endParaRPr>
                    </a:p>
                  </a:txBody>
                  <a:tcPr/>
                </a:tc>
                <a:tc>
                  <a:txBody>
                    <a:bodyPr/>
                    <a:lstStyle/>
                    <a:p>
                      <a:r>
                        <a:rPr lang="en-US" dirty="0" smtClean="0"/>
                        <a:t>(</a:t>
                      </a:r>
                      <a:r>
                        <a:rPr lang="en-US" dirty="0" err="1" smtClean="0"/>
                        <a:t>f,g</a:t>
                      </a:r>
                      <a:r>
                        <a:rPr lang="en-US" dirty="0" smtClean="0"/>
                        <a:t>): f.1.f.1</a:t>
                      </a:r>
                      <a:r>
                        <a:rPr lang="en-US" dirty="0" smtClean="0">
                          <a:sym typeface="Symbol"/>
                        </a:rPr>
                        <a:t>   p1</a:t>
                      </a:r>
                      <a:endParaRPr lang="en-US" dirty="0">
                        <a:solidFill>
                          <a:schemeClr val="accent2">
                            <a:lumMod val="75000"/>
                          </a:schemeClr>
                        </a:solidFill>
                      </a:endParaRPr>
                    </a:p>
                  </a:txBody>
                  <a:tcPr/>
                </a:tc>
              </a:tr>
              <a:tr h="400556">
                <a:tc>
                  <a:txBody>
                    <a:bodyPr/>
                    <a:lstStyle/>
                    <a:p>
                      <a:r>
                        <a:rPr lang="en-US" dirty="0" smtClean="0"/>
                        <a:t>p2</a:t>
                      </a:r>
                      <a:endParaRPr lang="en-US" dirty="0">
                        <a:solidFill>
                          <a:schemeClr val="accent2">
                            <a:lumMod val="75000"/>
                          </a:schemeClr>
                        </a:solidFill>
                      </a:endParaRPr>
                    </a:p>
                  </a:txBody>
                  <a:tcPr/>
                </a:tc>
                <a:tc>
                  <a:txBody>
                    <a:bodyPr/>
                    <a:lstStyle/>
                    <a:p>
                      <a:r>
                        <a:rPr lang="en-US" dirty="0" smtClean="0"/>
                        <a:t>h(c, f( g(y) , x)) </a:t>
                      </a:r>
                      <a:endParaRPr lang="en-US" dirty="0">
                        <a:solidFill>
                          <a:schemeClr val="accent2">
                            <a:lumMod val="75000"/>
                          </a:schemeClr>
                        </a:solidFill>
                      </a:endParaRPr>
                    </a:p>
                  </a:txBody>
                  <a:tcPr/>
                </a:tc>
                <a:tc>
                  <a:txBody>
                    <a:bodyPr/>
                    <a:lstStyle/>
                    <a:p>
                      <a:r>
                        <a:rPr lang="en-US" dirty="0" smtClean="0"/>
                        <a:t>p2</a:t>
                      </a:r>
                      <a:r>
                        <a:rPr lang="en-US" dirty="0" smtClean="0">
                          <a:sym typeface="Symbol"/>
                        </a:rPr>
                        <a:t>  </a:t>
                      </a:r>
                      <a:r>
                        <a:rPr lang="en-US" dirty="0" smtClean="0"/>
                        <a:t>g: h.2.f.1</a:t>
                      </a:r>
                      <a:endParaRPr lang="en-US" dirty="0">
                        <a:solidFill>
                          <a:schemeClr val="accent2">
                            <a:lumMod val="75000"/>
                          </a:schemeClr>
                        </a:solidFill>
                      </a:endParaRPr>
                    </a:p>
                  </a:txBody>
                  <a:tcPr/>
                </a:tc>
                <a:tc>
                  <a:txBody>
                    <a:bodyPr/>
                    <a:lstStyle/>
                    <a:p>
                      <a:r>
                        <a:rPr lang="en-US" dirty="0" smtClean="0"/>
                        <a:t>(</a:t>
                      </a:r>
                      <a:r>
                        <a:rPr lang="en-US" dirty="0" err="1" smtClean="0"/>
                        <a:t>f,g</a:t>
                      </a:r>
                      <a:r>
                        <a:rPr lang="en-US" dirty="0" smtClean="0"/>
                        <a:t>): f.1.h.2</a:t>
                      </a:r>
                      <a:r>
                        <a:rPr lang="en-US" dirty="0" smtClean="0">
                          <a:sym typeface="Symbol"/>
                        </a:rPr>
                        <a:t>  p2</a:t>
                      </a:r>
                      <a:endParaRPr lang="en-US" dirty="0">
                        <a:solidFill>
                          <a:schemeClr val="accent2">
                            <a:lumMod val="75000"/>
                          </a:schemeClr>
                        </a:solidFill>
                      </a:endParaRPr>
                    </a:p>
                  </a:txBody>
                  <a:tcPr/>
                </a:tc>
              </a:tr>
              <a:tr h="445062">
                <a:tc>
                  <a:txBody>
                    <a:bodyPr/>
                    <a:lstStyle/>
                    <a:p>
                      <a:r>
                        <a:rPr lang="en-US" dirty="0" smtClean="0"/>
                        <a:t>p3</a:t>
                      </a:r>
                      <a:endParaRPr lang="en-US" dirty="0">
                        <a:solidFill>
                          <a:schemeClr val="accent2">
                            <a:lumMod val="75000"/>
                          </a:schemeClr>
                        </a:solidFill>
                      </a:endParaRPr>
                    </a:p>
                  </a:txBody>
                  <a:tcPr/>
                </a:tc>
                <a:tc>
                  <a:txBody>
                    <a:bodyPr/>
                    <a:lstStyle/>
                    <a:p>
                      <a:r>
                        <a:rPr lang="en-US" dirty="0" smtClean="0"/>
                        <a:t>f(f( g(x) ,b),y) </a:t>
                      </a:r>
                      <a:endParaRPr lang="en-US" dirty="0">
                        <a:solidFill>
                          <a:schemeClr val="accent2">
                            <a:lumMod val="75000"/>
                          </a:schemeClr>
                        </a:solidFill>
                      </a:endParaRPr>
                    </a:p>
                  </a:txBody>
                  <a:tcPr/>
                </a:tc>
                <a:tc>
                  <a:txBody>
                    <a:bodyPr/>
                    <a:lstStyle/>
                    <a:p>
                      <a:r>
                        <a:rPr lang="en-US" dirty="0" smtClean="0"/>
                        <a:t>p3</a:t>
                      </a:r>
                      <a:r>
                        <a:rPr lang="en-US" dirty="0" smtClean="0">
                          <a:sym typeface="Symbol"/>
                        </a:rPr>
                        <a:t>  </a:t>
                      </a:r>
                      <a:r>
                        <a:rPr lang="en-US" dirty="0" smtClean="0"/>
                        <a:t>g: f.1.f.1</a:t>
                      </a:r>
                      <a:endParaRPr lang="en-US" dirty="0">
                        <a:solidFill>
                          <a:schemeClr val="accent2">
                            <a:lumMod val="75000"/>
                          </a:schemeClr>
                        </a:solidFill>
                      </a:endParaRPr>
                    </a:p>
                  </a:txBody>
                  <a:tcPr/>
                </a:tc>
                <a:tc>
                  <a:txBody>
                    <a:bodyPr/>
                    <a:lstStyle/>
                    <a:p>
                      <a:r>
                        <a:rPr lang="en-US" dirty="0" smtClean="0">
                          <a:sym typeface="Symbol"/>
                        </a:rPr>
                        <a:t>(</a:t>
                      </a:r>
                      <a:r>
                        <a:rPr lang="en-US" dirty="0" err="1" smtClean="0">
                          <a:sym typeface="Symbol"/>
                        </a:rPr>
                        <a:t>f,g</a:t>
                      </a:r>
                      <a:r>
                        <a:rPr lang="en-US" dirty="0" smtClean="0">
                          <a:sym typeface="Symbol"/>
                        </a:rPr>
                        <a:t>): </a:t>
                      </a:r>
                      <a:r>
                        <a:rPr lang="en-US" dirty="0" smtClean="0"/>
                        <a:t>f.1.f.1  </a:t>
                      </a:r>
                      <a:r>
                        <a:rPr lang="en-US" dirty="0" smtClean="0">
                          <a:sym typeface="Symbol"/>
                        </a:rPr>
                        <a:t> p3</a:t>
                      </a:r>
                      <a:endParaRPr lang="en-US" dirty="0">
                        <a:solidFill>
                          <a:schemeClr val="accent2">
                            <a:lumMod val="75000"/>
                          </a:schemeClr>
                        </a:solidFill>
                      </a:endParaRPr>
                    </a:p>
                  </a:txBody>
                  <a:tcPr/>
                </a:tc>
              </a:tr>
              <a:tr h="867871">
                <a:tc>
                  <a:txBody>
                    <a:bodyPr/>
                    <a:lstStyle/>
                    <a:p>
                      <a:r>
                        <a:rPr lang="en-US" dirty="0" smtClean="0"/>
                        <a:t>p4</a:t>
                      </a:r>
                      <a:endParaRPr lang="en-US" dirty="0">
                        <a:solidFill>
                          <a:schemeClr val="accent2">
                            <a:lumMod val="75000"/>
                          </a:schemeClr>
                        </a:solidFill>
                      </a:endParaRPr>
                    </a:p>
                  </a:txBody>
                  <a:tcPr/>
                </a:tc>
                <a:tc>
                  <a:txBody>
                    <a:bodyPr/>
                    <a:lstStyle/>
                    <a:p>
                      <a:r>
                        <a:rPr lang="en-US" dirty="0" smtClean="0"/>
                        <a:t>f(f(a, g(x) ), g(y) )</a:t>
                      </a:r>
                      <a:endParaRPr lang="en-US" dirty="0">
                        <a:solidFill>
                          <a:schemeClr val="accent2">
                            <a:lumMod val="75000"/>
                          </a:schemeClr>
                        </a:solidFill>
                      </a:endParaRPr>
                    </a:p>
                  </a:txBody>
                  <a:tcPr/>
                </a:tc>
                <a:tc>
                  <a:txBody>
                    <a:bodyPr/>
                    <a:lstStyle/>
                    <a:p>
                      <a:r>
                        <a:rPr lang="en-US" dirty="0" smtClean="0"/>
                        <a:t>p4</a:t>
                      </a:r>
                      <a:r>
                        <a:rPr lang="en-US" dirty="0" smtClean="0">
                          <a:sym typeface="Symbol"/>
                        </a:rPr>
                        <a:t>  </a:t>
                      </a:r>
                      <a:r>
                        <a:rPr lang="en-US" dirty="0" smtClean="0"/>
                        <a:t>g: f.1.f.2, f.2</a:t>
                      </a:r>
                      <a:endParaRPr lang="en-US" dirty="0">
                        <a:solidFill>
                          <a:schemeClr val="accent2">
                            <a:lumMod val="75000"/>
                          </a:schemeClr>
                        </a:solidFill>
                      </a:endParaRPr>
                    </a:p>
                  </a:txBody>
                  <a:tcPr/>
                </a:tc>
                <a:tc>
                  <a:txBody>
                    <a:bodyPr/>
                    <a:lstStyle/>
                    <a:p>
                      <a:r>
                        <a:rPr lang="en-US" dirty="0" smtClean="0">
                          <a:sym typeface="Symbol"/>
                        </a:rPr>
                        <a:t>(</a:t>
                      </a:r>
                      <a:r>
                        <a:rPr lang="en-US" dirty="0" err="1" smtClean="0">
                          <a:sym typeface="Symbol"/>
                        </a:rPr>
                        <a:t>f,g</a:t>
                      </a:r>
                      <a:r>
                        <a:rPr lang="en-US" dirty="0" smtClean="0">
                          <a:sym typeface="Symbol"/>
                        </a:rPr>
                        <a:t>): f.2.f.1   p4, </a:t>
                      </a:r>
                      <a:br>
                        <a:rPr lang="en-US" dirty="0" smtClean="0">
                          <a:sym typeface="Symbol"/>
                        </a:rPr>
                      </a:br>
                      <a:r>
                        <a:rPr lang="en-US" dirty="0" smtClean="0">
                          <a:sym typeface="Symbol"/>
                        </a:rPr>
                        <a:t>(</a:t>
                      </a:r>
                      <a:r>
                        <a:rPr lang="en-US" dirty="0" err="1" smtClean="0">
                          <a:sym typeface="Symbol"/>
                        </a:rPr>
                        <a:t>f,g</a:t>
                      </a:r>
                      <a:r>
                        <a:rPr lang="en-US" dirty="0" smtClean="0">
                          <a:sym typeface="Symbol"/>
                        </a:rPr>
                        <a:t>): f.2  p4</a:t>
                      </a:r>
                      <a:endParaRPr lang="en-US" dirty="0">
                        <a:solidFill>
                          <a:schemeClr val="accent2">
                            <a:lumMod val="75000"/>
                          </a:schemeClr>
                        </a:solidFill>
                      </a:endParaRPr>
                    </a:p>
                  </a:txBody>
                  <a:tcPr/>
                </a:tc>
              </a:tr>
            </a:tbl>
          </a:graphicData>
        </a:graphic>
      </p:graphicFrame>
      <p:sp>
        <p:nvSpPr>
          <p:cNvPr id="5" name="TextBox 4"/>
          <p:cNvSpPr txBox="1"/>
          <p:nvPr/>
        </p:nvSpPr>
        <p:spPr>
          <a:xfrm>
            <a:off x="457200" y="1219200"/>
            <a:ext cx="8229600" cy="2677656"/>
          </a:xfrm>
          <a:prstGeom prst="rect">
            <a:avLst/>
          </a:prstGeom>
          <a:noFill/>
        </p:spPr>
        <p:txBody>
          <a:bodyPr wrap="square" rtlCol="0">
            <a:spAutoFit/>
          </a:bodyPr>
          <a:lstStyle/>
          <a:p>
            <a:r>
              <a:rPr lang="en-US" sz="2400" dirty="0" smtClean="0">
                <a:solidFill>
                  <a:schemeClr val="accent2">
                    <a:lumMod val="75000"/>
                  </a:schemeClr>
                </a:solidFill>
              </a:rPr>
              <a:t>Index all patterns with f(…g(…)…) sub-term, that </a:t>
            </a:r>
            <a:r>
              <a:rPr lang="en-US" sz="2400" i="1" dirty="0" smtClean="0">
                <a:solidFill>
                  <a:schemeClr val="accent2">
                    <a:lumMod val="75000"/>
                  </a:schemeClr>
                </a:solidFill>
              </a:rPr>
              <a:t>may </a:t>
            </a:r>
            <a:r>
              <a:rPr lang="en-US" sz="2400" dirty="0" smtClean="0">
                <a:solidFill>
                  <a:schemeClr val="accent2">
                    <a:lumMod val="75000"/>
                  </a:schemeClr>
                </a:solidFill>
              </a:rPr>
              <a:t>become enabled when</a:t>
            </a:r>
          </a:p>
          <a:p>
            <a:r>
              <a:rPr lang="en-US" sz="2400" dirty="0" smtClean="0">
                <a:solidFill>
                  <a:schemeClr val="accent2">
                    <a:lumMod val="75000"/>
                  </a:schemeClr>
                </a:solidFill>
              </a:rPr>
              <a:t>	merge(n</a:t>
            </a:r>
            <a:r>
              <a:rPr lang="en-US" sz="2400" baseline="-25000" dirty="0" smtClean="0">
                <a:solidFill>
                  <a:schemeClr val="accent2">
                    <a:lumMod val="75000"/>
                  </a:schemeClr>
                </a:solidFill>
              </a:rPr>
              <a:t>1</a:t>
            </a:r>
            <a:r>
              <a:rPr lang="en-US" sz="2400" dirty="0" smtClean="0">
                <a:solidFill>
                  <a:schemeClr val="accent2">
                    <a:lumMod val="75000"/>
                  </a:schemeClr>
                </a:solidFill>
              </a:rPr>
              <a:t>, n</a:t>
            </a:r>
            <a:r>
              <a:rPr lang="en-US" sz="2400" baseline="-25000" dirty="0" smtClean="0">
                <a:solidFill>
                  <a:schemeClr val="accent2">
                    <a:lumMod val="75000"/>
                  </a:schemeClr>
                </a:solidFill>
              </a:rPr>
              <a:t>2</a:t>
            </a:r>
            <a:r>
              <a:rPr lang="en-US" sz="2400" dirty="0" smtClean="0">
                <a:solidFill>
                  <a:schemeClr val="accent2">
                    <a:lumMod val="75000"/>
                  </a:schemeClr>
                </a:solidFill>
              </a:rPr>
              <a:t>) where </a:t>
            </a:r>
          </a:p>
          <a:p>
            <a:r>
              <a:rPr lang="en-US" sz="2400" dirty="0" smtClean="0">
                <a:solidFill>
                  <a:schemeClr val="accent2">
                    <a:lumMod val="75000"/>
                  </a:schemeClr>
                </a:solidFill>
              </a:rPr>
              <a:t>			</a:t>
            </a:r>
            <a:r>
              <a:rPr lang="en-US" sz="2400" dirty="0" smtClean="0">
                <a:solidFill>
                  <a:schemeClr val="accent2">
                    <a:lumMod val="75000"/>
                  </a:schemeClr>
                </a:solidFill>
                <a:sym typeface="Symbol"/>
              </a:rPr>
              <a:t> parent p</a:t>
            </a:r>
            <a:r>
              <a:rPr lang="en-US" sz="2400" baseline="-25000" dirty="0" smtClean="0">
                <a:solidFill>
                  <a:schemeClr val="accent2">
                    <a:lumMod val="75000"/>
                  </a:schemeClr>
                </a:solidFill>
                <a:sym typeface="Symbol"/>
              </a:rPr>
              <a:t>1</a:t>
            </a:r>
            <a:r>
              <a:rPr lang="en-US" sz="2400" dirty="0" smtClean="0">
                <a:solidFill>
                  <a:schemeClr val="accent2">
                    <a:lumMod val="75000"/>
                  </a:schemeClr>
                </a:solidFill>
                <a:sym typeface="Symbol"/>
              </a:rPr>
              <a:t> of n</a:t>
            </a:r>
            <a:r>
              <a:rPr lang="en-US" sz="2400" baseline="-25000" dirty="0" smtClean="0">
                <a:solidFill>
                  <a:schemeClr val="accent2">
                    <a:lumMod val="75000"/>
                  </a:schemeClr>
                </a:solidFill>
                <a:sym typeface="Symbol"/>
              </a:rPr>
              <a:t>1</a:t>
            </a:r>
            <a:r>
              <a:rPr lang="en-US" sz="2400" dirty="0" smtClean="0">
                <a:solidFill>
                  <a:schemeClr val="accent2">
                    <a:lumMod val="75000"/>
                  </a:schemeClr>
                </a:solidFill>
                <a:sym typeface="Symbol"/>
              </a:rPr>
              <a:t> . Label(p</a:t>
            </a:r>
            <a:r>
              <a:rPr lang="en-US" sz="2400" baseline="-25000" dirty="0" smtClean="0">
                <a:solidFill>
                  <a:schemeClr val="accent2">
                    <a:lumMod val="75000"/>
                  </a:schemeClr>
                </a:solidFill>
                <a:sym typeface="Symbol"/>
              </a:rPr>
              <a:t>1</a:t>
            </a:r>
            <a:r>
              <a:rPr lang="en-US" sz="2400" dirty="0" smtClean="0">
                <a:solidFill>
                  <a:schemeClr val="accent2">
                    <a:lumMod val="75000"/>
                  </a:schemeClr>
                </a:solidFill>
                <a:sym typeface="Symbol"/>
              </a:rPr>
              <a:t>) = f(…n</a:t>
            </a:r>
            <a:r>
              <a:rPr lang="en-US" sz="2400" baseline="-25000" dirty="0" smtClean="0">
                <a:solidFill>
                  <a:schemeClr val="accent2">
                    <a:lumMod val="75000"/>
                  </a:schemeClr>
                </a:solidFill>
                <a:sym typeface="Symbol"/>
              </a:rPr>
              <a:t>1</a:t>
            </a:r>
            <a:r>
              <a:rPr lang="en-US" sz="2400" dirty="0" smtClean="0">
                <a:solidFill>
                  <a:schemeClr val="accent2">
                    <a:lumMod val="75000"/>
                  </a:schemeClr>
                </a:solidFill>
                <a:sym typeface="Symbol"/>
              </a:rPr>
              <a:t>…)</a:t>
            </a:r>
            <a:br>
              <a:rPr lang="en-US" sz="2400" dirty="0" smtClean="0">
                <a:solidFill>
                  <a:schemeClr val="accent2">
                    <a:lumMod val="75000"/>
                  </a:schemeClr>
                </a:solidFill>
                <a:sym typeface="Symbol"/>
              </a:rPr>
            </a:br>
            <a:r>
              <a:rPr lang="en-US" sz="2400" dirty="0" smtClean="0">
                <a:solidFill>
                  <a:schemeClr val="accent2">
                    <a:lumMod val="75000"/>
                  </a:schemeClr>
                </a:solidFill>
                <a:sym typeface="Symbol"/>
              </a:rPr>
              <a:t>			 sibling m</a:t>
            </a:r>
            <a:r>
              <a:rPr lang="en-US" sz="2400" baseline="-25000" dirty="0" smtClean="0">
                <a:solidFill>
                  <a:schemeClr val="accent2">
                    <a:lumMod val="75000"/>
                  </a:schemeClr>
                </a:solidFill>
              </a:rPr>
              <a:t>2</a:t>
            </a:r>
            <a:r>
              <a:rPr lang="en-US" sz="2400" dirty="0" smtClean="0">
                <a:solidFill>
                  <a:schemeClr val="accent2">
                    <a:lumMod val="75000"/>
                  </a:schemeClr>
                </a:solidFill>
                <a:sym typeface="Symbol"/>
              </a:rPr>
              <a:t> of n</a:t>
            </a:r>
            <a:r>
              <a:rPr lang="en-US" sz="2400" baseline="-25000" dirty="0" smtClean="0">
                <a:solidFill>
                  <a:schemeClr val="accent2">
                    <a:lumMod val="75000"/>
                  </a:schemeClr>
                </a:solidFill>
              </a:rPr>
              <a:t>2</a:t>
            </a:r>
            <a:r>
              <a:rPr lang="en-US" sz="2400" dirty="0" smtClean="0">
                <a:solidFill>
                  <a:schemeClr val="accent2">
                    <a:lumMod val="75000"/>
                  </a:schemeClr>
                </a:solidFill>
                <a:sym typeface="Symbol"/>
              </a:rPr>
              <a:t> . Label(m</a:t>
            </a:r>
            <a:r>
              <a:rPr lang="en-US" sz="2400" baseline="-25000" dirty="0" smtClean="0">
                <a:solidFill>
                  <a:schemeClr val="accent2">
                    <a:lumMod val="75000"/>
                  </a:schemeClr>
                </a:solidFill>
              </a:rPr>
              <a:t>2</a:t>
            </a:r>
            <a:r>
              <a:rPr lang="en-US" sz="2400" dirty="0" smtClean="0">
                <a:solidFill>
                  <a:schemeClr val="accent2">
                    <a:lumMod val="75000"/>
                  </a:schemeClr>
                </a:solidFill>
                <a:sym typeface="Symbol"/>
              </a:rPr>
              <a:t>) = g(…) </a:t>
            </a:r>
            <a:br>
              <a:rPr lang="en-US" sz="2400" dirty="0" smtClean="0">
                <a:solidFill>
                  <a:schemeClr val="accent2">
                    <a:lumMod val="75000"/>
                  </a:schemeClr>
                </a:solidFill>
                <a:sym typeface="Symbol"/>
              </a:rPr>
            </a:br>
            <a:r>
              <a:rPr lang="en-US" sz="2400" dirty="0" smtClean="0">
                <a:solidFill>
                  <a:schemeClr val="accent2">
                    <a:lumMod val="75000"/>
                  </a:schemeClr>
                </a:solidFill>
                <a:sym typeface="Symbol"/>
              </a:rPr>
              <a:t>			</a:t>
            </a:r>
            <a:br>
              <a:rPr lang="en-US" sz="2400" dirty="0" smtClean="0">
                <a:solidFill>
                  <a:schemeClr val="accent2">
                    <a:lumMod val="75000"/>
                  </a:schemeClr>
                </a:solidFill>
                <a:sym typeface="Symbol"/>
              </a:rPr>
            </a:br>
            <a:r>
              <a:rPr lang="en-US" sz="2400" dirty="0" smtClean="0">
                <a:solidFill>
                  <a:schemeClr val="accent2">
                    <a:lumMod val="75000"/>
                  </a:schemeClr>
                </a:solidFill>
                <a:sym typeface="Symbol"/>
              </a:rPr>
              <a:t>				</a:t>
            </a:r>
            <a:endParaRPr lang="en-US" sz="2400" dirty="0">
              <a:solidFill>
                <a:schemeClr val="accent2">
                  <a:lumMod val="75000"/>
                </a:schemeClr>
              </a:solidFill>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Inverted path index</a:t>
            </a:r>
            <a:endParaRPr lang="en-US" dirty="0"/>
          </a:p>
        </p:txBody>
      </p:sp>
      <p:pic>
        <p:nvPicPr>
          <p:cNvPr id="3074" name="Picture 2"/>
          <p:cNvPicPr>
            <a:picLocks noChangeAspect="1" noChangeArrowheads="1"/>
          </p:cNvPicPr>
          <p:nvPr/>
        </p:nvPicPr>
        <p:blipFill>
          <a:blip r:embed="rId2"/>
          <a:srcRect l="39000" t="26250" r="14500" b="31563"/>
          <a:stretch>
            <a:fillRect/>
          </a:stretch>
        </p:blipFill>
        <p:spPr bwMode="auto">
          <a:xfrm>
            <a:off x="1792705" y="1961147"/>
            <a:ext cx="5669280" cy="41148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apply E-matching</a:t>
            </a:r>
            <a:endParaRPr lang="en-US" dirty="0"/>
          </a:p>
        </p:txBody>
      </p:sp>
      <p:sp>
        <p:nvSpPr>
          <p:cNvPr id="3" name="Content Placeholder 2"/>
          <p:cNvSpPr>
            <a:spLocks noGrp="1"/>
          </p:cNvSpPr>
          <p:nvPr>
            <p:ph idx="1"/>
          </p:nvPr>
        </p:nvSpPr>
        <p:spPr>
          <a:xfrm>
            <a:off x="612112" y="2045921"/>
            <a:ext cx="8382000" cy="3872558"/>
          </a:xfrm>
        </p:spPr>
        <p:txBody>
          <a:bodyPr>
            <a:normAutofit fontScale="77500" lnSpcReduction="20000"/>
          </a:bodyPr>
          <a:lstStyle/>
          <a:p>
            <a:r>
              <a:rPr lang="en-US" b="1" dirty="0" smtClean="0"/>
              <a:t>Lazy Instantiation</a:t>
            </a:r>
            <a:r>
              <a:rPr lang="en-US" dirty="0" smtClean="0"/>
              <a:t>:</a:t>
            </a:r>
          </a:p>
          <a:p>
            <a:pPr lvl="1"/>
            <a:r>
              <a:rPr lang="en-US" dirty="0" smtClean="0"/>
              <a:t>Have SAT core assign all Boolean variables.</a:t>
            </a:r>
          </a:p>
          <a:p>
            <a:pPr lvl="1"/>
            <a:r>
              <a:rPr lang="en-US" dirty="0" smtClean="0"/>
              <a:t>Then find new quantifier instantiations.</a:t>
            </a:r>
          </a:p>
          <a:p>
            <a:pPr lvl="1"/>
            <a:r>
              <a:rPr lang="en-US" dirty="0" smtClean="0"/>
              <a:t>Useful if most instantiations are useless and explode the search space.</a:t>
            </a:r>
          </a:p>
          <a:p>
            <a:r>
              <a:rPr lang="en-US" b="1" dirty="0" smtClean="0"/>
              <a:t>Eager Instantiation</a:t>
            </a:r>
            <a:r>
              <a:rPr lang="en-US" dirty="0" smtClean="0"/>
              <a:t>:</a:t>
            </a:r>
          </a:p>
          <a:p>
            <a:pPr lvl="1"/>
            <a:r>
              <a:rPr lang="en-US" dirty="0" smtClean="0"/>
              <a:t>Find new quantifier instantiations whenever new terms are created and new equalities are asserted.</a:t>
            </a:r>
          </a:p>
          <a:p>
            <a:pPr lvl="1"/>
            <a:r>
              <a:rPr lang="en-US" dirty="0" smtClean="0"/>
              <a:t> Useful if instantiations help pruning the search space.</a:t>
            </a:r>
          </a:p>
          <a:p>
            <a:r>
              <a:rPr lang="en-US" b="1" dirty="0" smtClean="0"/>
              <a:t>Hybrid</a:t>
            </a:r>
            <a:r>
              <a:rPr lang="en-US" dirty="0" smtClean="0"/>
              <a:t>: </a:t>
            </a:r>
          </a:p>
          <a:p>
            <a:pPr lvl="1"/>
            <a:r>
              <a:rPr lang="en-US" dirty="0" smtClean="0"/>
              <a:t>Uses scoring on useful quantifiers to promote/demote instantiation time.</a:t>
            </a:r>
          </a:p>
          <a:p>
            <a:pPr lvl="1"/>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E-matching limitations</a:t>
            </a:r>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pPr>
              <a:buNone/>
            </a:pPr>
            <a:r>
              <a:rPr lang="en-US" dirty="0" smtClean="0"/>
              <a:t>E-matching needs ground (seed) terms.</a:t>
            </a:r>
          </a:p>
          <a:p>
            <a:pPr>
              <a:buNone/>
            </a:pPr>
            <a:r>
              <a:rPr lang="en-US" dirty="0" smtClean="0"/>
              <a:t>It fails to prove simple properties when ground (seed) terms are not available.</a:t>
            </a:r>
          </a:p>
          <a:p>
            <a:pPr>
              <a:buNone/>
            </a:pPr>
            <a:endParaRPr lang="en-US" dirty="0" smtClean="0"/>
          </a:p>
          <a:p>
            <a:pPr>
              <a:buNone/>
            </a:pPr>
            <a:r>
              <a:rPr lang="en-US" b="1" dirty="0" smtClean="0"/>
              <a:t>Example:</a:t>
            </a:r>
          </a:p>
          <a:p>
            <a:pPr>
              <a:buNone/>
            </a:pPr>
            <a:r>
              <a:rPr lang="en-US" dirty="0" smtClean="0"/>
              <a:t>	(∀x . f(x) ≤ 0) ∧ (∀x . f(x) &gt; 0)</a:t>
            </a:r>
          </a:p>
          <a:p>
            <a:pPr>
              <a:buNone/>
            </a:pPr>
            <a:endParaRPr lang="en-US" dirty="0" smtClean="0"/>
          </a:p>
          <a:p>
            <a:pPr>
              <a:buNone/>
            </a:pPr>
            <a:r>
              <a:rPr lang="en-US" b="1" dirty="0" smtClean="0"/>
              <a:t>Matching loops:</a:t>
            </a:r>
          </a:p>
          <a:p>
            <a:pPr>
              <a:buNone/>
            </a:pPr>
            <a:r>
              <a:rPr lang="en-US" dirty="0" smtClean="0"/>
              <a:t>	(∀x . f(x) = g(f(x))) ∧ (∀x . g(x) = f(g(x)))</a:t>
            </a:r>
          </a:p>
          <a:p>
            <a:pPr>
              <a:buNone/>
            </a:pPr>
            <a:endParaRPr lang="en-US" dirty="0" smtClean="0"/>
          </a:p>
          <a:p>
            <a:r>
              <a:rPr lang="en-US" dirty="0" smtClean="0"/>
              <a:t>Inefficiency and/or non-termination. </a:t>
            </a:r>
          </a:p>
          <a:p>
            <a:endParaRPr lang="en-US" dirty="0" smtClean="0"/>
          </a:p>
          <a:p>
            <a:r>
              <a:rPr lang="en-US" dirty="0" smtClean="0"/>
              <a:t>Some solvers have support for detecting matching loops based on instantiation chain length.</a:t>
            </a:r>
          </a:p>
          <a:p>
            <a:endParaRPr lang="en-US" dirty="0" smtClean="0"/>
          </a:p>
          <a:p>
            <a:r>
              <a:rPr lang="en-US" dirty="0" smtClean="0"/>
              <a:t>Our technology for inferring patterns is </a:t>
            </a:r>
            <a:r>
              <a:rPr lang="en-US" i="1" dirty="0" smtClean="0"/>
              <a:t>weak</a:t>
            </a:r>
            <a:r>
              <a:rPr lang="en-US" dirty="0" smtClean="0"/>
              <a:t>. Strong reliance on (Spec#/Boogie) compiler or theory supplied patterns.</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412875"/>
            <a:ext cx="8382000" cy="5078313"/>
          </a:xfrm>
        </p:spPr>
        <p:txBody>
          <a:bodyPr/>
          <a:lstStyle/>
          <a:p>
            <a:r>
              <a:rPr lang="en-US" dirty="0" smtClean="0"/>
              <a:t>Matching-time significantly reduced for DPLL(T) search when using E-matching </a:t>
            </a:r>
            <a:r>
              <a:rPr lang="en-US" b="1" dirty="0" smtClean="0"/>
              <a:t>code trees </a:t>
            </a:r>
            <a:r>
              <a:rPr lang="en-US" dirty="0" smtClean="0"/>
              <a:t>and inverted path indices.</a:t>
            </a:r>
          </a:p>
          <a:p>
            <a:pPr>
              <a:buNone/>
            </a:pPr>
            <a:endParaRPr lang="en-US" dirty="0" smtClean="0"/>
          </a:p>
          <a:p>
            <a:r>
              <a:rPr lang="en-US" b="1" dirty="0" smtClean="0"/>
              <a:t>Inverted path indices</a:t>
            </a:r>
            <a:r>
              <a:rPr lang="en-US" dirty="0" smtClean="0"/>
              <a:t>: Pay for what you use, not for what you might.</a:t>
            </a:r>
          </a:p>
          <a:p>
            <a:endParaRPr lang="en-US" dirty="0" smtClean="0"/>
          </a:p>
          <a:p>
            <a:r>
              <a:rPr lang="en-US" dirty="0" smtClean="0"/>
              <a:t>Lazy vs. Eager depends on quality of patterns.</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412875"/>
            <a:ext cx="8382000" cy="4842864"/>
          </a:xfrm>
        </p:spPr>
        <p:txBody>
          <a:bodyPr/>
          <a:lstStyle/>
          <a:p>
            <a:r>
              <a:rPr lang="en-US" dirty="0" smtClean="0"/>
              <a:t>DPLL(QT) is (blatantly) incomplete.</a:t>
            </a:r>
          </a:p>
          <a:p>
            <a:pPr lvl="1"/>
            <a:r>
              <a:rPr lang="en-US" dirty="0" smtClean="0"/>
              <a:t>E-matching is a </a:t>
            </a:r>
            <a:r>
              <a:rPr lang="en-US" i="1" dirty="0" smtClean="0"/>
              <a:t>heuristic.</a:t>
            </a:r>
          </a:p>
          <a:p>
            <a:pPr lvl="1"/>
            <a:endParaRPr lang="en-US" i="1" dirty="0" smtClean="0"/>
          </a:p>
          <a:p>
            <a:pPr lvl="1"/>
            <a:r>
              <a:rPr lang="en-US" dirty="0" smtClean="0"/>
              <a:t>Saturation calculi offer a strong (and in principle complete) alternative.</a:t>
            </a:r>
          </a:p>
          <a:p>
            <a:pPr lvl="1"/>
            <a:endParaRPr lang="en-US" dirty="0" smtClean="0"/>
          </a:p>
          <a:p>
            <a:pPr lvl="1"/>
            <a:r>
              <a:rPr lang="en-US" dirty="0" smtClean="0"/>
              <a:t>Plug: Engineering DPLL(T) + Saturation.</a:t>
            </a:r>
            <a:br>
              <a:rPr lang="en-US" dirty="0" smtClean="0"/>
            </a:br>
            <a:r>
              <a:rPr lang="en-US" dirty="0" smtClean="0"/>
              <a:t> [de Moura &amp; </a:t>
            </a:r>
            <a:r>
              <a:rPr lang="en-US" dirty="0" err="1" smtClean="0"/>
              <a:t>Bjørner</a:t>
            </a:r>
            <a:r>
              <a:rPr lang="en-US" dirty="0" smtClean="0"/>
              <a:t> IJCAR 2008] </a:t>
            </a:r>
          </a:p>
          <a:p>
            <a:pPr lvl="1"/>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495794"/>
          </a:xfrm>
        </p:spPr>
        <p:txBody>
          <a:bodyPr/>
          <a:lstStyle/>
          <a:p>
            <a:r>
              <a:rPr smtClean="0"/>
              <a:t>Symbolic Reasoning - complexity</a:t>
            </a:r>
            <a:endParaRPr lang="en-US" dirty="0"/>
          </a:p>
        </p:txBody>
      </p:sp>
      <p:sp>
        <p:nvSpPr>
          <p:cNvPr id="10" name="Freeform 9"/>
          <p:cNvSpPr/>
          <p:nvPr/>
        </p:nvSpPr>
        <p:spPr>
          <a:xfrm>
            <a:off x="868680" y="2203704"/>
            <a:ext cx="7223760" cy="3794760"/>
          </a:xfrm>
          <a:custGeom>
            <a:avLst/>
            <a:gdLst>
              <a:gd name="connsiteX0" fmla="*/ 0 w 7223760"/>
              <a:gd name="connsiteY0" fmla="*/ 3794760 h 3794760"/>
              <a:gd name="connsiteX1" fmla="*/ 4773168 w 7223760"/>
              <a:gd name="connsiteY1" fmla="*/ 2834640 h 3794760"/>
              <a:gd name="connsiteX2" fmla="*/ 7223760 w 7223760"/>
              <a:gd name="connsiteY2" fmla="*/ 0 h 3794760"/>
            </a:gdLst>
            <a:ahLst/>
            <a:cxnLst>
              <a:cxn ang="0">
                <a:pos x="connsiteX0" y="connsiteY0"/>
              </a:cxn>
              <a:cxn ang="0">
                <a:pos x="connsiteX1" y="connsiteY1"/>
              </a:cxn>
              <a:cxn ang="0">
                <a:pos x="connsiteX2" y="connsiteY2"/>
              </a:cxn>
            </a:cxnLst>
            <a:rect l="l" t="t" r="r" b="b"/>
            <a:pathLst>
              <a:path w="7223760" h="3794760">
                <a:moveTo>
                  <a:pt x="0" y="3794760"/>
                </a:moveTo>
                <a:cubicBezTo>
                  <a:pt x="1784604" y="3630930"/>
                  <a:pt x="3569208" y="3467100"/>
                  <a:pt x="4773168" y="2834640"/>
                </a:cubicBezTo>
                <a:cubicBezTo>
                  <a:pt x="5977128" y="2202180"/>
                  <a:pt x="7223760" y="0"/>
                  <a:pt x="7223760" y="0"/>
                </a:cubicBezTo>
              </a:path>
            </a:pathLst>
          </a:custGeom>
          <a:ln w="254000">
            <a:gradFill>
              <a:gsLst>
                <a:gs pos="0">
                  <a:srgbClr val="03D4A8"/>
                </a:gs>
                <a:gs pos="25000">
                  <a:srgbClr val="21D6E0"/>
                </a:gs>
                <a:gs pos="75000">
                  <a:srgbClr val="0087E6"/>
                </a:gs>
                <a:gs pos="100000">
                  <a:srgbClr val="005CBF"/>
                </a:gs>
              </a:gsLst>
              <a:lin ang="5400000" scaled="0"/>
            </a:gradFill>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526280" y="4480560"/>
            <a:ext cx="2204450"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PSpace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(QBF)</a:t>
            </a:r>
          </a:p>
        </p:txBody>
      </p:sp>
      <p:sp>
        <p:nvSpPr>
          <p:cNvPr id="12" name="TextBox 11"/>
          <p:cNvSpPr txBox="1"/>
          <p:nvPr/>
        </p:nvSpPr>
        <p:spPr>
          <a:xfrm>
            <a:off x="6758566" y="1597152"/>
            <a:ext cx="2230098"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Undecidable</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(First-order logic)</a:t>
            </a:r>
          </a:p>
        </p:txBody>
      </p:sp>
      <p:sp>
        <p:nvSpPr>
          <p:cNvPr id="13" name="TextBox 12"/>
          <p:cNvSpPr txBox="1"/>
          <p:nvPr/>
        </p:nvSpPr>
        <p:spPr>
          <a:xfrm>
            <a:off x="2127504" y="5053584"/>
            <a:ext cx="2550698"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NP-complete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(Propositional logic)</a:t>
            </a:r>
          </a:p>
        </p:txBody>
      </p:sp>
      <p:sp>
        <p:nvSpPr>
          <p:cNvPr id="14" name="TextBox 13"/>
          <p:cNvSpPr txBox="1"/>
          <p:nvPr/>
        </p:nvSpPr>
        <p:spPr>
          <a:xfrm>
            <a:off x="5775960" y="3453384"/>
            <a:ext cx="2634054"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NEXPTime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(EPR)</a:t>
            </a:r>
          </a:p>
        </p:txBody>
      </p:sp>
      <p:sp>
        <p:nvSpPr>
          <p:cNvPr id="15" name="TextBox 14"/>
          <p:cNvSpPr txBox="1"/>
          <p:nvPr/>
        </p:nvSpPr>
        <p:spPr>
          <a:xfrm>
            <a:off x="661416" y="5462016"/>
            <a:ext cx="1300356"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P-time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(Equality)</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69219" y="950651"/>
            <a:ext cx="7043208" cy="2769989"/>
          </a:xfrm>
        </p:spPr>
        <p:txBody>
          <a:bodyPr/>
          <a:lstStyle/>
          <a:p>
            <a:r>
              <a:rPr smtClean="0"/>
              <a:t>Reading material</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graphicFrame>
        <p:nvGraphicFramePr>
          <p:cNvPr id="148482" name="Object 2"/>
          <p:cNvGraphicFramePr>
            <a:graphicFrameLocks noChangeAspect="1"/>
          </p:cNvGraphicFramePr>
          <p:nvPr/>
        </p:nvGraphicFramePr>
        <p:xfrm>
          <a:off x="347244" y="1768642"/>
          <a:ext cx="6185904" cy="589549"/>
        </p:xfrm>
        <a:graphic>
          <a:graphicData uri="http://schemas.openxmlformats.org/presentationml/2006/ole">
            <p:oleObj spid="_x0000_s148482" name="Equation" r:id="rId3" imgW="2298600" imgH="203040" progId="Equation.DSMT4">
              <p:embed/>
            </p:oleObj>
          </a:graphicData>
        </a:graphic>
      </p:graphicFrame>
      <p:graphicFrame>
        <p:nvGraphicFramePr>
          <p:cNvPr id="148483" name="Object 3"/>
          <p:cNvGraphicFramePr>
            <a:graphicFrameLocks noChangeAspect="1"/>
          </p:cNvGraphicFramePr>
          <p:nvPr/>
        </p:nvGraphicFramePr>
        <p:xfrm>
          <a:off x="366044" y="2804611"/>
          <a:ext cx="6251575" cy="573087"/>
        </p:xfrm>
        <a:graphic>
          <a:graphicData uri="http://schemas.openxmlformats.org/presentationml/2006/ole">
            <p:oleObj spid="_x0000_s148483" name="Equation" r:id="rId4" imgW="2222280" imgH="203040" progId="Equation.DSMT4">
              <p:embed/>
            </p:oleObj>
          </a:graphicData>
        </a:graphic>
      </p:graphicFrame>
      <p:sp>
        <p:nvSpPr>
          <p:cNvPr id="6" name="TextBox 5"/>
          <p:cNvSpPr txBox="1"/>
          <p:nvPr/>
        </p:nvSpPr>
        <p:spPr>
          <a:xfrm>
            <a:off x="7146759" y="1804737"/>
            <a:ext cx="1200970" cy="461665"/>
          </a:xfrm>
          <a:prstGeom prst="rect">
            <a:avLst/>
          </a:prstGeom>
          <a:noFill/>
        </p:spPr>
        <p:txBody>
          <a:bodyPr wrap="none" rtlCol="0">
            <a:spAutoFit/>
          </a:bodyPr>
          <a:lstStyle/>
          <a:p>
            <a:r>
              <a:rPr lang="en-US" sz="2400" b="1" dirty="0" smtClean="0">
                <a:solidFill>
                  <a:schemeClr val="accent4">
                    <a:lumMod val="50000"/>
                  </a:schemeClr>
                </a:solidFill>
              </a:rPr>
              <a:t>Is valid</a:t>
            </a:r>
          </a:p>
        </p:txBody>
      </p:sp>
      <p:sp>
        <p:nvSpPr>
          <p:cNvPr id="7" name="TextBox 6"/>
          <p:cNvSpPr txBox="1"/>
          <p:nvPr/>
        </p:nvSpPr>
        <p:spPr>
          <a:xfrm>
            <a:off x="7142748" y="2835442"/>
            <a:ext cx="1293944" cy="461665"/>
          </a:xfrm>
          <a:prstGeom prst="rect">
            <a:avLst/>
          </a:prstGeom>
          <a:noFill/>
        </p:spPr>
        <p:txBody>
          <a:bodyPr wrap="none" rtlCol="0">
            <a:spAutoFit/>
          </a:bodyPr>
          <a:lstStyle/>
          <a:p>
            <a:r>
              <a:rPr lang="en-US" sz="2400" b="1" dirty="0" smtClean="0">
                <a:solidFill>
                  <a:schemeClr val="accent4">
                    <a:lumMod val="50000"/>
                  </a:schemeClr>
                </a:solidFill>
              </a:rPr>
              <a:t>Is </a:t>
            </a:r>
            <a:r>
              <a:rPr lang="en-US" sz="2400" b="1" dirty="0" err="1" smtClean="0">
                <a:solidFill>
                  <a:schemeClr val="accent4">
                    <a:lumMod val="50000"/>
                  </a:schemeClr>
                </a:solidFill>
              </a:rPr>
              <a:t>unsat</a:t>
            </a:r>
            <a:endParaRPr lang="en-US" sz="2400" b="1" dirty="0" smtClean="0">
              <a:solidFill>
                <a:schemeClr val="accent4">
                  <a:lumMod val="50000"/>
                </a:schemeClr>
              </a:solidFill>
            </a:endParaRPr>
          </a:p>
        </p:txBody>
      </p:sp>
      <p:graphicFrame>
        <p:nvGraphicFramePr>
          <p:cNvPr id="148484" name="Object 4"/>
          <p:cNvGraphicFramePr>
            <a:graphicFrameLocks noChangeAspect="1"/>
          </p:cNvGraphicFramePr>
          <p:nvPr/>
        </p:nvGraphicFramePr>
        <p:xfrm>
          <a:off x="342066" y="3874754"/>
          <a:ext cx="6443746" cy="1166477"/>
        </p:xfrm>
        <a:graphic>
          <a:graphicData uri="http://schemas.openxmlformats.org/presentationml/2006/ole">
            <p:oleObj spid="_x0000_s148484" name="Equation" r:id="rId5" imgW="2349360" imgH="431640" progId="Equation.DSMT4">
              <p:embed/>
            </p:oleObj>
          </a:graphicData>
        </a:graphic>
      </p:graphicFrame>
      <p:sp>
        <p:nvSpPr>
          <p:cNvPr id="10" name="TextBox 9"/>
          <p:cNvSpPr txBox="1"/>
          <p:nvPr/>
        </p:nvSpPr>
        <p:spPr>
          <a:xfrm>
            <a:off x="7174832" y="3878179"/>
            <a:ext cx="1293944" cy="1200329"/>
          </a:xfrm>
          <a:prstGeom prst="rect">
            <a:avLst/>
          </a:prstGeom>
          <a:noFill/>
        </p:spPr>
        <p:txBody>
          <a:bodyPr wrap="none" rtlCol="0">
            <a:spAutoFit/>
          </a:bodyPr>
          <a:lstStyle/>
          <a:p>
            <a:r>
              <a:rPr lang="en-US" sz="2400" b="1" dirty="0" smtClean="0">
                <a:solidFill>
                  <a:schemeClr val="accent4">
                    <a:lumMod val="50000"/>
                  </a:schemeClr>
                </a:solidFill>
              </a:rPr>
              <a:t>Is </a:t>
            </a:r>
            <a:r>
              <a:rPr lang="en-US" sz="2400" b="1" dirty="0" err="1" smtClean="0">
                <a:solidFill>
                  <a:schemeClr val="accent4">
                    <a:lumMod val="50000"/>
                  </a:schemeClr>
                </a:solidFill>
              </a:rPr>
              <a:t>unsat</a:t>
            </a:r>
            <a:endParaRPr lang="en-US" sz="2400" b="1" dirty="0" smtClean="0">
              <a:solidFill>
                <a:schemeClr val="accent4">
                  <a:lumMod val="50000"/>
                </a:schemeClr>
              </a:solidFill>
            </a:endParaRPr>
          </a:p>
          <a:p>
            <a:r>
              <a:rPr lang="en-US" sz="2400" b="1" dirty="0" smtClean="0">
                <a:solidFill>
                  <a:schemeClr val="accent4">
                    <a:lumMod val="50000"/>
                  </a:schemeClr>
                </a:solidFill>
              </a:rPr>
              <a:t>(array</a:t>
            </a:r>
            <a:br>
              <a:rPr lang="en-US" sz="2400" b="1" dirty="0" smtClean="0">
                <a:solidFill>
                  <a:schemeClr val="accent4">
                    <a:lumMod val="50000"/>
                  </a:schemeClr>
                </a:solidFill>
              </a:rPr>
            </a:br>
            <a:r>
              <a:rPr lang="en-US" sz="2400" b="1" dirty="0" smtClean="0">
                <a:solidFill>
                  <a:schemeClr val="accent4">
                    <a:lumMod val="50000"/>
                  </a:schemeClr>
                </a:solidFill>
              </a:rPr>
              <a:t>axiom)</a:t>
            </a:r>
          </a:p>
        </p:txBody>
      </p:sp>
      <p:graphicFrame>
        <p:nvGraphicFramePr>
          <p:cNvPr id="148486" name="Object 6"/>
          <p:cNvGraphicFramePr>
            <a:graphicFrameLocks noChangeAspect="1"/>
          </p:cNvGraphicFramePr>
          <p:nvPr/>
        </p:nvGraphicFramePr>
        <p:xfrm>
          <a:off x="399800" y="5532019"/>
          <a:ext cx="5957887" cy="1133476"/>
        </p:xfrm>
        <a:graphic>
          <a:graphicData uri="http://schemas.openxmlformats.org/presentationml/2006/ole">
            <p:oleObj spid="_x0000_s148486" name="Equation" r:id="rId6" imgW="2171520" imgH="431640" progId="Equation.DSMT4">
              <p:embed/>
            </p:oleObj>
          </a:graphicData>
        </a:graphic>
      </p:graphicFrame>
      <p:sp>
        <p:nvSpPr>
          <p:cNvPr id="12" name="TextBox 11"/>
          <p:cNvSpPr txBox="1"/>
          <p:nvPr/>
        </p:nvSpPr>
        <p:spPr>
          <a:xfrm>
            <a:off x="7177701" y="5438274"/>
            <a:ext cx="2098651" cy="830997"/>
          </a:xfrm>
          <a:prstGeom prst="rect">
            <a:avLst/>
          </a:prstGeom>
          <a:noFill/>
        </p:spPr>
        <p:txBody>
          <a:bodyPr wrap="none" rtlCol="0">
            <a:spAutoFit/>
          </a:bodyPr>
          <a:lstStyle/>
          <a:p>
            <a:r>
              <a:rPr lang="en-US" sz="2400" b="1" dirty="0" smtClean="0">
                <a:solidFill>
                  <a:schemeClr val="accent4">
                    <a:lumMod val="50000"/>
                  </a:schemeClr>
                </a:solidFill>
              </a:rPr>
              <a:t>Is </a:t>
            </a:r>
            <a:r>
              <a:rPr lang="en-US" sz="2400" b="1" dirty="0" err="1" smtClean="0">
                <a:solidFill>
                  <a:schemeClr val="accent4">
                    <a:lumMod val="50000"/>
                  </a:schemeClr>
                </a:solidFill>
              </a:rPr>
              <a:t>unsat</a:t>
            </a:r>
            <a:endParaRPr lang="en-US" sz="2400" b="1" dirty="0" smtClean="0">
              <a:solidFill>
                <a:schemeClr val="accent4">
                  <a:lumMod val="50000"/>
                </a:schemeClr>
              </a:solidFill>
            </a:endParaRPr>
          </a:p>
          <a:p>
            <a:r>
              <a:rPr lang="en-US" sz="2400" b="1" dirty="0" smtClean="0">
                <a:solidFill>
                  <a:schemeClr val="accent4">
                    <a:lumMod val="50000"/>
                  </a:schemeClr>
                </a:solidFill>
              </a:rPr>
              <a:t>(congruence)</a:t>
            </a:r>
          </a:p>
        </p:txBody>
      </p:sp>
      <p:sp>
        <p:nvSpPr>
          <p:cNvPr id="13" name="Up-Down Arrow 12"/>
          <p:cNvSpPr/>
          <p:nvPr/>
        </p:nvSpPr>
        <p:spPr bwMode="auto">
          <a:xfrm>
            <a:off x="144379" y="2225842"/>
            <a:ext cx="372979" cy="709864"/>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Up-Down Arrow 13"/>
          <p:cNvSpPr/>
          <p:nvPr/>
        </p:nvSpPr>
        <p:spPr bwMode="auto">
          <a:xfrm>
            <a:off x="152400" y="3220452"/>
            <a:ext cx="372979" cy="709864"/>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Up-Down Arrow 14"/>
          <p:cNvSpPr/>
          <p:nvPr/>
        </p:nvSpPr>
        <p:spPr bwMode="auto">
          <a:xfrm>
            <a:off x="184484" y="4864767"/>
            <a:ext cx="372979" cy="709864"/>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Books</a:t>
            </a:r>
            <a:endParaRPr lang="en-US" dirty="0"/>
          </a:p>
        </p:txBody>
      </p:sp>
      <p:sp>
        <p:nvSpPr>
          <p:cNvPr id="3" name="Content Placeholder 2"/>
          <p:cNvSpPr>
            <a:spLocks noGrp="1"/>
          </p:cNvSpPr>
          <p:nvPr>
            <p:ph idx="1"/>
          </p:nvPr>
        </p:nvSpPr>
        <p:spPr>
          <a:xfrm>
            <a:off x="381000" y="1412875"/>
            <a:ext cx="8382000" cy="2488374"/>
          </a:xfrm>
        </p:spPr>
        <p:txBody>
          <a:bodyPr/>
          <a:lstStyle/>
          <a:p>
            <a:r>
              <a:rPr lang="en-US" dirty="0" smtClean="0"/>
              <a:t>Bradley &amp; Manna: </a:t>
            </a:r>
            <a:r>
              <a:rPr lang="en-US" b="1" dirty="0" smtClean="0"/>
              <a:t>The Calculus of Computation</a:t>
            </a:r>
          </a:p>
          <a:p>
            <a:endParaRPr lang="en-US" dirty="0" smtClean="0"/>
          </a:p>
          <a:p>
            <a:r>
              <a:rPr lang="en-US" dirty="0" err="1" smtClean="0"/>
              <a:t>Kroening</a:t>
            </a:r>
            <a:r>
              <a:rPr lang="en-US" dirty="0" smtClean="0"/>
              <a:t> &amp; </a:t>
            </a:r>
            <a:r>
              <a:rPr lang="en-US" dirty="0" err="1" smtClean="0"/>
              <a:t>Strichman</a:t>
            </a:r>
            <a:r>
              <a:rPr lang="en-US" dirty="0" smtClean="0"/>
              <a:t>: </a:t>
            </a:r>
            <a:r>
              <a:rPr lang="en-US" b="1" dirty="0" smtClean="0"/>
              <a:t>Decision Procedures </a:t>
            </a:r>
            <a:r>
              <a:rPr lang="en-US" dirty="0" smtClean="0"/>
              <a:t>An Algorithmic Point of View</a:t>
            </a:r>
            <a:endParaRPr lang="en-US"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Web links</a:t>
            </a:r>
            <a:endParaRPr lang="en-US" dirty="0"/>
          </a:p>
        </p:txBody>
      </p:sp>
      <p:sp>
        <p:nvSpPr>
          <p:cNvPr id="3" name="Content Placeholder 2"/>
          <p:cNvSpPr>
            <a:spLocks noGrp="1"/>
          </p:cNvSpPr>
          <p:nvPr>
            <p:ph idx="1"/>
          </p:nvPr>
        </p:nvSpPr>
        <p:spPr>
          <a:xfrm>
            <a:off x="381000" y="1629443"/>
            <a:ext cx="8382000" cy="4824398"/>
          </a:xfrm>
        </p:spPr>
        <p:txBody>
          <a:bodyPr/>
          <a:lstStyle/>
          <a:p>
            <a:r>
              <a:rPr lang="en-US" dirty="0" smtClean="0">
                <a:hlinkClick r:id="rId2"/>
              </a:rPr>
              <a:t>Http://research.microsoft.com/projects/z3</a:t>
            </a:r>
            <a:endParaRPr lang="en-US" dirty="0" smtClean="0"/>
          </a:p>
          <a:p>
            <a:endParaRPr lang="en-US" dirty="0" smtClean="0"/>
          </a:p>
          <a:p>
            <a:r>
              <a:rPr lang="en-US" dirty="0" smtClean="0">
                <a:hlinkClick r:id="rId3"/>
              </a:rPr>
              <a:t>http://smt-lib.org</a:t>
            </a:r>
            <a:endParaRPr lang="en-US" dirty="0" smtClean="0"/>
          </a:p>
          <a:p>
            <a:endParaRPr lang="en-US" dirty="0" smtClean="0"/>
          </a:p>
          <a:p>
            <a:r>
              <a:rPr lang="en-US" dirty="0" smtClean="0">
                <a:hlinkClick r:id="rId4"/>
              </a:rPr>
              <a:t>http://wiki.org/smt</a:t>
            </a:r>
            <a:endParaRPr lang="en-US" dirty="0" smtClean="0"/>
          </a:p>
          <a:p>
            <a:endParaRPr lang="en-US" dirty="0" smtClean="0"/>
          </a:p>
          <a:p>
            <a:r>
              <a:rPr lang="en-US" dirty="0" smtClean="0"/>
              <a:t>Some SMT solvers:</a:t>
            </a:r>
            <a:br>
              <a:rPr lang="en-US" dirty="0" smtClean="0"/>
            </a:br>
            <a:r>
              <a:rPr lang="en-US" dirty="0" err="1" smtClean="0"/>
              <a:t>Barcelogic</a:t>
            </a:r>
            <a:r>
              <a:rPr lang="en-US" dirty="0" smtClean="0"/>
              <a:t>, CVC3, </a:t>
            </a:r>
            <a:r>
              <a:rPr lang="en-US" dirty="0" err="1" smtClean="0"/>
              <a:t>Mathsat</a:t>
            </a:r>
            <a:r>
              <a:rPr lang="en-US" dirty="0" smtClean="0"/>
              <a:t>, </a:t>
            </a:r>
            <a:r>
              <a:rPr lang="en-US" dirty="0" err="1" smtClean="0"/>
              <a:t>Yices</a:t>
            </a: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Reading material</a:t>
            </a:r>
            <a:endParaRPr lang="en-US" dirty="0"/>
          </a:p>
        </p:txBody>
      </p:sp>
      <p:sp>
        <p:nvSpPr>
          <p:cNvPr id="5" name="TextBox 4"/>
          <p:cNvSpPr txBox="1"/>
          <p:nvPr/>
        </p:nvSpPr>
        <p:spPr>
          <a:xfrm>
            <a:off x="312822" y="1840831"/>
            <a:ext cx="8831178" cy="3970318"/>
          </a:xfrm>
          <a:prstGeom prst="rect">
            <a:avLst/>
          </a:prstGeom>
          <a:noFill/>
        </p:spPr>
        <p:txBody>
          <a:bodyPr wrap="square" rtlCol="0">
            <a:spAutoFit/>
          </a:bodyPr>
          <a:lstStyle/>
          <a:p>
            <a:r>
              <a:rPr lang="en-US" sz="1400" b="1" dirty="0" smtClean="0">
                <a:solidFill>
                  <a:schemeClr val="bg1"/>
                </a:solidFill>
              </a:rPr>
              <a:t>[Ack54] W. Ackermann. Solvable cases of the decision problem. </a:t>
            </a:r>
            <a:r>
              <a:rPr lang="en-US" sz="1400" b="1" i="1" dirty="0" smtClean="0">
                <a:solidFill>
                  <a:schemeClr val="bg1"/>
                </a:solidFill>
              </a:rPr>
              <a:t>Studies in Logic and the Foundation of</a:t>
            </a:r>
          </a:p>
          <a:p>
            <a:r>
              <a:rPr lang="en-US" sz="1400" i="1" dirty="0" smtClean="0">
                <a:solidFill>
                  <a:schemeClr val="bg1"/>
                </a:solidFill>
              </a:rPr>
              <a:t>Mathematics, 1954</a:t>
            </a:r>
          </a:p>
          <a:p>
            <a:r>
              <a:rPr lang="en-US" sz="1400" b="1" dirty="0" smtClean="0">
                <a:solidFill>
                  <a:schemeClr val="bg1"/>
                </a:solidFill>
              </a:rPr>
              <a:t>[ABC+02] G. </a:t>
            </a:r>
            <a:r>
              <a:rPr lang="en-US" sz="1400" b="1" dirty="0" err="1" smtClean="0">
                <a:solidFill>
                  <a:schemeClr val="bg1"/>
                </a:solidFill>
              </a:rPr>
              <a:t>Audemard</a:t>
            </a:r>
            <a:r>
              <a:rPr lang="en-US" sz="1400" b="1" dirty="0" smtClean="0">
                <a:solidFill>
                  <a:schemeClr val="bg1"/>
                </a:solidFill>
              </a:rPr>
              <a:t>, P. </a:t>
            </a:r>
            <a:r>
              <a:rPr lang="en-US" sz="1400" b="1" dirty="0" err="1" smtClean="0">
                <a:solidFill>
                  <a:schemeClr val="bg1"/>
                </a:solidFill>
              </a:rPr>
              <a:t>Bertoli</a:t>
            </a:r>
            <a:r>
              <a:rPr lang="en-US" sz="1400" b="1" dirty="0" smtClean="0">
                <a:solidFill>
                  <a:schemeClr val="bg1"/>
                </a:solidFill>
              </a:rPr>
              <a:t>, A. Cimatti, A. </a:t>
            </a:r>
            <a:r>
              <a:rPr lang="en-US" sz="1400" b="1" dirty="0" err="1" smtClean="0">
                <a:solidFill>
                  <a:schemeClr val="bg1"/>
                </a:solidFill>
              </a:rPr>
              <a:t>Kornilowicz</a:t>
            </a:r>
            <a:r>
              <a:rPr lang="en-US" sz="1400" b="1" dirty="0" smtClean="0">
                <a:solidFill>
                  <a:schemeClr val="bg1"/>
                </a:solidFill>
              </a:rPr>
              <a:t>, and R. </a:t>
            </a:r>
            <a:r>
              <a:rPr lang="en-US" sz="1400" b="1" dirty="0" err="1" smtClean="0">
                <a:solidFill>
                  <a:schemeClr val="bg1"/>
                </a:solidFill>
              </a:rPr>
              <a:t>Sebastiani</a:t>
            </a:r>
            <a:r>
              <a:rPr lang="en-US" sz="1400" b="1" dirty="0" smtClean="0">
                <a:solidFill>
                  <a:schemeClr val="bg1"/>
                </a:solidFill>
              </a:rPr>
              <a:t>. A SAT based approach</a:t>
            </a:r>
          </a:p>
          <a:p>
            <a:r>
              <a:rPr lang="en-US" sz="1400" dirty="0" smtClean="0">
                <a:solidFill>
                  <a:schemeClr val="bg1"/>
                </a:solidFill>
              </a:rPr>
              <a:t>for solving formulas over </a:t>
            </a:r>
            <a:r>
              <a:rPr lang="en-US" sz="1400" dirty="0" err="1" smtClean="0">
                <a:solidFill>
                  <a:schemeClr val="bg1"/>
                </a:solidFill>
              </a:rPr>
              <a:t>boolean</a:t>
            </a:r>
            <a:r>
              <a:rPr lang="en-US" sz="1400" dirty="0" smtClean="0">
                <a:solidFill>
                  <a:schemeClr val="bg1"/>
                </a:solidFill>
              </a:rPr>
              <a:t> and linear mathematical propositions. In </a:t>
            </a:r>
            <a:r>
              <a:rPr lang="en-US" sz="1400" i="1" dirty="0" smtClean="0">
                <a:solidFill>
                  <a:schemeClr val="bg1"/>
                </a:solidFill>
              </a:rPr>
              <a:t>Proc. of CADE’02, 2002</a:t>
            </a:r>
          </a:p>
          <a:p>
            <a:r>
              <a:rPr lang="en-US" sz="1400" b="1" dirty="0" smtClean="0">
                <a:solidFill>
                  <a:schemeClr val="bg1"/>
                </a:solidFill>
              </a:rPr>
              <a:t>[BDS00] C. Barrett, D. Dill, and A. Stump. A framework for cooperating decision procedures. In </a:t>
            </a:r>
            <a:r>
              <a:rPr lang="en-US" sz="1400" b="1" i="1" dirty="0" smtClean="0">
                <a:solidFill>
                  <a:schemeClr val="bg1"/>
                </a:solidFill>
              </a:rPr>
              <a:t>17th</a:t>
            </a:r>
          </a:p>
          <a:p>
            <a:r>
              <a:rPr lang="en-US" sz="1400" i="1" dirty="0" smtClean="0">
                <a:solidFill>
                  <a:schemeClr val="bg1"/>
                </a:solidFill>
              </a:rPr>
              <a:t>International Conference on Computer-Aided Deduction, volume 1831 of Lecture Notes in Artificial</a:t>
            </a:r>
          </a:p>
          <a:p>
            <a:r>
              <a:rPr lang="en-US" sz="1400" i="1" dirty="0" smtClean="0">
                <a:solidFill>
                  <a:schemeClr val="bg1"/>
                </a:solidFill>
              </a:rPr>
              <a:t>Intelligence, pages 79–97. Springer-</a:t>
            </a:r>
            <a:r>
              <a:rPr lang="en-US" sz="1400" i="1" dirty="0" err="1" smtClean="0">
                <a:solidFill>
                  <a:schemeClr val="bg1"/>
                </a:solidFill>
              </a:rPr>
              <a:t>Verlag</a:t>
            </a:r>
            <a:r>
              <a:rPr lang="en-US" sz="1400" i="1" dirty="0" smtClean="0">
                <a:solidFill>
                  <a:schemeClr val="bg1"/>
                </a:solidFill>
              </a:rPr>
              <a:t>, 2000</a:t>
            </a:r>
          </a:p>
          <a:p>
            <a:r>
              <a:rPr lang="en-US" sz="1400" b="1" dirty="0" smtClean="0">
                <a:solidFill>
                  <a:schemeClr val="bg1"/>
                </a:solidFill>
              </a:rPr>
              <a:t>[BdMS05] C. Barrett, L. de Moura, and A. Stump. SMT-COMP: </a:t>
            </a:r>
            <a:r>
              <a:rPr lang="en-US" sz="1400" b="1" dirty="0" err="1" smtClean="0">
                <a:solidFill>
                  <a:schemeClr val="bg1"/>
                </a:solidFill>
              </a:rPr>
              <a:t>Satisfiability</a:t>
            </a:r>
            <a:r>
              <a:rPr lang="en-US" sz="1400" b="1" dirty="0" smtClean="0">
                <a:solidFill>
                  <a:schemeClr val="bg1"/>
                </a:solidFill>
              </a:rPr>
              <a:t> Modulo Theories Competition.</a:t>
            </a:r>
          </a:p>
          <a:p>
            <a:r>
              <a:rPr lang="en-US" sz="1400" dirty="0" smtClean="0">
                <a:solidFill>
                  <a:schemeClr val="bg1"/>
                </a:solidFill>
              </a:rPr>
              <a:t>In </a:t>
            </a:r>
            <a:r>
              <a:rPr lang="en-US" sz="1400" i="1" dirty="0" smtClean="0">
                <a:solidFill>
                  <a:schemeClr val="bg1"/>
                </a:solidFill>
              </a:rPr>
              <a:t>Int. Conference on Computer Aided Verification (CAV’05), pages 20–23. Springer, 2005</a:t>
            </a:r>
          </a:p>
          <a:p>
            <a:r>
              <a:rPr lang="en-US" sz="1400" b="1" dirty="0" smtClean="0">
                <a:solidFill>
                  <a:schemeClr val="bg1"/>
                </a:solidFill>
              </a:rPr>
              <a:t>[BDS02] C. Barrett, D. Dill, and A. Stump. Checking </a:t>
            </a:r>
            <a:r>
              <a:rPr lang="en-US" sz="1400" b="1" dirty="0" err="1" smtClean="0">
                <a:solidFill>
                  <a:schemeClr val="bg1"/>
                </a:solidFill>
              </a:rPr>
              <a:t>satisfiability</a:t>
            </a:r>
            <a:r>
              <a:rPr lang="en-US" sz="1400" b="1" dirty="0" smtClean="0">
                <a:solidFill>
                  <a:schemeClr val="bg1"/>
                </a:solidFill>
              </a:rPr>
              <a:t> of first-order formulas by incremental</a:t>
            </a:r>
          </a:p>
          <a:p>
            <a:r>
              <a:rPr lang="en-US" sz="1400" dirty="0" smtClean="0">
                <a:solidFill>
                  <a:schemeClr val="bg1"/>
                </a:solidFill>
              </a:rPr>
              <a:t>translation to SAT. In Ed </a:t>
            </a:r>
            <a:r>
              <a:rPr lang="en-US" sz="1400" dirty="0" err="1" smtClean="0">
                <a:solidFill>
                  <a:schemeClr val="bg1"/>
                </a:solidFill>
              </a:rPr>
              <a:t>Brinksma</a:t>
            </a:r>
            <a:r>
              <a:rPr lang="en-US" sz="1400" dirty="0" smtClean="0">
                <a:solidFill>
                  <a:schemeClr val="bg1"/>
                </a:solidFill>
              </a:rPr>
              <a:t> and Kim </a:t>
            </a:r>
            <a:r>
              <a:rPr lang="en-US" sz="1400" dirty="0" err="1" smtClean="0">
                <a:solidFill>
                  <a:schemeClr val="bg1"/>
                </a:solidFill>
              </a:rPr>
              <a:t>Guldstrand</a:t>
            </a:r>
            <a:r>
              <a:rPr lang="en-US" sz="1400" dirty="0" smtClean="0">
                <a:solidFill>
                  <a:schemeClr val="bg1"/>
                </a:solidFill>
              </a:rPr>
              <a:t> Larsen, editors, </a:t>
            </a:r>
            <a:r>
              <a:rPr lang="en-US" sz="1400" i="1" dirty="0" smtClean="0">
                <a:solidFill>
                  <a:schemeClr val="bg1"/>
                </a:solidFill>
              </a:rPr>
              <a:t>Proceedings of the 14th</a:t>
            </a:r>
          </a:p>
          <a:p>
            <a:r>
              <a:rPr lang="en-US" sz="1400" i="1" dirty="0" smtClean="0">
                <a:solidFill>
                  <a:schemeClr val="bg1"/>
                </a:solidFill>
              </a:rPr>
              <a:t>International Conference on Computer Aided Verification (CAV ’02), volume 2404 of Lecture Notes in</a:t>
            </a:r>
          </a:p>
          <a:p>
            <a:r>
              <a:rPr lang="en-US" sz="1400" i="1" dirty="0" smtClean="0">
                <a:solidFill>
                  <a:schemeClr val="bg1"/>
                </a:solidFill>
              </a:rPr>
              <a:t>Computer Science, pages 236–249. Springer-</a:t>
            </a:r>
            <a:r>
              <a:rPr lang="en-US" sz="1400" i="1" dirty="0" err="1" smtClean="0">
                <a:solidFill>
                  <a:schemeClr val="bg1"/>
                </a:solidFill>
              </a:rPr>
              <a:t>Verlag</a:t>
            </a:r>
            <a:r>
              <a:rPr lang="en-US" sz="1400" i="1" dirty="0" smtClean="0">
                <a:solidFill>
                  <a:schemeClr val="bg1"/>
                </a:solidFill>
              </a:rPr>
              <a:t>, July 2002. Copenhagen, Denmark</a:t>
            </a:r>
          </a:p>
          <a:p>
            <a:r>
              <a:rPr lang="it-IT" sz="1400" b="1" dirty="0" smtClean="0">
                <a:solidFill>
                  <a:schemeClr val="bg1"/>
                </a:solidFill>
              </a:rPr>
              <a:t>[BBC+05] M. Bozzano, R. Bruttomesso, A. Cimatti, T. Junttila, P. van Rossum, S. Ranise, and</a:t>
            </a:r>
          </a:p>
          <a:p>
            <a:r>
              <a:rPr lang="en-US" sz="1400" dirty="0" smtClean="0">
                <a:solidFill>
                  <a:schemeClr val="bg1"/>
                </a:solidFill>
              </a:rPr>
              <a:t>R. </a:t>
            </a:r>
            <a:r>
              <a:rPr lang="en-US" sz="1400" dirty="0" err="1" smtClean="0">
                <a:solidFill>
                  <a:schemeClr val="bg1"/>
                </a:solidFill>
              </a:rPr>
              <a:t>Sebastiani</a:t>
            </a:r>
            <a:r>
              <a:rPr lang="en-US" sz="1400" dirty="0" smtClean="0">
                <a:solidFill>
                  <a:schemeClr val="bg1"/>
                </a:solidFill>
              </a:rPr>
              <a:t>. Efficient </a:t>
            </a:r>
            <a:r>
              <a:rPr lang="en-US" sz="1400" dirty="0" err="1" smtClean="0">
                <a:solidFill>
                  <a:schemeClr val="bg1"/>
                </a:solidFill>
              </a:rPr>
              <a:t>satisfiability</a:t>
            </a:r>
            <a:r>
              <a:rPr lang="en-US" sz="1400" dirty="0" smtClean="0">
                <a:solidFill>
                  <a:schemeClr val="bg1"/>
                </a:solidFill>
              </a:rPr>
              <a:t> modulo theories via delayed theory combination. In </a:t>
            </a:r>
            <a:r>
              <a:rPr lang="en-US" sz="1400" i="1" dirty="0" smtClean="0">
                <a:solidFill>
                  <a:schemeClr val="bg1"/>
                </a:solidFill>
              </a:rPr>
              <a:t>Int. Conf. on</a:t>
            </a:r>
          </a:p>
          <a:p>
            <a:r>
              <a:rPr lang="en-US" sz="1400" i="1" dirty="0" smtClean="0">
                <a:solidFill>
                  <a:schemeClr val="bg1"/>
                </a:solidFill>
              </a:rPr>
              <a:t>Computer-Aided Verification (CAV), volume 3576 of LNCS. Springer, 2005</a:t>
            </a:r>
          </a:p>
          <a:p>
            <a:r>
              <a:rPr lang="en-US" sz="1400" b="1" dirty="0" smtClean="0">
                <a:solidFill>
                  <a:schemeClr val="bg1"/>
                </a:solidFill>
              </a:rPr>
              <a:t>[Chv83] V. </a:t>
            </a:r>
            <a:r>
              <a:rPr lang="en-US" sz="1400" b="1" dirty="0" err="1" smtClean="0">
                <a:solidFill>
                  <a:schemeClr val="bg1"/>
                </a:solidFill>
              </a:rPr>
              <a:t>Chvatal</a:t>
            </a:r>
            <a:r>
              <a:rPr lang="en-US" sz="1400" b="1" dirty="0" smtClean="0">
                <a:solidFill>
                  <a:schemeClr val="bg1"/>
                </a:solidFill>
              </a:rPr>
              <a:t>. </a:t>
            </a:r>
            <a:r>
              <a:rPr lang="en-US" sz="1400" b="1" i="1" dirty="0" smtClean="0">
                <a:solidFill>
                  <a:schemeClr val="bg1"/>
                </a:solidFill>
              </a:rPr>
              <a:t>Linear Programming. W. H. Freeman, 1983</a:t>
            </a:r>
            <a:endParaRPr lang="en-US" sz="14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Reading material</a:t>
            </a:r>
            <a:endParaRPr lang="en-US" dirty="0"/>
          </a:p>
        </p:txBody>
      </p:sp>
      <p:sp>
        <p:nvSpPr>
          <p:cNvPr id="5" name="TextBox 4"/>
          <p:cNvSpPr txBox="1"/>
          <p:nvPr/>
        </p:nvSpPr>
        <p:spPr>
          <a:xfrm>
            <a:off x="312822" y="1840831"/>
            <a:ext cx="8831178" cy="4616648"/>
          </a:xfrm>
          <a:prstGeom prst="rect">
            <a:avLst/>
          </a:prstGeom>
          <a:noFill/>
        </p:spPr>
        <p:txBody>
          <a:bodyPr wrap="square" rtlCol="0">
            <a:spAutoFit/>
          </a:bodyPr>
          <a:lstStyle/>
          <a:p>
            <a:r>
              <a:rPr lang="en-US" sz="1400" b="1" dirty="0" smtClean="0">
                <a:solidFill>
                  <a:schemeClr val="bg1"/>
                </a:solidFill>
              </a:rPr>
              <a:t>[CG96] B. </a:t>
            </a:r>
            <a:r>
              <a:rPr lang="en-US" sz="1400" b="1" dirty="0" err="1" smtClean="0">
                <a:solidFill>
                  <a:schemeClr val="bg1"/>
                </a:solidFill>
              </a:rPr>
              <a:t>Cherkassky</a:t>
            </a:r>
            <a:r>
              <a:rPr lang="en-US" sz="1400" b="1" dirty="0" smtClean="0">
                <a:solidFill>
                  <a:schemeClr val="bg1"/>
                </a:solidFill>
              </a:rPr>
              <a:t> and A. Goldberg. Negative-cycle detection algorithms. In </a:t>
            </a:r>
            <a:r>
              <a:rPr lang="en-US" sz="1400" b="1" i="1" dirty="0" smtClean="0">
                <a:solidFill>
                  <a:schemeClr val="bg1"/>
                </a:solidFill>
              </a:rPr>
              <a:t>European Symposium on</a:t>
            </a:r>
          </a:p>
          <a:p>
            <a:r>
              <a:rPr lang="en-US" sz="1400" i="1" dirty="0" smtClean="0">
                <a:solidFill>
                  <a:schemeClr val="bg1"/>
                </a:solidFill>
              </a:rPr>
              <a:t>Algorithms, pages 349–363, 1996</a:t>
            </a:r>
          </a:p>
          <a:p>
            <a:r>
              <a:rPr lang="en-US" sz="1400" b="1" dirty="0" smtClean="0">
                <a:solidFill>
                  <a:schemeClr val="bg1"/>
                </a:solidFill>
              </a:rPr>
              <a:t>[DLL62] M. Davis, G. </a:t>
            </a:r>
            <a:r>
              <a:rPr lang="en-US" sz="1400" b="1" dirty="0" err="1" smtClean="0">
                <a:solidFill>
                  <a:schemeClr val="bg1"/>
                </a:solidFill>
              </a:rPr>
              <a:t>Logemann</a:t>
            </a:r>
            <a:r>
              <a:rPr lang="en-US" sz="1400" b="1" dirty="0" smtClean="0">
                <a:solidFill>
                  <a:schemeClr val="bg1"/>
                </a:solidFill>
              </a:rPr>
              <a:t>, and D. Loveland. A machine program for theorem proving.</a:t>
            </a:r>
          </a:p>
          <a:p>
            <a:r>
              <a:rPr lang="en-US" sz="1400" i="1" dirty="0" smtClean="0">
                <a:solidFill>
                  <a:schemeClr val="bg1"/>
                </a:solidFill>
              </a:rPr>
              <a:t>Communications of the ACM, 5(7):394–397, July 1962</a:t>
            </a:r>
          </a:p>
          <a:p>
            <a:r>
              <a:rPr lang="en-US" sz="1400" b="1" dirty="0" smtClean="0">
                <a:solidFill>
                  <a:schemeClr val="bg1"/>
                </a:solidFill>
              </a:rPr>
              <a:t>[DNS03] D. </a:t>
            </a:r>
            <a:r>
              <a:rPr lang="en-US" sz="1400" b="1" dirty="0" err="1" smtClean="0">
                <a:solidFill>
                  <a:schemeClr val="bg1"/>
                </a:solidFill>
              </a:rPr>
              <a:t>Detlefs</a:t>
            </a:r>
            <a:r>
              <a:rPr lang="en-US" sz="1400" b="1" dirty="0" smtClean="0">
                <a:solidFill>
                  <a:schemeClr val="bg1"/>
                </a:solidFill>
              </a:rPr>
              <a:t>, G. Nelson, and J. B. Saxe. Simplify: A theorem </a:t>
            </a:r>
            <a:r>
              <a:rPr lang="en-US" sz="1400" b="1" dirty="0" err="1" smtClean="0">
                <a:solidFill>
                  <a:schemeClr val="bg1"/>
                </a:solidFill>
              </a:rPr>
              <a:t>prover</a:t>
            </a:r>
            <a:r>
              <a:rPr lang="en-US" sz="1400" b="1" dirty="0" smtClean="0">
                <a:solidFill>
                  <a:schemeClr val="bg1"/>
                </a:solidFill>
              </a:rPr>
              <a:t> for program checking. Technical</a:t>
            </a:r>
          </a:p>
          <a:p>
            <a:r>
              <a:rPr lang="en-US" sz="1400" dirty="0" smtClean="0">
                <a:solidFill>
                  <a:schemeClr val="bg1"/>
                </a:solidFill>
              </a:rPr>
              <a:t>Report HPL-2003-148, HP Labs, 2003</a:t>
            </a:r>
          </a:p>
          <a:p>
            <a:r>
              <a:rPr lang="en-US" sz="1400" b="1" dirty="0" smtClean="0">
                <a:solidFill>
                  <a:schemeClr val="bg1"/>
                </a:solidFill>
              </a:rPr>
              <a:t>[DST80] P. J. Downey, R. </a:t>
            </a:r>
            <a:r>
              <a:rPr lang="en-US" sz="1400" b="1" dirty="0" err="1" smtClean="0">
                <a:solidFill>
                  <a:schemeClr val="bg1"/>
                </a:solidFill>
              </a:rPr>
              <a:t>Sethi</a:t>
            </a:r>
            <a:r>
              <a:rPr lang="en-US" sz="1400" b="1" dirty="0" smtClean="0">
                <a:solidFill>
                  <a:schemeClr val="bg1"/>
                </a:solidFill>
              </a:rPr>
              <a:t>, and R. E. </a:t>
            </a:r>
            <a:r>
              <a:rPr lang="en-US" sz="1400" b="1" dirty="0" err="1" smtClean="0">
                <a:solidFill>
                  <a:schemeClr val="bg1"/>
                </a:solidFill>
              </a:rPr>
              <a:t>Tarjan</a:t>
            </a:r>
            <a:r>
              <a:rPr lang="en-US" sz="1400" b="1" dirty="0" smtClean="0">
                <a:solidFill>
                  <a:schemeClr val="bg1"/>
                </a:solidFill>
              </a:rPr>
              <a:t>. Variations on the Common </a:t>
            </a:r>
            <a:r>
              <a:rPr lang="en-US" sz="1400" b="1" dirty="0" err="1" smtClean="0">
                <a:solidFill>
                  <a:schemeClr val="bg1"/>
                </a:solidFill>
              </a:rPr>
              <a:t>Subexpression</a:t>
            </a:r>
            <a:r>
              <a:rPr lang="en-US" sz="1400" b="1" dirty="0" smtClean="0">
                <a:solidFill>
                  <a:schemeClr val="bg1"/>
                </a:solidFill>
              </a:rPr>
              <a:t> Problem.</a:t>
            </a:r>
          </a:p>
          <a:p>
            <a:r>
              <a:rPr lang="en-US" sz="1400" i="1" dirty="0" smtClean="0">
                <a:solidFill>
                  <a:schemeClr val="bg1"/>
                </a:solidFill>
              </a:rPr>
              <a:t>Journal of the Association for Computing Machinery, 27(4):758–771, 1980</a:t>
            </a:r>
          </a:p>
          <a:p>
            <a:r>
              <a:rPr lang="en-US" sz="1400" b="1" dirty="0" smtClean="0">
                <a:solidFill>
                  <a:schemeClr val="bg1"/>
                </a:solidFill>
              </a:rPr>
              <a:t>[dMR02] L. de Moura and H. </a:t>
            </a:r>
            <a:r>
              <a:rPr lang="en-US" sz="1400" b="1" dirty="0" err="1" smtClean="0">
                <a:solidFill>
                  <a:schemeClr val="bg1"/>
                </a:solidFill>
              </a:rPr>
              <a:t>Rueß</a:t>
            </a:r>
            <a:r>
              <a:rPr lang="en-US" sz="1400" b="1" dirty="0" smtClean="0">
                <a:solidFill>
                  <a:schemeClr val="bg1"/>
                </a:solidFill>
              </a:rPr>
              <a:t>. Lemmas on demand for </a:t>
            </a:r>
            <a:r>
              <a:rPr lang="en-US" sz="1400" b="1" dirty="0" err="1" smtClean="0">
                <a:solidFill>
                  <a:schemeClr val="bg1"/>
                </a:solidFill>
              </a:rPr>
              <a:t>satisfiability</a:t>
            </a:r>
            <a:r>
              <a:rPr lang="en-US" sz="1400" b="1" dirty="0" smtClean="0">
                <a:solidFill>
                  <a:schemeClr val="bg1"/>
                </a:solidFill>
              </a:rPr>
              <a:t> solvers. In </a:t>
            </a:r>
            <a:r>
              <a:rPr lang="en-US" sz="1400" b="1" i="1" dirty="0" smtClean="0">
                <a:solidFill>
                  <a:schemeClr val="bg1"/>
                </a:solidFill>
              </a:rPr>
              <a:t>Proceedings of the</a:t>
            </a:r>
          </a:p>
          <a:p>
            <a:r>
              <a:rPr lang="en-US" sz="1400" i="1" dirty="0" smtClean="0">
                <a:solidFill>
                  <a:schemeClr val="bg1"/>
                </a:solidFill>
              </a:rPr>
              <a:t>Fifth International Symposium on the Theory and Applications of </a:t>
            </a:r>
            <a:r>
              <a:rPr lang="en-US" sz="1400" i="1" dirty="0" err="1" smtClean="0">
                <a:solidFill>
                  <a:schemeClr val="bg1"/>
                </a:solidFill>
              </a:rPr>
              <a:t>Satisfiability</a:t>
            </a:r>
            <a:r>
              <a:rPr lang="en-US" sz="1400" i="1" dirty="0" smtClean="0">
                <a:solidFill>
                  <a:schemeClr val="bg1"/>
                </a:solidFill>
              </a:rPr>
              <a:t> Testing (SAT 2002).</a:t>
            </a:r>
          </a:p>
          <a:p>
            <a:r>
              <a:rPr lang="en-US" sz="1400" dirty="0" smtClean="0">
                <a:solidFill>
                  <a:schemeClr val="bg1"/>
                </a:solidFill>
              </a:rPr>
              <a:t>Cincinnati, Ohio, 2002</a:t>
            </a:r>
          </a:p>
          <a:p>
            <a:r>
              <a:rPr lang="en-US" sz="1400" b="1" dirty="0" smtClean="0">
                <a:solidFill>
                  <a:schemeClr val="bg1"/>
                </a:solidFill>
              </a:rPr>
              <a:t>[dMB07] L. de Moura and N. </a:t>
            </a:r>
            <a:r>
              <a:rPr lang="en-US" sz="1400" b="1" dirty="0" err="1" smtClean="0">
                <a:solidFill>
                  <a:schemeClr val="bg1"/>
                </a:solidFill>
              </a:rPr>
              <a:t>Bjørner</a:t>
            </a:r>
            <a:r>
              <a:rPr lang="en-US" sz="1400" b="1" dirty="0" smtClean="0">
                <a:solidFill>
                  <a:schemeClr val="bg1"/>
                </a:solidFill>
              </a:rPr>
              <a:t>. Model-based Theory Combination </a:t>
            </a:r>
            <a:r>
              <a:rPr lang="en-US" sz="1400" dirty="0" smtClean="0">
                <a:solidFill>
                  <a:schemeClr val="bg1"/>
                </a:solidFill>
              </a:rPr>
              <a:t>(SMT 2007)</a:t>
            </a:r>
          </a:p>
          <a:p>
            <a:r>
              <a:rPr lang="en-US" sz="1400" b="1" dirty="0" smtClean="0">
                <a:solidFill>
                  <a:schemeClr val="bg1"/>
                </a:solidFill>
              </a:rPr>
              <a:t>[dMB07] L. de Moura and N. </a:t>
            </a:r>
            <a:r>
              <a:rPr lang="en-US" sz="1400" b="1" dirty="0" err="1" smtClean="0">
                <a:solidFill>
                  <a:schemeClr val="bg1"/>
                </a:solidFill>
              </a:rPr>
              <a:t>Bjørner</a:t>
            </a:r>
            <a:r>
              <a:rPr lang="en-US" sz="1400" b="1" dirty="0" smtClean="0">
                <a:solidFill>
                  <a:schemeClr val="bg1"/>
                </a:solidFill>
              </a:rPr>
              <a:t>. Efficient E-matching for SMT solvers </a:t>
            </a:r>
            <a:r>
              <a:rPr lang="en-US" sz="1400" dirty="0" smtClean="0">
                <a:solidFill>
                  <a:schemeClr val="bg1"/>
                </a:solidFill>
              </a:rPr>
              <a:t>(CADE 2007)</a:t>
            </a:r>
          </a:p>
          <a:p>
            <a:r>
              <a:rPr lang="en-US" sz="1400" b="1" dirty="0" smtClean="0">
                <a:solidFill>
                  <a:schemeClr val="bg1"/>
                </a:solidFill>
              </a:rPr>
              <a:t>[dMB08] L. de Moura and N. </a:t>
            </a:r>
            <a:r>
              <a:rPr lang="en-US" sz="1400" b="1" dirty="0" err="1" smtClean="0">
                <a:solidFill>
                  <a:schemeClr val="bg1"/>
                </a:solidFill>
              </a:rPr>
              <a:t>Bjørner</a:t>
            </a:r>
            <a:r>
              <a:rPr lang="en-US" sz="1400" b="1" dirty="0" smtClean="0">
                <a:solidFill>
                  <a:schemeClr val="bg1"/>
                </a:solidFill>
              </a:rPr>
              <a:t>. Z3: An Efficient SMT Solver </a:t>
            </a:r>
            <a:r>
              <a:rPr lang="en-US" sz="1400" dirty="0" smtClean="0">
                <a:solidFill>
                  <a:schemeClr val="bg1"/>
                </a:solidFill>
              </a:rPr>
              <a:t>(TACAS 2008)</a:t>
            </a:r>
          </a:p>
          <a:p>
            <a:r>
              <a:rPr lang="en-US" sz="1400" b="1" dirty="0" smtClean="0">
                <a:solidFill>
                  <a:schemeClr val="bg1"/>
                </a:solidFill>
              </a:rPr>
              <a:t>[DdM06] B. </a:t>
            </a:r>
            <a:r>
              <a:rPr lang="en-US" sz="1400" b="1" dirty="0" err="1" smtClean="0">
                <a:solidFill>
                  <a:schemeClr val="bg1"/>
                </a:solidFill>
              </a:rPr>
              <a:t>Dutertre</a:t>
            </a:r>
            <a:r>
              <a:rPr lang="en-US" sz="1400" b="1" dirty="0" smtClean="0">
                <a:solidFill>
                  <a:schemeClr val="bg1"/>
                </a:solidFill>
              </a:rPr>
              <a:t> and L. de Moura. Integrating simplex with DPLL(T). Technical report, CSL, SRI</a:t>
            </a:r>
          </a:p>
          <a:p>
            <a:r>
              <a:rPr lang="en-US" sz="1400" dirty="0" smtClean="0">
                <a:solidFill>
                  <a:schemeClr val="bg1"/>
                </a:solidFill>
              </a:rPr>
              <a:t>International, 2006</a:t>
            </a:r>
          </a:p>
          <a:p>
            <a:r>
              <a:rPr lang="en-US" sz="1400" b="1" dirty="0" smtClean="0">
                <a:solidFill>
                  <a:schemeClr val="bg1"/>
                </a:solidFill>
              </a:rPr>
              <a:t>[GHN+04] H. </a:t>
            </a:r>
            <a:r>
              <a:rPr lang="en-US" sz="1400" b="1" dirty="0" err="1" smtClean="0">
                <a:solidFill>
                  <a:schemeClr val="bg1"/>
                </a:solidFill>
              </a:rPr>
              <a:t>Ganzinger</a:t>
            </a:r>
            <a:r>
              <a:rPr lang="en-US" sz="1400" b="1" dirty="0" smtClean="0">
                <a:solidFill>
                  <a:schemeClr val="bg1"/>
                </a:solidFill>
              </a:rPr>
              <a:t>, G. Hagen, R. </a:t>
            </a:r>
            <a:r>
              <a:rPr lang="en-US" sz="1400" b="1" dirty="0" err="1" smtClean="0">
                <a:solidFill>
                  <a:schemeClr val="bg1"/>
                </a:solidFill>
              </a:rPr>
              <a:t>Nieuwenhuis</a:t>
            </a:r>
            <a:r>
              <a:rPr lang="en-US" sz="1400" b="1" dirty="0" smtClean="0">
                <a:solidFill>
                  <a:schemeClr val="bg1"/>
                </a:solidFill>
              </a:rPr>
              <a:t>, A. Oliveras, and C. Tinelli. DPLL(T): Fast decision</a:t>
            </a:r>
          </a:p>
          <a:p>
            <a:r>
              <a:rPr lang="en-US" sz="1400" dirty="0" smtClean="0">
                <a:solidFill>
                  <a:schemeClr val="bg1"/>
                </a:solidFill>
              </a:rPr>
              <a:t>procedures. In R. </a:t>
            </a:r>
            <a:r>
              <a:rPr lang="en-US" sz="1400" dirty="0" err="1" smtClean="0">
                <a:solidFill>
                  <a:schemeClr val="bg1"/>
                </a:solidFill>
              </a:rPr>
              <a:t>Alur</a:t>
            </a:r>
            <a:r>
              <a:rPr lang="en-US" sz="1400" dirty="0" smtClean="0">
                <a:solidFill>
                  <a:schemeClr val="bg1"/>
                </a:solidFill>
              </a:rPr>
              <a:t> and D. </a:t>
            </a:r>
            <a:r>
              <a:rPr lang="en-US" sz="1400" dirty="0" err="1" smtClean="0">
                <a:solidFill>
                  <a:schemeClr val="bg1"/>
                </a:solidFill>
              </a:rPr>
              <a:t>Peled</a:t>
            </a:r>
            <a:r>
              <a:rPr lang="en-US" sz="1400" dirty="0" smtClean="0">
                <a:solidFill>
                  <a:schemeClr val="bg1"/>
                </a:solidFill>
              </a:rPr>
              <a:t>, editors, </a:t>
            </a:r>
            <a:r>
              <a:rPr lang="en-US" sz="1400" i="1" dirty="0" smtClean="0">
                <a:solidFill>
                  <a:schemeClr val="bg1"/>
                </a:solidFill>
              </a:rPr>
              <a:t>Int. Conference on Computer Aided Verification (CAV</a:t>
            </a:r>
          </a:p>
          <a:p>
            <a:r>
              <a:rPr lang="en-US" sz="1400" i="1" dirty="0" smtClean="0">
                <a:solidFill>
                  <a:schemeClr val="bg1"/>
                </a:solidFill>
              </a:rPr>
              <a:t>04), volume 3114 of LNCS, pages 175–188. Springer, 2004</a:t>
            </a:r>
            <a:endParaRPr lang="en-US" sz="14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Reading material</a:t>
            </a:r>
            <a:endParaRPr lang="en-US" dirty="0"/>
          </a:p>
        </p:txBody>
      </p:sp>
      <p:sp>
        <p:nvSpPr>
          <p:cNvPr id="5" name="TextBox 4"/>
          <p:cNvSpPr txBox="1"/>
          <p:nvPr/>
        </p:nvSpPr>
        <p:spPr>
          <a:xfrm>
            <a:off x="312822" y="1840831"/>
            <a:ext cx="8831178" cy="3877985"/>
          </a:xfrm>
          <a:prstGeom prst="rect">
            <a:avLst/>
          </a:prstGeom>
          <a:noFill/>
        </p:spPr>
        <p:txBody>
          <a:bodyPr wrap="square" rtlCol="0">
            <a:spAutoFit/>
          </a:bodyPr>
          <a:lstStyle/>
          <a:p>
            <a:r>
              <a:rPr lang="en-US" sz="1400" b="1" dirty="0" smtClean="0">
                <a:solidFill>
                  <a:schemeClr val="bg1"/>
                </a:solidFill>
              </a:rPr>
              <a:t>[MSS96] J. Marques-Silva and K. A. </a:t>
            </a:r>
            <a:r>
              <a:rPr lang="en-US" sz="1400" b="1" dirty="0" err="1" smtClean="0">
                <a:solidFill>
                  <a:schemeClr val="bg1"/>
                </a:solidFill>
              </a:rPr>
              <a:t>Sakallah</a:t>
            </a:r>
            <a:r>
              <a:rPr lang="en-US" sz="1400" b="1" dirty="0" smtClean="0">
                <a:solidFill>
                  <a:schemeClr val="bg1"/>
                </a:solidFill>
              </a:rPr>
              <a:t>. GRASP - A New Search Algorithm for </a:t>
            </a:r>
            <a:r>
              <a:rPr lang="en-US" sz="1400" b="1" dirty="0" err="1" smtClean="0">
                <a:solidFill>
                  <a:schemeClr val="bg1"/>
                </a:solidFill>
              </a:rPr>
              <a:t>Satisfiability</a:t>
            </a:r>
            <a:r>
              <a:rPr lang="en-US" sz="1400" b="1" dirty="0" smtClean="0">
                <a:solidFill>
                  <a:schemeClr val="bg1"/>
                </a:solidFill>
              </a:rPr>
              <a:t>. In </a:t>
            </a:r>
            <a:r>
              <a:rPr lang="en-US" sz="1400" b="1" i="1" dirty="0" smtClean="0">
                <a:solidFill>
                  <a:schemeClr val="bg1"/>
                </a:solidFill>
              </a:rPr>
              <a:t>Proc.</a:t>
            </a:r>
          </a:p>
          <a:p>
            <a:r>
              <a:rPr lang="en-US" sz="1400" i="1" dirty="0" smtClean="0">
                <a:solidFill>
                  <a:schemeClr val="bg1"/>
                </a:solidFill>
              </a:rPr>
              <a:t>of ICCAD’96, 1996</a:t>
            </a:r>
          </a:p>
          <a:p>
            <a:r>
              <a:rPr lang="en-US" sz="1400" b="1" dirty="0" smtClean="0">
                <a:solidFill>
                  <a:schemeClr val="bg1"/>
                </a:solidFill>
              </a:rPr>
              <a:t>[NO79] G. Nelson and D. C. </a:t>
            </a:r>
            <a:r>
              <a:rPr lang="en-US" sz="1400" b="1" dirty="0" err="1" smtClean="0">
                <a:solidFill>
                  <a:schemeClr val="bg1"/>
                </a:solidFill>
              </a:rPr>
              <a:t>Oppen</a:t>
            </a:r>
            <a:r>
              <a:rPr lang="en-US" sz="1400" b="1" dirty="0" smtClean="0">
                <a:solidFill>
                  <a:schemeClr val="bg1"/>
                </a:solidFill>
              </a:rPr>
              <a:t>. Simplification by cooperating decision procedures. </a:t>
            </a:r>
            <a:r>
              <a:rPr lang="en-US" sz="1400" b="1" i="1" dirty="0" smtClean="0">
                <a:solidFill>
                  <a:schemeClr val="bg1"/>
                </a:solidFill>
              </a:rPr>
              <a:t>ACM Transactions</a:t>
            </a:r>
          </a:p>
          <a:p>
            <a:r>
              <a:rPr lang="en-US" sz="1400" i="1" dirty="0" smtClean="0">
                <a:solidFill>
                  <a:schemeClr val="bg1"/>
                </a:solidFill>
              </a:rPr>
              <a:t>on Programming Languages and Systems, 1(2):245–257, 1979</a:t>
            </a:r>
          </a:p>
          <a:p>
            <a:r>
              <a:rPr lang="en-US" sz="1400" b="1" dirty="0" smtClean="0">
                <a:solidFill>
                  <a:schemeClr val="bg1"/>
                </a:solidFill>
              </a:rPr>
              <a:t>[NO05] R. </a:t>
            </a:r>
            <a:r>
              <a:rPr lang="en-US" sz="1400" b="1" dirty="0" err="1" smtClean="0">
                <a:solidFill>
                  <a:schemeClr val="bg1"/>
                </a:solidFill>
              </a:rPr>
              <a:t>Nieuwenhuis</a:t>
            </a:r>
            <a:r>
              <a:rPr lang="en-US" sz="1400" b="1" dirty="0" smtClean="0">
                <a:solidFill>
                  <a:schemeClr val="bg1"/>
                </a:solidFill>
              </a:rPr>
              <a:t> and A. Oliveras. DPLL(T) with exhaustive theory propagation and its application to</a:t>
            </a:r>
          </a:p>
          <a:p>
            <a:r>
              <a:rPr lang="en-US" sz="1400" dirty="0" smtClean="0">
                <a:solidFill>
                  <a:schemeClr val="bg1"/>
                </a:solidFill>
              </a:rPr>
              <a:t>difference logic. In </a:t>
            </a:r>
            <a:r>
              <a:rPr lang="en-US" sz="1400" i="1" dirty="0" smtClean="0">
                <a:solidFill>
                  <a:schemeClr val="bg1"/>
                </a:solidFill>
              </a:rPr>
              <a:t>Int. Conference on Computer Aided Verification (CAV’05), pages 321–334.</a:t>
            </a:r>
          </a:p>
          <a:p>
            <a:r>
              <a:rPr lang="en-US" sz="1400" dirty="0" smtClean="0">
                <a:solidFill>
                  <a:schemeClr val="bg1"/>
                </a:solidFill>
              </a:rPr>
              <a:t>Springer, 2005</a:t>
            </a:r>
          </a:p>
          <a:p>
            <a:r>
              <a:rPr lang="en-US" sz="1400" b="1" dirty="0" smtClean="0">
                <a:solidFill>
                  <a:schemeClr val="bg1"/>
                </a:solidFill>
              </a:rPr>
              <a:t>[Opp80] D. </a:t>
            </a:r>
            <a:r>
              <a:rPr lang="en-US" sz="1400" b="1" dirty="0" err="1" smtClean="0">
                <a:solidFill>
                  <a:schemeClr val="bg1"/>
                </a:solidFill>
              </a:rPr>
              <a:t>Oppen</a:t>
            </a:r>
            <a:r>
              <a:rPr lang="en-US" sz="1400" b="1" dirty="0" smtClean="0">
                <a:solidFill>
                  <a:schemeClr val="bg1"/>
                </a:solidFill>
              </a:rPr>
              <a:t>. Reasoning about recursively defined data structures. </a:t>
            </a:r>
            <a:r>
              <a:rPr lang="en-US" sz="1400" b="1" i="1" dirty="0" smtClean="0">
                <a:solidFill>
                  <a:schemeClr val="bg1"/>
                </a:solidFill>
              </a:rPr>
              <a:t>J. ACM, 27(3):403–411, 1980</a:t>
            </a:r>
          </a:p>
          <a:p>
            <a:r>
              <a:rPr lang="en-US" sz="1400" b="1" dirty="0" smtClean="0">
                <a:solidFill>
                  <a:schemeClr val="bg1"/>
                </a:solidFill>
              </a:rPr>
              <a:t>[PRSS99] A. Pnueli, Y. </a:t>
            </a:r>
            <a:r>
              <a:rPr lang="en-US" sz="1400" b="1" dirty="0" err="1" smtClean="0">
                <a:solidFill>
                  <a:schemeClr val="bg1"/>
                </a:solidFill>
              </a:rPr>
              <a:t>Rodeh</a:t>
            </a:r>
            <a:r>
              <a:rPr lang="en-US" sz="1400" b="1" dirty="0" smtClean="0">
                <a:solidFill>
                  <a:schemeClr val="bg1"/>
                </a:solidFill>
              </a:rPr>
              <a:t>, O. </a:t>
            </a:r>
            <a:r>
              <a:rPr lang="en-US" sz="1400" b="1" dirty="0" err="1" smtClean="0">
                <a:solidFill>
                  <a:schemeClr val="bg1"/>
                </a:solidFill>
              </a:rPr>
              <a:t>Shtrichman</a:t>
            </a:r>
            <a:r>
              <a:rPr lang="en-US" sz="1400" b="1" dirty="0" smtClean="0">
                <a:solidFill>
                  <a:schemeClr val="bg1"/>
                </a:solidFill>
              </a:rPr>
              <a:t>, and M. Siegel. Deciding equality formulas by small</a:t>
            </a:r>
          </a:p>
          <a:p>
            <a:r>
              <a:rPr lang="fr-FR" sz="1400" dirty="0" err="1" smtClean="0">
                <a:solidFill>
                  <a:schemeClr val="bg1"/>
                </a:solidFill>
              </a:rPr>
              <a:t>domains</a:t>
            </a:r>
            <a:r>
              <a:rPr lang="fr-FR" sz="1400" dirty="0" smtClean="0">
                <a:solidFill>
                  <a:schemeClr val="bg1"/>
                </a:solidFill>
              </a:rPr>
              <a:t> </a:t>
            </a:r>
            <a:r>
              <a:rPr lang="fr-FR" sz="1400" dirty="0" err="1" smtClean="0">
                <a:solidFill>
                  <a:schemeClr val="bg1"/>
                </a:solidFill>
              </a:rPr>
              <a:t>instantiations</a:t>
            </a:r>
            <a:r>
              <a:rPr lang="fr-FR" sz="1400" dirty="0" smtClean="0">
                <a:solidFill>
                  <a:schemeClr val="bg1"/>
                </a:solidFill>
              </a:rPr>
              <a:t>. </a:t>
            </a:r>
            <a:r>
              <a:rPr lang="fr-FR" sz="1400" i="1" dirty="0" smtClean="0">
                <a:solidFill>
                  <a:schemeClr val="bg1"/>
                </a:solidFill>
              </a:rPr>
              <a:t>Lecture Notes in Computer Science, 1633:455–469, 1999</a:t>
            </a:r>
          </a:p>
          <a:p>
            <a:r>
              <a:rPr lang="en-US" sz="1400" b="1" dirty="0" smtClean="0">
                <a:solidFill>
                  <a:schemeClr val="bg1"/>
                </a:solidFill>
              </a:rPr>
              <a:t>[Pug92] William Pugh. The Omega test: a fast and practical integer programming algorithm for</a:t>
            </a:r>
          </a:p>
          <a:p>
            <a:r>
              <a:rPr lang="en-US" sz="1400" dirty="0" smtClean="0">
                <a:solidFill>
                  <a:schemeClr val="bg1"/>
                </a:solidFill>
              </a:rPr>
              <a:t>dependence analysis. In </a:t>
            </a:r>
            <a:r>
              <a:rPr lang="en-US" sz="1400" i="1" dirty="0" smtClean="0">
                <a:solidFill>
                  <a:schemeClr val="bg1"/>
                </a:solidFill>
              </a:rPr>
              <a:t>Communications of the ACM, volume 8, pages 102–114, August 1992</a:t>
            </a:r>
          </a:p>
          <a:p>
            <a:r>
              <a:rPr lang="en-US" sz="1400" b="1" dirty="0" smtClean="0">
                <a:solidFill>
                  <a:schemeClr val="bg1"/>
                </a:solidFill>
              </a:rPr>
              <a:t>[RT03] S. </a:t>
            </a:r>
            <a:r>
              <a:rPr lang="en-US" sz="1400" b="1" dirty="0" err="1" smtClean="0">
                <a:solidFill>
                  <a:schemeClr val="bg1"/>
                </a:solidFill>
              </a:rPr>
              <a:t>Ranise</a:t>
            </a:r>
            <a:r>
              <a:rPr lang="en-US" sz="1400" b="1" dirty="0" smtClean="0">
                <a:solidFill>
                  <a:schemeClr val="bg1"/>
                </a:solidFill>
              </a:rPr>
              <a:t> and C. Tinelli. The </a:t>
            </a:r>
            <a:r>
              <a:rPr lang="en-US" sz="1400" b="1" dirty="0" err="1" smtClean="0">
                <a:solidFill>
                  <a:schemeClr val="bg1"/>
                </a:solidFill>
              </a:rPr>
              <a:t>smt</a:t>
            </a:r>
            <a:r>
              <a:rPr lang="en-US" sz="1400" b="1" dirty="0" smtClean="0">
                <a:solidFill>
                  <a:schemeClr val="bg1"/>
                </a:solidFill>
              </a:rPr>
              <a:t>-lib format: An initial proposal. In </a:t>
            </a:r>
            <a:r>
              <a:rPr lang="en-US" sz="1400" b="1" i="1" dirty="0" smtClean="0">
                <a:solidFill>
                  <a:schemeClr val="bg1"/>
                </a:solidFill>
              </a:rPr>
              <a:t>Proceedings of the 1st</a:t>
            </a:r>
          </a:p>
          <a:p>
            <a:r>
              <a:rPr lang="en-US" sz="1400" i="1" dirty="0" smtClean="0">
                <a:solidFill>
                  <a:schemeClr val="bg1"/>
                </a:solidFill>
              </a:rPr>
              <a:t>International Workshop on Pragmatics of Decision Procedures in Automated Reasoning</a:t>
            </a:r>
          </a:p>
          <a:p>
            <a:r>
              <a:rPr lang="es-ES" sz="1400" i="1" dirty="0" smtClean="0">
                <a:solidFill>
                  <a:schemeClr val="bg1"/>
                </a:solidFill>
              </a:rPr>
              <a:t>(PDPAR’03), Miami, Florida, </a:t>
            </a:r>
            <a:r>
              <a:rPr lang="es-ES" sz="1400" i="1" dirty="0" err="1" smtClean="0">
                <a:solidFill>
                  <a:schemeClr val="bg1"/>
                </a:solidFill>
              </a:rPr>
              <a:t>pages</a:t>
            </a:r>
            <a:r>
              <a:rPr lang="es-ES" sz="1400" i="1" dirty="0" smtClean="0">
                <a:solidFill>
                  <a:schemeClr val="bg1"/>
                </a:solidFill>
              </a:rPr>
              <a:t> 94–111, 2003</a:t>
            </a:r>
            <a:endParaRPr lang="en-US" sz="14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Reading material</a:t>
            </a:r>
            <a:endParaRPr lang="en-US" dirty="0"/>
          </a:p>
        </p:txBody>
      </p:sp>
      <p:sp>
        <p:nvSpPr>
          <p:cNvPr id="5" name="TextBox 4"/>
          <p:cNvSpPr txBox="1"/>
          <p:nvPr/>
        </p:nvSpPr>
        <p:spPr>
          <a:xfrm>
            <a:off x="312822" y="1840831"/>
            <a:ext cx="8831178" cy="1661993"/>
          </a:xfrm>
          <a:prstGeom prst="rect">
            <a:avLst/>
          </a:prstGeom>
          <a:noFill/>
        </p:spPr>
        <p:txBody>
          <a:bodyPr wrap="square" rtlCol="0">
            <a:spAutoFit/>
          </a:bodyPr>
          <a:lstStyle/>
          <a:p>
            <a:r>
              <a:rPr lang="en-US" sz="1400" b="1" dirty="0" smtClean="0">
                <a:solidFill>
                  <a:schemeClr val="bg1"/>
                </a:solidFill>
              </a:rPr>
              <a:t>[RS01] H. </a:t>
            </a:r>
            <a:r>
              <a:rPr lang="en-US" sz="1400" b="1" dirty="0" err="1" smtClean="0">
                <a:solidFill>
                  <a:schemeClr val="bg1"/>
                </a:solidFill>
              </a:rPr>
              <a:t>Ruess</a:t>
            </a:r>
            <a:r>
              <a:rPr lang="en-US" sz="1400" b="1" dirty="0" smtClean="0">
                <a:solidFill>
                  <a:schemeClr val="bg1"/>
                </a:solidFill>
              </a:rPr>
              <a:t> and N. Shankar. Deconstructing </a:t>
            </a:r>
            <a:r>
              <a:rPr lang="en-US" sz="1400" b="1" dirty="0" err="1" smtClean="0">
                <a:solidFill>
                  <a:schemeClr val="bg1"/>
                </a:solidFill>
              </a:rPr>
              <a:t>shostak</a:t>
            </a:r>
            <a:r>
              <a:rPr lang="en-US" sz="1400" b="1" dirty="0" smtClean="0">
                <a:solidFill>
                  <a:schemeClr val="bg1"/>
                </a:solidFill>
              </a:rPr>
              <a:t>. In </a:t>
            </a:r>
            <a:r>
              <a:rPr lang="en-US" sz="1400" b="1" i="1" dirty="0" smtClean="0">
                <a:solidFill>
                  <a:schemeClr val="bg1"/>
                </a:solidFill>
              </a:rPr>
              <a:t>16th Annual IEEE Symposium on Logic in</a:t>
            </a:r>
          </a:p>
          <a:p>
            <a:r>
              <a:rPr lang="fr-FR" sz="1400" i="1" dirty="0" smtClean="0">
                <a:solidFill>
                  <a:schemeClr val="bg1"/>
                </a:solidFill>
              </a:rPr>
              <a:t>Computer Science, pages 19–28, </a:t>
            </a:r>
            <a:r>
              <a:rPr lang="fr-FR" sz="1400" i="1" dirty="0" err="1" smtClean="0">
                <a:solidFill>
                  <a:schemeClr val="bg1"/>
                </a:solidFill>
              </a:rPr>
              <a:t>June</a:t>
            </a:r>
            <a:r>
              <a:rPr lang="fr-FR" sz="1400" i="1" dirty="0" smtClean="0">
                <a:solidFill>
                  <a:schemeClr val="bg1"/>
                </a:solidFill>
              </a:rPr>
              <a:t> 2001</a:t>
            </a:r>
          </a:p>
          <a:p>
            <a:r>
              <a:rPr lang="en-US" sz="1400" b="1" dirty="0" smtClean="0">
                <a:solidFill>
                  <a:schemeClr val="bg1"/>
                </a:solidFill>
              </a:rPr>
              <a:t>[SLB03] S. </a:t>
            </a:r>
            <a:r>
              <a:rPr lang="en-US" sz="1400" b="1" dirty="0" err="1" smtClean="0">
                <a:solidFill>
                  <a:schemeClr val="bg1"/>
                </a:solidFill>
              </a:rPr>
              <a:t>Seshia</a:t>
            </a:r>
            <a:r>
              <a:rPr lang="en-US" sz="1400" b="1" dirty="0" smtClean="0">
                <a:solidFill>
                  <a:schemeClr val="bg1"/>
                </a:solidFill>
              </a:rPr>
              <a:t>, S. Lahiri, and R. Bryant. A hybrid SAT-based decision procedure for separation logic</a:t>
            </a:r>
          </a:p>
          <a:p>
            <a:r>
              <a:rPr lang="en-US" sz="1400" dirty="0" smtClean="0">
                <a:solidFill>
                  <a:schemeClr val="bg1"/>
                </a:solidFill>
              </a:rPr>
              <a:t>with </a:t>
            </a:r>
            <a:r>
              <a:rPr lang="en-US" sz="1400" dirty="0" err="1" smtClean="0">
                <a:solidFill>
                  <a:schemeClr val="bg1"/>
                </a:solidFill>
              </a:rPr>
              <a:t>uninterpreted</a:t>
            </a:r>
            <a:r>
              <a:rPr lang="en-US" sz="1400" dirty="0" smtClean="0">
                <a:solidFill>
                  <a:schemeClr val="bg1"/>
                </a:solidFill>
              </a:rPr>
              <a:t> functions. In </a:t>
            </a:r>
            <a:r>
              <a:rPr lang="en-US" sz="1400" i="1" dirty="0" smtClean="0">
                <a:solidFill>
                  <a:schemeClr val="bg1"/>
                </a:solidFill>
              </a:rPr>
              <a:t>Proc. 40th Design Automation Conference, pages 425–430. ACM</a:t>
            </a:r>
          </a:p>
          <a:p>
            <a:r>
              <a:rPr lang="en-US" sz="1400" dirty="0" smtClean="0">
                <a:solidFill>
                  <a:schemeClr val="bg1"/>
                </a:solidFill>
              </a:rPr>
              <a:t>Press, 2003</a:t>
            </a:r>
          </a:p>
          <a:p>
            <a:r>
              <a:rPr lang="en-US" sz="1400" b="1" dirty="0" smtClean="0">
                <a:solidFill>
                  <a:schemeClr val="bg1"/>
                </a:solidFill>
              </a:rPr>
              <a:t>[Sho81] R. </a:t>
            </a:r>
            <a:r>
              <a:rPr lang="en-US" sz="1400" b="1" dirty="0" err="1" smtClean="0">
                <a:solidFill>
                  <a:schemeClr val="bg1"/>
                </a:solidFill>
              </a:rPr>
              <a:t>Shostak</a:t>
            </a:r>
            <a:r>
              <a:rPr lang="en-US" sz="1400" b="1" dirty="0" smtClean="0">
                <a:solidFill>
                  <a:schemeClr val="bg1"/>
                </a:solidFill>
              </a:rPr>
              <a:t>. Deciding linear inequalities by computing loop residues. </a:t>
            </a:r>
            <a:r>
              <a:rPr lang="en-US" sz="1400" b="1" i="1" dirty="0" smtClean="0">
                <a:solidFill>
                  <a:schemeClr val="bg1"/>
                </a:solidFill>
              </a:rPr>
              <a:t>Journal of the ACM,</a:t>
            </a:r>
          </a:p>
          <a:p>
            <a:r>
              <a:rPr lang="en-US" sz="1400" dirty="0" smtClean="0">
                <a:solidFill>
                  <a:schemeClr val="bg1"/>
                </a:solidFill>
              </a:rPr>
              <a:t>28(4):769–779, October 1981</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6" name="TextBox 5"/>
          <p:cNvSpPr txBox="1"/>
          <p:nvPr/>
        </p:nvSpPr>
        <p:spPr>
          <a:xfrm>
            <a:off x="7146759" y="1804737"/>
            <a:ext cx="1200970" cy="461665"/>
          </a:xfrm>
          <a:prstGeom prst="rect">
            <a:avLst/>
          </a:prstGeom>
          <a:noFill/>
        </p:spPr>
        <p:txBody>
          <a:bodyPr wrap="none" rtlCol="0">
            <a:spAutoFit/>
          </a:bodyPr>
          <a:lstStyle/>
          <a:p>
            <a:r>
              <a:rPr lang="en-US" sz="2400" b="1" dirty="0" smtClean="0">
                <a:solidFill>
                  <a:schemeClr val="accent4">
                    <a:lumMod val="50000"/>
                  </a:schemeClr>
                </a:solidFill>
              </a:rPr>
              <a:t>Is valid</a:t>
            </a:r>
          </a:p>
        </p:txBody>
      </p:sp>
      <p:sp>
        <p:nvSpPr>
          <p:cNvPr id="7" name="TextBox 6"/>
          <p:cNvSpPr txBox="1"/>
          <p:nvPr/>
        </p:nvSpPr>
        <p:spPr>
          <a:xfrm>
            <a:off x="7166811" y="4748463"/>
            <a:ext cx="1293944" cy="461665"/>
          </a:xfrm>
          <a:prstGeom prst="rect">
            <a:avLst/>
          </a:prstGeom>
          <a:noFill/>
        </p:spPr>
        <p:txBody>
          <a:bodyPr wrap="none" rtlCol="0">
            <a:spAutoFit/>
          </a:bodyPr>
          <a:lstStyle/>
          <a:p>
            <a:r>
              <a:rPr lang="en-US" sz="2400" b="1" dirty="0" smtClean="0">
                <a:solidFill>
                  <a:schemeClr val="accent4">
                    <a:lumMod val="50000"/>
                  </a:schemeClr>
                </a:solidFill>
              </a:rPr>
              <a:t>Is </a:t>
            </a:r>
            <a:r>
              <a:rPr lang="en-US" sz="2400" b="1" dirty="0" err="1" smtClean="0">
                <a:solidFill>
                  <a:schemeClr val="accent4">
                    <a:lumMod val="50000"/>
                  </a:schemeClr>
                </a:solidFill>
              </a:rPr>
              <a:t>unsat</a:t>
            </a:r>
            <a:endParaRPr lang="en-US" sz="2400" b="1" dirty="0" smtClean="0">
              <a:solidFill>
                <a:schemeClr val="accent4">
                  <a:lumMod val="50000"/>
                </a:schemeClr>
              </a:solidFill>
            </a:endParaRPr>
          </a:p>
        </p:txBody>
      </p:sp>
      <p:sp>
        <p:nvSpPr>
          <p:cNvPr id="15" name="Up-Down Arrow 14"/>
          <p:cNvSpPr/>
          <p:nvPr/>
        </p:nvSpPr>
        <p:spPr bwMode="auto">
          <a:xfrm>
            <a:off x="160421" y="3565357"/>
            <a:ext cx="372979" cy="709864"/>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49510" name="Object 6"/>
          <p:cNvGraphicFramePr>
            <a:graphicFrameLocks noChangeAspect="1"/>
          </p:cNvGraphicFramePr>
          <p:nvPr/>
        </p:nvGraphicFramePr>
        <p:xfrm>
          <a:off x="443750" y="1528010"/>
          <a:ext cx="5295314" cy="1899483"/>
        </p:xfrm>
        <a:graphic>
          <a:graphicData uri="http://schemas.openxmlformats.org/presentationml/2006/ole">
            <p:oleObj spid="_x0000_s149510" name="Equation" r:id="rId3" imgW="1650960" imgH="660240" progId="Equation.DSMT4">
              <p:embed/>
            </p:oleObj>
          </a:graphicData>
        </a:graphic>
      </p:graphicFrame>
      <p:graphicFrame>
        <p:nvGraphicFramePr>
          <p:cNvPr id="149511" name="Object 7"/>
          <p:cNvGraphicFramePr>
            <a:graphicFrameLocks noChangeAspect="1"/>
          </p:cNvGraphicFramePr>
          <p:nvPr/>
        </p:nvGraphicFramePr>
        <p:xfrm>
          <a:off x="478840" y="4460875"/>
          <a:ext cx="5049837" cy="1898650"/>
        </p:xfrm>
        <a:graphic>
          <a:graphicData uri="http://schemas.openxmlformats.org/presentationml/2006/ole">
            <p:oleObj spid="_x0000_s149511" name="Equation" r:id="rId4" imgW="157464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7" name="TextBox 6"/>
          <p:cNvSpPr txBox="1"/>
          <p:nvPr/>
        </p:nvSpPr>
        <p:spPr>
          <a:xfrm>
            <a:off x="6962274" y="1608221"/>
            <a:ext cx="1293944" cy="461665"/>
          </a:xfrm>
          <a:prstGeom prst="rect">
            <a:avLst/>
          </a:prstGeom>
          <a:noFill/>
        </p:spPr>
        <p:txBody>
          <a:bodyPr wrap="none" rtlCol="0">
            <a:spAutoFit/>
          </a:bodyPr>
          <a:lstStyle/>
          <a:p>
            <a:r>
              <a:rPr lang="en-US" sz="2400" b="1" dirty="0" smtClean="0">
                <a:solidFill>
                  <a:schemeClr val="accent4">
                    <a:lumMod val="50000"/>
                  </a:schemeClr>
                </a:solidFill>
              </a:rPr>
              <a:t>Is </a:t>
            </a:r>
            <a:r>
              <a:rPr lang="en-US" sz="2400" b="1" dirty="0" err="1" smtClean="0">
                <a:solidFill>
                  <a:schemeClr val="accent4">
                    <a:lumMod val="50000"/>
                  </a:schemeClr>
                </a:solidFill>
              </a:rPr>
              <a:t>unsat</a:t>
            </a:r>
            <a:endParaRPr lang="en-US" sz="2400" b="1" dirty="0" smtClean="0">
              <a:solidFill>
                <a:schemeClr val="accent4">
                  <a:lumMod val="50000"/>
                </a:schemeClr>
              </a:solidFill>
            </a:endParaRPr>
          </a:p>
        </p:txBody>
      </p:sp>
      <p:graphicFrame>
        <p:nvGraphicFramePr>
          <p:cNvPr id="149511" name="Object 7"/>
          <p:cNvGraphicFramePr>
            <a:graphicFrameLocks noChangeAspect="1"/>
          </p:cNvGraphicFramePr>
          <p:nvPr/>
        </p:nvGraphicFramePr>
        <p:xfrm>
          <a:off x="772027" y="1482224"/>
          <a:ext cx="3787775" cy="3140075"/>
        </p:xfrm>
        <a:graphic>
          <a:graphicData uri="http://schemas.openxmlformats.org/presentationml/2006/ole">
            <p:oleObj spid="_x0000_s150531" name="Equation" r:id="rId3" imgW="1180800" imgH="1091880" progId="Equation.DSMT4">
              <p:embed/>
            </p:oleObj>
          </a:graphicData>
        </a:graphic>
      </p:graphicFrame>
      <p:sp>
        <p:nvSpPr>
          <p:cNvPr id="9" name="Rectangle 8"/>
          <p:cNvSpPr/>
          <p:nvPr/>
        </p:nvSpPr>
        <p:spPr bwMode="auto">
          <a:xfrm>
            <a:off x="782053" y="2863516"/>
            <a:ext cx="5931568" cy="1118937"/>
          </a:xfrm>
          <a:prstGeom prst="rect">
            <a:avLst/>
          </a:prstGeom>
          <a:solidFill>
            <a:schemeClr val="tx1"/>
          </a:solidFill>
          <a:ln>
            <a:solidFill>
              <a:schemeClr val="tx1"/>
            </a:solid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50532" name="Object 4"/>
          <p:cNvGraphicFramePr>
            <a:graphicFrameLocks noChangeAspect="1"/>
          </p:cNvGraphicFramePr>
          <p:nvPr/>
        </p:nvGraphicFramePr>
        <p:xfrm>
          <a:off x="777037" y="2812382"/>
          <a:ext cx="5578475" cy="1241425"/>
        </p:xfrm>
        <a:graphic>
          <a:graphicData uri="http://schemas.openxmlformats.org/presentationml/2006/ole">
            <p:oleObj spid="_x0000_s150532" name="Equation" r:id="rId4" imgW="1739880" imgH="431640" progId="Equation.DSMT4">
              <p:embed/>
            </p:oleObj>
          </a:graphicData>
        </a:graphic>
      </p:graphicFrame>
      <p:graphicFrame>
        <p:nvGraphicFramePr>
          <p:cNvPr id="150533" name="Object 5"/>
          <p:cNvGraphicFramePr>
            <a:graphicFrameLocks noChangeAspect="1"/>
          </p:cNvGraphicFramePr>
          <p:nvPr/>
        </p:nvGraphicFramePr>
        <p:xfrm>
          <a:off x="727743" y="4681621"/>
          <a:ext cx="5741988" cy="584200"/>
        </p:xfrm>
        <a:graphic>
          <a:graphicData uri="http://schemas.openxmlformats.org/presentationml/2006/ole">
            <p:oleObj spid="_x0000_s150533" name="Equation" r:id="rId5" imgW="1790640" imgH="203040" progId="Equation.DSMT4">
              <p:embed/>
            </p:oleObj>
          </a:graphicData>
        </a:graphic>
      </p:graphicFrame>
      <p:sp>
        <p:nvSpPr>
          <p:cNvPr id="12" name="TextBox 11"/>
          <p:cNvSpPr txBox="1"/>
          <p:nvPr/>
        </p:nvSpPr>
        <p:spPr>
          <a:xfrm>
            <a:off x="7018422" y="4768516"/>
            <a:ext cx="1952779" cy="461665"/>
          </a:xfrm>
          <a:prstGeom prst="rect">
            <a:avLst/>
          </a:prstGeom>
          <a:noFill/>
        </p:spPr>
        <p:txBody>
          <a:bodyPr wrap="none" rtlCol="0">
            <a:spAutoFit/>
          </a:bodyPr>
          <a:lstStyle/>
          <a:p>
            <a:r>
              <a:rPr lang="en-US" sz="2400" b="1" dirty="0" smtClean="0">
                <a:solidFill>
                  <a:schemeClr val="accent4">
                    <a:lumMod val="50000"/>
                  </a:schemeClr>
                </a:solidFill>
              </a:rPr>
              <a:t>Array axiom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05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theme/theme1.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2018-12-08T16:27:26+00:00</PublishingExpirationDate>
    <PublishingStartDate xmlns="http://schemas.microsoft.com/sharepoint/v3">2000-01-01T08:00:00+00:00</PublishingStartDate>
  </documentManagement>
</p:properties>
</file>

<file path=customXml/itemProps1.xml><?xml version="1.0" encoding="utf-8"?>
<ds:datastoreItem xmlns:ds="http://schemas.openxmlformats.org/officeDocument/2006/customXml" ds:itemID="{E7F898CC-13F8-471E-88EA-EFAA80FECF4A}"/>
</file>

<file path=customXml/itemProps2.xml><?xml version="1.0" encoding="utf-8"?>
<ds:datastoreItem xmlns:ds="http://schemas.openxmlformats.org/officeDocument/2006/customXml" ds:itemID="{F88A41BA-F1B3-4269-B41E-CB65DE53E229}"/>
</file>

<file path=customXml/itemProps3.xml><?xml version="1.0" encoding="utf-8"?>
<ds:datastoreItem xmlns:ds="http://schemas.openxmlformats.org/officeDocument/2006/customXml" ds:itemID="{D9F50A16-2F0A-48CD-98C8-4E4AE3627974}"/>
</file>

<file path=docProps/app.xml><?xml version="1.0" encoding="utf-8"?>
<Properties xmlns="http://schemas.openxmlformats.org/officeDocument/2006/extended-properties" xmlns:vt="http://schemas.openxmlformats.org/officeDocument/2006/docPropsVTypes">
  <Template>MSR_PPT template_07_light</Template>
  <TotalTime>5092</TotalTime>
  <Words>3247</Words>
  <Application>Microsoft Office PowerPoint</Application>
  <PresentationFormat>On-screen Show (4:3)</PresentationFormat>
  <Paragraphs>607</Paragraphs>
  <Slides>75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MSR_PPT template_07_light</vt:lpstr>
      <vt:lpstr>Equation</vt:lpstr>
      <vt:lpstr>SMT solvers in  Program Analysis and Verification </vt:lpstr>
      <vt:lpstr>Overview of the lectures</vt:lpstr>
      <vt:lpstr>Summary of Day 5</vt:lpstr>
      <vt:lpstr>Slide 4</vt:lpstr>
      <vt:lpstr>Theory of arrays</vt:lpstr>
      <vt:lpstr>Array examples</vt:lpstr>
      <vt:lpstr>Array examples</vt:lpstr>
      <vt:lpstr>Array examples</vt:lpstr>
      <vt:lpstr>Array examples</vt:lpstr>
      <vt:lpstr>Array examples</vt:lpstr>
      <vt:lpstr>Array examples</vt:lpstr>
      <vt:lpstr>Array examples</vt:lpstr>
      <vt:lpstr>Array examples</vt:lpstr>
      <vt:lpstr>Array examples</vt:lpstr>
      <vt:lpstr>Array examples – a few steps</vt:lpstr>
      <vt:lpstr>Array examples</vt:lpstr>
      <vt:lpstr>Array examples</vt:lpstr>
      <vt:lpstr>Array examples</vt:lpstr>
      <vt:lpstr>Array examples</vt:lpstr>
      <vt:lpstr>Array examples</vt:lpstr>
      <vt:lpstr>Array examples</vt:lpstr>
      <vt:lpstr>Decision procedures for arrays</vt:lpstr>
      <vt:lpstr>Decision procedures for arrays</vt:lpstr>
      <vt:lpstr>Non-extensionality</vt:lpstr>
      <vt:lpstr>Extensional arrays</vt:lpstr>
      <vt:lpstr>Arrays galore</vt:lpstr>
      <vt:lpstr>Arrays galore</vt:lpstr>
      <vt:lpstr>Arrays galore</vt:lpstr>
      <vt:lpstr>Arrays galore</vt:lpstr>
      <vt:lpstr>Arrays galore</vt:lpstr>
      <vt:lpstr>Arrays galore</vt:lpstr>
      <vt:lpstr>Arrays galore - Arithmetic</vt:lpstr>
      <vt:lpstr>Slide 33</vt:lpstr>
      <vt:lpstr>Other theories common in program analysis</vt:lpstr>
      <vt:lpstr>Slide 35</vt:lpstr>
      <vt:lpstr>Checking validity</vt:lpstr>
      <vt:lpstr>DPLL(QT) – cute quantifiers</vt:lpstr>
      <vt:lpstr>DPLL(QT) </vt:lpstr>
      <vt:lpstr>DPLL(QT)</vt:lpstr>
      <vt:lpstr>DPLL(QT)</vt:lpstr>
      <vt:lpstr>DPLL(QT)  with E-matching</vt:lpstr>
      <vt:lpstr>DPLL(QT)  with E-matching</vt:lpstr>
      <vt:lpstr>DPLL(QT)  with E-matching</vt:lpstr>
      <vt:lpstr>The E-matching problem</vt:lpstr>
      <vt:lpstr>An E-matching Example</vt:lpstr>
      <vt:lpstr>An E-matching algorithm</vt:lpstr>
      <vt:lpstr>An E-matching algorithm</vt:lpstr>
      <vt:lpstr>E-matching example</vt:lpstr>
      <vt:lpstr>Abstract E-matching</vt:lpstr>
      <vt:lpstr>The E-matching challenge</vt:lpstr>
      <vt:lpstr>A more efficient approach</vt:lpstr>
      <vt:lpstr>Efficiency through Partial Evaluation</vt:lpstr>
      <vt:lpstr>Efficiency through Partial Evaluation</vt:lpstr>
      <vt:lpstr>Efficiency through Partial Evaluation</vt:lpstr>
      <vt:lpstr>E-matching code-trees</vt:lpstr>
      <vt:lpstr>E-matching code-trees</vt:lpstr>
      <vt:lpstr>Instructions</vt:lpstr>
      <vt:lpstr>Instructions</vt:lpstr>
      <vt:lpstr>The E-matching abstract machine</vt:lpstr>
      <vt:lpstr>Additional instructions</vt:lpstr>
      <vt:lpstr>Incremental matching</vt:lpstr>
      <vt:lpstr>Inverted path indices</vt:lpstr>
      <vt:lpstr>Inverted path index</vt:lpstr>
      <vt:lpstr>When to apply E-matching</vt:lpstr>
      <vt:lpstr>E-matching limitations</vt:lpstr>
      <vt:lpstr>Conclusions</vt:lpstr>
      <vt:lpstr>Conclusions</vt:lpstr>
      <vt:lpstr>Symbolic Reasoning - complexity</vt:lpstr>
      <vt:lpstr>Slide 69</vt:lpstr>
      <vt:lpstr>Books</vt:lpstr>
      <vt:lpstr>Web links</vt:lpstr>
      <vt:lpstr>Reading material</vt:lpstr>
      <vt:lpstr>Reading material</vt:lpstr>
      <vt:lpstr>Reading material</vt:lpstr>
      <vt:lpstr>Reading material</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Nikolaj Bjorner</cp:lastModifiedBy>
  <cp:revision>216</cp:revision>
  <dcterms:created xsi:type="dcterms:W3CDTF">2007-07-26T21:26:45Z</dcterms:created>
  <dcterms:modified xsi:type="dcterms:W3CDTF">2008-06-30T03:37:06Z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