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5.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tags/tag1.xml" ContentType="application/vnd.openxmlformats-officedocument.presentationml.tags+xml"/>
  <Override PartName="/ppt/notesSlides/notesSlide6.xml" ContentType="application/vnd.openxmlformats-officedocument.presentationml.notesSlide+xml"/>
  <Override PartName="/ppt/tags/tag2.xml" ContentType="application/vnd.openxmlformats-officedocument.presentationml.tags+xml"/>
  <Override PartName="/ppt/notesSlides/notesSlide7.xml" ContentType="application/vnd.openxmlformats-officedocument.presentationml.notesSlide+xml"/>
  <Override PartName="/ppt/tags/tag3.xml" ContentType="application/vnd.openxmlformats-officedocument.presentationml.tags+xml"/>
  <Override PartName="/ppt/notesSlides/notesSlide8.xml" ContentType="application/vnd.openxmlformats-officedocument.presentationml.notesSlide+xml"/>
  <Override PartName="/ppt/tags/tag4.xml" ContentType="application/vnd.openxmlformats-officedocument.presentationml.tags+xml"/>
  <Override PartName="/ppt/notesSlides/notesSlide9.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ink/ink16.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5"/>
    <p:sldMasterId id="2147483715" r:id="rId6"/>
  </p:sldMasterIdLst>
  <p:notesMasterIdLst>
    <p:notesMasterId r:id="rId56"/>
  </p:notesMasterIdLst>
  <p:handoutMasterIdLst>
    <p:handoutMasterId r:id="rId57"/>
  </p:handoutMasterIdLst>
  <p:sldIdLst>
    <p:sldId id="257" r:id="rId7"/>
    <p:sldId id="799" r:id="rId8"/>
    <p:sldId id="729" r:id="rId9"/>
    <p:sldId id="743" r:id="rId10"/>
    <p:sldId id="748" r:id="rId11"/>
    <p:sldId id="749" r:id="rId12"/>
    <p:sldId id="801" r:id="rId13"/>
    <p:sldId id="809" r:id="rId14"/>
    <p:sldId id="808" r:id="rId15"/>
    <p:sldId id="702" r:id="rId16"/>
    <p:sldId id="802" r:id="rId17"/>
    <p:sldId id="803" r:id="rId18"/>
    <p:sldId id="731" r:id="rId19"/>
    <p:sldId id="723" r:id="rId20"/>
    <p:sldId id="726" r:id="rId21"/>
    <p:sldId id="724" r:id="rId22"/>
    <p:sldId id="727" r:id="rId23"/>
    <p:sldId id="728" r:id="rId24"/>
    <p:sldId id="746" r:id="rId25"/>
    <p:sldId id="800" r:id="rId26"/>
    <p:sldId id="732" r:id="rId27"/>
    <p:sldId id="741" r:id="rId28"/>
    <p:sldId id="774" r:id="rId29"/>
    <p:sldId id="750" r:id="rId30"/>
    <p:sldId id="739" r:id="rId31"/>
    <p:sldId id="740" r:id="rId32"/>
    <p:sldId id="736" r:id="rId33"/>
    <p:sldId id="742" r:id="rId34"/>
    <p:sldId id="753" r:id="rId35"/>
    <p:sldId id="754" r:id="rId36"/>
    <p:sldId id="755" r:id="rId37"/>
    <p:sldId id="757" r:id="rId38"/>
    <p:sldId id="758" r:id="rId39"/>
    <p:sldId id="795" r:id="rId40"/>
    <p:sldId id="796" r:id="rId41"/>
    <p:sldId id="797" r:id="rId42"/>
    <p:sldId id="807" r:id="rId43"/>
    <p:sldId id="798" r:id="rId44"/>
    <p:sldId id="775" r:id="rId45"/>
    <p:sldId id="792" r:id="rId46"/>
    <p:sldId id="777" r:id="rId47"/>
    <p:sldId id="779" r:id="rId48"/>
    <p:sldId id="761" r:id="rId49"/>
    <p:sldId id="769" r:id="rId50"/>
    <p:sldId id="770" r:id="rId51"/>
    <p:sldId id="771" r:id="rId52"/>
    <p:sldId id="793" r:id="rId53"/>
    <p:sldId id="790" r:id="rId54"/>
    <p:sldId id="791" r:id="rId55"/>
  </p:sldIdLst>
  <p:sldSz cx="9144000" cy="6858000" type="screen4x3"/>
  <p:notesSz cx="6858000" cy="9144000"/>
  <p:defaultTextStyle>
    <a:defPPr>
      <a:defRPr lang="en-US"/>
    </a:defPPr>
    <a:lvl1pPr algn="l" defTabSz="912813" rtl="0" fontAlgn="base">
      <a:spcBef>
        <a:spcPct val="0"/>
      </a:spcBef>
      <a:spcAft>
        <a:spcPct val="0"/>
      </a:spcAft>
      <a:defRPr kern="1200">
        <a:solidFill>
          <a:schemeClr val="tx1"/>
        </a:solidFill>
        <a:latin typeface="Arial" charset="0"/>
        <a:ea typeface="+mn-ea"/>
        <a:cs typeface="+mn-cs"/>
      </a:defRPr>
    </a:lvl1pPr>
    <a:lvl2pPr marL="455613" indent="1588" algn="l" defTabSz="912813" rtl="0" fontAlgn="base">
      <a:spcBef>
        <a:spcPct val="0"/>
      </a:spcBef>
      <a:spcAft>
        <a:spcPct val="0"/>
      </a:spcAft>
      <a:defRPr kern="1200">
        <a:solidFill>
          <a:schemeClr val="tx1"/>
        </a:solidFill>
        <a:latin typeface="Arial" charset="0"/>
        <a:ea typeface="+mn-ea"/>
        <a:cs typeface="+mn-cs"/>
      </a:defRPr>
    </a:lvl2pPr>
    <a:lvl3pPr marL="912813" indent="1588" algn="l" defTabSz="912813" rtl="0" fontAlgn="base">
      <a:spcBef>
        <a:spcPct val="0"/>
      </a:spcBef>
      <a:spcAft>
        <a:spcPct val="0"/>
      </a:spcAft>
      <a:defRPr kern="1200">
        <a:solidFill>
          <a:schemeClr val="tx1"/>
        </a:solidFill>
        <a:latin typeface="Arial" charset="0"/>
        <a:ea typeface="+mn-ea"/>
        <a:cs typeface="+mn-cs"/>
      </a:defRPr>
    </a:lvl3pPr>
    <a:lvl4pPr marL="1370013" indent="1588" algn="l" defTabSz="912813" rtl="0" fontAlgn="base">
      <a:spcBef>
        <a:spcPct val="0"/>
      </a:spcBef>
      <a:spcAft>
        <a:spcPct val="0"/>
      </a:spcAft>
      <a:defRPr kern="1200">
        <a:solidFill>
          <a:schemeClr val="tx1"/>
        </a:solidFill>
        <a:latin typeface="Arial" charset="0"/>
        <a:ea typeface="+mn-ea"/>
        <a:cs typeface="+mn-cs"/>
      </a:defRPr>
    </a:lvl4pPr>
    <a:lvl5pPr marL="1827213" indent="1588" algn="l" defTabSz="912813"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F6A3D"/>
    <a:srgbClr val="0B891A"/>
    <a:srgbClr val="9C42E6"/>
    <a:srgbClr val="FF7C80"/>
    <a:srgbClr val="FFCD2D"/>
    <a:srgbClr val="F1C283"/>
    <a:srgbClr val="CE7E5A"/>
    <a:srgbClr val="D1943B"/>
    <a:srgbClr val="F8F57B"/>
    <a:srgbClr val="D5B9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91" autoAdjust="0"/>
    <p:restoredTop sz="96807" autoAdjust="0"/>
  </p:normalViewPr>
  <p:slideViewPr>
    <p:cSldViewPr>
      <p:cViewPr varScale="1">
        <p:scale>
          <a:sx n="76" d="100"/>
          <a:sy n="76" d="100"/>
        </p:scale>
        <p:origin x="-870" y="-84"/>
      </p:cViewPr>
      <p:guideLst>
        <p:guide orient="horz" pos="146"/>
        <p:guide orient="horz" pos="889"/>
        <p:guide orient="horz" pos="1490"/>
        <p:guide orient="horz"/>
        <p:guide orient="horz" pos="1200"/>
        <p:guide orient="horz" pos="2737"/>
        <p:guide pos="2880"/>
        <p:guide pos="250"/>
        <p:guide pos="455"/>
        <p:guide pos="5520"/>
        <p:guide pos="863"/>
        <p:guide pos="5299"/>
      </p:guideLst>
    </p:cSldViewPr>
  </p:slideViewPr>
  <p:notesTextViewPr>
    <p:cViewPr>
      <p:scale>
        <a:sx n="100" d="100"/>
        <a:sy n="100" d="100"/>
      </p:scale>
      <p:origin x="0" y="0"/>
    </p:cViewPr>
  </p:notesTextViewPr>
  <p:sorterViewPr>
    <p:cViewPr>
      <p:scale>
        <a:sx n="66" d="100"/>
        <a:sy n="66" d="100"/>
      </p:scale>
      <p:origin x="0" y="6036"/>
    </p:cViewPr>
  </p:sorterViewPr>
  <p:notesViewPr>
    <p:cSldViewPr>
      <p:cViewPr varScale="1">
        <p:scale>
          <a:sx n="88" d="100"/>
          <a:sy n="88" d="100"/>
        </p:scale>
        <p:origin x="-3179" y="-8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slide" Target="slides/slide48.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notesMaster" Target="notesMasters/notesMaster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oleObject" Target="file:///C:\Users\stobies\Documents\vccperf.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8312139026902472E-2"/>
          <c:y val="4.0662928497574163E-2"/>
          <c:w val="0.94168786097309864"/>
          <c:h val="0.94392666825737692"/>
        </c:manualLayout>
      </c:layout>
      <c:lineChart>
        <c:grouping val="standard"/>
        <c:varyColors val="0"/>
        <c:ser>
          <c:idx val="0"/>
          <c:order val="0"/>
          <c:marker>
            <c:symbol val="none"/>
          </c:marker>
          <c:val>
            <c:numRef>
              <c:f>Sheet1!$D$100:$D$410</c:f>
              <c:numCache>
                <c:formatCode>General</c:formatCode>
                <c:ptCount val="311"/>
                <c:pt idx="0">
                  <c:v>1.56</c:v>
                </c:pt>
                <c:pt idx="1">
                  <c:v>1.57</c:v>
                </c:pt>
                <c:pt idx="2">
                  <c:v>1.54</c:v>
                </c:pt>
                <c:pt idx="3">
                  <c:v>1.61</c:v>
                </c:pt>
                <c:pt idx="4">
                  <c:v>1.56</c:v>
                </c:pt>
                <c:pt idx="5">
                  <c:v>1.55</c:v>
                </c:pt>
                <c:pt idx="6">
                  <c:v>1.57</c:v>
                </c:pt>
                <c:pt idx="7">
                  <c:v>1.54</c:v>
                </c:pt>
                <c:pt idx="8">
                  <c:v>1.55</c:v>
                </c:pt>
                <c:pt idx="9">
                  <c:v>1.56</c:v>
                </c:pt>
                <c:pt idx="10">
                  <c:v>1.58</c:v>
                </c:pt>
                <c:pt idx="11">
                  <c:v>1.6300000000000001</c:v>
                </c:pt>
                <c:pt idx="12">
                  <c:v>1.59</c:v>
                </c:pt>
                <c:pt idx="13">
                  <c:v>1.6</c:v>
                </c:pt>
                <c:pt idx="14">
                  <c:v>1.55</c:v>
                </c:pt>
                <c:pt idx="15">
                  <c:v>1.55</c:v>
                </c:pt>
                <c:pt idx="16">
                  <c:v>1.6400000000000001</c:v>
                </c:pt>
                <c:pt idx="17">
                  <c:v>1.57</c:v>
                </c:pt>
                <c:pt idx="18">
                  <c:v>1.58</c:v>
                </c:pt>
                <c:pt idx="19">
                  <c:v>1.62</c:v>
                </c:pt>
                <c:pt idx="20">
                  <c:v>1.62</c:v>
                </c:pt>
                <c:pt idx="21">
                  <c:v>1.61</c:v>
                </c:pt>
                <c:pt idx="22">
                  <c:v>1.6600000000000001</c:v>
                </c:pt>
                <c:pt idx="23">
                  <c:v>1.6600000000000001</c:v>
                </c:pt>
                <c:pt idx="24">
                  <c:v>1.59</c:v>
                </c:pt>
                <c:pt idx="25">
                  <c:v>1.6700000000000021</c:v>
                </c:pt>
                <c:pt idx="26">
                  <c:v>1.6300000000000001</c:v>
                </c:pt>
                <c:pt idx="27">
                  <c:v>1.6900000000000053</c:v>
                </c:pt>
                <c:pt idx="28">
                  <c:v>1.7200000000000015</c:v>
                </c:pt>
                <c:pt idx="29">
                  <c:v>1.7100000000000015</c:v>
                </c:pt>
                <c:pt idx="30">
                  <c:v>1.7700000000000018</c:v>
                </c:pt>
                <c:pt idx="31">
                  <c:v>1.7900000000000018</c:v>
                </c:pt>
                <c:pt idx="32">
                  <c:v>1.7600000000000016</c:v>
                </c:pt>
                <c:pt idx="33">
                  <c:v>1.7100000000000015</c:v>
                </c:pt>
                <c:pt idx="34">
                  <c:v>1.7400000000000015</c:v>
                </c:pt>
                <c:pt idx="35">
                  <c:v>1.7300000000000015</c:v>
                </c:pt>
                <c:pt idx="36">
                  <c:v>1.7700000000000018</c:v>
                </c:pt>
                <c:pt idx="37">
                  <c:v>1.7500000000000016</c:v>
                </c:pt>
                <c:pt idx="38">
                  <c:v>1.7300000000000015</c:v>
                </c:pt>
                <c:pt idx="39">
                  <c:v>1.7500000000000016</c:v>
                </c:pt>
                <c:pt idx="40">
                  <c:v>1.61</c:v>
                </c:pt>
                <c:pt idx="41">
                  <c:v>1.6400000000000001</c:v>
                </c:pt>
                <c:pt idx="42">
                  <c:v>1.6300000000000001</c:v>
                </c:pt>
                <c:pt idx="43">
                  <c:v>1.8800000000000001</c:v>
                </c:pt>
                <c:pt idx="44">
                  <c:v>1.7900000000000018</c:v>
                </c:pt>
                <c:pt idx="45">
                  <c:v>1.83</c:v>
                </c:pt>
                <c:pt idx="46">
                  <c:v>1.7500000000000016</c:v>
                </c:pt>
                <c:pt idx="47">
                  <c:v>1.83</c:v>
                </c:pt>
                <c:pt idx="48">
                  <c:v>1.9</c:v>
                </c:pt>
                <c:pt idx="49">
                  <c:v>1.7600000000000016</c:v>
                </c:pt>
                <c:pt idx="50">
                  <c:v>1.84</c:v>
                </c:pt>
                <c:pt idx="51">
                  <c:v>1.7500000000000016</c:v>
                </c:pt>
                <c:pt idx="52">
                  <c:v>1.7300000000000015</c:v>
                </c:pt>
                <c:pt idx="53">
                  <c:v>1.7800000000000018</c:v>
                </c:pt>
                <c:pt idx="54">
                  <c:v>1.83</c:v>
                </c:pt>
                <c:pt idx="55">
                  <c:v>1.7600000000000016</c:v>
                </c:pt>
                <c:pt idx="56">
                  <c:v>1.7500000000000016</c:v>
                </c:pt>
                <c:pt idx="57">
                  <c:v>1.7500000000000016</c:v>
                </c:pt>
                <c:pt idx="58">
                  <c:v>1.7200000000000015</c:v>
                </c:pt>
                <c:pt idx="59">
                  <c:v>1.6800000000000053</c:v>
                </c:pt>
                <c:pt idx="60">
                  <c:v>1.7700000000000018</c:v>
                </c:pt>
                <c:pt idx="61">
                  <c:v>1.7500000000000016</c:v>
                </c:pt>
                <c:pt idx="62">
                  <c:v>1.7400000000000015</c:v>
                </c:pt>
                <c:pt idx="63">
                  <c:v>1.7500000000000016</c:v>
                </c:pt>
                <c:pt idx="64">
                  <c:v>1.84</c:v>
                </c:pt>
                <c:pt idx="65">
                  <c:v>1.8800000000000001</c:v>
                </c:pt>
                <c:pt idx="66">
                  <c:v>2.42</c:v>
                </c:pt>
                <c:pt idx="67">
                  <c:v>1.7500000000000016</c:v>
                </c:pt>
                <c:pt idx="68">
                  <c:v>1.8</c:v>
                </c:pt>
                <c:pt idx="69">
                  <c:v>1.7100000000000015</c:v>
                </c:pt>
                <c:pt idx="70">
                  <c:v>1.6900000000000053</c:v>
                </c:pt>
                <c:pt idx="71">
                  <c:v>1.7300000000000015</c:v>
                </c:pt>
                <c:pt idx="72">
                  <c:v>1.7000000000000015</c:v>
                </c:pt>
                <c:pt idx="73">
                  <c:v>0.75000000000000278</c:v>
                </c:pt>
                <c:pt idx="74">
                  <c:v>0.77000000000000213</c:v>
                </c:pt>
                <c:pt idx="75">
                  <c:v>0.78</c:v>
                </c:pt>
                <c:pt idx="76">
                  <c:v>0.75000000000000278</c:v>
                </c:pt>
                <c:pt idx="77">
                  <c:v>0.75000000000000278</c:v>
                </c:pt>
                <c:pt idx="78">
                  <c:v>0.81</c:v>
                </c:pt>
                <c:pt idx="79">
                  <c:v>0.73000000000000065</c:v>
                </c:pt>
                <c:pt idx="80">
                  <c:v>0.72000000000000064</c:v>
                </c:pt>
                <c:pt idx="81">
                  <c:v>0.73000000000000065</c:v>
                </c:pt>
                <c:pt idx="82">
                  <c:v>0.75000000000000278</c:v>
                </c:pt>
                <c:pt idx="83">
                  <c:v>0.74000000000000266</c:v>
                </c:pt>
                <c:pt idx="84">
                  <c:v>0.78</c:v>
                </c:pt>
                <c:pt idx="85">
                  <c:v>0.75000000000000278</c:v>
                </c:pt>
                <c:pt idx="86">
                  <c:v>0.75000000000000278</c:v>
                </c:pt>
                <c:pt idx="87">
                  <c:v>0.76000000000000301</c:v>
                </c:pt>
                <c:pt idx="88">
                  <c:v>0.76000000000000301</c:v>
                </c:pt>
                <c:pt idx="89">
                  <c:v>0.78</c:v>
                </c:pt>
                <c:pt idx="90">
                  <c:v>0.78</c:v>
                </c:pt>
                <c:pt idx="91">
                  <c:v>0.74000000000000266</c:v>
                </c:pt>
                <c:pt idx="92">
                  <c:v>0.75000000000000278</c:v>
                </c:pt>
                <c:pt idx="93">
                  <c:v>0.74000000000000266</c:v>
                </c:pt>
                <c:pt idx="94">
                  <c:v>0.9</c:v>
                </c:pt>
                <c:pt idx="95">
                  <c:v>0.74000000000000266</c:v>
                </c:pt>
                <c:pt idx="96">
                  <c:v>0.74000000000000266</c:v>
                </c:pt>
                <c:pt idx="97">
                  <c:v>0.74000000000000266</c:v>
                </c:pt>
                <c:pt idx="98">
                  <c:v>0.72000000000000064</c:v>
                </c:pt>
                <c:pt idx="99">
                  <c:v>0.76000000000000301</c:v>
                </c:pt>
                <c:pt idx="100">
                  <c:v>0.79</c:v>
                </c:pt>
                <c:pt idx="101">
                  <c:v>0.81</c:v>
                </c:pt>
                <c:pt idx="102">
                  <c:v>0.81</c:v>
                </c:pt>
                <c:pt idx="103">
                  <c:v>0.72000000000000064</c:v>
                </c:pt>
                <c:pt idx="104">
                  <c:v>0.76000000000000301</c:v>
                </c:pt>
                <c:pt idx="105">
                  <c:v>0.74000000000000266</c:v>
                </c:pt>
                <c:pt idx="106">
                  <c:v>0.73000000000000065</c:v>
                </c:pt>
                <c:pt idx="107">
                  <c:v>0.75000000000000278</c:v>
                </c:pt>
                <c:pt idx="108">
                  <c:v>0.75000000000000278</c:v>
                </c:pt>
                <c:pt idx="109">
                  <c:v>0.78</c:v>
                </c:pt>
                <c:pt idx="110">
                  <c:v>0.72000000000000064</c:v>
                </c:pt>
                <c:pt idx="111">
                  <c:v>0.71000000000000063</c:v>
                </c:pt>
                <c:pt idx="112">
                  <c:v>0.72000000000000064</c:v>
                </c:pt>
                <c:pt idx="113">
                  <c:v>0.8</c:v>
                </c:pt>
                <c:pt idx="114">
                  <c:v>1.05</c:v>
                </c:pt>
                <c:pt idx="115">
                  <c:v>0.8</c:v>
                </c:pt>
                <c:pt idx="116">
                  <c:v>0.85000000000000064</c:v>
                </c:pt>
                <c:pt idx="117">
                  <c:v>0.79</c:v>
                </c:pt>
                <c:pt idx="118">
                  <c:v>0.74000000000000266</c:v>
                </c:pt>
                <c:pt idx="119">
                  <c:v>0.75000000000000278</c:v>
                </c:pt>
                <c:pt idx="120">
                  <c:v>0.74000000000000266</c:v>
                </c:pt>
                <c:pt idx="121">
                  <c:v>0.76000000000000301</c:v>
                </c:pt>
                <c:pt idx="122">
                  <c:v>0.78</c:v>
                </c:pt>
                <c:pt idx="123">
                  <c:v>0.75000000000000278</c:v>
                </c:pt>
                <c:pt idx="124">
                  <c:v>0.88000000000000089</c:v>
                </c:pt>
                <c:pt idx="125">
                  <c:v>0.78</c:v>
                </c:pt>
                <c:pt idx="126">
                  <c:v>0.76000000000000301</c:v>
                </c:pt>
                <c:pt idx="127">
                  <c:v>0.8</c:v>
                </c:pt>
                <c:pt idx="128">
                  <c:v>0.82000000000000062</c:v>
                </c:pt>
                <c:pt idx="129">
                  <c:v>0.8</c:v>
                </c:pt>
                <c:pt idx="130">
                  <c:v>0.8</c:v>
                </c:pt>
                <c:pt idx="131">
                  <c:v>0.77000000000000213</c:v>
                </c:pt>
                <c:pt idx="132">
                  <c:v>0.79</c:v>
                </c:pt>
                <c:pt idx="133">
                  <c:v>0.84000000000000064</c:v>
                </c:pt>
                <c:pt idx="134">
                  <c:v>0.78</c:v>
                </c:pt>
                <c:pt idx="135">
                  <c:v>0.8</c:v>
                </c:pt>
                <c:pt idx="136">
                  <c:v>0.81</c:v>
                </c:pt>
                <c:pt idx="137">
                  <c:v>0.77000000000000213</c:v>
                </c:pt>
                <c:pt idx="138">
                  <c:v>0.85000000000000064</c:v>
                </c:pt>
                <c:pt idx="139">
                  <c:v>0.82000000000000062</c:v>
                </c:pt>
                <c:pt idx="140">
                  <c:v>0.84000000000000064</c:v>
                </c:pt>
                <c:pt idx="141">
                  <c:v>0.83000000000000063</c:v>
                </c:pt>
                <c:pt idx="142">
                  <c:v>0.83000000000000063</c:v>
                </c:pt>
                <c:pt idx="143">
                  <c:v>0.83000000000000063</c:v>
                </c:pt>
                <c:pt idx="144">
                  <c:v>0.88000000000000089</c:v>
                </c:pt>
                <c:pt idx="145">
                  <c:v>0.81</c:v>
                </c:pt>
                <c:pt idx="146">
                  <c:v>0.84000000000000064</c:v>
                </c:pt>
                <c:pt idx="147">
                  <c:v>0.85000000000000064</c:v>
                </c:pt>
                <c:pt idx="148">
                  <c:v>0.81</c:v>
                </c:pt>
                <c:pt idx="149">
                  <c:v>0.82000000000000062</c:v>
                </c:pt>
                <c:pt idx="150">
                  <c:v>0.81</c:v>
                </c:pt>
                <c:pt idx="151">
                  <c:v>0.81</c:v>
                </c:pt>
                <c:pt idx="152">
                  <c:v>0.81</c:v>
                </c:pt>
                <c:pt idx="153">
                  <c:v>0.85000000000000064</c:v>
                </c:pt>
                <c:pt idx="154">
                  <c:v>0.83000000000000063</c:v>
                </c:pt>
                <c:pt idx="155">
                  <c:v>0.82000000000000062</c:v>
                </c:pt>
                <c:pt idx="156">
                  <c:v>0.87000000000000266</c:v>
                </c:pt>
                <c:pt idx="157">
                  <c:v>0.86000000000000065</c:v>
                </c:pt>
                <c:pt idx="158">
                  <c:v>0.86000000000000065</c:v>
                </c:pt>
                <c:pt idx="159">
                  <c:v>0.84000000000000064</c:v>
                </c:pt>
                <c:pt idx="160">
                  <c:v>0.86000000000000065</c:v>
                </c:pt>
                <c:pt idx="161">
                  <c:v>0.86000000000000065</c:v>
                </c:pt>
                <c:pt idx="162">
                  <c:v>0.87000000000000266</c:v>
                </c:pt>
                <c:pt idx="163">
                  <c:v>0.88000000000000089</c:v>
                </c:pt>
                <c:pt idx="164">
                  <c:v>0.86000000000000065</c:v>
                </c:pt>
                <c:pt idx="165">
                  <c:v>1.37</c:v>
                </c:pt>
                <c:pt idx="166">
                  <c:v>1.3800000000000001</c:v>
                </c:pt>
                <c:pt idx="167">
                  <c:v>1.3900000000000001</c:v>
                </c:pt>
                <c:pt idx="168">
                  <c:v>1.35</c:v>
                </c:pt>
                <c:pt idx="169">
                  <c:v>1.33</c:v>
                </c:pt>
                <c:pt idx="170">
                  <c:v>1.3</c:v>
                </c:pt>
                <c:pt idx="171">
                  <c:v>1.35</c:v>
                </c:pt>
                <c:pt idx="172">
                  <c:v>1.27</c:v>
                </c:pt>
                <c:pt idx="173">
                  <c:v>1.35</c:v>
                </c:pt>
                <c:pt idx="174">
                  <c:v>1.29</c:v>
                </c:pt>
                <c:pt idx="175">
                  <c:v>1.28</c:v>
                </c:pt>
                <c:pt idx="176">
                  <c:v>1.4</c:v>
                </c:pt>
                <c:pt idx="177">
                  <c:v>1.3800000000000001</c:v>
                </c:pt>
                <c:pt idx="178">
                  <c:v>1.56</c:v>
                </c:pt>
                <c:pt idx="179">
                  <c:v>1.29</c:v>
                </c:pt>
                <c:pt idx="180">
                  <c:v>1.35</c:v>
                </c:pt>
                <c:pt idx="181">
                  <c:v>1.34</c:v>
                </c:pt>
                <c:pt idx="182">
                  <c:v>1.3</c:v>
                </c:pt>
                <c:pt idx="183">
                  <c:v>1.48</c:v>
                </c:pt>
                <c:pt idx="184">
                  <c:v>1.51</c:v>
                </c:pt>
                <c:pt idx="185">
                  <c:v>1.42</c:v>
                </c:pt>
                <c:pt idx="186">
                  <c:v>1.6</c:v>
                </c:pt>
                <c:pt idx="187">
                  <c:v>1.41</c:v>
                </c:pt>
                <c:pt idx="188">
                  <c:v>1.41</c:v>
                </c:pt>
                <c:pt idx="189">
                  <c:v>1.46</c:v>
                </c:pt>
                <c:pt idx="190">
                  <c:v>1.47</c:v>
                </c:pt>
                <c:pt idx="191">
                  <c:v>1.37</c:v>
                </c:pt>
                <c:pt idx="192">
                  <c:v>1.45</c:v>
                </c:pt>
                <c:pt idx="193">
                  <c:v>1.35</c:v>
                </c:pt>
                <c:pt idx="194">
                  <c:v>1.41</c:v>
                </c:pt>
                <c:pt idx="195">
                  <c:v>1.37</c:v>
                </c:pt>
                <c:pt idx="196">
                  <c:v>1.46</c:v>
                </c:pt>
                <c:pt idx="197">
                  <c:v>1.49</c:v>
                </c:pt>
                <c:pt idx="198">
                  <c:v>1.42</c:v>
                </c:pt>
                <c:pt idx="199">
                  <c:v>1.41</c:v>
                </c:pt>
                <c:pt idx="200">
                  <c:v>1.49</c:v>
                </c:pt>
                <c:pt idx="201">
                  <c:v>1.3900000000000001</c:v>
                </c:pt>
                <c:pt idx="202">
                  <c:v>1.5</c:v>
                </c:pt>
                <c:pt idx="203">
                  <c:v>1.25</c:v>
                </c:pt>
                <c:pt idx="204">
                  <c:v>1.1900000000000053</c:v>
                </c:pt>
                <c:pt idx="205">
                  <c:v>1.1599999999999941</c:v>
                </c:pt>
                <c:pt idx="206">
                  <c:v>1.2</c:v>
                </c:pt>
                <c:pt idx="207">
                  <c:v>1.21</c:v>
                </c:pt>
                <c:pt idx="208">
                  <c:v>1.24</c:v>
                </c:pt>
                <c:pt idx="209">
                  <c:v>1.1800000000000053</c:v>
                </c:pt>
                <c:pt idx="210">
                  <c:v>1.1800000000000053</c:v>
                </c:pt>
                <c:pt idx="211">
                  <c:v>1.1900000000000053</c:v>
                </c:pt>
                <c:pt idx="212">
                  <c:v>1.1700000000000021</c:v>
                </c:pt>
                <c:pt idx="213">
                  <c:v>1.1800000000000053</c:v>
                </c:pt>
                <c:pt idx="214">
                  <c:v>1.21</c:v>
                </c:pt>
                <c:pt idx="215">
                  <c:v>1.1900000000000053</c:v>
                </c:pt>
                <c:pt idx="216">
                  <c:v>1.21</c:v>
                </c:pt>
                <c:pt idx="217">
                  <c:v>1.1599999999999941</c:v>
                </c:pt>
                <c:pt idx="218">
                  <c:v>1.1800000000000053</c:v>
                </c:pt>
                <c:pt idx="219">
                  <c:v>1.23</c:v>
                </c:pt>
                <c:pt idx="220">
                  <c:v>1.21</c:v>
                </c:pt>
                <c:pt idx="221">
                  <c:v>1.1800000000000053</c:v>
                </c:pt>
                <c:pt idx="222">
                  <c:v>1.1800000000000053</c:v>
                </c:pt>
                <c:pt idx="223">
                  <c:v>1.2</c:v>
                </c:pt>
                <c:pt idx="224">
                  <c:v>1.2</c:v>
                </c:pt>
                <c:pt idx="225">
                  <c:v>1.23</c:v>
                </c:pt>
                <c:pt idx="226">
                  <c:v>1.26</c:v>
                </c:pt>
                <c:pt idx="227">
                  <c:v>1.2</c:v>
                </c:pt>
                <c:pt idx="228">
                  <c:v>1.25</c:v>
                </c:pt>
                <c:pt idx="229">
                  <c:v>1.26</c:v>
                </c:pt>
                <c:pt idx="230">
                  <c:v>1.27</c:v>
                </c:pt>
                <c:pt idx="231">
                  <c:v>1.25</c:v>
                </c:pt>
                <c:pt idx="232">
                  <c:v>1.22</c:v>
                </c:pt>
                <c:pt idx="233">
                  <c:v>1.1700000000000021</c:v>
                </c:pt>
                <c:pt idx="234">
                  <c:v>1.1800000000000053</c:v>
                </c:pt>
                <c:pt idx="235">
                  <c:v>1.23</c:v>
                </c:pt>
                <c:pt idx="236">
                  <c:v>1.22</c:v>
                </c:pt>
                <c:pt idx="237">
                  <c:v>1.31</c:v>
                </c:pt>
                <c:pt idx="238">
                  <c:v>1.3</c:v>
                </c:pt>
                <c:pt idx="239">
                  <c:v>1.25</c:v>
                </c:pt>
                <c:pt idx="240">
                  <c:v>1.21</c:v>
                </c:pt>
                <c:pt idx="241">
                  <c:v>1.24</c:v>
                </c:pt>
                <c:pt idx="242">
                  <c:v>1.28</c:v>
                </c:pt>
                <c:pt idx="243">
                  <c:v>1.21</c:v>
                </c:pt>
                <c:pt idx="244">
                  <c:v>1.36</c:v>
                </c:pt>
                <c:pt idx="245">
                  <c:v>1.1499999999999941</c:v>
                </c:pt>
                <c:pt idx="246">
                  <c:v>1.23</c:v>
                </c:pt>
                <c:pt idx="247">
                  <c:v>1.23</c:v>
                </c:pt>
                <c:pt idx="248">
                  <c:v>1.29</c:v>
                </c:pt>
                <c:pt idx="249">
                  <c:v>1.24</c:v>
                </c:pt>
                <c:pt idx="250">
                  <c:v>1.36</c:v>
                </c:pt>
                <c:pt idx="251">
                  <c:v>1.23</c:v>
                </c:pt>
                <c:pt idx="252">
                  <c:v>1.21</c:v>
                </c:pt>
                <c:pt idx="253">
                  <c:v>1.61</c:v>
                </c:pt>
                <c:pt idx="254">
                  <c:v>1.1800000000000053</c:v>
                </c:pt>
                <c:pt idx="255">
                  <c:v>1.24</c:v>
                </c:pt>
                <c:pt idx="256">
                  <c:v>1.1900000000000053</c:v>
                </c:pt>
                <c:pt idx="257">
                  <c:v>1.31</c:v>
                </c:pt>
                <c:pt idx="258">
                  <c:v>1.1599999999999941</c:v>
                </c:pt>
                <c:pt idx="259">
                  <c:v>1.24</c:v>
                </c:pt>
                <c:pt idx="260">
                  <c:v>1.29</c:v>
                </c:pt>
                <c:pt idx="261">
                  <c:v>1.22</c:v>
                </c:pt>
                <c:pt idx="262">
                  <c:v>1.25</c:v>
                </c:pt>
                <c:pt idx="263">
                  <c:v>1.26</c:v>
                </c:pt>
                <c:pt idx="264">
                  <c:v>1.25</c:v>
                </c:pt>
                <c:pt idx="265">
                  <c:v>1.27</c:v>
                </c:pt>
                <c:pt idx="266">
                  <c:v>1.27</c:v>
                </c:pt>
                <c:pt idx="267">
                  <c:v>1.31</c:v>
                </c:pt>
                <c:pt idx="268">
                  <c:v>1.36</c:v>
                </c:pt>
                <c:pt idx="269">
                  <c:v>1.26</c:v>
                </c:pt>
                <c:pt idx="270">
                  <c:v>1.28</c:v>
                </c:pt>
                <c:pt idx="271">
                  <c:v>1.36</c:v>
                </c:pt>
                <c:pt idx="272">
                  <c:v>1.3800000000000001</c:v>
                </c:pt>
                <c:pt idx="273">
                  <c:v>1.24</c:v>
                </c:pt>
                <c:pt idx="274">
                  <c:v>1.4</c:v>
                </c:pt>
                <c:pt idx="275">
                  <c:v>1.33</c:v>
                </c:pt>
                <c:pt idx="276">
                  <c:v>1.27</c:v>
                </c:pt>
                <c:pt idx="277">
                  <c:v>1.3</c:v>
                </c:pt>
                <c:pt idx="278">
                  <c:v>1.3900000000000001</c:v>
                </c:pt>
                <c:pt idx="279">
                  <c:v>1.3800000000000001</c:v>
                </c:pt>
                <c:pt idx="280">
                  <c:v>1.28</c:v>
                </c:pt>
                <c:pt idx="281">
                  <c:v>1.36</c:v>
                </c:pt>
                <c:pt idx="282">
                  <c:v>1.41</c:v>
                </c:pt>
                <c:pt idx="283">
                  <c:v>1.32</c:v>
                </c:pt>
                <c:pt idx="284">
                  <c:v>1.33</c:v>
                </c:pt>
                <c:pt idx="285">
                  <c:v>1.28</c:v>
                </c:pt>
                <c:pt idx="286">
                  <c:v>1.36</c:v>
                </c:pt>
                <c:pt idx="287">
                  <c:v>1.8</c:v>
                </c:pt>
                <c:pt idx="288">
                  <c:v>1.8</c:v>
                </c:pt>
                <c:pt idx="289">
                  <c:v>1.32</c:v>
                </c:pt>
                <c:pt idx="290">
                  <c:v>1.24</c:v>
                </c:pt>
                <c:pt idx="291">
                  <c:v>1.35</c:v>
                </c:pt>
                <c:pt idx="292">
                  <c:v>1.3</c:v>
                </c:pt>
                <c:pt idx="293">
                  <c:v>1.31</c:v>
                </c:pt>
                <c:pt idx="294">
                  <c:v>1.34</c:v>
                </c:pt>
                <c:pt idx="295">
                  <c:v>1.3</c:v>
                </c:pt>
                <c:pt idx="296">
                  <c:v>1.33</c:v>
                </c:pt>
                <c:pt idx="297">
                  <c:v>1.29</c:v>
                </c:pt>
                <c:pt idx="298">
                  <c:v>1.33</c:v>
                </c:pt>
                <c:pt idx="299">
                  <c:v>1.44</c:v>
                </c:pt>
                <c:pt idx="300">
                  <c:v>1.3</c:v>
                </c:pt>
                <c:pt idx="301">
                  <c:v>1.2</c:v>
                </c:pt>
                <c:pt idx="302">
                  <c:v>1.26</c:v>
                </c:pt>
                <c:pt idx="303">
                  <c:v>1.27</c:v>
                </c:pt>
                <c:pt idx="304">
                  <c:v>1.32</c:v>
                </c:pt>
                <c:pt idx="305">
                  <c:v>1.24</c:v>
                </c:pt>
                <c:pt idx="306">
                  <c:v>1.31</c:v>
                </c:pt>
                <c:pt idx="307">
                  <c:v>1.26</c:v>
                </c:pt>
                <c:pt idx="308">
                  <c:v>1.2</c:v>
                </c:pt>
                <c:pt idx="309">
                  <c:v>1.1800000000000053</c:v>
                </c:pt>
                <c:pt idx="310">
                  <c:v>1.26</c:v>
                </c:pt>
              </c:numCache>
            </c:numRef>
          </c:val>
          <c:smooth val="0"/>
        </c:ser>
        <c:ser>
          <c:idx val="1"/>
          <c:order val="1"/>
          <c:marker>
            <c:symbol val="none"/>
          </c:marker>
          <c:val>
            <c:numRef>
              <c:f>Sheet1!$E$100:$E$410</c:f>
              <c:numCache>
                <c:formatCode>General</c:formatCode>
                <c:ptCount val="311"/>
                <c:pt idx="0">
                  <c:v>3.4</c:v>
                </c:pt>
                <c:pt idx="1">
                  <c:v>3.44</c:v>
                </c:pt>
                <c:pt idx="2">
                  <c:v>3.4</c:v>
                </c:pt>
                <c:pt idx="3">
                  <c:v>3.38</c:v>
                </c:pt>
                <c:pt idx="4">
                  <c:v>3.42</c:v>
                </c:pt>
                <c:pt idx="5">
                  <c:v>3.4499999999999997</c:v>
                </c:pt>
                <c:pt idx="6">
                  <c:v>3.4</c:v>
                </c:pt>
                <c:pt idx="7">
                  <c:v>3.4099999999999997</c:v>
                </c:pt>
                <c:pt idx="8">
                  <c:v>3.4</c:v>
                </c:pt>
                <c:pt idx="9">
                  <c:v>3.4099999999999997</c:v>
                </c:pt>
                <c:pt idx="10">
                  <c:v>3.12</c:v>
                </c:pt>
                <c:pt idx="11">
                  <c:v>3.04</c:v>
                </c:pt>
                <c:pt idx="12">
                  <c:v>3.61</c:v>
                </c:pt>
                <c:pt idx="13">
                  <c:v>3.02</c:v>
                </c:pt>
                <c:pt idx="14">
                  <c:v>3.29</c:v>
                </c:pt>
                <c:pt idx="15">
                  <c:v>3.29</c:v>
                </c:pt>
                <c:pt idx="16">
                  <c:v>3.18</c:v>
                </c:pt>
                <c:pt idx="17">
                  <c:v>3.2</c:v>
                </c:pt>
                <c:pt idx="18">
                  <c:v>3.4</c:v>
                </c:pt>
                <c:pt idx="19">
                  <c:v>3.18</c:v>
                </c:pt>
                <c:pt idx="20">
                  <c:v>3.21</c:v>
                </c:pt>
                <c:pt idx="21">
                  <c:v>3.16</c:v>
                </c:pt>
                <c:pt idx="22">
                  <c:v>3.3499999999999988</c:v>
                </c:pt>
                <c:pt idx="23">
                  <c:v>3.17</c:v>
                </c:pt>
                <c:pt idx="24">
                  <c:v>3.62</c:v>
                </c:pt>
                <c:pt idx="25">
                  <c:v>3.62</c:v>
                </c:pt>
                <c:pt idx="26">
                  <c:v>3.54</c:v>
                </c:pt>
                <c:pt idx="27">
                  <c:v>3.3899999999999997</c:v>
                </c:pt>
                <c:pt idx="28">
                  <c:v>3.4099999999999997</c:v>
                </c:pt>
                <c:pt idx="29">
                  <c:v>3.36</c:v>
                </c:pt>
                <c:pt idx="30">
                  <c:v>3.4299999999999997</c:v>
                </c:pt>
                <c:pt idx="31">
                  <c:v>3.3899999999999997</c:v>
                </c:pt>
                <c:pt idx="32">
                  <c:v>3.3699999999999997</c:v>
                </c:pt>
                <c:pt idx="33">
                  <c:v>3.56</c:v>
                </c:pt>
                <c:pt idx="34">
                  <c:v>3.59</c:v>
                </c:pt>
                <c:pt idx="35">
                  <c:v>3.63</c:v>
                </c:pt>
                <c:pt idx="36">
                  <c:v>3.59</c:v>
                </c:pt>
                <c:pt idx="37">
                  <c:v>3.58</c:v>
                </c:pt>
                <c:pt idx="38">
                  <c:v>3.22</c:v>
                </c:pt>
                <c:pt idx="39">
                  <c:v>3.27</c:v>
                </c:pt>
                <c:pt idx="40">
                  <c:v>3.4</c:v>
                </c:pt>
                <c:pt idx="41">
                  <c:v>3.4099999999999997</c:v>
                </c:pt>
                <c:pt idx="42">
                  <c:v>3.4</c:v>
                </c:pt>
                <c:pt idx="43">
                  <c:v>3.72</c:v>
                </c:pt>
                <c:pt idx="44">
                  <c:v>3.62</c:v>
                </c:pt>
                <c:pt idx="45">
                  <c:v>3.63</c:v>
                </c:pt>
                <c:pt idx="46">
                  <c:v>3.64</c:v>
                </c:pt>
                <c:pt idx="47">
                  <c:v>3.56</c:v>
                </c:pt>
                <c:pt idx="48">
                  <c:v>4.04</c:v>
                </c:pt>
                <c:pt idx="49">
                  <c:v>3.66</c:v>
                </c:pt>
                <c:pt idx="50">
                  <c:v>3.69</c:v>
                </c:pt>
                <c:pt idx="51">
                  <c:v>3.6</c:v>
                </c:pt>
                <c:pt idx="52">
                  <c:v>3.67</c:v>
                </c:pt>
                <c:pt idx="53">
                  <c:v>3.58</c:v>
                </c:pt>
                <c:pt idx="54">
                  <c:v>4.28</c:v>
                </c:pt>
                <c:pt idx="55">
                  <c:v>3.69</c:v>
                </c:pt>
                <c:pt idx="56">
                  <c:v>3.69</c:v>
                </c:pt>
                <c:pt idx="57">
                  <c:v>3.66</c:v>
                </c:pt>
                <c:pt idx="58">
                  <c:v>3.74</c:v>
                </c:pt>
                <c:pt idx="59">
                  <c:v>3.61</c:v>
                </c:pt>
                <c:pt idx="60">
                  <c:v>3.8899999999999997</c:v>
                </c:pt>
                <c:pt idx="61">
                  <c:v>3.55</c:v>
                </c:pt>
                <c:pt idx="62">
                  <c:v>3.7600000000000002</c:v>
                </c:pt>
                <c:pt idx="63">
                  <c:v>3.27</c:v>
                </c:pt>
                <c:pt idx="64">
                  <c:v>3.3899999999999997</c:v>
                </c:pt>
                <c:pt idx="65">
                  <c:v>3.44</c:v>
                </c:pt>
                <c:pt idx="66">
                  <c:v>3.4899999999999998</c:v>
                </c:pt>
                <c:pt idx="67">
                  <c:v>3.44</c:v>
                </c:pt>
                <c:pt idx="68">
                  <c:v>3.44</c:v>
                </c:pt>
                <c:pt idx="69">
                  <c:v>3.4099999999999997</c:v>
                </c:pt>
                <c:pt idx="70">
                  <c:v>3.82</c:v>
                </c:pt>
                <c:pt idx="71">
                  <c:v>4.6599999999999975</c:v>
                </c:pt>
                <c:pt idx="72">
                  <c:v>4.54</c:v>
                </c:pt>
                <c:pt idx="73">
                  <c:v>3.29</c:v>
                </c:pt>
                <c:pt idx="74">
                  <c:v>3.3</c:v>
                </c:pt>
                <c:pt idx="75">
                  <c:v>3.2800000000000002</c:v>
                </c:pt>
                <c:pt idx="76">
                  <c:v>3.27</c:v>
                </c:pt>
                <c:pt idx="77">
                  <c:v>3.27</c:v>
                </c:pt>
                <c:pt idx="78">
                  <c:v>3.3099999999999987</c:v>
                </c:pt>
                <c:pt idx="79">
                  <c:v>3.29</c:v>
                </c:pt>
                <c:pt idx="80">
                  <c:v>3.9499999999999997</c:v>
                </c:pt>
                <c:pt idx="81">
                  <c:v>3.94</c:v>
                </c:pt>
                <c:pt idx="82">
                  <c:v>4</c:v>
                </c:pt>
                <c:pt idx="83">
                  <c:v>3.22</c:v>
                </c:pt>
                <c:pt idx="84">
                  <c:v>3.34</c:v>
                </c:pt>
                <c:pt idx="85">
                  <c:v>3.19</c:v>
                </c:pt>
                <c:pt idx="86">
                  <c:v>3.2</c:v>
                </c:pt>
                <c:pt idx="87">
                  <c:v>3.48</c:v>
                </c:pt>
                <c:pt idx="88">
                  <c:v>3.4499999999999997</c:v>
                </c:pt>
                <c:pt idx="89">
                  <c:v>3.4899999999999998</c:v>
                </c:pt>
                <c:pt idx="90">
                  <c:v>3.7</c:v>
                </c:pt>
                <c:pt idx="91">
                  <c:v>3.6</c:v>
                </c:pt>
                <c:pt idx="92">
                  <c:v>3.62</c:v>
                </c:pt>
                <c:pt idx="93">
                  <c:v>3.61</c:v>
                </c:pt>
                <c:pt idx="94">
                  <c:v>4.6099999999999985</c:v>
                </c:pt>
                <c:pt idx="95">
                  <c:v>3.4699999999999998</c:v>
                </c:pt>
                <c:pt idx="96">
                  <c:v>3.66</c:v>
                </c:pt>
                <c:pt idx="97">
                  <c:v>3.5</c:v>
                </c:pt>
                <c:pt idx="98">
                  <c:v>3.82</c:v>
                </c:pt>
                <c:pt idx="99">
                  <c:v>3.86</c:v>
                </c:pt>
                <c:pt idx="100">
                  <c:v>3.84</c:v>
                </c:pt>
                <c:pt idx="101">
                  <c:v>4.0199999999999996</c:v>
                </c:pt>
                <c:pt idx="102">
                  <c:v>3.8899999999999997</c:v>
                </c:pt>
                <c:pt idx="103">
                  <c:v>3.34</c:v>
                </c:pt>
                <c:pt idx="104">
                  <c:v>3.63</c:v>
                </c:pt>
                <c:pt idx="105">
                  <c:v>2.9499999999999997</c:v>
                </c:pt>
                <c:pt idx="106">
                  <c:v>3.24</c:v>
                </c:pt>
                <c:pt idx="107">
                  <c:v>3.23</c:v>
                </c:pt>
                <c:pt idx="108">
                  <c:v>3.2</c:v>
                </c:pt>
                <c:pt idx="109">
                  <c:v>3.24</c:v>
                </c:pt>
                <c:pt idx="110">
                  <c:v>3.18</c:v>
                </c:pt>
                <c:pt idx="111">
                  <c:v>3.14</c:v>
                </c:pt>
                <c:pt idx="112">
                  <c:v>3.16</c:v>
                </c:pt>
                <c:pt idx="113">
                  <c:v>3.32</c:v>
                </c:pt>
                <c:pt idx="114">
                  <c:v>4.4700000000000024</c:v>
                </c:pt>
                <c:pt idx="115">
                  <c:v>4.1599999999999975</c:v>
                </c:pt>
                <c:pt idx="116">
                  <c:v>4.2699999999999996</c:v>
                </c:pt>
                <c:pt idx="117">
                  <c:v>3.9499999999999997</c:v>
                </c:pt>
                <c:pt idx="118">
                  <c:v>3.38</c:v>
                </c:pt>
                <c:pt idx="119">
                  <c:v>3.4099999999999997</c:v>
                </c:pt>
                <c:pt idx="120">
                  <c:v>3.4</c:v>
                </c:pt>
                <c:pt idx="121">
                  <c:v>4.45</c:v>
                </c:pt>
                <c:pt idx="122">
                  <c:v>4.5</c:v>
                </c:pt>
                <c:pt idx="123">
                  <c:v>4.3899999999999997</c:v>
                </c:pt>
                <c:pt idx="124">
                  <c:v>5.03</c:v>
                </c:pt>
                <c:pt idx="125">
                  <c:v>4.21</c:v>
                </c:pt>
                <c:pt idx="126">
                  <c:v>4.96</c:v>
                </c:pt>
                <c:pt idx="127">
                  <c:v>4.8499999999999996</c:v>
                </c:pt>
                <c:pt idx="128">
                  <c:v>3.9499999999999997</c:v>
                </c:pt>
                <c:pt idx="129">
                  <c:v>3.74</c:v>
                </c:pt>
                <c:pt idx="130">
                  <c:v>3.55</c:v>
                </c:pt>
                <c:pt idx="131">
                  <c:v>3.7</c:v>
                </c:pt>
                <c:pt idx="132">
                  <c:v>3.3899999999999997</c:v>
                </c:pt>
                <c:pt idx="133">
                  <c:v>3.36</c:v>
                </c:pt>
                <c:pt idx="134">
                  <c:v>4.1599999999999975</c:v>
                </c:pt>
                <c:pt idx="135">
                  <c:v>3.9499999999999997</c:v>
                </c:pt>
                <c:pt idx="136">
                  <c:v>3.8699999999999997</c:v>
                </c:pt>
                <c:pt idx="137">
                  <c:v>4.41</c:v>
                </c:pt>
                <c:pt idx="138">
                  <c:v>3.64</c:v>
                </c:pt>
                <c:pt idx="139">
                  <c:v>3.6</c:v>
                </c:pt>
                <c:pt idx="140">
                  <c:v>3.46</c:v>
                </c:pt>
                <c:pt idx="141">
                  <c:v>3.57</c:v>
                </c:pt>
                <c:pt idx="142">
                  <c:v>4.0599999999999996</c:v>
                </c:pt>
                <c:pt idx="143">
                  <c:v>3.92</c:v>
                </c:pt>
                <c:pt idx="144">
                  <c:v>3.8899999999999997</c:v>
                </c:pt>
                <c:pt idx="145">
                  <c:v>3.84</c:v>
                </c:pt>
                <c:pt idx="146">
                  <c:v>3.8499999999999988</c:v>
                </c:pt>
                <c:pt idx="147">
                  <c:v>3.74</c:v>
                </c:pt>
                <c:pt idx="148">
                  <c:v>3.7800000000000002</c:v>
                </c:pt>
                <c:pt idx="149">
                  <c:v>3.58</c:v>
                </c:pt>
                <c:pt idx="150">
                  <c:v>3.55</c:v>
                </c:pt>
                <c:pt idx="151">
                  <c:v>3.63</c:v>
                </c:pt>
                <c:pt idx="152">
                  <c:v>3.63</c:v>
                </c:pt>
                <c:pt idx="153">
                  <c:v>3.67</c:v>
                </c:pt>
                <c:pt idx="154">
                  <c:v>3.65</c:v>
                </c:pt>
                <c:pt idx="155">
                  <c:v>3.68</c:v>
                </c:pt>
                <c:pt idx="156">
                  <c:v>3.46</c:v>
                </c:pt>
                <c:pt idx="157">
                  <c:v>3.4899999999999998</c:v>
                </c:pt>
                <c:pt idx="158">
                  <c:v>3.57</c:v>
                </c:pt>
                <c:pt idx="159">
                  <c:v>3.4</c:v>
                </c:pt>
                <c:pt idx="160">
                  <c:v>3.3899999999999997</c:v>
                </c:pt>
                <c:pt idx="161">
                  <c:v>3.42</c:v>
                </c:pt>
                <c:pt idx="162">
                  <c:v>3.5</c:v>
                </c:pt>
                <c:pt idx="163">
                  <c:v>3.52</c:v>
                </c:pt>
                <c:pt idx="164">
                  <c:v>3.51</c:v>
                </c:pt>
                <c:pt idx="165">
                  <c:v>5.33</c:v>
                </c:pt>
                <c:pt idx="166">
                  <c:v>5.41</c:v>
                </c:pt>
                <c:pt idx="167">
                  <c:v>5.3199999999999985</c:v>
                </c:pt>
                <c:pt idx="168">
                  <c:v>5.48</c:v>
                </c:pt>
                <c:pt idx="169">
                  <c:v>4.03</c:v>
                </c:pt>
                <c:pt idx="170">
                  <c:v>4.1499999999999995</c:v>
                </c:pt>
                <c:pt idx="171">
                  <c:v>4.4700000000000024</c:v>
                </c:pt>
                <c:pt idx="172">
                  <c:v>4.25</c:v>
                </c:pt>
                <c:pt idx="173">
                  <c:v>4.26</c:v>
                </c:pt>
                <c:pt idx="174">
                  <c:v>4.63</c:v>
                </c:pt>
                <c:pt idx="175">
                  <c:v>3.9899999999999998</c:v>
                </c:pt>
                <c:pt idx="176">
                  <c:v>4.29</c:v>
                </c:pt>
                <c:pt idx="177">
                  <c:v>4.42</c:v>
                </c:pt>
                <c:pt idx="178">
                  <c:v>5.04</c:v>
                </c:pt>
                <c:pt idx="179">
                  <c:v>4.25</c:v>
                </c:pt>
                <c:pt idx="180">
                  <c:v>4.41</c:v>
                </c:pt>
                <c:pt idx="181">
                  <c:v>4.24</c:v>
                </c:pt>
                <c:pt idx="182">
                  <c:v>4.3099999999999996</c:v>
                </c:pt>
                <c:pt idx="183">
                  <c:v>4.74</c:v>
                </c:pt>
                <c:pt idx="184">
                  <c:v>5.26</c:v>
                </c:pt>
                <c:pt idx="185">
                  <c:v>4.63</c:v>
                </c:pt>
                <c:pt idx="186">
                  <c:v>5.53</c:v>
                </c:pt>
                <c:pt idx="187">
                  <c:v>4.4300000000000024</c:v>
                </c:pt>
                <c:pt idx="188">
                  <c:v>4.53</c:v>
                </c:pt>
                <c:pt idx="189">
                  <c:v>4.4700000000000024</c:v>
                </c:pt>
                <c:pt idx="190">
                  <c:v>4.29</c:v>
                </c:pt>
                <c:pt idx="191">
                  <c:v>4.34</c:v>
                </c:pt>
                <c:pt idx="192">
                  <c:v>4.33</c:v>
                </c:pt>
                <c:pt idx="193">
                  <c:v>4.46</c:v>
                </c:pt>
                <c:pt idx="194">
                  <c:v>4.72</c:v>
                </c:pt>
                <c:pt idx="195">
                  <c:v>4.8</c:v>
                </c:pt>
                <c:pt idx="196">
                  <c:v>4.78</c:v>
                </c:pt>
                <c:pt idx="197">
                  <c:v>5.08</c:v>
                </c:pt>
                <c:pt idx="198">
                  <c:v>4.76</c:v>
                </c:pt>
                <c:pt idx="199">
                  <c:v>4.7300000000000004</c:v>
                </c:pt>
                <c:pt idx="200">
                  <c:v>4.46</c:v>
                </c:pt>
                <c:pt idx="201">
                  <c:v>4.53</c:v>
                </c:pt>
                <c:pt idx="202">
                  <c:v>4.6199999999999966</c:v>
                </c:pt>
                <c:pt idx="203">
                  <c:v>4.13</c:v>
                </c:pt>
                <c:pt idx="204">
                  <c:v>4.13</c:v>
                </c:pt>
                <c:pt idx="205">
                  <c:v>4.2300000000000004</c:v>
                </c:pt>
                <c:pt idx="206">
                  <c:v>4.1899999999999995</c:v>
                </c:pt>
                <c:pt idx="207">
                  <c:v>4.26</c:v>
                </c:pt>
                <c:pt idx="208">
                  <c:v>4.22</c:v>
                </c:pt>
                <c:pt idx="209">
                  <c:v>4.08</c:v>
                </c:pt>
                <c:pt idx="210">
                  <c:v>4.17</c:v>
                </c:pt>
                <c:pt idx="211">
                  <c:v>4.1399999999999997</c:v>
                </c:pt>
                <c:pt idx="212">
                  <c:v>4.13</c:v>
                </c:pt>
                <c:pt idx="213">
                  <c:v>4.1399999999999997</c:v>
                </c:pt>
                <c:pt idx="214">
                  <c:v>4.07</c:v>
                </c:pt>
                <c:pt idx="215">
                  <c:v>4.26</c:v>
                </c:pt>
                <c:pt idx="216">
                  <c:v>4.25</c:v>
                </c:pt>
                <c:pt idx="217">
                  <c:v>4.2300000000000004</c:v>
                </c:pt>
                <c:pt idx="218">
                  <c:v>4.21</c:v>
                </c:pt>
                <c:pt idx="219">
                  <c:v>4.17</c:v>
                </c:pt>
                <c:pt idx="220">
                  <c:v>4.25</c:v>
                </c:pt>
                <c:pt idx="221">
                  <c:v>4.1199999999999966</c:v>
                </c:pt>
                <c:pt idx="222">
                  <c:v>4.09</c:v>
                </c:pt>
                <c:pt idx="223">
                  <c:v>4.17</c:v>
                </c:pt>
                <c:pt idx="224">
                  <c:v>4.3499999999999996</c:v>
                </c:pt>
                <c:pt idx="225">
                  <c:v>4.09</c:v>
                </c:pt>
                <c:pt idx="226">
                  <c:v>4.4400000000000004</c:v>
                </c:pt>
                <c:pt idx="227">
                  <c:v>4.24</c:v>
                </c:pt>
                <c:pt idx="228">
                  <c:v>1.9500000000000037</c:v>
                </c:pt>
                <c:pt idx="229">
                  <c:v>1.9400000000000037</c:v>
                </c:pt>
                <c:pt idx="230">
                  <c:v>1.91</c:v>
                </c:pt>
                <c:pt idx="231">
                  <c:v>1.91</c:v>
                </c:pt>
                <c:pt idx="232">
                  <c:v>1.9600000000000037</c:v>
                </c:pt>
                <c:pt idx="233">
                  <c:v>2.04</c:v>
                </c:pt>
                <c:pt idx="234">
                  <c:v>1.9900000000000042</c:v>
                </c:pt>
                <c:pt idx="235">
                  <c:v>1.9500000000000037</c:v>
                </c:pt>
                <c:pt idx="236">
                  <c:v>1.9800000000000042</c:v>
                </c:pt>
                <c:pt idx="237">
                  <c:v>1.9300000000000037</c:v>
                </c:pt>
                <c:pt idx="238">
                  <c:v>1.9400000000000037</c:v>
                </c:pt>
                <c:pt idx="239">
                  <c:v>1.9400000000000037</c:v>
                </c:pt>
                <c:pt idx="240">
                  <c:v>1.9900000000000042</c:v>
                </c:pt>
                <c:pt idx="241">
                  <c:v>1.9500000000000037</c:v>
                </c:pt>
                <c:pt idx="242">
                  <c:v>1.9800000000000042</c:v>
                </c:pt>
                <c:pt idx="243">
                  <c:v>2.0699999999999998</c:v>
                </c:pt>
                <c:pt idx="244">
                  <c:v>2.2200000000000002</c:v>
                </c:pt>
                <c:pt idx="245">
                  <c:v>1.91</c:v>
                </c:pt>
                <c:pt idx="246">
                  <c:v>2</c:v>
                </c:pt>
                <c:pt idx="247">
                  <c:v>1.9600000000000037</c:v>
                </c:pt>
                <c:pt idx="248">
                  <c:v>1.9200000000000019</c:v>
                </c:pt>
                <c:pt idx="249">
                  <c:v>1.9600000000000037</c:v>
                </c:pt>
                <c:pt idx="250">
                  <c:v>2.08</c:v>
                </c:pt>
                <c:pt idx="251">
                  <c:v>1.9200000000000019</c:v>
                </c:pt>
                <c:pt idx="252">
                  <c:v>1.9200000000000019</c:v>
                </c:pt>
                <c:pt idx="253">
                  <c:v>2.62</c:v>
                </c:pt>
                <c:pt idx="254">
                  <c:v>1.9900000000000042</c:v>
                </c:pt>
                <c:pt idx="255">
                  <c:v>1.9500000000000037</c:v>
                </c:pt>
                <c:pt idx="256">
                  <c:v>1.8900000000000001</c:v>
                </c:pt>
                <c:pt idx="257">
                  <c:v>1.9500000000000037</c:v>
                </c:pt>
                <c:pt idx="258">
                  <c:v>1.9500000000000037</c:v>
                </c:pt>
                <c:pt idx="259">
                  <c:v>2</c:v>
                </c:pt>
                <c:pt idx="260">
                  <c:v>1.91</c:v>
                </c:pt>
                <c:pt idx="261">
                  <c:v>1.9500000000000037</c:v>
                </c:pt>
                <c:pt idx="262">
                  <c:v>1.9600000000000037</c:v>
                </c:pt>
                <c:pt idx="263">
                  <c:v>1.85</c:v>
                </c:pt>
                <c:pt idx="264">
                  <c:v>2.1</c:v>
                </c:pt>
                <c:pt idx="265">
                  <c:v>1.9300000000000037</c:v>
                </c:pt>
                <c:pt idx="266">
                  <c:v>1.9400000000000037</c:v>
                </c:pt>
                <c:pt idx="267">
                  <c:v>2</c:v>
                </c:pt>
                <c:pt idx="268">
                  <c:v>1.9900000000000042</c:v>
                </c:pt>
                <c:pt idx="269">
                  <c:v>2.13</c:v>
                </c:pt>
                <c:pt idx="270">
                  <c:v>2.0099999999999998</c:v>
                </c:pt>
                <c:pt idx="271">
                  <c:v>1.9900000000000042</c:v>
                </c:pt>
                <c:pt idx="272">
                  <c:v>2.15</c:v>
                </c:pt>
                <c:pt idx="273">
                  <c:v>2.1</c:v>
                </c:pt>
                <c:pt idx="274">
                  <c:v>2.13</c:v>
                </c:pt>
                <c:pt idx="275">
                  <c:v>2</c:v>
                </c:pt>
                <c:pt idx="276">
                  <c:v>2.0699999999999998</c:v>
                </c:pt>
                <c:pt idx="277">
                  <c:v>2.12</c:v>
                </c:pt>
                <c:pt idx="278">
                  <c:v>2.0699999999999998</c:v>
                </c:pt>
                <c:pt idx="279">
                  <c:v>2.09</c:v>
                </c:pt>
                <c:pt idx="280">
                  <c:v>2.0699999999999998</c:v>
                </c:pt>
                <c:pt idx="281">
                  <c:v>2.04</c:v>
                </c:pt>
                <c:pt idx="282">
                  <c:v>2.15</c:v>
                </c:pt>
                <c:pt idx="283">
                  <c:v>1.9200000000000019</c:v>
                </c:pt>
                <c:pt idx="284">
                  <c:v>1.9700000000000037</c:v>
                </c:pt>
                <c:pt idx="285">
                  <c:v>2.0099999999999998</c:v>
                </c:pt>
                <c:pt idx="286">
                  <c:v>1.9300000000000037</c:v>
                </c:pt>
                <c:pt idx="287">
                  <c:v>3.15</c:v>
                </c:pt>
                <c:pt idx="288">
                  <c:v>3.18</c:v>
                </c:pt>
                <c:pt idx="289">
                  <c:v>1.9</c:v>
                </c:pt>
                <c:pt idx="290">
                  <c:v>1.9600000000000037</c:v>
                </c:pt>
                <c:pt idx="291">
                  <c:v>1.9400000000000037</c:v>
                </c:pt>
                <c:pt idx="292">
                  <c:v>1.9400000000000037</c:v>
                </c:pt>
                <c:pt idx="293">
                  <c:v>1.9200000000000019</c:v>
                </c:pt>
                <c:pt idx="294">
                  <c:v>1.8800000000000001</c:v>
                </c:pt>
                <c:pt idx="295">
                  <c:v>1.82</c:v>
                </c:pt>
                <c:pt idx="296">
                  <c:v>1.82</c:v>
                </c:pt>
                <c:pt idx="297">
                  <c:v>2</c:v>
                </c:pt>
                <c:pt idx="298">
                  <c:v>1.9200000000000019</c:v>
                </c:pt>
                <c:pt idx="299">
                  <c:v>2.08</c:v>
                </c:pt>
                <c:pt idx="300">
                  <c:v>1.7800000000000018</c:v>
                </c:pt>
                <c:pt idx="301">
                  <c:v>1.8</c:v>
                </c:pt>
                <c:pt idx="302">
                  <c:v>1.81</c:v>
                </c:pt>
                <c:pt idx="303">
                  <c:v>1.7800000000000018</c:v>
                </c:pt>
                <c:pt idx="304">
                  <c:v>1.84</c:v>
                </c:pt>
                <c:pt idx="305">
                  <c:v>1.8800000000000001</c:v>
                </c:pt>
                <c:pt idx="306">
                  <c:v>1.85</c:v>
                </c:pt>
                <c:pt idx="307">
                  <c:v>1.9500000000000037</c:v>
                </c:pt>
                <c:pt idx="308">
                  <c:v>1.8</c:v>
                </c:pt>
                <c:pt idx="309">
                  <c:v>1.9300000000000037</c:v>
                </c:pt>
                <c:pt idx="310">
                  <c:v>1.82</c:v>
                </c:pt>
              </c:numCache>
            </c:numRef>
          </c:val>
          <c:smooth val="0"/>
        </c:ser>
        <c:ser>
          <c:idx val="2"/>
          <c:order val="2"/>
          <c:marker>
            <c:symbol val="none"/>
          </c:marker>
          <c:val>
            <c:numRef>
              <c:f>Sheet1!$F$100:$F$410</c:f>
              <c:numCache>
                <c:formatCode>General</c:formatCode>
                <c:ptCount val="311"/>
                <c:pt idx="0">
                  <c:v>0.32000000000000151</c:v>
                </c:pt>
                <c:pt idx="1">
                  <c:v>0.33000000000000174</c:v>
                </c:pt>
                <c:pt idx="2">
                  <c:v>0.32000000000000151</c:v>
                </c:pt>
                <c:pt idx="3">
                  <c:v>0.32000000000000151</c:v>
                </c:pt>
                <c:pt idx="4">
                  <c:v>0.32000000000000151</c:v>
                </c:pt>
                <c:pt idx="5">
                  <c:v>0.34000000000000052</c:v>
                </c:pt>
                <c:pt idx="6">
                  <c:v>0.32000000000000151</c:v>
                </c:pt>
                <c:pt idx="7">
                  <c:v>0.33000000000000174</c:v>
                </c:pt>
                <c:pt idx="8">
                  <c:v>0.35000000000000031</c:v>
                </c:pt>
                <c:pt idx="9">
                  <c:v>0.30000000000000032</c:v>
                </c:pt>
                <c:pt idx="10">
                  <c:v>0.35000000000000031</c:v>
                </c:pt>
                <c:pt idx="11">
                  <c:v>0.32000000000000151</c:v>
                </c:pt>
                <c:pt idx="12">
                  <c:v>0.33000000000000174</c:v>
                </c:pt>
                <c:pt idx="13">
                  <c:v>0.34000000000000052</c:v>
                </c:pt>
                <c:pt idx="14">
                  <c:v>0.34000000000000052</c:v>
                </c:pt>
                <c:pt idx="15">
                  <c:v>0.32000000000000151</c:v>
                </c:pt>
                <c:pt idx="16">
                  <c:v>0.31000000000000133</c:v>
                </c:pt>
                <c:pt idx="17">
                  <c:v>0.33000000000000174</c:v>
                </c:pt>
                <c:pt idx="18">
                  <c:v>0.34000000000000052</c:v>
                </c:pt>
                <c:pt idx="19">
                  <c:v>0.33000000000000174</c:v>
                </c:pt>
                <c:pt idx="20">
                  <c:v>0.34000000000000052</c:v>
                </c:pt>
                <c:pt idx="21">
                  <c:v>0.37000000000000038</c:v>
                </c:pt>
                <c:pt idx="22">
                  <c:v>0.34000000000000052</c:v>
                </c:pt>
                <c:pt idx="23">
                  <c:v>0.33000000000000174</c:v>
                </c:pt>
                <c:pt idx="24">
                  <c:v>0.35000000000000031</c:v>
                </c:pt>
                <c:pt idx="25">
                  <c:v>0.34000000000000052</c:v>
                </c:pt>
                <c:pt idx="26">
                  <c:v>0.37000000000000038</c:v>
                </c:pt>
                <c:pt idx="27">
                  <c:v>0.32000000000000151</c:v>
                </c:pt>
                <c:pt idx="28">
                  <c:v>0.33000000000000174</c:v>
                </c:pt>
                <c:pt idx="29">
                  <c:v>0.34000000000000052</c:v>
                </c:pt>
                <c:pt idx="30">
                  <c:v>0.33000000000000174</c:v>
                </c:pt>
                <c:pt idx="31">
                  <c:v>0.32000000000000151</c:v>
                </c:pt>
                <c:pt idx="32">
                  <c:v>0.36000000000000032</c:v>
                </c:pt>
                <c:pt idx="33">
                  <c:v>0.31000000000000133</c:v>
                </c:pt>
                <c:pt idx="34">
                  <c:v>0.33000000000000174</c:v>
                </c:pt>
                <c:pt idx="35">
                  <c:v>0.32000000000000151</c:v>
                </c:pt>
                <c:pt idx="36">
                  <c:v>0.34000000000000052</c:v>
                </c:pt>
                <c:pt idx="37">
                  <c:v>0.35000000000000031</c:v>
                </c:pt>
                <c:pt idx="38">
                  <c:v>0.33000000000000174</c:v>
                </c:pt>
                <c:pt idx="39">
                  <c:v>0.36000000000000032</c:v>
                </c:pt>
                <c:pt idx="40">
                  <c:v>0.33000000000000174</c:v>
                </c:pt>
                <c:pt idx="41">
                  <c:v>0.35000000000000031</c:v>
                </c:pt>
                <c:pt idx="42">
                  <c:v>0.36000000000000032</c:v>
                </c:pt>
                <c:pt idx="43">
                  <c:v>0.4</c:v>
                </c:pt>
                <c:pt idx="44">
                  <c:v>0.45</c:v>
                </c:pt>
                <c:pt idx="45">
                  <c:v>0.41000000000000031</c:v>
                </c:pt>
                <c:pt idx="46">
                  <c:v>0.4</c:v>
                </c:pt>
                <c:pt idx="47">
                  <c:v>0.43000000000000038</c:v>
                </c:pt>
                <c:pt idx="48">
                  <c:v>0.46</c:v>
                </c:pt>
                <c:pt idx="49">
                  <c:v>0.41000000000000031</c:v>
                </c:pt>
                <c:pt idx="50">
                  <c:v>0.43000000000000038</c:v>
                </c:pt>
                <c:pt idx="51">
                  <c:v>0.42000000000000032</c:v>
                </c:pt>
                <c:pt idx="52">
                  <c:v>0.44000000000000039</c:v>
                </c:pt>
                <c:pt idx="53">
                  <c:v>0.43000000000000038</c:v>
                </c:pt>
                <c:pt idx="54">
                  <c:v>0.51</c:v>
                </c:pt>
                <c:pt idx="55">
                  <c:v>0.46</c:v>
                </c:pt>
                <c:pt idx="56">
                  <c:v>0.42000000000000032</c:v>
                </c:pt>
                <c:pt idx="57">
                  <c:v>0.45</c:v>
                </c:pt>
                <c:pt idx="58">
                  <c:v>0.44000000000000039</c:v>
                </c:pt>
                <c:pt idx="59">
                  <c:v>0.43000000000000038</c:v>
                </c:pt>
                <c:pt idx="60">
                  <c:v>0.42000000000000032</c:v>
                </c:pt>
                <c:pt idx="61">
                  <c:v>0.41000000000000031</c:v>
                </c:pt>
                <c:pt idx="62">
                  <c:v>0.43000000000000038</c:v>
                </c:pt>
                <c:pt idx="63">
                  <c:v>0.42000000000000032</c:v>
                </c:pt>
                <c:pt idx="64">
                  <c:v>0.42000000000000032</c:v>
                </c:pt>
                <c:pt idx="65">
                  <c:v>0.4</c:v>
                </c:pt>
                <c:pt idx="66">
                  <c:v>0.44000000000000039</c:v>
                </c:pt>
                <c:pt idx="67">
                  <c:v>0.41000000000000031</c:v>
                </c:pt>
                <c:pt idx="68">
                  <c:v>0.42000000000000032</c:v>
                </c:pt>
                <c:pt idx="69">
                  <c:v>0.44000000000000039</c:v>
                </c:pt>
                <c:pt idx="70">
                  <c:v>0.41000000000000031</c:v>
                </c:pt>
                <c:pt idx="71">
                  <c:v>0.4</c:v>
                </c:pt>
                <c:pt idx="72">
                  <c:v>0.42000000000000032</c:v>
                </c:pt>
                <c:pt idx="73">
                  <c:v>0.39000000000000151</c:v>
                </c:pt>
                <c:pt idx="74">
                  <c:v>0.39000000000000151</c:v>
                </c:pt>
                <c:pt idx="75">
                  <c:v>0.39000000000000151</c:v>
                </c:pt>
                <c:pt idx="76">
                  <c:v>0.4</c:v>
                </c:pt>
                <c:pt idx="77">
                  <c:v>0.4</c:v>
                </c:pt>
                <c:pt idx="78">
                  <c:v>0.4</c:v>
                </c:pt>
                <c:pt idx="79">
                  <c:v>0.39000000000000151</c:v>
                </c:pt>
                <c:pt idx="80">
                  <c:v>0.39000000000000151</c:v>
                </c:pt>
                <c:pt idx="81">
                  <c:v>0.41000000000000031</c:v>
                </c:pt>
                <c:pt idx="82">
                  <c:v>0.39000000000000151</c:v>
                </c:pt>
                <c:pt idx="83">
                  <c:v>0.41000000000000031</c:v>
                </c:pt>
                <c:pt idx="84">
                  <c:v>0.42000000000000032</c:v>
                </c:pt>
                <c:pt idx="85">
                  <c:v>0.41000000000000031</c:v>
                </c:pt>
                <c:pt idx="86">
                  <c:v>0.42000000000000032</c:v>
                </c:pt>
                <c:pt idx="87">
                  <c:v>0.41000000000000031</c:v>
                </c:pt>
                <c:pt idx="88">
                  <c:v>0.41000000000000031</c:v>
                </c:pt>
                <c:pt idx="89">
                  <c:v>0.42000000000000032</c:v>
                </c:pt>
                <c:pt idx="90">
                  <c:v>0.45</c:v>
                </c:pt>
                <c:pt idx="91">
                  <c:v>0.46</c:v>
                </c:pt>
                <c:pt idx="92">
                  <c:v>0.44000000000000039</c:v>
                </c:pt>
                <c:pt idx="93">
                  <c:v>0.45</c:v>
                </c:pt>
                <c:pt idx="94">
                  <c:v>0.56000000000000005</c:v>
                </c:pt>
                <c:pt idx="95">
                  <c:v>0.44000000000000039</c:v>
                </c:pt>
                <c:pt idx="96">
                  <c:v>0.42000000000000032</c:v>
                </c:pt>
                <c:pt idx="97">
                  <c:v>0.43000000000000038</c:v>
                </c:pt>
                <c:pt idx="98">
                  <c:v>0.42000000000000032</c:v>
                </c:pt>
                <c:pt idx="99">
                  <c:v>0.46</c:v>
                </c:pt>
                <c:pt idx="100">
                  <c:v>0.42000000000000032</c:v>
                </c:pt>
                <c:pt idx="101">
                  <c:v>0.45</c:v>
                </c:pt>
                <c:pt idx="102">
                  <c:v>0.46</c:v>
                </c:pt>
                <c:pt idx="103">
                  <c:v>0.42000000000000032</c:v>
                </c:pt>
                <c:pt idx="104">
                  <c:v>0.43000000000000038</c:v>
                </c:pt>
                <c:pt idx="105">
                  <c:v>0.43000000000000038</c:v>
                </c:pt>
                <c:pt idx="106">
                  <c:v>0.46</c:v>
                </c:pt>
                <c:pt idx="107">
                  <c:v>0.44000000000000039</c:v>
                </c:pt>
                <c:pt idx="108">
                  <c:v>0.42000000000000032</c:v>
                </c:pt>
                <c:pt idx="109">
                  <c:v>0.43000000000000038</c:v>
                </c:pt>
                <c:pt idx="110">
                  <c:v>0.48000000000000032</c:v>
                </c:pt>
                <c:pt idx="111">
                  <c:v>0.5</c:v>
                </c:pt>
                <c:pt idx="112">
                  <c:v>0.43000000000000038</c:v>
                </c:pt>
                <c:pt idx="113">
                  <c:v>0.45</c:v>
                </c:pt>
                <c:pt idx="114">
                  <c:v>0.51</c:v>
                </c:pt>
                <c:pt idx="115">
                  <c:v>0.5</c:v>
                </c:pt>
                <c:pt idx="116">
                  <c:v>0.47000000000000008</c:v>
                </c:pt>
                <c:pt idx="117">
                  <c:v>0.43000000000000038</c:v>
                </c:pt>
                <c:pt idx="118">
                  <c:v>0.44000000000000039</c:v>
                </c:pt>
                <c:pt idx="119">
                  <c:v>0.43000000000000038</c:v>
                </c:pt>
                <c:pt idx="120">
                  <c:v>0.43000000000000038</c:v>
                </c:pt>
                <c:pt idx="121">
                  <c:v>0.46</c:v>
                </c:pt>
                <c:pt idx="122">
                  <c:v>0.44000000000000039</c:v>
                </c:pt>
                <c:pt idx="123">
                  <c:v>0.41000000000000031</c:v>
                </c:pt>
                <c:pt idx="124">
                  <c:v>0.5</c:v>
                </c:pt>
                <c:pt idx="125">
                  <c:v>0.48000000000000032</c:v>
                </c:pt>
                <c:pt idx="126">
                  <c:v>0.45</c:v>
                </c:pt>
                <c:pt idx="127">
                  <c:v>0.44000000000000039</c:v>
                </c:pt>
                <c:pt idx="128">
                  <c:v>0.44000000000000039</c:v>
                </c:pt>
                <c:pt idx="129">
                  <c:v>0.45</c:v>
                </c:pt>
                <c:pt idx="130">
                  <c:v>0.47000000000000008</c:v>
                </c:pt>
                <c:pt idx="131">
                  <c:v>0.44000000000000039</c:v>
                </c:pt>
                <c:pt idx="132">
                  <c:v>0.45</c:v>
                </c:pt>
                <c:pt idx="133">
                  <c:v>0.45</c:v>
                </c:pt>
                <c:pt idx="134">
                  <c:v>0.47000000000000008</c:v>
                </c:pt>
                <c:pt idx="135">
                  <c:v>0.45</c:v>
                </c:pt>
                <c:pt idx="136">
                  <c:v>0.45</c:v>
                </c:pt>
                <c:pt idx="137">
                  <c:v>0.48000000000000032</c:v>
                </c:pt>
                <c:pt idx="138">
                  <c:v>0.5</c:v>
                </c:pt>
                <c:pt idx="139">
                  <c:v>0.49000000000000032</c:v>
                </c:pt>
                <c:pt idx="140">
                  <c:v>0.51</c:v>
                </c:pt>
                <c:pt idx="141">
                  <c:v>0.49000000000000032</c:v>
                </c:pt>
                <c:pt idx="142">
                  <c:v>0.49000000000000032</c:v>
                </c:pt>
                <c:pt idx="143">
                  <c:v>0.5</c:v>
                </c:pt>
                <c:pt idx="144">
                  <c:v>0.52</c:v>
                </c:pt>
                <c:pt idx="145">
                  <c:v>0.49000000000000032</c:v>
                </c:pt>
                <c:pt idx="146">
                  <c:v>0.53</c:v>
                </c:pt>
                <c:pt idx="147">
                  <c:v>0.53</c:v>
                </c:pt>
                <c:pt idx="148">
                  <c:v>0.49000000000000032</c:v>
                </c:pt>
                <c:pt idx="149">
                  <c:v>0.56000000000000005</c:v>
                </c:pt>
                <c:pt idx="150">
                  <c:v>0.51</c:v>
                </c:pt>
                <c:pt idx="151">
                  <c:v>0.54</c:v>
                </c:pt>
                <c:pt idx="152">
                  <c:v>0.48000000000000032</c:v>
                </c:pt>
                <c:pt idx="153">
                  <c:v>0.5</c:v>
                </c:pt>
                <c:pt idx="154">
                  <c:v>0.55000000000000004</c:v>
                </c:pt>
                <c:pt idx="155">
                  <c:v>0.53</c:v>
                </c:pt>
                <c:pt idx="156">
                  <c:v>0.53</c:v>
                </c:pt>
                <c:pt idx="157">
                  <c:v>0.56000000000000005</c:v>
                </c:pt>
                <c:pt idx="158">
                  <c:v>0.49000000000000032</c:v>
                </c:pt>
                <c:pt idx="159">
                  <c:v>0.52</c:v>
                </c:pt>
                <c:pt idx="160">
                  <c:v>0.53</c:v>
                </c:pt>
                <c:pt idx="161">
                  <c:v>0.56000000000000005</c:v>
                </c:pt>
                <c:pt idx="162">
                  <c:v>0.49000000000000032</c:v>
                </c:pt>
                <c:pt idx="163">
                  <c:v>0.59000000000000064</c:v>
                </c:pt>
                <c:pt idx="164">
                  <c:v>0.53</c:v>
                </c:pt>
                <c:pt idx="165">
                  <c:v>0.94000000000000061</c:v>
                </c:pt>
                <c:pt idx="166">
                  <c:v>0.9</c:v>
                </c:pt>
                <c:pt idx="167">
                  <c:v>0.8900000000000009</c:v>
                </c:pt>
                <c:pt idx="168">
                  <c:v>0.9</c:v>
                </c:pt>
                <c:pt idx="169">
                  <c:v>0.91</c:v>
                </c:pt>
                <c:pt idx="170">
                  <c:v>0.95000000000000062</c:v>
                </c:pt>
                <c:pt idx="171">
                  <c:v>0.92</c:v>
                </c:pt>
                <c:pt idx="172">
                  <c:v>0.9</c:v>
                </c:pt>
                <c:pt idx="173">
                  <c:v>0.88000000000000089</c:v>
                </c:pt>
                <c:pt idx="174">
                  <c:v>1.06</c:v>
                </c:pt>
                <c:pt idx="175">
                  <c:v>0.91</c:v>
                </c:pt>
                <c:pt idx="176">
                  <c:v>0.9</c:v>
                </c:pt>
                <c:pt idx="177">
                  <c:v>0.97000000000000053</c:v>
                </c:pt>
                <c:pt idx="178">
                  <c:v>1.1000000000000001</c:v>
                </c:pt>
                <c:pt idx="179">
                  <c:v>0.91</c:v>
                </c:pt>
                <c:pt idx="180">
                  <c:v>0.91</c:v>
                </c:pt>
                <c:pt idx="181">
                  <c:v>0.91</c:v>
                </c:pt>
                <c:pt idx="182">
                  <c:v>0.92</c:v>
                </c:pt>
                <c:pt idx="183">
                  <c:v>0.9</c:v>
                </c:pt>
                <c:pt idx="184">
                  <c:v>0.96000000000000063</c:v>
                </c:pt>
                <c:pt idx="185">
                  <c:v>0.97000000000000053</c:v>
                </c:pt>
                <c:pt idx="186">
                  <c:v>1.1599999999999941</c:v>
                </c:pt>
                <c:pt idx="187">
                  <c:v>0.98</c:v>
                </c:pt>
                <c:pt idx="188">
                  <c:v>1.04</c:v>
                </c:pt>
                <c:pt idx="189">
                  <c:v>1.02</c:v>
                </c:pt>
                <c:pt idx="190">
                  <c:v>0.95000000000000062</c:v>
                </c:pt>
                <c:pt idx="191">
                  <c:v>0.97000000000000053</c:v>
                </c:pt>
                <c:pt idx="192">
                  <c:v>0.97000000000000053</c:v>
                </c:pt>
                <c:pt idx="193">
                  <c:v>0.97000000000000053</c:v>
                </c:pt>
                <c:pt idx="194">
                  <c:v>0.96000000000000063</c:v>
                </c:pt>
                <c:pt idx="195">
                  <c:v>0.96000000000000063</c:v>
                </c:pt>
                <c:pt idx="196">
                  <c:v>0.94000000000000061</c:v>
                </c:pt>
                <c:pt idx="197">
                  <c:v>1.06</c:v>
                </c:pt>
                <c:pt idx="198">
                  <c:v>0.96000000000000063</c:v>
                </c:pt>
                <c:pt idx="199">
                  <c:v>0.97000000000000053</c:v>
                </c:pt>
                <c:pt idx="200">
                  <c:v>0.98</c:v>
                </c:pt>
                <c:pt idx="201">
                  <c:v>0.96000000000000063</c:v>
                </c:pt>
                <c:pt idx="202">
                  <c:v>0.99</c:v>
                </c:pt>
                <c:pt idx="203">
                  <c:v>0.85000000000000064</c:v>
                </c:pt>
                <c:pt idx="204">
                  <c:v>0.83000000000000063</c:v>
                </c:pt>
                <c:pt idx="205">
                  <c:v>0.88000000000000089</c:v>
                </c:pt>
                <c:pt idx="206">
                  <c:v>0.88000000000000089</c:v>
                </c:pt>
                <c:pt idx="207">
                  <c:v>0.8900000000000009</c:v>
                </c:pt>
                <c:pt idx="208">
                  <c:v>0.9</c:v>
                </c:pt>
                <c:pt idx="209">
                  <c:v>0.85000000000000064</c:v>
                </c:pt>
                <c:pt idx="210">
                  <c:v>0.9</c:v>
                </c:pt>
                <c:pt idx="211">
                  <c:v>0.9</c:v>
                </c:pt>
                <c:pt idx="212">
                  <c:v>0.92</c:v>
                </c:pt>
                <c:pt idx="213">
                  <c:v>0.9</c:v>
                </c:pt>
                <c:pt idx="214">
                  <c:v>0.86000000000000065</c:v>
                </c:pt>
                <c:pt idx="215">
                  <c:v>0.9</c:v>
                </c:pt>
                <c:pt idx="216">
                  <c:v>0.88000000000000089</c:v>
                </c:pt>
                <c:pt idx="217">
                  <c:v>0.8900000000000009</c:v>
                </c:pt>
                <c:pt idx="218">
                  <c:v>0.86000000000000065</c:v>
                </c:pt>
                <c:pt idx="219">
                  <c:v>0.87000000000000266</c:v>
                </c:pt>
                <c:pt idx="220">
                  <c:v>0.86000000000000065</c:v>
                </c:pt>
                <c:pt idx="221">
                  <c:v>0.9</c:v>
                </c:pt>
                <c:pt idx="222">
                  <c:v>0.86000000000000065</c:v>
                </c:pt>
                <c:pt idx="223">
                  <c:v>0.87000000000000266</c:v>
                </c:pt>
                <c:pt idx="224">
                  <c:v>0.85000000000000064</c:v>
                </c:pt>
                <c:pt idx="225">
                  <c:v>0.91</c:v>
                </c:pt>
                <c:pt idx="226">
                  <c:v>0.84000000000000064</c:v>
                </c:pt>
                <c:pt idx="227">
                  <c:v>0.88000000000000089</c:v>
                </c:pt>
                <c:pt idx="228">
                  <c:v>0.97000000000000053</c:v>
                </c:pt>
                <c:pt idx="229">
                  <c:v>0.96000000000000063</c:v>
                </c:pt>
                <c:pt idx="230">
                  <c:v>0.99</c:v>
                </c:pt>
                <c:pt idx="231">
                  <c:v>0.94000000000000061</c:v>
                </c:pt>
                <c:pt idx="232">
                  <c:v>0.96000000000000063</c:v>
                </c:pt>
                <c:pt idx="233">
                  <c:v>1.01</c:v>
                </c:pt>
                <c:pt idx="234">
                  <c:v>0.98</c:v>
                </c:pt>
                <c:pt idx="235">
                  <c:v>0.97000000000000053</c:v>
                </c:pt>
                <c:pt idx="236">
                  <c:v>0.95000000000000062</c:v>
                </c:pt>
                <c:pt idx="237">
                  <c:v>0.98</c:v>
                </c:pt>
                <c:pt idx="238">
                  <c:v>0.98</c:v>
                </c:pt>
                <c:pt idx="239">
                  <c:v>0.97000000000000053</c:v>
                </c:pt>
                <c:pt idx="240">
                  <c:v>0.99</c:v>
                </c:pt>
                <c:pt idx="241">
                  <c:v>0.95000000000000062</c:v>
                </c:pt>
                <c:pt idx="242">
                  <c:v>1</c:v>
                </c:pt>
                <c:pt idx="243">
                  <c:v>1.03</c:v>
                </c:pt>
                <c:pt idx="244">
                  <c:v>1.01</c:v>
                </c:pt>
                <c:pt idx="245">
                  <c:v>1.01</c:v>
                </c:pt>
                <c:pt idx="246">
                  <c:v>0.98</c:v>
                </c:pt>
                <c:pt idx="247">
                  <c:v>0.99</c:v>
                </c:pt>
                <c:pt idx="248">
                  <c:v>1.02</c:v>
                </c:pt>
                <c:pt idx="249">
                  <c:v>0.95000000000000062</c:v>
                </c:pt>
                <c:pt idx="250">
                  <c:v>1.04</c:v>
                </c:pt>
                <c:pt idx="251">
                  <c:v>0.99</c:v>
                </c:pt>
                <c:pt idx="252">
                  <c:v>0.98</c:v>
                </c:pt>
                <c:pt idx="253">
                  <c:v>1.22</c:v>
                </c:pt>
                <c:pt idx="254">
                  <c:v>0.99</c:v>
                </c:pt>
                <c:pt idx="255">
                  <c:v>0.98</c:v>
                </c:pt>
                <c:pt idx="256">
                  <c:v>0.95000000000000062</c:v>
                </c:pt>
                <c:pt idx="257">
                  <c:v>1</c:v>
                </c:pt>
                <c:pt idx="258">
                  <c:v>0.99</c:v>
                </c:pt>
                <c:pt idx="259">
                  <c:v>0.97000000000000053</c:v>
                </c:pt>
                <c:pt idx="260">
                  <c:v>1.03</c:v>
                </c:pt>
                <c:pt idx="261">
                  <c:v>0.96000000000000063</c:v>
                </c:pt>
                <c:pt idx="262">
                  <c:v>0.95000000000000062</c:v>
                </c:pt>
                <c:pt idx="263">
                  <c:v>1.03</c:v>
                </c:pt>
                <c:pt idx="264">
                  <c:v>0.99</c:v>
                </c:pt>
                <c:pt idx="265">
                  <c:v>0.94000000000000061</c:v>
                </c:pt>
                <c:pt idx="266">
                  <c:v>1.02</c:v>
                </c:pt>
                <c:pt idx="267">
                  <c:v>1.01</c:v>
                </c:pt>
                <c:pt idx="268">
                  <c:v>0.99</c:v>
                </c:pt>
                <c:pt idx="269">
                  <c:v>0.96000000000000063</c:v>
                </c:pt>
                <c:pt idx="270">
                  <c:v>0.95000000000000062</c:v>
                </c:pt>
                <c:pt idx="271">
                  <c:v>0.92</c:v>
                </c:pt>
                <c:pt idx="272">
                  <c:v>0.99</c:v>
                </c:pt>
                <c:pt idx="273">
                  <c:v>0.96000000000000063</c:v>
                </c:pt>
                <c:pt idx="274">
                  <c:v>0.96000000000000063</c:v>
                </c:pt>
                <c:pt idx="275">
                  <c:v>0.97000000000000053</c:v>
                </c:pt>
                <c:pt idx="276">
                  <c:v>1.02</c:v>
                </c:pt>
                <c:pt idx="277">
                  <c:v>0.94000000000000061</c:v>
                </c:pt>
                <c:pt idx="278">
                  <c:v>1.03</c:v>
                </c:pt>
                <c:pt idx="279">
                  <c:v>0.95000000000000062</c:v>
                </c:pt>
                <c:pt idx="280">
                  <c:v>0.97000000000000053</c:v>
                </c:pt>
                <c:pt idx="281">
                  <c:v>1</c:v>
                </c:pt>
                <c:pt idx="282">
                  <c:v>0.96000000000000063</c:v>
                </c:pt>
                <c:pt idx="283">
                  <c:v>0.97000000000000053</c:v>
                </c:pt>
                <c:pt idx="284">
                  <c:v>0.97000000000000053</c:v>
                </c:pt>
                <c:pt idx="285">
                  <c:v>0.98</c:v>
                </c:pt>
                <c:pt idx="286">
                  <c:v>0.96000000000000063</c:v>
                </c:pt>
                <c:pt idx="287">
                  <c:v>1.7400000000000015</c:v>
                </c:pt>
                <c:pt idx="288">
                  <c:v>1.7700000000000018</c:v>
                </c:pt>
                <c:pt idx="289">
                  <c:v>0.97000000000000053</c:v>
                </c:pt>
                <c:pt idx="290">
                  <c:v>1.04</c:v>
                </c:pt>
                <c:pt idx="291">
                  <c:v>0.94000000000000061</c:v>
                </c:pt>
                <c:pt idx="292">
                  <c:v>0.93</c:v>
                </c:pt>
                <c:pt idx="293">
                  <c:v>0.97000000000000053</c:v>
                </c:pt>
                <c:pt idx="294">
                  <c:v>0.92</c:v>
                </c:pt>
                <c:pt idx="295">
                  <c:v>0.98</c:v>
                </c:pt>
                <c:pt idx="296">
                  <c:v>0.94000000000000061</c:v>
                </c:pt>
                <c:pt idx="297">
                  <c:v>0.96000000000000063</c:v>
                </c:pt>
                <c:pt idx="298">
                  <c:v>0.95000000000000062</c:v>
                </c:pt>
                <c:pt idx="299">
                  <c:v>1.05</c:v>
                </c:pt>
                <c:pt idx="300">
                  <c:v>0.95000000000000062</c:v>
                </c:pt>
                <c:pt idx="301">
                  <c:v>0.91</c:v>
                </c:pt>
                <c:pt idx="302">
                  <c:v>0.96000000000000063</c:v>
                </c:pt>
                <c:pt idx="303">
                  <c:v>0.92</c:v>
                </c:pt>
                <c:pt idx="304">
                  <c:v>0.96000000000000063</c:v>
                </c:pt>
                <c:pt idx="305">
                  <c:v>0.93</c:v>
                </c:pt>
                <c:pt idx="306">
                  <c:v>0.99</c:v>
                </c:pt>
                <c:pt idx="307">
                  <c:v>0.95000000000000062</c:v>
                </c:pt>
                <c:pt idx="308">
                  <c:v>0.95000000000000062</c:v>
                </c:pt>
                <c:pt idx="309">
                  <c:v>0.96000000000000063</c:v>
                </c:pt>
                <c:pt idx="310">
                  <c:v>0.94000000000000061</c:v>
                </c:pt>
              </c:numCache>
            </c:numRef>
          </c:val>
          <c:smooth val="0"/>
        </c:ser>
        <c:ser>
          <c:idx val="3"/>
          <c:order val="3"/>
          <c:marker>
            <c:symbol val="none"/>
          </c:marker>
          <c:val>
            <c:numRef>
              <c:f>Sheet1!$G$100:$G$410</c:f>
              <c:numCache>
                <c:formatCode>General</c:formatCode>
                <c:ptCount val="311"/>
                <c:pt idx="0">
                  <c:v>0.48000000000000032</c:v>
                </c:pt>
                <c:pt idx="1">
                  <c:v>0.49000000000000032</c:v>
                </c:pt>
                <c:pt idx="2">
                  <c:v>0.45</c:v>
                </c:pt>
                <c:pt idx="3">
                  <c:v>0.45</c:v>
                </c:pt>
                <c:pt idx="4">
                  <c:v>0.43000000000000038</c:v>
                </c:pt>
                <c:pt idx="5">
                  <c:v>0.49000000000000032</c:v>
                </c:pt>
                <c:pt idx="6">
                  <c:v>0.47000000000000008</c:v>
                </c:pt>
                <c:pt idx="7">
                  <c:v>0.48000000000000032</c:v>
                </c:pt>
                <c:pt idx="8">
                  <c:v>0.47000000000000008</c:v>
                </c:pt>
                <c:pt idx="9">
                  <c:v>0.48000000000000032</c:v>
                </c:pt>
                <c:pt idx="10">
                  <c:v>0.46</c:v>
                </c:pt>
                <c:pt idx="11">
                  <c:v>0.47000000000000008</c:v>
                </c:pt>
                <c:pt idx="12">
                  <c:v>0.49000000000000032</c:v>
                </c:pt>
                <c:pt idx="13">
                  <c:v>0.48000000000000032</c:v>
                </c:pt>
                <c:pt idx="14">
                  <c:v>0.46</c:v>
                </c:pt>
                <c:pt idx="15">
                  <c:v>0.48000000000000032</c:v>
                </c:pt>
                <c:pt idx="16">
                  <c:v>0.46</c:v>
                </c:pt>
                <c:pt idx="17">
                  <c:v>0.47000000000000008</c:v>
                </c:pt>
                <c:pt idx="18">
                  <c:v>0.46</c:v>
                </c:pt>
                <c:pt idx="19">
                  <c:v>0.47000000000000008</c:v>
                </c:pt>
                <c:pt idx="20">
                  <c:v>0.46</c:v>
                </c:pt>
                <c:pt idx="21">
                  <c:v>0.5</c:v>
                </c:pt>
                <c:pt idx="22">
                  <c:v>0.48000000000000032</c:v>
                </c:pt>
                <c:pt idx="23">
                  <c:v>0.46</c:v>
                </c:pt>
                <c:pt idx="24">
                  <c:v>0.49000000000000032</c:v>
                </c:pt>
                <c:pt idx="25">
                  <c:v>0.48000000000000032</c:v>
                </c:pt>
                <c:pt idx="26">
                  <c:v>0.54</c:v>
                </c:pt>
                <c:pt idx="27">
                  <c:v>0.51</c:v>
                </c:pt>
                <c:pt idx="28">
                  <c:v>0.52</c:v>
                </c:pt>
                <c:pt idx="29">
                  <c:v>0.48000000000000032</c:v>
                </c:pt>
                <c:pt idx="30">
                  <c:v>0.82000000000000062</c:v>
                </c:pt>
                <c:pt idx="31">
                  <c:v>0.84000000000000064</c:v>
                </c:pt>
                <c:pt idx="32">
                  <c:v>0.8</c:v>
                </c:pt>
                <c:pt idx="33">
                  <c:v>0.82000000000000062</c:v>
                </c:pt>
                <c:pt idx="34">
                  <c:v>0.85000000000000064</c:v>
                </c:pt>
                <c:pt idx="35">
                  <c:v>0.81</c:v>
                </c:pt>
                <c:pt idx="36">
                  <c:v>0.82000000000000062</c:v>
                </c:pt>
                <c:pt idx="37">
                  <c:v>0.82000000000000062</c:v>
                </c:pt>
                <c:pt idx="38">
                  <c:v>0.81</c:v>
                </c:pt>
                <c:pt idx="39">
                  <c:v>0.82000000000000062</c:v>
                </c:pt>
                <c:pt idx="40">
                  <c:v>0.71000000000000063</c:v>
                </c:pt>
                <c:pt idx="41">
                  <c:v>0.66000000000000336</c:v>
                </c:pt>
                <c:pt idx="42">
                  <c:v>0.65000000000000313</c:v>
                </c:pt>
                <c:pt idx="43">
                  <c:v>0.79</c:v>
                </c:pt>
                <c:pt idx="44">
                  <c:v>0.75000000000000278</c:v>
                </c:pt>
                <c:pt idx="45">
                  <c:v>0.74000000000000266</c:v>
                </c:pt>
                <c:pt idx="46">
                  <c:v>0.76000000000000301</c:v>
                </c:pt>
                <c:pt idx="47">
                  <c:v>0.77000000000000213</c:v>
                </c:pt>
                <c:pt idx="48">
                  <c:v>0.78</c:v>
                </c:pt>
                <c:pt idx="49">
                  <c:v>0.72000000000000064</c:v>
                </c:pt>
                <c:pt idx="50">
                  <c:v>0.71000000000000063</c:v>
                </c:pt>
                <c:pt idx="51">
                  <c:v>0.70000000000000062</c:v>
                </c:pt>
                <c:pt idx="52">
                  <c:v>0.72000000000000064</c:v>
                </c:pt>
                <c:pt idx="53">
                  <c:v>0.72000000000000064</c:v>
                </c:pt>
                <c:pt idx="54">
                  <c:v>0.83000000000000063</c:v>
                </c:pt>
                <c:pt idx="55">
                  <c:v>0.74000000000000266</c:v>
                </c:pt>
                <c:pt idx="56">
                  <c:v>0.71000000000000063</c:v>
                </c:pt>
                <c:pt idx="57">
                  <c:v>0.78</c:v>
                </c:pt>
                <c:pt idx="58">
                  <c:v>0.74000000000000266</c:v>
                </c:pt>
                <c:pt idx="59">
                  <c:v>0.72000000000000064</c:v>
                </c:pt>
                <c:pt idx="60">
                  <c:v>0.71000000000000063</c:v>
                </c:pt>
                <c:pt idx="61">
                  <c:v>0.76000000000000301</c:v>
                </c:pt>
                <c:pt idx="62">
                  <c:v>0.73000000000000065</c:v>
                </c:pt>
                <c:pt idx="63">
                  <c:v>0.53</c:v>
                </c:pt>
                <c:pt idx="64">
                  <c:v>0.52</c:v>
                </c:pt>
                <c:pt idx="65">
                  <c:v>0.52</c:v>
                </c:pt>
                <c:pt idx="66">
                  <c:v>0.5</c:v>
                </c:pt>
                <c:pt idx="67">
                  <c:v>0.5</c:v>
                </c:pt>
                <c:pt idx="68">
                  <c:v>0.53</c:v>
                </c:pt>
                <c:pt idx="69">
                  <c:v>0.52</c:v>
                </c:pt>
                <c:pt idx="70">
                  <c:v>0.51</c:v>
                </c:pt>
                <c:pt idx="71">
                  <c:v>0.5</c:v>
                </c:pt>
                <c:pt idx="72">
                  <c:v>0.49000000000000032</c:v>
                </c:pt>
                <c:pt idx="73">
                  <c:v>0.48000000000000032</c:v>
                </c:pt>
                <c:pt idx="74">
                  <c:v>0.55000000000000004</c:v>
                </c:pt>
                <c:pt idx="75">
                  <c:v>0.47000000000000008</c:v>
                </c:pt>
                <c:pt idx="76">
                  <c:v>0.51</c:v>
                </c:pt>
                <c:pt idx="77">
                  <c:v>0.5</c:v>
                </c:pt>
                <c:pt idx="78">
                  <c:v>0.47000000000000008</c:v>
                </c:pt>
                <c:pt idx="79">
                  <c:v>0.5</c:v>
                </c:pt>
                <c:pt idx="80">
                  <c:v>0.49000000000000032</c:v>
                </c:pt>
                <c:pt idx="81">
                  <c:v>0.52</c:v>
                </c:pt>
                <c:pt idx="82">
                  <c:v>0.58000000000000063</c:v>
                </c:pt>
                <c:pt idx="83">
                  <c:v>0.630000000000003</c:v>
                </c:pt>
                <c:pt idx="84">
                  <c:v>0.60000000000000064</c:v>
                </c:pt>
                <c:pt idx="85">
                  <c:v>0.62000000000000266</c:v>
                </c:pt>
                <c:pt idx="86">
                  <c:v>0.64000000000000301</c:v>
                </c:pt>
                <c:pt idx="87">
                  <c:v>0.630000000000003</c:v>
                </c:pt>
                <c:pt idx="88">
                  <c:v>0.60000000000000064</c:v>
                </c:pt>
                <c:pt idx="89">
                  <c:v>0.62000000000000266</c:v>
                </c:pt>
                <c:pt idx="90">
                  <c:v>0.66000000000000336</c:v>
                </c:pt>
                <c:pt idx="91">
                  <c:v>0.65000000000000313</c:v>
                </c:pt>
                <c:pt idx="92">
                  <c:v>0.70000000000000062</c:v>
                </c:pt>
                <c:pt idx="93">
                  <c:v>0.64000000000000301</c:v>
                </c:pt>
                <c:pt idx="94">
                  <c:v>0.91</c:v>
                </c:pt>
                <c:pt idx="95">
                  <c:v>0.70000000000000062</c:v>
                </c:pt>
                <c:pt idx="96">
                  <c:v>0.71000000000000063</c:v>
                </c:pt>
                <c:pt idx="97">
                  <c:v>0.70000000000000062</c:v>
                </c:pt>
                <c:pt idx="98">
                  <c:v>0.71000000000000063</c:v>
                </c:pt>
                <c:pt idx="99">
                  <c:v>0.71000000000000063</c:v>
                </c:pt>
                <c:pt idx="100">
                  <c:v>0.71000000000000063</c:v>
                </c:pt>
                <c:pt idx="101">
                  <c:v>0.73000000000000065</c:v>
                </c:pt>
                <c:pt idx="102">
                  <c:v>0.70000000000000062</c:v>
                </c:pt>
                <c:pt idx="103">
                  <c:v>0.74000000000000266</c:v>
                </c:pt>
                <c:pt idx="104">
                  <c:v>0.77000000000000213</c:v>
                </c:pt>
                <c:pt idx="105">
                  <c:v>0.79</c:v>
                </c:pt>
                <c:pt idx="106">
                  <c:v>0.74000000000000266</c:v>
                </c:pt>
                <c:pt idx="107">
                  <c:v>0.72000000000000064</c:v>
                </c:pt>
                <c:pt idx="108">
                  <c:v>0.72000000000000064</c:v>
                </c:pt>
                <c:pt idx="109">
                  <c:v>0.75000000000000278</c:v>
                </c:pt>
                <c:pt idx="110">
                  <c:v>0.75000000000000278</c:v>
                </c:pt>
                <c:pt idx="111">
                  <c:v>0.77000000000000213</c:v>
                </c:pt>
                <c:pt idx="112">
                  <c:v>0.76000000000000301</c:v>
                </c:pt>
                <c:pt idx="113">
                  <c:v>0.71000000000000063</c:v>
                </c:pt>
                <c:pt idx="114">
                  <c:v>0.83000000000000063</c:v>
                </c:pt>
                <c:pt idx="115">
                  <c:v>0.79</c:v>
                </c:pt>
                <c:pt idx="116">
                  <c:v>0.77000000000000213</c:v>
                </c:pt>
                <c:pt idx="117">
                  <c:v>0.68000000000000105</c:v>
                </c:pt>
                <c:pt idx="118">
                  <c:v>0.68000000000000105</c:v>
                </c:pt>
                <c:pt idx="119">
                  <c:v>0.68000000000000105</c:v>
                </c:pt>
                <c:pt idx="120">
                  <c:v>0.67000000000000348</c:v>
                </c:pt>
                <c:pt idx="121">
                  <c:v>0.70000000000000062</c:v>
                </c:pt>
                <c:pt idx="122">
                  <c:v>0.67000000000000348</c:v>
                </c:pt>
                <c:pt idx="123">
                  <c:v>0.68000000000000105</c:v>
                </c:pt>
                <c:pt idx="124">
                  <c:v>0.71000000000000063</c:v>
                </c:pt>
                <c:pt idx="125">
                  <c:v>0.69000000000000172</c:v>
                </c:pt>
                <c:pt idx="126">
                  <c:v>0.73000000000000065</c:v>
                </c:pt>
                <c:pt idx="127">
                  <c:v>0.67000000000000348</c:v>
                </c:pt>
                <c:pt idx="128">
                  <c:v>0.75000000000000278</c:v>
                </c:pt>
                <c:pt idx="129">
                  <c:v>0.73000000000000065</c:v>
                </c:pt>
                <c:pt idx="130">
                  <c:v>0.73000000000000065</c:v>
                </c:pt>
                <c:pt idx="131">
                  <c:v>0.71000000000000063</c:v>
                </c:pt>
                <c:pt idx="132">
                  <c:v>0.74000000000000266</c:v>
                </c:pt>
                <c:pt idx="133">
                  <c:v>0.67000000000000348</c:v>
                </c:pt>
                <c:pt idx="134">
                  <c:v>0.72000000000000064</c:v>
                </c:pt>
                <c:pt idx="135">
                  <c:v>0.74000000000000266</c:v>
                </c:pt>
                <c:pt idx="136">
                  <c:v>0.72000000000000064</c:v>
                </c:pt>
                <c:pt idx="137">
                  <c:v>0.70000000000000062</c:v>
                </c:pt>
                <c:pt idx="138">
                  <c:v>0.86000000000000065</c:v>
                </c:pt>
                <c:pt idx="139">
                  <c:v>0.8900000000000009</c:v>
                </c:pt>
                <c:pt idx="140">
                  <c:v>0.85000000000000064</c:v>
                </c:pt>
                <c:pt idx="141">
                  <c:v>0.91</c:v>
                </c:pt>
                <c:pt idx="142">
                  <c:v>0.76000000000000301</c:v>
                </c:pt>
                <c:pt idx="143">
                  <c:v>0.79</c:v>
                </c:pt>
                <c:pt idx="144">
                  <c:v>0.8</c:v>
                </c:pt>
                <c:pt idx="145">
                  <c:v>0.83000000000000063</c:v>
                </c:pt>
                <c:pt idx="146">
                  <c:v>0.8</c:v>
                </c:pt>
                <c:pt idx="147">
                  <c:v>0.78</c:v>
                </c:pt>
                <c:pt idx="148">
                  <c:v>0.81</c:v>
                </c:pt>
                <c:pt idx="149">
                  <c:v>0.79</c:v>
                </c:pt>
                <c:pt idx="150">
                  <c:v>0.83000000000000063</c:v>
                </c:pt>
                <c:pt idx="151">
                  <c:v>0.78</c:v>
                </c:pt>
                <c:pt idx="152">
                  <c:v>0.79</c:v>
                </c:pt>
                <c:pt idx="153">
                  <c:v>0.79</c:v>
                </c:pt>
                <c:pt idx="154">
                  <c:v>0.8</c:v>
                </c:pt>
                <c:pt idx="155">
                  <c:v>0.83000000000000063</c:v>
                </c:pt>
                <c:pt idx="156">
                  <c:v>0.77000000000000213</c:v>
                </c:pt>
                <c:pt idx="157">
                  <c:v>0.83000000000000063</c:v>
                </c:pt>
                <c:pt idx="158">
                  <c:v>0.81</c:v>
                </c:pt>
                <c:pt idx="159">
                  <c:v>0.82000000000000062</c:v>
                </c:pt>
                <c:pt idx="160">
                  <c:v>0.81</c:v>
                </c:pt>
                <c:pt idx="161">
                  <c:v>0.78</c:v>
                </c:pt>
                <c:pt idx="162">
                  <c:v>0.76000000000000301</c:v>
                </c:pt>
                <c:pt idx="163">
                  <c:v>0.79</c:v>
                </c:pt>
                <c:pt idx="164">
                  <c:v>0.76000000000000301</c:v>
                </c:pt>
                <c:pt idx="165">
                  <c:v>1.1800000000000053</c:v>
                </c:pt>
                <c:pt idx="166">
                  <c:v>1.22</c:v>
                </c:pt>
                <c:pt idx="167">
                  <c:v>1.2</c:v>
                </c:pt>
                <c:pt idx="168">
                  <c:v>1.21</c:v>
                </c:pt>
                <c:pt idx="169">
                  <c:v>1.1900000000000053</c:v>
                </c:pt>
                <c:pt idx="170">
                  <c:v>1.24</c:v>
                </c:pt>
                <c:pt idx="171">
                  <c:v>1.23</c:v>
                </c:pt>
                <c:pt idx="172">
                  <c:v>1.22</c:v>
                </c:pt>
                <c:pt idx="173">
                  <c:v>1.22</c:v>
                </c:pt>
                <c:pt idx="174">
                  <c:v>1.45</c:v>
                </c:pt>
                <c:pt idx="175">
                  <c:v>1.2</c:v>
                </c:pt>
                <c:pt idx="176">
                  <c:v>1.23</c:v>
                </c:pt>
                <c:pt idx="177">
                  <c:v>1.29</c:v>
                </c:pt>
                <c:pt idx="178">
                  <c:v>1.37</c:v>
                </c:pt>
                <c:pt idx="179">
                  <c:v>1.2</c:v>
                </c:pt>
                <c:pt idx="180">
                  <c:v>1.27</c:v>
                </c:pt>
                <c:pt idx="181">
                  <c:v>1.1900000000000053</c:v>
                </c:pt>
                <c:pt idx="182">
                  <c:v>1.21</c:v>
                </c:pt>
                <c:pt idx="183">
                  <c:v>1.1900000000000053</c:v>
                </c:pt>
                <c:pt idx="184">
                  <c:v>1.21</c:v>
                </c:pt>
                <c:pt idx="185">
                  <c:v>1.29</c:v>
                </c:pt>
                <c:pt idx="186">
                  <c:v>1.5</c:v>
                </c:pt>
                <c:pt idx="187">
                  <c:v>1.27</c:v>
                </c:pt>
                <c:pt idx="188">
                  <c:v>1.29</c:v>
                </c:pt>
                <c:pt idx="189">
                  <c:v>1.29</c:v>
                </c:pt>
                <c:pt idx="190">
                  <c:v>1.25</c:v>
                </c:pt>
                <c:pt idx="191">
                  <c:v>1.28</c:v>
                </c:pt>
                <c:pt idx="192">
                  <c:v>1.23</c:v>
                </c:pt>
                <c:pt idx="193">
                  <c:v>1.21</c:v>
                </c:pt>
                <c:pt idx="194">
                  <c:v>1.27</c:v>
                </c:pt>
                <c:pt idx="195">
                  <c:v>1.2</c:v>
                </c:pt>
                <c:pt idx="196">
                  <c:v>1.23</c:v>
                </c:pt>
                <c:pt idx="197">
                  <c:v>1.3900000000000001</c:v>
                </c:pt>
                <c:pt idx="198">
                  <c:v>1.24</c:v>
                </c:pt>
                <c:pt idx="199">
                  <c:v>1.23</c:v>
                </c:pt>
                <c:pt idx="200">
                  <c:v>1.35</c:v>
                </c:pt>
                <c:pt idx="201">
                  <c:v>1.24</c:v>
                </c:pt>
                <c:pt idx="202">
                  <c:v>1.27</c:v>
                </c:pt>
                <c:pt idx="203">
                  <c:v>1.1000000000000001</c:v>
                </c:pt>
                <c:pt idx="204">
                  <c:v>1.06</c:v>
                </c:pt>
                <c:pt idx="205">
                  <c:v>1.0900000000000001</c:v>
                </c:pt>
                <c:pt idx="206">
                  <c:v>1.06</c:v>
                </c:pt>
                <c:pt idx="207">
                  <c:v>1.1499999999999941</c:v>
                </c:pt>
                <c:pt idx="208">
                  <c:v>1.0900000000000001</c:v>
                </c:pt>
                <c:pt idx="209">
                  <c:v>1.1299999999999939</c:v>
                </c:pt>
                <c:pt idx="210">
                  <c:v>1.0900000000000001</c:v>
                </c:pt>
                <c:pt idx="211">
                  <c:v>1.08</c:v>
                </c:pt>
                <c:pt idx="212">
                  <c:v>1.06</c:v>
                </c:pt>
                <c:pt idx="213">
                  <c:v>1.05</c:v>
                </c:pt>
                <c:pt idx="214">
                  <c:v>1.07</c:v>
                </c:pt>
                <c:pt idx="215">
                  <c:v>1.1299999999999939</c:v>
                </c:pt>
                <c:pt idx="216">
                  <c:v>1.0900000000000001</c:v>
                </c:pt>
                <c:pt idx="217">
                  <c:v>1.07</c:v>
                </c:pt>
                <c:pt idx="218">
                  <c:v>1.06</c:v>
                </c:pt>
                <c:pt idx="219">
                  <c:v>1.06</c:v>
                </c:pt>
                <c:pt idx="220">
                  <c:v>1.08</c:v>
                </c:pt>
                <c:pt idx="221">
                  <c:v>1.08</c:v>
                </c:pt>
                <c:pt idx="222">
                  <c:v>1.04</c:v>
                </c:pt>
                <c:pt idx="223">
                  <c:v>1.04</c:v>
                </c:pt>
                <c:pt idx="224">
                  <c:v>1.03</c:v>
                </c:pt>
                <c:pt idx="225">
                  <c:v>1.06</c:v>
                </c:pt>
                <c:pt idx="226">
                  <c:v>1.08</c:v>
                </c:pt>
                <c:pt idx="227">
                  <c:v>1.05</c:v>
                </c:pt>
                <c:pt idx="228">
                  <c:v>1.1499999999999941</c:v>
                </c:pt>
                <c:pt idx="229">
                  <c:v>1.1499999999999941</c:v>
                </c:pt>
                <c:pt idx="230">
                  <c:v>1.1000000000000001</c:v>
                </c:pt>
                <c:pt idx="231">
                  <c:v>1.1900000000000053</c:v>
                </c:pt>
                <c:pt idx="232">
                  <c:v>1.1499999999999941</c:v>
                </c:pt>
                <c:pt idx="233">
                  <c:v>1.1200000000000001</c:v>
                </c:pt>
                <c:pt idx="234">
                  <c:v>1.1499999999999941</c:v>
                </c:pt>
                <c:pt idx="235">
                  <c:v>1.1399999999999941</c:v>
                </c:pt>
                <c:pt idx="236">
                  <c:v>1.1000000000000001</c:v>
                </c:pt>
                <c:pt idx="237">
                  <c:v>1.1200000000000001</c:v>
                </c:pt>
                <c:pt idx="238">
                  <c:v>1.1499999999999941</c:v>
                </c:pt>
                <c:pt idx="239">
                  <c:v>1.1299999999999939</c:v>
                </c:pt>
                <c:pt idx="240">
                  <c:v>1.1399999999999941</c:v>
                </c:pt>
                <c:pt idx="241">
                  <c:v>1.1299999999999939</c:v>
                </c:pt>
                <c:pt idx="242">
                  <c:v>1.1800000000000053</c:v>
                </c:pt>
                <c:pt idx="243">
                  <c:v>1.1299999999999939</c:v>
                </c:pt>
                <c:pt idx="244">
                  <c:v>1.1900000000000053</c:v>
                </c:pt>
                <c:pt idx="245">
                  <c:v>1.1700000000000021</c:v>
                </c:pt>
                <c:pt idx="246">
                  <c:v>1.1499999999999941</c:v>
                </c:pt>
                <c:pt idx="247">
                  <c:v>1.1399999999999941</c:v>
                </c:pt>
                <c:pt idx="248">
                  <c:v>1.1499999999999941</c:v>
                </c:pt>
                <c:pt idx="249">
                  <c:v>1.1000000000000001</c:v>
                </c:pt>
                <c:pt idx="250">
                  <c:v>1.22</c:v>
                </c:pt>
                <c:pt idx="251">
                  <c:v>1.08</c:v>
                </c:pt>
                <c:pt idx="252">
                  <c:v>1.1100000000000001</c:v>
                </c:pt>
                <c:pt idx="253">
                  <c:v>1.28</c:v>
                </c:pt>
                <c:pt idx="254">
                  <c:v>1.1900000000000053</c:v>
                </c:pt>
                <c:pt idx="255">
                  <c:v>1.1299999999999939</c:v>
                </c:pt>
                <c:pt idx="256">
                  <c:v>1.1200000000000001</c:v>
                </c:pt>
                <c:pt idx="257">
                  <c:v>1.1499999999999941</c:v>
                </c:pt>
                <c:pt idx="258">
                  <c:v>1.1599999999999941</c:v>
                </c:pt>
                <c:pt idx="259">
                  <c:v>1.1399999999999941</c:v>
                </c:pt>
                <c:pt idx="260">
                  <c:v>1.1900000000000053</c:v>
                </c:pt>
                <c:pt idx="261">
                  <c:v>1.1100000000000001</c:v>
                </c:pt>
                <c:pt idx="262">
                  <c:v>1.1299999999999939</c:v>
                </c:pt>
                <c:pt idx="263">
                  <c:v>1.1700000000000021</c:v>
                </c:pt>
                <c:pt idx="264">
                  <c:v>1.1700000000000021</c:v>
                </c:pt>
                <c:pt idx="265">
                  <c:v>1.1399999999999941</c:v>
                </c:pt>
                <c:pt idx="266">
                  <c:v>1.1900000000000053</c:v>
                </c:pt>
                <c:pt idx="267">
                  <c:v>1.1800000000000053</c:v>
                </c:pt>
                <c:pt idx="268">
                  <c:v>1.1299999999999939</c:v>
                </c:pt>
                <c:pt idx="269">
                  <c:v>1.0900000000000001</c:v>
                </c:pt>
                <c:pt idx="270">
                  <c:v>1.07</c:v>
                </c:pt>
                <c:pt idx="271">
                  <c:v>1.08</c:v>
                </c:pt>
                <c:pt idx="272">
                  <c:v>1.08</c:v>
                </c:pt>
                <c:pt idx="273">
                  <c:v>1.07</c:v>
                </c:pt>
                <c:pt idx="274">
                  <c:v>1.1000000000000001</c:v>
                </c:pt>
                <c:pt idx="275">
                  <c:v>1.08</c:v>
                </c:pt>
                <c:pt idx="276">
                  <c:v>1.07</c:v>
                </c:pt>
                <c:pt idx="277">
                  <c:v>1.06</c:v>
                </c:pt>
                <c:pt idx="278">
                  <c:v>1.04</c:v>
                </c:pt>
                <c:pt idx="279">
                  <c:v>1.07</c:v>
                </c:pt>
                <c:pt idx="280">
                  <c:v>1.0900000000000001</c:v>
                </c:pt>
                <c:pt idx="281">
                  <c:v>1.08</c:v>
                </c:pt>
                <c:pt idx="282">
                  <c:v>1.08</c:v>
                </c:pt>
                <c:pt idx="283">
                  <c:v>1.07</c:v>
                </c:pt>
                <c:pt idx="284">
                  <c:v>1.1100000000000001</c:v>
                </c:pt>
                <c:pt idx="285">
                  <c:v>1.1000000000000001</c:v>
                </c:pt>
                <c:pt idx="286">
                  <c:v>1.06</c:v>
                </c:pt>
                <c:pt idx="287">
                  <c:v>2.38</c:v>
                </c:pt>
                <c:pt idx="288">
                  <c:v>2.4099999999999997</c:v>
                </c:pt>
                <c:pt idx="289">
                  <c:v>1.07</c:v>
                </c:pt>
                <c:pt idx="290">
                  <c:v>1.1200000000000001</c:v>
                </c:pt>
                <c:pt idx="291">
                  <c:v>1.06</c:v>
                </c:pt>
                <c:pt idx="292">
                  <c:v>1.07</c:v>
                </c:pt>
                <c:pt idx="293">
                  <c:v>1.07</c:v>
                </c:pt>
                <c:pt idx="294">
                  <c:v>1.05</c:v>
                </c:pt>
                <c:pt idx="295">
                  <c:v>1.08</c:v>
                </c:pt>
                <c:pt idx="296">
                  <c:v>1.1499999999999941</c:v>
                </c:pt>
                <c:pt idx="297">
                  <c:v>1.06</c:v>
                </c:pt>
                <c:pt idx="298">
                  <c:v>1.06</c:v>
                </c:pt>
                <c:pt idx="299">
                  <c:v>1.22</c:v>
                </c:pt>
                <c:pt idx="300">
                  <c:v>1.07</c:v>
                </c:pt>
                <c:pt idx="301">
                  <c:v>1.06</c:v>
                </c:pt>
                <c:pt idx="302">
                  <c:v>1.08</c:v>
                </c:pt>
                <c:pt idx="303">
                  <c:v>1.1000000000000001</c:v>
                </c:pt>
                <c:pt idx="304">
                  <c:v>1.08</c:v>
                </c:pt>
                <c:pt idx="305">
                  <c:v>1.0900000000000001</c:v>
                </c:pt>
                <c:pt idx="306">
                  <c:v>1.0900000000000001</c:v>
                </c:pt>
                <c:pt idx="307">
                  <c:v>1.06</c:v>
                </c:pt>
                <c:pt idx="308">
                  <c:v>1.1000000000000001</c:v>
                </c:pt>
                <c:pt idx="309">
                  <c:v>1.0900000000000001</c:v>
                </c:pt>
                <c:pt idx="310">
                  <c:v>1.08</c:v>
                </c:pt>
              </c:numCache>
            </c:numRef>
          </c:val>
          <c:smooth val="0"/>
        </c:ser>
        <c:ser>
          <c:idx val="4"/>
          <c:order val="4"/>
          <c:marker>
            <c:symbol val="none"/>
          </c:marker>
          <c:val>
            <c:numRef>
              <c:f>Sheet1!$H$100:$H$410</c:f>
              <c:numCache>
                <c:formatCode>General</c:formatCode>
                <c:ptCount val="311"/>
                <c:pt idx="0">
                  <c:v>29.01</c:v>
                </c:pt>
                <c:pt idx="1">
                  <c:v>29.14</c:v>
                </c:pt>
                <c:pt idx="2">
                  <c:v>28.93</c:v>
                </c:pt>
                <c:pt idx="3">
                  <c:v>29.02</c:v>
                </c:pt>
                <c:pt idx="4">
                  <c:v>29.05</c:v>
                </c:pt>
                <c:pt idx="5">
                  <c:v>28.919999999999987</c:v>
                </c:pt>
                <c:pt idx="6">
                  <c:v>28.650000000000031</c:v>
                </c:pt>
                <c:pt idx="7">
                  <c:v>29.16</c:v>
                </c:pt>
                <c:pt idx="8">
                  <c:v>29.05</c:v>
                </c:pt>
                <c:pt idx="9">
                  <c:v>29.130000000000031</c:v>
                </c:pt>
                <c:pt idx="10">
                  <c:v>33.090000000000003</c:v>
                </c:pt>
                <c:pt idx="11">
                  <c:v>33.25</c:v>
                </c:pt>
                <c:pt idx="12">
                  <c:v>30.759999999999987</c:v>
                </c:pt>
                <c:pt idx="13">
                  <c:v>32.290000000000013</c:v>
                </c:pt>
                <c:pt idx="14">
                  <c:v>30.62</c:v>
                </c:pt>
                <c:pt idx="15">
                  <c:v>31.58</c:v>
                </c:pt>
                <c:pt idx="16">
                  <c:v>30.7</c:v>
                </c:pt>
                <c:pt idx="17">
                  <c:v>30.55</c:v>
                </c:pt>
                <c:pt idx="18">
                  <c:v>29.82</c:v>
                </c:pt>
                <c:pt idx="19">
                  <c:v>41.98</c:v>
                </c:pt>
                <c:pt idx="20">
                  <c:v>42</c:v>
                </c:pt>
                <c:pt idx="21">
                  <c:v>42.44</c:v>
                </c:pt>
                <c:pt idx="22">
                  <c:v>42.38</c:v>
                </c:pt>
                <c:pt idx="23">
                  <c:v>42.290000000000013</c:v>
                </c:pt>
                <c:pt idx="24">
                  <c:v>42.67</c:v>
                </c:pt>
                <c:pt idx="25">
                  <c:v>42.84</c:v>
                </c:pt>
                <c:pt idx="26">
                  <c:v>43.86</c:v>
                </c:pt>
                <c:pt idx="27">
                  <c:v>39.28</c:v>
                </c:pt>
                <c:pt idx="28">
                  <c:v>39.03</c:v>
                </c:pt>
                <c:pt idx="29">
                  <c:v>38.870000000000005</c:v>
                </c:pt>
                <c:pt idx="30">
                  <c:v>48.44</c:v>
                </c:pt>
                <c:pt idx="31">
                  <c:v>48.61</c:v>
                </c:pt>
                <c:pt idx="32">
                  <c:v>48.42</c:v>
                </c:pt>
                <c:pt idx="33">
                  <c:v>47.99</c:v>
                </c:pt>
                <c:pt idx="34">
                  <c:v>47.98</c:v>
                </c:pt>
                <c:pt idx="35">
                  <c:v>48.05</c:v>
                </c:pt>
                <c:pt idx="36">
                  <c:v>48.230000000000011</c:v>
                </c:pt>
                <c:pt idx="37">
                  <c:v>48.07</c:v>
                </c:pt>
                <c:pt idx="38">
                  <c:v>48.660000000000011</c:v>
                </c:pt>
                <c:pt idx="39">
                  <c:v>48.71</c:v>
                </c:pt>
                <c:pt idx="40">
                  <c:v>44.68</c:v>
                </c:pt>
                <c:pt idx="41">
                  <c:v>44.67</c:v>
                </c:pt>
                <c:pt idx="42">
                  <c:v>45</c:v>
                </c:pt>
                <c:pt idx="43">
                  <c:v>46.39</c:v>
                </c:pt>
                <c:pt idx="44">
                  <c:v>46.230000000000011</c:v>
                </c:pt>
                <c:pt idx="45">
                  <c:v>46.81</c:v>
                </c:pt>
                <c:pt idx="46">
                  <c:v>46.2</c:v>
                </c:pt>
                <c:pt idx="47">
                  <c:v>35.800000000000004</c:v>
                </c:pt>
                <c:pt idx="48">
                  <c:v>33.68</c:v>
                </c:pt>
                <c:pt idx="49">
                  <c:v>49.17</c:v>
                </c:pt>
                <c:pt idx="50">
                  <c:v>48.94</c:v>
                </c:pt>
                <c:pt idx="51">
                  <c:v>49.18</c:v>
                </c:pt>
                <c:pt idx="52">
                  <c:v>49.46</c:v>
                </c:pt>
                <c:pt idx="53">
                  <c:v>48.61</c:v>
                </c:pt>
                <c:pt idx="54">
                  <c:v>51.45</c:v>
                </c:pt>
                <c:pt idx="55">
                  <c:v>51.08</c:v>
                </c:pt>
                <c:pt idx="56">
                  <c:v>49.2</c:v>
                </c:pt>
                <c:pt idx="57">
                  <c:v>49.2</c:v>
                </c:pt>
                <c:pt idx="58">
                  <c:v>48.75</c:v>
                </c:pt>
                <c:pt idx="59">
                  <c:v>49.5</c:v>
                </c:pt>
                <c:pt idx="60">
                  <c:v>49.33</c:v>
                </c:pt>
                <c:pt idx="61">
                  <c:v>48.63</c:v>
                </c:pt>
                <c:pt idx="62">
                  <c:v>48.220000000000013</c:v>
                </c:pt>
                <c:pt idx="63">
                  <c:v>30.479999999999986</c:v>
                </c:pt>
                <c:pt idx="64">
                  <c:v>31.51</c:v>
                </c:pt>
                <c:pt idx="65">
                  <c:v>31.130000000000031</c:v>
                </c:pt>
                <c:pt idx="66">
                  <c:v>33.58</c:v>
                </c:pt>
                <c:pt idx="67">
                  <c:v>30.830000000000005</c:v>
                </c:pt>
                <c:pt idx="68">
                  <c:v>29.9</c:v>
                </c:pt>
                <c:pt idx="69">
                  <c:v>30.779999999999987</c:v>
                </c:pt>
                <c:pt idx="70">
                  <c:v>52.95</c:v>
                </c:pt>
                <c:pt idx="71">
                  <c:v>53.07</c:v>
                </c:pt>
                <c:pt idx="72">
                  <c:v>52.32</c:v>
                </c:pt>
                <c:pt idx="73">
                  <c:v>11.21</c:v>
                </c:pt>
                <c:pt idx="74">
                  <c:v>11.2</c:v>
                </c:pt>
                <c:pt idx="75">
                  <c:v>11.09</c:v>
                </c:pt>
                <c:pt idx="76">
                  <c:v>11.07</c:v>
                </c:pt>
                <c:pt idx="77">
                  <c:v>11.08</c:v>
                </c:pt>
                <c:pt idx="78">
                  <c:v>11.11</c:v>
                </c:pt>
                <c:pt idx="79">
                  <c:v>11.13</c:v>
                </c:pt>
                <c:pt idx="80">
                  <c:v>11.22</c:v>
                </c:pt>
                <c:pt idx="81">
                  <c:v>11.23</c:v>
                </c:pt>
                <c:pt idx="82">
                  <c:v>11.13</c:v>
                </c:pt>
                <c:pt idx="83">
                  <c:v>10.62</c:v>
                </c:pt>
                <c:pt idx="84">
                  <c:v>10.79</c:v>
                </c:pt>
                <c:pt idx="85">
                  <c:v>10.49</c:v>
                </c:pt>
                <c:pt idx="86">
                  <c:v>10.63</c:v>
                </c:pt>
                <c:pt idx="87">
                  <c:v>10.69</c:v>
                </c:pt>
                <c:pt idx="88">
                  <c:v>10.58</c:v>
                </c:pt>
                <c:pt idx="89">
                  <c:v>10.52</c:v>
                </c:pt>
                <c:pt idx="90">
                  <c:v>8.06</c:v>
                </c:pt>
                <c:pt idx="91">
                  <c:v>8.16</c:v>
                </c:pt>
                <c:pt idx="92">
                  <c:v>8.16</c:v>
                </c:pt>
                <c:pt idx="93">
                  <c:v>8.0500000000000007</c:v>
                </c:pt>
                <c:pt idx="94">
                  <c:v>13.97</c:v>
                </c:pt>
                <c:pt idx="95">
                  <c:v>13.52</c:v>
                </c:pt>
                <c:pt idx="96">
                  <c:v>13.450000000000006</c:v>
                </c:pt>
                <c:pt idx="97">
                  <c:v>13.73</c:v>
                </c:pt>
                <c:pt idx="98">
                  <c:v>13.360000000000024</c:v>
                </c:pt>
                <c:pt idx="99">
                  <c:v>8.81</c:v>
                </c:pt>
                <c:pt idx="100">
                  <c:v>8.76</c:v>
                </c:pt>
                <c:pt idx="101">
                  <c:v>8.9600000000000026</c:v>
                </c:pt>
                <c:pt idx="102">
                  <c:v>8.82</c:v>
                </c:pt>
                <c:pt idx="103">
                  <c:v>7.08</c:v>
                </c:pt>
                <c:pt idx="104">
                  <c:v>7.1199999999999966</c:v>
                </c:pt>
                <c:pt idx="105">
                  <c:v>7.71</c:v>
                </c:pt>
                <c:pt idx="106">
                  <c:v>7.06</c:v>
                </c:pt>
                <c:pt idx="107">
                  <c:v>7.04</c:v>
                </c:pt>
                <c:pt idx="108">
                  <c:v>7.07</c:v>
                </c:pt>
                <c:pt idx="109">
                  <c:v>7.08</c:v>
                </c:pt>
                <c:pt idx="110">
                  <c:v>7.29</c:v>
                </c:pt>
                <c:pt idx="111">
                  <c:v>7.13</c:v>
                </c:pt>
                <c:pt idx="112">
                  <c:v>7.1599999999999975</c:v>
                </c:pt>
                <c:pt idx="113">
                  <c:v>12.96</c:v>
                </c:pt>
                <c:pt idx="114">
                  <c:v>12.89</c:v>
                </c:pt>
                <c:pt idx="115">
                  <c:v>14.39</c:v>
                </c:pt>
                <c:pt idx="116">
                  <c:v>12.38</c:v>
                </c:pt>
                <c:pt idx="117">
                  <c:v>12.24</c:v>
                </c:pt>
                <c:pt idx="118">
                  <c:v>9.64</c:v>
                </c:pt>
                <c:pt idx="119">
                  <c:v>9.84</c:v>
                </c:pt>
                <c:pt idx="120">
                  <c:v>9.52</c:v>
                </c:pt>
                <c:pt idx="121">
                  <c:v>8.2000000000000011</c:v>
                </c:pt>
                <c:pt idx="122">
                  <c:v>8.42</c:v>
                </c:pt>
                <c:pt idx="123">
                  <c:v>8.2900000000000009</c:v>
                </c:pt>
                <c:pt idx="124">
                  <c:v>9.2800000000000011</c:v>
                </c:pt>
                <c:pt idx="125">
                  <c:v>8.74</c:v>
                </c:pt>
                <c:pt idx="126">
                  <c:v>8.7900000000000009</c:v>
                </c:pt>
                <c:pt idx="127">
                  <c:v>8.67</c:v>
                </c:pt>
                <c:pt idx="128">
                  <c:v>9.92</c:v>
                </c:pt>
                <c:pt idx="129">
                  <c:v>9.43</c:v>
                </c:pt>
                <c:pt idx="130">
                  <c:v>9.65</c:v>
                </c:pt>
                <c:pt idx="131">
                  <c:v>9.66</c:v>
                </c:pt>
                <c:pt idx="132">
                  <c:v>10.32</c:v>
                </c:pt>
                <c:pt idx="133">
                  <c:v>10.32</c:v>
                </c:pt>
                <c:pt idx="134">
                  <c:v>10.06</c:v>
                </c:pt>
                <c:pt idx="135">
                  <c:v>9.9700000000000006</c:v>
                </c:pt>
                <c:pt idx="136">
                  <c:v>10.030000000000001</c:v>
                </c:pt>
                <c:pt idx="137">
                  <c:v>10.14</c:v>
                </c:pt>
                <c:pt idx="138">
                  <c:v>9.77</c:v>
                </c:pt>
                <c:pt idx="139">
                  <c:v>9.7900000000000009</c:v>
                </c:pt>
                <c:pt idx="140">
                  <c:v>9.8600000000000048</c:v>
                </c:pt>
                <c:pt idx="141">
                  <c:v>8.27</c:v>
                </c:pt>
                <c:pt idx="142">
                  <c:v>7.85</c:v>
                </c:pt>
                <c:pt idx="143">
                  <c:v>7.9</c:v>
                </c:pt>
                <c:pt idx="144">
                  <c:v>7.89</c:v>
                </c:pt>
                <c:pt idx="145">
                  <c:v>7.88</c:v>
                </c:pt>
                <c:pt idx="146">
                  <c:v>7.89</c:v>
                </c:pt>
                <c:pt idx="147">
                  <c:v>7.9</c:v>
                </c:pt>
                <c:pt idx="148">
                  <c:v>7.98</c:v>
                </c:pt>
                <c:pt idx="149">
                  <c:v>7.9700000000000024</c:v>
                </c:pt>
                <c:pt idx="150">
                  <c:v>8.02</c:v>
                </c:pt>
                <c:pt idx="151">
                  <c:v>7.94</c:v>
                </c:pt>
                <c:pt idx="152">
                  <c:v>7.94</c:v>
                </c:pt>
                <c:pt idx="153">
                  <c:v>7.94</c:v>
                </c:pt>
                <c:pt idx="154">
                  <c:v>7.9700000000000024</c:v>
                </c:pt>
                <c:pt idx="155">
                  <c:v>8.0500000000000007</c:v>
                </c:pt>
                <c:pt idx="156">
                  <c:v>9.48</c:v>
                </c:pt>
                <c:pt idx="157">
                  <c:v>9.75</c:v>
                </c:pt>
                <c:pt idx="158">
                  <c:v>9.75</c:v>
                </c:pt>
                <c:pt idx="159">
                  <c:v>9.58</c:v>
                </c:pt>
                <c:pt idx="160">
                  <c:v>9.49</c:v>
                </c:pt>
                <c:pt idx="161">
                  <c:v>9.6300000000000008</c:v>
                </c:pt>
                <c:pt idx="162">
                  <c:v>9.49</c:v>
                </c:pt>
                <c:pt idx="163">
                  <c:v>9.61</c:v>
                </c:pt>
                <c:pt idx="164">
                  <c:v>9.66</c:v>
                </c:pt>
                <c:pt idx="165">
                  <c:v>15.18</c:v>
                </c:pt>
                <c:pt idx="166">
                  <c:v>15.370000000000006</c:v>
                </c:pt>
                <c:pt idx="167">
                  <c:v>15.32</c:v>
                </c:pt>
                <c:pt idx="168">
                  <c:v>15.52</c:v>
                </c:pt>
                <c:pt idx="169">
                  <c:v>14.79</c:v>
                </c:pt>
                <c:pt idx="170">
                  <c:v>14.65</c:v>
                </c:pt>
                <c:pt idx="171">
                  <c:v>14.68</c:v>
                </c:pt>
                <c:pt idx="172">
                  <c:v>14.56</c:v>
                </c:pt>
                <c:pt idx="173">
                  <c:v>14.55</c:v>
                </c:pt>
                <c:pt idx="174">
                  <c:v>18.279999999999987</c:v>
                </c:pt>
                <c:pt idx="175">
                  <c:v>14.7</c:v>
                </c:pt>
                <c:pt idx="176">
                  <c:v>14.9</c:v>
                </c:pt>
                <c:pt idx="177">
                  <c:v>15.02</c:v>
                </c:pt>
                <c:pt idx="178">
                  <c:v>16.55</c:v>
                </c:pt>
                <c:pt idx="179">
                  <c:v>14.89</c:v>
                </c:pt>
                <c:pt idx="180">
                  <c:v>15.27</c:v>
                </c:pt>
                <c:pt idx="181">
                  <c:v>14.92</c:v>
                </c:pt>
                <c:pt idx="182">
                  <c:v>14.73</c:v>
                </c:pt>
                <c:pt idx="183">
                  <c:v>14.44</c:v>
                </c:pt>
                <c:pt idx="184">
                  <c:v>11.76</c:v>
                </c:pt>
                <c:pt idx="185">
                  <c:v>14.26</c:v>
                </c:pt>
                <c:pt idx="186">
                  <c:v>16.55</c:v>
                </c:pt>
                <c:pt idx="187">
                  <c:v>14.07</c:v>
                </c:pt>
                <c:pt idx="188">
                  <c:v>14.05</c:v>
                </c:pt>
                <c:pt idx="189">
                  <c:v>14.21</c:v>
                </c:pt>
                <c:pt idx="190">
                  <c:v>13.58</c:v>
                </c:pt>
                <c:pt idx="191">
                  <c:v>13.6</c:v>
                </c:pt>
                <c:pt idx="192">
                  <c:v>13.6</c:v>
                </c:pt>
                <c:pt idx="193">
                  <c:v>13.56</c:v>
                </c:pt>
                <c:pt idx="194">
                  <c:v>13.88</c:v>
                </c:pt>
                <c:pt idx="195">
                  <c:v>14.08</c:v>
                </c:pt>
                <c:pt idx="196">
                  <c:v>13.97</c:v>
                </c:pt>
                <c:pt idx="197">
                  <c:v>15.75</c:v>
                </c:pt>
                <c:pt idx="198">
                  <c:v>13.96</c:v>
                </c:pt>
                <c:pt idx="199">
                  <c:v>14.1</c:v>
                </c:pt>
                <c:pt idx="200">
                  <c:v>17.66</c:v>
                </c:pt>
                <c:pt idx="201">
                  <c:v>12.19</c:v>
                </c:pt>
                <c:pt idx="202">
                  <c:v>11.78</c:v>
                </c:pt>
                <c:pt idx="203">
                  <c:v>12.09</c:v>
                </c:pt>
                <c:pt idx="204">
                  <c:v>12.26</c:v>
                </c:pt>
                <c:pt idx="205">
                  <c:v>12.12</c:v>
                </c:pt>
                <c:pt idx="206">
                  <c:v>12.07</c:v>
                </c:pt>
                <c:pt idx="207">
                  <c:v>12.14</c:v>
                </c:pt>
                <c:pt idx="208">
                  <c:v>12.51</c:v>
                </c:pt>
                <c:pt idx="209">
                  <c:v>12.34</c:v>
                </c:pt>
                <c:pt idx="210">
                  <c:v>12.14</c:v>
                </c:pt>
                <c:pt idx="211">
                  <c:v>12.08</c:v>
                </c:pt>
                <c:pt idx="212">
                  <c:v>12.28</c:v>
                </c:pt>
                <c:pt idx="213">
                  <c:v>12.11</c:v>
                </c:pt>
                <c:pt idx="214">
                  <c:v>12.25</c:v>
                </c:pt>
                <c:pt idx="215">
                  <c:v>13.22</c:v>
                </c:pt>
                <c:pt idx="216">
                  <c:v>12.22</c:v>
                </c:pt>
                <c:pt idx="217">
                  <c:v>12.53</c:v>
                </c:pt>
                <c:pt idx="218">
                  <c:v>12.370000000000006</c:v>
                </c:pt>
                <c:pt idx="219">
                  <c:v>12.31</c:v>
                </c:pt>
                <c:pt idx="220">
                  <c:v>12.360000000000024</c:v>
                </c:pt>
                <c:pt idx="221">
                  <c:v>12.46</c:v>
                </c:pt>
                <c:pt idx="222">
                  <c:v>12.13</c:v>
                </c:pt>
                <c:pt idx="223">
                  <c:v>12.19</c:v>
                </c:pt>
                <c:pt idx="224">
                  <c:v>12.11</c:v>
                </c:pt>
                <c:pt idx="225">
                  <c:v>12.31</c:v>
                </c:pt>
                <c:pt idx="226">
                  <c:v>12.16</c:v>
                </c:pt>
                <c:pt idx="227">
                  <c:v>12.14</c:v>
                </c:pt>
                <c:pt idx="228">
                  <c:v>14.25</c:v>
                </c:pt>
                <c:pt idx="229">
                  <c:v>14.16</c:v>
                </c:pt>
                <c:pt idx="230">
                  <c:v>14.350000000000026</c:v>
                </c:pt>
                <c:pt idx="231">
                  <c:v>14.39</c:v>
                </c:pt>
                <c:pt idx="232">
                  <c:v>14.33</c:v>
                </c:pt>
                <c:pt idx="233">
                  <c:v>14.11</c:v>
                </c:pt>
                <c:pt idx="234">
                  <c:v>14.12</c:v>
                </c:pt>
                <c:pt idx="235">
                  <c:v>14.1</c:v>
                </c:pt>
                <c:pt idx="236">
                  <c:v>14.16</c:v>
                </c:pt>
                <c:pt idx="237">
                  <c:v>14.05</c:v>
                </c:pt>
                <c:pt idx="238">
                  <c:v>14.19</c:v>
                </c:pt>
                <c:pt idx="239">
                  <c:v>14.11</c:v>
                </c:pt>
                <c:pt idx="240">
                  <c:v>14.07</c:v>
                </c:pt>
                <c:pt idx="241">
                  <c:v>14.12</c:v>
                </c:pt>
                <c:pt idx="242">
                  <c:v>14.12</c:v>
                </c:pt>
                <c:pt idx="243">
                  <c:v>14.19</c:v>
                </c:pt>
                <c:pt idx="244">
                  <c:v>14.41</c:v>
                </c:pt>
                <c:pt idx="245">
                  <c:v>14.17</c:v>
                </c:pt>
                <c:pt idx="246">
                  <c:v>14.14</c:v>
                </c:pt>
                <c:pt idx="247">
                  <c:v>14.09</c:v>
                </c:pt>
                <c:pt idx="248">
                  <c:v>14.02</c:v>
                </c:pt>
                <c:pt idx="249">
                  <c:v>14.04</c:v>
                </c:pt>
                <c:pt idx="250">
                  <c:v>15.6</c:v>
                </c:pt>
                <c:pt idx="251">
                  <c:v>14.11</c:v>
                </c:pt>
                <c:pt idx="252">
                  <c:v>14.14</c:v>
                </c:pt>
                <c:pt idx="253">
                  <c:v>17.100000000000001</c:v>
                </c:pt>
                <c:pt idx="254">
                  <c:v>14.74</c:v>
                </c:pt>
                <c:pt idx="255">
                  <c:v>14.21</c:v>
                </c:pt>
                <c:pt idx="256">
                  <c:v>14.12</c:v>
                </c:pt>
                <c:pt idx="257">
                  <c:v>13.54</c:v>
                </c:pt>
                <c:pt idx="258">
                  <c:v>13.58</c:v>
                </c:pt>
                <c:pt idx="259">
                  <c:v>13.61</c:v>
                </c:pt>
                <c:pt idx="260">
                  <c:v>13.54</c:v>
                </c:pt>
                <c:pt idx="261">
                  <c:v>13.51</c:v>
                </c:pt>
                <c:pt idx="262">
                  <c:v>13.75</c:v>
                </c:pt>
                <c:pt idx="263">
                  <c:v>13.76</c:v>
                </c:pt>
                <c:pt idx="264">
                  <c:v>13.38</c:v>
                </c:pt>
                <c:pt idx="265">
                  <c:v>13.64</c:v>
                </c:pt>
                <c:pt idx="266">
                  <c:v>13.77</c:v>
                </c:pt>
                <c:pt idx="267">
                  <c:v>13.67</c:v>
                </c:pt>
                <c:pt idx="268">
                  <c:v>13.66</c:v>
                </c:pt>
                <c:pt idx="269">
                  <c:v>11.32</c:v>
                </c:pt>
                <c:pt idx="270">
                  <c:v>11.450000000000006</c:v>
                </c:pt>
                <c:pt idx="271">
                  <c:v>11.34</c:v>
                </c:pt>
                <c:pt idx="272">
                  <c:v>11.21</c:v>
                </c:pt>
                <c:pt idx="273">
                  <c:v>11.46</c:v>
                </c:pt>
                <c:pt idx="274">
                  <c:v>11.29</c:v>
                </c:pt>
                <c:pt idx="275">
                  <c:v>11.29</c:v>
                </c:pt>
                <c:pt idx="276">
                  <c:v>11.26</c:v>
                </c:pt>
                <c:pt idx="277">
                  <c:v>11.42</c:v>
                </c:pt>
                <c:pt idx="278">
                  <c:v>10.51</c:v>
                </c:pt>
                <c:pt idx="279">
                  <c:v>10.53</c:v>
                </c:pt>
                <c:pt idx="280">
                  <c:v>10.54</c:v>
                </c:pt>
                <c:pt idx="281">
                  <c:v>10.4</c:v>
                </c:pt>
                <c:pt idx="282">
                  <c:v>10.41</c:v>
                </c:pt>
                <c:pt idx="283">
                  <c:v>10.54</c:v>
                </c:pt>
                <c:pt idx="284">
                  <c:v>10.51</c:v>
                </c:pt>
                <c:pt idx="285">
                  <c:v>10.47</c:v>
                </c:pt>
                <c:pt idx="286">
                  <c:v>10.43</c:v>
                </c:pt>
                <c:pt idx="287">
                  <c:v>13.8</c:v>
                </c:pt>
                <c:pt idx="288">
                  <c:v>13.75</c:v>
                </c:pt>
                <c:pt idx="289">
                  <c:v>10.53</c:v>
                </c:pt>
                <c:pt idx="290">
                  <c:v>10.59</c:v>
                </c:pt>
                <c:pt idx="291">
                  <c:v>10.52</c:v>
                </c:pt>
                <c:pt idx="292">
                  <c:v>10.54</c:v>
                </c:pt>
                <c:pt idx="293">
                  <c:v>10.38</c:v>
                </c:pt>
                <c:pt idx="294">
                  <c:v>9.4500000000000028</c:v>
                </c:pt>
                <c:pt idx="295">
                  <c:v>9.7200000000000006</c:v>
                </c:pt>
                <c:pt idx="296">
                  <c:v>9.6300000000000008</c:v>
                </c:pt>
                <c:pt idx="297">
                  <c:v>9.3800000000000008</c:v>
                </c:pt>
                <c:pt idx="298">
                  <c:v>9.52</c:v>
                </c:pt>
                <c:pt idx="299">
                  <c:v>9.61</c:v>
                </c:pt>
                <c:pt idx="300">
                  <c:v>8.18</c:v>
                </c:pt>
                <c:pt idx="301">
                  <c:v>8.120000000000001</c:v>
                </c:pt>
                <c:pt idx="302">
                  <c:v>8.25</c:v>
                </c:pt>
                <c:pt idx="303">
                  <c:v>8.23</c:v>
                </c:pt>
                <c:pt idx="304">
                  <c:v>8.2100000000000009</c:v>
                </c:pt>
                <c:pt idx="305">
                  <c:v>8.17</c:v>
                </c:pt>
                <c:pt idx="306">
                  <c:v>8.3000000000000007</c:v>
                </c:pt>
                <c:pt idx="307">
                  <c:v>8.25</c:v>
                </c:pt>
                <c:pt idx="308">
                  <c:v>8.52</c:v>
                </c:pt>
                <c:pt idx="309">
                  <c:v>8.2000000000000011</c:v>
                </c:pt>
                <c:pt idx="310">
                  <c:v>8.11</c:v>
                </c:pt>
              </c:numCache>
            </c:numRef>
          </c:val>
          <c:smooth val="0"/>
        </c:ser>
        <c:ser>
          <c:idx val="5"/>
          <c:order val="5"/>
          <c:marker>
            <c:symbol val="none"/>
          </c:marker>
          <c:val>
            <c:numRef>
              <c:f>Sheet1!$I$100:$I$410</c:f>
              <c:numCache>
                <c:formatCode>General</c:formatCode>
                <c:ptCount val="311"/>
                <c:pt idx="0">
                  <c:v>80.64</c:v>
                </c:pt>
                <c:pt idx="1">
                  <c:v>80.45</c:v>
                </c:pt>
                <c:pt idx="2">
                  <c:v>80.14</c:v>
                </c:pt>
                <c:pt idx="3">
                  <c:v>80.569999999999993</c:v>
                </c:pt>
                <c:pt idx="4">
                  <c:v>82.36999999999999</c:v>
                </c:pt>
                <c:pt idx="5">
                  <c:v>80.569999999999993</c:v>
                </c:pt>
                <c:pt idx="6">
                  <c:v>81.97</c:v>
                </c:pt>
                <c:pt idx="7">
                  <c:v>80.83</c:v>
                </c:pt>
                <c:pt idx="8">
                  <c:v>80.31</c:v>
                </c:pt>
                <c:pt idx="9">
                  <c:v>80.45</c:v>
                </c:pt>
                <c:pt idx="10">
                  <c:v>95.5</c:v>
                </c:pt>
                <c:pt idx="11">
                  <c:v>92.69</c:v>
                </c:pt>
                <c:pt idx="12">
                  <c:v>90.61999999999999</c:v>
                </c:pt>
                <c:pt idx="13">
                  <c:v>92.56</c:v>
                </c:pt>
                <c:pt idx="14">
                  <c:v>88.42</c:v>
                </c:pt>
                <c:pt idx="15">
                  <c:v>88.6</c:v>
                </c:pt>
                <c:pt idx="16">
                  <c:v>85.6</c:v>
                </c:pt>
                <c:pt idx="17">
                  <c:v>85.66</c:v>
                </c:pt>
                <c:pt idx="18">
                  <c:v>85.69</c:v>
                </c:pt>
                <c:pt idx="19">
                  <c:v>81.910000000000025</c:v>
                </c:pt>
                <c:pt idx="20">
                  <c:v>83.77</c:v>
                </c:pt>
                <c:pt idx="21">
                  <c:v>82.2</c:v>
                </c:pt>
                <c:pt idx="22">
                  <c:v>81.849999999999994</c:v>
                </c:pt>
                <c:pt idx="23">
                  <c:v>81.86999999999999</c:v>
                </c:pt>
                <c:pt idx="24">
                  <c:v>86.08</c:v>
                </c:pt>
                <c:pt idx="25">
                  <c:v>85.79</c:v>
                </c:pt>
                <c:pt idx="26">
                  <c:v>86.55</c:v>
                </c:pt>
                <c:pt idx="27">
                  <c:v>97.86999999999999</c:v>
                </c:pt>
                <c:pt idx="28">
                  <c:v>97.240000000000023</c:v>
                </c:pt>
                <c:pt idx="29">
                  <c:v>96.29</c:v>
                </c:pt>
                <c:pt idx="30">
                  <c:v>81.940000000000026</c:v>
                </c:pt>
                <c:pt idx="31">
                  <c:v>81.910000000000025</c:v>
                </c:pt>
                <c:pt idx="32">
                  <c:v>81.81</c:v>
                </c:pt>
                <c:pt idx="33">
                  <c:v>82.47</c:v>
                </c:pt>
                <c:pt idx="34">
                  <c:v>82.72</c:v>
                </c:pt>
                <c:pt idx="35">
                  <c:v>82.410000000000025</c:v>
                </c:pt>
                <c:pt idx="36">
                  <c:v>82.31</c:v>
                </c:pt>
                <c:pt idx="37">
                  <c:v>82.45</c:v>
                </c:pt>
                <c:pt idx="38">
                  <c:v>82.669999999999987</c:v>
                </c:pt>
                <c:pt idx="39">
                  <c:v>83.14</c:v>
                </c:pt>
                <c:pt idx="40">
                  <c:v>90.66</c:v>
                </c:pt>
                <c:pt idx="41">
                  <c:v>90.78</c:v>
                </c:pt>
                <c:pt idx="42">
                  <c:v>91.48</c:v>
                </c:pt>
                <c:pt idx="43">
                  <c:v>89.38</c:v>
                </c:pt>
                <c:pt idx="44">
                  <c:v>89.48</c:v>
                </c:pt>
                <c:pt idx="45">
                  <c:v>88.78</c:v>
                </c:pt>
                <c:pt idx="46">
                  <c:v>88.7</c:v>
                </c:pt>
                <c:pt idx="47">
                  <c:v>111.01</c:v>
                </c:pt>
                <c:pt idx="48">
                  <c:v>105.1</c:v>
                </c:pt>
                <c:pt idx="49">
                  <c:v>88.14</c:v>
                </c:pt>
                <c:pt idx="50">
                  <c:v>87.79</c:v>
                </c:pt>
                <c:pt idx="51">
                  <c:v>89.649999999999991</c:v>
                </c:pt>
                <c:pt idx="52">
                  <c:v>87.36</c:v>
                </c:pt>
                <c:pt idx="53">
                  <c:v>89.86999999999999</c:v>
                </c:pt>
                <c:pt idx="54">
                  <c:v>89.410000000000025</c:v>
                </c:pt>
                <c:pt idx="55">
                  <c:v>87.8</c:v>
                </c:pt>
                <c:pt idx="56">
                  <c:v>88.04</c:v>
                </c:pt>
                <c:pt idx="57">
                  <c:v>87.84</c:v>
                </c:pt>
                <c:pt idx="58">
                  <c:v>85.69</c:v>
                </c:pt>
                <c:pt idx="59">
                  <c:v>91.13</c:v>
                </c:pt>
                <c:pt idx="60">
                  <c:v>92.59</c:v>
                </c:pt>
                <c:pt idx="61">
                  <c:v>85.679999999999978</c:v>
                </c:pt>
                <c:pt idx="62">
                  <c:v>85.69</c:v>
                </c:pt>
                <c:pt idx="63">
                  <c:v>82.34</c:v>
                </c:pt>
                <c:pt idx="64">
                  <c:v>87.960000000000022</c:v>
                </c:pt>
                <c:pt idx="65">
                  <c:v>81.97</c:v>
                </c:pt>
                <c:pt idx="66">
                  <c:v>84.910000000000025</c:v>
                </c:pt>
                <c:pt idx="67">
                  <c:v>84.72</c:v>
                </c:pt>
                <c:pt idx="68">
                  <c:v>84.88</c:v>
                </c:pt>
                <c:pt idx="69">
                  <c:v>85.06</c:v>
                </c:pt>
                <c:pt idx="70">
                  <c:v>111.73</c:v>
                </c:pt>
                <c:pt idx="71">
                  <c:v>102.43</c:v>
                </c:pt>
                <c:pt idx="72">
                  <c:v>103.01</c:v>
                </c:pt>
                <c:pt idx="73">
                  <c:v>102.04</c:v>
                </c:pt>
                <c:pt idx="74">
                  <c:v>101.74000000000002</c:v>
                </c:pt>
                <c:pt idx="75">
                  <c:v>101.7</c:v>
                </c:pt>
                <c:pt idx="76">
                  <c:v>101.86</c:v>
                </c:pt>
                <c:pt idx="77">
                  <c:v>103.36</c:v>
                </c:pt>
                <c:pt idx="78">
                  <c:v>103.45</c:v>
                </c:pt>
                <c:pt idx="79">
                  <c:v>102.59</c:v>
                </c:pt>
                <c:pt idx="80">
                  <c:v>99.82</c:v>
                </c:pt>
                <c:pt idx="81">
                  <c:v>100.22</c:v>
                </c:pt>
                <c:pt idx="82">
                  <c:v>99.69</c:v>
                </c:pt>
                <c:pt idx="83">
                  <c:v>80.34</c:v>
                </c:pt>
                <c:pt idx="84">
                  <c:v>80.040000000000006</c:v>
                </c:pt>
                <c:pt idx="85">
                  <c:v>84.55</c:v>
                </c:pt>
                <c:pt idx="86">
                  <c:v>84.82</c:v>
                </c:pt>
                <c:pt idx="87">
                  <c:v>79.97</c:v>
                </c:pt>
                <c:pt idx="88">
                  <c:v>79.910000000000025</c:v>
                </c:pt>
                <c:pt idx="89">
                  <c:v>80.459999999999994</c:v>
                </c:pt>
                <c:pt idx="90">
                  <c:v>90.02</c:v>
                </c:pt>
                <c:pt idx="91">
                  <c:v>87.75</c:v>
                </c:pt>
                <c:pt idx="92">
                  <c:v>87.57</c:v>
                </c:pt>
                <c:pt idx="93">
                  <c:v>87.85</c:v>
                </c:pt>
                <c:pt idx="94">
                  <c:v>78.31</c:v>
                </c:pt>
                <c:pt idx="95">
                  <c:v>78.47</c:v>
                </c:pt>
                <c:pt idx="96">
                  <c:v>78.489999999999995</c:v>
                </c:pt>
                <c:pt idx="97">
                  <c:v>78.930000000000007</c:v>
                </c:pt>
                <c:pt idx="98">
                  <c:v>80.08</c:v>
                </c:pt>
                <c:pt idx="99">
                  <c:v>81.16</c:v>
                </c:pt>
                <c:pt idx="100">
                  <c:v>85.11</c:v>
                </c:pt>
                <c:pt idx="101">
                  <c:v>85.22</c:v>
                </c:pt>
                <c:pt idx="102">
                  <c:v>85.169999999999987</c:v>
                </c:pt>
                <c:pt idx="103">
                  <c:v>58.55</c:v>
                </c:pt>
                <c:pt idx="104">
                  <c:v>57.47</c:v>
                </c:pt>
                <c:pt idx="105">
                  <c:v>54.14</c:v>
                </c:pt>
                <c:pt idx="106">
                  <c:v>52.28</c:v>
                </c:pt>
                <c:pt idx="107">
                  <c:v>52.36</c:v>
                </c:pt>
                <c:pt idx="108">
                  <c:v>52.32</c:v>
                </c:pt>
                <c:pt idx="109">
                  <c:v>52.33</c:v>
                </c:pt>
                <c:pt idx="110">
                  <c:v>52.25</c:v>
                </c:pt>
                <c:pt idx="111">
                  <c:v>52.08</c:v>
                </c:pt>
                <c:pt idx="112">
                  <c:v>52.260000000000012</c:v>
                </c:pt>
                <c:pt idx="113">
                  <c:v>57.260000000000012</c:v>
                </c:pt>
                <c:pt idx="114">
                  <c:v>56.52</c:v>
                </c:pt>
                <c:pt idx="115">
                  <c:v>64.849999999999994</c:v>
                </c:pt>
                <c:pt idx="116">
                  <c:v>57.52</c:v>
                </c:pt>
                <c:pt idx="117">
                  <c:v>57.290000000000013</c:v>
                </c:pt>
                <c:pt idx="118">
                  <c:v>65.430000000000007</c:v>
                </c:pt>
                <c:pt idx="119">
                  <c:v>71.14</c:v>
                </c:pt>
                <c:pt idx="120">
                  <c:v>65.959999999999994</c:v>
                </c:pt>
                <c:pt idx="121">
                  <c:v>64.169999999999987</c:v>
                </c:pt>
                <c:pt idx="122">
                  <c:v>64.97</c:v>
                </c:pt>
                <c:pt idx="123">
                  <c:v>63.52</c:v>
                </c:pt>
                <c:pt idx="124">
                  <c:v>70.569999999999993</c:v>
                </c:pt>
                <c:pt idx="125">
                  <c:v>62.91</c:v>
                </c:pt>
                <c:pt idx="126">
                  <c:v>68.25</c:v>
                </c:pt>
                <c:pt idx="127">
                  <c:v>67.849999999999994</c:v>
                </c:pt>
                <c:pt idx="128">
                  <c:v>65.69</c:v>
                </c:pt>
                <c:pt idx="129">
                  <c:v>60.730000000000011</c:v>
                </c:pt>
                <c:pt idx="130">
                  <c:v>58.790000000000013</c:v>
                </c:pt>
                <c:pt idx="131">
                  <c:v>58.56</c:v>
                </c:pt>
                <c:pt idx="132">
                  <c:v>60.27</c:v>
                </c:pt>
                <c:pt idx="133">
                  <c:v>59.260000000000012</c:v>
                </c:pt>
                <c:pt idx="134">
                  <c:v>67.260000000000005</c:v>
                </c:pt>
                <c:pt idx="135">
                  <c:v>67.16</c:v>
                </c:pt>
                <c:pt idx="136">
                  <c:v>67.28</c:v>
                </c:pt>
                <c:pt idx="137">
                  <c:v>63.49</c:v>
                </c:pt>
                <c:pt idx="138">
                  <c:v>62.3</c:v>
                </c:pt>
                <c:pt idx="139">
                  <c:v>62.67</c:v>
                </c:pt>
                <c:pt idx="140">
                  <c:v>62.45</c:v>
                </c:pt>
                <c:pt idx="141">
                  <c:v>59.8</c:v>
                </c:pt>
                <c:pt idx="142">
                  <c:v>67.5</c:v>
                </c:pt>
                <c:pt idx="143">
                  <c:v>67.099999999999994</c:v>
                </c:pt>
                <c:pt idx="144">
                  <c:v>66.8</c:v>
                </c:pt>
                <c:pt idx="145">
                  <c:v>66.930000000000007</c:v>
                </c:pt>
                <c:pt idx="146">
                  <c:v>66.06</c:v>
                </c:pt>
                <c:pt idx="147">
                  <c:v>65.069999999999993</c:v>
                </c:pt>
                <c:pt idx="148">
                  <c:v>64.5</c:v>
                </c:pt>
                <c:pt idx="149">
                  <c:v>65.81</c:v>
                </c:pt>
                <c:pt idx="150">
                  <c:v>66.34</c:v>
                </c:pt>
                <c:pt idx="151">
                  <c:v>65.930000000000007</c:v>
                </c:pt>
                <c:pt idx="152">
                  <c:v>65.790000000000006</c:v>
                </c:pt>
                <c:pt idx="153">
                  <c:v>66.510000000000005</c:v>
                </c:pt>
                <c:pt idx="154">
                  <c:v>66.45</c:v>
                </c:pt>
                <c:pt idx="155">
                  <c:v>65.58</c:v>
                </c:pt>
                <c:pt idx="156">
                  <c:v>60.78</c:v>
                </c:pt>
                <c:pt idx="157">
                  <c:v>60.790000000000013</c:v>
                </c:pt>
                <c:pt idx="158">
                  <c:v>61.67</c:v>
                </c:pt>
                <c:pt idx="159">
                  <c:v>60.8</c:v>
                </c:pt>
                <c:pt idx="160">
                  <c:v>61.17</c:v>
                </c:pt>
                <c:pt idx="161">
                  <c:v>60.46</c:v>
                </c:pt>
                <c:pt idx="162">
                  <c:v>60.31</c:v>
                </c:pt>
                <c:pt idx="163">
                  <c:v>60.68</c:v>
                </c:pt>
                <c:pt idx="164">
                  <c:v>60.65</c:v>
                </c:pt>
                <c:pt idx="165">
                  <c:v>59.98</c:v>
                </c:pt>
                <c:pt idx="166">
                  <c:v>59.88</c:v>
                </c:pt>
                <c:pt idx="167">
                  <c:v>59.82</c:v>
                </c:pt>
                <c:pt idx="168">
                  <c:v>60.2</c:v>
                </c:pt>
                <c:pt idx="169">
                  <c:v>59.48</c:v>
                </c:pt>
                <c:pt idx="170">
                  <c:v>58.78</c:v>
                </c:pt>
                <c:pt idx="171">
                  <c:v>58.98</c:v>
                </c:pt>
                <c:pt idx="172">
                  <c:v>60.120000000000012</c:v>
                </c:pt>
                <c:pt idx="173">
                  <c:v>59.4</c:v>
                </c:pt>
                <c:pt idx="174">
                  <c:v>59.82</c:v>
                </c:pt>
                <c:pt idx="175">
                  <c:v>58.99</c:v>
                </c:pt>
                <c:pt idx="176">
                  <c:v>64.599999999999994</c:v>
                </c:pt>
                <c:pt idx="177">
                  <c:v>64.819999999999993</c:v>
                </c:pt>
                <c:pt idx="178">
                  <c:v>64.900000000000006</c:v>
                </c:pt>
                <c:pt idx="179">
                  <c:v>61.64</c:v>
                </c:pt>
                <c:pt idx="180">
                  <c:v>63.690000000000012</c:v>
                </c:pt>
                <c:pt idx="181">
                  <c:v>62.46</c:v>
                </c:pt>
                <c:pt idx="182">
                  <c:v>62.190000000000012</c:v>
                </c:pt>
                <c:pt idx="183">
                  <c:v>61</c:v>
                </c:pt>
                <c:pt idx="184">
                  <c:v>65.940000000000026</c:v>
                </c:pt>
                <c:pt idx="185">
                  <c:v>63.160000000000011</c:v>
                </c:pt>
                <c:pt idx="186">
                  <c:v>71.349999999999994</c:v>
                </c:pt>
                <c:pt idx="187">
                  <c:v>63.13</c:v>
                </c:pt>
                <c:pt idx="188">
                  <c:v>68.3</c:v>
                </c:pt>
                <c:pt idx="189">
                  <c:v>68.88</c:v>
                </c:pt>
                <c:pt idx="190">
                  <c:v>66.319999999999993</c:v>
                </c:pt>
                <c:pt idx="191">
                  <c:v>66.36</c:v>
                </c:pt>
                <c:pt idx="192">
                  <c:v>66.86</c:v>
                </c:pt>
                <c:pt idx="193">
                  <c:v>66.410000000000025</c:v>
                </c:pt>
                <c:pt idx="194">
                  <c:v>64.78</c:v>
                </c:pt>
                <c:pt idx="195">
                  <c:v>64.64</c:v>
                </c:pt>
                <c:pt idx="196">
                  <c:v>65.06</c:v>
                </c:pt>
                <c:pt idx="197">
                  <c:v>66.819999999999993</c:v>
                </c:pt>
                <c:pt idx="198">
                  <c:v>64.69</c:v>
                </c:pt>
                <c:pt idx="199">
                  <c:v>65.430000000000007</c:v>
                </c:pt>
                <c:pt idx="200">
                  <c:v>92.11</c:v>
                </c:pt>
                <c:pt idx="201">
                  <c:v>73.83</c:v>
                </c:pt>
                <c:pt idx="202">
                  <c:v>73.81</c:v>
                </c:pt>
                <c:pt idx="203">
                  <c:v>76.569999999999993</c:v>
                </c:pt>
                <c:pt idx="204">
                  <c:v>76.569999999999993</c:v>
                </c:pt>
                <c:pt idx="205">
                  <c:v>76.84</c:v>
                </c:pt>
                <c:pt idx="206">
                  <c:v>76.56</c:v>
                </c:pt>
                <c:pt idx="207">
                  <c:v>76.39</c:v>
                </c:pt>
                <c:pt idx="208">
                  <c:v>76.440000000000026</c:v>
                </c:pt>
                <c:pt idx="209">
                  <c:v>76.400000000000006</c:v>
                </c:pt>
                <c:pt idx="210">
                  <c:v>76.63</c:v>
                </c:pt>
                <c:pt idx="211">
                  <c:v>76.42</c:v>
                </c:pt>
                <c:pt idx="212">
                  <c:v>76.510000000000005</c:v>
                </c:pt>
                <c:pt idx="213">
                  <c:v>76.42</c:v>
                </c:pt>
                <c:pt idx="214">
                  <c:v>76.900000000000006</c:v>
                </c:pt>
                <c:pt idx="215">
                  <c:v>80.08</c:v>
                </c:pt>
                <c:pt idx="216">
                  <c:v>77.97</c:v>
                </c:pt>
                <c:pt idx="217">
                  <c:v>77.440000000000026</c:v>
                </c:pt>
                <c:pt idx="218">
                  <c:v>77.84</c:v>
                </c:pt>
                <c:pt idx="219">
                  <c:v>76.73</c:v>
                </c:pt>
                <c:pt idx="220">
                  <c:v>77.19</c:v>
                </c:pt>
                <c:pt idx="221">
                  <c:v>76.59</c:v>
                </c:pt>
                <c:pt idx="222">
                  <c:v>76.64</c:v>
                </c:pt>
                <c:pt idx="223">
                  <c:v>76.900000000000006</c:v>
                </c:pt>
                <c:pt idx="224">
                  <c:v>76.36999999999999</c:v>
                </c:pt>
                <c:pt idx="225">
                  <c:v>76.22</c:v>
                </c:pt>
                <c:pt idx="226">
                  <c:v>76.61</c:v>
                </c:pt>
                <c:pt idx="227">
                  <c:v>76.73</c:v>
                </c:pt>
                <c:pt idx="228">
                  <c:v>10.18</c:v>
                </c:pt>
                <c:pt idx="229">
                  <c:v>10.16</c:v>
                </c:pt>
                <c:pt idx="230">
                  <c:v>9.99</c:v>
                </c:pt>
                <c:pt idx="231">
                  <c:v>10.23</c:v>
                </c:pt>
                <c:pt idx="232">
                  <c:v>10</c:v>
                </c:pt>
                <c:pt idx="233">
                  <c:v>10.050000000000002</c:v>
                </c:pt>
                <c:pt idx="234">
                  <c:v>10</c:v>
                </c:pt>
                <c:pt idx="235">
                  <c:v>10.01</c:v>
                </c:pt>
                <c:pt idx="236">
                  <c:v>10</c:v>
                </c:pt>
                <c:pt idx="237">
                  <c:v>9.94</c:v>
                </c:pt>
                <c:pt idx="238">
                  <c:v>9.89</c:v>
                </c:pt>
                <c:pt idx="239">
                  <c:v>9.98</c:v>
                </c:pt>
                <c:pt idx="240">
                  <c:v>9.98</c:v>
                </c:pt>
                <c:pt idx="241">
                  <c:v>9.8800000000000008</c:v>
                </c:pt>
                <c:pt idx="242">
                  <c:v>9.8500000000000068</c:v>
                </c:pt>
                <c:pt idx="243">
                  <c:v>10.050000000000002</c:v>
                </c:pt>
                <c:pt idx="244">
                  <c:v>10.44</c:v>
                </c:pt>
                <c:pt idx="245">
                  <c:v>10.17</c:v>
                </c:pt>
                <c:pt idx="246">
                  <c:v>9.98</c:v>
                </c:pt>
                <c:pt idx="247">
                  <c:v>10.02</c:v>
                </c:pt>
                <c:pt idx="248">
                  <c:v>10.1</c:v>
                </c:pt>
                <c:pt idx="249">
                  <c:v>10.44</c:v>
                </c:pt>
                <c:pt idx="250">
                  <c:v>10.72</c:v>
                </c:pt>
                <c:pt idx="251">
                  <c:v>10.06</c:v>
                </c:pt>
                <c:pt idx="252">
                  <c:v>9.98</c:v>
                </c:pt>
                <c:pt idx="253">
                  <c:v>12.13</c:v>
                </c:pt>
                <c:pt idx="254">
                  <c:v>10.19</c:v>
                </c:pt>
                <c:pt idx="255">
                  <c:v>10.02</c:v>
                </c:pt>
                <c:pt idx="256">
                  <c:v>9.91</c:v>
                </c:pt>
                <c:pt idx="257">
                  <c:v>9.9700000000000006</c:v>
                </c:pt>
                <c:pt idx="258">
                  <c:v>10.09</c:v>
                </c:pt>
                <c:pt idx="259">
                  <c:v>10.08</c:v>
                </c:pt>
                <c:pt idx="260">
                  <c:v>10.32</c:v>
                </c:pt>
                <c:pt idx="261">
                  <c:v>10.050000000000002</c:v>
                </c:pt>
                <c:pt idx="262">
                  <c:v>9.9500000000000028</c:v>
                </c:pt>
                <c:pt idx="263">
                  <c:v>10.360000000000024</c:v>
                </c:pt>
                <c:pt idx="264">
                  <c:v>9.73</c:v>
                </c:pt>
                <c:pt idx="265">
                  <c:v>10.32</c:v>
                </c:pt>
                <c:pt idx="266">
                  <c:v>10.06</c:v>
                </c:pt>
                <c:pt idx="267">
                  <c:v>10.06</c:v>
                </c:pt>
                <c:pt idx="268">
                  <c:v>10.850000000000026</c:v>
                </c:pt>
                <c:pt idx="269">
                  <c:v>11.72</c:v>
                </c:pt>
                <c:pt idx="270">
                  <c:v>11.32</c:v>
                </c:pt>
                <c:pt idx="271">
                  <c:v>11.42</c:v>
                </c:pt>
                <c:pt idx="272">
                  <c:v>11.38</c:v>
                </c:pt>
                <c:pt idx="273">
                  <c:v>11.49</c:v>
                </c:pt>
                <c:pt idx="274">
                  <c:v>11.3</c:v>
                </c:pt>
                <c:pt idx="275">
                  <c:v>11.31</c:v>
                </c:pt>
                <c:pt idx="276">
                  <c:v>11.31</c:v>
                </c:pt>
                <c:pt idx="277">
                  <c:v>11.04</c:v>
                </c:pt>
                <c:pt idx="278">
                  <c:v>9.91</c:v>
                </c:pt>
                <c:pt idx="279">
                  <c:v>9.74</c:v>
                </c:pt>
                <c:pt idx="280">
                  <c:v>9.7100000000000009</c:v>
                </c:pt>
                <c:pt idx="281">
                  <c:v>9.93</c:v>
                </c:pt>
                <c:pt idx="282">
                  <c:v>9.8000000000000007</c:v>
                </c:pt>
                <c:pt idx="283">
                  <c:v>10.050000000000002</c:v>
                </c:pt>
                <c:pt idx="284">
                  <c:v>10.120000000000001</c:v>
                </c:pt>
                <c:pt idx="285">
                  <c:v>10.06</c:v>
                </c:pt>
                <c:pt idx="286">
                  <c:v>10.24</c:v>
                </c:pt>
                <c:pt idx="287">
                  <c:v>11.12</c:v>
                </c:pt>
                <c:pt idx="288">
                  <c:v>10.92</c:v>
                </c:pt>
                <c:pt idx="289">
                  <c:v>10.11</c:v>
                </c:pt>
                <c:pt idx="290">
                  <c:v>10.3</c:v>
                </c:pt>
                <c:pt idx="291">
                  <c:v>10.18</c:v>
                </c:pt>
                <c:pt idx="292">
                  <c:v>10.11</c:v>
                </c:pt>
                <c:pt idx="293">
                  <c:v>9.89</c:v>
                </c:pt>
                <c:pt idx="294">
                  <c:v>9.57</c:v>
                </c:pt>
                <c:pt idx="295">
                  <c:v>11.14</c:v>
                </c:pt>
                <c:pt idx="296">
                  <c:v>9.4600000000000026</c:v>
                </c:pt>
                <c:pt idx="297">
                  <c:v>9.2800000000000011</c:v>
                </c:pt>
                <c:pt idx="298">
                  <c:v>9.6</c:v>
                </c:pt>
                <c:pt idx="299">
                  <c:v>9.57</c:v>
                </c:pt>
                <c:pt idx="300">
                  <c:v>9.14</c:v>
                </c:pt>
                <c:pt idx="301">
                  <c:v>9.0300000000000011</c:v>
                </c:pt>
                <c:pt idx="302">
                  <c:v>9.11</c:v>
                </c:pt>
                <c:pt idx="303">
                  <c:v>9.07</c:v>
                </c:pt>
                <c:pt idx="304">
                  <c:v>9.23</c:v>
                </c:pt>
                <c:pt idx="305">
                  <c:v>8.8500000000000068</c:v>
                </c:pt>
                <c:pt idx="306">
                  <c:v>8.84</c:v>
                </c:pt>
                <c:pt idx="307">
                  <c:v>8.94</c:v>
                </c:pt>
                <c:pt idx="308">
                  <c:v>9.39</c:v>
                </c:pt>
                <c:pt idx="309">
                  <c:v>8.84</c:v>
                </c:pt>
                <c:pt idx="310">
                  <c:v>8.8600000000000048</c:v>
                </c:pt>
              </c:numCache>
            </c:numRef>
          </c:val>
          <c:smooth val="0"/>
        </c:ser>
        <c:ser>
          <c:idx val="6"/>
          <c:order val="6"/>
          <c:marker>
            <c:symbol val="none"/>
          </c:marker>
          <c:val>
            <c:numRef>
              <c:f>Sheet1!$J$100:$J$410</c:f>
              <c:numCache>
                <c:formatCode>General</c:formatCode>
                <c:ptCount val="311"/>
                <c:pt idx="0">
                  <c:v>0.67000000000000348</c:v>
                </c:pt>
                <c:pt idx="1">
                  <c:v>0.65000000000000313</c:v>
                </c:pt>
                <c:pt idx="2">
                  <c:v>0.69000000000000172</c:v>
                </c:pt>
                <c:pt idx="3">
                  <c:v>0.72000000000000064</c:v>
                </c:pt>
                <c:pt idx="4">
                  <c:v>0.71000000000000063</c:v>
                </c:pt>
                <c:pt idx="5">
                  <c:v>0.67000000000000348</c:v>
                </c:pt>
                <c:pt idx="6">
                  <c:v>0.70000000000000062</c:v>
                </c:pt>
                <c:pt idx="7">
                  <c:v>0.70000000000000062</c:v>
                </c:pt>
                <c:pt idx="8">
                  <c:v>0.69000000000000172</c:v>
                </c:pt>
                <c:pt idx="9">
                  <c:v>0.67000000000000348</c:v>
                </c:pt>
                <c:pt idx="10">
                  <c:v>0.65000000000000313</c:v>
                </c:pt>
                <c:pt idx="11">
                  <c:v>0.65000000000000313</c:v>
                </c:pt>
                <c:pt idx="12">
                  <c:v>0.64000000000000301</c:v>
                </c:pt>
                <c:pt idx="13">
                  <c:v>0.64000000000000301</c:v>
                </c:pt>
                <c:pt idx="14">
                  <c:v>0.64000000000000301</c:v>
                </c:pt>
                <c:pt idx="15">
                  <c:v>0.66000000000000336</c:v>
                </c:pt>
                <c:pt idx="16">
                  <c:v>0.61000000000000065</c:v>
                </c:pt>
                <c:pt idx="17">
                  <c:v>0.630000000000003</c:v>
                </c:pt>
                <c:pt idx="18">
                  <c:v>0.64000000000000301</c:v>
                </c:pt>
                <c:pt idx="19">
                  <c:v>0.65000000000000313</c:v>
                </c:pt>
                <c:pt idx="20">
                  <c:v>0.67000000000000348</c:v>
                </c:pt>
                <c:pt idx="21">
                  <c:v>0.630000000000003</c:v>
                </c:pt>
                <c:pt idx="22">
                  <c:v>0.66000000000000336</c:v>
                </c:pt>
                <c:pt idx="23">
                  <c:v>0.630000000000003</c:v>
                </c:pt>
                <c:pt idx="24">
                  <c:v>0.62000000000000266</c:v>
                </c:pt>
                <c:pt idx="25">
                  <c:v>0.69000000000000172</c:v>
                </c:pt>
                <c:pt idx="26">
                  <c:v>0.64000000000000301</c:v>
                </c:pt>
                <c:pt idx="27">
                  <c:v>0.65000000000000313</c:v>
                </c:pt>
                <c:pt idx="28">
                  <c:v>0.65000000000000313</c:v>
                </c:pt>
                <c:pt idx="29">
                  <c:v>0.66000000000000336</c:v>
                </c:pt>
                <c:pt idx="30">
                  <c:v>0.69000000000000172</c:v>
                </c:pt>
                <c:pt idx="31">
                  <c:v>0.65000000000000313</c:v>
                </c:pt>
                <c:pt idx="32">
                  <c:v>0.64000000000000301</c:v>
                </c:pt>
                <c:pt idx="33">
                  <c:v>0.65000000000000313</c:v>
                </c:pt>
                <c:pt idx="34">
                  <c:v>0.67000000000000348</c:v>
                </c:pt>
                <c:pt idx="35">
                  <c:v>0.66000000000000336</c:v>
                </c:pt>
                <c:pt idx="36">
                  <c:v>0.66000000000000336</c:v>
                </c:pt>
                <c:pt idx="37">
                  <c:v>0.65000000000000313</c:v>
                </c:pt>
                <c:pt idx="38">
                  <c:v>0.65000000000000313</c:v>
                </c:pt>
                <c:pt idx="39">
                  <c:v>0.64000000000000301</c:v>
                </c:pt>
                <c:pt idx="40">
                  <c:v>0.68000000000000105</c:v>
                </c:pt>
                <c:pt idx="41">
                  <c:v>0.64000000000000301</c:v>
                </c:pt>
                <c:pt idx="42">
                  <c:v>0.65000000000000313</c:v>
                </c:pt>
                <c:pt idx="43">
                  <c:v>0.75000000000000278</c:v>
                </c:pt>
                <c:pt idx="44">
                  <c:v>0.78</c:v>
                </c:pt>
                <c:pt idx="45">
                  <c:v>0.74000000000000266</c:v>
                </c:pt>
                <c:pt idx="46">
                  <c:v>0.75000000000000278</c:v>
                </c:pt>
                <c:pt idx="47">
                  <c:v>0.78</c:v>
                </c:pt>
                <c:pt idx="48">
                  <c:v>0.78</c:v>
                </c:pt>
                <c:pt idx="49">
                  <c:v>0.75000000000000278</c:v>
                </c:pt>
                <c:pt idx="50">
                  <c:v>0.74000000000000266</c:v>
                </c:pt>
                <c:pt idx="51">
                  <c:v>0.73000000000000065</c:v>
                </c:pt>
                <c:pt idx="52">
                  <c:v>0.74000000000000266</c:v>
                </c:pt>
                <c:pt idx="53">
                  <c:v>0.73000000000000065</c:v>
                </c:pt>
                <c:pt idx="54">
                  <c:v>0.77000000000000213</c:v>
                </c:pt>
                <c:pt idx="55">
                  <c:v>0.72000000000000064</c:v>
                </c:pt>
                <c:pt idx="56">
                  <c:v>0.76000000000000301</c:v>
                </c:pt>
                <c:pt idx="57">
                  <c:v>0.75000000000000278</c:v>
                </c:pt>
                <c:pt idx="58">
                  <c:v>0.73000000000000065</c:v>
                </c:pt>
                <c:pt idx="59">
                  <c:v>0.79</c:v>
                </c:pt>
                <c:pt idx="60">
                  <c:v>0.76000000000000301</c:v>
                </c:pt>
                <c:pt idx="61">
                  <c:v>0.73000000000000065</c:v>
                </c:pt>
                <c:pt idx="62">
                  <c:v>0.74000000000000266</c:v>
                </c:pt>
                <c:pt idx="63">
                  <c:v>0.77000000000000213</c:v>
                </c:pt>
                <c:pt idx="64">
                  <c:v>0.82000000000000062</c:v>
                </c:pt>
                <c:pt idx="65">
                  <c:v>0.77000000000000213</c:v>
                </c:pt>
                <c:pt idx="66">
                  <c:v>0.75000000000000278</c:v>
                </c:pt>
                <c:pt idx="67">
                  <c:v>0.75000000000000278</c:v>
                </c:pt>
                <c:pt idx="68">
                  <c:v>0.78</c:v>
                </c:pt>
                <c:pt idx="69">
                  <c:v>0.82000000000000062</c:v>
                </c:pt>
                <c:pt idx="70">
                  <c:v>0.76000000000000301</c:v>
                </c:pt>
                <c:pt idx="71">
                  <c:v>0.81</c:v>
                </c:pt>
                <c:pt idx="72">
                  <c:v>0.77000000000000213</c:v>
                </c:pt>
                <c:pt idx="73">
                  <c:v>0.75000000000000278</c:v>
                </c:pt>
                <c:pt idx="74">
                  <c:v>0.74000000000000266</c:v>
                </c:pt>
                <c:pt idx="75">
                  <c:v>0.74000000000000266</c:v>
                </c:pt>
                <c:pt idx="76">
                  <c:v>0.72000000000000064</c:v>
                </c:pt>
                <c:pt idx="77">
                  <c:v>0.84000000000000064</c:v>
                </c:pt>
                <c:pt idx="78">
                  <c:v>0.75000000000000278</c:v>
                </c:pt>
                <c:pt idx="79">
                  <c:v>0.74000000000000266</c:v>
                </c:pt>
                <c:pt idx="80">
                  <c:v>0.71000000000000063</c:v>
                </c:pt>
                <c:pt idx="81">
                  <c:v>0.79</c:v>
                </c:pt>
                <c:pt idx="82">
                  <c:v>0.74000000000000266</c:v>
                </c:pt>
                <c:pt idx="83">
                  <c:v>0.77000000000000213</c:v>
                </c:pt>
                <c:pt idx="84">
                  <c:v>0.72000000000000064</c:v>
                </c:pt>
                <c:pt idx="85">
                  <c:v>0.75000000000000278</c:v>
                </c:pt>
                <c:pt idx="86">
                  <c:v>0.77000000000000213</c:v>
                </c:pt>
                <c:pt idx="87">
                  <c:v>0.73000000000000065</c:v>
                </c:pt>
                <c:pt idx="88">
                  <c:v>0.75000000000000278</c:v>
                </c:pt>
                <c:pt idx="89">
                  <c:v>0.74000000000000266</c:v>
                </c:pt>
                <c:pt idx="90">
                  <c:v>0.76000000000000301</c:v>
                </c:pt>
                <c:pt idx="91">
                  <c:v>0.79</c:v>
                </c:pt>
                <c:pt idx="92">
                  <c:v>0.70000000000000062</c:v>
                </c:pt>
                <c:pt idx="93">
                  <c:v>0.79</c:v>
                </c:pt>
                <c:pt idx="94">
                  <c:v>0.75000000000000278</c:v>
                </c:pt>
                <c:pt idx="95">
                  <c:v>0.71000000000000063</c:v>
                </c:pt>
                <c:pt idx="96">
                  <c:v>0.70000000000000062</c:v>
                </c:pt>
                <c:pt idx="97">
                  <c:v>0.78</c:v>
                </c:pt>
                <c:pt idx="98">
                  <c:v>0.75000000000000278</c:v>
                </c:pt>
                <c:pt idx="99">
                  <c:v>0.73000000000000065</c:v>
                </c:pt>
                <c:pt idx="100">
                  <c:v>0.70000000000000062</c:v>
                </c:pt>
                <c:pt idx="101">
                  <c:v>0.74000000000000266</c:v>
                </c:pt>
                <c:pt idx="102">
                  <c:v>0.73000000000000065</c:v>
                </c:pt>
                <c:pt idx="103">
                  <c:v>0.65000000000000313</c:v>
                </c:pt>
                <c:pt idx="104">
                  <c:v>0.67000000000000348</c:v>
                </c:pt>
                <c:pt idx="105">
                  <c:v>0.68000000000000105</c:v>
                </c:pt>
                <c:pt idx="106">
                  <c:v>0.8</c:v>
                </c:pt>
                <c:pt idx="107">
                  <c:v>0.68000000000000105</c:v>
                </c:pt>
                <c:pt idx="108">
                  <c:v>0.66000000000000336</c:v>
                </c:pt>
                <c:pt idx="109">
                  <c:v>0.68000000000000105</c:v>
                </c:pt>
                <c:pt idx="110">
                  <c:v>0.70000000000000062</c:v>
                </c:pt>
                <c:pt idx="111">
                  <c:v>0.67000000000000348</c:v>
                </c:pt>
                <c:pt idx="112">
                  <c:v>0.67000000000000348</c:v>
                </c:pt>
                <c:pt idx="113">
                  <c:v>0.72000000000000064</c:v>
                </c:pt>
                <c:pt idx="114">
                  <c:v>0.69000000000000172</c:v>
                </c:pt>
                <c:pt idx="115">
                  <c:v>0.81</c:v>
                </c:pt>
                <c:pt idx="116">
                  <c:v>0.68000000000000105</c:v>
                </c:pt>
                <c:pt idx="117">
                  <c:v>0.70000000000000062</c:v>
                </c:pt>
                <c:pt idx="118">
                  <c:v>0.69000000000000172</c:v>
                </c:pt>
                <c:pt idx="119">
                  <c:v>0.74000000000000266</c:v>
                </c:pt>
                <c:pt idx="120">
                  <c:v>0.69000000000000172</c:v>
                </c:pt>
                <c:pt idx="121">
                  <c:v>0.67000000000000348</c:v>
                </c:pt>
                <c:pt idx="122">
                  <c:v>0.70000000000000062</c:v>
                </c:pt>
                <c:pt idx="123">
                  <c:v>0.66000000000000336</c:v>
                </c:pt>
                <c:pt idx="124">
                  <c:v>0.72000000000000064</c:v>
                </c:pt>
                <c:pt idx="125">
                  <c:v>0.67000000000000348</c:v>
                </c:pt>
                <c:pt idx="126">
                  <c:v>0.72000000000000064</c:v>
                </c:pt>
                <c:pt idx="127">
                  <c:v>0.68000000000000105</c:v>
                </c:pt>
                <c:pt idx="128">
                  <c:v>0.77000000000000213</c:v>
                </c:pt>
                <c:pt idx="129">
                  <c:v>0.71000000000000063</c:v>
                </c:pt>
                <c:pt idx="130">
                  <c:v>0.72000000000000064</c:v>
                </c:pt>
                <c:pt idx="131">
                  <c:v>0.71000000000000063</c:v>
                </c:pt>
                <c:pt idx="132">
                  <c:v>0.72000000000000064</c:v>
                </c:pt>
                <c:pt idx="133">
                  <c:v>0.70000000000000062</c:v>
                </c:pt>
                <c:pt idx="134">
                  <c:v>0.67000000000000348</c:v>
                </c:pt>
                <c:pt idx="135">
                  <c:v>0.71000000000000063</c:v>
                </c:pt>
                <c:pt idx="136">
                  <c:v>0.67000000000000348</c:v>
                </c:pt>
                <c:pt idx="137">
                  <c:v>0.69000000000000172</c:v>
                </c:pt>
                <c:pt idx="138">
                  <c:v>0.81</c:v>
                </c:pt>
                <c:pt idx="139">
                  <c:v>0.74000000000000266</c:v>
                </c:pt>
                <c:pt idx="140">
                  <c:v>0.81</c:v>
                </c:pt>
                <c:pt idx="141">
                  <c:v>0.76000000000000301</c:v>
                </c:pt>
                <c:pt idx="142">
                  <c:v>0.78</c:v>
                </c:pt>
                <c:pt idx="143">
                  <c:v>0.88000000000000089</c:v>
                </c:pt>
                <c:pt idx="144">
                  <c:v>0.75000000000000278</c:v>
                </c:pt>
                <c:pt idx="145">
                  <c:v>0.79</c:v>
                </c:pt>
                <c:pt idx="146">
                  <c:v>0.77000000000000213</c:v>
                </c:pt>
                <c:pt idx="147">
                  <c:v>0.77000000000000213</c:v>
                </c:pt>
                <c:pt idx="148">
                  <c:v>0.92</c:v>
                </c:pt>
                <c:pt idx="149">
                  <c:v>0.74000000000000266</c:v>
                </c:pt>
                <c:pt idx="150">
                  <c:v>0.8</c:v>
                </c:pt>
                <c:pt idx="151">
                  <c:v>0.73000000000000065</c:v>
                </c:pt>
                <c:pt idx="152">
                  <c:v>0.8</c:v>
                </c:pt>
                <c:pt idx="153">
                  <c:v>0.74000000000000266</c:v>
                </c:pt>
                <c:pt idx="154">
                  <c:v>0.78</c:v>
                </c:pt>
                <c:pt idx="155">
                  <c:v>0.75000000000000278</c:v>
                </c:pt>
                <c:pt idx="156">
                  <c:v>0.78</c:v>
                </c:pt>
                <c:pt idx="157">
                  <c:v>0.8</c:v>
                </c:pt>
                <c:pt idx="158">
                  <c:v>0.77000000000000213</c:v>
                </c:pt>
                <c:pt idx="159">
                  <c:v>0.82000000000000062</c:v>
                </c:pt>
                <c:pt idx="160">
                  <c:v>0.83000000000000063</c:v>
                </c:pt>
                <c:pt idx="161">
                  <c:v>0.83000000000000063</c:v>
                </c:pt>
                <c:pt idx="162">
                  <c:v>0.84000000000000064</c:v>
                </c:pt>
                <c:pt idx="163">
                  <c:v>0.75000000000000278</c:v>
                </c:pt>
                <c:pt idx="164">
                  <c:v>0.8</c:v>
                </c:pt>
                <c:pt idx="165">
                  <c:v>1.37</c:v>
                </c:pt>
                <c:pt idx="166">
                  <c:v>1.35</c:v>
                </c:pt>
                <c:pt idx="167">
                  <c:v>1.33</c:v>
                </c:pt>
                <c:pt idx="168">
                  <c:v>1.34</c:v>
                </c:pt>
                <c:pt idx="169">
                  <c:v>1.31</c:v>
                </c:pt>
                <c:pt idx="170">
                  <c:v>1.42</c:v>
                </c:pt>
                <c:pt idx="171">
                  <c:v>1.33</c:v>
                </c:pt>
                <c:pt idx="172">
                  <c:v>1.35</c:v>
                </c:pt>
                <c:pt idx="173">
                  <c:v>1.41</c:v>
                </c:pt>
                <c:pt idx="174">
                  <c:v>1.33</c:v>
                </c:pt>
                <c:pt idx="175">
                  <c:v>1.31</c:v>
                </c:pt>
                <c:pt idx="176">
                  <c:v>1.43</c:v>
                </c:pt>
                <c:pt idx="177">
                  <c:v>1.45</c:v>
                </c:pt>
                <c:pt idx="178">
                  <c:v>1.51</c:v>
                </c:pt>
                <c:pt idx="179">
                  <c:v>1.33</c:v>
                </c:pt>
                <c:pt idx="180">
                  <c:v>1.3900000000000001</c:v>
                </c:pt>
                <c:pt idx="181">
                  <c:v>1.37</c:v>
                </c:pt>
                <c:pt idx="182">
                  <c:v>1.33</c:v>
                </c:pt>
                <c:pt idx="183">
                  <c:v>1.32</c:v>
                </c:pt>
                <c:pt idx="184">
                  <c:v>1.43</c:v>
                </c:pt>
                <c:pt idx="185">
                  <c:v>1.42</c:v>
                </c:pt>
                <c:pt idx="186">
                  <c:v>1.7400000000000015</c:v>
                </c:pt>
                <c:pt idx="187">
                  <c:v>1.48</c:v>
                </c:pt>
                <c:pt idx="188">
                  <c:v>1.47</c:v>
                </c:pt>
                <c:pt idx="189">
                  <c:v>1.45</c:v>
                </c:pt>
                <c:pt idx="190">
                  <c:v>1.4</c:v>
                </c:pt>
                <c:pt idx="191">
                  <c:v>1.41</c:v>
                </c:pt>
                <c:pt idx="192">
                  <c:v>1.44</c:v>
                </c:pt>
                <c:pt idx="193">
                  <c:v>1.3800000000000001</c:v>
                </c:pt>
                <c:pt idx="194">
                  <c:v>1.36</c:v>
                </c:pt>
                <c:pt idx="195">
                  <c:v>1.45</c:v>
                </c:pt>
                <c:pt idx="196">
                  <c:v>1.46</c:v>
                </c:pt>
                <c:pt idx="197">
                  <c:v>1.4</c:v>
                </c:pt>
                <c:pt idx="198">
                  <c:v>1.3900000000000001</c:v>
                </c:pt>
                <c:pt idx="199">
                  <c:v>1.44</c:v>
                </c:pt>
                <c:pt idx="200">
                  <c:v>1.36</c:v>
                </c:pt>
                <c:pt idx="201">
                  <c:v>1.41</c:v>
                </c:pt>
                <c:pt idx="202">
                  <c:v>1.42</c:v>
                </c:pt>
                <c:pt idx="203">
                  <c:v>1.28</c:v>
                </c:pt>
                <c:pt idx="204">
                  <c:v>1.22</c:v>
                </c:pt>
                <c:pt idx="205">
                  <c:v>1.24</c:v>
                </c:pt>
                <c:pt idx="206">
                  <c:v>1.25</c:v>
                </c:pt>
                <c:pt idx="207">
                  <c:v>1.23</c:v>
                </c:pt>
                <c:pt idx="208">
                  <c:v>1.25</c:v>
                </c:pt>
                <c:pt idx="209">
                  <c:v>1.32</c:v>
                </c:pt>
                <c:pt idx="210">
                  <c:v>1.23</c:v>
                </c:pt>
                <c:pt idx="211">
                  <c:v>1.22</c:v>
                </c:pt>
                <c:pt idx="212">
                  <c:v>1.29</c:v>
                </c:pt>
                <c:pt idx="213">
                  <c:v>1.24</c:v>
                </c:pt>
                <c:pt idx="214">
                  <c:v>1.29</c:v>
                </c:pt>
                <c:pt idx="215">
                  <c:v>1.27</c:v>
                </c:pt>
                <c:pt idx="216">
                  <c:v>1.26</c:v>
                </c:pt>
                <c:pt idx="217">
                  <c:v>1.28</c:v>
                </c:pt>
                <c:pt idx="218">
                  <c:v>1.23</c:v>
                </c:pt>
                <c:pt idx="219">
                  <c:v>1.27</c:v>
                </c:pt>
                <c:pt idx="220">
                  <c:v>1.21</c:v>
                </c:pt>
                <c:pt idx="221">
                  <c:v>1.29</c:v>
                </c:pt>
                <c:pt idx="222">
                  <c:v>1.27</c:v>
                </c:pt>
                <c:pt idx="223">
                  <c:v>1.25</c:v>
                </c:pt>
                <c:pt idx="224">
                  <c:v>1.24</c:v>
                </c:pt>
                <c:pt idx="225">
                  <c:v>1.22</c:v>
                </c:pt>
                <c:pt idx="226">
                  <c:v>1.21</c:v>
                </c:pt>
                <c:pt idx="227">
                  <c:v>1.25</c:v>
                </c:pt>
                <c:pt idx="228">
                  <c:v>1.41</c:v>
                </c:pt>
                <c:pt idx="229">
                  <c:v>1.4</c:v>
                </c:pt>
                <c:pt idx="230">
                  <c:v>1.42</c:v>
                </c:pt>
                <c:pt idx="231">
                  <c:v>1.46</c:v>
                </c:pt>
                <c:pt idx="232">
                  <c:v>1.41</c:v>
                </c:pt>
                <c:pt idx="233">
                  <c:v>1.36</c:v>
                </c:pt>
                <c:pt idx="234">
                  <c:v>1.3800000000000001</c:v>
                </c:pt>
                <c:pt idx="235">
                  <c:v>1.34</c:v>
                </c:pt>
                <c:pt idx="236">
                  <c:v>1.41</c:v>
                </c:pt>
                <c:pt idx="237">
                  <c:v>1.43</c:v>
                </c:pt>
                <c:pt idx="238">
                  <c:v>1.3900000000000001</c:v>
                </c:pt>
                <c:pt idx="239">
                  <c:v>1.3900000000000001</c:v>
                </c:pt>
                <c:pt idx="240">
                  <c:v>1.3900000000000001</c:v>
                </c:pt>
                <c:pt idx="241">
                  <c:v>1.3800000000000001</c:v>
                </c:pt>
                <c:pt idx="242">
                  <c:v>1.3800000000000001</c:v>
                </c:pt>
                <c:pt idx="243">
                  <c:v>1.46</c:v>
                </c:pt>
                <c:pt idx="244">
                  <c:v>1.58</c:v>
                </c:pt>
                <c:pt idx="245">
                  <c:v>1.37</c:v>
                </c:pt>
                <c:pt idx="246">
                  <c:v>1.34</c:v>
                </c:pt>
                <c:pt idx="247">
                  <c:v>1.4</c:v>
                </c:pt>
                <c:pt idx="248">
                  <c:v>1.3900000000000001</c:v>
                </c:pt>
                <c:pt idx="249">
                  <c:v>1.42</c:v>
                </c:pt>
                <c:pt idx="250">
                  <c:v>1.3900000000000001</c:v>
                </c:pt>
                <c:pt idx="251">
                  <c:v>1.42</c:v>
                </c:pt>
                <c:pt idx="252">
                  <c:v>1.4</c:v>
                </c:pt>
                <c:pt idx="253">
                  <c:v>1.46</c:v>
                </c:pt>
                <c:pt idx="254">
                  <c:v>1.43</c:v>
                </c:pt>
                <c:pt idx="255">
                  <c:v>1.44</c:v>
                </c:pt>
                <c:pt idx="256">
                  <c:v>1.45</c:v>
                </c:pt>
                <c:pt idx="257">
                  <c:v>1.4</c:v>
                </c:pt>
                <c:pt idx="258">
                  <c:v>1.3800000000000001</c:v>
                </c:pt>
                <c:pt idx="259">
                  <c:v>1.42</c:v>
                </c:pt>
                <c:pt idx="260">
                  <c:v>1.49</c:v>
                </c:pt>
                <c:pt idx="261">
                  <c:v>1.37</c:v>
                </c:pt>
                <c:pt idx="262">
                  <c:v>1.46</c:v>
                </c:pt>
                <c:pt idx="263">
                  <c:v>1.35</c:v>
                </c:pt>
                <c:pt idx="264">
                  <c:v>1.41</c:v>
                </c:pt>
                <c:pt idx="265">
                  <c:v>1.37</c:v>
                </c:pt>
                <c:pt idx="266">
                  <c:v>1.34</c:v>
                </c:pt>
                <c:pt idx="267">
                  <c:v>1.4</c:v>
                </c:pt>
                <c:pt idx="268">
                  <c:v>1.52</c:v>
                </c:pt>
                <c:pt idx="269">
                  <c:v>1.4</c:v>
                </c:pt>
                <c:pt idx="270">
                  <c:v>1.4</c:v>
                </c:pt>
                <c:pt idx="271">
                  <c:v>1.34</c:v>
                </c:pt>
                <c:pt idx="272">
                  <c:v>1.4</c:v>
                </c:pt>
                <c:pt idx="273">
                  <c:v>1.3900000000000001</c:v>
                </c:pt>
                <c:pt idx="274">
                  <c:v>1.3800000000000001</c:v>
                </c:pt>
                <c:pt idx="275">
                  <c:v>1.4</c:v>
                </c:pt>
                <c:pt idx="276">
                  <c:v>1.34</c:v>
                </c:pt>
                <c:pt idx="277">
                  <c:v>1.44</c:v>
                </c:pt>
                <c:pt idx="278">
                  <c:v>1.45</c:v>
                </c:pt>
                <c:pt idx="279">
                  <c:v>1.36</c:v>
                </c:pt>
                <c:pt idx="280">
                  <c:v>1.3800000000000001</c:v>
                </c:pt>
                <c:pt idx="281">
                  <c:v>1.4</c:v>
                </c:pt>
                <c:pt idx="282">
                  <c:v>1.32</c:v>
                </c:pt>
                <c:pt idx="283">
                  <c:v>1.34</c:v>
                </c:pt>
                <c:pt idx="284">
                  <c:v>1.44</c:v>
                </c:pt>
                <c:pt idx="285">
                  <c:v>1.37</c:v>
                </c:pt>
                <c:pt idx="286">
                  <c:v>1.4</c:v>
                </c:pt>
                <c:pt idx="287">
                  <c:v>5.34</c:v>
                </c:pt>
                <c:pt idx="288">
                  <c:v>5.31</c:v>
                </c:pt>
                <c:pt idx="289">
                  <c:v>1.36</c:v>
                </c:pt>
                <c:pt idx="290">
                  <c:v>1.33</c:v>
                </c:pt>
                <c:pt idx="291">
                  <c:v>1.34</c:v>
                </c:pt>
                <c:pt idx="292">
                  <c:v>1.35</c:v>
                </c:pt>
                <c:pt idx="293">
                  <c:v>1.36</c:v>
                </c:pt>
                <c:pt idx="294">
                  <c:v>1.33</c:v>
                </c:pt>
                <c:pt idx="295">
                  <c:v>1.42</c:v>
                </c:pt>
                <c:pt idx="296">
                  <c:v>1.41</c:v>
                </c:pt>
                <c:pt idx="297">
                  <c:v>1.3900000000000001</c:v>
                </c:pt>
                <c:pt idx="298">
                  <c:v>1.34</c:v>
                </c:pt>
                <c:pt idx="299">
                  <c:v>1.3900000000000001</c:v>
                </c:pt>
                <c:pt idx="300">
                  <c:v>1.3800000000000001</c:v>
                </c:pt>
                <c:pt idx="301">
                  <c:v>1.45</c:v>
                </c:pt>
                <c:pt idx="302">
                  <c:v>1.34</c:v>
                </c:pt>
                <c:pt idx="303">
                  <c:v>1.35</c:v>
                </c:pt>
                <c:pt idx="304">
                  <c:v>1.4</c:v>
                </c:pt>
                <c:pt idx="305">
                  <c:v>1.35</c:v>
                </c:pt>
                <c:pt idx="306">
                  <c:v>1.36</c:v>
                </c:pt>
                <c:pt idx="307">
                  <c:v>1.37</c:v>
                </c:pt>
                <c:pt idx="308">
                  <c:v>1.42</c:v>
                </c:pt>
                <c:pt idx="309">
                  <c:v>1.33</c:v>
                </c:pt>
                <c:pt idx="310">
                  <c:v>1.33</c:v>
                </c:pt>
              </c:numCache>
            </c:numRef>
          </c:val>
          <c:smooth val="0"/>
        </c:ser>
        <c:ser>
          <c:idx val="7"/>
          <c:order val="7"/>
          <c:marker>
            <c:symbol val="none"/>
          </c:marker>
          <c:val>
            <c:numRef>
              <c:f>Sheet1!$K$100:$K$410</c:f>
              <c:numCache>
                <c:formatCode>General</c:formatCode>
                <c:ptCount val="311"/>
                <c:pt idx="0">
                  <c:v>5.94</c:v>
                </c:pt>
                <c:pt idx="1">
                  <c:v>5.84</c:v>
                </c:pt>
                <c:pt idx="2">
                  <c:v>5.92</c:v>
                </c:pt>
                <c:pt idx="3">
                  <c:v>6.04</c:v>
                </c:pt>
                <c:pt idx="4">
                  <c:v>5.9</c:v>
                </c:pt>
                <c:pt idx="5">
                  <c:v>5.9300000000000024</c:v>
                </c:pt>
                <c:pt idx="6">
                  <c:v>6.17</c:v>
                </c:pt>
                <c:pt idx="7">
                  <c:v>5.96</c:v>
                </c:pt>
                <c:pt idx="8">
                  <c:v>6.13</c:v>
                </c:pt>
                <c:pt idx="9">
                  <c:v>5.84</c:v>
                </c:pt>
                <c:pt idx="10">
                  <c:v>6.7</c:v>
                </c:pt>
                <c:pt idx="11">
                  <c:v>7</c:v>
                </c:pt>
                <c:pt idx="12">
                  <c:v>6.67</c:v>
                </c:pt>
                <c:pt idx="13">
                  <c:v>6.71</c:v>
                </c:pt>
                <c:pt idx="14">
                  <c:v>6.74</c:v>
                </c:pt>
                <c:pt idx="15">
                  <c:v>6.6499999999999995</c:v>
                </c:pt>
                <c:pt idx="16">
                  <c:v>6.63</c:v>
                </c:pt>
                <c:pt idx="17">
                  <c:v>6.89</c:v>
                </c:pt>
                <c:pt idx="18">
                  <c:v>6.6599999999999975</c:v>
                </c:pt>
                <c:pt idx="19">
                  <c:v>5.13</c:v>
                </c:pt>
                <c:pt idx="20">
                  <c:v>5.31</c:v>
                </c:pt>
                <c:pt idx="21">
                  <c:v>5.08</c:v>
                </c:pt>
                <c:pt idx="22">
                  <c:v>5.1499999999999995</c:v>
                </c:pt>
                <c:pt idx="23">
                  <c:v>5.1099999999999985</c:v>
                </c:pt>
                <c:pt idx="24">
                  <c:v>5.2700000000000014</c:v>
                </c:pt>
                <c:pt idx="25">
                  <c:v>5.26</c:v>
                </c:pt>
                <c:pt idx="26">
                  <c:v>5.34</c:v>
                </c:pt>
                <c:pt idx="27">
                  <c:v>5.28</c:v>
                </c:pt>
                <c:pt idx="28">
                  <c:v>5.38</c:v>
                </c:pt>
                <c:pt idx="29">
                  <c:v>5.24</c:v>
                </c:pt>
                <c:pt idx="30">
                  <c:v>5.8199999999999985</c:v>
                </c:pt>
                <c:pt idx="31">
                  <c:v>5.81</c:v>
                </c:pt>
                <c:pt idx="32">
                  <c:v>5.8199999999999985</c:v>
                </c:pt>
                <c:pt idx="33">
                  <c:v>5.74</c:v>
                </c:pt>
                <c:pt idx="34">
                  <c:v>5.74</c:v>
                </c:pt>
                <c:pt idx="35">
                  <c:v>5.64</c:v>
                </c:pt>
                <c:pt idx="36">
                  <c:v>5.68</c:v>
                </c:pt>
                <c:pt idx="37">
                  <c:v>5.72</c:v>
                </c:pt>
                <c:pt idx="38">
                  <c:v>5.75</c:v>
                </c:pt>
                <c:pt idx="39">
                  <c:v>5.78</c:v>
                </c:pt>
                <c:pt idx="40">
                  <c:v>5.85</c:v>
                </c:pt>
                <c:pt idx="41">
                  <c:v>5.75</c:v>
                </c:pt>
                <c:pt idx="42">
                  <c:v>5.8</c:v>
                </c:pt>
                <c:pt idx="43">
                  <c:v>5.34</c:v>
                </c:pt>
                <c:pt idx="44">
                  <c:v>5.33</c:v>
                </c:pt>
                <c:pt idx="45">
                  <c:v>5.44</c:v>
                </c:pt>
                <c:pt idx="46">
                  <c:v>5.3199999999999985</c:v>
                </c:pt>
                <c:pt idx="47">
                  <c:v>7.1099999999999985</c:v>
                </c:pt>
                <c:pt idx="48">
                  <c:v>7.23</c:v>
                </c:pt>
                <c:pt idx="49">
                  <c:v>7.4300000000000024</c:v>
                </c:pt>
                <c:pt idx="50">
                  <c:v>7.5</c:v>
                </c:pt>
                <c:pt idx="51">
                  <c:v>7.42</c:v>
                </c:pt>
                <c:pt idx="52">
                  <c:v>7.4300000000000024</c:v>
                </c:pt>
                <c:pt idx="53">
                  <c:v>7.42</c:v>
                </c:pt>
                <c:pt idx="54">
                  <c:v>7.56</c:v>
                </c:pt>
                <c:pt idx="55">
                  <c:v>7.46</c:v>
                </c:pt>
                <c:pt idx="56">
                  <c:v>7.6199999999999966</c:v>
                </c:pt>
                <c:pt idx="57">
                  <c:v>7.56</c:v>
                </c:pt>
                <c:pt idx="58">
                  <c:v>7.6499999999999995</c:v>
                </c:pt>
                <c:pt idx="59">
                  <c:v>7.49</c:v>
                </c:pt>
                <c:pt idx="60">
                  <c:v>7.39</c:v>
                </c:pt>
                <c:pt idx="61">
                  <c:v>7.46</c:v>
                </c:pt>
                <c:pt idx="62">
                  <c:v>7.57</c:v>
                </c:pt>
                <c:pt idx="63">
                  <c:v>6.72</c:v>
                </c:pt>
                <c:pt idx="64">
                  <c:v>6.9</c:v>
                </c:pt>
                <c:pt idx="65">
                  <c:v>6.52</c:v>
                </c:pt>
                <c:pt idx="66">
                  <c:v>7.34</c:v>
                </c:pt>
                <c:pt idx="67">
                  <c:v>6.55</c:v>
                </c:pt>
                <c:pt idx="68">
                  <c:v>6.67</c:v>
                </c:pt>
                <c:pt idx="69">
                  <c:v>8.02</c:v>
                </c:pt>
                <c:pt idx="70">
                  <c:v>4.9000000000000004</c:v>
                </c:pt>
                <c:pt idx="71">
                  <c:v>5</c:v>
                </c:pt>
                <c:pt idx="72">
                  <c:v>4.8899999999999997</c:v>
                </c:pt>
                <c:pt idx="73">
                  <c:v>3.84</c:v>
                </c:pt>
                <c:pt idx="74">
                  <c:v>3.8299999999999987</c:v>
                </c:pt>
                <c:pt idx="75">
                  <c:v>3.71</c:v>
                </c:pt>
                <c:pt idx="76">
                  <c:v>3.77</c:v>
                </c:pt>
                <c:pt idx="77">
                  <c:v>4.28</c:v>
                </c:pt>
                <c:pt idx="78">
                  <c:v>3.79</c:v>
                </c:pt>
                <c:pt idx="79">
                  <c:v>3.7600000000000002</c:v>
                </c:pt>
                <c:pt idx="80">
                  <c:v>3.98</c:v>
                </c:pt>
                <c:pt idx="81">
                  <c:v>3.9899999999999998</c:v>
                </c:pt>
                <c:pt idx="82">
                  <c:v>3.9699999999999998</c:v>
                </c:pt>
                <c:pt idx="83">
                  <c:v>4.17</c:v>
                </c:pt>
                <c:pt idx="84">
                  <c:v>4.05</c:v>
                </c:pt>
                <c:pt idx="85">
                  <c:v>3.96</c:v>
                </c:pt>
                <c:pt idx="86">
                  <c:v>3.9699999999999998</c:v>
                </c:pt>
                <c:pt idx="87">
                  <c:v>4.01</c:v>
                </c:pt>
                <c:pt idx="88">
                  <c:v>4.0599999999999996</c:v>
                </c:pt>
                <c:pt idx="89">
                  <c:v>4.07</c:v>
                </c:pt>
                <c:pt idx="90">
                  <c:v>4.2</c:v>
                </c:pt>
                <c:pt idx="91">
                  <c:v>3.9</c:v>
                </c:pt>
                <c:pt idx="92">
                  <c:v>3.88</c:v>
                </c:pt>
                <c:pt idx="93">
                  <c:v>4.0199999999999996</c:v>
                </c:pt>
                <c:pt idx="94">
                  <c:v>4.7699999999999996</c:v>
                </c:pt>
                <c:pt idx="95">
                  <c:v>4.5999999999999996</c:v>
                </c:pt>
                <c:pt idx="96">
                  <c:v>4.7</c:v>
                </c:pt>
                <c:pt idx="97">
                  <c:v>4.88</c:v>
                </c:pt>
                <c:pt idx="98">
                  <c:v>4.58</c:v>
                </c:pt>
                <c:pt idx="99">
                  <c:v>3.68</c:v>
                </c:pt>
                <c:pt idx="100">
                  <c:v>3.9699999999999998</c:v>
                </c:pt>
                <c:pt idx="101">
                  <c:v>4.05</c:v>
                </c:pt>
                <c:pt idx="102">
                  <c:v>3.92</c:v>
                </c:pt>
                <c:pt idx="103">
                  <c:v>3.51</c:v>
                </c:pt>
                <c:pt idx="104">
                  <c:v>3.54</c:v>
                </c:pt>
                <c:pt idx="105">
                  <c:v>3.53</c:v>
                </c:pt>
                <c:pt idx="106">
                  <c:v>3.65</c:v>
                </c:pt>
                <c:pt idx="107">
                  <c:v>3.58</c:v>
                </c:pt>
                <c:pt idx="108">
                  <c:v>3.52</c:v>
                </c:pt>
                <c:pt idx="109">
                  <c:v>3.52</c:v>
                </c:pt>
                <c:pt idx="110">
                  <c:v>3.6</c:v>
                </c:pt>
                <c:pt idx="111">
                  <c:v>3.54</c:v>
                </c:pt>
                <c:pt idx="112">
                  <c:v>3.52</c:v>
                </c:pt>
                <c:pt idx="113">
                  <c:v>3.57</c:v>
                </c:pt>
                <c:pt idx="114">
                  <c:v>3.54</c:v>
                </c:pt>
                <c:pt idx="115">
                  <c:v>4.53</c:v>
                </c:pt>
                <c:pt idx="116">
                  <c:v>3.9099999999999997</c:v>
                </c:pt>
                <c:pt idx="117">
                  <c:v>3.98</c:v>
                </c:pt>
                <c:pt idx="118">
                  <c:v>4.2699999999999996</c:v>
                </c:pt>
                <c:pt idx="119">
                  <c:v>4.59</c:v>
                </c:pt>
                <c:pt idx="120">
                  <c:v>4.22</c:v>
                </c:pt>
                <c:pt idx="121">
                  <c:v>3.34</c:v>
                </c:pt>
                <c:pt idx="122">
                  <c:v>3.3899999999999997</c:v>
                </c:pt>
                <c:pt idx="123">
                  <c:v>3.3499999999999988</c:v>
                </c:pt>
                <c:pt idx="124">
                  <c:v>3.66</c:v>
                </c:pt>
                <c:pt idx="125">
                  <c:v>3.3699999999999997</c:v>
                </c:pt>
                <c:pt idx="126">
                  <c:v>3.3899999999999997</c:v>
                </c:pt>
                <c:pt idx="127">
                  <c:v>3.4699999999999998</c:v>
                </c:pt>
                <c:pt idx="128">
                  <c:v>6.6099999999999985</c:v>
                </c:pt>
                <c:pt idx="129">
                  <c:v>6.07</c:v>
                </c:pt>
                <c:pt idx="130">
                  <c:v>6.1199999999999966</c:v>
                </c:pt>
                <c:pt idx="131">
                  <c:v>6.14</c:v>
                </c:pt>
                <c:pt idx="132">
                  <c:v>6.06</c:v>
                </c:pt>
                <c:pt idx="133">
                  <c:v>6.01</c:v>
                </c:pt>
                <c:pt idx="134">
                  <c:v>6.05</c:v>
                </c:pt>
                <c:pt idx="135">
                  <c:v>5.99</c:v>
                </c:pt>
                <c:pt idx="136">
                  <c:v>6.09</c:v>
                </c:pt>
                <c:pt idx="137">
                  <c:v>6.1599999999999975</c:v>
                </c:pt>
                <c:pt idx="138">
                  <c:v>3.4499999999999997</c:v>
                </c:pt>
                <c:pt idx="139">
                  <c:v>3.3699999999999997</c:v>
                </c:pt>
                <c:pt idx="140">
                  <c:v>3.36</c:v>
                </c:pt>
                <c:pt idx="141">
                  <c:v>3.36</c:v>
                </c:pt>
                <c:pt idx="142">
                  <c:v>3.56</c:v>
                </c:pt>
                <c:pt idx="143">
                  <c:v>3.53</c:v>
                </c:pt>
                <c:pt idx="144">
                  <c:v>3.61</c:v>
                </c:pt>
                <c:pt idx="145">
                  <c:v>3.56</c:v>
                </c:pt>
                <c:pt idx="146">
                  <c:v>3.52</c:v>
                </c:pt>
                <c:pt idx="147">
                  <c:v>3.55</c:v>
                </c:pt>
                <c:pt idx="148">
                  <c:v>3.62</c:v>
                </c:pt>
                <c:pt idx="149">
                  <c:v>3.66</c:v>
                </c:pt>
                <c:pt idx="150">
                  <c:v>3.54</c:v>
                </c:pt>
                <c:pt idx="151">
                  <c:v>3.4899999999999998</c:v>
                </c:pt>
                <c:pt idx="152">
                  <c:v>3.59</c:v>
                </c:pt>
                <c:pt idx="153">
                  <c:v>3.64</c:v>
                </c:pt>
                <c:pt idx="154">
                  <c:v>3.53</c:v>
                </c:pt>
                <c:pt idx="155">
                  <c:v>3.58</c:v>
                </c:pt>
                <c:pt idx="156">
                  <c:v>3.69</c:v>
                </c:pt>
                <c:pt idx="157">
                  <c:v>3.92</c:v>
                </c:pt>
                <c:pt idx="158">
                  <c:v>3.75</c:v>
                </c:pt>
                <c:pt idx="159">
                  <c:v>3.79</c:v>
                </c:pt>
                <c:pt idx="160">
                  <c:v>3.69</c:v>
                </c:pt>
                <c:pt idx="161">
                  <c:v>3.72</c:v>
                </c:pt>
                <c:pt idx="162">
                  <c:v>3.8499999999999988</c:v>
                </c:pt>
                <c:pt idx="163">
                  <c:v>3.72</c:v>
                </c:pt>
                <c:pt idx="164">
                  <c:v>3.67</c:v>
                </c:pt>
                <c:pt idx="165">
                  <c:v>4.6199999999999966</c:v>
                </c:pt>
                <c:pt idx="166">
                  <c:v>4.7</c:v>
                </c:pt>
                <c:pt idx="167">
                  <c:v>4.55</c:v>
                </c:pt>
                <c:pt idx="168">
                  <c:v>4.54</c:v>
                </c:pt>
                <c:pt idx="169">
                  <c:v>4.79</c:v>
                </c:pt>
                <c:pt idx="170">
                  <c:v>4.78</c:v>
                </c:pt>
                <c:pt idx="171">
                  <c:v>4.8</c:v>
                </c:pt>
                <c:pt idx="172">
                  <c:v>4.8499999999999996</c:v>
                </c:pt>
                <c:pt idx="173">
                  <c:v>4.8</c:v>
                </c:pt>
                <c:pt idx="174">
                  <c:v>4.76</c:v>
                </c:pt>
                <c:pt idx="175">
                  <c:v>4.74</c:v>
                </c:pt>
                <c:pt idx="176">
                  <c:v>4.9000000000000004</c:v>
                </c:pt>
                <c:pt idx="177">
                  <c:v>4.96</c:v>
                </c:pt>
                <c:pt idx="178">
                  <c:v>4.88</c:v>
                </c:pt>
                <c:pt idx="179">
                  <c:v>4.8</c:v>
                </c:pt>
                <c:pt idx="180">
                  <c:v>4.9400000000000004</c:v>
                </c:pt>
                <c:pt idx="181">
                  <c:v>4.9000000000000004</c:v>
                </c:pt>
                <c:pt idx="182">
                  <c:v>4.8199999999999985</c:v>
                </c:pt>
                <c:pt idx="183">
                  <c:v>4.9400000000000004</c:v>
                </c:pt>
                <c:pt idx="184">
                  <c:v>0</c:v>
                </c:pt>
                <c:pt idx="185">
                  <c:v>4.9300000000000024</c:v>
                </c:pt>
                <c:pt idx="186">
                  <c:v>5.28</c:v>
                </c:pt>
                <c:pt idx="187">
                  <c:v>4.95</c:v>
                </c:pt>
                <c:pt idx="188">
                  <c:v>4.95</c:v>
                </c:pt>
                <c:pt idx="189">
                  <c:v>5.07</c:v>
                </c:pt>
                <c:pt idx="190">
                  <c:v>4.8199999999999985</c:v>
                </c:pt>
                <c:pt idx="191">
                  <c:v>4.83</c:v>
                </c:pt>
                <c:pt idx="192">
                  <c:v>4.79</c:v>
                </c:pt>
                <c:pt idx="193">
                  <c:v>4.74</c:v>
                </c:pt>
                <c:pt idx="194">
                  <c:v>4.71</c:v>
                </c:pt>
                <c:pt idx="195">
                  <c:v>4.78</c:v>
                </c:pt>
                <c:pt idx="196">
                  <c:v>4.84</c:v>
                </c:pt>
                <c:pt idx="197">
                  <c:v>4.8199999999999985</c:v>
                </c:pt>
                <c:pt idx="198">
                  <c:v>4.74</c:v>
                </c:pt>
                <c:pt idx="199">
                  <c:v>4.8499999999999996</c:v>
                </c:pt>
                <c:pt idx="200">
                  <c:v>7.75</c:v>
                </c:pt>
                <c:pt idx="201">
                  <c:v>5.46</c:v>
                </c:pt>
                <c:pt idx="202">
                  <c:v>5.4</c:v>
                </c:pt>
                <c:pt idx="203">
                  <c:v>5.34</c:v>
                </c:pt>
                <c:pt idx="204">
                  <c:v>5.38</c:v>
                </c:pt>
                <c:pt idx="205">
                  <c:v>5.4300000000000024</c:v>
                </c:pt>
                <c:pt idx="206">
                  <c:v>5.46</c:v>
                </c:pt>
                <c:pt idx="207">
                  <c:v>5.35</c:v>
                </c:pt>
                <c:pt idx="208">
                  <c:v>5.3199999999999985</c:v>
                </c:pt>
                <c:pt idx="209">
                  <c:v>5.46</c:v>
                </c:pt>
                <c:pt idx="210">
                  <c:v>5.39</c:v>
                </c:pt>
                <c:pt idx="211">
                  <c:v>5.3</c:v>
                </c:pt>
                <c:pt idx="212">
                  <c:v>5.44</c:v>
                </c:pt>
                <c:pt idx="213">
                  <c:v>5.3199999999999985</c:v>
                </c:pt>
                <c:pt idx="214">
                  <c:v>5.45</c:v>
                </c:pt>
                <c:pt idx="215">
                  <c:v>5.53</c:v>
                </c:pt>
                <c:pt idx="216">
                  <c:v>5.5</c:v>
                </c:pt>
                <c:pt idx="217">
                  <c:v>5.56</c:v>
                </c:pt>
                <c:pt idx="218">
                  <c:v>5.42</c:v>
                </c:pt>
                <c:pt idx="219">
                  <c:v>5.44</c:v>
                </c:pt>
                <c:pt idx="220">
                  <c:v>5.33</c:v>
                </c:pt>
                <c:pt idx="221">
                  <c:v>5.33</c:v>
                </c:pt>
                <c:pt idx="222">
                  <c:v>5.39</c:v>
                </c:pt>
                <c:pt idx="223">
                  <c:v>5.35</c:v>
                </c:pt>
                <c:pt idx="224">
                  <c:v>5.3</c:v>
                </c:pt>
                <c:pt idx="225">
                  <c:v>5.6199999999999966</c:v>
                </c:pt>
                <c:pt idx="226">
                  <c:v>5.29</c:v>
                </c:pt>
                <c:pt idx="227">
                  <c:v>5.38</c:v>
                </c:pt>
                <c:pt idx="228">
                  <c:v>14.73</c:v>
                </c:pt>
                <c:pt idx="229">
                  <c:v>14.11</c:v>
                </c:pt>
                <c:pt idx="230">
                  <c:v>14.17</c:v>
                </c:pt>
                <c:pt idx="231">
                  <c:v>14.27</c:v>
                </c:pt>
                <c:pt idx="232">
                  <c:v>14.01</c:v>
                </c:pt>
                <c:pt idx="233">
                  <c:v>13.51</c:v>
                </c:pt>
                <c:pt idx="234">
                  <c:v>13.7</c:v>
                </c:pt>
                <c:pt idx="235">
                  <c:v>13.6</c:v>
                </c:pt>
                <c:pt idx="236">
                  <c:v>13.42</c:v>
                </c:pt>
                <c:pt idx="237">
                  <c:v>13.58</c:v>
                </c:pt>
                <c:pt idx="238">
                  <c:v>13.64</c:v>
                </c:pt>
                <c:pt idx="239">
                  <c:v>13.6</c:v>
                </c:pt>
                <c:pt idx="240">
                  <c:v>13.54</c:v>
                </c:pt>
                <c:pt idx="241">
                  <c:v>13.54</c:v>
                </c:pt>
                <c:pt idx="242">
                  <c:v>13.48</c:v>
                </c:pt>
                <c:pt idx="243">
                  <c:v>13.61</c:v>
                </c:pt>
                <c:pt idx="244">
                  <c:v>14.07</c:v>
                </c:pt>
                <c:pt idx="245">
                  <c:v>13.370000000000006</c:v>
                </c:pt>
                <c:pt idx="246">
                  <c:v>13.44</c:v>
                </c:pt>
                <c:pt idx="247">
                  <c:v>13.43</c:v>
                </c:pt>
                <c:pt idx="248">
                  <c:v>13.43</c:v>
                </c:pt>
                <c:pt idx="249">
                  <c:v>13.66</c:v>
                </c:pt>
                <c:pt idx="250">
                  <c:v>15.55</c:v>
                </c:pt>
                <c:pt idx="251">
                  <c:v>13.450000000000006</c:v>
                </c:pt>
                <c:pt idx="252">
                  <c:v>13.42</c:v>
                </c:pt>
                <c:pt idx="253">
                  <c:v>13.77</c:v>
                </c:pt>
                <c:pt idx="254">
                  <c:v>13.99</c:v>
                </c:pt>
                <c:pt idx="255">
                  <c:v>13.46</c:v>
                </c:pt>
                <c:pt idx="256">
                  <c:v>13.61</c:v>
                </c:pt>
                <c:pt idx="257">
                  <c:v>13.66</c:v>
                </c:pt>
                <c:pt idx="258">
                  <c:v>13.59</c:v>
                </c:pt>
                <c:pt idx="259">
                  <c:v>13.48</c:v>
                </c:pt>
                <c:pt idx="260">
                  <c:v>13.81</c:v>
                </c:pt>
                <c:pt idx="261">
                  <c:v>13.6</c:v>
                </c:pt>
                <c:pt idx="262">
                  <c:v>13.63</c:v>
                </c:pt>
                <c:pt idx="263">
                  <c:v>14.82</c:v>
                </c:pt>
                <c:pt idx="264">
                  <c:v>12.62</c:v>
                </c:pt>
                <c:pt idx="265">
                  <c:v>12.51</c:v>
                </c:pt>
                <c:pt idx="266">
                  <c:v>12.63</c:v>
                </c:pt>
                <c:pt idx="267">
                  <c:v>12.43</c:v>
                </c:pt>
                <c:pt idx="268">
                  <c:v>13.39</c:v>
                </c:pt>
                <c:pt idx="269">
                  <c:v>14.6</c:v>
                </c:pt>
                <c:pt idx="270">
                  <c:v>13.19</c:v>
                </c:pt>
                <c:pt idx="271">
                  <c:v>12.72</c:v>
                </c:pt>
                <c:pt idx="272">
                  <c:v>12.83</c:v>
                </c:pt>
                <c:pt idx="273">
                  <c:v>12.62</c:v>
                </c:pt>
                <c:pt idx="274">
                  <c:v>12.84</c:v>
                </c:pt>
                <c:pt idx="275">
                  <c:v>12.59</c:v>
                </c:pt>
                <c:pt idx="276">
                  <c:v>12.88</c:v>
                </c:pt>
                <c:pt idx="277">
                  <c:v>11.850000000000026</c:v>
                </c:pt>
                <c:pt idx="278">
                  <c:v>11.44</c:v>
                </c:pt>
                <c:pt idx="279">
                  <c:v>11.73</c:v>
                </c:pt>
                <c:pt idx="280">
                  <c:v>11.65</c:v>
                </c:pt>
                <c:pt idx="281">
                  <c:v>11.38</c:v>
                </c:pt>
                <c:pt idx="282">
                  <c:v>11.64</c:v>
                </c:pt>
                <c:pt idx="283">
                  <c:v>11.850000000000026</c:v>
                </c:pt>
                <c:pt idx="284">
                  <c:v>11.97</c:v>
                </c:pt>
                <c:pt idx="285">
                  <c:v>11.96</c:v>
                </c:pt>
                <c:pt idx="286">
                  <c:v>11.91</c:v>
                </c:pt>
                <c:pt idx="287">
                  <c:v>17.21</c:v>
                </c:pt>
                <c:pt idx="288">
                  <c:v>17.14</c:v>
                </c:pt>
                <c:pt idx="289">
                  <c:v>11.93</c:v>
                </c:pt>
                <c:pt idx="290">
                  <c:v>11.79</c:v>
                </c:pt>
                <c:pt idx="291">
                  <c:v>11.78</c:v>
                </c:pt>
                <c:pt idx="292">
                  <c:v>12.07</c:v>
                </c:pt>
                <c:pt idx="293">
                  <c:v>11.71</c:v>
                </c:pt>
                <c:pt idx="294">
                  <c:v>9.57</c:v>
                </c:pt>
                <c:pt idx="295">
                  <c:v>9.56</c:v>
                </c:pt>
                <c:pt idx="296">
                  <c:v>9.52</c:v>
                </c:pt>
                <c:pt idx="297">
                  <c:v>10.52</c:v>
                </c:pt>
                <c:pt idx="298">
                  <c:v>10.53</c:v>
                </c:pt>
                <c:pt idx="299">
                  <c:v>11.16</c:v>
                </c:pt>
                <c:pt idx="300">
                  <c:v>4.3599999999999985</c:v>
                </c:pt>
                <c:pt idx="301">
                  <c:v>4.1599999999999975</c:v>
                </c:pt>
                <c:pt idx="302">
                  <c:v>4.09</c:v>
                </c:pt>
                <c:pt idx="303">
                  <c:v>4.08</c:v>
                </c:pt>
                <c:pt idx="304">
                  <c:v>4.0599999999999996</c:v>
                </c:pt>
                <c:pt idx="305">
                  <c:v>4.08</c:v>
                </c:pt>
                <c:pt idx="306">
                  <c:v>4.0999999999999996</c:v>
                </c:pt>
                <c:pt idx="307">
                  <c:v>4.0999999999999996</c:v>
                </c:pt>
                <c:pt idx="308">
                  <c:v>4</c:v>
                </c:pt>
                <c:pt idx="309">
                  <c:v>3.94</c:v>
                </c:pt>
                <c:pt idx="310">
                  <c:v>3.96</c:v>
                </c:pt>
              </c:numCache>
            </c:numRef>
          </c:val>
          <c:smooth val="0"/>
        </c:ser>
        <c:ser>
          <c:idx val="8"/>
          <c:order val="8"/>
          <c:marker>
            <c:symbol val="none"/>
          </c:marker>
          <c:val>
            <c:numRef>
              <c:f>Sheet1!$L$100:$L$410</c:f>
              <c:numCache>
                <c:formatCode>General</c:formatCode>
                <c:ptCount val="311"/>
                <c:pt idx="0">
                  <c:v>2.58</c:v>
                </c:pt>
                <c:pt idx="1">
                  <c:v>2.57</c:v>
                </c:pt>
                <c:pt idx="2">
                  <c:v>2.58</c:v>
                </c:pt>
                <c:pt idx="3">
                  <c:v>2.71</c:v>
                </c:pt>
                <c:pt idx="4">
                  <c:v>2.67</c:v>
                </c:pt>
                <c:pt idx="5">
                  <c:v>2.57</c:v>
                </c:pt>
                <c:pt idx="6">
                  <c:v>2.64</c:v>
                </c:pt>
                <c:pt idx="7">
                  <c:v>2.6</c:v>
                </c:pt>
                <c:pt idx="8">
                  <c:v>2.62</c:v>
                </c:pt>
                <c:pt idx="9">
                  <c:v>2.6</c:v>
                </c:pt>
                <c:pt idx="10">
                  <c:v>2.5099999999999998</c:v>
                </c:pt>
                <c:pt idx="11">
                  <c:v>2.4899999999999998</c:v>
                </c:pt>
                <c:pt idx="12">
                  <c:v>2.46</c:v>
                </c:pt>
                <c:pt idx="13">
                  <c:v>2.42</c:v>
                </c:pt>
                <c:pt idx="14">
                  <c:v>2.46</c:v>
                </c:pt>
                <c:pt idx="15">
                  <c:v>2.3899999999999997</c:v>
                </c:pt>
                <c:pt idx="16">
                  <c:v>2.3899999999999997</c:v>
                </c:pt>
                <c:pt idx="17">
                  <c:v>2.4</c:v>
                </c:pt>
                <c:pt idx="18">
                  <c:v>2.4</c:v>
                </c:pt>
                <c:pt idx="19">
                  <c:v>2.1800000000000002</c:v>
                </c:pt>
                <c:pt idx="20">
                  <c:v>2.17</c:v>
                </c:pt>
                <c:pt idx="21">
                  <c:v>2.19</c:v>
                </c:pt>
                <c:pt idx="22">
                  <c:v>2.21</c:v>
                </c:pt>
                <c:pt idx="23">
                  <c:v>2.17</c:v>
                </c:pt>
                <c:pt idx="24">
                  <c:v>2.2400000000000002</c:v>
                </c:pt>
                <c:pt idx="25">
                  <c:v>2.2000000000000002</c:v>
                </c:pt>
                <c:pt idx="26">
                  <c:v>2.2000000000000002</c:v>
                </c:pt>
                <c:pt idx="27">
                  <c:v>2.2599999999999998</c:v>
                </c:pt>
                <c:pt idx="28">
                  <c:v>2.29</c:v>
                </c:pt>
                <c:pt idx="29">
                  <c:v>2.2799999999999998</c:v>
                </c:pt>
                <c:pt idx="30">
                  <c:v>2.27</c:v>
                </c:pt>
                <c:pt idx="31">
                  <c:v>2.27</c:v>
                </c:pt>
                <c:pt idx="32">
                  <c:v>2.3299999999999987</c:v>
                </c:pt>
                <c:pt idx="33">
                  <c:v>2.2599999999999998</c:v>
                </c:pt>
                <c:pt idx="34">
                  <c:v>2.27</c:v>
                </c:pt>
                <c:pt idx="35">
                  <c:v>2.2999999999999998</c:v>
                </c:pt>
                <c:pt idx="36">
                  <c:v>2.29</c:v>
                </c:pt>
                <c:pt idx="37">
                  <c:v>2.2599999999999998</c:v>
                </c:pt>
                <c:pt idx="38">
                  <c:v>2.2799999999999998</c:v>
                </c:pt>
                <c:pt idx="39">
                  <c:v>2.2799999999999998</c:v>
                </c:pt>
                <c:pt idx="40">
                  <c:v>2.13</c:v>
                </c:pt>
                <c:pt idx="41">
                  <c:v>2.15</c:v>
                </c:pt>
                <c:pt idx="42">
                  <c:v>2.12</c:v>
                </c:pt>
                <c:pt idx="43">
                  <c:v>2.19</c:v>
                </c:pt>
                <c:pt idx="44">
                  <c:v>2.19</c:v>
                </c:pt>
                <c:pt idx="45">
                  <c:v>2.21</c:v>
                </c:pt>
                <c:pt idx="46">
                  <c:v>2.2200000000000002</c:v>
                </c:pt>
                <c:pt idx="47">
                  <c:v>2.16</c:v>
                </c:pt>
                <c:pt idx="48">
                  <c:v>2.42</c:v>
                </c:pt>
                <c:pt idx="49">
                  <c:v>2.56</c:v>
                </c:pt>
                <c:pt idx="50">
                  <c:v>2.62</c:v>
                </c:pt>
                <c:pt idx="51">
                  <c:v>2.73</c:v>
                </c:pt>
                <c:pt idx="52">
                  <c:v>2.58</c:v>
                </c:pt>
                <c:pt idx="53">
                  <c:v>2.6</c:v>
                </c:pt>
                <c:pt idx="54">
                  <c:v>2.66</c:v>
                </c:pt>
                <c:pt idx="55">
                  <c:v>2.62</c:v>
                </c:pt>
                <c:pt idx="56">
                  <c:v>2.61</c:v>
                </c:pt>
                <c:pt idx="57">
                  <c:v>2.58</c:v>
                </c:pt>
                <c:pt idx="58">
                  <c:v>2.57</c:v>
                </c:pt>
                <c:pt idx="59">
                  <c:v>2.57</c:v>
                </c:pt>
                <c:pt idx="60">
                  <c:v>2.56</c:v>
                </c:pt>
                <c:pt idx="61">
                  <c:v>2.65</c:v>
                </c:pt>
                <c:pt idx="62">
                  <c:v>2.67</c:v>
                </c:pt>
                <c:pt idx="63">
                  <c:v>2.3299999999999987</c:v>
                </c:pt>
                <c:pt idx="64">
                  <c:v>2.5499999999999998</c:v>
                </c:pt>
                <c:pt idx="65">
                  <c:v>2.2599999999999998</c:v>
                </c:pt>
                <c:pt idx="66">
                  <c:v>2.77</c:v>
                </c:pt>
                <c:pt idx="67">
                  <c:v>2.2799999999999998</c:v>
                </c:pt>
                <c:pt idx="68">
                  <c:v>2.2799999999999998</c:v>
                </c:pt>
                <c:pt idx="69">
                  <c:v>2.79</c:v>
                </c:pt>
                <c:pt idx="70">
                  <c:v>2.8099999999999987</c:v>
                </c:pt>
                <c:pt idx="71">
                  <c:v>2.9099999999999997</c:v>
                </c:pt>
                <c:pt idx="72">
                  <c:v>2.88</c:v>
                </c:pt>
                <c:pt idx="73">
                  <c:v>1.02</c:v>
                </c:pt>
                <c:pt idx="74">
                  <c:v>1.04</c:v>
                </c:pt>
                <c:pt idx="75">
                  <c:v>1</c:v>
                </c:pt>
                <c:pt idx="76">
                  <c:v>1</c:v>
                </c:pt>
                <c:pt idx="77">
                  <c:v>1.1800000000000053</c:v>
                </c:pt>
                <c:pt idx="78">
                  <c:v>1.03</c:v>
                </c:pt>
                <c:pt idx="79">
                  <c:v>1.03</c:v>
                </c:pt>
                <c:pt idx="80">
                  <c:v>0.97000000000000053</c:v>
                </c:pt>
                <c:pt idx="81">
                  <c:v>0.97000000000000053</c:v>
                </c:pt>
                <c:pt idx="82">
                  <c:v>0.98</c:v>
                </c:pt>
                <c:pt idx="83">
                  <c:v>0.97000000000000053</c:v>
                </c:pt>
                <c:pt idx="84">
                  <c:v>0.98</c:v>
                </c:pt>
                <c:pt idx="85">
                  <c:v>1.08</c:v>
                </c:pt>
                <c:pt idx="86">
                  <c:v>0.94000000000000061</c:v>
                </c:pt>
                <c:pt idx="87">
                  <c:v>1.01</c:v>
                </c:pt>
                <c:pt idx="88">
                  <c:v>0.96000000000000063</c:v>
                </c:pt>
                <c:pt idx="89">
                  <c:v>0.95000000000000062</c:v>
                </c:pt>
                <c:pt idx="90">
                  <c:v>1.1000000000000001</c:v>
                </c:pt>
                <c:pt idx="91">
                  <c:v>0.97000000000000053</c:v>
                </c:pt>
                <c:pt idx="92">
                  <c:v>0.97000000000000053</c:v>
                </c:pt>
                <c:pt idx="93">
                  <c:v>0.99</c:v>
                </c:pt>
                <c:pt idx="94">
                  <c:v>1.1100000000000001</c:v>
                </c:pt>
                <c:pt idx="95">
                  <c:v>1.03</c:v>
                </c:pt>
                <c:pt idx="96">
                  <c:v>1.05</c:v>
                </c:pt>
                <c:pt idx="97">
                  <c:v>1.05</c:v>
                </c:pt>
                <c:pt idx="98">
                  <c:v>1.06</c:v>
                </c:pt>
                <c:pt idx="99">
                  <c:v>0.98</c:v>
                </c:pt>
                <c:pt idx="100">
                  <c:v>1.06</c:v>
                </c:pt>
                <c:pt idx="101">
                  <c:v>1.07</c:v>
                </c:pt>
                <c:pt idx="102">
                  <c:v>1.06</c:v>
                </c:pt>
                <c:pt idx="103">
                  <c:v>0.67000000000000348</c:v>
                </c:pt>
                <c:pt idx="104">
                  <c:v>0.66000000000000336</c:v>
                </c:pt>
                <c:pt idx="105">
                  <c:v>0.71000000000000063</c:v>
                </c:pt>
                <c:pt idx="106">
                  <c:v>0.68000000000000105</c:v>
                </c:pt>
                <c:pt idx="107">
                  <c:v>0.68000000000000105</c:v>
                </c:pt>
                <c:pt idx="108">
                  <c:v>0.67000000000000348</c:v>
                </c:pt>
                <c:pt idx="109">
                  <c:v>0.66000000000000336</c:v>
                </c:pt>
                <c:pt idx="110">
                  <c:v>0.69000000000000172</c:v>
                </c:pt>
                <c:pt idx="111">
                  <c:v>0.69000000000000172</c:v>
                </c:pt>
                <c:pt idx="112">
                  <c:v>0.67000000000000348</c:v>
                </c:pt>
                <c:pt idx="113">
                  <c:v>0.68000000000000105</c:v>
                </c:pt>
                <c:pt idx="114">
                  <c:v>0.68000000000000105</c:v>
                </c:pt>
                <c:pt idx="115">
                  <c:v>0.73000000000000065</c:v>
                </c:pt>
                <c:pt idx="116">
                  <c:v>0.64000000000000301</c:v>
                </c:pt>
                <c:pt idx="117">
                  <c:v>0.65000000000000313</c:v>
                </c:pt>
                <c:pt idx="118">
                  <c:v>0.68000000000000105</c:v>
                </c:pt>
                <c:pt idx="119">
                  <c:v>0.75000000000000278</c:v>
                </c:pt>
                <c:pt idx="120">
                  <c:v>0.67000000000000348</c:v>
                </c:pt>
                <c:pt idx="121">
                  <c:v>0.64000000000000301</c:v>
                </c:pt>
                <c:pt idx="122">
                  <c:v>0.65000000000000313</c:v>
                </c:pt>
                <c:pt idx="123">
                  <c:v>0.62000000000000266</c:v>
                </c:pt>
                <c:pt idx="124">
                  <c:v>0.66000000000000336</c:v>
                </c:pt>
                <c:pt idx="125">
                  <c:v>0.630000000000003</c:v>
                </c:pt>
                <c:pt idx="126">
                  <c:v>0.66000000000000336</c:v>
                </c:pt>
                <c:pt idx="127">
                  <c:v>0.62000000000000266</c:v>
                </c:pt>
                <c:pt idx="128">
                  <c:v>0.73000000000000065</c:v>
                </c:pt>
                <c:pt idx="129">
                  <c:v>0.65000000000000313</c:v>
                </c:pt>
                <c:pt idx="130">
                  <c:v>0.69000000000000172</c:v>
                </c:pt>
                <c:pt idx="131">
                  <c:v>0.70000000000000062</c:v>
                </c:pt>
                <c:pt idx="132">
                  <c:v>0.65000000000000313</c:v>
                </c:pt>
                <c:pt idx="133">
                  <c:v>0.65000000000000313</c:v>
                </c:pt>
                <c:pt idx="134">
                  <c:v>0.67000000000000348</c:v>
                </c:pt>
                <c:pt idx="135">
                  <c:v>0.64000000000000301</c:v>
                </c:pt>
                <c:pt idx="136">
                  <c:v>0.64000000000000301</c:v>
                </c:pt>
                <c:pt idx="137">
                  <c:v>0.70000000000000062</c:v>
                </c:pt>
                <c:pt idx="138">
                  <c:v>0.74000000000000266</c:v>
                </c:pt>
                <c:pt idx="139">
                  <c:v>0.74000000000000266</c:v>
                </c:pt>
                <c:pt idx="140">
                  <c:v>0.71000000000000063</c:v>
                </c:pt>
                <c:pt idx="141">
                  <c:v>0.71000000000000063</c:v>
                </c:pt>
                <c:pt idx="142">
                  <c:v>0.71000000000000063</c:v>
                </c:pt>
                <c:pt idx="143">
                  <c:v>0.73000000000000065</c:v>
                </c:pt>
                <c:pt idx="144">
                  <c:v>0.74000000000000266</c:v>
                </c:pt>
                <c:pt idx="145">
                  <c:v>0.73000000000000065</c:v>
                </c:pt>
                <c:pt idx="146">
                  <c:v>0.71000000000000063</c:v>
                </c:pt>
                <c:pt idx="147">
                  <c:v>0.73000000000000065</c:v>
                </c:pt>
                <c:pt idx="148">
                  <c:v>0.71000000000000063</c:v>
                </c:pt>
                <c:pt idx="149">
                  <c:v>0.78</c:v>
                </c:pt>
                <c:pt idx="150">
                  <c:v>0.74000000000000266</c:v>
                </c:pt>
                <c:pt idx="151">
                  <c:v>0.72000000000000064</c:v>
                </c:pt>
                <c:pt idx="152">
                  <c:v>0.74000000000000266</c:v>
                </c:pt>
                <c:pt idx="153">
                  <c:v>0.75000000000000278</c:v>
                </c:pt>
                <c:pt idx="154">
                  <c:v>0.74000000000000266</c:v>
                </c:pt>
                <c:pt idx="155">
                  <c:v>0.73000000000000065</c:v>
                </c:pt>
                <c:pt idx="156">
                  <c:v>0.74000000000000266</c:v>
                </c:pt>
                <c:pt idx="157">
                  <c:v>0.72000000000000064</c:v>
                </c:pt>
                <c:pt idx="158">
                  <c:v>0.76000000000000301</c:v>
                </c:pt>
                <c:pt idx="159">
                  <c:v>0.71000000000000063</c:v>
                </c:pt>
                <c:pt idx="160">
                  <c:v>0.72000000000000064</c:v>
                </c:pt>
                <c:pt idx="161">
                  <c:v>0.73000000000000065</c:v>
                </c:pt>
                <c:pt idx="162">
                  <c:v>0.71000000000000063</c:v>
                </c:pt>
                <c:pt idx="163">
                  <c:v>0.73000000000000065</c:v>
                </c:pt>
                <c:pt idx="164">
                  <c:v>0.77000000000000213</c:v>
                </c:pt>
                <c:pt idx="165">
                  <c:v>1.25</c:v>
                </c:pt>
                <c:pt idx="166">
                  <c:v>1.25</c:v>
                </c:pt>
                <c:pt idx="167">
                  <c:v>1.21</c:v>
                </c:pt>
                <c:pt idx="168">
                  <c:v>1.25</c:v>
                </c:pt>
                <c:pt idx="169">
                  <c:v>1.26</c:v>
                </c:pt>
                <c:pt idx="170">
                  <c:v>1.1900000000000053</c:v>
                </c:pt>
                <c:pt idx="171">
                  <c:v>1.21</c:v>
                </c:pt>
                <c:pt idx="172">
                  <c:v>1.1900000000000053</c:v>
                </c:pt>
                <c:pt idx="173">
                  <c:v>1.22</c:v>
                </c:pt>
                <c:pt idx="174">
                  <c:v>1.2</c:v>
                </c:pt>
                <c:pt idx="175">
                  <c:v>1.1900000000000053</c:v>
                </c:pt>
                <c:pt idx="176">
                  <c:v>1.21</c:v>
                </c:pt>
                <c:pt idx="177">
                  <c:v>1.24</c:v>
                </c:pt>
                <c:pt idx="178">
                  <c:v>1.28</c:v>
                </c:pt>
                <c:pt idx="179">
                  <c:v>1.24</c:v>
                </c:pt>
                <c:pt idx="180">
                  <c:v>1.27</c:v>
                </c:pt>
                <c:pt idx="181">
                  <c:v>1.22</c:v>
                </c:pt>
                <c:pt idx="182">
                  <c:v>1.21</c:v>
                </c:pt>
                <c:pt idx="183">
                  <c:v>1.22</c:v>
                </c:pt>
                <c:pt idx="184">
                  <c:v>1.4</c:v>
                </c:pt>
                <c:pt idx="185">
                  <c:v>1.37</c:v>
                </c:pt>
                <c:pt idx="186">
                  <c:v>1.42</c:v>
                </c:pt>
                <c:pt idx="187">
                  <c:v>1.3800000000000001</c:v>
                </c:pt>
                <c:pt idx="188">
                  <c:v>1.3800000000000001</c:v>
                </c:pt>
                <c:pt idx="189">
                  <c:v>1.31</c:v>
                </c:pt>
                <c:pt idx="190">
                  <c:v>1.31</c:v>
                </c:pt>
                <c:pt idx="191">
                  <c:v>1.27</c:v>
                </c:pt>
                <c:pt idx="192">
                  <c:v>1.28</c:v>
                </c:pt>
                <c:pt idx="193">
                  <c:v>1.29</c:v>
                </c:pt>
                <c:pt idx="194">
                  <c:v>1.26</c:v>
                </c:pt>
                <c:pt idx="195">
                  <c:v>1.31</c:v>
                </c:pt>
                <c:pt idx="196">
                  <c:v>1.3</c:v>
                </c:pt>
                <c:pt idx="197">
                  <c:v>1.26</c:v>
                </c:pt>
                <c:pt idx="198">
                  <c:v>1.25</c:v>
                </c:pt>
                <c:pt idx="199">
                  <c:v>1.27</c:v>
                </c:pt>
                <c:pt idx="200">
                  <c:v>1.56</c:v>
                </c:pt>
                <c:pt idx="201">
                  <c:v>1.29</c:v>
                </c:pt>
                <c:pt idx="202">
                  <c:v>1.28</c:v>
                </c:pt>
                <c:pt idx="203">
                  <c:v>1.1399999999999941</c:v>
                </c:pt>
                <c:pt idx="204">
                  <c:v>1.1499999999999941</c:v>
                </c:pt>
                <c:pt idx="205">
                  <c:v>1.1599999999999941</c:v>
                </c:pt>
                <c:pt idx="206">
                  <c:v>1.1800000000000053</c:v>
                </c:pt>
                <c:pt idx="207">
                  <c:v>1.1100000000000001</c:v>
                </c:pt>
                <c:pt idx="208">
                  <c:v>1.1399999999999941</c:v>
                </c:pt>
                <c:pt idx="209">
                  <c:v>1.1700000000000021</c:v>
                </c:pt>
                <c:pt idx="210">
                  <c:v>1.1299999999999939</c:v>
                </c:pt>
                <c:pt idx="211">
                  <c:v>1.1499999999999941</c:v>
                </c:pt>
                <c:pt idx="212">
                  <c:v>1.1800000000000053</c:v>
                </c:pt>
                <c:pt idx="213">
                  <c:v>1.1299999999999939</c:v>
                </c:pt>
                <c:pt idx="214">
                  <c:v>1.1599999999999941</c:v>
                </c:pt>
                <c:pt idx="215">
                  <c:v>1.1399999999999941</c:v>
                </c:pt>
                <c:pt idx="216">
                  <c:v>1.1599999999999941</c:v>
                </c:pt>
                <c:pt idx="217">
                  <c:v>1.1900000000000053</c:v>
                </c:pt>
                <c:pt idx="218">
                  <c:v>1.1700000000000021</c:v>
                </c:pt>
                <c:pt idx="219">
                  <c:v>1.21</c:v>
                </c:pt>
                <c:pt idx="220">
                  <c:v>1.1200000000000001</c:v>
                </c:pt>
                <c:pt idx="221">
                  <c:v>1.1399999999999941</c:v>
                </c:pt>
                <c:pt idx="222">
                  <c:v>1.1399999999999941</c:v>
                </c:pt>
                <c:pt idx="223">
                  <c:v>1.1000000000000001</c:v>
                </c:pt>
                <c:pt idx="224">
                  <c:v>1.1299999999999939</c:v>
                </c:pt>
                <c:pt idx="225">
                  <c:v>1.1499999999999941</c:v>
                </c:pt>
                <c:pt idx="226">
                  <c:v>1.1100000000000001</c:v>
                </c:pt>
                <c:pt idx="227">
                  <c:v>1.1299999999999939</c:v>
                </c:pt>
                <c:pt idx="228">
                  <c:v>1.22</c:v>
                </c:pt>
                <c:pt idx="229">
                  <c:v>1.22</c:v>
                </c:pt>
                <c:pt idx="230">
                  <c:v>1.24</c:v>
                </c:pt>
                <c:pt idx="231">
                  <c:v>1.24</c:v>
                </c:pt>
                <c:pt idx="232">
                  <c:v>1.24</c:v>
                </c:pt>
                <c:pt idx="233">
                  <c:v>1.22</c:v>
                </c:pt>
                <c:pt idx="234">
                  <c:v>1.29</c:v>
                </c:pt>
                <c:pt idx="235">
                  <c:v>1.23</c:v>
                </c:pt>
                <c:pt idx="236">
                  <c:v>1.25</c:v>
                </c:pt>
                <c:pt idx="237">
                  <c:v>1.28</c:v>
                </c:pt>
                <c:pt idx="238">
                  <c:v>1.28</c:v>
                </c:pt>
                <c:pt idx="239">
                  <c:v>1.21</c:v>
                </c:pt>
                <c:pt idx="240">
                  <c:v>1.24</c:v>
                </c:pt>
                <c:pt idx="241">
                  <c:v>1.29</c:v>
                </c:pt>
                <c:pt idx="242">
                  <c:v>1.31</c:v>
                </c:pt>
                <c:pt idx="243">
                  <c:v>1.31</c:v>
                </c:pt>
                <c:pt idx="244">
                  <c:v>1.7700000000000018</c:v>
                </c:pt>
                <c:pt idx="245">
                  <c:v>1.23</c:v>
                </c:pt>
                <c:pt idx="246">
                  <c:v>1.32</c:v>
                </c:pt>
                <c:pt idx="247">
                  <c:v>1.27</c:v>
                </c:pt>
                <c:pt idx="248">
                  <c:v>1.28</c:v>
                </c:pt>
                <c:pt idx="249">
                  <c:v>1.27</c:v>
                </c:pt>
                <c:pt idx="250">
                  <c:v>1.44</c:v>
                </c:pt>
                <c:pt idx="251">
                  <c:v>1.3</c:v>
                </c:pt>
                <c:pt idx="252">
                  <c:v>1.28</c:v>
                </c:pt>
                <c:pt idx="253">
                  <c:v>1.26</c:v>
                </c:pt>
                <c:pt idx="254">
                  <c:v>1.27</c:v>
                </c:pt>
                <c:pt idx="255">
                  <c:v>1.31</c:v>
                </c:pt>
                <c:pt idx="256">
                  <c:v>1.32</c:v>
                </c:pt>
                <c:pt idx="257">
                  <c:v>1.26</c:v>
                </c:pt>
                <c:pt idx="258">
                  <c:v>1.28</c:v>
                </c:pt>
                <c:pt idx="259">
                  <c:v>1.24</c:v>
                </c:pt>
                <c:pt idx="260">
                  <c:v>1.3</c:v>
                </c:pt>
                <c:pt idx="261">
                  <c:v>1.35</c:v>
                </c:pt>
                <c:pt idx="262">
                  <c:v>1.23</c:v>
                </c:pt>
                <c:pt idx="263">
                  <c:v>1.27</c:v>
                </c:pt>
                <c:pt idx="264">
                  <c:v>1.31</c:v>
                </c:pt>
                <c:pt idx="265">
                  <c:v>1.27</c:v>
                </c:pt>
                <c:pt idx="266">
                  <c:v>1.3</c:v>
                </c:pt>
                <c:pt idx="267">
                  <c:v>1.31</c:v>
                </c:pt>
                <c:pt idx="268">
                  <c:v>1.25</c:v>
                </c:pt>
                <c:pt idx="269">
                  <c:v>1.26</c:v>
                </c:pt>
                <c:pt idx="270">
                  <c:v>1.23</c:v>
                </c:pt>
                <c:pt idx="271">
                  <c:v>1.2</c:v>
                </c:pt>
                <c:pt idx="272">
                  <c:v>1.2</c:v>
                </c:pt>
                <c:pt idx="273">
                  <c:v>1.1900000000000053</c:v>
                </c:pt>
                <c:pt idx="274">
                  <c:v>1.23</c:v>
                </c:pt>
                <c:pt idx="275">
                  <c:v>1.1900000000000053</c:v>
                </c:pt>
                <c:pt idx="276">
                  <c:v>1.22</c:v>
                </c:pt>
                <c:pt idx="277">
                  <c:v>1.22</c:v>
                </c:pt>
                <c:pt idx="278">
                  <c:v>1.21</c:v>
                </c:pt>
                <c:pt idx="279">
                  <c:v>1.1900000000000053</c:v>
                </c:pt>
                <c:pt idx="280">
                  <c:v>1.22</c:v>
                </c:pt>
                <c:pt idx="281">
                  <c:v>1.1900000000000053</c:v>
                </c:pt>
                <c:pt idx="282">
                  <c:v>1.22</c:v>
                </c:pt>
                <c:pt idx="283">
                  <c:v>1.21</c:v>
                </c:pt>
                <c:pt idx="284">
                  <c:v>1.22</c:v>
                </c:pt>
                <c:pt idx="285">
                  <c:v>1.2</c:v>
                </c:pt>
                <c:pt idx="286">
                  <c:v>1.24</c:v>
                </c:pt>
                <c:pt idx="287">
                  <c:v>2.5</c:v>
                </c:pt>
                <c:pt idx="288">
                  <c:v>2.4699999999999998</c:v>
                </c:pt>
                <c:pt idx="289">
                  <c:v>1.25</c:v>
                </c:pt>
                <c:pt idx="290">
                  <c:v>1.1700000000000021</c:v>
                </c:pt>
                <c:pt idx="291">
                  <c:v>1.24</c:v>
                </c:pt>
                <c:pt idx="292">
                  <c:v>1.1900000000000053</c:v>
                </c:pt>
                <c:pt idx="293">
                  <c:v>1.1599999999999941</c:v>
                </c:pt>
                <c:pt idx="294">
                  <c:v>1.1800000000000053</c:v>
                </c:pt>
                <c:pt idx="295">
                  <c:v>1.1800000000000053</c:v>
                </c:pt>
                <c:pt idx="296">
                  <c:v>1.1900000000000053</c:v>
                </c:pt>
                <c:pt idx="297">
                  <c:v>1.1800000000000053</c:v>
                </c:pt>
                <c:pt idx="298">
                  <c:v>1.1700000000000021</c:v>
                </c:pt>
                <c:pt idx="299">
                  <c:v>1.23</c:v>
                </c:pt>
                <c:pt idx="300">
                  <c:v>1.1800000000000053</c:v>
                </c:pt>
                <c:pt idx="301">
                  <c:v>1.1599999999999941</c:v>
                </c:pt>
                <c:pt idx="302">
                  <c:v>1.2</c:v>
                </c:pt>
                <c:pt idx="303">
                  <c:v>1.1700000000000021</c:v>
                </c:pt>
                <c:pt idx="304">
                  <c:v>1.22</c:v>
                </c:pt>
                <c:pt idx="305">
                  <c:v>1.23</c:v>
                </c:pt>
                <c:pt idx="306">
                  <c:v>1.2</c:v>
                </c:pt>
                <c:pt idx="307">
                  <c:v>1.1800000000000053</c:v>
                </c:pt>
                <c:pt idx="308">
                  <c:v>1.2</c:v>
                </c:pt>
                <c:pt idx="309">
                  <c:v>1.24</c:v>
                </c:pt>
                <c:pt idx="310">
                  <c:v>1.1599999999999941</c:v>
                </c:pt>
              </c:numCache>
            </c:numRef>
          </c:val>
          <c:smooth val="0"/>
        </c:ser>
        <c:ser>
          <c:idx val="9"/>
          <c:order val="9"/>
          <c:marker>
            <c:symbol val="none"/>
          </c:marker>
          <c:val>
            <c:numRef>
              <c:f>Sheet1!$M$100:$M$410</c:f>
              <c:numCache>
                <c:formatCode>General</c:formatCode>
                <c:ptCount val="31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2.73</c:v>
                </c:pt>
                <c:pt idx="20">
                  <c:v>2.74</c:v>
                </c:pt>
                <c:pt idx="21">
                  <c:v>2.75</c:v>
                </c:pt>
                <c:pt idx="22">
                  <c:v>2.79</c:v>
                </c:pt>
                <c:pt idx="23">
                  <c:v>2.73</c:v>
                </c:pt>
                <c:pt idx="24">
                  <c:v>2.8899999999999997</c:v>
                </c:pt>
                <c:pt idx="25">
                  <c:v>2.92</c:v>
                </c:pt>
                <c:pt idx="26">
                  <c:v>2.82</c:v>
                </c:pt>
                <c:pt idx="27">
                  <c:v>2.62</c:v>
                </c:pt>
                <c:pt idx="28">
                  <c:v>2.6</c:v>
                </c:pt>
                <c:pt idx="29">
                  <c:v>2.58</c:v>
                </c:pt>
                <c:pt idx="30">
                  <c:v>4.3599999999999985</c:v>
                </c:pt>
                <c:pt idx="31">
                  <c:v>4.41</c:v>
                </c:pt>
                <c:pt idx="32">
                  <c:v>4.3899999999999997</c:v>
                </c:pt>
                <c:pt idx="33">
                  <c:v>4.41</c:v>
                </c:pt>
                <c:pt idx="34">
                  <c:v>4.3899999999999997</c:v>
                </c:pt>
                <c:pt idx="35">
                  <c:v>4.49</c:v>
                </c:pt>
                <c:pt idx="36">
                  <c:v>4.4000000000000004</c:v>
                </c:pt>
                <c:pt idx="37">
                  <c:v>4.3899999999999997</c:v>
                </c:pt>
                <c:pt idx="38">
                  <c:v>4.38</c:v>
                </c:pt>
                <c:pt idx="39">
                  <c:v>4.4400000000000004</c:v>
                </c:pt>
                <c:pt idx="40">
                  <c:v>5.89</c:v>
                </c:pt>
                <c:pt idx="41">
                  <c:v>5.8599999999999985</c:v>
                </c:pt>
                <c:pt idx="42">
                  <c:v>5.89</c:v>
                </c:pt>
                <c:pt idx="43">
                  <c:v>5.94</c:v>
                </c:pt>
                <c:pt idx="44">
                  <c:v>6.09</c:v>
                </c:pt>
                <c:pt idx="45">
                  <c:v>5.91</c:v>
                </c:pt>
                <c:pt idx="46">
                  <c:v>5.9300000000000024</c:v>
                </c:pt>
                <c:pt idx="47">
                  <c:v>8.34</c:v>
                </c:pt>
                <c:pt idx="48">
                  <c:v>4.88</c:v>
                </c:pt>
                <c:pt idx="49">
                  <c:v>5.89</c:v>
                </c:pt>
                <c:pt idx="50">
                  <c:v>5.98</c:v>
                </c:pt>
                <c:pt idx="51">
                  <c:v>6.08</c:v>
                </c:pt>
                <c:pt idx="52">
                  <c:v>6.04</c:v>
                </c:pt>
                <c:pt idx="53">
                  <c:v>5.89</c:v>
                </c:pt>
                <c:pt idx="54">
                  <c:v>5.94</c:v>
                </c:pt>
                <c:pt idx="55">
                  <c:v>5.92</c:v>
                </c:pt>
                <c:pt idx="56">
                  <c:v>6.1899999999999995</c:v>
                </c:pt>
                <c:pt idx="57">
                  <c:v>6.08</c:v>
                </c:pt>
                <c:pt idx="58">
                  <c:v>5.9300000000000024</c:v>
                </c:pt>
                <c:pt idx="59">
                  <c:v>5.9300000000000024</c:v>
                </c:pt>
                <c:pt idx="60">
                  <c:v>6.08</c:v>
                </c:pt>
                <c:pt idx="61">
                  <c:v>6.17</c:v>
                </c:pt>
                <c:pt idx="62">
                  <c:v>5.99</c:v>
                </c:pt>
                <c:pt idx="63">
                  <c:v>7.59</c:v>
                </c:pt>
                <c:pt idx="64">
                  <c:v>7.81</c:v>
                </c:pt>
                <c:pt idx="65">
                  <c:v>7.48</c:v>
                </c:pt>
                <c:pt idx="66">
                  <c:v>7.88</c:v>
                </c:pt>
                <c:pt idx="67">
                  <c:v>7.73</c:v>
                </c:pt>
                <c:pt idx="68">
                  <c:v>7.83</c:v>
                </c:pt>
                <c:pt idx="69">
                  <c:v>8.06</c:v>
                </c:pt>
                <c:pt idx="70">
                  <c:v>2.9499999999999997</c:v>
                </c:pt>
                <c:pt idx="71">
                  <c:v>2.9</c:v>
                </c:pt>
                <c:pt idx="72">
                  <c:v>2.88</c:v>
                </c:pt>
                <c:pt idx="73">
                  <c:v>2.8899999999999997</c:v>
                </c:pt>
                <c:pt idx="74">
                  <c:v>2.84</c:v>
                </c:pt>
                <c:pt idx="75">
                  <c:v>2.9499999999999997</c:v>
                </c:pt>
                <c:pt idx="76">
                  <c:v>2.98</c:v>
                </c:pt>
                <c:pt idx="77">
                  <c:v>2.92</c:v>
                </c:pt>
                <c:pt idx="78">
                  <c:v>2.9099999999999997</c:v>
                </c:pt>
                <c:pt idx="79">
                  <c:v>2.79</c:v>
                </c:pt>
                <c:pt idx="80">
                  <c:v>3.3899999999999997</c:v>
                </c:pt>
                <c:pt idx="81">
                  <c:v>3.4</c:v>
                </c:pt>
                <c:pt idx="82">
                  <c:v>3.38</c:v>
                </c:pt>
                <c:pt idx="83">
                  <c:v>4.3499999999999996</c:v>
                </c:pt>
                <c:pt idx="84">
                  <c:v>4.3199999999999985</c:v>
                </c:pt>
                <c:pt idx="85">
                  <c:v>4.45</c:v>
                </c:pt>
                <c:pt idx="86">
                  <c:v>4.3899999999999997</c:v>
                </c:pt>
                <c:pt idx="87">
                  <c:v>4.3</c:v>
                </c:pt>
                <c:pt idx="88">
                  <c:v>3.08</c:v>
                </c:pt>
                <c:pt idx="89">
                  <c:v>3.08</c:v>
                </c:pt>
                <c:pt idx="90">
                  <c:v>4.51</c:v>
                </c:pt>
                <c:pt idx="91">
                  <c:v>4.46</c:v>
                </c:pt>
                <c:pt idx="92">
                  <c:v>4.5</c:v>
                </c:pt>
                <c:pt idx="93">
                  <c:v>4.5599999999999996</c:v>
                </c:pt>
                <c:pt idx="94">
                  <c:v>3.02</c:v>
                </c:pt>
                <c:pt idx="95">
                  <c:v>3.06</c:v>
                </c:pt>
                <c:pt idx="96">
                  <c:v>3.1</c:v>
                </c:pt>
                <c:pt idx="97">
                  <c:v>3.06</c:v>
                </c:pt>
                <c:pt idx="98">
                  <c:v>3.16</c:v>
                </c:pt>
                <c:pt idx="99">
                  <c:v>3.3899999999999997</c:v>
                </c:pt>
                <c:pt idx="100">
                  <c:v>2.96</c:v>
                </c:pt>
                <c:pt idx="101">
                  <c:v>2.9</c:v>
                </c:pt>
                <c:pt idx="102">
                  <c:v>2.84</c:v>
                </c:pt>
                <c:pt idx="103">
                  <c:v>13.47</c:v>
                </c:pt>
                <c:pt idx="104">
                  <c:v>13.28</c:v>
                </c:pt>
                <c:pt idx="105">
                  <c:v>13.28</c:v>
                </c:pt>
                <c:pt idx="106">
                  <c:v>13.22</c:v>
                </c:pt>
                <c:pt idx="107">
                  <c:v>13.24</c:v>
                </c:pt>
                <c:pt idx="108">
                  <c:v>13.55</c:v>
                </c:pt>
                <c:pt idx="109">
                  <c:v>13.6</c:v>
                </c:pt>
                <c:pt idx="110">
                  <c:v>13.59</c:v>
                </c:pt>
                <c:pt idx="111">
                  <c:v>13.25</c:v>
                </c:pt>
                <c:pt idx="112">
                  <c:v>13.43</c:v>
                </c:pt>
                <c:pt idx="113">
                  <c:v>10.38</c:v>
                </c:pt>
                <c:pt idx="114">
                  <c:v>10.67</c:v>
                </c:pt>
                <c:pt idx="115">
                  <c:v>10.42</c:v>
                </c:pt>
                <c:pt idx="116">
                  <c:v>3.51</c:v>
                </c:pt>
                <c:pt idx="117">
                  <c:v>3.48</c:v>
                </c:pt>
                <c:pt idx="118">
                  <c:v>4.6199999999999966</c:v>
                </c:pt>
                <c:pt idx="119">
                  <c:v>4.84</c:v>
                </c:pt>
                <c:pt idx="120">
                  <c:v>4.63</c:v>
                </c:pt>
                <c:pt idx="121">
                  <c:v>5.35</c:v>
                </c:pt>
                <c:pt idx="122">
                  <c:v>5.31</c:v>
                </c:pt>
                <c:pt idx="123">
                  <c:v>5.1899999999999995</c:v>
                </c:pt>
                <c:pt idx="124">
                  <c:v>5.6899999999999995</c:v>
                </c:pt>
                <c:pt idx="125">
                  <c:v>5.38</c:v>
                </c:pt>
                <c:pt idx="126">
                  <c:v>5.22</c:v>
                </c:pt>
                <c:pt idx="127">
                  <c:v>5.39</c:v>
                </c:pt>
                <c:pt idx="128">
                  <c:v>4.96</c:v>
                </c:pt>
                <c:pt idx="129">
                  <c:v>4.8099999999999996</c:v>
                </c:pt>
                <c:pt idx="130">
                  <c:v>4.8599999999999985</c:v>
                </c:pt>
                <c:pt idx="131">
                  <c:v>4.9700000000000024</c:v>
                </c:pt>
                <c:pt idx="132">
                  <c:v>4.74</c:v>
                </c:pt>
                <c:pt idx="133">
                  <c:v>4.74</c:v>
                </c:pt>
                <c:pt idx="134">
                  <c:v>4.72</c:v>
                </c:pt>
                <c:pt idx="135">
                  <c:v>4.74</c:v>
                </c:pt>
                <c:pt idx="136">
                  <c:v>4.7</c:v>
                </c:pt>
                <c:pt idx="137">
                  <c:v>4.9300000000000024</c:v>
                </c:pt>
                <c:pt idx="138">
                  <c:v>6.1099999999999985</c:v>
                </c:pt>
                <c:pt idx="139">
                  <c:v>6.04</c:v>
                </c:pt>
                <c:pt idx="140">
                  <c:v>6.08</c:v>
                </c:pt>
                <c:pt idx="141">
                  <c:v>6.1599999999999975</c:v>
                </c:pt>
                <c:pt idx="142">
                  <c:v>6.02</c:v>
                </c:pt>
                <c:pt idx="143">
                  <c:v>6.09</c:v>
                </c:pt>
                <c:pt idx="144">
                  <c:v>6.06</c:v>
                </c:pt>
                <c:pt idx="145">
                  <c:v>5.9700000000000024</c:v>
                </c:pt>
                <c:pt idx="146">
                  <c:v>6.05</c:v>
                </c:pt>
                <c:pt idx="147">
                  <c:v>6.1</c:v>
                </c:pt>
                <c:pt idx="148">
                  <c:v>6.02</c:v>
                </c:pt>
                <c:pt idx="149">
                  <c:v>6.09</c:v>
                </c:pt>
                <c:pt idx="150">
                  <c:v>5.9700000000000024</c:v>
                </c:pt>
                <c:pt idx="151">
                  <c:v>6.02</c:v>
                </c:pt>
                <c:pt idx="152">
                  <c:v>5.99</c:v>
                </c:pt>
                <c:pt idx="153">
                  <c:v>6.04</c:v>
                </c:pt>
                <c:pt idx="154">
                  <c:v>6.1</c:v>
                </c:pt>
                <c:pt idx="155">
                  <c:v>6.25</c:v>
                </c:pt>
                <c:pt idx="156">
                  <c:v>4.99</c:v>
                </c:pt>
                <c:pt idx="157">
                  <c:v>5.1099999999999985</c:v>
                </c:pt>
                <c:pt idx="158">
                  <c:v>5.18</c:v>
                </c:pt>
                <c:pt idx="159">
                  <c:v>5.31</c:v>
                </c:pt>
                <c:pt idx="160">
                  <c:v>5.0599999999999996</c:v>
                </c:pt>
                <c:pt idx="161">
                  <c:v>5.0599999999999996</c:v>
                </c:pt>
                <c:pt idx="162">
                  <c:v>5</c:v>
                </c:pt>
                <c:pt idx="163">
                  <c:v>5.18</c:v>
                </c:pt>
                <c:pt idx="164">
                  <c:v>5.01</c:v>
                </c:pt>
                <c:pt idx="165">
                  <c:v>4.3599999999999985</c:v>
                </c:pt>
                <c:pt idx="166">
                  <c:v>4.1599999999999975</c:v>
                </c:pt>
                <c:pt idx="167">
                  <c:v>4.53</c:v>
                </c:pt>
                <c:pt idx="168">
                  <c:v>4.6099999999999985</c:v>
                </c:pt>
                <c:pt idx="169">
                  <c:v>10.65</c:v>
                </c:pt>
                <c:pt idx="170">
                  <c:v>10.49</c:v>
                </c:pt>
                <c:pt idx="171">
                  <c:v>10.71</c:v>
                </c:pt>
                <c:pt idx="172">
                  <c:v>10.48</c:v>
                </c:pt>
                <c:pt idx="173">
                  <c:v>10.3</c:v>
                </c:pt>
                <c:pt idx="174">
                  <c:v>10.49</c:v>
                </c:pt>
                <c:pt idx="175">
                  <c:v>10.34</c:v>
                </c:pt>
                <c:pt idx="176">
                  <c:v>10.43</c:v>
                </c:pt>
                <c:pt idx="177">
                  <c:v>10.46</c:v>
                </c:pt>
                <c:pt idx="178">
                  <c:v>10.57</c:v>
                </c:pt>
                <c:pt idx="179">
                  <c:v>10.32</c:v>
                </c:pt>
                <c:pt idx="180">
                  <c:v>10.96</c:v>
                </c:pt>
                <c:pt idx="181">
                  <c:v>10.67</c:v>
                </c:pt>
                <c:pt idx="182">
                  <c:v>10.46</c:v>
                </c:pt>
                <c:pt idx="183">
                  <c:v>6.98</c:v>
                </c:pt>
                <c:pt idx="184">
                  <c:v>5.6199999999999966</c:v>
                </c:pt>
                <c:pt idx="185">
                  <c:v>8.61</c:v>
                </c:pt>
                <c:pt idx="186">
                  <c:v>8.42</c:v>
                </c:pt>
                <c:pt idx="187">
                  <c:v>8.65</c:v>
                </c:pt>
                <c:pt idx="188">
                  <c:v>8.4700000000000006</c:v>
                </c:pt>
                <c:pt idx="189">
                  <c:v>8.16</c:v>
                </c:pt>
                <c:pt idx="190">
                  <c:v>8.24</c:v>
                </c:pt>
                <c:pt idx="191">
                  <c:v>8.2000000000000011</c:v>
                </c:pt>
                <c:pt idx="192">
                  <c:v>8.2200000000000006</c:v>
                </c:pt>
                <c:pt idx="193">
                  <c:v>8.1300000000000008</c:v>
                </c:pt>
                <c:pt idx="194">
                  <c:v>7.17</c:v>
                </c:pt>
                <c:pt idx="195">
                  <c:v>7.14</c:v>
                </c:pt>
                <c:pt idx="196">
                  <c:v>7.28</c:v>
                </c:pt>
                <c:pt idx="197">
                  <c:v>7.33</c:v>
                </c:pt>
                <c:pt idx="198">
                  <c:v>7.3599999999999985</c:v>
                </c:pt>
                <c:pt idx="199">
                  <c:v>7.3599999999999985</c:v>
                </c:pt>
                <c:pt idx="200">
                  <c:v>5.4300000000000024</c:v>
                </c:pt>
                <c:pt idx="201">
                  <c:v>7.2700000000000014</c:v>
                </c:pt>
                <c:pt idx="202">
                  <c:v>7.21</c:v>
                </c:pt>
                <c:pt idx="203">
                  <c:v>4.49</c:v>
                </c:pt>
                <c:pt idx="204">
                  <c:v>4.37</c:v>
                </c:pt>
                <c:pt idx="205">
                  <c:v>4.5</c:v>
                </c:pt>
                <c:pt idx="206">
                  <c:v>4.4800000000000004</c:v>
                </c:pt>
                <c:pt idx="207">
                  <c:v>4.4000000000000004</c:v>
                </c:pt>
                <c:pt idx="208">
                  <c:v>4.3899999999999997</c:v>
                </c:pt>
                <c:pt idx="209">
                  <c:v>4.3899999999999997</c:v>
                </c:pt>
                <c:pt idx="210">
                  <c:v>4.57</c:v>
                </c:pt>
                <c:pt idx="211">
                  <c:v>4.4300000000000024</c:v>
                </c:pt>
                <c:pt idx="212">
                  <c:v>4.4700000000000024</c:v>
                </c:pt>
                <c:pt idx="213">
                  <c:v>4.38</c:v>
                </c:pt>
                <c:pt idx="214">
                  <c:v>5.05</c:v>
                </c:pt>
                <c:pt idx="215">
                  <c:v>4.74</c:v>
                </c:pt>
                <c:pt idx="216">
                  <c:v>4.5199999999999996</c:v>
                </c:pt>
                <c:pt idx="217">
                  <c:v>4.46</c:v>
                </c:pt>
                <c:pt idx="218">
                  <c:v>4.5999999999999996</c:v>
                </c:pt>
                <c:pt idx="219">
                  <c:v>4.5</c:v>
                </c:pt>
                <c:pt idx="220">
                  <c:v>4.4300000000000024</c:v>
                </c:pt>
                <c:pt idx="221">
                  <c:v>4.54</c:v>
                </c:pt>
                <c:pt idx="222">
                  <c:v>4.49</c:v>
                </c:pt>
                <c:pt idx="223">
                  <c:v>4.5</c:v>
                </c:pt>
                <c:pt idx="224">
                  <c:v>4.7</c:v>
                </c:pt>
                <c:pt idx="225">
                  <c:v>4.3899999999999997</c:v>
                </c:pt>
                <c:pt idx="226">
                  <c:v>4.4300000000000024</c:v>
                </c:pt>
                <c:pt idx="227">
                  <c:v>4.4000000000000004</c:v>
                </c:pt>
                <c:pt idx="228">
                  <c:v>1.83</c:v>
                </c:pt>
                <c:pt idx="229">
                  <c:v>1.7500000000000016</c:v>
                </c:pt>
                <c:pt idx="230">
                  <c:v>1.7800000000000018</c:v>
                </c:pt>
                <c:pt idx="231">
                  <c:v>1.8900000000000001</c:v>
                </c:pt>
                <c:pt idx="232">
                  <c:v>1.7400000000000015</c:v>
                </c:pt>
                <c:pt idx="233">
                  <c:v>1.7800000000000018</c:v>
                </c:pt>
                <c:pt idx="234">
                  <c:v>1.7600000000000016</c:v>
                </c:pt>
                <c:pt idx="235">
                  <c:v>1.7500000000000016</c:v>
                </c:pt>
                <c:pt idx="236">
                  <c:v>1.7600000000000016</c:v>
                </c:pt>
                <c:pt idx="237">
                  <c:v>1.82</c:v>
                </c:pt>
                <c:pt idx="238">
                  <c:v>1.7500000000000016</c:v>
                </c:pt>
                <c:pt idx="239">
                  <c:v>1.7300000000000015</c:v>
                </c:pt>
                <c:pt idx="240">
                  <c:v>1.83</c:v>
                </c:pt>
                <c:pt idx="241">
                  <c:v>1.7800000000000018</c:v>
                </c:pt>
                <c:pt idx="242">
                  <c:v>1.7300000000000015</c:v>
                </c:pt>
                <c:pt idx="243">
                  <c:v>1.7600000000000016</c:v>
                </c:pt>
                <c:pt idx="244">
                  <c:v>2.14</c:v>
                </c:pt>
                <c:pt idx="245">
                  <c:v>1.7800000000000018</c:v>
                </c:pt>
                <c:pt idx="246">
                  <c:v>1.7800000000000018</c:v>
                </c:pt>
                <c:pt idx="247">
                  <c:v>1.7300000000000015</c:v>
                </c:pt>
                <c:pt idx="248">
                  <c:v>1.7900000000000018</c:v>
                </c:pt>
                <c:pt idx="249">
                  <c:v>1.7400000000000015</c:v>
                </c:pt>
                <c:pt idx="250">
                  <c:v>2.42</c:v>
                </c:pt>
                <c:pt idx="251">
                  <c:v>1.7400000000000015</c:v>
                </c:pt>
                <c:pt idx="252">
                  <c:v>1.7900000000000018</c:v>
                </c:pt>
                <c:pt idx="253">
                  <c:v>1.8</c:v>
                </c:pt>
                <c:pt idx="254">
                  <c:v>1.8</c:v>
                </c:pt>
                <c:pt idx="255">
                  <c:v>1.8</c:v>
                </c:pt>
                <c:pt idx="256">
                  <c:v>1.7500000000000016</c:v>
                </c:pt>
                <c:pt idx="257">
                  <c:v>1.7900000000000018</c:v>
                </c:pt>
                <c:pt idx="258">
                  <c:v>1.7600000000000016</c:v>
                </c:pt>
                <c:pt idx="259">
                  <c:v>1.7700000000000018</c:v>
                </c:pt>
                <c:pt idx="260">
                  <c:v>1.7400000000000015</c:v>
                </c:pt>
                <c:pt idx="261">
                  <c:v>1.81</c:v>
                </c:pt>
                <c:pt idx="262">
                  <c:v>1.83</c:v>
                </c:pt>
                <c:pt idx="263">
                  <c:v>1.83</c:v>
                </c:pt>
                <c:pt idx="264">
                  <c:v>1.7600000000000016</c:v>
                </c:pt>
                <c:pt idx="265">
                  <c:v>2.17</c:v>
                </c:pt>
                <c:pt idx="266">
                  <c:v>1.81</c:v>
                </c:pt>
                <c:pt idx="267">
                  <c:v>1.7700000000000018</c:v>
                </c:pt>
                <c:pt idx="268">
                  <c:v>1.86</c:v>
                </c:pt>
                <c:pt idx="269">
                  <c:v>1.6800000000000053</c:v>
                </c:pt>
                <c:pt idx="270">
                  <c:v>1.7300000000000015</c:v>
                </c:pt>
                <c:pt idx="271">
                  <c:v>1.6900000000000053</c:v>
                </c:pt>
                <c:pt idx="272">
                  <c:v>1.7300000000000015</c:v>
                </c:pt>
                <c:pt idx="273">
                  <c:v>1.7300000000000015</c:v>
                </c:pt>
                <c:pt idx="274">
                  <c:v>1.7000000000000015</c:v>
                </c:pt>
                <c:pt idx="275">
                  <c:v>1.7000000000000015</c:v>
                </c:pt>
                <c:pt idx="276">
                  <c:v>1.7100000000000015</c:v>
                </c:pt>
                <c:pt idx="277">
                  <c:v>1.7400000000000015</c:v>
                </c:pt>
                <c:pt idx="278">
                  <c:v>1.6800000000000053</c:v>
                </c:pt>
                <c:pt idx="279">
                  <c:v>1.87</c:v>
                </c:pt>
                <c:pt idx="280">
                  <c:v>1.7500000000000016</c:v>
                </c:pt>
                <c:pt idx="281">
                  <c:v>1.7200000000000015</c:v>
                </c:pt>
                <c:pt idx="282">
                  <c:v>1.7500000000000016</c:v>
                </c:pt>
                <c:pt idx="283">
                  <c:v>1.7500000000000016</c:v>
                </c:pt>
                <c:pt idx="284">
                  <c:v>1.6500000000000001</c:v>
                </c:pt>
                <c:pt idx="285">
                  <c:v>1.6700000000000021</c:v>
                </c:pt>
                <c:pt idx="286">
                  <c:v>1.7100000000000015</c:v>
                </c:pt>
                <c:pt idx="287">
                  <c:v>3.38</c:v>
                </c:pt>
                <c:pt idx="288">
                  <c:v>3.34</c:v>
                </c:pt>
                <c:pt idx="289">
                  <c:v>1.6900000000000053</c:v>
                </c:pt>
                <c:pt idx="290">
                  <c:v>1.6800000000000053</c:v>
                </c:pt>
                <c:pt idx="291">
                  <c:v>1.7000000000000015</c:v>
                </c:pt>
                <c:pt idx="292">
                  <c:v>1.6500000000000001</c:v>
                </c:pt>
                <c:pt idx="293">
                  <c:v>1.6300000000000001</c:v>
                </c:pt>
                <c:pt idx="294">
                  <c:v>1.6800000000000053</c:v>
                </c:pt>
                <c:pt idx="295">
                  <c:v>1.6400000000000001</c:v>
                </c:pt>
                <c:pt idx="296">
                  <c:v>1.6600000000000001</c:v>
                </c:pt>
                <c:pt idx="297">
                  <c:v>1.7800000000000018</c:v>
                </c:pt>
                <c:pt idx="298">
                  <c:v>1.7100000000000015</c:v>
                </c:pt>
                <c:pt idx="299">
                  <c:v>1.7800000000000018</c:v>
                </c:pt>
                <c:pt idx="300">
                  <c:v>1.6800000000000053</c:v>
                </c:pt>
                <c:pt idx="301">
                  <c:v>1.82</c:v>
                </c:pt>
                <c:pt idx="302">
                  <c:v>1.6700000000000021</c:v>
                </c:pt>
                <c:pt idx="303">
                  <c:v>1.6900000000000053</c:v>
                </c:pt>
                <c:pt idx="304">
                  <c:v>1.7700000000000018</c:v>
                </c:pt>
                <c:pt idx="305">
                  <c:v>1.7300000000000015</c:v>
                </c:pt>
                <c:pt idx="306">
                  <c:v>1.7100000000000015</c:v>
                </c:pt>
                <c:pt idx="307">
                  <c:v>1.7300000000000015</c:v>
                </c:pt>
                <c:pt idx="308">
                  <c:v>1.81</c:v>
                </c:pt>
                <c:pt idx="309">
                  <c:v>1.7200000000000015</c:v>
                </c:pt>
                <c:pt idx="310">
                  <c:v>1.6800000000000053</c:v>
                </c:pt>
              </c:numCache>
            </c:numRef>
          </c:val>
          <c:smooth val="0"/>
        </c:ser>
        <c:ser>
          <c:idx val="12"/>
          <c:order val="10"/>
          <c:marker>
            <c:symbol val="none"/>
          </c:marker>
          <c:dPt>
            <c:idx val="200"/>
            <c:marker>
              <c:symbol val="picture"/>
              <c:spPr>
                <a:ln w="9525">
                  <a:noFill/>
                </a:ln>
              </c:spPr>
            </c:marker>
            <c:bubble3D val="0"/>
          </c:dPt>
          <c:val>
            <c:numRef>
              <c:f>Sheet1!$P$100:$P$410</c:f>
              <c:numCache>
                <c:formatCode>General</c:formatCode>
                <c:ptCount val="31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13.82</c:v>
                </c:pt>
                <c:pt idx="118">
                  <c:v>13.78</c:v>
                </c:pt>
                <c:pt idx="119">
                  <c:v>14.25</c:v>
                </c:pt>
                <c:pt idx="120">
                  <c:v>14.27</c:v>
                </c:pt>
                <c:pt idx="121">
                  <c:v>14.54</c:v>
                </c:pt>
                <c:pt idx="122">
                  <c:v>15.03</c:v>
                </c:pt>
                <c:pt idx="123">
                  <c:v>14.83</c:v>
                </c:pt>
                <c:pt idx="124">
                  <c:v>14.76</c:v>
                </c:pt>
                <c:pt idx="125">
                  <c:v>14.06</c:v>
                </c:pt>
                <c:pt idx="126">
                  <c:v>14.42</c:v>
                </c:pt>
                <c:pt idx="127">
                  <c:v>14.04</c:v>
                </c:pt>
                <c:pt idx="128">
                  <c:v>14.42</c:v>
                </c:pt>
                <c:pt idx="129">
                  <c:v>14.360000000000024</c:v>
                </c:pt>
                <c:pt idx="130">
                  <c:v>14.71</c:v>
                </c:pt>
                <c:pt idx="131">
                  <c:v>14.47</c:v>
                </c:pt>
                <c:pt idx="132">
                  <c:v>14.350000000000026</c:v>
                </c:pt>
                <c:pt idx="133">
                  <c:v>14.44</c:v>
                </c:pt>
                <c:pt idx="134">
                  <c:v>13.84</c:v>
                </c:pt>
                <c:pt idx="135">
                  <c:v>13.61</c:v>
                </c:pt>
                <c:pt idx="136">
                  <c:v>13.950000000000006</c:v>
                </c:pt>
                <c:pt idx="137">
                  <c:v>12.96</c:v>
                </c:pt>
                <c:pt idx="138">
                  <c:v>14.47</c:v>
                </c:pt>
                <c:pt idx="139">
                  <c:v>14.28</c:v>
                </c:pt>
                <c:pt idx="140">
                  <c:v>14.53</c:v>
                </c:pt>
                <c:pt idx="141">
                  <c:v>14.56</c:v>
                </c:pt>
                <c:pt idx="142">
                  <c:v>15.19</c:v>
                </c:pt>
                <c:pt idx="143">
                  <c:v>14.91</c:v>
                </c:pt>
                <c:pt idx="144">
                  <c:v>14.89</c:v>
                </c:pt>
                <c:pt idx="145">
                  <c:v>15.03</c:v>
                </c:pt>
                <c:pt idx="146">
                  <c:v>14.97</c:v>
                </c:pt>
                <c:pt idx="147">
                  <c:v>14.51</c:v>
                </c:pt>
                <c:pt idx="148">
                  <c:v>14.62</c:v>
                </c:pt>
                <c:pt idx="149">
                  <c:v>14.53</c:v>
                </c:pt>
                <c:pt idx="150">
                  <c:v>14.77</c:v>
                </c:pt>
                <c:pt idx="151">
                  <c:v>14.84</c:v>
                </c:pt>
                <c:pt idx="152">
                  <c:v>14.73</c:v>
                </c:pt>
                <c:pt idx="153">
                  <c:v>14.370000000000006</c:v>
                </c:pt>
                <c:pt idx="154">
                  <c:v>14.53</c:v>
                </c:pt>
                <c:pt idx="155">
                  <c:v>14.39</c:v>
                </c:pt>
                <c:pt idx="156">
                  <c:v>14.74</c:v>
                </c:pt>
                <c:pt idx="157">
                  <c:v>14.74</c:v>
                </c:pt>
                <c:pt idx="158">
                  <c:v>14.7</c:v>
                </c:pt>
                <c:pt idx="159">
                  <c:v>14.78</c:v>
                </c:pt>
                <c:pt idx="160">
                  <c:v>14.53</c:v>
                </c:pt>
                <c:pt idx="161">
                  <c:v>14.49</c:v>
                </c:pt>
                <c:pt idx="162">
                  <c:v>14.53</c:v>
                </c:pt>
                <c:pt idx="163">
                  <c:v>14.82</c:v>
                </c:pt>
                <c:pt idx="164">
                  <c:v>14.69</c:v>
                </c:pt>
                <c:pt idx="165">
                  <c:v>17.779999999999987</c:v>
                </c:pt>
                <c:pt idx="166">
                  <c:v>16.91</c:v>
                </c:pt>
                <c:pt idx="167">
                  <c:v>17.43</c:v>
                </c:pt>
                <c:pt idx="168">
                  <c:v>18.760000000000002</c:v>
                </c:pt>
                <c:pt idx="169">
                  <c:v>17.22</c:v>
                </c:pt>
                <c:pt idx="170">
                  <c:v>17.149999999999999</c:v>
                </c:pt>
                <c:pt idx="171">
                  <c:v>17.43</c:v>
                </c:pt>
                <c:pt idx="172">
                  <c:v>17.559999999999999</c:v>
                </c:pt>
                <c:pt idx="173">
                  <c:v>16.979999999999986</c:v>
                </c:pt>
                <c:pt idx="174">
                  <c:v>17.399999999999999</c:v>
                </c:pt>
                <c:pt idx="175">
                  <c:v>17.170000000000005</c:v>
                </c:pt>
                <c:pt idx="176">
                  <c:v>17.54</c:v>
                </c:pt>
                <c:pt idx="177">
                  <c:v>17.739999999999988</c:v>
                </c:pt>
                <c:pt idx="178">
                  <c:v>17.23</c:v>
                </c:pt>
                <c:pt idx="179">
                  <c:v>17.690000000000001</c:v>
                </c:pt>
                <c:pt idx="180">
                  <c:v>18.309999999999999</c:v>
                </c:pt>
                <c:pt idx="181">
                  <c:v>17.459999999999987</c:v>
                </c:pt>
                <c:pt idx="182">
                  <c:v>17.43</c:v>
                </c:pt>
                <c:pt idx="183">
                  <c:v>17.32</c:v>
                </c:pt>
                <c:pt idx="184">
                  <c:v>18.399999999999999</c:v>
                </c:pt>
                <c:pt idx="185">
                  <c:v>17.630000000000031</c:v>
                </c:pt>
                <c:pt idx="186">
                  <c:v>16.59</c:v>
                </c:pt>
                <c:pt idx="187">
                  <c:v>17.21</c:v>
                </c:pt>
                <c:pt idx="188">
                  <c:v>17.53</c:v>
                </c:pt>
                <c:pt idx="189">
                  <c:v>17.23</c:v>
                </c:pt>
                <c:pt idx="190">
                  <c:v>16.600000000000001</c:v>
                </c:pt>
                <c:pt idx="191">
                  <c:v>17.18</c:v>
                </c:pt>
                <c:pt idx="192">
                  <c:v>16.559999999999999</c:v>
                </c:pt>
                <c:pt idx="193">
                  <c:v>16.97</c:v>
                </c:pt>
                <c:pt idx="194">
                  <c:v>17.03</c:v>
                </c:pt>
                <c:pt idx="195">
                  <c:v>16.73</c:v>
                </c:pt>
                <c:pt idx="196">
                  <c:v>17.18</c:v>
                </c:pt>
                <c:pt idx="197">
                  <c:v>17.27</c:v>
                </c:pt>
                <c:pt idx="198">
                  <c:v>17.09</c:v>
                </c:pt>
                <c:pt idx="199">
                  <c:v>17.23</c:v>
                </c:pt>
                <c:pt idx="200">
                  <c:v>31.67</c:v>
                </c:pt>
                <c:pt idx="201">
                  <c:v>22.5</c:v>
                </c:pt>
                <c:pt idx="202">
                  <c:v>22.59</c:v>
                </c:pt>
                <c:pt idx="203">
                  <c:v>23.21</c:v>
                </c:pt>
                <c:pt idx="204">
                  <c:v>22.82</c:v>
                </c:pt>
                <c:pt idx="205">
                  <c:v>23.54</c:v>
                </c:pt>
                <c:pt idx="206">
                  <c:v>22.979999999999986</c:v>
                </c:pt>
                <c:pt idx="207">
                  <c:v>22.54</c:v>
                </c:pt>
                <c:pt idx="208">
                  <c:v>22.979999999999986</c:v>
                </c:pt>
                <c:pt idx="209">
                  <c:v>22.49</c:v>
                </c:pt>
                <c:pt idx="210">
                  <c:v>23.35</c:v>
                </c:pt>
                <c:pt idx="211">
                  <c:v>22.54</c:v>
                </c:pt>
                <c:pt idx="212">
                  <c:v>22.939999999999987</c:v>
                </c:pt>
                <c:pt idx="213">
                  <c:v>22.85</c:v>
                </c:pt>
                <c:pt idx="214">
                  <c:v>22.86</c:v>
                </c:pt>
                <c:pt idx="215">
                  <c:v>23.330000000000005</c:v>
                </c:pt>
                <c:pt idx="216">
                  <c:v>24.310000000000031</c:v>
                </c:pt>
                <c:pt idx="217">
                  <c:v>23.919999999999987</c:v>
                </c:pt>
                <c:pt idx="218">
                  <c:v>23.17</c:v>
                </c:pt>
                <c:pt idx="219">
                  <c:v>23.150000000000031</c:v>
                </c:pt>
                <c:pt idx="220">
                  <c:v>22.919999999999987</c:v>
                </c:pt>
                <c:pt idx="221">
                  <c:v>24.35</c:v>
                </c:pt>
                <c:pt idx="222">
                  <c:v>23.24</c:v>
                </c:pt>
                <c:pt idx="223">
                  <c:v>23.62</c:v>
                </c:pt>
                <c:pt idx="224">
                  <c:v>26.35</c:v>
                </c:pt>
                <c:pt idx="225">
                  <c:v>22.7</c:v>
                </c:pt>
                <c:pt idx="226">
                  <c:v>25.4</c:v>
                </c:pt>
                <c:pt idx="227">
                  <c:v>23.09</c:v>
                </c:pt>
                <c:pt idx="228">
                  <c:v>9.76</c:v>
                </c:pt>
                <c:pt idx="229">
                  <c:v>10.18</c:v>
                </c:pt>
                <c:pt idx="230">
                  <c:v>10.14</c:v>
                </c:pt>
                <c:pt idx="231">
                  <c:v>9.75</c:v>
                </c:pt>
                <c:pt idx="232">
                  <c:v>9.8500000000000068</c:v>
                </c:pt>
                <c:pt idx="233">
                  <c:v>9.7900000000000009</c:v>
                </c:pt>
                <c:pt idx="234">
                  <c:v>9.7900000000000009</c:v>
                </c:pt>
                <c:pt idx="235">
                  <c:v>9.7200000000000006</c:v>
                </c:pt>
                <c:pt idx="236">
                  <c:v>10.09</c:v>
                </c:pt>
                <c:pt idx="237">
                  <c:v>9.92</c:v>
                </c:pt>
                <c:pt idx="238">
                  <c:v>10.030000000000001</c:v>
                </c:pt>
                <c:pt idx="239">
                  <c:v>9.8500000000000068</c:v>
                </c:pt>
                <c:pt idx="240">
                  <c:v>9.8700000000000028</c:v>
                </c:pt>
                <c:pt idx="241">
                  <c:v>9.8500000000000068</c:v>
                </c:pt>
                <c:pt idx="242">
                  <c:v>10.15</c:v>
                </c:pt>
                <c:pt idx="243">
                  <c:v>9.92</c:v>
                </c:pt>
                <c:pt idx="244">
                  <c:v>9.8000000000000007</c:v>
                </c:pt>
                <c:pt idx="245">
                  <c:v>10.24</c:v>
                </c:pt>
                <c:pt idx="246">
                  <c:v>9.91</c:v>
                </c:pt>
                <c:pt idx="247">
                  <c:v>10.11</c:v>
                </c:pt>
                <c:pt idx="248">
                  <c:v>9.8000000000000007</c:v>
                </c:pt>
                <c:pt idx="249">
                  <c:v>10.050000000000002</c:v>
                </c:pt>
                <c:pt idx="250">
                  <c:v>11.7</c:v>
                </c:pt>
                <c:pt idx="251">
                  <c:v>9.8500000000000068</c:v>
                </c:pt>
                <c:pt idx="252">
                  <c:v>9.98</c:v>
                </c:pt>
                <c:pt idx="253">
                  <c:v>9.94</c:v>
                </c:pt>
                <c:pt idx="254">
                  <c:v>10.26</c:v>
                </c:pt>
                <c:pt idx="255">
                  <c:v>10.15</c:v>
                </c:pt>
                <c:pt idx="256">
                  <c:v>10.17</c:v>
                </c:pt>
                <c:pt idx="257">
                  <c:v>9.67</c:v>
                </c:pt>
                <c:pt idx="258">
                  <c:v>9.65</c:v>
                </c:pt>
                <c:pt idx="259">
                  <c:v>9.56</c:v>
                </c:pt>
                <c:pt idx="260">
                  <c:v>9.5300000000000011</c:v>
                </c:pt>
                <c:pt idx="261">
                  <c:v>9.92</c:v>
                </c:pt>
                <c:pt idx="262">
                  <c:v>9.66</c:v>
                </c:pt>
                <c:pt idx="263">
                  <c:v>9.68</c:v>
                </c:pt>
                <c:pt idx="264">
                  <c:v>10.25</c:v>
                </c:pt>
                <c:pt idx="265">
                  <c:v>9.8700000000000028</c:v>
                </c:pt>
                <c:pt idx="266">
                  <c:v>10.11</c:v>
                </c:pt>
                <c:pt idx="267">
                  <c:v>9.82</c:v>
                </c:pt>
                <c:pt idx="268">
                  <c:v>10.24</c:v>
                </c:pt>
                <c:pt idx="269">
                  <c:v>9.7900000000000009</c:v>
                </c:pt>
                <c:pt idx="270">
                  <c:v>9.4700000000000006</c:v>
                </c:pt>
                <c:pt idx="271">
                  <c:v>9.43</c:v>
                </c:pt>
                <c:pt idx="272">
                  <c:v>9.69</c:v>
                </c:pt>
                <c:pt idx="273">
                  <c:v>9.6300000000000008</c:v>
                </c:pt>
                <c:pt idx="274">
                  <c:v>9.4500000000000028</c:v>
                </c:pt>
                <c:pt idx="275">
                  <c:v>9.49</c:v>
                </c:pt>
                <c:pt idx="276">
                  <c:v>9.74</c:v>
                </c:pt>
                <c:pt idx="277">
                  <c:v>9.8800000000000008</c:v>
                </c:pt>
                <c:pt idx="278">
                  <c:v>8.8800000000000008</c:v>
                </c:pt>
                <c:pt idx="279">
                  <c:v>8.7900000000000009</c:v>
                </c:pt>
                <c:pt idx="280">
                  <c:v>9.2100000000000009</c:v>
                </c:pt>
                <c:pt idx="281">
                  <c:v>8.89</c:v>
                </c:pt>
                <c:pt idx="282">
                  <c:v>9.2800000000000011</c:v>
                </c:pt>
                <c:pt idx="283">
                  <c:v>9.2200000000000006</c:v>
                </c:pt>
                <c:pt idx="284">
                  <c:v>8.4500000000000028</c:v>
                </c:pt>
                <c:pt idx="285">
                  <c:v>8.5300000000000011</c:v>
                </c:pt>
                <c:pt idx="286">
                  <c:v>8.4700000000000006</c:v>
                </c:pt>
                <c:pt idx="287">
                  <c:v>31.57</c:v>
                </c:pt>
                <c:pt idx="288">
                  <c:v>31.62</c:v>
                </c:pt>
                <c:pt idx="289">
                  <c:v>8.67</c:v>
                </c:pt>
                <c:pt idx="290">
                  <c:v>8.57</c:v>
                </c:pt>
                <c:pt idx="291">
                  <c:v>8.83</c:v>
                </c:pt>
                <c:pt idx="292">
                  <c:v>8.92</c:v>
                </c:pt>
                <c:pt idx="293">
                  <c:v>8.7200000000000006</c:v>
                </c:pt>
                <c:pt idx="294">
                  <c:v>7.73</c:v>
                </c:pt>
                <c:pt idx="295">
                  <c:v>7.49</c:v>
                </c:pt>
                <c:pt idx="296">
                  <c:v>8.41</c:v>
                </c:pt>
                <c:pt idx="297">
                  <c:v>7.74</c:v>
                </c:pt>
                <c:pt idx="298">
                  <c:v>8.0300000000000011</c:v>
                </c:pt>
                <c:pt idx="299">
                  <c:v>7.79</c:v>
                </c:pt>
                <c:pt idx="300">
                  <c:v>7.87</c:v>
                </c:pt>
                <c:pt idx="301">
                  <c:v>7.6899999999999995</c:v>
                </c:pt>
                <c:pt idx="302">
                  <c:v>7.71</c:v>
                </c:pt>
                <c:pt idx="303">
                  <c:v>7.7700000000000014</c:v>
                </c:pt>
                <c:pt idx="304">
                  <c:v>7.6899999999999995</c:v>
                </c:pt>
                <c:pt idx="305">
                  <c:v>7.95</c:v>
                </c:pt>
                <c:pt idx="306">
                  <c:v>8.1300000000000008</c:v>
                </c:pt>
                <c:pt idx="307">
                  <c:v>8.3600000000000048</c:v>
                </c:pt>
                <c:pt idx="308">
                  <c:v>7.88</c:v>
                </c:pt>
                <c:pt idx="309">
                  <c:v>7.76</c:v>
                </c:pt>
                <c:pt idx="310">
                  <c:v>8.0400000000000009</c:v>
                </c:pt>
              </c:numCache>
            </c:numRef>
          </c:val>
          <c:smooth val="0"/>
        </c:ser>
        <c:ser>
          <c:idx val="13"/>
          <c:order val="11"/>
          <c:marker>
            <c:symbol val="picture"/>
            <c:spPr>
              <a:ln w="9525">
                <a:noFill/>
              </a:ln>
            </c:spPr>
          </c:marker>
          <c:val>
            <c:numRef>
              <c:f>Sheet1!$Q$100:$Q$410</c:f>
              <c:numCache>
                <c:formatCode>General</c:formatCode>
                <c:ptCount val="31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74.42</c:v>
                </c:pt>
                <c:pt idx="191">
                  <c:v>74.02</c:v>
                </c:pt>
                <c:pt idx="192">
                  <c:v>74.11</c:v>
                </c:pt>
                <c:pt idx="193">
                  <c:v>73.7</c:v>
                </c:pt>
                <c:pt idx="194">
                  <c:v>104.45</c:v>
                </c:pt>
                <c:pt idx="195">
                  <c:v>105.02</c:v>
                </c:pt>
                <c:pt idx="196">
                  <c:v>105.21000000000002</c:v>
                </c:pt>
                <c:pt idx="197">
                  <c:v>107.63</c:v>
                </c:pt>
                <c:pt idx="198">
                  <c:v>105.1</c:v>
                </c:pt>
                <c:pt idx="199">
                  <c:v>105.01</c:v>
                </c:pt>
                <c:pt idx="200">
                  <c:v>123.51</c:v>
                </c:pt>
                <c:pt idx="201">
                  <c:v>200.14</c:v>
                </c:pt>
                <c:pt idx="202">
                  <c:v>200.68</c:v>
                </c:pt>
                <c:pt idx="203">
                  <c:v>80.16</c:v>
                </c:pt>
                <c:pt idx="204">
                  <c:v>80.459999999999994</c:v>
                </c:pt>
                <c:pt idx="205">
                  <c:v>79.98</c:v>
                </c:pt>
                <c:pt idx="206">
                  <c:v>80.16</c:v>
                </c:pt>
                <c:pt idx="207">
                  <c:v>80.540000000000006</c:v>
                </c:pt>
                <c:pt idx="208">
                  <c:v>79.989999999999995</c:v>
                </c:pt>
                <c:pt idx="209">
                  <c:v>80.5</c:v>
                </c:pt>
                <c:pt idx="210">
                  <c:v>79.95</c:v>
                </c:pt>
                <c:pt idx="211">
                  <c:v>80.239999999999995</c:v>
                </c:pt>
                <c:pt idx="212">
                  <c:v>80.64</c:v>
                </c:pt>
                <c:pt idx="213">
                  <c:v>79.910000000000025</c:v>
                </c:pt>
                <c:pt idx="214">
                  <c:v>81.669999999999987</c:v>
                </c:pt>
                <c:pt idx="215">
                  <c:v>81.83</c:v>
                </c:pt>
                <c:pt idx="216">
                  <c:v>80.489999999999995</c:v>
                </c:pt>
                <c:pt idx="217">
                  <c:v>81.540000000000006</c:v>
                </c:pt>
                <c:pt idx="218">
                  <c:v>81.540000000000006</c:v>
                </c:pt>
                <c:pt idx="219">
                  <c:v>80.34</c:v>
                </c:pt>
                <c:pt idx="220">
                  <c:v>80.440000000000026</c:v>
                </c:pt>
                <c:pt idx="221">
                  <c:v>92.54</c:v>
                </c:pt>
                <c:pt idx="222">
                  <c:v>79.989999999999995</c:v>
                </c:pt>
                <c:pt idx="223">
                  <c:v>79.8</c:v>
                </c:pt>
                <c:pt idx="224">
                  <c:v>86.88</c:v>
                </c:pt>
                <c:pt idx="225">
                  <c:v>79.89</c:v>
                </c:pt>
                <c:pt idx="226">
                  <c:v>79.83</c:v>
                </c:pt>
                <c:pt idx="227">
                  <c:v>80.319999999999993</c:v>
                </c:pt>
                <c:pt idx="228">
                  <c:v>13.8</c:v>
                </c:pt>
                <c:pt idx="229">
                  <c:v>13.49</c:v>
                </c:pt>
                <c:pt idx="230">
                  <c:v>13.62</c:v>
                </c:pt>
                <c:pt idx="231">
                  <c:v>13.67</c:v>
                </c:pt>
                <c:pt idx="232">
                  <c:v>13.73</c:v>
                </c:pt>
                <c:pt idx="233">
                  <c:v>13.84</c:v>
                </c:pt>
                <c:pt idx="234">
                  <c:v>13.84</c:v>
                </c:pt>
                <c:pt idx="235">
                  <c:v>13.9</c:v>
                </c:pt>
                <c:pt idx="236">
                  <c:v>13.66</c:v>
                </c:pt>
                <c:pt idx="237">
                  <c:v>13.66</c:v>
                </c:pt>
                <c:pt idx="238">
                  <c:v>13.77</c:v>
                </c:pt>
                <c:pt idx="239">
                  <c:v>13.66</c:v>
                </c:pt>
                <c:pt idx="240">
                  <c:v>13.69</c:v>
                </c:pt>
                <c:pt idx="241">
                  <c:v>13.69</c:v>
                </c:pt>
                <c:pt idx="242">
                  <c:v>13.62</c:v>
                </c:pt>
                <c:pt idx="243">
                  <c:v>13.62</c:v>
                </c:pt>
                <c:pt idx="244">
                  <c:v>13.64</c:v>
                </c:pt>
                <c:pt idx="245">
                  <c:v>13.43</c:v>
                </c:pt>
                <c:pt idx="246">
                  <c:v>13.7</c:v>
                </c:pt>
                <c:pt idx="247">
                  <c:v>13.6</c:v>
                </c:pt>
                <c:pt idx="248">
                  <c:v>13.57</c:v>
                </c:pt>
                <c:pt idx="249">
                  <c:v>13.53</c:v>
                </c:pt>
                <c:pt idx="250">
                  <c:v>16.43</c:v>
                </c:pt>
                <c:pt idx="251">
                  <c:v>13.68</c:v>
                </c:pt>
                <c:pt idx="252">
                  <c:v>13.850000000000026</c:v>
                </c:pt>
                <c:pt idx="253">
                  <c:v>13.82</c:v>
                </c:pt>
                <c:pt idx="254">
                  <c:v>13.61</c:v>
                </c:pt>
                <c:pt idx="255">
                  <c:v>13.58</c:v>
                </c:pt>
                <c:pt idx="256">
                  <c:v>13.6</c:v>
                </c:pt>
                <c:pt idx="257">
                  <c:v>13.46</c:v>
                </c:pt>
                <c:pt idx="258">
                  <c:v>13.56</c:v>
                </c:pt>
                <c:pt idx="259">
                  <c:v>13.82</c:v>
                </c:pt>
                <c:pt idx="260">
                  <c:v>13.52</c:v>
                </c:pt>
                <c:pt idx="261">
                  <c:v>13.55</c:v>
                </c:pt>
                <c:pt idx="262">
                  <c:v>13.72</c:v>
                </c:pt>
                <c:pt idx="263">
                  <c:v>14.19</c:v>
                </c:pt>
                <c:pt idx="264">
                  <c:v>13.62</c:v>
                </c:pt>
                <c:pt idx="265">
                  <c:v>13.75</c:v>
                </c:pt>
                <c:pt idx="266">
                  <c:v>13.71</c:v>
                </c:pt>
                <c:pt idx="267">
                  <c:v>13.870000000000006</c:v>
                </c:pt>
                <c:pt idx="268">
                  <c:v>13.9</c:v>
                </c:pt>
                <c:pt idx="269">
                  <c:v>13.3</c:v>
                </c:pt>
                <c:pt idx="270">
                  <c:v>13.34</c:v>
                </c:pt>
                <c:pt idx="271">
                  <c:v>13.39</c:v>
                </c:pt>
                <c:pt idx="272">
                  <c:v>13.42</c:v>
                </c:pt>
                <c:pt idx="273">
                  <c:v>13.41</c:v>
                </c:pt>
                <c:pt idx="274">
                  <c:v>13.39</c:v>
                </c:pt>
                <c:pt idx="275">
                  <c:v>13.41</c:v>
                </c:pt>
                <c:pt idx="276">
                  <c:v>13.360000000000024</c:v>
                </c:pt>
                <c:pt idx="277">
                  <c:v>12.65</c:v>
                </c:pt>
                <c:pt idx="278">
                  <c:v>12.23</c:v>
                </c:pt>
                <c:pt idx="279">
                  <c:v>12.34</c:v>
                </c:pt>
                <c:pt idx="280">
                  <c:v>13.17</c:v>
                </c:pt>
                <c:pt idx="281">
                  <c:v>12.18</c:v>
                </c:pt>
                <c:pt idx="282">
                  <c:v>12.350000000000026</c:v>
                </c:pt>
                <c:pt idx="283">
                  <c:v>12.16</c:v>
                </c:pt>
                <c:pt idx="284">
                  <c:v>12.44</c:v>
                </c:pt>
                <c:pt idx="285">
                  <c:v>12.370000000000006</c:v>
                </c:pt>
                <c:pt idx="286">
                  <c:v>12.44</c:v>
                </c:pt>
                <c:pt idx="287">
                  <c:v>14.64</c:v>
                </c:pt>
                <c:pt idx="288">
                  <c:v>14.68</c:v>
                </c:pt>
                <c:pt idx="289">
                  <c:v>12.53</c:v>
                </c:pt>
                <c:pt idx="290">
                  <c:v>12.57</c:v>
                </c:pt>
                <c:pt idx="291">
                  <c:v>12.43</c:v>
                </c:pt>
                <c:pt idx="292">
                  <c:v>12.370000000000006</c:v>
                </c:pt>
                <c:pt idx="293">
                  <c:v>12.29</c:v>
                </c:pt>
                <c:pt idx="294">
                  <c:v>11.98</c:v>
                </c:pt>
                <c:pt idx="295">
                  <c:v>12.02</c:v>
                </c:pt>
                <c:pt idx="296">
                  <c:v>13.34</c:v>
                </c:pt>
                <c:pt idx="297">
                  <c:v>12.27</c:v>
                </c:pt>
                <c:pt idx="298">
                  <c:v>12.03</c:v>
                </c:pt>
                <c:pt idx="299">
                  <c:v>12.3</c:v>
                </c:pt>
                <c:pt idx="300">
                  <c:v>12.43</c:v>
                </c:pt>
                <c:pt idx="301">
                  <c:v>12.21</c:v>
                </c:pt>
                <c:pt idx="302">
                  <c:v>12.370000000000006</c:v>
                </c:pt>
                <c:pt idx="303">
                  <c:v>12.42</c:v>
                </c:pt>
                <c:pt idx="304">
                  <c:v>12.3</c:v>
                </c:pt>
                <c:pt idx="305">
                  <c:v>12.15</c:v>
                </c:pt>
                <c:pt idx="306">
                  <c:v>12.34</c:v>
                </c:pt>
                <c:pt idx="307">
                  <c:v>12.28</c:v>
                </c:pt>
                <c:pt idx="308">
                  <c:v>12.16</c:v>
                </c:pt>
                <c:pt idx="309">
                  <c:v>12.05</c:v>
                </c:pt>
                <c:pt idx="310">
                  <c:v>12.02</c:v>
                </c:pt>
              </c:numCache>
            </c:numRef>
          </c:val>
          <c:smooth val="0"/>
        </c:ser>
        <c:ser>
          <c:idx val="14"/>
          <c:order val="12"/>
          <c:marker>
            <c:symbol val="none"/>
          </c:marker>
          <c:val>
            <c:numRef>
              <c:f>Sheet1!$R$100:$R$410</c:f>
              <c:numCache>
                <c:formatCode>General</c:formatCode>
                <c:ptCount val="31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146.36000000000001</c:v>
                </c:pt>
                <c:pt idx="52">
                  <c:v>147.01</c:v>
                </c:pt>
                <c:pt idx="53">
                  <c:v>145.16999999999999</c:v>
                </c:pt>
                <c:pt idx="54">
                  <c:v>145.10999999999999</c:v>
                </c:pt>
                <c:pt idx="55">
                  <c:v>144.60999999999999</c:v>
                </c:pt>
                <c:pt idx="56">
                  <c:v>144.29</c:v>
                </c:pt>
                <c:pt idx="57">
                  <c:v>147.66</c:v>
                </c:pt>
                <c:pt idx="58">
                  <c:v>144.75</c:v>
                </c:pt>
                <c:pt idx="59">
                  <c:v>145.78</c:v>
                </c:pt>
                <c:pt idx="60">
                  <c:v>148.28</c:v>
                </c:pt>
                <c:pt idx="61">
                  <c:v>144.72</c:v>
                </c:pt>
                <c:pt idx="62">
                  <c:v>144.41</c:v>
                </c:pt>
                <c:pt idx="63">
                  <c:v>136.38000000000068</c:v>
                </c:pt>
                <c:pt idx="64">
                  <c:v>136.04</c:v>
                </c:pt>
                <c:pt idx="65">
                  <c:v>136.09</c:v>
                </c:pt>
                <c:pt idx="66">
                  <c:v>136.18</c:v>
                </c:pt>
                <c:pt idx="67">
                  <c:v>135.9</c:v>
                </c:pt>
                <c:pt idx="68">
                  <c:v>135.97999999999999</c:v>
                </c:pt>
                <c:pt idx="69">
                  <c:v>135.72999999999999</c:v>
                </c:pt>
                <c:pt idx="70">
                  <c:v>52.58</c:v>
                </c:pt>
                <c:pt idx="71">
                  <c:v>52.85</c:v>
                </c:pt>
                <c:pt idx="72">
                  <c:v>52.65</c:v>
                </c:pt>
                <c:pt idx="73">
                  <c:v>45.83</c:v>
                </c:pt>
                <c:pt idx="74">
                  <c:v>45.95</c:v>
                </c:pt>
                <c:pt idx="75">
                  <c:v>45.99</c:v>
                </c:pt>
                <c:pt idx="76">
                  <c:v>45.8</c:v>
                </c:pt>
                <c:pt idx="77">
                  <c:v>46.86</c:v>
                </c:pt>
                <c:pt idx="78">
                  <c:v>46.2</c:v>
                </c:pt>
                <c:pt idx="79">
                  <c:v>64.8</c:v>
                </c:pt>
                <c:pt idx="80">
                  <c:v>54.07</c:v>
                </c:pt>
                <c:pt idx="81">
                  <c:v>53.83</c:v>
                </c:pt>
                <c:pt idx="82">
                  <c:v>53.08</c:v>
                </c:pt>
                <c:pt idx="83">
                  <c:v>47.97</c:v>
                </c:pt>
                <c:pt idx="84">
                  <c:v>47.89</c:v>
                </c:pt>
                <c:pt idx="85">
                  <c:v>51.06</c:v>
                </c:pt>
                <c:pt idx="86">
                  <c:v>47.690000000000012</c:v>
                </c:pt>
                <c:pt idx="87">
                  <c:v>48.08</c:v>
                </c:pt>
                <c:pt idx="88">
                  <c:v>45.95</c:v>
                </c:pt>
                <c:pt idx="89">
                  <c:v>46.04</c:v>
                </c:pt>
                <c:pt idx="90">
                  <c:v>39.24</c:v>
                </c:pt>
                <c:pt idx="91">
                  <c:v>39.380000000000003</c:v>
                </c:pt>
                <c:pt idx="92">
                  <c:v>39.4</c:v>
                </c:pt>
                <c:pt idx="93">
                  <c:v>38.96</c:v>
                </c:pt>
                <c:pt idx="94">
                  <c:v>36.950000000000003</c:v>
                </c:pt>
                <c:pt idx="95">
                  <c:v>36.760000000000012</c:v>
                </c:pt>
                <c:pt idx="96">
                  <c:v>36.9</c:v>
                </c:pt>
                <c:pt idx="97">
                  <c:v>40.190000000000012</c:v>
                </c:pt>
                <c:pt idx="98">
                  <c:v>37.08</c:v>
                </c:pt>
                <c:pt idx="99">
                  <c:v>39.690000000000012</c:v>
                </c:pt>
                <c:pt idx="100">
                  <c:v>37.410000000000004</c:v>
                </c:pt>
                <c:pt idx="101">
                  <c:v>37.51</c:v>
                </c:pt>
                <c:pt idx="102">
                  <c:v>37.54</c:v>
                </c:pt>
                <c:pt idx="103">
                  <c:v>52.54</c:v>
                </c:pt>
                <c:pt idx="104">
                  <c:v>52.46</c:v>
                </c:pt>
                <c:pt idx="105">
                  <c:v>68.16</c:v>
                </c:pt>
                <c:pt idx="106">
                  <c:v>68.2</c:v>
                </c:pt>
                <c:pt idx="107">
                  <c:v>68.05</c:v>
                </c:pt>
                <c:pt idx="108">
                  <c:v>68.02</c:v>
                </c:pt>
                <c:pt idx="109">
                  <c:v>68.709999999999994</c:v>
                </c:pt>
                <c:pt idx="110">
                  <c:v>68.06</c:v>
                </c:pt>
                <c:pt idx="111">
                  <c:v>67.790000000000006</c:v>
                </c:pt>
                <c:pt idx="112">
                  <c:v>67.95</c:v>
                </c:pt>
                <c:pt idx="113">
                  <c:v>60.660000000000011</c:v>
                </c:pt>
                <c:pt idx="114">
                  <c:v>61.25</c:v>
                </c:pt>
                <c:pt idx="115">
                  <c:v>63.81</c:v>
                </c:pt>
                <c:pt idx="116">
                  <c:v>32.31</c:v>
                </c:pt>
                <c:pt idx="117">
                  <c:v>32.300000000000004</c:v>
                </c:pt>
                <c:pt idx="118">
                  <c:v>41.160000000000011</c:v>
                </c:pt>
                <c:pt idx="119">
                  <c:v>43.95</c:v>
                </c:pt>
                <c:pt idx="120">
                  <c:v>41.27</c:v>
                </c:pt>
                <c:pt idx="121">
                  <c:v>39.96</c:v>
                </c:pt>
                <c:pt idx="122">
                  <c:v>40.660000000000011</c:v>
                </c:pt>
                <c:pt idx="123">
                  <c:v>39.790000000000013</c:v>
                </c:pt>
                <c:pt idx="124">
                  <c:v>40.880000000000003</c:v>
                </c:pt>
                <c:pt idx="125">
                  <c:v>40.14</c:v>
                </c:pt>
                <c:pt idx="126">
                  <c:v>39.99</c:v>
                </c:pt>
                <c:pt idx="127">
                  <c:v>40.1</c:v>
                </c:pt>
                <c:pt idx="128">
                  <c:v>42.660000000000011</c:v>
                </c:pt>
                <c:pt idx="129">
                  <c:v>37.43</c:v>
                </c:pt>
                <c:pt idx="130">
                  <c:v>35.93</c:v>
                </c:pt>
                <c:pt idx="131">
                  <c:v>36.15</c:v>
                </c:pt>
                <c:pt idx="132">
                  <c:v>36.690000000000012</c:v>
                </c:pt>
                <c:pt idx="133">
                  <c:v>36.81</c:v>
                </c:pt>
                <c:pt idx="134">
                  <c:v>36.090000000000003</c:v>
                </c:pt>
                <c:pt idx="135">
                  <c:v>37.67</c:v>
                </c:pt>
                <c:pt idx="136">
                  <c:v>36.290000000000013</c:v>
                </c:pt>
                <c:pt idx="137">
                  <c:v>34.300000000000004</c:v>
                </c:pt>
                <c:pt idx="138">
                  <c:v>36.950000000000003</c:v>
                </c:pt>
                <c:pt idx="139">
                  <c:v>36.21</c:v>
                </c:pt>
                <c:pt idx="140">
                  <c:v>36.74</c:v>
                </c:pt>
                <c:pt idx="141">
                  <c:v>36.590000000000003</c:v>
                </c:pt>
                <c:pt idx="142">
                  <c:v>32.61</c:v>
                </c:pt>
                <c:pt idx="143">
                  <c:v>32.380000000000003</c:v>
                </c:pt>
                <c:pt idx="144">
                  <c:v>32.46</c:v>
                </c:pt>
                <c:pt idx="145">
                  <c:v>32.450000000000003</c:v>
                </c:pt>
                <c:pt idx="146">
                  <c:v>32.380000000000003</c:v>
                </c:pt>
                <c:pt idx="147">
                  <c:v>32.24</c:v>
                </c:pt>
                <c:pt idx="148">
                  <c:v>32.39</c:v>
                </c:pt>
                <c:pt idx="149">
                  <c:v>32.760000000000012</c:v>
                </c:pt>
                <c:pt idx="150">
                  <c:v>32.35</c:v>
                </c:pt>
                <c:pt idx="151">
                  <c:v>32.190000000000012</c:v>
                </c:pt>
                <c:pt idx="152">
                  <c:v>32.61</c:v>
                </c:pt>
                <c:pt idx="153">
                  <c:v>32.4</c:v>
                </c:pt>
                <c:pt idx="154">
                  <c:v>32.090000000000003</c:v>
                </c:pt>
                <c:pt idx="155">
                  <c:v>32.120000000000012</c:v>
                </c:pt>
                <c:pt idx="156">
                  <c:v>37.020000000000003</c:v>
                </c:pt>
                <c:pt idx="157">
                  <c:v>37.24</c:v>
                </c:pt>
                <c:pt idx="158">
                  <c:v>38.82</c:v>
                </c:pt>
                <c:pt idx="159">
                  <c:v>36.880000000000003</c:v>
                </c:pt>
                <c:pt idx="160">
                  <c:v>36.950000000000003</c:v>
                </c:pt>
                <c:pt idx="161">
                  <c:v>37.18</c:v>
                </c:pt>
                <c:pt idx="162">
                  <c:v>36.760000000000012</c:v>
                </c:pt>
                <c:pt idx="163">
                  <c:v>36.71</c:v>
                </c:pt>
                <c:pt idx="164">
                  <c:v>36.83</c:v>
                </c:pt>
                <c:pt idx="165">
                  <c:v>47.37</c:v>
                </c:pt>
                <c:pt idx="166">
                  <c:v>46.39</c:v>
                </c:pt>
                <c:pt idx="167">
                  <c:v>46.77</c:v>
                </c:pt>
                <c:pt idx="168">
                  <c:v>46.67</c:v>
                </c:pt>
                <c:pt idx="169">
                  <c:v>50.1</c:v>
                </c:pt>
                <c:pt idx="170">
                  <c:v>50.34</c:v>
                </c:pt>
                <c:pt idx="171">
                  <c:v>50.45</c:v>
                </c:pt>
                <c:pt idx="172">
                  <c:v>50.31</c:v>
                </c:pt>
                <c:pt idx="173">
                  <c:v>50.260000000000012</c:v>
                </c:pt>
                <c:pt idx="174">
                  <c:v>49.96</c:v>
                </c:pt>
                <c:pt idx="175">
                  <c:v>50.190000000000012</c:v>
                </c:pt>
                <c:pt idx="176">
                  <c:v>51.01</c:v>
                </c:pt>
                <c:pt idx="177">
                  <c:v>50.53</c:v>
                </c:pt>
                <c:pt idx="178">
                  <c:v>50.92</c:v>
                </c:pt>
                <c:pt idx="179">
                  <c:v>50.690000000000012</c:v>
                </c:pt>
                <c:pt idx="180">
                  <c:v>51.86</c:v>
                </c:pt>
                <c:pt idx="181">
                  <c:v>51.06</c:v>
                </c:pt>
                <c:pt idx="182">
                  <c:v>50.44</c:v>
                </c:pt>
                <c:pt idx="183">
                  <c:v>55.89</c:v>
                </c:pt>
                <c:pt idx="184">
                  <c:v>48.720000000000013</c:v>
                </c:pt>
                <c:pt idx="185">
                  <c:v>54.64</c:v>
                </c:pt>
                <c:pt idx="186">
                  <c:v>54.55</c:v>
                </c:pt>
                <c:pt idx="187">
                  <c:v>54.660000000000011</c:v>
                </c:pt>
                <c:pt idx="188">
                  <c:v>52.82</c:v>
                </c:pt>
                <c:pt idx="189">
                  <c:v>51.1</c:v>
                </c:pt>
                <c:pt idx="190">
                  <c:v>51.67</c:v>
                </c:pt>
                <c:pt idx="191">
                  <c:v>50.92</c:v>
                </c:pt>
                <c:pt idx="192">
                  <c:v>51.05</c:v>
                </c:pt>
                <c:pt idx="193">
                  <c:v>50.96</c:v>
                </c:pt>
                <c:pt idx="194">
                  <c:v>51.46</c:v>
                </c:pt>
                <c:pt idx="195">
                  <c:v>51.290000000000013</c:v>
                </c:pt>
                <c:pt idx="196">
                  <c:v>51.09</c:v>
                </c:pt>
                <c:pt idx="197">
                  <c:v>51.08</c:v>
                </c:pt>
                <c:pt idx="198">
                  <c:v>50.87</c:v>
                </c:pt>
                <c:pt idx="199">
                  <c:v>51.53</c:v>
                </c:pt>
                <c:pt idx="200">
                  <c:v>67.3</c:v>
                </c:pt>
                <c:pt idx="201">
                  <c:v>51.620000000000012</c:v>
                </c:pt>
                <c:pt idx="202">
                  <c:v>51.82</c:v>
                </c:pt>
                <c:pt idx="203">
                  <c:v>36.790000000000013</c:v>
                </c:pt>
                <c:pt idx="204">
                  <c:v>36.82</c:v>
                </c:pt>
                <c:pt idx="205">
                  <c:v>36.770000000000003</c:v>
                </c:pt>
                <c:pt idx="206">
                  <c:v>36.89</c:v>
                </c:pt>
                <c:pt idx="207">
                  <c:v>36.36</c:v>
                </c:pt>
                <c:pt idx="208">
                  <c:v>36.220000000000013</c:v>
                </c:pt>
                <c:pt idx="209">
                  <c:v>36.39</c:v>
                </c:pt>
                <c:pt idx="210">
                  <c:v>36.800000000000004</c:v>
                </c:pt>
                <c:pt idx="211">
                  <c:v>37.03</c:v>
                </c:pt>
                <c:pt idx="212">
                  <c:v>36.880000000000003</c:v>
                </c:pt>
                <c:pt idx="213">
                  <c:v>36.340000000000003</c:v>
                </c:pt>
                <c:pt idx="214">
                  <c:v>36.61</c:v>
                </c:pt>
                <c:pt idx="215">
                  <c:v>37.31</c:v>
                </c:pt>
                <c:pt idx="216">
                  <c:v>37.4</c:v>
                </c:pt>
                <c:pt idx="217">
                  <c:v>38.08</c:v>
                </c:pt>
                <c:pt idx="218">
                  <c:v>37.620000000000012</c:v>
                </c:pt>
                <c:pt idx="219">
                  <c:v>37.11</c:v>
                </c:pt>
                <c:pt idx="220">
                  <c:v>36.67</c:v>
                </c:pt>
                <c:pt idx="221">
                  <c:v>36.450000000000003</c:v>
                </c:pt>
                <c:pt idx="222">
                  <c:v>36.9</c:v>
                </c:pt>
                <c:pt idx="223">
                  <c:v>37.090000000000003</c:v>
                </c:pt>
                <c:pt idx="224">
                  <c:v>37.020000000000003</c:v>
                </c:pt>
                <c:pt idx="225">
                  <c:v>36.410000000000004</c:v>
                </c:pt>
                <c:pt idx="226">
                  <c:v>36.380000000000003</c:v>
                </c:pt>
                <c:pt idx="227">
                  <c:v>36.290000000000013</c:v>
                </c:pt>
                <c:pt idx="228">
                  <c:v>5.59</c:v>
                </c:pt>
                <c:pt idx="229">
                  <c:v>5.6199999999999966</c:v>
                </c:pt>
                <c:pt idx="230">
                  <c:v>5.56</c:v>
                </c:pt>
                <c:pt idx="231">
                  <c:v>5.53</c:v>
                </c:pt>
                <c:pt idx="232">
                  <c:v>5.5</c:v>
                </c:pt>
                <c:pt idx="233">
                  <c:v>5.67</c:v>
                </c:pt>
                <c:pt idx="234">
                  <c:v>5.71</c:v>
                </c:pt>
                <c:pt idx="235">
                  <c:v>5.6599999999999975</c:v>
                </c:pt>
                <c:pt idx="236">
                  <c:v>5.75</c:v>
                </c:pt>
                <c:pt idx="237">
                  <c:v>5.6199999999999966</c:v>
                </c:pt>
                <c:pt idx="238">
                  <c:v>5.6899999999999995</c:v>
                </c:pt>
                <c:pt idx="239">
                  <c:v>5.8199999999999985</c:v>
                </c:pt>
                <c:pt idx="240">
                  <c:v>5.87</c:v>
                </c:pt>
                <c:pt idx="241">
                  <c:v>5.78</c:v>
                </c:pt>
                <c:pt idx="242">
                  <c:v>5.8</c:v>
                </c:pt>
                <c:pt idx="243">
                  <c:v>5.83</c:v>
                </c:pt>
                <c:pt idx="244">
                  <c:v>5.89</c:v>
                </c:pt>
                <c:pt idx="245">
                  <c:v>5.63</c:v>
                </c:pt>
                <c:pt idx="246">
                  <c:v>5.7</c:v>
                </c:pt>
                <c:pt idx="247">
                  <c:v>5.59</c:v>
                </c:pt>
                <c:pt idx="248">
                  <c:v>5.6</c:v>
                </c:pt>
                <c:pt idx="249">
                  <c:v>5.63</c:v>
                </c:pt>
                <c:pt idx="250">
                  <c:v>5.92</c:v>
                </c:pt>
                <c:pt idx="251">
                  <c:v>5.6099999999999985</c:v>
                </c:pt>
                <c:pt idx="252">
                  <c:v>5.85</c:v>
                </c:pt>
                <c:pt idx="253">
                  <c:v>5.6899999999999995</c:v>
                </c:pt>
                <c:pt idx="254">
                  <c:v>5.85</c:v>
                </c:pt>
                <c:pt idx="255">
                  <c:v>5.7700000000000014</c:v>
                </c:pt>
                <c:pt idx="256">
                  <c:v>5.64</c:v>
                </c:pt>
                <c:pt idx="257">
                  <c:v>5.7700000000000014</c:v>
                </c:pt>
                <c:pt idx="258">
                  <c:v>5.74</c:v>
                </c:pt>
                <c:pt idx="259">
                  <c:v>5.6099999999999985</c:v>
                </c:pt>
                <c:pt idx="260">
                  <c:v>5.64</c:v>
                </c:pt>
                <c:pt idx="261">
                  <c:v>5.73</c:v>
                </c:pt>
                <c:pt idx="262">
                  <c:v>5.76</c:v>
                </c:pt>
                <c:pt idx="263">
                  <c:v>5.74</c:v>
                </c:pt>
                <c:pt idx="264">
                  <c:v>5.84</c:v>
                </c:pt>
                <c:pt idx="265">
                  <c:v>5.99</c:v>
                </c:pt>
                <c:pt idx="266">
                  <c:v>5.6499999999999995</c:v>
                </c:pt>
                <c:pt idx="267">
                  <c:v>5.83</c:v>
                </c:pt>
                <c:pt idx="268">
                  <c:v>5.79</c:v>
                </c:pt>
                <c:pt idx="269">
                  <c:v>5.51</c:v>
                </c:pt>
                <c:pt idx="270">
                  <c:v>5.55</c:v>
                </c:pt>
                <c:pt idx="271">
                  <c:v>5.59</c:v>
                </c:pt>
                <c:pt idx="272">
                  <c:v>5.5</c:v>
                </c:pt>
                <c:pt idx="273">
                  <c:v>5.52</c:v>
                </c:pt>
                <c:pt idx="274">
                  <c:v>5.6499999999999995</c:v>
                </c:pt>
                <c:pt idx="275">
                  <c:v>5.72</c:v>
                </c:pt>
                <c:pt idx="276">
                  <c:v>5.58</c:v>
                </c:pt>
                <c:pt idx="277">
                  <c:v>6</c:v>
                </c:pt>
                <c:pt idx="278">
                  <c:v>5.4</c:v>
                </c:pt>
                <c:pt idx="279">
                  <c:v>5.52</c:v>
                </c:pt>
                <c:pt idx="280">
                  <c:v>5.4300000000000024</c:v>
                </c:pt>
                <c:pt idx="281">
                  <c:v>5.45</c:v>
                </c:pt>
                <c:pt idx="282">
                  <c:v>5.53</c:v>
                </c:pt>
                <c:pt idx="283">
                  <c:v>5.4300000000000024</c:v>
                </c:pt>
                <c:pt idx="284">
                  <c:v>5.57</c:v>
                </c:pt>
                <c:pt idx="285">
                  <c:v>5.45</c:v>
                </c:pt>
                <c:pt idx="286">
                  <c:v>5.49</c:v>
                </c:pt>
                <c:pt idx="287">
                  <c:v>7.58</c:v>
                </c:pt>
                <c:pt idx="288">
                  <c:v>7.7</c:v>
                </c:pt>
                <c:pt idx="289">
                  <c:v>5.48</c:v>
                </c:pt>
                <c:pt idx="290">
                  <c:v>5.41</c:v>
                </c:pt>
                <c:pt idx="291">
                  <c:v>5.38</c:v>
                </c:pt>
                <c:pt idx="292">
                  <c:v>5.38</c:v>
                </c:pt>
                <c:pt idx="293">
                  <c:v>5.37</c:v>
                </c:pt>
                <c:pt idx="294">
                  <c:v>4.9800000000000004</c:v>
                </c:pt>
                <c:pt idx="295">
                  <c:v>4.99</c:v>
                </c:pt>
                <c:pt idx="296">
                  <c:v>5.1199999999999966</c:v>
                </c:pt>
                <c:pt idx="297">
                  <c:v>5.0599999999999996</c:v>
                </c:pt>
                <c:pt idx="298">
                  <c:v>5.08</c:v>
                </c:pt>
                <c:pt idx="299">
                  <c:v>5.2700000000000014</c:v>
                </c:pt>
                <c:pt idx="300">
                  <c:v>5.28</c:v>
                </c:pt>
                <c:pt idx="301">
                  <c:v>5.04</c:v>
                </c:pt>
                <c:pt idx="302">
                  <c:v>5.07</c:v>
                </c:pt>
                <c:pt idx="303">
                  <c:v>5.1499999999999995</c:v>
                </c:pt>
                <c:pt idx="304">
                  <c:v>5.05</c:v>
                </c:pt>
                <c:pt idx="305">
                  <c:v>5.25</c:v>
                </c:pt>
                <c:pt idx="306">
                  <c:v>5.1199999999999966</c:v>
                </c:pt>
                <c:pt idx="307">
                  <c:v>5.1199999999999966</c:v>
                </c:pt>
                <c:pt idx="308">
                  <c:v>5.2700000000000014</c:v>
                </c:pt>
                <c:pt idx="309">
                  <c:v>5.21</c:v>
                </c:pt>
                <c:pt idx="310">
                  <c:v>5.08</c:v>
                </c:pt>
              </c:numCache>
            </c:numRef>
          </c:val>
          <c:smooth val="0"/>
        </c:ser>
        <c:ser>
          <c:idx val="15"/>
          <c:order val="13"/>
          <c:marker>
            <c:symbol val="none"/>
          </c:marker>
          <c:val>
            <c:numRef>
              <c:f>Sheet1!$S$100:$S$410</c:f>
              <c:numCache>
                <c:formatCode>General</c:formatCode>
                <c:ptCount val="31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432.08</c:v>
                </c:pt>
                <c:pt idx="62">
                  <c:v>428.40999999999963</c:v>
                </c:pt>
                <c:pt idx="63">
                  <c:v>373.61</c:v>
                </c:pt>
                <c:pt idx="64">
                  <c:v>372.98999999999899</c:v>
                </c:pt>
                <c:pt idx="65">
                  <c:v>375.77</c:v>
                </c:pt>
                <c:pt idx="66">
                  <c:v>372.5</c:v>
                </c:pt>
                <c:pt idx="67">
                  <c:v>375.38</c:v>
                </c:pt>
                <c:pt idx="68">
                  <c:v>371.4</c:v>
                </c:pt>
                <c:pt idx="69">
                  <c:v>410.88</c:v>
                </c:pt>
                <c:pt idx="70">
                  <c:v>116.33</c:v>
                </c:pt>
                <c:pt idx="71">
                  <c:v>116.84</c:v>
                </c:pt>
                <c:pt idx="72">
                  <c:v>116.47</c:v>
                </c:pt>
                <c:pt idx="73">
                  <c:v>115.79</c:v>
                </c:pt>
                <c:pt idx="74">
                  <c:v>116.14999999999999</c:v>
                </c:pt>
                <c:pt idx="75">
                  <c:v>115.29</c:v>
                </c:pt>
                <c:pt idx="76">
                  <c:v>115.69</c:v>
                </c:pt>
                <c:pt idx="77">
                  <c:v>117.67999999999998</c:v>
                </c:pt>
                <c:pt idx="78">
                  <c:v>115.44000000000032</c:v>
                </c:pt>
                <c:pt idx="79">
                  <c:v>106.92</c:v>
                </c:pt>
                <c:pt idx="80">
                  <c:v>102.19</c:v>
                </c:pt>
                <c:pt idx="81">
                  <c:v>103.64</c:v>
                </c:pt>
                <c:pt idx="82">
                  <c:v>100.79</c:v>
                </c:pt>
                <c:pt idx="83">
                  <c:v>93.210000000000022</c:v>
                </c:pt>
                <c:pt idx="84">
                  <c:v>93.179999999999978</c:v>
                </c:pt>
                <c:pt idx="85">
                  <c:v>93.73</c:v>
                </c:pt>
                <c:pt idx="86">
                  <c:v>93.460000000000022</c:v>
                </c:pt>
                <c:pt idx="87">
                  <c:v>93.45</c:v>
                </c:pt>
                <c:pt idx="88">
                  <c:v>91.89</c:v>
                </c:pt>
                <c:pt idx="89">
                  <c:v>91.960000000000022</c:v>
                </c:pt>
                <c:pt idx="90">
                  <c:v>90.79</c:v>
                </c:pt>
                <c:pt idx="91">
                  <c:v>90.29</c:v>
                </c:pt>
                <c:pt idx="92">
                  <c:v>90.93</c:v>
                </c:pt>
                <c:pt idx="93">
                  <c:v>90.9</c:v>
                </c:pt>
                <c:pt idx="94">
                  <c:v>95.47</c:v>
                </c:pt>
                <c:pt idx="95">
                  <c:v>94.85</c:v>
                </c:pt>
                <c:pt idx="96">
                  <c:v>95.36</c:v>
                </c:pt>
                <c:pt idx="97">
                  <c:v>107.59</c:v>
                </c:pt>
                <c:pt idx="98">
                  <c:v>98.410000000000025</c:v>
                </c:pt>
                <c:pt idx="99">
                  <c:v>96.02</c:v>
                </c:pt>
                <c:pt idx="100">
                  <c:v>102.52</c:v>
                </c:pt>
                <c:pt idx="101">
                  <c:v>102.5</c:v>
                </c:pt>
                <c:pt idx="102">
                  <c:v>102.19</c:v>
                </c:pt>
                <c:pt idx="103">
                  <c:v>110.66999999999999</c:v>
                </c:pt>
                <c:pt idx="104">
                  <c:v>110.5</c:v>
                </c:pt>
                <c:pt idx="105">
                  <c:v>119.73</c:v>
                </c:pt>
                <c:pt idx="106">
                  <c:v>123.61</c:v>
                </c:pt>
                <c:pt idx="107">
                  <c:v>119.48</c:v>
                </c:pt>
                <c:pt idx="108">
                  <c:v>119.93</c:v>
                </c:pt>
                <c:pt idx="109">
                  <c:v>119.69</c:v>
                </c:pt>
                <c:pt idx="110">
                  <c:v>119.78</c:v>
                </c:pt>
                <c:pt idx="111">
                  <c:v>120.16</c:v>
                </c:pt>
                <c:pt idx="112">
                  <c:v>119.6</c:v>
                </c:pt>
                <c:pt idx="113">
                  <c:v>127.64</c:v>
                </c:pt>
                <c:pt idx="114">
                  <c:v>124.64</c:v>
                </c:pt>
                <c:pt idx="115">
                  <c:v>124.54</c:v>
                </c:pt>
                <c:pt idx="116">
                  <c:v>107.81</c:v>
                </c:pt>
                <c:pt idx="117">
                  <c:v>107.19</c:v>
                </c:pt>
                <c:pt idx="118">
                  <c:v>84.3</c:v>
                </c:pt>
                <c:pt idx="119">
                  <c:v>98.61999999999999</c:v>
                </c:pt>
                <c:pt idx="120">
                  <c:v>83.490000000000023</c:v>
                </c:pt>
                <c:pt idx="121">
                  <c:v>94.61</c:v>
                </c:pt>
                <c:pt idx="122">
                  <c:v>96.11</c:v>
                </c:pt>
                <c:pt idx="123">
                  <c:v>94.7</c:v>
                </c:pt>
                <c:pt idx="124">
                  <c:v>88.2</c:v>
                </c:pt>
                <c:pt idx="125">
                  <c:v>83.52</c:v>
                </c:pt>
                <c:pt idx="126">
                  <c:v>83.490000000000023</c:v>
                </c:pt>
                <c:pt idx="127">
                  <c:v>83.669999999999987</c:v>
                </c:pt>
                <c:pt idx="128">
                  <c:v>94.05</c:v>
                </c:pt>
                <c:pt idx="129">
                  <c:v>89.56</c:v>
                </c:pt>
                <c:pt idx="130">
                  <c:v>91.2</c:v>
                </c:pt>
                <c:pt idx="131">
                  <c:v>92.25</c:v>
                </c:pt>
                <c:pt idx="132">
                  <c:v>92.39</c:v>
                </c:pt>
                <c:pt idx="133">
                  <c:v>88.19</c:v>
                </c:pt>
                <c:pt idx="134">
                  <c:v>84.93</c:v>
                </c:pt>
                <c:pt idx="135">
                  <c:v>85.669999999999987</c:v>
                </c:pt>
                <c:pt idx="136">
                  <c:v>85.14</c:v>
                </c:pt>
                <c:pt idx="137">
                  <c:v>75.940000000000026</c:v>
                </c:pt>
                <c:pt idx="138">
                  <c:v>86.55</c:v>
                </c:pt>
                <c:pt idx="139">
                  <c:v>86.61999999999999</c:v>
                </c:pt>
                <c:pt idx="140">
                  <c:v>87.11</c:v>
                </c:pt>
                <c:pt idx="141">
                  <c:v>86.940000000000026</c:v>
                </c:pt>
                <c:pt idx="142">
                  <c:v>70.39</c:v>
                </c:pt>
                <c:pt idx="143">
                  <c:v>70.440000000000026</c:v>
                </c:pt>
                <c:pt idx="144">
                  <c:v>70.349999999999994</c:v>
                </c:pt>
                <c:pt idx="145">
                  <c:v>70.349999999999994</c:v>
                </c:pt>
                <c:pt idx="146">
                  <c:v>70.319999999999993</c:v>
                </c:pt>
                <c:pt idx="147">
                  <c:v>70.78</c:v>
                </c:pt>
                <c:pt idx="148">
                  <c:v>70.75</c:v>
                </c:pt>
                <c:pt idx="149">
                  <c:v>70.36</c:v>
                </c:pt>
                <c:pt idx="150">
                  <c:v>70.11999999999999</c:v>
                </c:pt>
                <c:pt idx="151">
                  <c:v>70.349999999999994</c:v>
                </c:pt>
                <c:pt idx="152">
                  <c:v>70.23</c:v>
                </c:pt>
                <c:pt idx="153">
                  <c:v>70.319999999999993</c:v>
                </c:pt>
                <c:pt idx="154">
                  <c:v>70.679999999999978</c:v>
                </c:pt>
                <c:pt idx="155">
                  <c:v>70.48</c:v>
                </c:pt>
                <c:pt idx="156">
                  <c:v>92.36999999999999</c:v>
                </c:pt>
                <c:pt idx="157">
                  <c:v>94.410000000000025</c:v>
                </c:pt>
                <c:pt idx="158">
                  <c:v>101.49000000000002</c:v>
                </c:pt>
                <c:pt idx="159">
                  <c:v>92.31</c:v>
                </c:pt>
                <c:pt idx="160">
                  <c:v>92.61</c:v>
                </c:pt>
                <c:pt idx="161">
                  <c:v>92.73</c:v>
                </c:pt>
                <c:pt idx="162">
                  <c:v>92.61999999999999</c:v>
                </c:pt>
                <c:pt idx="163">
                  <c:v>92.6</c:v>
                </c:pt>
                <c:pt idx="164">
                  <c:v>92.8</c:v>
                </c:pt>
                <c:pt idx="165">
                  <c:v>104.99000000000002</c:v>
                </c:pt>
                <c:pt idx="166">
                  <c:v>105.32</c:v>
                </c:pt>
                <c:pt idx="167">
                  <c:v>104.67999999999998</c:v>
                </c:pt>
                <c:pt idx="168">
                  <c:v>112.23</c:v>
                </c:pt>
                <c:pt idx="169">
                  <c:v>128.16</c:v>
                </c:pt>
                <c:pt idx="170">
                  <c:v>128.22999999999999</c:v>
                </c:pt>
                <c:pt idx="171">
                  <c:v>128.63999999999999</c:v>
                </c:pt>
                <c:pt idx="172">
                  <c:v>128.79</c:v>
                </c:pt>
                <c:pt idx="173">
                  <c:v>128.30000000000001</c:v>
                </c:pt>
                <c:pt idx="174">
                  <c:v>127.86</c:v>
                </c:pt>
                <c:pt idx="175">
                  <c:v>128.10999999999999</c:v>
                </c:pt>
                <c:pt idx="176">
                  <c:v>130.39000000000001</c:v>
                </c:pt>
                <c:pt idx="177">
                  <c:v>129.47</c:v>
                </c:pt>
                <c:pt idx="178">
                  <c:v>129.22999999999999</c:v>
                </c:pt>
                <c:pt idx="179">
                  <c:v>128.5</c:v>
                </c:pt>
                <c:pt idx="180">
                  <c:v>131.76</c:v>
                </c:pt>
                <c:pt idx="181">
                  <c:v>129.72999999999999</c:v>
                </c:pt>
                <c:pt idx="182">
                  <c:v>129.72999999999999</c:v>
                </c:pt>
                <c:pt idx="183">
                  <c:v>142</c:v>
                </c:pt>
                <c:pt idx="184">
                  <c:v>125.51</c:v>
                </c:pt>
                <c:pt idx="185">
                  <c:v>156.41999999999999</c:v>
                </c:pt>
                <c:pt idx="186">
                  <c:v>154.86000000000001</c:v>
                </c:pt>
                <c:pt idx="187">
                  <c:v>155.22999999999999</c:v>
                </c:pt>
                <c:pt idx="188">
                  <c:v>142.79</c:v>
                </c:pt>
                <c:pt idx="189">
                  <c:v>138.28</c:v>
                </c:pt>
                <c:pt idx="190">
                  <c:v>138.20999999999998</c:v>
                </c:pt>
                <c:pt idx="191">
                  <c:v>138.80000000000001</c:v>
                </c:pt>
                <c:pt idx="192">
                  <c:v>138.25</c:v>
                </c:pt>
                <c:pt idx="193">
                  <c:v>138.56</c:v>
                </c:pt>
                <c:pt idx="194">
                  <c:v>138.88000000000068</c:v>
                </c:pt>
                <c:pt idx="195">
                  <c:v>138.36000000000001</c:v>
                </c:pt>
                <c:pt idx="196">
                  <c:v>139.41</c:v>
                </c:pt>
                <c:pt idx="197">
                  <c:v>138.51</c:v>
                </c:pt>
                <c:pt idx="198">
                  <c:v>138.28</c:v>
                </c:pt>
                <c:pt idx="199">
                  <c:v>140.04</c:v>
                </c:pt>
                <c:pt idx="200">
                  <c:v>186.15</c:v>
                </c:pt>
                <c:pt idx="201">
                  <c:v>141.04</c:v>
                </c:pt>
                <c:pt idx="202">
                  <c:v>141.51</c:v>
                </c:pt>
                <c:pt idx="203">
                  <c:v>110.74000000000002</c:v>
                </c:pt>
                <c:pt idx="204">
                  <c:v>111.3</c:v>
                </c:pt>
                <c:pt idx="205">
                  <c:v>111.43</c:v>
                </c:pt>
                <c:pt idx="206">
                  <c:v>110.96000000000002</c:v>
                </c:pt>
                <c:pt idx="207">
                  <c:v>111.19</c:v>
                </c:pt>
                <c:pt idx="208">
                  <c:v>112.34</c:v>
                </c:pt>
                <c:pt idx="209">
                  <c:v>111.03</c:v>
                </c:pt>
                <c:pt idx="210">
                  <c:v>110.84</c:v>
                </c:pt>
                <c:pt idx="211">
                  <c:v>110.6</c:v>
                </c:pt>
                <c:pt idx="212">
                  <c:v>111.47</c:v>
                </c:pt>
                <c:pt idx="213">
                  <c:v>111.35</c:v>
                </c:pt>
                <c:pt idx="214">
                  <c:v>118.88</c:v>
                </c:pt>
                <c:pt idx="215">
                  <c:v>114.78</c:v>
                </c:pt>
                <c:pt idx="216">
                  <c:v>113.23</c:v>
                </c:pt>
                <c:pt idx="217">
                  <c:v>113.28</c:v>
                </c:pt>
                <c:pt idx="218">
                  <c:v>113.64</c:v>
                </c:pt>
                <c:pt idx="219">
                  <c:v>111.48</c:v>
                </c:pt>
                <c:pt idx="220">
                  <c:v>111.75</c:v>
                </c:pt>
                <c:pt idx="221">
                  <c:v>112.46000000000002</c:v>
                </c:pt>
                <c:pt idx="222">
                  <c:v>112.02</c:v>
                </c:pt>
                <c:pt idx="223">
                  <c:v>111.55</c:v>
                </c:pt>
                <c:pt idx="224">
                  <c:v>114.88</c:v>
                </c:pt>
                <c:pt idx="225">
                  <c:v>112.14999999999999</c:v>
                </c:pt>
                <c:pt idx="226">
                  <c:v>111.38</c:v>
                </c:pt>
                <c:pt idx="227">
                  <c:v>111.08</c:v>
                </c:pt>
                <c:pt idx="228">
                  <c:v>9.7800000000000011</c:v>
                </c:pt>
                <c:pt idx="229">
                  <c:v>9.67</c:v>
                </c:pt>
                <c:pt idx="230">
                  <c:v>9.6300000000000008</c:v>
                </c:pt>
                <c:pt idx="231">
                  <c:v>9.57</c:v>
                </c:pt>
                <c:pt idx="232">
                  <c:v>9.69</c:v>
                </c:pt>
                <c:pt idx="233">
                  <c:v>9.4500000000000028</c:v>
                </c:pt>
                <c:pt idx="234">
                  <c:v>9.5500000000000007</c:v>
                </c:pt>
                <c:pt idx="235">
                  <c:v>9.7800000000000011</c:v>
                </c:pt>
                <c:pt idx="236">
                  <c:v>9.7100000000000009</c:v>
                </c:pt>
                <c:pt idx="237">
                  <c:v>9.39</c:v>
                </c:pt>
                <c:pt idx="238">
                  <c:v>9.41</c:v>
                </c:pt>
                <c:pt idx="239">
                  <c:v>9.4700000000000006</c:v>
                </c:pt>
                <c:pt idx="240">
                  <c:v>9.43</c:v>
                </c:pt>
                <c:pt idx="241">
                  <c:v>9.3700000000000028</c:v>
                </c:pt>
                <c:pt idx="242">
                  <c:v>9.5</c:v>
                </c:pt>
                <c:pt idx="243">
                  <c:v>9.4</c:v>
                </c:pt>
                <c:pt idx="244">
                  <c:v>11.69</c:v>
                </c:pt>
                <c:pt idx="245">
                  <c:v>9.42</c:v>
                </c:pt>
                <c:pt idx="246">
                  <c:v>9.68</c:v>
                </c:pt>
                <c:pt idx="247">
                  <c:v>9.5500000000000007</c:v>
                </c:pt>
                <c:pt idx="248">
                  <c:v>9.52</c:v>
                </c:pt>
                <c:pt idx="249">
                  <c:v>9.3700000000000028</c:v>
                </c:pt>
                <c:pt idx="250">
                  <c:v>10.89</c:v>
                </c:pt>
                <c:pt idx="251">
                  <c:v>9.51</c:v>
                </c:pt>
                <c:pt idx="252">
                  <c:v>9.4500000000000028</c:v>
                </c:pt>
                <c:pt idx="253">
                  <c:v>9.61</c:v>
                </c:pt>
                <c:pt idx="254">
                  <c:v>9.66</c:v>
                </c:pt>
                <c:pt idx="255">
                  <c:v>9.5500000000000007</c:v>
                </c:pt>
                <c:pt idx="256">
                  <c:v>9.59</c:v>
                </c:pt>
                <c:pt idx="257">
                  <c:v>9.4500000000000028</c:v>
                </c:pt>
                <c:pt idx="258">
                  <c:v>9.41</c:v>
                </c:pt>
                <c:pt idx="259">
                  <c:v>9.6</c:v>
                </c:pt>
                <c:pt idx="260">
                  <c:v>9.41</c:v>
                </c:pt>
                <c:pt idx="261">
                  <c:v>9.48</c:v>
                </c:pt>
                <c:pt idx="262">
                  <c:v>9.4500000000000028</c:v>
                </c:pt>
                <c:pt idx="263">
                  <c:v>9.6300000000000008</c:v>
                </c:pt>
                <c:pt idx="264">
                  <c:v>9.51</c:v>
                </c:pt>
                <c:pt idx="265">
                  <c:v>11.370000000000006</c:v>
                </c:pt>
                <c:pt idx="266">
                  <c:v>9.65</c:v>
                </c:pt>
                <c:pt idx="267">
                  <c:v>9.76</c:v>
                </c:pt>
                <c:pt idx="268">
                  <c:v>9.77</c:v>
                </c:pt>
                <c:pt idx="269">
                  <c:v>9.09</c:v>
                </c:pt>
                <c:pt idx="270">
                  <c:v>9.2000000000000011</c:v>
                </c:pt>
                <c:pt idx="271">
                  <c:v>9.23</c:v>
                </c:pt>
                <c:pt idx="272">
                  <c:v>9.43</c:v>
                </c:pt>
                <c:pt idx="273">
                  <c:v>9.24</c:v>
                </c:pt>
                <c:pt idx="274">
                  <c:v>9.25</c:v>
                </c:pt>
                <c:pt idx="275">
                  <c:v>9.23</c:v>
                </c:pt>
                <c:pt idx="276">
                  <c:v>9.24</c:v>
                </c:pt>
                <c:pt idx="277">
                  <c:v>9.4700000000000006</c:v>
                </c:pt>
                <c:pt idx="278">
                  <c:v>8.49</c:v>
                </c:pt>
                <c:pt idx="279">
                  <c:v>8.6</c:v>
                </c:pt>
                <c:pt idx="280">
                  <c:v>8.59</c:v>
                </c:pt>
                <c:pt idx="281">
                  <c:v>8.5400000000000009</c:v>
                </c:pt>
                <c:pt idx="282">
                  <c:v>8.66</c:v>
                </c:pt>
                <c:pt idx="283">
                  <c:v>8.64</c:v>
                </c:pt>
                <c:pt idx="284">
                  <c:v>8.6</c:v>
                </c:pt>
                <c:pt idx="285">
                  <c:v>8.5400000000000009</c:v>
                </c:pt>
                <c:pt idx="286">
                  <c:v>8.6300000000000008</c:v>
                </c:pt>
                <c:pt idx="287">
                  <c:v>11.6</c:v>
                </c:pt>
                <c:pt idx="288">
                  <c:v>11.65</c:v>
                </c:pt>
                <c:pt idx="289">
                  <c:v>8.75</c:v>
                </c:pt>
                <c:pt idx="290">
                  <c:v>8.69</c:v>
                </c:pt>
                <c:pt idx="291">
                  <c:v>8.67</c:v>
                </c:pt>
                <c:pt idx="292">
                  <c:v>8.620000000000001</c:v>
                </c:pt>
                <c:pt idx="293">
                  <c:v>8.49</c:v>
                </c:pt>
                <c:pt idx="294">
                  <c:v>8.23</c:v>
                </c:pt>
                <c:pt idx="295">
                  <c:v>8.120000000000001</c:v>
                </c:pt>
                <c:pt idx="296">
                  <c:v>8.1</c:v>
                </c:pt>
                <c:pt idx="297">
                  <c:v>8.33</c:v>
                </c:pt>
                <c:pt idx="298">
                  <c:v>8.17</c:v>
                </c:pt>
                <c:pt idx="299">
                  <c:v>8.2100000000000009</c:v>
                </c:pt>
                <c:pt idx="300">
                  <c:v>8.2900000000000009</c:v>
                </c:pt>
                <c:pt idx="301">
                  <c:v>8.09</c:v>
                </c:pt>
                <c:pt idx="302">
                  <c:v>8.120000000000001</c:v>
                </c:pt>
                <c:pt idx="303">
                  <c:v>8.0500000000000007</c:v>
                </c:pt>
                <c:pt idx="304">
                  <c:v>8.52</c:v>
                </c:pt>
                <c:pt idx="305">
                  <c:v>8.2100000000000009</c:v>
                </c:pt>
                <c:pt idx="306">
                  <c:v>8.2900000000000009</c:v>
                </c:pt>
                <c:pt idx="307">
                  <c:v>8.3500000000000068</c:v>
                </c:pt>
                <c:pt idx="308">
                  <c:v>8.3700000000000028</c:v>
                </c:pt>
                <c:pt idx="309">
                  <c:v>8.14</c:v>
                </c:pt>
                <c:pt idx="310">
                  <c:v>8.16</c:v>
                </c:pt>
              </c:numCache>
            </c:numRef>
          </c:val>
          <c:smooth val="0"/>
        </c:ser>
        <c:ser>
          <c:idx val="16"/>
          <c:order val="14"/>
          <c:marker>
            <c:symbol val="none"/>
          </c:marker>
          <c:val>
            <c:numRef>
              <c:f>Sheet1!$T$100:$T$410</c:f>
              <c:numCache>
                <c:formatCode>General</c:formatCode>
                <c:ptCount val="311"/>
                <c:pt idx="0">
                  <c:v>22.9</c:v>
                </c:pt>
                <c:pt idx="1">
                  <c:v>23.18</c:v>
                </c:pt>
                <c:pt idx="2">
                  <c:v>23.23</c:v>
                </c:pt>
                <c:pt idx="3">
                  <c:v>24.09</c:v>
                </c:pt>
                <c:pt idx="4">
                  <c:v>22.8</c:v>
                </c:pt>
                <c:pt idx="5">
                  <c:v>23.02</c:v>
                </c:pt>
                <c:pt idx="6">
                  <c:v>24</c:v>
                </c:pt>
                <c:pt idx="7">
                  <c:v>23.2</c:v>
                </c:pt>
                <c:pt idx="8">
                  <c:v>22.939999999999987</c:v>
                </c:pt>
                <c:pt idx="9">
                  <c:v>23.130000000000031</c:v>
                </c:pt>
                <c:pt idx="10">
                  <c:v>22.22</c:v>
                </c:pt>
                <c:pt idx="11">
                  <c:v>21.830000000000005</c:v>
                </c:pt>
                <c:pt idx="12">
                  <c:v>21.64</c:v>
                </c:pt>
                <c:pt idx="13">
                  <c:v>22.12</c:v>
                </c:pt>
                <c:pt idx="14">
                  <c:v>21.86</c:v>
                </c:pt>
                <c:pt idx="15">
                  <c:v>21.88</c:v>
                </c:pt>
                <c:pt idx="16">
                  <c:v>21.810000000000031</c:v>
                </c:pt>
                <c:pt idx="17">
                  <c:v>21.82</c:v>
                </c:pt>
                <c:pt idx="18">
                  <c:v>21.88</c:v>
                </c:pt>
                <c:pt idx="19">
                  <c:v>18.260000000000002</c:v>
                </c:pt>
                <c:pt idx="20">
                  <c:v>18.18</c:v>
                </c:pt>
                <c:pt idx="21">
                  <c:v>18.110000000000031</c:v>
                </c:pt>
                <c:pt idx="22">
                  <c:v>18.600000000000001</c:v>
                </c:pt>
                <c:pt idx="23">
                  <c:v>18.22</c:v>
                </c:pt>
                <c:pt idx="24">
                  <c:v>23.1</c:v>
                </c:pt>
                <c:pt idx="25">
                  <c:v>22.59</c:v>
                </c:pt>
                <c:pt idx="26">
                  <c:v>22.51</c:v>
                </c:pt>
                <c:pt idx="27">
                  <c:v>17.779999999999987</c:v>
                </c:pt>
                <c:pt idx="28">
                  <c:v>18.100000000000001</c:v>
                </c:pt>
                <c:pt idx="29">
                  <c:v>18.23</c:v>
                </c:pt>
                <c:pt idx="30">
                  <c:v>24.650000000000031</c:v>
                </c:pt>
                <c:pt idx="31">
                  <c:v>24.86</c:v>
                </c:pt>
                <c:pt idx="32">
                  <c:v>24.59</c:v>
                </c:pt>
                <c:pt idx="33">
                  <c:v>24.830000000000005</c:v>
                </c:pt>
                <c:pt idx="34">
                  <c:v>24.67</c:v>
                </c:pt>
                <c:pt idx="35">
                  <c:v>24.72</c:v>
                </c:pt>
                <c:pt idx="36">
                  <c:v>24.91</c:v>
                </c:pt>
                <c:pt idx="37">
                  <c:v>24.87</c:v>
                </c:pt>
                <c:pt idx="38">
                  <c:v>19.760000000000002</c:v>
                </c:pt>
                <c:pt idx="39">
                  <c:v>19.54</c:v>
                </c:pt>
                <c:pt idx="40">
                  <c:v>18.760000000000002</c:v>
                </c:pt>
                <c:pt idx="41">
                  <c:v>18.84</c:v>
                </c:pt>
                <c:pt idx="42">
                  <c:v>19.190000000000001</c:v>
                </c:pt>
                <c:pt idx="43">
                  <c:v>8.84</c:v>
                </c:pt>
                <c:pt idx="44">
                  <c:v>9.0400000000000009</c:v>
                </c:pt>
                <c:pt idx="45">
                  <c:v>8.76</c:v>
                </c:pt>
                <c:pt idx="46">
                  <c:v>8.75</c:v>
                </c:pt>
                <c:pt idx="47">
                  <c:v>11.58</c:v>
                </c:pt>
                <c:pt idx="48">
                  <c:v>10.450000000000006</c:v>
                </c:pt>
                <c:pt idx="49">
                  <c:v>12.49</c:v>
                </c:pt>
                <c:pt idx="50">
                  <c:v>12.99</c:v>
                </c:pt>
                <c:pt idx="51">
                  <c:v>10.32</c:v>
                </c:pt>
                <c:pt idx="52">
                  <c:v>10.23</c:v>
                </c:pt>
                <c:pt idx="53">
                  <c:v>10.200000000000001</c:v>
                </c:pt>
                <c:pt idx="54">
                  <c:v>10.3</c:v>
                </c:pt>
                <c:pt idx="55">
                  <c:v>10.370000000000006</c:v>
                </c:pt>
                <c:pt idx="56">
                  <c:v>10.44</c:v>
                </c:pt>
                <c:pt idx="57">
                  <c:v>10.44</c:v>
                </c:pt>
                <c:pt idx="58">
                  <c:v>10.47</c:v>
                </c:pt>
                <c:pt idx="59">
                  <c:v>10.44</c:v>
                </c:pt>
                <c:pt idx="60">
                  <c:v>10.24</c:v>
                </c:pt>
                <c:pt idx="61">
                  <c:v>12.78</c:v>
                </c:pt>
                <c:pt idx="62">
                  <c:v>12.6</c:v>
                </c:pt>
                <c:pt idx="63">
                  <c:v>8.59</c:v>
                </c:pt>
                <c:pt idx="64">
                  <c:v>8.4700000000000006</c:v>
                </c:pt>
                <c:pt idx="65">
                  <c:v>8.4600000000000026</c:v>
                </c:pt>
                <c:pt idx="66">
                  <c:v>8.59</c:v>
                </c:pt>
                <c:pt idx="67">
                  <c:v>8.52</c:v>
                </c:pt>
                <c:pt idx="68">
                  <c:v>8.4700000000000006</c:v>
                </c:pt>
                <c:pt idx="69">
                  <c:v>8.48</c:v>
                </c:pt>
                <c:pt idx="70">
                  <c:v>9.68</c:v>
                </c:pt>
                <c:pt idx="71">
                  <c:v>9.68</c:v>
                </c:pt>
                <c:pt idx="72">
                  <c:v>9.84</c:v>
                </c:pt>
                <c:pt idx="73">
                  <c:v>8.5400000000000009</c:v>
                </c:pt>
                <c:pt idx="74">
                  <c:v>8.41</c:v>
                </c:pt>
                <c:pt idx="75">
                  <c:v>8.44</c:v>
                </c:pt>
                <c:pt idx="76">
                  <c:v>8.44</c:v>
                </c:pt>
                <c:pt idx="77">
                  <c:v>8.7000000000000011</c:v>
                </c:pt>
                <c:pt idx="78">
                  <c:v>9.17</c:v>
                </c:pt>
                <c:pt idx="79">
                  <c:v>8.14</c:v>
                </c:pt>
                <c:pt idx="80">
                  <c:v>11.9</c:v>
                </c:pt>
                <c:pt idx="81">
                  <c:v>11.78</c:v>
                </c:pt>
                <c:pt idx="82">
                  <c:v>11.74</c:v>
                </c:pt>
                <c:pt idx="83">
                  <c:v>8.4700000000000006</c:v>
                </c:pt>
                <c:pt idx="84">
                  <c:v>8.33</c:v>
                </c:pt>
                <c:pt idx="85">
                  <c:v>8.57</c:v>
                </c:pt>
                <c:pt idx="86">
                  <c:v>8.43</c:v>
                </c:pt>
                <c:pt idx="87">
                  <c:v>8.43</c:v>
                </c:pt>
                <c:pt idx="88">
                  <c:v>8.57</c:v>
                </c:pt>
                <c:pt idx="89">
                  <c:v>8.32</c:v>
                </c:pt>
                <c:pt idx="90">
                  <c:v>9.7800000000000011</c:v>
                </c:pt>
                <c:pt idx="91">
                  <c:v>9.74</c:v>
                </c:pt>
                <c:pt idx="92">
                  <c:v>9.75</c:v>
                </c:pt>
                <c:pt idx="93">
                  <c:v>9.84</c:v>
                </c:pt>
                <c:pt idx="94">
                  <c:v>7.07</c:v>
                </c:pt>
                <c:pt idx="95">
                  <c:v>6.98</c:v>
                </c:pt>
                <c:pt idx="96">
                  <c:v>6.91</c:v>
                </c:pt>
                <c:pt idx="97">
                  <c:v>7</c:v>
                </c:pt>
                <c:pt idx="98">
                  <c:v>6.9</c:v>
                </c:pt>
                <c:pt idx="99">
                  <c:v>8.67</c:v>
                </c:pt>
                <c:pt idx="100">
                  <c:v>6.9300000000000024</c:v>
                </c:pt>
                <c:pt idx="101">
                  <c:v>6.9700000000000024</c:v>
                </c:pt>
                <c:pt idx="102">
                  <c:v>6.91</c:v>
                </c:pt>
                <c:pt idx="103">
                  <c:v>8.3000000000000007</c:v>
                </c:pt>
                <c:pt idx="104">
                  <c:v>8.24</c:v>
                </c:pt>
                <c:pt idx="105">
                  <c:v>6.91</c:v>
                </c:pt>
                <c:pt idx="106">
                  <c:v>6.76</c:v>
                </c:pt>
                <c:pt idx="107">
                  <c:v>6.81</c:v>
                </c:pt>
                <c:pt idx="108">
                  <c:v>6.8199999999999985</c:v>
                </c:pt>
                <c:pt idx="109">
                  <c:v>6.6499999999999995</c:v>
                </c:pt>
                <c:pt idx="110">
                  <c:v>6.6899999999999995</c:v>
                </c:pt>
                <c:pt idx="111">
                  <c:v>6.6599999999999975</c:v>
                </c:pt>
                <c:pt idx="112">
                  <c:v>6.6899999999999995</c:v>
                </c:pt>
                <c:pt idx="113">
                  <c:v>8.84</c:v>
                </c:pt>
                <c:pt idx="114">
                  <c:v>8.8000000000000007</c:v>
                </c:pt>
                <c:pt idx="115">
                  <c:v>6.98</c:v>
                </c:pt>
                <c:pt idx="116">
                  <c:v>6.89</c:v>
                </c:pt>
                <c:pt idx="117">
                  <c:v>10.43</c:v>
                </c:pt>
                <c:pt idx="118">
                  <c:v>7.44</c:v>
                </c:pt>
                <c:pt idx="119">
                  <c:v>7.1199999999999966</c:v>
                </c:pt>
                <c:pt idx="120">
                  <c:v>7.04</c:v>
                </c:pt>
                <c:pt idx="121">
                  <c:v>6.26</c:v>
                </c:pt>
                <c:pt idx="122">
                  <c:v>6.6099999999999985</c:v>
                </c:pt>
                <c:pt idx="123">
                  <c:v>6.35</c:v>
                </c:pt>
                <c:pt idx="124">
                  <c:v>9.3800000000000008</c:v>
                </c:pt>
                <c:pt idx="125">
                  <c:v>8.9500000000000028</c:v>
                </c:pt>
                <c:pt idx="126">
                  <c:v>9.0500000000000007</c:v>
                </c:pt>
                <c:pt idx="127">
                  <c:v>9.07</c:v>
                </c:pt>
                <c:pt idx="128">
                  <c:v>9.08</c:v>
                </c:pt>
                <c:pt idx="129">
                  <c:v>8.94</c:v>
                </c:pt>
                <c:pt idx="130">
                  <c:v>7.2700000000000014</c:v>
                </c:pt>
                <c:pt idx="131">
                  <c:v>7.59</c:v>
                </c:pt>
                <c:pt idx="132">
                  <c:v>8.7000000000000011</c:v>
                </c:pt>
                <c:pt idx="133">
                  <c:v>8.7100000000000009</c:v>
                </c:pt>
                <c:pt idx="134">
                  <c:v>13.34</c:v>
                </c:pt>
                <c:pt idx="135">
                  <c:v>13.450000000000006</c:v>
                </c:pt>
                <c:pt idx="136">
                  <c:v>13.17</c:v>
                </c:pt>
                <c:pt idx="137">
                  <c:v>7.7</c:v>
                </c:pt>
                <c:pt idx="138">
                  <c:v>9.34</c:v>
                </c:pt>
                <c:pt idx="139">
                  <c:v>9.44</c:v>
                </c:pt>
                <c:pt idx="140">
                  <c:v>9.3700000000000028</c:v>
                </c:pt>
                <c:pt idx="141">
                  <c:v>9.31</c:v>
                </c:pt>
                <c:pt idx="142">
                  <c:v>6.01</c:v>
                </c:pt>
                <c:pt idx="143">
                  <c:v>6.1199999999999966</c:v>
                </c:pt>
                <c:pt idx="144">
                  <c:v>5.89</c:v>
                </c:pt>
                <c:pt idx="145">
                  <c:v>6.07</c:v>
                </c:pt>
                <c:pt idx="146">
                  <c:v>6.1099999999999985</c:v>
                </c:pt>
                <c:pt idx="147">
                  <c:v>10.9</c:v>
                </c:pt>
                <c:pt idx="148">
                  <c:v>10.6</c:v>
                </c:pt>
                <c:pt idx="149">
                  <c:v>10.63</c:v>
                </c:pt>
                <c:pt idx="150">
                  <c:v>10.56</c:v>
                </c:pt>
                <c:pt idx="151">
                  <c:v>10.89</c:v>
                </c:pt>
                <c:pt idx="152">
                  <c:v>10.73</c:v>
                </c:pt>
                <c:pt idx="153">
                  <c:v>10.79</c:v>
                </c:pt>
                <c:pt idx="154">
                  <c:v>10.94</c:v>
                </c:pt>
                <c:pt idx="155">
                  <c:v>11.01</c:v>
                </c:pt>
                <c:pt idx="156">
                  <c:v>9.41</c:v>
                </c:pt>
                <c:pt idx="157">
                  <c:v>9.68</c:v>
                </c:pt>
                <c:pt idx="158">
                  <c:v>9.61</c:v>
                </c:pt>
                <c:pt idx="159">
                  <c:v>9.44</c:v>
                </c:pt>
                <c:pt idx="160">
                  <c:v>9.7100000000000009</c:v>
                </c:pt>
                <c:pt idx="161">
                  <c:v>9.2900000000000009</c:v>
                </c:pt>
                <c:pt idx="162">
                  <c:v>9.42</c:v>
                </c:pt>
                <c:pt idx="163">
                  <c:v>9.3800000000000008</c:v>
                </c:pt>
                <c:pt idx="164">
                  <c:v>9.66</c:v>
                </c:pt>
                <c:pt idx="165">
                  <c:v>7.57</c:v>
                </c:pt>
                <c:pt idx="166">
                  <c:v>7.41</c:v>
                </c:pt>
                <c:pt idx="167">
                  <c:v>7.8199999999999985</c:v>
                </c:pt>
                <c:pt idx="168">
                  <c:v>8.06</c:v>
                </c:pt>
                <c:pt idx="169">
                  <c:v>6.92</c:v>
                </c:pt>
                <c:pt idx="170">
                  <c:v>7.28</c:v>
                </c:pt>
                <c:pt idx="171">
                  <c:v>7.03</c:v>
                </c:pt>
                <c:pt idx="172">
                  <c:v>7.07</c:v>
                </c:pt>
                <c:pt idx="173">
                  <c:v>6.9300000000000024</c:v>
                </c:pt>
                <c:pt idx="174">
                  <c:v>7.1499999999999995</c:v>
                </c:pt>
                <c:pt idx="175">
                  <c:v>7.08</c:v>
                </c:pt>
                <c:pt idx="176">
                  <c:v>7.03</c:v>
                </c:pt>
                <c:pt idx="177">
                  <c:v>7.09</c:v>
                </c:pt>
                <c:pt idx="178">
                  <c:v>7.22</c:v>
                </c:pt>
                <c:pt idx="179">
                  <c:v>7.1499999999999995</c:v>
                </c:pt>
                <c:pt idx="180">
                  <c:v>7.28</c:v>
                </c:pt>
                <c:pt idx="181">
                  <c:v>7.22</c:v>
                </c:pt>
                <c:pt idx="182">
                  <c:v>8.1300000000000008</c:v>
                </c:pt>
                <c:pt idx="183">
                  <c:v>6.88</c:v>
                </c:pt>
                <c:pt idx="184">
                  <c:v>10.23</c:v>
                </c:pt>
                <c:pt idx="185">
                  <c:v>7.09</c:v>
                </c:pt>
                <c:pt idx="186">
                  <c:v>7.29</c:v>
                </c:pt>
                <c:pt idx="187">
                  <c:v>7.37</c:v>
                </c:pt>
                <c:pt idx="188">
                  <c:v>7.72</c:v>
                </c:pt>
                <c:pt idx="189">
                  <c:v>7.2700000000000014</c:v>
                </c:pt>
                <c:pt idx="190">
                  <c:v>7.1899999999999995</c:v>
                </c:pt>
                <c:pt idx="191">
                  <c:v>7.33</c:v>
                </c:pt>
                <c:pt idx="192">
                  <c:v>7.23</c:v>
                </c:pt>
                <c:pt idx="193">
                  <c:v>7.5</c:v>
                </c:pt>
                <c:pt idx="194">
                  <c:v>7.4300000000000024</c:v>
                </c:pt>
                <c:pt idx="195">
                  <c:v>7.37</c:v>
                </c:pt>
                <c:pt idx="196">
                  <c:v>7.54</c:v>
                </c:pt>
                <c:pt idx="197">
                  <c:v>7.39</c:v>
                </c:pt>
                <c:pt idx="198">
                  <c:v>7.29</c:v>
                </c:pt>
                <c:pt idx="199">
                  <c:v>7.58</c:v>
                </c:pt>
                <c:pt idx="200">
                  <c:v>7.08</c:v>
                </c:pt>
                <c:pt idx="201">
                  <c:v>6.4300000000000024</c:v>
                </c:pt>
                <c:pt idx="202">
                  <c:v>6.58</c:v>
                </c:pt>
                <c:pt idx="203">
                  <c:v>7.39</c:v>
                </c:pt>
                <c:pt idx="204">
                  <c:v>7.33</c:v>
                </c:pt>
                <c:pt idx="205">
                  <c:v>7.38</c:v>
                </c:pt>
                <c:pt idx="206">
                  <c:v>7.38</c:v>
                </c:pt>
                <c:pt idx="207">
                  <c:v>7.45</c:v>
                </c:pt>
                <c:pt idx="208">
                  <c:v>7.41</c:v>
                </c:pt>
                <c:pt idx="209">
                  <c:v>7.14</c:v>
                </c:pt>
                <c:pt idx="210">
                  <c:v>7.4700000000000024</c:v>
                </c:pt>
                <c:pt idx="211">
                  <c:v>7.37</c:v>
                </c:pt>
                <c:pt idx="212">
                  <c:v>7.67</c:v>
                </c:pt>
                <c:pt idx="213">
                  <c:v>7.39</c:v>
                </c:pt>
                <c:pt idx="214">
                  <c:v>7.45</c:v>
                </c:pt>
                <c:pt idx="215">
                  <c:v>7.48</c:v>
                </c:pt>
                <c:pt idx="216">
                  <c:v>7.67</c:v>
                </c:pt>
                <c:pt idx="217">
                  <c:v>7.57</c:v>
                </c:pt>
                <c:pt idx="218">
                  <c:v>7.57</c:v>
                </c:pt>
                <c:pt idx="219">
                  <c:v>7.3599999999999985</c:v>
                </c:pt>
                <c:pt idx="220">
                  <c:v>7.44</c:v>
                </c:pt>
                <c:pt idx="221">
                  <c:v>7.33</c:v>
                </c:pt>
                <c:pt idx="222">
                  <c:v>7.58</c:v>
                </c:pt>
                <c:pt idx="223">
                  <c:v>7.53</c:v>
                </c:pt>
                <c:pt idx="224">
                  <c:v>7.37</c:v>
                </c:pt>
                <c:pt idx="225">
                  <c:v>7.4</c:v>
                </c:pt>
                <c:pt idx="226">
                  <c:v>7.17</c:v>
                </c:pt>
                <c:pt idx="227">
                  <c:v>7.3199999999999985</c:v>
                </c:pt>
                <c:pt idx="228">
                  <c:v>7.3</c:v>
                </c:pt>
                <c:pt idx="229">
                  <c:v>7.42</c:v>
                </c:pt>
                <c:pt idx="230">
                  <c:v>7.3199999999999985</c:v>
                </c:pt>
                <c:pt idx="231">
                  <c:v>7.28</c:v>
                </c:pt>
                <c:pt idx="232">
                  <c:v>7.23</c:v>
                </c:pt>
                <c:pt idx="233">
                  <c:v>7.44</c:v>
                </c:pt>
                <c:pt idx="234">
                  <c:v>7.54</c:v>
                </c:pt>
                <c:pt idx="235">
                  <c:v>7.37</c:v>
                </c:pt>
                <c:pt idx="236">
                  <c:v>7.57</c:v>
                </c:pt>
                <c:pt idx="237">
                  <c:v>7.39</c:v>
                </c:pt>
                <c:pt idx="238">
                  <c:v>7.39</c:v>
                </c:pt>
                <c:pt idx="239">
                  <c:v>7.3</c:v>
                </c:pt>
                <c:pt idx="240">
                  <c:v>7.29</c:v>
                </c:pt>
                <c:pt idx="241">
                  <c:v>7.4700000000000024</c:v>
                </c:pt>
                <c:pt idx="242">
                  <c:v>7.38</c:v>
                </c:pt>
                <c:pt idx="243">
                  <c:v>7.29</c:v>
                </c:pt>
                <c:pt idx="244">
                  <c:v>7.41</c:v>
                </c:pt>
                <c:pt idx="245">
                  <c:v>7.4</c:v>
                </c:pt>
                <c:pt idx="246">
                  <c:v>7.45</c:v>
                </c:pt>
                <c:pt idx="247">
                  <c:v>7.48</c:v>
                </c:pt>
                <c:pt idx="248">
                  <c:v>7.63</c:v>
                </c:pt>
                <c:pt idx="249">
                  <c:v>7.53</c:v>
                </c:pt>
                <c:pt idx="250">
                  <c:v>7.59</c:v>
                </c:pt>
                <c:pt idx="251">
                  <c:v>7.54</c:v>
                </c:pt>
                <c:pt idx="252">
                  <c:v>7.6</c:v>
                </c:pt>
                <c:pt idx="253">
                  <c:v>7.75</c:v>
                </c:pt>
                <c:pt idx="254">
                  <c:v>7.75</c:v>
                </c:pt>
                <c:pt idx="255">
                  <c:v>7.53</c:v>
                </c:pt>
                <c:pt idx="256">
                  <c:v>7.58</c:v>
                </c:pt>
                <c:pt idx="257">
                  <c:v>7.46</c:v>
                </c:pt>
                <c:pt idx="258">
                  <c:v>7.51</c:v>
                </c:pt>
                <c:pt idx="259">
                  <c:v>7.51</c:v>
                </c:pt>
                <c:pt idx="260">
                  <c:v>7.54</c:v>
                </c:pt>
                <c:pt idx="261">
                  <c:v>7.38</c:v>
                </c:pt>
                <c:pt idx="262">
                  <c:v>7.46</c:v>
                </c:pt>
                <c:pt idx="263">
                  <c:v>7.38</c:v>
                </c:pt>
                <c:pt idx="264">
                  <c:v>7.3199999999999985</c:v>
                </c:pt>
                <c:pt idx="265">
                  <c:v>7.3599999999999985</c:v>
                </c:pt>
                <c:pt idx="266">
                  <c:v>7.26</c:v>
                </c:pt>
                <c:pt idx="267">
                  <c:v>7.3</c:v>
                </c:pt>
                <c:pt idx="268">
                  <c:v>7.52</c:v>
                </c:pt>
                <c:pt idx="269">
                  <c:v>7.29</c:v>
                </c:pt>
                <c:pt idx="270">
                  <c:v>7.25</c:v>
                </c:pt>
                <c:pt idx="271">
                  <c:v>7.34</c:v>
                </c:pt>
                <c:pt idx="272">
                  <c:v>7.13</c:v>
                </c:pt>
                <c:pt idx="273">
                  <c:v>7.18</c:v>
                </c:pt>
                <c:pt idx="274">
                  <c:v>7.59</c:v>
                </c:pt>
                <c:pt idx="275">
                  <c:v>7.21</c:v>
                </c:pt>
                <c:pt idx="276">
                  <c:v>7.17</c:v>
                </c:pt>
                <c:pt idx="277">
                  <c:v>7.54</c:v>
                </c:pt>
                <c:pt idx="278">
                  <c:v>7.1499999999999995</c:v>
                </c:pt>
                <c:pt idx="279">
                  <c:v>7.1199999999999966</c:v>
                </c:pt>
                <c:pt idx="280">
                  <c:v>7.13</c:v>
                </c:pt>
                <c:pt idx="281">
                  <c:v>7.06</c:v>
                </c:pt>
                <c:pt idx="282">
                  <c:v>7.05</c:v>
                </c:pt>
                <c:pt idx="283">
                  <c:v>7.14</c:v>
                </c:pt>
                <c:pt idx="284">
                  <c:v>7.1499999999999995</c:v>
                </c:pt>
                <c:pt idx="285">
                  <c:v>7.06</c:v>
                </c:pt>
                <c:pt idx="286">
                  <c:v>7.1599999999999975</c:v>
                </c:pt>
                <c:pt idx="287">
                  <c:v>7.51</c:v>
                </c:pt>
                <c:pt idx="288">
                  <c:v>7.46</c:v>
                </c:pt>
                <c:pt idx="289">
                  <c:v>7.02</c:v>
                </c:pt>
                <c:pt idx="290">
                  <c:v>7.18</c:v>
                </c:pt>
                <c:pt idx="291">
                  <c:v>7.06</c:v>
                </c:pt>
                <c:pt idx="292">
                  <c:v>7.07</c:v>
                </c:pt>
                <c:pt idx="293">
                  <c:v>7.05</c:v>
                </c:pt>
                <c:pt idx="294">
                  <c:v>6.22</c:v>
                </c:pt>
                <c:pt idx="295">
                  <c:v>6.2</c:v>
                </c:pt>
                <c:pt idx="296">
                  <c:v>6.42</c:v>
                </c:pt>
                <c:pt idx="297">
                  <c:v>6.6</c:v>
                </c:pt>
                <c:pt idx="298">
                  <c:v>6.2700000000000014</c:v>
                </c:pt>
                <c:pt idx="299">
                  <c:v>6.52</c:v>
                </c:pt>
                <c:pt idx="300">
                  <c:v>6.29</c:v>
                </c:pt>
                <c:pt idx="301">
                  <c:v>6.48</c:v>
                </c:pt>
                <c:pt idx="302">
                  <c:v>6.31</c:v>
                </c:pt>
                <c:pt idx="303">
                  <c:v>6.2700000000000014</c:v>
                </c:pt>
                <c:pt idx="304">
                  <c:v>6.45</c:v>
                </c:pt>
                <c:pt idx="305">
                  <c:v>6.37</c:v>
                </c:pt>
                <c:pt idx="306">
                  <c:v>6.31</c:v>
                </c:pt>
                <c:pt idx="307">
                  <c:v>6.23</c:v>
                </c:pt>
                <c:pt idx="308">
                  <c:v>6.37</c:v>
                </c:pt>
                <c:pt idx="309">
                  <c:v>6.3</c:v>
                </c:pt>
                <c:pt idx="310">
                  <c:v>6.2</c:v>
                </c:pt>
              </c:numCache>
            </c:numRef>
          </c:val>
          <c:smooth val="0"/>
        </c:ser>
        <c:dLbls>
          <c:showLegendKey val="0"/>
          <c:showVal val="0"/>
          <c:showCatName val="0"/>
          <c:showSerName val="0"/>
          <c:showPercent val="0"/>
          <c:showBubbleSize val="0"/>
        </c:dLbls>
        <c:marker val="1"/>
        <c:smooth val="0"/>
        <c:axId val="85900672"/>
        <c:axId val="85906560"/>
      </c:lineChart>
      <c:catAx>
        <c:axId val="85900672"/>
        <c:scaling>
          <c:orientation val="minMax"/>
        </c:scaling>
        <c:delete val="1"/>
        <c:axPos val="b"/>
        <c:majorTickMark val="none"/>
        <c:minorTickMark val="none"/>
        <c:tickLblPos val="none"/>
        <c:crossAx val="85906560"/>
        <c:crosses val="autoZero"/>
        <c:auto val="1"/>
        <c:lblAlgn val="ctr"/>
        <c:lblOffset val="100"/>
        <c:noMultiLvlLbl val="0"/>
      </c:catAx>
      <c:valAx>
        <c:axId val="85906560"/>
        <c:scaling>
          <c:logBase val="10"/>
          <c:orientation val="minMax"/>
        </c:scaling>
        <c:delete val="0"/>
        <c:axPos val="l"/>
        <c:majorGridlines/>
        <c:numFmt formatCode="General" sourceLinked="1"/>
        <c:majorTickMark val="none"/>
        <c:minorTickMark val="none"/>
        <c:tickLblPos val="nextTo"/>
        <c:txPr>
          <a:bodyPr/>
          <a:lstStyle/>
          <a:p>
            <a:pPr>
              <a:defRPr lang="en-US"/>
            </a:pPr>
            <a:endParaRPr lang="en-US"/>
          </a:p>
        </c:txPr>
        <c:crossAx val="85900672"/>
        <c:crosses val="autoZero"/>
        <c:crossBetween val="between"/>
      </c:valAx>
    </c:plotArea>
    <c:plotVisOnly val="1"/>
    <c:dispBlanksAs val="zero"/>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marker>
            <c:symbol val="none"/>
          </c:marker>
          <c:val>
            <c:numRef>
              <c:f>Sheet1!$A$1:$A$30</c:f>
              <c:numCache>
                <c:formatCode>General</c:formatCode>
                <c:ptCount val="30"/>
                <c:pt idx="0">
                  <c:v>4.0000000000000001E-3</c:v>
                </c:pt>
                <c:pt idx="1">
                  <c:v>2E-3</c:v>
                </c:pt>
                <c:pt idx="2">
                  <c:v>2E-3</c:v>
                </c:pt>
                <c:pt idx="3">
                  <c:v>3.0000000000000001E-3</c:v>
                </c:pt>
                <c:pt idx="4">
                  <c:v>2E-3</c:v>
                </c:pt>
                <c:pt idx="5">
                  <c:v>3.0000000000000001E-3</c:v>
                </c:pt>
                <c:pt idx="6">
                  <c:v>3.0000000000000001E-3</c:v>
                </c:pt>
                <c:pt idx="7">
                  <c:v>4.0000000000000001E-3</c:v>
                </c:pt>
                <c:pt idx="8">
                  <c:v>5.0000000000000001E-3</c:v>
                </c:pt>
                <c:pt idx="9">
                  <c:v>8.0000000000000002E-3</c:v>
                </c:pt>
                <c:pt idx="10">
                  <c:v>1.4E-2</c:v>
                </c:pt>
                <c:pt idx="11">
                  <c:v>2.7E-2</c:v>
                </c:pt>
                <c:pt idx="12">
                  <c:v>5.3999999999999999E-2</c:v>
                </c:pt>
                <c:pt idx="13">
                  <c:v>0.112</c:v>
                </c:pt>
                <c:pt idx="14">
                  <c:v>0.221</c:v>
                </c:pt>
                <c:pt idx="15">
                  <c:v>0.53300000000000003</c:v>
                </c:pt>
                <c:pt idx="16">
                  <c:v>1.0209999999999999</c:v>
                </c:pt>
                <c:pt idx="17">
                  <c:v>2.0950000000000002</c:v>
                </c:pt>
                <c:pt idx="18">
                  <c:v>4.41</c:v>
                </c:pt>
                <c:pt idx="19">
                  <c:v>9.7609999999999992</c:v>
                </c:pt>
                <c:pt idx="20">
                  <c:v>20.69</c:v>
                </c:pt>
                <c:pt idx="21">
                  <c:v>42.08</c:v>
                </c:pt>
                <c:pt idx="22">
                  <c:v>84.39</c:v>
                </c:pt>
              </c:numCache>
            </c:numRef>
          </c:val>
          <c:smooth val="0"/>
        </c:ser>
        <c:ser>
          <c:idx val="1"/>
          <c:order val="1"/>
          <c:spPr>
            <a:ln w="63500"/>
          </c:spPr>
          <c:marker>
            <c:symbol val="none"/>
          </c:marker>
          <c:val>
            <c:numRef>
              <c:f>Sheet1!$B$1:$B$30</c:f>
              <c:numCache>
                <c:formatCode>General</c:formatCode>
                <c:ptCount val="30"/>
                <c:pt idx="0">
                  <c:v>4.0000000000000001E-3</c:v>
                </c:pt>
                <c:pt idx="1">
                  <c:v>0</c:v>
                </c:pt>
                <c:pt idx="2">
                  <c:v>0</c:v>
                </c:pt>
                <c:pt idx="3">
                  <c:v>0</c:v>
                </c:pt>
                <c:pt idx="4">
                  <c:v>0</c:v>
                </c:pt>
                <c:pt idx="5">
                  <c:v>4.0000000000000001E-3</c:v>
                </c:pt>
                <c:pt idx="6">
                  <c:v>4.0000000000000001E-3</c:v>
                </c:pt>
                <c:pt idx="7">
                  <c:v>5.0000000000000001E-3</c:v>
                </c:pt>
                <c:pt idx="8">
                  <c:v>5.0000000000000001E-3</c:v>
                </c:pt>
                <c:pt idx="9">
                  <c:v>8.9999999999999993E-3</c:v>
                </c:pt>
                <c:pt idx="10">
                  <c:v>1.4E-2</c:v>
                </c:pt>
                <c:pt idx="11">
                  <c:v>1.4999999999999999E-2</c:v>
                </c:pt>
                <c:pt idx="12">
                  <c:v>1.9E-2</c:v>
                </c:pt>
                <c:pt idx="13">
                  <c:v>0.02</c:v>
                </c:pt>
                <c:pt idx="14">
                  <c:v>1.9E-2</c:v>
                </c:pt>
                <c:pt idx="15">
                  <c:v>2.5000000000000001E-2</c:v>
                </c:pt>
                <c:pt idx="16">
                  <c:v>2.9000000000000001E-2</c:v>
                </c:pt>
                <c:pt idx="17">
                  <c:v>0.03</c:v>
                </c:pt>
                <c:pt idx="18">
                  <c:v>2.9000000000000001E-2</c:v>
                </c:pt>
                <c:pt idx="19">
                  <c:v>6.5000000000000002E-2</c:v>
                </c:pt>
                <c:pt idx="20">
                  <c:v>5.8999999999999997E-2</c:v>
                </c:pt>
                <c:pt idx="21">
                  <c:v>0.114</c:v>
                </c:pt>
                <c:pt idx="22">
                  <c:v>6.4000000000000001E-2</c:v>
                </c:pt>
                <c:pt idx="23">
                  <c:v>8.4000000000000005E-2</c:v>
                </c:pt>
                <c:pt idx="24">
                  <c:v>0.22900000000000001</c:v>
                </c:pt>
                <c:pt idx="25">
                  <c:v>0.114</c:v>
                </c:pt>
                <c:pt idx="26">
                  <c:v>5.5E-2</c:v>
                </c:pt>
                <c:pt idx="27">
                  <c:v>8.4000000000000005E-2</c:v>
                </c:pt>
                <c:pt idx="28">
                  <c:v>0.08</c:v>
                </c:pt>
                <c:pt idx="29">
                  <c:v>0.33900000000000002</c:v>
                </c:pt>
              </c:numCache>
            </c:numRef>
          </c:val>
          <c:smooth val="0"/>
        </c:ser>
        <c:dLbls>
          <c:showLegendKey val="0"/>
          <c:showVal val="0"/>
          <c:showCatName val="0"/>
          <c:showSerName val="0"/>
          <c:showPercent val="0"/>
          <c:showBubbleSize val="0"/>
        </c:dLbls>
        <c:marker val="1"/>
        <c:smooth val="0"/>
        <c:axId val="130451712"/>
        <c:axId val="130453504"/>
      </c:lineChart>
      <c:catAx>
        <c:axId val="130451712"/>
        <c:scaling>
          <c:orientation val="minMax"/>
        </c:scaling>
        <c:delete val="0"/>
        <c:axPos val="b"/>
        <c:majorTickMark val="out"/>
        <c:minorTickMark val="none"/>
        <c:tickLblPos val="nextTo"/>
        <c:crossAx val="130453504"/>
        <c:crosses val="autoZero"/>
        <c:auto val="1"/>
        <c:lblAlgn val="ctr"/>
        <c:lblOffset val="100"/>
        <c:noMultiLvlLbl val="0"/>
      </c:catAx>
      <c:valAx>
        <c:axId val="130453504"/>
        <c:scaling>
          <c:orientation val="minMax"/>
        </c:scaling>
        <c:delete val="0"/>
        <c:axPos val="l"/>
        <c:majorGridlines/>
        <c:numFmt formatCode="General" sourceLinked="1"/>
        <c:majorTickMark val="out"/>
        <c:minorTickMark val="none"/>
        <c:tickLblPos val="nextTo"/>
        <c:crossAx val="130451712"/>
        <c:crosses val="autoZero"/>
        <c:crossBetween val="between"/>
      </c:valAx>
    </c:plotArea>
    <c:plotVisOnly val="1"/>
    <c:dispBlanksAs val="gap"/>
    <c:showDLblsOverMax val="0"/>
  </c:chart>
  <c:externalData r:id="rId2">
    <c:autoUpdate val="0"/>
  </c:externalData>
</c:chartSpace>
</file>

<file path=ppt/drawings/_rels/vmlDrawing1.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14363" fontAlgn="auto">
              <a:spcBef>
                <a:spcPts val="0"/>
              </a:spcBef>
              <a:spcAft>
                <a:spcPts val="0"/>
              </a:spcAft>
              <a:defRPr sz="1200" dirty="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defTabSz="914363" fontAlgn="auto">
              <a:spcBef>
                <a:spcPts val="0"/>
              </a:spcBef>
              <a:spcAft>
                <a:spcPts val="0"/>
              </a:spcAft>
              <a:defRPr sz="1200" smtClean="0">
                <a:latin typeface="+mn-lt"/>
              </a:defRPr>
            </a:lvl1pPr>
          </a:lstStyle>
          <a:p>
            <a:pPr>
              <a:defRPr/>
            </a:pPr>
            <a:fld id="{A730A468-66E0-44AC-A6DB-E32D5D5F3CF3}" type="datetimeFigureOut">
              <a:rPr lang="en-US"/>
              <a:pPr>
                <a:defRPr/>
              </a:pPr>
              <a:t>7/8/2010</a:t>
            </a:fld>
            <a:endParaRPr lang="en-US"/>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defTabSz="914363" fontAlgn="auto">
              <a:spcBef>
                <a:spcPts val="0"/>
              </a:spcBef>
              <a:spcAft>
                <a:spcPts val="0"/>
              </a:spcAft>
              <a:defRPr sz="500" dirty="0" smtClean="0">
                <a:solidFill>
                  <a:srgbClr val="000000"/>
                </a:solidFill>
                <a:latin typeface="+mn-lt"/>
              </a:defRPr>
            </a:lvl1pPr>
          </a:lstStyle>
          <a:p>
            <a:pPr>
              <a:defRPr/>
            </a:pPr>
            <a:r>
              <a:rPr lang="en-US"/>
              <a:t>© 2007 Microsoft Corporation. All rights reserved. Microsoft, Windows, Windows Vista and other product names are or may be registered trademarks and/or trademarks in the U.S. and/or other countries.</a:t>
            </a:r>
          </a:p>
          <a:p>
            <a:pPr>
              <a:defRPr/>
            </a:pPr>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400" y="8685213"/>
            <a:ext cx="608013" cy="457200"/>
          </a:xfrm>
          <a:prstGeom prst="rect">
            <a:avLst/>
          </a:prstGeom>
        </p:spPr>
        <p:txBody>
          <a:bodyPr vert="horz" lIns="91440" tIns="45720" rIns="91440" bIns="45720" rtlCol="0" anchor="b"/>
          <a:lstStyle>
            <a:lvl1pPr algn="r" defTabSz="914363" fontAlgn="auto">
              <a:spcBef>
                <a:spcPts val="0"/>
              </a:spcBef>
              <a:spcAft>
                <a:spcPts val="0"/>
              </a:spcAft>
              <a:defRPr sz="1200" smtClean="0">
                <a:latin typeface="+mn-lt"/>
              </a:defRPr>
            </a:lvl1pPr>
          </a:lstStyle>
          <a:p>
            <a:pPr>
              <a:defRPr/>
            </a:pPr>
            <a:fld id="{90B09E66-3115-4231-BCB2-DC012C6BD90E}" type="slidenum">
              <a:rPr lang="en-US"/>
              <a:pPr>
                <a:defRPr/>
              </a:pPr>
              <a:t>‹#›</a:t>
            </a:fld>
            <a:endParaRPr lang="en-US"/>
          </a:p>
        </p:txBody>
      </p:sp>
    </p:spTree>
    <p:extLst>
      <p:ext uri="{BB962C8B-B14F-4D97-AF65-F5344CB8AC3E}">
        <p14:creationId xmlns:p14="http://schemas.microsoft.com/office/powerpoint/2010/main" val="559046669"/>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6.33226E-7" units="1/dev"/>
        </inkml:channelProperties>
      </inkml:inkSource>
      <inkml:timestamp xml:id="ts0" timeString="2010-07-03T13:28:31.143"/>
    </inkml:context>
    <inkml:brush xml:id="br0">
      <inkml:brushProperty name="width" value="0.06667" units="cm"/>
      <inkml:brushProperty name="height" value="0.06667" units="cm"/>
      <inkml:brushProperty name="color" value="#C00000"/>
      <inkml:brushProperty name="fitToCurve" value="1"/>
    </inkml:brush>
  </inkml:definitions>
  <inkml:traceGroup>
    <inkml:annotationXML>
      <emma:emma xmlns:emma="http://www.w3.org/2003/04/emma" version="1.0">
        <emma:interpretation id="{B1ECCBAC-11B1-4E2C-B33B-D8F230A178D1}" emma:medium="tactile" emma:mode="ink">
          <msink:context xmlns:msink="http://schemas.microsoft.com/ink/2010/main" type="inkDrawing" rotatedBoundingBox="12704,9748 20067,9646 20070,9874 12707,9976" shapeName="Other"/>
        </emma:interpretation>
      </emma:emma>
    </inkml:annotationXML>
    <inkml:trace contextRef="#ctx0" brushRef="#br0">-10 207 6,'0'0'12,"0"0"-1,0 0-1,0 0 0,0 0-1,0 0 0,0 0 0,0 0 1,0 0 0,0 0-2,0 0 1,0 0-1,0 0 0,0 0 0,-16 2-1,16-2-1,0 0-1,0 0-1,0 0-1,0 0 1,0 0 0,0 0-2,0 0 0,0 0-1,0 0 0,0 0 0,0 0-1,0 0 1,0 0-1,0 0 1,0 0 0,0 0-1,0 0 1,0 0 0,0 0 0,0 0 0,0 0-1,0 0 1,0 0-1,0 0 0,0 0 0,11-20 0,-11 20 0,17-10 0,-17 10 0,26-13 0,-26 13 0,28-11 1,-12 6-2,0 0 2,1-1-1,0 3 0,0-1 0,1 1 0,1-1 0,3-1 0,-3 1 0,1 1 0,3-3-1,2 3 1,1 1 0,0 2 0,1 0 0,2 0 0,-2 2-1,3-2 1,1 2 1,-1-1-1,1 1 0,-1-2 0,-1 0 0,-1 2 0,3 0 0,-3 1-1,3 1 1,-3-1 0,1 1 0,0 0 0,5 1 0,2 0-1,1-3 1,1 0-1,1 0 1,1-1 0,-1-1-1,4 2 1,-2 0 0,-3 0 0,1-1-1,4 5 1,-2-3 0,4 3 0,0-1 0,3-1 0,1 1 0,3-3 0,-1 3 0,0-3 0,2 0 0,-1-2 0,0 1 0,-3 1 0,1 0 0,0 2 0,0-1 0,0 1 0,0-1 0,2 3 0,0-1 0,5-1-1,-3-3 1,3 3 0,3-2 0,0-1 0,1-1 0,4 0 0,1 2 0,-2-2 0,5 2 0,-3 2 0,-2-3 0,3 3 0,-3 1 0,0 1 0,3-1 0,-5 0 0,3-1 0,-1-1 0,4-1 0,0-2 0,4-2 0,1 1 0,3-5 0,4 1 0,-1-2 1,2 0-1,-1 0 0,1-2 0,-1 2 0,-3-2 0,-1 2 0,-5-1 0,3 1 0,-1 4 0,2-1 0,-3 1 0,-2-1 0,3 0 0,1 3 0,3-1 0,-4-2 0,-1-1 1,-2 0-1,-1-1 0,1-3 0,-2 0 0,-1 1 0,-1-3 0,-2-2 0,3 3 1,-3-3-1,0 1 0,3-1 0,-1 4 0,0-1 0,0 2 0,3 3 0,-3 0 0,0 3 0,-1-2 0,-1 3 0,-1-3 1,1 6-1,-5-4 0,0 0 0,-5 2 0,-2-1 0,2 1 0,-2-2 0,-8 4 0,-1-6 0,-3 8-1,-3-6 1,-1 7 0,-2-1 0,-3-1 0,-10 3 0,4 1 0,-5 2 0,1-2 0,-4-2 0,-17-5-1,25 7 1,-25-7 0,16 7 0,-16-7 0,0 0-1,0 0 1,0 0-1,0 0-1,0 0 0,0 0 0,0 0-1,0 0 0,0 0 0,0 0 1,0 0 0,0 0 0,0 0 0,0 0 1,0 0-2,0 0-1,0 0-1,-2 20-2,2-20-4,0 0-4,-9 27-9,9-27-1,-9 23 2,-9-20 2</inkml:trace>
  </inkml:traceGroup>
</inkml:ink>
</file>

<file path=ppt/ink/ink10.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6.33226E-7" units="1/dev"/>
        </inkml:channelProperties>
      </inkml:inkSource>
      <inkml:timestamp xml:id="ts0" timeString="2010-07-04T20:26:12.504"/>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8F0EADF4-26A9-4C70-84A0-F6CC0358D766}" emma:medium="tactile" emma:mode="ink">
          <msink:context xmlns:msink="http://schemas.microsoft.com/ink/2010/main" type="inkDrawing" rotatedBoundingBox="13171,15113 18319,8416 19093,9011 13945,15708" semanticType="callout" shapeName="Other">
            <msink:sourceLink direction="from" ref="{562AB367-A248-42E1-BC89-E09025B15377}"/>
          </msink:context>
        </emma:interpretation>
      </emma:emma>
    </inkml:annotationXML>
    <inkml:trace contextRef="#ctx0" brushRef="#br0">63 6678 3,'0'0'4,"0"0"-1,-16 4 1,16-4-2,0 0 1,0 0-2,0 0 0,0 0 0,-16 3 0,16-3 1,0 0 0,0 0 0,0 0 0,0 0 0,-18 7 1,18-7 1,0 0 0,0 0 1,0 0-1,0 0 1,0 0 0,0 0-1,0 0 1,0 0-1,0 0 0,0 0 1,0 0-2,-16 9 0,16-9 0,0 0 0,0 0-1,0 0 0,0 0 0,0 0 0,0 0-1,0 0 1,0 0 1,0 0-1,0 0 0,0 0 1,0 0-1,0 0 1,0 0-1,0 0 1,0 0-1,0 0 0,0 0 0,0 0-1,0 0 0,0 0 0,0 0 0,0 0-1,0 0 1,0 0-1,0 0 0,0 0 1,0 0-1,0 0 1,0 0 0,0 0-1,0 0 1,0 0 0,16-16 0,-16 16 0,0 0 0,0 0 0,21-16-1,-21 16 1,0 0-1,16-11 0,-16 11 1,0 0-1,18-12 0,-18 12 0,0 0 1,18-12-1,-18 12 0,0 0 1,18-11-1,-18 11 1,0 0-1,16-13 1,-16 13-1,0 0 1,18-12-1,-18 12 1,0 0-1,18-14 1,-18 14-1,0 0 0,18-13 1,-18 13-1,0 0 0,18-12 0,-18 12 0,0 0 1,19-16-1,-19 16 0,0 0 0,22-18 0,-22 18 0,0 0 1,18-22-1,-18 22 0,12-17 0,-12 17 0,15-18 0,-15 18 0,19-20 0,-19 20 0,24-18 0,-24 18 0,28-25 0,-12 13 0,1 1 0,-17 11 0,28-25 0,-28 25 0,31-25 0,-31 25-1,28-18 1,-28 18 0,25-19-1,-25 19 2,29-16-1,-29 16 0,25-16 0,-25 16 0,25-18 0,-9 7 0,0 1 0,2-3 0,-2 1 0,6-3 0,-2 1 0,3-2 0,2-2 0,0 0 0,0 1 0,4-1 0,-1-2 0,1 2 0,0-1 0,1-1 0,-1 0 0,0 3 0,1-7 0,-5 5 0,4-4 0,-2-1 0,1 3 0,-3-4 0,2 2 0,0 0 1,-2 1-1,0-1 0,0 4 0,-2-3 0,3 3 0,-1-3 0,-2 1 0,6-2 0,-3-1 0,5-2 0,1 1 0,2-2 0,0 0 0,2 1 1,2-7-1,-3 1 0,7-1 0,1-1-1,-4-2 1,6-1 0,-2 1 0,5-3 0,-1 5 0,1-4 0,0 3 1,-1-1-1,1 0 0,-3 1 0,0-4 1,-2 1-1,-2-3 0,-2 2 0,1-4 0,-3 0 0,1-3 1,3 0-1,2-1 0,2-3 0,0 4 0,1-4 0,3 0 0,1 0 0,2 0 0,-2-1-1,2-1 2,3 2-2,1-3 1,5-1 0,-2-3 0,0 0 0,3-2 1,-2 0 0,-3-1-2,-2-6 2,-1 0-1,0 0 1,-4 0-1,-2 0 0,2 0 0,-1-2 1,-1 1-2,-1-1 2,-1 2-1,-3 0 0,0 0 0,0 0 0,-9 2 0,4 3 1,-6 1-1,2 6 1,-7-3-1,2 5 2,-4 4-1,0 4-1,0 3 1,-2 5 0,-3 4-1,-2 0 0,3 7 1,-1-2-1,-4 2 0,2 2 0,-2-2 0,0-2 1,4 4-1,-2-2 0,-2 2 0,0-2 0,2 4 0,0-3 0,-2-1 0,0 6 0,-2-6 0,-1 2 0,3-2 0,-2 2 0,-1-4 0,-1 2-1,3 5 1,-4-3-2,1 2 2,2 1-1,-3 1 1,0-1-1,0 2 1,3 2 0,-5-2 0,3 2 0,-12 16 0,15-30 1,-15 30-1,16-25 0,-13 9 0,-3 16 1,8-29-1,-8 29 0,7-32 0,-2 13 0,-3-3 0,3 3 0,2-6 0,-1 2 0,5-8 0,-6 4 0,4 3-1,-2-1 2,2 1-1,-5-1 0,3 6 0,-4-1 0,-3 20 0,9-32 0,-5 14 0,-1-1 0,1 1 0,0-2 1,3-1-1,-4-4 0,1 0 0,1-5 0,1-2 0,1-1 0,0-2 0,0 3 0,0-4 0,1 2 0,-1 2 0,2 4 0,-4 1 1,-1 2-2,-3 3 2,1-1-1,-2 4 0,0 3 0,-2-2 0,2 0 0,0 0 0,0 0 0,0-1 0,0 1 0,0-2 0,0 2 1,2 1-1,-4-3 0,2 4 0,-1 0 0,1 16 0,0-29 0,0 29 0,-2-25 0,2 25 0,-2-23 0,2 23 0,-2-19 0,2 19 0,-2-18 0,2 18 0,0 0 0,2-23 0,-2 23 0,0 0 0,0-22 0,0 22 0,0 0 0,2-19 0,-2 19 0,0 0 0,0-18 0,0 18 0,0 0 0,0 0 0,0 0 0,0 0 0,0 0 0,0 0-1,0 0 1,0 0 0,0 0 0,0 0 0,0 0 0,0 0 0,0 0 0,0 0 0,0 0 0,0 0 0,0 0-1,0 0 1,0 0 0,0 0-1,0 0 1,0 0-1,0 0 0,0 0 1,0 0-2,0 0 1,0 0 1,0 0-1,0 0 1,0 0 0,0 0 0,0 0-1,0 0 1,0 0 0,0 0 0,0 0 0,0 0 0,0 0 0,0 0 0,0 0 0,0 0 0,0 0 0,0 0 0,0 0 0,0 0 0,0 0 0,0 0 1,0 0-1,0 0 0,0 0 0,0 0 0,0 0 0,-18 16 0,18-16 0,-23 25-1,7-4 1,-2 2 0,-9 4 0,-5 2 0,-1 3 0,-2 0 1,-1 2-1,4-4 0,-4-1 1,4-4-1,8-2 0,6-5 0,18-18 0,-25 24 0,25-24 0,-18 11 0,18-11 0,0 0 1,0 0-1,0 0 0,0 0 0,0 0 2,0 0-2,18-25 0,-7 9 0,5-5 0,7-4 0,4-7-2,2-6 2,9-1 0,-1-7-1,4 3 1,1-3 0,-1-1 0,-4 3-1,-3 8 1,-3 2 0,-8 7 0,-5 6 0,-18 21 0,20-27 0,-20 27 1,0 0-1,0 0 0,0 0 0,0 0 0,0 0-1,0 0 1,0 0 0,0 0-1,0 0 1,0 0 0,0 0 0,0 0 0,14 22 0,-14-22 0,7 26 0,-1-6 0,-1 5 0,0 4 0,2-1 0,-1 1 0,3 1 0,-2-2-1,0 1 1,2-2 0,-4-4 0,4-2 0,-3-1 0,3-2 0,-4-1 0,-5-17-1,9 25 1,-9-25 0,9 20 0,-9-20 0,0 0 0,7 21 0,-7-21 0,0 0 0,11 20 0,-11-20 0,0 0 0,5 16 0,-5-16 1,0 0-1,0 0 0,6 16 0,-6-16 0,0 0-1,0 0 2,0 0-2,7 18 1,-7-18 0,0 0 0,0 0 0,0 0 1,0 0-1,0 0 0,0 0 0,7 16 0,-7-16 0,0 0-1,0 0 1,0 0 0,0 0 0,0 0 0,0 0 0,2 16 0,-2-16 0,0 0 0,0 0 0,7 16 0,-7-16 0,0 0 0,0 0 0,0 0 0,0 0 0,7 16 0,-7-16 0,0 0 0,0 0 1,0 0-1,0 0 0,0 0 0,0 0 0,0 0 0,0 0 1,0 0-1,0 0 0,0 0 0,0 0 1,0 0 0,0 0 0,0 0 1,0 0-1,0 0 0,-27 0 0,8-3 0,-5 1 0,-1-2-1,-5 2 0,-2-1 0,-4-1 0,5 3 0,1 1 0,5-2 0,-2 2 0,2 0 1,7 0-1,-2 0 0,20 0 0,-27 0 1,27 0-1,-19-2 1,19 2-1,0 0 0,0 0 0,-16-2 0,16 2 0,0 0 0,0 0 0,0 0-1,0 0 0,0 0 0,0 0 0,0 0 0,0 0 0,0 0-1,0 0 0,0 0 0,0 0 1,0 0 0,0 0 0,0 0 0,0 0 1,0 0-1,0 0 0,0 0 1,0 0-1,0 0 1,0 0 0,0 0 0,0 0 0,0 0 0,0 0-1,0 0 1,0 0-1,0 0 1,0 0-1,0 0-1,0 0 0,0 0-2,0 0 0,0 0 0,0 0-1,0 0-2,0 0-1,0 0-2,0 0-1,-8 16-2,8-16-1,0 0-5,0 0 1,4 20 0,-4-20 2</inkml:trace>
  </inkml:traceGroup>
</inkml:ink>
</file>

<file path=ppt/ink/ink11.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6.33226E-7" units="1/dev"/>
        </inkml:channelProperties>
      </inkml:inkSource>
      <inkml:timestamp xml:id="ts0" timeString="2010-07-04T20:26:20.784"/>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9B522839-00C9-4BDE-B4D1-A65E38DD23A4}" emma:medium="tactile" emma:mode="ink">
          <msink:context xmlns:msink="http://schemas.microsoft.com/ink/2010/main" type="writingRegion" rotatedBoundingBox="14297,5599 14672,6452 14216,6652 13841,5799"/>
        </emma:interpretation>
      </emma:emma>
    </inkml:annotationXML>
    <inkml:traceGroup>
      <inkml:annotationXML>
        <emma:emma xmlns:emma="http://www.w3.org/2003/04/emma" version="1.0">
          <emma:interpretation id="{94D5461E-2901-4450-8D03-DCB7D6A6F881}" emma:medium="tactile" emma:mode="ink">
            <msink:context xmlns:msink="http://schemas.microsoft.com/ink/2010/main" type="paragraph" rotatedBoundingBox="14297,5599 14672,6452 14216,6652 13841,5799" alignmentLevel="1"/>
          </emma:interpretation>
        </emma:emma>
      </inkml:annotationXML>
      <inkml:traceGroup>
        <inkml:annotationXML>
          <emma:emma xmlns:emma="http://www.w3.org/2003/04/emma" version="1.0">
            <emma:interpretation id="{D4562D8C-5AAA-4214-AE84-EF7CBF71EE53}" emma:medium="tactile" emma:mode="ink">
              <msink:context xmlns:msink="http://schemas.microsoft.com/ink/2010/main" type="line" rotatedBoundingBox="14297,5599 14672,6452 14216,6652 13841,5799"/>
            </emma:interpretation>
          </emma:emma>
        </inkml:annotationXML>
        <inkml:traceGroup>
          <inkml:annotationXML>
            <emma:emma xmlns:emma="http://www.w3.org/2003/04/emma" version="1.0">
              <emma:interpretation id="{76E3E668-E1BE-495D-88AA-354FE4349017}" emma:medium="tactile" emma:mode="ink">
                <msink:context xmlns:msink="http://schemas.microsoft.com/ink/2010/main" type="inkWord" rotatedBoundingBox="14297,5599 14672,6452 14216,6652 13841,5799"/>
              </emma:interpretation>
              <emma:one-of disjunction-type="recognition" id="oneOf0">
                <emma:interpretation id="interp0" emma:lang="en-US" emma:confidence="0">
                  <emma:literal>*</emma:literal>
                </emma:interpretation>
                <emma:interpretation id="interp1" emma:lang="en-US" emma:confidence="0">
                  <emma:literal>•</emma:literal>
                </emma:interpretation>
                <emma:interpretation id="interp2" emma:lang="en-US" emma:confidence="0">
                  <emma:literal>R</emma:literal>
                </emma:interpretation>
                <emma:interpretation id="interp3" emma:lang="en-US" emma:confidence="0">
                  <emma:literal>&amp;</emma:literal>
                </emma:interpretation>
                <emma:interpretation id="interp4" emma:lang="en-US" emma:confidence="0">
                  <emma:literal>M</emma:literal>
                </emma:interpretation>
              </emma:one-of>
            </emma:emma>
          </inkml:annotationXML>
          <inkml:trace contextRef="#ctx0" brushRef="#br0">64 81 37,'0'0'20,"-7"-25"1,7 25-1,0 0-3,-16-24-4,16 24-3,-15-17-2,15 17-1,0 0-2,0 0 0,-17-16-2,17 16 1,0 0-2,0 0 0,0 0-1,0 0 0,0 0-1,0 0 0,-11 19 1,11-19 0,2 39-1,-1-8 0,1 6 1,2 6 0,1 7 0,-1 3-1,1-5 0,2 11 0,-1-3-1,1-7 1,0 1 0,0-5 0,-1-4 0,-1-5 0,0-4 0,-3-9 0,2-4 0,-1-2 0,1-1 0,-4-16 0,3 19 0,-3-19 0,0 0 0,6 18 0,-6-18 1,0 0 0,0 0 0,0 0 0,0 0 0,0 0 0,0 0 0,0 0 0,0 0-1,0 0 1,0 0 0,0 0-1,0 0 0,0 0 1,0 0-1,0 0 0,0 0 0,0 0 0,0 0 0,0 0 0,0 0-1,0 0 1,0 0 0,0 0 0,0 0-1,21-18 1,-21 18 0,24-11 0,-24 11 0,30-12 0,-12 8 0,2-1 0,-1 5-1,1 0 0,-2 2 1,2 1-1,-1 1 1,-3-2-1,-16-2 1,27 7-1,-27-7 1,18 3 0,-18-3-1,0 0 1,16 4 0,-16-4-1,0 0 1,0 0 0,0 0 0,0 0-1,0 0 1,0 0 0,0 0 0,0 0 0,0 0 0,0 0 0,0 0 0,0 0 0,0 0-1,0 0 1,0 0 0,0 0 0,0 0 0,0 0 0,16 2 0,-16-2 0,0 0-1,0 0 1,0 0 0,0 0 0,0 0 0,17-4-1,-17 4 1,0 0 0,0 0 0,16-2 0,-16 2 0,0 0 0,0 0-1,0 0 1,18-3 0,-18 3 0,0 0 0,0 0 0,0 0 0,16-2-1,-16 2 1,0 0 0,0 0 0,0 0 0,0 0 0,0 0 0,0 0 0,0 0 0,0 0 0,0 0 0,0 0 1,0 0 0,0 0 0,0 0 0,0 0 0,0 0 0,0 0 0,-2-21 0,2 21 0,-7-27 0,1 7-1,1-3 0,-4-7 1,-2 0-1,1-4 0,-3 0 0,-1-5 0,-1 5 1,-1-5-1,-2 3 0,2 2 1,-2 4-1,2-1 0,0 5 0,2 1 1,-2-4-1,3 8 0,-1-2 0,3 7 0,0-4 1,11 20-1,-16-29 0,16 29 0,0 0 0,-14-16 0,14 16 0,0 0-1,0 0 0,-7-17 1,7 17-1,0 0 0,0 0 0,-4-22 0,4 22 0,0 0 1,0 0 0,-11-18-2,11 18 2,0 0 0,0 0 0,-14-17 0,14 17 0,0 0-1,0 0 0,0 0 0,0 0 0,0 0 0,0 0-1,2 21 2,1-5 0,5 11 0,2 7 0,3 5 1,1 5-1,0 5 0,1-1 0,-3-7-1,1 5 0,-2-9 0,-2-4 0,-4-7 1,-1-4 0,-3-6 0,-1-16 1,2 19 0,-2-19 1,0 0 0,0 0 0,0 0 0,-21-28 0,8 8 0,-1-5-1,-4-3-1,-4-3 0,3-1 1,-3 0-1,6 2-1,-2 3 1,6 6 0,1 5-1,11 16-1,-11-16 0,11 16-1,0 0 1,7 28 0,2-10 0,4 11 0,-1 1 1,4 4-1,1 3 2,-3 1 0,0-6 0,-5-2-1,0-5 1,-5-4 1,-4-21 1,3 25 0,-3-25-1,0 0 1,0 0 0,-19-10 0,19 10-1,-22-29 1,8 13-2,-1-5 0,3 1-1,1-1 1,0 1-1,11 20-1,-12-28 0,12 28-1,0 0 0,0 0-1,0 0 2,11 32-1,-6-9 1,6 12 0,-2 1 1,0 5 1,0-2 0,-4-3-1,0-8 1,-1-4 0,-2-5 0,-2-19 0,1 20 0,-1-20 1,0 0 0,0 0 0,2-23-1,0 7 1,2-6-1,-1-3 0,3 0 0,1-1-1,2 2 0,0 3 0,-9 21 0,21-25-1,-21 25 0,22 2 0,-22-2 0,21 25 0,-12-6 0,0 5 1,-2-1 0,2 4 0,-2-4 1,-1-2-1,-1-3 1,-5-18 0,7 23-1,-7-23 1,0 0 1,0 0-1,9 16 1,-9-16 2,0 0-1,0 0 1,0 0 0,-11-19-1,11 19 1,-17-22-1,6 6-1,-2 0-1,-1-4 0,1 3 0,1 1 0,12 16-1,-20-29 0,20 29 0,-9-23 0,9 23-1,-2-16 0,2 16 0,0 0 0,17-11 0,-17 11 0,25 11 1,-25-11-1,30 28 1,-12-10 0,-2 5 0,2-1 1,-5 1 0,-1-3-1,-3-3 1,-9-17 0,11 25 1,-11-25-1,0 0 1,7 16 1,-7-16 1,0 0-1,0 0 1,0 0-1,-9-23 1,4 7-1,-6-2 0,0-5-1,-1-2 0,-3 2 0,1-4-1,1 2 0,1-1 0,1 2 0,2-1 0,-2 4 0,4-2 0,-2-4 0,2 4 0,0-2 0,0 0 0,1 0 0,1 0 0,0 4 0,-1-1 1,1 5-1,1-1 1,1-4 0,3 22 0,-6-28 0,6 28 0,-5-23 1,5 23 0,-4-16-1,4 16 0,0 0 0,0 0-1,0 0-1,0 0 0,0 0 0,0 0-1,0 0 0,0 0 1,0 0 0,18 16 0,-18-16 0,22 23 0,-6-7 1,0-2 0,2 6 0,-2-6 0,4 0 0,-2 2-1,1-1 1,1 2 0,0 1 0,-1 2-1,-1 1 1,0-1-1,-2-1 1,1 1-1,-3 1 1,-2-1 0,-1-2 0,-11-18-1,18 28 1,-18-28 0,16 24 0,-16-24 0,11 17 0,-11-17-1,0 0 1,0 0 0,11 18 0,-11-18 0,0 0 0,0 0 0,0 0 0,7 16 0,-7-16 0,0 0 0,0 0 0,0 0 0,0 0 0,0 0 0,0 0 0,0 0 0,0 0 0,0 0 0,0 0 0,0 0 0,0 0 0,0 0 0,3 18 0,-3-18 0,0 0 0,4 16 0,-4-16 0,0 0 0,0 20 0,0-20-1,0 0 1,0 0 0,2 19 0,-2-19 0,0 0 0,0 0 0,0 18 0,0-18 0,0 0 0,0 0-1,0 20 1,0-20 0,0 0 0,7 19-1,-7-19 1,0 0-1,12 22 1,-12-22 0,0 0-1,13 19 1,-13-19 0,0 0 0,0 0 0,0 0 0,0 0 0,0 0 2,0 0-1,0 0 0,0 0 1,-23 7-1,23-7 1,-20-7-1,20 7 0,-25-9-1,9 4 1,-2 0-1,0-2 0,-2 1 0,2 3 0,2-1 0,0 2 0,16 2-1,-23-5 0,23 5 0,0 0-2,-16 2-1,16-2-5,0 0-5,0 0-9,0 0-1,0 0 1,0 0 0</inkml:trace>
        </inkml:traceGroup>
      </inkml:traceGroup>
    </inkml:traceGroup>
  </inkml:traceGroup>
</inkml:ink>
</file>

<file path=ppt/ink/ink12.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6.33226E-7" units="1/dev"/>
        </inkml:channelProperties>
      </inkml:inkSource>
      <inkml:timestamp xml:id="ts0" timeString="2010-07-04T20:26:31.334"/>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B5443751-61C5-48C6-837B-15D86D6E00BA}" emma:medium="tactile" emma:mode="ink">
          <msink:context xmlns:msink="http://schemas.microsoft.com/ink/2010/main" type="writingRegion" rotatedBoundingBox="12468,13444 12527,14215 11891,14263 11832,13492"/>
        </emma:interpretation>
      </emma:emma>
    </inkml:annotationXML>
    <inkml:traceGroup>
      <inkml:annotationXML>
        <emma:emma xmlns:emma="http://www.w3.org/2003/04/emma" version="1.0">
          <emma:interpretation id="{4C05B5EC-2DA4-46D5-ADC1-1234A31FCD23}" emma:medium="tactile" emma:mode="ink">
            <msink:context xmlns:msink="http://schemas.microsoft.com/ink/2010/main" type="paragraph" rotatedBoundingBox="12468,13444 12527,14215 11891,14263 11832,13492" alignmentLevel="1"/>
          </emma:interpretation>
        </emma:emma>
      </inkml:annotationXML>
      <inkml:traceGroup>
        <inkml:annotationXML>
          <emma:emma xmlns:emma="http://www.w3.org/2003/04/emma" version="1.0">
            <emma:interpretation id="{69AF7FCA-48A8-4BFD-A071-7C5C926ABF87}" emma:medium="tactile" emma:mode="ink">
              <msink:context xmlns:msink="http://schemas.microsoft.com/ink/2010/main" type="line" rotatedBoundingBox="12468,13444 12527,14215 11891,14263 11832,13492"/>
            </emma:interpretation>
          </emma:emma>
        </inkml:annotationXML>
        <inkml:traceGroup>
          <inkml:annotationXML>
            <emma:emma xmlns:emma="http://www.w3.org/2003/04/emma" version="1.0">
              <emma:interpretation id="{562AB367-A248-42E1-BC89-E09025B15377}" emma:medium="tactile" emma:mode="ink">
                <msink:context xmlns:msink="http://schemas.microsoft.com/ink/2010/main" type="inkWord" rotatedBoundingBox="12468,13444 12527,14215 11891,14263 11832,13492">
                  <msink:destinationLink direction="with" ref="{EF031385-3F84-47B2-A70B-DEE8185D99C4}"/>
                  <msink:destinationLink direction="from" ref="{81FDB22D-DAF2-4842-B570-61C3F8B6ABF2}"/>
                  <msink:destinationLink direction="from" ref="{8F0EADF4-26A9-4C70-84A0-F6CC0358D766}"/>
                </msink:context>
              </emma:interpretation>
              <emma:one-of disjunction-type="recognition" id="oneOf0">
                <emma:interpretation id="interp0" emma:lang="en-US" emma:confidence="0">
                  <emma:literal>part</emma:literal>
                </emma:interpretation>
                <emma:interpretation id="interp1" emma:lang="en-US" emma:confidence="0">
                  <emma:literal>past</emma:literal>
                </emma:interpretation>
                <emma:interpretation id="interp2" emma:lang="en-US" emma:confidence="0">
                  <emma:literal>pat</emma:literal>
                </emma:interpretation>
                <emma:interpretation id="interp3" emma:lang="en-US" emma:confidence="0">
                  <emma:literal>p*</emma:literal>
                </emma:interpretation>
                <emma:interpretation id="interp4" emma:lang="en-US" emma:confidence="0">
                  <emma:literal>pot</emma:literal>
                </emma:interpretation>
              </emma:one-of>
            </emma:emma>
          </inkml:annotationXML>
          <inkml:trace contextRef="#ctx0" brushRef="#br0">91 141 9,'0'0'14,"0"0"2,0 0-3,-21-14 2,21 14-1,0 0 1,0 0-2,-18-13-1,18 13-4,0 0 0,0 0-1,-20-10-2,20 10 0,0 0-2,0 0 0,-16-8 0,16 8-1,0 0 0,0 0 1,0 0-1,-16-7-1,16 7 1,0 0-2,0 0 1,0 0 0,0 0-1,0 0 0,0 0-1,0 0 1,0 0-1,0 0 1,0 0 0,25-10-1,-9 10 1,4-2-1,3 0 1,1 0 0,4-1 0,1-1 0,1 1 0,1-1 0,1-3 0,0 2 0,0-3-1,-1 3 1,-1-2 0,-3 2 0,0-1-1,-4 3 1,-1 1 0,1 0-1,-5 0 1,2 1 0,-20 1 0,30 0 0,-30 0 0,22 0 0,-22 0 0,0 0 0,0 0 0,16-2 0,-16 2 0,0 0 0,0 0-2,0 0 2,0 0 0,0 0 0,0 0 0,0 0 0,0 0 0,16-4 0,-16 4 0,0 0 0,0 0 0,0 0 0,0 0 0,0 0 0,0 0 0,0 0 0,0 0 0,0 0 0,0 0 0,0 0-1,0 0 1,0 0 0,7 16-1,-7-16 1,-2 23 0,0-7 0,-1 4 0,1 0 1,-3 3-1,-1 4 0,1-1 0,-2 1 0,0 3-1,-1-1 2,1 5-2,-3-2 1,1 0 0,-2-2 0,2 2 0,-2-5 0,0-4 0,2-1 0,0-3 0,2-3 0,7-16 1,-9 22-1,9-22 0,0 0 0,0 0 0,-9 16 0,9-16 1,0 0-2,0 0 2,0 0-1,0 0 0,0 0 0,0 0 0,0 0 0,0 0 0,0 0 0,0 0 0,0 0 0,0 0 0,0 0 0,0 0 0,0 0 0,0 0 0,0 0 0,0 0 0,0 0 0,-7-18-1,7 18 1,0 0 0,-10-20 0,10 20-1,-9-16 1,9 16 0,-9-21 0,9 21-1,-15-23 1,15 23 0,-14-25 0,5 9-1,-2-2 1,1 0 0,-1-2 0,0-3-1,-2 0 1,1-5-1,1-1 1,2 0 0,0 5 0,2 0 1,2 5-2,5 19 2,-7-23-2,7 23 1,0 0-1,0 0-1,0 0 1,0 0-1,0 0 0,7 16 0,0 0 1,0 0-1,2 5 2,2 6-1,-2-2 1,0 2-1,-2-6 1,0 2 0,-3-5 1,-3 0-1,-1-18 1,0 18 0,0-18 0,0 0 1,0 0-1,-16-6 0,16 6 0,-14-26 0,7 9-1,1-6-1,3 2 1,1-6-1,4 2 0,0-3 0,3 4-1,2 5 1,2 3-2,-9 16 2,20-9 0,-20 9-1,21 18 1,-21-18-1,22 34 2,-13-15-1,0 4 2,-4 2-1,-1-9 0,-4 4 2,0-20-1,-11 30 1,11-30-1,-27 22 1,9-17 0,0-1-1,-1-1 1,-3-5-1,2-5 0,2-3 0,1-5-1,4-6 0,2-2-1,2-8 0,8 1-1,1-4 1,5 6-1,4-1 1,5 2-1,2 6 2,4 9-1,0 3 0,1 7 0,-1 2 0,-2 5 0,0 6 1,-18-11 0,25 32 1,-20-9 0,-1 0-1,-8 4 2,-1 3-1,-6-1 2,-3-1-2,-4-4 1,-4 2 0,-3-11-1,0 1 1,-2-7 0,0-4-1,4-5 0,0-2 0,3-1-1,20 3 1,-25-27-1,18 9-1,3-2 1,6-3-1,4-2 0,1-3 1,5 3-2,1 3 2,1 1-2,4 7 2,0 1-2,2 6 2,-3 5-1,3 6 0,-2 3 1,-2 0 0,-1 9 0,-3 0-1,-5 2 2,-1 0-1,-6 5 1,-2 0-1,-4-1 1,-3 1-1,9-23 1,-19 32 1,19-32-1,-22 23-1,22-23 1,-21 11 0,21-11 0,-16-5-1,16 5 1,-15-24-1,15 24 0,-10-35 0,4 11-1,3-2 2,1 1-2,2 2 2,0 1-2,0 6 1,2 0-1,-2 16 1,0 0-1,3-16 0,-3 16 1,0 0-1,11 25 1,-7-9-2,1 4 2,2-1-1,0 4 2,0 4-2,-1-2 1,1 0 0,0-7 0,-1 5 1,-1-5-2,-2 5 2,1-5-1,-4-18 0,7 29 0,-7-29 1,2 19-1,-2-19 0,0 0 1,0 0 0,0 0 0,2 16 0,-2-16 0,0 0 0,0 0 0,-15-16 0,15 16-1,-16-18 1,16 18-1,-30-25-1,14 11 1,0-2 0,0-2-1,-1-1 0,3 1 1,2-4-1,12 22 1,-17-28-1,17 28 1,-8-16-1,8 16 0,0 0 0,0 0 1,0 0-1,7 25 1,0-7 0,2-2 0,0 5 0,1 2 0,5 4 0,-3-2 1,1-2-1,-2 0 0,1-1 0,-3-1 0,0-3 1,-9-18-1,11 27 0,-11-27 1,5 17 1,-5-17-1,0 0 0,0 0 0,0 0 1,0 0-1,0 0 0,0 0 1,0 0-1,-21-10-1,21 10 0,-24-25 1,24 25-1,-28-32 0,13 12 0,1-1-1,0-1 1,3-1 0,0 2 0,4 1-1,0-5 1,3 6 0,1-5-2,-1 7 2,1-3 0,1 2 0,-2-5 2,-3 5-2,7 18 1,-12-28-2,12 28 2,-13-22-1,13 22 1,0 0-2,0 0 0,0 0-1,0 0 1,0 0 1,4 23-1,5-1 0,3 1 0,4 4 2,0 1-2,4 1 1,-2 1-1,-2-7 1,2 4 0,-4-7 0,1-3 0,-15-17-1,18 29 1,-18-29 0,10 16 1,-10-16-1,0 0 1,0 0-1,0 0 1,0 0 0,0 0 0,-3-18 0,3 18-1,-13-23 2,4 7-4,0-2 2,0-2 0,0 1-1,-1-3 0,2 5 1,1-5-1,0 4 0,2-1 0,5 19 1,-7-29-1,5 11 0,2 18 2,-4-26-3,4 26 3,-2-25-2,2 25 1,2-22-1,-2 22 1,0 0-2,0 0 1,16-16 1,-16 16-1,18-5 0,-18 5 1,31-2-1,-12 0 1,3-1 1,-1-3-1,3-1 0,-1 2 0,0-2 0,-1-2-1,-1 2 1,-1-2 0,-2 4 0,0-3 0,-18 8 0,25-10 0,-25 10 0,19-9 0,-19 9 0,20-9 0,-20 9 0,16-7 0,-16 7 0,16-7 0,-16 7 0,0 0 0,16-6 0,-16 6 0,0 0 0,0 0 0,0 0 0,0 0 0,0 0 0,8 23 1,-8-23-1,-2 27 0,2-27 0,-2 34 0,0-14 1,-1-1-1,-6 6 1,3-2-2,-3 1 2,4-5-2,-6 3 2,6-1-1,-4-3 0,4 0-1,5-18 1,-8 25 1,8-25-2,-3 16 1,3-16 0,0 0 0,-6 18 0,6-18 0,0 0 0,0 0 1,-5 21-1,5-21 0,-3 18 0,3-18 0,-4 18 0,4-18 0,-4 25 1,4-25-1,-5 24 0,5-24 0,-4 24 0,1-8 0,3-16 0,-4 28 0,2-12 0,2-16 0,-1 29 0,1-29 0,-4 30 0,4-30 1,-2 21-1,2-21-1,-1 20 1,1-20 0,-2 18 0,2-18 0,0 0 0,0 20 0,0-20 0,0 0 0,0 0 0,0 0 0,-4 16 0,4-16 0,0 0 0,0 0 0,0 0 0,-2 17 0,2-17 0,0 0 0,0 0 0,0 16 0,0-16 0,0 0 0,0 0 0,0 0 0,-1 18 0,1-18 0,0 0 0,0 0 0,-4 16 0,4-16 0,0 0 0,0 0 1,0 0-1,-4 18 0,4-18 1,0 0 0,0 0 0,0 0-1,0 0 1,0 0 0,0 0 0,0 0-1,0 0 0,0 0 0,-9-19 0,9 19-1,-7-17 1,7 17 0,-12-26 0,3 8 0,0-3-1,0-4 1,-2-2 0,-1-3 0,1-6-1,0 2 1,0-2 0,1 2-1,1 2 0,2 2 1,-1 3-1,1-1 1,-2 10 0,2-2-1,7 20 1,-14-28 0,14 28 0,-15-18-1,15 18-1,0 0-2,0 0-7,0 0-9,-21-5-4,21 5-1,0 0 0,0 0 1</inkml:trace>
        </inkml:traceGroup>
      </inkml:traceGroup>
    </inkml:traceGroup>
  </inkml:traceGroup>
</inkml:ink>
</file>

<file path=ppt/ink/ink13.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6.33226E-7" units="1/dev"/>
        </inkml:channelProperties>
      </inkml:inkSource>
      <inkml:timestamp xml:id="ts0" timeString="2010-07-04T20:26:35.404"/>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DC795C60-927D-48D3-BF0E-58BB9A0DC93C}" emma:medium="tactile" emma:mode="ink">
          <msink:context xmlns:msink="http://schemas.microsoft.com/ink/2010/main" type="writingRegion" rotatedBoundingBox="8441,12085 8151,13028 7648,12873 7937,11930"/>
        </emma:interpretation>
      </emma:emma>
    </inkml:annotationXML>
    <inkml:traceGroup>
      <inkml:annotationXML>
        <emma:emma xmlns:emma="http://www.w3.org/2003/04/emma" version="1.0">
          <emma:interpretation id="{9F3A31CB-18EB-4FE9-8E62-08AD89B98876}" emma:medium="tactile" emma:mode="ink">
            <msink:context xmlns:msink="http://schemas.microsoft.com/ink/2010/main" type="paragraph" rotatedBoundingBox="8441,12085 8151,13028 7648,12873 7937,11930" alignmentLevel="1"/>
          </emma:interpretation>
        </emma:emma>
      </inkml:annotationXML>
      <inkml:traceGroup>
        <inkml:annotationXML>
          <emma:emma xmlns:emma="http://www.w3.org/2003/04/emma" version="1.0">
            <emma:interpretation id="{B10434CF-FB4A-44D2-B7C1-DD8053B1D197}" emma:medium="tactile" emma:mode="ink">
              <msink:context xmlns:msink="http://schemas.microsoft.com/ink/2010/main" type="line" rotatedBoundingBox="8441,12085 8151,13028 7648,12873 7937,11930"/>
            </emma:interpretation>
          </emma:emma>
        </inkml:annotationXML>
        <inkml:traceGroup>
          <inkml:annotationXML>
            <emma:emma xmlns:emma="http://www.w3.org/2003/04/emma" version="1.0">
              <emma:interpretation id="{E41718A1-2F21-4949-AA46-C763BBB50F0A}" emma:medium="tactile" emma:mode="ink">
                <msink:context xmlns:msink="http://schemas.microsoft.com/ink/2010/main" type="inkWord" rotatedBoundingBox="8441,12085 8151,13028 7648,12873 7937,11930">
                  <msink:destinationLink direction="to" ref="{81FDB22D-DAF2-4842-B570-61C3F8B6ABF2}"/>
                  <msink:destinationLink direction="with" ref="{19E5BB08-6FAA-4C21-92A4-A9917C553B9C}"/>
                </msink:context>
              </emma:interpretation>
              <emma:one-of disjunction-type="recognition" id="oneOf0">
                <emma:interpretation id="interp0" emma:lang="en-US" emma:confidence="0">
                  <emma:literal>p.</emma:literal>
                </emma:interpretation>
                <emma:interpretation id="interp1" emma:lang="en-US" emma:confidence="0">
                  <emma:literal>ppb.</emma:literal>
                </emma:interpretation>
                <emma:interpretation id="interp2" emma:lang="en-US" emma:confidence="0">
                  <emma:literal>pp.</emma:literal>
                </emma:interpretation>
                <emma:interpretation id="interp3" emma:lang="en-US" emma:confidence="0">
                  <emma:literal>pub.</emma:literal>
                </emma:interpretation>
                <emma:interpretation id="interp4" emma:lang="en-US" emma:confidence="0">
                  <emma:literal>pt.</emma:literal>
                </emma:interpretation>
              </emma:one-of>
            </emma:emma>
          </inkml:annotationXML>
          <inkml:trace contextRef="#ctx0" brushRef="#br0">229 205 8,'-1'-17'10,"1"17"-3,0-20 0,0 20-1,1-25 1,-1 25-1,0-23 2,0 23 0,0-27 0,0 27 2,-1-21-2,1 21 0,-4-20 0,4 20-1,-2-18-1,2 18 0,0 0-1,-5-18 0,5 18 0,0 0-2,0 0 1,0 0-1,0 0 0,-9-16-1,9 16 0,0 0-2,0 0 1,0 0-2,0 0 1,0 0-1,16 4 1,-16-4-1,23 12 1,-7-1 0,2-2 0,4 5 0,-3 1 0,3-1 0,-1 2 0,3 0-1,-5 0 1,-1 0 0,0-2 0,0 0 0,-2-1 0,0 1 0,-16-14 0,29 23 0,-29-23 0,29 22 0,-29-22-1,25 19 2,-25-19-1,16 13-1,-16-13 2,0 0-1,0 0 0,0 0 0,0 0 0,0 0 1,0 0-1,0 0 0,0 0 0,0 0 0,0 0 0,0 0 0,0 0 0,0 0 0,0 0 0,0 0 1,0 0-1,0 0 1,0 0 0,0 0 0,0 0 0,0 0 0,0 0-1,0 0 1,0 0-1,0 0 1,0 0 0,0 0-1,0 0 1,0 0-1,3 18 2,-3-18-1,0 0-1,-17 19 1,17-19-1,-27 25 1,11-9-1,-2 0 0,0 2 0,-6 0 0,3 0 0,-2 1 0,1 1 0,1 3 1,-3 2-2,1-2 1,2 1-1,-1-1 1,4 2 0,-1 0 0,2 0 0,1-8 0,2 5 1,0-4-1,1 1 1,1-3-2,-1 0 2,13-16-2,-20 25 1,20-25 0,-16 23 0,16-23 0,-19 22 0,19-22 0,-20 23 0,20-23 0,-18 21 0,18-21-1,-18 24 1,18-24 0,-13 21-1,13-21 1,-8 16 0,8-16 0,0 0 0,-13 18 0,13-18-1,0 0 1,0 0 1,0 0-1,0 0 0,0 0 0,0 0 0,0 0 0,0 0 0,-18 11 0,18-11 0,0 0-1,0 0 1,0 0-2,0 0 1,9-18 0,-9 18 0,11-23 0,-6 6-1,4-4 1,0-6 0,0-3 0,4-7-1,-3-1 2,3-5-2,-1 1 1,3-5 0,-3 4 0,3-3 0,-3 7 0,-3 5 2,-2 4-2,0 1 2,1 10 0,-5 3-2,-3 16 2,4-20-1,-4 20 0,0 0 1,0 0-1,0 0 0,0 0 0,0 0-1,0 0 0,0 0 0,0 0-1,-6 25 1,3-4-1,-3 2 1,-1 6 0,-2 1-2,0 2 3,-3-3-1,1-2 2,-2-6-1,5-5 1,8-16 0,-15 16 0,15-16 1,0 0-2,-3-28 2,4 4-2,7-1 2,-1-10-3,2-3 1,1-4-1,5-3 2,-3 6-1,-1 0-1,3 7 1,-3 3-2,-2 11 1,-9 18 0,0 0 0,18 4 0,-13 15 0,-3 10 0,-2 3 1,0 4 0,-2-1 0,-1 6 0,-4-3 1,-1-4-1,-2-8 2,3-3-2,-4-5 3,4-2-2,7-16 2,-18 15-2,18-15 1,-16-16 0,10 0-1,1-4 1,1-5-3,2-5 2,4-6-3,2-5 2,5-2-1,3-5 0,3 5 1,1-1-1,2 3 0,0 3 0,1 12 0,-1 4 1,0 13-1,-2 4 0,-16 5 0,27 20 0,-16-3 1,-4 8 0,-5-2 1,-2 8-1,-6-6 1,-1 5 1,-5-7-1,-3 2 1,-3-9 0,2 0 0,-2-7 0,2-2 0,-2-7-1,2-1 0,0-10 0,16 11 0,-27-32 0,13 7-2,5-2 1,-2-1 0,6 1-1,1-5 1,4 7-1,0-2 0,4 11 0,-4 16 0,14-23 0,-14 23 0,24-7 0,-24 7 0,28 12 1,-10-3-1,4 4 1,-3-1-1,5 2 1,-5 2 0,3-1 0,-3 1 0,1-4 0,-4 4-1,0-3 1,-16-13 0,29 21 0,-29-21 0,22 16 0,-22-16 0,0 0 0,17 18 0,-17-18 0,0 0 0,0 0 0,18 19 0,-18-19 0,0 0 0,8 17 0,-8-17 0,1 16 0,-1-16 1,-5 21-1,-2-5 0,-2 0 0,-4 4 0,-1-1 0,-2 4 0,-4 1 1,0-1-1,1 4 0,1-6-1,0 2 1,4-3-1,1-2 1,13-18-1,-18 24 0,18-24-2,0 0 2,0 0 0,0 0 0,0 0 0,11-32-1,-2 13 3,3-4-2,-1 1 2,3-1-2,-1 3 2,0 1-1,-13 19 1,17-23-1,-17 23 1,0 0-1,0 0 1,0 0 0,0 0-1,0 0 1,-12 30 0,-1-9-1,-1 1-1,-2 4 1,0-2-1,0-1 2,1-5-2,1-2 2,14-16-2,-18 19 1,18-19-1,0 0 1,0 0-1,-5-26-1,10 4 2,2-3-2,2-7 2,4-2-1,-1-1 1,3-1 0,-5 0 1,3 6-1,-2 1 0,-2 3 0,-4 6 1,-5 20 0,7-27 0,-7 27-1,0 0 0,0 0 0,-12 22 0,-1 1 0,2 5 0,-5 3-1,0 4 0,-2 5 1,4-6-1,1-10 1,3-4 0,10-20 0,-13 23 1,13-23-1,0 0 0,0-16 0,5-2 1,1-3-1,3-8 0,2-3 0,-1-1-1,3-3 1,-1 2 0,1 7 0,-4 4-1,0 5 0,-9 18 0,0 0 0,0 0 0,2 18 1,-10 5-1,-2 4 1,-1 3 1,-5 4-1,0 0 1,0 2 0,-1-6-2,1-1 2,6-8-3,-1 0 2,11-21-3,-13 23 1,13-23-4,0 0 0,0 0-2,0 0-5,6 22-9,-6-22 1,0 0 1,0 0 0</inkml:trace>
        </inkml:traceGroup>
      </inkml:traceGroup>
    </inkml:traceGroup>
  </inkml:traceGroup>
</inkml:ink>
</file>

<file path=ppt/ink/ink14.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6.33226E-7" units="1/dev"/>
        </inkml:channelProperties>
      </inkml:inkSource>
      <inkml:timestamp xml:id="ts0" timeString="2010-07-04T20:15:53.992"/>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FCB878CA-2D69-4122-AAB2-AC7C49339EA6}" emma:medium="tactile" emma:mode="ink">
          <msink:context xmlns:msink="http://schemas.microsoft.com/ink/2010/main" type="writingRegion" rotatedBoundingBox="4138,8596 4487,7874 4857,8052 4508,8774"/>
        </emma:interpretation>
      </emma:emma>
    </inkml:annotationXML>
    <inkml:traceGroup>
      <inkml:annotationXML>
        <emma:emma xmlns:emma="http://www.w3.org/2003/04/emma" version="1.0">
          <emma:interpretation id="{63851120-7062-4EEC-850F-401B7A619B4D}" emma:medium="tactile" emma:mode="ink">
            <msink:context xmlns:msink="http://schemas.microsoft.com/ink/2010/main" type="paragraph" rotatedBoundingBox="4138,8596 4487,7874 4857,8052 4508,8774" alignmentLevel="1"/>
          </emma:interpretation>
        </emma:emma>
      </inkml:annotationXML>
      <inkml:traceGroup>
        <inkml:annotationXML>
          <emma:emma xmlns:emma="http://www.w3.org/2003/04/emma" version="1.0">
            <emma:interpretation id="{18FE6913-97D0-4D9B-82F6-3A097B697AB5}" emma:medium="tactile" emma:mode="ink">
              <msink:context xmlns:msink="http://schemas.microsoft.com/ink/2010/main" type="line" rotatedBoundingBox="4138,8596 4487,7874 4857,8052 4508,8774"/>
            </emma:interpretation>
          </emma:emma>
        </inkml:annotationXML>
        <inkml:traceGroup>
          <inkml:annotationXML>
            <emma:emma xmlns:emma="http://www.w3.org/2003/04/emma" version="1.0">
              <emma:interpretation id="{4346A237-1CE3-41AB-A8EB-0861D2F0EC8E}" emma:medium="tactile" emma:mode="ink">
                <msink:context xmlns:msink="http://schemas.microsoft.com/ink/2010/main" type="inkWord" rotatedBoundingBox="4138,8596 4487,7874 4857,8052 4508,8774">
                  <msink:destinationLink direction="from" ref="{606A9858-40E1-4D45-97CD-7D53FCB4EF84}"/>
                  <msink:destinationLink direction="with" ref="{19E5BB08-6FAA-4C21-92A4-A9917C553B9C}"/>
                </msink:context>
              </emma:interpretation>
              <emma:one-of disjunction-type="recognition" id="oneOf0">
                <emma:interpretation id="interp0" emma:lang="en-US" emma:confidence="0">
                  <emma:literal>Food</emma:literal>
                </emma:interpretation>
                <emma:interpretation id="interp1" emma:lang="en-US" emma:confidence="0">
                  <emma:literal>Food.</emma:literal>
                </emma:interpretation>
                <emma:interpretation id="interp2" emma:lang="en-US" emma:confidence="0">
                  <emma:literal>Fobbed.</emma:literal>
                </emma:interpretation>
                <emma:interpretation id="interp3" emma:lang="en-US" emma:confidence="0">
                  <emma:literal>Foot.</emma:literal>
                </emma:interpretation>
                <emma:interpretation id="interp4" emma:lang="en-US" emma:confidence="0">
                  <emma:literal>Fobbed</emma:literal>
                </emma:interpretation>
              </emma:one-of>
            </emma:emma>
          </inkml:annotationXML>
          <inkml:trace contextRef="#ctx0" brushRef="#br0">-719 2253 17,'0'0'16,"0"0"3,-23-25-2,23 25-3,0 0 0,0 0-2,-13-19-2,13 19-1,0 0-3,0 0-2,0 0-2,-16 3 0,14 13 0,2 9-2,0 9 1,0 7-1,2 9 0,0 7 0,0 2 0,1 3 1,3-5-1,-3-7 0,-1-5 0,1-9 0,-1-10 1,0-8-1,-2-18 1,5 16 1,-5-16 1,0 0 0,0 0 0,0 0 0,0 0-1,2-21 1,-4 5-2,2-7 2,0-6-3,2-8 1,0-8-1,0-5 0,-2-3 0,0-4-1,2-2 1,-1 4 0,1 3-1,-2 9 1,0 4 0,0 9-2,2 6 1,-2 24 1,2-23-1,-2 23 0,0 0 0,0 0 0,18-7 0,-18 7 1,19 4-1,-19-4 1,31 1 0,-13-1 0,1 0 0,3-3 0,1-1 0,0 1 1,1-3-1,-1 3 0,-2-3 0,3 5 0,-5-3 0,3 4 0,-6 0-1,2 0 1,-18 0 0,29 4-1,-29-4 1,16 3-1,-16-3 1,0 0 0,0 0 0,0 0 1,0 0-1,0 0 0,0 0 1,16 9-1,-16-9 1,0 0-1,0 0 1,0 0 0,0 0 0,0 0-1,0 0 1,0 0-1,0 0 0,0 0-2,0 0-1,0 0-2,0 0-1,0 0-4,2 16-6,-2-16-8,7 16-1,-7-16 2,0 0 0</inkml:trace>
          <inkml:trace contextRef="#ctx0" brushRef="#br0" timeOffset="644891.4678">-642 2696 5,'0'0'7,"-4"16"-1,4-16-1,0 0 1,0 23-1,0-23 2,-1 16-1,1-16 0,-6 16-1,6-16 0,-5 16 1,5-16-1,0 0-1,0 0 0,0 0 0,0 0-2,0 0 2,0 0-1,0 0-1,0 0 1,3-16 0,-3 16-1,11-27 1,-4 11-1,2-3-1,2-3 0,2-5 0,-1 4 0,2-5-1,2 1 1,2-5-1,-1 2 1,2-1-1,-1 3 1,-2 5-1,0-1 0,0 5 1,-5 3-1,-11 16 0,20-20 0,-20 20 0,0 0 0,20-19 0,-20 19 0,0 0 1,14-16 0,-14 16 0,0 0 0,12-20-1,-12 20 1,0 0 0,17-21-1,-17 21 1,7-17-1,-7 17 1,0 0 0,12-21 0,-12 21 0,0 0-1,9-20 1,-9 20-1,7-19 0,-7 19 0,0 0 0,11-20 0,-11 20 0,0 0 1,6-16-1,-6 16 0,0 0 0,0 0 1,0 0-1,0 0 0,0 0 0,0 0 0,0 0 0,0 0 1,0 0-1,0 0 0,0 0 0,0 0 0,0 0 0,8-16 0,-8 16 0,0 0 0,0 0 0,-3-19 1,3 19-1,0 0 0,0 0 0,0 0 0,0 0 0,-18-9-1,18 9 1,-20 12-1,20-12 0,-30 27 1,10-11 0,0 0-1,-1 4 2,-2-6 0,3 4 0,2-6-1,2-1 2,0-2-1,16-9 0,-25 12 0,25-12 0,-16 4 0,16-4 0,0 0 0,0 0-1,-16-2 0,16 2 0,0 0-1,0 0-1,0 0 1,5-20-1,-5 20 0,0 0 1,14-19-1,-14 19 0,0 0 1,0 0 0,0 0 0,0 0 0,0 0 0,0 0 0,-7 32 1,0-13-1,-4 8 1,-1 2 0,-1 1 0,1-3 1,1 1-1,0-6 1,2-6-1,9-16 1,-12 19 1,12-19-2,0 0 1,1-16 0,3-2 0,5-3-1,0-6 0,3 1-1,1-3 1,1 2-1,1 4 0,-3 5-1,-12 18 0,22-19 1,-22 19 0,0 0-1,16 25 1,-16-6 1,-4 4 0,2 1 1,-3 1 0,-2-2 1,-2-2 0,2-3 0,7-18 1,-15 23 0,15-23 0,0 0 0,0 0-1,-16 6-1,16-6-1,4-18 0,-1 2 0,-3 16-2,13-32 0,-4 14 0,3 0 0,-1 2 0,-11 16 0,22-18-1,-22 18 1,18-2 0,-18 2 1,0 0 1,9 27 0,-9-27 0,-11 34 2,2-13-1,-7 1 1,1 1 0,-4-2 0,3 1 0,-2-6 0,18-16 0,-25 19-1,25-19-1,0 0 0,0 0 0,-11-21-1,16-1 0,4-1-1,2-3 1,3-1-1,1 2 1,1 2 0,-2 3 0,-14 20-1,25-21 1,-25 21 0,18 3 1,-18-3 0,9 29 0,-9-10 0,-4 5 2,-1 2-1,-2-3 1,-6 2-1,4-3 1,-5-6 0,14-16 0,-23 23 1,23-23-1,-16 5-1,16-5 1,0 0-2,-15-21 1,15 21-1,-1-34 0,2 13-1,1-6 0,3 0 0,4-3 1,2 0-1,-2 1 0,2 4-1,-4 6 0,2 3 0,-9 16 1,0 0-1,16-4 1,-16 4 0,-3 30 0,-1-8 1,-1-1 1,-3 2 0,-1 0 1,-5-3 0,3-4 0,11-16 0,-21 18 1,21-18-1,-20 0 0,20 0-1,-11-20-1,10 4 0,1-2 0,0-1-1,3-3 0,4 1-1,-1 0 1,3-1-1,0 6 0,-9 16 0,14-25-1,-14 25 1,0 0 0,20-7 1,-20 7-1,7 18 1,-7-18 0,3 32 1,-4-12 0,-1 1 1,-2 0 0,-1-1 0,-2-2-1,1-2 1,6-16 0,-14 21 0,14-21 0,0 0 0,0 0-2,-11 16-1,11-16-1,0 0-3,0 0-1,0 0-4,0 0-2,0 0-8,18 2 1,-18-2 1,0 0 1</inkml:trace>
        </inkml:traceGroup>
      </inkml:traceGroup>
    </inkml:traceGroup>
  </inkml:traceGroup>
</inkml:ink>
</file>

<file path=ppt/ink/ink15.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6.33226E-7" units="1/dev"/>
        </inkml:channelProperties>
      </inkml:inkSource>
      <inkml:timestamp xml:id="ts0" timeString="2010-07-05T21:33:23.143"/>
    </inkml:context>
    <inkml:brush xml:id="br0">
      <inkml:brushProperty name="width" value="0.06667" units="cm"/>
      <inkml:brushProperty name="height" value="0.06667" units="cm"/>
      <inkml:brushProperty name="color" value="#177D36"/>
      <inkml:brushProperty name="fitToCurve" value="1"/>
    </inkml:brush>
  </inkml:definitions>
  <inkml:traceGroup>
    <inkml:annotationXML>
      <emma:emma xmlns:emma="http://www.w3.org/2003/04/emma" version="1.0">
        <emma:interpretation id="{8319C3C4-930A-4E32-BA13-8C32917FA0D3}" emma:medium="tactile" emma:mode="ink">
          <msink:context xmlns:msink="http://schemas.microsoft.com/ink/2010/main" type="inkDrawing" rotatedBoundingBox="3599,10791 21281,10054 21444,13952 3761,14689" semanticType="callout" shapeName="Other"/>
        </emma:interpretation>
      </emma:emma>
    </inkml:annotationXML>
    <inkml:trace contextRef="#ctx0" brushRef="#br0">104 1965 6,'0'0'5,"0"0"0,-21 10 0,21-10 0,0 0-1,-15 17-2,15-17 0,0 0 0,-18 13 1,18-13 1,0 0 0,0 0 1,0 0 2,0 0 0,-19-16 1,19 16-2,0 0 2,-17-11-2,17 11-1,0 0-1,-15-5 0,15 5-2,0 0 0,0 0-1,0 0 0,0 0 0,0 0 0,0 0 0,0 0 0,0 0 0,0 0 0,0 0-1,0 0 1,-2 17-1,2-17 0,12 29 0,-2-14 0,2 7-1,5 0 1,0 3 0,5-1 0,0 1 0,5-1 0,-2 1-1,2 2 1,-1 0 0,-1 1 0,-3 4 0,2-1 0,-6 3 0,4-2 0,-1 1 0,-1 3-1,2-3 1,-2 1 0,4-9 0,-4 6 0,2-8-1,0 6 1,-1-4 0,2-3 1,-4 2-1,0-4 0,-2 3 0,1-2 0,1 1 0,-4-2 0,4 0 0,-6 0 0,4 2-1,-2-3 1,4-1 0,-2-1-1,2 2 1,-4-3-1,0 1 1,0-2 0,2-3 0,-3 7-1,-1-2 2,-1-2-1,-12-15 0,27 28 0,-13-12-1,3 0 1,-4 1 0,4 0 1,0 0-2,-3 3 1,4-5 0,-4 2 0,3-3 0,-2-4-1,0-2 1,-15-8 0,27 12 0,-8-7 0,-19-5 0,30 10 0,-13-5 0,4 0 0,-3 2 0,2-2 0,2 0 0,0 0 0,0 0 0,2-1-1,-2-1 1,0-1 0,-2-2 0,-1 1 0,1-2 0,-3-1 0,-1 0 0,-1 1 0,-15 1 1,27-5-1,-12 1 1,0 3 0,1-1 0,-1 0-1,3-1 1,3-2 0,-1 0-1,0 0 1,-3-2-1,2-2 0,-2 1 0,0 0 0,-17 8 1,27-16-1,-27 16 0,27-16 0,-27 16 0,25-16 0,-25 16 0,27-16 0,-11 7 1,-1-3-1,2 1 0,-2-1 0,4 0 1,-1 0-1,-1-1 0,4 1 0,-1-2 0,-2 3 0,3-1 1,-1 3-1,0-4 0,-1 1 0,3 0 0,0-1 0,-2 1 0,1-3 1,1 0-1,0-4 0,-2 1 0,4-3 1,-6 3-1,3-2 0,-1-4 0,-1 4 0,-1-2 0,-1 3 0,0-1 0,2 0 0,-4 1 0,2 3 0,-4-1 0,3 2 0,-3-4 0,1 2 0,-1 0 0,-1 2 0,0-2 0,0-1 0,0 3 0,-2-2 0,-10 17-1,23-29 1,-23 29 0,22-25 0,-22 25 0,28-24-1,-12 7 1,-2 2 1,5-5-1,1 2 1,2-8-1,2 4 1,-4-5-1,5 0 1,-1 2-1,3-3 0,2-1 0,-2-1 0,5-1 0,-1-2 0,2-1 0,3-3 0,3 1 0,-2-2 0,4-1 0,-2 0 0,1-3 0,3-2 0,1-3 0,-2 1 0,-3-1 0,3 3 0,-6-1-1,3-2 1,-2 5 0,-2-4-1,3 4 1,-3 0 1,2 0-1,2 0 1,-1-2-1,-1 5 1,-2 0 0,3-3 0,-6 4 0,3-3-1,-1 2 0,-3 1 0,4 0 0,1 0 0,3-1 0,-4 2 0,6 0 0,-2 0 0,3-4 0,0 1 0,1 1 0,-3-1 0,-1 1 0,2 0 0,-6 4 0,1-1-1,-5 1 2,-3 3-2,-1 2 2,-1 1-1,-3-1 0,1 4 0,-2 1 1,0 3-1,0 4 0,0-1 0,2 1 1,-4 1-1,2 3 0,-2 3 0,1 2 0,-1-1 0,-5 3 0,2 6 0,-1-3 0,2 3 0,-1 1 0,2 0 0,1 0 0,2 3 0,2 2 0,1-3 0,2 1 0,0 2 0,2 0 0,0 4 0,5-3 0,0 1 0,4 1 0,1 3 0,2-1 0,3 1 0,-2 1 0,1 0 0,-1 0 0,0 5 0,-5-2 0,2 0 0,-5 4-1,-2-1 1,4 2 0,-4-1 0,4 3-1,-2-2 2,-1 4-1,3 3 0,-1-6 0,3 10 0,-6-6 1,2 4-1,0-4 0,-6 4 0,5-6 0,-6 2 0,3-1 0,-1-4 0,1 4 0,1-4 0,-1 2 1,-1 0-1,0-2 0,1 2 0,-3 2 0,2-1 1,-3 4-1,2 0 0,-1 7 0,6-2 0,-3 3 0,4 1 0,-2-1-1,4 4 1,-3-1 0,3 5-1,3-1 0,-2-4 0,0 3 1,2 3-1,0-2 1,2 0 0,-2-3 0,1 3 0,-2-2 1,2 6 0,-1 1-1,2-3 0,3 0 0,-4 1 1,6 1-1,-4-6 0,4 2 0,-4-1 1,1-3-1,-3-1 1,-4 2-1,1-3 1,-3-3-1,-2 4 1,-1-1 0,-1 1 0,-3-2-1,0-1 0,-1 1 0,-3-1 0,3 1 0,-1 1 0,-1-1 0,-2-3-1,0-3 1,0 1 0,-2-3 0,2 0 0,-3-5 0,-1-2 0,-2 0 0,2 1 0,-2-3 0,2 2 0,1-1 0,-2-1 0,1 4 0,1-1 0,0-1 0,-1-3 0,1-1 0,-2 0 0,1-1 0,-1-2 1,-1-1-1,2 0 0,-3-2 0,4 3 0,-2 1 0,3 3 1,-1-2-1,-2 0 0,3 0 0,-3 2 1,2 2-1,-2-4 0,-2 0 0,0-3 1,0 3-2,2 0 2,-17-15-1,29 25 0,-14-15 0,0 2 0,-15-12 0,29 22 0,-29-22 0,27 17 0,-27-17 0,27 19 0,-27-19 0,26 15 0,-26-15 1,22 10-1,-22-10 0,22 10 0,-22-10 0,22 3 0,-22-3 0,20 4 0,-20-4 0,17 0 0,-17 0 0,17 1 0,-17-1 1,0 0-1,19 0 0,-19 0 0,0 0 0,0 0 0,16 4 0,-16-4 0,0 0 0,0 0 0,16 0 0,-16 0 0,0 0 0,0 0 0,15-10 0,-15 10 0,0 0 0,0 0 0,19-17 0,-19 17 0,0 0 0,0 0 0,15-12 0,-15 12 0,0 0 0,18-17 0,-18 17 0,21-22 0,-8 7 0,-1 0 0,3-4 0,2-1 0,-1 0 0,2 3 0,-1-3 0,3 3 0,-3-3 0,4 0 0,-3-1 0,1 3 0,-1-4 0,1-2 0,1 2 0,1 0 0,2 1 0,-1-3 0,4 4 0,-2 0-1,1 1 1,0 2 0,2-3 0,-1 5 0,-1-2 0,1 3-1,-1 1 1,-1 1 0,1 0 0,0 2 0,1 2 0,-1-1 0,1 3 0,1-3 0,-2-1 0,2 2 0,-1-1 0,1 1 0,-2-2 0,2-2 0,-2 0 0,1-1 0,-1 1 0,-1-3 0,1 1 0,-1-4 0,1 4 0,-3-3-1,2 4 1,2-6 0,-1 6 1,0-4-1,-3-5 0,2 5 0,-2-3 0,3 3 1,-4-3-1,-1 7 1,0-6-1,1 7 0,-1 0 0,-1 2 0,-1-1-1,1 0 1,1 3 0,-5-2-1,2 1 1,0-1 0,-2 2-1,-15 8 1,28-15-1,-28 15 0,23-15 1,-23 15-1,26-19 0,-26 19 1,23-18-1,-23 18 1,21-24 0,-21 24 0,15-25-1,-15 25 1,13-21 0,-13 21 0,11-16 0,-11 16-1,0 0 1,13-17 0,-13 17-1,0 0 1,0 0 0,17-10-1,-17 10 1,0 0 0,15-2-1,-15 2 1,0 0-1,22-5 1,-22 5 0,22 3 0,-22-3-1,27 2 1,-11 0 0,2 1 0,1 2 0,1 2 0,2 0 0,0-1 0,0 3 0,0 2 0,0 3 0,2 1 0,-4 0 0,2 2 1,4 3-1,-3 4 0,3-2 0,-3 3 1,3-1-1,1 4 0,-2 3 1,2 1-2,-6 0 2,4-4-2,-5 6 1,6 1 0,-6-1 0,0 0 0,2-4 1,-1 4-1,2-2 1,-2 2-1,2-1 0,-2-2 0,1-1 1,-2 0-1,0 1 0,1-1 0,-1-1 0,2-1 0,-2-1 0,1 0 0,2 2 0,-4-6 0,3 3 0,0-1 1,-2 0-1,-1 0 0,1 2 0,2 0 0,-3-1 0,1 2 0,0-1 0,1 2 0,-1-4 0,2 2 0,-2 0 0,1-2 1,-1 4-1,2-2-1,-3-2 1,-1 1 0,2-1 0,-1-5-1,0 2 1,-2-4 0,5-4 0,-2 4 0,0-6 0,1 2 0,2-8 1,1 6-1,0-5 0,3 0 0,-5-4 0,3 1 0,-1-4 1,1 0-1,1-2 0,-3-7 0,4 3 0,-3-4 0,7-2 0,-3-5 1,8 2-1,-4-9 0,5-1 0,0 1 1,2-6-1,5 1 0,-3-8 1,3-2-1,-2-3 0,2-1 1,-1 0-1,1 0 0,-4-1 0,-1-2 0,2 4 0,-2 2 0,3 3 0,0-2 0,-1 0 0,1 2 0,-1-3 0,0 4 0,-4-1 0,4 2 0,-6-4-1,-1 4 1,0-1 0,-2 1 0,0 5 0,-1-2 0,-1 1 0,-5-1 0,2 4 1,-1-1-1,-1 4 0,-1 1 1,-2-1-1,-2 5 0,-1-1 0,1 5 1,-5 0-1,2 3-1,-17 13 1,22-24 0,-22 24 0,21-20 0,-21 20 0,18-20-1,-18 20 1,21-17 0,-21 17 0,20-15 0,-20 15 0,22-15-1,-22 15 1,22-15 0,-22 15 0,20-12-1,-20 12 1,24-9 0,-24 9 0,25-6-1,-25 6 2,29-6-2,-14 1 1,1 4 1,1-3-1,-2 1 0,3-2 0,-2 3 0,-1-3-1,0 4 1,2-1 0,-17 2 0,29-4 0,-12 4 0,-17 0 0,25 2-1,-25-2 2,27 4-1,-27-4-1,24 1 1,-24-1 0,24-1 0,-24 1 0,25-11 0,-25 11 0,25-18 0,-9 8 0,-16 10 0,28-25 0,-14 6 0,-1-1 0,-1 0 0,0-1 0,2-2 0,-2-4 0,-2-4 0,0-2 0,0-1 0,2-1 0,-2-2 0,2-7 0,-2 2-1,0-4 1,5-1 0,1 1 0,4-2-1,0-5 1,4-1 0,3-1 0,2-6 0,5 2 0,-1-1 1,3-4-1,0-2 1,3 5-1,3-5 0,-3 4 0,3 1 0,-3 1 0,3 1 0,-1 3 0,0 2 0,-1 5 1,1 1-1,-2 5 0,0 1 0,0 5 0,-2 4 0,-5 1 1,2 1-1,0-1 0,-4 5 0,7 2 1,-4 0-1,4 3 0,-5 5 0,7 2-1,-2 6 1,-1 6 0,-2 3 0,-1 7-1,0 5 1,-3 6 0,2 6 0,-5 3 1,0 3-1,-3 5 0,1 4 1,-3 1-1,0 6 0,0-2 0,0 0 1,-3-1-1,3 1 1,-2-2-1,1-1 1,2-2-1,-2-4 1,1 2-1,1 0 0,1 0 1,0-3-1,1-2 0,-1 0 0,-2-2 1,2 1-1,-2-6 0,0 0 0,-2-3 0,0 2 0,1-1 0,-1 1 1,0-1-1,-3 1 0,2 1 0,-6 2 1,4 0-1,-2 2 0,2 1 0,-3 0 0,1-1 0,2 5-1,-2-7 2,4 1-2,-2-2 2,1-4-2,-4-6 1,1 3 1,-1-2-1,-14-17 0,27 27 0,-17-12 1,0 0-1,0 2 0,2-2 0,0 0 0,-2 0 0,4 1 0,-14-16 0,25 25 1,-25-25-2,20 17 1,-20-17 1,21 13-1,-21-13 0,0 0 0,20 12 0,-20-12 0,0 0-1,22 12 1,-22-12 0,0 0 0,15 12 0,-15-12-1,0 0 1,0 0-1,19 10 1,-19-10-1,0 0 0,15 5 0,-15-5 0,0 0 0,17 13 0,-17-13 1,0 0-1,0 0 1,15 15 0,-15-15 0,0 0 0,0 0 0,10 16 0,-10-16 0,0 0 0,16 15 1,-16-15-1,0 0 0,18 10 0,-18-10 0,0 0 0,19 8 0,-19-8 0,0 0 1,0 0-1,20 17 0,-20-17 0,0 0 0,21 22 0,-21-22 0,16 15-1,-16-15 0,19 12-3,-19-12-2,0 0-6,22 15-11,-22-15-1,0 0 1,7-17 0</inkml:trace>
  </inkml:traceGroup>
</inkml:ink>
</file>

<file path=ppt/ink/ink16.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6.33226E-7" units="1/dev"/>
        </inkml:channelProperties>
      </inkml:inkSource>
      <inkml:timestamp xml:id="ts0" timeString="2010-07-04T21:24:02.480"/>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7957 732 12,'0'0'15,"24"-41"2,-10 22-2,-63-13 0,4 7 0,-28-7-2,-11 1-3,-14-3 0,-28 5-2,1-5-1,-25-1-2,-8-2-1,-24-6-2,-10 3 1,-20-8-1,-12 8 0,-20-8 0,-21 9 0,-14 1 1,-28 9-1,-11 2 0,-6 12-1,-8 5 2,8 4-2,-8 10 0,11 3-1,4 6 0,30 7 1,18 3-2,10 7 1,29 10 0,7 3-1,20 8 0,12 8 1,27 6-2,3 3 2,21 10-1,4-4 0,25 7 1,-8 2-1,32-4 1,10 1 0,7-1 0,14 1 0,15 3 0,9 0 0,11 1-1,11 4 1,10 4 0,0 2 0,17 4 0,4 3-1,4-2 2,6 0-2,11-4 1,7-5 0,10 0 0,7-6 0,18-3 0,14-5 0,13 2-1,22-6 1,10-3 0,21-4 0,4 4 0,27-9-1,4-2 1,24-3 0,11-8 0,3-2-1,19-5 2,13-4-2,24-12 1,7 3 0,14-12 0,-4-2 0,12-6 0,2-7 0,14-4 0,-3-5 0,-14-5 0,4-10-1,-14-1 1,-11-7 0,0-4-1,-6-9 2,-12 0-2,-13-12 2,0-5-1,-18-4 0,-14-13 1,-6-5-1,-25-10 1,-18-5 0,-38-7 0,-28-8 0,-31-2 0,-32-1 1,-27 2-1,-36 5 2,-34 4-2,-11 4 1,-35 1-1,-28 6 0,-20-1 0,-36-4-2,-24 1 1,-20 4 0,-22 1 1,-7 12-1,-10 8 0,7 11 0,-8 18-1,35 15 1,15 15-3,10 5-4,35 13-6,14 8-13,0-9 0,55 14-2,-20-14 2</inkml:trace>
</inkml:ink>
</file>

<file path=ppt/ink/ink2.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6.33226E-7" units="1/dev"/>
        </inkml:channelProperties>
      </inkml:inkSource>
      <inkml:timestamp xml:id="ts0" timeString="2010-07-03T13:28:33.514"/>
    </inkml:context>
    <inkml:brush xml:id="br0">
      <inkml:brushProperty name="width" value="0.06667" units="cm"/>
      <inkml:brushProperty name="height" value="0.06667" units="cm"/>
      <inkml:brushProperty name="color" value="#C00000"/>
      <inkml:brushProperty name="fitToCurve" value="1"/>
    </inkml:brush>
  </inkml:definitions>
  <inkml:traceGroup>
    <inkml:annotationXML>
      <emma:emma xmlns:emma="http://www.w3.org/2003/04/emma" version="1.0">
        <emma:interpretation id="{67B3C158-CDB9-4241-908D-C5FE3782FEF5}" emma:medium="tactile" emma:mode="ink">
          <msink:context xmlns:msink="http://schemas.microsoft.com/ink/2010/main" type="inkDrawing" rotatedBoundingBox="13078,9925 19643,9950 19642,10118 13077,10094" shapeName="Other"/>
        </emma:interpretation>
      </emma:emma>
    </inkml:annotationXML>
    <inkml:trace contextRef="#ctx0" brushRef="#br0">0 14 3,'27'6'9,"-27"-6"-1,23 0 1,-23 0 0,33-4-1,-14 1 0,8 3 0,-3-4-1,6 4 0,2-3-1,0 3 1,2 0-2,1 0-1,-1 0 1,0 1-2,5 1 0,4-2 1,0 4-1,2-4 0,7 1 0,-4 1-1,4 2 0,3-1 0,-1 4 0,2-1 0,3 3-1,2 0 0,0 0 0,7-1 1,1 3-1,1-4 1,7 4-1,-7-6 1,5 4 0,-1-2-1,3 4 0,-4-4 1,2 0-1,2 0-1,6-1 1,4-1 0,3-3 0,7-2 0,3-2 0,2-5 1,2 2-1,2-4 0,3-2 0,-4-1 0,5 1 0,-5-2-1,3 3 0,-1-3 1,8 4-1,-6 0 1,0 1-1,2 0 1,2 1-1,-5 2 0,-1 0 0,-3 1 1,3 0-1,3 3 0,-3-3 0,2 2 0,-1 2 1,-1 2-1,1-2 0,-1 2 0,-5 0 0,-3 1 0,1 3 1,-5-5-1,2 3 0,-1-1 0,1 3 0,-6-4 0,-1 1 0,-6 1 0,-5 1 0,-2-1 0,-9 1 0,-5 2 0,-6-2 0,-7 1 0,-3-1 0,-6 2 0,-5-3-1,-8 3 0,-5-3-2,-6 1 0,-17-5-2,19 14-3,-19-14-3,0 0-9,-5 18-7,-15-20 1,20 2 1,-50-2 2</inkml:trace>
  </inkml:traceGroup>
</inkml:ink>
</file>

<file path=ppt/ink/ink3.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6.33226E-7" units="1/dev"/>
        </inkml:channelProperties>
      </inkml:inkSource>
      <inkml:timestamp xml:id="ts0" timeString="2010-07-03T13:28:34.637"/>
    </inkml:context>
    <inkml:brush xml:id="br0">
      <inkml:brushProperty name="width" value="0.06667" units="cm"/>
      <inkml:brushProperty name="height" value="0.06667" units="cm"/>
      <inkml:brushProperty name="color" value="#C00000"/>
      <inkml:brushProperty name="fitToCurve" value="1"/>
    </inkml:brush>
  </inkml:definitions>
  <inkml:traceGroup>
    <inkml:annotationXML>
      <emma:emma xmlns:emma="http://www.w3.org/2003/04/emma" version="1.0">
        <emma:interpretation id="{314DB362-04F4-419E-9BA6-CA4B8A81E7A5}" emma:medium="tactile" emma:mode="ink">
          <msink:context xmlns:msink="http://schemas.microsoft.com/ink/2010/main" type="inkDrawing" rotatedBoundingBox="13259,9528 19814,9987 19805,10102 13251,9642" shapeName="Other"/>
        </emma:interpretation>
      </emma:emma>
    </inkml:annotationXML>
    <inkml:trace contextRef="#ctx0" brushRef="#br0">0 2 9,'32'-7'10,"15"10"-1,-3-6-1,14 6-1,-5-6 0,12 5 0,1-4 0,9 5 1,1-4-1,11 4 0,3-3-1,10 7-1,6-3 0,7 5 0,1 0 0,8 1-1,9 1 0,3 0 0,6-2 0,3 0 0,9 0 0,2 0-1,6-2 0,1 0-1,7 3 1,4-2-1,5 6 0,-3-5 0,0 5 0,1-1 0,2 4-1,-3-2 0,0 2 0,-2-1-1,-6 2 1,-1 0-1,0-2 0,-8-5 0,-3-2 1,-3-2-1,-3-2 0,-6-3 1,-6 0-1,-9 0 1,-7 1-1,-5 3 0,-8 2 0,-8 1 0,-15 2 1,-11 3-2,-8 1 1,-10-1-1,-10-2-1,-9 3-1,-13-3-2,0 2-2,-23-14-6,22 20-7,-8-4-7,-14-16 1,0 0 1,0 0 2</inkml:trace>
  </inkml:traceGroup>
</inkml:ink>
</file>

<file path=ppt/ink/ink4.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6.33226E-7" units="1/dev"/>
        </inkml:channelProperties>
      </inkml:inkSource>
      <inkml:timestamp xml:id="ts0" timeString="2010-07-04T20:15:32.012"/>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81FDB22D-DAF2-4842-B570-61C3F8B6ABF2}" emma:medium="tactile" emma:mode="ink">
          <msink:context xmlns:msink="http://schemas.microsoft.com/ink/2010/main" type="inkDrawing" rotatedBoundingBox="7983,11934 11415,15208 10845,15806 7413,12531" semanticType="callout" shapeName="Other">
            <msink:sourceLink direction="from" ref="{562AB367-A248-42E1-BC89-E09025B15377}"/>
            <msink:sourceLink direction="to" ref="{E41718A1-2F21-4949-AA46-C763BBB50F0A}"/>
          </msink:context>
        </emma:interpretation>
      </emma:emma>
    </inkml:annotationXML>
    <inkml:trace contextRef="#ctx0" brushRef="#br0">3361 3032 4,'0'0'15,"0"0"2,0 0 1,0 0-4,0 0-1,0 0 0,0 0-2,0 0-2,-16-19-3,16 19-1,0 0 0,0 0-1,0 0-1,0 0 1,0 0-1,-16-15-1,16 15 1,0 0 0,0 0-1,0 0 0,0 0-1,-16-7 0,16 7 0,0 0 0,0 0 0,0 0-1,-18-9 1,18 9 0,0 0 0,0 0 0,-20-7 0,20 7 0,0 0 0,-16-2 1,16 2-1,0 0 0,0 0-1,-22-10 1,22 10 0,0 0-1,-19-15 1,19 15 0,-16-7 0,16 7 0,-16-10-1,16 10 1,-20-16-1,20 16 0,-20-18 1,20 18-1,-21-23 1,21 23 0,-25-25 0,25 25 0,-27-24 0,27 24 0,-31-24 0,31 24 0,-32-24 0,32 24-1,-30-21 1,30 21-1,-29-29 0,29 29 1,-25-25-1,25 25 0,-27-28 1,11 12 0,2 0-1,-3 5 1,-2-3-1,3 0 1,-8-1-1,6 1 1,-3 0-1,-1 1 0,1-1 0,1-2 0,-1 0 1,1 0-1,-3-4 0,1-1 0,-3 1 0,-2-3 0,-1 0 1,-1-4-1,-1 2 0,-3-1 0,3-3 1,-2 1-1,1-3 0,1 3 0,1-3 0,1 1 1,-3 0-1,1-4 0,-4 4 0,0-2 0,0-4 1,-4 0-2,-3 1 1,0-3 0,-4-1 1,2 1-1,-4 3 0,1-1 0,-1 1 0,1-1-1,-1-2 1,2-1 1,4 0-1,-2-2 0,2-2 0,-2-1 0,-2-1 0,6 1 1,-2-1 0,-1 0-1,1 1 0,0-4 0,0 1 1,1 1-1,-3 3 0,-1 0 0,-3-1 0,-3 1 0,0-1 0,-4 4 0,0 1 0,1-2 0,1-2 0,-2-3 0,0 1 0,4 3-1,2-1 2,3-4-2,0 3 1,2 1 0,6 0 0,-1 4 0,2 3 0,4 3 0,3-1 0,1 5 0,3 4 0,3 2 1,2 5-1,4 2 0,16 16 0,-21-23 0,21 23 0,0 0 0,-18-18 0,18 18 0,0 0 0,0 0-1,0 0 0,0 0 0,0 0-2,0 0-3,0 0-5,9 16-11,-9-16-7,18 14-1,-18-14 0,20 13 1</inkml:trace>
    <inkml:trace contextRef="#ctx0" brushRef="#br0" timeOffset="1466.4026">-34 77 15,'-6'-38'18,"6"38"2,-7-30 0,7 30-3,-7-20-1,7 20-2,0 0-1,-9-23-2,9 23-4,0 0-1,0 0-2,0 0 0,-4 21-3,4 1 0,0 5-1,2 10 0,0 4 0,2 7 0,-3 6 0,3-1 0,0 1 0,-3-6 0,3-5 1,-2-11 1,0-4 0,-2-10 0,0-18 1,0 0-1,0 0 0,-8-16-1,5-7 1,-1-9-1,1-4 0,-1-5-1,0-7-1,1-4 1,3-3 1,2 1-1,-1-3 0,3 4 0,1 3 0,1 0 0,-1 7 0,2 2 0,1 9 0,-3 5 0,0 8-1,-1 3 2,-1 0-1,-3 16 0,8-23 0,-8 23 0,0 0-1,9-16 1,-9 16 0,0 0 0,12-18-1,-12 18 1,0 0 0,16-16 0,-16 16 0,0 0 1,20-22-1,-20 22 1,14-16-1,-14 16 0,0 0 1,18-21-1,-18 21 0,0 0 1,0 0-1,0 0 1,0 0-1,13-16 1,-13 16 0,0 0 0,0 0 0,0 0-1,0 0 0,0 0 0,0 0 0,0 0 0,0 0 0,0 0 0,0 0 0,23 21 0,-23-21 0,27 20 0,-6-6 0,-1 2 1,3-2-1,2 1 0,-3 1-1,-1-6 1,3 3 0,-7-2 0,1-3 0,-1-2 0,-17-6 0,25 16 1,-25-16-1,17 12 0,-17-12 0,0 0 0,20 11 1,-20-11-1,0 0 0,0 0 0,0 0 1,0 0-1,0 0 0,0 0 1,0 0-1,0 0 0,0 0 1,0 0-1,0 0 0,11 18 0,-11-18-2,0 0-3,0 0-3,0 0-7,0 0-11,0 0-2,0 0-1,0 0 0</inkml:trace>
  </inkml:traceGroup>
</inkml:ink>
</file>

<file path=ppt/ink/ink5.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6.33226E-7" units="1/dev"/>
        </inkml:channelProperties>
      </inkml:inkSource>
      <inkml:timestamp xml:id="ts0" timeString="2010-07-04T20:16:00.467"/>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606A9858-40E1-4D45-97CD-7D53FCB4EF84}" emma:medium="tactile" emma:mode="ink">
          <msink:context xmlns:msink="http://schemas.microsoft.com/ink/2010/main" type="inkDrawing" rotatedBoundingBox="5169,5813 10065,6011 10028,6919 5132,6722" rotationAngle="1725901600" semanticType="callout">
            <msink:sourceLink direction="from" ref="{4346A237-1CE3-41AB-A8EB-0861D2F0EC8E}"/>
          </msink:context>
        </emma:interpretation>
      </emma:emma>
    </inkml:annotationXML>
    <inkml:trace contextRef="#ctx0" brushRef="#br0">49 772 14,'-20'4'16,"20"-4"2,-16 0 1,16 0-4,0 0 0,0 0-5,-14-20 0,14 20-2,2-27-2,0 11-3,5-2-1,-2-3-1,6 0 0,3-4 0,4 0 0,2-4 0,8 2 0,1-6 0,5 4 0,7-7 0,2 6 0,9-4 0,6 6-1,2-4 1,7 5-1,4-2 1,6 6-1,6 0 0,8 2 1,0 5-1,1 1 1,3 5 0,-2 1 0,5 2 0,1-1 0,-10 1-1,1 0 1,-4-5 0,-2-1-1,4-3 0,-4 0-1,-4 0 0,1 2 1,-2 0-1,0 3 1,-4 5-1,0 3 2,-5-1 0,0 4-1,-4 2 1,0 2 0,-1-1 2,1 3-2,4-1 2,-2 0-2,3 1 1,5 1-1,-1 0 3,2 0-2,-2 0 0,2 0-1,-7 2 1,-4-2 0,-5 4-1,-5 0 1,-4-1-2,-4 6 1,-3-3-1,1 5 1,-1-2-1,2 3 1,-5-4-1,3 3 0,-4-2 0,1-2 0,1 2 0,-6 0 0,-1 0 0,-4 2 0,4 3 0,0-3 0,3 3-1,-3-1 1,0 3 1,3 0-1,1 6 0,1-6 0,-3 6 0,-4-1 0,-4 1 0,-1-3 0,-8 1 0,-3-9 0,-5 0 0,-4-2 0,-9-16 0,12 21 1,-12-21-2,0 0 1,0 0-3,0 0-1,9 20-4,-9-20-9,0 0-9,0 0-1,-13-30-1,13 30 2</inkml:trace>
    <inkml:trace contextRef="#ctx0" brushRef="#br0" timeOffset="437596.3683">4745 261 39,'0'0'19,"0"0"2,-13-20-2,13 20-3,0 0-2,0 0-2,0 0-1,-16-18-1,16 18 0,0 0-2,0 0-2,-11-17 0,11 17-1,0 0-1,0 0-1,0 0 0,0 0 0,0 0-1,0 0-1,0 0 0,0 0 0,0 0 0,0 0 0,0 0 0,0 0 0,0 0-1,0 0 1,0 0 0,0 0-1,0 0 0,0 0 1,-17-11-1,17 11 0,0 0 0,0 0 0,0 0 0,0 0 0,0 0 0,0 0 0,0 0 0,8 24 0,-8-24 0,9 26 0,-4-10 0,3 6 1,-1-1-1,2-3 0,2 2 0,-1 0 0,1 0 0,2-3 0,-2 1-1,-11-18 1,22 28 0,-22-28 0,18 26 0,-18-26 0,17 18 0,-17-18 0,11 16 0,-11-16 0,0 0 0,11 19 0,-11-19 0,0 0 0,0 0 0,5 16 0,-5-16 0,0 0 0,0 0 0,0 0 1,0 0-1,0 0 0,6 17 0,-6-17 0,0 0 1,0 0-1,0 0 0,7 18 0,-7-18-1,0 0 1,2 17 0,-2-17 0,0 0 0,0 0 0,2 20 0,-2-20 0,0 0 0,0 0 0,0 0 0,4 18 0,-4-18 0,0 0 0,0 0 0,0 0-1,0 0 1,7 19 0,-7-19 0,0 0 0,0 0 0,2 16 0,-2-16-1,0 0 1,0 0 0,0 0 0,0 0 0,0 0 0,0 0 0,0 0 0,0 0 0,0 0 0,0 0 0,0 0 0,0 0 1,2 17-1,-2-17 0,0 0 1,0 0-1,0 0 0,-24 22 1,24-22-1,-31 18 0,14-5 0,-5 0 0,-2 1 0,-4 5 0,-1-3 1,-3 3-1,3 1 0,-1-4 0,1 1 0,1-2 0,0-1 1,4-3-1,-1 0 0,4-3 0,1 1 0,-2-2 1,3-1-1,3-1 0,16-5 0,-30 9 0,30-9 1,-20 8-1,20-8 0,0 0 0,0 0 0,0 0 0,0 0 0,0 0-1,0 0 0,0 0-1,0 0-3,0 0-2,0 0-4,0 0-7,0 0-14,0 0 1,19 11 0,-19-11 0</inkml:trace>
  </inkml:traceGroup>
</inkml:ink>
</file>

<file path=ppt/ink/ink6.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6.33226E-7" units="1/dev"/>
        </inkml:channelProperties>
      </inkml:inkSource>
      <inkml:timestamp xml:id="ts0" timeString="2010-07-04T20:16:16.956"/>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EF031385-3F84-47B2-A70B-DEE8185D99C4}" emma:medium="tactile" emma:mode="ink">
          <msink:context xmlns:msink="http://schemas.microsoft.com/ink/2010/main" type="inkDrawing" rotatedBoundingBox="11059,8409 12502,13987 11936,14133 10493,8555" semanticType="callout" shapeName="Other">
            <msink:sourceLink direction="with" ref="{562AB367-A248-42E1-BC89-E09025B15377}"/>
          </msink:context>
        </emma:interpretation>
      </emma:emma>
    </inkml:annotationXML>
    <inkml:trace contextRef="#ctx0" brushRef="#br0">12-21 15,'0'0'15,"0"0"0,0 0 0,-17-4-2,17 4 1,0 0-2,0 0-1,0 0-1,0 0-2,0 0-1,0 0 0,0 0-1,0 0-1,0 0 0,0 0-1,0 0-1,0 0-1,0 0-1,0 0 2,0 0-2,0 0 0,0 0 0,0 0-1,0 0 1,0 0 0,-5 23-1,5-23 1,7 29 0,-3-8 0,3 3 0,4 4 1,1 4-1,1 6 0,3 3 0,0 3 0,2 6 0,0 2-1,1 1 0,-2 3 0,1 2 0,-1-2 0,1-1 0,-2 2 1,2 4-1,0-4 1,2 1-1,-2 1 1,2 2-1,-1 3 1,5 2-1,-3-2 0,2 2 0,1 5-1,-3 1 2,1 3-2,-3-2 1,5-2 0,-7 4 0,3 3 1,0 1-1,-2-6 0,1 0 0,-1-2 0,2 1 0,-4 4 1,6-1-1,-4-4 0,1-1 0,-1 8 0,2-3 0,-2 4 0,2-4 0,-3-4 1,0 0 0,0 2 0,0-1 0,-1-7 0,0 1 0,2-1 0,0-1 0,0 0-1,-2-2 0,-4-6 0,1-3 0,-1 4 0,3 0 0,-3 4 0,1-6 0,-3 4 0,-1 0 0,6 5 0,-3-4 1,1-1-2,-3-5 1,1-1 0,0 3-1,0-3 1,1-3 0,-1-2-1,0 2 1,-1 0 0,1 0 0,-2 0 0,2-6 0,0-1 0,-1 0 0,-1 1 0,4-1 0,-2 0 0,-1-2 0,1-2 0,2 0 0,-4 2 0,3-3 0,-1-2-1,0-3 1,-4-4 0,2-1 0,-2-3 0,0-1 0,-2-7 0,1 1 0,-6-18 0,3 25 0,-3-25 0,6 16 0,-6-16 1,0 0-1,0 0-1,2 18 1,-2-18 0,0 0 0,0 0 0,0 0-2,5 16 1,-5-16 0,0 0 0,0 0-3,0 0 0,0 0-3,0 0-4,0 0-5,0 0-11,0 0-1,-14-23 1,14 23 2</inkml:trace>
    <inkml:trace contextRef="#ctx0" brushRef="#br0" timeOffset="670.8007">1100 4993 58,'0'0'23,"0"0"2,-5 20-4,5-20-7,4 25-4,3-5-2,-2-4 1,8 12-1,-3-1-3,10 5-2,-4 4 0,7-1-2,-3 1 1,7 3-2,-7-5 1,3 0 0,-3-4 0,1-1-1,-5-8 0,2 2 1,-5-7 0,-13-16-1,23 22 0,-23-22 0,18 12 0,-18-12 0,0 0 1,16 13-1,-16-13-1,0 0 1,16 9 0,-16-9 0,0 0 0,20-4 0,-20 4 0,21-18-1,-21 18 1,31-34 0,-15 9-1,4-3 0,-1-10 1,-1-3 0,2-1-1,-4-6 2,4 3-2,-6 4 1,-1 5 0,-3 4 1,1 9-1,-6 3 0,-5 20 0,9-21 0,-9 21 0,0 0 0,0 0 0,0 0 0,0 0-1,0 0 0,0 0-2,0 0-2,0 0-3,0 0-11,-7-20-8,7 20-1,0 0 0,-11-16 1</inkml:trace>
  </inkml:traceGroup>
</inkml:ink>
</file>

<file path=ppt/ink/ink7.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6.33226E-7" units="1/dev"/>
        </inkml:channelProperties>
      </inkml:inkSource>
      <inkml:timestamp xml:id="ts0" timeString="2010-07-04T20:17:40.728"/>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D1823986-285C-41FC-8582-DEB3D3983830}" emma:medium="tactile" emma:mode="ink">
          <msink:context xmlns:msink="http://schemas.microsoft.com/ink/2010/main" type="inkDrawing" rotatedBoundingBox="14175,5708 17250,5865 17227,6310 14152,6153" semanticType="underline" shapeName="Other"/>
        </emma:interpretation>
      </emma:emma>
    </inkml:annotationXML>
    <inkml:trace contextRef="#ctx0" brushRef="#br0">3047 492 12,'0'0'15,"0"0"2,0 0-2,0 0-2,0 0 1,20-4-2,-20 4-1,0 0 0,0 0-1,0 0-1,0 0-2,0 0 1,0 0-2,0 0 1,0 0-1,0 0 0,0 0-2,0 0 1,0 0-2,0 0 0,0 0-1,-18-12-1,18 12 0,-23-11 0,7 4-1,-4-4 1,0 2 0,-5-3 0,0 1 0,-7-3 1,1 1-1,-4-3 0,1 4 0,-4-6 1,-3-2-1,-2 3 0,2-3 0,-4-1 0,-4-1-1,-4 1 1,-5-1-2,-1 1 0,0 7 1,-3-6-2,1 6 1,-2 0-1,4-1 3,2 5-3,3-1 2,0-2 0,-3 3 0,1 1 0,-1 0 1,0 0-1,-1 2 0,-4 2 0,-1-1 0,-3 3 1,-2-1-1,-4 2 0,-1 4-1,1 0 1,0 0 0,1 3 0,5 2 0,1 0 0,8 2 0,5 0-1,0 0 2,5 0-1,3 0 0,2 2 0,1-1 1,4 1-1,-1 0 0,2-1 0,2 3 0,4-3 2,1 1-2,2 2 3,2-4-3,5 1 2,1-1-2,1 2 2,2-2-1,16-9-1,-29 18 1,29-18-1,-25 21 0,25-21 0,-27 27 0,27-27 0,-29 21 0,29-21 0,-28 27 1,28-27-1,-29 19 0,29-19 0,-20 15 0,20-15 0,0 0 0,-16 12-2,16-12 0,0 0-1,0 0 0,0 0-3,0 0-1,0 0-3,0 0-3,0 0-9,20-7-6,-20 7-1,22-23 1,-14-2 1</inkml:trace>
  </inkml:traceGroup>
</inkml:ink>
</file>

<file path=ppt/ink/ink8.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6.33226E-7" units="1/dev"/>
        </inkml:channelProperties>
      </inkml:inkSource>
      <inkml:timestamp xml:id="ts0" timeString="2010-07-04T20:15:52.947"/>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19E5BB08-6FAA-4C21-92A4-A9917C553B9C}" emma:medium="tactile" emma:mode="ink">
          <msink:context xmlns:msink="http://schemas.microsoft.com/ink/2010/main" type="inkDrawing" rotatedBoundingBox="4454,8245 6512,10492 6372,10621 4314,8373" semanticType="callout" shapeName="Other">
            <msink:sourceLink direction="with" ref="{E41718A1-2F21-4949-AA46-C763BBB50F0A}"/>
            <msink:sourceLink direction="with" ref="{4346A237-1CE3-41AB-A8EB-0861D2F0EC8E}"/>
          </msink:context>
        </emma:interpretation>
      </emma:emma>
    </inkml:annotationXML>
    <inkml:trace contextRef="#ctx0" brushRef="#br0">2142 2455 0,'0'0'9,"0"0"-1,0 0 0,0 0-2,0 0 1,0 0 0,0 0 1,0 0 0,0 0-1,-4 18 0,4-18-1,0 0 2,0 0-3,0 0-1,0 0-1,0 0 0,0 0 0,0 0 0,0 0-1,0 0 0,0 0 0,0 0 0,0 0 0,0 0 0,0 0 0,-16 12 0,16-12 0,0 0-1,0 0 1,-16-5 1,16 5 0,0 0-1,-20-18 1,20 18-1,-21-18 1,21 18-1,-25-26 1,25 26-1,-31-25 0,12 7-1,-1-2 1,-5-5-1,-5 0 1,-5-5 0,0-4 0,-12-5-1,1-2 2,-6-2-1,-2 0 0,-3-5 0,5 4 0,0-4 0,2 3-1,1 0 0,3 3 1,-3-3-1,6 4 0,-1 0 1,2 4-1,-2-3 0,1 3 0,0-4 0,1-2 0,5-1-1,-3 1 1,1 0-1,1 0 0,3 2 0,1-2 1,1 4-1,1 2 1,2 1 0,-1-3-1,-3-2 1,4 0-1,-2-2 1,1 0-1,1 1 0,-1-5 0,1 3 1,-1 1-1,4 0 0,2 2 0,-3 2 1,3 1-1,0 1 0,1 7 0,3-2 0,5 5 0,-2 0 1,4 6-1,-1-1 0,3-1 0,3 5 0,0-1 0,9 19 0,-15-29 0,15 29 0,-9-21-1,9 21 1,-7-18 0,7 18-1,0 0 1,-7-20-1,7 20 0,0 0 1,0 0-3,0 0 0,0 0-4,0 0-1,-5 16-3,5-16-4,5 33-11,-5-33-3,7 26 2,-7-26 1</inkml:trace>
  </inkml:traceGroup>
</inkml:ink>
</file>

<file path=ppt/ink/ink9.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6.33226E-7" units="1/dev"/>
        </inkml:channelProperties>
      </inkml:inkSource>
      <inkml:timestamp xml:id="ts0" timeString="2010-07-04T20:23:21.495"/>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592B7715-82B6-49A0-9FE0-0CAF226D1AED}" emma:medium="tactile" emma:mode="ink">
          <msink:context xmlns:msink="http://schemas.microsoft.com/ink/2010/main" type="inkDrawing" rotatedBoundingBox="10503,4843 12676,5009 12531,6898 10359,6732" semanticType="enclosure" shapeName="Other"/>
        </emma:interpretation>
      </emma:emma>
    </inkml:annotationXML>
    <inkml:trace contextRef="#ctx0" brushRef="#br0">1113 232 14,'0'0'14,"0"0"0,0 0-1,-21 0 0,21 0 0,0 0-1,0 0-1,-20 0-1,20 0 0,0 0-1,-22-4 1,22 4-3,0 0 0,0 0 0,-26-11 0,26 11-2,0 0-1,-18-8 0,18 8-2,0 0 1,-19-14 0,19 14-1,0 0 0,-20-15 0,20 15 0,0 0 0,-24-24-1,24 24 0,-11-16 0,11 16 0,-9-20-1,9 20 0,-8-30 0,7 12 0,-1-2 0,0-4 0,2 0-2,0-2 2,2 0-2,0 3 2,-1-3-1,1 2 0,2 0 0,1 0 1,1 2 1,-1 0-1,1 0 0,3-2 0,-1 4 0,3-4 0,3 0 0,-1 1 0,2-3 0,4-2 0,1-1 1,0-2-1,0 0 0,3 3 0,-1-5 1,2 4-1,0-1 1,-2 4-1,0 1 1,0 1-1,2 2 1,0-2-1,0 2 1,0 0-1,-2 0 1,6 2-1,-2-2 1,-1 2-1,-1-3 1,4 3-1,-2 0 1,0 2-1,-1-2 0,-1 3 0,-1 2 1,1 1-1,-4 1 0,0 0 0,-1 4 0,-1 0 0,0 1 0,1 3 0,3-4 0,-4-1 0,5 3-1,1-2 1,-2 3-2,2-3 2,1 2-2,-1-2 2,-3 5-1,3-2 1,-2 3-1,0-1 2,0-1-1,0 1-1,0 0 1,4 2 0,2-3 0,0 3-1,-1 2 1,5 0 0,3 6 0,-2-5 1,4 3-1,0 2 0,-1 3 2,3 2-1,2-2 0,-6 4-1,0-4 2,0 6-3,-2-4 3,-3 3-2,-3-1 0,-1 0 0,-2 0 0,0 2 0,-2-1 0,0 1 0,-1 3 0,-1 1 0,2 1-1,-2 2 1,-1 0 0,-1 4 0,1 1 0,-3 3 0,1-1 0,-3 2 0,1 4 0,0 0 0,-2 3-1,2-1 1,-4 2 0,2-3 0,-6 3 0,2 0-1,-1-5 1,-3 1 0,-1-2-1,-4-1 1,2-3 0,-4 0 0,0-3 0,0 2 0,-3-5 0,-3 3 0,3-4 0,-3 2 1,-1-2 0,-2 0 0,0 2 1,0 2-1,0-2 1,0-1-1,-4 1 1,0 0-2,1 0 0,1 2 1,-2-6-1,0 0 0,0-2 0,1 1 0,1-1 0,-2 1 0,0-1 0,-1-2 0,-1 3 0,-3-1 0,1 0 0,-3-1 0,-2 1 0,0-1 0,0-1 0,-3 1 0,1-2 0,-4-1 1,3-1-2,-1 0 1,0 0 0,1-2 0,-3 2 0,4-4 0,-1 2 0,3 0 1,1 0-1,1-2 0,-2 2 0,6-2 0,-2 1 1,-1-1-1,3 0 0,-4 0 0,1-2 0,3 3 0,-2-5 0,1 2 0,-1 1 0,3-3 0,-1-1 0,18-4 0,-33 7 1,16-3-1,1 0 0,16-4 0,-30 3 0,13-1 1,1-2-1,-4 4 1,20-4-1,-30 0 1,30 0-1,-29 0 1,29 0-1,-23 0 1,23 0-1,0 0 0,-16-4 1,16 4-1,0 0-1,0 0 1,0 0-1,0 0 0,0 0-2,0 0 0,0 0-3,0 0-3,20 0-6,-20 0-9,0 0-6,0 0-1,0 0 1,0 0 1</inkml:trace>
  </inkml:traceGroup>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14363"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914363" fontAlgn="auto">
              <a:spcBef>
                <a:spcPts val="0"/>
              </a:spcBef>
              <a:spcAft>
                <a:spcPts val="0"/>
              </a:spcAft>
              <a:defRPr sz="1200" smtClean="0">
                <a:latin typeface="+mn-lt"/>
              </a:defRPr>
            </a:lvl1pPr>
          </a:lstStyle>
          <a:p>
            <a:pPr>
              <a:defRPr/>
            </a:pPr>
            <a:fld id="{3C671722-8255-47A9-8064-C7C22778A528}" type="datetimeFigureOut">
              <a:rPr lang="en-US"/>
              <a:pPr>
                <a:defRPr/>
              </a:pPr>
              <a:t>7/8/2010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defTabSz="914363" fontAlgn="auto">
              <a:spcBef>
                <a:spcPts val="0"/>
              </a:spcBef>
              <a:spcAft>
                <a:spcPts val="0"/>
              </a:spcAft>
              <a:defRPr sz="500" dirty="0" smtClean="0">
                <a:solidFill>
                  <a:srgbClr val="000000"/>
                </a:solidFill>
                <a:latin typeface="Segoe" pitchFamily="34" charset="0"/>
              </a:defRPr>
            </a:lvl1pPr>
          </a:lstStyle>
          <a:p>
            <a:pPr>
              <a:defRPr/>
            </a:pPr>
            <a:r>
              <a:rPr lang="en-US"/>
              <a:t>© 2007 Microsoft Corporation. All rights reserved. Microsoft, Windows, Windows Vista and other product names are or may be registered trademarks and/or trademarks in the U.S. and/or other countries.</a:t>
            </a:r>
          </a:p>
          <a:p>
            <a:pPr>
              <a:defRPr/>
            </a:pPr>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200" y="8685213"/>
            <a:ext cx="684213" cy="457200"/>
          </a:xfrm>
          <a:prstGeom prst="rect">
            <a:avLst/>
          </a:prstGeom>
        </p:spPr>
        <p:txBody>
          <a:bodyPr vert="horz" lIns="91440" tIns="45720" rIns="91440" bIns="45720" rtlCol="0" anchor="b"/>
          <a:lstStyle>
            <a:lvl1pPr algn="r" defTabSz="914363" fontAlgn="auto">
              <a:spcBef>
                <a:spcPts val="0"/>
              </a:spcBef>
              <a:spcAft>
                <a:spcPts val="0"/>
              </a:spcAft>
              <a:defRPr sz="1200" smtClean="0">
                <a:latin typeface="+mn-lt"/>
              </a:defRPr>
            </a:lvl1pPr>
          </a:lstStyle>
          <a:p>
            <a:pPr>
              <a:defRPr/>
            </a:pPr>
            <a:fld id="{DA252740-BEA0-4262-8B53-82C688DB247C}" type="slidenum">
              <a:rPr lang="en-US"/>
              <a:pPr>
                <a:defRPr/>
              </a:pPr>
              <a:t>‹#›</a:t>
            </a:fld>
            <a:endParaRPr lang="en-US" dirty="0"/>
          </a:p>
        </p:txBody>
      </p:sp>
    </p:spTree>
    <p:extLst>
      <p:ext uri="{BB962C8B-B14F-4D97-AF65-F5344CB8AC3E}">
        <p14:creationId xmlns:p14="http://schemas.microsoft.com/office/powerpoint/2010/main" val="3553072663"/>
      </p:ext>
    </p:extLst>
  </p:cSld>
  <p:clrMap bg1="lt1" tx1="dk1" bg2="lt2" tx2="dk2" accent1="accent1" accent2="accent2" accent3="accent3" accent4="accent4" accent5="accent5" accent6="accent6" hlink="hlink" folHlink="folHlink"/>
  <p:notesStyle>
    <a:lvl1pPr algn="l" defTabSz="912813" rtl="0" fontAlgn="base">
      <a:lnSpc>
        <a:spcPct val="90000"/>
      </a:lnSpc>
      <a:spcBef>
        <a:spcPct val="30000"/>
      </a:spcBef>
      <a:spcAft>
        <a:spcPts val="338"/>
      </a:spcAft>
      <a:defRPr sz="900" kern="1200">
        <a:solidFill>
          <a:schemeClr val="tx1"/>
        </a:solidFill>
        <a:latin typeface="Segoe" pitchFamily="34" charset="0"/>
        <a:ea typeface="+mn-ea"/>
        <a:cs typeface="+mn-cs"/>
      </a:defRPr>
    </a:lvl1pPr>
    <a:lvl2pPr marL="212725" indent="-104775" algn="l" defTabSz="912813" rtl="0" fontAlgn="base">
      <a:lnSpc>
        <a:spcPct val="90000"/>
      </a:lnSpc>
      <a:spcBef>
        <a:spcPct val="30000"/>
      </a:spcBef>
      <a:spcAft>
        <a:spcPts val="338"/>
      </a:spcAft>
      <a:buFont typeface="Arial" charset="0"/>
      <a:buChar char="•"/>
      <a:defRPr sz="900" kern="1200">
        <a:solidFill>
          <a:schemeClr val="tx1"/>
        </a:solidFill>
        <a:latin typeface="Segoe" pitchFamily="34" charset="0"/>
        <a:ea typeface="+mn-ea"/>
        <a:cs typeface="+mn-cs"/>
      </a:defRPr>
    </a:lvl2pPr>
    <a:lvl3pPr marL="327025" indent="-114300" algn="l" defTabSz="912813" rtl="0" fontAlgn="base">
      <a:lnSpc>
        <a:spcPct val="90000"/>
      </a:lnSpc>
      <a:spcBef>
        <a:spcPct val="30000"/>
      </a:spcBef>
      <a:spcAft>
        <a:spcPts val="338"/>
      </a:spcAft>
      <a:buFont typeface="Arial" charset="0"/>
      <a:buChar char="•"/>
      <a:defRPr sz="900" kern="1200">
        <a:solidFill>
          <a:schemeClr val="tx1"/>
        </a:solidFill>
        <a:latin typeface="Segoe" pitchFamily="34" charset="0"/>
        <a:ea typeface="+mn-ea"/>
        <a:cs typeface="+mn-cs"/>
      </a:defRPr>
    </a:lvl3pPr>
    <a:lvl4pPr marL="482600" indent="-146050" algn="l" defTabSz="912813" rtl="0" fontAlgn="base">
      <a:lnSpc>
        <a:spcPct val="90000"/>
      </a:lnSpc>
      <a:spcBef>
        <a:spcPct val="30000"/>
      </a:spcBef>
      <a:spcAft>
        <a:spcPts val="338"/>
      </a:spcAft>
      <a:buFont typeface="Arial" charset="0"/>
      <a:buChar char="•"/>
      <a:defRPr sz="900" kern="1200">
        <a:solidFill>
          <a:schemeClr val="tx1"/>
        </a:solidFill>
        <a:latin typeface="Segoe" pitchFamily="34" charset="0"/>
        <a:ea typeface="+mn-ea"/>
        <a:cs typeface="+mn-cs"/>
      </a:defRPr>
    </a:lvl4pPr>
    <a:lvl5pPr marL="614363" indent="-114300" algn="l" defTabSz="912813" rtl="0" fontAlgn="base">
      <a:lnSpc>
        <a:spcPct val="90000"/>
      </a:lnSpc>
      <a:spcBef>
        <a:spcPct val="30000"/>
      </a:spcBef>
      <a:spcAft>
        <a:spcPts val="338"/>
      </a:spcAft>
      <a:buFont typeface="Arial" charset="0"/>
      <a:buChar char="•"/>
      <a:defRPr sz="900" kern="1200">
        <a:solidFill>
          <a:schemeClr val="tx1"/>
        </a:solidFill>
        <a:latin typeface="Segoe"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ln>
            <a:solidFill>
              <a:srgbClr val="000000"/>
            </a:solidFill>
            <a:miter lim="800000"/>
            <a:headEnd/>
            <a:tailEnd/>
          </a:ln>
          <a:extLst/>
        </p:spPr>
      </p:sp>
      <p:sp>
        <p:nvSpPr>
          <p:cNvPr id="27651" name="Notes Placeholder 2"/>
          <p:cNvSpPr>
            <a:spLocks noGrp="1"/>
          </p:cNvSpPr>
          <p:nvPr>
            <p:ph type="body" idx="1"/>
          </p:nvPr>
        </p:nvSpPr>
        <p:spPr bwMode="auto">
          <a:extLst/>
        </p:spPr>
        <p:txBody>
          <a:bodyPr wrap="square" numCol="1" anchor="t" anchorCtr="0" compatLnSpc="1">
            <a:prstTxWarp prst="textNoShape">
              <a:avLst/>
            </a:prstTxWarp>
          </a:bodyPr>
          <a:lstStyle/>
          <a:p>
            <a:pPr>
              <a:spcBef>
                <a:spcPct val="0"/>
              </a:spcBef>
            </a:pPr>
            <a:endParaRPr lang="en-US" smtClean="0"/>
          </a:p>
        </p:txBody>
      </p:sp>
      <p:sp>
        <p:nvSpPr>
          <p:cNvPr id="27652" name="Header Placeholder 3"/>
          <p:cNvSpPr>
            <a:spLocks noGrp="1"/>
          </p:cNvSpPr>
          <p:nvPr>
            <p:ph type="hdr" sz="quarter"/>
          </p:nvPr>
        </p:nvSpPr>
        <p:spPr bwMode="auto">
          <a:extLst/>
        </p:spPr>
        <p:txBody>
          <a:bodyPr wrap="square" numCol="1" anchor="t" anchorCtr="0" compatLnSpc="1">
            <a:prstTxWarp prst="textNoShape">
              <a:avLst/>
            </a:prstTxWarp>
          </a:bodyPr>
          <a:lstStyle>
            <a:lvl1pPr>
              <a:defRPr>
                <a:solidFill>
                  <a:schemeClr val="tx1"/>
                </a:solidFill>
                <a:latin typeface="Segoe" pitchFamily="34" charset="0"/>
              </a:defRPr>
            </a:lvl1pPr>
            <a:lvl2pPr marL="742950" indent="-285750">
              <a:defRPr>
                <a:solidFill>
                  <a:schemeClr val="tx1"/>
                </a:solidFill>
                <a:latin typeface="Segoe" pitchFamily="34" charset="0"/>
              </a:defRPr>
            </a:lvl2pPr>
            <a:lvl3pPr marL="1143000" indent="-228600">
              <a:defRPr>
                <a:solidFill>
                  <a:schemeClr val="tx1"/>
                </a:solidFill>
                <a:latin typeface="Segoe" pitchFamily="34" charset="0"/>
              </a:defRPr>
            </a:lvl3pPr>
            <a:lvl4pPr marL="1600200" indent="-228600">
              <a:defRPr>
                <a:solidFill>
                  <a:schemeClr val="tx1"/>
                </a:solidFill>
                <a:latin typeface="Segoe" pitchFamily="34" charset="0"/>
              </a:defRPr>
            </a:lvl4pPr>
            <a:lvl5pPr marL="2057400" indent="-228600">
              <a:defRPr>
                <a:solidFill>
                  <a:schemeClr val="tx1"/>
                </a:solidFill>
                <a:latin typeface="Segoe" pitchFamily="34" charset="0"/>
              </a:defRPr>
            </a:lvl5pPr>
            <a:lvl6pPr marL="2514600" indent="-228600" defTabSz="912813" fontAlgn="base">
              <a:spcBef>
                <a:spcPct val="0"/>
              </a:spcBef>
              <a:spcAft>
                <a:spcPct val="0"/>
              </a:spcAft>
              <a:defRPr>
                <a:solidFill>
                  <a:schemeClr val="tx1"/>
                </a:solidFill>
                <a:latin typeface="Segoe" pitchFamily="34" charset="0"/>
              </a:defRPr>
            </a:lvl6pPr>
            <a:lvl7pPr marL="2971800" indent="-228600" defTabSz="912813" fontAlgn="base">
              <a:spcBef>
                <a:spcPct val="0"/>
              </a:spcBef>
              <a:spcAft>
                <a:spcPct val="0"/>
              </a:spcAft>
              <a:defRPr>
                <a:solidFill>
                  <a:schemeClr val="tx1"/>
                </a:solidFill>
                <a:latin typeface="Segoe" pitchFamily="34" charset="0"/>
              </a:defRPr>
            </a:lvl7pPr>
            <a:lvl8pPr marL="3429000" indent="-228600" defTabSz="912813" fontAlgn="base">
              <a:spcBef>
                <a:spcPct val="0"/>
              </a:spcBef>
              <a:spcAft>
                <a:spcPct val="0"/>
              </a:spcAft>
              <a:defRPr>
                <a:solidFill>
                  <a:schemeClr val="tx1"/>
                </a:solidFill>
                <a:latin typeface="Segoe" pitchFamily="34" charset="0"/>
              </a:defRPr>
            </a:lvl8pPr>
            <a:lvl9pPr marL="3886200" indent="-228600" defTabSz="912813" fontAlgn="base">
              <a:spcBef>
                <a:spcPct val="0"/>
              </a:spcBef>
              <a:spcAft>
                <a:spcPct val="0"/>
              </a:spcAft>
              <a:defRPr>
                <a:solidFill>
                  <a:schemeClr val="tx1"/>
                </a:solidFill>
                <a:latin typeface="Segoe" pitchFamily="34" charset="0"/>
              </a:defRPr>
            </a:lvl9pPr>
          </a:lstStyle>
          <a:p>
            <a:pPr defTabSz="912813" fontAlgn="base">
              <a:spcBef>
                <a:spcPct val="0"/>
              </a:spcBef>
              <a:spcAft>
                <a:spcPct val="0"/>
              </a:spcAft>
            </a:pPr>
            <a:endParaRPr lang="en-US" smtClean="0">
              <a:latin typeface="Calibri" pitchFamily="34" charset="0"/>
            </a:endParaRPr>
          </a:p>
        </p:txBody>
      </p:sp>
      <p:sp>
        <p:nvSpPr>
          <p:cNvPr id="27653" name="Date Placeholder 4"/>
          <p:cNvSpPr>
            <a:spLocks noGrp="1"/>
          </p:cNvSpPr>
          <p:nvPr>
            <p:ph type="dt" sz="quarter" idx="1"/>
          </p:nvPr>
        </p:nvSpPr>
        <p:spPr bwMode="auto">
          <a:extLst/>
        </p:spPr>
        <p:txBody>
          <a:bodyPr wrap="square" numCol="1" anchor="t" anchorCtr="0" compatLnSpc="1">
            <a:prstTxWarp prst="textNoShape">
              <a:avLst/>
            </a:prstTxWarp>
          </a:bodyPr>
          <a:lstStyle>
            <a:lvl1pPr>
              <a:defRPr>
                <a:solidFill>
                  <a:schemeClr val="tx1"/>
                </a:solidFill>
                <a:latin typeface="Segoe" pitchFamily="34" charset="0"/>
              </a:defRPr>
            </a:lvl1pPr>
            <a:lvl2pPr marL="742950" indent="-285750">
              <a:defRPr>
                <a:solidFill>
                  <a:schemeClr val="tx1"/>
                </a:solidFill>
                <a:latin typeface="Segoe" pitchFamily="34" charset="0"/>
              </a:defRPr>
            </a:lvl2pPr>
            <a:lvl3pPr marL="1143000" indent="-228600">
              <a:defRPr>
                <a:solidFill>
                  <a:schemeClr val="tx1"/>
                </a:solidFill>
                <a:latin typeface="Segoe" pitchFamily="34" charset="0"/>
              </a:defRPr>
            </a:lvl3pPr>
            <a:lvl4pPr marL="1600200" indent="-228600">
              <a:defRPr>
                <a:solidFill>
                  <a:schemeClr val="tx1"/>
                </a:solidFill>
                <a:latin typeface="Segoe" pitchFamily="34" charset="0"/>
              </a:defRPr>
            </a:lvl4pPr>
            <a:lvl5pPr marL="2057400" indent="-228600">
              <a:defRPr>
                <a:solidFill>
                  <a:schemeClr val="tx1"/>
                </a:solidFill>
                <a:latin typeface="Segoe" pitchFamily="34" charset="0"/>
              </a:defRPr>
            </a:lvl5pPr>
            <a:lvl6pPr marL="2514600" indent="-228600" defTabSz="912813" fontAlgn="base">
              <a:spcBef>
                <a:spcPct val="0"/>
              </a:spcBef>
              <a:spcAft>
                <a:spcPct val="0"/>
              </a:spcAft>
              <a:defRPr>
                <a:solidFill>
                  <a:schemeClr val="tx1"/>
                </a:solidFill>
                <a:latin typeface="Segoe" pitchFamily="34" charset="0"/>
              </a:defRPr>
            </a:lvl6pPr>
            <a:lvl7pPr marL="2971800" indent="-228600" defTabSz="912813" fontAlgn="base">
              <a:spcBef>
                <a:spcPct val="0"/>
              </a:spcBef>
              <a:spcAft>
                <a:spcPct val="0"/>
              </a:spcAft>
              <a:defRPr>
                <a:solidFill>
                  <a:schemeClr val="tx1"/>
                </a:solidFill>
                <a:latin typeface="Segoe" pitchFamily="34" charset="0"/>
              </a:defRPr>
            </a:lvl7pPr>
            <a:lvl8pPr marL="3429000" indent="-228600" defTabSz="912813" fontAlgn="base">
              <a:spcBef>
                <a:spcPct val="0"/>
              </a:spcBef>
              <a:spcAft>
                <a:spcPct val="0"/>
              </a:spcAft>
              <a:defRPr>
                <a:solidFill>
                  <a:schemeClr val="tx1"/>
                </a:solidFill>
                <a:latin typeface="Segoe" pitchFamily="34" charset="0"/>
              </a:defRPr>
            </a:lvl8pPr>
            <a:lvl9pPr marL="3886200" indent="-228600" defTabSz="912813" fontAlgn="base">
              <a:spcBef>
                <a:spcPct val="0"/>
              </a:spcBef>
              <a:spcAft>
                <a:spcPct val="0"/>
              </a:spcAft>
              <a:defRPr>
                <a:solidFill>
                  <a:schemeClr val="tx1"/>
                </a:solidFill>
                <a:latin typeface="Segoe" pitchFamily="34" charset="0"/>
              </a:defRPr>
            </a:lvl9pPr>
          </a:lstStyle>
          <a:p>
            <a:pPr defTabSz="912813" fontAlgn="base">
              <a:spcBef>
                <a:spcPct val="0"/>
              </a:spcBef>
              <a:spcAft>
                <a:spcPct val="0"/>
              </a:spcAft>
            </a:pPr>
            <a:fld id="{BC9A24B0-52B8-4448-99A5-FA709AA4BC71}" type="datetime8">
              <a:rPr lang="en-US">
                <a:latin typeface="Calibri" pitchFamily="34" charset="0"/>
              </a:rPr>
              <a:pPr defTabSz="912813" fontAlgn="base">
                <a:spcBef>
                  <a:spcPct val="0"/>
                </a:spcBef>
                <a:spcAft>
                  <a:spcPct val="0"/>
                </a:spcAft>
              </a:pPr>
              <a:t>7/8/2010 2:40 PM</a:t>
            </a:fld>
            <a:endParaRPr lang="en-US">
              <a:latin typeface="Calibri" pitchFamily="34" charset="0"/>
            </a:endParaRPr>
          </a:p>
        </p:txBody>
      </p:sp>
      <p:sp>
        <p:nvSpPr>
          <p:cNvPr id="27654" name="Footer Placeholder 5"/>
          <p:cNvSpPr>
            <a:spLocks noGrp="1"/>
          </p:cNvSpPr>
          <p:nvPr>
            <p:ph type="ftr" sz="quarter" idx="4"/>
          </p:nvPr>
        </p:nvSpPr>
        <p:spPr bwMode="auto">
          <a:extLst/>
        </p:spPr>
        <p:txBody>
          <a:bodyPr wrap="square" numCol="1" anchorCtr="0" compatLnSpc="1">
            <a:prstTxWarp prst="textNoShape">
              <a:avLst/>
            </a:prstTxWarp>
          </a:bodyPr>
          <a:lstStyle>
            <a:lvl1pPr>
              <a:defRPr>
                <a:solidFill>
                  <a:schemeClr val="tx1"/>
                </a:solidFill>
                <a:latin typeface="Segoe" pitchFamily="34" charset="0"/>
              </a:defRPr>
            </a:lvl1pPr>
            <a:lvl2pPr marL="742950" indent="-285750">
              <a:defRPr>
                <a:solidFill>
                  <a:schemeClr val="tx1"/>
                </a:solidFill>
                <a:latin typeface="Segoe" pitchFamily="34" charset="0"/>
              </a:defRPr>
            </a:lvl2pPr>
            <a:lvl3pPr marL="1143000" indent="-228600">
              <a:defRPr>
                <a:solidFill>
                  <a:schemeClr val="tx1"/>
                </a:solidFill>
                <a:latin typeface="Segoe" pitchFamily="34" charset="0"/>
              </a:defRPr>
            </a:lvl3pPr>
            <a:lvl4pPr marL="1600200" indent="-228600">
              <a:defRPr>
                <a:solidFill>
                  <a:schemeClr val="tx1"/>
                </a:solidFill>
                <a:latin typeface="Segoe" pitchFamily="34" charset="0"/>
              </a:defRPr>
            </a:lvl4pPr>
            <a:lvl5pPr marL="2057400" indent="-228600">
              <a:defRPr>
                <a:solidFill>
                  <a:schemeClr val="tx1"/>
                </a:solidFill>
                <a:latin typeface="Segoe" pitchFamily="34" charset="0"/>
              </a:defRPr>
            </a:lvl5pPr>
            <a:lvl6pPr marL="2514600" indent="-228600" defTabSz="912813" fontAlgn="base">
              <a:spcBef>
                <a:spcPct val="0"/>
              </a:spcBef>
              <a:spcAft>
                <a:spcPct val="0"/>
              </a:spcAft>
              <a:defRPr>
                <a:solidFill>
                  <a:schemeClr val="tx1"/>
                </a:solidFill>
                <a:latin typeface="Segoe" pitchFamily="34" charset="0"/>
              </a:defRPr>
            </a:lvl6pPr>
            <a:lvl7pPr marL="2971800" indent="-228600" defTabSz="912813" fontAlgn="base">
              <a:spcBef>
                <a:spcPct val="0"/>
              </a:spcBef>
              <a:spcAft>
                <a:spcPct val="0"/>
              </a:spcAft>
              <a:defRPr>
                <a:solidFill>
                  <a:schemeClr val="tx1"/>
                </a:solidFill>
                <a:latin typeface="Segoe" pitchFamily="34" charset="0"/>
              </a:defRPr>
            </a:lvl7pPr>
            <a:lvl8pPr marL="3429000" indent="-228600" defTabSz="912813" fontAlgn="base">
              <a:spcBef>
                <a:spcPct val="0"/>
              </a:spcBef>
              <a:spcAft>
                <a:spcPct val="0"/>
              </a:spcAft>
              <a:defRPr>
                <a:solidFill>
                  <a:schemeClr val="tx1"/>
                </a:solidFill>
                <a:latin typeface="Segoe" pitchFamily="34" charset="0"/>
              </a:defRPr>
            </a:lvl8pPr>
            <a:lvl9pPr marL="3886200" indent="-228600" defTabSz="912813" fontAlgn="base">
              <a:spcBef>
                <a:spcPct val="0"/>
              </a:spcBef>
              <a:spcAft>
                <a:spcPct val="0"/>
              </a:spcAft>
              <a:defRPr>
                <a:solidFill>
                  <a:schemeClr val="tx1"/>
                </a:solidFill>
                <a:latin typeface="Segoe" pitchFamily="34" charset="0"/>
              </a:defRPr>
            </a:lvl9pPr>
          </a:lstStyle>
          <a:p>
            <a:pPr defTabSz="912813" fontAlgn="base">
              <a:spcBef>
                <a:spcPct val="0"/>
              </a:spcBef>
              <a:spcAft>
                <a:spcPct val="0"/>
              </a:spcAft>
            </a:pPr>
            <a:r>
              <a:rPr lang="en-US">
                <a:solidFill>
                  <a:srgbClr val="000000"/>
                </a:solidFill>
              </a:rPr>
              <a:t>© 2007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pPr>
            <a:r>
              <a:rPr lang="en-US">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solidFill>
                  <a:srgbClr val="000000"/>
                </a:solidFill>
              </a:rPr>
            </a:br>
            <a:r>
              <a:rPr lang="en-US">
                <a:solidFill>
                  <a:srgbClr val="000000"/>
                </a:solidFill>
              </a:rPr>
              <a:t>MICROSOFT MAKES NO WARRANTIES, EXPRESS, IMPLIED OR STATUTORY, AS TO THE INFORMATION IN THIS PRESENTATION.</a:t>
            </a:r>
          </a:p>
          <a:p>
            <a:pPr defTabSz="912813" fontAlgn="base">
              <a:spcBef>
                <a:spcPct val="0"/>
              </a:spcBef>
              <a:spcAft>
                <a:spcPct val="0"/>
              </a:spcAft>
            </a:pPr>
            <a:endParaRPr lang="en-US"/>
          </a:p>
        </p:txBody>
      </p:sp>
      <p:sp>
        <p:nvSpPr>
          <p:cNvPr id="27655" name="Slide Number Placeholder 6"/>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Segoe" pitchFamily="34" charset="0"/>
              </a:defRPr>
            </a:lvl1pPr>
            <a:lvl2pPr marL="742950" indent="-285750">
              <a:defRPr>
                <a:solidFill>
                  <a:schemeClr val="tx1"/>
                </a:solidFill>
                <a:latin typeface="Segoe" pitchFamily="34" charset="0"/>
              </a:defRPr>
            </a:lvl2pPr>
            <a:lvl3pPr marL="1143000" indent="-228600">
              <a:defRPr>
                <a:solidFill>
                  <a:schemeClr val="tx1"/>
                </a:solidFill>
                <a:latin typeface="Segoe" pitchFamily="34" charset="0"/>
              </a:defRPr>
            </a:lvl3pPr>
            <a:lvl4pPr marL="1600200" indent="-228600">
              <a:defRPr>
                <a:solidFill>
                  <a:schemeClr val="tx1"/>
                </a:solidFill>
                <a:latin typeface="Segoe" pitchFamily="34" charset="0"/>
              </a:defRPr>
            </a:lvl4pPr>
            <a:lvl5pPr marL="2057400" indent="-228600">
              <a:defRPr>
                <a:solidFill>
                  <a:schemeClr val="tx1"/>
                </a:solidFill>
                <a:latin typeface="Segoe" pitchFamily="34" charset="0"/>
              </a:defRPr>
            </a:lvl5pPr>
            <a:lvl6pPr marL="2514600" indent="-228600" defTabSz="912813" fontAlgn="base">
              <a:spcBef>
                <a:spcPct val="0"/>
              </a:spcBef>
              <a:spcAft>
                <a:spcPct val="0"/>
              </a:spcAft>
              <a:defRPr>
                <a:solidFill>
                  <a:schemeClr val="tx1"/>
                </a:solidFill>
                <a:latin typeface="Segoe" pitchFamily="34" charset="0"/>
              </a:defRPr>
            </a:lvl6pPr>
            <a:lvl7pPr marL="2971800" indent="-228600" defTabSz="912813" fontAlgn="base">
              <a:spcBef>
                <a:spcPct val="0"/>
              </a:spcBef>
              <a:spcAft>
                <a:spcPct val="0"/>
              </a:spcAft>
              <a:defRPr>
                <a:solidFill>
                  <a:schemeClr val="tx1"/>
                </a:solidFill>
                <a:latin typeface="Segoe" pitchFamily="34" charset="0"/>
              </a:defRPr>
            </a:lvl7pPr>
            <a:lvl8pPr marL="3429000" indent="-228600" defTabSz="912813" fontAlgn="base">
              <a:spcBef>
                <a:spcPct val="0"/>
              </a:spcBef>
              <a:spcAft>
                <a:spcPct val="0"/>
              </a:spcAft>
              <a:defRPr>
                <a:solidFill>
                  <a:schemeClr val="tx1"/>
                </a:solidFill>
                <a:latin typeface="Segoe" pitchFamily="34" charset="0"/>
              </a:defRPr>
            </a:lvl8pPr>
            <a:lvl9pPr marL="3886200" indent="-228600" defTabSz="912813" fontAlgn="base">
              <a:spcBef>
                <a:spcPct val="0"/>
              </a:spcBef>
              <a:spcAft>
                <a:spcPct val="0"/>
              </a:spcAft>
              <a:defRPr>
                <a:solidFill>
                  <a:schemeClr val="tx1"/>
                </a:solidFill>
                <a:latin typeface="Segoe" pitchFamily="34" charset="0"/>
              </a:defRPr>
            </a:lvl9pPr>
          </a:lstStyle>
          <a:p>
            <a:pPr defTabSz="912813" fontAlgn="base">
              <a:spcBef>
                <a:spcPct val="0"/>
              </a:spcBef>
              <a:spcAft>
                <a:spcPct val="0"/>
              </a:spcAft>
            </a:pPr>
            <a:fld id="{0D43892C-510C-4AD3-8B45-7006B1638144}" type="slidenum">
              <a:rPr lang="en-US">
                <a:latin typeface="Calibri" pitchFamily="34" charset="0"/>
              </a:rPr>
              <a:pPr defTabSz="912813" fontAlgn="base">
                <a:spcBef>
                  <a:spcPct val="0"/>
                </a:spcBef>
                <a:spcAft>
                  <a:spcPct val="0"/>
                </a:spcAft>
              </a:pPr>
              <a:t>1</a:t>
            </a:fld>
            <a:endParaRPr lang="en-US">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326A80D-3302-42C9-85B2-FB782F094105}" type="slidenum">
              <a:rPr lang="en-US" smtClean="0"/>
              <a:pPr/>
              <a:t>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baseline="0" dirty="0" smtClean="0"/>
              <a:t>In additions to the Nucleus we have the kernel and applications in C#, which we compiled to typed assembly using Bartok.  We check this using the Tal checker.</a:t>
            </a:r>
          </a:p>
          <a:p>
            <a:pPr>
              <a:buFont typeface="Arial" pitchFamily="34" charset="0"/>
              <a:buChar char="•"/>
            </a:pPr>
            <a:r>
              <a:rPr lang="en-US" baseline="0" dirty="0" smtClean="0"/>
              <a:t>The C# code is untrusted: we do not have to trust its correctness because any C# code that runs goes through the TAL checker.</a:t>
            </a:r>
          </a:p>
          <a:p>
            <a:pPr>
              <a:buFont typeface="Arial" pitchFamily="34" charset="0"/>
              <a:buChar char="•"/>
            </a:pPr>
            <a:r>
              <a:rPr lang="en-US" baseline="0" dirty="0" smtClean="0"/>
              <a:t>To create the bootable CD-ROM image, we translate and assembly the Nucleus and link it with the kernel.</a:t>
            </a:r>
          </a:p>
          <a:p>
            <a:pPr>
              <a:buFont typeface="Arial" pitchFamily="34" charset="0"/>
              <a:buChar char="•"/>
            </a:pPr>
            <a:r>
              <a:rPr lang="en-US" baseline="0" dirty="0" smtClean="0"/>
              <a:t>Other than the trusted specification, all other instructions in the system have been verified.</a:t>
            </a:r>
            <a:endParaRPr lang="en-US" dirty="0" smtClean="0"/>
          </a:p>
          <a:p>
            <a:endParaRPr lang="en-US" dirty="0" smtClean="0"/>
          </a:p>
          <a:p>
            <a:r>
              <a:rPr lang="en-US" dirty="0" smtClean="0"/>
              <a:t>TRANSITION: Now we will show that we have indeed built</a:t>
            </a:r>
            <a:r>
              <a:rPr lang="en-US" baseline="0" dirty="0" smtClean="0"/>
              <a:t> a real system using a scalable approach.</a:t>
            </a:r>
            <a:endParaRPr lang="en-US" dirty="0" smtClean="0"/>
          </a:p>
        </p:txBody>
      </p:sp>
      <p:sp>
        <p:nvSpPr>
          <p:cNvPr id="4" name="Slide Number Placeholder 3"/>
          <p:cNvSpPr>
            <a:spLocks noGrp="1"/>
          </p:cNvSpPr>
          <p:nvPr>
            <p:ph type="sldNum" sz="quarter" idx="10"/>
          </p:nvPr>
        </p:nvSpPr>
        <p:spPr/>
        <p:txBody>
          <a:bodyPr/>
          <a:lstStyle/>
          <a:p>
            <a:fld id="{9DFE22D0-0CBC-4FDE-BADD-F9856CAB7626}" type="slidenum">
              <a:rPr lang="en-US" smtClean="0">
                <a:solidFill>
                  <a:prstClr val="black"/>
                </a:solidFill>
              </a:rPr>
              <a:pPr/>
              <a:t>7</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7/8/2010 2:40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8</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13</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35</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36</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37</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38</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1"/>
        </a:solidFill>
        <a:effectLst/>
      </p:bgPr>
    </p:bg>
    <p:spTree>
      <p:nvGrpSpPr>
        <p:cNvPr id="1" name=""/>
        <p:cNvGrpSpPr/>
        <p:nvPr/>
      </p:nvGrpSpPr>
      <p:grpSpPr>
        <a:xfrm>
          <a:off x="0" y="0"/>
          <a:ext cx="0" cy="0"/>
          <a:chOff x="0" y="0"/>
          <a:chExt cx="0" cy="0"/>
        </a:xfrm>
      </p:grpSpPr>
      <p:pic>
        <p:nvPicPr>
          <p:cNvPr id="4" name="Picture 3" descr="top_banner.png"/>
          <p:cNvPicPr>
            <a:picLocks noChangeAspect="1"/>
          </p:cNvPicPr>
          <p:nvPr userDrawn="1"/>
        </p:nvPicPr>
        <p:blipFill>
          <a:blip r:embed="rId2" cstate="print">
            <a:extLst/>
          </a:blip>
          <a:srcRect/>
          <a:stretch>
            <a:fillRect/>
          </a:stretch>
        </p:blipFill>
        <p:spPr bwMode="auto">
          <a:xfrm>
            <a:off x="0" y="0"/>
            <a:ext cx="9144000" cy="1031875"/>
          </a:xfrm>
          <a:prstGeom prst="rect">
            <a:avLst/>
          </a:prstGeom>
          <a:extLst/>
        </p:spPr>
      </p:pic>
      <p:sp>
        <p:nvSpPr>
          <p:cNvPr id="2" name="Title 1"/>
          <p:cNvSpPr>
            <a:spLocks noGrp="1"/>
          </p:cNvSpPr>
          <p:nvPr>
            <p:ph type="ctrTitle"/>
          </p:nvPr>
        </p:nvSpPr>
        <p:spPr>
          <a:xfrm>
            <a:off x="722313" y="1905000"/>
            <a:ext cx="7690115" cy="750205"/>
          </a:xfrm>
          <a:noFill/>
          <a:ln w="9525">
            <a:noFill/>
            <a:miter lim="800000"/>
            <a:headEnd/>
            <a:tailEnd/>
          </a:ln>
        </p:spPr>
        <p:txBody>
          <a:bodyPr/>
          <a:lstStyle>
            <a:lvl1pPr algn="l" defTabSz="912777" rtl="0" eaLnBrk="0" fontAlgn="base" hangingPunct="0">
              <a:lnSpc>
                <a:spcPct val="90000"/>
              </a:lnSpc>
              <a:spcBef>
                <a:spcPct val="0"/>
              </a:spcBef>
              <a:spcAft>
                <a:spcPct val="0"/>
              </a:spcAft>
              <a:defRPr lang="en-US" sz="5400" b="0" cap="none" spc="-300" dirty="0">
                <a:ln w="3175">
                  <a:noFill/>
                </a:ln>
                <a:gradFill flip="none" rotWithShape="1">
                  <a:gsLst>
                    <a:gs pos="28000">
                      <a:srgbClr val="0085C0"/>
                    </a:gs>
                    <a:gs pos="68000">
                      <a:srgbClr val="0070C0"/>
                    </a:gs>
                  </a:gsLst>
                  <a:lin ang="5400000" scaled="1"/>
                  <a:tileRect/>
                </a:gradFill>
                <a:effectLst>
                  <a:outerShdw blurRad="50800" dist="38100" dir="2700000" algn="tl" rotWithShape="0">
                    <a:prstClr val="black">
                      <a:alpha val="17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722312" y="4344458"/>
            <a:ext cx="7690116" cy="473207"/>
          </a:xfrm>
          <a:noFill/>
          <a:ln w="9525">
            <a:noFill/>
            <a:miter lim="800000"/>
            <a:headEnd/>
            <a:tailEnd/>
          </a:ln>
        </p:spPr>
        <p:txBody>
          <a:bodyPr anchor="b"/>
          <a:lstStyle>
            <a:lvl1pPr marL="0" indent="0" algn="l" defTabSz="912777" rtl="0" eaLnBrk="0" fontAlgn="base" hangingPunct="0">
              <a:lnSpc>
                <a:spcPct val="90000"/>
              </a:lnSpc>
              <a:spcBef>
                <a:spcPct val="0"/>
              </a:spcBef>
              <a:spcAft>
                <a:spcPct val="0"/>
              </a:spcAft>
              <a:buClr>
                <a:schemeClr val="tx2"/>
              </a:buClr>
              <a:buSzPct val="95000"/>
              <a:buFont typeface="Wingdings" pitchFamily="2" charset="2"/>
              <a:buNone/>
              <a:defRPr lang="en-US" sz="3400" dirty="0">
                <a:solidFill>
                  <a:schemeClr val="accent2"/>
                </a:solidFill>
                <a:latin typeface="+mn-lt"/>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extBox 1"/>
          <p:cNvSpPr txBox="1"/>
          <p:nvPr userDrawn="1"/>
        </p:nvSpPr>
        <p:spPr>
          <a:xfrm>
            <a:off x="920750" y="2365375"/>
            <a:ext cx="7302500" cy="1000125"/>
          </a:xfrm>
          <a:prstGeom prst="rect">
            <a:avLst/>
          </a:prstGeom>
          <a:noFill/>
        </p:spPr>
        <p:txBody>
          <a:bodyPr wrap="none" lIns="76197" tIns="38098" rIns="76197" bIns="38098">
            <a:spAutoFit/>
          </a:bodyPr>
          <a:lstStyle/>
          <a:p>
            <a:pPr defTabSz="914363" fontAlgn="auto">
              <a:spcBef>
                <a:spcPts val="0"/>
              </a:spcBef>
              <a:spcAft>
                <a:spcPts val="0"/>
              </a:spcAft>
              <a:defRPr/>
            </a:pPr>
            <a:r>
              <a:rPr lang="en-US" sz="6000" dirty="0">
                <a:solidFill>
                  <a:schemeClr val="bg1"/>
                </a:solidFill>
                <a:latin typeface="+mn-lt"/>
              </a:rPr>
              <a:t>WALK-IN GOES HERE</a:t>
            </a:r>
          </a:p>
        </p:txBody>
      </p:sp>
    </p:spTree>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noFill/>
          <a:ln w="9525">
            <a:noFill/>
            <a:miter lim="800000"/>
            <a:headEnd/>
            <a:tailEnd/>
          </a:ln>
        </p:spPr>
        <p:txBody>
          <a:bodyPr/>
          <a:lstStyle>
            <a:lvl1pPr algn="l" defTabSz="912777" rtl="0" eaLnBrk="0" fontAlgn="base" hangingPunct="0">
              <a:lnSpc>
                <a:spcPct val="90000"/>
              </a:lnSpc>
              <a:spcBef>
                <a:spcPct val="0"/>
              </a:spcBef>
              <a:spcAft>
                <a:spcPct val="0"/>
              </a:spcAft>
              <a:defRPr lang="en-US" sz="5400" b="0" cap="none"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2"/>
            <a:ext cx="8382000" cy="2210862"/>
          </a:xfrm>
        </p:spPr>
        <p:txBody>
          <a:bodyPr/>
          <a:lstStyle>
            <a:lvl1pPr>
              <a:buClr>
                <a:schemeClr val="tx1"/>
              </a:buClr>
              <a:buSzPct val="70000"/>
              <a:buFont typeface="Wingdings" pitchFamily="2" charset="2"/>
              <a:buChar char="l"/>
              <a:defRPr>
                <a:solidFill>
                  <a:schemeClr val="tx1"/>
                </a:solidFill>
              </a:defRPr>
            </a:lvl1pPr>
            <a:lvl2pPr>
              <a:buClr>
                <a:schemeClr val="tx1"/>
              </a:buClr>
              <a:buSzPct val="70000"/>
              <a:buFont typeface="Wingdings" pitchFamily="2" charset="2"/>
              <a:buChar char="l"/>
              <a:defRPr>
                <a:solidFill>
                  <a:schemeClr val="tx1"/>
                </a:solidFill>
              </a:defRPr>
            </a:lvl2pPr>
            <a:lvl3pPr>
              <a:buClr>
                <a:schemeClr val="tx1"/>
              </a:buClr>
              <a:buSzPct val="70000"/>
              <a:buFont typeface="Wingdings" pitchFamily="2" charset="2"/>
              <a:buChar char="l"/>
              <a:defRPr>
                <a:solidFill>
                  <a:schemeClr val="tx1"/>
                </a:solidFill>
              </a:defRPr>
            </a:lvl3pPr>
            <a:lvl4pPr>
              <a:buClr>
                <a:schemeClr val="tx1"/>
              </a:buClr>
              <a:buSzPct val="70000"/>
              <a:buFont typeface="Wingdings" pitchFamily="2" charset="2"/>
              <a:buChar char="l"/>
              <a:defRPr>
                <a:solidFill>
                  <a:schemeClr val="tx1"/>
                </a:solidFill>
              </a:defRPr>
            </a:lvl4pPr>
            <a:lvl5pPr>
              <a:buClr>
                <a:schemeClr val="tx1"/>
              </a:buClr>
              <a:buSzPct val="70000"/>
              <a:buFont typeface="Wingdings" pitchFamily="2" charset="2"/>
              <a:buChar char="l"/>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noFill/>
          <a:ln w="9525">
            <a:noFill/>
            <a:miter lim="800000"/>
            <a:headEnd/>
            <a:tailEnd/>
          </a:ln>
        </p:spPr>
        <p:txBody>
          <a:bodyPr/>
          <a:lstStyle>
            <a:lvl1pPr algn="l" defTabSz="912777" rtl="0" eaLnBrk="0" fontAlgn="base" hangingPunct="0">
              <a:lnSpc>
                <a:spcPct val="90000"/>
              </a:lnSpc>
              <a:spcBef>
                <a:spcPct val="0"/>
              </a:spcBef>
              <a:spcAft>
                <a:spcPct val="0"/>
              </a:spcAft>
              <a:defRPr lang="en-US" sz="5400" b="0" cap="none"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2"/>
            <a:ext cx="8382000" cy="2210862"/>
          </a:xfrm>
        </p:spPr>
        <p:txBody>
          <a:bodyPr/>
          <a:lstStyle>
            <a:lvl1pPr>
              <a:buClr>
                <a:schemeClr val="tx1"/>
              </a:buClr>
              <a:buSzPct val="70000"/>
              <a:buFont typeface="Wingdings" pitchFamily="2" charset="2"/>
              <a:buChar char="l"/>
              <a:defRPr>
                <a:solidFill>
                  <a:schemeClr val="tx1"/>
                </a:solidFill>
              </a:defRPr>
            </a:lvl1pPr>
            <a:lvl2pPr>
              <a:buClr>
                <a:schemeClr val="tx1"/>
              </a:buClr>
              <a:buSzPct val="70000"/>
              <a:buFont typeface="Wingdings" pitchFamily="2" charset="2"/>
              <a:buChar char="l"/>
              <a:defRPr>
                <a:solidFill>
                  <a:schemeClr val="tx1"/>
                </a:solidFill>
              </a:defRPr>
            </a:lvl2pPr>
            <a:lvl3pPr>
              <a:buClr>
                <a:schemeClr val="tx1"/>
              </a:buClr>
              <a:buSzPct val="70000"/>
              <a:buFont typeface="Wingdings" pitchFamily="2" charset="2"/>
              <a:buChar char="l"/>
              <a:defRPr>
                <a:solidFill>
                  <a:schemeClr val="tx1"/>
                </a:solidFill>
              </a:defRPr>
            </a:lvl3pPr>
            <a:lvl4pPr>
              <a:buClr>
                <a:schemeClr val="tx1"/>
              </a:buClr>
              <a:buSzPct val="70000"/>
              <a:buFont typeface="Wingdings" pitchFamily="2" charset="2"/>
              <a:buChar char="l"/>
              <a:defRPr>
                <a:solidFill>
                  <a:schemeClr val="tx1"/>
                </a:solidFill>
              </a:defRPr>
            </a:lvl4pPr>
            <a:lvl5pPr>
              <a:buClr>
                <a:schemeClr val="tx1"/>
              </a:buClr>
              <a:buSzPct val="70000"/>
              <a:buFont typeface="Wingdings" pitchFamily="2" charset="2"/>
              <a:buChar char="l"/>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lIns="152394" tIns="76197" rIns="152394" bIns="76197" anchor="b">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535E5A7-8666-439D-88DD-AC573AD6267A}" type="datetime1">
              <a:rPr lang="en-US" smtClean="0">
                <a:solidFill>
                  <a:prstClr val="black">
                    <a:tint val="75000"/>
                  </a:prstClr>
                </a:solidFill>
              </a:rPr>
              <a:pPr/>
              <a:t>7/8/2010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Safe to the Last Instruction / Jean Yang</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4B49AE-0108-471B-9842-CBF24D3AA3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687421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B2DF29-EC77-4083-8FA7-94DA3FC32F22}" type="datetime1">
              <a:rPr lang="en-US" smtClean="0">
                <a:solidFill>
                  <a:prstClr val="black">
                    <a:tint val="75000"/>
                  </a:prstClr>
                </a:solidFill>
              </a:rPr>
              <a:pPr/>
              <a:t>7/8/2010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Safe to the Last Instruction / Jean Yang</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4B49AE-0108-471B-9842-CBF24D3AA3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138908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261506-CA8E-4C8C-89D3-1563FE7BF72C}" type="datetime1">
              <a:rPr lang="en-US" smtClean="0">
                <a:solidFill>
                  <a:prstClr val="black">
                    <a:tint val="75000"/>
                  </a:prstClr>
                </a:solidFill>
              </a:rPr>
              <a:pPr/>
              <a:t>7/8/2010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Safe to the Last Instruction / Jean Yang</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4B49AE-0108-471B-9842-CBF24D3AA3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10409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25B1770-1182-4ABF-B293-E54B3B330940}" type="datetime1">
              <a:rPr lang="en-US" smtClean="0">
                <a:solidFill>
                  <a:prstClr val="black">
                    <a:tint val="75000"/>
                  </a:prstClr>
                </a:solidFill>
              </a:rPr>
              <a:pPr/>
              <a:t>7/8/2010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Safe to the Last Instruction / Jean Yang</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64B49AE-0108-471B-9842-CBF24D3AA3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33985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9673985-4673-4AAB-AB43-8EA039D9B9EC}" type="datetime1">
              <a:rPr lang="en-US" smtClean="0">
                <a:solidFill>
                  <a:prstClr val="black">
                    <a:tint val="75000"/>
                  </a:prstClr>
                </a:solidFill>
              </a:rPr>
              <a:pPr/>
              <a:t>7/8/2010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Safe to the Last Instruction / Jean Yang</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64B49AE-0108-471B-9842-CBF24D3AA3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45589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41F050-5C35-4853-98EB-07732E70CD90}" type="datetime1">
              <a:rPr lang="en-US" smtClean="0">
                <a:solidFill>
                  <a:prstClr val="black">
                    <a:tint val="75000"/>
                  </a:prstClr>
                </a:solidFill>
              </a:rPr>
              <a:pPr/>
              <a:t>7/8/2010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Safe to the Last Instruction / Jean Yang</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64B49AE-0108-471B-9842-CBF24D3AA3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01581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AD195E-AFBF-4FBE-A45B-896D98A8AD52}" type="datetime1">
              <a:rPr lang="en-US" smtClean="0">
                <a:solidFill>
                  <a:prstClr val="black">
                    <a:tint val="75000"/>
                  </a:prstClr>
                </a:solidFill>
              </a:rPr>
              <a:pPr/>
              <a:t>7/8/2010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Safe to the Last Instruction / Jean Yang</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64B49AE-0108-471B-9842-CBF24D3AA3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1898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solidFill>
          <a:schemeClr val="tx1"/>
        </a:solidFill>
        <a:effectLst/>
      </p:bgPr>
    </p:bg>
    <p:spTree>
      <p:nvGrpSpPr>
        <p:cNvPr id="1" name=""/>
        <p:cNvGrpSpPr/>
        <p:nvPr/>
      </p:nvGrpSpPr>
      <p:grpSpPr>
        <a:xfrm>
          <a:off x="0" y="0"/>
          <a:ext cx="0" cy="0"/>
          <a:chOff x="0" y="0"/>
          <a:chExt cx="0" cy="0"/>
        </a:xfrm>
      </p:grpSpPr>
      <p:pic>
        <p:nvPicPr>
          <p:cNvPr id="5" name="Picture 3" descr="top_banner.png"/>
          <p:cNvPicPr>
            <a:picLocks noChangeAspect="1"/>
          </p:cNvPicPr>
          <p:nvPr userDrawn="1"/>
        </p:nvPicPr>
        <p:blipFill>
          <a:blip r:embed="rId2" cstate="print">
            <a:extLst/>
          </a:blip>
          <a:srcRect/>
          <a:stretch>
            <a:fillRect/>
          </a:stretch>
        </p:blipFill>
        <p:spPr bwMode="auto">
          <a:xfrm>
            <a:off x="0" y="0"/>
            <a:ext cx="9142413" cy="1031875"/>
          </a:xfrm>
          <a:prstGeom prst="rect">
            <a:avLst/>
          </a:prstGeom>
          <a:extLst/>
        </p:spPr>
      </p:pic>
      <p:sp>
        <p:nvSpPr>
          <p:cNvPr id="2" name="Title 1"/>
          <p:cNvSpPr>
            <a:spLocks noGrp="1"/>
          </p:cNvSpPr>
          <p:nvPr>
            <p:ph type="ctrTitle"/>
          </p:nvPr>
        </p:nvSpPr>
        <p:spPr>
          <a:xfrm>
            <a:off x="722313" y="2365375"/>
            <a:ext cx="7690115" cy="750205"/>
          </a:xfrm>
          <a:noFill/>
          <a:ln w="9525">
            <a:noFill/>
            <a:miter lim="800000"/>
            <a:headEnd/>
            <a:tailEnd/>
          </a:ln>
        </p:spPr>
        <p:txBody>
          <a:bodyPr rtlCol="0"/>
          <a:lstStyle>
            <a:lvl1pPr algn="l" defTabSz="912777" rtl="0" eaLnBrk="0" fontAlgn="base" latinLnBrk="0" hangingPunct="0">
              <a:lnSpc>
                <a:spcPct val="90000"/>
              </a:lnSpc>
              <a:spcBef>
                <a:spcPct val="0"/>
              </a:spcBef>
              <a:spcAft>
                <a:spcPct val="0"/>
              </a:spcAft>
              <a:buNone/>
              <a:defRPr lang="en-US" sz="5400" b="0" kern="1200" cap="none" spc="-300" dirty="0">
                <a:ln w="3175">
                  <a:noFill/>
                </a:ln>
                <a:gradFill flip="none" rotWithShape="1">
                  <a:gsLst>
                    <a:gs pos="28000">
                      <a:srgbClr val="0085C0"/>
                    </a:gs>
                    <a:gs pos="68000">
                      <a:srgbClr val="0070C0"/>
                    </a:gs>
                  </a:gsLst>
                  <a:lin ang="5400000" scaled="1"/>
                  <a:tileRect/>
                </a:gradFill>
                <a:effectLst>
                  <a:outerShdw blurRad="50800" dist="38100" dir="2700000" algn="tl" rotWithShape="0">
                    <a:prstClr val="black">
                      <a:alpha val="17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722313" y="4344458"/>
            <a:ext cx="7043208" cy="473207"/>
          </a:xfrm>
          <a:noFill/>
          <a:ln w="9525">
            <a:noFill/>
            <a:miter lim="800000"/>
            <a:headEnd/>
            <a:tailEnd/>
          </a:ln>
        </p:spPr>
        <p:txBody>
          <a:bodyPr rtlCol="0" anchor="b"/>
          <a:lstStyle>
            <a:lvl1pPr marL="0" indent="0" algn="l" defTabSz="912777" rtl="0" eaLnBrk="0" fontAlgn="base" latinLnBrk="0" hangingPunct="0">
              <a:lnSpc>
                <a:spcPct val="90000"/>
              </a:lnSpc>
              <a:spcBef>
                <a:spcPct val="0"/>
              </a:spcBef>
              <a:spcAft>
                <a:spcPct val="0"/>
              </a:spcAft>
              <a:buClr>
                <a:schemeClr val="tx2"/>
              </a:buClr>
              <a:buSzPct val="95000"/>
              <a:buFont typeface="Wingdings" pitchFamily="2" charset="2"/>
              <a:buNone/>
              <a:defRPr lang="en-US" sz="3400" kern="1200" dirty="0">
                <a:solidFill>
                  <a:schemeClr val="accent2"/>
                </a:solidFill>
                <a:latin typeface="+mn-lt"/>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p:nvPr>
        </p:nvSpPr>
        <p:spPr>
          <a:xfrm>
            <a:off x="1369219" y="950651"/>
            <a:ext cx="7043208" cy="1384994"/>
          </a:xfrm>
          <a:effectLst/>
        </p:spPr>
        <p:txBody>
          <a:bodyPr anchor="b">
            <a:scene3d>
              <a:camera prst="orthographicFront"/>
              <a:lightRig rig="flat" dir="t"/>
            </a:scene3d>
            <a:sp3d>
              <a:bevelT h="19050"/>
              <a:contourClr>
                <a:srgbClr val="F4A234"/>
              </a:contourClr>
            </a:sp3d>
          </a:bodyPr>
          <a:lstStyle>
            <a:lvl1pPr marL="0" indent="0" algn="r">
              <a:buFont typeface="Arial" pitchFamily="34" charset="0"/>
              <a:buNone/>
              <a:defRPr kumimoji="0" lang="en-US" sz="10000" b="1" i="1" u="none" strike="noStrike" kern="1200" cap="none" spc="-642" normalizeH="0" baseline="0" noProof="0" dirty="0" smtClean="0">
                <a:ln w="11430"/>
                <a:solidFill>
                  <a:schemeClr val="accent5"/>
                </a:solidFill>
                <a:effectLst>
                  <a:outerShdw blurRad="50800" dist="38100" dir="2700000" algn="tl" rotWithShape="0">
                    <a:prstClr val="black">
                      <a:alpha val="57000"/>
                    </a:prstClr>
                  </a:outerShdw>
                </a:effectLst>
                <a:uLnTx/>
                <a:uFillTx/>
                <a:latin typeface="Segoe" pitchFamily="34" charset="0"/>
                <a:ea typeface="+mn-ea"/>
                <a:cs typeface="+mn-cs"/>
              </a:defRPr>
            </a:lvl1pPr>
          </a:lstStyle>
          <a:p>
            <a:pPr lvl="0"/>
            <a:r>
              <a:rPr lang="en-US" smtClean="0"/>
              <a:t>Click to edit Master text styles</a:t>
            </a:r>
          </a:p>
        </p:txBody>
      </p:sp>
    </p:spTree>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F6CA0D-D001-42E0-8916-C740ADA235FE}" type="datetime1">
              <a:rPr lang="en-US" smtClean="0">
                <a:solidFill>
                  <a:prstClr val="black">
                    <a:tint val="75000"/>
                  </a:prstClr>
                </a:solidFill>
              </a:rPr>
              <a:pPr/>
              <a:t>7/8/2010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Safe to the Last Instruction / Jean Yang</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64B49AE-0108-471B-9842-CBF24D3AA3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36283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2972DE-B2B9-4C1C-83F3-02AB95643EDD}" type="datetime1">
              <a:rPr lang="en-US" smtClean="0">
                <a:solidFill>
                  <a:prstClr val="black">
                    <a:tint val="75000"/>
                  </a:prstClr>
                </a:solidFill>
              </a:rPr>
              <a:pPr/>
              <a:t>7/8/2010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Safe to the Last Instruction / Jean Yang</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64B49AE-0108-471B-9842-CBF24D3AA3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20149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C8086F-B8F7-451C-9ADF-9A166549F76E}" type="datetime1">
              <a:rPr lang="en-US" smtClean="0">
                <a:solidFill>
                  <a:prstClr val="black">
                    <a:tint val="75000"/>
                  </a:prstClr>
                </a:solidFill>
              </a:rPr>
              <a:pPr/>
              <a:t>7/8/2010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Safe to the Last Instruction / Jean Yang</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4B49AE-0108-471B-9842-CBF24D3AA3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24865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31E3F7-DCA0-444E-8DE8-9ED7D3B0677B}" type="datetime1">
              <a:rPr lang="en-US" smtClean="0">
                <a:solidFill>
                  <a:prstClr val="black">
                    <a:tint val="75000"/>
                  </a:prstClr>
                </a:solidFill>
              </a:rPr>
              <a:pPr/>
              <a:t>7/8/2010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Safe to the Last Instruction / Jean Yang</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4B49AE-0108-471B-9842-CBF24D3AA3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75792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4" name="Picture 2" descr="C:\Program Files\Microsoft Resource DVD Artwork\DVD_ART\Artwork_Imagery\Shapes and Graphics\Bullets\Blue GEL .png"/>
          <p:cNvPicPr>
            <a:picLocks noChangeAspect="1" noChangeArrowheads="1"/>
          </p:cNvPicPr>
          <p:nvPr userDrawn="1"/>
        </p:nvPicPr>
        <p:blipFill>
          <a:blip r:embed="rId2" cstate="print">
            <a:extLst/>
          </a:blip>
          <a:srcRect/>
          <a:stretch>
            <a:fillRect/>
          </a:stretch>
        </p:blipFill>
        <p:spPr bwMode="auto">
          <a:xfrm>
            <a:off x="8826500" y="-317500"/>
            <a:ext cx="317500" cy="317500"/>
          </a:xfrm>
          <a:prstGeom prst="rect">
            <a:avLst/>
          </a:prstGeom>
          <a:extLst/>
        </p:spPr>
      </p:pic>
      <p:pic>
        <p:nvPicPr>
          <p:cNvPr id="6" name="Picture 3" descr="S:\ResourceDVD\Clip_Installer\DVD_ART\BoxShots_Logos\Microsoft Research\Microsoft Research b.png"/>
          <p:cNvPicPr>
            <a:picLocks noChangeAspect="1" noChangeArrowheads="1"/>
          </p:cNvPicPr>
          <p:nvPr userDrawn="1"/>
        </p:nvPicPr>
        <p:blipFill>
          <a:blip r:embed="rId3" cstate="print">
            <a:extLst/>
          </a:blip>
          <a:srcRect/>
          <a:stretch>
            <a:fillRect/>
          </a:stretch>
        </p:blipFill>
        <p:spPr bwMode="auto">
          <a:xfrm>
            <a:off x="7453313" y="6248400"/>
            <a:ext cx="1398587" cy="388938"/>
          </a:xfrm>
          <a:prstGeom prst="rect">
            <a:avLst/>
          </a:prstGeom>
          <a:extLst/>
        </p:spPr>
      </p:pic>
      <p:sp>
        <p:nvSpPr>
          <p:cNvPr id="2" name="Title 1"/>
          <p:cNvSpPr>
            <a:spLocks noGrp="1"/>
          </p:cNvSpPr>
          <p:nvPr>
            <p:ph type="title"/>
          </p:nvPr>
        </p:nvSpPr>
        <p:spPr>
          <a:xfrm>
            <a:off x="381000" y="230187"/>
            <a:ext cx="8382000" cy="750205"/>
          </a:xfrm>
          <a:noFill/>
          <a:ln w="9525">
            <a:noFill/>
            <a:miter lim="800000"/>
            <a:headEnd/>
            <a:tailEnd/>
          </a:ln>
        </p:spPr>
        <p:txBody>
          <a:bodyPr/>
          <a:lstStyle>
            <a:lvl1pPr algn="l" defTabSz="912777" rtl="0" eaLnBrk="0" fontAlgn="base" latinLnBrk="0" hangingPunct="0">
              <a:lnSpc>
                <a:spcPct val="90000"/>
              </a:lnSpc>
              <a:spcBef>
                <a:spcPct val="0"/>
              </a:spcBef>
              <a:spcAft>
                <a:spcPct val="0"/>
              </a:spcAft>
              <a:buNone/>
              <a:defRPr lang="en-US" sz="5400" b="0" cap="none"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5"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_w/o Logo">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a:lstStyle>
            <a:lvl1pPr algn="l" defTabSz="912777" rtl="0" eaLnBrk="0" fontAlgn="base" hangingPunct="0">
              <a:lnSpc>
                <a:spcPct val="90000"/>
              </a:lnSpc>
              <a:spcBef>
                <a:spcPct val="0"/>
              </a:spcBef>
              <a:spcAft>
                <a:spcPct val="0"/>
              </a:spcAft>
              <a:defRPr lang="en-US" sz="5400" b="0" cap="none"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3" descr="S:\ResourceDVD\Clip_Installer\DVD_ART\BoxShots_Logos\Microsoft Research\Microsoft Research b.png"/>
          <p:cNvPicPr>
            <a:picLocks noChangeAspect="1" noChangeArrowheads="1"/>
          </p:cNvPicPr>
          <p:nvPr userDrawn="1"/>
        </p:nvPicPr>
        <p:blipFill>
          <a:blip r:embed="rId2" cstate="print">
            <a:extLst/>
          </a:blip>
          <a:srcRect/>
          <a:stretch>
            <a:fillRect/>
          </a:stretch>
        </p:blipFill>
        <p:spPr bwMode="auto">
          <a:xfrm>
            <a:off x="7453313" y="6248400"/>
            <a:ext cx="1398587" cy="388938"/>
          </a:xfrm>
          <a:prstGeom prst="rect">
            <a:avLst/>
          </a:prstGeom>
          <a:extLst/>
        </p:spPr>
      </p:pic>
      <p:sp>
        <p:nvSpPr>
          <p:cNvPr id="2" name="Title 1"/>
          <p:cNvSpPr>
            <a:spLocks noGrp="1"/>
          </p:cNvSpPr>
          <p:nvPr>
            <p:ph type="title"/>
          </p:nvPr>
        </p:nvSpPr>
        <p:spPr>
          <a:xfrm>
            <a:off x="381000" y="230187"/>
            <a:ext cx="8382000" cy="750205"/>
          </a:xfrm>
          <a:noFill/>
          <a:ln w="9525">
            <a:noFill/>
            <a:miter lim="800000"/>
            <a:headEnd/>
            <a:tailEnd/>
          </a:ln>
        </p:spPr>
        <p:txBody>
          <a:bodyPr/>
          <a:lstStyle>
            <a:lvl1pPr algn="l" defTabSz="912777" rtl="0" eaLnBrk="0" fontAlgn="base" latinLnBrk="0" hangingPunct="0">
              <a:lnSpc>
                <a:spcPct val="90000"/>
              </a:lnSpc>
              <a:spcBef>
                <a:spcPct val="0"/>
              </a:spcBef>
              <a:spcAft>
                <a:spcPct val="0"/>
              </a:spcAft>
              <a:buNone/>
              <a:defRPr lang="en-US" sz="5400" b="0" cap="none"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3" descr="S:\ResourceDVD\Clip_Installer\DVD_ART\BoxShots_Logos\Microsoft Research\Microsoft Research b.png"/>
          <p:cNvPicPr>
            <a:picLocks noChangeAspect="1" noChangeArrowheads="1"/>
          </p:cNvPicPr>
          <p:nvPr userDrawn="1"/>
        </p:nvPicPr>
        <p:blipFill>
          <a:blip r:embed="rId2" cstate="print">
            <a:extLst/>
          </a:blip>
          <a:srcRect/>
          <a:stretch>
            <a:fillRect/>
          </a:stretch>
        </p:blipFill>
        <p:spPr bwMode="auto">
          <a:xfrm>
            <a:off x="7453313" y="6248400"/>
            <a:ext cx="1398587" cy="388938"/>
          </a:xfrm>
          <a:prstGeom prst="rect">
            <a:avLst/>
          </a:prstGeom>
          <a:extLst/>
        </p:spPr>
      </p:pic>
      <p:sp>
        <p:nvSpPr>
          <p:cNvPr id="2" name="Title 1"/>
          <p:cNvSpPr>
            <a:spLocks noGrp="1"/>
          </p:cNvSpPr>
          <p:nvPr>
            <p:ph type="title"/>
          </p:nvPr>
        </p:nvSpPr>
        <p:spPr>
          <a:xfrm>
            <a:off x="381000" y="230187"/>
            <a:ext cx="8382000" cy="750205"/>
          </a:xfrm>
          <a:noFill/>
          <a:ln w="9525">
            <a:noFill/>
            <a:miter lim="800000"/>
            <a:headEnd/>
            <a:tailEnd/>
          </a:ln>
        </p:spPr>
        <p:txBody>
          <a:bodyPr/>
          <a:lstStyle>
            <a:lvl1pPr algn="l" defTabSz="912777" rtl="0" eaLnBrk="0" fontAlgn="base" latinLnBrk="0" hangingPunct="0">
              <a:lnSpc>
                <a:spcPct val="90000"/>
              </a:lnSpc>
              <a:spcBef>
                <a:spcPct val="0"/>
              </a:spcBef>
              <a:spcAft>
                <a:spcPct val="0"/>
              </a:spcAft>
              <a:buNone/>
              <a:defRPr lang="en-US" sz="5400" b="0" cap="none"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750205"/>
          </a:xfrm>
          <a:noFill/>
          <a:ln w="9525">
            <a:noFill/>
            <a:miter lim="800000"/>
            <a:headEnd/>
            <a:tailEnd/>
          </a:ln>
        </p:spPr>
        <p:txBody>
          <a:bodyPr/>
          <a:lstStyle>
            <a:lvl1pPr algn="l" defTabSz="912777" rtl="0" eaLnBrk="0" fontAlgn="base" latinLnBrk="0" hangingPunct="0">
              <a:lnSpc>
                <a:spcPct val="90000"/>
              </a:lnSpc>
              <a:spcBef>
                <a:spcPct val="0"/>
              </a:spcBef>
              <a:spcAft>
                <a:spcPct val="0"/>
              </a:spcAft>
              <a:buNone/>
              <a:defRPr lang="en-US" sz="5400" b="0" cap="none"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stStyle>
          <a:p>
            <a:r>
              <a:rPr lang="en-US" smtClean="0"/>
              <a:t>Click to edit Master title style</a:t>
            </a:r>
            <a:endParaRPr lang="en-US" dirty="0"/>
          </a:p>
        </p:txBody>
      </p:sp>
    </p:spTree>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_w/Top Banner">
    <p:bg>
      <p:bgPr>
        <a:solidFill>
          <a:schemeClr val="tx1"/>
        </a:solidFill>
        <a:effectLst/>
      </p:bgPr>
    </p:bg>
    <p:spTree>
      <p:nvGrpSpPr>
        <p:cNvPr id="1" name=""/>
        <p:cNvGrpSpPr/>
        <p:nvPr/>
      </p:nvGrpSpPr>
      <p:grpSpPr>
        <a:xfrm>
          <a:off x="0" y="0"/>
          <a:ext cx="0" cy="0"/>
          <a:chOff x="0" y="0"/>
          <a:chExt cx="0" cy="0"/>
        </a:xfrm>
      </p:grpSpPr>
      <p:pic>
        <p:nvPicPr>
          <p:cNvPr id="2" name="Picture 3" descr="top_banner.png"/>
          <p:cNvPicPr>
            <a:picLocks noChangeAspect="1"/>
          </p:cNvPicPr>
          <p:nvPr userDrawn="1"/>
        </p:nvPicPr>
        <p:blipFill>
          <a:blip r:embed="rId2" cstate="print">
            <a:extLst/>
          </a:blip>
          <a:srcRect/>
          <a:stretch>
            <a:fillRect/>
          </a:stretch>
        </p:blipFill>
        <p:spPr bwMode="auto">
          <a:xfrm>
            <a:off x="0" y="0"/>
            <a:ext cx="9144000" cy="1031875"/>
          </a:xfrm>
          <a:prstGeom prst="rect">
            <a:avLst/>
          </a:prstGeom>
          <a:extLst/>
        </p:spPr>
      </p:pic>
    </p:spTree>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75088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381000" y="1412875"/>
            <a:ext cx="8382000" cy="2211388"/>
          </a:xfrm>
          <a:prstGeom prst="rect">
            <a:avLst/>
          </a:prstGeom>
          <a:extLst/>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1" tx1="lt1" bg2="dk2" tx2="lt2" accent1="accent1" accent2="accent2" accent3="accent3" accent4="accent4" accent5="accent5" accent6="accent6" hlink="hlink" folHlink="folHlink"/>
  <p:sldLayoutIdLst>
    <p:sldLayoutId id="2147483706" r:id="rId1"/>
    <p:sldLayoutId id="2147483707" r:id="rId2"/>
    <p:sldLayoutId id="2147483708" r:id="rId3"/>
    <p:sldLayoutId id="2147483703" r:id="rId4"/>
    <p:sldLayoutId id="2147483709" r:id="rId5"/>
    <p:sldLayoutId id="2147483710" r:id="rId6"/>
    <p:sldLayoutId id="2147483704" r:id="rId7"/>
    <p:sldLayoutId id="2147483705" r:id="rId8"/>
    <p:sldLayoutId id="2147483711" r:id="rId9"/>
    <p:sldLayoutId id="2147483712" r:id="rId10"/>
    <p:sldLayoutId id="2147483713" r:id="rId11"/>
    <p:sldLayoutId id="2147483714" r:id="rId12"/>
  </p:sldLayoutIdLst>
  <p:transition>
    <p:fade/>
  </p:transition>
  <p:txStyles>
    <p:titleStyle>
      <a:lvl1pPr algn="l" defTabSz="911225" rtl="0" fontAlgn="base">
        <a:lnSpc>
          <a:spcPct val="90000"/>
        </a:lnSpc>
        <a:spcBef>
          <a:spcPct val="0"/>
        </a:spcBef>
        <a:spcAft>
          <a:spcPct val="0"/>
        </a:spcAft>
        <a:defRPr lang="en-US" sz="5400" kern="1200"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vl2pPr algn="l" defTabSz="911225" rtl="0" fontAlgn="base">
        <a:lnSpc>
          <a:spcPct val="90000"/>
        </a:lnSpc>
        <a:spcBef>
          <a:spcPct val="0"/>
        </a:spcBef>
        <a:spcAft>
          <a:spcPct val="0"/>
        </a:spcAft>
        <a:defRPr sz="5400">
          <a:solidFill>
            <a:schemeClr val="tx1"/>
          </a:solidFill>
          <a:latin typeface="Segoe" pitchFamily="34" charset="0"/>
          <a:cs typeface="Arial" charset="0"/>
        </a:defRPr>
      </a:lvl2pPr>
      <a:lvl3pPr algn="l" defTabSz="911225" rtl="0" fontAlgn="base">
        <a:lnSpc>
          <a:spcPct val="90000"/>
        </a:lnSpc>
        <a:spcBef>
          <a:spcPct val="0"/>
        </a:spcBef>
        <a:spcAft>
          <a:spcPct val="0"/>
        </a:spcAft>
        <a:defRPr sz="5400">
          <a:solidFill>
            <a:schemeClr val="tx1"/>
          </a:solidFill>
          <a:latin typeface="Segoe" pitchFamily="34" charset="0"/>
          <a:cs typeface="Arial" charset="0"/>
        </a:defRPr>
      </a:lvl3pPr>
      <a:lvl4pPr algn="l" defTabSz="911225" rtl="0" fontAlgn="base">
        <a:lnSpc>
          <a:spcPct val="90000"/>
        </a:lnSpc>
        <a:spcBef>
          <a:spcPct val="0"/>
        </a:spcBef>
        <a:spcAft>
          <a:spcPct val="0"/>
        </a:spcAft>
        <a:defRPr sz="5400">
          <a:solidFill>
            <a:schemeClr val="tx1"/>
          </a:solidFill>
          <a:latin typeface="Segoe" pitchFamily="34" charset="0"/>
          <a:cs typeface="Arial" charset="0"/>
        </a:defRPr>
      </a:lvl4pPr>
      <a:lvl5pPr algn="l" defTabSz="911225" rtl="0" fontAlgn="base">
        <a:lnSpc>
          <a:spcPct val="90000"/>
        </a:lnSpc>
        <a:spcBef>
          <a:spcPct val="0"/>
        </a:spcBef>
        <a:spcAft>
          <a:spcPct val="0"/>
        </a:spcAft>
        <a:defRPr sz="5400">
          <a:solidFill>
            <a:schemeClr val="tx1"/>
          </a:solidFill>
          <a:latin typeface="Segoe" pitchFamily="34" charset="0"/>
          <a:cs typeface="Arial" charset="0"/>
        </a:defRPr>
      </a:lvl5pPr>
      <a:lvl6pPr marL="457200" algn="l" defTabSz="911225" rtl="0" fontAlgn="base">
        <a:lnSpc>
          <a:spcPct val="90000"/>
        </a:lnSpc>
        <a:spcBef>
          <a:spcPct val="0"/>
        </a:spcBef>
        <a:spcAft>
          <a:spcPct val="0"/>
        </a:spcAft>
        <a:defRPr sz="5400">
          <a:solidFill>
            <a:schemeClr val="tx1"/>
          </a:solidFill>
          <a:latin typeface="Segoe" pitchFamily="34" charset="0"/>
          <a:cs typeface="Arial" charset="0"/>
        </a:defRPr>
      </a:lvl6pPr>
      <a:lvl7pPr marL="914400" algn="l" defTabSz="911225" rtl="0" fontAlgn="base">
        <a:lnSpc>
          <a:spcPct val="90000"/>
        </a:lnSpc>
        <a:spcBef>
          <a:spcPct val="0"/>
        </a:spcBef>
        <a:spcAft>
          <a:spcPct val="0"/>
        </a:spcAft>
        <a:defRPr sz="5400">
          <a:solidFill>
            <a:schemeClr val="tx1"/>
          </a:solidFill>
          <a:latin typeface="Segoe" pitchFamily="34" charset="0"/>
          <a:cs typeface="Arial" charset="0"/>
        </a:defRPr>
      </a:lvl7pPr>
      <a:lvl8pPr marL="1371600" algn="l" defTabSz="911225" rtl="0" fontAlgn="base">
        <a:lnSpc>
          <a:spcPct val="90000"/>
        </a:lnSpc>
        <a:spcBef>
          <a:spcPct val="0"/>
        </a:spcBef>
        <a:spcAft>
          <a:spcPct val="0"/>
        </a:spcAft>
        <a:defRPr sz="5400">
          <a:solidFill>
            <a:schemeClr val="tx1"/>
          </a:solidFill>
          <a:latin typeface="Segoe" pitchFamily="34" charset="0"/>
          <a:cs typeface="Arial" charset="0"/>
        </a:defRPr>
      </a:lvl8pPr>
      <a:lvl9pPr marL="1828800" algn="l" defTabSz="911225" rtl="0" fontAlgn="base">
        <a:lnSpc>
          <a:spcPct val="90000"/>
        </a:lnSpc>
        <a:spcBef>
          <a:spcPct val="0"/>
        </a:spcBef>
        <a:spcAft>
          <a:spcPct val="0"/>
        </a:spcAft>
        <a:defRPr sz="5400">
          <a:solidFill>
            <a:schemeClr val="tx1"/>
          </a:solidFill>
          <a:latin typeface="Segoe" pitchFamily="34" charset="0"/>
          <a:cs typeface="Arial" charset="0"/>
        </a:defRPr>
      </a:lvl9pPr>
    </p:titleStyle>
    <p:bodyStyle>
      <a:lvl1pPr marL="384175" indent="-384175" algn="l" defTabSz="912813" rtl="0" fontAlgn="base">
        <a:lnSpc>
          <a:spcPct val="90000"/>
        </a:lnSpc>
        <a:spcBef>
          <a:spcPct val="20000"/>
        </a:spcBef>
        <a:spcAft>
          <a:spcPct val="0"/>
        </a:spcAft>
        <a:buSzPct val="90000"/>
        <a:buBlip>
          <a:blip r:embed="rId15"/>
        </a:buBlip>
        <a:defRPr sz="3300" kern="1200">
          <a:solidFill>
            <a:schemeClr val="bg1"/>
          </a:solidFill>
          <a:latin typeface="+mn-lt"/>
          <a:ea typeface="+mn-ea"/>
          <a:cs typeface="+mn-cs"/>
        </a:defRPr>
      </a:lvl1pPr>
      <a:lvl2pPr marL="738188" indent="-361950" algn="l" defTabSz="912813" rtl="0" fontAlgn="base">
        <a:lnSpc>
          <a:spcPct val="90000"/>
        </a:lnSpc>
        <a:spcBef>
          <a:spcPct val="20000"/>
        </a:spcBef>
        <a:spcAft>
          <a:spcPct val="0"/>
        </a:spcAft>
        <a:buSzPct val="90000"/>
        <a:buBlip>
          <a:blip r:embed="rId15"/>
        </a:buBlip>
        <a:defRPr sz="3000" kern="1200">
          <a:solidFill>
            <a:schemeClr val="bg1"/>
          </a:solidFill>
          <a:latin typeface="+mn-lt"/>
          <a:ea typeface="+mn-ea"/>
          <a:cs typeface="+mn-cs"/>
        </a:defRPr>
      </a:lvl2pPr>
      <a:lvl3pPr marL="1101725" indent="-347663" algn="l" defTabSz="912813" rtl="0" fontAlgn="base">
        <a:lnSpc>
          <a:spcPct val="90000"/>
        </a:lnSpc>
        <a:spcBef>
          <a:spcPct val="20000"/>
        </a:spcBef>
        <a:spcAft>
          <a:spcPct val="0"/>
        </a:spcAft>
        <a:buSzPct val="90000"/>
        <a:buBlip>
          <a:blip r:embed="rId15"/>
        </a:buBlip>
        <a:defRPr sz="2700" kern="1200">
          <a:solidFill>
            <a:schemeClr val="bg1"/>
          </a:solidFill>
          <a:latin typeface="+mn-lt"/>
          <a:ea typeface="+mn-ea"/>
          <a:cs typeface="+mn-cs"/>
        </a:defRPr>
      </a:lvl3pPr>
      <a:lvl4pPr marL="1419225" indent="-317500" algn="l" defTabSz="912813" rtl="0" fontAlgn="base">
        <a:lnSpc>
          <a:spcPct val="90000"/>
        </a:lnSpc>
        <a:spcBef>
          <a:spcPct val="20000"/>
        </a:spcBef>
        <a:spcAft>
          <a:spcPct val="0"/>
        </a:spcAft>
        <a:buSzPct val="90000"/>
        <a:buBlip>
          <a:blip r:embed="rId15"/>
        </a:buBlip>
        <a:defRPr sz="2300" kern="1200">
          <a:solidFill>
            <a:schemeClr val="bg1"/>
          </a:solidFill>
          <a:latin typeface="+mn-lt"/>
          <a:ea typeface="+mn-ea"/>
          <a:cs typeface="+mn-cs"/>
        </a:defRPr>
      </a:lvl4pPr>
      <a:lvl5pPr marL="1760538" indent="-317500" algn="l" defTabSz="912813" rtl="0" fontAlgn="base">
        <a:lnSpc>
          <a:spcPct val="90000"/>
        </a:lnSpc>
        <a:spcBef>
          <a:spcPct val="20000"/>
        </a:spcBef>
        <a:spcAft>
          <a:spcPct val="0"/>
        </a:spcAft>
        <a:buSzPct val="90000"/>
        <a:buBlip>
          <a:blip r:embed="rId15"/>
        </a:buBlip>
        <a:defRPr sz="2300" kern="1200">
          <a:solidFill>
            <a:schemeClr val="bg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fontAlgn="auto">
              <a:spcBef>
                <a:spcPts val="0"/>
              </a:spcBef>
              <a:spcAft>
                <a:spcPts val="0"/>
              </a:spcAft>
            </a:pPr>
            <a:fld id="{5369E7C0-5F1D-481D-A805-A95B4A225727}" type="datetime1">
              <a:rPr lang="en-US" smtClean="0">
                <a:solidFill>
                  <a:prstClr val="black">
                    <a:tint val="75000"/>
                  </a:prstClr>
                </a:solidFill>
                <a:latin typeface="Calibri"/>
              </a:rPr>
              <a:pPr defTabSz="914400" fontAlgn="auto">
                <a:spcBef>
                  <a:spcPts val="0"/>
                </a:spcBef>
                <a:spcAft>
                  <a:spcPts val="0"/>
                </a:spcAft>
              </a:pPr>
              <a:t>7/8/2010</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fontAlgn="auto">
              <a:spcBef>
                <a:spcPts val="0"/>
              </a:spcBef>
              <a:spcAft>
                <a:spcPts val="0"/>
              </a:spcAft>
            </a:pPr>
            <a:r>
              <a:rPr lang="en-US" smtClean="0">
                <a:solidFill>
                  <a:prstClr val="black">
                    <a:tint val="75000"/>
                  </a:prstClr>
                </a:solidFill>
                <a:latin typeface="Calibri"/>
              </a:rPr>
              <a:t>Safe to the Last Instruction / Jean Yang</a:t>
            </a: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fontAlgn="auto">
              <a:spcBef>
                <a:spcPts val="0"/>
              </a:spcBef>
              <a:spcAft>
                <a:spcPts val="0"/>
              </a:spcAft>
            </a:pPr>
            <a:fld id="{564B49AE-0108-471B-9842-CBF24D3AA399}" type="slidenum">
              <a:rPr lang="en-US" smtClean="0">
                <a:solidFill>
                  <a:prstClr val="black">
                    <a:tint val="75000"/>
                  </a:prstClr>
                </a:solidFill>
                <a:latin typeface="Calibri"/>
              </a:rPr>
              <a:pPr defTabSz="914400"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868914278"/>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timing>
    <p:tnLst>
      <p:par>
        <p:cT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2.emf"/><Relationship Id="rId7" Type="http://schemas.openxmlformats.org/officeDocument/2006/relationships/image" Target="../media/image24.emf"/><Relationship Id="rId2" Type="http://schemas.openxmlformats.org/officeDocument/2006/relationships/customXml" Target="../ink/ink1.xml"/><Relationship Id="rId1" Type="http://schemas.openxmlformats.org/officeDocument/2006/relationships/slideLayout" Target="../slideLayouts/slideLayout7.xml"/><Relationship Id="rId6" Type="http://schemas.openxmlformats.org/officeDocument/2006/relationships/customXml" Target="../ink/ink3.xml"/><Relationship Id="rId5" Type="http://schemas.openxmlformats.org/officeDocument/2006/relationships/image" Target="../media/image23.emf"/><Relationship Id="rId4" Type="http://schemas.openxmlformats.org/officeDocument/2006/relationships/customXml" Target="../ink/ink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8" Type="http://schemas.openxmlformats.org/officeDocument/2006/relationships/customXml" Target="../ink/ink5.xml"/><Relationship Id="rId13" Type="http://schemas.openxmlformats.org/officeDocument/2006/relationships/image" Target="../media/image32.emf"/><Relationship Id="rId18" Type="http://schemas.openxmlformats.org/officeDocument/2006/relationships/customXml" Target="../ink/ink9.xml"/><Relationship Id="rId26" Type="http://schemas.openxmlformats.org/officeDocument/2006/relationships/customXml" Target="../ink/ink13.xml"/><Relationship Id="rId3" Type="http://schemas.openxmlformats.org/officeDocument/2006/relationships/image" Target="../media/image261.png"/><Relationship Id="rId21" Type="http://schemas.openxmlformats.org/officeDocument/2006/relationships/image" Target="../media/image37.emf"/><Relationship Id="rId7" Type="http://schemas.openxmlformats.org/officeDocument/2006/relationships/image" Target="../media/image29.emf"/><Relationship Id="rId12" Type="http://schemas.openxmlformats.org/officeDocument/2006/relationships/customXml" Target="../ink/ink7.xml"/><Relationship Id="rId17" Type="http://schemas.openxmlformats.org/officeDocument/2006/relationships/image" Target="../media/image35.emf"/><Relationship Id="rId25" Type="http://schemas.openxmlformats.org/officeDocument/2006/relationships/image" Target="../media/image39.emf"/><Relationship Id="rId2" Type="http://schemas.openxmlformats.org/officeDocument/2006/relationships/image" Target="../media/image251.png"/><Relationship Id="rId16" Type="http://schemas.openxmlformats.org/officeDocument/2006/relationships/customXml" Target="../ink/ink8.xml"/><Relationship Id="rId20" Type="http://schemas.openxmlformats.org/officeDocument/2006/relationships/customXml" Target="../ink/ink10.xml"/><Relationship Id="rId29" Type="http://schemas.openxmlformats.org/officeDocument/2006/relationships/image" Target="../media/image41.emf"/><Relationship Id="rId1" Type="http://schemas.openxmlformats.org/officeDocument/2006/relationships/slideLayout" Target="../slideLayouts/slideLayout4.xml"/><Relationship Id="rId6" Type="http://schemas.openxmlformats.org/officeDocument/2006/relationships/customXml" Target="../ink/ink4.xml"/><Relationship Id="rId11" Type="http://schemas.openxmlformats.org/officeDocument/2006/relationships/image" Target="../media/image31.emf"/><Relationship Id="rId24" Type="http://schemas.openxmlformats.org/officeDocument/2006/relationships/customXml" Target="../ink/ink12.xml"/><Relationship Id="rId5" Type="http://schemas.openxmlformats.org/officeDocument/2006/relationships/image" Target="../media/image281.png"/><Relationship Id="rId15" Type="http://schemas.openxmlformats.org/officeDocument/2006/relationships/image" Target="../media/image34.png"/><Relationship Id="rId23" Type="http://schemas.openxmlformats.org/officeDocument/2006/relationships/image" Target="../media/image38.emf"/><Relationship Id="rId28" Type="http://schemas.openxmlformats.org/officeDocument/2006/relationships/customXml" Target="../ink/ink14.xml"/><Relationship Id="rId10" Type="http://schemas.openxmlformats.org/officeDocument/2006/relationships/customXml" Target="../ink/ink6.xml"/><Relationship Id="rId19" Type="http://schemas.openxmlformats.org/officeDocument/2006/relationships/image" Target="../media/image36.emf"/><Relationship Id="rId4" Type="http://schemas.openxmlformats.org/officeDocument/2006/relationships/image" Target="../media/image271.png"/><Relationship Id="rId9" Type="http://schemas.openxmlformats.org/officeDocument/2006/relationships/image" Target="../media/image30.emf"/><Relationship Id="rId14" Type="http://schemas.openxmlformats.org/officeDocument/2006/relationships/image" Target="../media/image30.png"/><Relationship Id="rId22" Type="http://schemas.openxmlformats.org/officeDocument/2006/relationships/customXml" Target="../ink/ink11.xml"/><Relationship Id="rId27" Type="http://schemas.openxmlformats.org/officeDocument/2006/relationships/image" Target="../media/image40.emf"/><Relationship Id="rId30" Type="http://schemas.openxmlformats.org/officeDocument/2006/relationships/image" Target="../media/image42.png"/></Relationships>
</file>

<file path=ppt/slides/_rels/slide24.xml.rels><?xml version="1.0" encoding="UTF-8" standalone="yes"?>
<Relationships xmlns="http://schemas.openxmlformats.org/package/2006/relationships"><Relationship Id="rId2" Type="http://schemas.openxmlformats.org/officeDocument/2006/relationships/image" Target="../media/image301.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341.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6.png"/><Relationship Id="rId1" Type="http://schemas.openxmlformats.org/officeDocument/2006/relationships/slideLayout" Target="../slideLayouts/slideLayout4.xml"/><Relationship Id="rId5" Type="http://schemas.openxmlformats.org/officeDocument/2006/relationships/image" Target="../media/image28.png"/><Relationship Id="rId4" Type="http://schemas.openxmlformats.org/officeDocument/2006/relationships/image" Target="../media/image33.png"/></Relationships>
</file>

<file path=ppt/slides/_rels/slide29.xml.rels><?xml version="1.0" encoding="UTF-8" standalone="yes"?>
<Relationships xmlns="http://schemas.openxmlformats.org/package/2006/relationships"><Relationship Id="rId7" Type="http://schemas.openxmlformats.org/officeDocument/2006/relationships/image" Target="../media/image42.emf"/><Relationship Id="rId2" Type="http://schemas.openxmlformats.org/officeDocument/2006/relationships/image" Target="../media/image25.png"/><Relationship Id="rId1" Type="http://schemas.openxmlformats.org/officeDocument/2006/relationships/slideLayout" Target="../slideLayouts/slideLayout4.xml"/><Relationship Id="rId6" Type="http://schemas.openxmlformats.org/officeDocument/2006/relationships/customXml" Target="../ink/ink15.xml"/><Relationship Id="rId5" Type="http://schemas.openxmlformats.org/officeDocument/2006/relationships/image" Target="../media/image48.png"/><Relationship Id="rId4" Type="http://schemas.openxmlformats.org/officeDocument/2006/relationships/image" Target="../media/image231.png"/></Relationships>
</file>

<file path=ppt/slides/_rels/slide3.xml.rels><?xml version="1.0" encoding="UTF-8" standalone="yes"?>
<Relationships xmlns="http://schemas.openxmlformats.org/package/2006/relationships"><Relationship Id="rId8" Type="http://schemas.openxmlformats.org/officeDocument/2006/relationships/image" Target="../media/image13.gif"/><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4.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1.png"/><Relationship Id="rId1" Type="http://schemas.openxmlformats.org/officeDocument/2006/relationships/slideLayout" Target="../slideLayouts/slideLayout4.xml"/><Relationship Id="rId5" Type="http://schemas.openxmlformats.org/officeDocument/2006/relationships/image" Target="../media/image232.png"/><Relationship Id="rId4" Type="http://schemas.openxmlformats.org/officeDocument/2006/relationships/image" Target="../media/image44.png"/></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21.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5.png"/><Relationship Id="rId1" Type="http://schemas.openxmlformats.org/officeDocument/2006/relationships/slideLayout" Target="../slideLayouts/slideLayout4.xml"/><Relationship Id="rId5" Type="http://schemas.openxmlformats.org/officeDocument/2006/relationships/image" Target="../media/image51.png"/><Relationship Id="rId4" Type="http://schemas.openxmlformats.org/officeDocument/2006/relationships/image" Target="../media/image50.png"/></Relationships>
</file>

<file path=ppt/slides/_rels/slide3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38.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1.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2.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3.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4.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4.png"/></Relationships>
</file>

<file path=ppt/slides/_rels/slide3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1.png"/><Relationship Id="rId1" Type="http://schemas.openxmlformats.org/officeDocument/2006/relationships/slideLayout" Target="../slideLayouts/slideLayout4.xml"/><Relationship Id="rId4" Type="http://schemas.openxmlformats.org/officeDocument/2006/relationships/image" Target="../media/image62.png"/></Relationships>
</file>

<file path=ppt/slides/_rels/slide4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65.png"/><Relationship Id="rId18" Type="http://schemas.openxmlformats.org/officeDocument/2006/relationships/image" Target="../media/image240.png"/><Relationship Id="rId26" Type="http://schemas.openxmlformats.org/officeDocument/2006/relationships/image" Target="../media/image320.png"/><Relationship Id="rId3" Type="http://schemas.openxmlformats.org/officeDocument/2006/relationships/image" Target="../media/image90.png"/><Relationship Id="rId21" Type="http://schemas.openxmlformats.org/officeDocument/2006/relationships/image" Target="../media/image270.png"/><Relationship Id="rId7" Type="http://schemas.openxmlformats.org/officeDocument/2006/relationships/image" Target="../media/image13.png"/><Relationship Id="rId12" Type="http://schemas.openxmlformats.org/officeDocument/2006/relationships/image" Target="../media/image180.png"/><Relationship Id="rId17" Type="http://schemas.openxmlformats.org/officeDocument/2006/relationships/image" Target="../media/image230.png"/><Relationship Id="rId25" Type="http://schemas.openxmlformats.org/officeDocument/2006/relationships/image" Target="../media/image310.png"/><Relationship Id="rId2" Type="http://schemas.openxmlformats.org/officeDocument/2006/relationships/image" Target="../media/image64.png"/><Relationship Id="rId16" Type="http://schemas.openxmlformats.org/officeDocument/2006/relationships/image" Target="../media/image220.png"/><Relationship Id="rId20" Type="http://schemas.openxmlformats.org/officeDocument/2006/relationships/image" Target="../media/image260.png"/><Relationship Id="rId29" Type="http://schemas.openxmlformats.org/officeDocument/2006/relationships/image" Target="../media/image350.png"/><Relationship Id="rId1" Type="http://schemas.openxmlformats.org/officeDocument/2006/relationships/slideLayout" Target="../slideLayouts/slideLayout4.xml"/><Relationship Id="rId6" Type="http://schemas.openxmlformats.org/officeDocument/2006/relationships/image" Target="../media/image120.png"/><Relationship Id="rId11" Type="http://schemas.openxmlformats.org/officeDocument/2006/relationships/image" Target="../media/image170.png"/><Relationship Id="rId24" Type="http://schemas.openxmlformats.org/officeDocument/2006/relationships/image" Target="../media/image300.png"/><Relationship Id="rId5" Type="http://schemas.openxmlformats.org/officeDocument/2006/relationships/image" Target="../media/image11.png"/><Relationship Id="rId15" Type="http://schemas.openxmlformats.org/officeDocument/2006/relationships/image" Target="../media/image210.png"/><Relationship Id="rId23" Type="http://schemas.openxmlformats.org/officeDocument/2006/relationships/image" Target="../media/image290.png"/><Relationship Id="rId28" Type="http://schemas.openxmlformats.org/officeDocument/2006/relationships/image" Target="../media/image340.png"/><Relationship Id="rId10" Type="http://schemas.openxmlformats.org/officeDocument/2006/relationships/image" Target="../media/image160.png"/><Relationship Id="rId19" Type="http://schemas.openxmlformats.org/officeDocument/2006/relationships/image" Target="../media/image250.png"/><Relationship Id="rId4" Type="http://schemas.openxmlformats.org/officeDocument/2006/relationships/image" Target="../media/image10.png"/><Relationship Id="rId9" Type="http://schemas.openxmlformats.org/officeDocument/2006/relationships/image" Target="../media/image150.png"/><Relationship Id="rId14" Type="http://schemas.openxmlformats.org/officeDocument/2006/relationships/image" Target="../media/image200.png"/><Relationship Id="rId22" Type="http://schemas.openxmlformats.org/officeDocument/2006/relationships/image" Target="../media/image280.png"/><Relationship Id="rId27" Type="http://schemas.openxmlformats.org/officeDocument/2006/relationships/image" Target="../media/image330.png"/><Relationship Id="rId30" Type="http://schemas.openxmlformats.org/officeDocument/2006/relationships/image" Target="../media/image360.png"/></Relationships>
</file>

<file path=ppt/slides/_rels/slide44.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0.png"/><Relationship Id="rId3" Type="http://schemas.openxmlformats.org/officeDocument/2006/relationships/image" Target="../media/image90.png"/><Relationship Id="rId21" Type="http://schemas.openxmlformats.org/officeDocument/2006/relationships/image" Target="../media/image270.png"/><Relationship Id="rId12" Type="http://schemas.openxmlformats.org/officeDocument/2006/relationships/image" Target="../media/image180.png"/><Relationship Id="rId16" Type="http://schemas.openxmlformats.org/officeDocument/2006/relationships/image" Target="../media/image220.png"/><Relationship Id="rId20" Type="http://schemas.openxmlformats.org/officeDocument/2006/relationships/image" Target="../media/image260.png"/><Relationship Id="rId1" Type="http://schemas.openxmlformats.org/officeDocument/2006/relationships/slideLayout" Target="../slideLayouts/slideLayout4.xml"/><Relationship Id="rId6" Type="http://schemas.openxmlformats.org/officeDocument/2006/relationships/image" Target="../media/image120.png"/><Relationship Id="rId11" Type="http://schemas.openxmlformats.org/officeDocument/2006/relationships/image" Target="../media/image170.png"/><Relationship Id="rId23" Type="http://schemas.openxmlformats.org/officeDocument/2006/relationships/image" Target="../media/image290.png"/><Relationship Id="rId4" Type="http://schemas.openxmlformats.org/officeDocument/2006/relationships/image" Target="../media/image10.png"/><Relationship Id="rId9" Type="http://schemas.openxmlformats.org/officeDocument/2006/relationships/image" Target="../media/image150.png"/><Relationship Id="rId22" Type="http://schemas.openxmlformats.org/officeDocument/2006/relationships/image" Target="../media/image280.png"/></Relationships>
</file>

<file path=ppt/slides/_rels/slide45.xml.rels><?xml version="1.0" encoding="UTF-8" standalone="yes"?>
<Relationships xmlns="http://schemas.openxmlformats.org/package/2006/relationships"><Relationship Id="rId8" Type="http://schemas.openxmlformats.org/officeDocument/2006/relationships/image" Target="../media/image650.png"/><Relationship Id="rId13" Type="http://schemas.openxmlformats.org/officeDocument/2006/relationships/image" Target="../media/image70.png"/><Relationship Id="rId3" Type="http://schemas.openxmlformats.org/officeDocument/2006/relationships/image" Target="../media/image600.png"/><Relationship Id="rId7" Type="http://schemas.openxmlformats.org/officeDocument/2006/relationships/image" Target="../media/image640.png"/><Relationship Id="rId12" Type="http://schemas.openxmlformats.org/officeDocument/2006/relationships/image" Target="../media/image69.png"/><Relationship Id="rId2" Type="http://schemas.openxmlformats.org/officeDocument/2006/relationships/image" Target="../media/image590.png"/><Relationship Id="rId1" Type="http://schemas.openxmlformats.org/officeDocument/2006/relationships/slideLayout" Target="../slideLayouts/slideLayout4.xml"/><Relationship Id="rId6" Type="http://schemas.openxmlformats.org/officeDocument/2006/relationships/image" Target="../media/image630.png"/><Relationship Id="rId11" Type="http://schemas.openxmlformats.org/officeDocument/2006/relationships/image" Target="../media/image68.png"/><Relationship Id="rId5" Type="http://schemas.openxmlformats.org/officeDocument/2006/relationships/image" Target="../media/image620.png"/><Relationship Id="rId10" Type="http://schemas.openxmlformats.org/officeDocument/2006/relationships/image" Target="../media/image67.png"/><Relationship Id="rId4" Type="http://schemas.openxmlformats.org/officeDocument/2006/relationships/image" Target="../media/image610.png"/><Relationship Id="rId9" Type="http://schemas.openxmlformats.org/officeDocument/2006/relationships/image" Target="../media/image66.png"/></Relationships>
</file>

<file path=ppt/slides/_rels/slide46.xml.rels><?xml version="1.0" encoding="UTF-8" standalone="yes"?>
<Relationships xmlns="http://schemas.openxmlformats.org/package/2006/relationships"><Relationship Id="rId8" Type="http://schemas.openxmlformats.org/officeDocument/2006/relationships/image" Target="../media/image650.png"/><Relationship Id="rId13" Type="http://schemas.openxmlformats.org/officeDocument/2006/relationships/image" Target="../media/image70.png"/><Relationship Id="rId3" Type="http://schemas.openxmlformats.org/officeDocument/2006/relationships/image" Target="../media/image600.png"/><Relationship Id="rId7" Type="http://schemas.openxmlformats.org/officeDocument/2006/relationships/image" Target="../media/image640.png"/><Relationship Id="rId12" Type="http://schemas.openxmlformats.org/officeDocument/2006/relationships/image" Target="../media/image73.png"/><Relationship Id="rId2" Type="http://schemas.openxmlformats.org/officeDocument/2006/relationships/image" Target="../media/image590.png"/><Relationship Id="rId1" Type="http://schemas.openxmlformats.org/officeDocument/2006/relationships/slideLayout" Target="../slideLayouts/slideLayout4.xml"/><Relationship Id="rId6" Type="http://schemas.openxmlformats.org/officeDocument/2006/relationships/image" Target="../media/image630.png"/><Relationship Id="rId11" Type="http://schemas.openxmlformats.org/officeDocument/2006/relationships/image" Target="../media/image68.png"/><Relationship Id="rId5" Type="http://schemas.openxmlformats.org/officeDocument/2006/relationships/image" Target="../media/image71.png"/><Relationship Id="rId10" Type="http://schemas.openxmlformats.org/officeDocument/2006/relationships/image" Target="../media/image72.png"/><Relationship Id="rId4" Type="http://schemas.openxmlformats.org/officeDocument/2006/relationships/image" Target="../media/image610.png"/><Relationship Id="rId9" Type="http://schemas.openxmlformats.org/officeDocument/2006/relationships/image" Target="../media/image66.png"/></Relationships>
</file>

<file path=ppt/slides/_rels/slide47.xml.rels><?xml version="1.0" encoding="UTF-8" standalone="yes"?>
<Relationships xmlns="http://schemas.openxmlformats.org/package/2006/relationships"><Relationship Id="rId8" Type="http://schemas.openxmlformats.org/officeDocument/2006/relationships/image" Target="../media/image650.png"/><Relationship Id="rId13" Type="http://schemas.openxmlformats.org/officeDocument/2006/relationships/image" Target="../media/image70.png"/><Relationship Id="rId3" Type="http://schemas.openxmlformats.org/officeDocument/2006/relationships/image" Target="../media/image600.png"/><Relationship Id="rId7" Type="http://schemas.openxmlformats.org/officeDocument/2006/relationships/image" Target="../media/image640.png"/><Relationship Id="rId12" Type="http://schemas.openxmlformats.org/officeDocument/2006/relationships/image" Target="../media/image73.png"/><Relationship Id="rId17" Type="http://schemas.openxmlformats.org/officeDocument/2006/relationships/image" Target="../media/image76.png"/><Relationship Id="rId2" Type="http://schemas.openxmlformats.org/officeDocument/2006/relationships/image" Target="../media/image590.png"/><Relationship Id="rId16" Type="http://schemas.openxmlformats.org/officeDocument/2006/relationships/image" Target="../media/image75.emf"/><Relationship Id="rId1" Type="http://schemas.openxmlformats.org/officeDocument/2006/relationships/slideLayout" Target="../slideLayouts/slideLayout4.xml"/><Relationship Id="rId6" Type="http://schemas.openxmlformats.org/officeDocument/2006/relationships/image" Target="../media/image630.png"/><Relationship Id="rId11" Type="http://schemas.openxmlformats.org/officeDocument/2006/relationships/image" Target="../media/image68.png"/><Relationship Id="rId5" Type="http://schemas.openxmlformats.org/officeDocument/2006/relationships/image" Target="../media/image71.png"/><Relationship Id="rId15" Type="http://schemas.openxmlformats.org/officeDocument/2006/relationships/customXml" Target="../ink/ink16.xml"/><Relationship Id="rId10" Type="http://schemas.openxmlformats.org/officeDocument/2006/relationships/image" Target="../media/image72.png"/><Relationship Id="rId4" Type="http://schemas.openxmlformats.org/officeDocument/2006/relationships/image" Target="../media/image610.png"/><Relationship Id="rId9" Type="http://schemas.openxmlformats.org/officeDocument/2006/relationships/image" Target="../media/image66.png"/><Relationship Id="rId14" Type="http://schemas.openxmlformats.org/officeDocument/2006/relationships/image" Target="../media/image74.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17.wmf"/><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6.w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research.microsoft.com/projects/z3"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4597" y="1506112"/>
            <a:ext cx="7692761" cy="2243691"/>
          </a:xfrm>
        </p:spPr>
        <p:txBody>
          <a:bodyPr/>
          <a:lstStyle/>
          <a:p>
            <a:pPr lvl="0"/>
            <a:r>
              <a:rPr lang="en-GB" dirty="0">
                <a:effectLst/>
              </a:rPr>
              <a:t>Engineering Satisfiability Modulo Theories </a:t>
            </a:r>
            <a:r>
              <a:rPr lang="en-GB" dirty="0" smtClean="0">
                <a:effectLst/>
              </a:rPr>
              <a:t>Solvers </a:t>
            </a:r>
            <a:r>
              <a:rPr lang="en-GB" dirty="0">
                <a:effectLst/>
              </a:rPr>
              <a:t>for I</a:t>
            </a:r>
            <a:r>
              <a:rPr lang="en-GB" dirty="0" smtClean="0">
                <a:effectLst/>
              </a:rPr>
              <a:t>ntractable </a:t>
            </a:r>
            <a:r>
              <a:rPr lang="en-GB" dirty="0">
                <a:effectLst/>
              </a:rPr>
              <a:t>P</a:t>
            </a:r>
            <a:r>
              <a:rPr lang="en-GB" dirty="0" smtClean="0">
                <a:effectLst/>
              </a:rPr>
              <a:t>roblems</a:t>
            </a:r>
            <a:endParaRPr lang="en-US" dirty="0">
              <a:effectLst/>
            </a:endParaRPr>
          </a:p>
        </p:txBody>
      </p:sp>
      <p:sp>
        <p:nvSpPr>
          <p:cNvPr id="11267" name="Subtitle 2"/>
          <p:cNvSpPr>
            <a:spLocks noGrp="1"/>
          </p:cNvSpPr>
          <p:nvPr>
            <p:ph type="subTitle" idx="1"/>
          </p:nvPr>
        </p:nvSpPr>
        <p:spPr>
          <a:xfrm>
            <a:off x="821205" y="4517005"/>
            <a:ext cx="7693025" cy="1274195"/>
          </a:xfrm>
          <a:ln/>
        </p:spPr>
        <p:txBody>
          <a:bodyPr/>
          <a:lstStyle/>
          <a:p>
            <a:pPr defTabSz="911225"/>
            <a:r>
              <a:rPr lang="en-US" dirty="0" smtClean="0"/>
              <a:t>Nikolaj </a:t>
            </a:r>
            <a:r>
              <a:rPr lang="en-US" dirty="0" err="1" smtClean="0"/>
              <a:t>Bjørner</a:t>
            </a:r>
            <a:endParaRPr dirty="0" smtClean="0"/>
          </a:p>
          <a:p>
            <a:pPr defTabSz="911225"/>
            <a:r>
              <a:rPr dirty="0" smtClean="0"/>
              <a:t>Microsoft Research</a:t>
            </a:r>
          </a:p>
          <a:p>
            <a:pPr defTabSz="911225"/>
            <a:r>
              <a:rPr lang="en-US" sz="2400" dirty="0" smtClean="0"/>
              <a:t>Tractability Workshop – MSR Cambridge July 5,6 2010</a:t>
            </a:r>
            <a:endParaRPr sz="2400" dirty="0" smtClean="0"/>
          </a:p>
        </p:txBody>
      </p:sp>
      <p:pic>
        <p:nvPicPr>
          <p:cNvPr id="4" name="Picture 3" descr="risemain.png"/>
          <p:cNvPicPr>
            <a:picLocks noChangeAspect="1"/>
          </p:cNvPicPr>
          <p:nvPr/>
        </p:nvPicPr>
        <p:blipFill>
          <a:blip r:embed="rId3" cstate="print"/>
          <a:srcRect r="72484"/>
          <a:stretch>
            <a:fillRect/>
          </a:stretch>
        </p:blipFill>
        <p:spPr>
          <a:xfrm>
            <a:off x="6930462" y="6028411"/>
            <a:ext cx="2213538" cy="829589"/>
          </a:xfrm>
          <a:prstGeom prst="rect">
            <a:avLst/>
          </a:prstGeom>
        </p:spPr>
      </p:pic>
      <p:sp>
        <p:nvSpPr>
          <p:cNvPr id="5" name="TextBox 4"/>
          <p:cNvSpPr txBox="1"/>
          <p:nvPr/>
        </p:nvSpPr>
        <p:spPr>
          <a:xfrm>
            <a:off x="5221357" y="6162260"/>
            <a:ext cx="1835759" cy="707886"/>
          </a:xfrm>
          <a:prstGeom prst="rect">
            <a:avLst/>
          </a:prstGeom>
          <a:noFill/>
        </p:spPr>
        <p:txBody>
          <a:bodyPr wrap="none" rtlCol="0">
            <a:spAutoFit/>
          </a:bodyPr>
          <a:lstStyle/>
          <a:p>
            <a:r>
              <a:rPr lang="en-US" sz="4000" b="1" i="1" dirty="0" smtClean="0">
                <a:solidFill>
                  <a:schemeClr val="bg1"/>
                </a:solidFill>
              </a:rPr>
              <a:t>FSE &amp; </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Tractability and Applications</a:t>
            </a:r>
            <a:endParaRPr lang="en-US" i="1" dirty="0"/>
          </a:p>
        </p:txBody>
      </p:sp>
      <p:sp>
        <p:nvSpPr>
          <p:cNvPr id="4" name="TextBox 3"/>
          <p:cNvSpPr txBox="1"/>
          <p:nvPr/>
        </p:nvSpPr>
        <p:spPr>
          <a:xfrm>
            <a:off x="1850175" y="1314271"/>
            <a:ext cx="5485220" cy="1200329"/>
          </a:xfrm>
          <a:prstGeom prst="rect">
            <a:avLst/>
          </a:prstGeom>
          <a:noFill/>
        </p:spPr>
        <p:txBody>
          <a:bodyPr wrap="none" rtlCol="0">
            <a:spAutoFit/>
          </a:bodyPr>
          <a:lstStyle/>
          <a:p>
            <a:pPr algn="ctr"/>
            <a:r>
              <a:rPr lang="en-US" sz="3600" i="1" dirty="0" smtClean="0">
                <a:solidFill>
                  <a:schemeClr val="bg1"/>
                </a:solidFill>
              </a:rPr>
              <a:t>Constraints from Software</a:t>
            </a:r>
          </a:p>
          <a:p>
            <a:pPr algn="ctr"/>
            <a:r>
              <a:rPr lang="en-US" sz="3600" i="1" dirty="0" smtClean="0">
                <a:solidFill>
                  <a:schemeClr val="bg1"/>
                </a:solidFill>
              </a:rPr>
              <a:t>Applications are</a:t>
            </a:r>
          </a:p>
        </p:txBody>
      </p:sp>
      <p:sp>
        <p:nvSpPr>
          <p:cNvPr id="5" name="TextBox 4"/>
          <p:cNvSpPr txBox="1"/>
          <p:nvPr/>
        </p:nvSpPr>
        <p:spPr>
          <a:xfrm>
            <a:off x="381000" y="2819400"/>
            <a:ext cx="312906" cy="646331"/>
          </a:xfrm>
          <a:prstGeom prst="rect">
            <a:avLst/>
          </a:prstGeom>
          <a:noFill/>
        </p:spPr>
        <p:txBody>
          <a:bodyPr wrap="none" rtlCol="0">
            <a:spAutoFit/>
          </a:bodyPr>
          <a:lstStyle/>
          <a:p>
            <a:r>
              <a:rPr lang="en-US" sz="3600" dirty="0" smtClean="0">
                <a:solidFill>
                  <a:schemeClr val="bg1"/>
                </a:solidFill>
              </a:rPr>
              <a:t> </a:t>
            </a:r>
          </a:p>
        </p:txBody>
      </p:sp>
      <p:sp>
        <p:nvSpPr>
          <p:cNvPr id="7" name="TextBox 6"/>
          <p:cNvSpPr txBox="1"/>
          <p:nvPr/>
        </p:nvSpPr>
        <p:spPr>
          <a:xfrm>
            <a:off x="685800" y="3886200"/>
            <a:ext cx="8170506" cy="1508105"/>
          </a:xfrm>
          <a:prstGeom prst="rect">
            <a:avLst/>
          </a:prstGeom>
          <a:noFill/>
        </p:spPr>
        <p:txBody>
          <a:bodyPr wrap="none" rtlCol="0">
            <a:spAutoFit/>
          </a:bodyPr>
          <a:lstStyle/>
          <a:p>
            <a:r>
              <a:rPr lang="en-US" sz="2800" i="1" dirty="0" smtClean="0">
                <a:solidFill>
                  <a:schemeClr val="bg1"/>
                </a:solidFill>
              </a:rPr>
              <a:t>Constraint language 	</a:t>
            </a:r>
            <a:r>
              <a:rPr lang="en-US" sz="2800" dirty="0" smtClean="0">
                <a:solidFill>
                  <a:schemeClr val="bg1"/>
                </a:solidFill>
              </a:rPr>
              <a:t>highly intractable</a:t>
            </a:r>
          </a:p>
          <a:p>
            <a:r>
              <a:rPr lang="en-US" sz="3600" dirty="0" smtClean="0">
                <a:solidFill>
                  <a:schemeClr val="bg1"/>
                </a:solidFill>
              </a:rPr>
              <a:t/>
            </a:r>
            <a:br>
              <a:rPr lang="en-US" sz="3600" dirty="0" smtClean="0">
                <a:solidFill>
                  <a:schemeClr val="bg1"/>
                </a:solidFill>
              </a:rPr>
            </a:br>
            <a:r>
              <a:rPr lang="en-US" sz="2800" i="1" dirty="0" smtClean="0">
                <a:solidFill>
                  <a:schemeClr val="bg1"/>
                </a:solidFill>
              </a:rPr>
              <a:t>Algorithms 			</a:t>
            </a:r>
            <a:r>
              <a:rPr lang="en-US" sz="2800" dirty="0" smtClean="0">
                <a:solidFill>
                  <a:schemeClr val="bg1"/>
                </a:solidFill>
              </a:rPr>
              <a:t>high worst case complexity</a:t>
            </a:r>
          </a:p>
        </p:txBody>
      </p:sp>
      <p:sp>
        <p:nvSpPr>
          <p:cNvPr id="8" name="TextBox 7"/>
          <p:cNvSpPr txBox="1"/>
          <p:nvPr/>
        </p:nvSpPr>
        <p:spPr>
          <a:xfrm>
            <a:off x="3505199" y="2905780"/>
            <a:ext cx="1723549" cy="523220"/>
          </a:xfrm>
          <a:prstGeom prst="rect">
            <a:avLst/>
          </a:prstGeom>
          <a:noFill/>
        </p:spPr>
        <p:txBody>
          <a:bodyPr wrap="none" rtlCol="0">
            <a:spAutoFit/>
          </a:bodyPr>
          <a:lstStyle/>
          <a:p>
            <a:r>
              <a:rPr lang="en-US" sz="2800" dirty="0">
                <a:solidFill>
                  <a:schemeClr val="bg1"/>
                </a:solidFill>
              </a:rPr>
              <a:t>i</a:t>
            </a:r>
            <a:r>
              <a:rPr lang="en-US" sz="2800" dirty="0" smtClean="0">
                <a:solidFill>
                  <a:schemeClr val="bg1"/>
                </a:solidFill>
              </a:rPr>
              <a:t>n spite of</a:t>
            </a:r>
          </a:p>
        </p:txBody>
      </p:sp>
      <p:sp>
        <p:nvSpPr>
          <p:cNvPr id="3" name="Rectangle 2"/>
          <p:cNvSpPr/>
          <p:nvPr/>
        </p:nvSpPr>
        <p:spPr>
          <a:xfrm>
            <a:off x="3329959" y="5867400"/>
            <a:ext cx="2074029" cy="646331"/>
          </a:xfrm>
          <a:prstGeom prst="rect">
            <a:avLst/>
          </a:prstGeom>
        </p:spPr>
        <p:txBody>
          <a:bodyPr wrap="none">
            <a:spAutoFit/>
          </a:bodyPr>
          <a:lstStyle/>
          <a:p>
            <a:pPr algn="ctr"/>
            <a:r>
              <a:rPr lang="en-US" sz="3600" i="1" dirty="0">
                <a:solidFill>
                  <a:schemeClr val="bg1"/>
                </a:solidFill>
              </a:rPr>
              <a:t>Tractable</a:t>
            </a:r>
          </a:p>
        </p:txBody>
      </p:sp>
    </p:spTree>
    <p:extLst>
      <p:ext uri="{BB962C8B-B14F-4D97-AF65-F5344CB8AC3E}">
        <p14:creationId xmlns:p14="http://schemas.microsoft.com/office/powerpoint/2010/main" val="775226669"/>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553998"/>
          </a:xfrm>
        </p:spPr>
        <p:txBody>
          <a:bodyPr/>
          <a:lstStyle/>
          <a:p>
            <a:r>
              <a:rPr lang="en-US" sz="4000" dirty="0"/>
              <a:t>VCC Performance Trends Nov 08 – Mar 09</a:t>
            </a:r>
          </a:p>
        </p:txBody>
      </p:sp>
      <p:graphicFrame>
        <p:nvGraphicFramePr>
          <p:cNvPr id="4" name="Content Placeholder 3"/>
          <p:cNvGraphicFramePr>
            <a:graphicFrameLocks/>
          </p:cNvGraphicFramePr>
          <p:nvPr/>
        </p:nvGraphicFramePr>
        <p:xfrm>
          <a:off x="428596" y="1142984"/>
          <a:ext cx="8229600" cy="5214974"/>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ular Callout 4"/>
          <p:cNvSpPr/>
          <p:nvPr/>
        </p:nvSpPr>
        <p:spPr>
          <a:xfrm>
            <a:off x="6786578" y="5494766"/>
            <a:ext cx="1862523" cy="434564"/>
          </a:xfrm>
          <a:prstGeom prst="wedgeRectCallout">
            <a:avLst>
              <a:gd name="adj1" fmla="val 19637"/>
              <a:gd name="adj2" fmla="val -144408"/>
            </a:avLst>
          </a:prstGeom>
          <a:solidFill>
            <a:srgbClr val="4F81BD"/>
          </a:solidFill>
          <a:ln w="25400" cap="flat" cmpd="sng" algn="ctr">
            <a:solidFill>
              <a:srgbClr val="4F81BD">
                <a:shade val="50000"/>
              </a:srgbClr>
            </a:solid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ysClr val="window" lastClr="FFFFFF"/>
                </a:solidFill>
                <a:effectLst/>
                <a:uLnTx/>
                <a:uFillTx/>
                <a:latin typeface="Calibri"/>
                <a:ea typeface="+mn-ea"/>
                <a:cs typeface="+mn-cs"/>
              </a:rPr>
              <a:t>Attempt to improve Boogie/Z3 interaction</a:t>
            </a:r>
            <a:endParaRPr kumimoji="0" lang="en-US" sz="11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6" name="Rectangular Callout 5"/>
          <p:cNvSpPr/>
          <p:nvPr/>
        </p:nvSpPr>
        <p:spPr>
          <a:xfrm>
            <a:off x="2714612" y="1428736"/>
            <a:ext cx="1862523" cy="434616"/>
          </a:xfrm>
          <a:prstGeom prst="wedgeRectCallout">
            <a:avLst>
              <a:gd name="adj1" fmla="val -53235"/>
              <a:gd name="adj2" fmla="val 93094"/>
            </a:avLst>
          </a:prstGeom>
          <a:solidFill>
            <a:srgbClr val="4F81BD"/>
          </a:solidFill>
          <a:ln w="25400" cap="flat" cmpd="sng" algn="ctr">
            <a:solidFill>
              <a:srgbClr val="4F81BD">
                <a:shade val="50000"/>
              </a:srgbClr>
            </a:solid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ysClr val="window" lastClr="FFFFFF"/>
                </a:solidFill>
                <a:effectLst/>
                <a:uLnTx/>
                <a:uFillTx/>
                <a:latin typeface="Calibri"/>
                <a:ea typeface="+mn-ea"/>
                <a:cs typeface="+mn-cs"/>
              </a:rPr>
              <a:t>Modification in invariant checking</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7" name="Rectangular Callout 6"/>
          <p:cNvSpPr/>
          <p:nvPr/>
        </p:nvSpPr>
        <p:spPr>
          <a:xfrm>
            <a:off x="4643438" y="5643578"/>
            <a:ext cx="1295668" cy="285752"/>
          </a:xfrm>
          <a:prstGeom prst="wedgeRectCallout">
            <a:avLst>
              <a:gd name="adj1" fmla="val -20785"/>
              <a:gd name="adj2" fmla="val -170870"/>
            </a:avLst>
          </a:prstGeom>
          <a:solidFill>
            <a:srgbClr val="4F81BD"/>
          </a:solidFill>
          <a:ln w="25400" cap="flat" cmpd="sng" algn="ctr">
            <a:solidFill>
              <a:srgbClr val="4F81BD">
                <a:shade val="50000"/>
              </a:srgbClr>
            </a:solid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ysClr val="window" lastClr="FFFFFF"/>
                </a:solidFill>
                <a:effectLst/>
                <a:uLnTx/>
                <a:uFillTx/>
                <a:latin typeface="Calibri"/>
                <a:ea typeface="+mn-ea"/>
                <a:cs typeface="+mn-cs"/>
              </a:rPr>
              <a:t>Switch to Boogie2</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8" name="Rectangular Callout 7"/>
          <p:cNvSpPr/>
          <p:nvPr/>
        </p:nvSpPr>
        <p:spPr>
          <a:xfrm>
            <a:off x="6215074" y="2000240"/>
            <a:ext cx="1295669" cy="289692"/>
          </a:xfrm>
          <a:prstGeom prst="wedgeRectCallout">
            <a:avLst>
              <a:gd name="adj1" fmla="val -21355"/>
              <a:gd name="adj2" fmla="val 128434"/>
            </a:avLst>
          </a:prstGeom>
          <a:solidFill>
            <a:srgbClr val="4F81BD"/>
          </a:solidFill>
          <a:ln w="25400" cap="flat" cmpd="sng" algn="ctr">
            <a:solidFill>
              <a:srgbClr val="4F81BD">
                <a:shade val="50000"/>
              </a:srgbClr>
            </a:solid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ysClr val="window" lastClr="FFFFFF"/>
                </a:solidFill>
                <a:effectLst/>
                <a:uLnTx/>
                <a:uFillTx/>
                <a:latin typeface="Calibri"/>
                <a:ea typeface="+mn-ea"/>
                <a:cs typeface="+mn-cs"/>
              </a:rPr>
              <a:t>Switch to Z3 v2</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9" name="Rectangular Callout 8"/>
          <p:cNvSpPr/>
          <p:nvPr/>
        </p:nvSpPr>
        <p:spPr>
          <a:xfrm>
            <a:off x="7286644" y="2714620"/>
            <a:ext cx="1376647" cy="289692"/>
          </a:xfrm>
          <a:prstGeom prst="wedgeRectCallout">
            <a:avLst>
              <a:gd name="adj1" fmla="val 27902"/>
              <a:gd name="adj2" fmla="val 289033"/>
            </a:avLst>
          </a:prstGeom>
          <a:solidFill>
            <a:srgbClr val="4F81BD"/>
          </a:solidFill>
          <a:ln w="25400" cap="flat" cmpd="sng" algn="ctr">
            <a:solidFill>
              <a:srgbClr val="4F81BD">
                <a:shade val="50000"/>
              </a:srgbClr>
            </a:solid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ysClr val="window" lastClr="FFFFFF"/>
                </a:solidFill>
                <a:effectLst/>
                <a:uLnTx/>
                <a:uFillTx/>
                <a:latin typeface="Calibri"/>
                <a:ea typeface="+mn-ea"/>
                <a:cs typeface="+mn-cs"/>
              </a:rPr>
              <a:t>Z3 v2 update </a:t>
            </a:r>
            <a:br>
              <a:rPr kumimoji="0" lang="en-US" sz="1100" b="0" i="0" u="none" strike="noStrike" kern="0" cap="none" spc="0" normalizeH="0" baseline="0" noProof="0" dirty="0" smtClean="0">
                <a:ln>
                  <a:noFill/>
                </a:ln>
                <a:solidFill>
                  <a:sysClr val="window" lastClr="FFFFFF"/>
                </a:solidFill>
                <a:effectLst/>
                <a:uLnTx/>
                <a:uFillTx/>
                <a:latin typeface="Calibri"/>
                <a:ea typeface="+mn-ea"/>
                <a:cs typeface="+mn-cs"/>
              </a:rPr>
            </a:br>
            <a:endParaRPr kumimoji="0" lang="en-US" sz="1100" b="0" i="0" u="none" strike="noStrike" kern="0" cap="none" spc="0" normalizeH="0" baseline="0" noProof="0" dirty="0" smtClean="0">
              <a:ln>
                <a:noFill/>
              </a:ln>
              <a:solidFill>
                <a:sysClr val="window" lastClr="FFFFFF"/>
              </a:solidFill>
              <a:effectLst/>
              <a:uLnTx/>
              <a:uFillTx/>
              <a:latin typeface="Calibri"/>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ysClr val="window" lastClr="FFFFFF"/>
              </a:solidFill>
              <a:effectLst/>
              <a:uLnTx/>
              <a:uFillTx/>
              <a:latin typeface="Calibri"/>
              <a:ea typeface="+mn-ea"/>
              <a:cs typeface="+mn-cs"/>
            </a:endParaRPr>
          </a:p>
        </p:txBody>
      </p:sp>
    </p:spTree>
    <p:extLst>
      <p:ext uri="{BB962C8B-B14F-4D97-AF65-F5344CB8AC3E}">
        <p14:creationId xmlns:p14="http://schemas.microsoft.com/office/powerpoint/2010/main" val="2934340826"/>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747897"/>
          </a:xfrm>
        </p:spPr>
        <p:txBody>
          <a:bodyPr/>
          <a:lstStyle/>
          <a:p>
            <a:r>
              <a:rPr lang="en-US" dirty="0" smtClean="0"/>
              <a:t>The Importance of Speed</a:t>
            </a:r>
            <a:endParaRPr lang="en-US" dirty="0"/>
          </a:p>
        </p:txBody>
      </p:sp>
      <p:pic>
        <p:nvPicPr>
          <p:cNvPr id="65229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36919" r="54543" b="15970"/>
          <a:stretch/>
        </p:blipFill>
        <p:spPr bwMode="auto">
          <a:xfrm>
            <a:off x="9939" y="1524000"/>
            <a:ext cx="8193807" cy="5307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5536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6390" t="22445" r="16390" b="45674"/>
          <a:stretch/>
        </p:blipFill>
        <p:spPr bwMode="auto">
          <a:xfrm>
            <a:off x="609600" y="2417482"/>
            <a:ext cx="8546688" cy="2535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22088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55362"/>
                                        </p:tgtEl>
                                        <p:attrNameLst>
                                          <p:attrName>style.visibility</p:attrName>
                                        </p:attrNameLst>
                                      </p:cBhvr>
                                      <p:to>
                                        <p:strVal val="visible"/>
                                      </p:to>
                                    </p:set>
                                    <p:animEffect transition="in" filter="circle(in)">
                                      <p:cBhvr>
                                        <p:cTn id="7" dur="2000"/>
                                        <p:tgtEl>
                                          <p:spTgt spid="655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Tractability and Applications</a:t>
            </a:r>
            <a:endParaRPr lang="en-US" dirty="0"/>
          </a:p>
        </p:txBody>
      </p:sp>
      <p:sp>
        <p:nvSpPr>
          <p:cNvPr id="10" name="Freeform 9"/>
          <p:cNvSpPr/>
          <p:nvPr/>
        </p:nvSpPr>
        <p:spPr>
          <a:xfrm>
            <a:off x="868680" y="2203704"/>
            <a:ext cx="7223760" cy="3794760"/>
          </a:xfrm>
          <a:custGeom>
            <a:avLst/>
            <a:gdLst>
              <a:gd name="connsiteX0" fmla="*/ 0 w 7223760"/>
              <a:gd name="connsiteY0" fmla="*/ 3794760 h 3794760"/>
              <a:gd name="connsiteX1" fmla="*/ 4773168 w 7223760"/>
              <a:gd name="connsiteY1" fmla="*/ 2834640 h 3794760"/>
              <a:gd name="connsiteX2" fmla="*/ 7223760 w 7223760"/>
              <a:gd name="connsiteY2" fmla="*/ 0 h 3794760"/>
            </a:gdLst>
            <a:ahLst/>
            <a:cxnLst>
              <a:cxn ang="0">
                <a:pos x="connsiteX0" y="connsiteY0"/>
              </a:cxn>
              <a:cxn ang="0">
                <a:pos x="connsiteX1" y="connsiteY1"/>
              </a:cxn>
              <a:cxn ang="0">
                <a:pos x="connsiteX2" y="connsiteY2"/>
              </a:cxn>
            </a:cxnLst>
            <a:rect l="l" t="t" r="r" b="b"/>
            <a:pathLst>
              <a:path w="7223760" h="3794760">
                <a:moveTo>
                  <a:pt x="0" y="3794760"/>
                </a:moveTo>
                <a:cubicBezTo>
                  <a:pt x="1784604" y="3630930"/>
                  <a:pt x="3569208" y="3467100"/>
                  <a:pt x="4773168" y="2834640"/>
                </a:cubicBezTo>
                <a:cubicBezTo>
                  <a:pt x="5977128" y="2202180"/>
                  <a:pt x="7223760" y="0"/>
                  <a:pt x="7223760" y="0"/>
                </a:cubicBezTo>
              </a:path>
            </a:pathLst>
          </a:custGeom>
          <a:ln w="254000">
            <a:gradFill>
              <a:gsLst>
                <a:gs pos="0">
                  <a:schemeClr val="accent4">
                    <a:lumMod val="50000"/>
                  </a:schemeClr>
                </a:gs>
                <a:gs pos="0">
                  <a:schemeClr val="accent4">
                    <a:lumMod val="75000"/>
                  </a:schemeClr>
                </a:gs>
                <a:gs pos="0">
                  <a:schemeClr val="accent4">
                    <a:lumMod val="60000"/>
                    <a:lumOff val="40000"/>
                  </a:schemeClr>
                </a:gs>
                <a:gs pos="0">
                  <a:schemeClr val="accent4">
                    <a:lumMod val="60000"/>
                    <a:lumOff val="40000"/>
                  </a:schemeClr>
                </a:gs>
                <a:gs pos="25000">
                  <a:srgbClr val="21D6E0"/>
                </a:gs>
                <a:gs pos="75000">
                  <a:srgbClr val="0087E6"/>
                </a:gs>
                <a:gs pos="100000">
                  <a:srgbClr val="005CBF"/>
                </a:gs>
              </a:gsLst>
              <a:lin ang="5400000" scaled="0"/>
            </a:gradFill>
            <a:tailEnd type="stealt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TextBox 10"/>
          <p:cNvSpPr txBox="1"/>
          <p:nvPr/>
        </p:nvSpPr>
        <p:spPr>
          <a:xfrm>
            <a:off x="4266304" y="4704678"/>
            <a:ext cx="2204450" cy="646331"/>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PSpace</a:t>
            </a: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-complete</a:t>
            </a:r>
          </a:p>
          <a:p>
            <a:pPr algn="ct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(QBF)</a:t>
            </a:r>
          </a:p>
        </p:txBody>
      </p:sp>
      <p:sp>
        <p:nvSpPr>
          <p:cNvPr id="12" name="TextBox 11"/>
          <p:cNvSpPr txBox="1"/>
          <p:nvPr/>
        </p:nvSpPr>
        <p:spPr>
          <a:xfrm>
            <a:off x="6695813" y="2986681"/>
            <a:ext cx="2230098" cy="646331"/>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Semi-decidable</a:t>
            </a:r>
          </a:p>
          <a:p>
            <a:pPr algn="ct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(First-order logic)</a:t>
            </a:r>
          </a:p>
        </p:txBody>
      </p:sp>
      <p:sp>
        <p:nvSpPr>
          <p:cNvPr id="13" name="TextBox 12"/>
          <p:cNvSpPr txBox="1"/>
          <p:nvPr/>
        </p:nvSpPr>
        <p:spPr>
          <a:xfrm>
            <a:off x="2055787" y="5161161"/>
            <a:ext cx="2550698" cy="646331"/>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NP-complete</a:t>
            </a:r>
          </a:p>
          <a:p>
            <a:pPr algn="ct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(Propositional logic)</a:t>
            </a:r>
          </a:p>
        </p:txBody>
      </p:sp>
      <p:sp>
        <p:nvSpPr>
          <p:cNvPr id="14" name="TextBox 13"/>
          <p:cNvSpPr txBox="1"/>
          <p:nvPr/>
        </p:nvSpPr>
        <p:spPr>
          <a:xfrm>
            <a:off x="5533913" y="3901620"/>
            <a:ext cx="2634054" cy="646331"/>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NEXPTime</a:t>
            </a: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-complete</a:t>
            </a:r>
          </a:p>
          <a:p>
            <a:pPr algn="ct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(EPR)</a:t>
            </a:r>
          </a:p>
        </p:txBody>
      </p:sp>
      <p:sp>
        <p:nvSpPr>
          <p:cNvPr id="15" name="TextBox 14"/>
          <p:cNvSpPr txBox="1"/>
          <p:nvPr/>
        </p:nvSpPr>
        <p:spPr>
          <a:xfrm>
            <a:off x="661416" y="5462016"/>
            <a:ext cx="1300356" cy="646331"/>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P-time</a:t>
            </a:r>
          </a:p>
          <a:p>
            <a:pPr algn="ct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(Equality)</a:t>
            </a:r>
          </a:p>
        </p:txBody>
      </p:sp>
      <p:sp>
        <p:nvSpPr>
          <p:cNvPr id="17" name="TextBox 16"/>
          <p:cNvSpPr txBox="1"/>
          <p:nvPr/>
        </p:nvSpPr>
        <p:spPr>
          <a:xfrm>
            <a:off x="7295948" y="1964706"/>
            <a:ext cx="1627369" cy="646331"/>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Undecidable</a:t>
            </a:r>
            <a:endPar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(FOL + LA)</a:t>
            </a:r>
          </a:p>
        </p:txBody>
      </p:sp>
      <p:sp>
        <p:nvSpPr>
          <p:cNvPr id="16" name="TextBox 15"/>
          <p:cNvSpPr txBox="1"/>
          <p:nvPr/>
        </p:nvSpPr>
        <p:spPr>
          <a:xfrm>
            <a:off x="395307" y="2073295"/>
            <a:ext cx="6573916" cy="1508105"/>
          </a:xfrm>
          <a:prstGeom prst="rect">
            <a:avLst/>
          </a:prstGeom>
          <a:noFill/>
        </p:spPr>
        <p:txBody>
          <a:bodyPr wrap="none" rtlCol="0">
            <a:spAutoFit/>
          </a:bodyPr>
          <a:lstStyle/>
          <a:p>
            <a:r>
              <a:rPr lang="en-US" sz="2800" i="1" dirty="0" smtClean="0">
                <a:solidFill>
                  <a:schemeClr val="bg1"/>
                </a:solidFill>
              </a:rPr>
              <a:t>Constraint languages </a:t>
            </a:r>
            <a:r>
              <a:rPr lang="en-US" sz="2800" dirty="0" smtClean="0">
                <a:solidFill>
                  <a:schemeClr val="bg1"/>
                </a:solidFill>
              </a:rPr>
              <a:t>highly intractable</a:t>
            </a:r>
          </a:p>
          <a:p>
            <a:r>
              <a:rPr lang="en-US" sz="3600" dirty="0" smtClean="0">
                <a:solidFill>
                  <a:schemeClr val="bg1"/>
                </a:solidFill>
              </a:rPr>
              <a:t/>
            </a:r>
            <a:br>
              <a:rPr lang="en-US" sz="3600" dirty="0" smtClean="0">
                <a:solidFill>
                  <a:schemeClr val="bg1"/>
                </a:solidFill>
              </a:rPr>
            </a:br>
            <a:r>
              <a:rPr lang="en-US" sz="2800" i="1" dirty="0" smtClean="0">
                <a:solidFill>
                  <a:schemeClr val="bg1"/>
                </a:solidFill>
              </a:rPr>
              <a:t>Algorithms 	</a:t>
            </a:r>
            <a:r>
              <a:rPr lang="en-US" sz="2800" dirty="0" smtClean="0">
                <a:solidFill>
                  <a:schemeClr val="bg1"/>
                </a:solidFill>
              </a:rPr>
              <a:t>high worst case complexity</a:t>
            </a:r>
          </a:p>
        </p:txBody>
      </p:sp>
    </p:spTree>
    <p:extLst>
      <p:ext uri="{BB962C8B-B14F-4D97-AF65-F5344CB8AC3E}">
        <p14:creationId xmlns:p14="http://schemas.microsoft.com/office/powerpoint/2010/main" val="2114127672"/>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Tractability and Applications</a:t>
            </a:r>
            <a:endParaRPr lang="en-US" i="1" dirty="0"/>
          </a:p>
        </p:txBody>
      </p:sp>
      <p:sp>
        <p:nvSpPr>
          <p:cNvPr id="4" name="TextBox 3"/>
          <p:cNvSpPr txBox="1"/>
          <p:nvPr/>
        </p:nvSpPr>
        <p:spPr>
          <a:xfrm>
            <a:off x="1768935" y="1752600"/>
            <a:ext cx="5647700" cy="1200329"/>
          </a:xfrm>
          <a:prstGeom prst="rect">
            <a:avLst/>
          </a:prstGeom>
          <a:noFill/>
        </p:spPr>
        <p:txBody>
          <a:bodyPr wrap="none" rtlCol="0">
            <a:spAutoFit/>
          </a:bodyPr>
          <a:lstStyle/>
          <a:p>
            <a:pPr algn="ctr"/>
            <a:r>
              <a:rPr lang="en-US" sz="3600" i="1" dirty="0" smtClean="0">
                <a:solidFill>
                  <a:schemeClr val="bg1"/>
                </a:solidFill>
              </a:rPr>
              <a:t>Constraints from Software </a:t>
            </a:r>
          </a:p>
          <a:p>
            <a:pPr algn="ctr"/>
            <a:r>
              <a:rPr lang="en-US" sz="3600" i="1" dirty="0" smtClean="0">
                <a:solidFill>
                  <a:schemeClr val="bg1"/>
                </a:solidFill>
              </a:rPr>
              <a:t>Applications are</a:t>
            </a:r>
            <a:r>
              <a:rPr lang="en-US" sz="3600" i="1" dirty="0">
                <a:solidFill>
                  <a:schemeClr val="bg1"/>
                </a:solidFill>
              </a:rPr>
              <a:t> </a:t>
            </a:r>
            <a:r>
              <a:rPr lang="en-US" sz="3600" i="1" dirty="0" smtClean="0">
                <a:solidFill>
                  <a:schemeClr val="bg1"/>
                </a:solidFill>
              </a:rPr>
              <a:t>Tractable</a:t>
            </a:r>
          </a:p>
        </p:txBody>
      </p:sp>
      <p:sp>
        <p:nvSpPr>
          <p:cNvPr id="5" name="TextBox 4"/>
          <p:cNvSpPr txBox="1"/>
          <p:nvPr/>
        </p:nvSpPr>
        <p:spPr>
          <a:xfrm>
            <a:off x="381000" y="3581400"/>
            <a:ext cx="312906" cy="646331"/>
          </a:xfrm>
          <a:prstGeom prst="rect">
            <a:avLst/>
          </a:prstGeom>
          <a:noFill/>
        </p:spPr>
        <p:txBody>
          <a:bodyPr wrap="none" rtlCol="0">
            <a:spAutoFit/>
          </a:bodyPr>
          <a:lstStyle/>
          <a:p>
            <a:r>
              <a:rPr lang="en-US" sz="3600" dirty="0" smtClean="0">
                <a:solidFill>
                  <a:schemeClr val="bg1"/>
                </a:solidFill>
              </a:rPr>
              <a:t> </a:t>
            </a:r>
          </a:p>
        </p:txBody>
      </p:sp>
      <p:sp>
        <p:nvSpPr>
          <p:cNvPr id="6" name="TextBox 5"/>
          <p:cNvSpPr txBox="1"/>
          <p:nvPr/>
        </p:nvSpPr>
        <p:spPr>
          <a:xfrm>
            <a:off x="304800" y="6270145"/>
            <a:ext cx="2968487" cy="461665"/>
          </a:xfrm>
          <a:prstGeom prst="rect">
            <a:avLst/>
          </a:prstGeom>
          <a:noFill/>
        </p:spPr>
        <p:txBody>
          <a:bodyPr wrap="square" rtlCol="0">
            <a:spAutoFit/>
          </a:bodyPr>
          <a:lstStyle/>
          <a:p>
            <a:r>
              <a:rPr lang="en-US" sz="2400" dirty="0" smtClean="0">
                <a:solidFill>
                  <a:schemeClr val="bg1"/>
                </a:solidFill>
              </a:rPr>
              <a:t>Proofs are small</a:t>
            </a:r>
          </a:p>
        </p:txBody>
      </p:sp>
      <p:sp>
        <p:nvSpPr>
          <p:cNvPr id="8" name="TextBox 7"/>
          <p:cNvSpPr txBox="1"/>
          <p:nvPr/>
        </p:nvSpPr>
        <p:spPr>
          <a:xfrm>
            <a:off x="4833205" y="6248400"/>
            <a:ext cx="4310795" cy="461665"/>
          </a:xfrm>
          <a:prstGeom prst="rect">
            <a:avLst/>
          </a:prstGeom>
          <a:noFill/>
        </p:spPr>
        <p:txBody>
          <a:bodyPr wrap="none" rtlCol="0">
            <a:spAutoFit/>
          </a:bodyPr>
          <a:lstStyle/>
          <a:p>
            <a:r>
              <a:rPr lang="en-US" sz="2400" dirty="0" smtClean="0">
                <a:solidFill>
                  <a:schemeClr val="bg1"/>
                </a:solidFill>
              </a:rPr>
              <a:t>Models are determined or free</a:t>
            </a:r>
            <a:endParaRPr lang="en-US" sz="2400" dirty="0">
              <a:solidFill>
                <a:schemeClr val="bg1"/>
              </a:solidFill>
            </a:endParaRPr>
          </a:p>
        </p:txBody>
      </p:sp>
      <mc:AlternateContent xmlns:mc="http://schemas.openxmlformats.org/markup-compatibility/2006" xmlns:a14="http://schemas.microsoft.com/office/drawing/2010/main">
        <mc:Choice Requires="a14">
          <p:sp>
            <p:nvSpPr>
              <p:cNvPr id="9" name="TextBox 8"/>
              <p:cNvSpPr txBox="1"/>
              <p:nvPr/>
            </p:nvSpPr>
            <p:spPr>
              <a:xfrm>
                <a:off x="818226" y="2971800"/>
                <a:ext cx="1031949" cy="313932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bg1"/>
                          </a:solidFill>
                          <a:latin typeface="Cambria Math"/>
                        </a:rPr>
                        <m:t>𝑎</m:t>
                      </m:r>
                      <m:r>
                        <a:rPr lang="en-US" b="0" i="1" smtClean="0">
                          <a:solidFill>
                            <a:schemeClr val="bg1"/>
                          </a:solidFill>
                          <a:latin typeface="Cambria Math"/>
                        </a:rPr>
                        <m:t>≤</m:t>
                      </m:r>
                      <m:r>
                        <a:rPr lang="en-US" b="0" i="1" smtClean="0">
                          <a:solidFill>
                            <a:schemeClr val="bg1"/>
                          </a:solidFill>
                          <a:latin typeface="Cambria Math"/>
                        </a:rPr>
                        <m:t>𝑏</m:t>
                      </m:r>
                      <m:r>
                        <a:rPr lang="en-US" b="0" i="1" smtClean="0">
                          <a:solidFill>
                            <a:schemeClr val="bg1"/>
                          </a:solidFill>
                          <a:latin typeface="Cambria Math"/>
                        </a:rPr>
                        <m:t>∧</m:t>
                      </m:r>
                    </m:oMath>
                    <m:oMath xmlns:m="http://schemas.openxmlformats.org/officeDocument/2006/math">
                      <m:r>
                        <a:rPr lang="en-US" b="0" i="1" smtClean="0">
                          <a:solidFill>
                            <a:schemeClr val="bg1"/>
                          </a:solidFill>
                          <a:latin typeface="Cambria Math"/>
                        </a:rPr>
                        <m:t>𝑏</m:t>
                      </m:r>
                      <m:r>
                        <a:rPr lang="en-US" b="0" i="1" smtClean="0">
                          <a:solidFill>
                            <a:schemeClr val="bg1"/>
                          </a:solidFill>
                          <a:latin typeface="Cambria Math"/>
                        </a:rPr>
                        <m:t>&lt;</m:t>
                      </m:r>
                      <m:r>
                        <a:rPr lang="en-US" b="0" i="1" smtClean="0">
                          <a:solidFill>
                            <a:schemeClr val="bg1"/>
                          </a:solidFill>
                          <a:latin typeface="Cambria Math"/>
                        </a:rPr>
                        <m:t>𝑐</m:t>
                      </m:r>
                      <m:r>
                        <a:rPr lang="en-US" b="0" i="1" smtClean="0">
                          <a:solidFill>
                            <a:schemeClr val="bg1"/>
                          </a:solidFill>
                          <a:latin typeface="Cambria Math"/>
                        </a:rPr>
                        <m:t> ∧</m:t>
                      </m:r>
                    </m:oMath>
                    <m:oMath xmlns:m="http://schemas.openxmlformats.org/officeDocument/2006/math">
                      <m:r>
                        <a:rPr lang="en-US" b="0" i="1" smtClean="0">
                          <a:solidFill>
                            <a:schemeClr val="bg1"/>
                          </a:solidFill>
                          <a:latin typeface="Cambria Math"/>
                        </a:rPr>
                        <m:t>𝑐</m:t>
                      </m:r>
                      <m:r>
                        <a:rPr lang="en-US" b="0" i="1" smtClean="0">
                          <a:solidFill>
                            <a:schemeClr val="bg1"/>
                          </a:solidFill>
                          <a:latin typeface="Cambria Math"/>
                        </a:rPr>
                        <m:t>≤</m:t>
                      </m:r>
                      <m:r>
                        <a:rPr lang="en-US" b="0" i="1" smtClean="0">
                          <a:solidFill>
                            <a:schemeClr val="bg1"/>
                          </a:solidFill>
                          <a:latin typeface="Cambria Math"/>
                        </a:rPr>
                        <m:t>𝑎</m:t>
                      </m:r>
                      <m:r>
                        <a:rPr lang="en-US" b="0" i="1" smtClean="0">
                          <a:solidFill>
                            <a:schemeClr val="bg1"/>
                          </a:solidFill>
                          <a:latin typeface="Cambria Math"/>
                        </a:rPr>
                        <m:t>∧</m:t>
                      </m:r>
                    </m:oMath>
                    <m:oMath xmlns:m="http://schemas.openxmlformats.org/officeDocument/2006/math">
                      <m:r>
                        <a:rPr lang="en-US" b="0" i="1" smtClean="0">
                          <a:solidFill>
                            <a:schemeClr val="bg1"/>
                          </a:solidFill>
                          <a:latin typeface="Cambria Math"/>
                        </a:rPr>
                        <m:t>𝑥</m:t>
                      </m:r>
                      <m:r>
                        <a:rPr lang="en-US" b="0" i="1" smtClean="0">
                          <a:solidFill>
                            <a:schemeClr val="bg1"/>
                          </a:solidFill>
                          <a:latin typeface="Cambria Math"/>
                        </a:rPr>
                        <m:t>≤</m:t>
                      </m:r>
                      <m:r>
                        <a:rPr lang="en-US" b="0" i="1" smtClean="0">
                          <a:solidFill>
                            <a:schemeClr val="bg1"/>
                          </a:solidFill>
                          <a:latin typeface="Cambria Math"/>
                        </a:rPr>
                        <m:t>𝑦</m:t>
                      </m:r>
                      <m:r>
                        <a:rPr lang="en-US" b="0" i="1" smtClean="0">
                          <a:solidFill>
                            <a:schemeClr val="bg1"/>
                          </a:solidFill>
                          <a:latin typeface="Cambria Math"/>
                        </a:rPr>
                        <m:t>∧</m:t>
                      </m:r>
                    </m:oMath>
                    <m:oMath xmlns:m="http://schemas.openxmlformats.org/officeDocument/2006/math">
                      <m:r>
                        <a:rPr lang="en-US" b="0" i="1" smtClean="0">
                          <a:solidFill>
                            <a:schemeClr val="bg1"/>
                          </a:solidFill>
                          <a:latin typeface="Cambria Math"/>
                        </a:rPr>
                        <m:t>𝑦</m:t>
                      </m:r>
                      <m:r>
                        <a:rPr lang="en-US" b="0" i="1" smtClean="0">
                          <a:solidFill>
                            <a:schemeClr val="bg1"/>
                          </a:solidFill>
                          <a:latin typeface="Cambria Math"/>
                        </a:rPr>
                        <m:t>&lt;</m:t>
                      </m:r>
                      <m:r>
                        <a:rPr lang="en-US" b="0" i="1" smtClean="0">
                          <a:solidFill>
                            <a:schemeClr val="bg1"/>
                          </a:solidFill>
                          <a:latin typeface="Cambria Math"/>
                        </a:rPr>
                        <m:t>𝑧</m:t>
                      </m:r>
                      <m:r>
                        <a:rPr lang="en-US" b="0" i="1" smtClean="0">
                          <a:solidFill>
                            <a:schemeClr val="bg1"/>
                          </a:solidFill>
                          <a:latin typeface="Cambria Math"/>
                        </a:rPr>
                        <m:t>∧</m:t>
                      </m:r>
                    </m:oMath>
                    <m:oMath xmlns:m="http://schemas.openxmlformats.org/officeDocument/2006/math">
                      <m:r>
                        <a:rPr lang="en-US" b="0" i="1" smtClean="0">
                          <a:solidFill>
                            <a:schemeClr val="bg1"/>
                          </a:solidFill>
                          <a:latin typeface="Cambria Math"/>
                        </a:rPr>
                        <m:t>𝑧</m:t>
                      </m:r>
                      <m:r>
                        <a:rPr lang="en-US" b="0" i="1" smtClean="0">
                          <a:solidFill>
                            <a:schemeClr val="bg1"/>
                          </a:solidFill>
                          <a:latin typeface="Cambria Math"/>
                        </a:rPr>
                        <m:t>&lt;</m:t>
                      </m:r>
                      <m:r>
                        <a:rPr lang="en-US" b="0" i="1" smtClean="0">
                          <a:solidFill>
                            <a:schemeClr val="bg1"/>
                          </a:solidFill>
                          <a:latin typeface="Cambria Math"/>
                        </a:rPr>
                        <m:t>𝑢</m:t>
                      </m:r>
                      <m:r>
                        <a:rPr lang="en-US" b="0" i="1" smtClean="0">
                          <a:solidFill>
                            <a:schemeClr val="bg1"/>
                          </a:solidFill>
                          <a:latin typeface="Cambria Math"/>
                        </a:rPr>
                        <m:t>∧</m:t>
                      </m:r>
                    </m:oMath>
                    <m:oMath xmlns:m="http://schemas.openxmlformats.org/officeDocument/2006/math">
                      <m:r>
                        <a:rPr lang="en-US" b="0" i="1" smtClean="0">
                          <a:solidFill>
                            <a:schemeClr val="bg1"/>
                          </a:solidFill>
                          <a:latin typeface="Cambria Math"/>
                        </a:rPr>
                        <m:t>𝑥</m:t>
                      </m:r>
                      <m:r>
                        <a:rPr lang="en-US" b="0" i="1" smtClean="0">
                          <a:solidFill>
                            <a:schemeClr val="bg1"/>
                          </a:solidFill>
                          <a:latin typeface="Cambria Math"/>
                        </a:rPr>
                        <m:t>≤</m:t>
                      </m:r>
                      <m:r>
                        <a:rPr lang="en-US" b="0" i="1" smtClean="0">
                          <a:solidFill>
                            <a:schemeClr val="bg1"/>
                          </a:solidFill>
                          <a:latin typeface="Cambria Math"/>
                        </a:rPr>
                        <m:t>𝑤</m:t>
                      </m:r>
                      <m:r>
                        <a:rPr lang="en-US" b="0" i="1" smtClean="0">
                          <a:solidFill>
                            <a:schemeClr val="bg1"/>
                          </a:solidFill>
                          <a:latin typeface="Cambria Math"/>
                        </a:rPr>
                        <m:t>∧</m:t>
                      </m:r>
                    </m:oMath>
                    <m:oMath xmlns:m="http://schemas.openxmlformats.org/officeDocument/2006/math">
                      <m:r>
                        <a:rPr lang="en-US" b="0" i="1" smtClean="0">
                          <a:solidFill>
                            <a:schemeClr val="bg1"/>
                          </a:solidFill>
                          <a:latin typeface="Cambria Math"/>
                        </a:rPr>
                        <m:t>𝑥</m:t>
                      </m:r>
                      <m:r>
                        <a:rPr lang="en-US" b="0" i="1" smtClean="0">
                          <a:solidFill>
                            <a:schemeClr val="bg1"/>
                          </a:solidFill>
                          <a:latin typeface="Cambria Math"/>
                        </a:rPr>
                        <m:t>≤</m:t>
                      </m:r>
                      <m:r>
                        <a:rPr lang="en-US" b="0" i="1" smtClean="0">
                          <a:solidFill>
                            <a:schemeClr val="bg1"/>
                          </a:solidFill>
                          <a:latin typeface="Cambria Math"/>
                        </a:rPr>
                        <m:t>𝑣</m:t>
                      </m:r>
                      <m:r>
                        <a:rPr lang="en-US" b="0" i="1" smtClean="0">
                          <a:solidFill>
                            <a:schemeClr val="bg1"/>
                          </a:solidFill>
                          <a:latin typeface="Cambria Math"/>
                        </a:rPr>
                        <m:t>∧</m:t>
                      </m:r>
                    </m:oMath>
                    <m:oMath xmlns:m="http://schemas.openxmlformats.org/officeDocument/2006/math">
                      <m:r>
                        <a:rPr lang="en-US" b="0" i="1" smtClean="0">
                          <a:solidFill>
                            <a:schemeClr val="bg1"/>
                          </a:solidFill>
                          <a:latin typeface="Cambria Math"/>
                        </a:rPr>
                        <m:t>𝑥</m:t>
                      </m:r>
                      <m:r>
                        <a:rPr lang="en-US" b="0" i="1" smtClean="0">
                          <a:solidFill>
                            <a:schemeClr val="bg1"/>
                          </a:solidFill>
                          <a:latin typeface="Cambria Math"/>
                        </a:rPr>
                        <m:t>≤1∧</m:t>
                      </m:r>
                    </m:oMath>
                    <m:oMath xmlns:m="http://schemas.openxmlformats.org/officeDocument/2006/math">
                      <m:r>
                        <a:rPr lang="en-US" b="0" i="1" smtClean="0">
                          <a:solidFill>
                            <a:schemeClr val="bg1"/>
                          </a:solidFill>
                          <a:latin typeface="Cambria Math"/>
                        </a:rPr>
                        <m:t>𝑥</m:t>
                      </m:r>
                      <m:r>
                        <a:rPr lang="en-US" b="0" i="1" smtClean="0">
                          <a:solidFill>
                            <a:schemeClr val="bg1"/>
                          </a:solidFill>
                          <a:latin typeface="Cambria Math"/>
                        </a:rPr>
                        <m:t>≤2∧</m:t>
                      </m:r>
                    </m:oMath>
                    <m:oMath xmlns:m="http://schemas.openxmlformats.org/officeDocument/2006/math">
                      <m:r>
                        <a:rPr lang="en-US" b="0" i="1" smtClean="0">
                          <a:solidFill>
                            <a:schemeClr val="bg1"/>
                          </a:solidFill>
                          <a:latin typeface="Cambria Math"/>
                        </a:rPr>
                        <m:t>𝑥</m:t>
                      </m:r>
                      <m:r>
                        <a:rPr lang="en-US" b="0" i="1" smtClean="0">
                          <a:solidFill>
                            <a:schemeClr val="bg1"/>
                          </a:solidFill>
                          <a:latin typeface="Cambria Math"/>
                        </a:rPr>
                        <m:t>≤3</m:t>
                      </m:r>
                    </m:oMath>
                  </m:oMathPara>
                </a14:m>
                <a:endParaRPr lang="en-US" b="0" dirty="0" smtClean="0">
                  <a:solidFill>
                    <a:schemeClr val="bg1"/>
                  </a:solidFill>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818226" y="2971800"/>
                <a:ext cx="1031949" cy="3139321"/>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5867400" y="2992973"/>
                <a:ext cx="1352871" cy="34163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bg1"/>
                          </a:solidFill>
                          <a:latin typeface="Cambria Math"/>
                        </a:rPr>
                        <m:t>𝑎</m:t>
                      </m:r>
                      <m:r>
                        <a:rPr lang="en-US" b="0" i="1" smtClean="0">
                          <a:solidFill>
                            <a:schemeClr val="bg1"/>
                          </a:solidFill>
                          <a:latin typeface="Cambria Math"/>
                        </a:rPr>
                        <m:t>≤</m:t>
                      </m:r>
                      <m:r>
                        <a:rPr lang="en-US" b="0" i="1" smtClean="0">
                          <a:solidFill>
                            <a:schemeClr val="bg1"/>
                          </a:solidFill>
                          <a:latin typeface="Cambria Math"/>
                        </a:rPr>
                        <m:t>𝑏</m:t>
                      </m:r>
                      <m:r>
                        <a:rPr lang="en-US" b="0" i="1" smtClean="0">
                          <a:solidFill>
                            <a:schemeClr val="bg1"/>
                          </a:solidFill>
                          <a:latin typeface="Cambria Math"/>
                        </a:rPr>
                        <m:t>∧</m:t>
                      </m:r>
                    </m:oMath>
                    <m:oMath xmlns:m="http://schemas.openxmlformats.org/officeDocument/2006/math">
                      <m:r>
                        <a:rPr lang="en-US" b="0" i="1" smtClean="0">
                          <a:solidFill>
                            <a:schemeClr val="bg1"/>
                          </a:solidFill>
                          <a:latin typeface="Cambria Math"/>
                        </a:rPr>
                        <m:t>𝑏</m:t>
                      </m:r>
                      <m:r>
                        <a:rPr lang="en-US" b="0" i="1" smtClean="0">
                          <a:solidFill>
                            <a:schemeClr val="bg1"/>
                          </a:solidFill>
                          <a:latin typeface="Cambria Math"/>
                        </a:rPr>
                        <m:t>≤</m:t>
                      </m:r>
                      <m:r>
                        <a:rPr lang="en-US" b="0" i="1" smtClean="0">
                          <a:solidFill>
                            <a:schemeClr val="bg1"/>
                          </a:solidFill>
                          <a:latin typeface="Cambria Math"/>
                        </a:rPr>
                        <m:t>𝑐</m:t>
                      </m:r>
                      <m:r>
                        <a:rPr lang="en-US" b="0" i="1" smtClean="0">
                          <a:solidFill>
                            <a:schemeClr val="bg1"/>
                          </a:solidFill>
                          <a:latin typeface="Cambria Math"/>
                        </a:rPr>
                        <m:t> ∧</m:t>
                      </m:r>
                    </m:oMath>
                    <m:oMath xmlns:m="http://schemas.openxmlformats.org/officeDocument/2006/math">
                      <m:r>
                        <a:rPr lang="en-US" b="0" i="1" smtClean="0">
                          <a:solidFill>
                            <a:schemeClr val="bg1"/>
                          </a:solidFill>
                          <a:latin typeface="Cambria Math"/>
                        </a:rPr>
                        <m:t>𝑐</m:t>
                      </m:r>
                      <m:r>
                        <a:rPr lang="en-US" b="0" i="1" smtClean="0">
                          <a:solidFill>
                            <a:schemeClr val="bg1"/>
                          </a:solidFill>
                          <a:latin typeface="Cambria Math"/>
                        </a:rPr>
                        <m:t>≤</m:t>
                      </m:r>
                      <m:r>
                        <a:rPr lang="en-US" b="0" i="1" smtClean="0">
                          <a:solidFill>
                            <a:schemeClr val="bg1"/>
                          </a:solidFill>
                          <a:latin typeface="Cambria Math"/>
                        </a:rPr>
                        <m:t>𝑎</m:t>
                      </m:r>
                      <m:r>
                        <a:rPr lang="en-US" b="0" i="1" smtClean="0">
                          <a:solidFill>
                            <a:schemeClr val="bg1"/>
                          </a:solidFill>
                          <a:latin typeface="Cambria Math"/>
                        </a:rPr>
                        <m:t>∧</m:t>
                      </m:r>
                    </m:oMath>
                  </m:oMathPara>
                </a14:m>
                <a:endParaRPr lang="en-US" b="0" i="1" dirty="0" smtClean="0">
                  <a:solidFill>
                    <a:schemeClr val="bg1"/>
                  </a:solidFill>
                  <a:latin typeface="Cambria Math"/>
                </a:endParaRPr>
              </a:p>
              <a:p>
                <a:pPr/>
                <a14:m>
                  <m:oMathPara xmlns:m="http://schemas.openxmlformats.org/officeDocument/2006/math">
                    <m:oMathParaPr>
                      <m:jc m:val="centerGroup"/>
                    </m:oMathParaPr>
                    <m:oMath xmlns:m="http://schemas.openxmlformats.org/officeDocument/2006/math">
                      <m:r>
                        <a:rPr lang="en-US" i="1">
                          <a:solidFill>
                            <a:schemeClr val="bg1"/>
                          </a:solidFill>
                          <a:latin typeface="Cambria Math"/>
                        </a:rPr>
                        <m:t>𝑥</m:t>
                      </m:r>
                      <m:r>
                        <a:rPr lang="en-US" i="1">
                          <a:solidFill>
                            <a:schemeClr val="bg1"/>
                          </a:solidFill>
                          <a:latin typeface="Cambria Math"/>
                        </a:rPr>
                        <m:t>=</m:t>
                      </m:r>
                      <m:r>
                        <a:rPr lang="en-US" i="1">
                          <a:solidFill>
                            <a:schemeClr val="bg1"/>
                          </a:solidFill>
                          <a:latin typeface="Cambria Math"/>
                        </a:rPr>
                        <m:t>𝑤</m:t>
                      </m:r>
                      <m:r>
                        <a:rPr lang="en-US" i="1">
                          <a:solidFill>
                            <a:schemeClr val="bg1"/>
                          </a:solidFill>
                          <a:latin typeface="Cambria Math"/>
                        </a:rPr>
                        <m:t>∧</m:t>
                      </m:r>
                    </m:oMath>
                    <m:oMath xmlns:m="http://schemas.openxmlformats.org/officeDocument/2006/math">
                      <m:r>
                        <a:rPr lang="en-US" i="1">
                          <a:solidFill>
                            <a:schemeClr val="bg1"/>
                          </a:solidFill>
                          <a:latin typeface="Cambria Math"/>
                        </a:rPr>
                        <m:t>𝑥</m:t>
                      </m:r>
                      <m:r>
                        <a:rPr lang="en-US" i="1">
                          <a:solidFill>
                            <a:schemeClr val="bg1"/>
                          </a:solidFill>
                          <a:latin typeface="Cambria Math"/>
                        </a:rPr>
                        <m:t>=</m:t>
                      </m:r>
                      <m:r>
                        <a:rPr lang="en-US" i="1">
                          <a:solidFill>
                            <a:schemeClr val="bg1"/>
                          </a:solidFill>
                          <a:latin typeface="Cambria Math"/>
                        </a:rPr>
                        <m:t>𝑣</m:t>
                      </m:r>
                      <m:r>
                        <a:rPr lang="en-US" i="1">
                          <a:solidFill>
                            <a:schemeClr val="bg1"/>
                          </a:solidFill>
                          <a:latin typeface="Cambria Math"/>
                        </a:rPr>
                        <m:t>∧</m:t>
                      </m:r>
                    </m:oMath>
                    <m:oMath xmlns:m="http://schemas.openxmlformats.org/officeDocument/2006/math">
                      <m:r>
                        <a:rPr lang="en-US" i="1">
                          <a:solidFill>
                            <a:schemeClr val="bg1"/>
                          </a:solidFill>
                          <a:latin typeface="Cambria Math"/>
                        </a:rPr>
                        <m:t>𝑥</m:t>
                      </m:r>
                      <m:r>
                        <a:rPr lang="en-US" i="1">
                          <a:solidFill>
                            <a:schemeClr val="bg1"/>
                          </a:solidFill>
                          <a:latin typeface="Cambria Math"/>
                        </a:rPr>
                        <m:t>=1∧</m:t>
                      </m:r>
                    </m:oMath>
                    <m:oMath xmlns:m="http://schemas.openxmlformats.org/officeDocument/2006/math">
                      <m:r>
                        <a:rPr lang="en-US" i="1">
                          <a:solidFill>
                            <a:schemeClr val="bg1"/>
                          </a:solidFill>
                          <a:latin typeface="Cambria Math"/>
                        </a:rPr>
                        <m:t>𝑥</m:t>
                      </m:r>
                      <m:r>
                        <a:rPr lang="en-US" i="1">
                          <a:solidFill>
                            <a:schemeClr val="bg1"/>
                          </a:solidFill>
                          <a:latin typeface="Cambria Math"/>
                        </a:rPr>
                        <m:t>≤2∧</m:t>
                      </m:r>
                    </m:oMath>
                    <m:oMath xmlns:m="http://schemas.openxmlformats.org/officeDocument/2006/math">
                      <m:r>
                        <a:rPr lang="en-US" i="1">
                          <a:solidFill>
                            <a:schemeClr val="bg1"/>
                          </a:solidFill>
                          <a:latin typeface="Cambria Math"/>
                        </a:rPr>
                        <m:t>𝑥</m:t>
                      </m:r>
                      <m:r>
                        <a:rPr lang="en-US" i="1">
                          <a:solidFill>
                            <a:schemeClr val="bg1"/>
                          </a:solidFill>
                          <a:latin typeface="Cambria Math"/>
                        </a:rPr>
                        <m:t>≤3∧</m:t>
                      </m:r>
                    </m:oMath>
                    <m:oMath xmlns:m="http://schemas.openxmlformats.org/officeDocument/2006/math">
                      <m:r>
                        <a:rPr lang="en-US" b="0" i="1" smtClean="0">
                          <a:solidFill>
                            <a:schemeClr val="bg1"/>
                          </a:solidFill>
                          <a:latin typeface="Cambria Math"/>
                        </a:rPr>
                        <m:t>𝑥</m:t>
                      </m:r>
                      <m:r>
                        <a:rPr lang="en-US" b="0" i="1" smtClean="0">
                          <a:solidFill>
                            <a:schemeClr val="bg1"/>
                          </a:solidFill>
                          <a:latin typeface="Cambria Math"/>
                        </a:rPr>
                        <m:t>≤</m:t>
                      </m:r>
                      <m:r>
                        <a:rPr lang="en-US" b="0" i="1" smtClean="0">
                          <a:solidFill>
                            <a:schemeClr val="bg1"/>
                          </a:solidFill>
                          <a:latin typeface="Cambria Math"/>
                        </a:rPr>
                        <m:t>𝑦</m:t>
                      </m:r>
                      <m:r>
                        <a:rPr lang="en-US" b="0" i="1" smtClean="0">
                          <a:solidFill>
                            <a:schemeClr val="bg1"/>
                          </a:solidFill>
                          <a:latin typeface="Cambria Math"/>
                        </a:rPr>
                        <m:t>∧</m:t>
                      </m:r>
                    </m:oMath>
                    <m:oMath xmlns:m="http://schemas.openxmlformats.org/officeDocument/2006/math">
                      <m:r>
                        <a:rPr lang="en-US" b="0" i="1" smtClean="0">
                          <a:solidFill>
                            <a:schemeClr val="bg1"/>
                          </a:solidFill>
                          <a:latin typeface="Cambria Math"/>
                        </a:rPr>
                        <m:t>𝑦</m:t>
                      </m:r>
                      <m:r>
                        <a:rPr lang="en-US" b="0" i="1" smtClean="0">
                          <a:solidFill>
                            <a:schemeClr val="bg1"/>
                          </a:solidFill>
                          <a:latin typeface="Cambria Math"/>
                        </a:rPr>
                        <m:t>&lt;</m:t>
                      </m:r>
                      <m:r>
                        <a:rPr lang="en-US" b="0" i="1" smtClean="0">
                          <a:solidFill>
                            <a:schemeClr val="bg1"/>
                          </a:solidFill>
                          <a:latin typeface="Cambria Math"/>
                        </a:rPr>
                        <m:t>𝑧</m:t>
                      </m:r>
                      <m:r>
                        <a:rPr lang="en-US" b="0" i="1" smtClean="0">
                          <a:solidFill>
                            <a:schemeClr val="bg1"/>
                          </a:solidFill>
                          <a:latin typeface="Cambria Math"/>
                        </a:rPr>
                        <m:t>∧</m:t>
                      </m:r>
                    </m:oMath>
                    <m:oMath xmlns:m="http://schemas.openxmlformats.org/officeDocument/2006/math">
                      <m:r>
                        <a:rPr lang="en-US" b="0" i="1" smtClean="0">
                          <a:solidFill>
                            <a:schemeClr val="bg1"/>
                          </a:solidFill>
                          <a:latin typeface="Cambria Math"/>
                        </a:rPr>
                        <m:t>𝑧</m:t>
                      </m:r>
                      <m:r>
                        <a:rPr lang="en-US" b="0" i="1" smtClean="0">
                          <a:solidFill>
                            <a:schemeClr val="bg1"/>
                          </a:solidFill>
                          <a:latin typeface="Cambria Math"/>
                        </a:rPr>
                        <m:t>&lt;</m:t>
                      </m:r>
                      <m:r>
                        <a:rPr lang="en-US" b="0" i="1" smtClean="0">
                          <a:solidFill>
                            <a:schemeClr val="bg1"/>
                          </a:solidFill>
                          <a:latin typeface="Cambria Math"/>
                        </a:rPr>
                        <m:t>𝑢</m:t>
                      </m:r>
                      <m:r>
                        <a:rPr lang="en-US" b="0" i="1" smtClean="0">
                          <a:solidFill>
                            <a:schemeClr val="bg1"/>
                          </a:solidFill>
                          <a:latin typeface="Cambria Math"/>
                        </a:rPr>
                        <m:t>∧</m:t>
                      </m:r>
                    </m:oMath>
                  </m:oMathPara>
                </a14:m>
                <a:r>
                  <a:rPr lang="en-US" b="0" i="1" dirty="0" smtClean="0">
                    <a:solidFill>
                      <a:schemeClr val="bg1"/>
                    </a:solidFill>
                    <a:latin typeface="Cambria Math"/>
                  </a:rPr>
                  <a:t/>
                </a:r>
                <a:br>
                  <a:rPr lang="en-US" b="0" i="1" dirty="0" smtClean="0">
                    <a:solidFill>
                      <a:schemeClr val="bg1"/>
                    </a:solidFill>
                    <a:latin typeface="Cambria Math"/>
                  </a:rPr>
                </a:br>
                <a:endParaRPr lang="en-US" b="0" dirty="0" smtClean="0">
                  <a:solidFill>
                    <a:schemeClr val="bg1"/>
                  </a:solidFill>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5867400" y="2992973"/>
                <a:ext cx="1352871" cy="3416320"/>
              </a:xfrm>
              <a:prstGeom prst="rect">
                <a:avLst/>
              </a:prstGeom>
              <a:blipFill rotWithShape="1">
                <a:blip r:embed="rId3"/>
                <a:stretch>
                  <a:fillRect/>
                </a:stretch>
              </a:blipFill>
            </p:spPr>
            <p:txBody>
              <a:bodyPr/>
              <a:lstStyle/>
              <a:p>
                <a:r>
                  <a:rPr lang="en-US">
                    <a:noFill/>
                  </a:rPr>
                  <a:t> </a:t>
                </a:r>
              </a:p>
            </p:txBody>
          </p:sp>
        </mc:Fallback>
      </mc:AlternateContent>
      <p:sp>
        <p:nvSpPr>
          <p:cNvPr id="79" name="TextBox 78"/>
          <p:cNvSpPr txBox="1"/>
          <p:nvPr/>
        </p:nvSpPr>
        <p:spPr>
          <a:xfrm>
            <a:off x="2298333" y="3276600"/>
            <a:ext cx="825867" cy="369332"/>
          </a:xfrm>
          <a:prstGeom prst="rect">
            <a:avLst/>
          </a:prstGeom>
          <a:noFill/>
        </p:spPr>
        <p:txBody>
          <a:bodyPr wrap="none" rtlCol="0">
            <a:spAutoFit/>
          </a:bodyPr>
          <a:lstStyle/>
          <a:p>
            <a:r>
              <a:rPr lang="en-US" b="1" dirty="0" err="1" smtClean="0">
                <a:solidFill>
                  <a:srgbClr val="C00000"/>
                </a:solidFill>
              </a:rPr>
              <a:t>Unsat</a:t>
            </a:r>
            <a:endParaRPr lang="en-US" b="1" dirty="0" smtClean="0">
              <a:solidFill>
                <a:srgbClr val="C00000"/>
              </a:solidFill>
            </a:endParaRPr>
          </a:p>
        </p:txBody>
      </p:sp>
      <p:sp>
        <p:nvSpPr>
          <p:cNvPr id="80" name="Right Brace 79"/>
          <p:cNvSpPr/>
          <p:nvPr/>
        </p:nvSpPr>
        <p:spPr>
          <a:xfrm>
            <a:off x="1814431" y="3048000"/>
            <a:ext cx="395369" cy="780073"/>
          </a:xfrm>
          <a:prstGeom prst="rightBrace">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Right Brace 14"/>
          <p:cNvSpPr/>
          <p:nvPr/>
        </p:nvSpPr>
        <p:spPr>
          <a:xfrm>
            <a:off x="7053750" y="3066073"/>
            <a:ext cx="395369" cy="780073"/>
          </a:xfrm>
          <a:prstGeom prst="rightBrace">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TextBox 15"/>
          <p:cNvSpPr txBox="1"/>
          <p:nvPr/>
        </p:nvSpPr>
        <p:spPr>
          <a:xfrm>
            <a:off x="7655004" y="3271443"/>
            <a:ext cx="1107996" cy="369332"/>
          </a:xfrm>
          <a:prstGeom prst="rect">
            <a:avLst/>
          </a:prstGeom>
          <a:noFill/>
        </p:spPr>
        <p:txBody>
          <a:bodyPr wrap="none" rtlCol="0">
            <a:spAutoFit/>
          </a:bodyPr>
          <a:lstStyle/>
          <a:p>
            <a:r>
              <a:rPr lang="en-US" b="1" i="1" dirty="0" smtClean="0">
                <a:solidFill>
                  <a:srgbClr val="00B050"/>
                </a:solidFill>
              </a:rPr>
              <a:t>a = b = c</a:t>
            </a:r>
          </a:p>
        </p:txBody>
      </p:sp>
      <p:sp>
        <p:nvSpPr>
          <p:cNvPr id="17" name="Right Brace 16"/>
          <p:cNvSpPr/>
          <p:nvPr/>
        </p:nvSpPr>
        <p:spPr>
          <a:xfrm>
            <a:off x="7094394" y="3954185"/>
            <a:ext cx="395369" cy="780073"/>
          </a:xfrm>
          <a:prstGeom prst="rightBrace">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TextBox 17"/>
          <p:cNvSpPr txBox="1"/>
          <p:nvPr/>
        </p:nvSpPr>
        <p:spPr>
          <a:xfrm>
            <a:off x="7620000" y="4159555"/>
            <a:ext cx="1255537" cy="369332"/>
          </a:xfrm>
          <a:prstGeom prst="rect">
            <a:avLst/>
          </a:prstGeom>
          <a:noFill/>
        </p:spPr>
        <p:txBody>
          <a:bodyPr wrap="none" rtlCol="0">
            <a:spAutoFit/>
          </a:bodyPr>
          <a:lstStyle/>
          <a:p>
            <a:r>
              <a:rPr lang="en-US" b="1" i="1" dirty="0">
                <a:solidFill>
                  <a:srgbClr val="00B050"/>
                </a:solidFill>
              </a:rPr>
              <a:t>x</a:t>
            </a:r>
            <a:r>
              <a:rPr lang="en-US" b="1" i="1" dirty="0" smtClean="0">
                <a:solidFill>
                  <a:srgbClr val="00B050"/>
                </a:solidFill>
              </a:rPr>
              <a:t>, v, w = 1</a:t>
            </a:r>
          </a:p>
        </p:txBody>
      </p:sp>
      <p:sp>
        <p:nvSpPr>
          <p:cNvPr id="19" name="Right Brace 18"/>
          <p:cNvSpPr/>
          <p:nvPr/>
        </p:nvSpPr>
        <p:spPr>
          <a:xfrm>
            <a:off x="7094394" y="4756117"/>
            <a:ext cx="395369" cy="527575"/>
          </a:xfrm>
          <a:prstGeom prst="rightBrace">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0" name="TextBox 19"/>
              <p:cNvSpPr txBox="1"/>
              <p:nvPr/>
            </p:nvSpPr>
            <p:spPr>
              <a:xfrm>
                <a:off x="7620000" y="4800600"/>
                <a:ext cx="1313180" cy="369332"/>
              </a:xfrm>
              <a:prstGeom prst="rect">
                <a:avLst/>
              </a:prstGeom>
              <a:noFill/>
            </p:spPr>
            <p:txBody>
              <a:bodyPr wrap="none" rtlCol="0">
                <a:spAutoFit/>
              </a:bodyPr>
              <a:lstStyle/>
              <a:p>
                <a:r>
                  <a:rPr lang="en-US" b="1" i="1" dirty="0">
                    <a:solidFill>
                      <a:srgbClr val="00B050"/>
                    </a:solidFill>
                  </a:rPr>
                  <a:t>x</a:t>
                </a:r>
                <a:r>
                  <a:rPr lang="en-US" b="1" i="1" dirty="0" smtClean="0">
                    <a:solidFill>
                      <a:srgbClr val="00B050"/>
                    </a:solidFill>
                  </a:rPr>
                  <a:t> = 1 </a:t>
                </a:r>
                <a14:m>
                  <m:oMath xmlns:m="http://schemas.openxmlformats.org/officeDocument/2006/math">
                    <m:r>
                      <a:rPr lang="en-US" b="1" i="1" dirty="0" smtClean="0">
                        <a:solidFill>
                          <a:srgbClr val="00B050"/>
                        </a:solidFill>
                        <a:latin typeface="Cambria Math"/>
                      </a:rPr>
                      <m:t>≤ </m:t>
                    </m:r>
                  </m:oMath>
                </a14:m>
                <a:r>
                  <a:rPr lang="en-US" b="1" i="1" dirty="0" smtClean="0">
                    <a:solidFill>
                      <a:srgbClr val="00B050"/>
                    </a:solidFill>
                  </a:rPr>
                  <a:t>2,3</a:t>
                </a:r>
              </a:p>
            </p:txBody>
          </p:sp>
        </mc:Choice>
        <mc:Fallback xmlns="">
          <p:sp>
            <p:nvSpPr>
              <p:cNvPr id="20" name="TextBox 19"/>
              <p:cNvSpPr txBox="1">
                <a:spLocks noRot="1" noChangeAspect="1" noMove="1" noResize="1" noEditPoints="1" noAdjustHandles="1" noChangeArrowheads="1" noChangeShapeType="1" noTextEdit="1"/>
              </p:cNvSpPr>
              <p:nvPr/>
            </p:nvSpPr>
            <p:spPr>
              <a:xfrm>
                <a:off x="7620000" y="4800600"/>
                <a:ext cx="1313180" cy="369332"/>
              </a:xfrm>
              <a:prstGeom prst="rect">
                <a:avLst/>
              </a:prstGeom>
              <a:blipFill rotWithShape="1">
                <a:blip r:embed="rId4"/>
                <a:stretch>
                  <a:fillRect l="-3721" t="-8333" r="-3256" b="-25000"/>
                </a:stretch>
              </a:blipFill>
            </p:spPr>
            <p:txBody>
              <a:bodyPr/>
              <a:lstStyle/>
              <a:p>
                <a:r>
                  <a:rPr lang="en-US">
                    <a:noFill/>
                  </a:rPr>
                  <a:t> </a:t>
                </a:r>
              </a:p>
            </p:txBody>
          </p:sp>
        </mc:Fallback>
      </mc:AlternateContent>
      <p:sp>
        <p:nvSpPr>
          <p:cNvPr id="21" name="Right Brace 20"/>
          <p:cNvSpPr/>
          <p:nvPr/>
        </p:nvSpPr>
        <p:spPr>
          <a:xfrm>
            <a:off x="7103305" y="5331048"/>
            <a:ext cx="395369" cy="780073"/>
          </a:xfrm>
          <a:prstGeom prst="rightBrace">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TextBox 21"/>
          <p:cNvSpPr txBox="1"/>
          <p:nvPr/>
        </p:nvSpPr>
        <p:spPr>
          <a:xfrm>
            <a:off x="7660910" y="5536418"/>
            <a:ext cx="1464888" cy="369332"/>
          </a:xfrm>
          <a:prstGeom prst="rect">
            <a:avLst/>
          </a:prstGeom>
          <a:noFill/>
        </p:spPr>
        <p:txBody>
          <a:bodyPr wrap="none" rtlCol="0">
            <a:spAutoFit/>
          </a:bodyPr>
          <a:lstStyle/>
          <a:p>
            <a:r>
              <a:rPr lang="en-US" b="1" i="1" dirty="0" err="1" smtClean="0">
                <a:solidFill>
                  <a:srgbClr val="00B050"/>
                </a:solidFill>
              </a:rPr>
              <a:t>y,z,u</a:t>
            </a:r>
            <a:r>
              <a:rPr lang="en-US" b="1" i="1" dirty="0" smtClean="0">
                <a:solidFill>
                  <a:srgbClr val="00B050"/>
                </a:solidFill>
              </a:rPr>
              <a:t> “free” </a:t>
            </a:r>
          </a:p>
        </p:txBody>
      </p:sp>
    </p:spTree>
    <p:extLst>
      <p:ext uri="{BB962C8B-B14F-4D97-AF65-F5344CB8AC3E}">
        <p14:creationId xmlns:p14="http://schemas.microsoft.com/office/powerpoint/2010/main" val="3222765194"/>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Tractability and Applications</a:t>
            </a:r>
            <a:endParaRPr lang="en-US" i="1" dirty="0"/>
          </a:p>
        </p:txBody>
      </p:sp>
      <p:sp>
        <p:nvSpPr>
          <p:cNvPr id="5" name="TextBox 4"/>
          <p:cNvSpPr txBox="1"/>
          <p:nvPr/>
        </p:nvSpPr>
        <p:spPr>
          <a:xfrm>
            <a:off x="381000" y="3581400"/>
            <a:ext cx="312906" cy="646331"/>
          </a:xfrm>
          <a:prstGeom prst="rect">
            <a:avLst/>
          </a:prstGeom>
          <a:noFill/>
        </p:spPr>
        <p:txBody>
          <a:bodyPr wrap="none" rtlCol="0">
            <a:spAutoFit/>
          </a:bodyPr>
          <a:lstStyle/>
          <a:p>
            <a:r>
              <a:rPr lang="en-US" sz="3600" dirty="0" smtClean="0">
                <a:solidFill>
                  <a:schemeClr val="bg1"/>
                </a:solidFill>
              </a:rPr>
              <a:t> </a:t>
            </a:r>
          </a:p>
        </p:txBody>
      </p:sp>
      <p:sp>
        <p:nvSpPr>
          <p:cNvPr id="3" name="TextBox 2"/>
          <p:cNvSpPr txBox="1"/>
          <p:nvPr/>
        </p:nvSpPr>
        <p:spPr>
          <a:xfrm>
            <a:off x="693906" y="1828800"/>
            <a:ext cx="6638356" cy="461665"/>
          </a:xfrm>
          <a:prstGeom prst="rect">
            <a:avLst/>
          </a:prstGeom>
          <a:noFill/>
        </p:spPr>
        <p:txBody>
          <a:bodyPr wrap="none" rtlCol="0">
            <a:spAutoFit/>
          </a:bodyPr>
          <a:lstStyle/>
          <a:p>
            <a:r>
              <a:rPr lang="en-US" sz="2400" dirty="0" smtClean="0">
                <a:solidFill>
                  <a:schemeClr val="bg1"/>
                </a:solidFill>
              </a:rPr>
              <a:t>What is then important for engineering solvers?</a:t>
            </a:r>
          </a:p>
        </p:txBody>
      </p:sp>
      <p:sp>
        <p:nvSpPr>
          <p:cNvPr id="9" name="TextBox 8"/>
          <p:cNvSpPr txBox="1"/>
          <p:nvPr/>
        </p:nvSpPr>
        <p:spPr>
          <a:xfrm>
            <a:off x="914400" y="2779071"/>
            <a:ext cx="7261603" cy="2677656"/>
          </a:xfrm>
          <a:prstGeom prst="rect">
            <a:avLst/>
          </a:prstGeom>
          <a:noFill/>
        </p:spPr>
        <p:txBody>
          <a:bodyPr wrap="none" rtlCol="0">
            <a:spAutoFit/>
          </a:bodyPr>
          <a:lstStyle/>
          <a:p>
            <a:r>
              <a:rPr lang="en-US" sz="2400" dirty="0" smtClean="0">
                <a:solidFill>
                  <a:schemeClr val="bg1"/>
                </a:solidFill>
              </a:rPr>
              <a:t>Solve tractable parts	- efficient theory solvers </a:t>
            </a:r>
          </a:p>
          <a:p>
            <a:endParaRPr lang="en-US" sz="2400" dirty="0" smtClean="0">
              <a:solidFill>
                <a:schemeClr val="bg1"/>
              </a:solidFill>
            </a:endParaRPr>
          </a:p>
          <a:p>
            <a:r>
              <a:rPr lang="en-US" sz="2400" dirty="0" smtClean="0">
                <a:solidFill>
                  <a:schemeClr val="bg1"/>
                </a:solidFill>
              </a:rPr>
              <a:t>Strong Simplification	- reduce the clutter </a:t>
            </a:r>
          </a:p>
          <a:p>
            <a:endParaRPr lang="en-US" sz="2400" dirty="0" smtClean="0">
              <a:solidFill>
                <a:schemeClr val="bg1"/>
              </a:solidFill>
            </a:endParaRPr>
          </a:p>
          <a:p>
            <a:r>
              <a:rPr lang="en-US" sz="2400" dirty="0" smtClean="0">
                <a:solidFill>
                  <a:schemeClr val="bg1"/>
                </a:solidFill>
              </a:rPr>
              <a:t>Efficient Indexing		- minimize &amp; reuse work</a:t>
            </a:r>
          </a:p>
          <a:p>
            <a:endParaRPr lang="en-US" sz="2400" dirty="0" smtClean="0">
              <a:solidFill>
                <a:schemeClr val="bg1"/>
              </a:solidFill>
            </a:endParaRPr>
          </a:p>
          <a:p>
            <a:r>
              <a:rPr lang="en-US" sz="2400" dirty="0" smtClean="0">
                <a:solidFill>
                  <a:schemeClr val="bg1"/>
                </a:solidFill>
              </a:rPr>
              <a:t>Avoid getting stuck		- restarts, parallel search</a:t>
            </a:r>
          </a:p>
        </p:txBody>
      </p:sp>
    </p:spTree>
    <p:extLst>
      <p:ext uri="{BB962C8B-B14F-4D97-AF65-F5344CB8AC3E}">
        <p14:creationId xmlns:p14="http://schemas.microsoft.com/office/powerpoint/2010/main" val="2008306387"/>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Tractability and Applications</a:t>
            </a:r>
            <a:endParaRPr lang="en-US" i="1" dirty="0"/>
          </a:p>
        </p:txBody>
      </p:sp>
      <p:sp>
        <p:nvSpPr>
          <p:cNvPr id="5" name="TextBox 4"/>
          <p:cNvSpPr txBox="1"/>
          <p:nvPr/>
        </p:nvSpPr>
        <p:spPr>
          <a:xfrm>
            <a:off x="381000" y="3581400"/>
            <a:ext cx="312906" cy="646331"/>
          </a:xfrm>
          <a:prstGeom prst="rect">
            <a:avLst/>
          </a:prstGeom>
          <a:noFill/>
        </p:spPr>
        <p:txBody>
          <a:bodyPr wrap="none" rtlCol="0">
            <a:spAutoFit/>
          </a:bodyPr>
          <a:lstStyle/>
          <a:p>
            <a:r>
              <a:rPr lang="en-US" sz="3600" dirty="0" smtClean="0">
                <a:solidFill>
                  <a:schemeClr val="bg1"/>
                </a:solidFill>
              </a:rPr>
              <a:t> </a:t>
            </a:r>
          </a:p>
        </p:txBody>
      </p:sp>
      <p:sp>
        <p:nvSpPr>
          <p:cNvPr id="3" name="TextBox 2"/>
          <p:cNvSpPr txBox="1"/>
          <p:nvPr/>
        </p:nvSpPr>
        <p:spPr>
          <a:xfrm>
            <a:off x="693906" y="1828800"/>
            <a:ext cx="6638356" cy="461665"/>
          </a:xfrm>
          <a:prstGeom prst="rect">
            <a:avLst/>
          </a:prstGeom>
          <a:noFill/>
        </p:spPr>
        <p:txBody>
          <a:bodyPr wrap="none" rtlCol="0">
            <a:spAutoFit/>
          </a:bodyPr>
          <a:lstStyle/>
          <a:p>
            <a:r>
              <a:rPr lang="en-US" sz="2400" dirty="0" smtClean="0">
                <a:solidFill>
                  <a:schemeClr val="bg1"/>
                </a:solidFill>
              </a:rPr>
              <a:t>What is then important for engineering solvers?</a:t>
            </a:r>
          </a:p>
        </p:txBody>
      </p:sp>
      <p:sp>
        <p:nvSpPr>
          <p:cNvPr id="9" name="TextBox 8"/>
          <p:cNvSpPr txBox="1"/>
          <p:nvPr/>
        </p:nvSpPr>
        <p:spPr>
          <a:xfrm>
            <a:off x="914400" y="2779071"/>
            <a:ext cx="7261603" cy="2677656"/>
          </a:xfrm>
          <a:prstGeom prst="rect">
            <a:avLst/>
          </a:prstGeom>
          <a:noFill/>
        </p:spPr>
        <p:txBody>
          <a:bodyPr wrap="none" rtlCol="0">
            <a:spAutoFit/>
          </a:bodyPr>
          <a:lstStyle/>
          <a:p>
            <a:r>
              <a:rPr lang="en-US" sz="2400" dirty="0" smtClean="0">
                <a:solidFill>
                  <a:schemeClr val="bg1"/>
                </a:solidFill>
              </a:rPr>
              <a:t>Solve tractable parts	- efficient theory solvers </a:t>
            </a:r>
          </a:p>
          <a:p>
            <a:endParaRPr lang="en-US" sz="2400" dirty="0" smtClean="0">
              <a:solidFill>
                <a:schemeClr val="bg1"/>
              </a:solidFill>
            </a:endParaRPr>
          </a:p>
          <a:p>
            <a:r>
              <a:rPr lang="en-US" sz="2400" dirty="0" smtClean="0">
                <a:solidFill>
                  <a:schemeClr val="bg1"/>
                </a:solidFill>
              </a:rPr>
              <a:t>Strong Simplification	- reduce the clutter </a:t>
            </a:r>
          </a:p>
          <a:p>
            <a:endParaRPr lang="en-US" sz="2400" dirty="0" smtClean="0">
              <a:solidFill>
                <a:schemeClr val="bg1"/>
              </a:solidFill>
            </a:endParaRPr>
          </a:p>
          <a:p>
            <a:r>
              <a:rPr lang="en-US" sz="2400" dirty="0" smtClean="0">
                <a:solidFill>
                  <a:schemeClr val="bg1"/>
                </a:solidFill>
              </a:rPr>
              <a:t>Efficient Indexing		- minimize </a:t>
            </a:r>
            <a:r>
              <a:rPr lang="en-US" sz="2400" dirty="0">
                <a:solidFill>
                  <a:schemeClr val="bg1"/>
                </a:solidFill>
              </a:rPr>
              <a:t>&amp; </a:t>
            </a:r>
            <a:r>
              <a:rPr lang="en-US" sz="2400" dirty="0" smtClean="0">
                <a:solidFill>
                  <a:schemeClr val="bg1"/>
                </a:solidFill>
              </a:rPr>
              <a:t>reuse work</a:t>
            </a:r>
          </a:p>
          <a:p>
            <a:endParaRPr lang="en-US" sz="2400" dirty="0" smtClean="0">
              <a:solidFill>
                <a:schemeClr val="bg1"/>
              </a:solidFill>
            </a:endParaRPr>
          </a:p>
          <a:p>
            <a:r>
              <a:rPr lang="en-US" sz="2400" dirty="0" smtClean="0">
                <a:solidFill>
                  <a:schemeClr val="bg1"/>
                </a:solidFill>
              </a:rPr>
              <a:t>Avoid getting stuck		- restarts, parallel search</a:t>
            </a:r>
          </a:p>
        </p:txBody>
      </p:sp>
      <p:sp>
        <p:nvSpPr>
          <p:cNvPr id="12" name="TextBox 11"/>
          <p:cNvSpPr txBox="1"/>
          <p:nvPr/>
        </p:nvSpPr>
        <p:spPr>
          <a:xfrm>
            <a:off x="4176960" y="5410200"/>
            <a:ext cx="5043240" cy="338554"/>
          </a:xfrm>
          <a:prstGeom prst="rect">
            <a:avLst/>
          </a:prstGeom>
          <a:noFill/>
        </p:spPr>
        <p:txBody>
          <a:bodyPr wrap="none" rtlCol="0">
            <a:spAutoFit/>
          </a:bodyPr>
          <a:lstStyle/>
          <a:p>
            <a:pPr lvl="0"/>
            <a:r>
              <a:rPr lang="en-US" sz="1600" dirty="0" smtClean="0">
                <a:solidFill>
                  <a:srgbClr val="0070C0"/>
                </a:solidFill>
              </a:rPr>
              <a:t>[Parallel Portfolio, </a:t>
            </a:r>
            <a:r>
              <a:rPr lang="en-US" sz="1600" dirty="0" err="1" smtClean="0">
                <a:solidFill>
                  <a:srgbClr val="0070C0"/>
                </a:solidFill>
              </a:rPr>
              <a:t>Wintersteiger</a:t>
            </a:r>
            <a:r>
              <a:rPr lang="en-US" sz="1600" dirty="0">
                <a:solidFill>
                  <a:srgbClr val="0070C0"/>
                </a:solidFill>
              </a:rPr>
              <a:t>, </a:t>
            </a:r>
            <a:r>
              <a:rPr lang="en-US" sz="1600" dirty="0" err="1">
                <a:solidFill>
                  <a:srgbClr val="0070C0"/>
                </a:solidFill>
              </a:rPr>
              <a:t>Hamadi</a:t>
            </a:r>
            <a:r>
              <a:rPr lang="en-US" sz="1600" dirty="0">
                <a:solidFill>
                  <a:srgbClr val="0070C0"/>
                </a:solidFill>
              </a:rPr>
              <a:t> &amp; </a:t>
            </a:r>
            <a:r>
              <a:rPr lang="en-US" sz="1600" dirty="0" smtClean="0">
                <a:solidFill>
                  <a:srgbClr val="0070C0"/>
                </a:solidFill>
              </a:rPr>
              <a:t>de </a:t>
            </a:r>
            <a:r>
              <a:rPr lang="en-US" sz="1600" dirty="0" err="1" smtClean="0">
                <a:solidFill>
                  <a:srgbClr val="0070C0"/>
                </a:solidFill>
              </a:rPr>
              <a:t>Moura</a:t>
            </a:r>
            <a:r>
              <a:rPr lang="en-US" sz="1600" dirty="0" smtClean="0">
                <a:solidFill>
                  <a:srgbClr val="0070C0"/>
                </a:solidFill>
              </a:rPr>
              <a:t>]</a:t>
            </a:r>
            <a:endParaRPr lang="en-US" sz="1200" dirty="0">
              <a:solidFill>
                <a:srgbClr val="0070C0"/>
              </a:solidFill>
            </a:endParaRPr>
          </a:p>
        </p:txBody>
      </p:sp>
      <p:sp>
        <p:nvSpPr>
          <p:cNvPr id="13" name="TextBox 12"/>
          <p:cNvSpPr txBox="1"/>
          <p:nvPr/>
        </p:nvSpPr>
        <p:spPr>
          <a:xfrm>
            <a:off x="5747543" y="4605867"/>
            <a:ext cx="3548857" cy="338554"/>
          </a:xfrm>
          <a:prstGeom prst="rect">
            <a:avLst/>
          </a:prstGeom>
          <a:noFill/>
        </p:spPr>
        <p:txBody>
          <a:bodyPr wrap="none" rtlCol="0">
            <a:spAutoFit/>
          </a:bodyPr>
          <a:lstStyle/>
          <a:p>
            <a:pPr lvl="0"/>
            <a:r>
              <a:rPr lang="en-US" sz="1600" dirty="0" smtClean="0">
                <a:solidFill>
                  <a:srgbClr val="0070C0"/>
                </a:solidFill>
              </a:rPr>
              <a:t>[Efficient E-matching de </a:t>
            </a:r>
            <a:r>
              <a:rPr lang="en-US" sz="1600" dirty="0" err="1" smtClean="0">
                <a:solidFill>
                  <a:srgbClr val="0070C0"/>
                </a:solidFill>
              </a:rPr>
              <a:t>Moura</a:t>
            </a:r>
            <a:r>
              <a:rPr lang="en-US" sz="1600" dirty="0" smtClean="0">
                <a:solidFill>
                  <a:srgbClr val="0070C0"/>
                </a:solidFill>
              </a:rPr>
              <a:t> &amp; B]</a:t>
            </a:r>
            <a:endParaRPr lang="en-US" sz="1600" dirty="0">
              <a:solidFill>
                <a:srgbClr val="0070C0"/>
              </a:solidFill>
            </a:endParaRPr>
          </a:p>
        </p:txBody>
      </p:sp>
      <p:sp>
        <p:nvSpPr>
          <p:cNvPr id="14" name="TextBox 13"/>
          <p:cNvSpPr txBox="1"/>
          <p:nvPr/>
        </p:nvSpPr>
        <p:spPr>
          <a:xfrm>
            <a:off x="3177199" y="3124200"/>
            <a:ext cx="6043001" cy="338554"/>
          </a:xfrm>
          <a:prstGeom prst="rect">
            <a:avLst/>
          </a:prstGeom>
          <a:noFill/>
        </p:spPr>
        <p:txBody>
          <a:bodyPr wrap="none" rtlCol="0">
            <a:spAutoFit/>
          </a:bodyPr>
          <a:lstStyle/>
          <a:p>
            <a:pPr lvl="0"/>
            <a:r>
              <a:rPr lang="en-US" sz="1600" dirty="0" smtClean="0">
                <a:solidFill>
                  <a:srgbClr val="0070C0"/>
                </a:solidFill>
              </a:rPr>
              <a:t>[</a:t>
            </a:r>
            <a:r>
              <a:rPr lang="en-US" sz="1600" dirty="0">
                <a:solidFill>
                  <a:srgbClr val="0070C0"/>
                </a:solidFill>
              </a:rPr>
              <a:t>Efficient, Generalized Array Decision Procedures</a:t>
            </a:r>
            <a:r>
              <a:rPr lang="en-US" sz="1600" dirty="0" smtClean="0">
                <a:solidFill>
                  <a:srgbClr val="0070C0"/>
                </a:solidFill>
              </a:rPr>
              <a:t> de </a:t>
            </a:r>
            <a:r>
              <a:rPr lang="en-US" sz="1600" dirty="0" err="1" smtClean="0">
                <a:solidFill>
                  <a:srgbClr val="0070C0"/>
                </a:solidFill>
              </a:rPr>
              <a:t>Moura</a:t>
            </a:r>
            <a:r>
              <a:rPr lang="en-US" sz="1600" dirty="0" smtClean="0">
                <a:solidFill>
                  <a:srgbClr val="0070C0"/>
                </a:solidFill>
              </a:rPr>
              <a:t> &amp; B]</a:t>
            </a:r>
            <a:endParaRPr lang="en-US" sz="1600" dirty="0">
              <a:solidFill>
                <a:srgbClr val="0070C0"/>
              </a:solidFill>
            </a:endParaRPr>
          </a:p>
        </p:txBody>
      </p:sp>
      <p:sp>
        <p:nvSpPr>
          <p:cNvPr id="15" name="TextBox 14"/>
          <p:cNvSpPr txBox="1"/>
          <p:nvPr/>
        </p:nvSpPr>
        <p:spPr>
          <a:xfrm>
            <a:off x="5105400" y="3886200"/>
            <a:ext cx="4056367" cy="338554"/>
          </a:xfrm>
          <a:prstGeom prst="rect">
            <a:avLst/>
          </a:prstGeom>
          <a:noFill/>
        </p:spPr>
        <p:txBody>
          <a:bodyPr wrap="none" rtlCol="0">
            <a:spAutoFit/>
          </a:bodyPr>
          <a:lstStyle/>
          <a:p>
            <a:pPr lvl="0"/>
            <a:r>
              <a:rPr lang="en-US" sz="1600" dirty="0" smtClean="0">
                <a:solidFill>
                  <a:srgbClr val="0070C0"/>
                </a:solidFill>
              </a:rPr>
              <a:t>[Z3 An Efficient SMT Solver de </a:t>
            </a:r>
            <a:r>
              <a:rPr lang="en-US" sz="1600" dirty="0" err="1" smtClean="0">
                <a:solidFill>
                  <a:srgbClr val="0070C0"/>
                </a:solidFill>
              </a:rPr>
              <a:t>Moura</a:t>
            </a:r>
            <a:r>
              <a:rPr lang="en-US" sz="1600" dirty="0" smtClean="0">
                <a:solidFill>
                  <a:srgbClr val="0070C0"/>
                </a:solidFill>
              </a:rPr>
              <a:t> &amp; B]</a:t>
            </a:r>
            <a:endParaRPr lang="en-US" sz="1600" dirty="0">
              <a:solidFill>
                <a:srgbClr val="0070C0"/>
              </a:solidFill>
            </a:endParaRPr>
          </a:p>
        </p:txBody>
      </p:sp>
    </p:spTree>
    <p:extLst>
      <p:ext uri="{BB962C8B-B14F-4D97-AF65-F5344CB8AC3E}">
        <p14:creationId xmlns:p14="http://schemas.microsoft.com/office/powerpoint/2010/main" val="2237923744"/>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Tractability and Applications</a:t>
            </a:r>
            <a:endParaRPr lang="en-US" i="1" dirty="0"/>
          </a:p>
        </p:txBody>
      </p:sp>
      <p:sp>
        <p:nvSpPr>
          <p:cNvPr id="5" name="TextBox 4"/>
          <p:cNvSpPr txBox="1"/>
          <p:nvPr/>
        </p:nvSpPr>
        <p:spPr>
          <a:xfrm>
            <a:off x="381000" y="3581400"/>
            <a:ext cx="312906" cy="646331"/>
          </a:xfrm>
          <a:prstGeom prst="rect">
            <a:avLst/>
          </a:prstGeom>
          <a:noFill/>
        </p:spPr>
        <p:txBody>
          <a:bodyPr wrap="none" rtlCol="0">
            <a:spAutoFit/>
          </a:bodyPr>
          <a:lstStyle/>
          <a:p>
            <a:r>
              <a:rPr lang="en-US" sz="3600" dirty="0" smtClean="0">
                <a:solidFill>
                  <a:schemeClr val="bg1"/>
                </a:solidFill>
              </a:rPr>
              <a:t> </a:t>
            </a:r>
          </a:p>
        </p:txBody>
      </p:sp>
      <p:sp>
        <p:nvSpPr>
          <p:cNvPr id="6" name="TextBox 5"/>
          <p:cNvSpPr txBox="1"/>
          <p:nvPr/>
        </p:nvSpPr>
        <p:spPr>
          <a:xfrm>
            <a:off x="1752600" y="2637183"/>
            <a:ext cx="5485220" cy="1200329"/>
          </a:xfrm>
          <a:prstGeom prst="rect">
            <a:avLst/>
          </a:prstGeom>
          <a:noFill/>
        </p:spPr>
        <p:txBody>
          <a:bodyPr wrap="none" rtlCol="0">
            <a:spAutoFit/>
          </a:bodyPr>
          <a:lstStyle/>
          <a:p>
            <a:pPr algn="ctr"/>
            <a:r>
              <a:rPr lang="en-US" sz="3600" i="1" dirty="0" smtClean="0">
                <a:solidFill>
                  <a:schemeClr val="bg1"/>
                </a:solidFill>
              </a:rPr>
              <a:t>Constraints from Software</a:t>
            </a:r>
          </a:p>
          <a:p>
            <a:pPr algn="ctr"/>
            <a:r>
              <a:rPr lang="en-US" sz="3600" i="1" dirty="0" smtClean="0">
                <a:solidFill>
                  <a:schemeClr val="bg1"/>
                </a:solidFill>
              </a:rPr>
              <a:t>Applications are</a:t>
            </a:r>
            <a:r>
              <a:rPr lang="en-US" sz="3600" i="1" dirty="0">
                <a:solidFill>
                  <a:schemeClr val="bg1"/>
                </a:solidFill>
              </a:rPr>
              <a:t> </a:t>
            </a:r>
            <a:r>
              <a:rPr lang="en-US" sz="3600" i="1" dirty="0" smtClean="0">
                <a:solidFill>
                  <a:schemeClr val="bg1"/>
                </a:solidFill>
              </a:rPr>
              <a:t>Tractable</a:t>
            </a:r>
          </a:p>
        </p:txBody>
      </p:sp>
      <p:sp>
        <p:nvSpPr>
          <p:cNvPr id="7" name="TextBox 6"/>
          <p:cNvSpPr txBox="1"/>
          <p:nvPr/>
        </p:nvSpPr>
        <p:spPr>
          <a:xfrm>
            <a:off x="1600200" y="4724400"/>
            <a:ext cx="5750293" cy="646331"/>
          </a:xfrm>
          <a:prstGeom prst="rect">
            <a:avLst/>
          </a:prstGeom>
          <a:noFill/>
        </p:spPr>
        <p:txBody>
          <a:bodyPr wrap="none" rtlCol="0">
            <a:spAutoFit/>
          </a:bodyPr>
          <a:lstStyle/>
          <a:p>
            <a:pPr algn="ctr"/>
            <a:r>
              <a:rPr lang="en-US" sz="3600" i="1" dirty="0" smtClean="0">
                <a:solidFill>
                  <a:schemeClr val="bg1"/>
                </a:solidFill>
              </a:rPr>
              <a:t>Problem solved, end of talk</a:t>
            </a:r>
          </a:p>
        </p:txBody>
      </p:sp>
    </p:spTree>
    <p:extLst>
      <p:ext uri="{BB962C8B-B14F-4D97-AF65-F5344CB8AC3E}">
        <p14:creationId xmlns:p14="http://schemas.microsoft.com/office/powerpoint/2010/main" val="1598224758"/>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Tractability and Applications</a:t>
            </a:r>
            <a:endParaRPr lang="en-US" i="1" dirty="0"/>
          </a:p>
        </p:txBody>
      </p:sp>
      <p:sp>
        <p:nvSpPr>
          <p:cNvPr id="5" name="TextBox 4"/>
          <p:cNvSpPr txBox="1"/>
          <p:nvPr/>
        </p:nvSpPr>
        <p:spPr>
          <a:xfrm>
            <a:off x="381000" y="3581400"/>
            <a:ext cx="312906" cy="646331"/>
          </a:xfrm>
          <a:prstGeom prst="rect">
            <a:avLst/>
          </a:prstGeom>
          <a:noFill/>
        </p:spPr>
        <p:txBody>
          <a:bodyPr wrap="none" rtlCol="0">
            <a:spAutoFit/>
          </a:bodyPr>
          <a:lstStyle/>
          <a:p>
            <a:r>
              <a:rPr lang="en-US" sz="3600" dirty="0" smtClean="0">
                <a:solidFill>
                  <a:schemeClr val="bg1"/>
                </a:solidFill>
              </a:rPr>
              <a:t> </a:t>
            </a:r>
          </a:p>
        </p:txBody>
      </p:sp>
      <p:sp>
        <p:nvSpPr>
          <p:cNvPr id="6" name="TextBox 5"/>
          <p:cNvSpPr txBox="1"/>
          <p:nvPr/>
        </p:nvSpPr>
        <p:spPr>
          <a:xfrm>
            <a:off x="1196883" y="2637183"/>
            <a:ext cx="6596678" cy="2862322"/>
          </a:xfrm>
          <a:prstGeom prst="rect">
            <a:avLst/>
          </a:prstGeom>
          <a:noFill/>
        </p:spPr>
        <p:txBody>
          <a:bodyPr wrap="none" rtlCol="0">
            <a:spAutoFit/>
          </a:bodyPr>
          <a:lstStyle/>
          <a:p>
            <a:pPr algn="ctr"/>
            <a:r>
              <a:rPr lang="en-US" sz="3600" i="1" dirty="0" smtClean="0">
                <a:solidFill>
                  <a:schemeClr val="bg1"/>
                </a:solidFill>
              </a:rPr>
              <a:t>Constraints from Software</a:t>
            </a:r>
          </a:p>
          <a:p>
            <a:pPr algn="ctr"/>
            <a:r>
              <a:rPr lang="en-US" sz="3600" i="1" dirty="0" smtClean="0">
                <a:solidFill>
                  <a:schemeClr val="bg1"/>
                </a:solidFill>
              </a:rPr>
              <a:t>Applications are</a:t>
            </a:r>
            <a:r>
              <a:rPr lang="en-US" sz="3600" i="1" dirty="0">
                <a:solidFill>
                  <a:schemeClr val="bg1"/>
                </a:solidFill>
              </a:rPr>
              <a:t> </a:t>
            </a:r>
            <a:r>
              <a:rPr lang="en-US" sz="3600" i="1" dirty="0" smtClean="0">
                <a:solidFill>
                  <a:schemeClr val="bg1"/>
                </a:solidFill>
              </a:rPr>
              <a:t>Tractable</a:t>
            </a:r>
          </a:p>
          <a:p>
            <a:pPr algn="ctr"/>
            <a:endParaRPr lang="en-US" sz="3600" i="1" dirty="0" smtClean="0">
              <a:solidFill>
                <a:schemeClr val="bg1"/>
              </a:solidFill>
            </a:endParaRPr>
          </a:p>
          <a:p>
            <a:pPr algn="ctr"/>
            <a:r>
              <a:rPr lang="en-US" sz="3600" i="1" dirty="0">
                <a:solidFill>
                  <a:schemeClr val="bg1"/>
                </a:solidFill>
              </a:rPr>
              <a:t>s</a:t>
            </a:r>
            <a:r>
              <a:rPr lang="en-US" sz="3600" i="1" dirty="0" smtClean="0">
                <a:solidFill>
                  <a:schemeClr val="bg1"/>
                </a:solidFill>
              </a:rPr>
              <a:t>ometimes quite intractable for </a:t>
            </a:r>
          </a:p>
          <a:p>
            <a:pPr algn="ctr"/>
            <a:r>
              <a:rPr lang="en-US" sz="3600" i="1" dirty="0">
                <a:solidFill>
                  <a:schemeClr val="bg1"/>
                </a:solidFill>
              </a:rPr>
              <a:t>e</a:t>
            </a:r>
            <a:r>
              <a:rPr lang="en-US" sz="3600" i="1" dirty="0" smtClean="0">
                <a:solidFill>
                  <a:schemeClr val="bg1"/>
                </a:solidFill>
              </a:rPr>
              <a:t>xisting techniques</a:t>
            </a:r>
          </a:p>
        </p:txBody>
      </p:sp>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5181600" y="3472993"/>
              <a:ext cx="2640600" cy="101160"/>
            </p14:xfrm>
          </p:contentPart>
        </mc:Choice>
        <mc:Fallback xmlns="">
          <p:pic>
            <p:nvPicPr>
              <p:cNvPr id="4" name="Ink 3"/>
              <p:cNvPicPr/>
              <p:nvPr/>
            </p:nvPicPr>
            <p:blipFill>
              <a:blip r:embed="rId3"/>
              <a:stretch>
                <a:fillRect/>
              </a:stretch>
            </p:blipFill>
            <p:spPr>
              <a:xfrm>
                <a:off x="5165400" y="3457209"/>
                <a:ext cx="2672640" cy="132369"/>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0" name="Ink 9"/>
              <p14:cNvContentPartPr/>
              <p14:nvPr/>
            </p14:nvContentPartPr>
            <p14:xfrm>
              <a:off x="5180760" y="3577033"/>
              <a:ext cx="2363040" cy="60120"/>
            </p14:xfrm>
          </p:contentPart>
        </mc:Choice>
        <mc:Fallback xmlns="">
          <p:pic>
            <p:nvPicPr>
              <p:cNvPr id="10" name="Ink 9"/>
              <p:cNvPicPr/>
              <p:nvPr/>
            </p:nvPicPr>
            <p:blipFill>
              <a:blip r:embed="rId5"/>
              <a:stretch>
                <a:fillRect/>
              </a:stretch>
            </p:blipFill>
            <p:spPr>
              <a:xfrm>
                <a:off x="5177520" y="3562633"/>
                <a:ext cx="237960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Ink 10"/>
              <p14:cNvContentPartPr/>
              <p14:nvPr/>
            </p14:nvContentPartPr>
            <p14:xfrm>
              <a:off x="5257800" y="3455713"/>
              <a:ext cx="2359080" cy="181440"/>
            </p14:xfrm>
          </p:contentPart>
        </mc:Choice>
        <mc:Fallback xmlns="">
          <p:pic>
            <p:nvPicPr>
              <p:cNvPr id="11" name="Ink 10"/>
              <p:cNvPicPr/>
              <p:nvPr/>
            </p:nvPicPr>
            <p:blipFill>
              <a:blip r:embed="rId7"/>
              <a:stretch>
                <a:fillRect/>
              </a:stretch>
            </p:blipFill>
            <p:spPr>
              <a:xfrm>
                <a:off x="5254200" y="3447793"/>
                <a:ext cx="2371680" cy="198360"/>
              </a:xfrm>
              <a:prstGeom prst="rect">
                <a:avLst/>
              </a:prstGeom>
            </p:spPr>
          </p:pic>
        </mc:Fallback>
      </mc:AlternateContent>
    </p:spTree>
    <p:extLst>
      <p:ext uri="{BB962C8B-B14F-4D97-AF65-F5344CB8AC3E}">
        <p14:creationId xmlns:p14="http://schemas.microsoft.com/office/powerpoint/2010/main" val="2929090803"/>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t>
            </a:r>
            <a:r>
              <a:rPr lang="en-US" dirty="0" smtClean="0"/>
              <a:t>ymptom of </a:t>
            </a:r>
            <a:r>
              <a:rPr lang="en-US" dirty="0"/>
              <a:t>a</a:t>
            </a:r>
            <a:r>
              <a:rPr lang="en-US" dirty="0" smtClean="0"/>
              <a:t> problem</a:t>
            </a:r>
            <a:endParaRPr lang="en-US" dirty="0"/>
          </a:p>
        </p:txBody>
      </p:sp>
      <p:pic>
        <p:nvPicPr>
          <p:cNvPr id="3645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3449" t="36358" r="15933" b="24239"/>
          <a:stretch/>
        </p:blipFill>
        <p:spPr bwMode="auto">
          <a:xfrm>
            <a:off x="636104" y="2057400"/>
            <a:ext cx="798766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bwMode="auto">
          <a:xfrm>
            <a:off x="381000" y="5638800"/>
            <a:ext cx="457200" cy="762000"/>
          </a:xfrm>
          <a:prstGeom prst="rect">
            <a:avLst/>
          </a:prstGeom>
          <a:ln>
            <a:solidFill>
              <a:schemeClr val="tx1"/>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6" name="TextBox 5"/>
          <p:cNvSpPr txBox="1"/>
          <p:nvPr/>
        </p:nvSpPr>
        <p:spPr>
          <a:xfrm>
            <a:off x="5729153" y="6260068"/>
            <a:ext cx="2800767" cy="369332"/>
          </a:xfrm>
          <a:prstGeom prst="rect">
            <a:avLst/>
          </a:prstGeom>
          <a:noFill/>
        </p:spPr>
        <p:txBody>
          <a:bodyPr wrap="none" rtlCol="0">
            <a:spAutoFit/>
          </a:bodyPr>
          <a:lstStyle/>
          <a:p>
            <a:r>
              <a:rPr lang="en-US" b="1" dirty="0" smtClean="0">
                <a:solidFill>
                  <a:schemeClr val="bg1"/>
                </a:solidFill>
              </a:rPr>
              <a:t>Poses a challenge to Z3</a:t>
            </a:r>
          </a:p>
        </p:txBody>
      </p:sp>
    </p:spTree>
    <p:extLst>
      <p:ext uri="{BB962C8B-B14F-4D97-AF65-F5344CB8AC3E}">
        <p14:creationId xmlns:p14="http://schemas.microsoft.com/office/powerpoint/2010/main" val="489858539"/>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This talk</a:t>
            </a:r>
            <a:endParaRPr lang="en-US" dirty="0"/>
          </a:p>
        </p:txBody>
      </p:sp>
      <p:sp>
        <p:nvSpPr>
          <p:cNvPr id="6" name="Content Placeholder 5"/>
          <p:cNvSpPr>
            <a:spLocks noGrp="1"/>
          </p:cNvSpPr>
          <p:nvPr>
            <p:ph idx="1"/>
          </p:nvPr>
        </p:nvSpPr>
        <p:spPr>
          <a:xfrm>
            <a:off x="381000" y="2170108"/>
            <a:ext cx="8382000" cy="3316292"/>
          </a:xfrm>
        </p:spPr>
        <p:txBody>
          <a:bodyPr/>
          <a:lstStyle/>
          <a:p>
            <a:pPr marL="0" indent="0">
              <a:buNone/>
            </a:pPr>
            <a:r>
              <a:rPr lang="en-US" sz="2800" dirty="0" smtClean="0"/>
              <a:t>Z3 – An Efficient SMT solver:</a:t>
            </a:r>
            <a:endParaRPr lang="en-US" sz="2800" dirty="0"/>
          </a:p>
          <a:p>
            <a:pPr marL="0" indent="0">
              <a:buNone/>
            </a:pPr>
            <a:r>
              <a:rPr lang="en-US" sz="2800" dirty="0" smtClean="0"/>
              <a:t>	Overview and Applications.</a:t>
            </a:r>
          </a:p>
          <a:p>
            <a:endParaRPr lang="en-US" sz="2800" dirty="0" smtClean="0"/>
          </a:p>
          <a:p>
            <a:endParaRPr lang="en-US" sz="2800" dirty="0" smtClean="0"/>
          </a:p>
          <a:p>
            <a:pPr marL="0" indent="0">
              <a:buNone/>
            </a:pPr>
            <a:r>
              <a:rPr lang="en-US" sz="2800" dirty="0" smtClean="0"/>
              <a:t>A “hands on” example of Engineering SMT solvers:</a:t>
            </a:r>
            <a:endParaRPr lang="en-US" sz="2800" dirty="0"/>
          </a:p>
          <a:p>
            <a:pPr marL="0" indent="0">
              <a:buNone/>
            </a:pPr>
            <a:r>
              <a:rPr lang="en-US" sz="2800" dirty="0" smtClean="0"/>
              <a:t>	Efficient Theory Resolution using DPLL(T). </a:t>
            </a:r>
            <a:endParaRPr lang="en-US" sz="2800" dirty="0"/>
          </a:p>
          <a:p>
            <a:endParaRPr lang="en-US" dirty="0"/>
          </a:p>
        </p:txBody>
      </p:sp>
    </p:spTree>
    <p:extLst>
      <p:ext uri="{BB962C8B-B14F-4D97-AF65-F5344CB8AC3E}">
        <p14:creationId xmlns:p14="http://schemas.microsoft.com/office/powerpoint/2010/main" val="3210946709"/>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Another challenge</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82777" y="4923410"/>
            <a:ext cx="3187727" cy="1920556"/>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0668" y="4923410"/>
            <a:ext cx="3161532" cy="1904774"/>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008" y="4923409"/>
            <a:ext cx="3071191" cy="1850345"/>
          </a:xfrm>
          <a:prstGeom prst="rect">
            <a:avLst/>
          </a:prstGeom>
        </p:spPr>
      </p:pic>
      <p:grpSp>
        <p:nvGrpSpPr>
          <p:cNvPr id="88" name="Group 87"/>
          <p:cNvGrpSpPr/>
          <p:nvPr/>
        </p:nvGrpSpPr>
        <p:grpSpPr>
          <a:xfrm>
            <a:off x="914400" y="1600200"/>
            <a:ext cx="7848600" cy="3034768"/>
            <a:chOff x="980585" y="1371600"/>
            <a:chExt cx="9037977" cy="3874532"/>
          </a:xfrm>
        </p:grpSpPr>
        <p:sp>
          <p:nvSpPr>
            <p:cNvPr id="48" name="Rectangle 47"/>
            <p:cNvSpPr/>
            <p:nvPr/>
          </p:nvSpPr>
          <p:spPr>
            <a:xfrm>
              <a:off x="2438400" y="3048000"/>
              <a:ext cx="516835" cy="493208"/>
            </a:xfrm>
            <a:prstGeom prst="rect">
              <a:avLst/>
            </a:prstGeom>
            <a:solidFill>
              <a:srgbClr val="9BBB59"/>
            </a:solidFill>
            <a:ln w="25400" cap="flat" cmpd="sng" algn="ctr">
              <a:solidFill>
                <a:srgbClr val="9BBB59">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ysClr val="window" lastClr="FFFFFF"/>
                  </a:solidFill>
                  <a:effectLst/>
                  <a:uLnTx/>
                  <a:uFillTx/>
                  <a:latin typeface="Calibri"/>
                  <a:ea typeface="+mn-ea"/>
                  <a:cs typeface="+mn-cs"/>
                </a:rPr>
                <a:t>FA</a:t>
              </a:r>
              <a:endParaRPr kumimoji="0" lang="en-US" sz="1600" b="1" i="0" u="none" strike="noStrike" kern="0" cap="none" spc="0" normalizeH="0" baseline="0" noProof="0" dirty="0">
                <a:ln>
                  <a:noFill/>
                </a:ln>
                <a:solidFill>
                  <a:sysClr val="window" lastClr="FFFFFF"/>
                </a:solidFill>
                <a:effectLst/>
                <a:uLnTx/>
                <a:uFillTx/>
                <a:latin typeface="Calibri"/>
                <a:ea typeface="+mn-ea"/>
                <a:cs typeface="+mn-cs"/>
              </a:endParaRPr>
            </a:p>
          </p:txBody>
        </p:sp>
        <p:cxnSp>
          <p:nvCxnSpPr>
            <p:cNvPr id="49" name="Straight Connector 48"/>
            <p:cNvCxnSpPr/>
            <p:nvPr/>
          </p:nvCxnSpPr>
          <p:spPr>
            <a:xfrm rot="5400000">
              <a:off x="2749826" y="3727175"/>
              <a:ext cx="2438404" cy="13255"/>
            </a:xfrm>
            <a:prstGeom prst="line">
              <a:avLst/>
            </a:prstGeom>
            <a:noFill/>
            <a:ln w="9525" cap="flat" cmpd="sng" algn="ctr">
              <a:solidFill>
                <a:srgbClr val="4F81BD">
                  <a:shade val="95000"/>
                  <a:satMod val="105000"/>
                </a:srgbClr>
              </a:solidFill>
              <a:prstDash val="solid"/>
            </a:ln>
            <a:effectLst/>
          </p:spPr>
        </p:cxnSp>
        <p:cxnSp>
          <p:nvCxnSpPr>
            <p:cNvPr id="50" name="Straight Connector 49"/>
            <p:cNvCxnSpPr/>
            <p:nvPr/>
          </p:nvCxnSpPr>
          <p:spPr>
            <a:xfrm rot="5400000">
              <a:off x="2292627" y="2736574"/>
              <a:ext cx="609601" cy="13254"/>
            </a:xfrm>
            <a:prstGeom prst="line">
              <a:avLst/>
            </a:prstGeom>
            <a:noFill/>
            <a:ln w="9525" cap="flat" cmpd="sng" algn="ctr">
              <a:solidFill>
                <a:srgbClr val="4F81BD">
                  <a:shade val="95000"/>
                  <a:satMod val="105000"/>
                </a:srgbClr>
              </a:solidFill>
              <a:prstDash val="solid"/>
            </a:ln>
            <a:effectLst/>
          </p:spPr>
        </p:cxnSp>
        <p:cxnSp>
          <p:nvCxnSpPr>
            <p:cNvPr id="51" name="Straight Connector 50"/>
            <p:cNvCxnSpPr/>
            <p:nvPr/>
          </p:nvCxnSpPr>
          <p:spPr>
            <a:xfrm rot="5400000">
              <a:off x="1023731" y="2710070"/>
              <a:ext cx="556591" cy="13252"/>
            </a:xfrm>
            <a:prstGeom prst="line">
              <a:avLst/>
            </a:prstGeom>
            <a:noFill/>
            <a:ln w="9525" cap="flat" cmpd="sng" algn="ctr">
              <a:solidFill>
                <a:srgbClr val="4F81BD">
                  <a:shade val="95000"/>
                  <a:satMod val="105000"/>
                </a:srgbClr>
              </a:solidFill>
              <a:prstDash val="solid"/>
            </a:ln>
            <a:effectLst/>
          </p:spPr>
        </p:cxnSp>
        <p:sp>
          <p:nvSpPr>
            <p:cNvPr id="52" name="TextBox 51"/>
            <p:cNvSpPr txBox="1"/>
            <p:nvPr/>
          </p:nvSpPr>
          <p:spPr>
            <a:xfrm>
              <a:off x="4876800" y="1371600"/>
              <a:ext cx="713657"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a</a:t>
              </a:r>
              <a:r>
                <a:rPr kumimoji="0" lang="en-US" sz="1800" b="0" i="0" u="none" strike="noStrike" kern="0" cap="none" spc="0" normalizeH="0" baseline="-25000" noProof="0" dirty="0" smtClean="0">
                  <a:ln>
                    <a:noFill/>
                  </a:ln>
                  <a:solidFill>
                    <a:sysClr val="windowText" lastClr="000000"/>
                  </a:solidFill>
                  <a:effectLst/>
                  <a:uLnTx/>
                  <a:uFillTx/>
                </a:rPr>
                <a:t>0</a:t>
              </a:r>
              <a:r>
                <a:rPr kumimoji="0" lang="en-US" sz="1800" b="0" i="0" u="none" strike="noStrike" kern="0" cap="none" spc="0" normalizeH="0" baseline="0" noProof="0" dirty="0" smtClean="0">
                  <a:ln>
                    <a:noFill/>
                  </a:ln>
                  <a:solidFill>
                    <a:sysClr val="windowText" lastClr="000000"/>
                  </a:solidFill>
                  <a:effectLst/>
                  <a:uLnTx/>
                  <a:uFillTx/>
                  <a:sym typeface="Symbol"/>
                </a:rPr>
                <a:t>b</a:t>
              </a:r>
              <a:r>
                <a:rPr kumimoji="0" lang="en-US" sz="1800" b="0" i="0" u="none" strike="noStrike" kern="0" cap="none" spc="0" normalizeH="0" baseline="-25000" noProof="0" dirty="0" smtClean="0">
                  <a:ln>
                    <a:noFill/>
                  </a:ln>
                  <a:solidFill>
                    <a:sysClr val="windowText" lastClr="000000"/>
                  </a:solidFill>
                  <a:effectLst/>
                  <a:uLnTx/>
                  <a:uFillTx/>
                  <a:sym typeface="Symbol"/>
                </a:rPr>
                <a:t>0</a:t>
              </a:r>
              <a:endParaRPr kumimoji="0" lang="en-US" sz="1800" b="0" i="0" u="none" strike="noStrike" kern="0" cap="none" spc="0" normalizeH="0" baseline="0" noProof="0" dirty="0">
                <a:ln>
                  <a:noFill/>
                </a:ln>
                <a:solidFill>
                  <a:sysClr val="windowText" lastClr="000000"/>
                </a:solidFill>
                <a:effectLst/>
                <a:uLnTx/>
                <a:uFillTx/>
              </a:endParaRPr>
            </a:p>
          </p:txBody>
        </p:sp>
        <p:sp>
          <p:nvSpPr>
            <p:cNvPr id="53" name="TextBox 52"/>
            <p:cNvSpPr txBox="1"/>
            <p:nvPr/>
          </p:nvSpPr>
          <p:spPr>
            <a:xfrm>
              <a:off x="3705943" y="1371600"/>
              <a:ext cx="713657"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a</a:t>
              </a:r>
              <a:r>
                <a:rPr kumimoji="0" lang="en-US" sz="1800" b="0" i="0" u="none" strike="noStrike" kern="0" cap="none" spc="0" normalizeH="0" baseline="-25000" noProof="0" dirty="0" smtClean="0">
                  <a:ln>
                    <a:noFill/>
                  </a:ln>
                  <a:solidFill>
                    <a:sysClr val="windowText" lastClr="000000"/>
                  </a:solidFill>
                  <a:effectLst/>
                  <a:uLnTx/>
                  <a:uFillTx/>
                </a:rPr>
                <a:t>0</a:t>
              </a:r>
              <a:r>
                <a:rPr kumimoji="0" lang="en-US" sz="1800" b="0" i="0" u="none" strike="noStrike" kern="0" cap="none" spc="0" normalizeH="0" baseline="0" noProof="0" dirty="0" smtClean="0">
                  <a:ln>
                    <a:noFill/>
                  </a:ln>
                  <a:solidFill>
                    <a:sysClr val="windowText" lastClr="000000"/>
                  </a:solidFill>
                  <a:effectLst/>
                  <a:uLnTx/>
                  <a:uFillTx/>
                  <a:sym typeface="Symbol"/>
                </a:rPr>
                <a:t>b</a:t>
              </a:r>
              <a:r>
                <a:rPr kumimoji="0" lang="en-US" sz="1800" b="0" i="0" u="none" strike="noStrike" kern="0" cap="none" spc="0" normalizeH="0" baseline="-25000" noProof="0" dirty="0" smtClean="0">
                  <a:ln>
                    <a:noFill/>
                  </a:ln>
                  <a:solidFill>
                    <a:sysClr val="windowText" lastClr="000000"/>
                  </a:solidFill>
                  <a:effectLst/>
                  <a:uLnTx/>
                  <a:uFillTx/>
                  <a:sym typeface="Symbol"/>
                </a:rPr>
                <a:t>1</a:t>
              </a:r>
              <a:endParaRPr kumimoji="0" lang="en-US" sz="1800" b="0" i="0" u="none" strike="noStrike" kern="0" cap="none" spc="0" normalizeH="0" baseline="0" noProof="0" dirty="0">
                <a:ln>
                  <a:noFill/>
                </a:ln>
                <a:solidFill>
                  <a:sysClr val="windowText" lastClr="000000"/>
                </a:solidFill>
                <a:effectLst/>
                <a:uLnTx/>
                <a:uFillTx/>
              </a:endParaRPr>
            </a:p>
          </p:txBody>
        </p:sp>
        <p:sp>
          <p:nvSpPr>
            <p:cNvPr id="54" name="TextBox 53"/>
            <p:cNvSpPr txBox="1"/>
            <p:nvPr/>
          </p:nvSpPr>
          <p:spPr>
            <a:xfrm>
              <a:off x="2438400" y="1371600"/>
              <a:ext cx="713657"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a</a:t>
              </a:r>
              <a:r>
                <a:rPr kumimoji="0" lang="en-US" sz="1800" b="0" i="0" u="none" strike="noStrike" kern="0" cap="none" spc="0" normalizeH="0" baseline="-25000" noProof="0" dirty="0" smtClean="0">
                  <a:ln>
                    <a:noFill/>
                  </a:ln>
                  <a:solidFill>
                    <a:sysClr val="windowText" lastClr="000000"/>
                  </a:solidFill>
                  <a:effectLst/>
                  <a:uLnTx/>
                  <a:uFillTx/>
                </a:rPr>
                <a:t>0</a:t>
              </a:r>
              <a:r>
                <a:rPr kumimoji="0" lang="en-US" sz="1800" b="0" i="0" u="none" strike="noStrike" kern="0" cap="none" spc="0" normalizeH="0" baseline="0" noProof="0" dirty="0" smtClean="0">
                  <a:ln>
                    <a:noFill/>
                  </a:ln>
                  <a:solidFill>
                    <a:sysClr val="windowText" lastClr="000000"/>
                  </a:solidFill>
                  <a:effectLst/>
                  <a:uLnTx/>
                  <a:uFillTx/>
                  <a:sym typeface="Symbol"/>
                </a:rPr>
                <a:t>b</a:t>
              </a:r>
              <a:r>
                <a:rPr kumimoji="0" lang="en-US" sz="1800" b="0" i="0" u="none" strike="noStrike" kern="0" cap="none" spc="0" normalizeH="0" baseline="-25000" noProof="0" dirty="0" smtClean="0">
                  <a:ln>
                    <a:noFill/>
                  </a:ln>
                  <a:solidFill>
                    <a:sysClr val="windowText" lastClr="000000"/>
                  </a:solidFill>
                  <a:effectLst/>
                  <a:uLnTx/>
                  <a:uFillTx/>
                  <a:sym typeface="Symbol"/>
                </a:rPr>
                <a:t>2</a:t>
              </a:r>
              <a:endParaRPr kumimoji="0" lang="en-US" sz="1800" b="0" i="0" u="none" strike="noStrike" kern="0" cap="none" spc="0" normalizeH="0" baseline="0" noProof="0" dirty="0">
                <a:ln>
                  <a:noFill/>
                </a:ln>
                <a:solidFill>
                  <a:sysClr val="windowText" lastClr="000000"/>
                </a:solidFill>
                <a:effectLst/>
                <a:uLnTx/>
                <a:uFillTx/>
              </a:endParaRPr>
            </a:p>
          </p:txBody>
        </p:sp>
        <p:sp>
          <p:nvSpPr>
            <p:cNvPr id="55" name="TextBox 54"/>
            <p:cNvSpPr txBox="1"/>
            <p:nvPr/>
          </p:nvSpPr>
          <p:spPr>
            <a:xfrm>
              <a:off x="1115143" y="1371600"/>
              <a:ext cx="713657"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a</a:t>
              </a:r>
              <a:r>
                <a:rPr kumimoji="0" lang="en-US" sz="1800" b="0" i="0" u="none" strike="noStrike" kern="0" cap="none" spc="0" normalizeH="0" baseline="-25000" noProof="0" dirty="0" smtClean="0">
                  <a:ln>
                    <a:noFill/>
                  </a:ln>
                  <a:solidFill>
                    <a:sysClr val="windowText" lastClr="000000"/>
                  </a:solidFill>
                  <a:effectLst/>
                  <a:uLnTx/>
                  <a:uFillTx/>
                </a:rPr>
                <a:t>0</a:t>
              </a:r>
              <a:r>
                <a:rPr kumimoji="0" lang="en-US" sz="1800" b="0" i="0" u="none" strike="noStrike" kern="0" cap="none" spc="0" normalizeH="0" baseline="0" noProof="0" dirty="0" smtClean="0">
                  <a:ln>
                    <a:noFill/>
                  </a:ln>
                  <a:solidFill>
                    <a:sysClr val="windowText" lastClr="000000"/>
                  </a:solidFill>
                  <a:effectLst/>
                  <a:uLnTx/>
                  <a:uFillTx/>
                  <a:sym typeface="Symbol"/>
                </a:rPr>
                <a:t>b</a:t>
              </a:r>
              <a:r>
                <a:rPr kumimoji="0" lang="en-US" sz="1800" b="0" i="0" u="none" strike="noStrike" kern="0" cap="none" spc="0" normalizeH="0" baseline="-25000" noProof="0" dirty="0" smtClean="0">
                  <a:ln>
                    <a:noFill/>
                  </a:ln>
                  <a:solidFill>
                    <a:sysClr val="windowText" lastClr="000000"/>
                  </a:solidFill>
                  <a:effectLst/>
                  <a:uLnTx/>
                  <a:uFillTx/>
                  <a:sym typeface="Symbol"/>
                </a:rPr>
                <a:t>3</a:t>
              </a:r>
              <a:endParaRPr kumimoji="0" lang="en-US" sz="1800" b="0" i="0" u="none" strike="noStrike" kern="0" cap="none" spc="0" normalizeH="0" baseline="0" noProof="0" dirty="0">
                <a:ln>
                  <a:noFill/>
                </a:ln>
                <a:solidFill>
                  <a:sysClr val="windowText" lastClr="000000"/>
                </a:solidFill>
                <a:effectLst/>
                <a:uLnTx/>
                <a:uFillTx/>
              </a:endParaRPr>
            </a:p>
          </p:txBody>
        </p:sp>
        <p:cxnSp>
          <p:nvCxnSpPr>
            <p:cNvPr id="56" name="Straight Connector 55"/>
            <p:cNvCxnSpPr/>
            <p:nvPr/>
          </p:nvCxnSpPr>
          <p:spPr>
            <a:xfrm rot="5400000">
              <a:off x="3626124" y="3384276"/>
              <a:ext cx="3124205" cy="13252"/>
            </a:xfrm>
            <a:prstGeom prst="line">
              <a:avLst/>
            </a:prstGeom>
            <a:noFill/>
            <a:ln w="9525" cap="flat" cmpd="sng" algn="ctr">
              <a:solidFill>
                <a:srgbClr val="4F81BD">
                  <a:shade val="95000"/>
                  <a:satMod val="105000"/>
                </a:srgbClr>
              </a:solidFill>
              <a:prstDash val="solid"/>
            </a:ln>
            <a:effectLst/>
          </p:spPr>
        </p:cxnSp>
        <p:sp>
          <p:nvSpPr>
            <p:cNvPr id="57" name="TextBox 56"/>
            <p:cNvSpPr txBox="1"/>
            <p:nvPr/>
          </p:nvSpPr>
          <p:spPr>
            <a:xfrm>
              <a:off x="4391743" y="1981200"/>
              <a:ext cx="713657"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a</a:t>
              </a:r>
              <a:r>
                <a:rPr kumimoji="0" lang="en-US" sz="1800" b="0" i="0" u="none" strike="noStrike" kern="0" cap="none" spc="0" normalizeH="0" baseline="-25000" noProof="0" dirty="0" smtClean="0">
                  <a:ln>
                    <a:noFill/>
                  </a:ln>
                  <a:solidFill>
                    <a:sysClr val="windowText" lastClr="000000"/>
                  </a:solidFill>
                  <a:effectLst/>
                  <a:uLnTx/>
                  <a:uFillTx/>
                </a:rPr>
                <a:t>1</a:t>
              </a:r>
              <a:r>
                <a:rPr kumimoji="0" lang="en-US" sz="1800" b="0" i="0" u="none" strike="noStrike" kern="0" cap="none" spc="0" normalizeH="0" baseline="0" noProof="0" dirty="0" smtClean="0">
                  <a:ln>
                    <a:noFill/>
                  </a:ln>
                  <a:solidFill>
                    <a:sysClr val="windowText" lastClr="000000"/>
                  </a:solidFill>
                  <a:effectLst/>
                  <a:uLnTx/>
                  <a:uFillTx/>
                  <a:sym typeface="Symbol"/>
                </a:rPr>
                <a:t>b</a:t>
              </a:r>
              <a:r>
                <a:rPr kumimoji="0" lang="en-US" sz="1800" b="0" i="0" u="none" strike="noStrike" kern="0" cap="none" spc="0" normalizeH="0" baseline="-25000" noProof="0" dirty="0" smtClean="0">
                  <a:ln>
                    <a:noFill/>
                  </a:ln>
                  <a:solidFill>
                    <a:sysClr val="windowText" lastClr="000000"/>
                  </a:solidFill>
                  <a:effectLst/>
                  <a:uLnTx/>
                  <a:uFillTx/>
                  <a:sym typeface="Symbol"/>
                </a:rPr>
                <a:t>0</a:t>
              </a:r>
              <a:endParaRPr kumimoji="0" lang="en-US" sz="1800" b="0" i="0" u="none" strike="noStrike" kern="0" cap="none" spc="0" normalizeH="0" baseline="0" noProof="0" dirty="0">
                <a:ln>
                  <a:noFill/>
                </a:ln>
                <a:solidFill>
                  <a:sysClr val="windowText" lastClr="000000"/>
                </a:solidFill>
                <a:effectLst/>
                <a:uLnTx/>
                <a:uFillTx/>
              </a:endParaRPr>
            </a:p>
          </p:txBody>
        </p:sp>
        <p:sp>
          <p:nvSpPr>
            <p:cNvPr id="58" name="TextBox 57"/>
            <p:cNvSpPr txBox="1"/>
            <p:nvPr/>
          </p:nvSpPr>
          <p:spPr>
            <a:xfrm>
              <a:off x="2895600" y="1981200"/>
              <a:ext cx="713657"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a</a:t>
              </a:r>
              <a:r>
                <a:rPr kumimoji="0" lang="en-US" sz="1800" b="0" i="0" u="none" strike="noStrike" kern="0" cap="none" spc="0" normalizeH="0" baseline="-25000" noProof="0" dirty="0" smtClean="0">
                  <a:ln>
                    <a:noFill/>
                  </a:ln>
                  <a:solidFill>
                    <a:sysClr val="windowText" lastClr="000000"/>
                  </a:solidFill>
                  <a:effectLst/>
                  <a:uLnTx/>
                  <a:uFillTx/>
                </a:rPr>
                <a:t>1</a:t>
              </a:r>
              <a:r>
                <a:rPr kumimoji="0" lang="en-US" sz="1800" b="0" i="0" u="none" strike="noStrike" kern="0" cap="none" spc="0" normalizeH="0" baseline="0" noProof="0" dirty="0" smtClean="0">
                  <a:ln>
                    <a:noFill/>
                  </a:ln>
                  <a:solidFill>
                    <a:sysClr val="windowText" lastClr="000000"/>
                  </a:solidFill>
                  <a:effectLst/>
                  <a:uLnTx/>
                  <a:uFillTx/>
                  <a:sym typeface="Symbol"/>
                </a:rPr>
                <a:t>b</a:t>
              </a:r>
              <a:r>
                <a:rPr kumimoji="0" lang="en-US" sz="1800" b="0" i="0" u="none" strike="noStrike" kern="0" cap="none" spc="0" normalizeH="0" baseline="-25000" noProof="0" dirty="0" smtClean="0">
                  <a:ln>
                    <a:noFill/>
                  </a:ln>
                  <a:solidFill>
                    <a:sysClr val="windowText" lastClr="000000"/>
                  </a:solidFill>
                  <a:effectLst/>
                  <a:uLnTx/>
                  <a:uFillTx/>
                  <a:sym typeface="Symbol"/>
                </a:rPr>
                <a:t>1</a:t>
              </a:r>
              <a:endParaRPr kumimoji="0" lang="en-US" sz="1800" b="0" i="0" u="none" strike="noStrike" kern="0" cap="none" spc="0" normalizeH="0" baseline="0" noProof="0" dirty="0">
                <a:ln>
                  <a:noFill/>
                </a:ln>
                <a:solidFill>
                  <a:sysClr val="windowText" lastClr="000000"/>
                </a:solidFill>
                <a:effectLst/>
                <a:uLnTx/>
                <a:uFillTx/>
              </a:endParaRPr>
            </a:p>
          </p:txBody>
        </p:sp>
        <p:sp>
          <p:nvSpPr>
            <p:cNvPr id="59" name="TextBox 58"/>
            <p:cNvSpPr txBox="1"/>
            <p:nvPr/>
          </p:nvSpPr>
          <p:spPr>
            <a:xfrm>
              <a:off x="1648543" y="1981200"/>
              <a:ext cx="713657"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a</a:t>
              </a:r>
              <a:r>
                <a:rPr kumimoji="0" lang="en-US" sz="1800" b="0" i="0" u="none" strike="noStrike" kern="0" cap="none" spc="0" normalizeH="0" baseline="-25000" noProof="0" dirty="0" smtClean="0">
                  <a:ln>
                    <a:noFill/>
                  </a:ln>
                  <a:solidFill>
                    <a:sysClr val="windowText" lastClr="000000"/>
                  </a:solidFill>
                  <a:effectLst/>
                  <a:uLnTx/>
                  <a:uFillTx/>
                </a:rPr>
                <a:t>1</a:t>
              </a:r>
              <a:r>
                <a:rPr kumimoji="0" lang="en-US" sz="1800" b="0" i="0" u="none" strike="noStrike" kern="0" cap="none" spc="0" normalizeH="0" baseline="0" noProof="0" dirty="0" smtClean="0">
                  <a:ln>
                    <a:noFill/>
                  </a:ln>
                  <a:solidFill>
                    <a:sysClr val="windowText" lastClr="000000"/>
                  </a:solidFill>
                  <a:effectLst/>
                  <a:uLnTx/>
                  <a:uFillTx/>
                  <a:sym typeface="Symbol"/>
                </a:rPr>
                <a:t>b</a:t>
              </a:r>
              <a:r>
                <a:rPr kumimoji="0" lang="en-US" sz="1800" b="0" i="0" u="none" strike="noStrike" kern="0" cap="none" spc="0" normalizeH="0" baseline="-25000" noProof="0" dirty="0" smtClean="0">
                  <a:ln>
                    <a:noFill/>
                  </a:ln>
                  <a:solidFill>
                    <a:sysClr val="windowText" lastClr="000000"/>
                  </a:solidFill>
                  <a:effectLst/>
                  <a:uLnTx/>
                  <a:uFillTx/>
                  <a:sym typeface="Symbol"/>
                </a:rPr>
                <a:t>2</a:t>
              </a:r>
              <a:endParaRPr kumimoji="0" lang="en-US" sz="1800" b="0" i="0" u="none" strike="noStrike" kern="0" cap="none" spc="0" normalizeH="0" baseline="0" noProof="0" dirty="0">
                <a:ln>
                  <a:noFill/>
                </a:ln>
                <a:solidFill>
                  <a:sysClr val="windowText" lastClr="000000"/>
                </a:solidFill>
                <a:effectLst/>
                <a:uLnTx/>
                <a:uFillTx/>
              </a:endParaRPr>
            </a:p>
          </p:txBody>
        </p:sp>
        <p:sp>
          <p:nvSpPr>
            <p:cNvPr id="60" name="TextBox 59"/>
            <p:cNvSpPr txBox="1"/>
            <p:nvPr/>
          </p:nvSpPr>
          <p:spPr>
            <a:xfrm>
              <a:off x="3048000" y="2971800"/>
              <a:ext cx="713657"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a</a:t>
              </a:r>
              <a:r>
                <a:rPr kumimoji="0" lang="en-US" sz="1800" b="0" i="0" u="none" strike="noStrike" kern="0" cap="none" spc="0" normalizeH="0" baseline="-25000" noProof="0" dirty="0" smtClean="0">
                  <a:ln>
                    <a:noFill/>
                  </a:ln>
                  <a:solidFill>
                    <a:sysClr val="windowText" lastClr="000000"/>
                  </a:solidFill>
                  <a:effectLst/>
                  <a:uLnTx/>
                  <a:uFillTx/>
                </a:rPr>
                <a:t>2</a:t>
              </a:r>
              <a:r>
                <a:rPr kumimoji="0" lang="en-US" sz="1800" b="0" i="0" u="none" strike="noStrike" kern="0" cap="none" spc="0" normalizeH="0" baseline="0" noProof="0" dirty="0" smtClean="0">
                  <a:ln>
                    <a:noFill/>
                  </a:ln>
                  <a:solidFill>
                    <a:sysClr val="windowText" lastClr="000000"/>
                  </a:solidFill>
                  <a:effectLst/>
                  <a:uLnTx/>
                  <a:uFillTx/>
                  <a:sym typeface="Symbol"/>
                </a:rPr>
                <a:t>b</a:t>
              </a:r>
              <a:r>
                <a:rPr kumimoji="0" lang="en-US" sz="1800" b="0" i="0" u="none" strike="noStrike" kern="0" cap="none" spc="0" normalizeH="0" baseline="-25000" noProof="0" dirty="0" smtClean="0">
                  <a:ln>
                    <a:noFill/>
                  </a:ln>
                  <a:solidFill>
                    <a:sysClr val="windowText" lastClr="000000"/>
                  </a:solidFill>
                  <a:effectLst/>
                  <a:uLnTx/>
                  <a:uFillTx/>
                  <a:sym typeface="Symbol"/>
                </a:rPr>
                <a:t>0</a:t>
              </a:r>
              <a:endParaRPr kumimoji="0" lang="en-US" sz="1800" b="0" i="0" u="none" strike="noStrike" kern="0" cap="none" spc="0" normalizeH="0" baseline="0" noProof="0" dirty="0">
                <a:ln>
                  <a:noFill/>
                </a:ln>
                <a:solidFill>
                  <a:sysClr val="windowText" lastClr="000000"/>
                </a:solidFill>
                <a:effectLst/>
                <a:uLnTx/>
                <a:uFillTx/>
              </a:endParaRPr>
            </a:p>
          </p:txBody>
        </p:sp>
        <p:sp>
          <p:nvSpPr>
            <p:cNvPr id="61" name="Rectangle 60"/>
            <p:cNvSpPr/>
            <p:nvPr/>
          </p:nvSpPr>
          <p:spPr>
            <a:xfrm>
              <a:off x="3810000" y="1981200"/>
              <a:ext cx="516835" cy="533400"/>
            </a:xfrm>
            <a:prstGeom prst="rect">
              <a:avLst/>
            </a:prstGeom>
            <a:solidFill>
              <a:srgbClr val="9BBB59"/>
            </a:solidFill>
            <a:ln w="25400" cap="flat" cmpd="sng" algn="ctr">
              <a:solidFill>
                <a:srgbClr val="9BBB59">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ysClr val="window" lastClr="FFFFFF"/>
                  </a:solidFill>
                  <a:effectLst/>
                  <a:uLnTx/>
                  <a:uFillTx/>
                  <a:latin typeface="Calibri"/>
                  <a:ea typeface="+mn-ea"/>
                  <a:cs typeface="+mn-cs"/>
                </a:rPr>
                <a:t>HA</a:t>
              </a:r>
              <a:endParaRPr kumimoji="0" lang="en-US" sz="1600" b="1"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62" name="Rectangle 61"/>
            <p:cNvSpPr/>
            <p:nvPr/>
          </p:nvSpPr>
          <p:spPr>
            <a:xfrm>
              <a:off x="2438400" y="1981200"/>
              <a:ext cx="516835" cy="493208"/>
            </a:xfrm>
            <a:prstGeom prst="rect">
              <a:avLst/>
            </a:prstGeom>
            <a:solidFill>
              <a:srgbClr val="9BBB59"/>
            </a:solidFill>
            <a:ln w="25400" cap="flat" cmpd="sng" algn="ctr">
              <a:solidFill>
                <a:srgbClr val="9BBB59">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ysClr val="window" lastClr="FFFFFF"/>
                  </a:solidFill>
                  <a:effectLst/>
                  <a:uLnTx/>
                  <a:uFillTx/>
                  <a:latin typeface="Calibri"/>
                  <a:ea typeface="+mn-ea"/>
                  <a:cs typeface="+mn-cs"/>
                </a:rPr>
                <a:t>HA</a:t>
              </a:r>
              <a:endParaRPr kumimoji="0" lang="en-US" sz="1600" b="1"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63" name="Rectangle 62"/>
            <p:cNvSpPr/>
            <p:nvPr/>
          </p:nvSpPr>
          <p:spPr>
            <a:xfrm>
              <a:off x="1143000" y="1981200"/>
              <a:ext cx="516835" cy="493208"/>
            </a:xfrm>
            <a:prstGeom prst="rect">
              <a:avLst/>
            </a:prstGeom>
            <a:solidFill>
              <a:srgbClr val="9BBB59"/>
            </a:solidFill>
            <a:ln w="25400" cap="flat" cmpd="sng" algn="ctr">
              <a:solidFill>
                <a:srgbClr val="9BBB59">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ysClr val="window" lastClr="FFFFFF"/>
                  </a:solidFill>
                  <a:effectLst/>
                  <a:uLnTx/>
                  <a:uFillTx/>
                  <a:latin typeface="Calibri"/>
                  <a:ea typeface="+mn-ea"/>
                  <a:cs typeface="+mn-cs"/>
                </a:rPr>
                <a:t>HA</a:t>
              </a:r>
              <a:endParaRPr kumimoji="0" lang="en-US" sz="1600" b="1" i="0" u="none" strike="noStrike" kern="0" cap="none" spc="0" normalizeH="0" baseline="0" noProof="0" dirty="0">
                <a:ln>
                  <a:noFill/>
                </a:ln>
                <a:solidFill>
                  <a:sysClr val="window" lastClr="FFFFFF"/>
                </a:solidFill>
                <a:effectLst/>
                <a:uLnTx/>
                <a:uFillTx/>
                <a:latin typeface="Calibri"/>
                <a:ea typeface="+mn-ea"/>
                <a:cs typeface="+mn-cs"/>
              </a:endParaRPr>
            </a:p>
          </p:txBody>
        </p:sp>
        <p:cxnSp>
          <p:nvCxnSpPr>
            <p:cNvPr id="64" name="Straight Connector 63"/>
            <p:cNvCxnSpPr/>
            <p:nvPr/>
          </p:nvCxnSpPr>
          <p:spPr>
            <a:xfrm rot="5400000">
              <a:off x="3886199" y="1828801"/>
              <a:ext cx="304802" cy="0"/>
            </a:xfrm>
            <a:prstGeom prst="line">
              <a:avLst/>
            </a:prstGeom>
            <a:noFill/>
            <a:ln w="9525" cap="flat" cmpd="sng" algn="ctr">
              <a:solidFill>
                <a:srgbClr val="4F81BD">
                  <a:shade val="95000"/>
                  <a:satMod val="105000"/>
                </a:srgbClr>
              </a:solidFill>
              <a:prstDash val="solid"/>
            </a:ln>
            <a:effectLst/>
          </p:spPr>
        </p:cxnSp>
        <p:cxnSp>
          <p:nvCxnSpPr>
            <p:cNvPr id="65" name="Straight Connector 64"/>
            <p:cNvCxnSpPr/>
            <p:nvPr/>
          </p:nvCxnSpPr>
          <p:spPr>
            <a:xfrm rot="5400000">
              <a:off x="2514599" y="1828801"/>
              <a:ext cx="304802" cy="0"/>
            </a:xfrm>
            <a:prstGeom prst="line">
              <a:avLst/>
            </a:prstGeom>
            <a:noFill/>
            <a:ln w="9525" cap="flat" cmpd="sng" algn="ctr">
              <a:solidFill>
                <a:srgbClr val="4F81BD">
                  <a:shade val="95000"/>
                  <a:satMod val="105000"/>
                </a:srgbClr>
              </a:solidFill>
              <a:prstDash val="solid"/>
            </a:ln>
            <a:effectLst/>
          </p:spPr>
        </p:cxnSp>
        <p:cxnSp>
          <p:nvCxnSpPr>
            <p:cNvPr id="66" name="Straight Connector 65"/>
            <p:cNvCxnSpPr/>
            <p:nvPr/>
          </p:nvCxnSpPr>
          <p:spPr>
            <a:xfrm rot="5400000">
              <a:off x="1142999" y="1828801"/>
              <a:ext cx="304802" cy="0"/>
            </a:xfrm>
            <a:prstGeom prst="line">
              <a:avLst/>
            </a:prstGeom>
            <a:noFill/>
            <a:ln w="9525" cap="flat" cmpd="sng" algn="ctr">
              <a:solidFill>
                <a:srgbClr val="4F81BD">
                  <a:shade val="95000"/>
                  <a:satMod val="105000"/>
                </a:srgbClr>
              </a:solidFill>
              <a:prstDash val="solid"/>
            </a:ln>
            <a:effectLst/>
          </p:spPr>
        </p:cxnSp>
        <p:cxnSp>
          <p:nvCxnSpPr>
            <p:cNvPr id="67" name="Straight Connector 66"/>
            <p:cNvCxnSpPr/>
            <p:nvPr/>
          </p:nvCxnSpPr>
          <p:spPr>
            <a:xfrm rot="10800000">
              <a:off x="4343400" y="2362199"/>
              <a:ext cx="304800" cy="0"/>
            </a:xfrm>
            <a:prstGeom prst="line">
              <a:avLst/>
            </a:prstGeom>
            <a:noFill/>
            <a:ln w="9525" cap="flat" cmpd="sng" algn="ctr">
              <a:solidFill>
                <a:srgbClr val="4F81BD">
                  <a:shade val="95000"/>
                  <a:satMod val="105000"/>
                </a:srgbClr>
              </a:solidFill>
              <a:prstDash val="solid"/>
            </a:ln>
            <a:effectLst/>
          </p:spPr>
        </p:cxnSp>
        <p:cxnSp>
          <p:nvCxnSpPr>
            <p:cNvPr id="68" name="Straight Connector 67"/>
            <p:cNvCxnSpPr/>
            <p:nvPr/>
          </p:nvCxnSpPr>
          <p:spPr>
            <a:xfrm rot="10800000">
              <a:off x="2971801" y="2362200"/>
              <a:ext cx="304800" cy="0"/>
            </a:xfrm>
            <a:prstGeom prst="line">
              <a:avLst/>
            </a:prstGeom>
            <a:noFill/>
            <a:ln w="9525" cap="flat" cmpd="sng" algn="ctr">
              <a:solidFill>
                <a:srgbClr val="4F81BD">
                  <a:shade val="95000"/>
                  <a:satMod val="105000"/>
                </a:srgbClr>
              </a:solidFill>
              <a:prstDash val="solid"/>
            </a:ln>
            <a:effectLst/>
          </p:spPr>
        </p:cxnSp>
        <p:cxnSp>
          <p:nvCxnSpPr>
            <p:cNvPr id="69" name="Straight Connector 68"/>
            <p:cNvCxnSpPr/>
            <p:nvPr/>
          </p:nvCxnSpPr>
          <p:spPr>
            <a:xfrm rot="10800000">
              <a:off x="1676401" y="2362200"/>
              <a:ext cx="304800" cy="0"/>
            </a:xfrm>
            <a:prstGeom prst="line">
              <a:avLst/>
            </a:prstGeom>
            <a:noFill/>
            <a:ln w="9525" cap="flat" cmpd="sng" algn="ctr">
              <a:solidFill>
                <a:srgbClr val="4F81BD">
                  <a:shade val="95000"/>
                  <a:satMod val="105000"/>
                </a:srgbClr>
              </a:solidFill>
              <a:prstDash val="solid"/>
            </a:ln>
            <a:effectLst/>
          </p:spPr>
        </p:cxnSp>
        <p:sp>
          <p:nvSpPr>
            <p:cNvPr id="70" name="Rectangle 69"/>
            <p:cNvSpPr/>
            <p:nvPr/>
          </p:nvSpPr>
          <p:spPr>
            <a:xfrm>
              <a:off x="1143000" y="3048000"/>
              <a:ext cx="516835" cy="493208"/>
            </a:xfrm>
            <a:prstGeom prst="rect">
              <a:avLst/>
            </a:prstGeom>
            <a:solidFill>
              <a:srgbClr val="9BBB59"/>
            </a:solidFill>
            <a:ln w="25400" cap="flat" cmpd="sng" algn="ctr">
              <a:solidFill>
                <a:srgbClr val="9BBB59">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ysClr val="window" lastClr="FFFFFF"/>
                  </a:solidFill>
                  <a:effectLst/>
                  <a:uLnTx/>
                  <a:uFillTx/>
                  <a:latin typeface="Calibri"/>
                  <a:ea typeface="+mn-ea"/>
                  <a:cs typeface="+mn-cs"/>
                </a:rPr>
                <a:t>FA</a:t>
              </a:r>
              <a:endParaRPr kumimoji="0" lang="en-US" sz="1600" b="1" i="0" u="none" strike="noStrike" kern="0" cap="none" spc="0" normalizeH="0" baseline="0" noProof="0" dirty="0">
                <a:ln>
                  <a:noFill/>
                </a:ln>
                <a:solidFill>
                  <a:sysClr val="window" lastClr="FFFFFF"/>
                </a:solidFill>
                <a:effectLst/>
                <a:uLnTx/>
                <a:uFillTx/>
                <a:latin typeface="Calibri"/>
                <a:ea typeface="+mn-ea"/>
                <a:cs typeface="+mn-cs"/>
              </a:endParaRPr>
            </a:p>
          </p:txBody>
        </p:sp>
        <p:cxnSp>
          <p:nvCxnSpPr>
            <p:cNvPr id="71" name="Straight Connector 70"/>
            <p:cNvCxnSpPr/>
            <p:nvPr/>
          </p:nvCxnSpPr>
          <p:spPr>
            <a:xfrm rot="10800000">
              <a:off x="2971801" y="3352799"/>
              <a:ext cx="304800" cy="0"/>
            </a:xfrm>
            <a:prstGeom prst="line">
              <a:avLst/>
            </a:prstGeom>
            <a:noFill/>
            <a:ln w="9525" cap="flat" cmpd="sng" algn="ctr">
              <a:solidFill>
                <a:srgbClr val="4F81BD">
                  <a:shade val="95000"/>
                  <a:satMod val="105000"/>
                </a:srgbClr>
              </a:solidFill>
              <a:prstDash val="solid"/>
            </a:ln>
            <a:effectLst/>
          </p:spPr>
        </p:cxnSp>
        <p:cxnSp>
          <p:nvCxnSpPr>
            <p:cNvPr id="72" name="Straight Connector 71"/>
            <p:cNvCxnSpPr/>
            <p:nvPr/>
          </p:nvCxnSpPr>
          <p:spPr>
            <a:xfrm rot="10800000">
              <a:off x="1676400" y="3352799"/>
              <a:ext cx="304800" cy="0"/>
            </a:xfrm>
            <a:prstGeom prst="line">
              <a:avLst/>
            </a:prstGeom>
            <a:noFill/>
            <a:ln w="9525" cap="flat" cmpd="sng" algn="ctr">
              <a:solidFill>
                <a:srgbClr val="4F81BD">
                  <a:shade val="95000"/>
                  <a:satMod val="105000"/>
                </a:srgbClr>
              </a:solidFill>
              <a:prstDash val="solid"/>
            </a:ln>
            <a:effectLst/>
          </p:spPr>
        </p:cxnSp>
        <p:cxnSp>
          <p:nvCxnSpPr>
            <p:cNvPr id="73" name="Straight Connector 72"/>
            <p:cNvCxnSpPr/>
            <p:nvPr/>
          </p:nvCxnSpPr>
          <p:spPr>
            <a:xfrm rot="10800000">
              <a:off x="1600200" y="4419600"/>
              <a:ext cx="304800" cy="0"/>
            </a:xfrm>
            <a:prstGeom prst="line">
              <a:avLst/>
            </a:prstGeom>
            <a:noFill/>
            <a:ln w="9525" cap="flat" cmpd="sng" algn="ctr">
              <a:solidFill>
                <a:srgbClr val="4F81BD">
                  <a:shade val="95000"/>
                  <a:satMod val="105000"/>
                </a:srgbClr>
              </a:solidFill>
              <a:prstDash val="solid"/>
            </a:ln>
            <a:effectLst/>
          </p:spPr>
        </p:cxnSp>
        <p:sp>
          <p:nvSpPr>
            <p:cNvPr id="74" name="Rectangle 73"/>
            <p:cNvSpPr/>
            <p:nvPr/>
          </p:nvSpPr>
          <p:spPr>
            <a:xfrm>
              <a:off x="1083365" y="4154992"/>
              <a:ext cx="516835" cy="493208"/>
            </a:xfrm>
            <a:prstGeom prst="rect">
              <a:avLst/>
            </a:prstGeom>
            <a:solidFill>
              <a:srgbClr val="9BBB59"/>
            </a:solidFill>
            <a:ln w="25400" cap="flat" cmpd="sng" algn="ctr">
              <a:solidFill>
                <a:srgbClr val="9BBB59">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ysClr val="window" lastClr="FFFFFF"/>
                  </a:solidFill>
                  <a:effectLst/>
                  <a:uLnTx/>
                  <a:uFillTx/>
                  <a:latin typeface="Calibri"/>
                  <a:ea typeface="+mn-ea"/>
                  <a:cs typeface="+mn-cs"/>
                </a:rPr>
                <a:t>FA</a:t>
              </a:r>
              <a:endParaRPr kumimoji="0" lang="en-US" sz="1600" b="1" i="0" u="none" strike="noStrike" kern="0" cap="none" spc="0" normalizeH="0" baseline="0" noProof="0" dirty="0">
                <a:ln>
                  <a:noFill/>
                </a:ln>
                <a:solidFill>
                  <a:sysClr val="window" lastClr="FFFFFF"/>
                </a:solidFill>
                <a:effectLst/>
                <a:uLnTx/>
                <a:uFillTx/>
                <a:latin typeface="Calibri"/>
                <a:ea typeface="+mn-ea"/>
                <a:cs typeface="+mn-cs"/>
              </a:endParaRPr>
            </a:p>
          </p:txBody>
        </p:sp>
        <p:cxnSp>
          <p:nvCxnSpPr>
            <p:cNvPr id="75" name="Straight Connector 74"/>
            <p:cNvCxnSpPr/>
            <p:nvPr/>
          </p:nvCxnSpPr>
          <p:spPr>
            <a:xfrm rot="5400000">
              <a:off x="1023731" y="3829878"/>
              <a:ext cx="556591" cy="13252"/>
            </a:xfrm>
            <a:prstGeom prst="line">
              <a:avLst/>
            </a:prstGeom>
            <a:noFill/>
            <a:ln w="9525" cap="flat" cmpd="sng" algn="ctr">
              <a:solidFill>
                <a:srgbClr val="4F81BD">
                  <a:shade val="95000"/>
                  <a:satMod val="105000"/>
                </a:srgbClr>
              </a:solidFill>
              <a:prstDash val="solid"/>
            </a:ln>
            <a:effectLst/>
          </p:spPr>
        </p:cxnSp>
        <p:sp>
          <p:nvSpPr>
            <p:cNvPr id="76" name="TextBox 75"/>
            <p:cNvSpPr txBox="1"/>
            <p:nvPr/>
          </p:nvSpPr>
          <p:spPr>
            <a:xfrm>
              <a:off x="1676400" y="2971800"/>
              <a:ext cx="713657"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a</a:t>
              </a:r>
              <a:r>
                <a:rPr kumimoji="0" lang="en-US" sz="1800" b="0" i="0" u="none" strike="noStrike" kern="0" cap="none" spc="0" normalizeH="0" baseline="-25000" noProof="0" dirty="0" smtClean="0">
                  <a:ln>
                    <a:noFill/>
                  </a:ln>
                  <a:solidFill>
                    <a:sysClr val="windowText" lastClr="000000"/>
                  </a:solidFill>
                  <a:effectLst/>
                  <a:uLnTx/>
                  <a:uFillTx/>
                </a:rPr>
                <a:t>2</a:t>
              </a:r>
              <a:r>
                <a:rPr kumimoji="0" lang="en-US" sz="1800" b="0" i="0" u="none" strike="noStrike" kern="0" cap="none" spc="0" normalizeH="0" baseline="0" noProof="0" dirty="0" smtClean="0">
                  <a:ln>
                    <a:noFill/>
                  </a:ln>
                  <a:solidFill>
                    <a:sysClr val="windowText" lastClr="000000"/>
                  </a:solidFill>
                  <a:effectLst/>
                  <a:uLnTx/>
                  <a:uFillTx/>
                  <a:sym typeface="Symbol"/>
                </a:rPr>
                <a:t>b</a:t>
              </a:r>
              <a:r>
                <a:rPr kumimoji="0" lang="en-US" sz="1800" b="0" i="0" u="none" strike="noStrike" kern="0" cap="none" spc="0" normalizeH="0" baseline="-25000" noProof="0" dirty="0" smtClean="0">
                  <a:ln>
                    <a:noFill/>
                  </a:ln>
                  <a:solidFill>
                    <a:sysClr val="windowText" lastClr="000000"/>
                  </a:solidFill>
                  <a:effectLst/>
                  <a:uLnTx/>
                  <a:uFillTx/>
                  <a:sym typeface="Symbol"/>
                </a:rPr>
                <a:t>1</a:t>
              </a:r>
              <a:endParaRPr kumimoji="0" lang="en-US" sz="1800" b="0" i="0" u="none" strike="noStrike" kern="0" cap="none" spc="0" normalizeH="0" baseline="0" noProof="0" dirty="0">
                <a:ln>
                  <a:noFill/>
                </a:ln>
                <a:solidFill>
                  <a:sysClr val="windowText" lastClr="000000"/>
                </a:solidFill>
                <a:effectLst/>
                <a:uLnTx/>
                <a:uFillTx/>
              </a:endParaRPr>
            </a:p>
          </p:txBody>
        </p:sp>
        <p:sp>
          <p:nvSpPr>
            <p:cNvPr id="77" name="TextBox 76"/>
            <p:cNvSpPr txBox="1"/>
            <p:nvPr/>
          </p:nvSpPr>
          <p:spPr>
            <a:xfrm>
              <a:off x="1676400" y="4038600"/>
              <a:ext cx="713657"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a</a:t>
              </a:r>
              <a:r>
                <a:rPr kumimoji="0" lang="en-US" sz="1800" b="0" i="0" u="none" strike="noStrike" kern="0" cap="none" spc="0" normalizeH="0" baseline="-25000" noProof="0" dirty="0" smtClean="0">
                  <a:ln>
                    <a:noFill/>
                  </a:ln>
                  <a:solidFill>
                    <a:sysClr val="windowText" lastClr="000000"/>
                  </a:solidFill>
                  <a:effectLst/>
                  <a:uLnTx/>
                  <a:uFillTx/>
                </a:rPr>
                <a:t>3</a:t>
              </a:r>
              <a:r>
                <a:rPr kumimoji="0" lang="en-US" sz="1800" b="0" i="0" u="none" strike="noStrike" kern="0" cap="none" spc="0" normalizeH="0" baseline="0" noProof="0" dirty="0" smtClean="0">
                  <a:ln>
                    <a:noFill/>
                  </a:ln>
                  <a:solidFill>
                    <a:sysClr val="windowText" lastClr="000000"/>
                  </a:solidFill>
                  <a:effectLst/>
                  <a:uLnTx/>
                  <a:uFillTx/>
                  <a:sym typeface="Symbol"/>
                </a:rPr>
                <a:t>b</a:t>
              </a:r>
              <a:r>
                <a:rPr kumimoji="0" lang="en-US" sz="1800" b="0" i="0" u="none" strike="noStrike" kern="0" cap="none" spc="0" normalizeH="0" baseline="-25000" noProof="0" dirty="0" smtClean="0">
                  <a:ln>
                    <a:noFill/>
                  </a:ln>
                  <a:solidFill>
                    <a:sysClr val="windowText" lastClr="000000"/>
                  </a:solidFill>
                  <a:effectLst/>
                  <a:uLnTx/>
                  <a:uFillTx/>
                  <a:sym typeface="Symbol"/>
                </a:rPr>
                <a:t>0</a:t>
              </a:r>
              <a:endParaRPr kumimoji="0" lang="en-US" sz="1800" b="0" i="0" u="none" strike="noStrike" kern="0" cap="none" spc="0" normalizeH="0" baseline="0" noProof="0" dirty="0">
                <a:ln>
                  <a:noFill/>
                </a:ln>
                <a:solidFill>
                  <a:sysClr val="windowText" lastClr="000000"/>
                </a:solidFill>
                <a:effectLst/>
                <a:uLnTx/>
                <a:uFillTx/>
              </a:endParaRPr>
            </a:p>
          </p:txBody>
        </p:sp>
        <p:cxnSp>
          <p:nvCxnSpPr>
            <p:cNvPr id="78" name="Straight Connector 77"/>
            <p:cNvCxnSpPr/>
            <p:nvPr/>
          </p:nvCxnSpPr>
          <p:spPr>
            <a:xfrm rot="16200000" flipH="1">
              <a:off x="1880153" y="4229099"/>
              <a:ext cx="1447804" cy="2"/>
            </a:xfrm>
            <a:prstGeom prst="line">
              <a:avLst/>
            </a:prstGeom>
            <a:noFill/>
            <a:ln w="9525" cap="flat" cmpd="sng" algn="ctr">
              <a:solidFill>
                <a:srgbClr val="4F81BD">
                  <a:shade val="95000"/>
                  <a:satMod val="105000"/>
                </a:srgbClr>
              </a:solidFill>
              <a:prstDash val="solid"/>
            </a:ln>
            <a:effectLst/>
          </p:spPr>
        </p:cxnSp>
        <p:cxnSp>
          <p:nvCxnSpPr>
            <p:cNvPr id="79" name="Straight Connector 78"/>
            <p:cNvCxnSpPr/>
            <p:nvPr/>
          </p:nvCxnSpPr>
          <p:spPr>
            <a:xfrm rot="5400000">
              <a:off x="1080053" y="4800600"/>
              <a:ext cx="304803" cy="1"/>
            </a:xfrm>
            <a:prstGeom prst="line">
              <a:avLst/>
            </a:prstGeom>
            <a:noFill/>
            <a:ln w="9525" cap="flat" cmpd="sng" algn="ctr">
              <a:solidFill>
                <a:srgbClr val="4F81BD">
                  <a:shade val="95000"/>
                  <a:satMod val="105000"/>
                </a:srgbClr>
              </a:solidFill>
              <a:prstDash val="solid"/>
            </a:ln>
            <a:effectLst/>
          </p:spPr>
        </p:cxnSp>
        <p:cxnSp>
          <p:nvCxnSpPr>
            <p:cNvPr id="80" name="Elbow Connector 79"/>
            <p:cNvCxnSpPr/>
            <p:nvPr/>
          </p:nvCxnSpPr>
          <p:spPr>
            <a:xfrm rot="10800000" flipV="1">
              <a:off x="2955236" y="2491406"/>
              <a:ext cx="854765" cy="556593"/>
            </a:xfrm>
            <a:prstGeom prst="bentConnector3">
              <a:avLst>
                <a:gd name="adj1" fmla="val 50000"/>
              </a:avLst>
            </a:prstGeom>
            <a:noFill/>
            <a:ln w="9525" cap="flat" cmpd="sng" algn="ctr">
              <a:solidFill>
                <a:srgbClr val="4F81BD">
                  <a:shade val="95000"/>
                  <a:satMod val="105000"/>
                </a:srgbClr>
              </a:solidFill>
              <a:prstDash val="solid"/>
            </a:ln>
            <a:effectLst/>
          </p:spPr>
        </p:cxnSp>
        <p:cxnSp>
          <p:nvCxnSpPr>
            <p:cNvPr id="81" name="Elbow Connector 80"/>
            <p:cNvCxnSpPr/>
            <p:nvPr/>
          </p:nvCxnSpPr>
          <p:spPr>
            <a:xfrm rot="10800000" flipV="1">
              <a:off x="1600200" y="2474407"/>
              <a:ext cx="838200" cy="520585"/>
            </a:xfrm>
            <a:prstGeom prst="bentConnector3">
              <a:avLst>
                <a:gd name="adj1" fmla="val 50000"/>
              </a:avLst>
            </a:prstGeom>
            <a:noFill/>
            <a:ln w="9525" cap="flat" cmpd="sng" algn="ctr">
              <a:solidFill>
                <a:srgbClr val="4F81BD">
                  <a:shade val="95000"/>
                  <a:satMod val="105000"/>
                </a:srgbClr>
              </a:solidFill>
              <a:prstDash val="solid"/>
            </a:ln>
            <a:effectLst/>
          </p:spPr>
        </p:cxnSp>
        <p:cxnSp>
          <p:nvCxnSpPr>
            <p:cNvPr id="82" name="Elbow Connector 81"/>
            <p:cNvCxnSpPr/>
            <p:nvPr/>
          </p:nvCxnSpPr>
          <p:spPr>
            <a:xfrm rot="10800000" flipV="1">
              <a:off x="1583635" y="3558206"/>
              <a:ext cx="854765" cy="556593"/>
            </a:xfrm>
            <a:prstGeom prst="bentConnector3">
              <a:avLst>
                <a:gd name="adj1" fmla="val 50000"/>
              </a:avLst>
            </a:prstGeom>
            <a:noFill/>
            <a:ln w="9525" cap="flat" cmpd="sng" algn="ctr">
              <a:solidFill>
                <a:srgbClr val="4F81BD">
                  <a:shade val="95000"/>
                  <a:satMod val="105000"/>
                </a:srgbClr>
              </a:solidFill>
              <a:prstDash val="solid"/>
            </a:ln>
            <a:effectLst/>
          </p:spPr>
        </p:cxnSp>
        <p:sp>
          <p:nvSpPr>
            <p:cNvPr id="83" name="Rectangle 82"/>
            <p:cNvSpPr/>
            <p:nvPr/>
          </p:nvSpPr>
          <p:spPr>
            <a:xfrm>
              <a:off x="4893327" y="4876800"/>
              <a:ext cx="643125"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ysClr val="windowText" lastClr="000000"/>
                  </a:solidFill>
                  <a:effectLst/>
                  <a:uLnTx/>
                  <a:uFillTx/>
                </a:rPr>
                <a:t>out</a:t>
              </a:r>
              <a:r>
                <a:rPr kumimoji="0" lang="en-US" sz="1800" b="1" i="0" u="none" strike="noStrike" kern="0" cap="none" spc="0" normalizeH="0" baseline="-25000" noProof="0" dirty="0" smtClean="0">
                  <a:ln>
                    <a:noFill/>
                  </a:ln>
                  <a:solidFill>
                    <a:sysClr val="windowText" lastClr="000000"/>
                  </a:solidFill>
                  <a:effectLst/>
                  <a:uLnTx/>
                  <a:uFillTx/>
                </a:rPr>
                <a:t>0</a:t>
              </a:r>
              <a:r>
                <a:rPr kumimoji="0" lang="en-US" sz="1800" b="1" i="0" u="none" strike="noStrike" kern="0" cap="none" spc="0" normalizeH="0" baseline="0" noProof="0" dirty="0" smtClean="0">
                  <a:ln>
                    <a:noFill/>
                  </a:ln>
                  <a:solidFill>
                    <a:sysClr val="windowText" lastClr="000000"/>
                  </a:solidFill>
                  <a:effectLst/>
                  <a:uLnTx/>
                  <a:uFillTx/>
                  <a:sym typeface="Symbol"/>
                </a:rPr>
                <a:t> </a:t>
              </a:r>
              <a:endParaRPr kumimoji="0" lang="en-US" sz="1800" b="0" i="0" u="none" strike="noStrike" kern="0" cap="none" spc="0" normalizeH="0" baseline="0" noProof="0" dirty="0">
                <a:ln>
                  <a:noFill/>
                </a:ln>
                <a:solidFill>
                  <a:sysClr val="windowText" lastClr="000000"/>
                </a:solidFill>
                <a:effectLst/>
                <a:uLnTx/>
                <a:uFillTx/>
              </a:endParaRPr>
            </a:p>
          </p:txBody>
        </p:sp>
        <p:sp>
          <p:nvSpPr>
            <p:cNvPr id="84" name="Rectangle 83"/>
            <p:cNvSpPr/>
            <p:nvPr/>
          </p:nvSpPr>
          <p:spPr>
            <a:xfrm>
              <a:off x="3685457" y="4876800"/>
              <a:ext cx="643125"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ysClr val="windowText" lastClr="000000"/>
                  </a:solidFill>
                  <a:effectLst/>
                  <a:uLnTx/>
                  <a:uFillTx/>
                </a:rPr>
                <a:t>out</a:t>
              </a:r>
              <a:r>
                <a:rPr kumimoji="0" lang="en-US" sz="1800" b="1" i="0" u="none" strike="noStrike" kern="0" cap="none" spc="0" normalizeH="0" baseline="-25000" noProof="0" dirty="0" smtClean="0">
                  <a:ln>
                    <a:noFill/>
                  </a:ln>
                  <a:solidFill>
                    <a:sysClr val="windowText" lastClr="000000"/>
                  </a:solidFill>
                  <a:effectLst/>
                  <a:uLnTx/>
                  <a:uFillTx/>
                </a:rPr>
                <a:t>1</a:t>
              </a:r>
              <a:r>
                <a:rPr kumimoji="0" lang="en-US" sz="1800" b="1" i="0" u="none" strike="noStrike" kern="0" cap="none" spc="0" normalizeH="0" baseline="0" noProof="0" dirty="0" smtClean="0">
                  <a:ln>
                    <a:noFill/>
                  </a:ln>
                  <a:solidFill>
                    <a:sysClr val="windowText" lastClr="000000"/>
                  </a:solidFill>
                  <a:effectLst/>
                  <a:uLnTx/>
                  <a:uFillTx/>
                  <a:sym typeface="Symbol"/>
                </a:rPr>
                <a:t> </a:t>
              </a:r>
              <a:endParaRPr kumimoji="0" lang="en-US" sz="1800" b="0" i="0" u="none" strike="noStrike" kern="0" cap="none" spc="0" normalizeH="0" baseline="0" noProof="0" dirty="0">
                <a:ln>
                  <a:noFill/>
                </a:ln>
                <a:solidFill>
                  <a:sysClr val="windowText" lastClr="000000"/>
                </a:solidFill>
                <a:effectLst/>
                <a:uLnTx/>
                <a:uFillTx/>
              </a:endParaRPr>
            </a:p>
          </p:txBody>
        </p:sp>
        <p:sp>
          <p:nvSpPr>
            <p:cNvPr id="85" name="Rectangle 84"/>
            <p:cNvSpPr/>
            <p:nvPr/>
          </p:nvSpPr>
          <p:spPr>
            <a:xfrm>
              <a:off x="2352185" y="4876800"/>
              <a:ext cx="643125"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ysClr val="windowText" lastClr="000000"/>
                  </a:solidFill>
                  <a:effectLst/>
                  <a:uLnTx/>
                  <a:uFillTx/>
                </a:rPr>
                <a:t>out</a:t>
              </a:r>
              <a:r>
                <a:rPr kumimoji="0" lang="en-US" sz="1800" b="1" i="0" u="none" strike="noStrike" kern="0" cap="none" spc="0" normalizeH="0" baseline="-25000" noProof="0" dirty="0" smtClean="0">
                  <a:ln>
                    <a:noFill/>
                  </a:ln>
                  <a:solidFill>
                    <a:sysClr val="windowText" lastClr="000000"/>
                  </a:solidFill>
                  <a:effectLst/>
                  <a:uLnTx/>
                  <a:uFillTx/>
                </a:rPr>
                <a:t>2</a:t>
              </a:r>
              <a:r>
                <a:rPr kumimoji="0" lang="en-US" sz="1800" b="1" i="0" u="none" strike="noStrike" kern="0" cap="none" spc="0" normalizeH="0" baseline="0" noProof="0" dirty="0" smtClean="0">
                  <a:ln>
                    <a:noFill/>
                  </a:ln>
                  <a:solidFill>
                    <a:sysClr val="windowText" lastClr="000000"/>
                  </a:solidFill>
                  <a:effectLst/>
                  <a:uLnTx/>
                  <a:uFillTx/>
                  <a:sym typeface="Symbol"/>
                </a:rPr>
                <a:t> </a:t>
              </a:r>
              <a:endParaRPr kumimoji="0" lang="en-US" sz="1800" b="0" i="0" u="none" strike="noStrike" kern="0" cap="none" spc="0" normalizeH="0" baseline="0" noProof="0" dirty="0">
                <a:ln>
                  <a:noFill/>
                </a:ln>
                <a:solidFill>
                  <a:sysClr val="windowText" lastClr="000000"/>
                </a:solidFill>
                <a:effectLst/>
                <a:uLnTx/>
                <a:uFillTx/>
              </a:endParaRPr>
            </a:p>
          </p:txBody>
        </p:sp>
        <p:sp>
          <p:nvSpPr>
            <p:cNvPr id="86" name="Rectangle 85"/>
            <p:cNvSpPr/>
            <p:nvPr/>
          </p:nvSpPr>
          <p:spPr>
            <a:xfrm>
              <a:off x="980585" y="4876800"/>
              <a:ext cx="643125"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ysClr val="windowText" lastClr="000000"/>
                  </a:solidFill>
                  <a:effectLst/>
                  <a:uLnTx/>
                  <a:uFillTx/>
                </a:rPr>
                <a:t>out</a:t>
              </a:r>
              <a:r>
                <a:rPr kumimoji="0" lang="en-US" sz="1800" b="1" i="0" u="none" strike="noStrike" kern="0" cap="none" spc="0" normalizeH="0" baseline="-25000" noProof="0" dirty="0" smtClean="0">
                  <a:ln>
                    <a:noFill/>
                  </a:ln>
                  <a:solidFill>
                    <a:sysClr val="windowText" lastClr="000000"/>
                  </a:solidFill>
                  <a:effectLst/>
                  <a:uLnTx/>
                  <a:uFillTx/>
                </a:rPr>
                <a:t>3</a:t>
              </a:r>
              <a:r>
                <a:rPr kumimoji="0" lang="en-US" sz="1800" b="1" i="0" u="none" strike="noStrike" kern="0" cap="none" spc="0" normalizeH="0" baseline="0" noProof="0" dirty="0" smtClean="0">
                  <a:ln>
                    <a:noFill/>
                  </a:ln>
                  <a:solidFill>
                    <a:sysClr val="windowText" lastClr="000000"/>
                  </a:solidFill>
                  <a:effectLst/>
                  <a:uLnTx/>
                  <a:uFillTx/>
                  <a:sym typeface="Symbol"/>
                </a:rPr>
                <a:t> </a:t>
              </a:r>
              <a:endParaRPr kumimoji="0" lang="en-US" sz="1800" b="0" i="0" u="none" strike="noStrike" kern="0" cap="none" spc="0" normalizeH="0" baseline="0" noProof="0" dirty="0">
                <a:ln>
                  <a:noFill/>
                </a:ln>
                <a:solidFill>
                  <a:sysClr val="windowText" lastClr="000000"/>
                </a:solidFill>
                <a:effectLst/>
                <a:uLnTx/>
                <a:uFillTx/>
              </a:endParaRPr>
            </a:p>
          </p:txBody>
        </p:sp>
        <p:sp>
          <p:nvSpPr>
            <p:cNvPr id="87" name="TextBox 86"/>
            <p:cNvSpPr txBox="1"/>
            <p:nvPr/>
          </p:nvSpPr>
          <p:spPr>
            <a:xfrm>
              <a:off x="6058399" y="1511373"/>
              <a:ext cx="3960163" cy="365436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sysClr val="windowText" lastClr="000000"/>
                  </a:solidFill>
                  <a:effectLst/>
                  <a:uLnTx/>
                  <a:uFillTx/>
                </a:rPr>
                <a:t>O(n</a:t>
              </a:r>
              <a:r>
                <a:rPr kumimoji="0" lang="en-US" b="0" i="0" u="none" strike="noStrike" kern="0" cap="none" spc="0" normalizeH="0" baseline="30000" noProof="0" dirty="0" smtClean="0">
                  <a:ln>
                    <a:noFill/>
                  </a:ln>
                  <a:solidFill>
                    <a:sysClr val="windowText" lastClr="000000"/>
                  </a:solidFill>
                  <a:effectLst/>
                  <a:uLnTx/>
                  <a:uFillTx/>
                </a:rPr>
                <a:t>2</a:t>
              </a:r>
              <a:r>
                <a:rPr kumimoji="0" lang="en-US" b="0" i="0" u="none" strike="noStrike" kern="0" cap="none" spc="0" normalizeH="0" baseline="0" noProof="0" dirty="0" smtClean="0">
                  <a:ln>
                    <a:noFill/>
                  </a:ln>
                  <a:solidFill>
                    <a:sysClr val="windowText" lastClr="000000"/>
                  </a:solidFill>
                  <a:effectLst/>
                  <a:uLnTx/>
                  <a:uFillTx/>
                </a:rPr>
                <a:t>) clauses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smtClean="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smtClean="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sysClr val="windowText" lastClr="000000"/>
                  </a:solidFill>
                  <a:effectLst/>
                  <a:uLnTx/>
                  <a:uFillTx/>
                </a:rPr>
                <a:t>SAT solving time increases exponentially. Similar for</a:t>
              </a:r>
              <a:r>
                <a:rPr kumimoji="0" lang="en-US" b="0" i="0" u="none" strike="noStrike" kern="0" cap="none" spc="0" normalizeH="0" noProof="0" dirty="0" smtClean="0">
                  <a:ln>
                    <a:noFill/>
                  </a:ln>
                  <a:solidFill>
                    <a:sysClr val="windowText" lastClr="000000"/>
                  </a:solidFill>
                  <a:effectLst/>
                  <a:uLnTx/>
                  <a:uFillTx/>
                </a:rPr>
                <a:t> </a:t>
              </a:r>
              <a:r>
                <a:rPr kumimoji="0" lang="en-US" b="0" i="0" u="none" strike="noStrike" kern="0" cap="none" spc="0" normalizeH="0" baseline="0" noProof="0" dirty="0" smtClean="0">
                  <a:ln>
                    <a:noFill/>
                  </a:ln>
                  <a:solidFill>
                    <a:sysClr val="windowText" lastClr="000000"/>
                  </a:solidFill>
                  <a:effectLst/>
                  <a:uLnTx/>
                  <a:uFillTx/>
                </a:rPr>
                <a:t>BDDs.</a:t>
              </a:r>
            </a:p>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srgbClr val="0070C0"/>
                  </a:solidFill>
                  <a:effectLst/>
                  <a:uLnTx/>
                  <a:uFillTx/>
                </a:rPr>
                <a:t>[Bryant, MC25, 08]</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smtClean="0">
                <a:ln>
                  <a:noFill/>
                </a:ln>
                <a:solidFill>
                  <a:srgbClr val="0070C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sysClr val="windowText" lastClr="000000"/>
                  </a:solidFill>
                  <a:effectLst/>
                  <a:uLnTx/>
                  <a:uFillTx/>
                </a:rPr>
                <a:t>Brute-force enumeration + evaluation faster for 20 bits.</a:t>
              </a:r>
            </a:p>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srgbClr val="0070C0"/>
                  </a:solidFill>
                  <a:effectLst/>
                  <a:uLnTx/>
                  <a:uFillTx/>
                </a:rPr>
                <a:t>[Matthews, BPR 08]</a:t>
              </a:r>
            </a:p>
          </p:txBody>
        </p:sp>
      </p:grpSp>
      <p:sp>
        <p:nvSpPr>
          <p:cNvPr id="89" name="TextBox 88"/>
          <p:cNvSpPr txBox="1"/>
          <p:nvPr/>
        </p:nvSpPr>
        <p:spPr>
          <a:xfrm>
            <a:off x="2438400" y="1227555"/>
            <a:ext cx="4436023" cy="400110"/>
          </a:xfrm>
          <a:prstGeom prst="rect">
            <a:avLst/>
          </a:prstGeom>
          <a:noFill/>
        </p:spPr>
        <p:txBody>
          <a:bodyPr wrap="none" rtlCol="0">
            <a:spAutoFit/>
          </a:bodyPr>
          <a:lstStyle/>
          <a:p>
            <a:r>
              <a:rPr lang="en-US" sz="2000" b="1" dirty="0" smtClean="0">
                <a:solidFill>
                  <a:schemeClr val="bg1"/>
                </a:solidFill>
              </a:rPr>
              <a:t>Bit-vector multiplication using SAT</a:t>
            </a:r>
          </a:p>
        </p:txBody>
      </p:sp>
      <mc:AlternateContent xmlns:mc="http://schemas.openxmlformats.org/markup-compatibility/2006" xmlns:a14="http://schemas.microsoft.com/office/drawing/2010/main">
        <mc:Choice Requires="a14">
          <p:sp>
            <p:nvSpPr>
              <p:cNvPr id="90" name="TextBox 89"/>
              <p:cNvSpPr txBox="1"/>
              <p:nvPr/>
            </p:nvSpPr>
            <p:spPr>
              <a:xfrm>
                <a:off x="3487788" y="5216761"/>
                <a:ext cx="2551018" cy="42203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000" b="1" i="1" dirty="0" smtClean="0">
                              <a:solidFill>
                                <a:srgbClr val="0070C0"/>
                              </a:solidFill>
                              <a:latin typeface="Cambria Math"/>
                            </a:rPr>
                          </m:ctrlPr>
                        </m:sSubPr>
                        <m:e>
                          <m:sSub>
                            <m:sSubPr>
                              <m:ctrlPr>
                                <a:rPr lang="en-US" sz="2000" b="1" i="1" dirty="0" smtClean="0">
                                  <a:solidFill>
                                    <a:srgbClr val="0070C0"/>
                                  </a:solidFill>
                                  <a:latin typeface="Cambria Math"/>
                                </a:rPr>
                              </m:ctrlPr>
                            </m:sSubPr>
                            <m:e>
                              <m:r>
                                <a:rPr lang="en-US" sz="2000" b="1" i="1" dirty="0" smtClean="0">
                                  <a:solidFill>
                                    <a:srgbClr val="0070C0"/>
                                  </a:solidFill>
                                  <a:latin typeface="Cambria Math"/>
                                </a:rPr>
                                <m:t>𝒐𝒖𝒕</m:t>
                              </m:r>
                            </m:e>
                            <m:sub>
                              <m:d>
                                <m:dPr>
                                  <m:begChr m:val="["/>
                                  <m:endChr m:val="]"/>
                                  <m:ctrlPr>
                                    <a:rPr lang="en-US" sz="2000" b="1" i="1" dirty="0" smtClean="0">
                                      <a:solidFill>
                                        <a:srgbClr val="0070C0"/>
                                      </a:solidFill>
                                      <a:latin typeface="Cambria Math"/>
                                    </a:rPr>
                                  </m:ctrlPr>
                                </m:dPr>
                                <m:e>
                                  <m:r>
                                    <a:rPr lang="en-US" sz="2000" b="1" i="1" dirty="0" smtClean="0">
                                      <a:solidFill>
                                        <a:srgbClr val="0070C0"/>
                                      </a:solidFill>
                                      <a:latin typeface="Cambria Math"/>
                                    </a:rPr>
                                    <m:t>𝑵</m:t>
                                  </m:r>
                                </m:e>
                              </m:d>
                            </m:sub>
                          </m:sSub>
                          <m:r>
                            <a:rPr lang="en-US" sz="2000" b="1" i="1" dirty="0" smtClean="0">
                              <a:solidFill>
                                <a:srgbClr val="0070C0"/>
                              </a:solidFill>
                              <a:latin typeface="Cambria Math"/>
                            </a:rPr>
                            <m:t>=</m:t>
                          </m:r>
                          <m:r>
                            <a:rPr lang="en-US" sz="2000" b="1" i="1" dirty="0" smtClean="0">
                              <a:solidFill>
                                <a:srgbClr val="0070C0"/>
                              </a:solidFill>
                              <a:latin typeface="Cambria Math"/>
                            </a:rPr>
                            <m:t>𝒂</m:t>
                          </m:r>
                        </m:e>
                        <m:sub>
                          <m:d>
                            <m:dPr>
                              <m:begChr m:val="["/>
                              <m:endChr m:val="]"/>
                              <m:ctrlPr>
                                <a:rPr lang="en-US" sz="2000" b="1" i="1" dirty="0" smtClean="0">
                                  <a:solidFill>
                                    <a:srgbClr val="0070C0"/>
                                  </a:solidFill>
                                  <a:latin typeface="Cambria Math"/>
                                </a:rPr>
                              </m:ctrlPr>
                            </m:dPr>
                            <m:e>
                              <m:r>
                                <a:rPr lang="en-US" sz="2000" b="1" i="1" dirty="0" smtClean="0">
                                  <a:solidFill>
                                    <a:srgbClr val="0070C0"/>
                                  </a:solidFill>
                                  <a:latin typeface="Cambria Math"/>
                                </a:rPr>
                                <m:t>𝑵</m:t>
                              </m:r>
                            </m:e>
                          </m:d>
                        </m:sub>
                      </m:sSub>
                      <m:r>
                        <a:rPr lang="en-US" sz="2000" b="1" i="1" dirty="0" smtClean="0">
                          <a:solidFill>
                            <a:srgbClr val="0070C0"/>
                          </a:solidFill>
                          <a:latin typeface="Cambria Math"/>
                        </a:rPr>
                        <m:t> ∗</m:t>
                      </m:r>
                      <m:sSub>
                        <m:sSubPr>
                          <m:ctrlPr>
                            <a:rPr lang="en-US" sz="2000" b="1" i="1" dirty="0" smtClean="0">
                              <a:solidFill>
                                <a:srgbClr val="0070C0"/>
                              </a:solidFill>
                              <a:latin typeface="Cambria Math"/>
                            </a:rPr>
                          </m:ctrlPr>
                        </m:sSubPr>
                        <m:e>
                          <m:r>
                            <a:rPr lang="en-US" sz="2000" b="1" i="1" dirty="0" smtClean="0">
                              <a:solidFill>
                                <a:srgbClr val="0070C0"/>
                              </a:solidFill>
                              <a:latin typeface="Cambria Math"/>
                            </a:rPr>
                            <m:t>𝒃</m:t>
                          </m:r>
                        </m:e>
                        <m:sub>
                          <m:d>
                            <m:dPr>
                              <m:begChr m:val="["/>
                              <m:endChr m:val="]"/>
                              <m:ctrlPr>
                                <a:rPr lang="en-US" sz="2000" b="1" i="1" dirty="0" smtClean="0">
                                  <a:solidFill>
                                    <a:srgbClr val="0070C0"/>
                                  </a:solidFill>
                                  <a:latin typeface="Cambria Math"/>
                                </a:rPr>
                              </m:ctrlPr>
                            </m:dPr>
                            <m:e>
                              <m:r>
                                <a:rPr lang="en-US" sz="2000" b="1" i="1" dirty="0" smtClean="0">
                                  <a:solidFill>
                                    <a:srgbClr val="0070C0"/>
                                  </a:solidFill>
                                  <a:latin typeface="Cambria Math"/>
                                </a:rPr>
                                <m:t>𝑵</m:t>
                              </m:r>
                            </m:e>
                          </m:d>
                        </m:sub>
                      </m:sSub>
                    </m:oMath>
                  </m:oMathPara>
                </a14:m>
                <a:endParaRPr lang="en-US" sz="2000" b="1" dirty="0" smtClean="0">
                  <a:solidFill>
                    <a:srgbClr val="0070C0"/>
                  </a:solidFill>
                </a:endParaRPr>
              </a:p>
            </p:txBody>
          </p:sp>
        </mc:Choice>
        <mc:Fallback xmlns="">
          <p:sp>
            <p:nvSpPr>
              <p:cNvPr id="90" name="TextBox 89"/>
              <p:cNvSpPr txBox="1">
                <a:spLocks noRot="1" noChangeAspect="1" noMove="1" noResize="1" noEditPoints="1" noAdjustHandles="1" noChangeArrowheads="1" noChangeShapeType="1" noTextEdit="1"/>
              </p:cNvSpPr>
              <p:nvPr/>
            </p:nvSpPr>
            <p:spPr>
              <a:xfrm>
                <a:off x="3487788" y="5216761"/>
                <a:ext cx="2551018" cy="422039"/>
              </a:xfrm>
              <a:prstGeom prst="rect">
                <a:avLst/>
              </a:prstGeom>
              <a:blipFill rotWithShape="1">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583713917"/>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 Framework and its limitations</a:t>
            </a:r>
            <a:endParaRPr lang="en-US" dirty="0"/>
          </a:p>
        </p:txBody>
      </p:sp>
      <p:sp>
        <p:nvSpPr>
          <p:cNvPr id="4" name="Content Placeholder 3"/>
          <p:cNvSpPr>
            <a:spLocks noGrp="1"/>
          </p:cNvSpPr>
          <p:nvPr>
            <p:ph idx="1"/>
          </p:nvPr>
        </p:nvSpPr>
        <p:spPr>
          <a:xfrm>
            <a:off x="381000" y="1412875"/>
            <a:ext cx="8382000" cy="4942892"/>
          </a:xfrm>
        </p:spPr>
        <p:txBody>
          <a:bodyPr/>
          <a:lstStyle/>
          <a:p>
            <a:r>
              <a:rPr lang="en-US" dirty="0" smtClean="0"/>
              <a:t>DPLL(T) is Z3’s main core search framework</a:t>
            </a:r>
          </a:p>
          <a:p>
            <a:endParaRPr lang="en-US" i="1" dirty="0"/>
          </a:p>
          <a:p>
            <a:pPr marL="376238" lvl="1" indent="0">
              <a:buNone/>
            </a:pPr>
            <a:r>
              <a:rPr lang="en-US" sz="2800" i="1" dirty="0" smtClean="0"/>
              <a:t>Efficient SAT technologies</a:t>
            </a:r>
          </a:p>
          <a:p>
            <a:pPr lvl="2">
              <a:buFont typeface="Arial" pitchFamily="34" charset="0"/>
              <a:buChar char="•"/>
            </a:pPr>
            <a:r>
              <a:rPr lang="en-US" sz="2400" i="1" dirty="0"/>
              <a:t>DPLL </a:t>
            </a:r>
            <a:r>
              <a:rPr lang="en-US" sz="2400" i="1" dirty="0" smtClean="0"/>
              <a:t>+ CDCL + Restart = </a:t>
            </a:r>
            <a:r>
              <a:rPr lang="en-US" sz="2400" i="1" dirty="0"/>
              <a:t>Space Efficient Resolution </a:t>
            </a:r>
            <a:endParaRPr lang="en-US" sz="2400" i="1" dirty="0" smtClean="0"/>
          </a:p>
          <a:p>
            <a:pPr lvl="1"/>
            <a:endParaRPr lang="en-US" sz="2800" i="1" dirty="0"/>
          </a:p>
          <a:p>
            <a:pPr marL="376238" lvl="1" indent="0">
              <a:buNone/>
            </a:pPr>
            <a:r>
              <a:rPr lang="en-US" sz="2800" i="1" dirty="0" smtClean="0"/>
              <a:t>Efficient integration of incremental theory solvers</a:t>
            </a:r>
          </a:p>
          <a:p>
            <a:pPr lvl="2">
              <a:buFont typeface="Arial" pitchFamily="34" charset="0"/>
              <a:buChar char="•"/>
            </a:pPr>
            <a:r>
              <a:rPr lang="en-US" sz="2400" i="1" dirty="0" smtClean="0"/>
              <a:t>Theory lemmas  		(T-Conflicts)</a:t>
            </a:r>
          </a:p>
          <a:p>
            <a:pPr lvl="2">
              <a:buFont typeface="Arial" pitchFamily="34" charset="0"/>
              <a:buChar char="•"/>
            </a:pPr>
            <a:r>
              <a:rPr lang="en-US" sz="2400" i="1" dirty="0" smtClean="0"/>
              <a:t>Theory propagation	(T-Propagation)</a:t>
            </a:r>
          </a:p>
          <a:p>
            <a:pPr lvl="2"/>
            <a:endParaRPr lang="en-US" sz="2400" i="1" dirty="0"/>
          </a:p>
          <a:p>
            <a:pPr marL="376238" lvl="1" indent="0">
              <a:buNone/>
            </a:pPr>
            <a:r>
              <a:rPr lang="en-US" sz="2800" i="1" dirty="0" smtClean="0"/>
              <a:t>But we claim </a:t>
            </a:r>
          </a:p>
          <a:p>
            <a:pPr lvl="2">
              <a:buFont typeface="Arial" pitchFamily="34" charset="0"/>
              <a:buChar char="•"/>
            </a:pPr>
            <a:r>
              <a:rPr lang="en-US" sz="2400" i="1" dirty="0" smtClean="0"/>
              <a:t>Contemporary </a:t>
            </a:r>
            <a:r>
              <a:rPr lang="en-US" sz="2400" i="1" dirty="0"/>
              <a:t>DPLL(T) &lt; </a:t>
            </a:r>
            <a:r>
              <a:rPr lang="en-US" sz="2400" i="1" dirty="0" smtClean="0"/>
              <a:t>Resolution</a:t>
            </a:r>
            <a:endParaRPr lang="en-US" sz="2400" i="1" dirty="0"/>
          </a:p>
        </p:txBody>
      </p:sp>
    </p:spTree>
    <p:extLst>
      <p:ext uri="{BB962C8B-B14F-4D97-AF65-F5344CB8AC3E}">
        <p14:creationId xmlns:p14="http://schemas.microsoft.com/office/powerpoint/2010/main" val="1231098733"/>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 Framework and its limitations</a:t>
            </a:r>
            <a:endParaRPr lang="en-US" dirty="0"/>
          </a:p>
        </p:txBody>
      </p:sp>
      <p:sp>
        <p:nvSpPr>
          <p:cNvPr id="4" name="Content Placeholder 3"/>
          <p:cNvSpPr>
            <a:spLocks noGrp="1"/>
          </p:cNvSpPr>
          <p:nvPr>
            <p:ph idx="1"/>
          </p:nvPr>
        </p:nvSpPr>
        <p:spPr>
          <a:xfrm>
            <a:off x="381000" y="1412875"/>
            <a:ext cx="8382000" cy="4385816"/>
          </a:xfrm>
        </p:spPr>
        <p:txBody>
          <a:bodyPr/>
          <a:lstStyle/>
          <a:p>
            <a:pPr marL="754062" lvl="2" indent="0">
              <a:buNone/>
            </a:pPr>
            <a:endParaRPr lang="en-US" i="1" dirty="0"/>
          </a:p>
          <a:p>
            <a:pPr marL="376238" lvl="1" indent="0">
              <a:buNone/>
            </a:pPr>
            <a:r>
              <a:rPr lang="en-US" i="1" dirty="0" smtClean="0"/>
              <a:t>But … DPLL(T) &lt; Resolution</a:t>
            </a:r>
          </a:p>
          <a:p>
            <a:pPr marL="376238" lvl="1" indent="0">
              <a:buNone/>
            </a:pPr>
            <a:endParaRPr lang="en-US" i="1" dirty="0" smtClean="0"/>
          </a:p>
          <a:p>
            <a:pPr marL="376238" lvl="1" indent="0">
              <a:buNone/>
            </a:pPr>
            <a:r>
              <a:rPr lang="en-US" i="1" dirty="0" smtClean="0"/>
              <a:t>Possible remedies:</a:t>
            </a:r>
          </a:p>
          <a:p>
            <a:pPr marL="376238" lvl="1" indent="0">
              <a:buNone/>
            </a:pPr>
            <a:endParaRPr lang="en-US" i="1" dirty="0" smtClean="0"/>
          </a:p>
          <a:p>
            <a:pPr marL="376238" lvl="1" indent="0">
              <a:buNone/>
            </a:pPr>
            <a:r>
              <a:rPr lang="en-US" i="1" dirty="0" smtClean="0"/>
              <a:t>- Forget DPLL(T). Use other core engine.</a:t>
            </a:r>
          </a:p>
          <a:p>
            <a:pPr marL="376238" lvl="1" indent="0">
              <a:buNone/>
            </a:pPr>
            <a:r>
              <a:rPr lang="en-US" i="1" dirty="0" smtClean="0"/>
              <a:t>- Adapt DPLL(T). Elaboration here. We call it:</a:t>
            </a:r>
          </a:p>
          <a:p>
            <a:pPr marL="376238" lvl="1" indent="0">
              <a:buNone/>
            </a:pPr>
            <a:endParaRPr lang="en-US" dirty="0" smtClean="0"/>
          </a:p>
          <a:p>
            <a:pPr marL="754062" lvl="2" indent="0">
              <a:buNone/>
            </a:pPr>
            <a:r>
              <a:rPr lang="en-US" b="1" i="1" dirty="0" smtClean="0"/>
              <a:t>	    Conflict Directed Theory Resolution</a:t>
            </a:r>
          </a:p>
        </p:txBody>
      </p:sp>
    </p:spTree>
    <p:extLst>
      <p:ext uri="{BB962C8B-B14F-4D97-AF65-F5344CB8AC3E}">
        <p14:creationId xmlns:p14="http://schemas.microsoft.com/office/powerpoint/2010/main" val="396787977"/>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747897"/>
          </a:xfrm>
        </p:spPr>
        <p:txBody>
          <a:bodyPr/>
          <a:lstStyle/>
          <a:p>
            <a:r>
              <a:rPr lang="en-US" dirty="0" smtClean="0"/>
              <a:t>Review: SAT made “tractable” </a:t>
            </a:r>
            <a:endParaRPr lang="en-US" dirty="0"/>
          </a:p>
        </p:txBody>
      </p:sp>
      <mc:AlternateContent xmlns:mc="http://schemas.openxmlformats.org/markup-compatibility/2006" xmlns:a14="http://schemas.microsoft.com/office/drawing/2010/main">
        <mc:Choice Requires="a14">
          <p:sp>
            <p:nvSpPr>
              <p:cNvPr id="6" name="Rectangle 5"/>
              <p:cNvSpPr/>
              <p:nvPr/>
            </p:nvSpPr>
            <p:spPr>
              <a:xfrm>
                <a:off x="685800" y="2973287"/>
                <a:ext cx="6858000"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solidFill>
                            <a:schemeClr val="bg1"/>
                          </a:solidFill>
                          <a:latin typeface="Cambria Math"/>
                        </a:rPr>
                        <m:t>¬</m:t>
                      </m:r>
                      <m:r>
                        <a:rPr lang="en-US" i="1" smtClean="0">
                          <a:solidFill>
                            <a:schemeClr val="bg1"/>
                          </a:solidFill>
                          <a:latin typeface="Cambria Math"/>
                        </a:rPr>
                        <m:t>𝑝</m:t>
                      </m:r>
                      <m:r>
                        <a:rPr lang="en-US" i="1" smtClean="0">
                          <a:solidFill>
                            <a:schemeClr val="bg1"/>
                          </a:solidFill>
                          <a:latin typeface="Cambria Math"/>
                        </a:rPr>
                        <m:t>∨¬</m:t>
                      </m:r>
                      <m:r>
                        <a:rPr lang="en-US" i="1">
                          <a:solidFill>
                            <a:schemeClr val="bg1"/>
                          </a:solidFill>
                          <a:latin typeface="Cambria Math"/>
                        </a:rPr>
                        <m:t>𝑞</m:t>
                      </m:r>
                      <m:r>
                        <a:rPr lang="en-US" i="1">
                          <a:solidFill>
                            <a:schemeClr val="bg1"/>
                          </a:solidFill>
                          <a:latin typeface="Cambria Math"/>
                        </a:rPr>
                        <m:t>,      </m:t>
                      </m:r>
                      <m:r>
                        <a:rPr lang="en-US" i="1">
                          <a:solidFill>
                            <a:schemeClr val="bg1"/>
                          </a:solidFill>
                          <a:latin typeface="Cambria Math"/>
                        </a:rPr>
                        <m:t>𝑝</m:t>
                      </m:r>
                      <m:r>
                        <a:rPr lang="en-US" i="1">
                          <a:solidFill>
                            <a:schemeClr val="bg1"/>
                          </a:solidFill>
                          <a:latin typeface="Cambria Math"/>
                        </a:rPr>
                        <m:t>∨¬</m:t>
                      </m:r>
                      <m:r>
                        <a:rPr lang="en-US" i="1">
                          <a:solidFill>
                            <a:schemeClr val="bg1"/>
                          </a:solidFill>
                          <a:latin typeface="Cambria Math"/>
                        </a:rPr>
                        <m:t>𝑞</m:t>
                      </m:r>
                      <m:r>
                        <a:rPr lang="en-US" i="1">
                          <a:solidFill>
                            <a:schemeClr val="bg1"/>
                          </a:solidFill>
                          <a:latin typeface="Cambria Math"/>
                        </a:rPr>
                        <m:t>,     ¬</m:t>
                      </m:r>
                      <m:r>
                        <a:rPr lang="en-US" i="1">
                          <a:solidFill>
                            <a:schemeClr val="bg1"/>
                          </a:solidFill>
                          <a:latin typeface="Cambria Math"/>
                        </a:rPr>
                        <m:t>𝑝</m:t>
                      </m:r>
                      <m:r>
                        <a:rPr lang="en-US" i="1">
                          <a:solidFill>
                            <a:schemeClr val="bg1"/>
                          </a:solidFill>
                          <a:latin typeface="Cambria Math"/>
                        </a:rPr>
                        <m:t>∨</m:t>
                      </m:r>
                      <m:r>
                        <a:rPr lang="en-US" i="1">
                          <a:solidFill>
                            <a:schemeClr val="bg1"/>
                          </a:solidFill>
                          <a:latin typeface="Cambria Math"/>
                        </a:rPr>
                        <m:t>𝑞</m:t>
                      </m:r>
                      <m:r>
                        <a:rPr lang="en-US" i="1">
                          <a:solidFill>
                            <a:schemeClr val="bg1"/>
                          </a:solidFill>
                          <a:latin typeface="Cambria Math"/>
                        </a:rPr>
                        <m:t>,     </m:t>
                      </m:r>
                      <m:r>
                        <a:rPr lang="en-US" i="1">
                          <a:solidFill>
                            <a:schemeClr val="bg1"/>
                          </a:solidFill>
                          <a:latin typeface="Cambria Math"/>
                        </a:rPr>
                        <m:t>𝑝</m:t>
                      </m:r>
                      <m:r>
                        <a:rPr lang="en-US" i="1">
                          <a:solidFill>
                            <a:schemeClr val="bg1"/>
                          </a:solidFill>
                          <a:latin typeface="Cambria Math"/>
                        </a:rPr>
                        <m:t>∨</m:t>
                      </m:r>
                      <m:r>
                        <a:rPr lang="en-US" i="1">
                          <a:solidFill>
                            <a:schemeClr val="bg1"/>
                          </a:solidFill>
                          <a:latin typeface="Cambria Math"/>
                        </a:rPr>
                        <m:t>𝑞</m:t>
                      </m:r>
                      <m:r>
                        <a:rPr lang="en-US" i="1">
                          <a:solidFill>
                            <a:schemeClr val="bg1"/>
                          </a:solidFill>
                          <a:latin typeface="Cambria Math"/>
                        </a:rPr>
                        <m:t> </m:t>
                      </m:r>
                    </m:oMath>
                  </m:oMathPara>
                </a14:m>
                <a:endParaRPr lang="en-US" dirty="0"/>
              </a:p>
            </p:txBody>
          </p:sp>
        </mc:Choice>
        <mc:Fallback xmlns="">
          <p:sp>
            <p:nvSpPr>
              <p:cNvPr id="6" name="Rectangle 5"/>
              <p:cNvSpPr>
                <a:spLocks noRot="1" noChangeAspect="1" noMove="1" noResize="1" noEditPoints="1" noAdjustHandles="1" noChangeArrowheads="1" noChangeShapeType="1" noTextEdit="1"/>
              </p:cNvSpPr>
              <p:nvPr/>
            </p:nvSpPr>
            <p:spPr>
              <a:xfrm>
                <a:off x="685800" y="2973287"/>
                <a:ext cx="6858000" cy="369332"/>
              </a:xfrm>
              <a:prstGeom prst="rect">
                <a:avLst/>
              </a:prstGeom>
              <a:blipFill rotWithShape="1">
                <a:blip r:embed="rId2"/>
                <a:stretch>
                  <a:fillRect b="-8333"/>
                </a:stretch>
              </a:blipFill>
            </p:spPr>
            <p:txBody>
              <a:bodyPr/>
              <a:lstStyle/>
              <a:p>
                <a:r>
                  <a:rPr lang="en-US">
                    <a:noFill/>
                  </a:rPr>
                  <a:t> </a:t>
                </a:r>
              </a:p>
            </p:txBody>
          </p:sp>
        </mc:Fallback>
      </mc:AlternateContent>
      <p:cxnSp>
        <p:nvCxnSpPr>
          <p:cNvPr id="8" name="Straight Connector 7"/>
          <p:cNvCxnSpPr/>
          <p:nvPr/>
        </p:nvCxnSpPr>
        <p:spPr>
          <a:xfrm>
            <a:off x="2209800" y="3301916"/>
            <a:ext cx="685800" cy="90075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953000" y="3368177"/>
            <a:ext cx="685800" cy="90075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2895600" y="3368177"/>
            <a:ext cx="685800" cy="83449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5658678" y="3434438"/>
            <a:ext cx="685800" cy="83449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Rectangle 12"/>
              <p:cNvSpPr/>
              <p:nvPr/>
            </p:nvSpPr>
            <p:spPr>
              <a:xfrm>
                <a:off x="2438400" y="4268929"/>
                <a:ext cx="914400"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solidFill>
                            <a:schemeClr val="bg1"/>
                          </a:solidFill>
                          <a:latin typeface="Cambria Math"/>
                        </a:rPr>
                        <m:t>¬</m:t>
                      </m:r>
                      <m:r>
                        <a:rPr lang="en-US" i="1">
                          <a:solidFill>
                            <a:schemeClr val="bg1"/>
                          </a:solidFill>
                          <a:latin typeface="Cambria Math"/>
                        </a:rPr>
                        <m:t>𝑞</m:t>
                      </m:r>
                      <m:r>
                        <a:rPr lang="en-US" i="1">
                          <a:solidFill>
                            <a:schemeClr val="bg1"/>
                          </a:solidFill>
                          <a:latin typeface="Cambria Math"/>
                        </a:rPr>
                        <m:t> </m:t>
                      </m:r>
                    </m:oMath>
                  </m:oMathPara>
                </a14:m>
                <a:endParaRPr lang="en-US" dirty="0"/>
              </a:p>
            </p:txBody>
          </p:sp>
        </mc:Choice>
        <mc:Fallback xmlns="">
          <p:sp>
            <p:nvSpPr>
              <p:cNvPr id="13" name="Rectangle 12"/>
              <p:cNvSpPr>
                <a:spLocks noRot="1" noChangeAspect="1" noMove="1" noResize="1" noEditPoints="1" noAdjustHandles="1" noChangeArrowheads="1" noChangeShapeType="1" noTextEdit="1"/>
              </p:cNvSpPr>
              <p:nvPr/>
            </p:nvSpPr>
            <p:spPr>
              <a:xfrm>
                <a:off x="2438400" y="4268929"/>
                <a:ext cx="914400" cy="369332"/>
              </a:xfrm>
              <a:prstGeom prst="rect">
                <a:avLst/>
              </a:prstGeom>
              <a:blipFill rotWithShape="1">
                <a:blip r:embed="rId3"/>
                <a:stretch>
                  <a:fillRect b="-65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5170004" y="4302059"/>
                <a:ext cx="838200"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i="1">
                          <a:solidFill>
                            <a:schemeClr val="bg1"/>
                          </a:solidFill>
                          <a:latin typeface="Cambria Math"/>
                        </a:rPr>
                        <m:t>𝑞</m:t>
                      </m:r>
                      <m:r>
                        <a:rPr lang="en-US" i="1">
                          <a:solidFill>
                            <a:schemeClr val="bg1"/>
                          </a:solidFill>
                          <a:latin typeface="Cambria Math"/>
                        </a:rPr>
                        <m:t> </m:t>
                      </m:r>
                    </m:oMath>
                  </m:oMathPara>
                </a14:m>
                <a:endParaRPr lang="en-US" dirty="0"/>
              </a:p>
            </p:txBody>
          </p:sp>
        </mc:Choice>
        <mc:Fallback xmlns="">
          <p:sp>
            <p:nvSpPr>
              <p:cNvPr id="14" name="Rectangle 13"/>
              <p:cNvSpPr>
                <a:spLocks noRot="1" noChangeAspect="1" noMove="1" noResize="1" noEditPoints="1" noAdjustHandles="1" noChangeArrowheads="1" noChangeShapeType="1" noTextEdit="1"/>
              </p:cNvSpPr>
              <p:nvPr/>
            </p:nvSpPr>
            <p:spPr>
              <a:xfrm>
                <a:off x="5170004" y="4302059"/>
                <a:ext cx="838200" cy="369332"/>
              </a:xfrm>
              <a:prstGeom prst="rect">
                <a:avLst/>
              </a:prstGeom>
              <a:blipFill rotWithShape="1">
                <a:blip r:embed="rId4"/>
                <a:stretch>
                  <a:fillRect b="-8333"/>
                </a:stretch>
              </a:blipFill>
            </p:spPr>
            <p:txBody>
              <a:bodyPr/>
              <a:lstStyle/>
              <a:p>
                <a:r>
                  <a:rPr lang="en-US">
                    <a:noFill/>
                  </a:rPr>
                  <a:t> </a:t>
                </a:r>
              </a:p>
            </p:txBody>
          </p:sp>
        </mc:Fallback>
      </mc:AlternateContent>
      <p:cxnSp>
        <p:nvCxnSpPr>
          <p:cNvPr id="15" name="Straight Connector 14"/>
          <p:cNvCxnSpPr/>
          <p:nvPr/>
        </p:nvCxnSpPr>
        <p:spPr>
          <a:xfrm>
            <a:off x="3238500" y="4651513"/>
            <a:ext cx="1028700" cy="107515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4520648" y="4731224"/>
            <a:ext cx="864704" cy="99544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Rectangle 18"/>
              <p:cNvSpPr/>
              <p:nvPr/>
            </p:nvSpPr>
            <p:spPr>
              <a:xfrm>
                <a:off x="4038600" y="5726668"/>
                <a:ext cx="914400"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solidFill>
                            <a:schemeClr val="bg1"/>
                          </a:solidFill>
                          <a:latin typeface="Cambria Math"/>
                        </a:rPr>
                        <m:t>⊥</m:t>
                      </m:r>
                      <m:r>
                        <a:rPr lang="en-US" b="0" i="1" smtClean="0">
                          <a:latin typeface="Cambria Math"/>
                        </a:rPr>
                        <m:t>⊥</m:t>
                      </m:r>
                    </m:oMath>
                  </m:oMathPara>
                </a14:m>
                <a:endParaRPr lang="en-US" dirty="0"/>
              </a:p>
            </p:txBody>
          </p:sp>
        </mc:Choice>
        <mc:Fallback xmlns="">
          <p:sp>
            <p:nvSpPr>
              <p:cNvPr id="19" name="Rectangle 18"/>
              <p:cNvSpPr>
                <a:spLocks noRot="1" noChangeAspect="1" noMove="1" noResize="1" noEditPoints="1" noAdjustHandles="1" noChangeArrowheads="1" noChangeShapeType="1" noTextEdit="1"/>
              </p:cNvSpPr>
              <p:nvPr/>
            </p:nvSpPr>
            <p:spPr>
              <a:xfrm>
                <a:off x="4038600" y="5726668"/>
                <a:ext cx="914400" cy="369332"/>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6">
            <p14:nvContentPartPr>
              <p14:cNvPr id="5" name="Ink 4"/>
              <p14:cNvContentPartPr/>
              <p14:nvPr/>
            </p14:nvContentPartPr>
            <p14:xfrm>
              <a:off x="2796814" y="4762777"/>
              <a:ext cx="1235160" cy="1242000"/>
            </p14:xfrm>
          </p:contentPart>
        </mc:Choice>
        <mc:Fallback xmlns="">
          <p:pic>
            <p:nvPicPr>
              <p:cNvPr id="5" name="Ink 4"/>
              <p:cNvPicPr/>
              <p:nvPr/>
            </p:nvPicPr>
            <p:blipFill>
              <a:blip r:embed="rId7"/>
              <a:stretch>
                <a:fillRect/>
              </a:stretch>
            </p:blipFill>
            <p:spPr>
              <a:xfrm>
                <a:off x="2780614" y="4746217"/>
                <a:ext cx="1262520" cy="12697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6" name="Ink 35"/>
              <p14:cNvContentPartPr/>
              <p14:nvPr/>
            </p14:nvContentPartPr>
            <p14:xfrm>
              <a:off x="1849190" y="2576857"/>
              <a:ext cx="1766962" cy="353520"/>
            </p14:xfrm>
          </p:contentPart>
        </mc:Choice>
        <mc:Fallback xmlns="">
          <p:pic>
            <p:nvPicPr>
              <p:cNvPr id="36" name="Ink 35"/>
              <p:cNvPicPr/>
              <p:nvPr/>
            </p:nvPicPr>
            <p:blipFill>
              <a:blip r:embed="rId9"/>
              <a:stretch>
                <a:fillRect/>
              </a:stretch>
            </p:blipFill>
            <p:spPr>
              <a:xfrm>
                <a:off x="1837309" y="2562817"/>
                <a:ext cx="1797563" cy="3826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3" name="Ink 52"/>
              <p14:cNvContentPartPr/>
              <p14:nvPr/>
            </p14:nvContentPartPr>
            <p14:xfrm>
              <a:off x="3848990" y="3518257"/>
              <a:ext cx="612720" cy="1998000"/>
            </p14:xfrm>
          </p:contentPart>
        </mc:Choice>
        <mc:Fallback xmlns="">
          <p:pic>
            <p:nvPicPr>
              <p:cNvPr id="53" name="Ink 52"/>
              <p:cNvPicPr/>
              <p:nvPr/>
            </p:nvPicPr>
            <p:blipFill>
              <a:blip r:embed="rId11"/>
              <a:stretch>
                <a:fillRect/>
              </a:stretch>
            </p:blipFill>
            <p:spPr>
              <a:xfrm>
                <a:off x="3833510" y="3502777"/>
                <a:ext cx="644760" cy="20304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7" name="Ink 96"/>
              <p14:cNvContentPartPr/>
              <p14:nvPr/>
            </p14:nvContentPartPr>
            <p14:xfrm>
              <a:off x="5098910" y="2525017"/>
              <a:ext cx="1091160" cy="172800"/>
            </p14:xfrm>
          </p:contentPart>
        </mc:Choice>
        <mc:Fallback xmlns="">
          <p:pic>
            <p:nvPicPr>
              <p:cNvPr id="97" name="Ink 96"/>
              <p:cNvPicPr/>
              <p:nvPr/>
            </p:nvPicPr>
            <p:blipFill>
              <a:blip r:embed="rId13"/>
              <a:stretch>
                <a:fillRect/>
              </a:stretch>
            </p:blipFill>
            <p:spPr>
              <a:xfrm>
                <a:off x="5080550" y="2507377"/>
                <a:ext cx="1126440" cy="205920"/>
              </a:xfrm>
              <a:prstGeom prst="rect">
                <a:avLst/>
              </a:prstGeom>
            </p:spPr>
          </p:pic>
        </mc:Fallback>
      </mc:AlternateContent>
      <p:sp>
        <p:nvSpPr>
          <p:cNvPr id="112" name="TextBox 111"/>
          <p:cNvSpPr txBox="1"/>
          <p:nvPr/>
        </p:nvSpPr>
        <p:spPr>
          <a:xfrm>
            <a:off x="2118064" y="5516257"/>
            <a:ext cx="1159292" cy="369332"/>
          </a:xfrm>
          <a:prstGeom prst="rect">
            <a:avLst/>
          </a:prstGeom>
          <a:noFill/>
        </p:spPr>
        <p:txBody>
          <a:bodyPr wrap="none" rtlCol="0">
            <a:spAutoFit/>
          </a:bodyPr>
          <a:lstStyle/>
          <a:p>
            <a:r>
              <a:rPr lang="en-US" b="1" dirty="0" smtClean="0">
                <a:solidFill>
                  <a:srgbClr val="00B050"/>
                </a:solidFill>
              </a:rPr>
              <a:t>Guess  </a:t>
            </a:r>
            <a:r>
              <a:rPr lang="en-US" b="1" i="1" dirty="0" smtClean="0">
                <a:solidFill>
                  <a:srgbClr val="00B0F0"/>
                </a:solidFill>
                <a:effectLst>
                  <a:outerShdw blurRad="38100" dist="38100" dir="2700000" algn="tl">
                    <a:srgbClr val="000000">
                      <a:alpha val="43137"/>
                    </a:srgbClr>
                  </a:outerShdw>
                </a:effectLst>
              </a:rPr>
              <a:t>q</a:t>
            </a:r>
          </a:p>
        </p:txBody>
      </p:sp>
      <p:sp>
        <p:nvSpPr>
          <p:cNvPr id="113" name="TextBox 112"/>
          <p:cNvSpPr txBox="1"/>
          <p:nvPr/>
        </p:nvSpPr>
        <p:spPr>
          <a:xfrm>
            <a:off x="2219136" y="2155685"/>
            <a:ext cx="1107996" cy="369332"/>
          </a:xfrm>
          <a:prstGeom prst="rect">
            <a:avLst/>
          </a:prstGeom>
          <a:noFill/>
        </p:spPr>
        <p:txBody>
          <a:bodyPr wrap="none" rtlCol="0">
            <a:spAutoFit/>
          </a:bodyPr>
          <a:lstStyle/>
          <a:p>
            <a:r>
              <a:rPr lang="en-US" b="1" dirty="0" smtClean="0">
                <a:solidFill>
                  <a:srgbClr val="C00000"/>
                </a:solidFill>
              </a:rPr>
              <a:t>Conflict</a:t>
            </a:r>
            <a:r>
              <a:rPr lang="en-US" dirty="0" smtClean="0">
                <a:solidFill>
                  <a:schemeClr val="bg1"/>
                </a:solidFill>
              </a:rPr>
              <a:t> </a:t>
            </a:r>
          </a:p>
        </p:txBody>
      </p:sp>
      <p:sp>
        <p:nvSpPr>
          <p:cNvPr id="114" name="TextBox 113"/>
          <p:cNvSpPr txBox="1"/>
          <p:nvPr/>
        </p:nvSpPr>
        <p:spPr>
          <a:xfrm>
            <a:off x="5104680" y="2123419"/>
            <a:ext cx="1107996" cy="369332"/>
          </a:xfrm>
          <a:prstGeom prst="rect">
            <a:avLst/>
          </a:prstGeom>
          <a:noFill/>
        </p:spPr>
        <p:txBody>
          <a:bodyPr wrap="none" rtlCol="0">
            <a:spAutoFit/>
          </a:bodyPr>
          <a:lstStyle/>
          <a:p>
            <a:r>
              <a:rPr lang="en-US" b="1" dirty="0" smtClean="0">
                <a:solidFill>
                  <a:srgbClr val="C00000"/>
                </a:solidFill>
              </a:rPr>
              <a:t>Conflict</a:t>
            </a:r>
            <a:r>
              <a:rPr lang="en-US" dirty="0" smtClean="0">
                <a:solidFill>
                  <a:schemeClr val="bg1"/>
                </a:solidFill>
              </a:rPr>
              <a:t> </a:t>
            </a:r>
          </a:p>
        </p:txBody>
      </p:sp>
      <mc:AlternateContent xmlns:mc="http://schemas.openxmlformats.org/markup-compatibility/2006" xmlns:a14="http://schemas.microsoft.com/office/drawing/2010/main">
        <mc:Choice Requires="a14">
          <p:sp>
            <p:nvSpPr>
              <p:cNvPr id="116" name="TextBox 115"/>
              <p:cNvSpPr txBox="1"/>
              <p:nvPr/>
            </p:nvSpPr>
            <p:spPr>
              <a:xfrm>
                <a:off x="376388" y="3932727"/>
                <a:ext cx="1757212" cy="369332"/>
              </a:xfrm>
              <a:prstGeom prst="rect">
                <a:avLst/>
              </a:prstGeom>
              <a:noFill/>
            </p:spPr>
            <p:txBody>
              <a:bodyPr wrap="none" rtlCol="0">
                <a:spAutoFit/>
              </a:bodyPr>
              <a:lstStyle/>
              <a:p>
                <a:r>
                  <a:rPr lang="en-US" b="1" dirty="0" smtClean="0">
                    <a:solidFill>
                      <a:srgbClr val="0B891A"/>
                    </a:solidFill>
                  </a:rPr>
                  <a:t>Propagate</a:t>
                </a:r>
                <a:r>
                  <a:rPr lang="en-US" dirty="0" smtClean="0">
                    <a:solidFill>
                      <a:srgbClr val="0B891A"/>
                    </a:solidFill>
                  </a:rPr>
                  <a:t> </a:t>
                </a:r>
                <a14:m>
                  <m:oMath xmlns:m="http://schemas.openxmlformats.org/officeDocument/2006/math">
                    <m:r>
                      <a:rPr lang="en-US" b="0" i="1" smtClean="0">
                        <a:solidFill>
                          <a:srgbClr val="0070C0"/>
                        </a:solidFill>
                        <a:effectLst>
                          <a:outerShdw blurRad="38100" dist="38100" dir="2700000" algn="tl">
                            <a:srgbClr val="000000">
                              <a:alpha val="43137"/>
                            </a:srgbClr>
                          </a:outerShdw>
                        </a:effectLst>
                        <a:latin typeface="Cambria Math"/>
                      </a:rPr>
                      <m:t>¬</m:t>
                    </m:r>
                    <m:r>
                      <a:rPr lang="en-US" b="0" i="1" smtClean="0">
                        <a:solidFill>
                          <a:srgbClr val="0070C0"/>
                        </a:solidFill>
                        <a:effectLst>
                          <a:outerShdw blurRad="38100" dist="38100" dir="2700000" algn="tl">
                            <a:srgbClr val="000000">
                              <a:alpha val="43137"/>
                            </a:srgbClr>
                          </a:outerShdw>
                        </a:effectLst>
                        <a:latin typeface="Cambria Math"/>
                      </a:rPr>
                      <m:t>𝑝</m:t>
                    </m:r>
                  </m:oMath>
                </a14:m>
                <a:r>
                  <a:rPr lang="en-US" dirty="0" smtClean="0">
                    <a:solidFill>
                      <a:schemeClr val="bg1"/>
                    </a:solidFill>
                    <a:effectLst>
                      <a:outerShdw blurRad="38100" dist="38100" dir="2700000" algn="tl">
                        <a:srgbClr val="000000">
                          <a:alpha val="43137"/>
                        </a:srgbClr>
                      </a:outerShdw>
                    </a:effectLst>
                  </a:rPr>
                  <a:t> </a:t>
                </a:r>
                <a:endParaRPr lang="en-US" dirty="0" smtClean="0">
                  <a:solidFill>
                    <a:schemeClr val="bg1"/>
                  </a:solidFill>
                </a:endParaRPr>
              </a:p>
            </p:txBody>
          </p:sp>
        </mc:Choice>
        <mc:Fallback xmlns="">
          <p:sp>
            <p:nvSpPr>
              <p:cNvPr id="116" name="TextBox 115"/>
              <p:cNvSpPr txBox="1">
                <a:spLocks noRot="1" noChangeAspect="1" noMove="1" noResize="1" noEditPoints="1" noAdjustHandles="1" noChangeArrowheads="1" noChangeShapeType="1" noTextEdit="1"/>
              </p:cNvSpPr>
              <p:nvPr/>
            </p:nvSpPr>
            <p:spPr>
              <a:xfrm>
                <a:off x="376388" y="3932727"/>
                <a:ext cx="1757212" cy="369332"/>
              </a:xfrm>
              <a:prstGeom prst="rect">
                <a:avLst/>
              </a:prstGeom>
              <a:blipFill rotWithShape="1">
                <a:blip r:embed="rId14"/>
                <a:stretch>
                  <a:fillRect l="-3125" t="-819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1" name="TextBox 120"/>
              <p:cNvSpPr txBox="1"/>
              <p:nvPr/>
            </p:nvSpPr>
            <p:spPr>
              <a:xfrm>
                <a:off x="3886200" y="1629488"/>
                <a:ext cx="1189749" cy="646331"/>
              </a:xfrm>
              <a:prstGeom prst="rect">
                <a:avLst/>
              </a:prstGeom>
              <a:noFill/>
            </p:spPr>
            <p:txBody>
              <a:bodyPr wrap="none" rtlCol="0">
                <a:spAutoFit/>
              </a:bodyPr>
              <a:lstStyle/>
              <a:p>
                <a:r>
                  <a:rPr lang="en-US" b="1" dirty="0" smtClean="0">
                    <a:solidFill>
                      <a:schemeClr val="accent4">
                        <a:lumMod val="50000"/>
                      </a:schemeClr>
                    </a:solidFill>
                  </a:rPr>
                  <a:t>Resolve</a:t>
                </a:r>
              </a:p>
              <a:p>
                <a:r>
                  <a:rPr lang="en-US" b="1" dirty="0" smtClean="0">
                    <a:solidFill>
                      <a:schemeClr val="accent4">
                        <a:lumMod val="50000"/>
                      </a:schemeClr>
                    </a:solidFill>
                  </a:rPr>
                  <a:t>Learn</a:t>
                </a:r>
                <a:r>
                  <a:rPr lang="en-US" dirty="0" smtClean="0">
                    <a:solidFill>
                      <a:schemeClr val="accent4">
                        <a:lumMod val="50000"/>
                      </a:schemeClr>
                    </a:solidFill>
                  </a:rPr>
                  <a:t> </a:t>
                </a:r>
                <a14:m>
                  <m:oMath xmlns:m="http://schemas.openxmlformats.org/officeDocument/2006/math">
                    <m:r>
                      <a:rPr lang="en-US" b="1" i="1">
                        <a:solidFill>
                          <a:srgbClr val="0070C0"/>
                        </a:solidFill>
                        <a:latin typeface="Cambria Math"/>
                      </a:rPr>
                      <m:t>¬</m:t>
                    </m:r>
                    <m:r>
                      <a:rPr lang="en-US" b="1" i="1">
                        <a:solidFill>
                          <a:srgbClr val="0070C0"/>
                        </a:solidFill>
                        <a:latin typeface="Cambria Math"/>
                      </a:rPr>
                      <m:t>𝒒</m:t>
                    </m:r>
                  </m:oMath>
                </a14:m>
                <a:endParaRPr lang="en-US" b="1" dirty="0" err="1">
                  <a:solidFill>
                    <a:srgbClr val="0070C0"/>
                  </a:solidFill>
                </a:endParaRPr>
              </a:p>
            </p:txBody>
          </p:sp>
        </mc:Choice>
        <mc:Fallback xmlns="">
          <p:sp>
            <p:nvSpPr>
              <p:cNvPr id="121" name="TextBox 120"/>
              <p:cNvSpPr txBox="1">
                <a:spLocks noRot="1" noChangeAspect="1" noMove="1" noResize="1" noEditPoints="1" noAdjustHandles="1" noChangeArrowheads="1" noChangeShapeType="1" noTextEdit="1"/>
              </p:cNvSpPr>
              <p:nvPr/>
            </p:nvSpPr>
            <p:spPr>
              <a:xfrm>
                <a:off x="3886200" y="1629488"/>
                <a:ext cx="1189749" cy="646331"/>
              </a:xfrm>
              <a:prstGeom prst="rect">
                <a:avLst/>
              </a:prstGeom>
              <a:blipFill rotWithShape="1">
                <a:blip r:embed="rId15"/>
                <a:stretch>
                  <a:fillRect l="-4615" t="-4717" b="-14151"/>
                </a:stretch>
              </a:blipFill>
            </p:spPr>
            <p:txBody>
              <a:bodyPr/>
              <a:lstStyle/>
              <a:p>
                <a:r>
                  <a:rPr lang="en-US">
                    <a:noFill/>
                  </a:rPr>
                  <a:t> </a:t>
                </a:r>
              </a:p>
            </p:txBody>
          </p:sp>
        </mc:Fallback>
      </mc:AlternateContent>
      <p:sp>
        <p:nvSpPr>
          <p:cNvPr id="122" name="Rectangle 121"/>
          <p:cNvSpPr/>
          <p:nvPr/>
        </p:nvSpPr>
        <p:spPr>
          <a:xfrm>
            <a:off x="4057648" y="3956783"/>
            <a:ext cx="1287532" cy="369332"/>
          </a:xfrm>
          <a:prstGeom prst="rect">
            <a:avLst/>
          </a:prstGeom>
        </p:spPr>
        <p:txBody>
          <a:bodyPr wrap="none">
            <a:spAutoFit/>
          </a:bodyPr>
          <a:lstStyle/>
          <a:p>
            <a:r>
              <a:rPr lang="en-US" b="1" dirty="0" err="1" smtClean="0">
                <a:solidFill>
                  <a:srgbClr val="0B891A"/>
                </a:solidFill>
              </a:rPr>
              <a:t>Backjump</a:t>
            </a:r>
            <a:endParaRPr lang="en-US" dirty="0"/>
          </a:p>
        </p:txBody>
      </p:sp>
      <mc:AlternateContent xmlns:mc="http://schemas.openxmlformats.org/markup-compatibility/2006" xmlns:p14="http://schemas.microsoft.com/office/powerpoint/2010/main">
        <mc:Choice Requires="p14">
          <p:contentPart p14:bwMode="auto" r:id="rId16">
            <p14:nvContentPartPr>
              <p14:cNvPr id="125" name="Ink 124"/>
              <p14:cNvContentPartPr/>
              <p14:nvPr/>
            </p14:nvContentPartPr>
            <p14:xfrm>
              <a:off x="1600430" y="3417817"/>
              <a:ext cx="740160" cy="815040"/>
            </p14:xfrm>
          </p:contentPart>
        </mc:Choice>
        <mc:Fallback xmlns="">
          <p:pic>
            <p:nvPicPr>
              <p:cNvPr id="125" name="Ink 124"/>
              <p:cNvPicPr/>
              <p:nvPr/>
            </p:nvPicPr>
            <p:blipFill>
              <a:blip r:embed="rId17"/>
              <a:stretch>
                <a:fillRect/>
              </a:stretch>
            </p:blipFill>
            <p:spPr>
              <a:xfrm>
                <a:off x="1585310" y="3400897"/>
                <a:ext cx="765720" cy="8442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7" name="Ink 126"/>
              <p14:cNvContentPartPr/>
              <p14:nvPr/>
            </p14:nvContentPartPr>
            <p14:xfrm>
              <a:off x="3746472" y="2225252"/>
              <a:ext cx="794880" cy="672840"/>
            </p14:xfrm>
          </p:contentPart>
        </mc:Choice>
        <mc:Fallback xmlns="">
          <p:pic>
            <p:nvPicPr>
              <p:cNvPr id="127" name="Ink 126"/>
              <p:cNvPicPr/>
              <p:nvPr/>
            </p:nvPicPr>
            <p:blipFill>
              <a:blip r:embed="rId19"/>
              <a:stretch>
                <a:fillRect/>
              </a:stretch>
            </p:blipFill>
            <p:spPr>
              <a:xfrm>
                <a:off x="3728832" y="2207972"/>
                <a:ext cx="830160" cy="7092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29" name="Ink 128"/>
              <p14:cNvContentPartPr/>
              <p14:nvPr/>
            </p14:nvContentPartPr>
            <p14:xfrm>
              <a:off x="4756910" y="3486212"/>
              <a:ext cx="1920240" cy="2411640"/>
            </p14:xfrm>
          </p:contentPart>
        </mc:Choice>
        <mc:Fallback xmlns="">
          <p:pic>
            <p:nvPicPr>
              <p:cNvPr id="129" name="Ink 128"/>
              <p:cNvPicPr/>
              <p:nvPr/>
            </p:nvPicPr>
            <p:blipFill>
              <a:blip r:embed="rId21"/>
              <a:stretch>
                <a:fillRect/>
              </a:stretch>
            </p:blipFill>
            <p:spPr>
              <a:xfrm>
                <a:off x="4743590" y="3471452"/>
                <a:ext cx="1948680" cy="24397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32" name="Ink 131"/>
              <p14:cNvContentPartPr/>
              <p14:nvPr/>
            </p14:nvContentPartPr>
            <p14:xfrm>
              <a:off x="5060750" y="2499812"/>
              <a:ext cx="211680" cy="287640"/>
            </p14:xfrm>
          </p:contentPart>
        </mc:Choice>
        <mc:Fallback xmlns="">
          <p:pic>
            <p:nvPicPr>
              <p:cNvPr id="132" name="Ink 131"/>
              <p:cNvPicPr/>
              <p:nvPr/>
            </p:nvPicPr>
            <p:blipFill>
              <a:blip r:embed="rId23"/>
              <a:stretch>
                <a:fillRect/>
              </a:stretch>
            </p:blipFill>
            <p:spPr>
              <a:xfrm>
                <a:off x="5045270" y="2484332"/>
                <a:ext cx="241200" cy="3196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38" name="Ink 137"/>
              <p14:cNvContentPartPr/>
              <p14:nvPr/>
            </p14:nvContentPartPr>
            <p14:xfrm>
              <a:off x="4261190" y="5287652"/>
              <a:ext cx="226800" cy="284040"/>
            </p14:xfrm>
          </p:contentPart>
        </mc:Choice>
        <mc:Fallback xmlns="">
          <p:pic>
            <p:nvPicPr>
              <p:cNvPr id="138" name="Ink 137"/>
              <p:cNvPicPr/>
              <p:nvPr/>
            </p:nvPicPr>
            <p:blipFill>
              <a:blip r:embed="rId25"/>
              <a:stretch>
                <a:fillRect/>
              </a:stretch>
            </p:blipFill>
            <p:spPr>
              <a:xfrm>
                <a:off x="4245710" y="5272892"/>
                <a:ext cx="257040" cy="3132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41" name="Ink 140"/>
              <p14:cNvContentPartPr/>
              <p14:nvPr/>
            </p14:nvContentPartPr>
            <p14:xfrm>
              <a:off x="2806790" y="4749812"/>
              <a:ext cx="214920" cy="348480"/>
            </p14:xfrm>
          </p:contentPart>
        </mc:Choice>
        <mc:Fallback xmlns="">
          <p:pic>
            <p:nvPicPr>
              <p:cNvPr id="141" name="Ink 140"/>
              <p:cNvPicPr/>
              <p:nvPr/>
            </p:nvPicPr>
            <p:blipFill>
              <a:blip r:embed="rId27"/>
              <a:stretch>
                <a:fillRect/>
              </a:stretch>
            </p:blipFill>
            <p:spPr>
              <a:xfrm>
                <a:off x="2791670" y="4735412"/>
                <a:ext cx="245160" cy="3780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42" name="Ink 141"/>
              <p14:cNvContentPartPr/>
              <p14:nvPr/>
            </p14:nvContentPartPr>
            <p14:xfrm>
              <a:off x="1570910" y="3337897"/>
              <a:ext cx="174240" cy="248760"/>
            </p14:xfrm>
          </p:contentPart>
        </mc:Choice>
        <mc:Fallback xmlns="">
          <p:pic>
            <p:nvPicPr>
              <p:cNvPr id="142" name="Ink 141"/>
              <p:cNvPicPr/>
              <p:nvPr/>
            </p:nvPicPr>
            <p:blipFill>
              <a:blip r:embed="rId29"/>
              <a:stretch>
                <a:fillRect/>
              </a:stretch>
            </p:blipFill>
            <p:spPr>
              <a:xfrm>
                <a:off x="1557590" y="3323497"/>
                <a:ext cx="199800" cy="277560"/>
              </a:xfrm>
              <a:prstGeom prst="rect">
                <a:avLst/>
              </a:prstGeom>
            </p:spPr>
          </p:pic>
        </mc:Fallback>
      </mc:AlternateContent>
      <mc:AlternateContent xmlns:mc="http://schemas.openxmlformats.org/markup-compatibility/2006" xmlns:a14="http://schemas.microsoft.com/office/drawing/2010/main">
        <mc:Choice Requires="a14">
          <p:sp>
            <p:nvSpPr>
              <p:cNvPr id="145" name="TextBox 144"/>
              <p:cNvSpPr txBox="1"/>
              <p:nvPr/>
            </p:nvSpPr>
            <p:spPr>
              <a:xfrm>
                <a:off x="5644490" y="5189090"/>
                <a:ext cx="1754006" cy="369332"/>
              </a:xfrm>
              <a:prstGeom prst="rect">
                <a:avLst/>
              </a:prstGeom>
              <a:noFill/>
            </p:spPr>
            <p:txBody>
              <a:bodyPr wrap="none" rtlCol="0">
                <a:spAutoFit/>
              </a:bodyPr>
              <a:lstStyle/>
              <a:p>
                <a:r>
                  <a:rPr lang="en-US" b="1" dirty="0" smtClean="0">
                    <a:solidFill>
                      <a:srgbClr val="0B891A"/>
                    </a:solidFill>
                  </a:rPr>
                  <a:t>Propagate</a:t>
                </a:r>
                <a:r>
                  <a:rPr lang="en-US" dirty="0" smtClean="0">
                    <a:solidFill>
                      <a:srgbClr val="0B891A"/>
                    </a:solidFill>
                  </a:rPr>
                  <a:t> </a:t>
                </a:r>
                <a14:m>
                  <m:oMath xmlns:m="http://schemas.openxmlformats.org/officeDocument/2006/math">
                    <m:r>
                      <a:rPr lang="en-US" b="1" i="1">
                        <a:solidFill>
                          <a:srgbClr val="0070C0"/>
                        </a:solidFill>
                        <a:latin typeface="Cambria Math"/>
                      </a:rPr>
                      <m:t>¬</m:t>
                    </m:r>
                    <m:r>
                      <a:rPr lang="en-US" b="1" i="1" smtClean="0">
                        <a:solidFill>
                          <a:srgbClr val="0070C0"/>
                        </a:solidFill>
                        <a:latin typeface="Cambria Math"/>
                      </a:rPr>
                      <m:t>𝒒</m:t>
                    </m:r>
                  </m:oMath>
                </a14:m>
                <a:r>
                  <a:rPr lang="en-US" dirty="0" smtClean="0">
                    <a:solidFill>
                      <a:schemeClr val="bg1"/>
                    </a:solidFill>
                  </a:rPr>
                  <a:t> </a:t>
                </a:r>
              </a:p>
            </p:txBody>
          </p:sp>
        </mc:Choice>
        <mc:Fallback xmlns="">
          <p:sp>
            <p:nvSpPr>
              <p:cNvPr id="145" name="TextBox 144"/>
              <p:cNvSpPr txBox="1">
                <a:spLocks noRot="1" noChangeAspect="1" noMove="1" noResize="1" noEditPoints="1" noAdjustHandles="1" noChangeArrowheads="1" noChangeShapeType="1" noTextEdit="1"/>
              </p:cNvSpPr>
              <p:nvPr/>
            </p:nvSpPr>
            <p:spPr>
              <a:xfrm>
                <a:off x="5644490" y="5189090"/>
                <a:ext cx="1754006" cy="369332"/>
              </a:xfrm>
              <a:prstGeom prst="rect">
                <a:avLst/>
              </a:prstGeom>
              <a:blipFill rotWithShape="1">
                <a:blip r:embed="rId30"/>
                <a:stretch>
                  <a:fillRect l="-3125" t="-8197" b="-24590"/>
                </a:stretch>
              </a:blipFill>
            </p:spPr>
            <p:txBody>
              <a:bodyPr/>
              <a:lstStyle/>
              <a:p>
                <a:r>
                  <a:rPr lang="en-US">
                    <a:noFill/>
                  </a:rPr>
                  <a:t> </a:t>
                </a:r>
              </a:p>
            </p:txBody>
          </p:sp>
        </mc:Fallback>
      </mc:AlternateContent>
    </p:spTree>
    <p:extLst>
      <p:ext uri="{BB962C8B-B14F-4D97-AF65-F5344CB8AC3E}">
        <p14:creationId xmlns:p14="http://schemas.microsoft.com/office/powerpoint/2010/main" val="15375309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2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3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4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2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9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14"/>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p:bldP spid="113" grpId="0"/>
      <p:bldP spid="114" grpId="0"/>
      <p:bldP spid="116" grpId="0"/>
      <p:bldP spid="121" grpId="0"/>
      <p:bldP spid="122" grpId="0"/>
      <p:bldP spid="145" grpId="0"/>
    </p:bld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747897"/>
          </a:xfrm>
        </p:spPr>
        <p:txBody>
          <a:bodyPr/>
          <a:lstStyle/>
          <a:p>
            <a:r>
              <a:rPr lang="en-US" dirty="0" smtClean="0"/>
              <a:t>Review: SAT made “tractable”</a:t>
            </a:r>
            <a:endParaRPr lang="en-US" dirty="0"/>
          </a:p>
        </p:txBody>
      </p:sp>
      <p:sp>
        <p:nvSpPr>
          <p:cNvPr id="3" name="Content Placeholder 2"/>
          <p:cNvSpPr>
            <a:spLocks noGrp="1"/>
          </p:cNvSpPr>
          <p:nvPr>
            <p:ph idx="1"/>
          </p:nvPr>
        </p:nvSpPr>
        <p:spPr>
          <a:xfrm>
            <a:off x="381000" y="1412875"/>
            <a:ext cx="8382000" cy="964880"/>
          </a:xfrm>
        </p:spPr>
        <p:txBody>
          <a:bodyPr/>
          <a:lstStyle/>
          <a:p>
            <a:r>
              <a:rPr lang="en-US" dirty="0" smtClean="0"/>
              <a:t>Abstract DPLL</a:t>
            </a:r>
          </a:p>
          <a:p>
            <a:pPr lvl="1"/>
            <a:r>
              <a:rPr lang="en-US" dirty="0" smtClean="0"/>
              <a:t>A convenient way to summarize DPLL</a:t>
            </a:r>
            <a:endParaRPr lang="en-US" dirty="0"/>
          </a:p>
        </p:txBody>
      </p:sp>
      <mc:AlternateContent xmlns:mc="http://schemas.openxmlformats.org/markup-compatibility/2006" xmlns:a14="http://schemas.microsoft.com/office/drawing/2010/main">
        <mc:Choice Requires="a14">
          <p:sp>
            <p:nvSpPr>
              <p:cNvPr id="6" name="Rectangle 5"/>
              <p:cNvSpPr/>
              <p:nvPr/>
            </p:nvSpPr>
            <p:spPr>
              <a:xfrm>
                <a:off x="990600" y="3200400"/>
                <a:ext cx="6858000"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solidFill>
                            <a:schemeClr val="bg1"/>
                          </a:solidFill>
                          <a:latin typeface="Cambria Math"/>
                        </a:rPr>
                        <m:t>𝑝</m:t>
                      </m:r>
                      <m:r>
                        <a:rPr lang="en-US" b="0" i="1" smtClean="0">
                          <a:solidFill>
                            <a:schemeClr val="bg1"/>
                          </a:solidFill>
                          <a:latin typeface="Cambria Math"/>
                        </a:rPr>
                        <m:t>, ¬</m:t>
                      </m:r>
                      <m:r>
                        <a:rPr lang="en-US" b="0" i="1" smtClean="0">
                          <a:solidFill>
                            <a:schemeClr val="bg1"/>
                          </a:solidFill>
                          <a:latin typeface="Cambria Math"/>
                        </a:rPr>
                        <m:t>𝑞</m:t>
                      </m:r>
                      <m:r>
                        <a:rPr lang="en-US" b="0" i="1" smtClean="0">
                          <a:solidFill>
                            <a:schemeClr val="bg1"/>
                          </a:solidFill>
                          <a:latin typeface="Cambria Math"/>
                        </a:rPr>
                        <m:t>    |      ¬</m:t>
                      </m:r>
                      <m:r>
                        <a:rPr lang="en-US" i="1" smtClean="0">
                          <a:solidFill>
                            <a:schemeClr val="bg1"/>
                          </a:solidFill>
                          <a:latin typeface="Cambria Math"/>
                        </a:rPr>
                        <m:t>𝑝</m:t>
                      </m:r>
                      <m:r>
                        <a:rPr lang="en-US" i="1" smtClean="0">
                          <a:solidFill>
                            <a:schemeClr val="bg1"/>
                          </a:solidFill>
                          <a:latin typeface="Cambria Math"/>
                        </a:rPr>
                        <m:t>∨¬</m:t>
                      </m:r>
                      <m:r>
                        <a:rPr lang="en-US" i="1">
                          <a:solidFill>
                            <a:schemeClr val="bg1"/>
                          </a:solidFill>
                          <a:latin typeface="Cambria Math"/>
                        </a:rPr>
                        <m:t>𝑞</m:t>
                      </m:r>
                      <m:r>
                        <a:rPr lang="en-US" i="1">
                          <a:solidFill>
                            <a:schemeClr val="bg1"/>
                          </a:solidFill>
                          <a:latin typeface="Cambria Math"/>
                        </a:rPr>
                        <m:t>,      </m:t>
                      </m:r>
                      <m:r>
                        <a:rPr lang="en-US" i="1">
                          <a:solidFill>
                            <a:schemeClr val="bg1"/>
                          </a:solidFill>
                          <a:latin typeface="Cambria Math"/>
                        </a:rPr>
                        <m:t>𝑝</m:t>
                      </m:r>
                      <m:r>
                        <a:rPr lang="en-US" i="1">
                          <a:solidFill>
                            <a:schemeClr val="bg1"/>
                          </a:solidFill>
                          <a:latin typeface="Cambria Math"/>
                        </a:rPr>
                        <m:t>∨¬</m:t>
                      </m:r>
                      <m:r>
                        <a:rPr lang="en-US" i="1">
                          <a:solidFill>
                            <a:schemeClr val="bg1"/>
                          </a:solidFill>
                          <a:latin typeface="Cambria Math"/>
                        </a:rPr>
                        <m:t>𝑞</m:t>
                      </m:r>
                      <m:r>
                        <a:rPr lang="en-US" i="1">
                          <a:solidFill>
                            <a:schemeClr val="bg1"/>
                          </a:solidFill>
                          <a:latin typeface="Cambria Math"/>
                        </a:rPr>
                        <m:t>,     ¬</m:t>
                      </m:r>
                      <m:r>
                        <a:rPr lang="en-US" i="1">
                          <a:solidFill>
                            <a:schemeClr val="bg1"/>
                          </a:solidFill>
                          <a:latin typeface="Cambria Math"/>
                        </a:rPr>
                        <m:t>𝑝</m:t>
                      </m:r>
                      <m:r>
                        <a:rPr lang="en-US" i="1">
                          <a:solidFill>
                            <a:schemeClr val="bg1"/>
                          </a:solidFill>
                          <a:latin typeface="Cambria Math"/>
                        </a:rPr>
                        <m:t>∨</m:t>
                      </m:r>
                      <m:r>
                        <a:rPr lang="en-US" i="1">
                          <a:solidFill>
                            <a:schemeClr val="bg1"/>
                          </a:solidFill>
                          <a:latin typeface="Cambria Math"/>
                        </a:rPr>
                        <m:t>𝑞</m:t>
                      </m:r>
                      <m:r>
                        <a:rPr lang="en-US" i="1">
                          <a:solidFill>
                            <a:schemeClr val="bg1"/>
                          </a:solidFill>
                          <a:latin typeface="Cambria Math"/>
                        </a:rPr>
                        <m:t>,     </m:t>
                      </m:r>
                      <m:r>
                        <a:rPr lang="en-US" i="1">
                          <a:solidFill>
                            <a:schemeClr val="bg1"/>
                          </a:solidFill>
                          <a:latin typeface="Cambria Math"/>
                        </a:rPr>
                        <m:t>𝑝</m:t>
                      </m:r>
                      <m:r>
                        <a:rPr lang="en-US" i="1">
                          <a:solidFill>
                            <a:schemeClr val="bg1"/>
                          </a:solidFill>
                          <a:latin typeface="Cambria Math"/>
                        </a:rPr>
                        <m:t>∨</m:t>
                      </m:r>
                      <m:r>
                        <a:rPr lang="en-US" i="1">
                          <a:solidFill>
                            <a:schemeClr val="bg1"/>
                          </a:solidFill>
                          <a:latin typeface="Cambria Math"/>
                        </a:rPr>
                        <m:t>𝑞</m:t>
                      </m:r>
                      <m:r>
                        <a:rPr lang="en-US" i="1">
                          <a:solidFill>
                            <a:schemeClr val="bg1"/>
                          </a:solidFill>
                          <a:latin typeface="Cambria Math"/>
                        </a:rPr>
                        <m:t> </m:t>
                      </m:r>
                    </m:oMath>
                  </m:oMathPara>
                </a14:m>
                <a:endParaRPr lang="en-US" dirty="0"/>
              </a:p>
            </p:txBody>
          </p:sp>
        </mc:Choice>
        <mc:Fallback xmlns="">
          <p:sp>
            <p:nvSpPr>
              <p:cNvPr id="6" name="Rectangle 5"/>
              <p:cNvSpPr>
                <a:spLocks noRot="1" noChangeAspect="1" noMove="1" noResize="1" noEditPoints="1" noAdjustHandles="1" noChangeArrowheads="1" noChangeShapeType="1" noTextEdit="1"/>
              </p:cNvSpPr>
              <p:nvPr/>
            </p:nvSpPr>
            <p:spPr>
              <a:xfrm>
                <a:off x="990600" y="3200400"/>
                <a:ext cx="6858000" cy="369332"/>
              </a:xfrm>
              <a:prstGeom prst="rect">
                <a:avLst/>
              </a:prstGeom>
              <a:blipFill rotWithShape="1">
                <a:blip r:embed="rId2"/>
                <a:stretch>
                  <a:fillRect b="-13115"/>
                </a:stretch>
              </a:blipFill>
            </p:spPr>
            <p:txBody>
              <a:bodyPr/>
              <a:lstStyle/>
              <a:p>
                <a:r>
                  <a:rPr lang="en-US">
                    <a:noFill/>
                  </a:rPr>
                  <a:t> </a:t>
                </a:r>
              </a:p>
            </p:txBody>
          </p:sp>
        </mc:Fallback>
      </mc:AlternateContent>
      <p:sp>
        <p:nvSpPr>
          <p:cNvPr id="4" name="Right Brace 3"/>
          <p:cNvSpPr/>
          <p:nvPr/>
        </p:nvSpPr>
        <p:spPr>
          <a:xfrm rot="5400000">
            <a:off x="1509381" y="3309986"/>
            <a:ext cx="696870" cy="1277233"/>
          </a:xfrm>
          <a:prstGeom prst="rightBrace">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Right Brace 8"/>
          <p:cNvSpPr/>
          <p:nvPr/>
        </p:nvSpPr>
        <p:spPr>
          <a:xfrm rot="5400000">
            <a:off x="4599961" y="1713569"/>
            <a:ext cx="696870" cy="4562791"/>
          </a:xfrm>
          <a:prstGeom prst="rightBrace">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p:cNvSpPr txBox="1"/>
          <p:nvPr/>
        </p:nvSpPr>
        <p:spPr>
          <a:xfrm>
            <a:off x="990600" y="4382869"/>
            <a:ext cx="1714957" cy="646331"/>
          </a:xfrm>
          <a:prstGeom prst="rect">
            <a:avLst/>
          </a:prstGeom>
          <a:noFill/>
        </p:spPr>
        <p:txBody>
          <a:bodyPr wrap="none" rtlCol="0">
            <a:spAutoFit/>
          </a:bodyPr>
          <a:lstStyle/>
          <a:p>
            <a:pPr algn="ctr"/>
            <a:r>
              <a:rPr lang="en-US" i="1" dirty="0" smtClean="0">
                <a:solidFill>
                  <a:schemeClr val="bg1"/>
                </a:solidFill>
              </a:rPr>
              <a:t>M </a:t>
            </a:r>
          </a:p>
          <a:p>
            <a:pPr algn="ctr"/>
            <a:r>
              <a:rPr lang="en-US" i="1" dirty="0" smtClean="0">
                <a:solidFill>
                  <a:schemeClr val="bg1"/>
                </a:solidFill>
              </a:rPr>
              <a:t>A partial model</a:t>
            </a:r>
          </a:p>
        </p:txBody>
      </p:sp>
      <p:sp>
        <p:nvSpPr>
          <p:cNvPr id="11" name="TextBox 10"/>
          <p:cNvSpPr txBox="1"/>
          <p:nvPr/>
        </p:nvSpPr>
        <p:spPr>
          <a:xfrm>
            <a:off x="4243316" y="4659868"/>
            <a:ext cx="1633781" cy="369332"/>
          </a:xfrm>
          <a:prstGeom prst="rect">
            <a:avLst/>
          </a:prstGeom>
          <a:noFill/>
        </p:spPr>
        <p:txBody>
          <a:bodyPr wrap="none" rtlCol="0">
            <a:spAutoFit/>
          </a:bodyPr>
          <a:lstStyle/>
          <a:p>
            <a:r>
              <a:rPr lang="en-US" i="1" dirty="0" smtClean="0">
                <a:solidFill>
                  <a:schemeClr val="bg1"/>
                </a:solidFill>
              </a:rPr>
              <a:t>Set of clauses</a:t>
            </a:r>
          </a:p>
        </p:txBody>
      </p:sp>
    </p:spTree>
    <p:extLst>
      <p:ext uri="{BB962C8B-B14F-4D97-AF65-F5344CB8AC3E}">
        <p14:creationId xmlns:p14="http://schemas.microsoft.com/office/powerpoint/2010/main" val="1153300300"/>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747897"/>
          </a:xfrm>
        </p:spPr>
        <p:txBody>
          <a:bodyPr/>
          <a:lstStyle/>
          <a:p>
            <a:r>
              <a:rPr lang="en-US" dirty="0" smtClean="0"/>
              <a:t>Review: SAT </a:t>
            </a:r>
            <a:r>
              <a:rPr lang="en-US" dirty="0"/>
              <a:t>made “tractable</a:t>
            </a:r>
            <a:r>
              <a:rPr lang="en-US" dirty="0" smtClean="0"/>
              <a:t>”</a:t>
            </a:r>
            <a:endParaRPr lang="en-US" dirty="0"/>
          </a:p>
        </p:txBody>
      </p:sp>
      <mc:AlternateContent xmlns:mc="http://schemas.openxmlformats.org/markup-compatibility/2006" xmlns:a14="http://schemas.microsoft.com/office/drawing/2010/main">
        <mc:Choice Requires="a14">
          <p:sp>
            <p:nvSpPr>
              <p:cNvPr id="5" name="Rectangle 4"/>
              <p:cNvSpPr/>
              <p:nvPr/>
            </p:nvSpPr>
            <p:spPr>
              <a:xfrm>
                <a:off x="381000" y="1828800"/>
                <a:ext cx="8534400" cy="4524315"/>
              </a:xfrm>
              <a:prstGeom prst="rect">
                <a:avLst/>
              </a:prstGeom>
            </p:spPr>
            <p:txBody>
              <a:bodyPr wrap="square">
                <a:spAutoFit/>
              </a:bodyPr>
              <a:lstStyle/>
              <a:p>
                <a:r>
                  <a:rPr lang="en-US" dirty="0" smtClean="0">
                    <a:solidFill>
                      <a:schemeClr val="bg1"/>
                    </a:solidFill>
                  </a:rPr>
                  <a:t>|</a:t>
                </a:r>
                <a14:m>
                  <m:oMath xmlns:m="http://schemas.openxmlformats.org/officeDocument/2006/math">
                    <m:r>
                      <a:rPr lang="en-US" i="1">
                        <a:solidFill>
                          <a:schemeClr val="bg1"/>
                        </a:solidFill>
                        <a:latin typeface="Cambria Math"/>
                      </a:rPr>
                      <m:t>¬</m:t>
                    </m:r>
                    <m:r>
                      <a:rPr lang="en-US" i="1">
                        <a:solidFill>
                          <a:schemeClr val="bg1"/>
                        </a:solidFill>
                        <a:latin typeface="Cambria Math"/>
                      </a:rPr>
                      <m:t>𝑝</m:t>
                    </m:r>
                    <m:r>
                      <a:rPr lang="en-US" i="1">
                        <a:solidFill>
                          <a:schemeClr val="bg1"/>
                        </a:solidFill>
                        <a:latin typeface="Cambria Math"/>
                      </a:rPr>
                      <m:t>∨¬</m:t>
                    </m:r>
                    <m:r>
                      <a:rPr lang="en-US" b="0" i="1" smtClean="0">
                        <a:solidFill>
                          <a:schemeClr val="bg1"/>
                        </a:solidFill>
                        <a:latin typeface="Cambria Math"/>
                      </a:rPr>
                      <m:t>𝑞</m:t>
                    </m:r>
                    <m:r>
                      <a:rPr lang="en-US" i="1">
                        <a:solidFill>
                          <a:schemeClr val="bg1"/>
                        </a:solidFill>
                        <a:latin typeface="Cambria Math"/>
                      </a:rPr>
                      <m:t>, </m:t>
                    </m:r>
                    <m:r>
                      <a:rPr lang="en-US" b="0" i="1" smtClean="0">
                        <a:solidFill>
                          <a:schemeClr val="bg1"/>
                        </a:solidFill>
                        <a:latin typeface="Cambria Math"/>
                      </a:rPr>
                      <m:t>     </m:t>
                    </m:r>
                    <m:r>
                      <a:rPr lang="en-US" i="1">
                        <a:solidFill>
                          <a:schemeClr val="bg1"/>
                        </a:solidFill>
                        <a:latin typeface="Cambria Math"/>
                      </a:rPr>
                      <m:t>𝑝</m:t>
                    </m:r>
                    <m:r>
                      <a:rPr lang="en-US" i="1">
                        <a:solidFill>
                          <a:schemeClr val="bg1"/>
                        </a:solidFill>
                        <a:latin typeface="Cambria Math"/>
                      </a:rPr>
                      <m:t>∨¬</m:t>
                    </m:r>
                    <m:r>
                      <a:rPr lang="en-US" b="0" i="1" smtClean="0">
                        <a:solidFill>
                          <a:schemeClr val="bg1"/>
                        </a:solidFill>
                        <a:latin typeface="Cambria Math"/>
                      </a:rPr>
                      <m:t>𝑞</m:t>
                    </m:r>
                    <m:r>
                      <a:rPr lang="en-US" i="1">
                        <a:solidFill>
                          <a:schemeClr val="bg1"/>
                        </a:solidFill>
                        <a:latin typeface="Cambria Math"/>
                      </a:rPr>
                      <m:t>, </m:t>
                    </m:r>
                    <m:r>
                      <a:rPr lang="en-US" b="0" i="1" smtClean="0">
                        <a:solidFill>
                          <a:schemeClr val="bg1"/>
                        </a:solidFill>
                        <a:latin typeface="Cambria Math"/>
                      </a:rPr>
                      <m:t>    ¬</m:t>
                    </m:r>
                    <m:r>
                      <a:rPr lang="en-US" b="0" i="1" smtClean="0">
                        <a:solidFill>
                          <a:schemeClr val="bg1"/>
                        </a:solidFill>
                        <a:latin typeface="Cambria Math"/>
                      </a:rPr>
                      <m:t>𝑝</m:t>
                    </m:r>
                    <m:r>
                      <a:rPr lang="en-US" b="0" i="1" smtClean="0">
                        <a:solidFill>
                          <a:schemeClr val="bg1"/>
                        </a:solidFill>
                        <a:latin typeface="Cambria Math"/>
                      </a:rPr>
                      <m:t>∨</m:t>
                    </m:r>
                    <m:r>
                      <a:rPr lang="en-US" b="0" i="1" smtClean="0">
                        <a:solidFill>
                          <a:schemeClr val="bg1"/>
                        </a:solidFill>
                        <a:latin typeface="Cambria Math"/>
                      </a:rPr>
                      <m:t>𝑞</m:t>
                    </m:r>
                    <m:r>
                      <a:rPr lang="en-US" i="1">
                        <a:solidFill>
                          <a:schemeClr val="bg1"/>
                        </a:solidFill>
                        <a:latin typeface="Cambria Math"/>
                      </a:rPr>
                      <m:t>, </m:t>
                    </m:r>
                    <m:r>
                      <a:rPr lang="en-US" b="0" i="1" smtClean="0">
                        <a:solidFill>
                          <a:schemeClr val="bg1"/>
                        </a:solidFill>
                        <a:latin typeface="Cambria Math"/>
                      </a:rPr>
                      <m:t>    </m:t>
                    </m:r>
                    <m:r>
                      <a:rPr lang="en-US" b="0" i="1" smtClean="0">
                        <a:solidFill>
                          <a:schemeClr val="bg1"/>
                        </a:solidFill>
                        <a:latin typeface="Cambria Math"/>
                      </a:rPr>
                      <m:t>𝑝</m:t>
                    </m:r>
                    <m:r>
                      <a:rPr lang="en-US" b="0" i="1" smtClean="0">
                        <a:solidFill>
                          <a:schemeClr val="bg1"/>
                        </a:solidFill>
                        <a:latin typeface="Cambria Math"/>
                      </a:rPr>
                      <m:t>∨</m:t>
                    </m:r>
                    <m:r>
                      <a:rPr lang="en-US" b="0" i="1" smtClean="0">
                        <a:solidFill>
                          <a:schemeClr val="bg1"/>
                        </a:solidFill>
                        <a:latin typeface="Cambria Math"/>
                      </a:rPr>
                      <m:t>𝑞</m:t>
                    </m:r>
                    <m:r>
                      <a:rPr lang="en-US" i="1">
                        <a:solidFill>
                          <a:schemeClr val="bg1"/>
                        </a:solidFill>
                        <a:latin typeface="Cambria Math"/>
                      </a:rPr>
                      <m:t>  ⟹</m:t>
                    </m:r>
                  </m:oMath>
                </a14:m>
                <a:r>
                  <a:rPr lang="en-US" i="1" dirty="0" smtClean="0">
                    <a:solidFill>
                      <a:schemeClr val="bg1"/>
                    </a:solidFill>
                    <a:latin typeface="Cambria Math"/>
                  </a:rPr>
                  <a:t> 			</a:t>
                </a:r>
                <a:r>
                  <a:rPr lang="en-US" dirty="0" smtClean="0">
                    <a:solidFill>
                      <a:schemeClr val="bg1"/>
                    </a:solidFill>
                  </a:rPr>
                  <a:t>Decide</a:t>
                </a:r>
                <a:endParaRPr lang="en-US" i="1" dirty="0" smtClean="0">
                  <a:solidFill>
                    <a:schemeClr val="bg1"/>
                  </a:solidFill>
                  <a:latin typeface="Cambria Math"/>
                </a:endParaRPr>
              </a:p>
              <a:p>
                <a:endParaRPr lang="en-US" b="0" i="1" dirty="0" smtClean="0">
                  <a:solidFill>
                    <a:schemeClr val="bg1"/>
                  </a:solidFill>
                  <a:latin typeface="Cambria Math"/>
                </a:endParaRPr>
              </a:p>
              <a:p>
                <a14:m>
                  <m:oMath xmlns:m="http://schemas.openxmlformats.org/officeDocument/2006/math">
                    <m:r>
                      <a:rPr lang="en-US" b="0" i="1" smtClean="0">
                        <a:solidFill>
                          <a:schemeClr val="bg1"/>
                        </a:solidFill>
                        <a:latin typeface="Cambria Math"/>
                      </a:rPr>
                      <m:t>𝑝</m:t>
                    </m:r>
                    <m:r>
                      <a:rPr lang="en-US" b="0" i="1" smtClean="0">
                        <a:solidFill>
                          <a:schemeClr val="bg1"/>
                        </a:solidFill>
                        <a:latin typeface="Cambria Math"/>
                      </a:rPr>
                      <m:t> |¬</m:t>
                    </m:r>
                    <m:r>
                      <a:rPr lang="en-US" i="1">
                        <a:solidFill>
                          <a:schemeClr val="bg1"/>
                        </a:solidFill>
                        <a:latin typeface="Cambria Math"/>
                      </a:rPr>
                      <m:t>𝑝</m:t>
                    </m:r>
                    <m:r>
                      <a:rPr lang="en-US" i="1">
                        <a:solidFill>
                          <a:schemeClr val="bg1"/>
                        </a:solidFill>
                        <a:latin typeface="Cambria Math"/>
                      </a:rPr>
                      <m:t>∨¬</m:t>
                    </m:r>
                    <m:r>
                      <a:rPr lang="en-US" i="1">
                        <a:solidFill>
                          <a:schemeClr val="bg1"/>
                        </a:solidFill>
                        <a:latin typeface="Cambria Math"/>
                      </a:rPr>
                      <m:t>𝑞</m:t>
                    </m:r>
                    <m:r>
                      <a:rPr lang="en-US" i="1">
                        <a:solidFill>
                          <a:schemeClr val="bg1"/>
                        </a:solidFill>
                        <a:latin typeface="Cambria Math"/>
                      </a:rPr>
                      <m:t>,      </m:t>
                    </m:r>
                    <m:r>
                      <a:rPr lang="en-US" i="1">
                        <a:solidFill>
                          <a:schemeClr val="bg1"/>
                        </a:solidFill>
                        <a:latin typeface="Cambria Math"/>
                      </a:rPr>
                      <m:t>𝑝</m:t>
                    </m:r>
                    <m:r>
                      <a:rPr lang="en-US" i="1">
                        <a:solidFill>
                          <a:schemeClr val="bg1"/>
                        </a:solidFill>
                        <a:latin typeface="Cambria Math"/>
                      </a:rPr>
                      <m:t>∨¬</m:t>
                    </m:r>
                    <m:r>
                      <a:rPr lang="en-US" i="1">
                        <a:solidFill>
                          <a:schemeClr val="bg1"/>
                        </a:solidFill>
                        <a:latin typeface="Cambria Math"/>
                      </a:rPr>
                      <m:t>𝑞</m:t>
                    </m:r>
                    <m:r>
                      <a:rPr lang="en-US" i="1">
                        <a:solidFill>
                          <a:schemeClr val="bg1"/>
                        </a:solidFill>
                        <a:latin typeface="Cambria Math"/>
                      </a:rPr>
                      <m:t>,     ¬</m:t>
                    </m:r>
                    <m:r>
                      <a:rPr lang="en-US" b="0" i="1" smtClean="0">
                        <a:solidFill>
                          <a:schemeClr val="bg1"/>
                        </a:solidFill>
                        <a:latin typeface="Cambria Math"/>
                      </a:rPr>
                      <m:t>𝑝</m:t>
                    </m:r>
                    <m:r>
                      <a:rPr lang="en-US" i="1">
                        <a:solidFill>
                          <a:schemeClr val="bg1"/>
                        </a:solidFill>
                        <a:latin typeface="Cambria Math"/>
                      </a:rPr>
                      <m:t>∨</m:t>
                    </m:r>
                    <m:r>
                      <a:rPr lang="en-US" b="0" i="1" smtClean="0">
                        <a:solidFill>
                          <a:schemeClr val="bg1"/>
                        </a:solidFill>
                        <a:latin typeface="Cambria Math"/>
                      </a:rPr>
                      <m:t>𝑞</m:t>
                    </m:r>
                    <m:r>
                      <a:rPr lang="en-US" i="1">
                        <a:solidFill>
                          <a:schemeClr val="bg1"/>
                        </a:solidFill>
                        <a:latin typeface="Cambria Math"/>
                      </a:rPr>
                      <m:t>,     </m:t>
                    </m:r>
                    <m:r>
                      <a:rPr lang="en-US" i="1">
                        <a:solidFill>
                          <a:schemeClr val="bg1"/>
                        </a:solidFill>
                        <a:latin typeface="Cambria Math"/>
                      </a:rPr>
                      <m:t>𝑝</m:t>
                    </m:r>
                    <m:r>
                      <a:rPr lang="en-US" i="1">
                        <a:solidFill>
                          <a:schemeClr val="bg1"/>
                        </a:solidFill>
                        <a:latin typeface="Cambria Math"/>
                      </a:rPr>
                      <m:t>∨</m:t>
                    </m:r>
                    <m:r>
                      <a:rPr lang="en-US" i="1">
                        <a:solidFill>
                          <a:schemeClr val="bg1"/>
                        </a:solidFill>
                        <a:latin typeface="Cambria Math"/>
                      </a:rPr>
                      <m:t>𝑞</m:t>
                    </m:r>
                    <m:r>
                      <a:rPr lang="en-US" i="1">
                        <a:solidFill>
                          <a:schemeClr val="bg1"/>
                        </a:solidFill>
                        <a:latin typeface="Cambria Math"/>
                      </a:rPr>
                      <m:t>⟹</m:t>
                    </m:r>
                  </m:oMath>
                </a14:m>
                <a:r>
                  <a:rPr lang="en-US" dirty="0" smtClean="0">
                    <a:solidFill>
                      <a:schemeClr val="bg1"/>
                    </a:solidFill>
                  </a:rPr>
                  <a:t> 			Propagate</a:t>
                </a:r>
              </a:p>
              <a:p>
                <a:endParaRPr lang="en-US" dirty="0"/>
              </a:p>
              <a:p>
                <a14:m>
                  <m:oMath xmlns:m="http://schemas.openxmlformats.org/officeDocument/2006/math">
                    <m:sSup>
                      <m:sSupPr>
                        <m:ctrlPr>
                          <a:rPr lang="en-US" b="0" i="1" smtClean="0">
                            <a:solidFill>
                              <a:schemeClr val="bg1"/>
                            </a:solidFill>
                            <a:latin typeface="Cambria Math"/>
                          </a:rPr>
                        </m:ctrlPr>
                      </m:sSupPr>
                      <m:e>
                        <m:r>
                          <a:rPr lang="en-US" b="0" i="1" smtClean="0">
                            <a:solidFill>
                              <a:schemeClr val="bg1"/>
                            </a:solidFill>
                            <a:latin typeface="Cambria Math"/>
                          </a:rPr>
                          <m:t>𝑝</m:t>
                        </m:r>
                        <m:r>
                          <a:rPr lang="en-US" b="0" i="1" smtClean="0">
                            <a:solidFill>
                              <a:schemeClr val="bg1"/>
                            </a:solidFill>
                            <a:latin typeface="Cambria Math"/>
                          </a:rPr>
                          <m:t>  </m:t>
                        </m:r>
                        <m:r>
                          <a:rPr lang="en-US" b="0" i="1" smtClean="0">
                            <a:solidFill>
                              <a:schemeClr val="bg1"/>
                            </a:solidFill>
                            <a:latin typeface="Cambria Math"/>
                          </a:rPr>
                          <m:t>𝑞</m:t>
                        </m:r>
                      </m:e>
                      <m:sup>
                        <m:r>
                          <a:rPr lang="en-US" b="0" i="1" smtClean="0">
                            <a:solidFill>
                              <a:schemeClr val="bg1"/>
                            </a:solidFill>
                            <a:latin typeface="Cambria Math"/>
                          </a:rPr>
                          <m:t>¬</m:t>
                        </m:r>
                        <m:r>
                          <a:rPr lang="en-US" b="0" i="1" smtClean="0">
                            <a:solidFill>
                              <a:schemeClr val="bg1"/>
                            </a:solidFill>
                            <a:latin typeface="Cambria Math"/>
                          </a:rPr>
                          <m:t>𝑝</m:t>
                        </m:r>
                        <m:r>
                          <a:rPr lang="en-US" b="0" i="1" smtClean="0">
                            <a:solidFill>
                              <a:schemeClr val="bg1"/>
                            </a:solidFill>
                            <a:latin typeface="Cambria Math"/>
                          </a:rPr>
                          <m:t>∨</m:t>
                        </m:r>
                        <m:r>
                          <a:rPr lang="en-US" b="0" i="1" smtClean="0">
                            <a:solidFill>
                              <a:schemeClr val="bg1"/>
                            </a:solidFill>
                            <a:latin typeface="Cambria Math"/>
                          </a:rPr>
                          <m:t>𝑞</m:t>
                        </m:r>
                      </m:sup>
                    </m:sSup>
                    <m:r>
                      <a:rPr lang="en-US" i="1">
                        <a:solidFill>
                          <a:schemeClr val="bg1"/>
                        </a:solidFill>
                        <a:latin typeface="Cambria Math"/>
                      </a:rPr>
                      <m:t>|¬</m:t>
                    </m:r>
                    <m:r>
                      <a:rPr lang="en-US" i="1">
                        <a:solidFill>
                          <a:schemeClr val="bg1"/>
                        </a:solidFill>
                        <a:latin typeface="Cambria Math"/>
                      </a:rPr>
                      <m:t>𝑝</m:t>
                    </m:r>
                    <m:r>
                      <a:rPr lang="en-US" i="1">
                        <a:solidFill>
                          <a:schemeClr val="bg1"/>
                        </a:solidFill>
                        <a:latin typeface="Cambria Math"/>
                      </a:rPr>
                      <m:t>∨¬</m:t>
                    </m:r>
                    <m:r>
                      <a:rPr lang="en-US" i="1">
                        <a:solidFill>
                          <a:schemeClr val="bg1"/>
                        </a:solidFill>
                        <a:latin typeface="Cambria Math"/>
                      </a:rPr>
                      <m:t>𝑞</m:t>
                    </m:r>
                    <m:r>
                      <a:rPr lang="en-US" i="1">
                        <a:solidFill>
                          <a:schemeClr val="bg1"/>
                        </a:solidFill>
                        <a:latin typeface="Cambria Math"/>
                      </a:rPr>
                      <m:t>,      </m:t>
                    </m:r>
                    <m:r>
                      <a:rPr lang="en-US" i="1">
                        <a:solidFill>
                          <a:schemeClr val="bg1"/>
                        </a:solidFill>
                        <a:latin typeface="Cambria Math"/>
                      </a:rPr>
                      <m:t>𝑝</m:t>
                    </m:r>
                    <m:r>
                      <a:rPr lang="en-US" i="1">
                        <a:solidFill>
                          <a:schemeClr val="bg1"/>
                        </a:solidFill>
                        <a:latin typeface="Cambria Math"/>
                      </a:rPr>
                      <m:t>∨¬</m:t>
                    </m:r>
                    <m:r>
                      <a:rPr lang="en-US" i="1">
                        <a:solidFill>
                          <a:schemeClr val="bg1"/>
                        </a:solidFill>
                        <a:latin typeface="Cambria Math"/>
                      </a:rPr>
                      <m:t>𝑞</m:t>
                    </m:r>
                    <m:r>
                      <a:rPr lang="en-US" i="1">
                        <a:solidFill>
                          <a:schemeClr val="bg1"/>
                        </a:solidFill>
                        <a:latin typeface="Cambria Math"/>
                      </a:rPr>
                      <m:t>,     ¬</m:t>
                    </m:r>
                    <m:r>
                      <a:rPr lang="en-US" i="1">
                        <a:solidFill>
                          <a:schemeClr val="bg1"/>
                        </a:solidFill>
                        <a:latin typeface="Cambria Math"/>
                      </a:rPr>
                      <m:t>𝑝</m:t>
                    </m:r>
                    <m:r>
                      <a:rPr lang="en-US" i="1">
                        <a:solidFill>
                          <a:schemeClr val="bg1"/>
                        </a:solidFill>
                        <a:latin typeface="Cambria Math"/>
                      </a:rPr>
                      <m:t>∨</m:t>
                    </m:r>
                    <m:r>
                      <a:rPr lang="en-US" i="1">
                        <a:solidFill>
                          <a:schemeClr val="bg1"/>
                        </a:solidFill>
                        <a:latin typeface="Cambria Math"/>
                      </a:rPr>
                      <m:t>𝑞</m:t>
                    </m:r>
                    <m:r>
                      <a:rPr lang="en-US" i="1">
                        <a:solidFill>
                          <a:schemeClr val="bg1"/>
                        </a:solidFill>
                        <a:latin typeface="Cambria Math"/>
                      </a:rPr>
                      <m:t>,     </m:t>
                    </m:r>
                    <m:r>
                      <a:rPr lang="en-US" i="1">
                        <a:solidFill>
                          <a:schemeClr val="bg1"/>
                        </a:solidFill>
                        <a:latin typeface="Cambria Math"/>
                      </a:rPr>
                      <m:t>𝑝</m:t>
                    </m:r>
                    <m:r>
                      <a:rPr lang="en-US" i="1">
                        <a:solidFill>
                          <a:schemeClr val="bg1"/>
                        </a:solidFill>
                        <a:latin typeface="Cambria Math"/>
                      </a:rPr>
                      <m:t>∨</m:t>
                    </m:r>
                    <m:r>
                      <a:rPr lang="en-US" i="1">
                        <a:solidFill>
                          <a:schemeClr val="bg1"/>
                        </a:solidFill>
                        <a:latin typeface="Cambria Math"/>
                      </a:rPr>
                      <m:t>𝑞</m:t>
                    </m:r>
                    <m:r>
                      <a:rPr lang="en-US" i="1">
                        <a:solidFill>
                          <a:schemeClr val="bg1"/>
                        </a:solidFill>
                        <a:latin typeface="Cambria Math"/>
                      </a:rPr>
                      <m:t>⟹ </m:t>
                    </m:r>
                    <m:r>
                      <a:rPr lang="en-US" b="0" i="0" smtClean="0">
                        <a:solidFill>
                          <a:schemeClr val="bg1"/>
                        </a:solidFill>
                        <a:latin typeface="Cambria Math"/>
                      </a:rPr>
                      <m:t>  </m:t>
                    </m:r>
                  </m:oMath>
                </a14:m>
                <a:r>
                  <a:rPr lang="en-US" dirty="0" smtClean="0">
                    <a:solidFill>
                      <a:schemeClr val="bg1"/>
                    </a:solidFill>
                  </a:rPr>
                  <a:t> 		Conflict</a:t>
                </a:r>
              </a:p>
              <a:p>
                <a:endParaRPr lang="en-US" i="1" dirty="0" smtClean="0">
                  <a:solidFill>
                    <a:schemeClr val="bg1"/>
                  </a:solidFill>
                  <a:latin typeface="Cambria Math"/>
                </a:endParaRPr>
              </a:p>
              <a:p>
                <a14:m>
                  <m:oMath xmlns:m="http://schemas.openxmlformats.org/officeDocument/2006/math">
                    <m:sSup>
                      <m:sSupPr>
                        <m:ctrlPr>
                          <a:rPr lang="en-US" i="1">
                            <a:solidFill>
                              <a:schemeClr val="bg1"/>
                            </a:solidFill>
                            <a:latin typeface="Cambria Math"/>
                          </a:rPr>
                        </m:ctrlPr>
                      </m:sSupPr>
                      <m:e>
                        <m:r>
                          <a:rPr lang="en-US" i="1">
                            <a:solidFill>
                              <a:schemeClr val="bg1"/>
                            </a:solidFill>
                            <a:latin typeface="Cambria Math"/>
                          </a:rPr>
                          <m:t>𝑝</m:t>
                        </m:r>
                        <m:r>
                          <a:rPr lang="en-US" i="1">
                            <a:solidFill>
                              <a:schemeClr val="bg1"/>
                            </a:solidFill>
                            <a:latin typeface="Cambria Math"/>
                          </a:rPr>
                          <m:t>  </m:t>
                        </m:r>
                        <m:r>
                          <a:rPr lang="en-US" i="1">
                            <a:solidFill>
                              <a:schemeClr val="bg1"/>
                            </a:solidFill>
                            <a:latin typeface="Cambria Math"/>
                          </a:rPr>
                          <m:t>𝑞</m:t>
                        </m:r>
                      </m:e>
                      <m:sup>
                        <m:r>
                          <a:rPr lang="en-US" i="1">
                            <a:solidFill>
                              <a:schemeClr val="bg1"/>
                            </a:solidFill>
                            <a:latin typeface="Cambria Math"/>
                          </a:rPr>
                          <m:t>¬</m:t>
                        </m:r>
                        <m:r>
                          <a:rPr lang="en-US" i="1">
                            <a:solidFill>
                              <a:schemeClr val="bg1"/>
                            </a:solidFill>
                            <a:latin typeface="Cambria Math"/>
                          </a:rPr>
                          <m:t>𝑝</m:t>
                        </m:r>
                        <m:r>
                          <a:rPr lang="en-US" i="1">
                            <a:solidFill>
                              <a:schemeClr val="bg1"/>
                            </a:solidFill>
                            <a:latin typeface="Cambria Math"/>
                          </a:rPr>
                          <m:t>∨</m:t>
                        </m:r>
                        <m:r>
                          <a:rPr lang="en-US" i="1">
                            <a:solidFill>
                              <a:schemeClr val="bg1"/>
                            </a:solidFill>
                            <a:latin typeface="Cambria Math"/>
                          </a:rPr>
                          <m:t>𝑞</m:t>
                        </m:r>
                      </m:sup>
                    </m:sSup>
                    <m:d>
                      <m:dPr>
                        <m:begChr m:val="|"/>
                        <m:endChr m:val="|"/>
                        <m:ctrlPr>
                          <a:rPr lang="en-US" i="1">
                            <a:solidFill>
                              <a:schemeClr val="bg1"/>
                            </a:solidFill>
                            <a:latin typeface="Cambria Math"/>
                          </a:rPr>
                        </m:ctrlPr>
                      </m:dPr>
                      <m:e>
                        <m:r>
                          <a:rPr lang="en-US" i="1">
                            <a:solidFill>
                              <a:schemeClr val="bg1"/>
                            </a:solidFill>
                            <a:latin typeface="Cambria Math"/>
                          </a:rPr>
                          <m:t>¬</m:t>
                        </m:r>
                        <m:r>
                          <a:rPr lang="en-US" i="1">
                            <a:solidFill>
                              <a:schemeClr val="bg1"/>
                            </a:solidFill>
                            <a:latin typeface="Cambria Math"/>
                          </a:rPr>
                          <m:t>𝑝</m:t>
                        </m:r>
                        <m:r>
                          <a:rPr lang="en-US" i="1">
                            <a:solidFill>
                              <a:schemeClr val="bg1"/>
                            </a:solidFill>
                            <a:latin typeface="Cambria Math"/>
                          </a:rPr>
                          <m:t>∨¬</m:t>
                        </m:r>
                        <m:r>
                          <a:rPr lang="en-US" i="1">
                            <a:solidFill>
                              <a:schemeClr val="bg1"/>
                            </a:solidFill>
                            <a:latin typeface="Cambria Math"/>
                          </a:rPr>
                          <m:t>𝑞</m:t>
                        </m:r>
                        <m:r>
                          <a:rPr lang="en-US" i="1">
                            <a:solidFill>
                              <a:schemeClr val="bg1"/>
                            </a:solidFill>
                            <a:latin typeface="Cambria Math"/>
                          </a:rPr>
                          <m:t>,      </m:t>
                        </m:r>
                        <m:r>
                          <a:rPr lang="en-US" i="1">
                            <a:solidFill>
                              <a:schemeClr val="bg1"/>
                            </a:solidFill>
                            <a:latin typeface="Cambria Math"/>
                          </a:rPr>
                          <m:t>𝑝</m:t>
                        </m:r>
                        <m:r>
                          <a:rPr lang="en-US" i="1">
                            <a:solidFill>
                              <a:schemeClr val="bg1"/>
                            </a:solidFill>
                            <a:latin typeface="Cambria Math"/>
                          </a:rPr>
                          <m:t>∨¬</m:t>
                        </m:r>
                        <m:r>
                          <a:rPr lang="en-US" i="1">
                            <a:solidFill>
                              <a:schemeClr val="bg1"/>
                            </a:solidFill>
                            <a:latin typeface="Cambria Math"/>
                          </a:rPr>
                          <m:t>𝑞</m:t>
                        </m:r>
                        <m:r>
                          <a:rPr lang="en-US" i="1">
                            <a:solidFill>
                              <a:schemeClr val="bg1"/>
                            </a:solidFill>
                            <a:latin typeface="Cambria Math"/>
                          </a:rPr>
                          <m:t>,     ¬</m:t>
                        </m:r>
                        <m:r>
                          <a:rPr lang="en-US" i="1">
                            <a:solidFill>
                              <a:schemeClr val="bg1"/>
                            </a:solidFill>
                            <a:latin typeface="Cambria Math"/>
                          </a:rPr>
                          <m:t>𝑝</m:t>
                        </m:r>
                        <m:r>
                          <a:rPr lang="en-US" i="1">
                            <a:solidFill>
                              <a:schemeClr val="bg1"/>
                            </a:solidFill>
                            <a:latin typeface="Cambria Math"/>
                          </a:rPr>
                          <m:t>∨</m:t>
                        </m:r>
                        <m:r>
                          <a:rPr lang="en-US" i="1">
                            <a:solidFill>
                              <a:schemeClr val="bg1"/>
                            </a:solidFill>
                            <a:latin typeface="Cambria Math"/>
                          </a:rPr>
                          <m:t>𝑞</m:t>
                        </m:r>
                        <m:r>
                          <a:rPr lang="en-US" i="1">
                            <a:solidFill>
                              <a:schemeClr val="bg1"/>
                            </a:solidFill>
                            <a:latin typeface="Cambria Math"/>
                          </a:rPr>
                          <m:t>,     </m:t>
                        </m:r>
                        <m:r>
                          <a:rPr lang="en-US" i="1">
                            <a:solidFill>
                              <a:schemeClr val="bg1"/>
                            </a:solidFill>
                            <a:latin typeface="Cambria Math"/>
                          </a:rPr>
                          <m:t>𝑝</m:t>
                        </m:r>
                        <m:r>
                          <a:rPr lang="en-US" i="1">
                            <a:solidFill>
                              <a:schemeClr val="bg1"/>
                            </a:solidFill>
                            <a:latin typeface="Cambria Math"/>
                          </a:rPr>
                          <m:t>∨</m:t>
                        </m:r>
                        <m:r>
                          <a:rPr lang="en-US" i="1">
                            <a:solidFill>
                              <a:schemeClr val="bg1"/>
                            </a:solidFill>
                            <a:latin typeface="Cambria Math"/>
                          </a:rPr>
                          <m:t>𝑞</m:t>
                        </m:r>
                        <m:r>
                          <a:rPr lang="en-US" b="0" i="1" smtClean="0">
                            <a:solidFill>
                              <a:schemeClr val="bg1"/>
                            </a:solidFill>
                            <a:latin typeface="Cambria Math"/>
                          </a:rPr>
                          <m:t> </m:t>
                        </m:r>
                      </m:e>
                    </m:d>
                    <m:r>
                      <a:rPr lang="en-US" b="0" i="1" smtClean="0">
                        <a:solidFill>
                          <a:schemeClr val="bg1"/>
                        </a:solidFill>
                        <a:latin typeface="Cambria Math"/>
                      </a:rPr>
                      <m:t>¬</m:t>
                    </m:r>
                    <m:r>
                      <a:rPr lang="en-US" b="0" i="1" smtClean="0">
                        <a:solidFill>
                          <a:schemeClr val="bg1"/>
                        </a:solidFill>
                        <a:latin typeface="Cambria Math"/>
                      </a:rPr>
                      <m:t>𝑝</m:t>
                    </m:r>
                    <m:r>
                      <a:rPr lang="en-US" b="0" i="1" smtClean="0">
                        <a:solidFill>
                          <a:schemeClr val="bg1"/>
                        </a:solidFill>
                        <a:latin typeface="Cambria Math"/>
                      </a:rPr>
                      <m:t>∨¬</m:t>
                    </m:r>
                    <m:r>
                      <a:rPr lang="en-US" b="0" i="1" smtClean="0">
                        <a:solidFill>
                          <a:schemeClr val="bg1"/>
                        </a:solidFill>
                        <a:latin typeface="Cambria Math"/>
                      </a:rPr>
                      <m:t>𝑞</m:t>
                    </m:r>
                    <m:r>
                      <a:rPr lang="en-US" b="0" i="1" smtClean="0">
                        <a:solidFill>
                          <a:schemeClr val="bg1"/>
                        </a:solidFill>
                        <a:latin typeface="Cambria Math"/>
                      </a:rPr>
                      <m:t> ⟹</m:t>
                    </m:r>
                    <m:r>
                      <a:rPr lang="en-US" b="0" i="0" smtClean="0">
                        <a:solidFill>
                          <a:schemeClr val="bg1"/>
                        </a:solidFill>
                        <a:latin typeface="Cambria Math"/>
                      </a:rPr>
                      <m:t> </m:t>
                    </m:r>
                  </m:oMath>
                </a14:m>
                <a:r>
                  <a:rPr lang="en-US" dirty="0" smtClean="0">
                    <a:solidFill>
                      <a:schemeClr val="bg1"/>
                    </a:solidFill>
                  </a:rPr>
                  <a:t> 	Resolve</a:t>
                </a:r>
              </a:p>
              <a:p>
                <a:endParaRPr lang="en-US" dirty="0">
                  <a:solidFill>
                    <a:schemeClr val="bg1"/>
                  </a:solidFill>
                </a:endParaRPr>
              </a:p>
              <a:p>
                <a14:m>
                  <m:oMath xmlns:m="http://schemas.openxmlformats.org/officeDocument/2006/math">
                    <m:r>
                      <m:rPr>
                        <m:sty m:val="p"/>
                      </m:rPr>
                      <a:rPr lang="en-US" b="0" i="0" smtClean="0">
                        <a:solidFill>
                          <a:schemeClr val="bg1"/>
                        </a:solidFill>
                        <a:latin typeface="Cambria Math"/>
                      </a:rPr>
                      <m:t>p</m:t>
                    </m:r>
                    <m:r>
                      <a:rPr lang="en-US" b="0" i="0" smtClean="0">
                        <a:solidFill>
                          <a:schemeClr val="bg1"/>
                        </a:solidFill>
                        <a:latin typeface="Cambria Math"/>
                      </a:rPr>
                      <m:t> </m:t>
                    </m:r>
                    <m:d>
                      <m:dPr>
                        <m:begChr m:val="|"/>
                        <m:endChr m:val="|"/>
                        <m:ctrlPr>
                          <a:rPr lang="en-US" i="1">
                            <a:solidFill>
                              <a:schemeClr val="bg1"/>
                            </a:solidFill>
                            <a:latin typeface="Cambria Math"/>
                          </a:rPr>
                        </m:ctrlPr>
                      </m:dPr>
                      <m:e>
                        <m:r>
                          <a:rPr lang="en-US" i="1">
                            <a:solidFill>
                              <a:schemeClr val="bg1"/>
                            </a:solidFill>
                            <a:latin typeface="Cambria Math"/>
                          </a:rPr>
                          <m:t>¬</m:t>
                        </m:r>
                        <m:r>
                          <a:rPr lang="en-US" i="1">
                            <a:solidFill>
                              <a:schemeClr val="bg1"/>
                            </a:solidFill>
                            <a:latin typeface="Cambria Math"/>
                          </a:rPr>
                          <m:t>𝑝</m:t>
                        </m:r>
                        <m:r>
                          <a:rPr lang="en-US" i="1">
                            <a:solidFill>
                              <a:schemeClr val="bg1"/>
                            </a:solidFill>
                            <a:latin typeface="Cambria Math"/>
                          </a:rPr>
                          <m:t>∨¬</m:t>
                        </m:r>
                        <m:r>
                          <a:rPr lang="en-US" i="1">
                            <a:solidFill>
                              <a:schemeClr val="bg1"/>
                            </a:solidFill>
                            <a:latin typeface="Cambria Math"/>
                          </a:rPr>
                          <m:t>𝑞</m:t>
                        </m:r>
                        <m:r>
                          <a:rPr lang="en-US" i="1">
                            <a:solidFill>
                              <a:schemeClr val="bg1"/>
                            </a:solidFill>
                            <a:latin typeface="Cambria Math"/>
                          </a:rPr>
                          <m:t>,      </m:t>
                        </m:r>
                        <m:r>
                          <a:rPr lang="en-US" i="1">
                            <a:solidFill>
                              <a:schemeClr val="bg1"/>
                            </a:solidFill>
                            <a:latin typeface="Cambria Math"/>
                          </a:rPr>
                          <m:t>𝑝</m:t>
                        </m:r>
                        <m:r>
                          <a:rPr lang="en-US" i="1">
                            <a:solidFill>
                              <a:schemeClr val="bg1"/>
                            </a:solidFill>
                            <a:latin typeface="Cambria Math"/>
                          </a:rPr>
                          <m:t>∨¬</m:t>
                        </m:r>
                        <m:r>
                          <a:rPr lang="en-US" i="1">
                            <a:solidFill>
                              <a:schemeClr val="bg1"/>
                            </a:solidFill>
                            <a:latin typeface="Cambria Math"/>
                          </a:rPr>
                          <m:t>𝑞</m:t>
                        </m:r>
                        <m:r>
                          <a:rPr lang="en-US" i="1">
                            <a:solidFill>
                              <a:schemeClr val="bg1"/>
                            </a:solidFill>
                            <a:latin typeface="Cambria Math"/>
                          </a:rPr>
                          <m:t>,     ¬</m:t>
                        </m:r>
                        <m:r>
                          <a:rPr lang="en-US" i="1">
                            <a:solidFill>
                              <a:schemeClr val="bg1"/>
                            </a:solidFill>
                            <a:latin typeface="Cambria Math"/>
                          </a:rPr>
                          <m:t>𝑝</m:t>
                        </m:r>
                        <m:r>
                          <a:rPr lang="en-US" i="1">
                            <a:solidFill>
                              <a:schemeClr val="bg1"/>
                            </a:solidFill>
                            <a:latin typeface="Cambria Math"/>
                          </a:rPr>
                          <m:t>∨</m:t>
                        </m:r>
                        <m:r>
                          <a:rPr lang="en-US" i="1">
                            <a:solidFill>
                              <a:schemeClr val="bg1"/>
                            </a:solidFill>
                            <a:latin typeface="Cambria Math"/>
                          </a:rPr>
                          <m:t>𝑞</m:t>
                        </m:r>
                        <m:r>
                          <a:rPr lang="en-US" i="1">
                            <a:solidFill>
                              <a:schemeClr val="bg1"/>
                            </a:solidFill>
                            <a:latin typeface="Cambria Math"/>
                          </a:rPr>
                          <m:t>,     </m:t>
                        </m:r>
                        <m:r>
                          <a:rPr lang="en-US" i="1">
                            <a:solidFill>
                              <a:schemeClr val="bg1"/>
                            </a:solidFill>
                            <a:latin typeface="Cambria Math"/>
                          </a:rPr>
                          <m:t>𝑝</m:t>
                        </m:r>
                        <m:r>
                          <a:rPr lang="en-US" i="1">
                            <a:solidFill>
                              <a:schemeClr val="bg1"/>
                            </a:solidFill>
                            <a:latin typeface="Cambria Math"/>
                          </a:rPr>
                          <m:t>∨</m:t>
                        </m:r>
                        <m:r>
                          <a:rPr lang="en-US" i="1">
                            <a:solidFill>
                              <a:schemeClr val="bg1"/>
                            </a:solidFill>
                            <a:latin typeface="Cambria Math"/>
                          </a:rPr>
                          <m:t>𝑞</m:t>
                        </m:r>
                        <m:r>
                          <a:rPr lang="en-US" i="1">
                            <a:solidFill>
                              <a:schemeClr val="bg1"/>
                            </a:solidFill>
                            <a:latin typeface="Cambria Math"/>
                          </a:rPr>
                          <m:t> </m:t>
                        </m:r>
                      </m:e>
                    </m:d>
                    <m:r>
                      <a:rPr lang="en-US" i="1">
                        <a:solidFill>
                          <a:schemeClr val="bg1"/>
                        </a:solidFill>
                        <a:latin typeface="Cambria Math"/>
                      </a:rPr>
                      <m:t>¬</m:t>
                    </m:r>
                    <m:r>
                      <a:rPr lang="en-US" i="1">
                        <a:solidFill>
                          <a:schemeClr val="bg1"/>
                        </a:solidFill>
                        <a:latin typeface="Cambria Math"/>
                      </a:rPr>
                      <m:t>𝑝</m:t>
                    </m:r>
                    <m:r>
                      <a:rPr lang="en-US" i="1">
                        <a:solidFill>
                          <a:schemeClr val="bg1"/>
                        </a:solidFill>
                        <a:latin typeface="Cambria Math"/>
                      </a:rPr>
                      <m:t>∨¬</m:t>
                    </m:r>
                    <m:r>
                      <a:rPr lang="en-US" b="0" i="1" smtClean="0">
                        <a:solidFill>
                          <a:schemeClr val="bg1"/>
                        </a:solidFill>
                        <a:latin typeface="Cambria Math"/>
                      </a:rPr>
                      <m:t>𝑝</m:t>
                    </m:r>
                    <m:r>
                      <a:rPr lang="en-US" i="1">
                        <a:solidFill>
                          <a:schemeClr val="bg1"/>
                        </a:solidFill>
                        <a:latin typeface="Cambria Math"/>
                      </a:rPr>
                      <m:t> ⟹</m:t>
                    </m:r>
                    <m:r>
                      <a:rPr lang="en-US">
                        <a:solidFill>
                          <a:schemeClr val="bg1"/>
                        </a:solidFill>
                        <a:latin typeface="Cambria Math"/>
                      </a:rPr>
                      <m:t> </m:t>
                    </m:r>
                  </m:oMath>
                </a14:m>
                <a:r>
                  <a:rPr lang="en-US" dirty="0">
                    <a:solidFill>
                      <a:schemeClr val="bg1"/>
                    </a:solidFill>
                  </a:rPr>
                  <a:t> 	</a:t>
                </a:r>
                <a:r>
                  <a:rPr lang="en-US" dirty="0" smtClean="0">
                    <a:solidFill>
                      <a:schemeClr val="bg1"/>
                    </a:solidFill>
                  </a:rPr>
                  <a:t>	</a:t>
                </a:r>
                <a:r>
                  <a:rPr lang="en-US" dirty="0" err="1" smtClean="0">
                    <a:solidFill>
                      <a:schemeClr val="bg1"/>
                    </a:solidFill>
                  </a:rPr>
                  <a:t>Backjump</a:t>
                </a:r>
                <a:r>
                  <a:rPr lang="en-US" dirty="0" smtClean="0">
                    <a:solidFill>
                      <a:schemeClr val="bg1"/>
                    </a:solidFill>
                  </a:rPr>
                  <a:t>	</a:t>
                </a:r>
                <a:r>
                  <a:rPr lang="en-US" dirty="0">
                    <a:solidFill>
                      <a:schemeClr val="bg1"/>
                    </a:solidFill>
                  </a:rPr>
                  <a:t> </a:t>
                </a:r>
                <a:endParaRPr lang="en-US" dirty="0" smtClean="0">
                  <a:solidFill>
                    <a:schemeClr val="bg1"/>
                  </a:solidFill>
                </a:endParaRPr>
              </a:p>
              <a:p>
                <a:endParaRPr lang="en-US" dirty="0" smtClean="0">
                  <a:solidFill>
                    <a:schemeClr val="bg1"/>
                  </a:solidFill>
                </a:endParaRPr>
              </a:p>
              <a:p>
                <a14:m>
                  <m:oMath xmlns:m="http://schemas.openxmlformats.org/officeDocument/2006/math">
                    <m:r>
                      <a:rPr lang="en-US" b="0" i="1" smtClean="0">
                        <a:solidFill>
                          <a:schemeClr val="bg1"/>
                        </a:solidFill>
                        <a:latin typeface="Cambria Math"/>
                      </a:rPr>
                      <m:t>¬</m:t>
                    </m:r>
                    <m:sSup>
                      <m:sSupPr>
                        <m:ctrlPr>
                          <a:rPr lang="en-US" b="0" i="1" smtClean="0">
                            <a:solidFill>
                              <a:schemeClr val="bg1"/>
                            </a:solidFill>
                            <a:latin typeface="Cambria Math"/>
                          </a:rPr>
                        </m:ctrlPr>
                      </m:sSupPr>
                      <m:e>
                        <m:r>
                          <a:rPr lang="en-US" b="0" i="1" smtClean="0">
                            <a:solidFill>
                              <a:schemeClr val="bg1"/>
                            </a:solidFill>
                            <a:latin typeface="Cambria Math"/>
                          </a:rPr>
                          <m:t>𝑝</m:t>
                        </m:r>
                      </m:e>
                      <m:sup>
                        <m:r>
                          <a:rPr lang="en-US" b="0" i="1" smtClean="0">
                            <a:solidFill>
                              <a:schemeClr val="bg1"/>
                            </a:solidFill>
                            <a:latin typeface="Cambria Math"/>
                          </a:rPr>
                          <m:t>¬</m:t>
                        </m:r>
                        <m:r>
                          <a:rPr lang="en-US" b="0" i="1" smtClean="0">
                            <a:solidFill>
                              <a:schemeClr val="bg1"/>
                            </a:solidFill>
                            <a:latin typeface="Cambria Math"/>
                          </a:rPr>
                          <m:t>𝑝</m:t>
                        </m:r>
                      </m:sup>
                    </m:sSup>
                    <m:r>
                      <a:rPr lang="en-US" i="1">
                        <a:solidFill>
                          <a:schemeClr val="bg1"/>
                        </a:solidFill>
                        <a:latin typeface="Cambria Math"/>
                      </a:rPr>
                      <m:t>|¬</m:t>
                    </m:r>
                    <m:r>
                      <a:rPr lang="en-US" i="1">
                        <a:solidFill>
                          <a:schemeClr val="bg1"/>
                        </a:solidFill>
                        <a:latin typeface="Cambria Math"/>
                      </a:rPr>
                      <m:t>𝑝</m:t>
                    </m:r>
                    <m:r>
                      <a:rPr lang="en-US" i="1">
                        <a:solidFill>
                          <a:schemeClr val="bg1"/>
                        </a:solidFill>
                        <a:latin typeface="Cambria Math"/>
                      </a:rPr>
                      <m:t>∨¬</m:t>
                    </m:r>
                    <m:r>
                      <a:rPr lang="en-US" i="1">
                        <a:solidFill>
                          <a:schemeClr val="bg1"/>
                        </a:solidFill>
                        <a:latin typeface="Cambria Math"/>
                      </a:rPr>
                      <m:t>𝑞</m:t>
                    </m:r>
                    <m:r>
                      <a:rPr lang="en-US" i="1">
                        <a:solidFill>
                          <a:schemeClr val="bg1"/>
                        </a:solidFill>
                        <a:latin typeface="Cambria Math"/>
                      </a:rPr>
                      <m:t>,      </m:t>
                    </m:r>
                    <m:r>
                      <a:rPr lang="en-US" i="1">
                        <a:solidFill>
                          <a:schemeClr val="bg1"/>
                        </a:solidFill>
                        <a:latin typeface="Cambria Math"/>
                      </a:rPr>
                      <m:t>𝑝</m:t>
                    </m:r>
                    <m:r>
                      <a:rPr lang="en-US" i="1">
                        <a:solidFill>
                          <a:schemeClr val="bg1"/>
                        </a:solidFill>
                        <a:latin typeface="Cambria Math"/>
                      </a:rPr>
                      <m:t>∨¬</m:t>
                    </m:r>
                    <m:r>
                      <a:rPr lang="en-US" i="1">
                        <a:solidFill>
                          <a:schemeClr val="bg1"/>
                        </a:solidFill>
                        <a:latin typeface="Cambria Math"/>
                      </a:rPr>
                      <m:t>𝑞</m:t>
                    </m:r>
                    <m:r>
                      <a:rPr lang="en-US" i="1">
                        <a:solidFill>
                          <a:schemeClr val="bg1"/>
                        </a:solidFill>
                        <a:latin typeface="Cambria Math"/>
                      </a:rPr>
                      <m:t>,     ¬</m:t>
                    </m:r>
                    <m:r>
                      <a:rPr lang="en-US" i="1">
                        <a:solidFill>
                          <a:schemeClr val="bg1"/>
                        </a:solidFill>
                        <a:latin typeface="Cambria Math"/>
                      </a:rPr>
                      <m:t>𝑝</m:t>
                    </m:r>
                    <m:r>
                      <a:rPr lang="en-US" i="1">
                        <a:solidFill>
                          <a:schemeClr val="bg1"/>
                        </a:solidFill>
                        <a:latin typeface="Cambria Math"/>
                      </a:rPr>
                      <m:t>∨</m:t>
                    </m:r>
                    <m:r>
                      <a:rPr lang="en-US" i="1">
                        <a:solidFill>
                          <a:schemeClr val="bg1"/>
                        </a:solidFill>
                        <a:latin typeface="Cambria Math"/>
                      </a:rPr>
                      <m:t>𝑞</m:t>
                    </m:r>
                    <m:r>
                      <a:rPr lang="en-US" i="1">
                        <a:solidFill>
                          <a:schemeClr val="bg1"/>
                        </a:solidFill>
                        <a:latin typeface="Cambria Math"/>
                      </a:rPr>
                      <m:t>,     </m:t>
                    </m:r>
                    <m:r>
                      <a:rPr lang="en-US" i="1">
                        <a:solidFill>
                          <a:schemeClr val="bg1"/>
                        </a:solidFill>
                        <a:latin typeface="Cambria Math"/>
                      </a:rPr>
                      <m:t>𝑝</m:t>
                    </m:r>
                    <m:r>
                      <a:rPr lang="en-US" i="1">
                        <a:solidFill>
                          <a:schemeClr val="bg1"/>
                        </a:solidFill>
                        <a:latin typeface="Cambria Math"/>
                      </a:rPr>
                      <m:t>∨</m:t>
                    </m:r>
                    <m:r>
                      <a:rPr lang="en-US" i="1">
                        <a:solidFill>
                          <a:schemeClr val="bg1"/>
                        </a:solidFill>
                        <a:latin typeface="Cambria Math"/>
                      </a:rPr>
                      <m:t>𝑞</m:t>
                    </m:r>
                    <m:r>
                      <a:rPr lang="en-US" i="1">
                        <a:solidFill>
                          <a:schemeClr val="bg1"/>
                        </a:solidFill>
                        <a:latin typeface="Cambria Math"/>
                      </a:rPr>
                      <m:t>⟹</m:t>
                    </m:r>
                  </m:oMath>
                </a14:m>
                <a:r>
                  <a:rPr lang="en-US" dirty="0" smtClean="0">
                    <a:solidFill>
                      <a:schemeClr val="bg1"/>
                    </a:solidFill>
                  </a:rPr>
                  <a:t> 		Propagate</a:t>
                </a:r>
                <a:endParaRPr lang="en-US" dirty="0">
                  <a:solidFill>
                    <a:schemeClr val="bg1"/>
                  </a:solidFill>
                </a:endParaRPr>
              </a:p>
              <a:p>
                <a:endParaRPr lang="en-US" dirty="0" smtClean="0">
                  <a:solidFill>
                    <a:schemeClr val="bg1"/>
                  </a:solidFill>
                </a:endParaRPr>
              </a:p>
              <a:p>
                <a14:m>
                  <m:oMath xmlns:m="http://schemas.openxmlformats.org/officeDocument/2006/math">
                    <m:r>
                      <a:rPr lang="en-US" i="1">
                        <a:solidFill>
                          <a:schemeClr val="bg1"/>
                        </a:solidFill>
                        <a:latin typeface="Cambria Math"/>
                      </a:rPr>
                      <m:t>¬</m:t>
                    </m:r>
                    <m:sSup>
                      <m:sSupPr>
                        <m:ctrlPr>
                          <a:rPr lang="en-US" i="1">
                            <a:solidFill>
                              <a:schemeClr val="bg1"/>
                            </a:solidFill>
                            <a:latin typeface="Cambria Math"/>
                          </a:rPr>
                        </m:ctrlPr>
                      </m:sSupPr>
                      <m:e>
                        <m:r>
                          <a:rPr lang="en-US" i="1">
                            <a:solidFill>
                              <a:schemeClr val="bg1"/>
                            </a:solidFill>
                            <a:latin typeface="Cambria Math"/>
                          </a:rPr>
                          <m:t>𝑝</m:t>
                        </m:r>
                      </m:e>
                      <m:sup>
                        <m:r>
                          <a:rPr lang="en-US" i="1">
                            <a:solidFill>
                              <a:schemeClr val="bg1"/>
                            </a:solidFill>
                            <a:latin typeface="Cambria Math"/>
                          </a:rPr>
                          <m:t>¬</m:t>
                        </m:r>
                        <m:r>
                          <a:rPr lang="en-US" i="1">
                            <a:solidFill>
                              <a:schemeClr val="bg1"/>
                            </a:solidFill>
                            <a:latin typeface="Cambria Math"/>
                          </a:rPr>
                          <m:t>𝑝</m:t>
                        </m:r>
                      </m:sup>
                    </m:sSup>
                    <m:sSup>
                      <m:sSupPr>
                        <m:ctrlPr>
                          <a:rPr lang="en-US" i="1">
                            <a:solidFill>
                              <a:schemeClr val="bg1"/>
                            </a:solidFill>
                            <a:latin typeface="Cambria Math"/>
                          </a:rPr>
                        </m:ctrlPr>
                      </m:sSupPr>
                      <m:e>
                        <m:r>
                          <a:rPr lang="en-US" i="1">
                            <a:solidFill>
                              <a:schemeClr val="bg1"/>
                            </a:solidFill>
                            <a:latin typeface="Cambria Math"/>
                          </a:rPr>
                          <m:t>𝑞</m:t>
                        </m:r>
                      </m:e>
                      <m:sup>
                        <m:r>
                          <a:rPr lang="en-US" i="1">
                            <a:solidFill>
                              <a:schemeClr val="bg1"/>
                            </a:solidFill>
                            <a:latin typeface="Cambria Math"/>
                          </a:rPr>
                          <m:t>𝑝</m:t>
                        </m:r>
                        <m:r>
                          <a:rPr lang="en-US" i="1">
                            <a:solidFill>
                              <a:schemeClr val="bg1"/>
                            </a:solidFill>
                            <a:latin typeface="Cambria Math"/>
                          </a:rPr>
                          <m:t>∨</m:t>
                        </m:r>
                        <m:r>
                          <a:rPr lang="en-US" i="1">
                            <a:solidFill>
                              <a:schemeClr val="bg1"/>
                            </a:solidFill>
                            <a:latin typeface="Cambria Math"/>
                          </a:rPr>
                          <m:t>𝑞</m:t>
                        </m:r>
                      </m:sup>
                    </m:sSup>
                    <m:r>
                      <a:rPr lang="en-US" i="1">
                        <a:solidFill>
                          <a:schemeClr val="bg1"/>
                        </a:solidFill>
                        <a:latin typeface="Cambria Math"/>
                      </a:rPr>
                      <m:t>|¬</m:t>
                    </m:r>
                    <m:r>
                      <a:rPr lang="en-US" i="1">
                        <a:solidFill>
                          <a:schemeClr val="bg1"/>
                        </a:solidFill>
                        <a:latin typeface="Cambria Math"/>
                      </a:rPr>
                      <m:t>𝑝</m:t>
                    </m:r>
                    <m:r>
                      <a:rPr lang="en-US" i="1">
                        <a:solidFill>
                          <a:schemeClr val="bg1"/>
                        </a:solidFill>
                        <a:latin typeface="Cambria Math"/>
                      </a:rPr>
                      <m:t>∨¬</m:t>
                    </m:r>
                    <m:r>
                      <a:rPr lang="en-US" i="1">
                        <a:solidFill>
                          <a:schemeClr val="bg1"/>
                        </a:solidFill>
                        <a:latin typeface="Cambria Math"/>
                      </a:rPr>
                      <m:t>𝑞</m:t>
                    </m:r>
                    <m:r>
                      <a:rPr lang="en-US" i="1">
                        <a:solidFill>
                          <a:schemeClr val="bg1"/>
                        </a:solidFill>
                        <a:latin typeface="Cambria Math"/>
                      </a:rPr>
                      <m:t>,      </m:t>
                    </m:r>
                    <m:r>
                      <a:rPr lang="en-US" i="1">
                        <a:solidFill>
                          <a:schemeClr val="bg1"/>
                        </a:solidFill>
                        <a:latin typeface="Cambria Math"/>
                      </a:rPr>
                      <m:t>𝑝</m:t>
                    </m:r>
                    <m:r>
                      <a:rPr lang="en-US" i="1">
                        <a:solidFill>
                          <a:schemeClr val="bg1"/>
                        </a:solidFill>
                        <a:latin typeface="Cambria Math"/>
                      </a:rPr>
                      <m:t>∨¬</m:t>
                    </m:r>
                    <m:r>
                      <a:rPr lang="en-US" i="1">
                        <a:solidFill>
                          <a:schemeClr val="bg1"/>
                        </a:solidFill>
                        <a:latin typeface="Cambria Math"/>
                      </a:rPr>
                      <m:t>𝑞</m:t>
                    </m:r>
                    <m:r>
                      <a:rPr lang="en-US" i="1">
                        <a:solidFill>
                          <a:schemeClr val="bg1"/>
                        </a:solidFill>
                        <a:latin typeface="Cambria Math"/>
                      </a:rPr>
                      <m:t>,     ¬</m:t>
                    </m:r>
                    <m:r>
                      <a:rPr lang="en-US" i="1">
                        <a:solidFill>
                          <a:schemeClr val="bg1"/>
                        </a:solidFill>
                        <a:latin typeface="Cambria Math"/>
                      </a:rPr>
                      <m:t>𝑝</m:t>
                    </m:r>
                    <m:r>
                      <a:rPr lang="en-US" i="1">
                        <a:solidFill>
                          <a:schemeClr val="bg1"/>
                        </a:solidFill>
                        <a:latin typeface="Cambria Math"/>
                      </a:rPr>
                      <m:t>∨</m:t>
                    </m:r>
                    <m:r>
                      <a:rPr lang="en-US" i="1">
                        <a:solidFill>
                          <a:schemeClr val="bg1"/>
                        </a:solidFill>
                        <a:latin typeface="Cambria Math"/>
                      </a:rPr>
                      <m:t>𝑞</m:t>
                    </m:r>
                    <m:r>
                      <a:rPr lang="en-US" i="1">
                        <a:solidFill>
                          <a:schemeClr val="bg1"/>
                        </a:solidFill>
                        <a:latin typeface="Cambria Math"/>
                      </a:rPr>
                      <m:t>,     </m:t>
                    </m:r>
                    <m:r>
                      <a:rPr lang="en-US" i="1">
                        <a:solidFill>
                          <a:schemeClr val="bg1"/>
                        </a:solidFill>
                        <a:latin typeface="Cambria Math"/>
                      </a:rPr>
                      <m:t>𝑝</m:t>
                    </m:r>
                    <m:r>
                      <a:rPr lang="en-US" i="1">
                        <a:solidFill>
                          <a:schemeClr val="bg1"/>
                        </a:solidFill>
                        <a:latin typeface="Cambria Math"/>
                      </a:rPr>
                      <m:t>∨</m:t>
                    </m:r>
                    <m:r>
                      <a:rPr lang="en-US" i="1">
                        <a:solidFill>
                          <a:schemeClr val="bg1"/>
                        </a:solidFill>
                        <a:latin typeface="Cambria Math"/>
                      </a:rPr>
                      <m:t>𝑞</m:t>
                    </m:r>
                    <m:r>
                      <a:rPr lang="en-US" i="1">
                        <a:solidFill>
                          <a:schemeClr val="bg1"/>
                        </a:solidFill>
                        <a:latin typeface="Cambria Math"/>
                      </a:rPr>
                      <m:t>⟹</m:t>
                    </m:r>
                  </m:oMath>
                </a14:m>
                <a:r>
                  <a:rPr lang="en-US" dirty="0">
                    <a:solidFill>
                      <a:schemeClr val="bg1"/>
                    </a:solidFill>
                  </a:rPr>
                  <a:t> 		</a:t>
                </a:r>
                <a:r>
                  <a:rPr lang="en-US" dirty="0" smtClean="0">
                    <a:solidFill>
                      <a:schemeClr val="bg1"/>
                    </a:solidFill>
                  </a:rPr>
                  <a:t>Conflict</a:t>
                </a:r>
                <a:endParaRPr lang="en-US" dirty="0">
                  <a:solidFill>
                    <a:schemeClr val="bg1"/>
                  </a:solidFill>
                </a:endParaRPr>
              </a:p>
              <a:p>
                <a:endParaRPr lang="en-US" dirty="0">
                  <a:solidFill>
                    <a:schemeClr val="bg1"/>
                  </a:solidFill>
                </a:endParaRPr>
              </a:p>
              <a:p>
                <a14:m>
                  <m:oMath xmlns:m="http://schemas.openxmlformats.org/officeDocument/2006/math">
                    <m:r>
                      <a:rPr lang="en-US" i="1">
                        <a:solidFill>
                          <a:schemeClr val="bg1"/>
                        </a:solidFill>
                        <a:latin typeface="Cambria Math"/>
                      </a:rPr>
                      <m:t>¬</m:t>
                    </m:r>
                    <m:sSup>
                      <m:sSupPr>
                        <m:ctrlPr>
                          <a:rPr lang="en-US" i="1">
                            <a:solidFill>
                              <a:schemeClr val="bg1"/>
                            </a:solidFill>
                            <a:latin typeface="Cambria Math"/>
                          </a:rPr>
                        </m:ctrlPr>
                      </m:sSupPr>
                      <m:e>
                        <m:r>
                          <a:rPr lang="en-US" i="1">
                            <a:solidFill>
                              <a:schemeClr val="bg1"/>
                            </a:solidFill>
                            <a:latin typeface="Cambria Math"/>
                          </a:rPr>
                          <m:t>𝑝</m:t>
                        </m:r>
                      </m:e>
                      <m:sup>
                        <m:r>
                          <a:rPr lang="en-US" i="1">
                            <a:solidFill>
                              <a:schemeClr val="bg1"/>
                            </a:solidFill>
                            <a:latin typeface="Cambria Math"/>
                          </a:rPr>
                          <m:t>¬</m:t>
                        </m:r>
                        <m:r>
                          <a:rPr lang="en-US" i="1">
                            <a:solidFill>
                              <a:schemeClr val="bg1"/>
                            </a:solidFill>
                            <a:latin typeface="Cambria Math"/>
                          </a:rPr>
                          <m:t>𝑝</m:t>
                        </m:r>
                      </m:sup>
                    </m:sSup>
                    <m:sSup>
                      <m:sSupPr>
                        <m:ctrlPr>
                          <a:rPr lang="en-US" i="1">
                            <a:solidFill>
                              <a:schemeClr val="bg1"/>
                            </a:solidFill>
                            <a:latin typeface="Cambria Math"/>
                          </a:rPr>
                        </m:ctrlPr>
                      </m:sSupPr>
                      <m:e>
                        <m:r>
                          <a:rPr lang="en-US" i="1">
                            <a:solidFill>
                              <a:schemeClr val="bg1"/>
                            </a:solidFill>
                            <a:latin typeface="Cambria Math"/>
                          </a:rPr>
                          <m:t>𝑞</m:t>
                        </m:r>
                      </m:e>
                      <m:sup>
                        <m:r>
                          <a:rPr lang="en-US" i="1">
                            <a:solidFill>
                              <a:schemeClr val="bg1"/>
                            </a:solidFill>
                            <a:latin typeface="Cambria Math"/>
                          </a:rPr>
                          <m:t>𝑝</m:t>
                        </m:r>
                        <m:r>
                          <a:rPr lang="en-US" i="1">
                            <a:solidFill>
                              <a:schemeClr val="bg1"/>
                            </a:solidFill>
                            <a:latin typeface="Cambria Math"/>
                          </a:rPr>
                          <m:t>∨</m:t>
                        </m:r>
                        <m:r>
                          <a:rPr lang="en-US" i="1">
                            <a:solidFill>
                              <a:schemeClr val="bg1"/>
                            </a:solidFill>
                            <a:latin typeface="Cambria Math"/>
                          </a:rPr>
                          <m:t>𝑞</m:t>
                        </m:r>
                      </m:sup>
                    </m:sSup>
                    <m:d>
                      <m:dPr>
                        <m:begChr m:val="|"/>
                        <m:endChr m:val="|"/>
                        <m:ctrlPr>
                          <a:rPr lang="en-US" i="1">
                            <a:solidFill>
                              <a:schemeClr val="bg1"/>
                            </a:solidFill>
                            <a:latin typeface="Cambria Math"/>
                          </a:rPr>
                        </m:ctrlPr>
                      </m:dPr>
                      <m:e>
                        <m:r>
                          <a:rPr lang="en-US" i="1">
                            <a:solidFill>
                              <a:schemeClr val="bg1"/>
                            </a:solidFill>
                            <a:latin typeface="Cambria Math"/>
                          </a:rPr>
                          <m:t>¬</m:t>
                        </m:r>
                        <m:r>
                          <a:rPr lang="en-US" i="1">
                            <a:solidFill>
                              <a:schemeClr val="bg1"/>
                            </a:solidFill>
                            <a:latin typeface="Cambria Math"/>
                          </a:rPr>
                          <m:t>𝑝</m:t>
                        </m:r>
                        <m:r>
                          <a:rPr lang="en-US" i="1">
                            <a:solidFill>
                              <a:schemeClr val="bg1"/>
                            </a:solidFill>
                            <a:latin typeface="Cambria Math"/>
                          </a:rPr>
                          <m:t>∨¬</m:t>
                        </m:r>
                        <m:r>
                          <a:rPr lang="en-US" i="1">
                            <a:solidFill>
                              <a:schemeClr val="bg1"/>
                            </a:solidFill>
                            <a:latin typeface="Cambria Math"/>
                          </a:rPr>
                          <m:t>𝑞</m:t>
                        </m:r>
                        <m:r>
                          <a:rPr lang="en-US" i="1">
                            <a:solidFill>
                              <a:schemeClr val="bg1"/>
                            </a:solidFill>
                            <a:latin typeface="Cambria Math"/>
                          </a:rPr>
                          <m:t>,      </m:t>
                        </m:r>
                        <m:r>
                          <a:rPr lang="en-US" i="1">
                            <a:solidFill>
                              <a:schemeClr val="bg1"/>
                            </a:solidFill>
                            <a:latin typeface="Cambria Math"/>
                          </a:rPr>
                          <m:t>𝑝</m:t>
                        </m:r>
                        <m:r>
                          <a:rPr lang="en-US" i="1">
                            <a:solidFill>
                              <a:schemeClr val="bg1"/>
                            </a:solidFill>
                            <a:latin typeface="Cambria Math"/>
                          </a:rPr>
                          <m:t>∨¬</m:t>
                        </m:r>
                        <m:r>
                          <a:rPr lang="en-US" i="1">
                            <a:solidFill>
                              <a:schemeClr val="bg1"/>
                            </a:solidFill>
                            <a:latin typeface="Cambria Math"/>
                          </a:rPr>
                          <m:t>𝑞</m:t>
                        </m:r>
                        <m:r>
                          <a:rPr lang="en-US" i="1">
                            <a:solidFill>
                              <a:schemeClr val="bg1"/>
                            </a:solidFill>
                            <a:latin typeface="Cambria Math"/>
                          </a:rPr>
                          <m:t>,     ¬</m:t>
                        </m:r>
                        <m:r>
                          <a:rPr lang="en-US" i="1">
                            <a:solidFill>
                              <a:schemeClr val="bg1"/>
                            </a:solidFill>
                            <a:latin typeface="Cambria Math"/>
                          </a:rPr>
                          <m:t>𝑝</m:t>
                        </m:r>
                        <m:r>
                          <a:rPr lang="en-US" i="1">
                            <a:solidFill>
                              <a:schemeClr val="bg1"/>
                            </a:solidFill>
                            <a:latin typeface="Cambria Math"/>
                          </a:rPr>
                          <m:t>∨</m:t>
                        </m:r>
                        <m:r>
                          <a:rPr lang="en-US" i="1">
                            <a:solidFill>
                              <a:schemeClr val="bg1"/>
                            </a:solidFill>
                            <a:latin typeface="Cambria Math"/>
                          </a:rPr>
                          <m:t>𝑞</m:t>
                        </m:r>
                        <m:r>
                          <a:rPr lang="en-US" i="1">
                            <a:solidFill>
                              <a:schemeClr val="bg1"/>
                            </a:solidFill>
                            <a:latin typeface="Cambria Math"/>
                          </a:rPr>
                          <m:t>,     </m:t>
                        </m:r>
                        <m:r>
                          <a:rPr lang="en-US" i="1">
                            <a:solidFill>
                              <a:schemeClr val="bg1"/>
                            </a:solidFill>
                            <a:latin typeface="Cambria Math"/>
                          </a:rPr>
                          <m:t>𝑝</m:t>
                        </m:r>
                        <m:r>
                          <a:rPr lang="en-US" i="1">
                            <a:solidFill>
                              <a:schemeClr val="bg1"/>
                            </a:solidFill>
                            <a:latin typeface="Cambria Math"/>
                          </a:rPr>
                          <m:t>∨</m:t>
                        </m:r>
                        <m:r>
                          <a:rPr lang="en-US" i="1">
                            <a:solidFill>
                              <a:schemeClr val="bg1"/>
                            </a:solidFill>
                            <a:latin typeface="Cambria Math"/>
                          </a:rPr>
                          <m:t>𝑞</m:t>
                        </m:r>
                      </m:e>
                    </m:d>
                    <m:r>
                      <a:rPr lang="en-US" b="0" i="1" smtClean="0">
                        <a:solidFill>
                          <a:schemeClr val="bg1"/>
                        </a:solidFill>
                        <a:latin typeface="Cambria Math"/>
                      </a:rPr>
                      <m:t>𝑝</m:t>
                    </m:r>
                    <m:r>
                      <a:rPr lang="en-US" b="0" i="1" smtClean="0">
                        <a:solidFill>
                          <a:schemeClr val="bg1"/>
                        </a:solidFill>
                        <a:latin typeface="Cambria Math"/>
                      </a:rPr>
                      <m:t>∨¬</m:t>
                    </m:r>
                    <m:r>
                      <a:rPr lang="en-US" b="0" i="1" smtClean="0">
                        <a:solidFill>
                          <a:schemeClr val="bg1"/>
                        </a:solidFill>
                        <a:latin typeface="Cambria Math"/>
                      </a:rPr>
                      <m:t>𝑞</m:t>
                    </m:r>
                    <m:r>
                      <a:rPr lang="en-US" i="1">
                        <a:solidFill>
                          <a:schemeClr val="bg1"/>
                        </a:solidFill>
                        <a:latin typeface="Cambria Math"/>
                      </a:rPr>
                      <m:t>⟹</m:t>
                    </m:r>
                  </m:oMath>
                </a14:m>
                <a:r>
                  <a:rPr lang="en-US" dirty="0">
                    <a:solidFill>
                      <a:schemeClr val="bg1"/>
                    </a:solidFill>
                  </a:rPr>
                  <a:t> </a:t>
                </a:r>
                <a:r>
                  <a:rPr lang="en-US" dirty="0" smtClean="0">
                    <a:solidFill>
                      <a:schemeClr val="bg1"/>
                    </a:solidFill>
                  </a:rPr>
                  <a:t>	Resolve…</a:t>
                </a:r>
                <a:endParaRPr lang="en-US" dirty="0">
                  <a:solidFill>
                    <a:schemeClr val="bg1"/>
                  </a:solidFill>
                </a:endParaRPr>
              </a:p>
              <a:p>
                <a:r>
                  <a:rPr lang="en-US" dirty="0" smtClean="0">
                    <a:solidFill>
                      <a:schemeClr val="bg1"/>
                    </a:solidFill>
                  </a:rPr>
                  <a:t>  </a:t>
                </a:r>
                <a:endParaRPr lang="en-US" dirty="0">
                  <a:solidFill>
                    <a:schemeClr val="bg1"/>
                  </a:solidFill>
                </a:endParaRPr>
              </a:p>
            </p:txBody>
          </p:sp>
        </mc:Choice>
        <mc:Fallback xmlns="">
          <p:sp>
            <p:nvSpPr>
              <p:cNvPr id="5" name="Rectangle 4"/>
              <p:cNvSpPr>
                <a:spLocks noRot="1" noChangeAspect="1" noMove="1" noResize="1" noEditPoints="1" noAdjustHandles="1" noChangeArrowheads="1" noChangeShapeType="1" noTextEdit="1"/>
              </p:cNvSpPr>
              <p:nvPr/>
            </p:nvSpPr>
            <p:spPr>
              <a:xfrm>
                <a:off x="381000" y="1828800"/>
                <a:ext cx="8534400" cy="4524315"/>
              </a:xfrm>
              <a:prstGeom prst="rect">
                <a:avLst/>
              </a:prstGeom>
              <a:blipFill rotWithShape="1">
                <a:blip r:embed="rId2"/>
                <a:stretch>
                  <a:fillRect l="-643" t="-674"/>
                </a:stretch>
              </a:blipFill>
            </p:spPr>
            <p:txBody>
              <a:bodyPr/>
              <a:lstStyle/>
              <a:p>
                <a:r>
                  <a:rPr lang="en-US">
                    <a:noFill/>
                  </a:rPr>
                  <a:t> </a:t>
                </a:r>
              </a:p>
            </p:txBody>
          </p:sp>
        </mc:Fallback>
      </mc:AlternateContent>
    </p:spTree>
    <p:extLst>
      <p:ext uri="{BB962C8B-B14F-4D97-AF65-F5344CB8AC3E}">
        <p14:creationId xmlns:p14="http://schemas.microsoft.com/office/powerpoint/2010/main" val="174617212"/>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747897"/>
          </a:xfrm>
        </p:spPr>
        <p:txBody>
          <a:bodyPr/>
          <a:lstStyle/>
          <a:p>
            <a:r>
              <a:rPr lang="en-US" dirty="0" smtClean="0"/>
              <a:t>Review: SAT </a:t>
            </a:r>
            <a:r>
              <a:rPr lang="en-US" dirty="0"/>
              <a:t>made “tractable</a:t>
            </a:r>
            <a:r>
              <a:rPr lang="en-US" dirty="0" smtClean="0"/>
              <a:t>”</a:t>
            </a:r>
            <a:endParaRPr lang="en-US" dirty="0"/>
          </a:p>
        </p:txBody>
      </p:sp>
      <p:sp>
        <p:nvSpPr>
          <p:cNvPr id="3" name="Content Placeholder 2"/>
          <p:cNvSpPr>
            <a:spLocks noGrp="1"/>
          </p:cNvSpPr>
          <p:nvPr>
            <p:ph idx="1"/>
          </p:nvPr>
        </p:nvSpPr>
        <p:spPr>
          <a:xfrm>
            <a:off x="381000" y="1412875"/>
            <a:ext cx="8382000" cy="4916731"/>
          </a:xfrm>
        </p:spPr>
        <p:txBody>
          <a:bodyPr/>
          <a:lstStyle/>
          <a:p>
            <a:r>
              <a:rPr lang="en-US" i="1" dirty="0" smtClean="0"/>
              <a:t>Builds resolution proof</a:t>
            </a:r>
          </a:p>
          <a:p>
            <a:pPr lvl="1"/>
            <a:r>
              <a:rPr lang="en-US" i="1" dirty="0" smtClean="0"/>
              <a:t>General Resolution </a:t>
            </a:r>
            <a:r>
              <a:rPr lang="en-US" i="1" dirty="0" smtClean="0">
                <a:latin typeface="Arial"/>
                <a:cs typeface="Arial"/>
              </a:rPr>
              <a:t>≡ </a:t>
            </a:r>
            <a:r>
              <a:rPr lang="en-US" sz="2800" i="1" dirty="0" smtClean="0"/>
              <a:t>DPLL + CDCL + Restart</a:t>
            </a:r>
            <a:br>
              <a:rPr lang="en-US" sz="2800" i="1" dirty="0" smtClean="0"/>
            </a:br>
            <a:r>
              <a:rPr lang="en-US" sz="2800" i="1" dirty="0" smtClean="0"/>
              <a:t>				</a:t>
            </a:r>
            <a:r>
              <a:rPr lang="en-US" sz="2000" i="1" dirty="0" smtClean="0"/>
              <a:t>(CDCL: Conflict Directed Clause Learning)</a:t>
            </a:r>
          </a:p>
          <a:p>
            <a:pPr lvl="1"/>
            <a:endParaRPr lang="en-US" i="1" dirty="0" smtClean="0"/>
          </a:p>
          <a:p>
            <a:r>
              <a:rPr lang="en-US" i="1" dirty="0" smtClean="0"/>
              <a:t>Space Efficient</a:t>
            </a:r>
          </a:p>
          <a:p>
            <a:pPr lvl="1"/>
            <a:r>
              <a:rPr lang="en-US" i="1" dirty="0" smtClean="0"/>
              <a:t>DPLL does not create intermediary clauses</a:t>
            </a:r>
          </a:p>
          <a:p>
            <a:pPr lvl="1"/>
            <a:endParaRPr lang="en-US" i="1" dirty="0" smtClean="0"/>
          </a:p>
          <a:p>
            <a:r>
              <a:rPr lang="en-US" i="1" dirty="0" smtClean="0"/>
              <a:t>Efficient indexing and heuristics</a:t>
            </a:r>
          </a:p>
          <a:p>
            <a:pPr lvl="1"/>
            <a:r>
              <a:rPr lang="en-US" i="1" dirty="0" smtClean="0"/>
              <a:t>2-watch literals, Restarts, phase selection, clause minimization</a:t>
            </a:r>
            <a:endParaRPr lang="en-US" i="1" dirty="0"/>
          </a:p>
        </p:txBody>
      </p:sp>
    </p:spTree>
    <p:extLst>
      <p:ext uri="{BB962C8B-B14F-4D97-AF65-F5344CB8AC3E}">
        <p14:creationId xmlns:p14="http://schemas.microsoft.com/office/powerpoint/2010/main" val="860958170"/>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747897"/>
          </a:xfrm>
        </p:spPr>
        <p:txBody>
          <a:bodyPr/>
          <a:lstStyle/>
          <a:p>
            <a:r>
              <a:rPr lang="en-US" dirty="0" smtClean="0"/>
              <a:t>Review: </a:t>
            </a:r>
            <a:r>
              <a:rPr lang="en-US" sz="4800" dirty="0" smtClean="0"/>
              <a:t>Modern DPLL in a nutshell</a:t>
            </a:r>
            <a:endParaRPr lang="en-US" sz="4800" dirty="0"/>
          </a:p>
        </p:txBody>
      </p:sp>
      <mc:AlternateContent xmlns:mc="http://schemas.openxmlformats.org/markup-compatibility/2006" xmlns:a14="http://schemas.microsoft.com/office/drawing/2010/main">
        <mc:Choice Requires="a14">
          <p:graphicFrame>
            <p:nvGraphicFramePr>
              <p:cNvPr id="11" name="Table 10"/>
              <p:cNvGraphicFramePr>
                <a:graphicFrameLocks noGrp="1"/>
              </p:cNvGraphicFramePr>
              <p:nvPr>
                <p:extLst>
                  <p:ext uri="{D42A27DB-BD31-4B8C-83A1-F6EECF244321}">
                    <p14:modId xmlns:p14="http://schemas.microsoft.com/office/powerpoint/2010/main" val="3588873275"/>
                  </p:ext>
                </p:extLst>
              </p:nvPr>
            </p:nvGraphicFramePr>
            <p:xfrm>
              <a:off x="609600" y="1524000"/>
              <a:ext cx="7924800" cy="4862044"/>
            </p:xfrm>
            <a:graphic>
              <a:graphicData uri="http://schemas.openxmlformats.org/drawingml/2006/table">
                <a:tbl>
                  <a:tblPr firstRow="1" bandRow="1">
                    <a:tableStyleId>{2D5ABB26-0587-4C30-8999-92F81FD0307C}</a:tableStyleId>
                  </a:tblPr>
                  <a:tblGrid>
                    <a:gridCol w="1475190"/>
                    <a:gridCol w="3782610"/>
                    <a:gridCol w="2667000"/>
                  </a:tblGrid>
                  <a:tr h="478664">
                    <a:tc>
                      <a:txBody>
                        <a:bodyPr/>
                        <a:lstStyle/>
                        <a:p>
                          <a:pPr algn="l"/>
                          <a:r>
                            <a:rPr lang="en-US" dirty="0" smtClean="0">
                              <a:solidFill>
                                <a:schemeClr val="bg1"/>
                              </a:solidFill>
                            </a:rPr>
                            <a:t>Initialize</a:t>
                          </a:r>
                          <a:endParaRPr lang="en-US" dirty="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b="0" i="1" smtClean="0">
                                  <a:solidFill>
                                    <a:schemeClr val="bg1"/>
                                  </a:solidFill>
                                  <a:latin typeface="Cambria Math"/>
                                </a:rPr>
                                <m:t>𝜖</m:t>
                              </m:r>
                              <m:r>
                                <a:rPr lang="en-US" b="0" i="1" smtClean="0">
                                  <a:solidFill>
                                    <a:schemeClr val="bg1"/>
                                  </a:solidFill>
                                  <a:latin typeface="Cambria Math"/>
                                </a:rPr>
                                <m:t>| </m:t>
                              </m:r>
                              <m:r>
                                <a:rPr lang="en-US" b="0" i="1" smtClean="0">
                                  <a:solidFill>
                                    <a:schemeClr val="bg1"/>
                                  </a:solidFill>
                                  <a:latin typeface="Cambria Math"/>
                                </a:rPr>
                                <m:t>𝐹</m:t>
                              </m:r>
                            </m:oMath>
                          </a14:m>
                          <a:r>
                            <a:rPr lang="en-US" dirty="0" smtClean="0">
                              <a:solidFill>
                                <a:schemeClr val="bg1"/>
                              </a:solidFill>
                            </a:rPr>
                            <a:t> </a:t>
                          </a:r>
                          <a:endParaRPr lang="en-US" dirty="0" err="1" smtClean="0">
                            <a:solidFill>
                              <a:schemeClr val="bg1"/>
                            </a:solidFill>
                          </a:endParaRPr>
                        </a:p>
                      </a:txBody>
                      <a:tcPr/>
                    </a:tc>
                    <a:tc>
                      <a:txBody>
                        <a:bodyPr/>
                        <a:lstStyle/>
                        <a:p>
                          <a14:m>
                            <m:oMath xmlns:m="http://schemas.openxmlformats.org/officeDocument/2006/math">
                              <m:r>
                                <a:rPr lang="en-US" b="0" i="1" smtClean="0">
                                  <a:solidFill>
                                    <a:schemeClr val="bg1"/>
                                  </a:solidFill>
                                  <a:latin typeface="Cambria Math"/>
                                </a:rPr>
                                <m:t>𝐹</m:t>
                              </m:r>
                              <m:r>
                                <a:rPr lang="en-US" b="0" i="1" smtClean="0">
                                  <a:solidFill>
                                    <a:schemeClr val="bg1"/>
                                  </a:solidFill>
                                  <a:latin typeface="Cambria Math"/>
                                </a:rPr>
                                <m:t> </m:t>
                              </m:r>
                              <m:r>
                                <a:rPr lang="en-US" b="0" i="1" smtClean="0">
                                  <a:solidFill>
                                    <a:schemeClr val="bg1"/>
                                  </a:solidFill>
                                  <a:latin typeface="Cambria Math"/>
                                </a:rPr>
                                <m:t>𝑖𝑠</m:t>
                              </m:r>
                              <m:r>
                                <a:rPr lang="en-US" b="0" i="1" smtClean="0">
                                  <a:solidFill>
                                    <a:schemeClr val="bg1"/>
                                  </a:solidFill>
                                  <a:latin typeface="Cambria Math"/>
                                </a:rPr>
                                <m:t> </m:t>
                              </m:r>
                              <m:r>
                                <a:rPr lang="en-US" b="0" i="1" smtClean="0">
                                  <a:solidFill>
                                    <a:schemeClr val="bg1"/>
                                  </a:solidFill>
                                  <a:latin typeface="Cambria Math"/>
                                </a:rPr>
                                <m:t>𝑎</m:t>
                              </m:r>
                              <m:r>
                                <a:rPr lang="en-US" b="0" i="1" smtClean="0">
                                  <a:solidFill>
                                    <a:schemeClr val="bg1"/>
                                  </a:solidFill>
                                  <a:latin typeface="Cambria Math"/>
                                </a:rPr>
                                <m:t> </m:t>
                              </m:r>
                              <m:r>
                                <a:rPr lang="en-US" b="0" i="1" smtClean="0">
                                  <a:solidFill>
                                    <a:schemeClr val="bg1"/>
                                  </a:solidFill>
                                  <a:latin typeface="Cambria Math"/>
                                </a:rPr>
                                <m:t>𝑠𝑒𝑡</m:t>
                              </m:r>
                              <m:r>
                                <a:rPr lang="en-US" b="0" i="1" smtClean="0">
                                  <a:solidFill>
                                    <a:schemeClr val="bg1"/>
                                  </a:solidFill>
                                  <a:latin typeface="Cambria Math"/>
                                </a:rPr>
                                <m:t> </m:t>
                              </m:r>
                              <m:r>
                                <a:rPr lang="en-US" b="0" i="1" smtClean="0">
                                  <a:solidFill>
                                    <a:schemeClr val="bg1"/>
                                  </a:solidFill>
                                  <a:latin typeface="Cambria Math"/>
                                </a:rPr>
                                <m:t>𝑜𝑓</m:t>
                              </m:r>
                              <m:r>
                                <a:rPr lang="en-US" b="0" i="1" smtClean="0">
                                  <a:solidFill>
                                    <a:schemeClr val="bg1"/>
                                  </a:solidFill>
                                  <a:latin typeface="Cambria Math"/>
                                </a:rPr>
                                <m:t> </m:t>
                              </m:r>
                              <m:r>
                                <a:rPr lang="en-US" b="0" i="1" smtClean="0">
                                  <a:solidFill>
                                    <a:schemeClr val="bg1"/>
                                  </a:solidFill>
                                  <a:latin typeface="Cambria Math"/>
                                </a:rPr>
                                <m:t>𝑐𝑙𝑎𝑢𝑠𝑒𝑠</m:t>
                              </m:r>
                            </m:oMath>
                          </a14:m>
                          <a:r>
                            <a:rPr lang="en-US" dirty="0" smtClean="0">
                              <a:solidFill>
                                <a:schemeClr val="bg1"/>
                              </a:solidFill>
                            </a:rPr>
                            <a:t> </a:t>
                          </a:r>
                          <a:endParaRPr lang="en-US" dirty="0">
                            <a:solidFill>
                              <a:schemeClr val="bg1"/>
                            </a:solidFill>
                          </a:endParaRPr>
                        </a:p>
                      </a:txBody>
                      <a:tcPr/>
                    </a:tc>
                  </a:tr>
                  <a:tr h="478664">
                    <a:tc>
                      <a:txBody>
                        <a:bodyPr/>
                        <a:lstStyle/>
                        <a:p>
                          <a:pPr algn="l"/>
                          <a:r>
                            <a:rPr lang="en-US" dirty="0" smtClean="0">
                              <a:solidFill>
                                <a:schemeClr val="bg1"/>
                              </a:solidFill>
                            </a:rPr>
                            <a:t>Decide</a:t>
                          </a:r>
                          <a:endParaRPr lang="en-US" dirty="0"/>
                        </a:p>
                      </a:txBody>
                      <a:tcPr/>
                    </a:tc>
                    <a:tc>
                      <a:txBody>
                        <a:bodyPr/>
                        <a:lstStyle/>
                        <a:p>
                          <a:pPr algn="l"/>
                          <a14:m>
                            <m:oMath xmlns:m="http://schemas.openxmlformats.org/officeDocument/2006/math">
                              <m:r>
                                <a:rPr lang="en-US" b="0" i="1" smtClean="0">
                                  <a:solidFill>
                                    <a:schemeClr val="bg1"/>
                                  </a:solidFill>
                                  <a:latin typeface="Cambria Math"/>
                                </a:rPr>
                                <m:t>𝑀</m:t>
                              </m:r>
                              <m:r>
                                <a:rPr lang="en-US" b="0" i="1" smtClean="0">
                                  <a:solidFill>
                                    <a:schemeClr val="bg1"/>
                                  </a:solidFill>
                                  <a:latin typeface="Cambria Math"/>
                                </a:rPr>
                                <m:t> </m:t>
                              </m:r>
                              <m:d>
                                <m:dPr>
                                  <m:begChr m:val="|"/>
                                  <m:endChr m:val="|"/>
                                  <m:ctrlPr>
                                    <a:rPr lang="en-US" b="0" i="1" smtClean="0">
                                      <a:solidFill>
                                        <a:schemeClr val="bg1"/>
                                      </a:solidFill>
                                      <a:latin typeface="Cambria Math"/>
                                    </a:rPr>
                                  </m:ctrlPr>
                                </m:dPr>
                                <m:e>
                                  <m:r>
                                    <a:rPr lang="en-US" b="0" i="1" smtClean="0">
                                      <a:solidFill>
                                        <a:schemeClr val="bg1"/>
                                      </a:solidFill>
                                      <a:latin typeface="Cambria Math"/>
                                    </a:rPr>
                                    <m:t>  </m:t>
                                  </m:r>
                                  <m:r>
                                    <a:rPr lang="en-US" i="1" smtClean="0">
                                      <a:solidFill>
                                        <a:schemeClr val="bg1"/>
                                      </a:solidFill>
                                      <a:latin typeface="Cambria Math"/>
                                    </a:rPr>
                                    <m:t>𝐹</m:t>
                                  </m:r>
                                  <m:r>
                                    <a:rPr lang="en-US" i="1" smtClean="0">
                                      <a:solidFill>
                                        <a:schemeClr val="bg1"/>
                                      </a:solidFill>
                                      <a:latin typeface="Cambria Math"/>
                                    </a:rPr>
                                    <m:t> ⟹</m:t>
                                  </m:r>
                                  <m:r>
                                    <a:rPr lang="en-US" b="0" i="1" smtClean="0">
                                      <a:solidFill>
                                        <a:schemeClr val="bg1"/>
                                      </a:solidFill>
                                      <a:latin typeface="Cambria Math"/>
                                    </a:rPr>
                                    <m:t>𝑀</m:t>
                                  </m:r>
                                  <m:r>
                                    <a:rPr lang="en-US" b="0" i="1" smtClean="0">
                                      <a:solidFill>
                                        <a:schemeClr val="bg1"/>
                                      </a:solidFill>
                                      <a:latin typeface="Cambria Math"/>
                                    </a:rPr>
                                    <m:t>, ℓ   </m:t>
                                  </m:r>
                                </m:e>
                              </m:d>
                              <m:r>
                                <a:rPr lang="en-US" b="0" i="1" smtClean="0">
                                  <a:solidFill>
                                    <a:schemeClr val="bg1"/>
                                  </a:solidFill>
                                  <a:latin typeface="Cambria Math"/>
                                </a:rPr>
                                <m:t>  </m:t>
                              </m:r>
                              <m:r>
                                <a:rPr lang="en-US" b="0" i="1" smtClean="0">
                                  <a:solidFill>
                                    <a:schemeClr val="bg1"/>
                                  </a:solidFill>
                                  <a:latin typeface="Cambria Math"/>
                                </a:rPr>
                                <m:t>𝐹</m:t>
                              </m:r>
                              <m:r>
                                <a:rPr lang="en-US" b="0" i="1" smtClean="0">
                                  <a:solidFill>
                                    <a:schemeClr val="bg1"/>
                                  </a:solidFill>
                                  <a:latin typeface="Cambria Math"/>
                                </a:rPr>
                                <m:t> </m:t>
                              </m:r>
                            </m:oMath>
                          </a14:m>
                          <a:r>
                            <a:rPr lang="en-US" dirty="0" smtClean="0"/>
                            <a:t> </a:t>
                          </a:r>
                          <a:endParaRPr lang="en-US" dirty="0"/>
                        </a:p>
                      </a:txBody>
                      <a:tcPr/>
                    </a:tc>
                    <a:tc>
                      <a:txBody>
                        <a:bodyPr/>
                        <a:lstStyle/>
                        <a:p>
                          <a14:m>
                            <m:oMath xmlns:m="http://schemas.openxmlformats.org/officeDocument/2006/math">
                              <m:r>
                                <a:rPr lang="en-US" b="0" i="1" smtClean="0">
                                  <a:solidFill>
                                    <a:schemeClr val="bg1"/>
                                  </a:solidFill>
                                  <a:latin typeface="Cambria Math"/>
                                </a:rPr>
                                <m:t>ℓ </m:t>
                              </m:r>
                              <m:r>
                                <a:rPr lang="en-US" b="0" i="1" smtClean="0">
                                  <a:solidFill>
                                    <a:schemeClr val="bg1"/>
                                  </a:solidFill>
                                  <a:latin typeface="Cambria Math"/>
                                </a:rPr>
                                <m:t>𝑖𝑠</m:t>
                              </m:r>
                              <m:r>
                                <a:rPr lang="en-US" b="0" i="1" smtClean="0">
                                  <a:solidFill>
                                    <a:schemeClr val="bg1"/>
                                  </a:solidFill>
                                  <a:latin typeface="Cambria Math"/>
                                </a:rPr>
                                <m:t> </m:t>
                              </m:r>
                              <m:r>
                                <a:rPr lang="en-US" b="0" i="1" smtClean="0">
                                  <a:solidFill>
                                    <a:schemeClr val="bg1"/>
                                  </a:solidFill>
                                  <a:latin typeface="Cambria Math"/>
                                </a:rPr>
                                <m:t>𝑢𝑛𝑎𝑠𝑠𝑖𝑔𝑛𝑒𝑑</m:t>
                              </m:r>
                              <m:r>
                                <a:rPr lang="en-US" b="0" i="1" smtClean="0">
                                  <a:solidFill>
                                    <a:schemeClr val="bg1"/>
                                  </a:solidFill>
                                  <a:latin typeface="Cambria Math"/>
                                </a:rPr>
                                <m:t> </m:t>
                              </m:r>
                            </m:oMath>
                          </a14:m>
                          <a:r>
                            <a:rPr lang="en-US" dirty="0" smtClean="0"/>
                            <a:t> </a:t>
                          </a:r>
                          <a:endParaRPr lang="en-US" dirty="0"/>
                        </a:p>
                      </a:txBody>
                      <a:tcPr/>
                    </a:tc>
                  </a:tr>
                  <a:tr h="517678">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dirty="0" smtClean="0">
                              <a:solidFill>
                                <a:schemeClr val="bg1"/>
                              </a:solidFill>
                            </a:rPr>
                            <a:t>Propagate</a:t>
                          </a:r>
                          <a:endParaRPr lang="en-US" dirty="0" smtClean="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b="0" i="1" smtClean="0">
                                  <a:solidFill>
                                    <a:schemeClr val="bg1"/>
                                  </a:solidFill>
                                  <a:latin typeface="Cambria Math"/>
                                </a:rPr>
                                <m:t>𝑀</m:t>
                              </m:r>
                              <m:r>
                                <a:rPr lang="en-US" b="0" i="1" smtClean="0">
                                  <a:solidFill>
                                    <a:schemeClr val="bg1"/>
                                  </a:solidFill>
                                  <a:latin typeface="Cambria Math"/>
                                </a:rPr>
                                <m:t> </m:t>
                              </m:r>
                              <m:d>
                                <m:dPr>
                                  <m:begChr m:val="|"/>
                                  <m:endChr m:val="|"/>
                                  <m:ctrlPr>
                                    <a:rPr lang="en-US" b="0" i="1" smtClean="0">
                                      <a:solidFill>
                                        <a:schemeClr val="bg1"/>
                                      </a:solidFill>
                                      <a:latin typeface="Cambria Math"/>
                                    </a:rPr>
                                  </m:ctrlPr>
                                </m:dPr>
                                <m:e>
                                  <m:r>
                                    <a:rPr lang="en-US" b="0" i="1" smtClean="0">
                                      <a:solidFill>
                                        <a:schemeClr val="bg1"/>
                                      </a:solidFill>
                                      <a:latin typeface="Cambria Math"/>
                                    </a:rPr>
                                    <m:t> </m:t>
                                  </m:r>
                                  <m:r>
                                    <a:rPr lang="en-US" b="0" i="1" smtClean="0">
                                      <a:solidFill>
                                        <a:schemeClr val="bg1"/>
                                      </a:solidFill>
                                      <a:latin typeface="Cambria Math"/>
                                    </a:rPr>
                                    <m:t>𝐹</m:t>
                                  </m:r>
                                  <m:r>
                                    <a:rPr lang="en-US" b="0" i="1" smtClean="0">
                                      <a:solidFill>
                                        <a:schemeClr val="bg1"/>
                                      </a:solidFill>
                                      <a:latin typeface="Cambria Math"/>
                                    </a:rPr>
                                    <m:t>, </m:t>
                                  </m:r>
                                  <m:r>
                                    <a:rPr lang="en-US" b="0" i="1" smtClean="0">
                                      <a:solidFill>
                                        <a:schemeClr val="bg1"/>
                                      </a:solidFill>
                                      <a:latin typeface="Cambria Math"/>
                                    </a:rPr>
                                    <m:t>𝐶</m:t>
                                  </m:r>
                                  <m:r>
                                    <a:rPr lang="en-US" b="0" i="1" smtClean="0">
                                      <a:solidFill>
                                        <a:schemeClr val="bg1"/>
                                      </a:solidFill>
                                      <a:latin typeface="Cambria Math"/>
                                    </a:rPr>
                                    <m:t>∨ℓ ⟹</m:t>
                                  </m:r>
                                  <m:r>
                                    <a:rPr lang="en-US" b="0" i="1" smtClean="0">
                                      <a:solidFill>
                                        <a:schemeClr val="bg1"/>
                                      </a:solidFill>
                                      <a:latin typeface="Cambria Math"/>
                                    </a:rPr>
                                    <m:t>𝑀</m:t>
                                  </m:r>
                                  <m:r>
                                    <a:rPr lang="en-US" b="0" i="1" smtClean="0">
                                      <a:solidFill>
                                        <a:schemeClr val="bg1"/>
                                      </a:solidFill>
                                      <a:latin typeface="Cambria Math"/>
                                    </a:rPr>
                                    <m:t>, </m:t>
                                  </m:r>
                                  <m:sSup>
                                    <m:sSupPr>
                                      <m:ctrlPr>
                                        <a:rPr lang="en-US" b="0" i="1" smtClean="0">
                                          <a:solidFill>
                                            <a:schemeClr val="bg1"/>
                                          </a:solidFill>
                                          <a:latin typeface="Cambria Math"/>
                                        </a:rPr>
                                      </m:ctrlPr>
                                    </m:sSupPr>
                                    <m:e>
                                      <m:r>
                                        <a:rPr lang="en-US" b="0" i="1" smtClean="0">
                                          <a:solidFill>
                                            <a:schemeClr val="bg1"/>
                                          </a:solidFill>
                                          <a:latin typeface="Cambria Math"/>
                                        </a:rPr>
                                        <m:t>ℓ</m:t>
                                      </m:r>
                                    </m:e>
                                    <m:sup>
                                      <m:r>
                                        <a:rPr lang="en-US" b="0" i="1" smtClean="0">
                                          <a:solidFill>
                                            <a:schemeClr val="bg1"/>
                                          </a:solidFill>
                                          <a:latin typeface="Cambria Math"/>
                                        </a:rPr>
                                        <m:t>𝐶</m:t>
                                      </m:r>
                                      <m:r>
                                        <a:rPr lang="en-US" b="0" i="1" smtClean="0">
                                          <a:solidFill>
                                            <a:schemeClr val="bg1"/>
                                          </a:solidFill>
                                          <a:latin typeface="Cambria Math"/>
                                        </a:rPr>
                                        <m:t>∨ℓ</m:t>
                                      </m:r>
                                    </m:sup>
                                  </m:sSup>
                                  <m:r>
                                    <a:rPr lang="en-US" b="0" i="1" smtClean="0">
                                      <a:solidFill>
                                        <a:schemeClr val="bg1"/>
                                      </a:solidFill>
                                      <a:latin typeface="Cambria Math"/>
                                    </a:rPr>
                                    <m:t>   </m:t>
                                  </m:r>
                                </m:e>
                              </m:d>
                              <m:r>
                                <a:rPr lang="en-US" b="0" i="1" smtClean="0">
                                  <a:solidFill>
                                    <a:schemeClr val="bg1"/>
                                  </a:solidFill>
                                  <a:latin typeface="Cambria Math"/>
                                </a:rPr>
                                <m:t>  </m:t>
                              </m:r>
                              <m:r>
                                <a:rPr lang="en-US" b="0" i="1" smtClean="0">
                                  <a:solidFill>
                                    <a:schemeClr val="bg1"/>
                                  </a:solidFill>
                                  <a:latin typeface="Cambria Math"/>
                                </a:rPr>
                                <m:t>𝐹</m:t>
                              </m:r>
                              <m:r>
                                <a:rPr lang="en-US" b="0" i="1" smtClean="0">
                                  <a:solidFill>
                                    <a:schemeClr val="bg1"/>
                                  </a:solidFill>
                                  <a:latin typeface="Cambria Math"/>
                                </a:rPr>
                                <m:t>,</m:t>
                              </m:r>
                              <m:r>
                                <a:rPr lang="en-US" b="0" i="1" smtClean="0">
                                  <a:solidFill>
                                    <a:schemeClr val="bg1"/>
                                  </a:solidFill>
                                  <a:latin typeface="Cambria Math"/>
                                </a:rPr>
                                <m:t>𝐶</m:t>
                              </m:r>
                              <m:r>
                                <a:rPr lang="en-US" b="0" i="1" smtClean="0">
                                  <a:solidFill>
                                    <a:schemeClr val="bg1"/>
                                  </a:solidFill>
                                  <a:latin typeface="Cambria Math"/>
                                </a:rPr>
                                <m:t>∨ℓ</m:t>
                              </m:r>
                            </m:oMath>
                          </a14:m>
                          <a:r>
                            <a:rPr lang="en-US" dirty="0" smtClean="0"/>
                            <a:t> </a:t>
                          </a:r>
                          <a:endParaRPr lang="en-US" dirty="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b="0" i="1" smtClean="0">
                                  <a:solidFill>
                                    <a:schemeClr val="bg1"/>
                                  </a:solidFill>
                                  <a:latin typeface="Cambria Math"/>
                                </a:rPr>
                                <m:t>𝐶</m:t>
                              </m:r>
                              <m:r>
                                <a:rPr lang="en-US" b="0" i="1" smtClean="0">
                                  <a:solidFill>
                                    <a:schemeClr val="bg1"/>
                                  </a:solidFill>
                                  <a:latin typeface="Cambria Math"/>
                                </a:rPr>
                                <m:t> </m:t>
                              </m:r>
                              <m:r>
                                <a:rPr lang="en-US" b="0" i="1" smtClean="0">
                                  <a:solidFill>
                                    <a:schemeClr val="bg1"/>
                                  </a:solidFill>
                                  <a:latin typeface="Cambria Math"/>
                                </a:rPr>
                                <m:t>𝑖𝑠</m:t>
                              </m:r>
                              <m:r>
                                <a:rPr lang="en-US" b="0" i="1" smtClean="0">
                                  <a:solidFill>
                                    <a:schemeClr val="bg1"/>
                                  </a:solidFill>
                                  <a:latin typeface="Cambria Math"/>
                                </a:rPr>
                                <m:t> </m:t>
                              </m:r>
                              <m:r>
                                <a:rPr lang="en-US" b="0" i="1" smtClean="0">
                                  <a:solidFill>
                                    <a:schemeClr val="bg1"/>
                                  </a:solidFill>
                                  <a:latin typeface="Cambria Math"/>
                                </a:rPr>
                                <m:t>𝑓𝑎𝑙𝑠𝑒</m:t>
                              </m:r>
                              <m:r>
                                <a:rPr lang="en-US" b="0" i="1" smtClean="0">
                                  <a:solidFill>
                                    <a:schemeClr val="bg1"/>
                                  </a:solidFill>
                                  <a:latin typeface="Cambria Math"/>
                                </a:rPr>
                                <m:t> </m:t>
                              </m:r>
                              <m:r>
                                <a:rPr lang="en-US" b="0" i="1" smtClean="0">
                                  <a:solidFill>
                                    <a:schemeClr val="bg1"/>
                                  </a:solidFill>
                                  <a:latin typeface="Cambria Math"/>
                                </a:rPr>
                                <m:t>𝑢𝑛𝑑𝑒𝑟</m:t>
                              </m:r>
                              <m:r>
                                <a:rPr lang="en-US" b="0" i="1" smtClean="0">
                                  <a:solidFill>
                                    <a:schemeClr val="bg1"/>
                                  </a:solidFill>
                                  <a:latin typeface="Cambria Math"/>
                                </a:rPr>
                                <m:t> </m:t>
                              </m:r>
                              <m:r>
                                <a:rPr lang="en-US" b="0" i="1" smtClean="0">
                                  <a:solidFill>
                                    <a:schemeClr val="bg1"/>
                                  </a:solidFill>
                                  <a:latin typeface="Cambria Math"/>
                                </a:rPr>
                                <m:t>𝑀</m:t>
                              </m:r>
                            </m:oMath>
                          </a14:m>
                          <a:r>
                            <a:rPr lang="en-US" dirty="0" smtClean="0">
                              <a:solidFill>
                                <a:schemeClr val="bg1"/>
                              </a:solidFill>
                            </a:rPr>
                            <a:t> </a:t>
                          </a:r>
                          <a:endParaRPr lang="en-US" dirty="0" err="1" smtClean="0">
                            <a:solidFill>
                              <a:schemeClr val="bg1"/>
                            </a:solidFill>
                          </a:endParaRPr>
                        </a:p>
                      </a:txBody>
                      <a:tcPr/>
                    </a:tc>
                  </a:tr>
                  <a:tr h="478664">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dirty="0" smtClean="0">
                              <a:solidFill>
                                <a:schemeClr val="bg1"/>
                              </a:solidFill>
                            </a:rPr>
                            <a:t>Conflict</a:t>
                          </a:r>
                          <a:endParaRPr lang="en-US" dirty="0" smtClean="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b="0" i="1" smtClean="0">
                                  <a:solidFill>
                                    <a:schemeClr val="bg1"/>
                                  </a:solidFill>
                                  <a:latin typeface="Cambria Math"/>
                                </a:rPr>
                                <m:t>𝑀</m:t>
                              </m:r>
                              <m:r>
                                <a:rPr lang="en-US" b="0" i="1" smtClean="0">
                                  <a:solidFill>
                                    <a:schemeClr val="bg1"/>
                                  </a:solidFill>
                                  <a:latin typeface="Cambria Math"/>
                                </a:rPr>
                                <m:t> </m:t>
                              </m:r>
                              <m:d>
                                <m:dPr>
                                  <m:begChr m:val="|"/>
                                  <m:endChr m:val="|"/>
                                  <m:ctrlPr>
                                    <a:rPr lang="en-US" b="0" i="1" smtClean="0">
                                      <a:solidFill>
                                        <a:schemeClr val="bg1"/>
                                      </a:solidFill>
                                      <a:latin typeface="Cambria Math"/>
                                    </a:rPr>
                                  </m:ctrlPr>
                                </m:dPr>
                                <m:e>
                                  <m:r>
                                    <a:rPr lang="en-US" b="0" i="1" smtClean="0">
                                      <a:solidFill>
                                        <a:schemeClr val="bg1"/>
                                      </a:solidFill>
                                      <a:latin typeface="Cambria Math"/>
                                    </a:rPr>
                                    <m:t> </m:t>
                                  </m:r>
                                  <m:r>
                                    <a:rPr lang="en-US" b="0" i="1" smtClean="0">
                                      <a:solidFill>
                                        <a:schemeClr val="bg1"/>
                                      </a:solidFill>
                                      <a:latin typeface="Cambria Math"/>
                                    </a:rPr>
                                    <m:t>𝐹</m:t>
                                  </m:r>
                                  <m:r>
                                    <a:rPr lang="en-US" b="0" i="1" smtClean="0">
                                      <a:solidFill>
                                        <a:schemeClr val="bg1"/>
                                      </a:solidFill>
                                      <a:latin typeface="Cambria Math"/>
                                    </a:rPr>
                                    <m:t>, </m:t>
                                  </m:r>
                                  <m:r>
                                    <a:rPr lang="en-US" b="0" i="1" smtClean="0">
                                      <a:solidFill>
                                        <a:schemeClr val="bg1"/>
                                      </a:solidFill>
                                      <a:latin typeface="Cambria Math"/>
                                    </a:rPr>
                                    <m:t>𝐶</m:t>
                                  </m:r>
                                  <m:r>
                                    <a:rPr lang="en-US" b="0" i="1" smtClean="0">
                                      <a:solidFill>
                                        <a:schemeClr val="bg1"/>
                                      </a:solidFill>
                                      <a:latin typeface="Cambria Math"/>
                                    </a:rPr>
                                    <m:t> ⟹</m:t>
                                  </m:r>
                                  <m:r>
                                    <a:rPr lang="en-US" b="0" i="1" smtClean="0">
                                      <a:solidFill>
                                        <a:schemeClr val="bg1"/>
                                      </a:solidFill>
                                      <a:latin typeface="Cambria Math"/>
                                    </a:rPr>
                                    <m:t>𝑀</m:t>
                                  </m:r>
                                  <m:r>
                                    <a:rPr lang="en-US" b="0" i="1" smtClean="0">
                                      <a:solidFill>
                                        <a:schemeClr val="bg1"/>
                                      </a:solidFill>
                                      <a:latin typeface="Cambria Math"/>
                                    </a:rPr>
                                    <m:t>  </m:t>
                                  </m:r>
                                </m:e>
                              </m:d>
                              <m:r>
                                <a:rPr lang="en-US" b="0" i="1" smtClean="0">
                                  <a:solidFill>
                                    <a:schemeClr val="bg1"/>
                                  </a:solidFill>
                                  <a:latin typeface="Cambria Math"/>
                                </a:rPr>
                                <m:t>  </m:t>
                              </m:r>
                              <m:r>
                                <a:rPr lang="en-US" b="0" i="1" smtClean="0">
                                  <a:solidFill>
                                    <a:schemeClr val="bg1"/>
                                  </a:solidFill>
                                  <a:latin typeface="Cambria Math"/>
                                </a:rPr>
                                <m:t>𝐹</m:t>
                              </m:r>
                              <m:r>
                                <a:rPr lang="en-US" b="0" i="1" smtClean="0">
                                  <a:solidFill>
                                    <a:schemeClr val="bg1"/>
                                  </a:solidFill>
                                  <a:latin typeface="Cambria Math"/>
                                </a:rPr>
                                <m:t>,</m:t>
                              </m:r>
                              <m:r>
                                <a:rPr lang="en-US" b="0" i="1" smtClean="0">
                                  <a:solidFill>
                                    <a:schemeClr val="bg1"/>
                                  </a:solidFill>
                                  <a:latin typeface="Cambria Math"/>
                                </a:rPr>
                                <m:t>𝐶</m:t>
                              </m:r>
                              <m:r>
                                <a:rPr lang="en-US" b="0" i="1" smtClean="0">
                                  <a:solidFill>
                                    <a:schemeClr val="bg1"/>
                                  </a:solidFill>
                                  <a:latin typeface="Cambria Math"/>
                                </a:rPr>
                                <m:t> | </m:t>
                              </m:r>
                              <m:r>
                                <a:rPr lang="en-US" b="0" i="1" smtClean="0">
                                  <a:solidFill>
                                    <a:schemeClr val="bg1"/>
                                  </a:solidFill>
                                  <a:latin typeface="Cambria Math"/>
                                </a:rPr>
                                <m:t>𝐶</m:t>
                              </m:r>
                              <m:r>
                                <a:rPr lang="en-US" b="0" i="1" smtClean="0">
                                  <a:solidFill>
                                    <a:schemeClr val="bg1"/>
                                  </a:solidFill>
                                  <a:latin typeface="Cambria Math"/>
                                </a:rPr>
                                <m:t> </m:t>
                              </m:r>
                              <m:r>
                                <a:rPr lang="en-US" b="0" i="0" smtClean="0">
                                  <a:solidFill>
                                    <a:schemeClr val="bg1"/>
                                  </a:solidFill>
                                  <a:latin typeface="Cambria Math"/>
                                </a:rPr>
                                <m:t> </m:t>
                              </m:r>
                            </m:oMath>
                          </a14:m>
                          <a:r>
                            <a:rPr lang="en-US" dirty="0" smtClean="0"/>
                            <a:t> </a:t>
                          </a:r>
                          <a:endParaRPr lang="en-US" dirty="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b="0" i="1" smtClean="0">
                                  <a:solidFill>
                                    <a:schemeClr val="bg1"/>
                                  </a:solidFill>
                                  <a:latin typeface="Cambria Math"/>
                                </a:rPr>
                                <m:t>𝐶</m:t>
                              </m:r>
                              <m:r>
                                <a:rPr lang="en-US" b="0" i="1" smtClean="0">
                                  <a:solidFill>
                                    <a:schemeClr val="bg1"/>
                                  </a:solidFill>
                                  <a:latin typeface="Cambria Math"/>
                                </a:rPr>
                                <m:t> </m:t>
                              </m:r>
                              <m:r>
                                <a:rPr lang="en-US" b="0" i="1" smtClean="0">
                                  <a:solidFill>
                                    <a:schemeClr val="bg1"/>
                                  </a:solidFill>
                                  <a:latin typeface="Cambria Math"/>
                                </a:rPr>
                                <m:t>𝑖𝑠</m:t>
                              </m:r>
                              <m:r>
                                <a:rPr lang="en-US" b="0" i="1" smtClean="0">
                                  <a:solidFill>
                                    <a:schemeClr val="bg1"/>
                                  </a:solidFill>
                                  <a:latin typeface="Cambria Math"/>
                                </a:rPr>
                                <m:t> </m:t>
                              </m:r>
                              <m:r>
                                <a:rPr lang="en-US" b="0" i="1" smtClean="0">
                                  <a:solidFill>
                                    <a:schemeClr val="bg1"/>
                                  </a:solidFill>
                                  <a:latin typeface="Cambria Math"/>
                                </a:rPr>
                                <m:t>𝑓𝑎𝑙𝑠𝑒</m:t>
                              </m:r>
                              <m:r>
                                <a:rPr lang="en-US" b="0" i="1" smtClean="0">
                                  <a:solidFill>
                                    <a:schemeClr val="bg1"/>
                                  </a:solidFill>
                                  <a:latin typeface="Cambria Math"/>
                                </a:rPr>
                                <m:t> </m:t>
                              </m:r>
                              <m:r>
                                <a:rPr lang="en-US" b="0" i="1" smtClean="0">
                                  <a:solidFill>
                                    <a:schemeClr val="bg1"/>
                                  </a:solidFill>
                                  <a:latin typeface="Cambria Math"/>
                                </a:rPr>
                                <m:t>𝑢𝑛𝑑𝑒𝑟</m:t>
                              </m:r>
                              <m:r>
                                <a:rPr lang="en-US" b="0" i="1" smtClean="0">
                                  <a:solidFill>
                                    <a:schemeClr val="bg1"/>
                                  </a:solidFill>
                                  <a:latin typeface="Cambria Math"/>
                                </a:rPr>
                                <m:t> </m:t>
                              </m:r>
                              <m:r>
                                <a:rPr lang="en-US" b="0" i="1" smtClean="0">
                                  <a:solidFill>
                                    <a:schemeClr val="bg1"/>
                                  </a:solidFill>
                                  <a:latin typeface="Cambria Math"/>
                                </a:rPr>
                                <m:t>𝑀</m:t>
                              </m:r>
                            </m:oMath>
                          </a14:m>
                          <a:r>
                            <a:rPr lang="en-US" dirty="0" smtClean="0">
                              <a:solidFill>
                                <a:schemeClr val="bg1"/>
                              </a:solidFill>
                            </a:rPr>
                            <a:t> </a:t>
                          </a:r>
                          <a:endParaRPr lang="en-US" dirty="0" err="1" smtClean="0">
                            <a:solidFill>
                              <a:schemeClr val="bg1"/>
                            </a:solidFill>
                          </a:endParaRPr>
                        </a:p>
                      </a:txBody>
                      <a:tcPr/>
                    </a:tc>
                  </a:tr>
                  <a:tr h="484729">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dirty="0" smtClean="0">
                              <a:solidFill>
                                <a:schemeClr val="bg1"/>
                              </a:solidFill>
                            </a:rPr>
                            <a:t>Resolve</a:t>
                          </a:r>
                          <a:endParaRPr lang="en-US" dirty="0" smtClean="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b="0" i="1" smtClean="0">
                                  <a:solidFill>
                                    <a:schemeClr val="bg1"/>
                                  </a:solidFill>
                                  <a:latin typeface="Cambria Math"/>
                                </a:rPr>
                                <m:t>𝑀</m:t>
                              </m:r>
                              <m:r>
                                <a:rPr lang="en-US" b="0" i="1" smtClean="0">
                                  <a:solidFill>
                                    <a:schemeClr val="bg1"/>
                                  </a:solidFill>
                                  <a:latin typeface="Cambria Math"/>
                                </a:rPr>
                                <m:t> </m:t>
                              </m:r>
                              <m:d>
                                <m:dPr>
                                  <m:begChr m:val="|"/>
                                  <m:endChr m:val="|"/>
                                  <m:ctrlPr>
                                    <a:rPr lang="en-US" b="0" i="1" smtClean="0">
                                      <a:solidFill>
                                        <a:schemeClr val="bg1"/>
                                      </a:solidFill>
                                      <a:latin typeface="Cambria Math"/>
                                    </a:rPr>
                                  </m:ctrlPr>
                                </m:dPr>
                                <m:e>
                                  <m:r>
                                    <a:rPr lang="en-US" b="0" i="1" smtClean="0">
                                      <a:solidFill>
                                        <a:schemeClr val="bg1"/>
                                      </a:solidFill>
                                      <a:latin typeface="Cambria Math"/>
                                    </a:rPr>
                                    <m:t> </m:t>
                                  </m:r>
                                  <m:r>
                                    <a:rPr lang="en-US" b="0" i="1" smtClean="0">
                                      <a:solidFill>
                                        <a:schemeClr val="bg1"/>
                                      </a:solidFill>
                                      <a:latin typeface="Cambria Math"/>
                                    </a:rPr>
                                    <m:t>𝐹</m:t>
                                  </m:r>
                                  <m:r>
                                    <a:rPr lang="en-US" b="0" i="1" smtClean="0">
                                      <a:solidFill>
                                        <a:schemeClr val="bg1"/>
                                      </a:solidFill>
                                      <a:latin typeface="Cambria Math"/>
                                    </a:rPr>
                                    <m:t> | </m:t>
                                  </m:r>
                                  <m:r>
                                    <a:rPr lang="en-US" b="0" i="1" smtClean="0">
                                      <a:solidFill>
                                        <a:schemeClr val="bg1"/>
                                      </a:solidFill>
                                      <a:latin typeface="Cambria Math"/>
                                    </a:rPr>
                                    <m:t>𝐶</m:t>
                                  </m:r>
                                  <m:r>
                                    <a:rPr lang="en-US" b="0" i="1" smtClean="0">
                                      <a:solidFill>
                                        <a:schemeClr val="bg1"/>
                                      </a:solidFill>
                                      <a:latin typeface="Cambria Math"/>
                                    </a:rPr>
                                    <m:t>′∨¬ℓ⟹</m:t>
                                  </m:r>
                                  <m:r>
                                    <a:rPr lang="en-US" b="0" i="1" smtClean="0">
                                      <a:solidFill>
                                        <a:schemeClr val="bg1"/>
                                      </a:solidFill>
                                      <a:latin typeface="Cambria Math"/>
                                    </a:rPr>
                                    <m:t>𝑀</m:t>
                                  </m:r>
                                  <m:r>
                                    <a:rPr lang="en-US" b="0" i="1" smtClean="0">
                                      <a:solidFill>
                                        <a:schemeClr val="bg1"/>
                                      </a:solidFill>
                                      <a:latin typeface="Cambria Math"/>
                                    </a:rPr>
                                    <m:t>  </m:t>
                                  </m:r>
                                </m:e>
                              </m:d>
                              <m:r>
                                <a:rPr lang="en-US" b="0" i="1" smtClean="0">
                                  <a:solidFill>
                                    <a:schemeClr val="bg1"/>
                                  </a:solidFill>
                                  <a:latin typeface="Cambria Math"/>
                                </a:rPr>
                                <m:t>  </m:t>
                              </m:r>
                              <m:r>
                                <a:rPr lang="en-US" b="0" i="1" smtClean="0">
                                  <a:solidFill>
                                    <a:schemeClr val="bg1"/>
                                  </a:solidFill>
                                  <a:latin typeface="Cambria Math"/>
                                </a:rPr>
                                <m:t>𝐹</m:t>
                              </m:r>
                              <m:r>
                                <a:rPr lang="en-US" b="0" i="1" smtClean="0">
                                  <a:solidFill>
                                    <a:schemeClr val="bg1"/>
                                  </a:solidFill>
                                  <a:latin typeface="Cambria Math"/>
                                </a:rPr>
                                <m:t> | </m:t>
                              </m:r>
                              <m:r>
                                <a:rPr lang="en-US" b="0" i="1" smtClean="0">
                                  <a:solidFill>
                                    <a:schemeClr val="bg1"/>
                                  </a:solidFill>
                                  <a:latin typeface="Cambria Math"/>
                                </a:rPr>
                                <m:t>𝐶</m:t>
                              </m:r>
                              <m:r>
                                <a:rPr lang="en-US" b="0" i="1" smtClean="0">
                                  <a:solidFill>
                                    <a:schemeClr val="bg1"/>
                                  </a:solidFill>
                                  <a:latin typeface="Cambria Math"/>
                                </a:rPr>
                                <m:t>′∨</m:t>
                              </m:r>
                              <m:r>
                                <a:rPr lang="en-US" b="0" i="1" smtClean="0">
                                  <a:solidFill>
                                    <a:schemeClr val="bg1"/>
                                  </a:solidFill>
                                  <a:latin typeface="Cambria Math"/>
                                </a:rPr>
                                <m:t>𝐶</m:t>
                              </m:r>
                              <m:r>
                                <a:rPr lang="en-US" b="0" i="0" smtClean="0">
                                  <a:solidFill>
                                    <a:schemeClr val="bg1"/>
                                  </a:solidFill>
                                  <a:latin typeface="Cambria Math"/>
                                </a:rPr>
                                <m:t> </m:t>
                              </m:r>
                            </m:oMath>
                          </a14:m>
                          <a:r>
                            <a:rPr lang="en-US" dirty="0" smtClean="0"/>
                            <a:t> </a:t>
                          </a:r>
                          <a:endParaRPr lang="en-US" dirty="0"/>
                        </a:p>
                      </a:txBody>
                      <a:tcPr/>
                    </a:tc>
                    <a:tc>
                      <a:txBody>
                        <a:bodyPr/>
                        <a:lstStyle/>
                        <a:p>
                          <a14:m>
                            <m:oMath xmlns:m="http://schemas.openxmlformats.org/officeDocument/2006/math">
                              <m:sSup>
                                <m:sSupPr>
                                  <m:ctrlPr>
                                    <a:rPr lang="en-US" b="0" i="1" smtClean="0">
                                      <a:solidFill>
                                        <a:schemeClr val="bg1"/>
                                      </a:solidFill>
                                      <a:latin typeface="Cambria Math"/>
                                    </a:rPr>
                                  </m:ctrlPr>
                                </m:sSupPr>
                                <m:e>
                                  <m:r>
                                    <a:rPr lang="en-US" b="0" i="1" smtClean="0">
                                      <a:solidFill>
                                        <a:schemeClr val="bg1"/>
                                      </a:solidFill>
                                      <a:latin typeface="Cambria Math"/>
                                    </a:rPr>
                                    <m:t>ℓ</m:t>
                                  </m:r>
                                </m:e>
                                <m:sup>
                                  <m:r>
                                    <a:rPr lang="en-US" b="0" i="1" smtClean="0">
                                      <a:solidFill>
                                        <a:schemeClr val="bg1"/>
                                      </a:solidFill>
                                      <a:latin typeface="Cambria Math"/>
                                    </a:rPr>
                                    <m:t>𝐶</m:t>
                                  </m:r>
                                  <m:r>
                                    <a:rPr lang="en-US" b="0" i="1" smtClean="0">
                                      <a:solidFill>
                                        <a:schemeClr val="bg1"/>
                                      </a:solidFill>
                                      <a:latin typeface="Cambria Math"/>
                                    </a:rPr>
                                    <m:t>∨ℓ</m:t>
                                  </m:r>
                                </m:sup>
                              </m:sSup>
                              <m:r>
                                <a:rPr lang="en-US" b="0" i="1" smtClean="0">
                                  <a:solidFill>
                                    <a:schemeClr val="bg1"/>
                                  </a:solidFill>
                                  <a:latin typeface="Cambria Math"/>
                                </a:rPr>
                                <m:t>∈</m:t>
                              </m:r>
                              <m:r>
                                <a:rPr lang="en-US" b="0" i="1" smtClean="0">
                                  <a:solidFill>
                                    <a:schemeClr val="bg1"/>
                                  </a:solidFill>
                                  <a:latin typeface="Cambria Math"/>
                                </a:rPr>
                                <m:t>𝑀</m:t>
                              </m:r>
                              <m:r>
                                <a:rPr lang="en-US" b="0" i="1" smtClean="0">
                                  <a:solidFill>
                                    <a:schemeClr val="bg1"/>
                                  </a:solidFill>
                                  <a:latin typeface="Cambria Math"/>
                                </a:rPr>
                                <m:t> </m:t>
                              </m:r>
                            </m:oMath>
                          </a14:m>
                          <a:r>
                            <a:rPr lang="en-US" dirty="0" smtClean="0"/>
                            <a:t> </a:t>
                          </a:r>
                        </a:p>
                      </a:txBody>
                      <a:tcPr/>
                    </a:tc>
                  </a:tr>
                  <a:tr h="484729">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dirty="0" smtClean="0">
                              <a:solidFill>
                                <a:schemeClr val="bg1"/>
                              </a:solidFill>
                            </a:rPr>
                            <a:t>Learn</a:t>
                          </a:r>
                          <a:endParaRPr lang="en-US" dirty="0" smtClean="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b="0" i="1" smtClean="0">
                                  <a:solidFill>
                                    <a:schemeClr val="bg1"/>
                                  </a:solidFill>
                                  <a:latin typeface="Cambria Math"/>
                                </a:rPr>
                                <m:t>𝑀</m:t>
                              </m:r>
                              <m:r>
                                <a:rPr lang="en-US" b="0" i="1" smtClean="0">
                                  <a:solidFill>
                                    <a:schemeClr val="bg1"/>
                                  </a:solidFill>
                                  <a:latin typeface="Cambria Math"/>
                                </a:rPr>
                                <m:t> </m:t>
                              </m:r>
                              <m:d>
                                <m:dPr>
                                  <m:begChr m:val="|"/>
                                  <m:endChr m:val="|"/>
                                  <m:ctrlPr>
                                    <a:rPr lang="en-US" b="0" i="1" smtClean="0">
                                      <a:solidFill>
                                        <a:schemeClr val="bg1"/>
                                      </a:solidFill>
                                      <a:latin typeface="Cambria Math"/>
                                    </a:rPr>
                                  </m:ctrlPr>
                                </m:dPr>
                                <m:e>
                                  <m:r>
                                    <a:rPr lang="en-US" b="0" i="1" smtClean="0">
                                      <a:solidFill>
                                        <a:schemeClr val="bg1"/>
                                      </a:solidFill>
                                      <a:latin typeface="Cambria Math"/>
                                    </a:rPr>
                                    <m:t> </m:t>
                                  </m:r>
                                  <m:r>
                                    <a:rPr lang="en-US" b="0" i="1" smtClean="0">
                                      <a:solidFill>
                                        <a:schemeClr val="bg1"/>
                                      </a:solidFill>
                                      <a:latin typeface="Cambria Math"/>
                                    </a:rPr>
                                    <m:t>𝐹</m:t>
                                  </m:r>
                                  <m:r>
                                    <a:rPr lang="en-US" b="0" i="1" smtClean="0">
                                      <a:solidFill>
                                        <a:schemeClr val="bg1"/>
                                      </a:solidFill>
                                      <a:latin typeface="Cambria Math"/>
                                    </a:rPr>
                                    <m:t> | </m:t>
                                  </m:r>
                                  <m:r>
                                    <a:rPr lang="en-US" b="0" i="1" smtClean="0">
                                      <a:solidFill>
                                        <a:schemeClr val="bg1"/>
                                      </a:solidFill>
                                      <a:latin typeface="Cambria Math"/>
                                    </a:rPr>
                                    <m:t>𝐶</m:t>
                                  </m:r>
                                  <m:r>
                                    <a:rPr lang="en-US" b="0" i="1" smtClean="0">
                                      <a:solidFill>
                                        <a:schemeClr val="bg1"/>
                                      </a:solidFill>
                                      <a:latin typeface="Cambria Math"/>
                                    </a:rPr>
                                    <m:t>⟹</m:t>
                                  </m:r>
                                  <m:r>
                                    <a:rPr lang="en-US" b="0" i="1" smtClean="0">
                                      <a:solidFill>
                                        <a:schemeClr val="bg1"/>
                                      </a:solidFill>
                                      <a:latin typeface="Cambria Math"/>
                                    </a:rPr>
                                    <m:t>𝑀</m:t>
                                  </m:r>
                                  <m:r>
                                    <a:rPr lang="en-US" b="0" i="1" smtClean="0">
                                      <a:solidFill>
                                        <a:schemeClr val="bg1"/>
                                      </a:solidFill>
                                      <a:latin typeface="Cambria Math"/>
                                    </a:rPr>
                                    <m:t> </m:t>
                                  </m:r>
                                </m:e>
                              </m:d>
                              <m:r>
                                <a:rPr lang="en-US" b="0" i="1" smtClean="0">
                                  <a:solidFill>
                                    <a:schemeClr val="bg1"/>
                                  </a:solidFill>
                                  <a:latin typeface="Cambria Math"/>
                                </a:rPr>
                                <m:t>  </m:t>
                              </m:r>
                              <m:r>
                                <a:rPr lang="en-US" b="0" i="1" smtClean="0">
                                  <a:solidFill>
                                    <a:schemeClr val="bg1"/>
                                  </a:solidFill>
                                  <a:latin typeface="Cambria Math"/>
                                </a:rPr>
                                <m:t>𝐹</m:t>
                              </m:r>
                              <m:r>
                                <a:rPr lang="en-US" b="0" i="1" smtClean="0">
                                  <a:solidFill>
                                    <a:schemeClr val="bg1"/>
                                  </a:solidFill>
                                  <a:latin typeface="Cambria Math"/>
                                </a:rPr>
                                <m:t>, </m:t>
                              </m:r>
                              <m:r>
                                <a:rPr lang="en-US" b="0" i="1" smtClean="0">
                                  <a:solidFill>
                                    <a:schemeClr val="bg1"/>
                                  </a:solidFill>
                                  <a:latin typeface="Cambria Math"/>
                                </a:rPr>
                                <m:t>𝐶</m:t>
                              </m:r>
                              <m:r>
                                <a:rPr lang="en-US" b="0" i="1" smtClean="0">
                                  <a:solidFill>
                                    <a:schemeClr val="bg1"/>
                                  </a:solidFill>
                                  <a:latin typeface="Cambria Math"/>
                                </a:rPr>
                                <m:t> | </m:t>
                              </m:r>
                              <m:r>
                                <a:rPr lang="en-US" b="0" i="1" smtClean="0">
                                  <a:solidFill>
                                    <a:schemeClr val="bg1"/>
                                  </a:solidFill>
                                  <a:latin typeface="Cambria Math"/>
                                </a:rPr>
                                <m:t>𝐶</m:t>
                              </m:r>
                              <m:r>
                                <a:rPr lang="en-US" b="0" i="1" smtClean="0">
                                  <a:solidFill>
                                    <a:schemeClr val="bg1"/>
                                  </a:solidFill>
                                  <a:latin typeface="Cambria Math"/>
                                </a:rPr>
                                <m:t> </m:t>
                              </m:r>
                              <m:r>
                                <a:rPr lang="en-US" b="0" i="0" smtClean="0">
                                  <a:solidFill>
                                    <a:schemeClr val="bg1"/>
                                  </a:solidFill>
                                  <a:latin typeface="Cambria Math"/>
                                </a:rPr>
                                <m:t> </m:t>
                              </m:r>
                            </m:oMath>
                          </a14:m>
                          <a:r>
                            <a:rPr lang="en-US" dirty="0" smtClean="0"/>
                            <a:t> </a:t>
                          </a:r>
                          <a:endParaRPr lang="en-US" dirty="0"/>
                        </a:p>
                      </a:txBody>
                      <a:tcPr/>
                    </a:tc>
                    <a:tc>
                      <a:txBody>
                        <a:bodyPr/>
                        <a:lstStyle/>
                        <a:p>
                          <a:endParaRPr lang="en-US" dirty="0" smtClean="0"/>
                        </a:p>
                      </a:txBody>
                      <a:tcPr/>
                    </a:tc>
                  </a:tr>
                  <a:tr h="484729">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dirty="0" err="1" smtClean="0">
                              <a:solidFill>
                                <a:schemeClr val="bg1"/>
                              </a:solidFill>
                            </a:rPr>
                            <a:t>Backjump</a:t>
                          </a:r>
                          <a:endParaRPr lang="en-US" dirty="0" smtClean="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b="0" i="1" smtClean="0">
                                  <a:solidFill>
                                    <a:schemeClr val="bg1"/>
                                  </a:solidFill>
                                  <a:latin typeface="Cambria Math"/>
                                </a:rPr>
                                <m:t>𝑀</m:t>
                              </m:r>
                              <m:r>
                                <a:rPr lang="en-US" b="0" i="1" smtClean="0">
                                  <a:solidFill>
                                    <a:schemeClr val="bg1"/>
                                  </a:solidFill>
                                  <a:latin typeface="Cambria Math"/>
                                </a:rPr>
                                <m:t>¬ℓ</m:t>
                              </m:r>
                              <m:r>
                                <a:rPr lang="en-US" b="0" i="1" smtClean="0">
                                  <a:solidFill>
                                    <a:schemeClr val="bg1"/>
                                  </a:solidFill>
                                  <a:latin typeface="Cambria Math"/>
                                </a:rPr>
                                <m:t>𝑀</m:t>
                              </m:r>
                              <m:r>
                                <a:rPr lang="en-US" b="0" i="1" smtClean="0">
                                  <a:solidFill>
                                    <a:schemeClr val="bg1"/>
                                  </a:solidFill>
                                  <a:latin typeface="Cambria Math"/>
                                </a:rPr>
                                <m:t>′ </m:t>
                              </m:r>
                              <m:d>
                                <m:dPr>
                                  <m:begChr m:val="|"/>
                                  <m:endChr m:val="|"/>
                                  <m:ctrlPr>
                                    <a:rPr lang="en-US" b="0" i="1" smtClean="0">
                                      <a:solidFill>
                                        <a:schemeClr val="bg1"/>
                                      </a:solidFill>
                                      <a:latin typeface="Cambria Math"/>
                                    </a:rPr>
                                  </m:ctrlPr>
                                </m:dPr>
                                <m:e>
                                  <m:r>
                                    <a:rPr lang="en-US" b="0" i="1" smtClean="0">
                                      <a:solidFill>
                                        <a:schemeClr val="bg1"/>
                                      </a:solidFill>
                                      <a:latin typeface="Cambria Math"/>
                                    </a:rPr>
                                    <m:t> </m:t>
                                  </m:r>
                                  <m:r>
                                    <a:rPr lang="en-US" b="0" i="1" smtClean="0">
                                      <a:solidFill>
                                        <a:schemeClr val="bg1"/>
                                      </a:solidFill>
                                      <a:latin typeface="Cambria Math"/>
                                    </a:rPr>
                                    <m:t>𝐹</m:t>
                                  </m:r>
                                  <m:r>
                                    <a:rPr lang="en-US" b="0" i="1" smtClean="0">
                                      <a:solidFill>
                                        <a:schemeClr val="bg1"/>
                                      </a:solidFill>
                                      <a:latin typeface="Cambria Math"/>
                                    </a:rPr>
                                    <m:t> | </m:t>
                                  </m:r>
                                  <m:r>
                                    <a:rPr lang="en-US" b="0" i="1" smtClean="0">
                                      <a:solidFill>
                                        <a:schemeClr val="bg1"/>
                                      </a:solidFill>
                                      <a:latin typeface="Cambria Math"/>
                                    </a:rPr>
                                    <m:t>𝐶</m:t>
                                  </m:r>
                                  <m:r>
                                    <a:rPr lang="en-US" b="0" i="1" smtClean="0">
                                      <a:solidFill>
                                        <a:schemeClr val="bg1"/>
                                      </a:solidFill>
                                      <a:latin typeface="Cambria Math"/>
                                    </a:rPr>
                                    <m:t>∨ℓ⟹</m:t>
                                  </m:r>
                                  <m:r>
                                    <a:rPr lang="en-US" b="0" i="1" smtClean="0">
                                      <a:solidFill>
                                        <a:schemeClr val="bg1"/>
                                      </a:solidFill>
                                      <a:latin typeface="Cambria Math"/>
                                    </a:rPr>
                                    <m:t>𝑀</m:t>
                                  </m:r>
                                  <m:sSup>
                                    <m:sSupPr>
                                      <m:ctrlPr>
                                        <a:rPr lang="en-US" b="0" i="1" smtClean="0">
                                          <a:solidFill>
                                            <a:schemeClr val="bg1"/>
                                          </a:solidFill>
                                          <a:latin typeface="Cambria Math"/>
                                        </a:rPr>
                                      </m:ctrlPr>
                                    </m:sSupPr>
                                    <m:e>
                                      <m:r>
                                        <a:rPr lang="en-US" b="0" i="1" smtClean="0">
                                          <a:solidFill>
                                            <a:schemeClr val="bg1"/>
                                          </a:solidFill>
                                          <a:latin typeface="Cambria Math"/>
                                        </a:rPr>
                                        <m:t>ℓ</m:t>
                                      </m:r>
                                    </m:e>
                                    <m:sup>
                                      <m:r>
                                        <a:rPr lang="en-US" b="0" i="1" smtClean="0">
                                          <a:solidFill>
                                            <a:schemeClr val="bg1"/>
                                          </a:solidFill>
                                          <a:latin typeface="Cambria Math"/>
                                        </a:rPr>
                                        <m:t>𝐶</m:t>
                                      </m:r>
                                      <m:r>
                                        <a:rPr lang="en-US" b="0" i="1" smtClean="0">
                                          <a:solidFill>
                                            <a:schemeClr val="bg1"/>
                                          </a:solidFill>
                                          <a:latin typeface="Cambria Math"/>
                                        </a:rPr>
                                        <m:t>∨ℓ</m:t>
                                      </m:r>
                                    </m:sup>
                                  </m:sSup>
                                  <m:r>
                                    <a:rPr lang="en-US" b="0" i="1" smtClean="0">
                                      <a:solidFill>
                                        <a:schemeClr val="bg1"/>
                                      </a:solidFill>
                                      <a:latin typeface="Cambria Math"/>
                                    </a:rPr>
                                    <m:t> </m:t>
                                  </m:r>
                                </m:e>
                              </m:d>
                              <m:r>
                                <a:rPr lang="en-US" b="0" i="1" smtClean="0">
                                  <a:solidFill>
                                    <a:schemeClr val="bg1"/>
                                  </a:solidFill>
                                  <a:latin typeface="Cambria Math"/>
                                </a:rPr>
                                <m:t>  </m:t>
                              </m:r>
                              <m:r>
                                <a:rPr lang="en-US" b="0" i="1" smtClean="0">
                                  <a:solidFill>
                                    <a:schemeClr val="bg1"/>
                                  </a:solidFill>
                                  <a:latin typeface="Cambria Math"/>
                                </a:rPr>
                                <m:t>𝐹</m:t>
                              </m:r>
                              <m:r>
                                <a:rPr lang="en-US" b="0" i="1" smtClean="0">
                                  <a:solidFill>
                                    <a:schemeClr val="bg1"/>
                                  </a:solidFill>
                                  <a:latin typeface="Cambria Math"/>
                                </a:rPr>
                                <m:t> </m:t>
                              </m:r>
                              <m:r>
                                <a:rPr lang="en-US" b="0" i="0" smtClean="0">
                                  <a:solidFill>
                                    <a:schemeClr val="bg1"/>
                                  </a:solidFill>
                                  <a:latin typeface="Cambria Math"/>
                                </a:rPr>
                                <m:t> </m:t>
                              </m:r>
                            </m:oMath>
                          </a14:m>
                          <a:r>
                            <a:rPr lang="en-US" dirty="0" smtClean="0"/>
                            <a:t> </a:t>
                          </a:r>
                          <a:endParaRPr lang="en-US" dirty="0"/>
                        </a:p>
                      </a:txBody>
                      <a:tcPr/>
                    </a:tc>
                    <a:tc>
                      <a:txBody>
                        <a:bodyPr/>
                        <a:lstStyle/>
                        <a:p>
                          <a14:m>
                            <m:oMath xmlns:m="http://schemas.openxmlformats.org/officeDocument/2006/math">
                              <m:sSup>
                                <m:sSupPr>
                                  <m:ctrlPr>
                                    <a:rPr lang="en-US" b="0" i="1" smtClean="0">
                                      <a:solidFill>
                                        <a:schemeClr val="bg1"/>
                                      </a:solidFill>
                                      <a:latin typeface="Cambria Math"/>
                                    </a:rPr>
                                  </m:ctrlPr>
                                </m:sSupPr>
                                <m:e>
                                  <m:r>
                                    <a:rPr lang="en-US" b="0" i="1" smtClean="0">
                                      <a:solidFill>
                                        <a:schemeClr val="bg1"/>
                                      </a:solidFill>
                                      <a:latin typeface="Cambria Math"/>
                                    </a:rPr>
                                    <m:t>𝐶</m:t>
                                  </m:r>
                                  <m:r>
                                    <a:rPr lang="en-US" b="0" i="1" smtClean="0">
                                      <a:solidFill>
                                        <a:schemeClr val="bg1"/>
                                      </a:solidFill>
                                      <a:latin typeface="Cambria Math"/>
                                    </a:rPr>
                                    <m:t> </m:t>
                                  </m:r>
                                  <m:r>
                                    <a:rPr lang="en-US" b="0" i="1" smtClean="0">
                                      <a:solidFill>
                                        <a:schemeClr val="bg1"/>
                                      </a:solidFill>
                                      <a:latin typeface="Cambria Math"/>
                                    </a:rPr>
                                    <m:t>h𝑎𝑠</m:t>
                                  </m:r>
                                  <m:r>
                                    <a:rPr lang="en-US" b="0" i="1" smtClean="0">
                                      <a:solidFill>
                                        <a:schemeClr val="bg1"/>
                                      </a:solidFill>
                                      <a:latin typeface="Cambria Math"/>
                                    </a:rPr>
                                    <m:t> </m:t>
                                  </m:r>
                                  <m:r>
                                    <a:rPr lang="en-US" b="0" i="1" smtClean="0">
                                      <a:solidFill>
                                        <a:schemeClr val="bg1"/>
                                      </a:solidFill>
                                      <a:latin typeface="Cambria Math"/>
                                    </a:rPr>
                                    <m:t>𝑛𝑜</m:t>
                                  </m:r>
                                  <m:r>
                                    <a:rPr lang="en-US" b="0" i="1" smtClean="0">
                                      <a:solidFill>
                                        <a:schemeClr val="bg1"/>
                                      </a:solidFill>
                                      <a:latin typeface="Cambria Math"/>
                                    </a:rPr>
                                    <m:t> </m:t>
                                  </m:r>
                                  <m:r>
                                    <a:rPr lang="en-US" b="0" i="1" smtClean="0">
                                      <a:solidFill>
                                        <a:schemeClr val="bg1"/>
                                      </a:solidFill>
                                      <a:latin typeface="Cambria Math"/>
                                    </a:rPr>
                                    <m:t>𝑙𝑖𝑡𝑒𝑟𝑎𝑙𝑠</m:t>
                                  </m:r>
                                  <m:r>
                                    <a:rPr lang="en-US" b="0" i="1" smtClean="0">
                                      <a:solidFill>
                                        <a:schemeClr val="bg1"/>
                                      </a:solidFill>
                                      <a:latin typeface="Cambria Math"/>
                                    </a:rPr>
                                    <m:t> </m:t>
                                  </m:r>
                                  <m:r>
                                    <a:rPr lang="en-US" b="0" i="1" smtClean="0">
                                      <a:solidFill>
                                        <a:schemeClr val="bg1"/>
                                      </a:solidFill>
                                      <a:latin typeface="Cambria Math"/>
                                    </a:rPr>
                                    <m:t>𝑖𝑛</m:t>
                                  </m:r>
                                  <m:r>
                                    <a:rPr lang="en-US" b="0" i="1" smtClean="0">
                                      <a:solidFill>
                                        <a:schemeClr val="bg1"/>
                                      </a:solidFill>
                                      <a:latin typeface="Cambria Math"/>
                                    </a:rPr>
                                    <m:t> </m:t>
                                  </m:r>
                                  <m:r>
                                    <a:rPr lang="en-US" b="0" i="1" smtClean="0">
                                      <a:solidFill>
                                        <a:schemeClr val="bg1"/>
                                      </a:solidFill>
                                      <a:latin typeface="Cambria Math"/>
                                    </a:rPr>
                                    <m:t>𝑀</m:t>
                                  </m:r>
                                </m:e>
                                <m:sup>
                                  <m:r>
                                    <a:rPr lang="en-US" b="0" i="1" smtClean="0">
                                      <a:solidFill>
                                        <a:schemeClr val="bg1"/>
                                      </a:solidFill>
                                      <a:latin typeface="Cambria Math"/>
                                    </a:rPr>
                                    <m:t>′</m:t>
                                  </m:r>
                                </m:sup>
                              </m:sSup>
                            </m:oMath>
                          </a14:m>
                          <a:r>
                            <a:rPr lang="en-US" i="1" dirty="0" smtClean="0"/>
                            <a:t> </a:t>
                          </a:r>
                        </a:p>
                      </a:txBody>
                      <a:tcPr/>
                    </a:tc>
                  </a:tr>
                  <a:tr h="484729">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dirty="0" err="1" smtClean="0">
                              <a:solidFill>
                                <a:schemeClr val="bg1"/>
                              </a:solidFill>
                            </a:rPr>
                            <a:t>Unsat</a:t>
                          </a:r>
                          <a:endParaRPr lang="en-US" dirty="0" smtClean="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b="0" i="1" smtClean="0">
                                  <a:solidFill>
                                    <a:schemeClr val="bg1"/>
                                  </a:solidFill>
                                  <a:latin typeface="Cambria Math"/>
                                </a:rPr>
                                <m:t>𝑀</m:t>
                              </m:r>
                              <m:r>
                                <a:rPr lang="en-US" b="0" i="1" smtClean="0">
                                  <a:solidFill>
                                    <a:schemeClr val="bg1"/>
                                  </a:solidFill>
                                  <a:latin typeface="Cambria Math"/>
                                </a:rPr>
                                <m:t> </m:t>
                              </m:r>
                              <m:d>
                                <m:dPr>
                                  <m:begChr m:val="|"/>
                                  <m:endChr m:val="|"/>
                                  <m:ctrlPr>
                                    <a:rPr lang="en-US" b="0" i="1" smtClean="0">
                                      <a:solidFill>
                                        <a:schemeClr val="bg1"/>
                                      </a:solidFill>
                                      <a:latin typeface="Cambria Math"/>
                                    </a:rPr>
                                  </m:ctrlPr>
                                </m:dPr>
                                <m:e>
                                  <m:r>
                                    <a:rPr lang="en-US" b="0" i="1" smtClean="0">
                                      <a:solidFill>
                                        <a:schemeClr val="bg1"/>
                                      </a:solidFill>
                                      <a:latin typeface="Cambria Math"/>
                                    </a:rPr>
                                    <m:t> </m:t>
                                  </m:r>
                                  <m:r>
                                    <a:rPr lang="en-US" b="0" i="1" smtClean="0">
                                      <a:solidFill>
                                        <a:schemeClr val="bg1"/>
                                      </a:solidFill>
                                      <a:latin typeface="Cambria Math"/>
                                    </a:rPr>
                                    <m:t>𝐹</m:t>
                                  </m:r>
                                  <m:r>
                                    <a:rPr lang="en-US" b="0" i="1" smtClean="0">
                                      <a:solidFill>
                                        <a:schemeClr val="bg1"/>
                                      </a:solidFill>
                                      <a:latin typeface="Cambria Math"/>
                                    </a:rPr>
                                    <m:t> </m:t>
                                  </m:r>
                                </m:e>
                              </m:d>
                              <m:r>
                                <a:rPr lang="en-US" b="0" i="1" smtClean="0">
                                  <a:solidFill>
                                    <a:schemeClr val="bg1"/>
                                  </a:solidFill>
                                  <a:latin typeface="Cambria Math"/>
                                </a:rPr>
                                <m:t>∅ ⟹</m:t>
                              </m:r>
                              <m:r>
                                <a:rPr lang="en-US" b="0" i="1" smtClean="0">
                                  <a:solidFill>
                                    <a:schemeClr val="bg1"/>
                                  </a:solidFill>
                                  <a:latin typeface="Cambria Math"/>
                                </a:rPr>
                                <m:t>𝑈𝑛𝑠𝑎𝑡</m:t>
                              </m:r>
                            </m:oMath>
                          </a14:m>
                          <a:r>
                            <a:rPr lang="en-US" dirty="0" smtClean="0"/>
                            <a:t> </a:t>
                          </a:r>
                          <a:endParaRPr lang="en-US" dirty="0"/>
                        </a:p>
                      </a:txBody>
                      <a:tcPr/>
                    </a:tc>
                    <a:tc>
                      <a:txBody>
                        <a:bodyPr/>
                        <a:lstStyle/>
                        <a:p>
                          <a:endParaRPr lang="en-US" dirty="0" smtClean="0"/>
                        </a:p>
                      </a:txBody>
                      <a:tcPr/>
                    </a:tc>
                  </a:tr>
                  <a:tr h="484729">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dirty="0" smtClean="0">
                              <a:solidFill>
                                <a:schemeClr val="bg1"/>
                              </a:solidFill>
                            </a:rPr>
                            <a:t>Sat</a:t>
                          </a:r>
                          <a:endParaRPr lang="en-US" dirty="0" smtClean="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b="0" i="1" smtClean="0">
                                  <a:solidFill>
                                    <a:schemeClr val="bg1"/>
                                  </a:solidFill>
                                  <a:latin typeface="Cambria Math"/>
                                </a:rPr>
                                <m:t>𝑀</m:t>
                              </m:r>
                              <m:r>
                                <a:rPr lang="en-US" b="0" i="1" smtClean="0">
                                  <a:solidFill>
                                    <a:schemeClr val="bg1"/>
                                  </a:solidFill>
                                  <a:latin typeface="Cambria Math"/>
                                </a:rPr>
                                <m:t> |</m:t>
                              </m:r>
                              <m:r>
                                <a:rPr lang="en-US" i="1" smtClean="0">
                                  <a:solidFill>
                                    <a:schemeClr val="bg1"/>
                                  </a:solidFill>
                                  <a:latin typeface="Cambria Math"/>
                                </a:rPr>
                                <m:t>𝐹</m:t>
                              </m:r>
                              <m:r>
                                <a:rPr lang="en-US" i="1" smtClean="0">
                                  <a:solidFill>
                                    <a:schemeClr val="bg1"/>
                                  </a:solidFill>
                                  <a:latin typeface="Cambria Math"/>
                                </a:rPr>
                                <m:t> ⟹</m:t>
                              </m:r>
                              <m:r>
                                <a:rPr lang="en-US" b="0" i="1" smtClean="0">
                                  <a:solidFill>
                                    <a:schemeClr val="bg1"/>
                                  </a:solidFill>
                                  <a:latin typeface="Cambria Math"/>
                                </a:rPr>
                                <m:t>𝑀</m:t>
                              </m:r>
                            </m:oMath>
                          </a14:m>
                          <a:r>
                            <a:rPr lang="en-US" dirty="0" smtClean="0"/>
                            <a:t> </a:t>
                          </a:r>
                          <a:endParaRPr lang="en-US" dirty="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b="0" i="1" smtClean="0">
                                  <a:solidFill>
                                    <a:schemeClr val="bg1"/>
                                  </a:solidFill>
                                  <a:latin typeface="Cambria Math"/>
                                </a:rPr>
                                <m:t>𝐹</m:t>
                              </m:r>
                              <m:r>
                                <a:rPr lang="en-US" b="0" i="1" smtClean="0">
                                  <a:solidFill>
                                    <a:schemeClr val="bg1"/>
                                  </a:solidFill>
                                  <a:latin typeface="Cambria Math"/>
                                </a:rPr>
                                <m:t> </m:t>
                              </m:r>
                              <m:r>
                                <a:rPr lang="en-US" b="0" i="1" smtClean="0">
                                  <a:solidFill>
                                    <a:schemeClr val="bg1"/>
                                  </a:solidFill>
                                  <a:latin typeface="Cambria Math"/>
                                </a:rPr>
                                <m:t>𝑡𝑟𝑢𝑒</m:t>
                              </m:r>
                              <m:r>
                                <a:rPr lang="en-US" b="0" i="1" smtClean="0">
                                  <a:solidFill>
                                    <a:schemeClr val="bg1"/>
                                  </a:solidFill>
                                  <a:latin typeface="Cambria Math"/>
                                </a:rPr>
                                <m:t> </m:t>
                              </m:r>
                              <m:r>
                                <a:rPr lang="en-US" b="0" i="1" smtClean="0">
                                  <a:solidFill>
                                    <a:schemeClr val="bg1"/>
                                  </a:solidFill>
                                  <a:latin typeface="Cambria Math"/>
                                </a:rPr>
                                <m:t>𝑢𝑛𝑑𝑒𝑟</m:t>
                              </m:r>
                              <m:r>
                                <a:rPr lang="en-US" b="0" i="1" smtClean="0">
                                  <a:solidFill>
                                    <a:schemeClr val="bg1"/>
                                  </a:solidFill>
                                  <a:latin typeface="Cambria Math"/>
                                </a:rPr>
                                <m:t> </m:t>
                              </m:r>
                              <m:r>
                                <a:rPr lang="en-US" b="0" i="1" smtClean="0">
                                  <a:solidFill>
                                    <a:schemeClr val="bg1"/>
                                  </a:solidFill>
                                  <a:latin typeface="Cambria Math"/>
                                </a:rPr>
                                <m:t>𝑀</m:t>
                              </m:r>
                              <m:r>
                                <a:rPr lang="en-US" b="0" i="1" smtClean="0">
                                  <a:solidFill>
                                    <a:schemeClr val="bg1"/>
                                  </a:solidFill>
                                  <a:latin typeface="Cambria Math"/>
                                </a:rPr>
                                <m:t>  </m:t>
                              </m:r>
                            </m:oMath>
                          </a14:m>
                          <a:r>
                            <a:rPr lang="en-US" b="0" i="1" dirty="0" smtClean="0">
                              <a:solidFill>
                                <a:schemeClr val="bg1"/>
                              </a:solidFill>
                              <a:latin typeface="Cambria Math"/>
                            </a:rPr>
                            <a:t> </a:t>
                          </a:r>
                          <a:endParaRPr lang="en-US" dirty="0" err="1" smtClean="0">
                            <a:solidFill>
                              <a:schemeClr val="bg1"/>
                            </a:solidFill>
                          </a:endParaRPr>
                        </a:p>
                      </a:txBody>
                      <a:tcPr/>
                    </a:tc>
                  </a:tr>
                  <a:tr h="484729">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dirty="0" smtClean="0">
                              <a:solidFill>
                                <a:schemeClr val="bg1"/>
                              </a:solidFill>
                            </a:rPr>
                            <a:t>Restart</a:t>
                          </a:r>
                          <a:endParaRPr lang="en-US" dirty="0" smtClean="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b="0" i="1" smtClean="0">
                                  <a:solidFill>
                                    <a:schemeClr val="bg1"/>
                                  </a:solidFill>
                                  <a:latin typeface="Cambria Math"/>
                                </a:rPr>
                                <m:t>𝑀</m:t>
                              </m:r>
                              <m:r>
                                <a:rPr lang="en-US" b="0" i="1" smtClean="0">
                                  <a:solidFill>
                                    <a:schemeClr val="bg1"/>
                                  </a:solidFill>
                                  <a:latin typeface="Cambria Math"/>
                                </a:rPr>
                                <m:t> </m:t>
                              </m:r>
                              <m:d>
                                <m:dPr>
                                  <m:begChr m:val="|"/>
                                  <m:endChr m:val="|"/>
                                  <m:ctrlPr>
                                    <a:rPr lang="en-US" b="0" i="1" smtClean="0">
                                      <a:solidFill>
                                        <a:schemeClr val="bg1"/>
                                      </a:solidFill>
                                      <a:latin typeface="Cambria Math"/>
                                    </a:rPr>
                                  </m:ctrlPr>
                                </m:dPr>
                                <m:e>
                                  <m:r>
                                    <a:rPr lang="en-US" b="0" i="1" smtClean="0">
                                      <a:solidFill>
                                        <a:schemeClr val="bg1"/>
                                      </a:solidFill>
                                      <a:latin typeface="Cambria Math"/>
                                    </a:rPr>
                                    <m:t> </m:t>
                                  </m:r>
                                  <m:r>
                                    <a:rPr lang="en-US" b="0" i="1" smtClean="0">
                                      <a:solidFill>
                                        <a:schemeClr val="bg1"/>
                                      </a:solidFill>
                                      <a:latin typeface="Cambria Math"/>
                                    </a:rPr>
                                    <m:t>𝐹</m:t>
                                  </m:r>
                                  <m:r>
                                    <a:rPr lang="en-US" b="0" i="1" smtClean="0">
                                      <a:solidFill>
                                        <a:schemeClr val="bg1"/>
                                      </a:solidFill>
                                      <a:latin typeface="Cambria Math"/>
                                    </a:rPr>
                                    <m:t>⟹ </m:t>
                                  </m:r>
                                  <m:r>
                                    <a:rPr lang="en-US" b="0" i="1" smtClean="0">
                                      <a:solidFill>
                                        <a:schemeClr val="bg1"/>
                                      </a:solidFill>
                                      <a:latin typeface="Cambria Math"/>
                                    </a:rPr>
                                    <m:t>𝜖</m:t>
                                  </m:r>
                                  <m:r>
                                    <a:rPr lang="en-US" b="0" i="1" smtClean="0">
                                      <a:solidFill>
                                        <a:schemeClr val="bg1"/>
                                      </a:solidFill>
                                      <a:latin typeface="Cambria Math"/>
                                    </a:rPr>
                                    <m:t>  </m:t>
                                  </m:r>
                                </m:e>
                              </m:d>
                              <m:r>
                                <a:rPr lang="en-US" b="0" i="1" smtClean="0">
                                  <a:solidFill>
                                    <a:schemeClr val="bg1"/>
                                  </a:solidFill>
                                  <a:latin typeface="Cambria Math"/>
                                </a:rPr>
                                <m:t>  </m:t>
                              </m:r>
                              <m:r>
                                <a:rPr lang="en-US" b="0" i="1" smtClean="0">
                                  <a:solidFill>
                                    <a:schemeClr val="bg1"/>
                                  </a:solidFill>
                                  <a:latin typeface="Cambria Math"/>
                                </a:rPr>
                                <m:t>𝐹</m:t>
                              </m:r>
                              <m:r>
                                <a:rPr lang="en-US" b="0" i="1" smtClean="0">
                                  <a:solidFill>
                                    <a:schemeClr val="bg1"/>
                                  </a:solidFill>
                                  <a:latin typeface="Cambria Math"/>
                                </a:rPr>
                                <m:t>  </m:t>
                              </m:r>
                            </m:oMath>
                          </a14:m>
                          <a:r>
                            <a:rPr lang="en-US" dirty="0" smtClean="0">
                              <a:solidFill>
                                <a:schemeClr val="bg1"/>
                              </a:solidFill>
                            </a:rPr>
                            <a:t> </a:t>
                          </a:r>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err="1" smtClean="0">
                            <a:solidFill>
                              <a:schemeClr val="bg1"/>
                            </a:solidFill>
                          </a:endParaRPr>
                        </a:p>
                      </a:txBody>
                      <a:tcPr/>
                    </a:tc>
                  </a:tr>
                </a:tbl>
              </a:graphicData>
            </a:graphic>
          </p:graphicFrame>
        </mc:Choice>
        <mc:Fallback xmlns="">
          <p:graphicFrame>
            <p:nvGraphicFramePr>
              <p:cNvPr id="11" name="Table 10"/>
              <p:cNvGraphicFramePr>
                <a:graphicFrameLocks noGrp="1"/>
              </p:cNvGraphicFramePr>
              <p:nvPr>
                <p:extLst>
                  <p:ext uri="{D42A27DB-BD31-4B8C-83A1-F6EECF244321}">
                    <p14:modId xmlns:p14="http://schemas.microsoft.com/office/powerpoint/2010/main" val="3588873275"/>
                  </p:ext>
                </p:extLst>
              </p:nvPr>
            </p:nvGraphicFramePr>
            <p:xfrm>
              <a:off x="609600" y="1524000"/>
              <a:ext cx="7924800" cy="4862044"/>
            </p:xfrm>
            <a:graphic>
              <a:graphicData uri="http://schemas.openxmlformats.org/drawingml/2006/table">
                <a:tbl>
                  <a:tblPr firstRow="1" bandRow="1">
                    <a:tableStyleId>{2D5ABB26-0587-4C30-8999-92F81FD0307C}</a:tableStyleId>
                  </a:tblPr>
                  <a:tblGrid>
                    <a:gridCol w="1475190"/>
                    <a:gridCol w="3782610"/>
                    <a:gridCol w="2667000"/>
                  </a:tblGrid>
                  <a:tr h="478664">
                    <a:tc>
                      <a:txBody>
                        <a:bodyPr/>
                        <a:lstStyle/>
                        <a:p>
                          <a:pPr algn="l"/>
                          <a:r>
                            <a:rPr lang="en-US" dirty="0" smtClean="0">
                              <a:solidFill>
                                <a:schemeClr val="bg1"/>
                              </a:solidFill>
                            </a:rPr>
                            <a:t>Initialize</a:t>
                          </a:r>
                          <a:endParaRPr lang="en-US" dirty="0"/>
                        </a:p>
                      </a:txBody>
                      <a:tcPr/>
                    </a:tc>
                    <a:tc>
                      <a:txBody>
                        <a:bodyPr/>
                        <a:lstStyle/>
                        <a:p>
                          <a:endParaRPr lang="en-US"/>
                        </a:p>
                      </a:txBody>
                      <a:tcPr>
                        <a:blipFill rotWithShape="1">
                          <a:blip r:embed="rId2"/>
                          <a:stretch>
                            <a:fillRect l="-38969" t="-5063" r="-70370" b="-910127"/>
                          </a:stretch>
                        </a:blipFill>
                      </a:tcPr>
                    </a:tc>
                    <a:tc>
                      <a:txBody>
                        <a:bodyPr/>
                        <a:lstStyle/>
                        <a:p>
                          <a:endParaRPr lang="en-US"/>
                        </a:p>
                      </a:txBody>
                      <a:tcPr>
                        <a:blipFill rotWithShape="1">
                          <a:blip r:embed="rId2"/>
                          <a:stretch>
                            <a:fillRect l="-197483" t="-5063" b="-910127"/>
                          </a:stretch>
                        </a:blipFill>
                      </a:tcPr>
                    </a:tc>
                  </a:tr>
                  <a:tr h="478664">
                    <a:tc>
                      <a:txBody>
                        <a:bodyPr/>
                        <a:lstStyle/>
                        <a:p>
                          <a:pPr algn="l"/>
                          <a:r>
                            <a:rPr lang="en-US" dirty="0" smtClean="0">
                              <a:solidFill>
                                <a:schemeClr val="bg1"/>
                              </a:solidFill>
                            </a:rPr>
                            <a:t>Decide</a:t>
                          </a:r>
                          <a:endParaRPr lang="en-US" dirty="0"/>
                        </a:p>
                      </a:txBody>
                      <a:tcPr/>
                    </a:tc>
                    <a:tc>
                      <a:txBody>
                        <a:bodyPr/>
                        <a:lstStyle/>
                        <a:p>
                          <a:endParaRPr lang="en-US"/>
                        </a:p>
                      </a:txBody>
                      <a:tcPr>
                        <a:blipFill rotWithShape="1">
                          <a:blip r:embed="rId2"/>
                          <a:stretch>
                            <a:fillRect l="-38969" t="-106410" r="-70370" b="-821795"/>
                          </a:stretch>
                        </a:blipFill>
                      </a:tcPr>
                    </a:tc>
                    <a:tc>
                      <a:txBody>
                        <a:bodyPr/>
                        <a:lstStyle/>
                        <a:p>
                          <a:endParaRPr lang="en-US"/>
                        </a:p>
                      </a:txBody>
                      <a:tcPr>
                        <a:blipFill rotWithShape="1">
                          <a:blip r:embed="rId2"/>
                          <a:stretch>
                            <a:fillRect l="-197483" t="-106410" b="-821795"/>
                          </a:stretch>
                        </a:blipFill>
                      </a:tcPr>
                    </a:tc>
                  </a:tr>
                  <a:tr h="517678">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dirty="0" smtClean="0">
                              <a:solidFill>
                                <a:schemeClr val="bg1"/>
                              </a:solidFill>
                            </a:rPr>
                            <a:t>Propagate</a:t>
                          </a:r>
                          <a:endParaRPr lang="en-US" dirty="0" smtClean="0"/>
                        </a:p>
                      </a:txBody>
                      <a:tcPr/>
                    </a:tc>
                    <a:tc>
                      <a:txBody>
                        <a:bodyPr/>
                        <a:lstStyle/>
                        <a:p>
                          <a:endParaRPr lang="en-US"/>
                        </a:p>
                      </a:txBody>
                      <a:tcPr>
                        <a:blipFill rotWithShape="1">
                          <a:blip r:embed="rId2"/>
                          <a:stretch>
                            <a:fillRect l="-38969" t="-189412" r="-70370" b="-654118"/>
                          </a:stretch>
                        </a:blipFill>
                      </a:tcPr>
                    </a:tc>
                    <a:tc>
                      <a:txBody>
                        <a:bodyPr/>
                        <a:lstStyle/>
                        <a:p>
                          <a:endParaRPr lang="en-US"/>
                        </a:p>
                      </a:txBody>
                      <a:tcPr>
                        <a:blipFill rotWithShape="1">
                          <a:blip r:embed="rId2"/>
                          <a:stretch>
                            <a:fillRect l="-197483" t="-189412" b="-654118"/>
                          </a:stretch>
                        </a:blipFill>
                      </a:tcPr>
                    </a:tc>
                  </a:tr>
                  <a:tr h="478664">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dirty="0" smtClean="0">
                              <a:solidFill>
                                <a:schemeClr val="bg1"/>
                              </a:solidFill>
                            </a:rPr>
                            <a:t>Conflict</a:t>
                          </a:r>
                          <a:endParaRPr lang="en-US" dirty="0" smtClean="0"/>
                        </a:p>
                      </a:txBody>
                      <a:tcPr/>
                    </a:tc>
                    <a:tc>
                      <a:txBody>
                        <a:bodyPr/>
                        <a:lstStyle/>
                        <a:p>
                          <a:endParaRPr lang="en-US"/>
                        </a:p>
                      </a:txBody>
                      <a:tcPr>
                        <a:blipFill rotWithShape="1">
                          <a:blip r:embed="rId2"/>
                          <a:stretch>
                            <a:fillRect l="-38969" t="-311392" r="-70370" b="-603797"/>
                          </a:stretch>
                        </a:blipFill>
                      </a:tcPr>
                    </a:tc>
                    <a:tc>
                      <a:txBody>
                        <a:bodyPr/>
                        <a:lstStyle/>
                        <a:p>
                          <a:endParaRPr lang="en-US"/>
                        </a:p>
                      </a:txBody>
                      <a:tcPr>
                        <a:blipFill rotWithShape="1">
                          <a:blip r:embed="rId2"/>
                          <a:stretch>
                            <a:fillRect l="-197483" t="-311392" b="-603797"/>
                          </a:stretch>
                        </a:blipFill>
                      </a:tcPr>
                    </a:tc>
                  </a:tr>
                  <a:tr h="484729">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dirty="0" smtClean="0">
                              <a:solidFill>
                                <a:schemeClr val="bg1"/>
                              </a:solidFill>
                            </a:rPr>
                            <a:t>Resolve</a:t>
                          </a:r>
                          <a:endParaRPr lang="en-US" dirty="0" smtClean="0"/>
                        </a:p>
                      </a:txBody>
                      <a:tcPr/>
                    </a:tc>
                    <a:tc>
                      <a:txBody>
                        <a:bodyPr/>
                        <a:lstStyle/>
                        <a:p>
                          <a:endParaRPr lang="en-US"/>
                        </a:p>
                      </a:txBody>
                      <a:tcPr>
                        <a:blipFill rotWithShape="1">
                          <a:blip r:embed="rId2"/>
                          <a:stretch>
                            <a:fillRect l="-38969" t="-411392" r="-70370" b="-503797"/>
                          </a:stretch>
                        </a:blipFill>
                      </a:tcPr>
                    </a:tc>
                    <a:tc>
                      <a:txBody>
                        <a:bodyPr/>
                        <a:lstStyle/>
                        <a:p>
                          <a:endParaRPr lang="en-US"/>
                        </a:p>
                      </a:txBody>
                      <a:tcPr>
                        <a:blipFill rotWithShape="1">
                          <a:blip r:embed="rId2"/>
                          <a:stretch>
                            <a:fillRect l="-197483" t="-411392" b="-503797"/>
                          </a:stretch>
                        </a:blipFill>
                      </a:tcPr>
                    </a:tc>
                  </a:tr>
                  <a:tr h="484729">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dirty="0" smtClean="0">
                              <a:solidFill>
                                <a:schemeClr val="bg1"/>
                              </a:solidFill>
                            </a:rPr>
                            <a:t>Learn</a:t>
                          </a:r>
                          <a:endParaRPr lang="en-US" dirty="0" smtClean="0"/>
                        </a:p>
                      </a:txBody>
                      <a:tcPr/>
                    </a:tc>
                    <a:tc>
                      <a:txBody>
                        <a:bodyPr/>
                        <a:lstStyle/>
                        <a:p>
                          <a:endParaRPr lang="en-US"/>
                        </a:p>
                      </a:txBody>
                      <a:tcPr>
                        <a:blipFill rotWithShape="1">
                          <a:blip r:embed="rId2"/>
                          <a:stretch>
                            <a:fillRect l="-38969" t="-505000" r="-70370" b="-397500"/>
                          </a:stretch>
                        </a:blipFill>
                      </a:tcPr>
                    </a:tc>
                    <a:tc>
                      <a:txBody>
                        <a:bodyPr/>
                        <a:lstStyle/>
                        <a:p>
                          <a:endParaRPr lang="en-US" dirty="0" smtClean="0"/>
                        </a:p>
                      </a:txBody>
                      <a:tcPr/>
                    </a:tc>
                  </a:tr>
                  <a:tr h="484729">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dirty="0" err="1" smtClean="0">
                              <a:solidFill>
                                <a:schemeClr val="bg1"/>
                              </a:solidFill>
                            </a:rPr>
                            <a:t>Backjump</a:t>
                          </a:r>
                          <a:endParaRPr lang="en-US" dirty="0" smtClean="0"/>
                        </a:p>
                      </a:txBody>
                      <a:tcPr/>
                    </a:tc>
                    <a:tc>
                      <a:txBody>
                        <a:bodyPr/>
                        <a:lstStyle/>
                        <a:p>
                          <a:endParaRPr lang="en-US"/>
                        </a:p>
                      </a:txBody>
                      <a:tcPr>
                        <a:blipFill rotWithShape="1">
                          <a:blip r:embed="rId2"/>
                          <a:stretch>
                            <a:fillRect l="-38969" t="-612658" r="-70370" b="-302532"/>
                          </a:stretch>
                        </a:blipFill>
                      </a:tcPr>
                    </a:tc>
                    <a:tc>
                      <a:txBody>
                        <a:bodyPr/>
                        <a:lstStyle/>
                        <a:p>
                          <a:endParaRPr lang="en-US"/>
                        </a:p>
                      </a:txBody>
                      <a:tcPr>
                        <a:blipFill rotWithShape="1">
                          <a:blip r:embed="rId2"/>
                          <a:stretch>
                            <a:fillRect l="-197483" t="-612658" b="-302532"/>
                          </a:stretch>
                        </a:blipFill>
                      </a:tcPr>
                    </a:tc>
                  </a:tr>
                  <a:tr h="484729">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dirty="0" err="1" smtClean="0">
                              <a:solidFill>
                                <a:schemeClr val="bg1"/>
                              </a:solidFill>
                            </a:rPr>
                            <a:t>Unsat</a:t>
                          </a:r>
                          <a:endParaRPr lang="en-US" dirty="0" smtClean="0"/>
                        </a:p>
                      </a:txBody>
                      <a:tcPr/>
                    </a:tc>
                    <a:tc>
                      <a:txBody>
                        <a:bodyPr/>
                        <a:lstStyle/>
                        <a:p>
                          <a:endParaRPr lang="en-US"/>
                        </a:p>
                      </a:txBody>
                      <a:tcPr>
                        <a:blipFill rotWithShape="1">
                          <a:blip r:embed="rId2"/>
                          <a:stretch>
                            <a:fillRect l="-38969" t="-703750" r="-70370" b="-198750"/>
                          </a:stretch>
                        </a:blipFill>
                      </a:tcPr>
                    </a:tc>
                    <a:tc>
                      <a:txBody>
                        <a:bodyPr/>
                        <a:lstStyle/>
                        <a:p>
                          <a:endParaRPr lang="en-US" dirty="0" smtClean="0"/>
                        </a:p>
                      </a:txBody>
                      <a:tcPr/>
                    </a:tc>
                  </a:tr>
                  <a:tr h="484729">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dirty="0" smtClean="0">
                              <a:solidFill>
                                <a:schemeClr val="bg1"/>
                              </a:solidFill>
                            </a:rPr>
                            <a:t>Sat</a:t>
                          </a:r>
                          <a:endParaRPr lang="en-US" dirty="0" smtClean="0"/>
                        </a:p>
                      </a:txBody>
                      <a:tcPr/>
                    </a:tc>
                    <a:tc>
                      <a:txBody>
                        <a:bodyPr/>
                        <a:lstStyle/>
                        <a:p>
                          <a:endParaRPr lang="en-US"/>
                        </a:p>
                      </a:txBody>
                      <a:tcPr>
                        <a:blipFill rotWithShape="1">
                          <a:blip r:embed="rId2"/>
                          <a:stretch>
                            <a:fillRect l="-38969" t="-813924" r="-70370" b="-101266"/>
                          </a:stretch>
                        </a:blipFill>
                      </a:tcPr>
                    </a:tc>
                    <a:tc>
                      <a:txBody>
                        <a:bodyPr/>
                        <a:lstStyle/>
                        <a:p>
                          <a:endParaRPr lang="en-US"/>
                        </a:p>
                      </a:txBody>
                      <a:tcPr>
                        <a:blipFill rotWithShape="1">
                          <a:blip r:embed="rId2"/>
                          <a:stretch>
                            <a:fillRect l="-197483" t="-813924" b="-101266"/>
                          </a:stretch>
                        </a:blipFill>
                      </a:tcPr>
                    </a:tc>
                  </a:tr>
                  <a:tr h="484729">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dirty="0" smtClean="0">
                              <a:solidFill>
                                <a:schemeClr val="bg1"/>
                              </a:solidFill>
                            </a:rPr>
                            <a:t>Restart</a:t>
                          </a:r>
                          <a:endParaRPr lang="en-US" dirty="0" smtClean="0"/>
                        </a:p>
                      </a:txBody>
                      <a:tcPr/>
                    </a:tc>
                    <a:tc>
                      <a:txBody>
                        <a:bodyPr/>
                        <a:lstStyle/>
                        <a:p>
                          <a:endParaRPr lang="en-US"/>
                        </a:p>
                      </a:txBody>
                      <a:tcPr>
                        <a:blipFill rotWithShape="1">
                          <a:blip r:embed="rId2"/>
                          <a:stretch>
                            <a:fillRect l="-38969" t="-902500" r="-70370"/>
                          </a:stretch>
                        </a:blip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err="1" smtClean="0">
                            <a:solidFill>
                              <a:schemeClr val="bg1"/>
                            </a:solidFill>
                          </a:endParaRPr>
                        </a:p>
                      </a:txBody>
                      <a:tcPr/>
                    </a:tc>
                  </a:tr>
                </a:tbl>
              </a:graphicData>
            </a:graphic>
          </p:graphicFrame>
        </mc:Fallback>
      </mc:AlternateContent>
      <p:sp>
        <p:nvSpPr>
          <p:cNvPr id="4" name="TextBox 3"/>
          <p:cNvSpPr txBox="1"/>
          <p:nvPr/>
        </p:nvSpPr>
        <p:spPr>
          <a:xfrm>
            <a:off x="2057400" y="6441788"/>
            <a:ext cx="7173823" cy="369332"/>
          </a:xfrm>
          <a:prstGeom prst="rect">
            <a:avLst/>
          </a:prstGeom>
          <a:noFill/>
        </p:spPr>
        <p:txBody>
          <a:bodyPr wrap="none" rtlCol="0">
            <a:spAutoFit/>
          </a:bodyPr>
          <a:lstStyle/>
          <a:p>
            <a:r>
              <a:rPr lang="en-US" dirty="0" smtClean="0">
                <a:solidFill>
                  <a:srgbClr val="0070C0"/>
                </a:solidFill>
              </a:rPr>
              <a:t>Adapted and modified from [</a:t>
            </a:r>
            <a:r>
              <a:rPr lang="en-US" dirty="0" err="1" smtClean="0">
                <a:solidFill>
                  <a:srgbClr val="0070C0"/>
                </a:solidFill>
              </a:rPr>
              <a:t>Nieuwenhuis</a:t>
            </a:r>
            <a:r>
              <a:rPr lang="en-US" dirty="0">
                <a:solidFill>
                  <a:srgbClr val="0070C0"/>
                </a:solidFill>
              </a:rPr>
              <a:t>, </a:t>
            </a:r>
            <a:r>
              <a:rPr lang="en-US" dirty="0" err="1" smtClean="0">
                <a:solidFill>
                  <a:srgbClr val="0070C0"/>
                </a:solidFill>
              </a:rPr>
              <a:t>Oliveras</a:t>
            </a:r>
            <a:r>
              <a:rPr lang="en-US" dirty="0">
                <a:solidFill>
                  <a:srgbClr val="0070C0"/>
                </a:solidFill>
              </a:rPr>
              <a:t>, </a:t>
            </a:r>
            <a:r>
              <a:rPr lang="en-US" dirty="0" err="1" smtClean="0">
                <a:solidFill>
                  <a:srgbClr val="0070C0"/>
                </a:solidFill>
              </a:rPr>
              <a:t>Tinelli</a:t>
            </a:r>
            <a:r>
              <a:rPr lang="en-US" dirty="0" smtClean="0">
                <a:solidFill>
                  <a:srgbClr val="0070C0"/>
                </a:solidFill>
              </a:rPr>
              <a:t> J.ACM 06]</a:t>
            </a:r>
          </a:p>
        </p:txBody>
      </p:sp>
    </p:spTree>
    <p:extLst>
      <p:ext uri="{BB962C8B-B14F-4D97-AF65-F5344CB8AC3E}">
        <p14:creationId xmlns:p14="http://schemas.microsoft.com/office/powerpoint/2010/main" val="1349539211"/>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DPLL(T) in a nutshell</a:t>
            </a:r>
            <a:endParaRPr lang="en-US" dirty="0"/>
          </a:p>
        </p:txBody>
      </p:sp>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189154913"/>
                  </p:ext>
                </p:extLst>
              </p:nvPr>
            </p:nvGraphicFramePr>
            <p:xfrm>
              <a:off x="152400" y="1905000"/>
              <a:ext cx="8991600" cy="996342"/>
            </p:xfrm>
            <a:graphic>
              <a:graphicData uri="http://schemas.openxmlformats.org/drawingml/2006/table">
                <a:tbl>
                  <a:tblPr firstRow="1" bandRow="1">
                    <a:tableStyleId>{2D5ABB26-0587-4C30-8999-92F81FD0307C}</a:tableStyleId>
                  </a:tblPr>
                  <a:tblGrid>
                    <a:gridCol w="1524000"/>
                    <a:gridCol w="3810000"/>
                    <a:gridCol w="3657600"/>
                  </a:tblGrid>
                  <a:tr h="517678">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dirty="0" smtClean="0">
                              <a:solidFill>
                                <a:schemeClr val="bg1"/>
                              </a:solidFill>
                            </a:rPr>
                            <a:t>T- Propagate</a:t>
                          </a:r>
                          <a:endParaRPr lang="en-US" dirty="0" smtClean="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b="0" i="1" smtClean="0">
                                  <a:solidFill>
                                    <a:schemeClr val="bg1"/>
                                  </a:solidFill>
                                  <a:latin typeface="Cambria Math"/>
                                </a:rPr>
                                <m:t>𝑀</m:t>
                              </m:r>
                              <m:r>
                                <a:rPr lang="en-US" b="0" i="1" smtClean="0">
                                  <a:solidFill>
                                    <a:schemeClr val="bg1"/>
                                  </a:solidFill>
                                  <a:latin typeface="Cambria Math"/>
                                </a:rPr>
                                <m:t> </m:t>
                              </m:r>
                              <m:d>
                                <m:dPr>
                                  <m:begChr m:val="|"/>
                                  <m:endChr m:val="|"/>
                                  <m:ctrlPr>
                                    <a:rPr lang="en-US" b="0" i="1" smtClean="0">
                                      <a:solidFill>
                                        <a:schemeClr val="bg1"/>
                                      </a:solidFill>
                                      <a:latin typeface="Cambria Math"/>
                                    </a:rPr>
                                  </m:ctrlPr>
                                </m:dPr>
                                <m:e>
                                  <m:r>
                                    <a:rPr lang="en-US" b="0" i="1" smtClean="0">
                                      <a:solidFill>
                                        <a:schemeClr val="bg1"/>
                                      </a:solidFill>
                                      <a:latin typeface="Cambria Math"/>
                                    </a:rPr>
                                    <m:t> </m:t>
                                  </m:r>
                                  <m:r>
                                    <a:rPr lang="en-US" b="0" i="1" smtClean="0">
                                      <a:solidFill>
                                        <a:schemeClr val="bg1"/>
                                      </a:solidFill>
                                      <a:latin typeface="Cambria Math"/>
                                    </a:rPr>
                                    <m:t>𝐹</m:t>
                                  </m:r>
                                  <m:r>
                                    <a:rPr lang="en-US" b="0" i="1" smtClean="0">
                                      <a:solidFill>
                                        <a:schemeClr val="bg1"/>
                                      </a:solidFill>
                                      <a:latin typeface="Cambria Math"/>
                                    </a:rPr>
                                    <m:t>, </m:t>
                                  </m:r>
                                  <m:r>
                                    <a:rPr lang="en-US" b="0" i="1" smtClean="0">
                                      <a:solidFill>
                                        <a:schemeClr val="bg1"/>
                                      </a:solidFill>
                                      <a:latin typeface="Cambria Math"/>
                                    </a:rPr>
                                    <m:t>𝐶</m:t>
                                  </m:r>
                                  <m:r>
                                    <a:rPr lang="en-US" b="0" i="1" smtClean="0">
                                      <a:solidFill>
                                        <a:schemeClr val="bg1"/>
                                      </a:solidFill>
                                      <a:latin typeface="Cambria Math"/>
                                    </a:rPr>
                                    <m:t>∨ℓ ⟹</m:t>
                                  </m:r>
                                  <m:r>
                                    <a:rPr lang="en-US" b="0" i="1" smtClean="0">
                                      <a:solidFill>
                                        <a:schemeClr val="bg1"/>
                                      </a:solidFill>
                                      <a:latin typeface="Cambria Math"/>
                                    </a:rPr>
                                    <m:t>𝑀</m:t>
                                  </m:r>
                                  <m:r>
                                    <a:rPr lang="en-US" b="0" i="1" smtClean="0">
                                      <a:solidFill>
                                        <a:schemeClr val="bg1"/>
                                      </a:solidFill>
                                      <a:latin typeface="Cambria Math"/>
                                    </a:rPr>
                                    <m:t>, </m:t>
                                  </m:r>
                                  <m:sSup>
                                    <m:sSupPr>
                                      <m:ctrlPr>
                                        <a:rPr lang="en-US" b="0" i="1" smtClean="0">
                                          <a:solidFill>
                                            <a:schemeClr val="bg1"/>
                                          </a:solidFill>
                                          <a:latin typeface="Cambria Math"/>
                                        </a:rPr>
                                      </m:ctrlPr>
                                    </m:sSupPr>
                                    <m:e>
                                      <m:r>
                                        <a:rPr lang="en-US" b="0" i="1" smtClean="0">
                                          <a:solidFill>
                                            <a:schemeClr val="bg1"/>
                                          </a:solidFill>
                                          <a:latin typeface="Cambria Math"/>
                                        </a:rPr>
                                        <m:t>ℓ</m:t>
                                      </m:r>
                                    </m:e>
                                    <m:sup>
                                      <m:r>
                                        <a:rPr lang="en-US" b="0" i="1" smtClean="0">
                                          <a:solidFill>
                                            <a:schemeClr val="bg1"/>
                                          </a:solidFill>
                                          <a:latin typeface="Cambria Math"/>
                                        </a:rPr>
                                        <m:t>𝐶</m:t>
                                      </m:r>
                                      <m:r>
                                        <a:rPr lang="en-US" b="0" i="1" smtClean="0">
                                          <a:solidFill>
                                            <a:schemeClr val="bg1"/>
                                          </a:solidFill>
                                          <a:latin typeface="Cambria Math"/>
                                        </a:rPr>
                                        <m:t>∨ℓ</m:t>
                                      </m:r>
                                    </m:sup>
                                  </m:sSup>
                                  <m:r>
                                    <a:rPr lang="en-US" b="0" i="1" smtClean="0">
                                      <a:solidFill>
                                        <a:schemeClr val="bg1"/>
                                      </a:solidFill>
                                      <a:latin typeface="Cambria Math"/>
                                    </a:rPr>
                                    <m:t>   </m:t>
                                  </m:r>
                                </m:e>
                              </m:d>
                              <m:r>
                                <a:rPr lang="en-US" b="0" i="1" smtClean="0">
                                  <a:solidFill>
                                    <a:schemeClr val="bg1"/>
                                  </a:solidFill>
                                  <a:latin typeface="Cambria Math"/>
                                </a:rPr>
                                <m:t>  </m:t>
                              </m:r>
                              <m:r>
                                <a:rPr lang="en-US" b="0" i="1" smtClean="0">
                                  <a:solidFill>
                                    <a:schemeClr val="bg1"/>
                                  </a:solidFill>
                                  <a:latin typeface="Cambria Math"/>
                                </a:rPr>
                                <m:t>𝐹</m:t>
                              </m:r>
                              <m:r>
                                <a:rPr lang="en-US" b="0" i="1" smtClean="0">
                                  <a:solidFill>
                                    <a:schemeClr val="bg1"/>
                                  </a:solidFill>
                                  <a:latin typeface="Cambria Math"/>
                                </a:rPr>
                                <m:t>,</m:t>
                              </m:r>
                              <m:r>
                                <a:rPr lang="en-US" b="0" i="1" smtClean="0">
                                  <a:solidFill>
                                    <a:schemeClr val="bg1"/>
                                  </a:solidFill>
                                  <a:latin typeface="Cambria Math"/>
                                </a:rPr>
                                <m:t>𝐶</m:t>
                              </m:r>
                              <m:r>
                                <a:rPr lang="en-US" b="0" i="1" smtClean="0">
                                  <a:solidFill>
                                    <a:schemeClr val="bg1"/>
                                  </a:solidFill>
                                  <a:latin typeface="Cambria Math"/>
                                </a:rPr>
                                <m:t>∨ℓ</m:t>
                              </m:r>
                            </m:oMath>
                          </a14:m>
                          <a:r>
                            <a:rPr lang="en-US" dirty="0" smtClean="0"/>
                            <a:t> </a:t>
                          </a:r>
                          <a:endParaRPr lang="en-US" dirty="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b="0" i="1" smtClean="0">
                                  <a:solidFill>
                                    <a:schemeClr val="bg1"/>
                                  </a:solidFill>
                                  <a:latin typeface="Cambria Math"/>
                                </a:rPr>
                                <m:t>𝐶</m:t>
                              </m:r>
                              <m:r>
                                <a:rPr lang="en-US" b="0" i="1" smtClean="0">
                                  <a:solidFill>
                                    <a:schemeClr val="bg1"/>
                                  </a:solidFill>
                                  <a:latin typeface="Cambria Math"/>
                                </a:rPr>
                                <m:t> </m:t>
                              </m:r>
                              <m:r>
                                <a:rPr lang="en-US" b="0" i="1" smtClean="0">
                                  <a:solidFill>
                                    <a:schemeClr val="bg1"/>
                                  </a:solidFill>
                                  <a:latin typeface="Cambria Math"/>
                                </a:rPr>
                                <m:t>𝑖𝑠</m:t>
                              </m:r>
                              <m:r>
                                <a:rPr lang="en-US" b="0" i="1" smtClean="0">
                                  <a:solidFill>
                                    <a:schemeClr val="bg1"/>
                                  </a:solidFill>
                                  <a:latin typeface="Cambria Math"/>
                                </a:rPr>
                                <m:t> </m:t>
                              </m:r>
                              <m:r>
                                <a:rPr lang="en-US" b="0" i="1" smtClean="0">
                                  <a:solidFill>
                                    <a:schemeClr val="bg1"/>
                                  </a:solidFill>
                                  <a:latin typeface="Cambria Math"/>
                                </a:rPr>
                                <m:t>𝑓𝑎𝑙𝑠𝑒</m:t>
                              </m:r>
                              <m:r>
                                <a:rPr lang="en-US" b="0" i="1" smtClean="0">
                                  <a:solidFill>
                                    <a:schemeClr val="bg1"/>
                                  </a:solidFill>
                                  <a:latin typeface="Cambria Math"/>
                                </a:rPr>
                                <m:t> </m:t>
                              </m:r>
                              <m:r>
                                <a:rPr lang="en-US" b="0" i="1" smtClean="0">
                                  <a:solidFill>
                                    <a:schemeClr val="bg1"/>
                                  </a:solidFill>
                                  <a:latin typeface="Cambria Math"/>
                                </a:rPr>
                                <m:t>𝑢𝑛𝑑𝑒𝑟</m:t>
                              </m:r>
                              <m:r>
                                <a:rPr lang="en-US" b="0" i="1" smtClean="0">
                                  <a:solidFill>
                                    <a:schemeClr val="bg1"/>
                                  </a:solidFill>
                                  <a:latin typeface="Cambria Math"/>
                                </a:rPr>
                                <m:t> </m:t>
                              </m:r>
                              <m:r>
                                <a:rPr lang="en-US" b="0" i="1" smtClean="0">
                                  <a:solidFill>
                                    <a:schemeClr val="bg1"/>
                                  </a:solidFill>
                                  <a:latin typeface="Cambria Math"/>
                                </a:rPr>
                                <m:t>𝑇</m:t>
                              </m:r>
                              <m:r>
                                <a:rPr lang="en-US" b="0" i="1" smtClean="0">
                                  <a:solidFill>
                                    <a:schemeClr val="bg1"/>
                                  </a:solidFill>
                                  <a:latin typeface="Cambria Math"/>
                                </a:rPr>
                                <m:t>+</m:t>
                              </m:r>
                              <m:r>
                                <a:rPr lang="en-US" b="0" i="1" smtClean="0">
                                  <a:solidFill>
                                    <a:schemeClr val="bg1"/>
                                  </a:solidFill>
                                  <a:latin typeface="Cambria Math"/>
                                </a:rPr>
                                <m:t>𝑀</m:t>
                              </m:r>
                            </m:oMath>
                          </a14:m>
                          <a:r>
                            <a:rPr lang="en-US" dirty="0" smtClean="0">
                              <a:solidFill>
                                <a:schemeClr val="bg1"/>
                              </a:solidFill>
                            </a:rPr>
                            <a:t> </a:t>
                          </a:r>
                          <a:endParaRPr lang="en-US" dirty="0" err="1" smtClean="0">
                            <a:solidFill>
                              <a:schemeClr val="bg1"/>
                            </a:solidFill>
                          </a:endParaRPr>
                        </a:p>
                      </a:txBody>
                      <a:tcPr/>
                    </a:tc>
                  </a:tr>
                  <a:tr h="478664">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dirty="0" smtClean="0">
                              <a:solidFill>
                                <a:schemeClr val="bg1"/>
                              </a:solidFill>
                            </a:rPr>
                            <a:t>T- Conflict</a:t>
                          </a:r>
                          <a:endParaRPr lang="en-US" dirty="0" smtClean="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b="0" i="1" smtClean="0">
                                  <a:solidFill>
                                    <a:schemeClr val="bg1"/>
                                  </a:solidFill>
                                  <a:latin typeface="Cambria Math"/>
                                </a:rPr>
                                <m:t>𝑀</m:t>
                              </m:r>
                              <m:r>
                                <a:rPr lang="en-US" b="0" i="1" smtClean="0">
                                  <a:solidFill>
                                    <a:schemeClr val="bg1"/>
                                  </a:solidFill>
                                  <a:latin typeface="Cambria Math"/>
                                </a:rPr>
                                <m:t> </m:t>
                              </m:r>
                              <m:d>
                                <m:dPr>
                                  <m:begChr m:val="|"/>
                                  <m:endChr m:val="|"/>
                                  <m:ctrlPr>
                                    <a:rPr lang="en-US" b="0" i="1" smtClean="0">
                                      <a:solidFill>
                                        <a:schemeClr val="bg1"/>
                                      </a:solidFill>
                                      <a:latin typeface="Cambria Math"/>
                                    </a:rPr>
                                  </m:ctrlPr>
                                </m:dPr>
                                <m:e>
                                  <m:r>
                                    <a:rPr lang="en-US" b="0" i="1" smtClean="0">
                                      <a:solidFill>
                                        <a:schemeClr val="bg1"/>
                                      </a:solidFill>
                                      <a:latin typeface="Cambria Math"/>
                                    </a:rPr>
                                    <m:t> </m:t>
                                  </m:r>
                                  <m:r>
                                    <a:rPr lang="en-US" b="0" i="1" smtClean="0">
                                      <a:solidFill>
                                        <a:schemeClr val="bg1"/>
                                      </a:solidFill>
                                      <a:latin typeface="Cambria Math"/>
                                    </a:rPr>
                                    <m:t>𝐹</m:t>
                                  </m:r>
                                  <m:r>
                                    <a:rPr lang="en-US" b="0" i="1" smtClean="0">
                                      <a:solidFill>
                                        <a:schemeClr val="bg1"/>
                                      </a:solidFill>
                                      <a:latin typeface="Cambria Math"/>
                                    </a:rPr>
                                    <m:t>⟹</m:t>
                                  </m:r>
                                  <m:r>
                                    <a:rPr lang="en-US" b="0" i="1" smtClean="0">
                                      <a:solidFill>
                                        <a:schemeClr val="bg1"/>
                                      </a:solidFill>
                                      <a:latin typeface="Cambria Math"/>
                                    </a:rPr>
                                    <m:t>𝑀</m:t>
                                  </m:r>
                                  <m:r>
                                    <a:rPr lang="en-US" b="0" i="1" smtClean="0">
                                      <a:solidFill>
                                        <a:schemeClr val="bg1"/>
                                      </a:solidFill>
                                      <a:latin typeface="Cambria Math"/>
                                    </a:rPr>
                                    <m:t>  </m:t>
                                  </m:r>
                                </m:e>
                              </m:d>
                              <m:r>
                                <a:rPr lang="en-US" b="0" i="1" smtClean="0">
                                  <a:solidFill>
                                    <a:schemeClr val="bg1"/>
                                  </a:solidFill>
                                  <a:latin typeface="Cambria Math"/>
                                </a:rPr>
                                <m:t>  </m:t>
                              </m:r>
                              <m:r>
                                <a:rPr lang="en-US" b="0" i="1" smtClean="0">
                                  <a:solidFill>
                                    <a:schemeClr val="bg1"/>
                                  </a:solidFill>
                                  <a:latin typeface="Cambria Math"/>
                                </a:rPr>
                                <m:t>𝐹</m:t>
                              </m:r>
                              <m:r>
                                <a:rPr lang="en-US" b="0" i="1" smtClean="0">
                                  <a:solidFill>
                                    <a:schemeClr val="bg1"/>
                                  </a:solidFill>
                                  <a:latin typeface="Cambria Math"/>
                                </a:rPr>
                                <m:t> | ¬</m:t>
                              </m:r>
                              <m:r>
                                <a:rPr lang="en-US" b="0" i="1" smtClean="0">
                                  <a:solidFill>
                                    <a:schemeClr val="bg1"/>
                                  </a:solidFill>
                                  <a:latin typeface="Cambria Math"/>
                                </a:rPr>
                                <m:t>𝑀</m:t>
                              </m:r>
                              <m:r>
                                <a:rPr lang="en-US" b="0" i="1" smtClean="0">
                                  <a:solidFill>
                                    <a:schemeClr val="bg1"/>
                                  </a:solidFill>
                                  <a:latin typeface="Cambria Math"/>
                                </a:rPr>
                                <m:t>′ </m:t>
                              </m:r>
                              <m:r>
                                <a:rPr lang="en-US" b="0" i="0" smtClean="0">
                                  <a:solidFill>
                                    <a:schemeClr val="bg1"/>
                                  </a:solidFill>
                                  <a:latin typeface="Cambria Math"/>
                                </a:rPr>
                                <m:t> </m:t>
                              </m:r>
                            </m:oMath>
                          </a14:m>
                          <a:r>
                            <a:rPr lang="en-US" dirty="0" smtClean="0"/>
                            <a:t> </a:t>
                          </a:r>
                          <a:endParaRPr lang="en-US" dirty="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 xmlns:m="http://schemas.openxmlformats.org/officeDocument/2006/math">
                              <m:sSup>
                                <m:sSupPr>
                                  <m:ctrlPr>
                                    <a:rPr lang="en-US" b="0" i="1" smtClean="0">
                                      <a:solidFill>
                                        <a:schemeClr val="bg1"/>
                                      </a:solidFill>
                                      <a:latin typeface="Cambria Math"/>
                                    </a:rPr>
                                  </m:ctrlPr>
                                </m:sSupPr>
                                <m:e>
                                  <m:r>
                                    <a:rPr lang="en-US" b="0" i="1" smtClean="0">
                                      <a:solidFill>
                                        <a:schemeClr val="bg1"/>
                                      </a:solidFill>
                                      <a:latin typeface="Cambria Math"/>
                                    </a:rPr>
                                    <m:t>𝑀</m:t>
                                  </m:r>
                                </m:e>
                                <m:sup>
                                  <m:r>
                                    <a:rPr lang="en-US" b="0" i="1" smtClean="0">
                                      <a:solidFill>
                                        <a:schemeClr val="bg1"/>
                                      </a:solidFill>
                                      <a:latin typeface="Cambria Math"/>
                                    </a:rPr>
                                    <m:t>′</m:t>
                                  </m:r>
                                </m:sup>
                              </m:sSup>
                              <m:r>
                                <a:rPr lang="en-US" b="0" i="1" smtClean="0">
                                  <a:solidFill>
                                    <a:schemeClr val="bg1"/>
                                  </a:solidFill>
                                  <a:latin typeface="Cambria Math"/>
                                </a:rPr>
                                <m:t>⊆</m:t>
                              </m:r>
                              <m:r>
                                <a:rPr lang="en-US" b="0" i="1" smtClean="0">
                                  <a:solidFill>
                                    <a:schemeClr val="bg1"/>
                                  </a:solidFill>
                                  <a:latin typeface="Cambria Math"/>
                                </a:rPr>
                                <m:t>𝑀</m:t>
                              </m:r>
                              <m:r>
                                <a:rPr lang="en-US" b="0" i="1" smtClean="0">
                                  <a:solidFill>
                                    <a:schemeClr val="bg1"/>
                                  </a:solidFill>
                                  <a:latin typeface="Cambria Math"/>
                                </a:rPr>
                                <m:t> </m:t>
                              </m:r>
                              <m:r>
                                <a:rPr lang="en-US" b="0" i="1" smtClean="0">
                                  <a:solidFill>
                                    <a:schemeClr val="bg1"/>
                                  </a:solidFill>
                                  <a:latin typeface="Cambria Math"/>
                                </a:rPr>
                                <m:t>𝑎𝑛𝑑</m:t>
                              </m:r>
                              <m:r>
                                <a:rPr lang="en-US" b="0" i="1" smtClean="0">
                                  <a:solidFill>
                                    <a:schemeClr val="bg1"/>
                                  </a:solidFill>
                                  <a:latin typeface="Cambria Math"/>
                                </a:rPr>
                                <m:t> </m:t>
                              </m:r>
                              <m:sSup>
                                <m:sSupPr>
                                  <m:ctrlPr>
                                    <a:rPr lang="en-US" b="0" i="1" smtClean="0">
                                      <a:solidFill>
                                        <a:schemeClr val="bg1"/>
                                      </a:solidFill>
                                      <a:latin typeface="Cambria Math"/>
                                    </a:rPr>
                                  </m:ctrlPr>
                                </m:sSupPr>
                                <m:e>
                                  <m:r>
                                    <a:rPr lang="en-US" b="0" i="1" smtClean="0">
                                      <a:solidFill>
                                        <a:schemeClr val="bg1"/>
                                      </a:solidFill>
                                      <a:latin typeface="Cambria Math"/>
                                    </a:rPr>
                                    <m:t>𝑀</m:t>
                                  </m:r>
                                </m:e>
                                <m:sup>
                                  <m:r>
                                    <a:rPr lang="en-US" b="0" i="1" smtClean="0">
                                      <a:solidFill>
                                        <a:schemeClr val="bg1"/>
                                      </a:solidFill>
                                      <a:latin typeface="Cambria Math"/>
                                    </a:rPr>
                                    <m:t>′</m:t>
                                  </m:r>
                                </m:sup>
                              </m:sSup>
                              <m:r>
                                <a:rPr lang="en-US" b="0" i="1" smtClean="0">
                                  <a:solidFill>
                                    <a:schemeClr val="bg1"/>
                                  </a:solidFill>
                                  <a:latin typeface="Cambria Math"/>
                                </a:rPr>
                                <m:t>𝑖𝑠</m:t>
                              </m:r>
                              <m:r>
                                <a:rPr lang="en-US" b="0" i="1" smtClean="0">
                                  <a:solidFill>
                                    <a:schemeClr val="bg1"/>
                                  </a:solidFill>
                                  <a:latin typeface="Cambria Math"/>
                                </a:rPr>
                                <m:t> </m:t>
                              </m:r>
                              <m:r>
                                <a:rPr lang="en-US" b="0" i="1" smtClean="0">
                                  <a:solidFill>
                                    <a:schemeClr val="bg1"/>
                                  </a:solidFill>
                                  <a:latin typeface="Cambria Math"/>
                                </a:rPr>
                                <m:t>𝑓𝑎𝑙𝑠𝑒</m:t>
                              </m:r>
                              <m:r>
                                <a:rPr lang="en-US" b="0" i="1" smtClean="0">
                                  <a:solidFill>
                                    <a:schemeClr val="bg1"/>
                                  </a:solidFill>
                                  <a:latin typeface="Cambria Math"/>
                                </a:rPr>
                                <m:t> </m:t>
                              </m:r>
                              <m:r>
                                <a:rPr lang="en-US" b="0" i="1" smtClean="0">
                                  <a:solidFill>
                                    <a:schemeClr val="bg1"/>
                                  </a:solidFill>
                                  <a:latin typeface="Cambria Math"/>
                                </a:rPr>
                                <m:t>𝑢𝑛𝑑𝑒𝑟</m:t>
                              </m:r>
                              <m:r>
                                <a:rPr lang="en-US" b="0" i="1" smtClean="0">
                                  <a:solidFill>
                                    <a:schemeClr val="bg1"/>
                                  </a:solidFill>
                                  <a:latin typeface="Cambria Math"/>
                                </a:rPr>
                                <m:t> </m:t>
                              </m:r>
                              <m:r>
                                <a:rPr lang="en-US" b="0" i="1" smtClean="0">
                                  <a:solidFill>
                                    <a:schemeClr val="bg1"/>
                                  </a:solidFill>
                                  <a:latin typeface="Cambria Math"/>
                                </a:rPr>
                                <m:t>𝑇</m:t>
                              </m:r>
                            </m:oMath>
                          </a14:m>
                          <a:r>
                            <a:rPr lang="en-US" dirty="0" smtClean="0">
                              <a:solidFill>
                                <a:schemeClr val="bg1"/>
                              </a:solidFill>
                            </a:rPr>
                            <a:t> </a:t>
                          </a:r>
                          <a:endParaRPr lang="en-US" dirty="0" err="1" smtClean="0">
                            <a:solidFill>
                              <a:schemeClr val="bg1"/>
                            </a:solidFill>
                          </a:endParaRPr>
                        </a:p>
                      </a:txBody>
                      <a:tcPr/>
                    </a:tc>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189154913"/>
                  </p:ext>
                </p:extLst>
              </p:nvPr>
            </p:nvGraphicFramePr>
            <p:xfrm>
              <a:off x="152400" y="1905000"/>
              <a:ext cx="8991600" cy="996342"/>
            </p:xfrm>
            <a:graphic>
              <a:graphicData uri="http://schemas.openxmlformats.org/drawingml/2006/table">
                <a:tbl>
                  <a:tblPr firstRow="1" bandRow="1">
                    <a:tableStyleId>{2D5ABB26-0587-4C30-8999-92F81FD0307C}</a:tableStyleId>
                  </a:tblPr>
                  <a:tblGrid>
                    <a:gridCol w="1524000"/>
                    <a:gridCol w="3810000"/>
                    <a:gridCol w="3657600"/>
                  </a:tblGrid>
                  <a:tr h="517678">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dirty="0" smtClean="0">
                              <a:solidFill>
                                <a:schemeClr val="bg1"/>
                              </a:solidFill>
                            </a:rPr>
                            <a:t>T- Propagate</a:t>
                          </a:r>
                          <a:endParaRPr lang="en-US" dirty="0" smtClean="0"/>
                        </a:p>
                      </a:txBody>
                      <a:tcPr/>
                    </a:tc>
                    <a:tc>
                      <a:txBody>
                        <a:bodyPr/>
                        <a:lstStyle/>
                        <a:p>
                          <a:endParaRPr lang="en-US"/>
                        </a:p>
                      </a:txBody>
                      <a:tcPr>
                        <a:blipFill rotWithShape="1">
                          <a:blip r:embed="rId2"/>
                          <a:stretch>
                            <a:fillRect l="-40000" t="-4706" r="-96000" b="-91765"/>
                          </a:stretch>
                        </a:blipFill>
                      </a:tcPr>
                    </a:tc>
                    <a:tc>
                      <a:txBody>
                        <a:bodyPr/>
                        <a:lstStyle/>
                        <a:p>
                          <a:endParaRPr lang="en-US"/>
                        </a:p>
                      </a:txBody>
                      <a:tcPr>
                        <a:blipFill rotWithShape="1">
                          <a:blip r:embed="rId2"/>
                          <a:stretch>
                            <a:fillRect l="-145833" t="-4706" b="-91765"/>
                          </a:stretch>
                        </a:blipFill>
                      </a:tcPr>
                    </a:tc>
                  </a:tr>
                  <a:tr h="478664">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dirty="0" smtClean="0">
                              <a:solidFill>
                                <a:schemeClr val="bg1"/>
                              </a:solidFill>
                            </a:rPr>
                            <a:t>T- Conflict</a:t>
                          </a:r>
                          <a:endParaRPr lang="en-US" dirty="0" smtClean="0"/>
                        </a:p>
                      </a:txBody>
                      <a:tcPr/>
                    </a:tc>
                    <a:tc>
                      <a:txBody>
                        <a:bodyPr/>
                        <a:lstStyle/>
                        <a:p>
                          <a:endParaRPr lang="en-US"/>
                        </a:p>
                      </a:txBody>
                      <a:tcPr>
                        <a:blipFill rotWithShape="1">
                          <a:blip r:embed="rId2"/>
                          <a:stretch>
                            <a:fillRect l="-40000" t="-114103" r="-96000"/>
                          </a:stretch>
                        </a:blipFill>
                      </a:tcPr>
                    </a:tc>
                    <a:tc>
                      <a:txBody>
                        <a:bodyPr/>
                        <a:lstStyle/>
                        <a:p>
                          <a:endParaRPr lang="en-US"/>
                        </a:p>
                      </a:txBody>
                      <a:tcPr>
                        <a:blipFill rotWithShape="1">
                          <a:blip r:embed="rId2"/>
                          <a:stretch>
                            <a:fillRect l="-145833" t="-114103"/>
                          </a:stretch>
                        </a:blipFill>
                      </a:tcPr>
                    </a:tc>
                  </a:tr>
                </a:tbl>
              </a:graphicData>
            </a:graphic>
          </p:graphicFrame>
        </mc:Fallback>
      </mc:AlternateContent>
      <p:grpSp>
        <p:nvGrpSpPr>
          <p:cNvPr id="11" name="Group 10"/>
          <p:cNvGrpSpPr/>
          <p:nvPr/>
        </p:nvGrpSpPr>
        <p:grpSpPr>
          <a:xfrm>
            <a:off x="300524" y="4876800"/>
            <a:ext cx="8487780" cy="780439"/>
            <a:chOff x="300524" y="4876800"/>
            <a:chExt cx="8487780" cy="780439"/>
          </a:xfrm>
        </p:grpSpPr>
        <mc:AlternateContent xmlns:mc="http://schemas.openxmlformats.org/markup-compatibility/2006" xmlns:a14="http://schemas.microsoft.com/office/drawing/2010/main">
          <mc:Choice Requires="a14">
            <p:sp>
              <p:nvSpPr>
                <p:cNvPr id="6" name="TextBox 5"/>
                <p:cNvSpPr txBox="1"/>
                <p:nvPr/>
              </p:nvSpPr>
              <p:spPr>
                <a:xfrm>
                  <a:off x="2133600" y="4876800"/>
                  <a:ext cx="4470496" cy="369332"/>
                </a:xfrm>
                <a:prstGeom prst="rect">
                  <a:avLst/>
                </a:prstGeom>
                <a:noFill/>
              </p:spPr>
              <p:txBody>
                <a:bodyPr wrap="square" rtlCol="0">
                  <a:spAutoFit/>
                </a:bodyPr>
                <a:lstStyle/>
                <a:p>
                  <a14:m>
                    <m:oMath xmlns:m="http://schemas.openxmlformats.org/officeDocument/2006/math">
                      <m:r>
                        <a:rPr lang="en-US" b="0" i="1" smtClean="0">
                          <a:solidFill>
                            <a:schemeClr val="bg1"/>
                          </a:solidFill>
                          <a:latin typeface="Cambria Math"/>
                        </a:rPr>
                        <m:t>𝑀</m:t>
                      </m:r>
                      <m:r>
                        <a:rPr lang="en-US" b="0" i="1" smtClean="0">
                          <a:solidFill>
                            <a:schemeClr val="bg1"/>
                          </a:solidFill>
                          <a:latin typeface="Cambria Math"/>
                        </a:rPr>
                        <m:t>  |   </m:t>
                      </m:r>
                      <m:r>
                        <a:rPr lang="en-US" i="1">
                          <a:solidFill>
                            <a:schemeClr val="bg1"/>
                          </a:solidFill>
                          <a:latin typeface="Cambria Math"/>
                        </a:rPr>
                        <m:t>𝐹</m:t>
                      </m:r>
                      <m:r>
                        <a:rPr lang="en-US" b="0" i="1" smtClean="0">
                          <a:solidFill>
                            <a:schemeClr val="bg1"/>
                          </a:solidFill>
                          <a:latin typeface="Cambria Math"/>
                        </a:rPr>
                        <m:t>⟹ </m:t>
                      </m:r>
                    </m:oMath>
                  </a14:m>
                  <a:r>
                    <a:rPr lang="en-US" dirty="0" smtClean="0">
                      <a:solidFill>
                        <a:schemeClr val="bg1"/>
                      </a:solidFill>
                    </a:rPr>
                    <a:t>   </a:t>
                  </a:r>
                  <a14:m>
                    <m:oMath xmlns:m="http://schemas.openxmlformats.org/officeDocument/2006/math">
                      <m:r>
                        <a:rPr lang="en-US" b="0" i="1" dirty="0" smtClean="0">
                          <a:solidFill>
                            <a:schemeClr val="bg1"/>
                          </a:solidFill>
                          <a:latin typeface="Cambria Math"/>
                        </a:rPr>
                        <m:t>𝑀</m:t>
                      </m:r>
                      <m:r>
                        <a:rPr lang="en-US" b="0" i="1" dirty="0" smtClean="0">
                          <a:solidFill>
                            <a:schemeClr val="bg1"/>
                          </a:solidFill>
                          <a:latin typeface="Cambria Math"/>
                        </a:rPr>
                        <m:t> |    </m:t>
                      </m:r>
                      <m:r>
                        <a:rPr lang="en-US" i="1">
                          <a:solidFill>
                            <a:schemeClr val="bg1"/>
                          </a:solidFill>
                          <a:latin typeface="Cambria Math"/>
                        </a:rPr>
                        <m:t>𝐹</m:t>
                      </m:r>
                      <m:r>
                        <a:rPr lang="en-US" i="1">
                          <a:solidFill>
                            <a:schemeClr val="bg1"/>
                          </a:solidFill>
                          <a:latin typeface="Cambria Math"/>
                        </a:rPr>
                        <m:t>,  </m:t>
                      </m:r>
                      <m:r>
                        <a:rPr lang="en-US" b="0" i="1" smtClean="0">
                          <a:solidFill>
                            <a:schemeClr val="bg1"/>
                          </a:solidFill>
                          <a:latin typeface="Cambria Math"/>
                        </a:rPr>
                        <m:t>𝑎</m:t>
                      </m:r>
                      <m:r>
                        <a:rPr lang="en-US" b="0" i="1" smtClean="0">
                          <a:solidFill>
                            <a:schemeClr val="bg1"/>
                          </a:solidFill>
                          <a:latin typeface="Cambria Math"/>
                        </a:rPr>
                        <m:t>≤</m:t>
                      </m:r>
                      <m:r>
                        <a:rPr lang="en-US" b="0" i="1" smtClean="0">
                          <a:solidFill>
                            <a:schemeClr val="bg1"/>
                          </a:solidFill>
                          <a:latin typeface="Cambria Math"/>
                        </a:rPr>
                        <m:t>𝑏</m:t>
                      </m:r>
                      <m:r>
                        <a:rPr lang="en-US" b="0" i="1" smtClean="0">
                          <a:solidFill>
                            <a:schemeClr val="bg1"/>
                          </a:solidFill>
                          <a:latin typeface="Cambria Math"/>
                        </a:rPr>
                        <m:t>∨</m:t>
                      </m:r>
                      <m:r>
                        <a:rPr lang="en-US" b="0" i="1" smtClean="0">
                          <a:solidFill>
                            <a:schemeClr val="bg1"/>
                          </a:solidFill>
                          <a:latin typeface="Cambria Math"/>
                        </a:rPr>
                        <m:t>𝑏</m:t>
                      </m:r>
                      <m:r>
                        <a:rPr lang="en-US" b="0" i="1" smtClean="0">
                          <a:solidFill>
                            <a:schemeClr val="bg1"/>
                          </a:solidFill>
                          <a:latin typeface="Cambria Math"/>
                        </a:rPr>
                        <m:t>≤</m:t>
                      </m:r>
                      <m:r>
                        <a:rPr lang="en-US" b="0" i="1" smtClean="0">
                          <a:solidFill>
                            <a:schemeClr val="bg1"/>
                          </a:solidFill>
                          <a:latin typeface="Cambria Math"/>
                        </a:rPr>
                        <m:t>𝑐</m:t>
                      </m:r>
                      <m:r>
                        <a:rPr lang="en-US" b="0" i="1" smtClean="0">
                          <a:solidFill>
                            <a:schemeClr val="bg1"/>
                          </a:solidFill>
                          <a:latin typeface="Cambria Math"/>
                        </a:rPr>
                        <m:t>∨</m:t>
                      </m:r>
                      <m:r>
                        <a:rPr lang="en-US" b="0" i="1" smtClean="0">
                          <a:solidFill>
                            <a:schemeClr val="bg1"/>
                          </a:solidFill>
                          <a:latin typeface="Cambria Math"/>
                        </a:rPr>
                        <m:t>𝑐</m:t>
                      </m:r>
                      <m:r>
                        <a:rPr lang="en-US" b="0" i="1" smtClean="0">
                          <a:solidFill>
                            <a:schemeClr val="bg1"/>
                          </a:solidFill>
                          <a:latin typeface="Cambria Math"/>
                        </a:rPr>
                        <m:t>&lt;</m:t>
                      </m:r>
                      <m:r>
                        <a:rPr lang="en-US" b="0" i="1" smtClean="0">
                          <a:solidFill>
                            <a:schemeClr val="bg1"/>
                          </a:solidFill>
                          <a:latin typeface="Cambria Math"/>
                        </a:rPr>
                        <m:t>𝑎</m:t>
                      </m:r>
                    </m:oMath>
                  </a14:m>
                  <a:r>
                    <a:rPr lang="en-US" dirty="0" smtClean="0">
                      <a:solidFill>
                        <a:schemeClr val="bg1"/>
                      </a:solidFill>
                    </a:rPr>
                    <a:t> </a:t>
                  </a:r>
                  <a:endParaRPr lang="en-US" dirty="0">
                    <a:solidFill>
                      <a:schemeClr val="bg1"/>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2133600" y="4876800"/>
                  <a:ext cx="4470496" cy="369332"/>
                </a:xfrm>
                <a:prstGeom prst="rect">
                  <a:avLst/>
                </a:prstGeom>
                <a:blipFill rotWithShape="1">
                  <a:blip r:embed="rId3"/>
                  <a:stretch>
                    <a:fillRect b="-131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5410200" y="5287907"/>
                  <a:ext cx="337810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solidFill>
                              <a:schemeClr val="bg1"/>
                            </a:solidFill>
                            <a:latin typeface="Cambria Math"/>
                          </a:rPr>
                          <m:t>𝑤h𝑒𝑟𝑒</m:t>
                        </m:r>
                        <m:r>
                          <a:rPr lang="en-US" b="0" i="1" smtClean="0">
                            <a:solidFill>
                              <a:schemeClr val="bg1"/>
                            </a:solidFill>
                            <a:latin typeface="Cambria Math"/>
                          </a:rPr>
                          <m:t> </m:t>
                        </m:r>
                        <m:r>
                          <a:rPr lang="en-US" i="1" smtClean="0">
                            <a:solidFill>
                              <a:schemeClr val="bg1"/>
                            </a:solidFill>
                            <a:latin typeface="Cambria Math"/>
                          </a:rPr>
                          <m:t>𝑎</m:t>
                        </m:r>
                        <m:r>
                          <a:rPr lang="en-US" i="1" smtClean="0">
                            <a:solidFill>
                              <a:schemeClr val="bg1"/>
                            </a:solidFill>
                            <a:latin typeface="Cambria Math"/>
                          </a:rPr>
                          <m:t>&gt;</m:t>
                        </m:r>
                        <m:r>
                          <a:rPr lang="en-US" i="1" smtClean="0">
                            <a:solidFill>
                              <a:schemeClr val="bg1"/>
                            </a:solidFill>
                            <a:latin typeface="Cambria Math"/>
                          </a:rPr>
                          <m:t>𝑏</m:t>
                        </m:r>
                        <m:r>
                          <a:rPr lang="en-US" i="1" smtClean="0">
                            <a:solidFill>
                              <a:schemeClr val="bg1"/>
                            </a:solidFill>
                            <a:latin typeface="Cambria Math"/>
                          </a:rPr>
                          <m:t>, </m:t>
                        </m:r>
                        <m:r>
                          <a:rPr lang="en-US" i="1" smtClean="0">
                            <a:solidFill>
                              <a:schemeClr val="bg1"/>
                            </a:solidFill>
                            <a:latin typeface="Cambria Math"/>
                          </a:rPr>
                          <m:t>𝑏</m:t>
                        </m:r>
                        <m:r>
                          <a:rPr lang="en-US" i="1" smtClean="0">
                            <a:solidFill>
                              <a:schemeClr val="bg1"/>
                            </a:solidFill>
                            <a:latin typeface="Cambria Math"/>
                          </a:rPr>
                          <m:t>&gt; </m:t>
                        </m:r>
                        <m:r>
                          <a:rPr lang="en-US" i="1" smtClean="0">
                            <a:solidFill>
                              <a:schemeClr val="bg1"/>
                            </a:solidFill>
                            <a:latin typeface="Cambria Math"/>
                          </a:rPr>
                          <m:t>𝑐</m:t>
                        </m:r>
                        <m:r>
                          <a:rPr lang="en-US" i="1" smtClean="0">
                            <a:solidFill>
                              <a:schemeClr val="bg1"/>
                            </a:solidFill>
                            <a:latin typeface="Cambria Math"/>
                          </a:rPr>
                          <m:t>, </m:t>
                        </m:r>
                        <m:r>
                          <a:rPr lang="en-US" i="1" smtClean="0">
                            <a:solidFill>
                              <a:schemeClr val="bg1"/>
                            </a:solidFill>
                            <a:latin typeface="Cambria Math"/>
                          </a:rPr>
                          <m:t>𝑎</m:t>
                        </m:r>
                        <m:r>
                          <a:rPr lang="en-US" i="1" smtClean="0">
                            <a:solidFill>
                              <a:schemeClr val="bg1"/>
                            </a:solidFill>
                            <a:latin typeface="Cambria Math"/>
                          </a:rPr>
                          <m:t>≤</m:t>
                        </m:r>
                        <m:r>
                          <a:rPr lang="en-US" i="1" smtClean="0">
                            <a:solidFill>
                              <a:schemeClr val="bg1"/>
                            </a:solidFill>
                            <a:latin typeface="Cambria Math"/>
                          </a:rPr>
                          <m:t>𝑐</m:t>
                        </m:r>
                        <m:r>
                          <a:rPr lang="en-US" b="0" i="1" smtClean="0">
                            <a:solidFill>
                              <a:schemeClr val="bg1"/>
                            </a:solidFill>
                            <a:latin typeface="Cambria Math"/>
                          </a:rPr>
                          <m:t>⊆</m:t>
                        </m:r>
                        <m:r>
                          <a:rPr lang="en-US" b="0" i="1" smtClean="0">
                            <a:solidFill>
                              <a:schemeClr val="bg1"/>
                            </a:solidFill>
                            <a:latin typeface="Cambria Math"/>
                          </a:rPr>
                          <m:t>𝑀</m:t>
                        </m:r>
                        <m:r>
                          <a:rPr lang="en-US" i="1">
                            <a:solidFill>
                              <a:schemeClr val="bg1"/>
                            </a:solidFill>
                            <a:latin typeface="Cambria Math"/>
                          </a:rPr>
                          <m:t> </m:t>
                        </m:r>
                      </m:oMath>
                    </m:oMathPara>
                  </a14:m>
                  <a:endParaRPr lang="en-US" dirty="0"/>
                </a:p>
              </p:txBody>
            </p:sp>
          </mc:Choice>
          <mc:Fallback xmlns="">
            <p:sp>
              <p:nvSpPr>
                <p:cNvPr id="7" name="Rectangle 6"/>
                <p:cNvSpPr>
                  <a:spLocks noRot="1" noChangeAspect="1" noMove="1" noResize="1" noEditPoints="1" noAdjustHandles="1" noChangeArrowheads="1" noChangeShapeType="1" noTextEdit="1"/>
                </p:cNvSpPr>
                <p:nvPr/>
              </p:nvSpPr>
              <p:spPr>
                <a:xfrm>
                  <a:off x="5410200" y="5287907"/>
                  <a:ext cx="3378104" cy="369332"/>
                </a:xfrm>
                <a:prstGeom prst="rect">
                  <a:avLst/>
                </a:prstGeom>
                <a:blipFill rotWithShape="1">
                  <a:blip r:embed="rId4"/>
                  <a:stretch>
                    <a:fillRect/>
                  </a:stretch>
                </a:blipFill>
              </p:spPr>
              <p:txBody>
                <a:bodyPr/>
                <a:lstStyle/>
                <a:p>
                  <a:r>
                    <a:rPr lang="en-US">
                      <a:noFill/>
                    </a:rPr>
                    <a:t> </a:t>
                  </a:r>
                </a:p>
              </p:txBody>
            </p:sp>
          </mc:Fallback>
        </mc:AlternateContent>
        <p:sp>
          <p:nvSpPr>
            <p:cNvPr id="8" name="Rectangle 7"/>
            <p:cNvSpPr/>
            <p:nvPr/>
          </p:nvSpPr>
          <p:spPr>
            <a:xfrm>
              <a:off x="300524" y="4906907"/>
              <a:ext cx="1223476" cy="369332"/>
            </a:xfrm>
            <a:prstGeom prst="rect">
              <a:avLst/>
            </a:prstGeom>
          </p:spPr>
          <p:txBody>
            <a:bodyPr wrap="none">
              <a:spAutoFit/>
            </a:bodyPr>
            <a:lstStyle/>
            <a:p>
              <a:pPr defTabSz="914363" fontAlgn="auto">
                <a:spcBef>
                  <a:spcPts val="0"/>
                </a:spcBef>
                <a:spcAft>
                  <a:spcPts val="0"/>
                </a:spcAft>
                <a:defRPr/>
              </a:pPr>
              <a:r>
                <a:rPr lang="en-US" dirty="0">
                  <a:solidFill>
                    <a:schemeClr val="bg1"/>
                  </a:solidFill>
                </a:rPr>
                <a:t>T- Conflict</a:t>
              </a:r>
              <a:endParaRPr lang="en-US" dirty="0"/>
            </a:p>
          </p:txBody>
        </p:sp>
      </p:grpSp>
      <mc:AlternateContent xmlns:mc="http://schemas.openxmlformats.org/markup-compatibility/2006" xmlns:a14="http://schemas.microsoft.com/office/drawing/2010/main">
        <mc:Choice Requires="a14">
          <p:sp>
            <p:nvSpPr>
              <p:cNvPr id="5" name="TextBox 4"/>
              <p:cNvSpPr txBox="1"/>
              <p:nvPr/>
            </p:nvSpPr>
            <p:spPr>
              <a:xfrm>
                <a:off x="2154125" y="3276600"/>
                <a:ext cx="6307368" cy="928267"/>
              </a:xfrm>
              <a:prstGeom prst="rect">
                <a:avLst/>
              </a:prstGeom>
              <a:noFill/>
            </p:spPr>
            <p:txBody>
              <a:bodyPr wrap="none" rtlCol="0">
                <a:spAutoFit/>
              </a:bodyPr>
              <a:lstStyle/>
              <a:p>
                <a14:m>
                  <m:oMath xmlns:m="http://schemas.openxmlformats.org/officeDocument/2006/math">
                    <m:r>
                      <a:rPr lang="en-US" i="1" smtClean="0">
                        <a:solidFill>
                          <a:schemeClr val="bg1"/>
                        </a:solidFill>
                        <a:latin typeface="Cambria Math"/>
                      </a:rPr>
                      <m:t>𝑎</m:t>
                    </m:r>
                    <m:r>
                      <a:rPr lang="en-US" i="1" smtClean="0">
                        <a:solidFill>
                          <a:schemeClr val="bg1"/>
                        </a:solidFill>
                        <a:latin typeface="Cambria Math"/>
                      </a:rPr>
                      <m:t>&gt;</m:t>
                    </m:r>
                    <m:r>
                      <a:rPr lang="en-US" i="1" smtClean="0">
                        <a:solidFill>
                          <a:schemeClr val="bg1"/>
                        </a:solidFill>
                        <a:latin typeface="Cambria Math"/>
                      </a:rPr>
                      <m:t>𝑏</m:t>
                    </m:r>
                    <m:r>
                      <a:rPr lang="en-US" i="1" smtClean="0">
                        <a:solidFill>
                          <a:schemeClr val="bg1"/>
                        </a:solidFill>
                        <a:latin typeface="Cambria Math"/>
                      </a:rPr>
                      <m:t>, </m:t>
                    </m:r>
                    <m:r>
                      <a:rPr lang="en-US" i="1" smtClean="0">
                        <a:solidFill>
                          <a:schemeClr val="bg1"/>
                        </a:solidFill>
                        <a:latin typeface="Cambria Math"/>
                      </a:rPr>
                      <m:t>𝑏</m:t>
                    </m:r>
                    <m:r>
                      <a:rPr lang="en-US" i="1" smtClean="0">
                        <a:solidFill>
                          <a:schemeClr val="bg1"/>
                        </a:solidFill>
                        <a:latin typeface="Cambria Math"/>
                      </a:rPr>
                      <m:t>&gt; </m:t>
                    </m:r>
                    <m:r>
                      <a:rPr lang="en-US" i="1" smtClean="0">
                        <a:solidFill>
                          <a:schemeClr val="bg1"/>
                        </a:solidFill>
                        <a:latin typeface="Cambria Math"/>
                      </a:rPr>
                      <m:t>𝑐</m:t>
                    </m:r>
                    <m:r>
                      <a:rPr lang="en-US" b="0" i="1" smtClean="0">
                        <a:solidFill>
                          <a:schemeClr val="bg1"/>
                        </a:solidFill>
                        <a:latin typeface="Cambria Math"/>
                      </a:rPr>
                      <m:t>     |   </m:t>
                    </m:r>
                    <m:r>
                      <a:rPr lang="en-US" i="1">
                        <a:solidFill>
                          <a:schemeClr val="bg1"/>
                        </a:solidFill>
                        <a:latin typeface="Cambria Math"/>
                      </a:rPr>
                      <m:t>𝐹</m:t>
                    </m:r>
                    <m:r>
                      <a:rPr lang="en-US" i="1">
                        <a:solidFill>
                          <a:schemeClr val="bg1"/>
                        </a:solidFill>
                        <a:latin typeface="Cambria Math"/>
                      </a:rPr>
                      <m:t>, </m:t>
                    </m:r>
                    <m:r>
                      <a:rPr lang="en-US" i="1">
                        <a:solidFill>
                          <a:schemeClr val="bg1"/>
                        </a:solidFill>
                        <a:latin typeface="Cambria Math"/>
                      </a:rPr>
                      <m:t>𝑎</m:t>
                    </m:r>
                    <m:r>
                      <a:rPr lang="en-US" i="1">
                        <a:solidFill>
                          <a:schemeClr val="bg1"/>
                        </a:solidFill>
                        <a:latin typeface="Cambria Math"/>
                      </a:rPr>
                      <m:t>≤</m:t>
                    </m:r>
                    <m:r>
                      <a:rPr lang="en-US" i="1">
                        <a:solidFill>
                          <a:schemeClr val="bg1"/>
                        </a:solidFill>
                        <a:latin typeface="Cambria Math"/>
                      </a:rPr>
                      <m:t>𝑐</m:t>
                    </m:r>
                    <m:r>
                      <a:rPr lang="en-US" i="1">
                        <a:solidFill>
                          <a:schemeClr val="bg1"/>
                        </a:solidFill>
                        <a:latin typeface="Cambria Math"/>
                      </a:rPr>
                      <m:t>∨</m:t>
                    </m:r>
                    <m:r>
                      <a:rPr lang="en-US" i="1">
                        <a:solidFill>
                          <a:schemeClr val="bg1"/>
                        </a:solidFill>
                        <a:latin typeface="Cambria Math"/>
                      </a:rPr>
                      <m:t>𝑏</m:t>
                    </m:r>
                    <m:r>
                      <a:rPr lang="en-US" i="1">
                        <a:solidFill>
                          <a:schemeClr val="bg1"/>
                        </a:solidFill>
                        <a:latin typeface="Cambria Math"/>
                      </a:rPr>
                      <m:t>≤</m:t>
                    </m:r>
                    <m:r>
                      <a:rPr lang="en-US" i="1">
                        <a:solidFill>
                          <a:schemeClr val="bg1"/>
                        </a:solidFill>
                        <a:latin typeface="Cambria Math"/>
                      </a:rPr>
                      <m:t>𝑑</m:t>
                    </m:r>
                    <m:r>
                      <a:rPr lang="en-US" b="0" i="1" smtClean="0">
                        <a:solidFill>
                          <a:schemeClr val="bg1"/>
                        </a:solidFill>
                        <a:latin typeface="Cambria Math"/>
                      </a:rPr>
                      <m:t> ⟹ </m:t>
                    </m:r>
                  </m:oMath>
                </a14:m>
                <a:r>
                  <a:rPr lang="en-US" dirty="0" smtClean="0">
                    <a:solidFill>
                      <a:schemeClr val="bg1"/>
                    </a:solidFill>
                  </a:rPr>
                  <a:t> </a:t>
                </a:r>
              </a:p>
              <a:p>
                <a:endParaRPr lang="en-US" dirty="0" smtClean="0">
                  <a:solidFill>
                    <a:schemeClr val="bg1"/>
                  </a:solidFill>
                </a:endParaRPr>
              </a:p>
              <a:p>
                <a14:m>
                  <m:oMath xmlns:m="http://schemas.openxmlformats.org/officeDocument/2006/math">
                    <m:r>
                      <a:rPr lang="en-US" b="0" i="1" smtClean="0">
                        <a:solidFill>
                          <a:schemeClr val="bg1"/>
                        </a:solidFill>
                        <a:latin typeface="Cambria Math"/>
                      </a:rPr>
                      <m:t>                           </m:t>
                    </m:r>
                    <m:r>
                      <a:rPr lang="en-US" i="1">
                        <a:solidFill>
                          <a:schemeClr val="bg1"/>
                        </a:solidFill>
                        <a:latin typeface="Cambria Math"/>
                      </a:rPr>
                      <m:t>𝑎</m:t>
                    </m:r>
                    <m:r>
                      <a:rPr lang="en-US" i="1">
                        <a:solidFill>
                          <a:schemeClr val="bg1"/>
                        </a:solidFill>
                        <a:latin typeface="Cambria Math"/>
                      </a:rPr>
                      <m:t>&gt;</m:t>
                    </m:r>
                    <m:r>
                      <a:rPr lang="en-US" i="1">
                        <a:solidFill>
                          <a:schemeClr val="bg1"/>
                        </a:solidFill>
                        <a:latin typeface="Cambria Math"/>
                      </a:rPr>
                      <m:t>𝑏</m:t>
                    </m:r>
                    <m:r>
                      <a:rPr lang="en-US" i="1">
                        <a:solidFill>
                          <a:schemeClr val="bg1"/>
                        </a:solidFill>
                        <a:latin typeface="Cambria Math"/>
                      </a:rPr>
                      <m:t>, </m:t>
                    </m:r>
                    <m:r>
                      <a:rPr lang="en-US" i="1">
                        <a:solidFill>
                          <a:schemeClr val="bg1"/>
                        </a:solidFill>
                        <a:latin typeface="Cambria Math"/>
                      </a:rPr>
                      <m:t>𝑏</m:t>
                    </m:r>
                    <m:r>
                      <a:rPr lang="en-US" i="1">
                        <a:solidFill>
                          <a:schemeClr val="bg1"/>
                        </a:solidFill>
                        <a:latin typeface="Cambria Math"/>
                      </a:rPr>
                      <m:t>&gt; </m:t>
                    </m:r>
                    <m:r>
                      <a:rPr lang="en-US" i="1">
                        <a:solidFill>
                          <a:schemeClr val="bg1"/>
                        </a:solidFill>
                        <a:latin typeface="Cambria Math"/>
                      </a:rPr>
                      <m:t>𝑐</m:t>
                    </m:r>
                    <m:r>
                      <a:rPr lang="en-US">
                        <a:solidFill>
                          <a:schemeClr val="bg1"/>
                        </a:solidFill>
                        <a:latin typeface="Cambria Math"/>
                      </a:rPr>
                      <m:t>, </m:t>
                    </m:r>
                    <m:r>
                      <a:rPr lang="en-US" i="1">
                        <a:solidFill>
                          <a:schemeClr val="bg1"/>
                        </a:solidFill>
                        <a:latin typeface="Cambria Math"/>
                      </a:rPr>
                      <m:t>𝑏</m:t>
                    </m:r>
                    <m:r>
                      <a:rPr lang="en-US" i="1">
                        <a:solidFill>
                          <a:schemeClr val="bg1"/>
                        </a:solidFill>
                        <a:latin typeface="Cambria Math"/>
                      </a:rPr>
                      <m:t>≤</m:t>
                    </m:r>
                    <m:sSup>
                      <m:sSupPr>
                        <m:ctrlPr>
                          <a:rPr lang="en-US" i="1">
                            <a:solidFill>
                              <a:schemeClr val="bg1"/>
                            </a:solidFill>
                            <a:latin typeface="Cambria Math"/>
                          </a:rPr>
                        </m:ctrlPr>
                      </m:sSupPr>
                      <m:e>
                        <m:r>
                          <a:rPr lang="en-US" i="1">
                            <a:solidFill>
                              <a:schemeClr val="bg1"/>
                            </a:solidFill>
                            <a:latin typeface="Cambria Math"/>
                          </a:rPr>
                          <m:t>𝑑</m:t>
                        </m:r>
                      </m:e>
                      <m:sup>
                        <m:r>
                          <a:rPr lang="en-US" i="1">
                            <a:solidFill>
                              <a:schemeClr val="bg1"/>
                            </a:solidFill>
                            <a:latin typeface="Cambria Math"/>
                          </a:rPr>
                          <m:t>𝑎</m:t>
                        </m:r>
                        <m:r>
                          <a:rPr lang="en-US" i="1">
                            <a:solidFill>
                              <a:schemeClr val="bg1"/>
                            </a:solidFill>
                            <a:latin typeface="Cambria Math"/>
                          </a:rPr>
                          <m:t>≤</m:t>
                        </m:r>
                        <m:r>
                          <a:rPr lang="en-US" i="1">
                            <a:solidFill>
                              <a:schemeClr val="bg1"/>
                            </a:solidFill>
                            <a:latin typeface="Cambria Math"/>
                          </a:rPr>
                          <m:t>𝑐</m:t>
                        </m:r>
                        <m:r>
                          <a:rPr lang="en-US" i="1">
                            <a:solidFill>
                              <a:schemeClr val="bg1"/>
                            </a:solidFill>
                            <a:latin typeface="Cambria Math"/>
                          </a:rPr>
                          <m:t>∨</m:t>
                        </m:r>
                        <m:r>
                          <a:rPr lang="en-US" i="1">
                            <a:solidFill>
                              <a:schemeClr val="bg1"/>
                            </a:solidFill>
                            <a:latin typeface="Cambria Math"/>
                          </a:rPr>
                          <m:t>𝑏</m:t>
                        </m:r>
                        <m:r>
                          <a:rPr lang="en-US" i="1">
                            <a:solidFill>
                              <a:schemeClr val="bg1"/>
                            </a:solidFill>
                            <a:latin typeface="Cambria Math"/>
                          </a:rPr>
                          <m:t>≤</m:t>
                        </m:r>
                        <m:r>
                          <a:rPr lang="en-US" i="1">
                            <a:solidFill>
                              <a:schemeClr val="bg1"/>
                            </a:solidFill>
                            <a:latin typeface="Cambria Math"/>
                          </a:rPr>
                          <m:t>𝑑</m:t>
                        </m:r>
                      </m:sup>
                    </m:sSup>
                    <m:r>
                      <a:rPr lang="en-US" i="1">
                        <a:solidFill>
                          <a:schemeClr val="bg1"/>
                        </a:solidFill>
                        <a:latin typeface="Cambria Math"/>
                      </a:rPr>
                      <m:t> </m:t>
                    </m:r>
                    <m:r>
                      <a:rPr lang="en-US" b="0" i="1" smtClean="0">
                        <a:solidFill>
                          <a:schemeClr val="bg1"/>
                        </a:solidFill>
                        <a:latin typeface="Cambria Math"/>
                      </a:rPr>
                      <m:t>   |    </m:t>
                    </m:r>
                    <m:r>
                      <a:rPr lang="en-US" i="1">
                        <a:solidFill>
                          <a:schemeClr val="bg1"/>
                        </a:solidFill>
                        <a:latin typeface="Cambria Math"/>
                      </a:rPr>
                      <m:t>𝐹</m:t>
                    </m:r>
                    <m:r>
                      <a:rPr lang="en-US" i="1">
                        <a:solidFill>
                          <a:schemeClr val="bg1"/>
                        </a:solidFill>
                        <a:latin typeface="Cambria Math"/>
                      </a:rPr>
                      <m:t>, </m:t>
                    </m:r>
                    <m:r>
                      <a:rPr lang="en-US" i="1">
                        <a:solidFill>
                          <a:schemeClr val="bg1"/>
                        </a:solidFill>
                        <a:latin typeface="Cambria Math"/>
                      </a:rPr>
                      <m:t>𝑎</m:t>
                    </m:r>
                    <m:r>
                      <a:rPr lang="en-US" i="1">
                        <a:solidFill>
                          <a:schemeClr val="bg1"/>
                        </a:solidFill>
                        <a:latin typeface="Cambria Math"/>
                      </a:rPr>
                      <m:t>≤</m:t>
                    </m:r>
                    <m:r>
                      <a:rPr lang="en-US" i="1">
                        <a:solidFill>
                          <a:schemeClr val="bg1"/>
                        </a:solidFill>
                        <a:latin typeface="Cambria Math"/>
                      </a:rPr>
                      <m:t>𝑐</m:t>
                    </m:r>
                    <m:r>
                      <a:rPr lang="en-US" i="1">
                        <a:solidFill>
                          <a:schemeClr val="bg1"/>
                        </a:solidFill>
                        <a:latin typeface="Cambria Math"/>
                      </a:rPr>
                      <m:t>∨</m:t>
                    </m:r>
                    <m:r>
                      <a:rPr lang="en-US" i="1">
                        <a:solidFill>
                          <a:schemeClr val="bg1"/>
                        </a:solidFill>
                        <a:latin typeface="Cambria Math"/>
                      </a:rPr>
                      <m:t>𝑏</m:t>
                    </m:r>
                    <m:r>
                      <a:rPr lang="en-US" i="1">
                        <a:solidFill>
                          <a:schemeClr val="bg1"/>
                        </a:solidFill>
                        <a:latin typeface="Cambria Math"/>
                      </a:rPr>
                      <m:t>≤</m:t>
                    </m:r>
                    <m:r>
                      <a:rPr lang="en-US" i="1">
                        <a:solidFill>
                          <a:schemeClr val="bg1"/>
                        </a:solidFill>
                        <a:latin typeface="Cambria Math"/>
                      </a:rPr>
                      <m:t>𝑑</m:t>
                    </m:r>
                  </m:oMath>
                </a14:m>
                <a:r>
                  <a:rPr lang="en-US" dirty="0" smtClean="0">
                    <a:solidFill>
                      <a:schemeClr val="bg1"/>
                    </a:solidFill>
                  </a:rPr>
                  <a:t> </a:t>
                </a:r>
                <a:endParaRPr lang="en-US" dirty="0">
                  <a:solidFill>
                    <a:schemeClr val="bg1"/>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2154125" y="3276600"/>
                <a:ext cx="6307368" cy="928267"/>
              </a:xfrm>
              <a:prstGeom prst="rect">
                <a:avLst/>
              </a:prstGeom>
              <a:blipFill rotWithShape="1">
                <a:blip r:embed="rId5"/>
                <a:stretch>
                  <a:fillRect b="-4605"/>
                </a:stretch>
              </a:blipFill>
            </p:spPr>
            <p:txBody>
              <a:bodyPr/>
              <a:lstStyle/>
              <a:p>
                <a:r>
                  <a:rPr lang="en-US">
                    <a:noFill/>
                  </a:rPr>
                  <a:t> </a:t>
                </a:r>
              </a:p>
            </p:txBody>
          </p:sp>
        </mc:Fallback>
      </mc:AlternateContent>
      <p:sp>
        <p:nvSpPr>
          <p:cNvPr id="9" name="Rectangle 8"/>
          <p:cNvSpPr/>
          <p:nvPr/>
        </p:nvSpPr>
        <p:spPr>
          <a:xfrm>
            <a:off x="304800" y="3291602"/>
            <a:ext cx="1518429" cy="369332"/>
          </a:xfrm>
          <a:prstGeom prst="rect">
            <a:avLst/>
          </a:prstGeom>
        </p:spPr>
        <p:txBody>
          <a:bodyPr wrap="none">
            <a:spAutoFit/>
          </a:bodyPr>
          <a:lstStyle/>
          <a:p>
            <a:pPr defTabSz="914363" fontAlgn="auto">
              <a:spcBef>
                <a:spcPts val="0"/>
              </a:spcBef>
              <a:spcAft>
                <a:spcPts val="0"/>
              </a:spcAft>
              <a:defRPr/>
            </a:pPr>
            <a:r>
              <a:rPr lang="en-US" dirty="0">
                <a:solidFill>
                  <a:schemeClr val="bg1"/>
                </a:solidFill>
              </a:rPr>
              <a:t>T- Propagate</a:t>
            </a:r>
            <a:endParaRPr lang="en-US" dirty="0"/>
          </a:p>
        </p:txBody>
      </p:sp>
      <p:sp>
        <p:nvSpPr>
          <p:cNvPr id="3" name="TextBox 2"/>
          <p:cNvSpPr txBox="1"/>
          <p:nvPr/>
        </p:nvSpPr>
        <p:spPr>
          <a:xfrm>
            <a:off x="2126973" y="5943600"/>
            <a:ext cx="4083169" cy="369332"/>
          </a:xfrm>
          <a:prstGeom prst="rect">
            <a:avLst/>
          </a:prstGeom>
          <a:noFill/>
        </p:spPr>
        <p:txBody>
          <a:bodyPr wrap="none" rtlCol="0">
            <a:spAutoFit/>
          </a:bodyPr>
          <a:lstStyle/>
          <a:p>
            <a:r>
              <a:rPr lang="en-US" dirty="0" smtClean="0">
                <a:solidFill>
                  <a:schemeClr val="bg1"/>
                </a:solidFill>
              </a:rPr>
              <a:t>Introduces no new literals - terminates</a:t>
            </a:r>
          </a:p>
        </p:txBody>
      </p:sp>
    </p:spTree>
    <p:extLst>
      <p:ext uri="{BB962C8B-B14F-4D97-AF65-F5344CB8AC3E}">
        <p14:creationId xmlns:p14="http://schemas.microsoft.com/office/powerpoint/2010/main" val="29402757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747897"/>
          </a:xfrm>
        </p:spPr>
        <p:txBody>
          <a:bodyPr/>
          <a:lstStyle/>
          <a:p>
            <a:r>
              <a:rPr lang="en-US" dirty="0" smtClean="0"/>
              <a:t>DPLL(T) misses short proofs</a:t>
            </a:r>
            <a:endParaRPr lang="en-US" dirty="0"/>
          </a:p>
        </p:txBody>
      </p:sp>
      <p:sp>
        <p:nvSpPr>
          <p:cNvPr id="3" name="Content Placeholder 2"/>
          <p:cNvSpPr>
            <a:spLocks noGrp="1"/>
          </p:cNvSpPr>
          <p:nvPr>
            <p:ph idx="1"/>
          </p:nvPr>
        </p:nvSpPr>
        <p:spPr>
          <a:xfrm>
            <a:off x="381000" y="1412875"/>
            <a:ext cx="8382000" cy="457048"/>
          </a:xfrm>
        </p:spPr>
        <p:txBody>
          <a:bodyPr/>
          <a:lstStyle/>
          <a:p>
            <a:pPr marL="0" indent="0">
              <a:buNone/>
            </a:pPr>
            <a:r>
              <a:rPr lang="en-US" dirty="0" smtClean="0"/>
              <a:t>The </a:t>
            </a:r>
            <a:r>
              <a:rPr lang="en-US" b="1" dirty="0" smtClean="0"/>
              <a:t>Black Diamonds</a:t>
            </a:r>
            <a:r>
              <a:rPr lang="en-US" b="1" i="1" dirty="0" smtClean="0"/>
              <a:t> </a:t>
            </a:r>
            <a:r>
              <a:rPr lang="en-US" dirty="0" smtClean="0"/>
              <a:t>of DPLL(T)</a:t>
            </a:r>
            <a:endParaRPr lang="en-US"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641" t="41373" r="24387" b="37975"/>
          <a:stretch/>
        </p:blipFill>
        <p:spPr bwMode="auto">
          <a:xfrm>
            <a:off x="795294" y="3352800"/>
            <a:ext cx="7510506" cy="1979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6" name="TextBox 5"/>
              <p:cNvSpPr txBox="1"/>
              <p:nvPr/>
            </p:nvSpPr>
            <p:spPr>
              <a:xfrm>
                <a:off x="695562" y="5486400"/>
                <a:ext cx="7762638" cy="923330"/>
              </a:xfrm>
              <a:prstGeom prst="rect">
                <a:avLst/>
              </a:prstGeom>
              <a:noFill/>
            </p:spPr>
            <p:txBody>
              <a:bodyPr wrap="none" rtlCol="0">
                <a:spAutoFit/>
              </a:bodyPr>
              <a:lstStyle/>
              <a:p>
                <a:r>
                  <a:rPr lang="en-US" dirty="0" smtClean="0">
                    <a:solidFill>
                      <a:schemeClr val="bg1"/>
                    </a:solidFill>
                  </a:rPr>
                  <a:t>Has no short DPLL(T) proof. </a:t>
                </a:r>
              </a:p>
              <a:p>
                <a:endParaRPr lang="en-US" dirty="0" smtClean="0">
                  <a:solidFill>
                    <a:schemeClr val="bg1"/>
                  </a:solidFill>
                </a:endParaRPr>
              </a:p>
              <a:p>
                <a:r>
                  <a:rPr lang="en-US" dirty="0" smtClean="0">
                    <a:solidFill>
                      <a:schemeClr val="bg1"/>
                    </a:solidFill>
                  </a:rPr>
                  <a:t>Has short DPLL(T) proof when using </a:t>
                </a:r>
                <a14:m>
                  <m:oMath xmlns:m="http://schemas.openxmlformats.org/officeDocument/2006/math">
                    <m:sSub>
                      <m:sSubPr>
                        <m:ctrlPr>
                          <a:rPr lang="en-US" b="0" i="1" smtClean="0">
                            <a:solidFill>
                              <a:schemeClr val="bg1"/>
                            </a:solidFill>
                            <a:latin typeface="Cambria Math"/>
                          </a:rPr>
                        </m:ctrlPr>
                      </m:sSubPr>
                      <m:e>
                        <m:r>
                          <a:rPr lang="en-US" b="0" i="1" smtClean="0">
                            <a:solidFill>
                              <a:schemeClr val="bg1"/>
                            </a:solidFill>
                            <a:latin typeface="Cambria Math"/>
                          </a:rPr>
                          <m:t>𝑎</m:t>
                        </m:r>
                      </m:e>
                      <m:sub>
                        <m:r>
                          <a:rPr lang="en-US" b="0" i="1" smtClean="0">
                            <a:solidFill>
                              <a:schemeClr val="bg1"/>
                            </a:solidFill>
                            <a:latin typeface="Cambria Math"/>
                          </a:rPr>
                          <m:t>1</m:t>
                        </m:r>
                      </m:sub>
                    </m:sSub>
                    <m:r>
                      <a:rPr lang="en-US" b="0" i="1" smtClean="0">
                        <a:solidFill>
                          <a:schemeClr val="bg1"/>
                        </a:solidFill>
                        <a:latin typeface="Cambria Math"/>
                      </a:rPr>
                      <m:t>≃</m:t>
                    </m:r>
                    <m:sSub>
                      <m:sSubPr>
                        <m:ctrlPr>
                          <a:rPr lang="en-US" b="0" i="1" smtClean="0">
                            <a:solidFill>
                              <a:schemeClr val="bg1"/>
                            </a:solidFill>
                            <a:latin typeface="Cambria Math"/>
                          </a:rPr>
                        </m:ctrlPr>
                      </m:sSubPr>
                      <m:e>
                        <m:r>
                          <a:rPr lang="en-US" b="0" i="1" smtClean="0">
                            <a:solidFill>
                              <a:schemeClr val="bg1"/>
                            </a:solidFill>
                            <a:latin typeface="Cambria Math"/>
                          </a:rPr>
                          <m:t>𝑎</m:t>
                        </m:r>
                      </m:e>
                      <m:sub>
                        <m:r>
                          <a:rPr lang="en-US" b="0" i="1" smtClean="0">
                            <a:solidFill>
                              <a:schemeClr val="bg1"/>
                            </a:solidFill>
                            <a:latin typeface="Cambria Math"/>
                          </a:rPr>
                          <m:t>2</m:t>
                        </m:r>
                      </m:sub>
                    </m:sSub>
                    <m:r>
                      <a:rPr lang="en-US" b="0" i="1" smtClean="0">
                        <a:solidFill>
                          <a:schemeClr val="bg1"/>
                        </a:solidFill>
                        <a:latin typeface="Cambria Math"/>
                      </a:rPr>
                      <m:t>, </m:t>
                    </m:r>
                    <m:sSub>
                      <m:sSubPr>
                        <m:ctrlPr>
                          <a:rPr lang="en-US" b="0" i="1" smtClean="0">
                            <a:solidFill>
                              <a:schemeClr val="bg1"/>
                            </a:solidFill>
                            <a:latin typeface="Cambria Math"/>
                          </a:rPr>
                        </m:ctrlPr>
                      </m:sSubPr>
                      <m:e>
                        <m:r>
                          <a:rPr lang="en-US" b="0" i="1" smtClean="0">
                            <a:solidFill>
                              <a:schemeClr val="bg1"/>
                            </a:solidFill>
                            <a:latin typeface="Cambria Math"/>
                          </a:rPr>
                          <m:t>𝑎</m:t>
                        </m:r>
                      </m:e>
                      <m:sub>
                        <m:r>
                          <a:rPr lang="en-US" b="0" i="1" smtClean="0">
                            <a:solidFill>
                              <a:schemeClr val="bg1"/>
                            </a:solidFill>
                            <a:latin typeface="Cambria Math"/>
                          </a:rPr>
                          <m:t>2</m:t>
                        </m:r>
                      </m:sub>
                    </m:sSub>
                    <m:r>
                      <a:rPr lang="en-US" b="0" i="1" smtClean="0">
                        <a:solidFill>
                          <a:schemeClr val="bg1"/>
                        </a:solidFill>
                        <a:latin typeface="Cambria Math"/>
                      </a:rPr>
                      <m:t>≃</m:t>
                    </m:r>
                    <m:sSub>
                      <m:sSubPr>
                        <m:ctrlPr>
                          <a:rPr lang="en-US" b="0" i="1" smtClean="0">
                            <a:solidFill>
                              <a:schemeClr val="bg1"/>
                            </a:solidFill>
                            <a:latin typeface="Cambria Math"/>
                          </a:rPr>
                        </m:ctrlPr>
                      </m:sSubPr>
                      <m:e>
                        <m:r>
                          <a:rPr lang="en-US" b="0" i="1" smtClean="0">
                            <a:solidFill>
                              <a:schemeClr val="bg1"/>
                            </a:solidFill>
                            <a:latin typeface="Cambria Math"/>
                          </a:rPr>
                          <m:t>𝑎</m:t>
                        </m:r>
                      </m:e>
                      <m:sub>
                        <m:r>
                          <a:rPr lang="en-US" b="0" i="1" smtClean="0">
                            <a:solidFill>
                              <a:schemeClr val="bg1"/>
                            </a:solidFill>
                            <a:latin typeface="Cambria Math"/>
                          </a:rPr>
                          <m:t>3</m:t>
                        </m:r>
                      </m:sub>
                    </m:sSub>
                    <m:r>
                      <a:rPr lang="en-US" b="0" i="1" smtClean="0">
                        <a:solidFill>
                          <a:schemeClr val="bg1"/>
                        </a:solidFill>
                        <a:latin typeface="Cambria Math"/>
                      </a:rPr>
                      <m:t>,</m:t>
                    </m:r>
                    <m:sSub>
                      <m:sSubPr>
                        <m:ctrlPr>
                          <a:rPr lang="en-US" b="0" i="1" smtClean="0">
                            <a:solidFill>
                              <a:schemeClr val="bg1"/>
                            </a:solidFill>
                            <a:latin typeface="Cambria Math"/>
                          </a:rPr>
                        </m:ctrlPr>
                      </m:sSubPr>
                      <m:e>
                        <m:r>
                          <a:rPr lang="en-US" b="0" i="1" smtClean="0">
                            <a:solidFill>
                              <a:schemeClr val="bg1"/>
                            </a:solidFill>
                            <a:latin typeface="Cambria Math"/>
                          </a:rPr>
                          <m:t>𝑎</m:t>
                        </m:r>
                      </m:e>
                      <m:sub>
                        <m:r>
                          <a:rPr lang="en-US" b="0" i="1" smtClean="0">
                            <a:solidFill>
                              <a:schemeClr val="bg1"/>
                            </a:solidFill>
                            <a:latin typeface="Cambria Math"/>
                          </a:rPr>
                          <m:t>3</m:t>
                        </m:r>
                      </m:sub>
                    </m:sSub>
                    <m:r>
                      <a:rPr lang="en-US" b="0" i="1" smtClean="0">
                        <a:solidFill>
                          <a:schemeClr val="bg1"/>
                        </a:solidFill>
                        <a:latin typeface="Cambria Math"/>
                      </a:rPr>
                      <m:t>≃</m:t>
                    </m:r>
                    <m:sSub>
                      <m:sSubPr>
                        <m:ctrlPr>
                          <a:rPr lang="en-US" b="0" i="1" smtClean="0">
                            <a:solidFill>
                              <a:schemeClr val="bg1"/>
                            </a:solidFill>
                            <a:latin typeface="Cambria Math"/>
                          </a:rPr>
                        </m:ctrlPr>
                      </m:sSubPr>
                      <m:e>
                        <m:r>
                          <a:rPr lang="en-US" b="0" i="1" smtClean="0">
                            <a:solidFill>
                              <a:schemeClr val="bg1"/>
                            </a:solidFill>
                            <a:latin typeface="Cambria Math"/>
                          </a:rPr>
                          <m:t>𝑎</m:t>
                        </m:r>
                      </m:e>
                      <m:sub>
                        <m:r>
                          <a:rPr lang="en-US" b="0" i="1" smtClean="0">
                            <a:solidFill>
                              <a:schemeClr val="bg1"/>
                            </a:solidFill>
                            <a:latin typeface="Cambria Math"/>
                          </a:rPr>
                          <m:t>4</m:t>
                        </m:r>
                      </m:sub>
                    </m:sSub>
                    <m:r>
                      <a:rPr lang="en-US" b="0" i="1" smtClean="0">
                        <a:solidFill>
                          <a:schemeClr val="bg1"/>
                        </a:solidFill>
                        <a:latin typeface="Cambria Math"/>
                      </a:rPr>
                      <m:t>,…, </m:t>
                    </m:r>
                    <m:sSub>
                      <m:sSubPr>
                        <m:ctrlPr>
                          <a:rPr lang="en-US" b="0" i="1" smtClean="0">
                            <a:solidFill>
                              <a:schemeClr val="bg1"/>
                            </a:solidFill>
                            <a:latin typeface="Cambria Math"/>
                          </a:rPr>
                        </m:ctrlPr>
                      </m:sSubPr>
                      <m:e>
                        <m:r>
                          <a:rPr lang="en-US" b="0" i="1" smtClean="0">
                            <a:solidFill>
                              <a:schemeClr val="bg1"/>
                            </a:solidFill>
                            <a:latin typeface="Cambria Math"/>
                          </a:rPr>
                          <m:t>𝑎</m:t>
                        </m:r>
                      </m:e>
                      <m:sub>
                        <m:r>
                          <a:rPr lang="en-US" b="0" i="1" smtClean="0">
                            <a:solidFill>
                              <a:schemeClr val="bg1"/>
                            </a:solidFill>
                            <a:latin typeface="Cambria Math"/>
                          </a:rPr>
                          <m:t>49</m:t>
                        </m:r>
                      </m:sub>
                    </m:sSub>
                    <m:r>
                      <a:rPr lang="en-US" b="0" i="1" smtClean="0">
                        <a:solidFill>
                          <a:schemeClr val="bg1"/>
                        </a:solidFill>
                        <a:latin typeface="Cambria Math"/>
                      </a:rPr>
                      <m:t>≃</m:t>
                    </m:r>
                    <m:sSub>
                      <m:sSubPr>
                        <m:ctrlPr>
                          <a:rPr lang="en-US" b="0" i="1" smtClean="0">
                            <a:solidFill>
                              <a:schemeClr val="bg1"/>
                            </a:solidFill>
                            <a:latin typeface="Cambria Math"/>
                          </a:rPr>
                        </m:ctrlPr>
                      </m:sSubPr>
                      <m:e>
                        <m:r>
                          <a:rPr lang="en-US" b="0" i="1" smtClean="0">
                            <a:solidFill>
                              <a:schemeClr val="bg1"/>
                            </a:solidFill>
                            <a:latin typeface="Cambria Math"/>
                          </a:rPr>
                          <m:t>𝑎</m:t>
                        </m:r>
                      </m:e>
                      <m:sub>
                        <m:r>
                          <a:rPr lang="en-US" b="0" i="1" smtClean="0">
                            <a:solidFill>
                              <a:schemeClr val="bg1"/>
                            </a:solidFill>
                            <a:latin typeface="Cambria Math"/>
                          </a:rPr>
                          <m:t>50</m:t>
                        </m:r>
                      </m:sub>
                    </m:sSub>
                  </m:oMath>
                </a14:m>
                <a:endParaRPr lang="en-US" dirty="0" err="1" smtClean="0">
                  <a:solidFill>
                    <a:schemeClr val="bg1"/>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695562" y="5486400"/>
                <a:ext cx="7762638" cy="923330"/>
              </a:xfrm>
              <a:prstGeom prst="rect">
                <a:avLst/>
              </a:prstGeom>
              <a:blipFill rotWithShape="1">
                <a:blip r:embed="rId4"/>
                <a:stretch>
                  <a:fillRect l="-628" t="-3311" b="-99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381000" y="2222169"/>
                <a:ext cx="8507896" cy="11306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chemeClr val="bg1"/>
                              </a:solidFill>
                              <a:latin typeface="Cambria Math"/>
                            </a:rPr>
                          </m:ctrlPr>
                        </m:sSubPr>
                        <m:e>
                          <m:r>
                            <a:rPr lang="en-US" sz="2400" b="0" i="1" smtClean="0">
                              <a:solidFill>
                                <a:schemeClr val="bg1"/>
                              </a:solidFill>
                              <a:latin typeface="Cambria Math"/>
                            </a:rPr>
                            <m:t>¬(</m:t>
                          </m:r>
                          <m:r>
                            <a:rPr lang="en-US" sz="2400" b="0" i="1" smtClean="0">
                              <a:solidFill>
                                <a:schemeClr val="bg1"/>
                              </a:solidFill>
                              <a:latin typeface="Cambria Math"/>
                            </a:rPr>
                            <m:t>𝑎</m:t>
                          </m:r>
                        </m:e>
                        <m:sub>
                          <m:r>
                            <a:rPr lang="en-US" sz="2400" b="0" i="1" smtClean="0">
                              <a:solidFill>
                                <a:schemeClr val="bg1"/>
                              </a:solidFill>
                              <a:latin typeface="Cambria Math"/>
                            </a:rPr>
                            <m:t>1</m:t>
                          </m:r>
                        </m:sub>
                      </m:sSub>
                      <m:r>
                        <a:rPr lang="en-US" sz="2400" b="0" i="1" smtClean="0">
                          <a:solidFill>
                            <a:schemeClr val="bg1"/>
                          </a:solidFill>
                          <a:latin typeface="Cambria Math"/>
                        </a:rPr>
                        <m:t>≃</m:t>
                      </m:r>
                      <m:sSub>
                        <m:sSubPr>
                          <m:ctrlPr>
                            <a:rPr lang="en-US" sz="2400" b="0" i="1" smtClean="0">
                              <a:solidFill>
                                <a:schemeClr val="bg1"/>
                              </a:solidFill>
                              <a:latin typeface="Cambria Math"/>
                            </a:rPr>
                          </m:ctrlPr>
                        </m:sSubPr>
                        <m:e>
                          <m:r>
                            <a:rPr lang="en-US" sz="2400" b="0" i="1" smtClean="0">
                              <a:solidFill>
                                <a:schemeClr val="bg1"/>
                              </a:solidFill>
                              <a:latin typeface="Cambria Math"/>
                            </a:rPr>
                            <m:t>𝑎</m:t>
                          </m:r>
                        </m:e>
                        <m:sub>
                          <m:r>
                            <a:rPr lang="en-US" sz="2400" b="0" i="1" smtClean="0">
                              <a:solidFill>
                                <a:schemeClr val="bg1"/>
                              </a:solidFill>
                              <a:latin typeface="Cambria Math"/>
                            </a:rPr>
                            <m:t>50</m:t>
                          </m:r>
                        </m:sub>
                      </m:sSub>
                      <m:r>
                        <a:rPr lang="en-US" sz="2400" b="0" i="1" smtClean="0">
                          <a:solidFill>
                            <a:schemeClr val="bg1"/>
                          </a:solidFill>
                          <a:latin typeface="Cambria Math"/>
                        </a:rPr>
                        <m:t>) ∧</m:t>
                      </m:r>
                      <m:nary>
                        <m:naryPr>
                          <m:chr m:val="⋀"/>
                          <m:ctrlPr>
                            <a:rPr lang="en-US" sz="2400" b="0" i="1" smtClean="0">
                              <a:solidFill>
                                <a:schemeClr val="bg1"/>
                              </a:solidFill>
                              <a:latin typeface="Cambria Math"/>
                            </a:rPr>
                          </m:ctrlPr>
                        </m:naryPr>
                        <m:sub>
                          <m:r>
                            <m:rPr>
                              <m:brk m:alnAt="23"/>
                            </m:rPr>
                            <a:rPr lang="en-US" sz="2400" b="0" i="1" smtClean="0">
                              <a:solidFill>
                                <a:schemeClr val="bg1"/>
                              </a:solidFill>
                              <a:latin typeface="Cambria Math"/>
                            </a:rPr>
                            <m:t>𝑖</m:t>
                          </m:r>
                          <m:r>
                            <a:rPr lang="en-US" sz="2400" b="0" i="1" smtClean="0">
                              <a:solidFill>
                                <a:schemeClr val="bg1"/>
                              </a:solidFill>
                              <a:latin typeface="Cambria Math"/>
                            </a:rPr>
                            <m:t>=1</m:t>
                          </m:r>
                        </m:sub>
                        <m:sup>
                          <m:r>
                            <a:rPr lang="en-US" sz="2400" b="0" i="1" smtClean="0">
                              <a:solidFill>
                                <a:schemeClr val="bg1"/>
                              </a:solidFill>
                              <a:latin typeface="Cambria Math"/>
                            </a:rPr>
                            <m:t>49</m:t>
                          </m:r>
                        </m:sup>
                        <m:e>
                          <m:r>
                            <a:rPr lang="en-US" sz="2400" b="0" i="1" smtClean="0">
                              <a:solidFill>
                                <a:schemeClr val="bg1"/>
                              </a:solidFill>
                              <a:latin typeface="Cambria Math"/>
                            </a:rPr>
                            <m:t>[</m:t>
                          </m:r>
                          <m:d>
                            <m:dPr>
                              <m:ctrlPr>
                                <a:rPr lang="en-US" sz="2400" b="0" i="1" smtClean="0">
                                  <a:solidFill>
                                    <a:schemeClr val="bg1"/>
                                  </a:solidFill>
                                  <a:latin typeface="Cambria Math"/>
                                </a:rPr>
                              </m:ctrlPr>
                            </m:dPr>
                            <m:e>
                              <m:sSub>
                                <m:sSubPr>
                                  <m:ctrlPr>
                                    <a:rPr lang="en-US" sz="2400" b="0" i="1" smtClean="0">
                                      <a:solidFill>
                                        <a:schemeClr val="bg1"/>
                                      </a:solidFill>
                                      <a:latin typeface="Cambria Math"/>
                                    </a:rPr>
                                  </m:ctrlPr>
                                </m:sSubPr>
                                <m:e>
                                  <m:r>
                                    <a:rPr lang="en-US" sz="2400" b="0" i="1" smtClean="0">
                                      <a:solidFill>
                                        <a:schemeClr val="bg1"/>
                                      </a:solidFill>
                                      <a:latin typeface="Cambria Math"/>
                                    </a:rPr>
                                    <m:t>𝑎</m:t>
                                  </m:r>
                                </m:e>
                                <m:sub>
                                  <m:r>
                                    <a:rPr lang="en-US" sz="2400" b="0" i="1" smtClean="0">
                                      <a:solidFill>
                                        <a:schemeClr val="bg1"/>
                                      </a:solidFill>
                                      <a:latin typeface="Cambria Math"/>
                                    </a:rPr>
                                    <m:t>𝑖</m:t>
                                  </m:r>
                                </m:sub>
                              </m:sSub>
                              <m:r>
                                <a:rPr lang="en-US" sz="2400" b="0" i="1" smtClean="0">
                                  <a:solidFill>
                                    <a:schemeClr val="bg1"/>
                                  </a:solidFill>
                                  <a:latin typeface="Cambria Math"/>
                                </a:rPr>
                                <m:t>≃</m:t>
                              </m:r>
                              <m:sSub>
                                <m:sSubPr>
                                  <m:ctrlPr>
                                    <a:rPr lang="en-US" sz="2400" b="0" i="1" smtClean="0">
                                      <a:solidFill>
                                        <a:schemeClr val="bg1"/>
                                      </a:solidFill>
                                      <a:latin typeface="Cambria Math"/>
                                    </a:rPr>
                                  </m:ctrlPr>
                                </m:sSubPr>
                                <m:e>
                                  <m:r>
                                    <a:rPr lang="en-US" sz="2400" b="0" i="1" smtClean="0">
                                      <a:solidFill>
                                        <a:schemeClr val="bg1"/>
                                      </a:solidFill>
                                      <a:latin typeface="Cambria Math"/>
                                    </a:rPr>
                                    <m:t>𝑏</m:t>
                                  </m:r>
                                </m:e>
                                <m:sub>
                                  <m:r>
                                    <a:rPr lang="en-US" sz="2400" b="0" i="1" smtClean="0">
                                      <a:solidFill>
                                        <a:schemeClr val="bg1"/>
                                      </a:solidFill>
                                      <a:latin typeface="Cambria Math"/>
                                    </a:rPr>
                                    <m:t>𝑖</m:t>
                                  </m:r>
                                </m:sub>
                              </m:sSub>
                              <m:r>
                                <a:rPr lang="en-US" sz="2400" b="0" i="1" smtClean="0">
                                  <a:solidFill>
                                    <a:schemeClr val="bg1"/>
                                  </a:solidFill>
                                  <a:latin typeface="Cambria Math"/>
                                </a:rPr>
                                <m:t>∧</m:t>
                              </m:r>
                              <m:sSub>
                                <m:sSubPr>
                                  <m:ctrlPr>
                                    <a:rPr lang="en-US" sz="2400" b="0" i="1" smtClean="0">
                                      <a:solidFill>
                                        <a:schemeClr val="bg1"/>
                                      </a:solidFill>
                                      <a:latin typeface="Cambria Math"/>
                                    </a:rPr>
                                  </m:ctrlPr>
                                </m:sSubPr>
                                <m:e>
                                  <m:r>
                                    <a:rPr lang="en-US" sz="2400" b="0" i="1" smtClean="0">
                                      <a:solidFill>
                                        <a:schemeClr val="bg1"/>
                                      </a:solidFill>
                                      <a:latin typeface="Cambria Math"/>
                                    </a:rPr>
                                    <m:t>𝑏</m:t>
                                  </m:r>
                                </m:e>
                                <m:sub>
                                  <m:r>
                                    <a:rPr lang="en-US" sz="2400" b="0" i="1" smtClean="0">
                                      <a:solidFill>
                                        <a:schemeClr val="bg1"/>
                                      </a:solidFill>
                                      <a:latin typeface="Cambria Math"/>
                                    </a:rPr>
                                    <m:t>𝑖</m:t>
                                  </m:r>
                                </m:sub>
                              </m:sSub>
                              <m:r>
                                <a:rPr lang="en-US" sz="2400" b="0" i="1" smtClean="0">
                                  <a:solidFill>
                                    <a:schemeClr val="bg1"/>
                                  </a:solidFill>
                                  <a:latin typeface="Cambria Math"/>
                                </a:rPr>
                                <m:t>≃</m:t>
                              </m:r>
                              <m:sSub>
                                <m:sSubPr>
                                  <m:ctrlPr>
                                    <a:rPr lang="en-US" sz="2400" b="0" i="1" smtClean="0">
                                      <a:solidFill>
                                        <a:schemeClr val="bg1"/>
                                      </a:solidFill>
                                      <a:latin typeface="Cambria Math"/>
                                    </a:rPr>
                                  </m:ctrlPr>
                                </m:sSubPr>
                                <m:e>
                                  <m:r>
                                    <a:rPr lang="en-US" sz="2400" b="0" i="1" smtClean="0">
                                      <a:solidFill>
                                        <a:schemeClr val="bg1"/>
                                      </a:solidFill>
                                      <a:latin typeface="Cambria Math"/>
                                    </a:rPr>
                                    <m:t>𝑎</m:t>
                                  </m:r>
                                </m:e>
                                <m:sub>
                                  <m:r>
                                    <a:rPr lang="en-US" sz="2400" b="0" i="1" smtClean="0">
                                      <a:solidFill>
                                        <a:schemeClr val="bg1"/>
                                      </a:solidFill>
                                      <a:latin typeface="Cambria Math"/>
                                    </a:rPr>
                                    <m:t>𝑖</m:t>
                                  </m:r>
                                  <m:r>
                                    <a:rPr lang="en-US" sz="2400" b="0" i="1" smtClean="0">
                                      <a:solidFill>
                                        <a:schemeClr val="bg1"/>
                                      </a:solidFill>
                                      <a:latin typeface="Cambria Math"/>
                                    </a:rPr>
                                    <m:t>+1</m:t>
                                  </m:r>
                                </m:sub>
                              </m:sSub>
                            </m:e>
                          </m:d>
                          <m:r>
                            <a:rPr lang="en-US" sz="2400" b="0" i="1" smtClean="0">
                              <a:solidFill>
                                <a:schemeClr val="bg1"/>
                              </a:solidFill>
                              <a:latin typeface="Cambria Math"/>
                            </a:rPr>
                            <m:t>∨(</m:t>
                          </m:r>
                          <m:sSub>
                            <m:sSubPr>
                              <m:ctrlPr>
                                <a:rPr lang="en-US" sz="2400" b="0" i="1" smtClean="0">
                                  <a:solidFill>
                                    <a:schemeClr val="bg1"/>
                                  </a:solidFill>
                                  <a:latin typeface="Cambria Math"/>
                                </a:rPr>
                              </m:ctrlPr>
                            </m:sSubPr>
                            <m:e>
                              <m:r>
                                <a:rPr lang="en-US" sz="2400" b="0" i="1" smtClean="0">
                                  <a:solidFill>
                                    <a:schemeClr val="bg1"/>
                                  </a:solidFill>
                                  <a:latin typeface="Cambria Math"/>
                                </a:rPr>
                                <m:t>𝑎</m:t>
                              </m:r>
                            </m:e>
                            <m:sub>
                              <m:r>
                                <a:rPr lang="en-US" sz="2400" b="0" i="1" smtClean="0">
                                  <a:solidFill>
                                    <a:schemeClr val="bg1"/>
                                  </a:solidFill>
                                  <a:latin typeface="Cambria Math"/>
                                </a:rPr>
                                <m:t>𝑖</m:t>
                              </m:r>
                            </m:sub>
                          </m:sSub>
                          <m:r>
                            <a:rPr lang="en-US" sz="2400" b="0" i="1" smtClean="0">
                              <a:solidFill>
                                <a:schemeClr val="bg1"/>
                              </a:solidFill>
                              <a:latin typeface="Cambria Math"/>
                            </a:rPr>
                            <m:t>≃</m:t>
                          </m:r>
                          <m:sSub>
                            <m:sSubPr>
                              <m:ctrlPr>
                                <a:rPr lang="en-US" sz="2400" b="0" i="1" smtClean="0">
                                  <a:solidFill>
                                    <a:schemeClr val="bg1"/>
                                  </a:solidFill>
                                  <a:latin typeface="Cambria Math"/>
                                </a:rPr>
                              </m:ctrlPr>
                            </m:sSubPr>
                            <m:e>
                              <m:r>
                                <a:rPr lang="en-US" sz="2400" b="0" i="1" smtClean="0">
                                  <a:solidFill>
                                    <a:schemeClr val="bg1"/>
                                  </a:solidFill>
                                  <a:latin typeface="Cambria Math"/>
                                </a:rPr>
                                <m:t>𝑐</m:t>
                              </m:r>
                            </m:e>
                            <m:sub>
                              <m:r>
                                <a:rPr lang="en-US" sz="2400" b="0" i="1" smtClean="0">
                                  <a:solidFill>
                                    <a:schemeClr val="bg1"/>
                                  </a:solidFill>
                                  <a:latin typeface="Cambria Math"/>
                                </a:rPr>
                                <m:t>𝑖</m:t>
                              </m:r>
                            </m:sub>
                          </m:sSub>
                          <m:r>
                            <a:rPr lang="en-US" sz="2400" b="0" i="1" smtClean="0">
                              <a:solidFill>
                                <a:schemeClr val="bg1"/>
                              </a:solidFill>
                              <a:latin typeface="Cambria Math"/>
                            </a:rPr>
                            <m:t>∧</m:t>
                          </m:r>
                          <m:sSub>
                            <m:sSubPr>
                              <m:ctrlPr>
                                <a:rPr lang="en-US" sz="2400" b="0" i="1" smtClean="0">
                                  <a:solidFill>
                                    <a:schemeClr val="bg1"/>
                                  </a:solidFill>
                                  <a:latin typeface="Cambria Math"/>
                                </a:rPr>
                              </m:ctrlPr>
                            </m:sSubPr>
                            <m:e>
                              <m:r>
                                <a:rPr lang="en-US" sz="2400" b="0" i="1" smtClean="0">
                                  <a:solidFill>
                                    <a:schemeClr val="bg1"/>
                                  </a:solidFill>
                                  <a:latin typeface="Cambria Math"/>
                                </a:rPr>
                                <m:t>𝑐</m:t>
                              </m:r>
                            </m:e>
                            <m:sub>
                              <m:r>
                                <a:rPr lang="en-US" sz="2400" b="0" i="1" smtClean="0">
                                  <a:solidFill>
                                    <a:schemeClr val="bg1"/>
                                  </a:solidFill>
                                  <a:latin typeface="Cambria Math"/>
                                </a:rPr>
                                <m:t>𝑖</m:t>
                              </m:r>
                            </m:sub>
                          </m:sSub>
                          <m:r>
                            <a:rPr lang="en-US" sz="2400" b="0" i="1" smtClean="0">
                              <a:solidFill>
                                <a:schemeClr val="bg1"/>
                              </a:solidFill>
                              <a:latin typeface="Cambria Math"/>
                            </a:rPr>
                            <m:t>≃</m:t>
                          </m:r>
                          <m:sSub>
                            <m:sSubPr>
                              <m:ctrlPr>
                                <a:rPr lang="en-US" sz="2400" b="0" i="1" smtClean="0">
                                  <a:solidFill>
                                    <a:schemeClr val="bg1"/>
                                  </a:solidFill>
                                  <a:latin typeface="Cambria Math"/>
                                </a:rPr>
                              </m:ctrlPr>
                            </m:sSubPr>
                            <m:e>
                              <m:r>
                                <a:rPr lang="en-US" sz="2400" b="0" i="1" smtClean="0">
                                  <a:solidFill>
                                    <a:schemeClr val="bg1"/>
                                  </a:solidFill>
                                  <a:latin typeface="Cambria Math"/>
                                </a:rPr>
                                <m:t>𝑎</m:t>
                              </m:r>
                            </m:e>
                            <m:sub>
                              <m:r>
                                <a:rPr lang="en-US" sz="2400" b="0" i="1" smtClean="0">
                                  <a:solidFill>
                                    <a:schemeClr val="bg1"/>
                                  </a:solidFill>
                                  <a:latin typeface="Cambria Math"/>
                                </a:rPr>
                                <m:t>𝑖</m:t>
                              </m:r>
                              <m:r>
                                <a:rPr lang="en-US" sz="2400" b="0" i="1" smtClean="0">
                                  <a:solidFill>
                                    <a:schemeClr val="bg1"/>
                                  </a:solidFill>
                                  <a:latin typeface="Cambria Math"/>
                                </a:rPr>
                                <m:t>+1</m:t>
                              </m:r>
                            </m:sub>
                          </m:sSub>
                          <m:r>
                            <a:rPr lang="en-US" sz="2400" b="0" i="1" smtClean="0">
                              <a:solidFill>
                                <a:schemeClr val="bg1"/>
                              </a:solidFill>
                              <a:latin typeface="Cambria Math"/>
                            </a:rPr>
                            <m:t>)]</m:t>
                          </m:r>
                        </m:e>
                      </m:nary>
                    </m:oMath>
                  </m:oMathPara>
                </a14:m>
                <a:endParaRPr lang="en-US" sz="2400" dirty="0" err="1" smtClean="0">
                  <a:solidFill>
                    <a:schemeClr val="bg1"/>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381000" y="2222169"/>
                <a:ext cx="8507896" cy="1130631"/>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6">
            <p14:nvContentPartPr>
              <p14:cNvPr id="8" name="Ink 7"/>
              <p14:cNvContentPartPr/>
              <p14:nvPr/>
            </p14:nvContentPartPr>
            <p14:xfrm>
              <a:off x="1322388" y="3780676"/>
              <a:ext cx="6373080" cy="1317600"/>
            </p14:xfrm>
          </p:contentPart>
        </mc:Choice>
        <mc:Fallback xmlns="">
          <p:pic>
            <p:nvPicPr>
              <p:cNvPr id="8" name="Ink 7"/>
              <p:cNvPicPr/>
              <p:nvPr/>
            </p:nvPicPr>
            <p:blipFill>
              <a:blip r:embed="rId7"/>
              <a:stretch>
                <a:fillRect/>
              </a:stretch>
            </p:blipFill>
            <p:spPr>
              <a:xfrm>
                <a:off x="1310868" y="3768076"/>
                <a:ext cx="6391800" cy="1342800"/>
              </a:xfrm>
              <a:prstGeom prst="rect">
                <a:avLst/>
              </a:prstGeom>
            </p:spPr>
          </p:pic>
        </mc:Fallback>
      </mc:AlternateContent>
      <p:sp>
        <p:nvSpPr>
          <p:cNvPr id="5" name="Rectangle 4"/>
          <p:cNvSpPr/>
          <p:nvPr/>
        </p:nvSpPr>
        <p:spPr>
          <a:xfrm>
            <a:off x="4369904" y="6488668"/>
            <a:ext cx="4850296" cy="369332"/>
          </a:xfrm>
          <a:prstGeom prst="rect">
            <a:avLst/>
          </a:prstGeom>
        </p:spPr>
        <p:txBody>
          <a:bodyPr wrap="square">
            <a:spAutoFit/>
          </a:bodyPr>
          <a:lstStyle/>
          <a:p>
            <a:r>
              <a:rPr lang="en-US" dirty="0" smtClean="0">
                <a:solidFill>
                  <a:srgbClr val="0070C0"/>
                </a:solidFill>
              </a:rPr>
              <a:t>Example from [</a:t>
            </a:r>
            <a:r>
              <a:rPr lang="en-US" dirty="0" err="1" smtClean="0">
                <a:solidFill>
                  <a:srgbClr val="0070C0"/>
                </a:solidFill>
              </a:rPr>
              <a:t>Rozanov</a:t>
            </a:r>
            <a:r>
              <a:rPr lang="en-US" dirty="0" smtClean="0">
                <a:solidFill>
                  <a:srgbClr val="0070C0"/>
                </a:solidFill>
              </a:rPr>
              <a:t>, </a:t>
            </a:r>
            <a:r>
              <a:rPr lang="en-US" dirty="0" err="1" smtClean="0">
                <a:solidFill>
                  <a:srgbClr val="0070C0"/>
                </a:solidFill>
              </a:rPr>
              <a:t>Strichman</a:t>
            </a:r>
            <a:r>
              <a:rPr lang="en-US" dirty="0" smtClean="0">
                <a:solidFill>
                  <a:srgbClr val="0070C0"/>
                </a:solidFill>
              </a:rPr>
              <a:t>, SMT 07]</a:t>
            </a:r>
            <a:endParaRPr lang="en-US" dirty="0">
              <a:solidFill>
                <a:srgbClr val="0070C0"/>
              </a:solidFill>
            </a:endParaRPr>
          </a:p>
        </p:txBody>
      </p:sp>
    </p:spTree>
    <p:extLst>
      <p:ext uri="{BB962C8B-B14F-4D97-AF65-F5344CB8AC3E}">
        <p14:creationId xmlns:p14="http://schemas.microsoft.com/office/powerpoint/2010/main" val="9594917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r>
              <a:rPr lang="en-US" sz="4800" dirty="0" smtClean="0"/>
              <a:t>Some Microsoft Engines using Z3</a:t>
            </a:r>
            <a:endParaRPr lang="en-US" sz="4800" dirty="0"/>
          </a:p>
        </p:txBody>
      </p:sp>
      <p:sp>
        <p:nvSpPr>
          <p:cNvPr id="3" name="Content Placeholder 2"/>
          <p:cNvSpPr>
            <a:spLocks noGrp="1"/>
          </p:cNvSpPr>
          <p:nvPr>
            <p:ph idx="1"/>
          </p:nvPr>
        </p:nvSpPr>
        <p:spPr>
          <a:xfrm>
            <a:off x="381000" y="1066800"/>
            <a:ext cx="8382000" cy="5761577"/>
          </a:xfrm>
        </p:spPr>
        <p:txBody>
          <a:bodyPr/>
          <a:lstStyle/>
          <a:p>
            <a:pPr>
              <a:buFontTx/>
              <a:buChar char="-"/>
            </a:pPr>
            <a:endParaRPr lang="en-US" sz="2000" b="1" dirty="0" smtClean="0">
              <a:solidFill>
                <a:srgbClr val="00B050"/>
              </a:solidFill>
            </a:endParaRPr>
          </a:p>
          <a:p>
            <a:pPr>
              <a:buFontTx/>
              <a:buChar char="-"/>
            </a:pPr>
            <a:r>
              <a:rPr lang="en-US" sz="2000" b="1" dirty="0" smtClean="0">
                <a:solidFill>
                  <a:srgbClr val="00B050"/>
                </a:solidFill>
              </a:rPr>
              <a:t>SDV: 	</a:t>
            </a:r>
            <a:r>
              <a:rPr lang="en-US" sz="2000" dirty="0" smtClean="0"/>
              <a:t>The Static Driver Verifier</a:t>
            </a:r>
          </a:p>
          <a:p>
            <a:pPr>
              <a:buFontTx/>
              <a:buChar char="-"/>
            </a:pPr>
            <a:r>
              <a:rPr lang="en-US" sz="2000" b="1" dirty="0" err="1" smtClean="0">
                <a:solidFill>
                  <a:srgbClr val="00B050"/>
                </a:solidFill>
              </a:rPr>
              <a:t>PREfix</a:t>
            </a:r>
            <a:r>
              <a:rPr lang="en-US" sz="2000" b="1" dirty="0" smtClean="0">
                <a:solidFill>
                  <a:srgbClr val="00B050"/>
                </a:solidFill>
              </a:rPr>
              <a:t>: 	</a:t>
            </a:r>
            <a:r>
              <a:rPr lang="en-US" sz="2000" dirty="0" smtClean="0"/>
              <a:t>The Static Analysis Engine for C/C++.</a:t>
            </a:r>
          </a:p>
          <a:p>
            <a:pPr>
              <a:buFontTx/>
              <a:buChar char="-"/>
            </a:pPr>
            <a:r>
              <a:rPr lang="en-US" sz="2000" b="1" dirty="0" err="1" smtClean="0">
                <a:solidFill>
                  <a:srgbClr val="00B050"/>
                </a:solidFill>
              </a:rPr>
              <a:t>Pex</a:t>
            </a:r>
            <a:r>
              <a:rPr lang="en-US" sz="2000" b="1" dirty="0" smtClean="0">
                <a:solidFill>
                  <a:srgbClr val="00B050"/>
                </a:solidFill>
              </a:rPr>
              <a:t>: 	</a:t>
            </a:r>
            <a:r>
              <a:rPr lang="en-US" sz="2000" dirty="0" smtClean="0"/>
              <a:t>Program </a:t>
            </a:r>
            <a:r>
              <a:rPr lang="en-US" sz="2000" dirty="0" err="1" smtClean="0"/>
              <a:t>EXploration</a:t>
            </a:r>
            <a:r>
              <a:rPr lang="en-US" sz="2000" dirty="0" smtClean="0"/>
              <a:t> for .NET.</a:t>
            </a:r>
          </a:p>
          <a:p>
            <a:pPr>
              <a:buFontTx/>
              <a:buChar char="-"/>
            </a:pPr>
            <a:r>
              <a:rPr lang="en-US" sz="2000" b="1" dirty="0" smtClean="0">
                <a:solidFill>
                  <a:srgbClr val="00B050"/>
                </a:solidFill>
              </a:rPr>
              <a:t>SAGE: 	</a:t>
            </a:r>
            <a:r>
              <a:rPr lang="en-US" sz="2000" dirty="0" smtClean="0"/>
              <a:t>Scalable Automated Guided Execution </a:t>
            </a:r>
          </a:p>
          <a:p>
            <a:pPr>
              <a:buFontTx/>
              <a:buChar char="-"/>
            </a:pPr>
            <a:r>
              <a:rPr lang="en-US" sz="2000" b="1" dirty="0" smtClean="0">
                <a:solidFill>
                  <a:srgbClr val="00B050"/>
                </a:solidFill>
              </a:rPr>
              <a:t>Spec#: 	</a:t>
            </a:r>
            <a:r>
              <a:rPr lang="en-US" sz="2000" dirty="0" smtClean="0"/>
              <a:t>C# + contracts</a:t>
            </a:r>
          </a:p>
          <a:p>
            <a:pPr>
              <a:buFontTx/>
              <a:buChar char="-"/>
            </a:pPr>
            <a:r>
              <a:rPr lang="en-US" sz="2000" b="1" dirty="0" smtClean="0">
                <a:solidFill>
                  <a:srgbClr val="00B050"/>
                </a:solidFill>
              </a:rPr>
              <a:t>VCC: 	</a:t>
            </a:r>
            <a:r>
              <a:rPr lang="en-US" sz="2000" dirty="0" smtClean="0"/>
              <a:t>Verifying C Compiler for the Viridian Hyper-Visor</a:t>
            </a:r>
          </a:p>
          <a:p>
            <a:pPr>
              <a:buFontTx/>
              <a:buChar char="-"/>
            </a:pPr>
            <a:r>
              <a:rPr lang="en-US" sz="2000" b="1" dirty="0" smtClean="0">
                <a:solidFill>
                  <a:srgbClr val="00B050"/>
                </a:solidFill>
              </a:rPr>
              <a:t>HAVOC: 	</a:t>
            </a:r>
            <a:r>
              <a:rPr lang="en-US" sz="2000" dirty="0" smtClean="0"/>
              <a:t>Heap-Aware Verification of C-code.</a:t>
            </a:r>
          </a:p>
          <a:p>
            <a:pPr>
              <a:buFontTx/>
              <a:buChar char="-"/>
            </a:pPr>
            <a:r>
              <a:rPr lang="en-US" sz="2000" b="1" dirty="0" err="1" smtClean="0">
                <a:solidFill>
                  <a:srgbClr val="00B050"/>
                </a:solidFill>
              </a:rPr>
              <a:t>SpecExplorer</a:t>
            </a:r>
            <a:r>
              <a:rPr lang="en-US" sz="2000" b="1" dirty="0" smtClean="0">
                <a:solidFill>
                  <a:srgbClr val="00B050"/>
                </a:solidFill>
              </a:rPr>
              <a:t>: </a:t>
            </a:r>
            <a:r>
              <a:rPr lang="en-US" sz="2000" dirty="0" smtClean="0"/>
              <a:t>Model-based testing of protocol specs.</a:t>
            </a:r>
          </a:p>
          <a:p>
            <a:pPr>
              <a:buFontTx/>
              <a:buChar char="-"/>
            </a:pPr>
            <a:r>
              <a:rPr lang="en-US" sz="2000" b="1" dirty="0" smtClean="0">
                <a:solidFill>
                  <a:srgbClr val="00B050"/>
                </a:solidFill>
              </a:rPr>
              <a:t>Yogi: 	</a:t>
            </a:r>
            <a:r>
              <a:rPr lang="en-US" sz="2000" dirty="0" smtClean="0"/>
              <a:t>Dynamic symbolic execution + abstraction.</a:t>
            </a:r>
          </a:p>
          <a:p>
            <a:pPr>
              <a:buFontTx/>
              <a:buChar char="-"/>
            </a:pPr>
            <a:r>
              <a:rPr lang="en-US" sz="2000" b="1" dirty="0" smtClean="0">
                <a:solidFill>
                  <a:srgbClr val="00B050"/>
                </a:solidFill>
              </a:rPr>
              <a:t>FORMULA:	</a:t>
            </a:r>
            <a:r>
              <a:rPr lang="en-US" sz="2000" dirty="0" smtClean="0"/>
              <a:t>Model-based Design</a:t>
            </a:r>
          </a:p>
          <a:p>
            <a:pPr>
              <a:buFontTx/>
              <a:buChar char="-"/>
            </a:pPr>
            <a:r>
              <a:rPr lang="en-US" sz="2000" b="1" dirty="0" smtClean="0">
                <a:solidFill>
                  <a:srgbClr val="00B050"/>
                </a:solidFill>
              </a:rPr>
              <a:t>F7: 		</a:t>
            </a:r>
            <a:r>
              <a:rPr lang="en-US" sz="2000" dirty="0" smtClean="0"/>
              <a:t>Refinement types for security protocols</a:t>
            </a:r>
          </a:p>
          <a:p>
            <a:pPr>
              <a:buFontTx/>
              <a:buChar char="-"/>
            </a:pPr>
            <a:r>
              <a:rPr lang="en-US" sz="2000" b="1" dirty="0" smtClean="0">
                <a:solidFill>
                  <a:srgbClr val="00B050"/>
                </a:solidFill>
              </a:rPr>
              <a:t>M3: </a:t>
            </a:r>
            <a:r>
              <a:rPr lang="en-US" sz="2000" dirty="0" smtClean="0"/>
              <a:t>		Model Program Modeling</a:t>
            </a:r>
          </a:p>
          <a:p>
            <a:pPr>
              <a:buFontTx/>
              <a:buChar char="-"/>
            </a:pPr>
            <a:r>
              <a:rPr lang="en-US" sz="2000" b="1" dirty="0" smtClean="0">
                <a:solidFill>
                  <a:srgbClr val="00B050"/>
                </a:solidFill>
              </a:rPr>
              <a:t>VS3:</a:t>
            </a:r>
            <a:r>
              <a:rPr lang="en-US" sz="2000" dirty="0" smtClean="0"/>
              <a:t>		Abstract interpretation and Synthesis</a:t>
            </a:r>
          </a:p>
          <a:p>
            <a:pPr>
              <a:buFontTx/>
              <a:buChar char="-"/>
            </a:pPr>
            <a:r>
              <a:rPr lang="en-US" sz="2000" b="1" dirty="0" smtClean="0">
                <a:solidFill>
                  <a:srgbClr val="00B050"/>
                </a:solidFill>
              </a:rPr>
              <a:t>VERVE: </a:t>
            </a:r>
            <a:r>
              <a:rPr lang="en-US" sz="2000" dirty="0" smtClean="0"/>
              <a:t>	Verified operating system</a:t>
            </a:r>
          </a:p>
          <a:p>
            <a:pPr>
              <a:buFontTx/>
              <a:buChar char="-"/>
            </a:pPr>
            <a:r>
              <a:rPr lang="en-US" sz="2000" b="1" dirty="0" smtClean="0">
                <a:solidFill>
                  <a:srgbClr val="00B050"/>
                </a:solidFill>
              </a:rPr>
              <a:t>FINE: </a:t>
            </a:r>
            <a:r>
              <a:rPr lang="en-US" sz="2000" dirty="0" smtClean="0"/>
              <a:t>	Proof carrying certified code</a:t>
            </a:r>
          </a:p>
          <a:p>
            <a:pPr>
              <a:buNone/>
            </a:pPr>
            <a:r>
              <a:rPr lang="en-US" sz="2400" dirty="0" smtClean="0"/>
              <a:t>					</a:t>
            </a:r>
          </a:p>
        </p:txBody>
      </p:sp>
      <p:pic>
        <p:nvPicPr>
          <p:cNvPr id="4" name="Picture 2"/>
          <p:cNvPicPr>
            <a:picLocks noChangeAspect="1" noChangeArrowheads="1"/>
          </p:cNvPicPr>
          <p:nvPr/>
        </p:nvPicPr>
        <p:blipFill>
          <a:blip r:embed="rId2" cstate="print"/>
          <a:srcRect/>
          <a:stretch>
            <a:fillRect/>
          </a:stretch>
        </p:blipFill>
        <p:spPr bwMode="auto">
          <a:xfrm>
            <a:off x="2133600" y="2590800"/>
            <a:ext cx="2600833" cy="1159953"/>
          </a:xfrm>
          <a:prstGeom prst="rect">
            <a:avLst/>
          </a:prstGeom>
          <a:noFill/>
          <a:ln w="9525">
            <a:noFill/>
            <a:miter lim="800000"/>
            <a:headEnd/>
            <a:tailEnd/>
          </a:ln>
          <a:effectLst/>
        </p:spPr>
      </p:pic>
      <p:pic>
        <p:nvPicPr>
          <p:cNvPr id="5" name="Picture 4" descr="homepagelogo.png"/>
          <p:cNvPicPr>
            <a:picLocks noChangeAspect="1"/>
          </p:cNvPicPr>
          <p:nvPr/>
        </p:nvPicPr>
        <p:blipFill>
          <a:blip r:embed="rId3" cstate="print"/>
          <a:stretch>
            <a:fillRect/>
          </a:stretch>
        </p:blipFill>
        <p:spPr>
          <a:xfrm>
            <a:off x="2133600" y="3228975"/>
            <a:ext cx="2857500" cy="1724025"/>
          </a:xfrm>
          <a:prstGeom prst="rect">
            <a:avLst/>
          </a:prstGeom>
        </p:spPr>
      </p:pic>
      <p:pic>
        <p:nvPicPr>
          <p:cNvPr id="7" name="Picture 2"/>
          <p:cNvPicPr>
            <a:picLocks noChangeAspect="1" noChangeArrowheads="1"/>
          </p:cNvPicPr>
          <p:nvPr/>
        </p:nvPicPr>
        <p:blipFill>
          <a:blip r:embed="rId4" cstate="print"/>
          <a:srcRect l="14716" t="28877" r="12676" b="33876"/>
          <a:stretch>
            <a:fillRect/>
          </a:stretch>
        </p:blipFill>
        <p:spPr bwMode="auto">
          <a:xfrm>
            <a:off x="2133600" y="4253428"/>
            <a:ext cx="4411362" cy="1994972"/>
          </a:xfrm>
          <a:prstGeom prst="rect">
            <a:avLst/>
          </a:prstGeom>
          <a:noFill/>
          <a:ln w="9525">
            <a:noFill/>
            <a:miter lim="800000"/>
            <a:headEnd/>
            <a:tailEnd/>
          </a:ln>
          <a:effectLst/>
        </p:spPr>
      </p:pic>
      <p:pic>
        <p:nvPicPr>
          <p:cNvPr id="8" name="Picture 7" descr="yogi_logo.jpg"/>
          <p:cNvPicPr>
            <a:picLocks noChangeAspect="1"/>
          </p:cNvPicPr>
          <p:nvPr/>
        </p:nvPicPr>
        <p:blipFill>
          <a:blip r:embed="rId5" cstate="print"/>
          <a:stretch>
            <a:fillRect/>
          </a:stretch>
        </p:blipFill>
        <p:spPr>
          <a:xfrm>
            <a:off x="2209800" y="4955239"/>
            <a:ext cx="1689100" cy="835961"/>
          </a:xfrm>
          <a:prstGeom prst="rect">
            <a:avLst/>
          </a:prstGeom>
        </p:spPr>
      </p:pic>
      <p:pic>
        <p:nvPicPr>
          <p:cNvPr id="9" name="Picture 8" descr="image.jpg"/>
          <p:cNvPicPr>
            <a:picLocks noChangeAspect="1"/>
          </p:cNvPicPr>
          <p:nvPr/>
        </p:nvPicPr>
        <p:blipFill>
          <a:blip r:embed="rId6" cstate="print">
            <a:extLst/>
          </a:blip>
          <a:srcRect/>
          <a:stretch>
            <a:fillRect/>
          </a:stretch>
        </p:blipFill>
        <p:spPr bwMode="auto">
          <a:xfrm>
            <a:off x="2133600" y="3200400"/>
            <a:ext cx="2895600" cy="2316480"/>
          </a:xfrm>
          <a:prstGeom prst="rect">
            <a:avLst/>
          </a:prstGeom>
          <a:extLst/>
        </p:spPr>
      </p:pic>
      <p:pic>
        <p:nvPicPr>
          <p:cNvPr id="6" name="Picture 5" descr="SpecSharpLogo-h100-w367.png"/>
          <p:cNvPicPr>
            <a:picLocks noChangeAspect="1"/>
          </p:cNvPicPr>
          <p:nvPr/>
        </p:nvPicPr>
        <p:blipFill>
          <a:blip r:embed="rId7" cstate="print"/>
          <a:stretch>
            <a:fillRect/>
          </a:stretch>
        </p:blipFill>
        <p:spPr>
          <a:xfrm>
            <a:off x="2057400" y="3544684"/>
            <a:ext cx="2969751" cy="798716"/>
          </a:xfrm>
          <a:prstGeom prst="rect">
            <a:avLst/>
          </a:prstGeom>
        </p:spPr>
      </p:pic>
      <p:grpSp>
        <p:nvGrpSpPr>
          <p:cNvPr id="15" name="Group 14"/>
          <p:cNvGrpSpPr/>
          <p:nvPr/>
        </p:nvGrpSpPr>
        <p:grpSpPr>
          <a:xfrm>
            <a:off x="2133600" y="4059818"/>
            <a:ext cx="3119766" cy="740782"/>
            <a:chOff x="6024234" y="4876799"/>
            <a:chExt cx="3119766" cy="740782"/>
          </a:xfrm>
        </p:grpSpPr>
        <p:pic>
          <p:nvPicPr>
            <p:cNvPr id="11" name="Picture 7" descr="logo.gif"/>
            <p:cNvPicPr>
              <a:picLocks noChangeAspect="1"/>
            </p:cNvPicPr>
            <p:nvPr/>
          </p:nvPicPr>
          <p:blipFill>
            <a:blip r:embed="rId8" cstate="print"/>
            <a:stretch>
              <a:fillRect/>
            </a:stretch>
          </p:blipFill>
          <p:spPr>
            <a:xfrm>
              <a:off x="6024234" y="4876799"/>
              <a:ext cx="3119766" cy="740782"/>
            </a:xfrm>
            <a:prstGeom prst="rect">
              <a:avLst/>
            </a:prstGeom>
          </p:spPr>
          <p:style>
            <a:lnRef idx="1">
              <a:schemeClr val="accent4"/>
            </a:lnRef>
            <a:fillRef idx="3">
              <a:schemeClr val="accent4"/>
            </a:fillRef>
            <a:effectRef idx="2">
              <a:schemeClr val="accent4"/>
            </a:effectRef>
            <a:fontRef idx="minor">
              <a:schemeClr val="lt1"/>
            </a:fontRef>
          </p:style>
        </p:pic>
        <p:sp>
          <p:nvSpPr>
            <p:cNvPr id="12" name="TextBox 11"/>
            <p:cNvSpPr txBox="1"/>
            <p:nvPr/>
          </p:nvSpPr>
          <p:spPr>
            <a:xfrm>
              <a:off x="7086600" y="4876800"/>
              <a:ext cx="1231427" cy="461665"/>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none" rtlCol="0">
              <a:spAutoFit/>
            </a:bodyPr>
            <a:lstStyle/>
            <a:p>
              <a:r>
                <a:rPr lang="en-US" sz="2400" b="1" dirty="0" smtClean="0">
                  <a:latin typeface="Calibri" pitchFamily="34" charset="0"/>
                </a:rPr>
                <a:t>Hyper-V</a:t>
              </a:r>
              <a:endParaRPr lang="en-US" sz="2400" b="1" dirty="0">
                <a:latin typeface="Calibri" pitchFamily="34" charset="0"/>
              </a:endParaRPr>
            </a:p>
          </p:txBody>
        </p:sp>
      </p:grpSp>
    </p:spTree>
    <p:extLst>
      <p:ext uri="{BB962C8B-B14F-4D97-AF65-F5344CB8AC3E}">
        <p14:creationId xmlns:p14="http://schemas.microsoft.com/office/powerpoint/2010/main" val="8075675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0" presetClass="exit" presetSubtype="0" fill="hold" nodeType="withEffect">
                                  <p:stCondLst>
                                    <p:cond delay="0"/>
                                  </p:stCondLst>
                                  <p:childTnLst>
                                    <p:animEffect transition="out" filter="fade">
                                      <p:cBhvr>
                                        <p:cTn id="14" dur="2000"/>
                                        <p:tgtEl>
                                          <p:spTgt spid="4"/>
                                        </p:tgtEl>
                                      </p:cBhvr>
                                    </p:animEffect>
                                    <p:set>
                                      <p:cBhvr>
                                        <p:cTn id="15" dur="1" fill="hold">
                                          <p:stCondLst>
                                            <p:cond delay="1999"/>
                                          </p:stCondLst>
                                        </p:cTn>
                                        <p:tgtEl>
                                          <p:spTgt spid="4"/>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childTnLst>
                                </p:cTn>
                              </p:par>
                              <p:par>
                                <p:cTn id="26" presetID="10" presetClass="exit" presetSubtype="0" fill="hold" nodeType="withEffect">
                                  <p:stCondLst>
                                    <p:cond delay="0"/>
                                  </p:stCondLst>
                                  <p:childTnLst>
                                    <p:animEffect transition="out" filter="fade">
                                      <p:cBhvr>
                                        <p:cTn id="27" dur="2000"/>
                                        <p:tgtEl>
                                          <p:spTgt spid="5"/>
                                        </p:tgtEl>
                                      </p:cBhvr>
                                    </p:animEffect>
                                    <p:set>
                                      <p:cBhvr>
                                        <p:cTn id="28" dur="1" fill="hold">
                                          <p:stCondLst>
                                            <p:cond delay="1999"/>
                                          </p:stCondLst>
                                        </p:cTn>
                                        <p:tgtEl>
                                          <p:spTgt spid="5"/>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
                                        </p:tgtEl>
                                        <p:attrNameLst>
                                          <p:attrName>style.visibility</p:attrName>
                                        </p:attrNameLst>
                                      </p:cBhvr>
                                      <p:to>
                                        <p:strVal val="visible"/>
                                      </p:to>
                                    </p:set>
                                  </p:childTnLst>
                                </p:cTn>
                              </p:par>
                              <p:par>
                                <p:cTn id="37" presetID="10" presetClass="exit" presetSubtype="0" fill="hold" nodeType="withEffect">
                                  <p:stCondLst>
                                    <p:cond delay="0"/>
                                  </p:stCondLst>
                                  <p:childTnLst>
                                    <p:animEffect transition="out" filter="fade">
                                      <p:cBhvr>
                                        <p:cTn id="38" dur="2000"/>
                                        <p:tgtEl>
                                          <p:spTgt spid="9"/>
                                        </p:tgtEl>
                                      </p:cBhvr>
                                    </p:animEffect>
                                    <p:set>
                                      <p:cBhvr>
                                        <p:cTn id="39" dur="1" fill="hold">
                                          <p:stCondLst>
                                            <p:cond delay="1999"/>
                                          </p:stCondLst>
                                        </p:cTn>
                                        <p:tgtEl>
                                          <p:spTgt spid="9"/>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childTnLst>
                                </p:cTn>
                              </p:par>
                              <p:par>
                                <p:cTn id="44" presetID="10" presetClass="exit" presetSubtype="0" fill="hold" nodeType="withEffect">
                                  <p:stCondLst>
                                    <p:cond delay="0"/>
                                  </p:stCondLst>
                                  <p:childTnLst>
                                    <p:animEffect transition="out" filter="fade">
                                      <p:cBhvr>
                                        <p:cTn id="45" dur="2000"/>
                                        <p:tgtEl>
                                          <p:spTgt spid="6"/>
                                        </p:tgtEl>
                                      </p:cBhvr>
                                    </p:animEffect>
                                    <p:set>
                                      <p:cBhvr>
                                        <p:cTn id="46" dur="1" fill="hold">
                                          <p:stCondLst>
                                            <p:cond delay="1999"/>
                                          </p:stCondLst>
                                        </p:cTn>
                                        <p:tgtEl>
                                          <p:spTgt spid="6"/>
                                        </p:tgtEl>
                                        <p:attrNameLst>
                                          <p:attrName>style.visibility</p:attrName>
                                        </p:attrNameLst>
                                      </p:cBhvr>
                                      <p:to>
                                        <p:strVal val="hidden"/>
                                      </p:to>
                                    </p:set>
                                  </p:childTnLst>
                                </p:cTn>
                              </p:par>
                              <p:par>
                                <p:cTn id="47" presetID="1" presetClass="entr" presetSubtype="0" fill="hold" nodeType="withEffect">
                                  <p:stCondLst>
                                    <p:cond delay="0"/>
                                  </p:stCondLst>
                                  <p:childTnLst>
                                    <p:set>
                                      <p:cBhvr>
                                        <p:cTn id="48" dur="1" fill="hold">
                                          <p:stCondLst>
                                            <p:cond delay="0"/>
                                          </p:stCondLst>
                                        </p:cTn>
                                        <p:tgtEl>
                                          <p:spTgt spid="1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
                                            <p:txEl>
                                              <p:pRg st="7" end="7"/>
                                            </p:txEl>
                                          </p:spTgt>
                                        </p:tgtEl>
                                        <p:attrNameLst>
                                          <p:attrName>style.visibility</p:attrName>
                                        </p:attrNameLst>
                                      </p:cBhvr>
                                      <p:to>
                                        <p:strVal val="visible"/>
                                      </p:to>
                                    </p:set>
                                  </p:childTnLst>
                                </p:cTn>
                              </p:par>
                              <p:par>
                                <p:cTn id="53" presetID="10" presetClass="exit" presetSubtype="0" fill="hold" nodeType="withEffect">
                                  <p:stCondLst>
                                    <p:cond delay="0"/>
                                  </p:stCondLst>
                                  <p:childTnLst>
                                    <p:animEffect transition="out" filter="fade">
                                      <p:cBhvr>
                                        <p:cTn id="54" dur="2000"/>
                                        <p:tgtEl>
                                          <p:spTgt spid="15"/>
                                        </p:tgtEl>
                                      </p:cBhvr>
                                    </p:animEffect>
                                    <p:set>
                                      <p:cBhvr>
                                        <p:cTn id="55" dur="1" fill="hold">
                                          <p:stCondLst>
                                            <p:cond delay="1999"/>
                                          </p:stCondLst>
                                        </p:cTn>
                                        <p:tgtEl>
                                          <p:spTgt spid="15"/>
                                        </p:tgtEl>
                                        <p:attrNameLst>
                                          <p:attrName>style.visibility</p:attrName>
                                        </p:attrNameLst>
                                      </p:cBhvr>
                                      <p:to>
                                        <p:strVal val="hidden"/>
                                      </p:to>
                                    </p:set>
                                  </p:childTnLst>
                                </p:cTn>
                              </p:par>
                              <p:par>
                                <p:cTn id="56" presetID="1" presetClass="entr" presetSubtype="0" fill="hold" nodeType="withEffect">
                                  <p:stCondLst>
                                    <p:cond delay="0"/>
                                  </p:stCondLst>
                                  <p:childTnLst>
                                    <p:set>
                                      <p:cBhvr>
                                        <p:cTn id="57" dur="1" fill="hold">
                                          <p:stCondLst>
                                            <p:cond delay="0"/>
                                          </p:stCondLst>
                                        </p:cTn>
                                        <p:tgtEl>
                                          <p:spTgt spid="7"/>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3">
                                            <p:txEl>
                                              <p:pRg st="8" end="8"/>
                                            </p:txEl>
                                          </p:spTgt>
                                        </p:tgtEl>
                                        <p:attrNameLst>
                                          <p:attrName>style.visibility</p:attrName>
                                        </p:attrNameLst>
                                      </p:cBhvr>
                                      <p:to>
                                        <p:strVal val="visible"/>
                                      </p:to>
                                    </p:set>
                                  </p:childTnLst>
                                </p:cTn>
                              </p:par>
                              <p:par>
                                <p:cTn id="62" presetID="10" presetClass="exit" presetSubtype="0" fill="hold" nodeType="withEffect">
                                  <p:stCondLst>
                                    <p:cond delay="0"/>
                                  </p:stCondLst>
                                  <p:childTnLst>
                                    <p:animEffect transition="out" filter="fade">
                                      <p:cBhvr>
                                        <p:cTn id="63" dur="2000"/>
                                        <p:tgtEl>
                                          <p:spTgt spid="7"/>
                                        </p:tgtEl>
                                      </p:cBhvr>
                                    </p:animEffect>
                                    <p:set>
                                      <p:cBhvr>
                                        <p:cTn id="64" dur="1" fill="hold">
                                          <p:stCondLst>
                                            <p:cond delay="1999"/>
                                          </p:stCondLst>
                                        </p:cTn>
                                        <p:tgtEl>
                                          <p:spTgt spid="7"/>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3">
                                            <p:txEl>
                                              <p:pRg st="9" end="9"/>
                                            </p:txEl>
                                          </p:spTgt>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8"/>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3">
                                            <p:txEl>
                                              <p:pRg st="10" end="10"/>
                                            </p:txEl>
                                          </p:spTgt>
                                        </p:tgtEl>
                                        <p:attrNameLst>
                                          <p:attrName>style.visibility</p:attrName>
                                        </p:attrNameLst>
                                      </p:cBhvr>
                                      <p:to>
                                        <p:strVal val="visible"/>
                                      </p:to>
                                    </p:set>
                                  </p:childTnLst>
                                </p:cTn>
                              </p:par>
                              <p:par>
                                <p:cTn id="75" presetID="10" presetClass="exit" presetSubtype="0" fill="hold" nodeType="withEffect">
                                  <p:stCondLst>
                                    <p:cond delay="0"/>
                                  </p:stCondLst>
                                  <p:childTnLst>
                                    <p:animEffect transition="out" filter="fade">
                                      <p:cBhvr>
                                        <p:cTn id="76" dur="2000"/>
                                        <p:tgtEl>
                                          <p:spTgt spid="8"/>
                                        </p:tgtEl>
                                      </p:cBhvr>
                                    </p:animEffect>
                                    <p:set>
                                      <p:cBhvr>
                                        <p:cTn id="77" dur="1" fill="hold">
                                          <p:stCondLst>
                                            <p:cond delay="1999"/>
                                          </p:stCondLst>
                                        </p:cTn>
                                        <p:tgtEl>
                                          <p:spTgt spid="8"/>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nodeType="clickEffect">
                                  <p:stCondLst>
                                    <p:cond delay="0"/>
                                  </p:stCondLst>
                                  <p:childTnLst>
                                    <p:set>
                                      <p:cBhvr>
                                        <p:cTn id="81"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nodeType="clickEffect">
                                  <p:stCondLst>
                                    <p:cond delay="0"/>
                                  </p:stCondLst>
                                  <p:childTnLst>
                                    <p:set>
                                      <p:cBhvr>
                                        <p:cTn id="85"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1" presetClass="entr" presetSubtype="0" fill="hold" nodeType="clickEffect">
                                  <p:stCondLst>
                                    <p:cond delay="0"/>
                                  </p:stCondLst>
                                  <p:childTnLst>
                                    <p:set>
                                      <p:cBhvr>
                                        <p:cTn id="89"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90" fill="hold">
                      <p:stCondLst>
                        <p:cond delay="indefinite"/>
                      </p:stCondLst>
                      <p:childTnLst>
                        <p:par>
                          <p:cTn id="91" fill="hold">
                            <p:stCondLst>
                              <p:cond delay="0"/>
                            </p:stCondLst>
                            <p:childTnLst>
                              <p:par>
                                <p:cTn id="92" presetID="1" presetClass="entr" presetSubtype="0" fill="hold" nodeType="clickEffect">
                                  <p:stCondLst>
                                    <p:cond delay="0"/>
                                  </p:stCondLst>
                                  <p:childTnLst>
                                    <p:set>
                                      <p:cBhvr>
                                        <p:cTn id="93"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94" fill="hold">
                      <p:stCondLst>
                        <p:cond delay="indefinite"/>
                      </p:stCondLst>
                      <p:childTnLst>
                        <p:par>
                          <p:cTn id="95" fill="hold">
                            <p:stCondLst>
                              <p:cond delay="0"/>
                            </p:stCondLst>
                            <p:childTnLst>
                              <p:par>
                                <p:cTn id="96" presetID="1" presetClass="entr" presetSubtype="0" fill="hold" nodeType="clickEffect">
                                  <p:stCondLst>
                                    <p:cond delay="0"/>
                                  </p:stCondLst>
                                  <p:childTnLst>
                                    <p:set>
                                      <p:cBhvr>
                                        <p:cTn id="97"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747897"/>
          </a:xfrm>
        </p:spPr>
        <p:txBody>
          <a:bodyPr/>
          <a:lstStyle/>
          <a:p>
            <a:r>
              <a:rPr lang="en-US" dirty="0" smtClean="0"/>
              <a:t>DPLL(T) misses short proofs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81000" y="1412875"/>
                <a:ext cx="8686800" cy="457048"/>
              </a:xfrm>
            </p:spPr>
            <p:txBody>
              <a:bodyPr/>
              <a:lstStyle/>
              <a:p>
                <a:pPr marL="0" indent="0">
                  <a:buNone/>
                </a:pPr>
                <a:r>
                  <a:rPr lang="en-US" dirty="0" smtClean="0"/>
                  <a:t>Idea: DPLL(</a:t>
                </a:r>
                <a14:m>
                  <m:oMath xmlns:m="http://schemas.openxmlformats.org/officeDocument/2006/math">
                    <m:r>
                      <a:rPr lang="en-US" i="1" dirty="0" smtClean="0">
                        <a:latin typeface="Cambria Math"/>
                      </a:rPr>
                      <m:t>⊔</m:t>
                    </m:r>
                  </m:oMath>
                </a14:m>
                <a:r>
                  <a:rPr lang="en-US" dirty="0" smtClean="0"/>
                  <a:t>)		     		    </a:t>
                </a:r>
                <a:r>
                  <a:rPr lang="en-US" sz="1800" dirty="0" smtClean="0"/>
                  <a:t>[B, </a:t>
                </a:r>
                <a:r>
                  <a:rPr lang="en-US" sz="1800" dirty="0" err="1" smtClean="0"/>
                  <a:t>Dutertre</a:t>
                </a:r>
                <a:r>
                  <a:rPr lang="en-US" sz="1800" dirty="0" smtClean="0"/>
                  <a:t>, de </a:t>
                </a:r>
                <a:r>
                  <a:rPr lang="en-US" sz="1800" dirty="0" err="1" smtClean="0"/>
                  <a:t>Moura</a:t>
                </a:r>
                <a:r>
                  <a:rPr lang="en-US" sz="1800" dirty="0"/>
                  <a:t> </a:t>
                </a:r>
                <a:r>
                  <a:rPr lang="en-US" sz="1800" dirty="0" smtClean="0"/>
                  <a:t>08]</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81000" y="1412875"/>
                <a:ext cx="8686800" cy="457048"/>
              </a:xfrm>
              <a:blipFill rotWithShape="1">
                <a:blip r:embed="rId2"/>
                <a:stretch>
                  <a:fillRect l="-2947" t="-40000" b="-53333"/>
                </a:stretch>
              </a:blipFill>
            </p:spPr>
            <p:txBody>
              <a:bodyPr/>
              <a:lstStyle/>
              <a:p>
                <a:r>
                  <a:rPr lang="en-US">
                    <a:noFill/>
                  </a:rPr>
                  <a:t> </a:t>
                </a:r>
              </a:p>
            </p:txBody>
          </p:sp>
        </mc:Fallback>
      </mc:AlternateContent>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6641" t="41373" r="24387" b="37975"/>
          <a:stretch/>
        </p:blipFill>
        <p:spPr bwMode="auto">
          <a:xfrm>
            <a:off x="795294" y="2362200"/>
            <a:ext cx="7510506" cy="1979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6" name="TextBox 5"/>
              <p:cNvSpPr txBox="1"/>
              <p:nvPr/>
            </p:nvSpPr>
            <p:spPr>
              <a:xfrm>
                <a:off x="559390" y="4673190"/>
                <a:ext cx="8223790" cy="923330"/>
              </a:xfrm>
              <a:prstGeom prst="rect">
                <a:avLst/>
              </a:prstGeom>
              <a:noFill/>
            </p:spPr>
            <p:txBody>
              <a:bodyPr wrap="none" rtlCol="0">
                <a:spAutoFit/>
              </a:bodyPr>
              <a:lstStyle/>
              <a:p>
                <a:r>
                  <a:rPr lang="en-US" dirty="0" smtClean="0">
                    <a:solidFill>
                      <a:schemeClr val="bg1"/>
                    </a:solidFill>
                  </a:rPr>
                  <a:t>Try branch </a:t>
                </a:r>
                <a14:m>
                  <m:oMath xmlns:m="http://schemas.openxmlformats.org/officeDocument/2006/math">
                    <m:sSub>
                      <m:sSubPr>
                        <m:ctrlPr>
                          <a:rPr lang="en-US" i="1">
                            <a:solidFill>
                              <a:schemeClr val="bg1"/>
                            </a:solidFill>
                            <a:latin typeface="Cambria Math"/>
                          </a:rPr>
                        </m:ctrlPr>
                      </m:sSubPr>
                      <m:e>
                        <m:r>
                          <a:rPr lang="en-US" i="1">
                            <a:solidFill>
                              <a:schemeClr val="bg1"/>
                            </a:solidFill>
                            <a:latin typeface="Cambria Math"/>
                          </a:rPr>
                          <m:t>𝑎</m:t>
                        </m:r>
                      </m:e>
                      <m:sub>
                        <m:r>
                          <a:rPr lang="en-US" i="1">
                            <a:solidFill>
                              <a:schemeClr val="bg1"/>
                            </a:solidFill>
                            <a:latin typeface="Cambria Math"/>
                          </a:rPr>
                          <m:t>1</m:t>
                        </m:r>
                      </m:sub>
                    </m:sSub>
                    <m:r>
                      <a:rPr lang="en-US" i="1">
                        <a:solidFill>
                          <a:schemeClr val="bg1"/>
                        </a:solidFill>
                        <a:latin typeface="Cambria Math"/>
                      </a:rPr>
                      <m:t>≃</m:t>
                    </m:r>
                    <m:sSub>
                      <m:sSubPr>
                        <m:ctrlPr>
                          <a:rPr lang="en-US" b="0" i="1" smtClean="0">
                            <a:solidFill>
                              <a:schemeClr val="bg1"/>
                            </a:solidFill>
                            <a:latin typeface="Cambria Math"/>
                          </a:rPr>
                        </m:ctrlPr>
                      </m:sSubPr>
                      <m:e>
                        <m:r>
                          <a:rPr lang="en-US" b="0" i="1" smtClean="0">
                            <a:solidFill>
                              <a:schemeClr val="bg1"/>
                            </a:solidFill>
                            <a:latin typeface="Cambria Math"/>
                          </a:rPr>
                          <m:t>𝑏</m:t>
                        </m:r>
                      </m:e>
                      <m:sub>
                        <m:r>
                          <a:rPr lang="en-US" b="0" i="1" smtClean="0">
                            <a:solidFill>
                              <a:schemeClr val="bg1"/>
                            </a:solidFill>
                            <a:latin typeface="Cambria Math"/>
                          </a:rPr>
                          <m:t>1</m:t>
                        </m:r>
                      </m:sub>
                    </m:sSub>
                    <m:r>
                      <a:rPr lang="en-US" b="0" i="1" smtClean="0">
                        <a:solidFill>
                          <a:schemeClr val="bg1"/>
                        </a:solidFill>
                        <a:latin typeface="Cambria Math"/>
                      </a:rPr>
                      <m:t>∧</m:t>
                    </m:r>
                    <m:sSub>
                      <m:sSubPr>
                        <m:ctrlPr>
                          <a:rPr lang="en-US" b="0" i="1" smtClean="0">
                            <a:solidFill>
                              <a:schemeClr val="bg1"/>
                            </a:solidFill>
                            <a:latin typeface="Cambria Math"/>
                          </a:rPr>
                        </m:ctrlPr>
                      </m:sSubPr>
                      <m:e>
                        <m:r>
                          <a:rPr lang="en-US" b="0" i="1" smtClean="0">
                            <a:solidFill>
                              <a:schemeClr val="bg1"/>
                            </a:solidFill>
                            <a:latin typeface="Cambria Math"/>
                          </a:rPr>
                          <m:t>𝑏</m:t>
                        </m:r>
                      </m:e>
                      <m:sub>
                        <m:r>
                          <a:rPr lang="en-US" b="0" i="1" smtClean="0">
                            <a:solidFill>
                              <a:schemeClr val="bg1"/>
                            </a:solidFill>
                            <a:latin typeface="Cambria Math"/>
                          </a:rPr>
                          <m:t>1</m:t>
                        </m:r>
                      </m:sub>
                    </m:sSub>
                    <m:r>
                      <a:rPr lang="en-US" i="1">
                        <a:solidFill>
                          <a:schemeClr val="bg1"/>
                        </a:solidFill>
                        <a:latin typeface="Cambria Math"/>
                      </a:rPr>
                      <m:t>≃</m:t>
                    </m:r>
                    <m:sSub>
                      <m:sSubPr>
                        <m:ctrlPr>
                          <a:rPr lang="en-US" i="1">
                            <a:solidFill>
                              <a:schemeClr val="bg1"/>
                            </a:solidFill>
                            <a:latin typeface="Cambria Math"/>
                          </a:rPr>
                        </m:ctrlPr>
                      </m:sSubPr>
                      <m:e>
                        <m:r>
                          <a:rPr lang="en-US" i="1">
                            <a:solidFill>
                              <a:schemeClr val="bg1"/>
                            </a:solidFill>
                            <a:latin typeface="Cambria Math"/>
                          </a:rPr>
                          <m:t>𝑎</m:t>
                        </m:r>
                      </m:e>
                      <m:sub>
                        <m:r>
                          <a:rPr lang="en-US" b="0" i="1" smtClean="0">
                            <a:solidFill>
                              <a:schemeClr val="bg1"/>
                            </a:solidFill>
                            <a:latin typeface="Cambria Math"/>
                          </a:rPr>
                          <m:t>2</m:t>
                        </m:r>
                      </m:sub>
                    </m:sSub>
                  </m:oMath>
                </a14:m>
                <a:r>
                  <a:rPr lang="en-US" dirty="0">
                    <a:solidFill>
                      <a:schemeClr val="bg1"/>
                    </a:solidFill>
                  </a:rPr>
                  <a:t>		Try branch </a:t>
                </a:r>
                <a14:m>
                  <m:oMath xmlns:m="http://schemas.openxmlformats.org/officeDocument/2006/math">
                    <m:sSub>
                      <m:sSubPr>
                        <m:ctrlPr>
                          <a:rPr lang="en-US" i="1">
                            <a:solidFill>
                              <a:schemeClr val="bg1"/>
                            </a:solidFill>
                            <a:latin typeface="Cambria Math"/>
                          </a:rPr>
                        </m:ctrlPr>
                      </m:sSubPr>
                      <m:e>
                        <m:r>
                          <a:rPr lang="en-US" i="1">
                            <a:solidFill>
                              <a:schemeClr val="bg1"/>
                            </a:solidFill>
                            <a:latin typeface="Cambria Math"/>
                          </a:rPr>
                          <m:t>¬(</m:t>
                        </m:r>
                        <m:r>
                          <a:rPr lang="en-US" i="1">
                            <a:solidFill>
                              <a:schemeClr val="bg1"/>
                            </a:solidFill>
                            <a:latin typeface="Cambria Math"/>
                          </a:rPr>
                          <m:t>𝑎</m:t>
                        </m:r>
                      </m:e>
                      <m:sub>
                        <m:r>
                          <a:rPr lang="en-US" i="1">
                            <a:solidFill>
                              <a:schemeClr val="bg1"/>
                            </a:solidFill>
                            <a:latin typeface="Cambria Math"/>
                          </a:rPr>
                          <m:t>1</m:t>
                        </m:r>
                      </m:sub>
                    </m:sSub>
                    <m:r>
                      <a:rPr lang="en-US" i="1">
                        <a:solidFill>
                          <a:schemeClr val="bg1"/>
                        </a:solidFill>
                        <a:latin typeface="Cambria Math"/>
                      </a:rPr>
                      <m:t>≃</m:t>
                    </m:r>
                    <m:sSub>
                      <m:sSubPr>
                        <m:ctrlPr>
                          <a:rPr lang="en-US" i="1">
                            <a:solidFill>
                              <a:schemeClr val="bg1"/>
                            </a:solidFill>
                            <a:latin typeface="Cambria Math"/>
                          </a:rPr>
                        </m:ctrlPr>
                      </m:sSubPr>
                      <m:e>
                        <m:r>
                          <a:rPr lang="en-US" i="1">
                            <a:solidFill>
                              <a:schemeClr val="bg1"/>
                            </a:solidFill>
                            <a:latin typeface="Cambria Math"/>
                          </a:rPr>
                          <m:t>𝑏</m:t>
                        </m:r>
                      </m:e>
                      <m:sub>
                        <m:r>
                          <a:rPr lang="en-US" i="1">
                            <a:solidFill>
                              <a:schemeClr val="bg1"/>
                            </a:solidFill>
                            <a:latin typeface="Cambria Math"/>
                          </a:rPr>
                          <m:t>1</m:t>
                        </m:r>
                      </m:sub>
                    </m:sSub>
                    <m:r>
                      <a:rPr lang="en-US" i="1">
                        <a:solidFill>
                          <a:schemeClr val="bg1"/>
                        </a:solidFill>
                        <a:latin typeface="Cambria Math"/>
                      </a:rPr>
                      <m:t>∧</m:t>
                    </m:r>
                    <m:sSub>
                      <m:sSubPr>
                        <m:ctrlPr>
                          <a:rPr lang="en-US" i="1">
                            <a:solidFill>
                              <a:schemeClr val="bg1"/>
                            </a:solidFill>
                            <a:latin typeface="Cambria Math"/>
                          </a:rPr>
                        </m:ctrlPr>
                      </m:sSubPr>
                      <m:e>
                        <m:r>
                          <a:rPr lang="en-US" i="1">
                            <a:solidFill>
                              <a:schemeClr val="bg1"/>
                            </a:solidFill>
                            <a:latin typeface="Cambria Math"/>
                          </a:rPr>
                          <m:t>𝑏</m:t>
                        </m:r>
                      </m:e>
                      <m:sub>
                        <m:r>
                          <a:rPr lang="en-US" i="1">
                            <a:solidFill>
                              <a:schemeClr val="bg1"/>
                            </a:solidFill>
                            <a:latin typeface="Cambria Math"/>
                          </a:rPr>
                          <m:t>1</m:t>
                        </m:r>
                      </m:sub>
                    </m:sSub>
                    <m:r>
                      <a:rPr lang="en-US" i="1">
                        <a:solidFill>
                          <a:schemeClr val="bg1"/>
                        </a:solidFill>
                        <a:latin typeface="Cambria Math"/>
                      </a:rPr>
                      <m:t>≃</m:t>
                    </m:r>
                    <m:sSub>
                      <m:sSubPr>
                        <m:ctrlPr>
                          <a:rPr lang="en-US" i="1">
                            <a:solidFill>
                              <a:schemeClr val="bg1"/>
                            </a:solidFill>
                            <a:latin typeface="Cambria Math"/>
                          </a:rPr>
                        </m:ctrlPr>
                      </m:sSubPr>
                      <m:e>
                        <m:r>
                          <a:rPr lang="en-US" i="1">
                            <a:solidFill>
                              <a:schemeClr val="bg1"/>
                            </a:solidFill>
                            <a:latin typeface="Cambria Math"/>
                          </a:rPr>
                          <m:t>𝑎</m:t>
                        </m:r>
                      </m:e>
                      <m:sub>
                        <m:r>
                          <a:rPr lang="en-US" i="1">
                            <a:solidFill>
                              <a:schemeClr val="bg1"/>
                            </a:solidFill>
                            <a:latin typeface="Cambria Math"/>
                          </a:rPr>
                          <m:t>2</m:t>
                        </m:r>
                      </m:sub>
                    </m:sSub>
                  </m:oMath>
                </a14:m>
                <a:r>
                  <a:rPr lang="en-US" dirty="0">
                    <a:solidFill>
                      <a:schemeClr val="bg1"/>
                    </a:solidFill>
                  </a:rPr>
                  <a:t>)</a:t>
                </a:r>
                <a:endParaRPr lang="en-US" dirty="0" smtClean="0">
                  <a:solidFill>
                    <a:schemeClr val="bg1"/>
                  </a:solidFill>
                </a:endParaRPr>
              </a:p>
              <a:p>
                <a:r>
                  <a:rPr lang="en-US" dirty="0">
                    <a:solidFill>
                      <a:schemeClr val="bg1"/>
                    </a:solidFill>
                  </a:rPr>
                  <a:t>Implies </a:t>
                </a:r>
                <a14:m>
                  <m:oMath xmlns:m="http://schemas.openxmlformats.org/officeDocument/2006/math">
                    <m:sSub>
                      <m:sSubPr>
                        <m:ctrlPr>
                          <a:rPr lang="en-US" i="1">
                            <a:solidFill>
                              <a:schemeClr val="bg1"/>
                            </a:solidFill>
                            <a:latin typeface="Cambria Math"/>
                          </a:rPr>
                        </m:ctrlPr>
                      </m:sSubPr>
                      <m:e>
                        <m:r>
                          <a:rPr lang="en-US" i="1">
                            <a:solidFill>
                              <a:schemeClr val="bg1"/>
                            </a:solidFill>
                            <a:latin typeface="Cambria Math"/>
                          </a:rPr>
                          <m:t>𝑎</m:t>
                        </m:r>
                      </m:e>
                      <m:sub>
                        <m:r>
                          <a:rPr lang="en-US" i="1">
                            <a:solidFill>
                              <a:schemeClr val="bg1"/>
                            </a:solidFill>
                            <a:latin typeface="Cambria Math"/>
                          </a:rPr>
                          <m:t>1</m:t>
                        </m:r>
                      </m:sub>
                    </m:sSub>
                    <m:r>
                      <a:rPr lang="en-US" i="1">
                        <a:solidFill>
                          <a:schemeClr val="bg1"/>
                        </a:solidFill>
                        <a:latin typeface="Cambria Math"/>
                      </a:rPr>
                      <m:t>≃</m:t>
                    </m:r>
                    <m:sSub>
                      <m:sSubPr>
                        <m:ctrlPr>
                          <a:rPr lang="en-US" i="1">
                            <a:solidFill>
                              <a:schemeClr val="bg1"/>
                            </a:solidFill>
                            <a:latin typeface="Cambria Math"/>
                          </a:rPr>
                        </m:ctrlPr>
                      </m:sSubPr>
                      <m:e>
                        <m:r>
                          <a:rPr lang="en-US" i="1">
                            <a:solidFill>
                              <a:schemeClr val="bg1"/>
                            </a:solidFill>
                            <a:latin typeface="Cambria Math"/>
                          </a:rPr>
                          <m:t>𝑏</m:t>
                        </m:r>
                      </m:e>
                      <m:sub>
                        <m:r>
                          <a:rPr lang="en-US" i="1">
                            <a:solidFill>
                              <a:schemeClr val="bg1"/>
                            </a:solidFill>
                            <a:latin typeface="Cambria Math"/>
                          </a:rPr>
                          <m:t>1</m:t>
                        </m:r>
                      </m:sub>
                    </m:sSub>
                    <m:r>
                      <a:rPr lang="en-US" i="1">
                        <a:solidFill>
                          <a:schemeClr val="bg1"/>
                        </a:solidFill>
                        <a:latin typeface="Cambria Math"/>
                      </a:rPr>
                      <m:t>≃</m:t>
                    </m:r>
                    <m:sSub>
                      <m:sSubPr>
                        <m:ctrlPr>
                          <a:rPr lang="en-US" i="1">
                            <a:solidFill>
                              <a:schemeClr val="bg1"/>
                            </a:solidFill>
                            <a:latin typeface="Cambria Math"/>
                          </a:rPr>
                        </m:ctrlPr>
                      </m:sSubPr>
                      <m:e>
                        <m:r>
                          <a:rPr lang="en-US" i="1">
                            <a:solidFill>
                              <a:schemeClr val="bg1"/>
                            </a:solidFill>
                            <a:latin typeface="Cambria Math"/>
                          </a:rPr>
                          <m:t>𝑎</m:t>
                        </m:r>
                      </m:e>
                      <m:sub>
                        <m:r>
                          <a:rPr lang="en-US" i="1">
                            <a:solidFill>
                              <a:schemeClr val="bg1"/>
                            </a:solidFill>
                            <a:latin typeface="Cambria Math"/>
                          </a:rPr>
                          <m:t>2</m:t>
                        </m:r>
                      </m:sub>
                    </m:sSub>
                    <m:r>
                      <a:rPr lang="en-US" i="1">
                        <a:solidFill>
                          <a:schemeClr val="bg1"/>
                        </a:solidFill>
                        <a:latin typeface="Cambria Math"/>
                      </a:rPr>
                      <m:t> </m:t>
                    </m:r>
                  </m:oMath>
                </a14:m>
                <a:r>
                  <a:rPr lang="en-US" dirty="0" smtClean="0">
                    <a:solidFill>
                      <a:schemeClr val="bg1"/>
                    </a:solidFill>
                  </a:rPr>
                  <a:t>			Implies </a:t>
                </a:r>
                <a14:m>
                  <m:oMath xmlns:m="http://schemas.openxmlformats.org/officeDocument/2006/math">
                    <m:sSub>
                      <m:sSubPr>
                        <m:ctrlPr>
                          <a:rPr lang="en-US" i="1">
                            <a:solidFill>
                              <a:schemeClr val="bg1"/>
                            </a:solidFill>
                            <a:latin typeface="Cambria Math"/>
                          </a:rPr>
                        </m:ctrlPr>
                      </m:sSubPr>
                      <m:e>
                        <m:r>
                          <a:rPr lang="en-US" i="1">
                            <a:solidFill>
                              <a:schemeClr val="bg1"/>
                            </a:solidFill>
                            <a:latin typeface="Cambria Math"/>
                          </a:rPr>
                          <m:t>𝑎</m:t>
                        </m:r>
                      </m:e>
                      <m:sub>
                        <m:r>
                          <a:rPr lang="en-US" i="1">
                            <a:solidFill>
                              <a:schemeClr val="bg1"/>
                            </a:solidFill>
                            <a:latin typeface="Cambria Math"/>
                          </a:rPr>
                          <m:t>1</m:t>
                        </m:r>
                      </m:sub>
                    </m:sSub>
                    <m:r>
                      <a:rPr lang="en-US" i="1">
                        <a:solidFill>
                          <a:schemeClr val="bg1"/>
                        </a:solidFill>
                        <a:latin typeface="Cambria Math"/>
                      </a:rPr>
                      <m:t>≃</m:t>
                    </m:r>
                    <m:sSub>
                      <m:sSubPr>
                        <m:ctrlPr>
                          <a:rPr lang="en-US" i="1">
                            <a:solidFill>
                              <a:schemeClr val="bg1"/>
                            </a:solidFill>
                            <a:latin typeface="Cambria Math"/>
                          </a:rPr>
                        </m:ctrlPr>
                      </m:sSubPr>
                      <m:e>
                        <m:r>
                          <a:rPr lang="en-US" b="0" i="1" smtClean="0">
                            <a:solidFill>
                              <a:schemeClr val="bg1"/>
                            </a:solidFill>
                            <a:latin typeface="Cambria Math"/>
                          </a:rPr>
                          <m:t>𝑐</m:t>
                        </m:r>
                      </m:e>
                      <m:sub>
                        <m:r>
                          <a:rPr lang="en-US" i="1">
                            <a:solidFill>
                              <a:schemeClr val="bg1"/>
                            </a:solidFill>
                            <a:latin typeface="Cambria Math"/>
                          </a:rPr>
                          <m:t>1</m:t>
                        </m:r>
                      </m:sub>
                    </m:sSub>
                    <m:r>
                      <a:rPr lang="en-US" i="1">
                        <a:solidFill>
                          <a:schemeClr val="bg1"/>
                        </a:solidFill>
                        <a:latin typeface="Cambria Math"/>
                      </a:rPr>
                      <m:t>≃</m:t>
                    </m:r>
                    <m:sSub>
                      <m:sSubPr>
                        <m:ctrlPr>
                          <a:rPr lang="en-US" i="1">
                            <a:solidFill>
                              <a:schemeClr val="bg1"/>
                            </a:solidFill>
                            <a:latin typeface="Cambria Math"/>
                          </a:rPr>
                        </m:ctrlPr>
                      </m:sSubPr>
                      <m:e>
                        <m:r>
                          <a:rPr lang="en-US" i="1">
                            <a:solidFill>
                              <a:schemeClr val="bg1"/>
                            </a:solidFill>
                            <a:latin typeface="Cambria Math"/>
                          </a:rPr>
                          <m:t>𝑎</m:t>
                        </m:r>
                      </m:e>
                      <m:sub>
                        <m:r>
                          <a:rPr lang="en-US" i="1">
                            <a:solidFill>
                              <a:schemeClr val="bg1"/>
                            </a:solidFill>
                            <a:latin typeface="Cambria Math"/>
                          </a:rPr>
                          <m:t>2</m:t>
                        </m:r>
                      </m:sub>
                    </m:sSub>
                  </m:oMath>
                </a14:m>
                <a:endParaRPr lang="en-US" dirty="0" smtClean="0">
                  <a:solidFill>
                    <a:schemeClr val="bg1"/>
                  </a:solidFill>
                </a:endParaRPr>
              </a:p>
              <a:p>
                <a:r>
                  <a:rPr lang="en-US" dirty="0" smtClean="0">
                    <a:solidFill>
                      <a:schemeClr val="bg1"/>
                    </a:solidFill>
                  </a:rPr>
                  <a:t>Collect implied equalities			</a:t>
                </a:r>
                <a:r>
                  <a:rPr lang="en-US" dirty="0">
                    <a:solidFill>
                      <a:schemeClr val="bg1"/>
                    </a:solidFill>
                  </a:rPr>
                  <a:t>Collect implied </a:t>
                </a:r>
                <a:r>
                  <a:rPr lang="en-US" dirty="0" smtClean="0">
                    <a:solidFill>
                      <a:schemeClr val="bg1"/>
                    </a:solidFill>
                  </a:rPr>
                  <a:t>equalities</a:t>
                </a:r>
                <a:endParaRPr lang="en-US" dirty="0">
                  <a:solidFill>
                    <a:schemeClr val="bg1"/>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559390" y="4673190"/>
                <a:ext cx="8223790" cy="923330"/>
              </a:xfrm>
              <a:prstGeom prst="rect">
                <a:avLst/>
              </a:prstGeom>
              <a:blipFill rotWithShape="1">
                <a:blip r:embed="rId4"/>
                <a:stretch>
                  <a:fillRect l="-667" t="-3311" b="-99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685800" y="5943600"/>
                <a:ext cx="7646645" cy="923330"/>
              </a:xfrm>
              <a:prstGeom prst="rect">
                <a:avLst/>
              </a:prstGeom>
              <a:noFill/>
            </p:spPr>
            <p:txBody>
              <a:bodyPr wrap="none" rtlCol="0">
                <a:spAutoFit/>
              </a:bodyPr>
              <a:lstStyle/>
              <a:p>
                <a:r>
                  <a:rPr lang="en-US" dirty="0" smtClean="0">
                    <a:solidFill>
                      <a:schemeClr val="bg1"/>
                    </a:solidFill>
                  </a:rPr>
                  <a:t>Compute the</a:t>
                </a:r>
                <a:r>
                  <a:rPr lang="en-US" b="1" dirty="0" smtClean="0">
                    <a:solidFill>
                      <a:schemeClr val="bg1"/>
                    </a:solidFill>
                  </a:rPr>
                  <a:t> </a:t>
                </a:r>
                <a:r>
                  <a:rPr lang="en-US" b="1" i="1" dirty="0" smtClean="0">
                    <a:solidFill>
                      <a:schemeClr val="bg1"/>
                    </a:solidFill>
                  </a:rPr>
                  <a:t>join </a:t>
                </a:r>
                <a14:m>
                  <m:oMath xmlns:m="http://schemas.openxmlformats.org/officeDocument/2006/math">
                    <m:r>
                      <a:rPr lang="en-US" b="0" i="1" smtClean="0">
                        <a:solidFill>
                          <a:schemeClr val="bg1"/>
                        </a:solidFill>
                        <a:latin typeface="Cambria Math"/>
                      </a:rPr>
                      <m:t>⊔ </m:t>
                    </m:r>
                  </m:oMath>
                </a14:m>
                <a:r>
                  <a:rPr lang="en-US" dirty="0" smtClean="0">
                    <a:solidFill>
                      <a:schemeClr val="bg1"/>
                    </a:solidFill>
                  </a:rPr>
                  <a:t>of the two equalities – common equalities are learned</a:t>
                </a:r>
              </a:p>
              <a:p>
                <a:endParaRPr lang="en-US" dirty="0">
                  <a:solidFill>
                    <a:schemeClr val="bg1"/>
                  </a:solidFill>
                </a:endParaRPr>
              </a:p>
              <a:p>
                <a:r>
                  <a:rPr lang="en-US" dirty="0" smtClean="0">
                    <a:solidFill>
                      <a:schemeClr val="bg1"/>
                    </a:solidFill>
                  </a:rPr>
                  <a:t>Still potentially O(</a:t>
                </a:r>
                <a14:m>
                  <m:oMath xmlns:m="http://schemas.openxmlformats.org/officeDocument/2006/math">
                    <m:sSup>
                      <m:sSupPr>
                        <m:ctrlPr>
                          <a:rPr lang="en-US" i="1" dirty="0" smtClean="0">
                            <a:solidFill>
                              <a:schemeClr val="bg1"/>
                            </a:solidFill>
                            <a:latin typeface="Cambria Math"/>
                          </a:rPr>
                        </m:ctrlPr>
                      </m:sSupPr>
                      <m:e>
                        <m:r>
                          <a:rPr lang="en-US" i="1" dirty="0" smtClean="0">
                            <a:solidFill>
                              <a:schemeClr val="bg1"/>
                            </a:solidFill>
                            <a:latin typeface="Cambria Math"/>
                          </a:rPr>
                          <m:t>𝑛</m:t>
                        </m:r>
                      </m:e>
                      <m:sup>
                        <m:r>
                          <a:rPr lang="en-US" i="1" dirty="0" smtClean="0">
                            <a:solidFill>
                              <a:schemeClr val="bg1"/>
                            </a:solidFill>
                            <a:latin typeface="Cambria Math"/>
                          </a:rPr>
                          <m:t>2</m:t>
                        </m:r>
                      </m:sup>
                    </m:sSup>
                  </m:oMath>
                </a14:m>
                <a:r>
                  <a:rPr lang="en-US" dirty="0" smtClean="0">
                    <a:solidFill>
                      <a:schemeClr val="bg1"/>
                    </a:solidFill>
                  </a:rPr>
                  <a:t>) rounds just at </a:t>
                </a:r>
                <a:r>
                  <a:rPr lang="en-US" b="1" i="1" dirty="0" smtClean="0">
                    <a:solidFill>
                      <a:schemeClr val="bg1"/>
                    </a:solidFill>
                  </a:rPr>
                  <a:t>base</a:t>
                </a:r>
                <a:r>
                  <a:rPr lang="en-US" i="1" dirty="0" smtClean="0">
                    <a:solidFill>
                      <a:schemeClr val="bg1"/>
                    </a:solidFill>
                  </a:rPr>
                  <a:t> </a:t>
                </a:r>
                <a:r>
                  <a:rPr lang="en-US" dirty="0" smtClean="0">
                    <a:solidFill>
                      <a:schemeClr val="bg1"/>
                    </a:solidFill>
                  </a:rPr>
                  <a:t>level of search. </a:t>
                </a:r>
              </a:p>
            </p:txBody>
          </p:sp>
        </mc:Choice>
        <mc:Fallback xmlns="">
          <p:sp>
            <p:nvSpPr>
              <p:cNvPr id="8" name="TextBox 7"/>
              <p:cNvSpPr txBox="1">
                <a:spLocks noRot="1" noChangeAspect="1" noMove="1" noResize="1" noEditPoints="1" noAdjustHandles="1" noChangeArrowheads="1" noChangeShapeType="1" noTextEdit="1"/>
              </p:cNvSpPr>
              <p:nvPr/>
            </p:nvSpPr>
            <p:spPr>
              <a:xfrm>
                <a:off x="685800" y="5943600"/>
                <a:ext cx="7646645" cy="923330"/>
              </a:xfrm>
              <a:prstGeom prst="rect">
                <a:avLst/>
              </a:prstGeom>
              <a:blipFill rotWithShape="1">
                <a:blip r:embed="rId5"/>
                <a:stretch>
                  <a:fillRect l="-718" t="-3311" r="-558" b="-9934"/>
                </a:stretch>
              </a:blipFill>
            </p:spPr>
            <p:txBody>
              <a:bodyPr/>
              <a:lstStyle/>
              <a:p>
                <a:r>
                  <a:rPr lang="en-US">
                    <a:noFill/>
                  </a:rPr>
                  <a:t> </a:t>
                </a:r>
              </a:p>
            </p:txBody>
          </p:sp>
        </mc:Fallback>
      </mc:AlternateContent>
      <p:cxnSp>
        <p:nvCxnSpPr>
          <p:cNvPr id="10" name="Straight Arrow Connector 9"/>
          <p:cNvCxnSpPr/>
          <p:nvPr/>
        </p:nvCxnSpPr>
        <p:spPr>
          <a:xfrm>
            <a:off x="2209800" y="5596520"/>
            <a:ext cx="1702391" cy="372070"/>
          </a:xfrm>
          <a:prstGeom prst="straightConnector1">
            <a:avLst/>
          </a:prstGeom>
          <a:ln w="25400">
            <a:solidFill>
              <a:schemeClr val="bg1"/>
            </a:solidFill>
            <a:tailEnd type="stealth"/>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5029202" y="5596520"/>
            <a:ext cx="1523998" cy="372070"/>
          </a:xfrm>
          <a:prstGeom prst="straightConnector1">
            <a:avLst/>
          </a:prstGeom>
          <a:ln w="25400">
            <a:solidFill>
              <a:schemeClr val="bg1"/>
            </a:solidFill>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8424587"/>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381000" y="230188"/>
                <a:ext cx="8382000" cy="747897"/>
              </a:xfrm>
            </p:spPr>
            <p:txBody>
              <a:bodyPr/>
              <a:lstStyle/>
              <a:p>
                <a:r>
                  <a:rPr lang="en-US" dirty="0" smtClean="0"/>
                  <a:t>DPLL(</a:t>
                </a:r>
                <a14:m>
                  <m:oMath xmlns:m="http://schemas.openxmlformats.org/officeDocument/2006/math">
                    <m:r>
                      <a:rPr lang="en-US" i="1" dirty="0">
                        <a:latin typeface="Cambria Math"/>
                      </a:rPr>
                      <m:t>⊔</m:t>
                    </m:r>
                    <m:r>
                      <m:rPr>
                        <m:sty m:val="p"/>
                      </m:rPr>
                      <a:rPr lang="en-US" b="0" i="0" dirty="0" smtClean="0">
                        <a:latin typeface="Cambria Math"/>
                      </a:rPr>
                      <m:t>base</m:t>
                    </m:r>
                  </m:oMath>
                </a14:m>
                <a:r>
                  <a:rPr lang="en-US" dirty="0" smtClean="0"/>
                  <a:t>) </a:t>
                </a:r>
                <a:r>
                  <a:rPr lang="en-US" sz="4800" dirty="0" smtClean="0"/>
                  <a:t>misses short proofs</a:t>
                </a:r>
                <a:endParaRPr lang="en-US" sz="4800"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381000" y="230188"/>
                <a:ext cx="8382000" cy="747897"/>
              </a:xfrm>
              <a:blipFill rotWithShape="1">
                <a:blip r:embed="rId2"/>
                <a:stretch>
                  <a:fillRect l="-5236" t="-42623" r="-655" b="-63934"/>
                </a:stretch>
              </a:blipFill>
            </p:spPr>
            <p:txBody>
              <a:bodyPr/>
              <a:lstStyle/>
              <a:p>
                <a:r>
                  <a:rPr lang="en-US">
                    <a:noFill/>
                  </a:rPr>
                  <a:t> </a:t>
                </a:r>
              </a:p>
            </p:txBody>
          </p:sp>
        </mc:Fallback>
      </mc:AlternateContent>
      <p:sp>
        <p:nvSpPr>
          <p:cNvPr id="3" name="Content Placeholder 2"/>
          <p:cNvSpPr>
            <a:spLocks noGrp="1"/>
          </p:cNvSpPr>
          <p:nvPr>
            <p:ph idx="1"/>
          </p:nvPr>
        </p:nvSpPr>
        <p:spPr>
          <a:xfrm>
            <a:off x="381000" y="1412875"/>
            <a:ext cx="8382000" cy="457048"/>
          </a:xfrm>
        </p:spPr>
        <p:txBody>
          <a:bodyPr/>
          <a:lstStyle/>
          <a:p>
            <a:r>
              <a:rPr lang="en-US" dirty="0" smtClean="0"/>
              <a:t>Single case splits don’t suffice</a:t>
            </a:r>
            <a:endParaRPr lang="en-US" dirty="0"/>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7202" t="27582" r="26286" b="39117"/>
          <a:stretch/>
        </p:blipFill>
        <p:spPr bwMode="auto">
          <a:xfrm>
            <a:off x="1143000" y="2415209"/>
            <a:ext cx="6633949" cy="2968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143000" y="6091825"/>
            <a:ext cx="5250155" cy="369332"/>
          </a:xfrm>
          <a:prstGeom prst="rect">
            <a:avLst/>
          </a:prstGeom>
          <a:noFill/>
        </p:spPr>
        <p:txBody>
          <a:bodyPr wrap="none" rtlCol="0">
            <a:spAutoFit/>
          </a:bodyPr>
          <a:lstStyle/>
          <a:p>
            <a:r>
              <a:rPr lang="en-US" dirty="0" smtClean="0">
                <a:solidFill>
                  <a:schemeClr val="bg1"/>
                </a:solidFill>
              </a:rPr>
              <a:t>Requires 2 case splits to collect implied equalities</a:t>
            </a:r>
          </a:p>
        </p:txBody>
      </p:sp>
    </p:spTree>
    <p:extLst>
      <p:ext uri="{BB962C8B-B14F-4D97-AF65-F5344CB8AC3E}">
        <p14:creationId xmlns:p14="http://schemas.microsoft.com/office/powerpoint/2010/main" val="2392517376"/>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r>
              <a:rPr lang="en-US" sz="4800" i="1" dirty="0" smtClean="0"/>
              <a:t>Conflict Directed Theory Resolution</a:t>
            </a:r>
            <a:endParaRPr lang="en-US" sz="4800" i="1"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81000" y="1412875"/>
                <a:ext cx="8382000" cy="4376583"/>
              </a:xfrm>
            </p:spPr>
            <p:txBody>
              <a:bodyPr/>
              <a:lstStyle/>
              <a:p>
                <a:pPr marL="0" indent="0">
                  <a:buNone/>
                </a:pPr>
                <a:r>
                  <a:rPr lang="en-US" dirty="0" smtClean="0"/>
                  <a:t>We now describe an approach we call: </a:t>
                </a:r>
                <a:br>
                  <a:rPr lang="en-US" dirty="0" smtClean="0"/>
                </a:br>
                <a:endParaRPr lang="en-US" dirty="0" smtClean="0"/>
              </a:p>
              <a:p>
                <a:pPr marL="376238" lvl="1" indent="0">
                  <a:buNone/>
                </a:pPr>
                <a:r>
                  <a:rPr lang="en-US" dirty="0"/>
                  <a:t>	</a:t>
                </a:r>
                <a:r>
                  <a:rPr lang="en-US" b="1" dirty="0"/>
                  <a:t>C</a:t>
                </a:r>
                <a:r>
                  <a:rPr lang="en-US" b="1" dirty="0" smtClean="0"/>
                  <a:t>onflict Directed </a:t>
                </a:r>
                <a:r>
                  <a:rPr lang="en-US" b="1" dirty="0"/>
                  <a:t>T</a:t>
                </a:r>
                <a:r>
                  <a:rPr lang="en-US" b="1" dirty="0" smtClean="0"/>
                  <a:t>heory Resolution </a:t>
                </a:r>
              </a:p>
              <a:p>
                <a:pPr marL="376238" lvl="1" indent="0">
                  <a:buNone/>
                </a:pPr>
                <a:endParaRPr lang="en-US" b="1" dirty="0"/>
              </a:p>
              <a:p>
                <a:pPr marL="376238" lvl="1" indent="0">
                  <a:buNone/>
                </a:pPr>
                <a:r>
                  <a:rPr lang="en-US" dirty="0"/>
                  <a:t>	</a:t>
                </a:r>
                <a:r>
                  <a:rPr lang="en-US" dirty="0" smtClean="0"/>
                  <a:t>    resolve literals from conflicts</a:t>
                </a:r>
              </a:p>
              <a:p>
                <a:pPr marL="376238" lvl="1" indent="0">
                  <a:buNone/>
                </a:pPr>
                <a:r>
                  <a:rPr lang="en-US" dirty="0"/>
                  <a:t>	</a:t>
                </a:r>
                <a14:m>
                  <m:oMath xmlns:m="http://schemas.openxmlformats.org/officeDocument/2006/math">
                    <m:r>
                      <a:rPr lang="en-US" b="0" i="1" dirty="0" smtClean="0">
                        <a:latin typeface="Cambria Math"/>
                      </a:rPr>
                      <m:t>→</m:t>
                    </m:r>
                  </m:oMath>
                </a14:m>
                <a:r>
                  <a:rPr lang="en-US" dirty="0" smtClean="0"/>
                  <a:t> simulates resolution proofs.</a:t>
                </a:r>
              </a:p>
              <a:p>
                <a:pPr marL="376238" lvl="1" indent="0">
                  <a:buNone/>
                </a:pPr>
                <a:endParaRPr lang="en-US" dirty="0"/>
              </a:p>
              <a:p>
                <a:pPr marL="376238" lvl="1" indent="0">
                  <a:buNone/>
                </a:pPr>
                <a:r>
                  <a:rPr lang="en-US" dirty="0" smtClean="0"/>
                  <a:t>Engineering: </a:t>
                </a:r>
                <a:r>
                  <a:rPr lang="en-US" b="1" dirty="0" smtClean="0"/>
                  <a:t>Throttle </a:t>
                </a:r>
                <a:r>
                  <a:rPr lang="en-US" dirty="0" smtClean="0"/>
                  <a:t>resolution dynamically based on activity.</a:t>
                </a:r>
                <a:endParaRPr lang="en-US" b="1"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81000" y="1412875"/>
                <a:ext cx="8382000" cy="4376583"/>
              </a:xfrm>
              <a:blipFill rotWithShape="1">
                <a:blip r:embed="rId2"/>
                <a:stretch>
                  <a:fillRect l="-3055" t="-4178" b="-4318"/>
                </a:stretch>
              </a:blipFill>
            </p:spPr>
            <p:txBody>
              <a:bodyPr/>
              <a:lstStyle/>
              <a:p>
                <a:r>
                  <a:rPr lang="en-US">
                    <a:noFill/>
                  </a:rPr>
                  <a:t> </a:t>
                </a:r>
              </a:p>
            </p:txBody>
          </p:sp>
        </mc:Fallback>
      </mc:AlternateContent>
      <p:pic>
        <p:nvPicPr>
          <p:cNvPr id="364548" name="Picture 4" descr="C:\Users\nbjorner\AppData\Local\Microsoft\Windows\Temporary Internet Files\Content.IE5\GY1EQ9TJ\MC900435236[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34269" y="3200400"/>
            <a:ext cx="577467" cy="71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298878"/>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r>
              <a:rPr lang="en-US" sz="4800" dirty="0" err="1" smtClean="0"/>
              <a:t>Th</a:t>
            </a:r>
            <a:r>
              <a:rPr lang="en-US" sz="4800" dirty="0" smtClean="0"/>
              <a:t>(Equality) - Example</a:t>
            </a:r>
            <a:endParaRPr lang="en-US" sz="4800"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641" t="41373" r="24387" b="37975"/>
          <a:stretch/>
        </p:blipFill>
        <p:spPr bwMode="auto">
          <a:xfrm>
            <a:off x="795294" y="2895600"/>
            <a:ext cx="7510506" cy="1979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6" name="Content Placeholder 2"/>
              <p:cNvSpPr txBox="1">
                <a:spLocks/>
              </p:cNvSpPr>
              <p:nvPr/>
            </p:nvSpPr>
            <p:spPr bwMode="auto">
              <a:xfrm>
                <a:off x="506896" y="5181600"/>
                <a:ext cx="8382000" cy="1144929"/>
              </a:xfrm>
              <a:prstGeom prst="rect">
                <a:avLst/>
              </a:prstGeom>
              <a:extLst/>
            </p:spPr>
            <p:txBody>
              <a:bodyPr vert="horz" wrap="square" lIns="0" tIns="0" rIns="0" bIns="0" numCol="1" anchor="t" anchorCtr="0" compatLnSpc="1">
                <a:prstTxWarp prst="textNoShape">
                  <a:avLst/>
                </a:prstTxWarp>
                <a:spAutoFit/>
              </a:bodyPr>
              <a:lstStyle>
                <a:lvl1pPr marL="384175" indent="-384175" algn="l" defTabSz="912813" rtl="0" fontAlgn="base">
                  <a:lnSpc>
                    <a:spcPct val="90000"/>
                  </a:lnSpc>
                  <a:spcBef>
                    <a:spcPct val="20000"/>
                  </a:spcBef>
                  <a:spcAft>
                    <a:spcPct val="0"/>
                  </a:spcAft>
                  <a:buSzPct val="90000"/>
                  <a:buBlip>
                    <a:blip r:embed="rId3"/>
                  </a:buBlip>
                  <a:defRPr sz="3300" kern="1200">
                    <a:solidFill>
                      <a:schemeClr val="bg1"/>
                    </a:solidFill>
                    <a:latin typeface="+mn-lt"/>
                    <a:ea typeface="+mn-ea"/>
                    <a:cs typeface="+mn-cs"/>
                  </a:defRPr>
                </a:lvl1pPr>
                <a:lvl2pPr marL="738188" indent="-361950" algn="l" defTabSz="912813" rtl="0" fontAlgn="base">
                  <a:lnSpc>
                    <a:spcPct val="90000"/>
                  </a:lnSpc>
                  <a:spcBef>
                    <a:spcPct val="20000"/>
                  </a:spcBef>
                  <a:spcAft>
                    <a:spcPct val="0"/>
                  </a:spcAft>
                  <a:buSzPct val="90000"/>
                  <a:buBlip>
                    <a:blip r:embed="rId3"/>
                  </a:buBlip>
                  <a:defRPr sz="3000" kern="1200">
                    <a:solidFill>
                      <a:schemeClr val="bg1"/>
                    </a:solidFill>
                    <a:latin typeface="+mn-lt"/>
                    <a:ea typeface="+mn-ea"/>
                    <a:cs typeface="+mn-cs"/>
                  </a:defRPr>
                </a:lvl2pPr>
                <a:lvl3pPr marL="1101725" indent="-347663" algn="l" defTabSz="912813" rtl="0" fontAlgn="base">
                  <a:lnSpc>
                    <a:spcPct val="90000"/>
                  </a:lnSpc>
                  <a:spcBef>
                    <a:spcPct val="20000"/>
                  </a:spcBef>
                  <a:spcAft>
                    <a:spcPct val="0"/>
                  </a:spcAft>
                  <a:buSzPct val="90000"/>
                  <a:buBlip>
                    <a:blip r:embed="rId3"/>
                  </a:buBlip>
                  <a:defRPr sz="2700" kern="1200">
                    <a:solidFill>
                      <a:schemeClr val="bg1"/>
                    </a:solidFill>
                    <a:latin typeface="+mn-lt"/>
                    <a:ea typeface="+mn-ea"/>
                    <a:cs typeface="+mn-cs"/>
                  </a:defRPr>
                </a:lvl3pPr>
                <a:lvl4pPr marL="1419225" indent="-317500" algn="l" defTabSz="912813" rtl="0" fontAlgn="base">
                  <a:lnSpc>
                    <a:spcPct val="90000"/>
                  </a:lnSpc>
                  <a:spcBef>
                    <a:spcPct val="20000"/>
                  </a:spcBef>
                  <a:spcAft>
                    <a:spcPct val="0"/>
                  </a:spcAft>
                  <a:buSzPct val="90000"/>
                  <a:buBlip>
                    <a:blip r:embed="rId3"/>
                  </a:buBlip>
                  <a:defRPr sz="2300" kern="1200">
                    <a:solidFill>
                      <a:schemeClr val="bg1"/>
                    </a:solidFill>
                    <a:latin typeface="+mn-lt"/>
                    <a:ea typeface="+mn-ea"/>
                    <a:cs typeface="+mn-cs"/>
                  </a:defRPr>
                </a:lvl4pPr>
                <a:lvl5pPr marL="1760538" indent="-317500" algn="l" defTabSz="912813" rtl="0" fontAlgn="base">
                  <a:lnSpc>
                    <a:spcPct val="90000"/>
                  </a:lnSpc>
                  <a:spcBef>
                    <a:spcPct val="20000"/>
                  </a:spcBef>
                  <a:spcAft>
                    <a:spcPct val="0"/>
                  </a:spcAft>
                  <a:buSzPct val="90000"/>
                  <a:buBlip>
                    <a:blip r:embed="rId3"/>
                  </a:buBlip>
                  <a:defRPr sz="2300" kern="1200">
                    <a:solidFill>
                      <a:schemeClr val="bg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2400" dirty="0" smtClean="0"/>
                  <a:t>Eventually, many conflicts contain:	   	       </a:t>
                </a:r>
                <a14:m>
                  <m:oMath xmlns:m="http://schemas.openxmlformats.org/officeDocument/2006/math">
                    <m:sSub>
                      <m:sSubPr>
                        <m:ctrlPr>
                          <a:rPr lang="en-US" sz="2400" i="1">
                            <a:latin typeface="Cambria Math"/>
                          </a:rPr>
                        </m:ctrlPr>
                      </m:sSubPr>
                      <m:e>
                        <m:r>
                          <a:rPr lang="en-US" sz="2400" i="1">
                            <a:latin typeface="Cambria Math"/>
                          </a:rPr>
                          <m:t>𝑎</m:t>
                        </m:r>
                      </m:e>
                      <m:sub>
                        <m:r>
                          <a:rPr lang="en-US" sz="2400" i="1">
                            <a:latin typeface="Cambria Math"/>
                          </a:rPr>
                          <m:t>1</m:t>
                        </m:r>
                      </m:sub>
                    </m:sSub>
                    <m:r>
                      <a:rPr lang="en-US" sz="2400" i="1">
                        <a:latin typeface="Cambria Math"/>
                      </a:rPr>
                      <m:t>≃</m:t>
                    </m:r>
                    <m:sSub>
                      <m:sSubPr>
                        <m:ctrlPr>
                          <a:rPr lang="en-US" sz="2400" i="1">
                            <a:latin typeface="Cambria Math"/>
                          </a:rPr>
                        </m:ctrlPr>
                      </m:sSubPr>
                      <m:e>
                        <m:r>
                          <a:rPr lang="en-US" sz="2400" i="1">
                            <a:latin typeface="Cambria Math"/>
                          </a:rPr>
                          <m:t>𝑏</m:t>
                        </m:r>
                      </m:e>
                      <m:sub>
                        <m:r>
                          <a:rPr lang="en-US" sz="2400" i="1">
                            <a:latin typeface="Cambria Math"/>
                          </a:rPr>
                          <m:t>1</m:t>
                        </m:r>
                      </m:sub>
                    </m:sSub>
                    <m:r>
                      <a:rPr lang="en-US" sz="2400" i="1">
                        <a:latin typeface="Cambria Math"/>
                      </a:rPr>
                      <m:t>∧</m:t>
                    </m:r>
                    <m:sSub>
                      <m:sSubPr>
                        <m:ctrlPr>
                          <a:rPr lang="en-US" sz="2400" i="1">
                            <a:latin typeface="Cambria Math"/>
                          </a:rPr>
                        </m:ctrlPr>
                      </m:sSubPr>
                      <m:e>
                        <m:r>
                          <a:rPr lang="en-US" sz="2400" i="1">
                            <a:latin typeface="Cambria Math"/>
                          </a:rPr>
                          <m:t>𝑏</m:t>
                        </m:r>
                      </m:e>
                      <m:sub>
                        <m:r>
                          <a:rPr lang="en-US" sz="2400" i="1">
                            <a:latin typeface="Cambria Math"/>
                          </a:rPr>
                          <m:t>1</m:t>
                        </m:r>
                      </m:sub>
                    </m:sSub>
                    <m:r>
                      <a:rPr lang="en-US" sz="2400" i="1">
                        <a:latin typeface="Cambria Math"/>
                      </a:rPr>
                      <m:t>≃</m:t>
                    </m:r>
                    <m:sSub>
                      <m:sSubPr>
                        <m:ctrlPr>
                          <a:rPr lang="en-US" sz="2400" i="1">
                            <a:latin typeface="Cambria Math"/>
                          </a:rPr>
                        </m:ctrlPr>
                      </m:sSubPr>
                      <m:e>
                        <m:r>
                          <a:rPr lang="en-US" sz="2400" i="1">
                            <a:latin typeface="Cambria Math"/>
                          </a:rPr>
                          <m:t>𝑎</m:t>
                        </m:r>
                      </m:e>
                      <m:sub>
                        <m:r>
                          <a:rPr lang="en-US" sz="2400" i="1">
                            <a:latin typeface="Cambria Math"/>
                          </a:rPr>
                          <m:t>2</m:t>
                        </m:r>
                      </m:sub>
                    </m:sSub>
                  </m:oMath>
                </a14:m>
                <a:endParaRPr lang="en-US" sz="2400" dirty="0" smtClean="0"/>
              </a:p>
              <a:p>
                <a:pPr marL="0" indent="0">
                  <a:buFontTx/>
                  <a:buNone/>
                </a:pPr>
                <a:r>
                  <a:rPr lang="en-US" sz="2400" dirty="0" smtClean="0"/>
                  <a:t>Use E-resolution, add clause:         </a:t>
                </a:r>
                <a14:m>
                  <m:oMath xmlns:m="http://schemas.openxmlformats.org/officeDocument/2006/math">
                    <m:sSub>
                      <m:sSubPr>
                        <m:ctrlPr>
                          <a:rPr lang="en-US" sz="2400" i="1">
                            <a:latin typeface="Cambria Math"/>
                          </a:rPr>
                        </m:ctrlPr>
                      </m:sSubPr>
                      <m:e>
                        <m:r>
                          <a:rPr lang="en-US" sz="2400" i="1">
                            <a:latin typeface="Cambria Math"/>
                          </a:rPr>
                          <m:t>𝑎</m:t>
                        </m:r>
                      </m:e>
                      <m:sub>
                        <m:r>
                          <a:rPr lang="en-US" sz="2400" i="1">
                            <a:latin typeface="Cambria Math"/>
                          </a:rPr>
                          <m:t>1</m:t>
                        </m:r>
                      </m:sub>
                    </m:sSub>
                    <m:r>
                      <a:rPr lang="en-US" sz="2400" i="1">
                        <a:latin typeface="Cambria Math"/>
                      </a:rPr>
                      <m:t>≃</m:t>
                    </m:r>
                    <m:sSub>
                      <m:sSubPr>
                        <m:ctrlPr>
                          <a:rPr lang="en-US" sz="2400" i="1">
                            <a:latin typeface="Cambria Math"/>
                          </a:rPr>
                        </m:ctrlPr>
                      </m:sSubPr>
                      <m:e>
                        <m:r>
                          <a:rPr lang="en-US" sz="2400" i="1">
                            <a:latin typeface="Cambria Math"/>
                          </a:rPr>
                          <m:t>𝑏</m:t>
                        </m:r>
                      </m:e>
                      <m:sub>
                        <m:r>
                          <a:rPr lang="en-US" sz="2400" i="1">
                            <a:latin typeface="Cambria Math"/>
                          </a:rPr>
                          <m:t>1</m:t>
                        </m:r>
                      </m:sub>
                    </m:sSub>
                    <m:r>
                      <a:rPr lang="en-US" sz="2400" i="1">
                        <a:latin typeface="Cambria Math"/>
                      </a:rPr>
                      <m:t>∧</m:t>
                    </m:r>
                    <m:sSub>
                      <m:sSubPr>
                        <m:ctrlPr>
                          <a:rPr lang="en-US" sz="2400" i="1">
                            <a:latin typeface="Cambria Math"/>
                          </a:rPr>
                        </m:ctrlPr>
                      </m:sSubPr>
                      <m:e>
                        <m:r>
                          <a:rPr lang="en-US" sz="2400" i="1">
                            <a:latin typeface="Cambria Math"/>
                          </a:rPr>
                          <m:t>𝑏</m:t>
                        </m:r>
                      </m:e>
                      <m:sub>
                        <m:r>
                          <a:rPr lang="en-US" sz="2400" i="1">
                            <a:latin typeface="Cambria Math"/>
                          </a:rPr>
                          <m:t>1</m:t>
                        </m:r>
                      </m:sub>
                    </m:sSub>
                    <m:r>
                      <a:rPr lang="en-US" sz="2400" i="1">
                        <a:latin typeface="Cambria Math"/>
                      </a:rPr>
                      <m:t>≃</m:t>
                    </m:r>
                    <m:sSub>
                      <m:sSubPr>
                        <m:ctrlPr>
                          <a:rPr lang="en-US" sz="2400" i="1">
                            <a:latin typeface="Cambria Math"/>
                          </a:rPr>
                        </m:ctrlPr>
                      </m:sSubPr>
                      <m:e>
                        <m:r>
                          <a:rPr lang="en-US" sz="2400" i="1">
                            <a:latin typeface="Cambria Math"/>
                          </a:rPr>
                          <m:t>𝑎</m:t>
                        </m:r>
                      </m:e>
                      <m:sub>
                        <m:r>
                          <a:rPr lang="en-US" sz="2400" i="1">
                            <a:latin typeface="Cambria Math"/>
                          </a:rPr>
                          <m:t>2</m:t>
                        </m:r>
                      </m:sub>
                    </m:sSub>
                    <m:r>
                      <a:rPr lang="en-US" sz="2400" b="0" i="1" smtClean="0">
                        <a:latin typeface="Cambria Math"/>
                      </a:rPr>
                      <m:t>→</m:t>
                    </m:r>
                    <m:sSub>
                      <m:sSubPr>
                        <m:ctrlPr>
                          <a:rPr lang="en-US" sz="2400" b="0" i="1" smtClean="0">
                            <a:latin typeface="Cambria Math"/>
                          </a:rPr>
                        </m:ctrlPr>
                      </m:sSubPr>
                      <m:e>
                        <m:r>
                          <a:rPr lang="en-US" sz="2400" b="0" i="1" smtClean="0">
                            <a:latin typeface="Cambria Math"/>
                          </a:rPr>
                          <m:t>𝑎</m:t>
                        </m:r>
                      </m:e>
                      <m:sub>
                        <m:r>
                          <a:rPr lang="en-US" sz="2400" b="0" i="1" smtClean="0">
                            <a:latin typeface="Cambria Math"/>
                          </a:rPr>
                          <m:t>1</m:t>
                        </m:r>
                      </m:sub>
                    </m:sSub>
                    <m:r>
                      <a:rPr lang="en-US" sz="2400" b="0" i="1" smtClean="0">
                        <a:latin typeface="Cambria Math"/>
                      </a:rPr>
                      <m:t>≃</m:t>
                    </m:r>
                    <m:sSub>
                      <m:sSubPr>
                        <m:ctrlPr>
                          <a:rPr lang="en-US" sz="2400" b="0" i="1" smtClean="0">
                            <a:latin typeface="Cambria Math"/>
                          </a:rPr>
                        </m:ctrlPr>
                      </m:sSubPr>
                      <m:e>
                        <m:r>
                          <a:rPr lang="en-US" sz="2400" b="0" i="1" smtClean="0">
                            <a:latin typeface="Cambria Math"/>
                          </a:rPr>
                          <m:t>𝑎</m:t>
                        </m:r>
                      </m:e>
                      <m:sub>
                        <m:r>
                          <a:rPr lang="en-US" sz="2400" b="0" i="1" smtClean="0">
                            <a:latin typeface="Cambria Math"/>
                          </a:rPr>
                          <m:t>2</m:t>
                        </m:r>
                      </m:sub>
                    </m:sSub>
                  </m:oMath>
                </a14:m>
                <a:endParaRPr lang="en-US" sz="2400" b="0" dirty="0" smtClean="0"/>
              </a:p>
              <a:p>
                <a:pPr marL="0" indent="0">
                  <a:buFontTx/>
                  <a:buNone/>
                </a:pPr>
                <a:r>
                  <a:rPr lang="en-US" sz="2400" dirty="0" smtClean="0"/>
                  <a:t>Then DPLL(T) learns by itself:			           </a:t>
                </a:r>
                <a14:m>
                  <m:oMath xmlns:m="http://schemas.openxmlformats.org/officeDocument/2006/math">
                    <m:sSub>
                      <m:sSubPr>
                        <m:ctrlPr>
                          <a:rPr lang="en-US" sz="2400" i="1">
                            <a:latin typeface="Cambria Math"/>
                          </a:rPr>
                        </m:ctrlPr>
                      </m:sSubPr>
                      <m:e>
                        <m:r>
                          <a:rPr lang="en-US" sz="2400" i="1">
                            <a:latin typeface="Cambria Math"/>
                          </a:rPr>
                          <m:t>𝑎</m:t>
                        </m:r>
                      </m:e>
                      <m:sub>
                        <m:r>
                          <a:rPr lang="en-US" sz="2400" i="1">
                            <a:latin typeface="Cambria Math"/>
                          </a:rPr>
                          <m:t>1</m:t>
                        </m:r>
                      </m:sub>
                    </m:sSub>
                    <m:r>
                      <a:rPr lang="en-US" sz="2400" i="1">
                        <a:latin typeface="Cambria Math"/>
                      </a:rPr>
                      <m:t>≃</m:t>
                    </m:r>
                    <m:sSub>
                      <m:sSubPr>
                        <m:ctrlPr>
                          <a:rPr lang="en-US" sz="2400" i="1">
                            <a:latin typeface="Cambria Math"/>
                          </a:rPr>
                        </m:ctrlPr>
                      </m:sSubPr>
                      <m:e>
                        <m:r>
                          <a:rPr lang="en-US" sz="2400" i="1">
                            <a:latin typeface="Cambria Math"/>
                          </a:rPr>
                          <m:t>𝑎</m:t>
                        </m:r>
                      </m:e>
                      <m:sub>
                        <m:r>
                          <a:rPr lang="en-US" sz="2400" i="1">
                            <a:latin typeface="Cambria Math"/>
                          </a:rPr>
                          <m:t>2</m:t>
                        </m:r>
                      </m:sub>
                    </m:sSub>
                  </m:oMath>
                </a14:m>
                <a:endParaRPr lang="en-US" sz="2400" dirty="0"/>
              </a:p>
            </p:txBody>
          </p:sp>
        </mc:Choice>
        <mc:Fallback xmlns="">
          <p:sp>
            <p:nvSpPr>
              <p:cNvPr id="6" name="Content Placeholder 2"/>
              <p:cNvSpPr txBox="1">
                <a:spLocks noRot="1" noChangeAspect="1" noMove="1" noResize="1" noEditPoints="1" noAdjustHandles="1" noChangeArrowheads="1" noChangeShapeType="1" noTextEdit="1"/>
              </p:cNvSpPr>
              <p:nvPr/>
            </p:nvSpPr>
            <p:spPr bwMode="auto">
              <a:xfrm>
                <a:off x="506896" y="5181600"/>
                <a:ext cx="8382000" cy="1144929"/>
              </a:xfrm>
              <a:prstGeom prst="rect">
                <a:avLst/>
              </a:prstGeom>
              <a:blipFill rotWithShape="1">
                <a:blip r:embed="rId4"/>
                <a:stretch>
                  <a:fillRect l="-2182" t="-11170" r="-727" b="-14894"/>
                </a:stretch>
              </a:blipFill>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381000" y="1676400"/>
                <a:ext cx="8507896" cy="11306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chemeClr val="bg1"/>
                              </a:solidFill>
                              <a:latin typeface="Cambria Math"/>
                            </a:rPr>
                          </m:ctrlPr>
                        </m:sSubPr>
                        <m:e>
                          <m:r>
                            <a:rPr lang="en-US" sz="2400" b="0" i="1" smtClean="0">
                              <a:solidFill>
                                <a:schemeClr val="bg1"/>
                              </a:solidFill>
                              <a:latin typeface="Cambria Math"/>
                            </a:rPr>
                            <m:t>¬(</m:t>
                          </m:r>
                          <m:r>
                            <a:rPr lang="en-US" sz="2400" b="0" i="1" smtClean="0">
                              <a:solidFill>
                                <a:schemeClr val="bg1"/>
                              </a:solidFill>
                              <a:latin typeface="Cambria Math"/>
                            </a:rPr>
                            <m:t>𝑎</m:t>
                          </m:r>
                        </m:e>
                        <m:sub>
                          <m:r>
                            <a:rPr lang="en-US" sz="2400" b="0" i="1" smtClean="0">
                              <a:solidFill>
                                <a:schemeClr val="bg1"/>
                              </a:solidFill>
                              <a:latin typeface="Cambria Math"/>
                            </a:rPr>
                            <m:t>1</m:t>
                          </m:r>
                        </m:sub>
                      </m:sSub>
                      <m:r>
                        <a:rPr lang="en-US" sz="2400" b="0" i="1" smtClean="0">
                          <a:solidFill>
                            <a:schemeClr val="bg1"/>
                          </a:solidFill>
                          <a:latin typeface="Cambria Math"/>
                        </a:rPr>
                        <m:t>≃</m:t>
                      </m:r>
                      <m:sSub>
                        <m:sSubPr>
                          <m:ctrlPr>
                            <a:rPr lang="en-US" sz="2400" b="0" i="1" smtClean="0">
                              <a:solidFill>
                                <a:schemeClr val="bg1"/>
                              </a:solidFill>
                              <a:latin typeface="Cambria Math"/>
                            </a:rPr>
                          </m:ctrlPr>
                        </m:sSubPr>
                        <m:e>
                          <m:r>
                            <a:rPr lang="en-US" sz="2400" b="0" i="1" smtClean="0">
                              <a:solidFill>
                                <a:schemeClr val="bg1"/>
                              </a:solidFill>
                              <a:latin typeface="Cambria Math"/>
                            </a:rPr>
                            <m:t>𝑎</m:t>
                          </m:r>
                        </m:e>
                        <m:sub>
                          <m:r>
                            <a:rPr lang="en-US" sz="2400" b="0" i="1" smtClean="0">
                              <a:solidFill>
                                <a:schemeClr val="bg1"/>
                              </a:solidFill>
                              <a:latin typeface="Cambria Math"/>
                            </a:rPr>
                            <m:t>50</m:t>
                          </m:r>
                        </m:sub>
                      </m:sSub>
                      <m:r>
                        <a:rPr lang="en-US" sz="2400" b="0" i="1" smtClean="0">
                          <a:solidFill>
                            <a:schemeClr val="bg1"/>
                          </a:solidFill>
                          <a:latin typeface="Cambria Math"/>
                        </a:rPr>
                        <m:t>) ∧</m:t>
                      </m:r>
                      <m:nary>
                        <m:naryPr>
                          <m:chr m:val="⋀"/>
                          <m:ctrlPr>
                            <a:rPr lang="en-US" sz="2400" b="0" i="1" smtClean="0">
                              <a:solidFill>
                                <a:schemeClr val="bg1"/>
                              </a:solidFill>
                              <a:latin typeface="Cambria Math"/>
                            </a:rPr>
                          </m:ctrlPr>
                        </m:naryPr>
                        <m:sub>
                          <m:r>
                            <m:rPr>
                              <m:brk m:alnAt="23"/>
                            </m:rPr>
                            <a:rPr lang="en-US" sz="2400" b="0" i="1" smtClean="0">
                              <a:solidFill>
                                <a:schemeClr val="bg1"/>
                              </a:solidFill>
                              <a:latin typeface="Cambria Math"/>
                            </a:rPr>
                            <m:t>𝑖</m:t>
                          </m:r>
                          <m:r>
                            <a:rPr lang="en-US" sz="2400" b="0" i="1" smtClean="0">
                              <a:solidFill>
                                <a:schemeClr val="bg1"/>
                              </a:solidFill>
                              <a:latin typeface="Cambria Math"/>
                            </a:rPr>
                            <m:t>=1</m:t>
                          </m:r>
                        </m:sub>
                        <m:sup>
                          <m:r>
                            <a:rPr lang="en-US" sz="2400" b="0" i="1" smtClean="0">
                              <a:solidFill>
                                <a:schemeClr val="bg1"/>
                              </a:solidFill>
                              <a:latin typeface="Cambria Math"/>
                            </a:rPr>
                            <m:t>49</m:t>
                          </m:r>
                        </m:sup>
                        <m:e>
                          <m:r>
                            <a:rPr lang="en-US" sz="2400" b="0" i="1" smtClean="0">
                              <a:solidFill>
                                <a:schemeClr val="bg1"/>
                              </a:solidFill>
                              <a:latin typeface="Cambria Math"/>
                            </a:rPr>
                            <m:t>[</m:t>
                          </m:r>
                          <m:d>
                            <m:dPr>
                              <m:ctrlPr>
                                <a:rPr lang="en-US" sz="2400" b="0" i="1" smtClean="0">
                                  <a:solidFill>
                                    <a:schemeClr val="bg1"/>
                                  </a:solidFill>
                                  <a:latin typeface="Cambria Math"/>
                                </a:rPr>
                              </m:ctrlPr>
                            </m:dPr>
                            <m:e>
                              <m:sSub>
                                <m:sSubPr>
                                  <m:ctrlPr>
                                    <a:rPr lang="en-US" sz="2400" b="0" i="1" smtClean="0">
                                      <a:solidFill>
                                        <a:schemeClr val="bg1"/>
                                      </a:solidFill>
                                      <a:latin typeface="Cambria Math"/>
                                    </a:rPr>
                                  </m:ctrlPr>
                                </m:sSubPr>
                                <m:e>
                                  <m:r>
                                    <a:rPr lang="en-US" sz="2400" b="0" i="1" smtClean="0">
                                      <a:solidFill>
                                        <a:schemeClr val="bg1"/>
                                      </a:solidFill>
                                      <a:latin typeface="Cambria Math"/>
                                    </a:rPr>
                                    <m:t>𝑎</m:t>
                                  </m:r>
                                </m:e>
                                <m:sub>
                                  <m:r>
                                    <a:rPr lang="en-US" sz="2400" b="0" i="1" smtClean="0">
                                      <a:solidFill>
                                        <a:schemeClr val="bg1"/>
                                      </a:solidFill>
                                      <a:latin typeface="Cambria Math"/>
                                    </a:rPr>
                                    <m:t>𝑖</m:t>
                                  </m:r>
                                </m:sub>
                              </m:sSub>
                              <m:r>
                                <a:rPr lang="en-US" sz="2400" b="0" i="1" smtClean="0">
                                  <a:solidFill>
                                    <a:schemeClr val="bg1"/>
                                  </a:solidFill>
                                  <a:latin typeface="Cambria Math"/>
                                </a:rPr>
                                <m:t>≃</m:t>
                              </m:r>
                              <m:sSub>
                                <m:sSubPr>
                                  <m:ctrlPr>
                                    <a:rPr lang="en-US" sz="2400" b="0" i="1" smtClean="0">
                                      <a:solidFill>
                                        <a:schemeClr val="bg1"/>
                                      </a:solidFill>
                                      <a:latin typeface="Cambria Math"/>
                                    </a:rPr>
                                  </m:ctrlPr>
                                </m:sSubPr>
                                <m:e>
                                  <m:r>
                                    <a:rPr lang="en-US" sz="2400" b="0" i="1" smtClean="0">
                                      <a:solidFill>
                                        <a:schemeClr val="bg1"/>
                                      </a:solidFill>
                                      <a:latin typeface="Cambria Math"/>
                                    </a:rPr>
                                    <m:t>𝑏</m:t>
                                  </m:r>
                                </m:e>
                                <m:sub>
                                  <m:r>
                                    <a:rPr lang="en-US" sz="2400" b="0" i="1" smtClean="0">
                                      <a:solidFill>
                                        <a:schemeClr val="bg1"/>
                                      </a:solidFill>
                                      <a:latin typeface="Cambria Math"/>
                                    </a:rPr>
                                    <m:t>𝑖</m:t>
                                  </m:r>
                                </m:sub>
                              </m:sSub>
                              <m:r>
                                <a:rPr lang="en-US" sz="2400" b="0" i="1" smtClean="0">
                                  <a:solidFill>
                                    <a:schemeClr val="bg1"/>
                                  </a:solidFill>
                                  <a:latin typeface="Cambria Math"/>
                                </a:rPr>
                                <m:t>∧</m:t>
                              </m:r>
                              <m:sSub>
                                <m:sSubPr>
                                  <m:ctrlPr>
                                    <a:rPr lang="en-US" sz="2400" b="0" i="1" smtClean="0">
                                      <a:solidFill>
                                        <a:schemeClr val="bg1"/>
                                      </a:solidFill>
                                      <a:latin typeface="Cambria Math"/>
                                    </a:rPr>
                                  </m:ctrlPr>
                                </m:sSubPr>
                                <m:e>
                                  <m:r>
                                    <a:rPr lang="en-US" sz="2400" b="0" i="1" smtClean="0">
                                      <a:solidFill>
                                        <a:schemeClr val="bg1"/>
                                      </a:solidFill>
                                      <a:latin typeface="Cambria Math"/>
                                    </a:rPr>
                                    <m:t>𝑏</m:t>
                                  </m:r>
                                </m:e>
                                <m:sub>
                                  <m:r>
                                    <a:rPr lang="en-US" sz="2400" b="0" i="1" smtClean="0">
                                      <a:solidFill>
                                        <a:schemeClr val="bg1"/>
                                      </a:solidFill>
                                      <a:latin typeface="Cambria Math"/>
                                    </a:rPr>
                                    <m:t>𝑖</m:t>
                                  </m:r>
                                </m:sub>
                              </m:sSub>
                              <m:r>
                                <a:rPr lang="en-US" sz="2400" b="0" i="1" smtClean="0">
                                  <a:solidFill>
                                    <a:schemeClr val="bg1"/>
                                  </a:solidFill>
                                  <a:latin typeface="Cambria Math"/>
                                </a:rPr>
                                <m:t>≃</m:t>
                              </m:r>
                              <m:sSub>
                                <m:sSubPr>
                                  <m:ctrlPr>
                                    <a:rPr lang="en-US" sz="2400" b="0" i="1" smtClean="0">
                                      <a:solidFill>
                                        <a:schemeClr val="bg1"/>
                                      </a:solidFill>
                                      <a:latin typeface="Cambria Math"/>
                                    </a:rPr>
                                  </m:ctrlPr>
                                </m:sSubPr>
                                <m:e>
                                  <m:r>
                                    <a:rPr lang="en-US" sz="2400" b="0" i="1" smtClean="0">
                                      <a:solidFill>
                                        <a:schemeClr val="bg1"/>
                                      </a:solidFill>
                                      <a:latin typeface="Cambria Math"/>
                                    </a:rPr>
                                    <m:t>𝑎</m:t>
                                  </m:r>
                                </m:e>
                                <m:sub>
                                  <m:r>
                                    <a:rPr lang="en-US" sz="2400" b="0" i="1" smtClean="0">
                                      <a:solidFill>
                                        <a:schemeClr val="bg1"/>
                                      </a:solidFill>
                                      <a:latin typeface="Cambria Math"/>
                                    </a:rPr>
                                    <m:t>𝑖</m:t>
                                  </m:r>
                                  <m:r>
                                    <a:rPr lang="en-US" sz="2400" b="0" i="1" smtClean="0">
                                      <a:solidFill>
                                        <a:schemeClr val="bg1"/>
                                      </a:solidFill>
                                      <a:latin typeface="Cambria Math"/>
                                    </a:rPr>
                                    <m:t>+1</m:t>
                                  </m:r>
                                </m:sub>
                              </m:sSub>
                            </m:e>
                          </m:d>
                          <m:r>
                            <a:rPr lang="en-US" sz="2400" b="0" i="1" smtClean="0">
                              <a:solidFill>
                                <a:schemeClr val="bg1"/>
                              </a:solidFill>
                              <a:latin typeface="Cambria Math"/>
                            </a:rPr>
                            <m:t>∨(</m:t>
                          </m:r>
                          <m:sSub>
                            <m:sSubPr>
                              <m:ctrlPr>
                                <a:rPr lang="en-US" sz="2400" b="0" i="1" smtClean="0">
                                  <a:solidFill>
                                    <a:schemeClr val="bg1"/>
                                  </a:solidFill>
                                  <a:latin typeface="Cambria Math"/>
                                </a:rPr>
                              </m:ctrlPr>
                            </m:sSubPr>
                            <m:e>
                              <m:r>
                                <a:rPr lang="en-US" sz="2400" b="0" i="1" smtClean="0">
                                  <a:solidFill>
                                    <a:schemeClr val="bg1"/>
                                  </a:solidFill>
                                  <a:latin typeface="Cambria Math"/>
                                </a:rPr>
                                <m:t>𝑎</m:t>
                              </m:r>
                            </m:e>
                            <m:sub>
                              <m:r>
                                <a:rPr lang="en-US" sz="2400" b="0" i="1" smtClean="0">
                                  <a:solidFill>
                                    <a:schemeClr val="bg1"/>
                                  </a:solidFill>
                                  <a:latin typeface="Cambria Math"/>
                                </a:rPr>
                                <m:t>𝑖</m:t>
                              </m:r>
                            </m:sub>
                          </m:sSub>
                          <m:r>
                            <a:rPr lang="en-US" sz="2400" b="0" i="1" smtClean="0">
                              <a:solidFill>
                                <a:schemeClr val="bg1"/>
                              </a:solidFill>
                              <a:latin typeface="Cambria Math"/>
                            </a:rPr>
                            <m:t>≃</m:t>
                          </m:r>
                          <m:sSub>
                            <m:sSubPr>
                              <m:ctrlPr>
                                <a:rPr lang="en-US" sz="2400" b="0" i="1" smtClean="0">
                                  <a:solidFill>
                                    <a:schemeClr val="bg1"/>
                                  </a:solidFill>
                                  <a:latin typeface="Cambria Math"/>
                                </a:rPr>
                              </m:ctrlPr>
                            </m:sSubPr>
                            <m:e>
                              <m:r>
                                <a:rPr lang="en-US" sz="2400" b="0" i="1" smtClean="0">
                                  <a:solidFill>
                                    <a:schemeClr val="bg1"/>
                                  </a:solidFill>
                                  <a:latin typeface="Cambria Math"/>
                                </a:rPr>
                                <m:t>𝑐</m:t>
                              </m:r>
                            </m:e>
                            <m:sub>
                              <m:r>
                                <a:rPr lang="en-US" sz="2400" b="0" i="1" smtClean="0">
                                  <a:solidFill>
                                    <a:schemeClr val="bg1"/>
                                  </a:solidFill>
                                  <a:latin typeface="Cambria Math"/>
                                </a:rPr>
                                <m:t>𝑖</m:t>
                              </m:r>
                            </m:sub>
                          </m:sSub>
                          <m:r>
                            <a:rPr lang="en-US" sz="2400" b="0" i="1" smtClean="0">
                              <a:solidFill>
                                <a:schemeClr val="bg1"/>
                              </a:solidFill>
                              <a:latin typeface="Cambria Math"/>
                            </a:rPr>
                            <m:t>∧</m:t>
                          </m:r>
                          <m:sSub>
                            <m:sSubPr>
                              <m:ctrlPr>
                                <a:rPr lang="en-US" sz="2400" b="0" i="1" smtClean="0">
                                  <a:solidFill>
                                    <a:schemeClr val="bg1"/>
                                  </a:solidFill>
                                  <a:latin typeface="Cambria Math"/>
                                </a:rPr>
                              </m:ctrlPr>
                            </m:sSubPr>
                            <m:e>
                              <m:r>
                                <a:rPr lang="en-US" sz="2400" b="0" i="1" smtClean="0">
                                  <a:solidFill>
                                    <a:schemeClr val="bg1"/>
                                  </a:solidFill>
                                  <a:latin typeface="Cambria Math"/>
                                </a:rPr>
                                <m:t>𝑐</m:t>
                              </m:r>
                            </m:e>
                            <m:sub>
                              <m:r>
                                <a:rPr lang="en-US" sz="2400" b="0" i="1" smtClean="0">
                                  <a:solidFill>
                                    <a:schemeClr val="bg1"/>
                                  </a:solidFill>
                                  <a:latin typeface="Cambria Math"/>
                                </a:rPr>
                                <m:t>𝑖</m:t>
                              </m:r>
                            </m:sub>
                          </m:sSub>
                          <m:r>
                            <a:rPr lang="en-US" sz="2400" b="0" i="1" smtClean="0">
                              <a:solidFill>
                                <a:schemeClr val="bg1"/>
                              </a:solidFill>
                              <a:latin typeface="Cambria Math"/>
                            </a:rPr>
                            <m:t>≃</m:t>
                          </m:r>
                          <m:sSub>
                            <m:sSubPr>
                              <m:ctrlPr>
                                <a:rPr lang="en-US" sz="2400" b="0" i="1" smtClean="0">
                                  <a:solidFill>
                                    <a:schemeClr val="bg1"/>
                                  </a:solidFill>
                                  <a:latin typeface="Cambria Math"/>
                                </a:rPr>
                              </m:ctrlPr>
                            </m:sSubPr>
                            <m:e>
                              <m:r>
                                <a:rPr lang="en-US" sz="2400" b="0" i="1" smtClean="0">
                                  <a:solidFill>
                                    <a:schemeClr val="bg1"/>
                                  </a:solidFill>
                                  <a:latin typeface="Cambria Math"/>
                                </a:rPr>
                                <m:t>𝑎</m:t>
                              </m:r>
                            </m:e>
                            <m:sub>
                              <m:r>
                                <a:rPr lang="en-US" sz="2400" b="0" i="1" smtClean="0">
                                  <a:solidFill>
                                    <a:schemeClr val="bg1"/>
                                  </a:solidFill>
                                  <a:latin typeface="Cambria Math"/>
                                </a:rPr>
                                <m:t>𝑖</m:t>
                              </m:r>
                              <m:r>
                                <a:rPr lang="en-US" sz="2400" b="0" i="1" smtClean="0">
                                  <a:solidFill>
                                    <a:schemeClr val="bg1"/>
                                  </a:solidFill>
                                  <a:latin typeface="Cambria Math"/>
                                </a:rPr>
                                <m:t>+1</m:t>
                              </m:r>
                            </m:sub>
                          </m:sSub>
                          <m:r>
                            <a:rPr lang="en-US" sz="2400" b="0" i="1" smtClean="0">
                              <a:solidFill>
                                <a:schemeClr val="bg1"/>
                              </a:solidFill>
                              <a:latin typeface="Cambria Math"/>
                            </a:rPr>
                            <m:t>)]</m:t>
                          </m:r>
                        </m:e>
                      </m:nary>
                    </m:oMath>
                  </m:oMathPara>
                </a14:m>
                <a:endParaRPr lang="en-US" sz="2400" dirty="0" err="1" smtClean="0">
                  <a:solidFill>
                    <a:schemeClr val="bg1"/>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381000" y="1676400"/>
                <a:ext cx="8507896" cy="1130631"/>
              </a:xfrm>
              <a:prstGeom prst="rect">
                <a:avLst/>
              </a:prstGeom>
              <a:blipFill rotWithShape="1">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529121891"/>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r>
              <a:rPr lang="en-US" sz="4800" dirty="0" err="1" smtClean="0"/>
              <a:t>Th</a:t>
            </a:r>
            <a:r>
              <a:rPr lang="en-US" sz="4800" dirty="0" smtClean="0"/>
              <a:t>(Equality) - Example</a:t>
            </a:r>
            <a:endParaRPr lang="en-US" sz="4800" dirty="0"/>
          </a:p>
        </p:txBody>
      </p:sp>
      <mc:AlternateContent xmlns:mc="http://schemas.openxmlformats.org/markup-compatibility/2006" xmlns:a14="http://schemas.microsoft.com/office/drawing/2010/main">
        <mc:Choice Requires="a14">
          <p:sp>
            <p:nvSpPr>
              <p:cNvPr id="6" name="Content Placeholder 2"/>
              <p:cNvSpPr txBox="1">
                <a:spLocks/>
              </p:cNvSpPr>
              <p:nvPr/>
            </p:nvSpPr>
            <p:spPr bwMode="auto">
              <a:xfrm>
                <a:off x="503583" y="3657600"/>
                <a:ext cx="8382000" cy="2744341"/>
              </a:xfrm>
              <a:prstGeom prst="rect">
                <a:avLst/>
              </a:prstGeom>
              <a:extLst/>
            </p:spPr>
            <p:txBody>
              <a:bodyPr vert="horz" wrap="square" lIns="0" tIns="0" rIns="0" bIns="0" numCol="1" anchor="t" anchorCtr="0" compatLnSpc="1">
                <a:prstTxWarp prst="textNoShape">
                  <a:avLst/>
                </a:prstTxWarp>
                <a:spAutoFit/>
              </a:bodyPr>
              <a:lstStyle>
                <a:lvl1pPr marL="384175" indent="-384175" algn="l" defTabSz="912813" rtl="0" fontAlgn="base">
                  <a:lnSpc>
                    <a:spcPct val="90000"/>
                  </a:lnSpc>
                  <a:spcBef>
                    <a:spcPct val="20000"/>
                  </a:spcBef>
                  <a:spcAft>
                    <a:spcPct val="0"/>
                  </a:spcAft>
                  <a:buSzPct val="90000"/>
                  <a:buBlip>
                    <a:blip r:embed="rId2"/>
                  </a:buBlip>
                  <a:defRPr sz="3300" kern="1200">
                    <a:solidFill>
                      <a:schemeClr val="bg1"/>
                    </a:solidFill>
                    <a:latin typeface="+mn-lt"/>
                    <a:ea typeface="+mn-ea"/>
                    <a:cs typeface="+mn-cs"/>
                  </a:defRPr>
                </a:lvl1pPr>
                <a:lvl2pPr marL="738188" indent="-361950" algn="l" defTabSz="912813" rtl="0" fontAlgn="base">
                  <a:lnSpc>
                    <a:spcPct val="90000"/>
                  </a:lnSpc>
                  <a:spcBef>
                    <a:spcPct val="20000"/>
                  </a:spcBef>
                  <a:spcAft>
                    <a:spcPct val="0"/>
                  </a:spcAft>
                  <a:buSzPct val="90000"/>
                  <a:buBlip>
                    <a:blip r:embed="rId2"/>
                  </a:buBlip>
                  <a:defRPr sz="3000" kern="1200">
                    <a:solidFill>
                      <a:schemeClr val="bg1"/>
                    </a:solidFill>
                    <a:latin typeface="+mn-lt"/>
                    <a:ea typeface="+mn-ea"/>
                    <a:cs typeface="+mn-cs"/>
                  </a:defRPr>
                </a:lvl2pPr>
                <a:lvl3pPr marL="1101725" indent="-347663" algn="l" defTabSz="912813" rtl="0" fontAlgn="base">
                  <a:lnSpc>
                    <a:spcPct val="90000"/>
                  </a:lnSpc>
                  <a:spcBef>
                    <a:spcPct val="20000"/>
                  </a:spcBef>
                  <a:spcAft>
                    <a:spcPct val="0"/>
                  </a:spcAft>
                  <a:buSzPct val="90000"/>
                  <a:buBlip>
                    <a:blip r:embed="rId2"/>
                  </a:buBlip>
                  <a:defRPr sz="2700" kern="1200">
                    <a:solidFill>
                      <a:schemeClr val="bg1"/>
                    </a:solidFill>
                    <a:latin typeface="+mn-lt"/>
                    <a:ea typeface="+mn-ea"/>
                    <a:cs typeface="+mn-cs"/>
                  </a:defRPr>
                </a:lvl3pPr>
                <a:lvl4pPr marL="1419225" indent="-317500" algn="l" defTabSz="912813" rtl="0" fontAlgn="base">
                  <a:lnSpc>
                    <a:spcPct val="90000"/>
                  </a:lnSpc>
                  <a:spcBef>
                    <a:spcPct val="20000"/>
                  </a:spcBef>
                  <a:spcAft>
                    <a:spcPct val="0"/>
                  </a:spcAft>
                  <a:buSzPct val="90000"/>
                  <a:buBlip>
                    <a:blip r:embed="rId2"/>
                  </a:buBlip>
                  <a:defRPr sz="2300" kern="1200">
                    <a:solidFill>
                      <a:schemeClr val="bg1"/>
                    </a:solidFill>
                    <a:latin typeface="+mn-lt"/>
                    <a:ea typeface="+mn-ea"/>
                    <a:cs typeface="+mn-cs"/>
                  </a:defRPr>
                </a:lvl4pPr>
                <a:lvl5pPr marL="1760538" indent="-317500" algn="l" defTabSz="912813" rtl="0" fontAlgn="base">
                  <a:lnSpc>
                    <a:spcPct val="90000"/>
                  </a:lnSpc>
                  <a:spcBef>
                    <a:spcPct val="20000"/>
                  </a:spcBef>
                  <a:spcAft>
                    <a:spcPct val="0"/>
                  </a:spcAft>
                  <a:buSzPct val="90000"/>
                  <a:buBlip>
                    <a:blip r:embed="rId2"/>
                  </a:buBlip>
                  <a:defRPr sz="2300" kern="1200">
                    <a:solidFill>
                      <a:schemeClr val="bg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2400" dirty="0" smtClean="0"/>
                  <a:t>Eventually, many conflicts contain:	   </a:t>
                </a:r>
              </a:p>
              <a:p>
                <a:pPr marL="0" indent="0">
                  <a:buFontTx/>
                  <a:buNone/>
                </a:pPr>
                <a:r>
                  <a:rPr lang="en-US" sz="2400" dirty="0" smtClean="0"/>
                  <a:t>	       </a:t>
                </a:r>
                <a:endParaRPr lang="en-US" sz="2400" i="1" dirty="0">
                  <a:latin typeface="Cambria Math"/>
                </a:endParaRPr>
              </a:p>
              <a:p>
                <a:pPr marL="0" indent="0">
                  <a:buFontTx/>
                  <a:buNone/>
                </a:pPr>
                <a14:m>
                  <m:oMathPara xmlns:m="http://schemas.openxmlformats.org/officeDocument/2006/math">
                    <m:oMathParaPr>
                      <m:jc m:val="centerGroup"/>
                    </m:oMathParaPr>
                    <m:oMath xmlns:m="http://schemas.openxmlformats.org/officeDocument/2006/math">
                      <m:sSub>
                        <m:sSubPr>
                          <m:ctrlPr>
                            <a:rPr lang="en-US" sz="2400" i="1">
                              <a:latin typeface="Cambria Math"/>
                            </a:rPr>
                          </m:ctrlPr>
                        </m:sSubPr>
                        <m:e>
                          <m:r>
                            <a:rPr lang="en-US" sz="2400" b="0" i="1" smtClean="0">
                              <a:latin typeface="Cambria Math"/>
                            </a:rPr>
                            <m:t>𝑥</m:t>
                          </m:r>
                        </m:e>
                        <m:sub>
                          <m:r>
                            <a:rPr lang="en-US" sz="2400" b="0" i="1" smtClean="0">
                              <a:latin typeface="Cambria Math"/>
                            </a:rPr>
                            <m:t>𝑖</m:t>
                          </m:r>
                        </m:sub>
                      </m:sSub>
                      <m:r>
                        <a:rPr lang="en-US" sz="2400" i="1">
                          <a:latin typeface="Cambria Math"/>
                        </a:rPr>
                        <m:t>≃</m:t>
                      </m:r>
                      <m:sSub>
                        <m:sSubPr>
                          <m:ctrlPr>
                            <a:rPr lang="en-US" sz="2400" i="1">
                              <a:latin typeface="Cambria Math"/>
                            </a:rPr>
                          </m:ctrlPr>
                        </m:sSubPr>
                        <m:e>
                          <m:r>
                            <a:rPr lang="en-US" sz="2400" b="0" i="1" smtClean="0">
                              <a:latin typeface="Cambria Math"/>
                            </a:rPr>
                            <m:t>𝑢</m:t>
                          </m:r>
                        </m:e>
                        <m:sub>
                          <m:r>
                            <a:rPr lang="en-US" sz="2400" b="0" i="1" smtClean="0">
                              <a:latin typeface="Cambria Math"/>
                            </a:rPr>
                            <m:t>𝑖</m:t>
                          </m:r>
                        </m:sub>
                      </m:sSub>
                      <m:r>
                        <a:rPr lang="en-US" sz="2400" i="1">
                          <a:latin typeface="Cambria Math"/>
                        </a:rPr>
                        <m:t>∧</m:t>
                      </m:r>
                      <m:sSub>
                        <m:sSubPr>
                          <m:ctrlPr>
                            <a:rPr lang="en-US" sz="2400" i="1">
                              <a:latin typeface="Cambria Math"/>
                            </a:rPr>
                          </m:ctrlPr>
                        </m:sSubPr>
                        <m:e>
                          <m:r>
                            <a:rPr lang="en-US" sz="2400" b="0" i="1" smtClean="0">
                              <a:latin typeface="Cambria Math"/>
                            </a:rPr>
                            <m:t>𝑦</m:t>
                          </m:r>
                        </m:e>
                        <m:sub>
                          <m:r>
                            <a:rPr lang="en-US" sz="2400" b="0" i="1" smtClean="0">
                              <a:latin typeface="Cambria Math"/>
                            </a:rPr>
                            <m:t>𝑖</m:t>
                          </m:r>
                        </m:sub>
                      </m:sSub>
                      <m:r>
                        <a:rPr lang="en-US" sz="2400" i="1">
                          <a:latin typeface="Cambria Math"/>
                        </a:rPr>
                        <m:t>≃</m:t>
                      </m:r>
                      <m:sSub>
                        <m:sSubPr>
                          <m:ctrlPr>
                            <a:rPr lang="en-US" sz="2400" i="1">
                              <a:latin typeface="Cambria Math"/>
                            </a:rPr>
                          </m:ctrlPr>
                        </m:sSubPr>
                        <m:e>
                          <m:r>
                            <a:rPr lang="en-US" sz="2400" b="0" i="1" smtClean="0">
                              <a:latin typeface="Cambria Math"/>
                            </a:rPr>
                            <m:t>𝑢</m:t>
                          </m:r>
                        </m:e>
                        <m:sub>
                          <m:r>
                            <a:rPr lang="en-US" sz="2400" b="0" i="1" smtClean="0">
                              <a:latin typeface="Cambria Math"/>
                            </a:rPr>
                            <m:t>𝑖</m:t>
                          </m:r>
                        </m:sub>
                      </m:sSub>
                      <m:r>
                        <a:rPr lang="en-US" sz="2400" b="0" i="1" smtClean="0">
                          <a:latin typeface="Cambria Math"/>
                        </a:rPr>
                        <m:t>    </m:t>
                      </m:r>
                      <m:sSub>
                        <m:sSubPr>
                          <m:ctrlPr>
                            <a:rPr lang="en-US" sz="2400" b="0" i="1" smtClean="0">
                              <a:latin typeface="Cambria Math"/>
                            </a:rPr>
                          </m:ctrlPr>
                        </m:sSubPr>
                        <m:e>
                          <m:r>
                            <a:rPr lang="en-US" sz="2400" b="0" i="1" smtClean="0">
                              <a:latin typeface="Cambria Math"/>
                            </a:rPr>
                            <m:t>𝑢</m:t>
                          </m:r>
                        </m:e>
                        <m:sub>
                          <m:r>
                            <a:rPr lang="en-US" sz="2400" b="0" i="1" smtClean="0">
                              <a:latin typeface="Cambria Math"/>
                            </a:rPr>
                            <m:t>𝑖</m:t>
                          </m:r>
                        </m:sub>
                      </m:sSub>
                      <m:r>
                        <a:rPr lang="en-US" sz="2400" b="0" i="1" smtClean="0">
                          <a:latin typeface="Cambria Math"/>
                        </a:rPr>
                        <m:t>=</m:t>
                      </m:r>
                      <m:sSub>
                        <m:sSubPr>
                          <m:ctrlPr>
                            <a:rPr lang="en-US" sz="2400" b="0" i="1" smtClean="0">
                              <a:latin typeface="Cambria Math"/>
                            </a:rPr>
                          </m:ctrlPr>
                        </m:sSubPr>
                        <m:e>
                          <m:r>
                            <a:rPr lang="en-US" sz="2400" b="0" i="1" smtClean="0">
                              <a:latin typeface="Cambria Math"/>
                            </a:rPr>
                            <m:t>𝑣</m:t>
                          </m:r>
                        </m:e>
                        <m:sub>
                          <m:r>
                            <a:rPr lang="en-US" sz="2400" b="0" i="1" smtClean="0">
                              <a:latin typeface="Cambria Math"/>
                            </a:rPr>
                            <m:t>0</m:t>
                          </m:r>
                        </m:sub>
                      </m:sSub>
                      <m:r>
                        <a:rPr lang="en-US" sz="2400" b="0" i="1" smtClean="0">
                          <a:latin typeface="Cambria Math"/>
                        </a:rPr>
                        <m:t> </m:t>
                      </m:r>
                      <m:r>
                        <a:rPr lang="en-US" sz="2400" b="0" i="1" smtClean="0">
                          <a:latin typeface="Cambria Math"/>
                        </a:rPr>
                        <m:t>𝑜𝑟</m:t>
                      </m:r>
                      <m:r>
                        <a:rPr lang="en-US" sz="2400" b="0" i="1" smtClean="0">
                          <a:latin typeface="Cambria Math"/>
                        </a:rPr>
                        <m:t> </m:t>
                      </m:r>
                      <m:sSub>
                        <m:sSubPr>
                          <m:ctrlPr>
                            <a:rPr lang="en-US" sz="2400" b="0" i="1" smtClean="0">
                              <a:latin typeface="Cambria Math"/>
                            </a:rPr>
                          </m:ctrlPr>
                        </m:sSubPr>
                        <m:e>
                          <m:r>
                            <a:rPr lang="en-US" sz="2400" b="0" i="1" smtClean="0">
                              <a:latin typeface="Cambria Math"/>
                            </a:rPr>
                            <m:t>𝑢</m:t>
                          </m:r>
                        </m:e>
                        <m:sub>
                          <m:r>
                            <a:rPr lang="en-US" sz="2400" b="0" i="1" smtClean="0">
                              <a:latin typeface="Cambria Math"/>
                            </a:rPr>
                            <m:t>𝑖</m:t>
                          </m:r>
                        </m:sub>
                      </m:sSub>
                      <m:r>
                        <a:rPr lang="en-US" sz="2400" b="0" i="1" smtClean="0">
                          <a:latin typeface="Cambria Math"/>
                        </a:rPr>
                        <m:t>=</m:t>
                      </m:r>
                      <m:sSub>
                        <m:sSubPr>
                          <m:ctrlPr>
                            <a:rPr lang="en-US" sz="2400" b="0" i="1" smtClean="0">
                              <a:latin typeface="Cambria Math"/>
                            </a:rPr>
                          </m:ctrlPr>
                        </m:sSubPr>
                        <m:e>
                          <m:r>
                            <a:rPr lang="en-US" sz="2400" b="0" i="1" smtClean="0">
                              <a:latin typeface="Cambria Math"/>
                            </a:rPr>
                            <m:t>𝑣</m:t>
                          </m:r>
                        </m:e>
                        <m:sub>
                          <m:r>
                            <a:rPr lang="en-US" sz="2400" b="0" i="1" smtClean="0">
                              <a:latin typeface="Cambria Math"/>
                            </a:rPr>
                            <m:t>1</m:t>
                          </m:r>
                        </m:sub>
                      </m:sSub>
                      <m:r>
                        <a:rPr lang="en-US" sz="2400" b="0" i="1" smtClean="0">
                          <a:latin typeface="Cambria Math"/>
                        </a:rPr>
                        <m:t>   </m:t>
                      </m:r>
                      <m:r>
                        <a:rPr lang="en-US" sz="2400" b="0" i="1" smtClean="0">
                          <a:latin typeface="Cambria Math"/>
                        </a:rPr>
                        <m:t>𝑓𝑜𝑟</m:t>
                      </m:r>
                      <m:r>
                        <a:rPr lang="en-US" sz="2400" b="0" i="1" smtClean="0">
                          <a:latin typeface="Cambria Math"/>
                        </a:rPr>
                        <m:t> </m:t>
                      </m:r>
                      <m:r>
                        <a:rPr lang="en-US" sz="2400" b="0" i="1" smtClean="0">
                          <a:latin typeface="Cambria Math"/>
                        </a:rPr>
                        <m:t>𝑖</m:t>
                      </m:r>
                      <m:r>
                        <a:rPr lang="en-US" sz="2400" b="0" i="1" smtClean="0">
                          <a:latin typeface="Cambria Math"/>
                        </a:rPr>
                        <m:t>=1..</m:t>
                      </m:r>
                      <m:r>
                        <a:rPr lang="en-US" sz="2400" b="0" i="1" smtClean="0">
                          <a:latin typeface="Cambria Math"/>
                        </a:rPr>
                        <m:t>𝑁</m:t>
                      </m:r>
                    </m:oMath>
                    <m:oMath xmlns:m="http://schemas.openxmlformats.org/officeDocument/2006/math">
                      <m:r>
                        <a:rPr lang="en-US" sz="2400" i="1">
                          <a:latin typeface="Cambria Math"/>
                        </a:rPr>
                        <m:t>¬(</m:t>
                      </m:r>
                      <m:r>
                        <a:rPr lang="en-US" sz="2400" i="1">
                          <a:latin typeface="Cambria Math"/>
                        </a:rPr>
                        <m:t>𝑓</m:t>
                      </m:r>
                      <m:d>
                        <m:dPr>
                          <m:ctrlPr>
                            <a:rPr lang="en-US" sz="2400" i="1">
                              <a:latin typeface="Cambria Math"/>
                            </a:rPr>
                          </m:ctrlPr>
                        </m:dPr>
                        <m:e>
                          <m:sSub>
                            <m:sSubPr>
                              <m:ctrlPr>
                                <a:rPr lang="en-US" sz="2400" i="1">
                                  <a:latin typeface="Cambria Math"/>
                                </a:rPr>
                              </m:ctrlPr>
                            </m:sSubPr>
                            <m:e>
                              <m:r>
                                <a:rPr lang="en-US" sz="2400" i="1">
                                  <a:latin typeface="Cambria Math"/>
                                </a:rPr>
                                <m:t>𝑥</m:t>
                              </m:r>
                            </m:e>
                            <m:sub>
                              <m:r>
                                <a:rPr lang="en-US" sz="2400" i="1">
                                  <a:latin typeface="Cambria Math"/>
                                </a:rPr>
                                <m:t>𝑁</m:t>
                              </m:r>
                            </m:sub>
                          </m:sSub>
                          <m:r>
                            <a:rPr lang="en-US" sz="2400" i="1">
                              <a:latin typeface="Cambria Math"/>
                            </a:rPr>
                            <m:t>,…, </m:t>
                          </m:r>
                          <m:r>
                            <a:rPr lang="en-US" sz="2400" i="1">
                              <a:latin typeface="Cambria Math"/>
                            </a:rPr>
                            <m:t>𝑓</m:t>
                          </m:r>
                          <m:d>
                            <m:dPr>
                              <m:ctrlPr>
                                <a:rPr lang="en-US" sz="2400" i="1">
                                  <a:latin typeface="Cambria Math"/>
                                </a:rPr>
                              </m:ctrlPr>
                            </m:dPr>
                            <m:e>
                              <m:sSub>
                                <m:sSubPr>
                                  <m:ctrlPr>
                                    <a:rPr lang="en-US" sz="2400" i="1">
                                      <a:latin typeface="Cambria Math"/>
                                    </a:rPr>
                                  </m:ctrlPr>
                                </m:sSubPr>
                                <m:e>
                                  <m:r>
                                    <a:rPr lang="en-US" sz="2400" i="1">
                                      <a:latin typeface="Cambria Math"/>
                                    </a:rPr>
                                    <m:t>𝑥</m:t>
                                  </m:r>
                                </m:e>
                                <m:sub>
                                  <m:r>
                                    <a:rPr lang="en-US" sz="2400" i="1">
                                      <a:latin typeface="Cambria Math"/>
                                    </a:rPr>
                                    <m:t>2</m:t>
                                  </m:r>
                                </m:sub>
                              </m:sSub>
                              <m:r>
                                <a:rPr lang="en-US" sz="2400" i="1">
                                  <a:latin typeface="Cambria Math"/>
                                </a:rPr>
                                <m:t>,</m:t>
                              </m:r>
                              <m:sSub>
                                <m:sSubPr>
                                  <m:ctrlPr>
                                    <a:rPr lang="en-US" sz="2400" i="1">
                                      <a:latin typeface="Cambria Math"/>
                                    </a:rPr>
                                  </m:ctrlPr>
                                </m:sSubPr>
                                <m:e>
                                  <m:r>
                                    <a:rPr lang="en-US" sz="2400" i="1">
                                      <a:latin typeface="Cambria Math"/>
                                    </a:rPr>
                                    <m:t>𝑥</m:t>
                                  </m:r>
                                </m:e>
                                <m:sub>
                                  <m:r>
                                    <a:rPr lang="en-US" sz="2400" i="1">
                                      <a:latin typeface="Cambria Math"/>
                                    </a:rPr>
                                    <m:t>1</m:t>
                                  </m:r>
                                </m:sub>
                              </m:sSub>
                            </m:e>
                          </m:d>
                          <m:r>
                            <a:rPr lang="en-US" sz="2400" i="1">
                              <a:latin typeface="Cambria Math"/>
                            </a:rPr>
                            <m:t>…</m:t>
                          </m:r>
                        </m:e>
                      </m:d>
                      <m:r>
                        <a:rPr lang="en-US" sz="2400" i="1">
                          <a:latin typeface="Cambria Math"/>
                        </a:rPr>
                        <m:t>≃</m:t>
                      </m:r>
                      <m:r>
                        <a:rPr lang="en-US" sz="2400" i="1">
                          <a:latin typeface="Cambria Math"/>
                        </a:rPr>
                        <m:t>𝑓</m:t>
                      </m:r>
                      <m:d>
                        <m:dPr>
                          <m:ctrlPr>
                            <a:rPr lang="en-US" sz="2400" i="1">
                              <a:latin typeface="Cambria Math"/>
                            </a:rPr>
                          </m:ctrlPr>
                        </m:dPr>
                        <m:e>
                          <m:sSub>
                            <m:sSubPr>
                              <m:ctrlPr>
                                <a:rPr lang="en-US" sz="2400" i="1">
                                  <a:latin typeface="Cambria Math"/>
                                </a:rPr>
                              </m:ctrlPr>
                            </m:sSubPr>
                            <m:e>
                              <m:r>
                                <a:rPr lang="en-US" sz="2400" i="1">
                                  <a:latin typeface="Cambria Math"/>
                                </a:rPr>
                                <m:t>𝑦</m:t>
                              </m:r>
                            </m:e>
                            <m:sub>
                              <m:r>
                                <a:rPr lang="en-US" sz="2400" i="1">
                                  <a:latin typeface="Cambria Math"/>
                                </a:rPr>
                                <m:t>𝑁</m:t>
                              </m:r>
                            </m:sub>
                          </m:sSub>
                          <m:r>
                            <a:rPr lang="en-US" sz="2400" i="1">
                              <a:latin typeface="Cambria Math"/>
                            </a:rPr>
                            <m:t>, …, </m:t>
                          </m:r>
                          <m:r>
                            <a:rPr lang="en-US" sz="2400" i="1">
                              <a:latin typeface="Cambria Math"/>
                            </a:rPr>
                            <m:t>𝑓</m:t>
                          </m:r>
                          <m:d>
                            <m:dPr>
                              <m:ctrlPr>
                                <a:rPr lang="en-US" sz="2400" i="1">
                                  <a:latin typeface="Cambria Math"/>
                                </a:rPr>
                              </m:ctrlPr>
                            </m:dPr>
                            <m:e>
                              <m:sSub>
                                <m:sSubPr>
                                  <m:ctrlPr>
                                    <a:rPr lang="en-US" sz="2400" i="1">
                                      <a:latin typeface="Cambria Math"/>
                                    </a:rPr>
                                  </m:ctrlPr>
                                </m:sSubPr>
                                <m:e>
                                  <m:r>
                                    <a:rPr lang="en-US" sz="2400" i="1">
                                      <a:latin typeface="Cambria Math"/>
                                    </a:rPr>
                                    <m:t>𝑦</m:t>
                                  </m:r>
                                </m:e>
                                <m:sub>
                                  <m:r>
                                    <a:rPr lang="en-US" sz="2400" i="1">
                                      <a:latin typeface="Cambria Math"/>
                                    </a:rPr>
                                    <m:t>2</m:t>
                                  </m:r>
                                </m:sub>
                              </m:sSub>
                              <m:r>
                                <a:rPr lang="en-US" sz="2400" i="1">
                                  <a:latin typeface="Cambria Math"/>
                                </a:rPr>
                                <m:t>,</m:t>
                              </m:r>
                              <m:sSub>
                                <m:sSubPr>
                                  <m:ctrlPr>
                                    <a:rPr lang="en-US" sz="2400" i="1">
                                      <a:latin typeface="Cambria Math"/>
                                    </a:rPr>
                                  </m:ctrlPr>
                                </m:sSubPr>
                                <m:e>
                                  <m:r>
                                    <a:rPr lang="en-US" sz="2400" i="1">
                                      <a:latin typeface="Cambria Math"/>
                                    </a:rPr>
                                    <m:t>𝑦</m:t>
                                  </m:r>
                                </m:e>
                                <m:sub>
                                  <m:r>
                                    <a:rPr lang="en-US" sz="2400" i="1">
                                      <a:latin typeface="Cambria Math"/>
                                    </a:rPr>
                                    <m:t>1</m:t>
                                  </m:r>
                                </m:sub>
                              </m:sSub>
                            </m:e>
                          </m:d>
                          <m:r>
                            <a:rPr lang="en-US" sz="2400" i="1">
                              <a:latin typeface="Cambria Math"/>
                            </a:rPr>
                            <m:t>…</m:t>
                          </m:r>
                        </m:e>
                      </m:d>
                      <m:r>
                        <m:rPr>
                          <m:nor/>
                        </m:rPr>
                        <a:rPr lang="en-US" sz="2400" dirty="0"/>
                        <m:t>)</m:t>
                      </m:r>
                    </m:oMath>
                  </m:oMathPara>
                </a14:m>
                <a:endParaRPr lang="en-US" sz="2400" dirty="0" smtClean="0"/>
              </a:p>
              <a:p>
                <a:pPr marL="0" indent="0">
                  <a:buNone/>
                </a:pPr>
                <a:r>
                  <a:rPr lang="en-US" sz="2400" dirty="0" smtClean="0"/>
                  <a:t>Add:</a:t>
                </a:r>
              </a:p>
              <a:p>
                <a:pPr marL="0" indent="0">
                  <a:buNone/>
                </a:pPr>
                <a14:m>
                  <m:oMathPara xmlns:m="http://schemas.openxmlformats.org/officeDocument/2006/math">
                    <m:oMathParaPr>
                      <m:jc m:val="centerGroup"/>
                    </m:oMathParaPr>
                    <m:oMath xmlns:m="http://schemas.openxmlformats.org/officeDocument/2006/math">
                      <m:r>
                        <a:rPr lang="en-US" sz="2400" b="0" i="1" smtClean="0">
                          <a:latin typeface="Cambria Math"/>
                        </a:rPr>
                        <m:t>(</m:t>
                      </m:r>
                      <m:nary>
                        <m:naryPr>
                          <m:chr m:val="⋀"/>
                          <m:ctrlPr>
                            <a:rPr lang="en-US" sz="2400" i="1" smtClean="0">
                              <a:latin typeface="Cambria Math"/>
                            </a:rPr>
                          </m:ctrlPr>
                        </m:naryPr>
                        <m:sub>
                          <m:r>
                            <m:rPr>
                              <m:brk m:alnAt="23"/>
                            </m:rPr>
                            <a:rPr lang="en-US" sz="2400" b="0" i="1" smtClean="0">
                              <a:latin typeface="Cambria Math"/>
                            </a:rPr>
                            <m:t>𝑖</m:t>
                          </m:r>
                          <m:r>
                            <a:rPr lang="en-US" sz="2400" b="0" i="1" smtClean="0">
                              <a:latin typeface="Cambria Math"/>
                            </a:rPr>
                            <m:t>=1</m:t>
                          </m:r>
                        </m:sub>
                        <m:sup>
                          <m:r>
                            <a:rPr lang="en-US" sz="2400" b="0" i="1" smtClean="0">
                              <a:latin typeface="Cambria Math"/>
                            </a:rPr>
                            <m:t>𝑁</m:t>
                          </m:r>
                        </m:sup>
                        <m:e>
                          <m:sSub>
                            <m:sSubPr>
                              <m:ctrlPr>
                                <a:rPr lang="en-US" sz="2400" b="0" i="1" smtClean="0">
                                  <a:latin typeface="Cambria Math"/>
                                </a:rPr>
                              </m:ctrlPr>
                            </m:sSubPr>
                            <m:e>
                              <m:r>
                                <a:rPr lang="en-US" sz="2400" b="0" i="1" smtClean="0">
                                  <a:latin typeface="Cambria Math"/>
                                </a:rPr>
                                <m:t>𝑥</m:t>
                              </m:r>
                            </m:e>
                            <m:sub>
                              <m:r>
                                <a:rPr lang="en-US" sz="2400" b="0" i="1" smtClean="0">
                                  <a:latin typeface="Cambria Math"/>
                                </a:rPr>
                                <m:t>𝑖</m:t>
                              </m:r>
                            </m:sub>
                          </m:sSub>
                          <m:r>
                            <a:rPr lang="en-US" sz="2400" b="0" i="1" smtClean="0">
                              <a:latin typeface="Cambria Math"/>
                            </a:rPr>
                            <m:t>≃</m:t>
                          </m:r>
                          <m:sSub>
                            <m:sSubPr>
                              <m:ctrlPr>
                                <a:rPr lang="en-US" sz="2400" b="0" i="1" smtClean="0">
                                  <a:latin typeface="Cambria Math"/>
                                </a:rPr>
                              </m:ctrlPr>
                            </m:sSubPr>
                            <m:e>
                              <m:r>
                                <a:rPr lang="en-US" sz="2400" b="0" i="1" smtClean="0">
                                  <a:latin typeface="Cambria Math"/>
                                </a:rPr>
                                <m:t>𝑦</m:t>
                              </m:r>
                            </m:e>
                            <m:sub>
                              <m:r>
                                <a:rPr lang="en-US" sz="2400" b="0" i="1" smtClean="0">
                                  <a:latin typeface="Cambria Math"/>
                                </a:rPr>
                                <m:t>𝑖</m:t>
                              </m:r>
                            </m:sub>
                          </m:sSub>
                          <m:r>
                            <a:rPr lang="en-US" sz="2400" b="0" i="1" smtClean="0">
                              <a:latin typeface="Cambria Math"/>
                            </a:rPr>
                            <m:t>)→</m:t>
                          </m:r>
                        </m:e>
                      </m:nary>
                      <m:r>
                        <a:rPr lang="en-US" sz="2400" i="1">
                          <a:latin typeface="Cambria Math"/>
                        </a:rPr>
                        <m:t>𝑓</m:t>
                      </m:r>
                      <m:d>
                        <m:dPr>
                          <m:ctrlPr>
                            <a:rPr lang="en-US" sz="2400" i="1">
                              <a:latin typeface="Cambria Math"/>
                            </a:rPr>
                          </m:ctrlPr>
                        </m:dPr>
                        <m:e>
                          <m:sSub>
                            <m:sSubPr>
                              <m:ctrlPr>
                                <a:rPr lang="en-US" sz="2400" i="1">
                                  <a:latin typeface="Cambria Math"/>
                                </a:rPr>
                              </m:ctrlPr>
                            </m:sSubPr>
                            <m:e>
                              <m:r>
                                <a:rPr lang="en-US" sz="2400" i="1">
                                  <a:latin typeface="Cambria Math"/>
                                </a:rPr>
                                <m:t>𝑥</m:t>
                              </m:r>
                            </m:e>
                            <m:sub>
                              <m:r>
                                <a:rPr lang="en-US" sz="2400" i="1">
                                  <a:latin typeface="Cambria Math"/>
                                </a:rPr>
                                <m:t>𝑁</m:t>
                              </m:r>
                            </m:sub>
                          </m:sSub>
                          <m:r>
                            <a:rPr lang="en-US" sz="2400" i="1">
                              <a:latin typeface="Cambria Math"/>
                            </a:rPr>
                            <m:t>,…, </m:t>
                          </m:r>
                          <m:r>
                            <a:rPr lang="en-US" sz="2400" i="1">
                              <a:latin typeface="Cambria Math"/>
                            </a:rPr>
                            <m:t>𝑓</m:t>
                          </m:r>
                          <m:d>
                            <m:dPr>
                              <m:ctrlPr>
                                <a:rPr lang="en-US" sz="2400" i="1">
                                  <a:latin typeface="Cambria Math"/>
                                </a:rPr>
                              </m:ctrlPr>
                            </m:dPr>
                            <m:e>
                              <m:sSub>
                                <m:sSubPr>
                                  <m:ctrlPr>
                                    <a:rPr lang="en-US" sz="2400" i="1">
                                      <a:latin typeface="Cambria Math"/>
                                    </a:rPr>
                                  </m:ctrlPr>
                                </m:sSubPr>
                                <m:e>
                                  <m:r>
                                    <a:rPr lang="en-US" sz="2400" i="1">
                                      <a:latin typeface="Cambria Math"/>
                                    </a:rPr>
                                    <m:t>𝑥</m:t>
                                  </m:r>
                                </m:e>
                                <m:sub>
                                  <m:r>
                                    <a:rPr lang="en-US" sz="2400" i="1">
                                      <a:latin typeface="Cambria Math"/>
                                    </a:rPr>
                                    <m:t>2</m:t>
                                  </m:r>
                                </m:sub>
                              </m:sSub>
                              <m:r>
                                <a:rPr lang="en-US" sz="2400" i="1">
                                  <a:latin typeface="Cambria Math"/>
                                </a:rPr>
                                <m:t>,</m:t>
                              </m:r>
                              <m:sSub>
                                <m:sSubPr>
                                  <m:ctrlPr>
                                    <a:rPr lang="en-US" sz="2400" i="1">
                                      <a:latin typeface="Cambria Math"/>
                                    </a:rPr>
                                  </m:ctrlPr>
                                </m:sSubPr>
                                <m:e>
                                  <m:r>
                                    <a:rPr lang="en-US" sz="2400" i="1">
                                      <a:latin typeface="Cambria Math"/>
                                    </a:rPr>
                                    <m:t>𝑥</m:t>
                                  </m:r>
                                </m:e>
                                <m:sub>
                                  <m:r>
                                    <a:rPr lang="en-US" sz="2400" i="1">
                                      <a:latin typeface="Cambria Math"/>
                                    </a:rPr>
                                    <m:t>1</m:t>
                                  </m:r>
                                </m:sub>
                              </m:sSub>
                            </m:e>
                          </m:d>
                          <m:r>
                            <a:rPr lang="en-US" sz="2400" i="1">
                              <a:latin typeface="Cambria Math"/>
                            </a:rPr>
                            <m:t>…</m:t>
                          </m:r>
                        </m:e>
                      </m:d>
                      <m:r>
                        <a:rPr lang="en-US" sz="2400" i="1">
                          <a:latin typeface="Cambria Math"/>
                        </a:rPr>
                        <m:t>≃</m:t>
                      </m:r>
                      <m:r>
                        <a:rPr lang="en-US" sz="2400" i="1">
                          <a:latin typeface="Cambria Math"/>
                        </a:rPr>
                        <m:t>𝑓</m:t>
                      </m:r>
                      <m:d>
                        <m:dPr>
                          <m:ctrlPr>
                            <a:rPr lang="en-US" sz="2400" i="1">
                              <a:latin typeface="Cambria Math"/>
                            </a:rPr>
                          </m:ctrlPr>
                        </m:dPr>
                        <m:e>
                          <m:sSub>
                            <m:sSubPr>
                              <m:ctrlPr>
                                <a:rPr lang="en-US" sz="2400" i="1">
                                  <a:latin typeface="Cambria Math"/>
                                </a:rPr>
                              </m:ctrlPr>
                            </m:sSubPr>
                            <m:e>
                              <m:r>
                                <a:rPr lang="en-US" sz="2400" i="1">
                                  <a:latin typeface="Cambria Math"/>
                                </a:rPr>
                                <m:t>𝑦</m:t>
                              </m:r>
                            </m:e>
                            <m:sub>
                              <m:r>
                                <a:rPr lang="en-US" sz="2400" i="1">
                                  <a:latin typeface="Cambria Math"/>
                                </a:rPr>
                                <m:t>𝑁</m:t>
                              </m:r>
                            </m:sub>
                          </m:sSub>
                          <m:r>
                            <a:rPr lang="en-US" sz="2400" i="1">
                              <a:latin typeface="Cambria Math"/>
                            </a:rPr>
                            <m:t>, …, </m:t>
                          </m:r>
                          <m:r>
                            <a:rPr lang="en-US" sz="2400" i="1">
                              <a:latin typeface="Cambria Math"/>
                            </a:rPr>
                            <m:t>𝑓</m:t>
                          </m:r>
                          <m:d>
                            <m:dPr>
                              <m:ctrlPr>
                                <a:rPr lang="en-US" sz="2400" i="1">
                                  <a:latin typeface="Cambria Math"/>
                                </a:rPr>
                              </m:ctrlPr>
                            </m:dPr>
                            <m:e>
                              <m:sSub>
                                <m:sSubPr>
                                  <m:ctrlPr>
                                    <a:rPr lang="en-US" sz="2400" i="1">
                                      <a:latin typeface="Cambria Math"/>
                                    </a:rPr>
                                  </m:ctrlPr>
                                </m:sSubPr>
                                <m:e>
                                  <m:r>
                                    <a:rPr lang="en-US" sz="2400" i="1">
                                      <a:latin typeface="Cambria Math"/>
                                    </a:rPr>
                                    <m:t>𝑦</m:t>
                                  </m:r>
                                </m:e>
                                <m:sub>
                                  <m:r>
                                    <a:rPr lang="en-US" sz="2400" i="1">
                                      <a:latin typeface="Cambria Math"/>
                                    </a:rPr>
                                    <m:t>2</m:t>
                                  </m:r>
                                </m:sub>
                              </m:sSub>
                              <m:r>
                                <a:rPr lang="en-US" sz="2400" i="1">
                                  <a:latin typeface="Cambria Math"/>
                                </a:rPr>
                                <m:t>,</m:t>
                              </m:r>
                              <m:sSub>
                                <m:sSubPr>
                                  <m:ctrlPr>
                                    <a:rPr lang="en-US" sz="2400" i="1">
                                      <a:latin typeface="Cambria Math"/>
                                    </a:rPr>
                                  </m:ctrlPr>
                                </m:sSubPr>
                                <m:e>
                                  <m:r>
                                    <a:rPr lang="en-US" sz="2400" i="1">
                                      <a:latin typeface="Cambria Math"/>
                                    </a:rPr>
                                    <m:t>𝑦</m:t>
                                  </m:r>
                                </m:e>
                                <m:sub>
                                  <m:r>
                                    <a:rPr lang="en-US" sz="2400" i="1">
                                      <a:latin typeface="Cambria Math"/>
                                    </a:rPr>
                                    <m:t>1</m:t>
                                  </m:r>
                                </m:sub>
                              </m:sSub>
                            </m:e>
                          </m:d>
                          <m:r>
                            <a:rPr lang="en-US" sz="2400" i="1">
                              <a:latin typeface="Cambria Math"/>
                            </a:rPr>
                            <m:t>…</m:t>
                          </m:r>
                        </m:e>
                      </m:d>
                    </m:oMath>
                  </m:oMathPara>
                </a14:m>
                <a:endParaRPr lang="en-US" sz="2400" dirty="0"/>
              </a:p>
            </p:txBody>
          </p:sp>
        </mc:Choice>
        <mc:Fallback xmlns="">
          <p:sp>
            <p:nvSpPr>
              <p:cNvPr id="6" name="Content Placeholder 2"/>
              <p:cNvSpPr txBox="1">
                <a:spLocks noRot="1" noChangeAspect="1" noMove="1" noResize="1" noEditPoints="1" noAdjustHandles="1" noChangeArrowheads="1" noChangeShapeType="1" noTextEdit="1"/>
              </p:cNvSpPr>
              <p:nvPr/>
            </p:nvSpPr>
            <p:spPr bwMode="auto">
              <a:xfrm>
                <a:off x="503583" y="3657600"/>
                <a:ext cx="8382000" cy="2744341"/>
              </a:xfrm>
              <a:prstGeom prst="rect">
                <a:avLst/>
              </a:prstGeom>
              <a:blipFill rotWithShape="1">
                <a:blip r:embed="rId3"/>
                <a:stretch>
                  <a:fillRect l="-2255" t="-4667"/>
                </a:stretch>
              </a:blipFill>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381000" y="1600200"/>
                <a:ext cx="8610599" cy="126560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nary>
                        <m:naryPr>
                          <m:chr m:val="⋀"/>
                          <m:ctrlPr>
                            <a:rPr lang="en-US" sz="2000" i="1" smtClean="0">
                              <a:solidFill>
                                <a:schemeClr val="bg1"/>
                              </a:solidFill>
                              <a:latin typeface="Cambria Math"/>
                            </a:rPr>
                          </m:ctrlPr>
                        </m:naryPr>
                        <m:sub>
                          <m:r>
                            <m:rPr>
                              <m:brk m:alnAt="23"/>
                            </m:rPr>
                            <a:rPr lang="en-US" sz="2000" b="0" i="1" smtClean="0">
                              <a:solidFill>
                                <a:schemeClr val="bg1"/>
                              </a:solidFill>
                              <a:latin typeface="Cambria Math"/>
                            </a:rPr>
                            <m:t>𝑖</m:t>
                          </m:r>
                          <m:r>
                            <a:rPr lang="en-US" sz="2000" b="0" i="1" smtClean="0">
                              <a:solidFill>
                                <a:schemeClr val="bg1"/>
                              </a:solidFill>
                              <a:latin typeface="Cambria Math"/>
                            </a:rPr>
                            <m:t>=1</m:t>
                          </m:r>
                        </m:sub>
                        <m:sup>
                          <m:r>
                            <a:rPr lang="en-US" sz="2000" b="0" i="1" smtClean="0">
                              <a:solidFill>
                                <a:schemeClr val="bg1"/>
                              </a:solidFill>
                              <a:latin typeface="Cambria Math"/>
                            </a:rPr>
                            <m:t>𝑁</m:t>
                          </m:r>
                        </m:sup>
                        <m:e>
                          <m:d>
                            <m:dPr>
                              <m:ctrlPr>
                                <a:rPr lang="en-US" sz="2000" b="0" i="1" smtClean="0">
                                  <a:solidFill>
                                    <a:schemeClr val="bg1"/>
                                  </a:solidFill>
                                  <a:latin typeface="Cambria Math"/>
                                </a:rPr>
                              </m:ctrlPr>
                            </m:dPr>
                            <m:e>
                              <m:sSub>
                                <m:sSubPr>
                                  <m:ctrlPr>
                                    <a:rPr lang="en-US" sz="2000" b="0" i="1" smtClean="0">
                                      <a:solidFill>
                                        <a:schemeClr val="bg1"/>
                                      </a:solidFill>
                                      <a:latin typeface="Cambria Math"/>
                                    </a:rPr>
                                  </m:ctrlPr>
                                </m:sSubPr>
                                <m:e>
                                  <m:r>
                                    <a:rPr lang="en-US" sz="2000" b="0" i="1" smtClean="0">
                                      <a:solidFill>
                                        <a:schemeClr val="bg1"/>
                                      </a:solidFill>
                                      <a:latin typeface="Cambria Math"/>
                                    </a:rPr>
                                    <m:t>𝑝</m:t>
                                  </m:r>
                                </m:e>
                                <m:sub>
                                  <m:r>
                                    <a:rPr lang="en-US" sz="2000" b="0" i="1" smtClean="0">
                                      <a:solidFill>
                                        <a:schemeClr val="bg1"/>
                                      </a:solidFill>
                                      <a:latin typeface="Cambria Math"/>
                                    </a:rPr>
                                    <m:t>𝑖</m:t>
                                  </m:r>
                                </m:sub>
                              </m:sSub>
                              <m:r>
                                <a:rPr lang="en-US" sz="2000" b="0" i="1" smtClean="0">
                                  <a:solidFill>
                                    <a:schemeClr val="bg1"/>
                                  </a:solidFill>
                                  <a:latin typeface="Cambria Math"/>
                                </a:rPr>
                                <m:t>∨</m:t>
                              </m:r>
                              <m:sSub>
                                <m:sSubPr>
                                  <m:ctrlPr>
                                    <a:rPr lang="en-US" sz="2000" b="0" i="1" smtClean="0">
                                      <a:solidFill>
                                        <a:schemeClr val="bg1"/>
                                      </a:solidFill>
                                      <a:latin typeface="Cambria Math"/>
                                    </a:rPr>
                                  </m:ctrlPr>
                                </m:sSubPr>
                                <m:e>
                                  <m:r>
                                    <a:rPr lang="en-US" sz="2000" b="0" i="1" smtClean="0">
                                      <a:solidFill>
                                        <a:schemeClr val="bg1"/>
                                      </a:solidFill>
                                      <a:latin typeface="Cambria Math"/>
                                    </a:rPr>
                                    <m:t>𝑥</m:t>
                                  </m:r>
                                </m:e>
                                <m:sub>
                                  <m:r>
                                    <a:rPr lang="en-US" sz="2000" b="0" i="1" smtClean="0">
                                      <a:solidFill>
                                        <a:schemeClr val="bg1"/>
                                      </a:solidFill>
                                      <a:latin typeface="Cambria Math"/>
                                    </a:rPr>
                                    <m:t>𝑖</m:t>
                                  </m:r>
                                </m:sub>
                              </m:sSub>
                              <m:r>
                                <a:rPr lang="en-US" sz="2000" b="0" i="1" smtClean="0">
                                  <a:solidFill>
                                    <a:schemeClr val="bg1"/>
                                  </a:solidFill>
                                  <a:latin typeface="Cambria Math"/>
                                </a:rPr>
                                <m:t>≃</m:t>
                              </m:r>
                              <m:sSub>
                                <m:sSubPr>
                                  <m:ctrlPr>
                                    <a:rPr lang="en-US" sz="2000" b="0" i="1" smtClean="0">
                                      <a:solidFill>
                                        <a:schemeClr val="bg1"/>
                                      </a:solidFill>
                                      <a:latin typeface="Cambria Math"/>
                                    </a:rPr>
                                  </m:ctrlPr>
                                </m:sSubPr>
                                <m:e>
                                  <m:r>
                                    <a:rPr lang="en-US" sz="2000" b="0" i="1" smtClean="0">
                                      <a:solidFill>
                                        <a:schemeClr val="bg1"/>
                                      </a:solidFill>
                                      <a:latin typeface="Cambria Math"/>
                                    </a:rPr>
                                    <m:t>𝑣</m:t>
                                  </m:r>
                                </m:e>
                                <m:sub>
                                  <m:r>
                                    <a:rPr lang="en-US" sz="2000" b="0" i="1" smtClean="0">
                                      <a:solidFill>
                                        <a:schemeClr val="bg1"/>
                                      </a:solidFill>
                                      <a:latin typeface="Cambria Math"/>
                                    </a:rPr>
                                    <m:t>0</m:t>
                                  </m:r>
                                </m:sub>
                              </m:sSub>
                            </m:e>
                          </m:d>
                          <m:r>
                            <a:rPr lang="en-US" sz="2000" b="0" i="1" smtClean="0">
                              <a:solidFill>
                                <a:schemeClr val="bg1"/>
                              </a:solidFill>
                              <a:latin typeface="Cambria Math"/>
                            </a:rPr>
                            <m:t>∧</m:t>
                          </m:r>
                          <m:d>
                            <m:dPr>
                              <m:ctrlPr>
                                <a:rPr lang="en-US" sz="2000" b="0" i="1" smtClean="0">
                                  <a:solidFill>
                                    <a:schemeClr val="bg1"/>
                                  </a:solidFill>
                                  <a:latin typeface="Cambria Math"/>
                                </a:rPr>
                              </m:ctrlPr>
                            </m:dPr>
                            <m:e>
                              <m:r>
                                <a:rPr lang="en-US" sz="2000" b="0" i="1" smtClean="0">
                                  <a:solidFill>
                                    <a:schemeClr val="bg1"/>
                                  </a:solidFill>
                                  <a:latin typeface="Cambria Math"/>
                                </a:rPr>
                                <m:t>¬</m:t>
                              </m:r>
                              <m:sSub>
                                <m:sSubPr>
                                  <m:ctrlPr>
                                    <a:rPr lang="en-US" sz="2000" b="0" i="1" smtClean="0">
                                      <a:solidFill>
                                        <a:schemeClr val="bg1"/>
                                      </a:solidFill>
                                      <a:latin typeface="Cambria Math"/>
                                    </a:rPr>
                                  </m:ctrlPr>
                                </m:sSubPr>
                                <m:e>
                                  <m:r>
                                    <a:rPr lang="en-US" sz="2000" b="0" i="1" smtClean="0">
                                      <a:solidFill>
                                        <a:schemeClr val="bg1"/>
                                      </a:solidFill>
                                      <a:latin typeface="Cambria Math"/>
                                    </a:rPr>
                                    <m:t>𝑝</m:t>
                                  </m:r>
                                </m:e>
                                <m:sub>
                                  <m:r>
                                    <a:rPr lang="en-US" sz="2000" b="0" i="1" smtClean="0">
                                      <a:solidFill>
                                        <a:schemeClr val="bg1"/>
                                      </a:solidFill>
                                      <a:latin typeface="Cambria Math"/>
                                    </a:rPr>
                                    <m:t>𝑖</m:t>
                                  </m:r>
                                </m:sub>
                              </m:sSub>
                              <m:r>
                                <a:rPr lang="en-US" sz="2000" b="0" i="1" smtClean="0">
                                  <a:solidFill>
                                    <a:schemeClr val="bg1"/>
                                  </a:solidFill>
                                  <a:latin typeface="Cambria Math"/>
                                </a:rPr>
                                <m:t>∨</m:t>
                              </m:r>
                              <m:sSub>
                                <m:sSubPr>
                                  <m:ctrlPr>
                                    <a:rPr lang="en-US" sz="2000" b="0" i="1" smtClean="0">
                                      <a:solidFill>
                                        <a:schemeClr val="bg1"/>
                                      </a:solidFill>
                                      <a:latin typeface="Cambria Math"/>
                                    </a:rPr>
                                  </m:ctrlPr>
                                </m:sSubPr>
                                <m:e>
                                  <m:r>
                                    <a:rPr lang="en-US" sz="2000" b="0" i="1" smtClean="0">
                                      <a:solidFill>
                                        <a:schemeClr val="bg1"/>
                                      </a:solidFill>
                                      <a:latin typeface="Cambria Math"/>
                                    </a:rPr>
                                    <m:t>𝑥</m:t>
                                  </m:r>
                                </m:e>
                                <m:sub>
                                  <m:r>
                                    <a:rPr lang="en-US" sz="2000" b="0" i="1" smtClean="0">
                                      <a:solidFill>
                                        <a:schemeClr val="bg1"/>
                                      </a:solidFill>
                                      <a:latin typeface="Cambria Math"/>
                                    </a:rPr>
                                    <m:t>𝑖</m:t>
                                  </m:r>
                                </m:sub>
                              </m:sSub>
                              <m:r>
                                <a:rPr lang="en-US" sz="2000" b="0" i="1" smtClean="0">
                                  <a:solidFill>
                                    <a:schemeClr val="bg1"/>
                                  </a:solidFill>
                                  <a:latin typeface="Cambria Math"/>
                                </a:rPr>
                                <m:t>≃ </m:t>
                              </m:r>
                              <m:sSub>
                                <m:sSubPr>
                                  <m:ctrlPr>
                                    <a:rPr lang="en-US" sz="2000" b="0" i="1" smtClean="0">
                                      <a:solidFill>
                                        <a:schemeClr val="bg1"/>
                                      </a:solidFill>
                                      <a:latin typeface="Cambria Math"/>
                                    </a:rPr>
                                  </m:ctrlPr>
                                </m:sSubPr>
                                <m:e>
                                  <m:r>
                                    <a:rPr lang="en-US" sz="2000" b="0" i="1" smtClean="0">
                                      <a:solidFill>
                                        <a:schemeClr val="bg1"/>
                                      </a:solidFill>
                                      <a:latin typeface="Cambria Math"/>
                                    </a:rPr>
                                    <m:t>𝑣</m:t>
                                  </m:r>
                                </m:e>
                                <m:sub>
                                  <m:r>
                                    <a:rPr lang="en-US" sz="2000" b="0" i="1" smtClean="0">
                                      <a:solidFill>
                                        <a:schemeClr val="bg1"/>
                                      </a:solidFill>
                                      <a:latin typeface="Cambria Math"/>
                                    </a:rPr>
                                    <m:t>1</m:t>
                                  </m:r>
                                </m:sub>
                              </m:sSub>
                            </m:e>
                          </m:d>
                          <m:r>
                            <a:rPr lang="en-US" sz="2000" b="0" i="1" smtClean="0">
                              <a:solidFill>
                                <a:schemeClr val="bg1"/>
                              </a:solidFill>
                              <a:latin typeface="Cambria Math"/>
                            </a:rPr>
                            <m:t>∧</m:t>
                          </m:r>
                          <m:d>
                            <m:dPr>
                              <m:ctrlPr>
                                <a:rPr lang="en-US" sz="2000" b="0" i="1" smtClean="0">
                                  <a:solidFill>
                                    <a:schemeClr val="bg1"/>
                                  </a:solidFill>
                                  <a:latin typeface="Cambria Math"/>
                                </a:rPr>
                              </m:ctrlPr>
                            </m:dPr>
                            <m:e>
                              <m:sSub>
                                <m:sSubPr>
                                  <m:ctrlPr>
                                    <a:rPr lang="en-US" sz="2000" b="0" i="1" smtClean="0">
                                      <a:solidFill>
                                        <a:schemeClr val="bg1"/>
                                      </a:solidFill>
                                      <a:latin typeface="Cambria Math"/>
                                    </a:rPr>
                                  </m:ctrlPr>
                                </m:sSubPr>
                                <m:e>
                                  <m:r>
                                    <a:rPr lang="en-US" sz="2000" b="0" i="1" smtClean="0">
                                      <a:solidFill>
                                        <a:schemeClr val="bg1"/>
                                      </a:solidFill>
                                      <a:latin typeface="Cambria Math"/>
                                    </a:rPr>
                                    <m:t>𝑝</m:t>
                                  </m:r>
                                </m:e>
                                <m:sub>
                                  <m:r>
                                    <a:rPr lang="en-US" sz="2000" b="0" i="1" smtClean="0">
                                      <a:solidFill>
                                        <a:schemeClr val="bg1"/>
                                      </a:solidFill>
                                      <a:latin typeface="Cambria Math"/>
                                    </a:rPr>
                                    <m:t>𝑖</m:t>
                                  </m:r>
                                </m:sub>
                              </m:sSub>
                              <m:r>
                                <a:rPr lang="en-US" sz="2000" b="0" i="1" smtClean="0">
                                  <a:solidFill>
                                    <a:schemeClr val="bg1"/>
                                  </a:solidFill>
                                  <a:latin typeface="Cambria Math"/>
                                </a:rPr>
                                <m:t>∨</m:t>
                              </m:r>
                              <m:sSub>
                                <m:sSubPr>
                                  <m:ctrlPr>
                                    <a:rPr lang="en-US" sz="2000" b="0" i="1" smtClean="0">
                                      <a:solidFill>
                                        <a:schemeClr val="bg1"/>
                                      </a:solidFill>
                                      <a:latin typeface="Cambria Math"/>
                                    </a:rPr>
                                  </m:ctrlPr>
                                </m:sSubPr>
                                <m:e>
                                  <m:r>
                                    <a:rPr lang="en-US" sz="2000" b="0" i="1" smtClean="0">
                                      <a:solidFill>
                                        <a:schemeClr val="bg1"/>
                                      </a:solidFill>
                                      <a:latin typeface="Cambria Math"/>
                                    </a:rPr>
                                    <m:t>𝑦</m:t>
                                  </m:r>
                                </m:e>
                                <m:sub>
                                  <m:r>
                                    <a:rPr lang="en-US" sz="2000" b="0" i="1" smtClean="0">
                                      <a:solidFill>
                                        <a:schemeClr val="bg1"/>
                                      </a:solidFill>
                                      <a:latin typeface="Cambria Math"/>
                                    </a:rPr>
                                    <m:t>𝑖</m:t>
                                  </m:r>
                                </m:sub>
                              </m:sSub>
                              <m:r>
                                <a:rPr lang="en-US" sz="2000" b="0" i="1" smtClean="0">
                                  <a:solidFill>
                                    <a:schemeClr val="bg1"/>
                                  </a:solidFill>
                                  <a:latin typeface="Cambria Math"/>
                                </a:rPr>
                                <m:t>≃</m:t>
                              </m:r>
                              <m:sSub>
                                <m:sSubPr>
                                  <m:ctrlPr>
                                    <a:rPr lang="en-US" sz="2000" b="0" i="1" smtClean="0">
                                      <a:solidFill>
                                        <a:schemeClr val="bg1"/>
                                      </a:solidFill>
                                      <a:latin typeface="Cambria Math"/>
                                    </a:rPr>
                                  </m:ctrlPr>
                                </m:sSubPr>
                                <m:e>
                                  <m:r>
                                    <a:rPr lang="en-US" sz="2000" b="0" i="1" smtClean="0">
                                      <a:solidFill>
                                        <a:schemeClr val="bg1"/>
                                      </a:solidFill>
                                      <a:latin typeface="Cambria Math"/>
                                    </a:rPr>
                                    <m:t>𝑣</m:t>
                                  </m:r>
                                </m:e>
                                <m:sub>
                                  <m:r>
                                    <a:rPr lang="en-US" sz="2000" b="0" i="1" smtClean="0">
                                      <a:solidFill>
                                        <a:schemeClr val="bg1"/>
                                      </a:solidFill>
                                      <a:latin typeface="Cambria Math"/>
                                    </a:rPr>
                                    <m:t>0</m:t>
                                  </m:r>
                                </m:sub>
                              </m:sSub>
                            </m:e>
                          </m:d>
                          <m:r>
                            <a:rPr lang="en-US" sz="2000" b="0" i="1" smtClean="0">
                              <a:solidFill>
                                <a:schemeClr val="bg1"/>
                              </a:solidFill>
                              <a:latin typeface="Cambria Math"/>
                            </a:rPr>
                            <m:t>∧</m:t>
                          </m:r>
                          <m:d>
                            <m:dPr>
                              <m:ctrlPr>
                                <a:rPr lang="en-US" sz="2000" b="0" i="1" smtClean="0">
                                  <a:solidFill>
                                    <a:schemeClr val="bg1"/>
                                  </a:solidFill>
                                  <a:latin typeface="Cambria Math"/>
                                </a:rPr>
                              </m:ctrlPr>
                            </m:dPr>
                            <m:e>
                              <m:r>
                                <a:rPr lang="en-US" sz="2000" b="0" i="1" smtClean="0">
                                  <a:solidFill>
                                    <a:schemeClr val="bg1"/>
                                  </a:solidFill>
                                  <a:latin typeface="Cambria Math"/>
                                </a:rPr>
                                <m:t>¬</m:t>
                              </m:r>
                              <m:sSub>
                                <m:sSubPr>
                                  <m:ctrlPr>
                                    <a:rPr lang="en-US" sz="2000" b="0" i="1" smtClean="0">
                                      <a:solidFill>
                                        <a:schemeClr val="bg1"/>
                                      </a:solidFill>
                                      <a:latin typeface="Cambria Math"/>
                                    </a:rPr>
                                  </m:ctrlPr>
                                </m:sSubPr>
                                <m:e>
                                  <m:r>
                                    <a:rPr lang="en-US" sz="2000" b="0" i="1" smtClean="0">
                                      <a:solidFill>
                                        <a:schemeClr val="bg1"/>
                                      </a:solidFill>
                                      <a:latin typeface="Cambria Math"/>
                                    </a:rPr>
                                    <m:t>𝑝</m:t>
                                  </m:r>
                                </m:e>
                                <m:sub>
                                  <m:r>
                                    <a:rPr lang="en-US" sz="2000" b="0" i="1" smtClean="0">
                                      <a:solidFill>
                                        <a:schemeClr val="bg1"/>
                                      </a:solidFill>
                                      <a:latin typeface="Cambria Math"/>
                                    </a:rPr>
                                    <m:t>𝑖</m:t>
                                  </m:r>
                                </m:sub>
                              </m:sSub>
                              <m:r>
                                <a:rPr lang="en-US" sz="2000" b="0" i="1" smtClean="0">
                                  <a:solidFill>
                                    <a:schemeClr val="bg1"/>
                                  </a:solidFill>
                                  <a:latin typeface="Cambria Math"/>
                                </a:rPr>
                                <m:t>∨</m:t>
                              </m:r>
                              <m:sSub>
                                <m:sSubPr>
                                  <m:ctrlPr>
                                    <a:rPr lang="en-US" sz="2000" b="0" i="1" smtClean="0">
                                      <a:solidFill>
                                        <a:schemeClr val="bg1"/>
                                      </a:solidFill>
                                      <a:latin typeface="Cambria Math"/>
                                    </a:rPr>
                                  </m:ctrlPr>
                                </m:sSubPr>
                                <m:e>
                                  <m:r>
                                    <a:rPr lang="en-US" sz="2000" b="0" i="1" smtClean="0">
                                      <a:solidFill>
                                        <a:schemeClr val="bg1"/>
                                      </a:solidFill>
                                      <a:latin typeface="Cambria Math"/>
                                    </a:rPr>
                                    <m:t>𝑦</m:t>
                                  </m:r>
                                </m:e>
                                <m:sub>
                                  <m:r>
                                    <a:rPr lang="en-US" sz="2000" b="0" i="1" smtClean="0">
                                      <a:solidFill>
                                        <a:schemeClr val="bg1"/>
                                      </a:solidFill>
                                      <a:latin typeface="Cambria Math"/>
                                    </a:rPr>
                                    <m:t>𝑖</m:t>
                                  </m:r>
                                </m:sub>
                              </m:sSub>
                              <m:r>
                                <a:rPr lang="en-US" sz="2000" b="0" i="1" smtClean="0">
                                  <a:solidFill>
                                    <a:schemeClr val="bg1"/>
                                  </a:solidFill>
                                  <a:latin typeface="Cambria Math"/>
                                </a:rPr>
                                <m:t>≃</m:t>
                              </m:r>
                              <m:sSub>
                                <m:sSubPr>
                                  <m:ctrlPr>
                                    <a:rPr lang="en-US" sz="2000" b="0" i="1" smtClean="0">
                                      <a:solidFill>
                                        <a:schemeClr val="bg1"/>
                                      </a:solidFill>
                                      <a:latin typeface="Cambria Math"/>
                                    </a:rPr>
                                  </m:ctrlPr>
                                </m:sSubPr>
                                <m:e>
                                  <m:r>
                                    <a:rPr lang="en-US" sz="2000" b="0" i="1" smtClean="0">
                                      <a:solidFill>
                                        <a:schemeClr val="bg1"/>
                                      </a:solidFill>
                                      <a:latin typeface="Cambria Math"/>
                                    </a:rPr>
                                    <m:t>𝑣</m:t>
                                  </m:r>
                                </m:e>
                                <m:sub>
                                  <m:r>
                                    <a:rPr lang="en-US" sz="2000" b="0" i="1" smtClean="0">
                                      <a:solidFill>
                                        <a:schemeClr val="bg1"/>
                                      </a:solidFill>
                                      <a:latin typeface="Cambria Math"/>
                                    </a:rPr>
                                    <m:t>1</m:t>
                                  </m:r>
                                </m:sub>
                              </m:sSub>
                            </m:e>
                          </m:d>
                          <m:r>
                            <a:rPr lang="en-US" sz="2000" b="0" i="1" smtClean="0">
                              <a:solidFill>
                                <a:schemeClr val="bg1"/>
                              </a:solidFill>
                              <a:latin typeface="Cambria Math"/>
                            </a:rPr>
                            <m:t>∧ </m:t>
                          </m:r>
                        </m:e>
                      </m:nary>
                    </m:oMath>
                  </m:oMathPara>
                </a14:m>
                <a:endParaRPr lang="en-US" sz="2000" dirty="0" smtClean="0">
                  <a:solidFill>
                    <a:schemeClr val="bg1"/>
                  </a:solidFill>
                </a:endParaRPr>
              </a:p>
              <a:p>
                <a:r>
                  <a:rPr lang="en-US" sz="2000" b="0" dirty="0" smtClean="0">
                    <a:solidFill>
                      <a:schemeClr val="bg1"/>
                    </a:solidFill>
                  </a:rPr>
                  <a:t>             </a:t>
                </a:r>
                <a14:m>
                  <m:oMath xmlns:m="http://schemas.openxmlformats.org/officeDocument/2006/math">
                    <m:r>
                      <a:rPr lang="en-US" sz="2000" b="0" i="1" smtClean="0">
                        <a:solidFill>
                          <a:schemeClr val="bg1"/>
                        </a:solidFill>
                        <a:latin typeface="Cambria Math"/>
                      </a:rPr>
                      <m:t>¬(</m:t>
                    </m:r>
                    <m:r>
                      <a:rPr lang="en-US" sz="2000" b="0" i="1" smtClean="0">
                        <a:solidFill>
                          <a:schemeClr val="bg1"/>
                        </a:solidFill>
                        <a:latin typeface="Cambria Math"/>
                      </a:rPr>
                      <m:t>𝑓</m:t>
                    </m:r>
                    <m:d>
                      <m:dPr>
                        <m:ctrlPr>
                          <a:rPr lang="en-US" sz="2000" b="0" i="1" smtClean="0">
                            <a:solidFill>
                              <a:schemeClr val="bg1"/>
                            </a:solidFill>
                            <a:latin typeface="Cambria Math"/>
                          </a:rPr>
                        </m:ctrlPr>
                      </m:dPr>
                      <m:e>
                        <m:sSub>
                          <m:sSubPr>
                            <m:ctrlPr>
                              <a:rPr lang="en-US" sz="2000" b="0" i="1" smtClean="0">
                                <a:solidFill>
                                  <a:schemeClr val="bg1"/>
                                </a:solidFill>
                                <a:latin typeface="Cambria Math"/>
                              </a:rPr>
                            </m:ctrlPr>
                          </m:sSubPr>
                          <m:e>
                            <m:r>
                              <a:rPr lang="en-US" sz="2000" b="0" i="1" smtClean="0">
                                <a:solidFill>
                                  <a:schemeClr val="bg1"/>
                                </a:solidFill>
                                <a:latin typeface="Cambria Math"/>
                              </a:rPr>
                              <m:t>𝑥</m:t>
                            </m:r>
                          </m:e>
                          <m:sub>
                            <m:r>
                              <a:rPr lang="en-US" sz="2000" b="0" i="1" smtClean="0">
                                <a:solidFill>
                                  <a:schemeClr val="bg1"/>
                                </a:solidFill>
                                <a:latin typeface="Cambria Math"/>
                              </a:rPr>
                              <m:t>𝑁</m:t>
                            </m:r>
                          </m:sub>
                        </m:sSub>
                        <m:r>
                          <a:rPr lang="en-US" sz="2000" b="0" i="1" smtClean="0">
                            <a:solidFill>
                              <a:schemeClr val="bg1"/>
                            </a:solidFill>
                            <a:latin typeface="Cambria Math"/>
                          </a:rPr>
                          <m:t>,…, </m:t>
                        </m:r>
                        <m:r>
                          <a:rPr lang="en-US" sz="2000" b="0" i="1" smtClean="0">
                            <a:solidFill>
                              <a:schemeClr val="bg1"/>
                            </a:solidFill>
                            <a:latin typeface="Cambria Math"/>
                          </a:rPr>
                          <m:t>𝑓</m:t>
                        </m:r>
                        <m:d>
                          <m:dPr>
                            <m:ctrlPr>
                              <a:rPr lang="en-US" sz="2000" b="0" i="1" smtClean="0">
                                <a:solidFill>
                                  <a:schemeClr val="bg1"/>
                                </a:solidFill>
                                <a:latin typeface="Cambria Math"/>
                              </a:rPr>
                            </m:ctrlPr>
                          </m:dPr>
                          <m:e>
                            <m:sSub>
                              <m:sSubPr>
                                <m:ctrlPr>
                                  <a:rPr lang="en-US" sz="2000" b="0" i="1" smtClean="0">
                                    <a:solidFill>
                                      <a:schemeClr val="bg1"/>
                                    </a:solidFill>
                                    <a:latin typeface="Cambria Math"/>
                                  </a:rPr>
                                </m:ctrlPr>
                              </m:sSubPr>
                              <m:e>
                                <m:r>
                                  <a:rPr lang="en-US" sz="2000" b="0" i="1" smtClean="0">
                                    <a:solidFill>
                                      <a:schemeClr val="bg1"/>
                                    </a:solidFill>
                                    <a:latin typeface="Cambria Math"/>
                                  </a:rPr>
                                  <m:t>𝑥</m:t>
                                </m:r>
                              </m:e>
                              <m:sub>
                                <m:r>
                                  <a:rPr lang="en-US" sz="2000" b="0" i="1" smtClean="0">
                                    <a:solidFill>
                                      <a:schemeClr val="bg1"/>
                                    </a:solidFill>
                                    <a:latin typeface="Cambria Math"/>
                                  </a:rPr>
                                  <m:t>2</m:t>
                                </m:r>
                              </m:sub>
                            </m:sSub>
                            <m:r>
                              <a:rPr lang="en-US" sz="2000" b="0" i="1" smtClean="0">
                                <a:solidFill>
                                  <a:schemeClr val="bg1"/>
                                </a:solidFill>
                                <a:latin typeface="Cambria Math"/>
                              </a:rPr>
                              <m:t>,</m:t>
                            </m:r>
                            <m:sSub>
                              <m:sSubPr>
                                <m:ctrlPr>
                                  <a:rPr lang="en-US" sz="2000" b="0" i="1" smtClean="0">
                                    <a:solidFill>
                                      <a:schemeClr val="bg1"/>
                                    </a:solidFill>
                                    <a:latin typeface="Cambria Math"/>
                                  </a:rPr>
                                </m:ctrlPr>
                              </m:sSubPr>
                              <m:e>
                                <m:r>
                                  <a:rPr lang="en-US" sz="2000" b="0" i="1" smtClean="0">
                                    <a:solidFill>
                                      <a:schemeClr val="bg1"/>
                                    </a:solidFill>
                                    <a:latin typeface="Cambria Math"/>
                                  </a:rPr>
                                  <m:t>𝑥</m:t>
                                </m:r>
                              </m:e>
                              <m:sub>
                                <m:r>
                                  <a:rPr lang="en-US" sz="2000" b="0" i="1" smtClean="0">
                                    <a:solidFill>
                                      <a:schemeClr val="bg1"/>
                                    </a:solidFill>
                                    <a:latin typeface="Cambria Math"/>
                                  </a:rPr>
                                  <m:t>1</m:t>
                                </m:r>
                              </m:sub>
                            </m:sSub>
                          </m:e>
                        </m:d>
                        <m:r>
                          <a:rPr lang="en-US" sz="2000" b="0" i="1" smtClean="0">
                            <a:solidFill>
                              <a:schemeClr val="bg1"/>
                            </a:solidFill>
                            <a:latin typeface="Cambria Math"/>
                          </a:rPr>
                          <m:t>…</m:t>
                        </m:r>
                      </m:e>
                    </m:d>
                    <m:r>
                      <a:rPr lang="en-US" sz="2000" b="0" i="1" smtClean="0">
                        <a:solidFill>
                          <a:schemeClr val="bg1"/>
                        </a:solidFill>
                        <a:latin typeface="Cambria Math"/>
                      </a:rPr>
                      <m:t>≃</m:t>
                    </m:r>
                    <m:r>
                      <a:rPr lang="en-US" sz="2000" b="0" i="1" smtClean="0">
                        <a:solidFill>
                          <a:schemeClr val="bg1"/>
                        </a:solidFill>
                        <a:latin typeface="Cambria Math"/>
                      </a:rPr>
                      <m:t>𝑓</m:t>
                    </m:r>
                    <m:d>
                      <m:dPr>
                        <m:ctrlPr>
                          <a:rPr lang="en-US" sz="2000" b="0" i="1" smtClean="0">
                            <a:solidFill>
                              <a:schemeClr val="bg1"/>
                            </a:solidFill>
                            <a:latin typeface="Cambria Math"/>
                          </a:rPr>
                        </m:ctrlPr>
                      </m:dPr>
                      <m:e>
                        <m:sSub>
                          <m:sSubPr>
                            <m:ctrlPr>
                              <a:rPr lang="en-US" sz="2000" b="0" i="1" smtClean="0">
                                <a:solidFill>
                                  <a:schemeClr val="bg1"/>
                                </a:solidFill>
                                <a:latin typeface="Cambria Math"/>
                              </a:rPr>
                            </m:ctrlPr>
                          </m:sSubPr>
                          <m:e>
                            <m:r>
                              <a:rPr lang="en-US" sz="2000" b="0" i="1" smtClean="0">
                                <a:solidFill>
                                  <a:schemeClr val="bg1"/>
                                </a:solidFill>
                                <a:latin typeface="Cambria Math"/>
                              </a:rPr>
                              <m:t>𝑦</m:t>
                            </m:r>
                          </m:e>
                          <m:sub>
                            <m:r>
                              <a:rPr lang="en-US" sz="2000" b="0" i="1" smtClean="0">
                                <a:solidFill>
                                  <a:schemeClr val="bg1"/>
                                </a:solidFill>
                                <a:latin typeface="Cambria Math"/>
                              </a:rPr>
                              <m:t>𝑁</m:t>
                            </m:r>
                          </m:sub>
                        </m:sSub>
                        <m:r>
                          <a:rPr lang="en-US" sz="2000" b="0" i="1" smtClean="0">
                            <a:solidFill>
                              <a:schemeClr val="bg1"/>
                            </a:solidFill>
                            <a:latin typeface="Cambria Math"/>
                          </a:rPr>
                          <m:t>, …, </m:t>
                        </m:r>
                        <m:r>
                          <a:rPr lang="en-US" sz="2000" b="0" i="1" smtClean="0">
                            <a:solidFill>
                              <a:schemeClr val="bg1"/>
                            </a:solidFill>
                            <a:latin typeface="Cambria Math"/>
                          </a:rPr>
                          <m:t>𝑓</m:t>
                        </m:r>
                        <m:d>
                          <m:dPr>
                            <m:ctrlPr>
                              <a:rPr lang="en-US" sz="2000" b="0" i="1" smtClean="0">
                                <a:solidFill>
                                  <a:schemeClr val="bg1"/>
                                </a:solidFill>
                                <a:latin typeface="Cambria Math"/>
                              </a:rPr>
                            </m:ctrlPr>
                          </m:dPr>
                          <m:e>
                            <m:sSub>
                              <m:sSubPr>
                                <m:ctrlPr>
                                  <a:rPr lang="en-US" sz="2000" b="0" i="1" smtClean="0">
                                    <a:solidFill>
                                      <a:schemeClr val="bg1"/>
                                    </a:solidFill>
                                    <a:latin typeface="Cambria Math"/>
                                  </a:rPr>
                                </m:ctrlPr>
                              </m:sSubPr>
                              <m:e>
                                <m:r>
                                  <a:rPr lang="en-US" sz="2000" b="0" i="1" smtClean="0">
                                    <a:solidFill>
                                      <a:schemeClr val="bg1"/>
                                    </a:solidFill>
                                    <a:latin typeface="Cambria Math"/>
                                  </a:rPr>
                                  <m:t>𝑦</m:t>
                                </m:r>
                              </m:e>
                              <m:sub>
                                <m:r>
                                  <a:rPr lang="en-US" sz="2000" b="0" i="1" smtClean="0">
                                    <a:solidFill>
                                      <a:schemeClr val="bg1"/>
                                    </a:solidFill>
                                    <a:latin typeface="Cambria Math"/>
                                  </a:rPr>
                                  <m:t>2</m:t>
                                </m:r>
                              </m:sub>
                            </m:sSub>
                            <m:r>
                              <a:rPr lang="en-US" sz="2000" b="0" i="1" smtClean="0">
                                <a:solidFill>
                                  <a:schemeClr val="bg1"/>
                                </a:solidFill>
                                <a:latin typeface="Cambria Math"/>
                              </a:rPr>
                              <m:t>,</m:t>
                            </m:r>
                            <m:sSub>
                              <m:sSubPr>
                                <m:ctrlPr>
                                  <a:rPr lang="en-US" sz="2000" b="0" i="1" smtClean="0">
                                    <a:solidFill>
                                      <a:schemeClr val="bg1"/>
                                    </a:solidFill>
                                    <a:latin typeface="Cambria Math"/>
                                  </a:rPr>
                                </m:ctrlPr>
                              </m:sSubPr>
                              <m:e>
                                <m:r>
                                  <a:rPr lang="en-US" sz="2000" b="0" i="1" smtClean="0">
                                    <a:solidFill>
                                      <a:schemeClr val="bg1"/>
                                    </a:solidFill>
                                    <a:latin typeface="Cambria Math"/>
                                  </a:rPr>
                                  <m:t>𝑦</m:t>
                                </m:r>
                              </m:e>
                              <m:sub>
                                <m:r>
                                  <a:rPr lang="en-US" sz="2000" b="0" i="1" smtClean="0">
                                    <a:solidFill>
                                      <a:schemeClr val="bg1"/>
                                    </a:solidFill>
                                    <a:latin typeface="Cambria Math"/>
                                  </a:rPr>
                                  <m:t>1</m:t>
                                </m:r>
                              </m:sub>
                            </m:sSub>
                          </m:e>
                        </m:d>
                        <m:r>
                          <a:rPr lang="en-US" sz="2000" b="0" i="1" smtClean="0">
                            <a:solidFill>
                              <a:schemeClr val="bg1"/>
                            </a:solidFill>
                            <a:latin typeface="Cambria Math"/>
                          </a:rPr>
                          <m:t>…</m:t>
                        </m:r>
                      </m:e>
                    </m:d>
                  </m:oMath>
                </a14:m>
                <a:r>
                  <a:rPr lang="en-US" sz="2000" dirty="0" smtClean="0">
                    <a:solidFill>
                      <a:schemeClr val="bg1"/>
                    </a:solidFill>
                  </a:rPr>
                  <a:t>) </a:t>
                </a:r>
                <a:endParaRPr lang="en-US" sz="2000" dirty="0" err="1" smtClean="0">
                  <a:solidFill>
                    <a:schemeClr val="bg1"/>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381000" y="1600200"/>
                <a:ext cx="8610599" cy="1265603"/>
              </a:xfrm>
              <a:prstGeom prst="rect">
                <a:avLst/>
              </a:prstGeom>
              <a:blipFill rotWithShape="1">
                <a:blip r:embed="rId4"/>
                <a:stretch>
                  <a:fillRect b="-7729"/>
                </a:stretch>
              </a:blipFill>
            </p:spPr>
            <p:txBody>
              <a:bodyPr/>
              <a:lstStyle/>
              <a:p>
                <a:r>
                  <a:rPr lang="en-US">
                    <a:noFill/>
                  </a:rPr>
                  <a:t> </a:t>
                </a:r>
              </a:p>
            </p:txBody>
          </p:sp>
        </mc:Fallback>
      </mc:AlternateContent>
    </p:spTree>
    <p:extLst>
      <p:ext uri="{BB962C8B-B14F-4D97-AF65-F5344CB8AC3E}">
        <p14:creationId xmlns:p14="http://schemas.microsoft.com/office/powerpoint/2010/main" val="28029948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Deciding </a:t>
            </a:r>
            <a:r>
              <a:rPr lang="en-US" dirty="0" err="1" smtClean="0"/>
              <a:t>Th</a:t>
            </a:r>
            <a:r>
              <a:rPr lang="en-US" dirty="0" smtClean="0"/>
              <a:t>(Equality)</a:t>
            </a:r>
            <a:endParaRPr lang="en-US" dirty="0"/>
          </a:p>
        </p:txBody>
      </p:sp>
      <p:sp>
        <p:nvSpPr>
          <p:cNvPr id="3" name="Content Placeholder 2"/>
          <p:cNvSpPr>
            <a:spLocks noGrp="1"/>
          </p:cNvSpPr>
          <p:nvPr>
            <p:ph idx="1"/>
          </p:nvPr>
        </p:nvSpPr>
        <p:spPr/>
        <p:txBody>
          <a:bodyPr/>
          <a:lstStyle/>
          <a:p>
            <a:pPr algn="ctr">
              <a:buNone/>
            </a:pPr>
            <a:r>
              <a:rPr lang="en-US" dirty="0" smtClean="0">
                <a:cs typeface="Calibri" pitchFamily="34" charset="0"/>
              </a:rPr>
              <a:t>a = f(f(a)),</a:t>
            </a:r>
            <a:r>
              <a:rPr lang="en-US" dirty="0" smtClean="0">
                <a:solidFill>
                  <a:srgbClr val="FF0000"/>
                </a:solidFill>
                <a:cs typeface="Calibri" pitchFamily="34" charset="0"/>
              </a:rPr>
              <a:t> </a:t>
            </a:r>
            <a:r>
              <a:rPr lang="en-US" dirty="0">
                <a:cs typeface="Calibri" pitchFamily="34" charset="0"/>
              </a:rPr>
              <a:t>a</a:t>
            </a:r>
            <a:r>
              <a:rPr lang="en-US" dirty="0" smtClean="0">
                <a:cs typeface="Calibri" pitchFamily="34" charset="0"/>
              </a:rPr>
              <a:t> = f(f(f(a))), </a:t>
            </a:r>
            <a:r>
              <a:rPr lang="en-US" dirty="0" smtClean="0">
                <a:cs typeface="Calibri" pitchFamily="34" charset="0"/>
                <a:sym typeface="Symbol"/>
              </a:rPr>
              <a:t>a</a:t>
            </a:r>
            <a:r>
              <a:rPr lang="en-US" baseline="-25000" dirty="0" smtClean="0">
                <a:solidFill>
                  <a:srgbClr val="0070C0"/>
                </a:solidFill>
                <a:cs typeface="Calibri" pitchFamily="34" charset="0"/>
                <a:sym typeface="Symbol"/>
              </a:rPr>
              <a:t> </a:t>
            </a:r>
            <a:r>
              <a:rPr lang="en-US" dirty="0" smtClean="0">
                <a:cs typeface="Calibri" pitchFamily="34" charset="0"/>
                <a:sym typeface="Symbol"/>
              </a:rPr>
              <a:t>  f(a) </a:t>
            </a:r>
            <a:endParaRPr lang="en-US" dirty="0" smtClean="0">
              <a:solidFill>
                <a:srgbClr val="0070C0"/>
              </a:solidFill>
              <a:cs typeface="Calibri" pitchFamily="34" charset="0"/>
              <a:sym typeface="Symbol"/>
            </a:endParaRPr>
          </a:p>
        </p:txBody>
      </p:sp>
      <p:sp>
        <p:nvSpPr>
          <p:cNvPr id="18" name="Content Placeholder 2"/>
          <p:cNvSpPr txBox="1">
            <a:spLocks/>
          </p:cNvSpPr>
          <p:nvPr/>
        </p:nvSpPr>
        <p:spPr>
          <a:xfrm>
            <a:off x="375637" y="2743200"/>
            <a:ext cx="8382000" cy="861774"/>
          </a:xfrm>
          <a:prstGeom prst="rect">
            <a:avLst/>
          </a:prstGeom>
        </p:spPr>
        <p:txBody>
          <a:bodyPr vert="horz" lIns="0" tIns="0" rIns="0" bIns="0" rtlCol="0">
            <a:spAutoFit/>
          </a:bodyPr>
          <a:lstStyle/>
          <a:p>
            <a:pPr marL="384954" marR="0" lvl="0" indent="-384954" algn="ctr" defTabSz="914363" rtl="0" eaLnBrk="1" fontAlgn="auto" latinLnBrk="0" hangingPunct="1">
              <a:lnSpc>
                <a:spcPct val="90000"/>
              </a:lnSpc>
              <a:spcBef>
                <a:spcPct val="20000"/>
              </a:spcBef>
              <a:spcAft>
                <a:spcPts val="0"/>
              </a:spcAft>
              <a:buClrTx/>
              <a:buSzPct val="90000"/>
              <a:buFontTx/>
              <a:buNone/>
              <a:tabLst/>
              <a:defRPr/>
            </a:pPr>
            <a:r>
              <a:rPr lang="en-US" sz="2800" dirty="0" smtClean="0">
                <a:solidFill>
                  <a:srgbClr val="0070C0"/>
                </a:solidFill>
                <a:latin typeface="Calibri" pitchFamily="34" charset="0"/>
                <a:cs typeface="Calibri" pitchFamily="34" charset="0"/>
              </a:rPr>
              <a:t>First Step: “Naming” </a:t>
            </a:r>
            <a:r>
              <a:rPr lang="en-US" sz="2800" dirty="0" err="1" smtClean="0">
                <a:solidFill>
                  <a:srgbClr val="0070C0"/>
                </a:solidFill>
                <a:latin typeface="Calibri" pitchFamily="34" charset="0"/>
                <a:cs typeface="Calibri" pitchFamily="34" charset="0"/>
              </a:rPr>
              <a:t>subterms</a:t>
            </a:r>
            <a:endParaRPr lang="en-US" sz="2800" baseline="0" dirty="0" smtClean="0">
              <a:solidFill>
                <a:srgbClr val="FF0000"/>
              </a:solidFill>
              <a:latin typeface="Calibri" pitchFamily="34" charset="0"/>
              <a:cs typeface="Calibri" pitchFamily="34" charset="0"/>
            </a:endParaRPr>
          </a:p>
          <a:p>
            <a:pPr marL="384954" lvl="0" indent="-384954" algn="ctr">
              <a:lnSpc>
                <a:spcPct val="90000"/>
              </a:lnSpc>
              <a:spcBef>
                <a:spcPct val="20000"/>
              </a:spcBef>
              <a:buSzPct val="90000"/>
            </a:pPr>
            <a:endParaRPr kumimoji="0" lang="en-US" sz="2800" b="0" u="none" strike="noStrike" kern="1200" cap="none" spc="0" normalizeH="0" noProof="0" dirty="0" smtClean="0">
              <a:ln>
                <a:noFill/>
              </a:ln>
              <a:solidFill>
                <a:srgbClr val="0070C0"/>
              </a:solidFill>
              <a:effectLst/>
              <a:uLnTx/>
              <a:uFillTx/>
              <a:latin typeface="Calibri" pitchFamily="34" charset="0"/>
              <a:cs typeface="Calibri" pitchFamily="34" charset="0"/>
            </a:endParaRPr>
          </a:p>
        </p:txBody>
      </p:sp>
    </p:spTree>
    <p:custDataLst>
      <p:tags r:id="rId1"/>
    </p:custDataLst>
    <p:extLst>
      <p:ext uri="{BB962C8B-B14F-4D97-AF65-F5344CB8AC3E}">
        <p14:creationId xmlns:p14="http://schemas.microsoft.com/office/powerpoint/2010/main" val="195917224"/>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Deciding </a:t>
            </a:r>
            <a:r>
              <a:rPr lang="en-US" dirty="0" err="1" smtClean="0"/>
              <a:t>Th</a:t>
            </a:r>
            <a:r>
              <a:rPr lang="en-US" dirty="0" smtClean="0"/>
              <a:t>(Equality)</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81000" y="1412875"/>
                <a:ext cx="8382000" cy="1514838"/>
              </a:xfrm>
            </p:spPr>
            <p:txBody>
              <a:bodyPr/>
              <a:lstStyle/>
              <a:p>
                <a:pPr algn="ctr">
                  <a:buNone/>
                </a:pPr>
                <a14:m>
                  <m:oMathPara xmlns:m="http://schemas.openxmlformats.org/officeDocument/2006/math">
                    <m:oMathParaPr>
                      <m:jc m:val="centerGroup"/>
                    </m:oMathParaPr>
                    <m:oMath xmlns:m="http://schemas.openxmlformats.org/officeDocument/2006/math">
                      <m:r>
                        <a:rPr lang="en-US" i="1" dirty="0" smtClean="0">
                          <a:latin typeface="Cambria Math"/>
                          <a:cs typeface="Calibri" pitchFamily="34" charset="0"/>
                        </a:rPr>
                        <m:t>𝑎</m:t>
                      </m:r>
                      <m:r>
                        <a:rPr lang="en-US" i="1" dirty="0" smtClean="0">
                          <a:latin typeface="Cambria Math"/>
                          <a:cs typeface="Calibri" pitchFamily="34" charset="0"/>
                        </a:rPr>
                        <m:t> =</m:t>
                      </m:r>
                      <m:sSub>
                        <m:sSubPr>
                          <m:ctrlPr>
                            <a:rPr lang="en-US" b="0" i="1" dirty="0" smtClean="0">
                              <a:latin typeface="Cambria Math"/>
                              <a:cs typeface="Calibri" pitchFamily="34" charset="0"/>
                            </a:rPr>
                          </m:ctrlPr>
                        </m:sSubPr>
                        <m:e>
                          <m:r>
                            <a:rPr lang="en-US" b="0" i="1" dirty="0" smtClean="0">
                              <a:latin typeface="Cambria Math"/>
                              <a:cs typeface="Calibri" pitchFamily="34" charset="0"/>
                            </a:rPr>
                            <m:t>𝑣</m:t>
                          </m:r>
                        </m:e>
                        <m:sub>
                          <m:r>
                            <a:rPr lang="en-US" b="0" i="1" dirty="0" smtClean="0">
                              <a:latin typeface="Cambria Math"/>
                              <a:cs typeface="Calibri" pitchFamily="34" charset="0"/>
                            </a:rPr>
                            <m:t>2</m:t>
                          </m:r>
                        </m:sub>
                      </m:sSub>
                      <m:r>
                        <a:rPr lang="en-US" i="1" dirty="0" smtClean="0">
                          <a:latin typeface="Cambria Math"/>
                          <a:cs typeface="Calibri" pitchFamily="34" charset="0"/>
                        </a:rPr>
                        <m:t>,</m:t>
                      </m:r>
                      <m:r>
                        <a:rPr lang="en-US" i="1" dirty="0" smtClean="0">
                          <a:solidFill>
                            <a:srgbClr val="FF0000"/>
                          </a:solidFill>
                          <a:latin typeface="Cambria Math"/>
                          <a:cs typeface="Calibri" pitchFamily="34" charset="0"/>
                        </a:rPr>
                        <m:t> </m:t>
                      </m:r>
                      <m:r>
                        <a:rPr lang="en-US" i="1" dirty="0">
                          <a:latin typeface="Cambria Math"/>
                          <a:cs typeface="Calibri" pitchFamily="34" charset="0"/>
                        </a:rPr>
                        <m:t>𝑎</m:t>
                      </m:r>
                      <m:r>
                        <a:rPr lang="en-US" i="1" dirty="0" smtClean="0">
                          <a:latin typeface="Cambria Math"/>
                          <a:cs typeface="Calibri" pitchFamily="34" charset="0"/>
                        </a:rPr>
                        <m:t> =</m:t>
                      </m:r>
                      <m:sSub>
                        <m:sSubPr>
                          <m:ctrlPr>
                            <a:rPr lang="en-US" b="0" i="1" dirty="0" smtClean="0">
                              <a:latin typeface="Cambria Math"/>
                              <a:cs typeface="Calibri" pitchFamily="34" charset="0"/>
                            </a:rPr>
                          </m:ctrlPr>
                        </m:sSubPr>
                        <m:e>
                          <m:r>
                            <a:rPr lang="en-US" b="0" i="1" dirty="0" smtClean="0">
                              <a:latin typeface="Cambria Math"/>
                              <a:cs typeface="Calibri" pitchFamily="34" charset="0"/>
                            </a:rPr>
                            <m:t>𝑣</m:t>
                          </m:r>
                        </m:e>
                        <m:sub>
                          <m:r>
                            <a:rPr lang="en-US" b="0" i="1" dirty="0" smtClean="0">
                              <a:latin typeface="Cambria Math"/>
                              <a:cs typeface="Calibri" pitchFamily="34" charset="0"/>
                            </a:rPr>
                            <m:t>3</m:t>
                          </m:r>
                        </m:sub>
                      </m:sSub>
                      <m:r>
                        <a:rPr lang="en-US" i="1" dirty="0" smtClean="0">
                          <a:latin typeface="Cambria Math"/>
                          <a:cs typeface="Calibri" pitchFamily="34" charset="0"/>
                        </a:rPr>
                        <m:t>, </m:t>
                      </m:r>
                      <m:r>
                        <a:rPr lang="en-US" i="1" dirty="0" smtClean="0">
                          <a:latin typeface="Cambria Math"/>
                          <a:cs typeface="Calibri" pitchFamily="34" charset="0"/>
                          <a:sym typeface="Symbol"/>
                        </a:rPr>
                        <m:t>𝑎</m:t>
                      </m:r>
                      <m:r>
                        <a:rPr lang="en-US" i="1" baseline="-25000" dirty="0" smtClean="0">
                          <a:solidFill>
                            <a:srgbClr val="0070C0"/>
                          </a:solidFill>
                          <a:latin typeface="Cambria Math"/>
                          <a:cs typeface="Calibri" pitchFamily="34" charset="0"/>
                          <a:sym typeface="Symbol"/>
                        </a:rPr>
                        <m:t> </m:t>
                      </m:r>
                      <m:r>
                        <a:rPr lang="en-US" i="1" dirty="0" smtClean="0">
                          <a:latin typeface="Cambria Math"/>
                          <a:cs typeface="Calibri" pitchFamily="34" charset="0"/>
                          <a:sym typeface="Symbol"/>
                        </a:rPr>
                        <m:t>  </m:t>
                      </m:r>
                      <m:sSub>
                        <m:sSubPr>
                          <m:ctrlPr>
                            <a:rPr lang="en-US" b="0" i="1" dirty="0" smtClean="0">
                              <a:latin typeface="Cambria Math"/>
                              <a:cs typeface="Calibri" pitchFamily="34" charset="0"/>
                              <a:sym typeface="Symbol"/>
                            </a:rPr>
                          </m:ctrlPr>
                        </m:sSubPr>
                        <m:e>
                          <m:r>
                            <a:rPr lang="en-US" b="0" i="1" dirty="0" smtClean="0">
                              <a:latin typeface="Cambria Math"/>
                              <a:cs typeface="Calibri" pitchFamily="34" charset="0"/>
                              <a:sym typeface="Symbol"/>
                            </a:rPr>
                            <m:t>𝑣</m:t>
                          </m:r>
                        </m:e>
                        <m:sub>
                          <m:r>
                            <a:rPr lang="en-US" b="0" i="1" dirty="0" smtClean="0">
                              <a:latin typeface="Cambria Math"/>
                              <a:cs typeface="Calibri" pitchFamily="34" charset="0"/>
                              <a:sym typeface="Symbol"/>
                            </a:rPr>
                            <m:t>1</m:t>
                          </m:r>
                        </m:sub>
                      </m:sSub>
                      <m:r>
                        <a:rPr lang="en-US" i="1" dirty="0" smtClean="0">
                          <a:latin typeface="Cambria Math"/>
                          <a:cs typeface="Calibri" pitchFamily="34" charset="0"/>
                          <a:sym typeface="Symbol"/>
                        </a:rPr>
                        <m:t>,</m:t>
                      </m:r>
                      <m:r>
                        <a:rPr lang="en-US" b="0" i="0" dirty="0" smtClean="0">
                          <a:latin typeface="Cambria Math"/>
                          <a:cs typeface="Calibri" pitchFamily="34" charset="0"/>
                          <a:sym typeface="Symbol"/>
                        </a:rPr>
                        <m:t> </m:t>
                      </m:r>
                    </m:oMath>
                    <m:oMath xmlns:m="http://schemas.openxmlformats.org/officeDocument/2006/math">
                      <m:sSub>
                        <m:sSubPr>
                          <m:ctrlPr>
                            <a:rPr lang="en-US" b="0" i="1" dirty="0" smtClean="0">
                              <a:latin typeface="Cambria Math"/>
                              <a:cs typeface="Calibri" pitchFamily="34" charset="0"/>
                              <a:sym typeface="Symbol"/>
                            </a:rPr>
                          </m:ctrlPr>
                        </m:sSubPr>
                        <m:e>
                          <m:r>
                            <a:rPr lang="en-US" b="0" i="1" dirty="0" smtClean="0">
                              <a:latin typeface="Cambria Math"/>
                              <a:cs typeface="Calibri" pitchFamily="34" charset="0"/>
                              <a:sym typeface="Symbol"/>
                            </a:rPr>
                            <m:t>𝑣</m:t>
                          </m:r>
                        </m:e>
                        <m:sub>
                          <m:r>
                            <a:rPr lang="en-US" b="0" i="1" dirty="0" smtClean="0">
                              <a:latin typeface="Cambria Math"/>
                              <a:cs typeface="Calibri" pitchFamily="34" charset="0"/>
                              <a:sym typeface="Symbol"/>
                            </a:rPr>
                            <m:t>1</m:t>
                          </m:r>
                        </m:sub>
                      </m:sSub>
                      <m:r>
                        <a:rPr lang="en-US" b="0" i="1" dirty="0" smtClean="0">
                          <a:latin typeface="Cambria Math"/>
                          <a:cs typeface="Calibri" pitchFamily="34" charset="0"/>
                          <a:sym typeface="Symbol"/>
                        </a:rPr>
                        <m:t>≡</m:t>
                      </m:r>
                      <m:r>
                        <a:rPr lang="en-US" b="0" i="1" dirty="0" smtClean="0">
                          <a:latin typeface="Cambria Math"/>
                          <a:cs typeface="Calibri" pitchFamily="34" charset="0"/>
                          <a:sym typeface="Symbol"/>
                        </a:rPr>
                        <m:t>𝑓</m:t>
                      </m:r>
                      <m:d>
                        <m:dPr>
                          <m:ctrlPr>
                            <a:rPr lang="en-US" b="0" i="1" dirty="0" smtClean="0">
                              <a:latin typeface="Cambria Math"/>
                              <a:cs typeface="Calibri" pitchFamily="34" charset="0"/>
                              <a:sym typeface="Symbol"/>
                            </a:rPr>
                          </m:ctrlPr>
                        </m:dPr>
                        <m:e>
                          <m:r>
                            <a:rPr lang="en-US" b="0" i="1" dirty="0" smtClean="0">
                              <a:latin typeface="Cambria Math"/>
                              <a:cs typeface="Calibri" pitchFamily="34" charset="0"/>
                              <a:sym typeface="Symbol"/>
                            </a:rPr>
                            <m:t>𝑎</m:t>
                          </m:r>
                        </m:e>
                      </m:d>
                      <m:r>
                        <a:rPr lang="en-US" b="0" i="1" dirty="0" smtClean="0">
                          <a:latin typeface="Cambria Math"/>
                          <a:cs typeface="Calibri" pitchFamily="34" charset="0"/>
                          <a:sym typeface="Symbol"/>
                        </a:rPr>
                        <m:t>, </m:t>
                      </m:r>
                      <m:sSub>
                        <m:sSubPr>
                          <m:ctrlPr>
                            <a:rPr lang="en-US" b="0" i="1" dirty="0" smtClean="0">
                              <a:latin typeface="Cambria Math"/>
                              <a:cs typeface="Calibri" pitchFamily="34" charset="0"/>
                              <a:sym typeface="Symbol"/>
                            </a:rPr>
                          </m:ctrlPr>
                        </m:sSubPr>
                        <m:e>
                          <m:r>
                            <a:rPr lang="en-US" b="0" i="1" dirty="0" smtClean="0">
                              <a:latin typeface="Cambria Math"/>
                              <a:cs typeface="Calibri" pitchFamily="34" charset="0"/>
                              <a:sym typeface="Symbol"/>
                            </a:rPr>
                            <m:t>𝑣</m:t>
                          </m:r>
                        </m:e>
                        <m:sub>
                          <m:r>
                            <a:rPr lang="en-US" b="0" i="1" dirty="0" smtClean="0">
                              <a:latin typeface="Cambria Math"/>
                              <a:cs typeface="Calibri" pitchFamily="34" charset="0"/>
                              <a:sym typeface="Symbol"/>
                            </a:rPr>
                            <m:t>2</m:t>
                          </m:r>
                        </m:sub>
                      </m:sSub>
                      <m:r>
                        <a:rPr lang="en-US" b="0" i="1" dirty="0" smtClean="0">
                          <a:latin typeface="Cambria Math"/>
                          <a:cs typeface="Calibri" pitchFamily="34" charset="0"/>
                          <a:sym typeface="Symbol"/>
                        </a:rPr>
                        <m:t>≡</m:t>
                      </m:r>
                      <m:r>
                        <a:rPr lang="en-US" b="0" i="1" dirty="0" smtClean="0">
                          <a:latin typeface="Cambria Math"/>
                          <a:cs typeface="Calibri" pitchFamily="34" charset="0"/>
                          <a:sym typeface="Symbol"/>
                        </a:rPr>
                        <m:t>𝑓</m:t>
                      </m:r>
                      <m:d>
                        <m:dPr>
                          <m:ctrlPr>
                            <a:rPr lang="en-US" b="0" i="1" dirty="0" smtClean="0">
                              <a:latin typeface="Cambria Math"/>
                              <a:cs typeface="Calibri" pitchFamily="34" charset="0"/>
                              <a:sym typeface="Symbol"/>
                            </a:rPr>
                          </m:ctrlPr>
                        </m:dPr>
                        <m:e>
                          <m:sSub>
                            <m:sSubPr>
                              <m:ctrlPr>
                                <a:rPr lang="en-US" b="0" i="1" dirty="0" smtClean="0">
                                  <a:latin typeface="Cambria Math"/>
                                  <a:cs typeface="Calibri" pitchFamily="34" charset="0"/>
                                  <a:sym typeface="Symbol"/>
                                </a:rPr>
                              </m:ctrlPr>
                            </m:sSubPr>
                            <m:e>
                              <m:r>
                                <a:rPr lang="en-US" b="0" i="1" dirty="0" smtClean="0">
                                  <a:latin typeface="Cambria Math"/>
                                  <a:cs typeface="Calibri" pitchFamily="34" charset="0"/>
                                  <a:sym typeface="Symbol"/>
                                </a:rPr>
                                <m:t>𝑣</m:t>
                              </m:r>
                            </m:e>
                            <m:sub>
                              <m:r>
                                <a:rPr lang="en-US" b="0" i="1" dirty="0" smtClean="0">
                                  <a:latin typeface="Cambria Math"/>
                                  <a:cs typeface="Calibri" pitchFamily="34" charset="0"/>
                                  <a:sym typeface="Symbol"/>
                                </a:rPr>
                                <m:t>1</m:t>
                              </m:r>
                            </m:sub>
                          </m:sSub>
                        </m:e>
                      </m:d>
                      <m:r>
                        <a:rPr lang="en-US" b="0" i="1" dirty="0" smtClean="0">
                          <a:latin typeface="Cambria Math"/>
                          <a:cs typeface="Calibri" pitchFamily="34" charset="0"/>
                          <a:sym typeface="Symbol"/>
                        </a:rPr>
                        <m:t>, </m:t>
                      </m:r>
                      <m:sSub>
                        <m:sSubPr>
                          <m:ctrlPr>
                            <a:rPr lang="en-US" b="0" i="1" dirty="0" smtClean="0">
                              <a:latin typeface="Cambria Math"/>
                              <a:cs typeface="Calibri" pitchFamily="34" charset="0"/>
                              <a:sym typeface="Symbol"/>
                            </a:rPr>
                          </m:ctrlPr>
                        </m:sSubPr>
                        <m:e>
                          <m:r>
                            <a:rPr lang="en-US" b="0" i="1" dirty="0" smtClean="0">
                              <a:latin typeface="Cambria Math"/>
                              <a:cs typeface="Calibri" pitchFamily="34" charset="0"/>
                              <a:sym typeface="Symbol"/>
                            </a:rPr>
                            <m:t>𝑣</m:t>
                          </m:r>
                        </m:e>
                        <m:sub>
                          <m:r>
                            <a:rPr lang="en-US" b="0" i="1" dirty="0" smtClean="0">
                              <a:latin typeface="Cambria Math"/>
                              <a:cs typeface="Calibri" pitchFamily="34" charset="0"/>
                              <a:sym typeface="Symbol"/>
                            </a:rPr>
                            <m:t>3</m:t>
                          </m:r>
                        </m:sub>
                      </m:sSub>
                      <m:r>
                        <a:rPr lang="en-US" b="0" i="1" dirty="0" smtClean="0">
                          <a:latin typeface="Cambria Math"/>
                          <a:cs typeface="Calibri" pitchFamily="34" charset="0"/>
                          <a:sym typeface="Symbol"/>
                        </a:rPr>
                        <m:t>≡</m:t>
                      </m:r>
                      <m:r>
                        <a:rPr lang="en-US" b="0" i="1" dirty="0" smtClean="0">
                          <a:latin typeface="Cambria Math"/>
                          <a:cs typeface="Calibri" pitchFamily="34" charset="0"/>
                          <a:sym typeface="Symbol"/>
                        </a:rPr>
                        <m:t>𝑓</m:t>
                      </m:r>
                      <m:r>
                        <a:rPr lang="en-US" b="0" i="1" dirty="0" smtClean="0">
                          <a:latin typeface="Cambria Math"/>
                          <a:cs typeface="Calibri" pitchFamily="34" charset="0"/>
                          <a:sym typeface="Symbol"/>
                        </a:rPr>
                        <m:t>(</m:t>
                      </m:r>
                      <m:sSub>
                        <m:sSubPr>
                          <m:ctrlPr>
                            <a:rPr lang="en-US" b="0" i="1" dirty="0" smtClean="0">
                              <a:latin typeface="Cambria Math"/>
                              <a:cs typeface="Calibri" pitchFamily="34" charset="0"/>
                              <a:sym typeface="Symbol"/>
                            </a:rPr>
                          </m:ctrlPr>
                        </m:sSubPr>
                        <m:e>
                          <m:r>
                            <a:rPr lang="en-US" b="0" i="1" dirty="0" smtClean="0">
                              <a:latin typeface="Cambria Math"/>
                              <a:cs typeface="Calibri" pitchFamily="34" charset="0"/>
                              <a:sym typeface="Symbol"/>
                            </a:rPr>
                            <m:t>𝑣</m:t>
                          </m:r>
                        </m:e>
                        <m:sub>
                          <m:r>
                            <a:rPr lang="en-US" b="0" i="1" dirty="0" smtClean="0">
                              <a:latin typeface="Cambria Math"/>
                              <a:cs typeface="Calibri" pitchFamily="34" charset="0"/>
                              <a:sym typeface="Symbol"/>
                            </a:rPr>
                            <m:t>2</m:t>
                          </m:r>
                        </m:sub>
                      </m:sSub>
                      <m:r>
                        <a:rPr lang="en-US" b="0" i="1" dirty="0" smtClean="0">
                          <a:latin typeface="Cambria Math"/>
                          <a:cs typeface="Calibri" pitchFamily="34" charset="0"/>
                          <a:sym typeface="Symbol"/>
                        </a:rPr>
                        <m:t>)</m:t>
                      </m:r>
                    </m:oMath>
                  </m:oMathPara>
                </a14:m>
                <a:endParaRPr lang="en-US" dirty="0" smtClean="0">
                  <a:cs typeface="Calibri" pitchFamily="34" charset="0"/>
                  <a:sym typeface="Symbol"/>
                </a:endParaRPr>
              </a:p>
              <a:p>
                <a:pPr algn="ctr">
                  <a:buNone/>
                </a:pPr>
                <a:r>
                  <a:rPr lang="en-US" dirty="0" smtClean="0">
                    <a:cs typeface="Calibri" pitchFamily="34" charset="0"/>
                    <a:sym typeface="Symbol"/>
                  </a:rPr>
                  <a:t> </a:t>
                </a:r>
                <a:endParaRPr lang="en-US" dirty="0" smtClean="0">
                  <a:solidFill>
                    <a:srgbClr val="0070C0"/>
                  </a:solidFill>
                  <a:cs typeface="Calibri" pitchFamily="34" charset="0"/>
                  <a:sym typeface="Symbo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81000" y="1412875"/>
                <a:ext cx="8382000" cy="1514838"/>
              </a:xfrm>
              <a:blipFill rotWithShape="1">
                <a:blip r:embed="rId4"/>
                <a:stretch>
                  <a:fillRect/>
                </a:stretch>
              </a:blipFill>
            </p:spPr>
            <p:txBody>
              <a:bodyPr/>
              <a:lstStyle/>
              <a:p>
                <a:r>
                  <a:rPr lang="en-US">
                    <a:noFill/>
                  </a:rPr>
                  <a:t> </a:t>
                </a:r>
              </a:p>
            </p:txBody>
          </p:sp>
        </mc:Fallback>
      </mc:AlternateContent>
      <p:sp>
        <p:nvSpPr>
          <p:cNvPr id="18" name="Content Placeholder 2"/>
          <p:cNvSpPr txBox="1">
            <a:spLocks/>
          </p:cNvSpPr>
          <p:nvPr/>
        </p:nvSpPr>
        <p:spPr>
          <a:xfrm>
            <a:off x="228600" y="3041202"/>
            <a:ext cx="8382000" cy="387798"/>
          </a:xfrm>
          <a:prstGeom prst="rect">
            <a:avLst/>
          </a:prstGeom>
        </p:spPr>
        <p:txBody>
          <a:bodyPr vert="horz" lIns="0" tIns="0" rIns="0" bIns="0" rtlCol="0">
            <a:spAutoFit/>
          </a:bodyPr>
          <a:lstStyle/>
          <a:p>
            <a:pPr marL="384954" marR="0" lvl="0" indent="-384954" algn="ctr" defTabSz="914363" rtl="0" eaLnBrk="1" fontAlgn="auto" latinLnBrk="0" hangingPunct="1">
              <a:lnSpc>
                <a:spcPct val="90000"/>
              </a:lnSpc>
              <a:spcBef>
                <a:spcPct val="20000"/>
              </a:spcBef>
              <a:spcAft>
                <a:spcPts val="0"/>
              </a:spcAft>
              <a:buClrTx/>
              <a:buSzPct val="90000"/>
              <a:buFontTx/>
              <a:buNone/>
              <a:tabLst/>
              <a:defRPr/>
            </a:pPr>
            <a:r>
              <a:rPr lang="en-US" sz="2800" dirty="0" smtClean="0">
                <a:solidFill>
                  <a:srgbClr val="0070C0"/>
                </a:solidFill>
                <a:latin typeface="Calibri" pitchFamily="34" charset="0"/>
                <a:cs typeface="Calibri" pitchFamily="34" charset="0"/>
              </a:rPr>
              <a:t>… and merge equalities</a:t>
            </a:r>
          </a:p>
        </p:txBody>
      </p:sp>
      <mc:AlternateContent xmlns:mc="http://schemas.openxmlformats.org/markup-compatibility/2006" xmlns:a14="http://schemas.microsoft.com/office/drawing/2010/main">
        <mc:Choice Requires="a14">
          <p:sp>
            <p:nvSpPr>
              <p:cNvPr id="5" name="Oval 4"/>
              <p:cNvSpPr/>
              <p:nvPr/>
            </p:nvSpPr>
            <p:spPr bwMode="auto">
              <a:xfrm>
                <a:off x="2438400" y="4576773"/>
                <a:ext cx="1625601" cy="1529165"/>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14:m>
                  <m:oMath xmlns:m="http://schemas.openxmlformats.org/officeDocument/2006/math">
                    <m:r>
                      <a:rPr kumimoji="0" lang="en-US" sz="2400" b="0" i="1" u="none" strike="noStrike" cap="none" normalizeH="0" baseline="0" smtClean="0">
                        <a:solidFill>
                          <a:schemeClr val="bg1"/>
                        </a:solidFill>
                        <a:latin typeface="Cambria Math"/>
                        <a:cs typeface="Calibri" pitchFamily="34" charset="0"/>
                      </a:rPr>
                      <m:t>𝑎</m:t>
                    </m:r>
                    <m:r>
                      <a:rPr kumimoji="0" lang="en-US" sz="2400" b="0" i="1" u="none" strike="noStrike" cap="none" normalizeH="0" baseline="0" smtClean="0">
                        <a:solidFill>
                          <a:schemeClr val="bg1"/>
                        </a:solidFill>
                        <a:latin typeface="Cambria Math"/>
                        <a:cs typeface="Calibri" pitchFamily="34" charset="0"/>
                      </a:rPr>
                      <m:t>, </m:t>
                    </m:r>
                    <m:sSub>
                      <m:sSubPr>
                        <m:ctrlPr>
                          <a:rPr kumimoji="0" lang="en-US" sz="2400" b="0" i="1" u="none" strike="noStrike" cap="none" normalizeH="0" baseline="0" smtClean="0">
                            <a:solidFill>
                              <a:schemeClr val="bg1"/>
                            </a:solidFill>
                            <a:latin typeface="Cambria Math"/>
                            <a:cs typeface="Calibri" pitchFamily="34" charset="0"/>
                          </a:rPr>
                        </m:ctrlPr>
                      </m:sSubPr>
                      <m:e>
                        <m:r>
                          <a:rPr kumimoji="0" lang="en-US" sz="2400" b="0" i="1" u="none" strike="noStrike" cap="none" normalizeH="0" baseline="0" smtClean="0">
                            <a:solidFill>
                              <a:schemeClr val="bg1"/>
                            </a:solidFill>
                            <a:latin typeface="Cambria Math"/>
                            <a:cs typeface="Calibri" pitchFamily="34" charset="0"/>
                          </a:rPr>
                          <m:t>𝑣</m:t>
                        </m:r>
                      </m:e>
                      <m:sub>
                        <m:r>
                          <a:rPr kumimoji="0" lang="en-US" sz="2400" b="0" i="1" u="none" strike="noStrike" cap="none" normalizeH="0" baseline="0" smtClean="0">
                            <a:solidFill>
                              <a:schemeClr val="bg1"/>
                            </a:solidFill>
                            <a:latin typeface="Cambria Math"/>
                            <a:cs typeface="Calibri" pitchFamily="34" charset="0"/>
                          </a:rPr>
                          <m:t>2</m:t>
                        </m:r>
                      </m:sub>
                    </m:sSub>
                    <m:r>
                      <a:rPr kumimoji="0" lang="en-US" sz="2400" b="0" i="1" u="none" strike="noStrike" cap="none" normalizeH="0" baseline="0" smtClean="0">
                        <a:solidFill>
                          <a:schemeClr val="bg1"/>
                        </a:solidFill>
                        <a:latin typeface="Cambria Math"/>
                        <a:cs typeface="Calibri" pitchFamily="34" charset="0"/>
                      </a:rPr>
                      <m:t>, </m:t>
                    </m:r>
                    <m:sSub>
                      <m:sSubPr>
                        <m:ctrlPr>
                          <a:rPr kumimoji="0" lang="en-US" sz="2400" b="0" i="1" u="none" strike="noStrike" cap="none" normalizeH="0" baseline="0" smtClean="0">
                            <a:solidFill>
                              <a:schemeClr val="bg1"/>
                            </a:solidFill>
                            <a:latin typeface="Cambria Math"/>
                            <a:cs typeface="Calibri" pitchFamily="34" charset="0"/>
                          </a:rPr>
                        </m:ctrlPr>
                      </m:sSubPr>
                      <m:e>
                        <m:r>
                          <a:rPr kumimoji="0" lang="en-US" sz="2400" b="0" i="1" u="none" strike="noStrike" cap="none" normalizeH="0" baseline="0" smtClean="0">
                            <a:solidFill>
                              <a:schemeClr val="bg1"/>
                            </a:solidFill>
                            <a:latin typeface="Cambria Math"/>
                            <a:cs typeface="Calibri" pitchFamily="34" charset="0"/>
                          </a:rPr>
                          <m:t>𝑣</m:t>
                        </m:r>
                      </m:e>
                      <m:sub>
                        <m:r>
                          <a:rPr kumimoji="0" lang="en-US" sz="2400" b="0" i="1" u="none" strike="noStrike" cap="none" normalizeH="0" baseline="0" smtClean="0">
                            <a:solidFill>
                              <a:schemeClr val="bg1"/>
                            </a:solidFill>
                            <a:latin typeface="Cambria Math"/>
                            <a:cs typeface="Calibri" pitchFamily="34" charset="0"/>
                          </a:rPr>
                          <m:t>3</m:t>
                        </m:r>
                      </m:sub>
                    </m:sSub>
                  </m:oMath>
                </a14:m>
                <a:r>
                  <a:rPr kumimoji="0" lang="en-US" sz="2400" b="0" u="none" strike="noStrike" cap="none" normalizeH="0" baseline="0" dirty="0" smtClean="0">
                    <a:solidFill>
                      <a:schemeClr val="bg1"/>
                    </a:solidFill>
                    <a:latin typeface="Calibri" pitchFamily="34" charset="0"/>
                    <a:cs typeface="Calibri" pitchFamily="34" charset="0"/>
                  </a:rPr>
                  <a:t> </a:t>
                </a:r>
              </a:p>
            </p:txBody>
          </p:sp>
        </mc:Choice>
        <mc:Fallback xmlns="">
          <p:sp>
            <p:nvSpPr>
              <p:cNvPr id="5" name="Oval 4"/>
              <p:cNvSpPr>
                <a:spLocks noRot="1" noChangeAspect="1" noMove="1" noResize="1" noEditPoints="1" noAdjustHandles="1" noChangeArrowheads="1" noChangeShapeType="1" noTextEdit="1"/>
              </p:cNvSpPr>
              <p:nvPr/>
            </p:nvSpPr>
            <p:spPr bwMode="auto">
              <a:xfrm>
                <a:off x="2438400" y="4576773"/>
                <a:ext cx="1625601" cy="1529165"/>
              </a:xfrm>
              <a:prstGeom prst="ellipse">
                <a:avLst/>
              </a:prstGeom>
              <a:blipFill rotWithShape="1">
                <a:blip r:embed="rId5"/>
                <a:stretch>
                  <a:fillRect/>
                </a:stretch>
              </a:blipFill>
              <a:ln>
                <a:headEnd type="none" w="med" len="med"/>
                <a:tailEnd type="none" w="med" len="me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Oval 5"/>
              <p:cNvSpPr/>
              <p:nvPr/>
            </p:nvSpPr>
            <p:spPr bwMode="auto">
              <a:xfrm>
                <a:off x="4566637" y="4792717"/>
                <a:ext cx="1171787" cy="1097279"/>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sSub>
                        <m:sSubPr>
                          <m:ctrlPr>
                            <a:rPr lang="en-US" sz="2400" b="0" i="1" dirty="0" smtClean="0">
                              <a:solidFill>
                                <a:schemeClr val="bg1"/>
                              </a:solidFill>
                              <a:latin typeface="Cambria Math"/>
                              <a:cs typeface="Calibri" pitchFamily="34" charset="0"/>
                            </a:rPr>
                          </m:ctrlPr>
                        </m:sSubPr>
                        <m:e>
                          <m:r>
                            <a:rPr lang="en-US" sz="2400" b="0" i="1" dirty="0" smtClean="0">
                              <a:solidFill>
                                <a:schemeClr val="bg1"/>
                              </a:solidFill>
                              <a:latin typeface="Cambria Math"/>
                              <a:cs typeface="Calibri" pitchFamily="34" charset="0"/>
                            </a:rPr>
                            <m:t>𝑣</m:t>
                          </m:r>
                        </m:e>
                        <m:sub>
                          <m:r>
                            <a:rPr lang="en-US" sz="2400" b="0" i="1" dirty="0" smtClean="0">
                              <a:solidFill>
                                <a:schemeClr val="bg1"/>
                              </a:solidFill>
                              <a:latin typeface="Cambria Math"/>
                              <a:cs typeface="Calibri" pitchFamily="34" charset="0"/>
                            </a:rPr>
                            <m:t>1</m:t>
                          </m:r>
                        </m:sub>
                      </m:sSub>
                    </m:oMath>
                  </m:oMathPara>
                </a14:m>
                <a:endParaRPr kumimoji="0" lang="en-US" sz="2400" b="0" u="none" strike="noStrike" cap="none" normalizeH="0" baseline="0" dirty="0" smtClean="0">
                  <a:solidFill>
                    <a:schemeClr val="bg1"/>
                  </a:solidFill>
                  <a:latin typeface="Calibri" pitchFamily="34" charset="0"/>
                  <a:cs typeface="Calibri" pitchFamily="34" charset="0"/>
                </a:endParaRPr>
              </a:p>
            </p:txBody>
          </p:sp>
        </mc:Choice>
        <mc:Fallback xmlns="">
          <p:sp>
            <p:nvSpPr>
              <p:cNvPr id="6" name="Oval 5"/>
              <p:cNvSpPr>
                <a:spLocks noRot="1" noChangeAspect="1" noMove="1" noResize="1" noEditPoints="1" noAdjustHandles="1" noChangeArrowheads="1" noChangeShapeType="1" noTextEdit="1"/>
              </p:cNvSpPr>
              <p:nvPr/>
            </p:nvSpPr>
            <p:spPr bwMode="auto">
              <a:xfrm>
                <a:off x="4566637" y="4792717"/>
                <a:ext cx="1171787" cy="1097279"/>
              </a:xfrm>
              <a:prstGeom prst="ellipse">
                <a:avLst/>
              </a:prstGeom>
              <a:blipFill rotWithShape="1">
                <a:blip r:embed="rId6"/>
                <a:stretch>
                  <a:fillRect/>
                </a:stretch>
              </a:blipFill>
              <a:ln>
                <a:headEnd type="none" w="med" len="med"/>
                <a:tailEnd type="none" w="med" len="med"/>
              </a:ln>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12542821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5" grpId="0" animBg="1"/>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Deciding </a:t>
            </a:r>
            <a:r>
              <a:rPr lang="en-US" dirty="0" err="1" smtClean="0"/>
              <a:t>Th</a:t>
            </a:r>
            <a:r>
              <a:rPr lang="en-US" dirty="0" smtClean="0"/>
              <a:t>(Equality)</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81000" y="1412875"/>
                <a:ext cx="8382000" cy="1514838"/>
              </a:xfrm>
            </p:spPr>
            <p:txBody>
              <a:bodyPr/>
              <a:lstStyle/>
              <a:p>
                <a:pPr algn="ctr">
                  <a:buNone/>
                </a:pPr>
                <a14:m>
                  <m:oMathPara xmlns:m="http://schemas.openxmlformats.org/officeDocument/2006/math">
                    <m:oMathParaPr>
                      <m:jc m:val="centerGroup"/>
                    </m:oMathParaPr>
                    <m:oMath xmlns:m="http://schemas.openxmlformats.org/officeDocument/2006/math">
                      <m:r>
                        <a:rPr lang="en-US" i="1" dirty="0" smtClean="0">
                          <a:latin typeface="Cambria Math"/>
                          <a:cs typeface="Calibri" pitchFamily="34" charset="0"/>
                        </a:rPr>
                        <m:t>𝑎</m:t>
                      </m:r>
                      <m:r>
                        <a:rPr lang="en-US" i="1" dirty="0" smtClean="0">
                          <a:latin typeface="Cambria Math"/>
                          <a:cs typeface="Calibri" pitchFamily="34" charset="0"/>
                        </a:rPr>
                        <m:t> =</m:t>
                      </m:r>
                      <m:sSub>
                        <m:sSubPr>
                          <m:ctrlPr>
                            <a:rPr lang="en-US" b="0" i="1" dirty="0" smtClean="0">
                              <a:latin typeface="Cambria Math"/>
                              <a:cs typeface="Calibri" pitchFamily="34" charset="0"/>
                            </a:rPr>
                          </m:ctrlPr>
                        </m:sSubPr>
                        <m:e>
                          <m:r>
                            <a:rPr lang="en-US" b="0" i="1" dirty="0" smtClean="0">
                              <a:latin typeface="Cambria Math"/>
                              <a:cs typeface="Calibri" pitchFamily="34" charset="0"/>
                            </a:rPr>
                            <m:t>𝑣</m:t>
                          </m:r>
                        </m:e>
                        <m:sub>
                          <m:r>
                            <a:rPr lang="en-US" b="0" i="1" dirty="0" smtClean="0">
                              <a:latin typeface="Cambria Math"/>
                              <a:cs typeface="Calibri" pitchFamily="34" charset="0"/>
                            </a:rPr>
                            <m:t>2</m:t>
                          </m:r>
                        </m:sub>
                      </m:sSub>
                      <m:r>
                        <a:rPr lang="en-US" i="1" dirty="0" smtClean="0">
                          <a:latin typeface="Cambria Math"/>
                          <a:cs typeface="Calibri" pitchFamily="34" charset="0"/>
                        </a:rPr>
                        <m:t>,</m:t>
                      </m:r>
                      <m:r>
                        <a:rPr lang="en-US" i="1" dirty="0" smtClean="0">
                          <a:solidFill>
                            <a:srgbClr val="FF0000"/>
                          </a:solidFill>
                          <a:latin typeface="Cambria Math"/>
                          <a:cs typeface="Calibri" pitchFamily="34" charset="0"/>
                        </a:rPr>
                        <m:t> </m:t>
                      </m:r>
                      <m:r>
                        <a:rPr lang="en-US" i="1" dirty="0">
                          <a:latin typeface="Cambria Math"/>
                          <a:cs typeface="Calibri" pitchFamily="34" charset="0"/>
                        </a:rPr>
                        <m:t>𝑎</m:t>
                      </m:r>
                      <m:r>
                        <a:rPr lang="en-US" i="1" dirty="0" smtClean="0">
                          <a:latin typeface="Cambria Math"/>
                          <a:cs typeface="Calibri" pitchFamily="34" charset="0"/>
                        </a:rPr>
                        <m:t> =</m:t>
                      </m:r>
                      <m:sSub>
                        <m:sSubPr>
                          <m:ctrlPr>
                            <a:rPr lang="en-US" b="0" i="1" dirty="0" smtClean="0">
                              <a:latin typeface="Cambria Math"/>
                              <a:cs typeface="Calibri" pitchFamily="34" charset="0"/>
                            </a:rPr>
                          </m:ctrlPr>
                        </m:sSubPr>
                        <m:e>
                          <m:r>
                            <a:rPr lang="en-US" b="0" i="1" dirty="0" smtClean="0">
                              <a:latin typeface="Cambria Math"/>
                              <a:cs typeface="Calibri" pitchFamily="34" charset="0"/>
                            </a:rPr>
                            <m:t>𝑣</m:t>
                          </m:r>
                        </m:e>
                        <m:sub>
                          <m:r>
                            <a:rPr lang="en-US" b="0" i="1" dirty="0" smtClean="0">
                              <a:latin typeface="Cambria Math"/>
                              <a:cs typeface="Calibri" pitchFamily="34" charset="0"/>
                            </a:rPr>
                            <m:t>3</m:t>
                          </m:r>
                        </m:sub>
                      </m:sSub>
                      <m:r>
                        <a:rPr lang="en-US" i="1" dirty="0" smtClean="0">
                          <a:latin typeface="Cambria Math"/>
                          <a:cs typeface="Calibri" pitchFamily="34" charset="0"/>
                        </a:rPr>
                        <m:t>, </m:t>
                      </m:r>
                      <m:r>
                        <a:rPr lang="en-US" i="1" dirty="0" smtClean="0">
                          <a:latin typeface="Cambria Math"/>
                          <a:cs typeface="Calibri" pitchFamily="34" charset="0"/>
                          <a:sym typeface="Symbol"/>
                        </a:rPr>
                        <m:t>𝑎</m:t>
                      </m:r>
                      <m:r>
                        <a:rPr lang="en-US" i="1" baseline="-25000" dirty="0" smtClean="0">
                          <a:solidFill>
                            <a:srgbClr val="0070C0"/>
                          </a:solidFill>
                          <a:latin typeface="Cambria Math"/>
                          <a:cs typeface="Calibri" pitchFamily="34" charset="0"/>
                          <a:sym typeface="Symbol"/>
                        </a:rPr>
                        <m:t> </m:t>
                      </m:r>
                      <m:r>
                        <a:rPr lang="en-US" i="1" dirty="0" smtClean="0">
                          <a:latin typeface="Cambria Math"/>
                          <a:cs typeface="Calibri" pitchFamily="34" charset="0"/>
                          <a:sym typeface="Symbol"/>
                        </a:rPr>
                        <m:t>  </m:t>
                      </m:r>
                      <m:sSub>
                        <m:sSubPr>
                          <m:ctrlPr>
                            <a:rPr lang="en-US" b="0" i="1" dirty="0" smtClean="0">
                              <a:latin typeface="Cambria Math"/>
                              <a:cs typeface="Calibri" pitchFamily="34" charset="0"/>
                              <a:sym typeface="Symbol"/>
                            </a:rPr>
                          </m:ctrlPr>
                        </m:sSubPr>
                        <m:e>
                          <m:r>
                            <a:rPr lang="en-US" b="0" i="1" dirty="0" smtClean="0">
                              <a:latin typeface="Cambria Math"/>
                              <a:cs typeface="Calibri" pitchFamily="34" charset="0"/>
                              <a:sym typeface="Symbol"/>
                            </a:rPr>
                            <m:t>𝑣</m:t>
                          </m:r>
                        </m:e>
                        <m:sub>
                          <m:r>
                            <a:rPr lang="en-US" b="0" i="1" dirty="0" smtClean="0">
                              <a:latin typeface="Cambria Math"/>
                              <a:cs typeface="Calibri" pitchFamily="34" charset="0"/>
                              <a:sym typeface="Symbol"/>
                            </a:rPr>
                            <m:t>1</m:t>
                          </m:r>
                        </m:sub>
                      </m:sSub>
                      <m:r>
                        <a:rPr lang="en-US" i="1" dirty="0" smtClean="0">
                          <a:latin typeface="Cambria Math"/>
                          <a:cs typeface="Calibri" pitchFamily="34" charset="0"/>
                          <a:sym typeface="Symbol"/>
                        </a:rPr>
                        <m:t>,</m:t>
                      </m:r>
                      <m:r>
                        <a:rPr lang="en-US" b="0" i="0" dirty="0" smtClean="0">
                          <a:latin typeface="Cambria Math"/>
                          <a:cs typeface="Calibri" pitchFamily="34" charset="0"/>
                          <a:sym typeface="Symbol"/>
                        </a:rPr>
                        <m:t> </m:t>
                      </m:r>
                    </m:oMath>
                    <m:oMath xmlns:m="http://schemas.openxmlformats.org/officeDocument/2006/math">
                      <m:sSub>
                        <m:sSubPr>
                          <m:ctrlPr>
                            <a:rPr lang="en-US" b="0" i="1" dirty="0" smtClean="0">
                              <a:latin typeface="Cambria Math"/>
                              <a:cs typeface="Calibri" pitchFamily="34" charset="0"/>
                              <a:sym typeface="Symbol"/>
                            </a:rPr>
                          </m:ctrlPr>
                        </m:sSubPr>
                        <m:e>
                          <m:r>
                            <a:rPr lang="en-US" b="0" i="1" dirty="0" smtClean="0">
                              <a:latin typeface="Cambria Math"/>
                              <a:cs typeface="Calibri" pitchFamily="34" charset="0"/>
                              <a:sym typeface="Symbol"/>
                            </a:rPr>
                            <m:t>𝑣</m:t>
                          </m:r>
                        </m:e>
                        <m:sub>
                          <m:r>
                            <a:rPr lang="en-US" b="0" i="1" dirty="0" smtClean="0">
                              <a:latin typeface="Cambria Math"/>
                              <a:cs typeface="Calibri" pitchFamily="34" charset="0"/>
                              <a:sym typeface="Symbol"/>
                            </a:rPr>
                            <m:t>1</m:t>
                          </m:r>
                        </m:sub>
                      </m:sSub>
                      <m:r>
                        <a:rPr lang="en-US" b="0" i="1" dirty="0" smtClean="0">
                          <a:latin typeface="Cambria Math"/>
                          <a:cs typeface="Calibri" pitchFamily="34" charset="0"/>
                          <a:sym typeface="Symbol"/>
                        </a:rPr>
                        <m:t>≡</m:t>
                      </m:r>
                      <m:r>
                        <a:rPr lang="en-US" b="0" i="1" dirty="0" smtClean="0">
                          <a:latin typeface="Cambria Math"/>
                          <a:cs typeface="Calibri" pitchFamily="34" charset="0"/>
                          <a:sym typeface="Symbol"/>
                        </a:rPr>
                        <m:t>𝑓</m:t>
                      </m:r>
                      <m:d>
                        <m:dPr>
                          <m:ctrlPr>
                            <a:rPr lang="en-US" b="0" i="1" dirty="0" smtClean="0">
                              <a:latin typeface="Cambria Math"/>
                              <a:cs typeface="Calibri" pitchFamily="34" charset="0"/>
                              <a:sym typeface="Symbol"/>
                            </a:rPr>
                          </m:ctrlPr>
                        </m:dPr>
                        <m:e>
                          <m:r>
                            <a:rPr lang="en-US" b="0" i="1" dirty="0" smtClean="0">
                              <a:latin typeface="Cambria Math"/>
                              <a:cs typeface="Calibri" pitchFamily="34" charset="0"/>
                              <a:sym typeface="Symbol"/>
                            </a:rPr>
                            <m:t>𝑎</m:t>
                          </m:r>
                        </m:e>
                      </m:d>
                      <m:r>
                        <a:rPr lang="en-US" b="0" i="1" dirty="0" smtClean="0">
                          <a:latin typeface="Cambria Math"/>
                          <a:cs typeface="Calibri" pitchFamily="34" charset="0"/>
                          <a:sym typeface="Symbol"/>
                        </a:rPr>
                        <m:t>, </m:t>
                      </m:r>
                      <m:sSub>
                        <m:sSubPr>
                          <m:ctrlPr>
                            <a:rPr lang="en-US" b="0" i="1" dirty="0" smtClean="0">
                              <a:latin typeface="Cambria Math"/>
                              <a:cs typeface="Calibri" pitchFamily="34" charset="0"/>
                              <a:sym typeface="Symbol"/>
                            </a:rPr>
                          </m:ctrlPr>
                        </m:sSubPr>
                        <m:e>
                          <m:r>
                            <a:rPr lang="en-US" b="0" i="1" dirty="0" smtClean="0">
                              <a:latin typeface="Cambria Math"/>
                              <a:cs typeface="Calibri" pitchFamily="34" charset="0"/>
                              <a:sym typeface="Symbol"/>
                            </a:rPr>
                            <m:t>𝑣</m:t>
                          </m:r>
                        </m:e>
                        <m:sub>
                          <m:r>
                            <a:rPr lang="en-US" b="0" i="1" dirty="0" smtClean="0">
                              <a:latin typeface="Cambria Math"/>
                              <a:cs typeface="Calibri" pitchFamily="34" charset="0"/>
                              <a:sym typeface="Symbol"/>
                            </a:rPr>
                            <m:t>2</m:t>
                          </m:r>
                        </m:sub>
                      </m:sSub>
                      <m:r>
                        <a:rPr lang="en-US" b="0" i="1" dirty="0" smtClean="0">
                          <a:latin typeface="Cambria Math"/>
                          <a:cs typeface="Calibri" pitchFamily="34" charset="0"/>
                          <a:sym typeface="Symbol"/>
                        </a:rPr>
                        <m:t>≡</m:t>
                      </m:r>
                      <m:r>
                        <a:rPr lang="en-US" b="0" i="1" dirty="0" smtClean="0">
                          <a:latin typeface="Cambria Math"/>
                          <a:cs typeface="Calibri" pitchFamily="34" charset="0"/>
                          <a:sym typeface="Symbol"/>
                        </a:rPr>
                        <m:t>𝑓</m:t>
                      </m:r>
                      <m:d>
                        <m:dPr>
                          <m:ctrlPr>
                            <a:rPr lang="en-US" b="0" i="1" dirty="0" smtClean="0">
                              <a:latin typeface="Cambria Math"/>
                              <a:cs typeface="Calibri" pitchFamily="34" charset="0"/>
                              <a:sym typeface="Symbol"/>
                            </a:rPr>
                          </m:ctrlPr>
                        </m:dPr>
                        <m:e>
                          <m:sSub>
                            <m:sSubPr>
                              <m:ctrlPr>
                                <a:rPr lang="en-US" b="0" i="1" dirty="0" smtClean="0">
                                  <a:latin typeface="Cambria Math"/>
                                  <a:cs typeface="Calibri" pitchFamily="34" charset="0"/>
                                  <a:sym typeface="Symbol"/>
                                </a:rPr>
                              </m:ctrlPr>
                            </m:sSubPr>
                            <m:e>
                              <m:r>
                                <a:rPr lang="en-US" b="0" i="1" dirty="0" smtClean="0">
                                  <a:latin typeface="Cambria Math"/>
                                  <a:cs typeface="Calibri" pitchFamily="34" charset="0"/>
                                  <a:sym typeface="Symbol"/>
                                </a:rPr>
                                <m:t>𝑣</m:t>
                              </m:r>
                            </m:e>
                            <m:sub>
                              <m:r>
                                <a:rPr lang="en-US" b="0" i="1" dirty="0" smtClean="0">
                                  <a:latin typeface="Cambria Math"/>
                                  <a:cs typeface="Calibri" pitchFamily="34" charset="0"/>
                                  <a:sym typeface="Symbol"/>
                                </a:rPr>
                                <m:t>1</m:t>
                              </m:r>
                            </m:sub>
                          </m:sSub>
                        </m:e>
                      </m:d>
                      <m:r>
                        <a:rPr lang="en-US" b="0" i="1" dirty="0" smtClean="0">
                          <a:latin typeface="Cambria Math"/>
                          <a:cs typeface="Calibri" pitchFamily="34" charset="0"/>
                          <a:sym typeface="Symbol"/>
                        </a:rPr>
                        <m:t>, </m:t>
                      </m:r>
                      <m:sSub>
                        <m:sSubPr>
                          <m:ctrlPr>
                            <a:rPr lang="en-US" b="0" i="1" dirty="0" smtClean="0">
                              <a:latin typeface="Cambria Math"/>
                              <a:cs typeface="Calibri" pitchFamily="34" charset="0"/>
                              <a:sym typeface="Symbol"/>
                            </a:rPr>
                          </m:ctrlPr>
                        </m:sSubPr>
                        <m:e>
                          <m:r>
                            <a:rPr lang="en-US" b="0" i="1" dirty="0" smtClean="0">
                              <a:latin typeface="Cambria Math"/>
                              <a:cs typeface="Calibri" pitchFamily="34" charset="0"/>
                              <a:sym typeface="Symbol"/>
                            </a:rPr>
                            <m:t>𝑣</m:t>
                          </m:r>
                        </m:e>
                        <m:sub>
                          <m:r>
                            <a:rPr lang="en-US" b="0" i="1" dirty="0" smtClean="0">
                              <a:latin typeface="Cambria Math"/>
                              <a:cs typeface="Calibri" pitchFamily="34" charset="0"/>
                              <a:sym typeface="Symbol"/>
                            </a:rPr>
                            <m:t>3</m:t>
                          </m:r>
                        </m:sub>
                      </m:sSub>
                      <m:r>
                        <a:rPr lang="en-US" b="0" i="1" dirty="0" smtClean="0">
                          <a:latin typeface="Cambria Math"/>
                          <a:cs typeface="Calibri" pitchFamily="34" charset="0"/>
                          <a:sym typeface="Symbol"/>
                        </a:rPr>
                        <m:t>≡</m:t>
                      </m:r>
                      <m:r>
                        <a:rPr lang="en-US" b="0" i="1" dirty="0" smtClean="0">
                          <a:latin typeface="Cambria Math"/>
                          <a:cs typeface="Calibri" pitchFamily="34" charset="0"/>
                          <a:sym typeface="Symbol"/>
                        </a:rPr>
                        <m:t>𝑓</m:t>
                      </m:r>
                      <m:r>
                        <a:rPr lang="en-US" b="0" i="1" dirty="0" smtClean="0">
                          <a:latin typeface="Cambria Math"/>
                          <a:cs typeface="Calibri" pitchFamily="34" charset="0"/>
                          <a:sym typeface="Symbol"/>
                        </a:rPr>
                        <m:t>(</m:t>
                      </m:r>
                      <m:sSub>
                        <m:sSubPr>
                          <m:ctrlPr>
                            <a:rPr lang="en-US" b="0" i="1" dirty="0" smtClean="0">
                              <a:latin typeface="Cambria Math"/>
                              <a:cs typeface="Calibri" pitchFamily="34" charset="0"/>
                              <a:sym typeface="Symbol"/>
                            </a:rPr>
                          </m:ctrlPr>
                        </m:sSubPr>
                        <m:e>
                          <m:r>
                            <a:rPr lang="en-US" b="0" i="1" dirty="0" smtClean="0">
                              <a:latin typeface="Cambria Math"/>
                              <a:cs typeface="Calibri" pitchFamily="34" charset="0"/>
                              <a:sym typeface="Symbol"/>
                            </a:rPr>
                            <m:t>𝑣</m:t>
                          </m:r>
                        </m:e>
                        <m:sub>
                          <m:r>
                            <a:rPr lang="en-US" b="0" i="1" dirty="0" smtClean="0">
                              <a:latin typeface="Cambria Math"/>
                              <a:cs typeface="Calibri" pitchFamily="34" charset="0"/>
                              <a:sym typeface="Symbol"/>
                            </a:rPr>
                            <m:t>2</m:t>
                          </m:r>
                        </m:sub>
                      </m:sSub>
                      <m:r>
                        <a:rPr lang="en-US" b="0" i="1" dirty="0" smtClean="0">
                          <a:latin typeface="Cambria Math"/>
                          <a:cs typeface="Calibri" pitchFamily="34" charset="0"/>
                          <a:sym typeface="Symbol"/>
                        </a:rPr>
                        <m:t>)</m:t>
                      </m:r>
                    </m:oMath>
                  </m:oMathPara>
                </a14:m>
                <a:endParaRPr lang="en-US" dirty="0" smtClean="0">
                  <a:cs typeface="Calibri" pitchFamily="34" charset="0"/>
                  <a:sym typeface="Symbol"/>
                </a:endParaRPr>
              </a:p>
              <a:p>
                <a:pPr algn="ctr">
                  <a:buNone/>
                </a:pPr>
                <a:r>
                  <a:rPr lang="en-US" dirty="0" smtClean="0">
                    <a:cs typeface="Calibri" pitchFamily="34" charset="0"/>
                    <a:sym typeface="Symbol"/>
                  </a:rPr>
                  <a:t> </a:t>
                </a:r>
                <a:endParaRPr lang="en-US" dirty="0" smtClean="0">
                  <a:solidFill>
                    <a:srgbClr val="0070C0"/>
                  </a:solidFill>
                  <a:cs typeface="Calibri" pitchFamily="34" charset="0"/>
                  <a:sym typeface="Symbo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81000" y="1412875"/>
                <a:ext cx="8382000" cy="1514838"/>
              </a:xfrm>
              <a:blipFill rotWithShape="1">
                <a:blip r:embed="rId4"/>
                <a:stretch>
                  <a:fillRect/>
                </a:stretch>
              </a:blipFill>
            </p:spPr>
            <p:txBody>
              <a:bodyPr/>
              <a:lstStyle/>
              <a:p>
                <a:r>
                  <a:rPr lang="en-US">
                    <a:noFill/>
                  </a:rPr>
                  <a:t> </a:t>
                </a:r>
              </a:p>
            </p:txBody>
          </p:sp>
        </mc:Fallback>
      </mc:AlternateContent>
      <p:sp>
        <p:nvSpPr>
          <p:cNvPr id="18" name="Content Placeholder 2"/>
          <p:cNvSpPr txBox="1">
            <a:spLocks/>
          </p:cNvSpPr>
          <p:nvPr/>
        </p:nvSpPr>
        <p:spPr>
          <a:xfrm>
            <a:off x="375637" y="2743200"/>
            <a:ext cx="8382000" cy="1335750"/>
          </a:xfrm>
          <a:prstGeom prst="rect">
            <a:avLst/>
          </a:prstGeom>
        </p:spPr>
        <p:txBody>
          <a:bodyPr vert="horz" lIns="0" tIns="0" rIns="0" bIns="0" rtlCol="0">
            <a:spAutoFit/>
          </a:bodyPr>
          <a:lstStyle/>
          <a:p>
            <a:pPr marL="384954" marR="0" lvl="0" indent="-384954" algn="ctr" defTabSz="914363" rtl="0" eaLnBrk="1" fontAlgn="auto" latinLnBrk="0" hangingPunct="1">
              <a:lnSpc>
                <a:spcPct val="90000"/>
              </a:lnSpc>
              <a:spcBef>
                <a:spcPct val="20000"/>
              </a:spcBef>
              <a:spcAft>
                <a:spcPts val="0"/>
              </a:spcAft>
              <a:buClrTx/>
              <a:buSzPct val="90000"/>
              <a:buFontTx/>
              <a:buNone/>
              <a:tabLst/>
              <a:defRPr/>
            </a:pPr>
            <a:endParaRPr lang="en-US" sz="2800" dirty="0" smtClean="0">
              <a:solidFill>
                <a:srgbClr val="FF0000"/>
              </a:solidFill>
              <a:latin typeface="Calibri" pitchFamily="34" charset="0"/>
              <a:cs typeface="Calibri" pitchFamily="34" charset="0"/>
            </a:endParaRPr>
          </a:p>
          <a:p>
            <a:pPr marL="384954" marR="0" lvl="0" indent="-384954" algn="ctr" defTabSz="914363" rtl="0" eaLnBrk="1" fontAlgn="auto" latinLnBrk="0" hangingPunct="1">
              <a:lnSpc>
                <a:spcPct val="90000"/>
              </a:lnSpc>
              <a:spcBef>
                <a:spcPct val="20000"/>
              </a:spcBef>
              <a:spcAft>
                <a:spcPts val="0"/>
              </a:spcAft>
              <a:buClrTx/>
              <a:buSzPct val="90000"/>
              <a:buFontTx/>
              <a:buNone/>
              <a:tabLst/>
              <a:defRPr/>
            </a:pPr>
            <a:r>
              <a:rPr lang="en-US" sz="2800" dirty="0" smtClean="0">
                <a:solidFill>
                  <a:srgbClr val="FF0000"/>
                </a:solidFill>
                <a:latin typeface="Calibri" pitchFamily="34" charset="0"/>
                <a:cs typeface="Calibri" pitchFamily="34" charset="0"/>
              </a:rPr>
              <a:t>Second step. Apply Congruence Rule:</a:t>
            </a:r>
          </a:p>
          <a:p>
            <a:pPr marL="384954" lvl="0" indent="-384954" algn="ctr">
              <a:lnSpc>
                <a:spcPct val="90000"/>
              </a:lnSpc>
              <a:spcBef>
                <a:spcPct val="20000"/>
              </a:spcBef>
              <a:buSzPct val="90000"/>
            </a:pPr>
            <a:r>
              <a:rPr kumimoji="0" lang="en-US" sz="2800" b="0" u="none" strike="noStrike" kern="1200" cap="none" spc="0" normalizeH="0" baseline="0" noProof="0" dirty="0" smtClean="0">
                <a:ln>
                  <a:noFill/>
                </a:ln>
                <a:solidFill>
                  <a:srgbClr val="FF0000"/>
                </a:solidFill>
                <a:effectLst/>
                <a:uLnTx/>
                <a:uFillTx/>
                <a:latin typeface="Calibri" pitchFamily="34" charset="0"/>
                <a:cs typeface="Calibri" pitchFamily="34" charset="0"/>
              </a:rPr>
              <a:t>x</a:t>
            </a:r>
            <a:r>
              <a:rPr lang="en-US" sz="2800" baseline="-25000" dirty="0" smtClean="0">
                <a:solidFill>
                  <a:srgbClr val="FF0000"/>
                </a:solidFill>
                <a:latin typeface="Calibri" pitchFamily="34" charset="0"/>
                <a:cs typeface="Calibri" pitchFamily="34" charset="0"/>
              </a:rPr>
              <a:t>1</a:t>
            </a:r>
            <a:r>
              <a:rPr kumimoji="0" lang="en-US" sz="2800" b="0" u="none" strike="noStrike" kern="1200" cap="none" spc="0" normalizeH="0" noProof="0" dirty="0" smtClean="0">
                <a:ln>
                  <a:noFill/>
                </a:ln>
                <a:solidFill>
                  <a:srgbClr val="FF0000"/>
                </a:solidFill>
                <a:effectLst/>
                <a:uLnTx/>
                <a:uFillTx/>
                <a:latin typeface="Calibri" pitchFamily="34" charset="0"/>
                <a:cs typeface="Calibri" pitchFamily="34" charset="0"/>
              </a:rPr>
              <a:t> = y</a:t>
            </a:r>
            <a:r>
              <a:rPr kumimoji="0" lang="en-US" sz="2800" b="0" u="none" strike="noStrike" kern="1200" cap="none" spc="0" normalizeH="0" baseline="-25000" noProof="0" dirty="0" smtClean="0">
                <a:ln>
                  <a:noFill/>
                </a:ln>
                <a:solidFill>
                  <a:srgbClr val="FF0000"/>
                </a:solidFill>
                <a:effectLst/>
                <a:uLnTx/>
                <a:uFillTx/>
                <a:latin typeface="Calibri" pitchFamily="34" charset="0"/>
                <a:cs typeface="Calibri" pitchFamily="34" charset="0"/>
              </a:rPr>
              <a:t>1</a:t>
            </a:r>
            <a:r>
              <a:rPr kumimoji="0" lang="en-US" sz="2800" b="0" u="none" strike="noStrike" kern="1200" cap="none" spc="0" normalizeH="0" noProof="0" dirty="0" smtClean="0">
                <a:ln>
                  <a:noFill/>
                </a:ln>
                <a:solidFill>
                  <a:srgbClr val="FF0000"/>
                </a:solidFill>
                <a:effectLst/>
                <a:uLnTx/>
                <a:uFillTx/>
                <a:latin typeface="Calibri" pitchFamily="34" charset="0"/>
                <a:cs typeface="Calibri" pitchFamily="34" charset="0"/>
              </a:rPr>
              <a:t>, …, x</a:t>
            </a:r>
            <a:r>
              <a:rPr lang="en-US" sz="2800" baseline="-25000" dirty="0" smtClean="0">
                <a:solidFill>
                  <a:srgbClr val="FF0000"/>
                </a:solidFill>
                <a:latin typeface="Calibri" pitchFamily="34" charset="0"/>
                <a:cs typeface="Calibri" pitchFamily="34" charset="0"/>
              </a:rPr>
              <a:t>n</a:t>
            </a:r>
            <a:r>
              <a:rPr kumimoji="0" lang="en-US" sz="2800" b="0" u="none" strike="noStrike" kern="1200" cap="none" spc="0" normalizeH="0" noProof="0" dirty="0" smtClean="0">
                <a:ln>
                  <a:noFill/>
                </a:ln>
                <a:solidFill>
                  <a:srgbClr val="FF0000"/>
                </a:solidFill>
                <a:effectLst/>
                <a:uLnTx/>
                <a:uFillTx/>
                <a:latin typeface="Calibri" pitchFamily="34" charset="0"/>
                <a:cs typeface="Calibri" pitchFamily="34" charset="0"/>
              </a:rPr>
              <a:t> = y</a:t>
            </a:r>
            <a:r>
              <a:rPr lang="en-US" sz="2800" baseline="-25000" dirty="0" smtClean="0">
                <a:solidFill>
                  <a:srgbClr val="FF0000"/>
                </a:solidFill>
                <a:latin typeface="Calibri" pitchFamily="34" charset="0"/>
                <a:cs typeface="Calibri" pitchFamily="34" charset="0"/>
              </a:rPr>
              <a:t>n</a:t>
            </a:r>
            <a:r>
              <a:rPr kumimoji="0" lang="en-US" sz="2800" b="0" u="none" strike="noStrike" kern="1200" cap="none" spc="0" normalizeH="0" noProof="0" dirty="0" smtClean="0">
                <a:ln>
                  <a:noFill/>
                </a:ln>
                <a:solidFill>
                  <a:srgbClr val="FF0000"/>
                </a:solidFill>
                <a:effectLst/>
                <a:uLnTx/>
                <a:uFillTx/>
                <a:latin typeface="Calibri" pitchFamily="34" charset="0"/>
                <a:cs typeface="Calibri" pitchFamily="34" charset="0"/>
              </a:rPr>
              <a:t> implies f(x</a:t>
            </a:r>
            <a:r>
              <a:rPr lang="en-US" sz="2800" baseline="-25000" dirty="0" smtClean="0">
                <a:solidFill>
                  <a:srgbClr val="FF0000"/>
                </a:solidFill>
                <a:latin typeface="Calibri" pitchFamily="34" charset="0"/>
                <a:cs typeface="Calibri" pitchFamily="34" charset="0"/>
              </a:rPr>
              <a:t>1</a:t>
            </a:r>
            <a:r>
              <a:rPr kumimoji="0" lang="en-US" sz="2800" b="0" u="none" strike="noStrike" kern="1200" cap="none" spc="0" normalizeH="0" noProof="0" dirty="0" smtClean="0">
                <a:ln>
                  <a:noFill/>
                </a:ln>
                <a:solidFill>
                  <a:srgbClr val="FF0000"/>
                </a:solidFill>
                <a:effectLst/>
                <a:uLnTx/>
                <a:uFillTx/>
                <a:latin typeface="Calibri" pitchFamily="34" charset="0"/>
                <a:cs typeface="Calibri" pitchFamily="34" charset="0"/>
              </a:rPr>
              <a:t>, …, </a:t>
            </a:r>
            <a:r>
              <a:rPr kumimoji="0" lang="en-US" sz="2800" b="0" u="none" strike="noStrike" kern="1200" cap="none" spc="0" normalizeH="0" noProof="0" dirty="0" err="1" smtClean="0">
                <a:ln>
                  <a:noFill/>
                </a:ln>
                <a:solidFill>
                  <a:srgbClr val="FF0000"/>
                </a:solidFill>
                <a:effectLst/>
                <a:uLnTx/>
                <a:uFillTx/>
                <a:latin typeface="Calibri" pitchFamily="34" charset="0"/>
                <a:cs typeface="Calibri" pitchFamily="34" charset="0"/>
              </a:rPr>
              <a:t>x</a:t>
            </a:r>
            <a:r>
              <a:rPr lang="en-US" sz="2800" baseline="-25000" noProof="0" dirty="0" err="1" smtClean="0">
                <a:solidFill>
                  <a:srgbClr val="FF0000"/>
                </a:solidFill>
                <a:latin typeface="Calibri" pitchFamily="34" charset="0"/>
                <a:cs typeface="Calibri" pitchFamily="34" charset="0"/>
              </a:rPr>
              <a:t>n</a:t>
            </a:r>
            <a:r>
              <a:rPr kumimoji="0" lang="en-US" sz="2800" b="0" u="none" strike="noStrike" kern="1200" cap="none" spc="0" normalizeH="0" noProof="0" dirty="0" smtClean="0">
                <a:ln>
                  <a:noFill/>
                </a:ln>
                <a:solidFill>
                  <a:srgbClr val="FF0000"/>
                </a:solidFill>
                <a:effectLst/>
                <a:uLnTx/>
                <a:uFillTx/>
                <a:latin typeface="Calibri" pitchFamily="34" charset="0"/>
                <a:cs typeface="Calibri" pitchFamily="34" charset="0"/>
              </a:rPr>
              <a:t>) = f(y</a:t>
            </a:r>
            <a:r>
              <a:rPr lang="en-US" sz="2800" baseline="-25000" dirty="0" smtClean="0">
                <a:solidFill>
                  <a:srgbClr val="FF0000"/>
                </a:solidFill>
                <a:latin typeface="Calibri" pitchFamily="34" charset="0"/>
                <a:cs typeface="Calibri" pitchFamily="34" charset="0"/>
              </a:rPr>
              <a:t>1</a:t>
            </a:r>
            <a:r>
              <a:rPr kumimoji="0" lang="en-US" sz="2800" b="0" u="none" strike="noStrike" kern="1200" cap="none" spc="0" normalizeH="0" noProof="0" dirty="0" smtClean="0">
                <a:ln>
                  <a:noFill/>
                </a:ln>
                <a:solidFill>
                  <a:srgbClr val="FF0000"/>
                </a:solidFill>
                <a:effectLst/>
                <a:uLnTx/>
                <a:uFillTx/>
                <a:latin typeface="Calibri" pitchFamily="34" charset="0"/>
                <a:cs typeface="Calibri" pitchFamily="34" charset="0"/>
              </a:rPr>
              <a:t>, …, </a:t>
            </a:r>
            <a:r>
              <a:rPr kumimoji="0" lang="en-US" sz="2800" b="0" u="none" strike="noStrike" kern="1200" cap="none" spc="0" normalizeH="0" noProof="0" dirty="0" err="1" smtClean="0">
                <a:ln>
                  <a:noFill/>
                </a:ln>
                <a:solidFill>
                  <a:srgbClr val="FF0000"/>
                </a:solidFill>
                <a:effectLst/>
                <a:uLnTx/>
                <a:uFillTx/>
                <a:latin typeface="Calibri" pitchFamily="34" charset="0"/>
                <a:cs typeface="Calibri" pitchFamily="34" charset="0"/>
              </a:rPr>
              <a:t>y</a:t>
            </a:r>
            <a:r>
              <a:rPr lang="en-US" sz="2800" baseline="-25000" noProof="0" dirty="0" err="1" smtClean="0">
                <a:solidFill>
                  <a:srgbClr val="FF0000"/>
                </a:solidFill>
                <a:latin typeface="Calibri" pitchFamily="34" charset="0"/>
                <a:cs typeface="Calibri" pitchFamily="34" charset="0"/>
              </a:rPr>
              <a:t>n</a:t>
            </a:r>
            <a:r>
              <a:rPr kumimoji="0" lang="en-US" sz="2800" b="0" u="none" strike="noStrike" kern="1200" cap="none" spc="0" normalizeH="0" noProof="0" dirty="0" smtClean="0">
                <a:ln>
                  <a:noFill/>
                </a:ln>
                <a:solidFill>
                  <a:srgbClr val="FF0000"/>
                </a:solidFill>
                <a:effectLst/>
                <a:uLnTx/>
                <a:uFillTx/>
                <a:latin typeface="Calibri" pitchFamily="34" charset="0"/>
                <a:cs typeface="Calibri" pitchFamily="34" charset="0"/>
              </a:rPr>
              <a:t>)</a:t>
            </a:r>
          </a:p>
        </p:txBody>
      </p:sp>
      <mc:AlternateContent xmlns:mc="http://schemas.openxmlformats.org/markup-compatibility/2006" xmlns:a14="http://schemas.microsoft.com/office/drawing/2010/main">
        <mc:Choice Requires="a14">
          <p:sp>
            <p:nvSpPr>
              <p:cNvPr id="5" name="Oval 4"/>
              <p:cNvSpPr/>
              <p:nvPr/>
            </p:nvSpPr>
            <p:spPr bwMode="auto">
              <a:xfrm>
                <a:off x="2438400" y="4576773"/>
                <a:ext cx="1625601" cy="1529165"/>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14:m>
                  <m:oMath xmlns:m="http://schemas.openxmlformats.org/officeDocument/2006/math">
                    <m:r>
                      <a:rPr kumimoji="0" lang="en-US" sz="2400" b="0" i="1" u="none" strike="noStrike" cap="none" normalizeH="0" baseline="0" smtClean="0">
                        <a:solidFill>
                          <a:schemeClr val="bg1"/>
                        </a:solidFill>
                        <a:latin typeface="Cambria Math"/>
                        <a:cs typeface="Calibri" pitchFamily="34" charset="0"/>
                      </a:rPr>
                      <m:t>𝑎</m:t>
                    </m:r>
                    <m:r>
                      <a:rPr kumimoji="0" lang="en-US" sz="2400" b="0" i="1" u="none" strike="noStrike" cap="none" normalizeH="0" baseline="0" smtClean="0">
                        <a:solidFill>
                          <a:schemeClr val="bg1"/>
                        </a:solidFill>
                        <a:latin typeface="Cambria Math"/>
                        <a:cs typeface="Calibri" pitchFamily="34" charset="0"/>
                      </a:rPr>
                      <m:t>, </m:t>
                    </m:r>
                    <m:sSub>
                      <m:sSubPr>
                        <m:ctrlPr>
                          <a:rPr kumimoji="0" lang="en-US" sz="2400" b="0" i="1" u="none" strike="noStrike" cap="none" normalizeH="0" baseline="0" smtClean="0">
                            <a:solidFill>
                              <a:schemeClr val="bg1"/>
                            </a:solidFill>
                            <a:latin typeface="Cambria Math"/>
                            <a:cs typeface="Calibri" pitchFamily="34" charset="0"/>
                          </a:rPr>
                        </m:ctrlPr>
                      </m:sSubPr>
                      <m:e>
                        <m:r>
                          <a:rPr kumimoji="0" lang="en-US" sz="2400" b="0" i="1" u="none" strike="noStrike" cap="none" normalizeH="0" baseline="0" smtClean="0">
                            <a:solidFill>
                              <a:schemeClr val="bg1"/>
                            </a:solidFill>
                            <a:latin typeface="Cambria Math"/>
                            <a:cs typeface="Calibri" pitchFamily="34" charset="0"/>
                          </a:rPr>
                          <m:t>𝑣</m:t>
                        </m:r>
                      </m:e>
                      <m:sub>
                        <m:r>
                          <a:rPr kumimoji="0" lang="en-US" sz="2400" b="0" i="1" u="none" strike="noStrike" cap="none" normalizeH="0" baseline="0" smtClean="0">
                            <a:solidFill>
                              <a:schemeClr val="bg1"/>
                            </a:solidFill>
                            <a:latin typeface="Cambria Math"/>
                            <a:cs typeface="Calibri" pitchFamily="34" charset="0"/>
                          </a:rPr>
                          <m:t>2</m:t>
                        </m:r>
                      </m:sub>
                    </m:sSub>
                    <m:r>
                      <a:rPr kumimoji="0" lang="en-US" sz="2400" b="0" i="1" u="none" strike="noStrike" cap="none" normalizeH="0" baseline="0" smtClean="0">
                        <a:solidFill>
                          <a:schemeClr val="bg1"/>
                        </a:solidFill>
                        <a:latin typeface="Cambria Math"/>
                        <a:cs typeface="Calibri" pitchFamily="34" charset="0"/>
                      </a:rPr>
                      <m:t>, </m:t>
                    </m:r>
                    <m:sSub>
                      <m:sSubPr>
                        <m:ctrlPr>
                          <a:rPr kumimoji="0" lang="en-US" sz="2400" b="0" i="1" u="none" strike="noStrike" cap="none" normalizeH="0" baseline="0" smtClean="0">
                            <a:solidFill>
                              <a:schemeClr val="bg1"/>
                            </a:solidFill>
                            <a:latin typeface="Cambria Math"/>
                            <a:cs typeface="Calibri" pitchFamily="34" charset="0"/>
                          </a:rPr>
                        </m:ctrlPr>
                      </m:sSubPr>
                      <m:e>
                        <m:r>
                          <a:rPr kumimoji="0" lang="en-US" sz="2400" b="0" i="1" u="none" strike="noStrike" cap="none" normalizeH="0" baseline="0" smtClean="0">
                            <a:solidFill>
                              <a:schemeClr val="bg1"/>
                            </a:solidFill>
                            <a:latin typeface="Cambria Math"/>
                            <a:cs typeface="Calibri" pitchFamily="34" charset="0"/>
                          </a:rPr>
                          <m:t>𝑣</m:t>
                        </m:r>
                      </m:e>
                      <m:sub>
                        <m:r>
                          <a:rPr kumimoji="0" lang="en-US" sz="2400" b="0" i="1" u="none" strike="noStrike" cap="none" normalizeH="0" baseline="0" smtClean="0">
                            <a:solidFill>
                              <a:schemeClr val="bg1"/>
                            </a:solidFill>
                            <a:latin typeface="Cambria Math"/>
                            <a:cs typeface="Calibri" pitchFamily="34" charset="0"/>
                          </a:rPr>
                          <m:t>3</m:t>
                        </m:r>
                      </m:sub>
                    </m:sSub>
                  </m:oMath>
                </a14:m>
                <a:r>
                  <a:rPr kumimoji="0" lang="en-US" sz="2400" b="0" u="none" strike="noStrike" cap="none" normalizeH="0" baseline="0" dirty="0" smtClean="0">
                    <a:solidFill>
                      <a:schemeClr val="bg1"/>
                    </a:solidFill>
                    <a:latin typeface="Calibri" pitchFamily="34" charset="0"/>
                    <a:cs typeface="Calibri" pitchFamily="34" charset="0"/>
                  </a:rPr>
                  <a:t> </a:t>
                </a:r>
              </a:p>
            </p:txBody>
          </p:sp>
        </mc:Choice>
        <mc:Fallback xmlns="">
          <p:sp>
            <p:nvSpPr>
              <p:cNvPr id="5" name="Oval 4"/>
              <p:cNvSpPr>
                <a:spLocks noRot="1" noChangeAspect="1" noMove="1" noResize="1" noEditPoints="1" noAdjustHandles="1" noChangeArrowheads="1" noChangeShapeType="1" noTextEdit="1"/>
              </p:cNvSpPr>
              <p:nvPr/>
            </p:nvSpPr>
            <p:spPr bwMode="auto">
              <a:xfrm>
                <a:off x="2438400" y="4576773"/>
                <a:ext cx="1625601" cy="1529165"/>
              </a:xfrm>
              <a:prstGeom prst="ellipse">
                <a:avLst/>
              </a:prstGeom>
              <a:blipFill rotWithShape="1">
                <a:blip r:embed="rId5"/>
                <a:stretch>
                  <a:fillRect/>
                </a:stretch>
              </a:blipFill>
              <a:ln>
                <a:headEnd type="none" w="med" len="med"/>
                <a:tailEnd type="none" w="med" len="me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Oval 5"/>
              <p:cNvSpPr/>
              <p:nvPr/>
            </p:nvSpPr>
            <p:spPr bwMode="auto">
              <a:xfrm>
                <a:off x="4566637" y="4792717"/>
                <a:ext cx="1171787" cy="1097279"/>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sSub>
                        <m:sSubPr>
                          <m:ctrlPr>
                            <a:rPr lang="en-US" sz="2400" b="0" i="1" dirty="0" smtClean="0">
                              <a:solidFill>
                                <a:schemeClr val="bg1"/>
                              </a:solidFill>
                              <a:latin typeface="Cambria Math"/>
                              <a:cs typeface="Calibri" pitchFamily="34" charset="0"/>
                            </a:rPr>
                          </m:ctrlPr>
                        </m:sSubPr>
                        <m:e>
                          <m:r>
                            <a:rPr lang="en-US" sz="2400" b="0" i="1" dirty="0" smtClean="0">
                              <a:solidFill>
                                <a:schemeClr val="bg1"/>
                              </a:solidFill>
                              <a:latin typeface="Cambria Math"/>
                              <a:cs typeface="Calibri" pitchFamily="34" charset="0"/>
                            </a:rPr>
                            <m:t>𝑣</m:t>
                          </m:r>
                        </m:e>
                        <m:sub>
                          <m:r>
                            <a:rPr lang="en-US" sz="2400" b="0" i="1" dirty="0" smtClean="0">
                              <a:solidFill>
                                <a:schemeClr val="bg1"/>
                              </a:solidFill>
                              <a:latin typeface="Cambria Math"/>
                              <a:cs typeface="Calibri" pitchFamily="34" charset="0"/>
                            </a:rPr>
                            <m:t>1</m:t>
                          </m:r>
                        </m:sub>
                      </m:sSub>
                    </m:oMath>
                  </m:oMathPara>
                </a14:m>
                <a:endParaRPr kumimoji="0" lang="en-US" sz="2400" b="0" u="none" strike="noStrike" cap="none" normalizeH="0" baseline="0" dirty="0" smtClean="0">
                  <a:solidFill>
                    <a:schemeClr val="bg1"/>
                  </a:solidFill>
                  <a:latin typeface="Calibri" pitchFamily="34" charset="0"/>
                  <a:cs typeface="Calibri" pitchFamily="34" charset="0"/>
                </a:endParaRPr>
              </a:p>
            </p:txBody>
          </p:sp>
        </mc:Choice>
        <mc:Fallback xmlns="">
          <p:sp>
            <p:nvSpPr>
              <p:cNvPr id="6" name="Oval 5"/>
              <p:cNvSpPr>
                <a:spLocks noRot="1" noChangeAspect="1" noMove="1" noResize="1" noEditPoints="1" noAdjustHandles="1" noChangeArrowheads="1" noChangeShapeType="1" noTextEdit="1"/>
              </p:cNvSpPr>
              <p:nvPr/>
            </p:nvSpPr>
            <p:spPr bwMode="auto">
              <a:xfrm>
                <a:off x="4566637" y="4792717"/>
                <a:ext cx="1171787" cy="1097279"/>
              </a:xfrm>
              <a:prstGeom prst="ellipse">
                <a:avLst/>
              </a:prstGeom>
              <a:blipFill rotWithShape="1">
                <a:blip r:embed="rId6"/>
                <a:stretch>
                  <a:fillRect/>
                </a:stretch>
              </a:blipFill>
              <a:ln>
                <a:headEnd type="none" w="med" len="med"/>
                <a:tailEnd type="none" w="med" len="med"/>
              </a:ln>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2700398614"/>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Deciding </a:t>
            </a:r>
            <a:r>
              <a:rPr lang="en-US" dirty="0" err="1" smtClean="0"/>
              <a:t>Th</a:t>
            </a:r>
            <a:r>
              <a:rPr lang="en-US" dirty="0" smtClean="0"/>
              <a:t>(Equality)</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81000" y="1412875"/>
                <a:ext cx="8382000" cy="1514838"/>
              </a:xfrm>
            </p:spPr>
            <p:txBody>
              <a:bodyPr/>
              <a:lstStyle/>
              <a:p>
                <a:pPr algn="ctr">
                  <a:buNone/>
                </a:pPr>
                <a14:m>
                  <m:oMathPara xmlns:m="http://schemas.openxmlformats.org/officeDocument/2006/math">
                    <m:oMathParaPr>
                      <m:jc m:val="centerGroup"/>
                    </m:oMathParaPr>
                    <m:oMath xmlns:m="http://schemas.openxmlformats.org/officeDocument/2006/math">
                      <m:r>
                        <a:rPr lang="en-US" i="1" dirty="0" smtClean="0">
                          <a:latin typeface="Cambria Math"/>
                          <a:cs typeface="Calibri" pitchFamily="34" charset="0"/>
                        </a:rPr>
                        <m:t>𝑎</m:t>
                      </m:r>
                      <m:r>
                        <a:rPr lang="en-US" i="1" dirty="0" smtClean="0">
                          <a:latin typeface="Cambria Math"/>
                          <a:cs typeface="Calibri" pitchFamily="34" charset="0"/>
                        </a:rPr>
                        <m:t> =</m:t>
                      </m:r>
                      <m:sSub>
                        <m:sSubPr>
                          <m:ctrlPr>
                            <a:rPr lang="en-US" b="0" i="1" dirty="0" smtClean="0">
                              <a:latin typeface="Cambria Math"/>
                              <a:cs typeface="Calibri" pitchFamily="34" charset="0"/>
                            </a:rPr>
                          </m:ctrlPr>
                        </m:sSubPr>
                        <m:e>
                          <m:r>
                            <a:rPr lang="en-US" b="0" i="1" dirty="0" smtClean="0">
                              <a:latin typeface="Cambria Math"/>
                              <a:cs typeface="Calibri" pitchFamily="34" charset="0"/>
                            </a:rPr>
                            <m:t>𝑣</m:t>
                          </m:r>
                        </m:e>
                        <m:sub>
                          <m:r>
                            <a:rPr lang="en-US" b="0" i="1" dirty="0" smtClean="0">
                              <a:latin typeface="Cambria Math"/>
                              <a:cs typeface="Calibri" pitchFamily="34" charset="0"/>
                            </a:rPr>
                            <m:t>2</m:t>
                          </m:r>
                        </m:sub>
                      </m:sSub>
                      <m:r>
                        <a:rPr lang="en-US" i="1" dirty="0" smtClean="0">
                          <a:latin typeface="Cambria Math"/>
                          <a:cs typeface="Calibri" pitchFamily="34" charset="0"/>
                        </a:rPr>
                        <m:t>,</m:t>
                      </m:r>
                      <m:r>
                        <a:rPr lang="en-US" i="1" dirty="0" smtClean="0">
                          <a:solidFill>
                            <a:srgbClr val="FF0000"/>
                          </a:solidFill>
                          <a:latin typeface="Cambria Math"/>
                          <a:cs typeface="Calibri" pitchFamily="34" charset="0"/>
                        </a:rPr>
                        <m:t> </m:t>
                      </m:r>
                      <m:r>
                        <a:rPr lang="en-US" i="1" dirty="0">
                          <a:latin typeface="Cambria Math"/>
                          <a:cs typeface="Calibri" pitchFamily="34" charset="0"/>
                        </a:rPr>
                        <m:t>𝑎</m:t>
                      </m:r>
                      <m:r>
                        <a:rPr lang="en-US" i="1" dirty="0" smtClean="0">
                          <a:latin typeface="Cambria Math"/>
                          <a:cs typeface="Calibri" pitchFamily="34" charset="0"/>
                        </a:rPr>
                        <m:t> =</m:t>
                      </m:r>
                      <m:sSub>
                        <m:sSubPr>
                          <m:ctrlPr>
                            <a:rPr lang="en-US" b="0" i="1" dirty="0" smtClean="0">
                              <a:latin typeface="Cambria Math"/>
                              <a:cs typeface="Calibri" pitchFamily="34" charset="0"/>
                            </a:rPr>
                          </m:ctrlPr>
                        </m:sSubPr>
                        <m:e>
                          <m:r>
                            <a:rPr lang="en-US" b="0" i="1" dirty="0" smtClean="0">
                              <a:latin typeface="Cambria Math"/>
                              <a:cs typeface="Calibri" pitchFamily="34" charset="0"/>
                            </a:rPr>
                            <m:t>𝑣</m:t>
                          </m:r>
                        </m:e>
                        <m:sub>
                          <m:r>
                            <a:rPr lang="en-US" b="0" i="1" dirty="0" smtClean="0">
                              <a:latin typeface="Cambria Math"/>
                              <a:cs typeface="Calibri" pitchFamily="34" charset="0"/>
                            </a:rPr>
                            <m:t>3</m:t>
                          </m:r>
                        </m:sub>
                      </m:sSub>
                      <m:r>
                        <a:rPr lang="en-US" i="1" dirty="0" smtClean="0">
                          <a:latin typeface="Cambria Math"/>
                          <a:cs typeface="Calibri" pitchFamily="34" charset="0"/>
                        </a:rPr>
                        <m:t>, </m:t>
                      </m:r>
                      <m:r>
                        <a:rPr lang="en-US" i="1" dirty="0" smtClean="0">
                          <a:latin typeface="Cambria Math"/>
                          <a:cs typeface="Calibri" pitchFamily="34" charset="0"/>
                          <a:sym typeface="Symbol"/>
                        </a:rPr>
                        <m:t>𝑎</m:t>
                      </m:r>
                      <m:r>
                        <a:rPr lang="en-US" i="1" baseline="-25000" dirty="0" smtClean="0">
                          <a:solidFill>
                            <a:srgbClr val="0070C0"/>
                          </a:solidFill>
                          <a:latin typeface="Cambria Math"/>
                          <a:cs typeface="Calibri" pitchFamily="34" charset="0"/>
                          <a:sym typeface="Symbol"/>
                        </a:rPr>
                        <m:t> </m:t>
                      </m:r>
                      <m:r>
                        <a:rPr lang="en-US" i="1" dirty="0" smtClean="0">
                          <a:latin typeface="Cambria Math"/>
                          <a:cs typeface="Calibri" pitchFamily="34" charset="0"/>
                          <a:sym typeface="Symbol"/>
                        </a:rPr>
                        <m:t>  </m:t>
                      </m:r>
                      <m:sSub>
                        <m:sSubPr>
                          <m:ctrlPr>
                            <a:rPr lang="en-US" b="0" i="1" dirty="0" smtClean="0">
                              <a:latin typeface="Cambria Math"/>
                              <a:cs typeface="Calibri" pitchFamily="34" charset="0"/>
                              <a:sym typeface="Symbol"/>
                            </a:rPr>
                          </m:ctrlPr>
                        </m:sSubPr>
                        <m:e>
                          <m:r>
                            <a:rPr lang="en-US" b="0" i="1" dirty="0" smtClean="0">
                              <a:latin typeface="Cambria Math"/>
                              <a:cs typeface="Calibri" pitchFamily="34" charset="0"/>
                              <a:sym typeface="Symbol"/>
                            </a:rPr>
                            <m:t>𝑣</m:t>
                          </m:r>
                        </m:e>
                        <m:sub>
                          <m:r>
                            <a:rPr lang="en-US" b="0" i="1" dirty="0" smtClean="0">
                              <a:latin typeface="Cambria Math"/>
                              <a:cs typeface="Calibri" pitchFamily="34" charset="0"/>
                              <a:sym typeface="Symbol"/>
                            </a:rPr>
                            <m:t>1</m:t>
                          </m:r>
                        </m:sub>
                      </m:sSub>
                      <m:r>
                        <a:rPr lang="en-US" i="1" dirty="0" smtClean="0">
                          <a:latin typeface="Cambria Math"/>
                          <a:cs typeface="Calibri" pitchFamily="34" charset="0"/>
                          <a:sym typeface="Symbol"/>
                        </a:rPr>
                        <m:t>,</m:t>
                      </m:r>
                      <m:r>
                        <a:rPr lang="en-US" b="0" i="0" dirty="0" smtClean="0">
                          <a:latin typeface="Cambria Math"/>
                          <a:cs typeface="Calibri" pitchFamily="34" charset="0"/>
                          <a:sym typeface="Symbol"/>
                        </a:rPr>
                        <m:t> </m:t>
                      </m:r>
                    </m:oMath>
                    <m:oMath xmlns:m="http://schemas.openxmlformats.org/officeDocument/2006/math">
                      <m:sSub>
                        <m:sSubPr>
                          <m:ctrlPr>
                            <a:rPr lang="en-US" b="0" i="1" dirty="0" smtClean="0">
                              <a:latin typeface="Cambria Math"/>
                              <a:cs typeface="Calibri" pitchFamily="34" charset="0"/>
                              <a:sym typeface="Symbol"/>
                            </a:rPr>
                          </m:ctrlPr>
                        </m:sSubPr>
                        <m:e>
                          <m:r>
                            <a:rPr lang="en-US" b="0" i="1" dirty="0" smtClean="0">
                              <a:latin typeface="Cambria Math"/>
                              <a:cs typeface="Calibri" pitchFamily="34" charset="0"/>
                              <a:sym typeface="Symbol"/>
                            </a:rPr>
                            <m:t>𝑣</m:t>
                          </m:r>
                        </m:e>
                        <m:sub>
                          <m:r>
                            <a:rPr lang="en-US" b="0" i="1" dirty="0" smtClean="0">
                              <a:latin typeface="Cambria Math"/>
                              <a:cs typeface="Calibri" pitchFamily="34" charset="0"/>
                              <a:sym typeface="Symbol"/>
                            </a:rPr>
                            <m:t>1</m:t>
                          </m:r>
                        </m:sub>
                      </m:sSub>
                      <m:r>
                        <a:rPr lang="en-US" b="0" i="1" dirty="0" smtClean="0">
                          <a:latin typeface="Cambria Math"/>
                          <a:cs typeface="Calibri" pitchFamily="34" charset="0"/>
                          <a:sym typeface="Symbol"/>
                        </a:rPr>
                        <m:t>≡</m:t>
                      </m:r>
                      <m:r>
                        <a:rPr lang="en-US" b="0" i="1" dirty="0" smtClean="0">
                          <a:latin typeface="Cambria Math"/>
                          <a:cs typeface="Calibri" pitchFamily="34" charset="0"/>
                          <a:sym typeface="Symbol"/>
                        </a:rPr>
                        <m:t>𝑓</m:t>
                      </m:r>
                      <m:d>
                        <m:dPr>
                          <m:ctrlPr>
                            <a:rPr lang="en-US" b="0" i="1" dirty="0" smtClean="0">
                              <a:latin typeface="Cambria Math"/>
                              <a:cs typeface="Calibri" pitchFamily="34" charset="0"/>
                              <a:sym typeface="Symbol"/>
                            </a:rPr>
                          </m:ctrlPr>
                        </m:dPr>
                        <m:e>
                          <m:r>
                            <a:rPr lang="en-US" b="0" i="1" dirty="0" smtClean="0">
                              <a:latin typeface="Cambria Math"/>
                              <a:cs typeface="Calibri" pitchFamily="34" charset="0"/>
                              <a:sym typeface="Symbol"/>
                            </a:rPr>
                            <m:t>𝑎</m:t>
                          </m:r>
                        </m:e>
                      </m:d>
                      <m:r>
                        <a:rPr lang="en-US" b="0" i="1" dirty="0" smtClean="0">
                          <a:latin typeface="Cambria Math"/>
                          <a:cs typeface="Calibri" pitchFamily="34" charset="0"/>
                          <a:sym typeface="Symbol"/>
                        </a:rPr>
                        <m:t>, </m:t>
                      </m:r>
                      <m:sSub>
                        <m:sSubPr>
                          <m:ctrlPr>
                            <a:rPr lang="en-US" b="0" i="1" dirty="0" smtClean="0">
                              <a:latin typeface="Cambria Math"/>
                              <a:cs typeface="Calibri" pitchFamily="34" charset="0"/>
                              <a:sym typeface="Symbol"/>
                            </a:rPr>
                          </m:ctrlPr>
                        </m:sSubPr>
                        <m:e>
                          <m:r>
                            <a:rPr lang="en-US" b="0" i="1" dirty="0" smtClean="0">
                              <a:latin typeface="Cambria Math"/>
                              <a:cs typeface="Calibri" pitchFamily="34" charset="0"/>
                              <a:sym typeface="Symbol"/>
                            </a:rPr>
                            <m:t>𝑣</m:t>
                          </m:r>
                        </m:e>
                        <m:sub>
                          <m:r>
                            <a:rPr lang="en-US" b="0" i="1" dirty="0" smtClean="0">
                              <a:latin typeface="Cambria Math"/>
                              <a:cs typeface="Calibri" pitchFamily="34" charset="0"/>
                              <a:sym typeface="Symbol"/>
                            </a:rPr>
                            <m:t>2</m:t>
                          </m:r>
                        </m:sub>
                      </m:sSub>
                      <m:r>
                        <a:rPr lang="en-US" b="0" i="1" dirty="0" smtClean="0">
                          <a:latin typeface="Cambria Math"/>
                          <a:cs typeface="Calibri" pitchFamily="34" charset="0"/>
                          <a:sym typeface="Symbol"/>
                        </a:rPr>
                        <m:t>≡</m:t>
                      </m:r>
                      <m:r>
                        <a:rPr lang="en-US" b="0" i="1" dirty="0" smtClean="0">
                          <a:latin typeface="Cambria Math"/>
                          <a:cs typeface="Calibri" pitchFamily="34" charset="0"/>
                          <a:sym typeface="Symbol"/>
                        </a:rPr>
                        <m:t>𝑓</m:t>
                      </m:r>
                      <m:d>
                        <m:dPr>
                          <m:ctrlPr>
                            <a:rPr lang="en-US" b="0" i="1" dirty="0" smtClean="0">
                              <a:latin typeface="Cambria Math"/>
                              <a:cs typeface="Calibri" pitchFamily="34" charset="0"/>
                              <a:sym typeface="Symbol"/>
                            </a:rPr>
                          </m:ctrlPr>
                        </m:dPr>
                        <m:e>
                          <m:sSub>
                            <m:sSubPr>
                              <m:ctrlPr>
                                <a:rPr lang="en-US" b="0" i="1" dirty="0" smtClean="0">
                                  <a:latin typeface="Cambria Math"/>
                                  <a:cs typeface="Calibri" pitchFamily="34" charset="0"/>
                                  <a:sym typeface="Symbol"/>
                                </a:rPr>
                              </m:ctrlPr>
                            </m:sSubPr>
                            <m:e>
                              <m:r>
                                <a:rPr lang="en-US" b="0" i="1" dirty="0" smtClean="0">
                                  <a:latin typeface="Cambria Math"/>
                                  <a:cs typeface="Calibri" pitchFamily="34" charset="0"/>
                                  <a:sym typeface="Symbol"/>
                                </a:rPr>
                                <m:t>𝑣</m:t>
                              </m:r>
                            </m:e>
                            <m:sub>
                              <m:r>
                                <a:rPr lang="en-US" b="0" i="1" dirty="0" smtClean="0">
                                  <a:latin typeface="Cambria Math"/>
                                  <a:cs typeface="Calibri" pitchFamily="34" charset="0"/>
                                  <a:sym typeface="Symbol"/>
                                </a:rPr>
                                <m:t>1</m:t>
                              </m:r>
                            </m:sub>
                          </m:sSub>
                        </m:e>
                      </m:d>
                      <m:r>
                        <a:rPr lang="en-US" b="0" i="1" dirty="0" smtClean="0">
                          <a:latin typeface="Cambria Math"/>
                          <a:cs typeface="Calibri" pitchFamily="34" charset="0"/>
                          <a:sym typeface="Symbol"/>
                        </a:rPr>
                        <m:t>, </m:t>
                      </m:r>
                      <m:sSub>
                        <m:sSubPr>
                          <m:ctrlPr>
                            <a:rPr lang="en-US" b="0" i="1" dirty="0" smtClean="0">
                              <a:latin typeface="Cambria Math"/>
                              <a:cs typeface="Calibri" pitchFamily="34" charset="0"/>
                              <a:sym typeface="Symbol"/>
                            </a:rPr>
                          </m:ctrlPr>
                        </m:sSubPr>
                        <m:e>
                          <m:r>
                            <a:rPr lang="en-US" b="0" i="1" dirty="0" smtClean="0">
                              <a:latin typeface="Cambria Math"/>
                              <a:cs typeface="Calibri" pitchFamily="34" charset="0"/>
                              <a:sym typeface="Symbol"/>
                            </a:rPr>
                            <m:t>𝑣</m:t>
                          </m:r>
                        </m:e>
                        <m:sub>
                          <m:r>
                            <a:rPr lang="en-US" b="0" i="1" dirty="0" smtClean="0">
                              <a:latin typeface="Cambria Math"/>
                              <a:cs typeface="Calibri" pitchFamily="34" charset="0"/>
                              <a:sym typeface="Symbol"/>
                            </a:rPr>
                            <m:t>3</m:t>
                          </m:r>
                        </m:sub>
                      </m:sSub>
                      <m:r>
                        <a:rPr lang="en-US" b="0" i="1" dirty="0" smtClean="0">
                          <a:latin typeface="Cambria Math"/>
                          <a:cs typeface="Calibri" pitchFamily="34" charset="0"/>
                          <a:sym typeface="Symbol"/>
                        </a:rPr>
                        <m:t>≡</m:t>
                      </m:r>
                      <m:r>
                        <a:rPr lang="en-US" b="0" i="1" dirty="0" smtClean="0">
                          <a:latin typeface="Cambria Math"/>
                          <a:cs typeface="Calibri" pitchFamily="34" charset="0"/>
                          <a:sym typeface="Symbol"/>
                        </a:rPr>
                        <m:t>𝑓</m:t>
                      </m:r>
                      <m:r>
                        <a:rPr lang="en-US" b="0" i="1" dirty="0" smtClean="0">
                          <a:latin typeface="Cambria Math"/>
                          <a:cs typeface="Calibri" pitchFamily="34" charset="0"/>
                          <a:sym typeface="Symbol"/>
                        </a:rPr>
                        <m:t>(</m:t>
                      </m:r>
                      <m:sSub>
                        <m:sSubPr>
                          <m:ctrlPr>
                            <a:rPr lang="en-US" b="0" i="1" dirty="0" smtClean="0">
                              <a:latin typeface="Cambria Math"/>
                              <a:cs typeface="Calibri" pitchFamily="34" charset="0"/>
                              <a:sym typeface="Symbol"/>
                            </a:rPr>
                          </m:ctrlPr>
                        </m:sSubPr>
                        <m:e>
                          <m:r>
                            <a:rPr lang="en-US" b="0" i="1" dirty="0" smtClean="0">
                              <a:latin typeface="Cambria Math"/>
                              <a:cs typeface="Calibri" pitchFamily="34" charset="0"/>
                              <a:sym typeface="Symbol"/>
                            </a:rPr>
                            <m:t>𝑣</m:t>
                          </m:r>
                        </m:e>
                        <m:sub>
                          <m:r>
                            <a:rPr lang="en-US" b="0" i="1" dirty="0" smtClean="0">
                              <a:latin typeface="Cambria Math"/>
                              <a:cs typeface="Calibri" pitchFamily="34" charset="0"/>
                              <a:sym typeface="Symbol"/>
                            </a:rPr>
                            <m:t>2</m:t>
                          </m:r>
                        </m:sub>
                      </m:sSub>
                      <m:r>
                        <a:rPr lang="en-US" b="0" i="1" dirty="0" smtClean="0">
                          <a:latin typeface="Cambria Math"/>
                          <a:cs typeface="Calibri" pitchFamily="34" charset="0"/>
                          <a:sym typeface="Symbol"/>
                        </a:rPr>
                        <m:t>)</m:t>
                      </m:r>
                    </m:oMath>
                  </m:oMathPara>
                </a14:m>
                <a:endParaRPr lang="en-US" dirty="0" smtClean="0">
                  <a:cs typeface="Calibri" pitchFamily="34" charset="0"/>
                  <a:sym typeface="Symbol"/>
                </a:endParaRPr>
              </a:p>
              <a:p>
                <a:pPr algn="ctr">
                  <a:buNone/>
                </a:pPr>
                <a:r>
                  <a:rPr lang="en-US" dirty="0" smtClean="0">
                    <a:cs typeface="Calibri" pitchFamily="34" charset="0"/>
                    <a:sym typeface="Symbol"/>
                  </a:rPr>
                  <a:t> </a:t>
                </a:r>
                <a:endParaRPr lang="en-US" dirty="0" smtClean="0">
                  <a:solidFill>
                    <a:srgbClr val="0070C0"/>
                  </a:solidFill>
                  <a:cs typeface="Calibri" pitchFamily="34" charset="0"/>
                  <a:sym typeface="Symbo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81000" y="1412875"/>
                <a:ext cx="8382000" cy="1514838"/>
              </a:xfr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Content Placeholder 2"/>
              <p:cNvSpPr txBox="1">
                <a:spLocks/>
              </p:cNvSpPr>
              <p:nvPr/>
            </p:nvSpPr>
            <p:spPr>
              <a:xfrm>
                <a:off x="375637" y="2743200"/>
                <a:ext cx="8382000" cy="1335750"/>
              </a:xfrm>
              <a:prstGeom prst="rect">
                <a:avLst/>
              </a:prstGeom>
            </p:spPr>
            <p:txBody>
              <a:bodyPr vert="horz" lIns="0" tIns="0" rIns="0" bIns="0" rtlCol="0">
                <a:spAutoFit/>
              </a:bodyPr>
              <a:lstStyle/>
              <a:p>
                <a:pPr marL="384954" marR="0" lvl="0" indent="-384954" algn="ctr" defTabSz="914363" rtl="0" eaLnBrk="1" fontAlgn="auto" latinLnBrk="0" hangingPunct="1">
                  <a:lnSpc>
                    <a:spcPct val="90000"/>
                  </a:lnSpc>
                  <a:spcBef>
                    <a:spcPct val="20000"/>
                  </a:spcBef>
                  <a:spcAft>
                    <a:spcPts val="0"/>
                  </a:spcAft>
                  <a:buClrTx/>
                  <a:buSzPct val="90000"/>
                  <a:buFontTx/>
                  <a:buNone/>
                  <a:tabLst/>
                  <a:defRPr/>
                </a:pPr>
                <a:endParaRPr lang="en-US" sz="2800" dirty="0" smtClean="0">
                  <a:solidFill>
                    <a:srgbClr val="FF0000"/>
                  </a:solidFill>
                  <a:latin typeface="Calibri" pitchFamily="34" charset="0"/>
                  <a:cs typeface="Calibri" pitchFamily="34" charset="0"/>
                </a:endParaRPr>
              </a:p>
              <a:p>
                <a:pPr marL="384954" marR="0" lvl="0" indent="-384954" algn="ctr" defTabSz="914363" rtl="0" eaLnBrk="1" fontAlgn="auto" latinLnBrk="0" hangingPunct="1">
                  <a:lnSpc>
                    <a:spcPct val="90000"/>
                  </a:lnSpc>
                  <a:spcBef>
                    <a:spcPct val="20000"/>
                  </a:spcBef>
                  <a:spcAft>
                    <a:spcPts val="0"/>
                  </a:spcAft>
                  <a:buClrTx/>
                  <a:buSzPct val="90000"/>
                  <a:buFontTx/>
                  <a:buNone/>
                  <a:tabLst/>
                  <a:defRPr/>
                </a:pPr>
                <a:r>
                  <a:rPr lang="en-US" sz="2800" dirty="0" smtClean="0">
                    <a:solidFill>
                      <a:srgbClr val="FF0000"/>
                    </a:solidFill>
                    <a:latin typeface="Calibri" pitchFamily="34" charset="0"/>
                    <a:cs typeface="Calibri" pitchFamily="34" charset="0"/>
                  </a:rPr>
                  <a:t>Second step. Apply Congruence Rule:</a:t>
                </a:r>
              </a:p>
              <a:p>
                <a:pPr marL="384954" lvl="0" indent="-384954" algn="ctr">
                  <a:lnSpc>
                    <a:spcPct val="90000"/>
                  </a:lnSpc>
                  <a:spcBef>
                    <a:spcPct val="20000"/>
                  </a:spcBef>
                  <a:buSzPct val="90000"/>
                </a:pPr>
                <a14:m>
                  <m:oMath xmlns:m="http://schemas.openxmlformats.org/officeDocument/2006/math">
                    <m:r>
                      <a:rPr kumimoji="0" lang="en-US" sz="2800" b="0" i="1" u="none" strike="noStrike" kern="1200" cap="none" spc="0" normalizeH="0" baseline="0" noProof="0" dirty="0" smtClean="0">
                        <a:ln>
                          <a:noFill/>
                        </a:ln>
                        <a:solidFill>
                          <a:srgbClr val="FF0000"/>
                        </a:solidFill>
                        <a:effectLst/>
                        <a:uLnTx/>
                        <a:uFillTx/>
                        <a:latin typeface="Cambria Math"/>
                        <a:cs typeface="Calibri" pitchFamily="34" charset="0"/>
                      </a:rPr>
                      <m:t>𝑎</m:t>
                    </m:r>
                    <m:r>
                      <a:rPr kumimoji="0" lang="en-US" sz="2800" b="0" i="1" u="none" strike="noStrike" kern="1200" cap="none" spc="0" normalizeH="0" baseline="0" noProof="0" dirty="0" smtClean="0">
                        <a:ln>
                          <a:noFill/>
                        </a:ln>
                        <a:solidFill>
                          <a:srgbClr val="FF0000"/>
                        </a:solidFill>
                        <a:effectLst/>
                        <a:uLnTx/>
                        <a:uFillTx/>
                        <a:latin typeface="Cambria Math"/>
                        <a:cs typeface="Calibri" pitchFamily="34" charset="0"/>
                      </a:rPr>
                      <m:t>≃</m:t>
                    </m:r>
                    <m:sSub>
                      <m:sSubPr>
                        <m:ctrlPr>
                          <a:rPr kumimoji="0" lang="en-US" sz="2800" b="0" i="1" u="none" strike="noStrike" kern="1200" cap="none" spc="0" normalizeH="0" baseline="0" noProof="0" dirty="0" smtClean="0">
                            <a:ln>
                              <a:noFill/>
                            </a:ln>
                            <a:solidFill>
                              <a:srgbClr val="FF0000"/>
                            </a:solidFill>
                            <a:effectLst/>
                            <a:uLnTx/>
                            <a:uFillTx/>
                            <a:latin typeface="Cambria Math"/>
                            <a:cs typeface="Calibri" pitchFamily="34" charset="0"/>
                          </a:rPr>
                        </m:ctrlPr>
                      </m:sSubPr>
                      <m:e>
                        <m:r>
                          <a:rPr kumimoji="0" lang="en-US" sz="2800" b="0" i="1" u="none" strike="noStrike" kern="1200" cap="none" spc="0" normalizeH="0" baseline="0" noProof="0" dirty="0" smtClean="0">
                            <a:ln>
                              <a:noFill/>
                            </a:ln>
                            <a:solidFill>
                              <a:srgbClr val="FF0000"/>
                            </a:solidFill>
                            <a:effectLst/>
                            <a:uLnTx/>
                            <a:uFillTx/>
                            <a:latin typeface="Cambria Math"/>
                            <a:cs typeface="Calibri" pitchFamily="34" charset="0"/>
                          </a:rPr>
                          <m:t>𝑣</m:t>
                        </m:r>
                      </m:e>
                      <m:sub>
                        <m:r>
                          <a:rPr kumimoji="0" lang="en-US" sz="2800" b="0" i="1" u="none" strike="noStrike" kern="1200" cap="none" spc="0" normalizeH="0" baseline="0" noProof="0" dirty="0" smtClean="0">
                            <a:ln>
                              <a:noFill/>
                            </a:ln>
                            <a:solidFill>
                              <a:srgbClr val="FF0000"/>
                            </a:solidFill>
                            <a:effectLst/>
                            <a:uLnTx/>
                            <a:uFillTx/>
                            <a:latin typeface="Cambria Math"/>
                            <a:cs typeface="Calibri" pitchFamily="34" charset="0"/>
                          </a:rPr>
                          <m:t>2</m:t>
                        </m:r>
                      </m:sub>
                    </m:sSub>
                  </m:oMath>
                </a14:m>
                <a:r>
                  <a:rPr kumimoji="0" lang="en-US" sz="2800" b="0" u="none" strike="noStrike" kern="1200" cap="none" spc="0" normalizeH="0" noProof="0" dirty="0" smtClean="0">
                    <a:ln>
                      <a:noFill/>
                    </a:ln>
                    <a:solidFill>
                      <a:srgbClr val="FF0000"/>
                    </a:solidFill>
                    <a:effectLst/>
                    <a:uLnTx/>
                    <a:uFillTx/>
                    <a:latin typeface="Calibri" pitchFamily="34" charset="0"/>
                    <a:cs typeface="Calibri" pitchFamily="34" charset="0"/>
                  </a:rPr>
                  <a:t>   implies </a:t>
                </a:r>
                <a14:m>
                  <m:oMath xmlns:m="http://schemas.openxmlformats.org/officeDocument/2006/math">
                    <m:r>
                      <a:rPr kumimoji="0" lang="en-US" sz="2800" b="0" i="1" u="none" strike="noStrike" kern="1200" cap="none" spc="0" normalizeH="0" noProof="0" dirty="0" smtClean="0">
                        <a:ln>
                          <a:noFill/>
                        </a:ln>
                        <a:solidFill>
                          <a:srgbClr val="FF0000"/>
                        </a:solidFill>
                        <a:effectLst/>
                        <a:uLnTx/>
                        <a:uFillTx/>
                        <a:latin typeface="Cambria Math"/>
                        <a:cs typeface="Calibri" pitchFamily="34" charset="0"/>
                      </a:rPr>
                      <m:t>𝑓</m:t>
                    </m:r>
                    <m:d>
                      <m:dPr>
                        <m:ctrlPr>
                          <a:rPr kumimoji="0" lang="en-US" sz="2800" b="0" i="1" u="none" strike="noStrike" kern="1200" cap="none" spc="0" normalizeH="0" noProof="0" dirty="0" smtClean="0">
                            <a:ln>
                              <a:noFill/>
                            </a:ln>
                            <a:solidFill>
                              <a:srgbClr val="FF0000"/>
                            </a:solidFill>
                            <a:effectLst/>
                            <a:uLnTx/>
                            <a:uFillTx/>
                            <a:latin typeface="Cambria Math"/>
                            <a:cs typeface="Calibri" pitchFamily="34" charset="0"/>
                          </a:rPr>
                        </m:ctrlPr>
                      </m:dPr>
                      <m:e>
                        <m:r>
                          <a:rPr kumimoji="0" lang="en-US" sz="2800" b="0" i="1" u="none" strike="noStrike" kern="1200" cap="none" spc="0" normalizeH="0" noProof="0" dirty="0" smtClean="0">
                            <a:ln>
                              <a:noFill/>
                            </a:ln>
                            <a:solidFill>
                              <a:srgbClr val="FF0000"/>
                            </a:solidFill>
                            <a:effectLst/>
                            <a:uLnTx/>
                            <a:uFillTx/>
                            <a:latin typeface="Cambria Math"/>
                            <a:cs typeface="Calibri" pitchFamily="34" charset="0"/>
                          </a:rPr>
                          <m:t>𝑎</m:t>
                        </m:r>
                      </m:e>
                    </m:d>
                    <m:r>
                      <a:rPr kumimoji="0" lang="en-US" sz="2800" b="0" i="1" u="none" strike="noStrike" kern="1200" cap="none" spc="0" normalizeH="0" noProof="0" dirty="0" smtClean="0">
                        <a:ln>
                          <a:noFill/>
                        </a:ln>
                        <a:solidFill>
                          <a:srgbClr val="FF0000"/>
                        </a:solidFill>
                        <a:effectLst/>
                        <a:uLnTx/>
                        <a:uFillTx/>
                        <a:latin typeface="Cambria Math"/>
                        <a:cs typeface="Calibri" pitchFamily="34" charset="0"/>
                      </a:rPr>
                      <m:t>≃</m:t>
                    </m:r>
                    <m:r>
                      <a:rPr kumimoji="0" lang="en-US" sz="2800" b="0" i="1" u="none" strike="noStrike" kern="1200" cap="none" spc="0" normalizeH="0" noProof="0" dirty="0" smtClean="0">
                        <a:ln>
                          <a:noFill/>
                        </a:ln>
                        <a:solidFill>
                          <a:srgbClr val="FF0000"/>
                        </a:solidFill>
                        <a:effectLst/>
                        <a:uLnTx/>
                        <a:uFillTx/>
                        <a:latin typeface="Cambria Math"/>
                        <a:cs typeface="Calibri" pitchFamily="34" charset="0"/>
                      </a:rPr>
                      <m:t>𝑓</m:t>
                    </m:r>
                    <m:d>
                      <m:dPr>
                        <m:ctrlPr>
                          <a:rPr kumimoji="0" lang="en-US" sz="2800" b="0" i="1" u="none" strike="noStrike" kern="1200" cap="none" spc="0" normalizeH="0" noProof="0" dirty="0" smtClean="0">
                            <a:ln>
                              <a:noFill/>
                            </a:ln>
                            <a:solidFill>
                              <a:srgbClr val="FF0000"/>
                            </a:solidFill>
                            <a:effectLst/>
                            <a:uLnTx/>
                            <a:uFillTx/>
                            <a:latin typeface="Cambria Math"/>
                            <a:cs typeface="Calibri" pitchFamily="34" charset="0"/>
                          </a:rPr>
                        </m:ctrlPr>
                      </m:dPr>
                      <m:e>
                        <m:sSub>
                          <m:sSubPr>
                            <m:ctrlPr>
                              <a:rPr kumimoji="0" lang="en-US" sz="2800" b="0" i="1" u="none" strike="noStrike" kern="1200" cap="none" spc="0" normalizeH="0" noProof="0" dirty="0" smtClean="0">
                                <a:ln>
                                  <a:noFill/>
                                </a:ln>
                                <a:solidFill>
                                  <a:srgbClr val="FF0000"/>
                                </a:solidFill>
                                <a:effectLst/>
                                <a:uLnTx/>
                                <a:uFillTx/>
                                <a:latin typeface="Cambria Math"/>
                                <a:cs typeface="Calibri" pitchFamily="34" charset="0"/>
                              </a:rPr>
                            </m:ctrlPr>
                          </m:sSubPr>
                          <m:e>
                            <m:r>
                              <a:rPr kumimoji="0" lang="en-US" sz="2800" b="0" i="1" u="none" strike="noStrike" kern="1200" cap="none" spc="0" normalizeH="0" noProof="0" dirty="0" smtClean="0">
                                <a:ln>
                                  <a:noFill/>
                                </a:ln>
                                <a:solidFill>
                                  <a:srgbClr val="FF0000"/>
                                </a:solidFill>
                                <a:effectLst/>
                                <a:uLnTx/>
                                <a:uFillTx/>
                                <a:latin typeface="Cambria Math"/>
                                <a:cs typeface="Calibri" pitchFamily="34" charset="0"/>
                              </a:rPr>
                              <m:t>𝑣</m:t>
                            </m:r>
                          </m:e>
                          <m:sub>
                            <m:r>
                              <a:rPr kumimoji="0" lang="en-US" sz="2800" b="0" i="1" u="none" strike="noStrike" kern="1200" cap="none" spc="0" normalizeH="0" noProof="0" dirty="0" smtClean="0">
                                <a:ln>
                                  <a:noFill/>
                                </a:ln>
                                <a:solidFill>
                                  <a:srgbClr val="FF0000"/>
                                </a:solidFill>
                                <a:effectLst/>
                                <a:uLnTx/>
                                <a:uFillTx/>
                                <a:latin typeface="Cambria Math"/>
                                <a:cs typeface="Calibri" pitchFamily="34" charset="0"/>
                              </a:rPr>
                              <m:t>2</m:t>
                            </m:r>
                          </m:sub>
                        </m:sSub>
                      </m:e>
                    </m:d>
                    <m:r>
                      <a:rPr kumimoji="0" lang="en-US" sz="2800" b="0" i="1" u="none" strike="noStrike" kern="1200" cap="none" spc="0" normalizeH="0" noProof="0" dirty="0" smtClean="0">
                        <a:ln>
                          <a:noFill/>
                        </a:ln>
                        <a:solidFill>
                          <a:srgbClr val="FF0000"/>
                        </a:solidFill>
                        <a:effectLst/>
                        <a:uLnTx/>
                        <a:uFillTx/>
                        <a:latin typeface="Cambria Math"/>
                        <a:cs typeface="Calibri" pitchFamily="34" charset="0"/>
                      </a:rPr>
                      <m:t>:</m:t>
                    </m:r>
                    <m:sSub>
                      <m:sSubPr>
                        <m:ctrlPr>
                          <a:rPr kumimoji="0" lang="en-US" sz="2800" b="0" i="1" u="none" strike="noStrike" kern="1200" cap="none" spc="0" normalizeH="0" noProof="0" dirty="0" smtClean="0">
                            <a:ln>
                              <a:noFill/>
                            </a:ln>
                            <a:solidFill>
                              <a:srgbClr val="FF0000"/>
                            </a:solidFill>
                            <a:effectLst/>
                            <a:uLnTx/>
                            <a:uFillTx/>
                            <a:latin typeface="Cambria Math"/>
                            <a:cs typeface="Calibri" pitchFamily="34" charset="0"/>
                          </a:rPr>
                        </m:ctrlPr>
                      </m:sSubPr>
                      <m:e>
                        <m:r>
                          <a:rPr kumimoji="0" lang="en-US" sz="2800" b="0" i="1" u="none" strike="noStrike" kern="1200" cap="none" spc="0" normalizeH="0" noProof="0" dirty="0" smtClean="0">
                            <a:ln>
                              <a:noFill/>
                            </a:ln>
                            <a:solidFill>
                              <a:srgbClr val="FF0000"/>
                            </a:solidFill>
                            <a:effectLst/>
                            <a:uLnTx/>
                            <a:uFillTx/>
                            <a:latin typeface="Cambria Math"/>
                            <a:cs typeface="Calibri" pitchFamily="34" charset="0"/>
                          </a:rPr>
                          <m:t>       </m:t>
                        </m:r>
                        <m:r>
                          <a:rPr kumimoji="0" lang="en-US" sz="2800" b="0" i="1" u="none" strike="noStrike" kern="1200" cap="none" spc="0" normalizeH="0" noProof="0" dirty="0" smtClean="0">
                            <a:ln>
                              <a:noFill/>
                            </a:ln>
                            <a:solidFill>
                              <a:srgbClr val="FF0000"/>
                            </a:solidFill>
                            <a:effectLst/>
                            <a:uLnTx/>
                            <a:uFillTx/>
                            <a:latin typeface="Cambria Math"/>
                            <a:cs typeface="Calibri" pitchFamily="34" charset="0"/>
                          </a:rPr>
                          <m:t>𝑣</m:t>
                        </m:r>
                      </m:e>
                      <m:sub>
                        <m:r>
                          <a:rPr kumimoji="0" lang="en-US" sz="2800" b="0" i="1" u="none" strike="noStrike" kern="1200" cap="none" spc="0" normalizeH="0" noProof="0" dirty="0" smtClean="0">
                            <a:ln>
                              <a:noFill/>
                            </a:ln>
                            <a:solidFill>
                              <a:srgbClr val="FF0000"/>
                            </a:solidFill>
                            <a:effectLst/>
                            <a:uLnTx/>
                            <a:uFillTx/>
                            <a:latin typeface="Cambria Math"/>
                            <a:cs typeface="Calibri" pitchFamily="34" charset="0"/>
                          </a:rPr>
                          <m:t>1</m:t>
                        </m:r>
                      </m:sub>
                    </m:sSub>
                    <m:r>
                      <a:rPr kumimoji="0" lang="en-US" sz="2800" b="0" i="1" u="none" strike="noStrike" kern="1200" cap="none" spc="0" normalizeH="0" noProof="0" dirty="0" smtClean="0">
                        <a:ln>
                          <a:noFill/>
                        </a:ln>
                        <a:solidFill>
                          <a:srgbClr val="FF0000"/>
                        </a:solidFill>
                        <a:effectLst/>
                        <a:uLnTx/>
                        <a:uFillTx/>
                        <a:latin typeface="Cambria Math"/>
                        <a:cs typeface="Calibri" pitchFamily="34" charset="0"/>
                      </a:rPr>
                      <m:t>≃</m:t>
                    </m:r>
                    <m:sSub>
                      <m:sSubPr>
                        <m:ctrlPr>
                          <a:rPr kumimoji="0" lang="en-US" sz="2800" b="0" i="1" u="none" strike="noStrike" kern="1200" cap="none" spc="0" normalizeH="0" noProof="0" dirty="0" smtClean="0">
                            <a:ln>
                              <a:noFill/>
                            </a:ln>
                            <a:solidFill>
                              <a:srgbClr val="FF0000"/>
                            </a:solidFill>
                            <a:effectLst/>
                            <a:uLnTx/>
                            <a:uFillTx/>
                            <a:latin typeface="Cambria Math"/>
                            <a:cs typeface="Calibri" pitchFamily="34" charset="0"/>
                          </a:rPr>
                        </m:ctrlPr>
                      </m:sSubPr>
                      <m:e>
                        <m:r>
                          <a:rPr kumimoji="0" lang="en-US" sz="2800" b="0" i="1" u="none" strike="noStrike" kern="1200" cap="none" spc="0" normalizeH="0" noProof="0" dirty="0" smtClean="0">
                            <a:ln>
                              <a:noFill/>
                            </a:ln>
                            <a:solidFill>
                              <a:srgbClr val="FF0000"/>
                            </a:solidFill>
                            <a:effectLst/>
                            <a:uLnTx/>
                            <a:uFillTx/>
                            <a:latin typeface="Cambria Math"/>
                            <a:cs typeface="Calibri" pitchFamily="34" charset="0"/>
                          </a:rPr>
                          <m:t>𝑣</m:t>
                        </m:r>
                      </m:e>
                      <m:sub>
                        <m:r>
                          <a:rPr kumimoji="0" lang="en-US" sz="2800" b="0" i="1" u="none" strike="noStrike" kern="1200" cap="none" spc="0" normalizeH="0" noProof="0" dirty="0" smtClean="0">
                            <a:ln>
                              <a:noFill/>
                            </a:ln>
                            <a:solidFill>
                              <a:srgbClr val="FF0000"/>
                            </a:solidFill>
                            <a:effectLst/>
                            <a:uLnTx/>
                            <a:uFillTx/>
                            <a:latin typeface="Cambria Math"/>
                            <a:cs typeface="Calibri" pitchFamily="34" charset="0"/>
                          </a:rPr>
                          <m:t>3</m:t>
                        </m:r>
                      </m:sub>
                    </m:sSub>
                  </m:oMath>
                </a14:m>
                <a:endParaRPr kumimoji="0" lang="en-US" sz="2800" b="0" u="none" strike="noStrike" kern="1200" cap="none" spc="0" normalizeH="0" noProof="0" dirty="0" smtClean="0">
                  <a:ln>
                    <a:noFill/>
                  </a:ln>
                  <a:solidFill>
                    <a:srgbClr val="FF0000"/>
                  </a:solidFill>
                  <a:effectLst/>
                  <a:uLnTx/>
                  <a:uFillTx/>
                  <a:latin typeface="Calibri" pitchFamily="34" charset="0"/>
                  <a:cs typeface="Calibri" pitchFamily="34" charset="0"/>
                </a:endParaRPr>
              </a:p>
            </p:txBody>
          </p:sp>
        </mc:Choice>
        <mc:Fallback xmlns="">
          <p:sp>
            <p:nvSpPr>
              <p:cNvPr id="18" name="Content Placeholder 2"/>
              <p:cNvSpPr txBox="1">
                <a:spLocks noRot="1" noChangeAspect="1" noMove="1" noResize="1" noEditPoints="1" noAdjustHandles="1" noChangeArrowheads="1" noChangeShapeType="1" noTextEdit="1"/>
              </p:cNvSpPr>
              <p:nvPr/>
            </p:nvSpPr>
            <p:spPr>
              <a:xfrm>
                <a:off x="375637" y="2743200"/>
                <a:ext cx="8382000" cy="1335750"/>
              </a:xfrm>
              <a:prstGeom prst="rect">
                <a:avLst/>
              </a:prstGeom>
              <a:blipFill rotWithShape="1">
                <a:blip r:embed="rId5"/>
                <a:stretch>
                  <a:fillRect b="-155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Oval 4"/>
              <p:cNvSpPr/>
              <p:nvPr/>
            </p:nvSpPr>
            <p:spPr bwMode="auto">
              <a:xfrm>
                <a:off x="3581400" y="4599964"/>
                <a:ext cx="1625601" cy="1529165"/>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14:m>
                  <m:oMath xmlns:m="http://schemas.openxmlformats.org/officeDocument/2006/math">
                    <m:r>
                      <a:rPr kumimoji="0" lang="en-US" sz="2400" b="0" i="1" u="none" strike="noStrike" cap="none" normalizeH="0" baseline="0" smtClean="0">
                        <a:solidFill>
                          <a:schemeClr val="bg1"/>
                        </a:solidFill>
                        <a:latin typeface="Cambria Math"/>
                        <a:cs typeface="Calibri" pitchFamily="34" charset="0"/>
                      </a:rPr>
                      <m:t>𝑎</m:t>
                    </m:r>
                    <m:r>
                      <a:rPr kumimoji="0" lang="en-US" sz="2400" b="0" i="1" u="none" strike="noStrike" cap="none" normalizeH="0" baseline="0" smtClean="0">
                        <a:solidFill>
                          <a:schemeClr val="bg1"/>
                        </a:solidFill>
                        <a:latin typeface="Cambria Math"/>
                        <a:cs typeface="Calibri" pitchFamily="34" charset="0"/>
                      </a:rPr>
                      <m:t>, </m:t>
                    </m:r>
                    <m:sSub>
                      <m:sSubPr>
                        <m:ctrlPr>
                          <a:rPr kumimoji="0" lang="en-US" sz="2400" b="0" i="1" u="none" strike="noStrike" cap="none" normalizeH="0" baseline="0" smtClean="0">
                            <a:solidFill>
                              <a:schemeClr val="bg1"/>
                            </a:solidFill>
                            <a:latin typeface="Cambria Math"/>
                            <a:cs typeface="Calibri" pitchFamily="34" charset="0"/>
                          </a:rPr>
                        </m:ctrlPr>
                      </m:sSubPr>
                      <m:e>
                        <m:r>
                          <a:rPr kumimoji="0" lang="en-US" sz="2400" b="0" i="1" u="none" strike="noStrike" cap="none" normalizeH="0" baseline="0" smtClean="0">
                            <a:solidFill>
                              <a:schemeClr val="bg1"/>
                            </a:solidFill>
                            <a:latin typeface="Cambria Math"/>
                            <a:cs typeface="Calibri" pitchFamily="34" charset="0"/>
                          </a:rPr>
                          <m:t>𝑣</m:t>
                        </m:r>
                      </m:e>
                      <m:sub>
                        <m:r>
                          <a:rPr kumimoji="0" lang="en-US" sz="2400" b="0" i="1" u="none" strike="noStrike" cap="none" normalizeH="0" baseline="0" smtClean="0">
                            <a:solidFill>
                              <a:schemeClr val="bg1"/>
                            </a:solidFill>
                            <a:latin typeface="Cambria Math"/>
                            <a:cs typeface="Calibri" pitchFamily="34" charset="0"/>
                          </a:rPr>
                          <m:t>2</m:t>
                        </m:r>
                      </m:sub>
                    </m:sSub>
                    <m:r>
                      <a:rPr kumimoji="0" lang="en-US" sz="2400" b="0" i="1" u="none" strike="noStrike" cap="none" normalizeH="0" baseline="0" smtClean="0">
                        <a:solidFill>
                          <a:schemeClr val="bg1"/>
                        </a:solidFill>
                        <a:latin typeface="Cambria Math"/>
                        <a:cs typeface="Calibri" pitchFamily="34" charset="0"/>
                      </a:rPr>
                      <m:t>, </m:t>
                    </m:r>
                    <m:sSub>
                      <m:sSubPr>
                        <m:ctrlPr>
                          <a:rPr kumimoji="0" lang="en-US" sz="2400" b="0" i="1" u="none" strike="noStrike" cap="none" normalizeH="0" baseline="0" smtClean="0">
                            <a:solidFill>
                              <a:schemeClr val="bg1"/>
                            </a:solidFill>
                            <a:latin typeface="Cambria Math"/>
                            <a:cs typeface="Calibri" pitchFamily="34" charset="0"/>
                          </a:rPr>
                        </m:ctrlPr>
                      </m:sSubPr>
                      <m:e>
                        <m:r>
                          <a:rPr kumimoji="0" lang="en-US" sz="2400" b="0" i="1" u="none" strike="noStrike" cap="none" normalizeH="0" baseline="0" smtClean="0">
                            <a:solidFill>
                              <a:schemeClr val="bg1"/>
                            </a:solidFill>
                            <a:latin typeface="Cambria Math"/>
                            <a:cs typeface="Calibri" pitchFamily="34" charset="0"/>
                          </a:rPr>
                          <m:t>𝑣</m:t>
                        </m:r>
                      </m:e>
                      <m:sub>
                        <m:r>
                          <a:rPr kumimoji="0" lang="en-US" sz="2400" b="0" i="1" u="none" strike="noStrike" cap="none" normalizeH="0" baseline="0" smtClean="0">
                            <a:solidFill>
                              <a:schemeClr val="bg1"/>
                            </a:solidFill>
                            <a:latin typeface="Cambria Math"/>
                            <a:cs typeface="Calibri" pitchFamily="34" charset="0"/>
                          </a:rPr>
                          <m:t>3</m:t>
                        </m:r>
                      </m:sub>
                    </m:sSub>
                    <m:r>
                      <a:rPr kumimoji="0" lang="en-US" sz="2400" b="0" i="1" u="none" strike="noStrike" cap="none" normalizeH="0" baseline="0" smtClean="0">
                        <a:solidFill>
                          <a:schemeClr val="bg1"/>
                        </a:solidFill>
                        <a:latin typeface="Cambria Math"/>
                        <a:cs typeface="Calibri" pitchFamily="34" charset="0"/>
                      </a:rPr>
                      <m:t>, </m:t>
                    </m:r>
                    <m:sSub>
                      <m:sSubPr>
                        <m:ctrlPr>
                          <a:rPr kumimoji="0" lang="en-US" sz="2400" b="0" i="1" u="none" strike="noStrike" cap="none" normalizeH="0" baseline="0" smtClean="0">
                            <a:solidFill>
                              <a:schemeClr val="bg1"/>
                            </a:solidFill>
                            <a:latin typeface="Cambria Math"/>
                            <a:cs typeface="Calibri" pitchFamily="34" charset="0"/>
                          </a:rPr>
                        </m:ctrlPr>
                      </m:sSubPr>
                      <m:e>
                        <m:r>
                          <a:rPr kumimoji="0" lang="en-US" sz="2400" b="0" i="1" u="none" strike="noStrike" cap="none" normalizeH="0" baseline="0" smtClean="0">
                            <a:solidFill>
                              <a:schemeClr val="bg1"/>
                            </a:solidFill>
                            <a:latin typeface="Cambria Math"/>
                            <a:cs typeface="Calibri" pitchFamily="34" charset="0"/>
                          </a:rPr>
                          <m:t>𝑣</m:t>
                        </m:r>
                      </m:e>
                      <m:sub>
                        <m:r>
                          <a:rPr kumimoji="0" lang="en-US" sz="2400" b="0" i="1" u="none" strike="noStrike" cap="none" normalizeH="0" baseline="0" smtClean="0">
                            <a:solidFill>
                              <a:schemeClr val="bg1"/>
                            </a:solidFill>
                            <a:latin typeface="Cambria Math"/>
                            <a:cs typeface="Calibri" pitchFamily="34" charset="0"/>
                          </a:rPr>
                          <m:t>1</m:t>
                        </m:r>
                      </m:sub>
                    </m:sSub>
                  </m:oMath>
                </a14:m>
                <a:r>
                  <a:rPr kumimoji="0" lang="en-US" sz="2400" b="0" u="none" strike="noStrike" cap="none" normalizeH="0" baseline="0" dirty="0" smtClean="0">
                    <a:solidFill>
                      <a:schemeClr val="bg1"/>
                    </a:solidFill>
                    <a:latin typeface="Calibri" pitchFamily="34" charset="0"/>
                    <a:cs typeface="Calibri" pitchFamily="34" charset="0"/>
                  </a:rPr>
                  <a:t> </a:t>
                </a:r>
              </a:p>
            </p:txBody>
          </p:sp>
        </mc:Choice>
        <mc:Fallback xmlns="">
          <p:sp>
            <p:nvSpPr>
              <p:cNvPr id="5" name="Oval 4"/>
              <p:cNvSpPr>
                <a:spLocks noRot="1" noChangeAspect="1" noMove="1" noResize="1" noEditPoints="1" noAdjustHandles="1" noChangeArrowheads="1" noChangeShapeType="1" noTextEdit="1"/>
              </p:cNvSpPr>
              <p:nvPr/>
            </p:nvSpPr>
            <p:spPr bwMode="auto">
              <a:xfrm>
                <a:off x="3581400" y="4599964"/>
                <a:ext cx="1625601" cy="1529165"/>
              </a:xfrm>
              <a:prstGeom prst="ellipse">
                <a:avLst/>
              </a:prstGeom>
              <a:blipFill rotWithShape="1">
                <a:blip r:embed="rId6"/>
                <a:stretch>
                  <a:fillRect/>
                </a:stretch>
              </a:blipFill>
              <a:ln>
                <a:headEnd type="none" w="med" len="med"/>
                <a:tailEnd type="none" w="med" len="med"/>
              </a:ln>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325435881"/>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r>
              <a:rPr lang="en-US" sz="4800" dirty="0" smtClean="0"/>
              <a:t>CDTR for </a:t>
            </a:r>
            <a:r>
              <a:rPr lang="en-US" sz="4800" dirty="0" err="1"/>
              <a:t>Th</a:t>
            </a:r>
            <a:r>
              <a:rPr lang="en-US" sz="4800" dirty="0"/>
              <a:t>(Equalities)</a:t>
            </a:r>
            <a:endParaRPr lang="en-US" sz="4800" i="1"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828800"/>
                <a:ext cx="7010400" cy="2474524"/>
              </a:xfrm>
            </p:spPr>
            <p:txBody>
              <a:bodyPr/>
              <a:lstStyle/>
              <a:p>
                <a:pPr marL="0" indent="0">
                  <a:buNone/>
                </a:pPr>
                <a:r>
                  <a:rPr lang="en-US" sz="2400" dirty="0" smtClean="0"/>
                  <a:t>If </a:t>
                </a:r>
                <a:r>
                  <a:rPr lang="en-US" sz="2400" i="1" dirty="0">
                    <a:solidFill>
                      <a:srgbClr val="0070C0"/>
                    </a:solidFill>
                  </a:rPr>
                  <a:t>Congruence Rule </a:t>
                </a:r>
                <a:r>
                  <a:rPr lang="en-US" sz="2400" u="sng" dirty="0" smtClean="0"/>
                  <a:t>repeatedly</a:t>
                </a:r>
                <a:r>
                  <a:rPr lang="en-US" sz="2400" dirty="0" smtClean="0"/>
                  <a:t> learns </a:t>
                </a:r>
                <a:br>
                  <a:rPr lang="en-US" sz="2400" dirty="0" smtClean="0"/>
                </a:br>
                <a:r>
                  <a:rPr lang="en-US" sz="2400" dirty="0" smtClean="0"/>
                  <a:t/>
                </a:r>
                <a:br>
                  <a:rPr lang="en-US" sz="2400" dirty="0" smtClean="0"/>
                </a:br>
                <a:r>
                  <a:rPr lang="en-US" sz="2400" dirty="0" smtClean="0"/>
                  <a:t>	</a:t>
                </a:r>
                <a14:m>
                  <m:oMath xmlns:m="http://schemas.openxmlformats.org/officeDocument/2006/math">
                    <m:r>
                      <a:rPr lang="en-US" sz="2400" i="1">
                        <a:latin typeface="Cambria Math"/>
                      </a:rPr>
                      <m:t>𝑓</m:t>
                    </m:r>
                    <m:d>
                      <m:dPr>
                        <m:ctrlPr>
                          <a:rPr lang="en-US" sz="2400" i="1">
                            <a:latin typeface="Cambria Math"/>
                          </a:rPr>
                        </m:ctrlPr>
                      </m:dPr>
                      <m:e>
                        <m:r>
                          <a:rPr lang="en-US" sz="2400" i="1">
                            <a:latin typeface="Cambria Math"/>
                          </a:rPr>
                          <m:t>𝑣</m:t>
                        </m:r>
                        <m:r>
                          <a:rPr lang="en-US" sz="2400" i="1">
                            <a:latin typeface="Cambria Math"/>
                          </a:rPr>
                          <m:t>,</m:t>
                        </m:r>
                        <m:sSup>
                          <m:sSupPr>
                            <m:ctrlPr>
                              <a:rPr lang="en-US" sz="2400" i="1">
                                <a:latin typeface="Cambria Math"/>
                              </a:rPr>
                            </m:ctrlPr>
                          </m:sSupPr>
                          <m:e>
                            <m:r>
                              <a:rPr lang="en-US" sz="2400" i="1">
                                <a:latin typeface="Cambria Math"/>
                              </a:rPr>
                              <m:t>𝑣</m:t>
                            </m:r>
                          </m:e>
                          <m:sup>
                            <m:r>
                              <a:rPr lang="en-US" sz="2400" i="1">
                                <a:latin typeface="Cambria Math"/>
                              </a:rPr>
                              <m:t>′</m:t>
                            </m:r>
                          </m:sup>
                        </m:sSup>
                      </m:e>
                    </m:d>
                    <m:r>
                      <a:rPr lang="en-US" sz="2400" i="1">
                        <a:latin typeface="Cambria Math"/>
                      </a:rPr>
                      <m:t>∼</m:t>
                    </m:r>
                    <m:r>
                      <a:rPr lang="en-US" sz="2400" i="1">
                        <a:latin typeface="Cambria Math"/>
                      </a:rPr>
                      <m:t>𝑓</m:t>
                    </m:r>
                    <m:d>
                      <m:dPr>
                        <m:ctrlPr>
                          <a:rPr lang="en-US" sz="2400" i="1">
                            <a:latin typeface="Cambria Math"/>
                          </a:rPr>
                        </m:ctrlPr>
                      </m:dPr>
                      <m:e>
                        <m:r>
                          <a:rPr lang="en-US" sz="2400" i="1">
                            <a:latin typeface="Cambria Math"/>
                          </a:rPr>
                          <m:t>𝑤</m:t>
                        </m:r>
                        <m:r>
                          <a:rPr lang="en-US" sz="2400" i="1">
                            <a:latin typeface="Cambria Math"/>
                          </a:rPr>
                          <m:t>,</m:t>
                        </m:r>
                        <m:sSup>
                          <m:sSupPr>
                            <m:ctrlPr>
                              <a:rPr lang="en-US" sz="2400" i="1">
                                <a:latin typeface="Cambria Math"/>
                              </a:rPr>
                            </m:ctrlPr>
                          </m:sSupPr>
                          <m:e>
                            <m:r>
                              <a:rPr lang="en-US" sz="2400" i="1">
                                <a:latin typeface="Cambria Math"/>
                              </a:rPr>
                              <m:t>𝑤</m:t>
                            </m:r>
                          </m:e>
                          <m:sup>
                            <m:r>
                              <a:rPr lang="en-US" sz="2400" i="1">
                                <a:latin typeface="Cambria Math"/>
                              </a:rPr>
                              <m:t>′</m:t>
                            </m:r>
                          </m:sup>
                        </m:sSup>
                      </m:e>
                    </m:d>
                  </m:oMath>
                </a14:m>
                <a:r>
                  <a:rPr lang="en-US" sz="2400" dirty="0" smtClean="0"/>
                  <a:t/>
                </a:r>
                <a:br>
                  <a:rPr lang="en-US" sz="2400" dirty="0" smtClean="0"/>
                </a:br>
                <a:endParaRPr lang="en-US" sz="2400" dirty="0" smtClean="0"/>
              </a:p>
              <a:p>
                <a:pPr marL="0" indent="0">
                  <a:buNone/>
                </a:pPr>
                <a:r>
                  <a:rPr lang="en-US" sz="2400" dirty="0" smtClean="0"/>
                  <a:t>Then add clause for SAT core to use</a:t>
                </a:r>
                <a:br>
                  <a:rPr lang="en-US" sz="2400" dirty="0" smtClean="0"/>
                </a:br>
                <a:endParaRPr lang="en-US" sz="2400" dirty="0" smtClean="0"/>
              </a:p>
              <a:p>
                <a:pPr marL="0" indent="0">
                  <a:buNone/>
                </a:pPr>
                <a:r>
                  <a:rPr lang="en-US" sz="2400" dirty="0" smtClean="0"/>
                  <a:t>	</a:t>
                </a:r>
                <a14:m>
                  <m:oMath xmlns:m="http://schemas.openxmlformats.org/officeDocument/2006/math">
                    <m:r>
                      <a:rPr lang="en-US" sz="2400" b="0" i="1" smtClean="0">
                        <a:latin typeface="Cambria Math"/>
                      </a:rPr>
                      <m:t>𝑣</m:t>
                    </m:r>
                    <m:r>
                      <a:rPr lang="en-US" sz="2400" b="0" i="1" smtClean="0">
                        <a:latin typeface="Cambria Math"/>
                      </a:rPr>
                      <m:t>≃</m:t>
                    </m:r>
                    <m:r>
                      <a:rPr lang="en-US" sz="2400" b="0" i="1" smtClean="0">
                        <a:latin typeface="Cambria Math"/>
                      </a:rPr>
                      <m:t>𝑤</m:t>
                    </m:r>
                    <m:r>
                      <a:rPr lang="en-US" sz="2400" b="0" i="1" smtClean="0">
                        <a:latin typeface="Cambria Math"/>
                      </a:rPr>
                      <m:t>∧</m:t>
                    </m:r>
                    <m:sSup>
                      <m:sSupPr>
                        <m:ctrlPr>
                          <a:rPr lang="en-US" sz="2400" b="0" i="1" smtClean="0">
                            <a:latin typeface="Cambria Math"/>
                          </a:rPr>
                        </m:ctrlPr>
                      </m:sSupPr>
                      <m:e>
                        <m:r>
                          <a:rPr lang="en-US" sz="2400" b="0" i="1" smtClean="0">
                            <a:latin typeface="Cambria Math"/>
                          </a:rPr>
                          <m:t>𝑣</m:t>
                        </m:r>
                      </m:e>
                      <m:sup>
                        <m:r>
                          <a:rPr lang="en-US" sz="2400" b="0" i="1" smtClean="0">
                            <a:latin typeface="Cambria Math"/>
                          </a:rPr>
                          <m:t>′</m:t>
                        </m:r>
                      </m:sup>
                    </m:sSup>
                    <m:r>
                      <a:rPr lang="en-US" sz="2400" b="0" i="1" smtClean="0">
                        <a:latin typeface="Cambria Math"/>
                      </a:rPr>
                      <m:t>≃</m:t>
                    </m:r>
                    <m:sSup>
                      <m:sSupPr>
                        <m:ctrlPr>
                          <a:rPr lang="en-US" sz="2400" b="0" i="1" smtClean="0">
                            <a:latin typeface="Cambria Math"/>
                          </a:rPr>
                        </m:ctrlPr>
                      </m:sSupPr>
                      <m:e>
                        <m:r>
                          <a:rPr lang="en-US" sz="2400" b="0" i="1" smtClean="0">
                            <a:latin typeface="Cambria Math"/>
                          </a:rPr>
                          <m:t>𝑤</m:t>
                        </m:r>
                      </m:e>
                      <m:sup>
                        <m:r>
                          <a:rPr lang="en-US" sz="2400" b="0" i="1" smtClean="0">
                            <a:latin typeface="Cambria Math"/>
                          </a:rPr>
                          <m:t>′</m:t>
                        </m:r>
                      </m:sup>
                    </m:sSup>
                    <m:r>
                      <a:rPr lang="en-US" sz="2400" b="0" i="1" smtClean="0">
                        <a:latin typeface="Cambria Math"/>
                      </a:rPr>
                      <m:t>→</m:t>
                    </m:r>
                    <m:r>
                      <a:rPr lang="en-US" sz="2400" i="1">
                        <a:latin typeface="Cambria Math"/>
                      </a:rPr>
                      <m:t>𝑓</m:t>
                    </m:r>
                    <m:d>
                      <m:dPr>
                        <m:ctrlPr>
                          <a:rPr lang="en-US" sz="2400" i="1">
                            <a:latin typeface="Cambria Math"/>
                          </a:rPr>
                        </m:ctrlPr>
                      </m:dPr>
                      <m:e>
                        <m:r>
                          <a:rPr lang="en-US" sz="2400" i="1">
                            <a:latin typeface="Cambria Math"/>
                          </a:rPr>
                          <m:t>𝑣</m:t>
                        </m:r>
                        <m:r>
                          <a:rPr lang="en-US" sz="2400" i="1">
                            <a:latin typeface="Cambria Math"/>
                          </a:rPr>
                          <m:t>,</m:t>
                        </m:r>
                        <m:sSup>
                          <m:sSupPr>
                            <m:ctrlPr>
                              <a:rPr lang="en-US" sz="2400" i="1">
                                <a:latin typeface="Cambria Math"/>
                              </a:rPr>
                            </m:ctrlPr>
                          </m:sSupPr>
                          <m:e>
                            <m:r>
                              <a:rPr lang="en-US" sz="2400" i="1">
                                <a:latin typeface="Cambria Math"/>
                              </a:rPr>
                              <m:t>𝑣</m:t>
                            </m:r>
                          </m:e>
                          <m:sup>
                            <m:r>
                              <a:rPr lang="en-US" sz="2400" i="1">
                                <a:latin typeface="Cambria Math"/>
                              </a:rPr>
                              <m:t>′</m:t>
                            </m:r>
                          </m:sup>
                        </m:sSup>
                      </m:e>
                    </m:d>
                    <m:r>
                      <a:rPr lang="en-US" sz="2400" b="0" i="1" smtClean="0">
                        <a:latin typeface="Cambria Math"/>
                      </a:rPr>
                      <m:t>≃</m:t>
                    </m:r>
                    <m:r>
                      <a:rPr lang="en-US" sz="2400" i="1">
                        <a:latin typeface="Cambria Math"/>
                      </a:rPr>
                      <m:t>𝑓</m:t>
                    </m:r>
                    <m:d>
                      <m:dPr>
                        <m:ctrlPr>
                          <a:rPr lang="en-US" sz="2400" i="1">
                            <a:latin typeface="Cambria Math"/>
                          </a:rPr>
                        </m:ctrlPr>
                      </m:dPr>
                      <m:e>
                        <m:r>
                          <a:rPr lang="en-US" sz="2400" i="1">
                            <a:latin typeface="Cambria Math"/>
                          </a:rPr>
                          <m:t>𝑤</m:t>
                        </m:r>
                        <m:r>
                          <a:rPr lang="en-US" sz="2400" i="1">
                            <a:latin typeface="Cambria Math"/>
                          </a:rPr>
                          <m:t>,</m:t>
                        </m:r>
                        <m:sSup>
                          <m:sSupPr>
                            <m:ctrlPr>
                              <a:rPr lang="en-US" sz="2400" i="1">
                                <a:latin typeface="Cambria Math"/>
                              </a:rPr>
                            </m:ctrlPr>
                          </m:sSupPr>
                          <m:e>
                            <m:r>
                              <a:rPr lang="en-US" sz="2400" i="1">
                                <a:latin typeface="Cambria Math"/>
                              </a:rPr>
                              <m:t>𝑤</m:t>
                            </m:r>
                          </m:e>
                          <m:sup>
                            <m:r>
                              <a:rPr lang="en-US" sz="2400" i="1">
                                <a:latin typeface="Cambria Math"/>
                              </a:rPr>
                              <m:t>′</m:t>
                            </m:r>
                          </m:sup>
                        </m:sSup>
                      </m:e>
                    </m:d>
                  </m:oMath>
                </a14:m>
                <a:endParaRPr lang="en-US" sz="2000"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828800"/>
                <a:ext cx="7010400" cy="2474524"/>
              </a:xfrm>
              <a:blipFill rotWithShape="1">
                <a:blip r:embed="rId2"/>
                <a:stretch>
                  <a:fillRect l="-2696" t="-5172" b="-4187"/>
                </a:stretch>
              </a:blipFill>
            </p:spPr>
            <p:txBody>
              <a:bodyPr/>
              <a:lstStyle/>
              <a:p>
                <a:r>
                  <a:rPr lang="en-US">
                    <a:noFill/>
                  </a:rPr>
                  <a:t> </a:t>
                </a:r>
              </a:p>
            </p:txBody>
          </p:sp>
        </mc:Fallback>
      </mc:AlternateContent>
      <p:sp>
        <p:nvSpPr>
          <p:cNvPr id="6" name="TextBox 5"/>
          <p:cNvSpPr txBox="1"/>
          <p:nvPr/>
        </p:nvSpPr>
        <p:spPr>
          <a:xfrm>
            <a:off x="228600" y="4648200"/>
            <a:ext cx="6481326" cy="923330"/>
          </a:xfrm>
          <a:prstGeom prst="rect">
            <a:avLst/>
          </a:prstGeom>
          <a:noFill/>
        </p:spPr>
        <p:txBody>
          <a:bodyPr wrap="none" rtlCol="0">
            <a:spAutoFit/>
          </a:bodyPr>
          <a:lstStyle/>
          <a:p>
            <a:r>
              <a:rPr lang="en-US" dirty="0" smtClean="0">
                <a:solidFill>
                  <a:schemeClr val="bg1"/>
                </a:solidFill>
              </a:rPr>
              <a:t>Used in </a:t>
            </a:r>
            <a:r>
              <a:rPr lang="en-US" dirty="0" err="1" smtClean="0">
                <a:solidFill>
                  <a:schemeClr val="bg1"/>
                </a:solidFill>
              </a:rPr>
              <a:t>Yices</a:t>
            </a:r>
            <a:r>
              <a:rPr lang="en-US" dirty="0" smtClean="0">
                <a:solidFill>
                  <a:schemeClr val="bg1"/>
                </a:solidFill>
              </a:rPr>
              <a:t> and Z3 to find short congruence closure proofs </a:t>
            </a:r>
            <a:br>
              <a:rPr lang="en-US" dirty="0" smtClean="0">
                <a:solidFill>
                  <a:schemeClr val="bg1"/>
                </a:solidFill>
              </a:rPr>
            </a:br>
            <a:r>
              <a:rPr lang="en-US" dirty="0" smtClean="0">
                <a:solidFill>
                  <a:schemeClr val="bg1"/>
                </a:solidFill>
              </a:rPr>
              <a:t>[</a:t>
            </a:r>
            <a:r>
              <a:rPr lang="en-US" dirty="0" err="1" smtClean="0">
                <a:solidFill>
                  <a:schemeClr val="bg1"/>
                </a:solidFill>
              </a:rPr>
              <a:t>Yices</a:t>
            </a:r>
            <a:r>
              <a:rPr lang="en-US" dirty="0" smtClean="0">
                <a:solidFill>
                  <a:schemeClr val="bg1"/>
                </a:solidFill>
              </a:rPr>
              <a:t> Tool 06, </a:t>
            </a:r>
            <a:r>
              <a:rPr lang="en-US" dirty="0" err="1" smtClean="0">
                <a:solidFill>
                  <a:schemeClr val="bg1"/>
                </a:solidFill>
              </a:rPr>
              <a:t>Dutertre</a:t>
            </a:r>
            <a:r>
              <a:rPr lang="en-US" dirty="0" smtClean="0">
                <a:solidFill>
                  <a:schemeClr val="bg1"/>
                </a:solidFill>
              </a:rPr>
              <a:t>, de </a:t>
            </a:r>
            <a:r>
              <a:rPr lang="en-US" dirty="0" err="1" smtClean="0">
                <a:solidFill>
                  <a:schemeClr val="bg1"/>
                </a:solidFill>
              </a:rPr>
              <a:t>Moura</a:t>
            </a:r>
            <a:r>
              <a:rPr lang="en-US" dirty="0">
                <a:solidFill>
                  <a:schemeClr val="bg1"/>
                </a:solidFill>
              </a:rPr>
              <a:t>]</a:t>
            </a:r>
            <a:r>
              <a:rPr lang="en-US" dirty="0" smtClean="0">
                <a:solidFill>
                  <a:schemeClr val="bg1"/>
                </a:solidFill>
              </a:rPr>
              <a:t> </a:t>
            </a:r>
          </a:p>
          <a:p>
            <a:r>
              <a:rPr lang="en-US" dirty="0">
                <a:solidFill>
                  <a:schemeClr val="bg1"/>
                </a:solidFill>
              </a:rPr>
              <a:t>[</a:t>
            </a:r>
            <a:r>
              <a:rPr lang="en-US" dirty="0" smtClean="0">
                <a:solidFill>
                  <a:schemeClr val="bg1"/>
                </a:solidFill>
              </a:rPr>
              <a:t>Model-based Theory Combination 07, de </a:t>
            </a:r>
            <a:r>
              <a:rPr lang="en-US" dirty="0" err="1" smtClean="0">
                <a:solidFill>
                  <a:schemeClr val="bg1"/>
                </a:solidFill>
              </a:rPr>
              <a:t>Moura</a:t>
            </a:r>
            <a:r>
              <a:rPr lang="en-US" dirty="0" smtClean="0">
                <a:solidFill>
                  <a:schemeClr val="bg1"/>
                </a:solidFill>
              </a:rPr>
              <a:t>, B]</a:t>
            </a:r>
          </a:p>
        </p:txBody>
      </p:sp>
      <p:sp>
        <p:nvSpPr>
          <p:cNvPr id="8" name="TextBox 7"/>
          <p:cNvSpPr txBox="1"/>
          <p:nvPr/>
        </p:nvSpPr>
        <p:spPr>
          <a:xfrm>
            <a:off x="233196" y="1313694"/>
            <a:ext cx="4551246" cy="461665"/>
          </a:xfrm>
          <a:prstGeom prst="rect">
            <a:avLst/>
          </a:prstGeom>
          <a:noFill/>
        </p:spPr>
        <p:txBody>
          <a:bodyPr wrap="none" rtlCol="0">
            <a:spAutoFit/>
          </a:bodyPr>
          <a:lstStyle/>
          <a:p>
            <a:r>
              <a:rPr lang="en-US" sz="2400" i="1" dirty="0" smtClean="0">
                <a:solidFill>
                  <a:schemeClr val="bg1"/>
                </a:solidFill>
              </a:rPr>
              <a:t>Dynamic </a:t>
            </a:r>
            <a:r>
              <a:rPr lang="en-US" sz="2400" i="1" dirty="0" smtClean="0">
                <a:solidFill>
                  <a:schemeClr val="bg1"/>
                </a:solidFill>
              </a:rPr>
              <a:t>Ackermann </a:t>
            </a:r>
            <a:r>
              <a:rPr lang="en-US" sz="2400" i="1" dirty="0" smtClean="0">
                <a:solidFill>
                  <a:schemeClr val="bg1"/>
                </a:solidFill>
              </a:rPr>
              <a:t>Reduction </a:t>
            </a:r>
          </a:p>
        </p:txBody>
      </p:sp>
    </p:spTree>
    <p:extLst>
      <p:ext uri="{BB962C8B-B14F-4D97-AF65-F5344CB8AC3E}">
        <p14:creationId xmlns:p14="http://schemas.microsoft.com/office/powerpoint/2010/main" val="2142512217"/>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SAGE by the numbers</a:t>
            </a:r>
            <a:endParaRPr lang="en-US" dirty="0"/>
          </a:p>
        </p:txBody>
      </p:sp>
      <p:sp>
        <p:nvSpPr>
          <p:cNvPr id="3" name="Content Placeholder 2"/>
          <p:cNvSpPr>
            <a:spLocks noGrp="1"/>
          </p:cNvSpPr>
          <p:nvPr>
            <p:ph idx="1"/>
          </p:nvPr>
        </p:nvSpPr>
        <p:spPr>
          <a:xfrm>
            <a:off x="381000" y="1703487"/>
            <a:ext cx="8382000" cy="5078313"/>
          </a:xfrm>
        </p:spPr>
        <p:txBody>
          <a:bodyPr/>
          <a:lstStyle/>
          <a:p>
            <a:pPr marL="0" indent="0">
              <a:buNone/>
            </a:pPr>
            <a:r>
              <a:rPr lang="en-US" sz="2400" b="1" dirty="0" smtClean="0"/>
              <a:t>100</a:t>
            </a:r>
            <a:r>
              <a:rPr lang="en-US" sz="2400" b="1" dirty="0"/>
              <a:t>+ </a:t>
            </a:r>
            <a:r>
              <a:rPr lang="en-US" sz="2400" b="1" dirty="0" smtClean="0"/>
              <a:t>CPU-years </a:t>
            </a:r>
            <a:r>
              <a:rPr lang="en-US" sz="2400" dirty="0" smtClean="0"/>
              <a:t>- largest </a:t>
            </a:r>
            <a:r>
              <a:rPr lang="en-US" sz="2400" dirty="0"/>
              <a:t>dedicated </a:t>
            </a:r>
            <a:r>
              <a:rPr lang="en-US" sz="2400" dirty="0" smtClean="0"/>
              <a:t>fuzz </a:t>
            </a:r>
            <a:r>
              <a:rPr lang="en-US" sz="2400" dirty="0"/>
              <a:t>lab in the </a:t>
            </a:r>
            <a:r>
              <a:rPr lang="en-US" sz="2400" dirty="0" smtClean="0"/>
              <a:t>world</a:t>
            </a:r>
            <a:br>
              <a:rPr lang="en-US" sz="2400" dirty="0" smtClean="0"/>
            </a:br>
            <a:endParaRPr lang="en-US" sz="2000" dirty="0" smtClean="0"/>
          </a:p>
          <a:p>
            <a:pPr marL="0" indent="0">
              <a:buNone/>
            </a:pPr>
            <a:r>
              <a:rPr lang="en-US" sz="2400" b="1" dirty="0" smtClean="0"/>
              <a:t>100s apps - </a:t>
            </a:r>
            <a:r>
              <a:rPr lang="en-US" sz="2400" dirty="0" smtClean="0"/>
              <a:t>fuzzed using SAGE</a:t>
            </a:r>
          </a:p>
          <a:p>
            <a:pPr marL="0" indent="0">
              <a:buNone/>
            </a:pPr>
            <a:endParaRPr lang="en-US" sz="2400" b="1" dirty="0" smtClean="0"/>
          </a:p>
          <a:p>
            <a:pPr marL="0" indent="0">
              <a:buNone/>
            </a:pPr>
            <a:r>
              <a:rPr lang="en-US" sz="2400" b="1" dirty="0" smtClean="0"/>
              <a:t>100s previously unknown bugs found</a:t>
            </a:r>
            <a:endParaRPr lang="en-US" sz="2400" dirty="0" smtClean="0"/>
          </a:p>
          <a:p>
            <a:pPr marL="0" indent="0">
              <a:buNone/>
            </a:pPr>
            <a:endParaRPr lang="en-US" sz="2400" dirty="0"/>
          </a:p>
          <a:p>
            <a:pPr marL="0" indent="0">
              <a:buNone/>
            </a:pPr>
            <a:r>
              <a:rPr lang="en-US" sz="2400" b="1" dirty="0" smtClean="0"/>
              <a:t>1,000,000,000+ computers updated with bug fixes</a:t>
            </a:r>
          </a:p>
          <a:p>
            <a:pPr marL="0" indent="0">
              <a:buNone/>
            </a:pPr>
            <a:endParaRPr lang="en-US" sz="2400" b="1" dirty="0" smtClean="0"/>
          </a:p>
          <a:p>
            <a:pPr marL="0" indent="0">
              <a:buNone/>
            </a:pPr>
            <a:r>
              <a:rPr lang="en-US" sz="2400" b="1" dirty="0" smtClean="0"/>
              <a:t>Millions</a:t>
            </a:r>
            <a:r>
              <a:rPr lang="en-US" sz="2400" dirty="0" smtClean="0"/>
              <a:t> of </a:t>
            </a:r>
            <a:r>
              <a:rPr lang="en-US" sz="2400" b="1" dirty="0" smtClean="0">
                <a:solidFill>
                  <a:srgbClr val="0B891A"/>
                </a:solidFill>
              </a:rPr>
              <a:t>$</a:t>
            </a:r>
            <a:r>
              <a:rPr lang="en-US" sz="2400" dirty="0" smtClean="0"/>
              <a:t> saved for Users and Microsoft</a:t>
            </a:r>
          </a:p>
          <a:p>
            <a:pPr marL="0" indent="0">
              <a:buNone/>
            </a:pPr>
            <a:endParaRPr lang="en-US" sz="2400" dirty="0"/>
          </a:p>
          <a:p>
            <a:pPr marL="0" indent="0">
              <a:buNone/>
            </a:pPr>
            <a:r>
              <a:rPr lang="en-US" sz="2400" b="1" dirty="0" smtClean="0"/>
              <a:t>10s of related tools (incl. </a:t>
            </a:r>
            <a:r>
              <a:rPr lang="en-US" sz="2400" b="1" dirty="0" err="1" smtClean="0"/>
              <a:t>Pex</a:t>
            </a:r>
            <a:r>
              <a:rPr lang="en-US" sz="2400" b="1" dirty="0" smtClean="0"/>
              <a:t>), 100s DART citations</a:t>
            </a:r>
          </a:p>
          <a:p>
            <a:pPr marL="0" indent="0">
              <a:buNone/>
            </a:pPr>
            <a:endParaRPr lang="en-US" sz="2400" b="1" dirty="0"/>
          </a:p>
          <a:p>
            <a:pPr marL="0" indent="0">
              <a:buNone/>
            </a:pPr>
            <a:r>
              <a:rPr lang="en-US" sz="2400" b="1" dirty="0"/>
              <a:t>100,000,000+ constraints	 </a:t>
            </a:r>
            <a:r>
              <a:rPr lang="en-US" sz="2400" b="1" dirty="0" smtClean="0"/>
              <a:t>- </a:t>
            </a:r>
            <a:r>
              <a:rPr lang="en-US" sz="2400" dirty="0" smtClean="0"/>
              <a:t>largest </a:t>
            </a:r>
            <a:r>
              <a:rPr lang="en-US" sz="2400" dirty="0"/>
              <a:t>usage </a:t>
            </a:r>
            <a:r>
              <a:rPr lang="en-US" sz="2400" dirty="0" smtClean="0"/>
              <a:t>for </a:t>
            </a:r>
            <a:r>
              <a:rPr lang="en-US" sz="2400" dirty="0"/>
              <a:t>any SMT solver</a:t>
            </a:r>
            <a:endParaRPr lang="en-US" sz="2400" b="1" dirty="0" smtClean="0"/>
          </a:p>
        </p:txBody>
      </p:sp>
      <p:sp>
        <p:nvSpPr>
          <p:cNvPr id="4" name="TextBox 3"/>
          <p:cNvSpPr txBox="1"/>
          <p:nvPr/>
        </p:nvSpPr>
        <p:spPr>
          <a:xfrm>
            <a:off x="1230680" y="1143000"/>
            <a:ext cx="7913320" cy="369332"/>
          </a:xfrm>
          <a:prstGeom prst="rect">
            <a:avLst/>
          </a:prstGeom>
          <a:noFill/>
        </p:spPr>
        <p:txBody>
          <a:bodyPr wrap="none" rtlCol="0">
            <a:spAutoFit/>
          </a:bodyPr>
          <a:lstStyle/>
          <a:p>
            <a:r>
              <a:rPr lang="en-US" dirty="0" smtClean="0">
                <a:solidFill>
                  <a:schemeClr val="bg1"/>
                </a:solidFill>
              </a:rPr>
              <a:t>Slide shamelessly stolen and adapted from [Patrice Godefroid, ISSTA 2010]</a:t>
            </a:r>
          </a:p>
        </p:txBody>
      </p:sp>
    </p:spTree>
    <p:extLst>
      <p:ext uri="{BB962C8B-B14F-4D97-AF65-F5344CB8AC3E}">
        <p14:creationId xmlns:p14="http://schemas.microsoft.com/office/powerpoint/2010/main" val="41610211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r>
              <a:rPr lang="en-US" sz="4800" dirty="0" smtClean="0"/>
              <a:t>CDTR for </a:t>
            </a:r>
            <a:r>
              <a:rPr lang="en-US" sz="4800" dirty="0" err="1"/>
              <a:t>Th</a:t>
            </a:r>
            <a:r>
              <a:rPr lang="en-US" sz="4800" dirty="0"/>
              <a:t>(Equalities)</a:t>
            </a:r>
            <a:endParaRPr lang="en-US" sz="4800" i="1"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841278"/>
                <a:ext cx="8001000" cy="2474524"/>
              </a:xfrm>
            </p:spPr>
            <p:txBody>
              <a:bodyPr/>
              <a:lstStyle/>
              <a:p>
                <a:pPr marL="0" indent="0">
                  <a:buNone/>
                </a:pPr>
                <a:r>
                  <a:rPr lang="en-US" sz="2400" dirty="0" smtClean="0"/>
                  <a:t>If </a:t>
                </a:r>
                <a:r>
                  <a:rPr lang="en-US" sz="2400" i="1" dirty="0" smtClean="0">
                    <a:solidFill>
                      <a:srgbClr val="0070C0"/>
                    </a:solidFill>
                  </a:rPr>
                  <a:t>Congruence Rule </a:t>
                </a:r>
                <a:r>
                  <a:rPr lang="en-US" sz="2400" u="sng" dirty="0" smtClean="0"/>
                  <a:t>repeatedly</a:t>
                </a:r>
                <a:r>
                  <a:rPr lang="en-US" sz="2400" dirty="0" smtClean="0"/>
                  <a:t> learns </a:t>
                </a:r>
                <a:br>
                  <a:rPr lang="en-US" sz="2400" dirty="0" smtClean="0"/>
                </a:br>
                <a:r>
                  <a:rPr lang="en-US" sz="2400" dirty="0" smtClean="0"/>
                  <a:t/>
                </a:r>
                <a:br>
                  <a:rPr lang="en-US" sz="2400" dirty="0" smtClean="0"/>
                </a:br>
                <a:r>
                  <a:rPr lang="en-US" sz="2400" dirty="0" smtClean="0"/>
                  <a:t>	</a:t>
                </a:r>
                <a14:m>
                  <m:oMath xmlns:m="http://schemas.openxmlformats.org/officeDocument/2006/math">
                    <m:r>
                      <a:rPr lang="en-US" sz="2400" i="1">
                        <a:latin typeface="Cambria Math"/>
                      </a:rPr>
                      <m:t>𝑓</m:t>
                    </m:r>
                    <m:d>
                      <m:dPr>
                        <m:ctrlPr>
                          <a:rPr lang="en-US" sz="2400" i="1">
                            <a:latin typeface="Cambria Math"/>
                          </a:rPr>
                        </m:ctrlPr>
                      </m:dPr>
                      <m:e>
                        <m:r>
                          <a:rPr lang="en-US" sz="2400" i="1">
                            <a:latin typeface="Cambria Math"/>
                          </a:rPr>
                          <m:t>𝑣</m:t>
                        </m:r>
                        <m:r>
                          <a:rPr lang="en-US" sz="2400" i="1">
                            <a:latin typeface="Cambria Math"/>
                          </a:rPr>
                          <m:t>,</m:t>
                        </m:r>
                        <m:sSup>
                          <m:sSupPr>
                            <m:ctrlPr>
                              <a:rPr lang="en-US" sz="2400" i="1">
                                <a:latin typeface="Cambria Math"/>
                              </a:rPr>
                            </m:ctrlPr>
                          </m:sSupPr>
                          <m:e>
                            <m:r>
                              <a:rPr lang="en-US" sz="2400" i="1">
                                <a:latin typeface="Cambria Math"/>
                              </a:rPr>
                              <m:t>𝑣</m:t>
                            </m:r>
                          </m:e>
                          <m:sup>
                            <m:r>
                              <a:rPr lang="en-US" sz="2400" i="1">
                                <a:latin typeface="Cambria Math"/>
                              </a:rPr>
                              <m:t>′</m:t>
                            </m:r>
                          </m:sup>
                        </m:sSup>
                      </m:e>
                    </m:d>
                    <m:r>
                      <a:rPr lang="en-US" sz="2400" i="1">
                        <a:latin typeface="Cambria Math"/>
                      </a:rPr>
                      <m:t>∼</m:t>
                    </m:r>
                    <m:r>
                      <a:rPr lang="en-US" sz="2400" i="1">
                        <a:latin typeface="Cambria Math"/>
                      </a:rPr>
                      <m:t>𝑓</m:t>
                    </m:r>
                    <m:d>
                      <m:dPr>
                        <m:ctrlPr>
                          <a:rPr lang="en-US" sz="2400" i="1">
                            <a:latin typeface="Cambria Math"/>
                          </a:rPr>
                        </m:ctrlPr>
                      </m:dPr>
                      <m:e>
                        <m:r>
                          <a:rPr lang="en-US" sz="2400" i="1">
                            <a:latin typeface="Cambria Math"/>
                          </a:rPr>
                          <m:t>𝑤</m:t>
                        </m:r>
                        <m:r>
                          <a:rPr lang="en-US" sz="2400" i="1">
                            <a:latin typeface="Cambria Math"/>
                          </a:rPr>
                          <m:t>,</m:t>
                        </m:r>
                        <m:sSup>
                          <m:sSupPr>
                            <m:ctrlPr>
                              <a:rPr lang="en-US" sz="2400" i="1">
                                <a:latin typeface="Cambria Math"/>
                              </a:rPr>
                            </m:ctrlPr>
                          </m:sSupPr>
                          <m:e>
                            <m:r>
                              <a:rPr lang="en-US" sz="2400" i="1">
                                <a:latin typeface="Cambria Math"/>
                              </a:rPr>
                              <m:t>𝑤</m:t>
                            </m:r>
                          </m:e>
                          <m:sup>
                            <m:r>
                              <a:rPr lang="en-US" sz="2400" i="1">
                                <a:latin typeface="Cambria Math"/>
                              </a:rPr>
                              <m:t>′</m:t>
                            </m:r>
                          </m:sup>
                        </m:sSup>
                      </m:e>
                    </m:d>
                  </m:oMath>
                </a14:m>
                <a:r>
                  <a:rPr lang="en-US" sz="2400" dirty="0" smtClean="0"/>
                  <a:t> </a:t>
                </a:r>
                <a:r>
                  <a:rPr lang="en-US" sz="2400" dirty="0" smtClean="0">
                    <a:solidFill>
                      <a:schemeClr val="accent5">
                        <a:lumMod val="50000"/>
                      </a:schemeClr>
                    </a:solidFill>
                  </a:rPr>
                  <a:t>for literal </a:t>
                </a:r>
                <a14:m>
                  <m:oMath xmlns:m="http://schemas.openxmlformats.org/officeDocument/2006/math">
                    <m:r>
                      <a:rPr lang="en-US" sz="2400" i="1">
                        <a:solidFill>
                          <a:schemeClr val="accent5">
                            <a:lumMod val="50000"/>
                          </a:schemeClr>
                        </a:solidFill>
                        <a:latin typeface="Cambria Math"/>
                      </a:rPr>
                      <m:t>𝑓</m:t>
                    </m:r>
                    <m:d>
                      <m:dPr>
                        <m:ctrlPr>
                          <a:rPr lang="en-US" sz="2400" i="1">
                            <a:solidFill>
                              <a:schemeClr val="accent5">
                                <a:lumMod val="50000"/>
                              </a:schemeClr>
                            </a:solidFill>
                            <a:latin typeface="Cambria Math"/>
                          </a:rPr>
                        </m:ctrlPr>
                      </m:dPr>
                      <m:e>
                        <m:r>
                          <a:rPr lang="en-US" sz="2400" i="1">
                            <a:solidFill>
                              <a:schemeClr val="accent5">
                                <a:lumMod val="50000"/>
                              </a:schemeClr>
                            </a:solidFill>
                            <a:latin typeface="Cambria Math"/>
                          </a:rPr>
                          <m:t>𝑣</m:t>
                        </m:r>
                        <m:r>
                          <a:rPr lang="en-US" sz="2400" i="1">
                            <a:solidFill>
                              <a:schemeClr val="accent5">
                                <a:lumMod val="50000"/>
                              </a:schemeClr>
                            </a:solidFill>
                            <a:latin typeface="Cambria Math"/>
                          </a:rPr>
                          <m:t>,</m:t>
                        </m:r>
                        <m:sSup>
                          <m:sSupPr>
                            <m:ctrlPr>
                              <a:rPr lang="en-US" sz="2400" i="1">
                                <a:solidFill>
                                  <a:schemeClr val="accent5">
                                    <a:lumMod val="50000"/>
                                  </a:schemeClr>
                                </a:solidFill>
                                <a:latin typeface="Cambria Math"/>
                              </a:rPr>
                            </m:ctrlPr>
                          </m:sSupPr>
                          <m:e>
                            <m:r>
                              <a:rPr lang="en-US" sz="2400" i="1">
                                <a:solidFill>
                                  <a:schemeClr val="accent5">
                                    <a:lumMod val="50000"/>
                                  </a:schemeClr>
                                </a:solidFill>
                                <a:latin typeface="Cambria Math"/>
                              </a:rPr>
                              <m:t>𝑣</m:t>
                            </m:r>
                          </m:e>
                          <m:sup>
                            <m:r>
                              <a:rPr lang="en-US" sz="2400" i="1">
                                <a:solidFill>
                                  <a:schemeClr val="accent5">
                                    <a:lumMod val="50000"/>
                                  </a:schemeClr>
                                </a:solidFill>
                                <a:latin typeface="Cambria Math"/>
                              </a:rPr>
                              <m:t>′</m:t>
                            </m:r>
                          </m:sup>
                        </m:sSup>
                      </m:e>
                    </m:d>
                    <m:r>
                      <a:rPr lang="en-US" sz="2400" b="0" i="1" smtClean="0">
                        <a:solidFill>
                          <a:schemeClr val="accent5">
                            <a:lumMod val="50000"/>
                          </a:schemeClr>
                        </a:solidFill>
                        <a:latin typeface="Cambria Math"/>
                      </a:rPr>
                      <m:t>≃</m:t>
                    </m:r>
                    <m:r>
                      <a:rPr lang="en-US" sz="2400" i="1">
                        <a:solidFill>
                          <a:schemeClr val="accent5">
                            <a:lumMod val="50000"/>
                          </a:schemeClr>
                        </a:solidFill>
                        <a:latin typeface="Cambria Math"/>
                      </a:rPr>
                      <m:t>𝑓</m:t>
                    </m:r>
                    <m:d>
                      <m:dPr>
                        <m:ctrlPr>
                          <a:rPr lang="en-US" sz="2400" i="1">
                            <a:solidFill>
                              <a:schemeClr val="accent5">
                                <a:lumMod val="50000"/>
                              </a:schemeClr>
                            </a:solidFill>
                            <a:latin typeface="Cambria Math"/>
                          </a:rPr>
                        </m:ctrlPr>
                      </m:dPr>
                      <m:e>
                        <m:r>
                          <a:rPr lang="en-US" sz="2400" i="1">
                            <a:solidFill>
                              <a:schemeClr val="accent5">
                                <a:lumMod val="50000"/>
                              </a:schemeClr>
                            </a:solidFill>
                            <a:latin typeface="Cambria Math"/>
                          </a:rPr>
                          <m:t>𝑤</m:t>
                        </m:r>
                        <m:r>
                          <a:rPr lang="en-US" sz="2400" i="1">
                            <a:solidFill>
                              <a:schemeClr val="accent5">
                                <a:lumMod val="50000"/>
                              </a:schemeClr>
                            </a:solidFill>
                            <a:latin typeface="Cambria Math"/>
                          </a:rPr>
                          <m:t>,</m:t>
                        </m:r>
                        <m:sSup>
                          <m:sSupPr>
                            <m:ctrlPr>
                              <a:rPr lang="en-US" sz="2400" i="1">
                                <a:solidFill>
                                  <a:schemeClr val="accent5">
                                    <a:lumMod val="50000"/>
                                  </a:schemeClr>
                                </a:solidFill>
                                <a:latin typeface="Cambria Math"/>
                              </a:rPr>
                            </m:ctrlPr>
                          </m:sSupPr>
                          <m:e>
                            <m:r>
                              <a:rPr lang="en-US" sz="2400" i="1">
                                <a:solidFill>
                                  <a:schemeClr val="accent5">
                                    <a:lumMod val="50000"/>
                                  </a:schemeClr>
                                </a:solidFill>
                                <a:latin typeface="Cambria Math"/>
                              </a:rPr>
                              <m:t>𝑤</m:t>
                            </m:r>
                          </m:e>
                          <m:sup>
                            <m:r>
                              <a:rPr lang="en-US" sz="2400" i="1">
                                <a:solidFill>
                                  <a:schemeClr val="accent5">
                                    <a:lumMod val="50000"/>
                                  </a:schemeClr>
                                </a:solidFill>
                                <a:latin typeface="Cambria Math"/>
                              </a:rPr>
                              <m:t>′</m:t>
                            </m:r>
                          </m:sup>
                        </m:sSup>
                      </m:e>
                    </m:d>
                  </m:oMath>
                </a14:m>
                <a:r>
                  <a:rPr lang="en-US" sz="2400" dirty="0">
                    <a:solidFill>
                      <a:schemeClr val="accent5">
                        <a:lumMod val="50000"/>
                      </a:schemeClr>
                    </a:solidFill>
                  </a:rPr>
                  <a:t> </a:t>
                </a:r>
                <a:r>
                  <a:rPr lang="en-US" sz="2400" dirty="0"/>
                  <a:t/>
                </a:r>
                <a:br>
                  <a:rPr lang="en-US" sz="2400" dirty="0"/>
                </a:br>
                <a:endParaRPr lang="en-US" sz="2400" dirty="0"/>
              </a:p>
              <a:p>
                <a:pPr marL="0" indent="0">
                  <a:buNone/>
                </a:pPr>
                <a:r>
                  <a:rPr lang="en-US" sz="2400" dirty="0" smtClean="0"/>
                  <a:t>Then add clause for SAT core to use</a:t>
                </a:r>
                <a:br>
                  <a:rPr lang="en-US" sz="2400" dirty="0" smtClean="0"/>
                </a:br>
                <a:endParaRPr lang="en-US" sz="2400" dirty="0" smtClean="0"/>
              </a:p>
              <a:p>
                <a:pPr marL="0" indent="0">
                  <a:buNone/>
                </a:pPr>
                <a:r>
                  <a:rPr lang="en-US" sz="2400" dirty="0" smtClean="0"/>
                  <a:t>	</a:t>
                </a:r>
                <a14:m>
                  <m:oMath xmlns:m="http://schemas.openxmlformats.org/officeDocument/2006/math">
                    <m:r>
                      <a:rPr lang="en-US" sz="2400" b="0" i="1" smtClean="0">
                        <a:latin typeface="Cambria Math"/>
                      </a:rPr>
                      <m:t>𝑣</m:t>
                    </m:r>
                    <m:r>
                      <a:rPr lang="en-US" sz="2400" b="0" i="1" smtClean="0">
                        <a:latin typeface="Cambria Math"/>
                      </a:rPr>
                      <m:t>≃</m:t>
                    </m:r>
                    <m:r>
                      <a:rPr lang="en-US" sz="2400" b="0" i="1" smtClean="0">
                        <a:latin typeface="Cambria Math"/>
                      </a:rPr>
                      <m:t>𝑤</m:t>
                    </m:r>
                    <m:r>
                      <a:rPr lang="en-US" sz="2400" b="0" i="1" smtClean="0">
                        <a:latin typeface="Cambria Math"/>
                      </a:rPr>
                      <m:t>∧</m:t>
                    </m:r>
                    <m:sSup>
                      <m:sSupPr>
                        <m:ctrlPr>
                          <a:rPr lang="en-US" sz="2400" b="0" i="1" smtClean="0">
                            <a:latin typeface="Cambria Math"/>
                          </a:rPr>
                        </m:ctrlPr>
                      </m:sSupPr>
                      <m:e>
                        <m:r>
                          <a:rPr lang="en-US" sz="2400" b="0" i="1" smtClean="0">
                            <a:latin typeface="Cambria Math"/>
                          </a:rPr>
                          <m:t>𝑣</m:t>
                        </m:r>
                      </m:e>
                      <m:sup>
                        <m:r>
                          <a:rPr lang="en-US" sz="2400" b="0" i="1" smtClean="0">
                            <a:latin typeface="Cambria Math"/>
                          </a:rPr>
                          <m:t>′</m:t>
                        </m:r>
                      </m:sup>
                    </m:sSup>
                    <m:r>
                      <a:rPr lang="en-US" sz="2400" b="0" i="1" smtClean="0">
                        <a:latin typeface="Cambria Math"/>
                      </a:rPr>
                      <m:t>≃</m:t>
                    </m:r>
                    <m:sSup>
                      <m:sSupPr>
                        <m:ctrlPr>
                          <a:rPr lang="en-US" sz="2400" b="0" i="1" smtClean="0">
                            <a:latin typeface="Cambria Math"/>
                          </a:rPr>
                        </m:ctrlPr>
                      </m:sSupPr>
                      <m:e>
                        <m:r>
                          <a:rPr lang="en-US" sz="2400" b="0" i="1" smtClean="0">
                            <a:latin typeface="Cambria Math"/>
                          </a:rPr>
                          <m:t>𝑤</m:t>
                        </m:r>
                      </m:e>
                      <m:sup>
                        <m:r>
                          <a:rPr lang="en-US" sz="2400" b="0" i="1" smtClean="0">
                            <a:latin typeface="Cambria Math"/>
                          </a:rPr>
                          <m:t>′</m:t>
                        </m:r>
                      </m:sup>
                    </m:sSup>
                    <m:r>
                      <a:rPr lang="en-US" sz="2400" b="0" i="1" smtClean="0">
                        <a:latin typeface="Cambria Math"/>
                      </a:rPr>
                      <m:t>→</m:t>
                    </m:r>
                    <m:r>
                      <a:rPr lang="en-US" sz="2400" i="1">
                        <a:latin typeface="Cambria Math"/>
                      </a:rPr>
                      <m:t>𝑓</m:t>
                    </m:r>
                    <m:d>
                      <m:dPr>
                        <m:ctrlPr>
                          <a:rPr lang="en-US" sz="2400" i="1">
                            <a:latin typeface="Cambria Math"/>
                          </a:rPr>
                        </m:ctrlPr>
                      </m:dPr>
                      <m:e>
                        <m:r>
                          <a:rPr lang="en-US" sz="2400" i="1">
                            <a:latin typeface="Cambria Math"/>
                          </a:rPr>
                          <m:t>𝑣</m:t>
                        </m:r>
                        <m:r>
                          <a:rPr lang="en-US" sz="2400" i="1">
                            <a:latin typeface="Cambria Math"/>
                          </a:rPr>
                          <m:t>,</m:t>
                        </m:r>
                        <m:sSup>
                          <m:sSupPr>
                            <m:ctrlPr>
                              <a:rPr lang="en-US" sz="2400" i="1">
                                <a:latin typeface="Cambria Math"/>
                              </a:rPr>
                            </m:ctrlPr>
                          </m:sSupPr>
                          <m:e>
                            <m:r>
                              <a:rPr lang="en-US" sz="2400" i="1">
                                <a:latin typeface="Cambria Math"/>
                              </a:rPr>
                              <m:t>𝑣</m:t>
                            </m:r>
                          </m:e>
                          <m:sup>
                            <m:r>
                              <a:rPr lang="en-US" sz="2400" i="1">
                                <a:latin typeface="Cambria Math"/>
                              </a:rPr>
                              <m:t>′</m:t>
                            </m:r>
                          </m:sup>
                        </m:sSup>
                      </m:e>
                    </m:d>
                    <m:r>
                      <a:rPr lang="en-US" sz="2400" b="0" i="1" smtClean="0">
                        <a:latin typeface="Cambria Math"/>
                      </a:rPr>
                      <m:t>≃</m:t>
                    </m:r>
                    <m:r>
                      <a:rPr lang="en-US" sz="2400" i="1">
                        <a:latin typeface="Cambria Math"/>
                      </a:rPr>
                      <m:t>𝑓</m:t>
                    </m:r>
                    <m:d>
                      <m:dPr>
                        <m:ctrlPr>
                          <a:rPr lang="en-US" sz="2400" i="1">
                            <a:latin typeface="Cambria Math"/>
                          </a:rPr>
                        </m:ctrlPr>
                      </m:dPr>
                      <m:e>
                        <m:r>
                          <a:rPr lang="en-US" sz="2400" i="1">
                            <a:latin typeface="Cambria Math"/>
                          </a:rPr>
                          <m:t>𝑤</m:t>
                        </m:r>
                        <m:r>
                          <a:rPr lang="en-US" sz="2400" i="1">
                            <a:latin typeface="Cambria Math"/>
                          </a:rPr>
                          <m:t>,</m:t>
                        </m:r>
                        <m:sSup>
                          <m:sSupPr>
                            <m:ctrlPr>
                              <a:rPr lang="en-US" sz="2400" i="1">
                                <a:latin typeface="Cambria Math"/>
                              </a:rPr>
                            </m:ctrlPr>
                          </m:sSupPr>
                          <m:e>
                            <m:r>
                              <a:rPr lang="en-US" sz="2400" i="1">
                                <a:latin typeface="Cambria Math"/>
                              </a:rPr>
                              <m:t>𝑤</m:t>
                            </m:r>
                          </m:e>
                          <m:sup>
                            <m:r>
                              <a:rPr lang="en-US" sz="2400" i="1">
                                <a:latin typeface="Cambria Math"/>
                              </a:rPr>
                              <m:t>′</m:t>
                            </m:r>
                          </m:sup>
                        </m:sSup>
                      </m:e>
                    </m:d>
                  </m:oMath>
                </a14:m>
                <a:endParaRPr lang="en-US" sz="2000"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841278"/>
                <a:ext cx="8001000" cy="2474524"/>
              </a:xfrm>
              <a:blipFill rotWithShape="1">
                <a:blip r:embed="rId2"/>
                <a:stretch>
                  <a:fillRect l="-2363" t="-5172" b="-4433"/>
                </a:stretch>
              </a:blipFill>
            </p:spPr>
            <p:txBody>
              <a:bodyPr/>
              <a:lstStyle/>
              <a:p>
                <a:r>
                  <a:rPr lang="en-US">
                    <a:noFill/>
                  </a:rPr>
                  <a:t> </a:t>
                </a:r>
              </a:p>
            </p:txBody>
          </p:sp>
        </mc:Fallback>
      </mc:AlternateContent>
      <p:sp>
        <p:nvSpPr>
          <p:cNvPr id="6" name="TextBox 5"/>
          <p:cNvSpPr txBox="1"/>
          <p:nvPr/>
        </p:nvSpPr>
        <p:spPr>
          <a:xfrm>
            <a:off x="4635170" y="5257800"/>
            <a:ext cx="3980577" cy="1200329"/>
          </a:xfrm>
          <a:prstGeom prst="rect">
            <a:avLst/>
          </a:prstGeom>
          <a:noFill/>
        </p:spPr>
        <p:txBody>
          <a:bodyPr wrap="none" rtlCol="0">
            <a:spAutoFit/>
          </a:bodyPr>
          <a:lstStyle/>
          <a:p>
            <a:r>
              <a:rPr lang="en-US" dirty="0" smtClean="0">
                <a:solidFill>
                  <a:schemeClr val="accent5">
                    <a:lumMod val="50000"/>
                  </a:schemeClr>
                </a:solidFill>
              </a:rPr>
              <a:t>Leo identified the following useful </a:t>
            </a:r>
          </a:p>
          <a:p>
            <a:r>
              <a:rPr lang="en-US" dirty="0">
                <a:solidFill>
                  <a:schemeClr val="accent5">
                    <a:lumMod val="50000"/>
                  </a:schemeClr>
                </a:solidFill>
              </a:rPr>
              <a:t>o</a:t>
            </a:r>
            <a:r>
              <a:rPr lang="en-US" dirty="0" smtClean="0">
                <a:solidFill>
                  <a:schemeClr val="accent5">
                    <a:lumMod val="50000"/>
                  </a:schemeClr>
                </a:solidFill>
              </a:rPr>
              <a:t>ptimization filter heuristic used in Z3</a:t>
            </a:r>
          </a:p>
          <a:p>
            <a:endParaRPr lang="en-US" dirty="0">
              <a:solidFill>
                <a:schemeClr val="accent5">
                  <a:lumMod val="50000"/>
                </a:schemeClr>
              </a:solidFill>
            </a:endParaRPr>
          </a:p>
          <a:p>
            <a:r>
              <a:rPr lang="en-US" dirty="0" smtClean="0">
                <a:solidFill>
                  <a:schemeClr val="accent5">
                    <a:lumMod val="50000"/>
                  </a:schemeClr>
                </a:solidFill>
              </a:rPr>
              <a:t>“Peel the onion from outside”</a:t>
            </a:r>
          </a:p>
        </p:txBody>
      </p:sp>
      <p:sp>
        <p:nvSpPr>
          <p:cNvPr id="8" name="TextBox 7"/>
          <p:cNvSpPr txBox="1"/>
          <p:nvPr/>
        </p:nvSpPr>
        <p:spPr>
          <a:xfrm>
            <a:off x="233196" y="1313694"/>
            <a:ext cx="4551246" cy="461665"/>
          </a:xfrm>
          <a:prstGeom prst="rect">
            <a:avLst/>
          </a:prstGeom>
          <a:noFill/>
        </p:spPr>
        <p:txBody>
          <a:bodyPr wrap="none" rtlCol="0">
            <a:spAutoFit/>
          </a:bodyPr>
          <a:lstStyle/>
          <a:p>
            <a:r>
              <a:rPr lang="en-US" sz="2400" i="1" dirty="0" smtClean="0">
                <a:solidFill>
                  <a:schemeClr val="bg1"/>
                </a:solidFill>
              </a:rPr>
              <a:t>Dynamic </a:t>
            </a:r>
            <a:r>
              <a:rPr lang="en-US" sz="2400" i="1" dirty="0" smtClean="0">
                <a:solidFill>
                  <a:schemeClr val="bg1"/>
                </a:solidFill>
              </a:rPr>
              <a:t>Ackermann </a:t>
            </a:r>
            <a:r>
              <a:rPr lang="en-US" sz="2400" i="1" dirty="0" smtClean="0">
                <a:solidFill>
                  <a:schemeClr val="bg1"/>
                </a:solidFill>
              </a:rPr>
              <a:t>Reduction </a:t>
            </a:r>
          </a:p>
        </p:txBody>
      </p:sp>
      <p:cxnSp>
        <p:nvCxnSpPr>
          <p:cNvPr id="5" name="Straight Arrow Connector 4"/>
          <p:cNvCxnSpPr/>
          <p:nvPr/>
        </p:nvCxnSpPr>
        <p:spPr>
          <a:xfrm flipH="1" flipV="1">
            <a:off x="6934200" y="2971800"/>
            <a:ext cx="838200" cy="2286000"/>
          </a:xfrm>
          <a:prstGeom prst="straightConnector1">
            <a:avLst/>
          </a:prstGeom>
          <a:ln>
            <a:solidFill>
              <a:srgbClr val="CF6A3D"/>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8853404"/>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r>
              <a:rPr lang="en-US" sz="4800" dirty="0" smtClean="0"/>
              <a:t>CDTR for </a:t>
            </a:r>
            <a:r>
              <a:rPr lang="en-US" sz="4800" dirty="0" err="1"/>
              <a:t>Th</a:t>
            </a:r>
            <a:r>
              <a:rPr lang="en-US" sz="4800" dirty="0"/>
              <a:t>(Equalities)</a:t>
            </a:r>
            <a:endParaRPr lang="en-US" sz="4800" i="1"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066800" y="1828800"/>
                <a:ext cx="7010400" cy="2117503"/>
              </a:xfrm>
            </p:spPr>
            <p:txBody>
              <a:bodyPr/>
              <a:lstStyle/>
              <a:p>
                <a:pPr marL="0" indent="0">
                  <a:buNone/>
                </a:pPr>
                <a:r>
                  <a:rPr lang="en-US" sz="2000" dirty="0" smtClean="0"/>
                  <a:t>If </a:t>
                </a:r>
                <a:r>
                  <a:rPr lang="en-US" sz="2000" i="1" dirty="0">
                    <a:solidFill>
                      <a:srgbClr val="0070C0"/>
                    </a:solidFill>
                  </a:rPr>
                  <a:t>Congruence Rule </a:t>
                </a:r>
                <a:r>
                  <a:rPr lang="en-US" sz="2000" u="sng" dirty="0" smtClean="0"/>
                  <a:t>repeatedly</a:t>
                </a:r>
                <a:r>
                  <a:rPr lang="en-US" sz="2000" dirty="0" smtClean="0"/>
                  <a:t> learns </a:t>
                </a:r>
                <a:br>
                  <a:rPr lang="en-US" sz="2000" dirty="0" smtClean="0"/>
                </a:br>
                <a:r>
                  <a:rPr lang="en-US" sz="2000" dirty="0" smtClean="0"/>
                  <a:t/>
                </a:r>
                <a:br>
                  <a:rPr lang="en-US" sz="2000" dirty="0" smtClean="0"/>
                </a:br>
                <a:r>
                  <a:rPr lang="en-US" sz="2000" dirty="0" smtClean="0"/>
                  <a:t>	</a:t>
                </a:r>
                <a14:m>
                  <m:oMath xmlns:m="http://schemas.openxmlformats.org/officeDocument/2006/math">
                    <m:r>
                      <a:rPr lang="en-US" sz="2000" i="1">
                        <a:latin typeface="Cambria Math"/>
                      </a:rPr>
                      <m:t>𝑓</m:t>
                    </m:r>
                    <m:d>
                      <m:dPr>
                        <m:ctrlPr>
                          <a:rPr lang="en-US" sz="2000" i="1">
                            <a:latin typeface="Cambria Math"/>
                          </a:rPr>
                        </m:ctrlPr>
                      </m:dPr>
                      <m:e>
                        <m:r>
                          <a:rPr lang="en-US" sz="2000" i="1">
                            <a:latin typeface="Cambria Math"/>
                          </a:rPr>
                          <m:t>𝑣</m:t>
                        </m:r>
                        <m:r>
                          <a:rPr lang="en-US" sz="2000" i="1">
                            <a:latin typeface="Cambria Math"/>
                          </a:rPr>
                          <m:t>,</m:t>
                        </m:r>
                        <m:sSup>
                          <m:sSupPr>
                            <m:ctrlPr>
                              <a:rPr lang="en-US" sz="2000" i="1">
                                <a:latin typeface="Cambria Math"/>
                              </a:rPr>
                            </m:ctrlPr>
                          </m:sSupPr>
                          <m:e>
                            <m:r>
                              <a:rPr lang="en-US" sz="2000" i="1">
                                <a:latin typeface="Cambria Math"/>
                              </a:rPr>
                              <m:t>𝑣</m:t>
                            </m:r>
                          </m:e>
                          <m:sup>
                            <m:r>
                              <a:rPr lang="en-US" sz="2000" i="1">
                                <a:latin typeface="Cambria Math"/>
                              </a:rPr>
                              <m:t>′</m:t>
                            </m:r>
                          </m:sup>
                        </m:sSup>
                      </m:e>
                    </m:d>
                    <m:r>
                      <a:rPr lang="en-US" sz="2000" i="1">
                        <a:latin typeface="Cambria Math"/>
                      </a:rPr>
                      <m:t>∼</m:t>
                    </m:r>
                    <m:r>
                      <a:rPr lang="en-US" sz="2000" i="1">
                        <a:latin typeface="Cambria Math"/>
                      </a:rPr>
                      <m:t>𝑓</m:t>
                    </m:r>
                    <m:d>
                      <m:dPr>
                        <m:ctrlPr>
                          <a:rPr lang="en-US" sz="2000" i="1">
                            <a:latin typeface="Cambria Math"/>
                          </a:rPr>
                        </m:ctrlPr>
                      </m:dPr>
                      <m:e>
                        <m:r>
                          <a:rPr lang="en-US" sz="2000" i="1">
                            <a:latin typeface="Cambria Math"/>
                          </a:rPr>
                          <m:t>𝑤</m:t>
                        </m:r>
                        <m:r>
                          <a:rPr lang="en-US" sz="2000" i="1">
                            <a:latin typeface="Cambria Math"/>
                          </a:rPr>
                          <m:t>,</m:t>
                        </m:r>
                        <m:sSup>
                          <m:sSupPr>
                            <m:ctrlPr>
                              <a:rPr lang="en-US" sz="2000" i="1">
                                <a:latin typeface="Cambria Math"/>
                              </a:rPr>
                            </m:ctrlPr>
                          </m:sSupPr>
                          <m:e>
                            <m:r>
                              <a:rPr lang="en-US" sz="2000" i="1">
                                <a:latin typeface="Cambria Math"/>
                              </a:rPr>
                              <m:t>𝑤</m:t>
                            </m:r>
                          </m:e>
                          <m:sup>
                            <m:r>
                              <a:rPr lang="en-US" sz="2000" i="1">
                                <a:latin typeface="Cambria Math"/>
                              </a:rPr>
                              <m:t>′</m:t>
                            </m:r>
                          </m:sup>
                        </m:sSup>
                      </m:e>
                    </m:d>
                  </m:oMath>
                </a14:m>
                <a:r>
                  <a:rPr lang="en-US" sz="2000" dirty="0" smtClean="0"/>
                  <a:t/>
                </a:r>
                <a:br>
                  <a:rPr lang="en-US" sz="2000" dirty="0" smtClean="0"/>
                </a:br>
                <a:endParaRPr lang="en-US" sz="2000" dirty="0" smtClean="0"/>
              </a:p>
              <a:p>
                <a:pPr marL="0" indent="0">
                  <a:buNone/>
                </a:pPr>
                <a:r>
                  <a:rPr lang="en-US" sz="2000" dirty="0" smtClean="0"/>
                  <a:t>Then add clause for SAT core to use</a:t>
                </a:r>
                <a:br>
                  <a:rPr lang="en-US" sz="2000" dirty="0" smtClean="0"/>
                </a:br>
                <a:endParaRPr lang="en-US" sz="2000" dirty="0" smtClean="0"/>
              </a:p>
              <a:p>
                <a:pPr marL="0" indent="0">
                  <a:buNone/>
                </a:pPr>
                <a:r>
                  <a:rPr lang="en-US" sz="2000" dirty="0" smtClean="0"/>
                  <a:t>	</a:t>
                </a:r>
                <a14:m>
                  <m:oMath xmlns:m="http://schemas.openxmlformats.org/officeDocument/2006/math">
                    <m:r>
                      <a:rPr lang="en-US" sz="2000" b="0" i="1" smtClean="0">
                        <a:latin typeface="Cambria Math"/>
                      </a:rPr>
                      <m:t>𝑣</m:t>
                    </m:r>
                    <m:r>
                      <a:rPr lang="en-US" sz="2000" b="0" i="1" smtClean="0">
                        <a:latin typeface="Cambria Math"/>
                      </a:rPr>
                      <m:t>≃</m:t>
                    </m:r>
                    <m:r>
                      <a:rPr lang="en-US" sz="2000" b="0" i="1" smtClean="0">
                        <a:latin typeface="Cambria Math"/>
                      </a:rPr>
                      <m:t>𝑤</m:t>
                    </m:r>
                    <m:r>
                      <a:rPr lang="en-US" sz="2000" b="0" i="1" smtClean="0">
                        <a:latin typeface="Cambria Math"/>
                      </a:rPr>
                      <m:t>∧</m:t>
                    </m:r>
                    <m:sSup>
                      <m:sSupPr>
                        <m:ctrlPr>
                          <a:rPr lang="en-US" sz="2000" b="0" i="1" smtClean="0">
                            <a:latin typeface="Cambria Math"/>
                          </a:rPr>
                        </m:ctrlPr>
                      </m:sSupPr>
                      <m:e>
                        <m:r>
                          <a:rPr lang="en-US" sz="2000" b="0" i="1" smtClean="0">
                            <a:latin typeface="Cambria Math"/>
                          </a:rPr>
                          <m:t>𝑣</m:t>
                        </m:r>
                      </m:e>
                      <m:sup>
                        <m:r>
                          <a:rPr lang="en-US" sz="2000" b="0" i="1" smtClean="0">
                            <a:latin typeface="Cambria Math"/>
                          </a:rPr>
                          <m:t>′</m:t>
                        </m:r>
                      </m:sup>
                    </m:sSup>
                    <m:r>
                      <a:rPr lang="en-US" sz="2000" b="0" i="1" smtClean="0">
                        <a:latin typeface="Cambria Math"/>
                      </a:rPr>
                      <m:t>≃</m:t>
                    </m:r>
                    <m:sSup>
                      <m:sSupPr>
                        <m:ctrlPr>
                          <a:rPr lang="en-US" sz="2000" b="0" i="1" smtClean="0">
                            <a:latin typeface="Cambria Math"/>
                          </a:rPr>
                        </m:ctrlPr>
                      </m:sSupPr>
                      <m:e>
                        <m:r>
                          <a:rPr lang="en-US" sz="2000" b="0" i="1" smtClean="0">
                            <a:latin typeface="Cambria Math"/>
                          </a:rPr>
                          <m:t>𝑤</m:t>
                        </m:r>
                      </m:e>
                      <m:sup>
                        <m:r>
                          <a:rPr lang="en-US" sz="2000" b="0" i="1" smtClean="0">
                            <a:latin typeface="Cambria Math"/>
                          </a:rPr>
                          <m:t>′</m:t>
                        </m:r>
                      </m:sup>
                    </m:sSup>
                    <m:r>
                      <a:rPr lang="en-US" sz="2000" b="0" i="1" smtClean="0">
                        <a:latin typeface="Cambria Math"/>
                      </a:rPr>
                      <m:t>→</m:t>
                    </m:r>
                    <m:r>
                      <a:rPr lang="en-US" sz="2000" i="1">
                        <a:latin typeface="Cambria Math"/>
                      </a:rPr>
                      <m:t>𝑓</m:t>
                    </m:r>
                    <m:d>
                      <m:dPr>
                        <m:ctrlPr>
                          <a:rPr lang="en-US" sz="2000" i="1">
                            <a:latin typeface="Cambria Math"/>
                          </a:rPr>
                        </m:ctrlPr>
                      </m:dPr>
                      <m:e>
                        <m:r>
                          <a:rPr lang="en-US" sz="2000" i="1">
                            <a:latin typeface="Cambria Math"/>
                          </a:rPr>
                          <m:t>𝑣</m:t>
                        </m:r>
                        <m:r>
                          <a:rPr lang="en-US" sz="2000" i="1">
                            <a:latin typeface="Cambria Math"/>
                          </a:rPr>
                          <m:t>,</m:t>
                        </m:r>
                        <m:sSup>
                          <m:sSupPr>
                            <m:ctrlPr>
                              <a:rPr lang="en-US" sz="2000" i="1">
                                <a:latin typeface="Cambria Math"/>
                              </a:rPr>
                            </m:ctrlPr>
                          </m:sSupPr>
                          <m:e>
                            <m:r>
                              <a:rPr lang="en-US" sz="2000" i="1">
                                <a:latin typeface="Cambria Math"/>
                              </a:rPr>
                              <m:t>𝑣</m:t>
                            </m:r>
                          </m:e>
                          <m:sup>
                            <m:r>
                              <a:rPr lang="en-US" sz="2000" i="1">
                                <a:latin typeface="Cambria Math"/>
                              </a:rPr>
                              <m:t>′</m:t>
                            </m:r>
                          </m:sup>
                        </m:sSup>
                      </m:e>
                    </m:d>
                    <m:r>
                      <a:rPr lang="en-US" sz="2000" b="0" i="1" smtClean="0">
                        <a:latin typeface="Cambria Math"/>
                      </a:rPr>
                      <m:t>≃</m:t>
                    </m:r>
                    <m:r>
                      <a:rPr lang="en-US" sz="2000" i="1">
                        <a:latin typeface="Cambria Math"/>
                      </a:rPr>
                      <m:t>𝑓</m:t>
                    </m:r>
                    <m:d>
                      <m:dPr>
                        <m:ctrlPr>
                          <a:rPr lang="en-US" sz="2000" i="1">
                            <a:latin typeface="Cambria Math"/>
                          </a:rPr>
                        </m:ctrlPr>
                      </m:dPr>
                      <m:e>
                        <m:r>
                          <a:rPr lang="en-US" sz="2000" i="1">
                            <a:latin typeface="Cambria Math"/>
                          </a:rPr>
                          <m:t>𝑤</m:t>
                        </m:r>
                        <m:r>
                          <a:rPr lang="en-US" sz="2000" i="1">
                            <a:latin typeface="Cambria Math"/>
                          </a:rPr>
                          <m:t>,</m:t>
                        </m:r>
                        <m:sSup>
                          <m:sSupPr>
                            <m:ctrlPr>
                              <a:rPr lang="en-US" sz="2000" i="1">
                                <a:latin typeface="Cambria Math"/>
                              </a:rPr>
                            </m:ctrlPr>
                          </m:sSupPr>
                          <m:e>
                            <m:r>
                              <a:rPr lang="en-US" sz="2000" i="1">
                                <a:latin typeface="Cambria Math"/>
                              </a:rPr>
                              <m:t>𝑤</m:t>
                            </m:r>
                          </m:e>
                          <m:sup>
                            <m:r>
                              <a:rPr lang="en-US" sz="2000" i="1">
                                <a:latin typeface="Cambria Math"/>
                              </a:rPr>
                              <m:t>′</m:t>
                            </m:r>
                          </m:sup>
                        </m:sSup>
                      </m:e>
                    </m:d>
                  </m:oMath>
                </a14:m>
                <a:endParaRPr lang="en-US" sz="2000"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066800" y="1828800"/>
                <a:ext cx="7010400" cy="2117503"/>
              </a:xfrm>
              <a:blipFill rotWithShape="1">
                <a:blip r:embed="rId2"/>
                <a:stretch>
                  <a:fillRect l="-2174" t="-4611" b="-1729"/>
                </a:stretch>
              </a:blipFill>
            </p:spPr>
            <p:txBody>
              <a:bodyPr/>
              <a:lstStyle/>
              <a:p>
                <a:r>
                  <a:rPr lang="en-US">
                    <a:noFill/>
                  </a:rPr>
                  <a:t> </a:t>
                </a:r>
              </a:p>
            </p:txBody>
          </p:sp>
        </mc:Fallback>
      </mc:AlternateContent>
      <p:sp>
        <p:nvSpPr>
          <p:cNvPr id="8" name="TextBox 7"/>
          <p:cNvSpPr txBox="1"/>
          <p:nvPr/>
        </p:nvSpPr>
        <p:spPr>
          <a:xfrm>
            <a:off x="233196" y="1313694"/>
            <a:ext cx="4551246" cy="461665"/>
          </a:xfrm>
          <a:prstGeom prst="rect">
            <a:avLst/>
          </a:prstGeom>
          <a:noFill/>
        </p:spPr>
        <p:txBody>
          <a:bodyPr wrap="none" rtlCol="0">
            <a:spAutoFit/>
          </a:bodyPr>
          <a:lstStyle/>
          <a:p>
            <a:r>
              <a:rPr lang="en-US" sz="2400" i="1" dirty="0" smtClean="0">
                <a:solidFill>
                  <a:schemeClr val="bg1"/>
                </a:solidFill>
              </a:rPr>
              <a:t>Dynamic </a:t>
            </a:r>
            <a:r>
              <a:rPr lang="en-US" sz="2400" i="1" dirty="0" smtClean="0">
                <a:solidFill>
                  <a:schemeClr val="bg1"/>
                </a:solidFill>
              </a:rPr>
              <a:t>Ackermann </a:t>
            </a:r>
            <a:r>
              <a:rPr lang="en-US" sz="2400" i="1" dirty="0" smtClean="0">
                <a:solidFill>
                  <a:schemeClr val="bg1"/>
                </a:solidFill>
              </a:rPr>
              <a:t>Reduction </a:t>
            </a:r>
          </a:p>
        </p:txBody>
      </p:sp>
      <p:sp>
        <p:nvSpPr>
          <p:cNvPr id="4" name="Rectangle 3"/>
          <p:cNvSpPr/>
          <p:nvPr/>
        </p:nvSpPr>
        <p:spPr>
          <a:xfrm>
            <a:off x="285946" y="3962400"/>
            <a:ext cx="6633163" cy="461665"/>
          </a:xfrm>
          <a:prstGeom prst="rect">
            <a:avLst/>
          </a:prstGeom>
        </p:spPr>
        <p:txBody>
          <a:bodyPr wrap="none">
            <a:spAutoFit/>
          </a:bodyPr>
          <a:lstStyle/>
          <a:p>
            <a:r>
              <a:rPr lang="en-US" sz="2400" i="1" dirty="0" smtClean="0">
                <a:solidFill>
                  <a:schemeClr val="bg1"/>
                </a:solidFill>
              </a:rPr>
              <a:t>Dynamic </a:t>
            </a:r>
            <a:r>
              <a:rPr lang="en-US" sz="2400" i="1" dirty="0" smtClean="0">
                <a:solidFill>
                  <a:schemeClr val="bg1"/>
                </a:solidFill>
              </a:rPr>
              <a:t>Ackermann </a:t>
            </a:r>
            <a:r>
              <a:rPr lang="en-US" sz="2400" i="1" dirty="0">
                <a:solidFill>
                  <a:schemeClr val="bg1"/>
                </a:solidFill>
              </a:rPr>
              <a:t>Reduction with </a:t>
            </a:r>
            <a:r>
              <a:rPr lang="en-US" sz="2400" i="1" dirty="0" smtClean="0">
                <a:solidFill>
                  <a:schemeClr val="bg1"/>
                </a:solidFill>
              </a:rPr>
              <a:t>Transitivity</a:t>
            </a:r>
            <a:endParaRPr lang="en-US" sz="2400" i="1" dirty="0">
              <a:solidFill>
                <a:schemeClr val="bg1"/>
              </a:solidFill>
            </a:endParaRPr>
          </a:p>
        </p:txBody>
      </p:sp>
      <mc:AlternateContent xmlns:mc="http://schemas.openxmlformats.org/markup-compatibility/2006" xmlns:a14="http://schemas.microsoft.com/office/drawing/2010/main">
        <mc:Choice Requires="a14">
          <p:sp>
            <p:nvSpPr>
              <p:cNvPr id="7" name="Content Placeholder 2"/>
              <p:cNvSpPr txBox="1">
                <a:spLocks/>
              </p:cNvSpPr>
              <p:nvPr/>
            </p:nvSpPr>
            <p:spPr bwMode="auto">
              <a:xfrm>
                <a:off x="1066800" y="4498920"/>
                <a:ext cx="7010400" cy="2054280"/>
              </a:xfrm>
              <a:prstGeom prst="rect">
                <a:avLst/>
              </a:prstGeom>
              <a:extLst/>
            </p:spPr>
            <p:txBody>
              <a:bodyPr vert="horz" wrap="square" lIns="0" tIns="0" rIns="0" bIns="0" numCol="1" anchor="t" anchorCtr="0" compatLnSpc="1">
                <a:prstTxWarp prst="textNoShape">
                  <a:avLst/>
                </a:prstTxWarp>
                <a:spAutoFit/>
              </a:bodyPr>
              <a:lstStyle>
                <a:lvl1pPr marL="384175" indent="-384175" algn="l" defTabSz="912813" rtl="0" fontAlgn="base">
                  <a:lnSpc>
                    <a:spcPct val="90000"/>
                  </a:lnSpc>
                  <a:spcBef>
                    <a:spcPct val="20000"/>
                  </a:spcBef>
                  <a:spcAft>
                    <a:spcPct val="0"/>
                  </a:spcAft>
                  <a:buSzPct val="90000"/>
                  <a:buBlip>
                    <a:blip r:embed="rId3"/>
                  </a:buBlip>
                  <a:defRPr sz="3300" kern="1200">
                    <a:solidFill>
                      <a:schemeClr val="bg1"/>
                    </a:solidFill>
                    <a:latin typeface="+mn-lt"/>
                    <a:ea typeface="+mn-ea"/>
                    <a:cs typeface="+mn-cs"/>
                  </a:defRPr>
                </a:lvl1pPr>
                <a:lvl2pPr marL="738188" indent="-361950" algn="l" defTabSz="912813" rtl="0" fontAlgn="base">
                  <a:lnSpc>
                    <a:spcPct val="90000"/>
                  </a:lnSpc>
                  <a:spcBef>
                    <a:spcPct val="20000"/>
                  </a:spcBef>
                  <a:spcAft>
                    <a:spcPct val="0"/>
                  </a:spcAft>
                  <a:buSzPct val="90000"/>
                  <a:buBlip>
                    <a:blip r:embed="rId3"/>
                  </a:buBlip>
                  <a:defRPr sz="3000" kern="1200">
                    <a:solidFill>
                      <a:schemeClr val="bg1"/>
                    </a:solidFill>
                    <a:latin typeface="+mn-lt"/>
                    <a:ea typeface="+mn-ea"/>
                    <a:cs typeface="+mn-cs"/>
                  </a:defRPr>
                </a:lvl2pPr>
                <a:lvl3pPr marL="1101725" indent="-347663" algn="l" defTabSz="912813" rtl="0" fontAlgn="base">
                  <a:lnSpc>
                    <a:spcPct val="90000"/>
                  </a:lnSpc>
                  <a:spcBef>
                    <a:spcPct val="20000"/>
                  </a:spcBef>
                  <a:spcAft>
                    <a:spcPct val="0"/>
                  </a:spcAft>
                  <a:buSzPct val="90000"/>
                  <a:buBlip>
                    <a:blip r:embed="rId3"/>
                  </a:buBlip>
                  <a:defRPr sz="2700" kern="1200">
                    <a:solidFill>
                      <a:schemeClr val="bg1"/>
                    </a:solidFill>
                    <a:latin typeface="+mn-lt"/>
                    <a:ea typeface="+mn-ea"/>
                    <a:cs typeface="+mn-cs"/>
                  </a:defRPr>
                </a:lvl3pPr>
                <a:lvl4pPr marL="1419225" indent="-317500" algn="l" defTabSz="912813" rtl="0" fontAlgn="base">
                  <a:lnSpc>
                    <a:spcPct val="90000"/>
                  </a:lnSpc>
                  <a:spcBef>
                    <a:spcPct val="20000"/>
                  </a:spcBef>
                  <a:spcAft>
                    <a:spcPct val="0"/>
                  </a:spcAft>
                  <a:buSzPct val="90000"/>
                  <a:buBlip>
                    <a:blip r:embed="rId3"/>
                  </a:buBlip>
                  <a:defRPr sz="2300" kern="1200">
                    <a:solidFill>
                      <a:schemeClr val="bg1"/>
                    </a:solidFill>
                    <a:latin typeface="+mn-lt"/>
                    <a:ea typeface="+mn-ea"/>
                    <a:cs typeface="+mn-cs"/>
                  </a:defRPr>
                </a:lvl4pPr>
                <a:lvl5pPr marL="1760538" indent="-317500" algn="l" defTabSz="912813" rtl="0" fontAlgn="base">
                  <a:lnSpc>
                    <a:spcPct val="90000"/>
                  </a:lnSpc>
                  <a:spcBef>
                    <a:spcPct val="20000"/>
                  </a:spcBef>
                  <a:spcAft>
                    <a:spcPct val="0"/>
                  </a:spcAft>
                  <a:buSzPct val="90000"/>
                  <a:buBlip>
                    <a:blip r:embed="rId3"/>
                  </a:buBlip>
                  <a:defRPr sz="2300" kern="1200">
                    <a:solidFill>
                      <a:schemeClr val="bg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2000" dirty="0" smtClean="0"/>
                  <a:t>If </a:t>
                </a:r>
                <a:r>
                  <a:rPr lang="en-US" sz="2000" i="1" dirty="0" smtClean="0">
                    <a:solidFill>
                      <a:srgbClr val="0070C0"/>
                    </a:solidFill>
                  </a:rPr>
                  <a:t>Equality Transitivity </a:t>
                </a:r>
                <a:r>
                  <a:rPr lang="en-US" sz="2000" u="sng" dirty="0" smtClean="0"/>
                  <a:t>repeatedly</a:t>
                </a:r>
                <a:r>
                  <a:rPr lang="en-US" sz="2000" dirty="0" smtClean="0"/>
                  <a:t> learns </a:t>
                </a:r>
                <a:br>
                  <a:rPr lang="en-US" sz="2000" dirty="0" smtClean="0"/>
                </a:br>
                <a:r>
                  <a:rPr lang="en-US" sz="2000" dirty="0" smtClean="0"/>
                  <a:t/>
                </a:r>
                <a:br>
                  <a:rPr lang="en-US" sz="2000" dirty="0" smtClean="0"/>
                </a:br>
                <a:r>
                  <a:rPr lang="en-US" sz="2000" dirty="0" smtClean="0"/>
                  <a:t>	</a:t>
                </a:r>
                <a14:m>
                  <m:oMath xmlns:m="http://schemas.openxmlformats.org/officeDocument/2006/math">
                    <m:r>
                      <a:rPr lang="en-US" sz="2000" b="0" i="1" smtClean="0">
                        <a:latin typeface="Cambria Math"/>
                      </a:rPr>
                      <m:t>𝑢</m:t>
                    </m:r>
                    <m:r>
                      <a:rPr lang="en-US" sz="2000" b="0" i="1" smtClean="0">
                        <a:latin typeface="Cambria Math"/>
                      </a:rPr>
                      <m:t>∼</m:t>
                    </m:r>
                    <m:r>
                      <a:rPr lang="en-US" sz="2000" b="0" i="1" smtClean="0">
                        <a:latin typeface="Cambria Math"/>
                      </a:rPr>
                      <m:t>𝑤</m:t>
                    </m:r>
                    <m:r>
                      <a:rPr lang="en-US" sz="2000" b="0" i="1" smtClean="0">
                        <a:latin typeface="Cambria Math"/>
                      </a:rPr>
                      <m:t>                   </m:t>
                    </m:r>
                    <m:r>
                      <a:rPr lang="en-US" sz="2000" b="0" i="1" smtClean="0">
                        <a:latin typeface="Cambria Math"/>
                      </a:rPr>
                      <m:t>𝑓𝑟𝑜𝑚</m:t>
                    </m:r>
                    <m:r>
                      <a:rPr lang="en-US" sz="2000" b="0" i="1" smtClean="0">
                        <a:latin typeface="Cambria Math"/>
                      </a:rPr>
                      <m:t> </m:t>
                    </m:r>
                    <m:r>
                      <a:rPr lang="en-US" sz="2000" b="0" i="1" smtClean="0">
                        <a:latin typeface="Cambria Math"/>
                      </a:rPr>
                      <m:t>𝑢</m:t>
                    </m:r>
                    <m:r>
                      <a:rPr lang="en-US" sz="2000" b="0" i="1" smtClean="0">
                        <a:latin typeface="Cambria Math"/>
                      </a:rPr>
                      <m:t>∼</m:t>
                    </m:r>
                    <m:r>
                      <a:rPr lang="en-US" sz="2000" b="0" i="1" smtClean="0">
                        <a:latin typeface="Cambria Math"/>
                      </a:rPr>
                      <m:t>𝑣</m:t>
                    </m:r>
                    <m:r>
                      <a:rPr lang="en-US" sz="2000" b="0" i="1" smtClean="0">
                        <a:latin typeface="Cambria Math"/>
                      </a:rPr>
                      <m:t> </m:t>
                    </m:r>
                    <m:r>
                      <a:rPr lang="en-US" sz="2000" b="0" i="1" smtClean="0">
                        <a:latin typeface="Cambria Math"/>
                      </a:rPr>
                      <m:t>𝑎𝑛𝑑</m:t>
                    </m:r>
                    <m:r>
                      <a:rPr lang="en-US" sz="2000" b="0" i="1" smtClean="0">
                        <a:latin typeface="Cambria Math"/>
                      </a:rPr>
                      <m:t> </m:t>
                    </m:r>
                    <m:r>
                      <a:rPr lang="en-US" sz="2000" b="0" i="1" smtClean="0">
                        <a:latin typeface="Cambria Math"/>
                      </a:rPr>
                      <m:t>𝑣</m:t>
                    </m:r>
                    <m:r>
                      <a:rPr lang="en-US" sz="2000" b="0" i="1" smtClean="0">
                        <a:latin typeface="Cambria Math"/>
                      </a:rPr>
                      <m:t>∼</m:t>
                    </m:r>
                    <m:r>
                      <a:rPr lang="en-US" sz="2000" b="0" i="1" smtClean="0">
                        <a:latin typeface="Cambria Math"/>
                      </a:rPr>
                      <m:t>𝑤</m:t>
                    </m:r>
                  </m:oMath>
                </a14:m>
                <a:r>
                  <a:rPr lang="en-US" sz="2000" dirty="0" smtClean="0"/>
                  <a:t/>
                </a:r>
                <a:br>
                  <a:rPr lang="en-US" sz="2000" dirty="0" smtClean="0"/>
                </a:br>
                <a:endParaRPr lang="en-US" sz="2000" dirty="0" smtClean="0"/>
              </a:p>
              <a:p>
                <a:pPr marL="0" indent="0">
                  <a:buFontTx/>
                  <a:buNone/>
                </a:pPr>
                <a:r>
                  <a:rPr lang="en-US" sz="2000" dirty="0" smtClean="0"/>
                  <a:t>Then add clause for SAT core to use</a:t>
                </a:r>
                <a:br>
                  <a:rPr lang="en-US" sz="2000" dirty="0" smtClean="0"/>
                </a:br>
                <a:endParaRPr lang="en-US" sz="2000" dirty="0" smtClean="0"/>
              </a:p>
              <a:p>
                <a:pPr marL="0" indent="0">
                  <a:buFontTx/>
                  <a:buNone/>
                </a:pPr>
                <a:r>
                  <a:rPr lang="en-US" sz="2000" b="0" dirty="0" smtClean="0"/>
                  <a:t>	</a:t>
                </a:r>
                <a14:m>
                  <m:oMath xmlns:m="http://schemas.openxmlformats.org/officeDocument/2006/math">
                    <m:r>
                      <a:rPr lang="en-US" sz="2000" b="0" i="1" smtClean="0">
                        <a:latin typeface="Cambria Math"/>
                      </a:rPr>
                      <m:t>𝑢</m:t>
                    </m:r>
                    <m:r>
                      <a:rPr lang="en-US" sz="2000" b="0" i="1" smtClean="0">
                        <a:latin typeface="Cambria Math"/>
                      </a:rPr>
                      <m:t>≃</m:t>
                    </m:r>
                    <m:r>
                      <a:rPr lang="en-US" sz="2000" b="0" i="1" smtClean="0">
                        <a:latin typeface="Cambria Math"/>
                      </a:rPr>
                      <m:t>𝑣</m:t>
                    </m:r>
                    <m:r>
                      <a:rPr lang="en-US" sz="2000" i="1" smtClean="0">
                        <a:latin typeface="Cambria Math"/>
                      </a:rPr>
                      <m:t>∧</m:t>
                    </m:r>
                    <m:r>
                      <a:rPr lang="en-US" sz="2000" b="0" i="1" smtClean="0">
                        <a:latin typeface="Cambria Math"/>
                      </a:rPr>
                      <m:t>𝑣</m:t>
                    </m:r>
                    <m:r>
                      <a:rPr lang="en-US" sz="2000" i="1" smtClean="0">
                        <a:latin typeface="Cambria Math"/>
                      </a:rPr>
                      <m:t>≃</m:t>
                    </m:r>
                    <m:r>
                      <a:rPr lang="en-US" sz="2000" b="0" i="1" smtClean="0">
                        <a:latin typeface="Cambria Math"/>
                      </a:rPr>
                      <m:t>𝑤</m:t>
                    </m:r>
                    <m:r>
                      <a:rPr lang="en-US" sz="2000" i="1" smtClean="0">
                        <a:latin typeface="Cambria Math"/>
                      </a:rPr>
                      <m:t>→</m:t>
                    </m:r>
                    <m:r>
                      <a:rPr lang="en-US" sz="2000" b="0" i="1" smtClean="0">
                        <a:latin typeface="Cambria Math"/>
                      </a:rPr>
                      <m:t>𝑣</m:t>
                    </m:r>
                    <m:r>
                      <a:rPr lang="en-US" sz="2000" b="0" i="1" smtClean="0">
                        <a:latin typeface="Cambria Math"/>
                      </a:rPr>
                      <m:t> ≃</m:t>
                    </m:r>
                    <m:r>
                      <a:rPr lang="en-US" sz="2000" b="0" i="1" smtClean="0">
                        <a:latin typeface="Cambria Math"/>
                      </a:rPr>
                      <m:t>𝑤</m:t>
                    </m:r>
                    <m:r>
                      <a:rPr lang="en-US" sz="2000" b="0" i="1" smtClean="0">
                        <a:latin typeface="Cambria Math"/>
                      </a:rPr>
                      <m:t>   </m:t>
                    </m:r>
                  </m:oMath>
                </a14:m>
                <a:r>
                  <a:rPr lang="en-US" sz="1800" dirty="0" smtClean="0"/>
                  <a:t> </a:t>
                </a:r>
              </a:p>
            </p:txBody>
          </p:sp>
        </mc:Choice>
        <mc:Fallback xmlns="">
          <p:sp>
            <p:nvSpPr>
              <p:cNvPr id="7" name="Content Placeholder 2"/>
              <p:cNvSpPr txBox="1">
                <a:spLocks noRot="1" noChangeAspect="1" noMove="1" noResize="1" noEditPoints="1" noAdjustHandles="1" noChangeArrowheads="1" noChangeShapeType="1" noTextEdit="1"/>
              </p:cNvSpPr>
              <p:nvPr/>
            </p:nvSpPr>
            <p:spPr bwMode="auto">
              <a:xfrm>
                <a:off x="1066800" y="4498920"/>
                <a:ext cx="7010400" cy="2054280"/>
              </a:xfrm>
              <a:prstGeom prst="rect">
                <a:avLst/>
              </a:prstGeom>
              <a:blipFill rotWithShape="1">
                <a:blip r:embed="rId4"/>
                <a:stretch>
                  <a:fillRect l="-2174" t="-4748" b="-297"/>
                </a:stretch>
              </a:blipFill>
              <a:extLst/>
            </p:spPr>
            <p:txBody>
              <a:bodyPr/>
              <a:lstStyle/>
              <a:p>
                <a:r>
                  <a:rPr lang="en-US">
                    <a:noFill/>
                  </a:rPr>
                  <a:t> </a:t>
                </a:r>
              </a:p>
            </p:txBody>
          </p:sp>
        </mc:Fallback>
      </mc:AlternateContent>
    </p:spTree>
    <p:extLst>
      <p:ext uri="{BB962C8B-B14F-4D97-AF65-F5344CB8AC3E}">
        <p14:creationId xmlns:p14="http://schemas.microsoft.com/office/powerpoint/2010/main" val="3145804907"/>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r>
              <a:rPr lang="en-US" sz="4800" dirty="0"/>
              <a:t>CDTR: </a:t>
            </a:r>
            <a:r>
              <a:rPr lang="en-US" sz="4800" dirty="0" err="1"/>
              <a:t>Th</a:t>
            </a:r>
            <a:r>
              <a:rPr lang="en-US" sz="4800" dirty="0"/>
              <a:t>(Equalities)</a:t>
            </a:r>
            <a:endParaRPr lang="en-US" sz="4800" i="1" dirty="0"/>
          </a:p>
        </p:txBody>
      </p:sp>
      <p:sp>
        <p:nvSpPr>
          <p:cNvPr id="6" name="TextBox 5"/>
          <p:cNvSpPr txBox="1"/>
          <p:nvPr/>
        </p:nvSpPr>
        <p:spPr>
          <a:xfrm>
            <a:off x="532175" y="2000071"/>
            <a:ext cx="8339784" cy="1200329"/>
          </a:xfrm>
          <a:prstGeom prst="rect">
            <a:avLst/>
          </a:prstGeom>
          <a:noFill/>
        </p:spPr>
        <p:txBody>
          <a:bodyPr wrap="none" rtlCol="0">
            <a:spAutoFit/>
          </a:bodyPr>
          <a:lstStyle/>
          <a:p>
            <a:pPr algn="ctr"/>
            <a:r>
              <a:rPr lang="en-US" sz="2400" dirty="0" smtClean="0">
                <a:solidFill>
                  <a:schemeClr val="bg1"/>
                </a:solidFill>
              </a:rPr>
              <a:t>Ground </a:t>
            </a:r>
            <a:r>
              <a:rPr lang="en-US" sz="2400" dirty="0">
                <a:solidFill>
                  <a:schemeClr val="bg1"/>
                </a:solidFill>
              </a:rPr>
              <a:t>E-Resolution </a:t>
            </a:r>
          </a:p>
          <a:p>
            <a:pPr algn="ctr"/>
            <a:r>
              <a:rPr lang="en-US" sz="2400" dirty="0" smtClean="0">
                <a:solidFill>
                  <a:schemeClr val="bg1"/>
                </a:solidFill>
              </a:rPr>
              <a:t>≡</a:t>
            </a:r>
            <a:endParaRPr lang="en-US" sz="2400" dirty="0">
              <a:solidFill>
                <a:schemeClr val="bg1"/>
              </a:solidFill>
            </a:endParaRPr>
          </a:p>
          <a:p>
            <a:pPr algn="ctr"/>
            <a:r>
              <a:rPr lang="en-US" sz="2400" dirty="0" smtClean="0">
                <a:solidFill>
                  <a:schemeClr val="bg1"/>
                </a:solidFill>
              </a:rPr>
              <a:t>DPLL(E) + Dynamic </a:t>
            </a:r>
            <a:r>
              <a:rPr lang="en-US" sz="2400" dirty="0" smtClean="0">
                <a:solidFill>
                  <a:schemeClr val="bg1"/>
                </a:solidFill>
              </a:rPr>
              <a:t>Ackermann </a:t>
            </a:r>
            <a:r>
              <a:rPr lang="en-US" sz="2400" dirty="0" smtClean="0">
                <a:solidFill>
                  <a:schemeClr val="bg1"/>
                </a:solidFill>
              </a:rPr>
              <a:t>Reduction with Transitivity  </a:t>
            </a:r>
            <a:endParaRPr lang="en-US" sz="2400" dirty="0">
              <a:solidFill>
                <a:schemeClr val="bg1"/>
              </a:solidFill>
            </a:endParaRPr>
          </a:p>
        </p:txBody>
      </p:sp>
      <p:sp>
        <p:nvSpPr>
          <p:cNvPr id="9" name="TextBox 8"/>
          <p:cNvSpPr txBox="1"/>
          <p:nvPr/>
        </p:nvSpPr>
        <p:spPr>
          <a:xfrm>
            <a:off x="533400" y="4875074"/>
            <a:ext cx="4891083" cy="1754326"/>
          </a:xfrm>
          <a:prstGeom prst="rect">
            <a:avLst/>
          </a:prstGeom>
          <a:noFill/>
        </p:spPr>
        <p:txBody>
          <a:bodyPr wrap="none" rtlCol="0">
            <a:spAutoFit/>
          </a:bodyPr>
          <a:lstStyle/>
          <a:p>
            <a:r>
              <a:rPr lang="en-US" b="1" dirty="0" smtClean="0">
                <a:solidFill>
                  <a:schemeClr val="bg1"/>
                </a:solidFill>
              </a:rPr>
              <a:t>Alternative</a:t>
            </a:r>
            <a:r>
              <a:rPr lang="en-US" dirty="0" smtClean="0">
                <a:solidFill>
                  <a:schemeClr val="bg1"/>
                </a:solidFill>
              </a:rPr>
              <a:t>: </a:t>
            </a:r>
            <a:r>
              <a:rPr lang="en-US" dirty="0">
                <a:solidFill>
                  <a:schemeClr val="bg1"/>
                </a:solidFill>
              </a:rPr>
              <a:t>S</a:t>
            </a:r>
            <a:r>
              <a:rPr lang="en-US" dirty="0" smtClean="0">
                <a:solidFill>
                  <a:schemeClr val="bg1"/>
                </a:solidFill>
              </a:rPr>
              <a:t>tatic </a:t>
            </a:r>
            <a:r>
              <a:rPr lang="en-US" dirty="0" smtClean="0">
                <a:solidFill>
                  <a:schemeClr val="bg1"/>
                </a:solidFill>
              </a:rPr>
              <a:t>Ackermann </a:t>
            </a:r>
            <a:r>
              <a:rPr lang="en-US" dirty="0" smtClean="0">
                <a:solidFill>
                  <a:schemeClr val="bg1"/>
                </a:solidFill>
              </a:rPr>
              <a:t>Reduction </a:t>
            </a:r>
            <a:br>
              <a:rPr lang="en-US" dirty="0" smtClean="0">
                <a:solidFill>
                  <a:schemeClr val="bg1"/>
                </a:solidFill>
              </a:rPr>
            </a:br>
            <a:r>
              <a:rPr lang="en-US" dirty="0" smtClean="0">
                <a:solidFill>
                  <a:schemeClr val="bg1"/>
                </a:solidFill>
              </a:rPr>
              <a:t>[</a:t>
            </a:r>
            <a:r>
              <a:rPr lang="en-US" dirty="0" err="1" smtClean="0">
                <a:solidFill>
                  <a:schemeClr val="bg1"/>
                </a:solidFill>
              </a:rPr>
              <a:t>Singerman</a:t>
            </a:r>
            <a:r>
              <a:rPr lang="en-US" dirty="0" smtClean="0">
                <a:solidFill>
                  <a:schemeClr val="bg1"/>
                </a:solidFill>
              </a:rPr>
              <a:t>, </a:t>
            </a:r>
            <a:r>
              <a:rPr lang="en-US" dirty="0" err="1" smtClean="0">
                <a:solidFill>
                  <a:schemeClr val="bg1"/>
                </a:solidFill>
              </a:rPr>
              <a:t>Pnueli</a:t>
            </a:r>
            <a:r>
              <a:rPr lang="en-US" dirty="0" smtClean="0">
                <a:solidFill>
                  <a:schemeClr val="bg1"/>
                </a:solidFill>
              </a:rPr>
              <a:t>, </a:t>
            </a:r>
            <a:r>
              <a:rPr lang="en-US" dirty="0" err="1" smtClean="0">
                <a:solidFill>
                  <a:schemeClr val="bg1"/>
                </a:solidFill>
              </a:rPr>
              <a:t>Velev</a:t>
            </a:r>
            <a:r>
              <a:rPr lang="en-US" dirty="0" smtClean="0">
                <a:solidFill>
                  <a:schemeClr val="bg1"/>
                </a:solidFill>
              </a:rPr>
              <a:t>, Bryant</a:t>
            </a:r>
            <a:r>
              <a:rPr lang="en-US" dirty="0" smtClean="0">
                <a:solidFill>
                  <a:schemeClr val="bg1"/>
                </a:solidFill>
              </a:rPr>
              <a:t>, </a:t>
            </a:r>
            <a:r>
              <a:rPr lang="en-US" dirty="0" err="1" smtClean="0">
                <a:solidFill>
                  <a:schemeClr val="bg1"/>
                </a:solidFill>
              </a:rPr>
              <a:t>Strichman</a:t>
            </a:r>
            <a:r>
              <a:rPr lang="en-US" dirty="0" smtClean="0">
                <a:solidFill>
                  <a:schemeClr val="bg1"/>
                </a:solidFill>
              </a:rPr>
              <a:t>,</a:t>
            </a:r>
            <a:br>
              <a:rPr lang="en-US" dirty="0" smtClean="0">
                <a:solidFill>
                  <a:schemeClr val="bg1"/>
                </a:solidFill>
              </a:rPr>
            </a:br>
            <a:r>
              <a:rPr lang="en-US" dirty="0" smtClean="0">
                <a:solidFill>
                  <a:schemeClr val="bg1"/>
                </a:solidFill>
              </a:rPr>
              <a:t>Lahiri</a:t>
            </a:r>
            <a:r>
              <a:rPr lang="en-US" dirty="0" smtClean="0">
                <a:solidFill>
                  <a:schemeClr val="bg1"/>
                </a:solidFill>
              </a:rPr>
              <a:t>, </a:t>
            </a:r>
            <a:r>
              <a:rPr lang="en-US" dirty="0" err="1" smtClean="0">
                <a:solidFill>
                  <a:schemeClr val="bg1"/>
                </a:solidFill>
              </a:rPr>
              <a:t>Seisha</a:t>
            </a:r>
            <a:r>
              <a:rPr lang="en-US" dirty="0" smtClean="0">
                <a:solidFill>
                  <a:schemeClr val="bg1"/>
                </a:solidFill>
              </a:rPr>
              <a:t>, </a:t>
            </a:r>
            <a:r>
              <a:rPr lang="it-IT" dirty="0" smtClean="0">
                <a:solidFill>
                  <a:schemeClr val="bg1"/>
                </a:solidFill>
              </a:rPr>
              <a:t>Bruttomesso,Cimatti</a:t>
            </a:r>
            <a:r>
              <a:rPr lang="it-IT" dirty="0">
                <a:solidFill>
                  <a:schemeClr val="bg1"/>
                </a:solidFill>
              </a:rPr>
              <a:t>, </a:t>
            </a:r>
            <a:r>
              <a:rPr lang="it-IT" dirty="0" smtClean="0">
                <a:solidFill>
                  <a:schemeClr val="bg1"/>
                </a:solidFill>
              </a:rPr>
              <a:t>Franzen</a:t>
            </a:r>
            <a:r>
              <a:rPr lang="it-IT" dirty="0">
                <a:solidFill>
                  <a:schemeClr val="bg1"/>
                </a:solidFill>
              </a:rPr>
              <a:t>, </a:t>
            </a:r>
            <a:r>
              <a:rPr lang="it-IT" dirty="0" smtClean="0">
                <a:solidFill>
                  <a:schemeClr val="bg1"/>
                </a:solidFill>
              </a:rPr>
              <a:t/>
            </a:r>
            <a:br>
              <a:rPr lang="it-IT" dirty="0" smtClean="0">
                <a:solidFill>
                  <a:schemeClr val="bg1"/>
                </a:solidFill>
              </a:rPr>
            </a:br>
            <a:r>
              <a:rPr lang="it-IT" dirty="0" smtClean="0">
                <a:solidFill>
                  <a:schemeClr val="bg1"/>
                </a:solidFill>
              </a:rPr>
              <a:t>Griggio</a:t>
            </a:r>
            <a:r>
              <a:rPr lang="it-IT" dirty="0" smtClean="0">
                <a:solidFill>
                  <a:schemeClr val="bg1"/>
                </a:solidFill>
              </a:rPr>
              <a:t>, </a:t>
            </a:r>
            <a:r>
              <a:rPr lang="it-IT" dirty="0" smtClean="0">
                <a:solidFill>
                  <a:schemeClr val="bg1"/>
                </a:solidFill>
              </a:rPr>
              <a:t>Santuari</a:t>
            </a:r>
            <a:r>
              <a:rPr lang="it-IT" dirty="0" smtClean="0">
                <a:solidFill>
                  <a:schemeClr val="bg1"/>
                </a:solidFill>
              </a:rPr>
              <a:t>, Sebastiani]</a:t>
            </a:r>
            <a:r>
              <a:rPr lang="it-IT" dirty="0" smtClean="0"/>
              <a:t>,</a:t>
            </a:r>
          </a:p>
          <a:p>
            <a:r>
              <a:rPr lang="en-US" dirty="0" smtClean="0">
                <a:solidFill>
                  <a:schemeClr val="bg1"/>
                </a:solidFill>
              </a:rPr>
              <a:t>P-simulates ground E-Resolution. </a:t>
            </a:r>
            <a:br>
              <a:rPr lang="en-US" dirty="0" smtClean="0">
                <a:solidFill>
                  <a:schemeClr val="bg1"/>
                </a:solidFill>
              </a:rPr>
            </a:br>
            <a:r>
              <a:rPr lang="en-US" b="1" dirty="0" smtClean="0">
                <a:solidFill>
                  <a:schemeClr val="bg1"/>
                </a:solidFill>
              </a:rPr>
              <a:t>But </a:t>
            </a:r>
            <a:r>
              <a:rPr lang="en-US" dirty="0" smtClean="0">
                <a:solidFill>
                  <a:schemeClr val="bg1"/>
                </a:solidFill>
              </a:rPr>
              <a:t>it has high up-front space overhead.</a:t>
            </a:r>
          </a:p>
        </p:txBody>
      </p:sp>
      <p:sp>
        <p:nvSpPr>
          <p:cNvPr id="4" name="TextBox 3"/>
          <p:cNvSpPr txBox="1"/>
          <p:nvPr/>
        </p:nvSpPr>
        <p:spPr>
          <a:xfrm>
            <a:off x="457200" y="1905000"/>
            <a:ext cx="1192955" cy="461665"/>
          </a:xfrm>
          <a:prstGeom prst="rect">
            <a:avLst/>
          </a:prstGeom>
          <a:noFill/>
        </p:spPr>
        <p:txBody>
          <a:bodyPr wrap="none" rtlCol="0">
            <a:spAutoFit/>
          </a:bodyPr>
          <a:lstStyle/>
          <a:p>
            <a:r>
              <a:rPr lang="en-US" sz="2400" b="1" dirty="0">
                <a:solidFill>
                  <a:schemeClr val="bg1"/>
                </a:solidFill>
              </a:rPr>
              <a:t>Claim</a:t>
            </a:r>
            <a:r>
              <a:rPr lang="en-US" sz="2400" dirty="0">
                <a:solidFill>
                  <a:schemeClr val="bg1"/>
                </a:solidFill>
              </a:rPr>
              <a:t>: </a:t>
            </a:r>
          </a:p>
        </p:txBody>
      </p:sp>
      <p:graphicFrame>
        <p:nvGraphicFramePr>
          <p:cNvPr id="11" name="Diamonds"/>
          <p:cNvGraphicFramePr>
            <a:graphicFrameLocks/>
          </p:cNvGraphicFramePr>
          <p:nvPr>
            <p:extLst>
              <p:ext uri="{D42A27DB-BD31-4B8C-83A1-F6EECF244321}">
                <p14:modId xmlns:p14="http://schemas.microsoft.com/office/powerpoint/2010/main" val="4209488310"/>
              </p:ext>
            </p:extLst>
          </p:nvPr>
        </p:nvGraphicFramePr>
        <p:xfrm>
          <a:off x="5334000" y="4209871"/>
          <a:ext cx="3778685" cy="2648130"/>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p:cNvSpPr txBox="1"/>
          <p:nvPr/>
        </p:nvSpPr>
        <p:spPr>
          <a:xfrm>
            <a:off x="5590783" y="3909536"/>
            <a:ext cx="3553217" cy="369332"/>
          </a:xfrm>
          <a:prstGeom prst="rect">
            <a:avLst/>
          </a:prstGeom>
          <a:noFill/>
        </p:spPr>
        <p:txBody>
          <a:bodyPr wrap="none" rtlCol="0">
            <a:spAutoFit/>
          </a:bodyPr>
          <a:lstStyle/>
          <a:p>
            <a:r>
              <a:rPr lang="en-US" dirty="0" smtClean="0">
                <a:solidFill>
                  <a:schemeClr val="bg1"/>
                </a:solidFill>
              </a:rPr>
              <a:t>Effect on the Diamond Example:.</a:t>
            </a:r>
          </a:p>
        </p:txBody>
      </p:sp>
      <p:sp>
        <p:nvSpPr>
          <p:cNvPr id="7" name="TextBox 6"/>
          <p:cNvSpPr txBox="1"/>
          <p:nvPr/>
        </p:nvSpPr>
        <p:spPr>
          <a:xfrm>
            <a:off x="5576169" y="4278868"/>
            <a:ext cx="567784" cy="369332"/>
          </a:xfrm>
          <a:prstGeom prst="rect">
            <a:avLst/>
          </a:prstGeom>
          <a:noFill/>
        </p:spPr>
        <p:txBody>
          <a:bodyPr wrap="none" rtlCol="0">
            <a:spAutoFit/>
          </a:bodyPr>
          <a:lstStyle/>
          <a:p>
            <a:r>
              <a:rPr lang="en-US" sz="1600" dirty="0">
                <a:solidFill>
                  <a:schemeClr val="bg1"/>
                </a:solidFill>
              </a:rPr>
              <a:t>s</a:t>
            </a:r>
            <a:r>
              <a:rPr lang="en-US" sz="1600" dirty="0" smtClean="0">
                <a:solidFill>
                  <a:schemeClr val="bg1"/>
                </a:solidFill>
              </a:rPr>
              <a:t>ec</a:t>
            </a:r>
            <a:r>
              <a:rPr lang="en-US" dirty="0" smtClean="0">
                <a:solidFill>
                  <a:schemeClr val="bg1"/>
                </a:solidFill>
              </a:rPr>
              <a:t>.</a:t>
            </a:r>
          </a:p>
        </p:txBody>
      </p:sp>
    </p:spTree>
    <p:extLst>
      <p:ext uri="{BB962C8B-B14F-4D97-AF65-F5344CB8AC3E}">
        <p14:creationId xmlns:p14="http://schemas.microsoft.com/office/powerpoint/2010/main" val="4136798204"/>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747897"/>
          </a:xfrm>
        </p:spPr>
        <p:txBody>
          <a:bodyPr/>
          <a:lstStyle/>
          <a:p>
            <a:r>
              <a:rPr lang="en-US" dirty="0" smtClean="0"/>
              <a:t>CDTR for </a:t>
            </a:r>
            <a:r>
              <a:rPr lang="en-US" sz="4400" i="1" dirty="0" smtClean="0"/>
              <a:t>Linear Difference Arithmetic</a:t>
            </a:r>
            <a:endParaRPr lang="en-US" sz="4400" i="1"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81000" y="1412875"/>
                <a:ext cx="8382000" cy="3605602"/>
              </a:xfrm>
            </p:spPr>
            <p:txBody>
              <a:bodyPr/>
              <a:lstStyle/>
              <a:p>
                <a:pPr marL="0" indent="0">
                  <a:buNone/>
                </a:pPr>
                <a:r>
                  <a:rPr lang="en-US" b="0" dirty="0" smtClean="0"/>
                  <a:t>	</a:t>
                </a:r>
                <a14:m>
                  <m:oMath xmlns:m="http://schemas.openxmlformats.org/officeDocument/2006/math">
                    <m:r>
                      <a:rPr lang="en-US" b="0" i="1" smtClean="0">
                        <a:latin typeface="Cambria Math"/>
                      </a:rPr>
                      <m:t>𝑎</m:t>
                    </m:r>
                    <m:r>
                      <a:rPr lang="en-US" b="0" i="1" smtClean="0">
                        <a:latin typeface="Cambria Math"/>
                      </a:rPr>
                      <m:t>&lt;</m:t>
                    </m:r>
                    <m:sSub>
                      <m:sSubPr>
                        <m:ctrlPr>
                          <a:rPr lang="en-US" b="0" i="1" smtClean="0">
                            <a:latin typeface="Cambria Math"/>
                          </a:rPr>
                        </m:ctrlPr>
                      </m:sSubPr>
                      <m:e>
                        <m:r>
                          <a:rPr lang="en-US" b="0" i="1" smtClean="0">
                            <a:latin typeface="Cambria Math"/>
                          </a:rPr>
                          <m:t>𝑥</m:t>
                        </m:r>
                      </m:e>
                      <m:sub>
                        <m:r>
                          <a:rPr lang="en-US" b="0" i="1" smtClean="0">
                            <a:latin typeface="Cambria Math"/>
                          </a:rPr>
                          <m:t>1</m:t>
                        </m:r>
                      </m:sub>
                    </m:sSub>
                    <m:r>
                      <a:rPr lang="en-US" b="0" i="1" smtClean="0">
                        <a:latin typeface="Cambria Math"/>
                      </a:rPr>
                      <m:t>∧</m:t>
                    </m:r>
                    <m:r>
                      <a:rPr lang="en-US" b="0" i="1" smtClean="0">
                        <a:latin typeface="Cambria Math"/>
                      </a:rPr>
                      <m:t>𝑎</m:t>
                    </m:r>
                    <m:r>
                      <a:rPr lang="en-US" b="0" i="1" smtClean="0">
                        <a:latin typeface="Cambria Math"/>
                      </a:rPr>
                      <m:t>&lt;</m:t>
                    </m:r>
                    <m:sSub>
                      <m:sSubPr>
                        <m:ctrlPr>
                          <a:rPr lang="en-US" b="0" i="1" smtClean="0">
                            <a:latin typeface="Cambria Math"/>
                          </a:rPr>
                        </m:ctrlPr>
                      </m:sSubPr>
                      <m:e>
                        <m:r>
                          <a:rPr lang="en-US" b="0" i="1" smtClean="0">
                            <a:latin typeface="Cambria Math"/>
                          </a:rPr>
                          <m:t>𝑥</m:t>
                        </m:r>
                      </m:e>
                      <m:sub>
                        <m:r>
                          <a:rPr lang="en-US" b="0" i="1" smtClean="0">
                            <a:latin typeface="Cambria Math"/>
                          </a:rPr>
                          <m:t>2</m:t>
                        </m:r>
                      </m:sub>
                    </m:sSub>
                    <m:r>
                      <a:rPr lang="en-US" b="0" i="1" smtClean="0">
                        <a:latin typeface="Cambria Math"/>
                      </a:rPr>
                      <m:t>∧</m:t>
                    </m:r>
                    <m:d>
                      <m:dPr>
                        <m:ctrlPr>
                          <a:rPr lang="en-US" b="0" i="1" smtClean="0">
                            <a:latin typeface="Cambria Math"/>
                          </a:rPr>
                        </m:ctrlPr>
                      </m:dPr>
                      <m:e>
                        <m:sSub>
                          <m:sSubPr>
                            <m:ctrlPr>
                              <a:rPr lang="en-US" b="0" i="1" smtClean="0">
                                <a:latin typeface="Cambria Math"/>
                              </a:rPr>
                            </m:ctrlPr>
                          </m:sSubPr>
                          <m:e>
                            <m:r>
                              <a:rPr lang="en-US" b="0" i="1" smtClean="0">
                                <a:latin typeface="Cambria Math"/>
                              </a:rPr>
                              <m:t>𝑥</m:t>
                            </m:r>
                          </m:e>
                          <m:sub>
                            <m:r>
                              <a:rPr lang="en-US" b="0" i="1" smtClean="0">
                                <a:latin typeface="Cambria Math"/>
                              </a:rPr>
                              <m:t>1</m:t>
                            </m:r>
                          </m:sub>
                        </m:sSub>
                        <m:r>
                          <a:rPr lang="en-US" b="0" i="1" smtClean="0">
                            <a:latin typeface="Cambria Math"/>
                          </a:rPr>
                          <m:t>&lt;</m:t>
                        </m:r>
                        <m:r>
                          <a:rPr lang="en-US" b="0" i="1" smtClean="0">
                            <a:latin typeface="Cambria Math"/>
                          </a:rPr>
                          <m:t>𝑏</m:t>
                        </m:r>
                        <m:r>
                          <a:rPr lang="en-US" b="0" i="1" smtClean="0">
                            <a:latin typeface="Cambria Math"/>
                          </a:rPr>
                          <m:t>∨</m:t>
                        </m:r>
                        <m:sSub>
                          <m:sSubPr>
                            <m:ctrlPr>
                              <a:rPr lang="en-US" b="0" i="1" smtClean="0">
                                <a:latin typeface="Cambria Math"/>
                              </a:rPr>
                            </m:ctrlPr>
                          </m:sSubPr>
                          <m:e>
                            <m:r>
                              <a:rPr lang="en-US" b="0" i="1" smtClean="0">
                                <a:latin typeface="Cambria Math"/>
                              </a:rPr>
                              <m:t>𝑥</m:t>
                            </m:r>
                          </m:e>
                          <m:sub>
                            <m:r>
                              <a:rPr lang="en-US" b="0" i="1" smtClean="0">
                                <a:latin typeface="Cambria Math"/>
                              </a:rPr>
                              <m:t>2</m:t>
                            </m:r>
                          </m:sub>
                        </m:sSub>
                        <m:r>
                          <a:rPr lang="en-US" b="0" i="1" smtClean="0">
                            <a:latin typeface="Cambria Math"/>
                          </a:rPr>
                          <m:t>&lt;</m:t>
                        </m:r>
                        <m:r>
                          <a:rPr lang="en-US" b="0" i="1" smtClean="0">
                            <a:latin typeface="Cambria Math"/>
                          </a:rPr>
                          <m:t>𝑏</m:t>
                        </m:r>
                      </m:e>
                    </m:d>
                    <m:r>
                      <a:rPr lang="en-US" b="0" i="1" smtClean="0">
                        <a:latin typeface="Cambria Math"/>
                      </a:rPr>
                      <m:t>∧</m:t>
                    </m:r>
                  </m:oMath>
                </a14:m>
                <a:r>
                  <a:rPr lang="en-US" b="0" i="1" dirty="0" smtClean="0">
                    <a:latin typeface="Cambria Math"/>
                  </a:rPr>
                  <a:t/>
                </a:r>
                <a:br>
                  <a:rPr lang="en-US" b="0" i="1" dirty="0" smtClean="0">
                    <a:latin typeface="Cambria Math"/>
                  </a:rPr>
                </a:br>
                <a:r>
                  <a:rPr lang="en-US" b="0" i="1" dirty="0" smtClean="0">
                    <a:latin typeface="Cambria Math"/>
                  </a:rPr>
                  <a:t>	b </a:t>
                </a:r>
                <a14:m>
                  <m:oMath xmlns:m="http://schemas.openxmlformats.org/officeDocument/2006/math">
                    <m:r>
                      <a:rPr lang="en-US" b="0" i="1" smtClean="0">
                        <a:latin typeface="Cambria Math"/>
                      </a:rPr>
                      <m:t>&lt;</m:t>
                    </m:r>
                    <m:sSub>
                      <m:sSubPr>
                        <m:ctrlPr>
                          <a:rPr lang="en-US" b="0" i="1" smtClean="0">
                            <a:latin typeface="Cambria Math"/>
                          </a:rPr>
                        </m:ctrlPr>
                      </m:sSubPr>
                      <m:e>
                        <m:r>
                          <a:rPr lang="en-US" b="0" i="1" smtClean="0">
                            <a:latin typeface="Cambria Math"/>
                          </a:rPr>
                          <m:t>𝑦</m:t>
                        </m:r>
                      </m:e>
                      <m:sub>
                        <m:r>
                          <a:rPr lang="en-US" b="0" i="1" smtClean="0">
                            <a:latin typeface="Cambria Math"/>
                          </a:rPr>
                          <m:t>1</m:t>
                        </m:r>
                      </m:sub>
                    </m:sSub>
                    <m:r>
                      <a:rPr lang="en-US" i="1">
                        <a:latin typeface="Cambria Math"/>
                      </a:rPr>
                      <m:t>∧</m:t>
                    </m:r>
                    <m:r>
                      <a:rPr lang="en-US" b="0" i="1" smtClean="0">
                        <a:latin typeface="Cambria Math"/>
                      </a:rPr>
                      <m:t>𝑏</m:t>
                    </m:r>
                    <m:r>
                      <a:rPr lang="en-US" b="0" i="1" smtClean="0">
                        <a:latin typeface="Cambria Math"/>
                      </a:rPr>
                      <m:t>&lt;</m:t>
                    </m:r>
                    <m:sSub>
                      <m:sSubPr>
                        <m:ctrlPr>
                          <a:rPr lang="en-US" i="1">
                            <a:latin typeface="Cambria Math"/>
                          </a:rPr>
                        </m:ctrlPr>
                      </m:sSubPr>
                      <m:e>
                        <m:r>
                          <a:rPr lang="en-US" b="0" i="1" smtClean="0">
                            <a:latin typeface="Cambria Math"/>
                          </a:rPr>
                          <m:t>𝑦</m:t>
                        </m:r>
                      </m:e>
                      <m:sub>
                        <m:r>
                          <a:rPr lang="en-US" i="1">
                            <a:latin typeface="Cambria Math"/>
                          </a:rPr>
                          <m:t>2</m:t>
                        </m:r>
                      </m:sub>
                    </m:sSub>
                    <m:r>
                      <a:rPr lang="en-US" i="1">
                        <a:latin typeface="Cambria Math"/>
                      </a:rPr>
                      <m:t>∧</m:t>
                    </m:r>
                    <m:d>
                      <m:dPr>
                        <m:ctrlPr>
                          <a:rPr lang="en-US" i="1">
                            <a:latin typeface="Cambria Math"/>
                          </a:rPr>
                        </m:ctrlPr>
                      </m:dPr>
                      <m:e>
                        <m:sSub>
                          <m:sSubPr>
                            <m:ctrlPr>
                              <a:rPr lang="en-US" i="1">
                                <a:latin typeface="Cambria Math"/>
                              </a:rPr>
                            </m:ctrlPr>
                          </m:sSubPr>
                          <m:e>
                            <m:r>
                              <a:rPr lang="en-US" b="0" i="1" smtClean="0">
                                <a:latin typeface="Cambria Math"/>
                              </a:rPr>
                              <m:t>𝑦</m:t>
                            </m:r>
                          </m:e>
                          <m:sub>
                            <m:r>
                              <a:rPr lang="en-US" i="1">
                                <a:latin typeface="Cambria Math"/>
                              </a:rPr>
                              <m:t>1</m:t>
                            </m:r>
                          </m:sub>
                        </m:sSub>
                        <m:r>
                          <a:rPr lang="en-US" i="1">
                            <a:latin typeface="Cambria Math"/>
                          </a:rPr>
                          <m:t>&lt;</m:t>
                        </m:r>
                        <m:r>
                          <a:rPr lang="en-US" b="0" i="1" smtClean="0">
                            <a:latin typeface="Cambria Math"/>
                          </a:rPr>
                          <m:t>𝑐</m:t>
                        </m:r>
                        <m:r>
                          <a:rPr lang="en-US" i="1">
                            <a:latin typeface="Cambria Math"/>
                          </a:rPr>
                          <m:t>∨</m:t>
                        </m:r>
                        <m:sSub>
                          <m:sSubPr>
                            <m:ctrlPr>
                              <a:rPr lang="en-US" i="1">
                                <a:latin typeface="Cambria Math"/>
                              </a:rPr>
                            </m:ctrlPr>
                          </m:sSubPr>
                          <m:e>
                            <m:r>
                              <a:rPr lang="en-US" b="0" i="1" smtClean="0">
                                <a:latin typeface="Cambria Math"/>
                              </a:rPr>
                              <m:t>𝑦</m:t>
                            </m:r>
                          </m:e>
                          <m:sub>
                            <m:r>
                              <a:rPr lang="en-US" i="1">
                                <a:latin typeface="Cambria Math"/>
                              </a:rPr>
                              <m:t>2</m:t>
                            </m:r>
                          </m:sub>
                        </m:sSub>
                        <m:r>
                          <a:rPr lang="en-US" i="1">
                            <a:latin typeface="Cambria Math"/>
                          </a:rPr>
                          <m:t>&lt;</m:t>
                        </m:r>
                        <m:r>
                          <a:rPr lang="en-US" b="0" i="1" smtClean="0">
                            <a:latin typeface="Cambria Math"/>
                          </a:rPr>
                          <m:t>𝑐</m:t>
                        </m:r>
                      </m:e>
                    </m:d>
                    <m:r>
                      <a:rPr lang="en-US" b="0" i="1" smtClean="0">
                        <a:latin typeface="Cambria Math"/>
                      </a:rPr>
                      <m:t>∧</m:t>
                    </m:r>
                  </m:oMath>
                </a14:m>
                <a:r>
                  <a:rPr lang="en-US" b="0" i="1" dirty="0" smtClean="0">
                    <a:latin typeface="Cambria Math"/>
                  </a:rPr>
                  <a:t/>
                </a:r>
                <a:br>
                  <a:rPr lang="en-US" b="0" i="1" dirty="0" smtClean="0">
                    <a:latin typeface="Cambria Math"/>
                  </a:rPr>
                </a:br>
                <a:r>
                  <a:rPr lang="en-US" b="0" i="1" dirty="0" smtClean="0">
                    <a:latin typeface="Cambria Math"/>
                  </a:rPr>
                  <a:t>	</a:t>
                </a:r>
                <a14:m>
                  <m:oMath xmlns:m="http://schemas.openxmlformats.org/officeDocument/2006/math">
                    <m:r>
                      <m:rPr>
                        <m:nor/>
                      </m:rPr>
                      <a:rPr lang="en-US" i="1" dirty="0" smtClean="0">
                        <a:latin typeface="Cambria Math"/>
                      </a:rPr>
                      <m:t>c</m:t>
                    </m:r>
                    <m:r>
                      <a:rPr lang="en-US" b="0" i="1" smtClean="0">
                        <a:latin typeface="Cambria Math"/>
                      </a:rPr>
                      <m:t>&lt;</m:t>
                    </m:r>
                    <m:sSub>
                      <m:sSubPr>
                        <m:ctrlPr>
                          <a:rPr lang="en-US" i="1">
                            <a:latin typeface="Cambria Math"/>
                          </a:rPr>
                        </m:ctrlPr>
                      </m:sSubPr>
                      <m:e>
                        <m:r>
                          <a:rPr lang="en-US" b="0" i="1" smtClean="0">
                            <a:latin typeface="Cambria Math"/>
                          </a:rPr>
                          <m:t>𝑧</m:t>
                        </m:r>
                      </m:e>
                      <m:sub>
                        <m:r>
                          <a:rPr lang="en-US" i="1">
                            <a:latin typeface="Cambria Math"/>
                          </a:rPr>
                          <m:t>1</m:t>
                        </m:r>
                      </m:sub>
                    </m:sSub>
                    <m:r>
                      <a:rPr lang="en-US" i="1">
                        <a:latin typeface="Cambria Math"/>
                      </a:rPr>
                      <m:t>∧</m:t>
                    </m:r>
                    <m:r>
                      <a:rPr lang="en-US" b="0" i="1" smtClean="0">
                        <a:latin typeface="Cambria Math"/>
                      </a:rPr>
                      <m:t>𝑐</m:t>
                    </m:r>
                    <m:r>
                      <a:rPr lang="en-US" b="0" i="1" smtClean="0">
                        <a:latin typeface="Cambria Math"/>
                      </a:rPr>
                      <m:t>&lt;</m:t>
                    </m:r>
                    <m:sSub>
                      <m:sSubPr>
                        <m:ctrlPr>
                          <a:rPr lang="en-US" i="1">
                            <a:latin typeface="Cambria Math"/>
                          </a:rPr>
                        </m:ctrlPr>
                      </m:sSubPr>
                      <m:e>
                        <m:r>
                          <a:rPr lang="en-US" b="0" i="1" smtClean="0">
                            <a:latin typeface="Cambria Math"/>
                          </a:rPr>
                          <m:t>𝑧</m:t>
                        </m:r>
                      </m:e>
                      <m:sub>
                        <m:r>
                          <a:rPr lang="en-US" i="1">
                            <a:latin typeface="Cambria Math"/>
                          </a:rPr>
                          <m:t>2</m:t>
                        </m:r>
                      </m:sub>
                    </m:sSub>
                    <m:r>
                      <a:rPr lang="en-US" i="1">
                        <a:latin typeface="Cambria Math"/>
                      </a:rPr>
                      <m:t>∧</m:t>
                    </m:r>
                    <m:d>
                      <m:dPr>
                        <m:ctrlPr>
                          <a:rPr lang="en-US" i="1" smtClean="0">
                            <a:latin typeface="Cambria Math"/>
                          </a:rPr>
                        </m:ctrlPr>
                      </m:dPr>
                      <m:e>
                        <m:sSub>
                          <m:sSubPr>
                            <m:ctrlPr>
                              <a:rPr lang="en-US" i="1">
                                <a:latin typeface="Cambria Math"/>
                              </a:rPr>
                            </m:ctrlPr>
                          </m:sSubPr>
                          <m:e>
                            <m:r>
                              <a:rPr lang="en-US" b="0" i="1" smtClean="0">
                                <a:latin typeface="Cambria Math"/>
                              </a:rPr>
                              <m:t>𝑧</m:t>
                            </m:r>
                          </m:e>
                          <m:sub>
                            <m:r>
                              <a:rPr lang="en-US" i="1">
                                <a:latin typeface="Cambria Math"/>
                              </a:rPr>
                              <m:t>1</m:t>
                            </m:r>
                          </m:sub>
                        </m:sSub>
                        <m:r>
                          <a:rPr lang="en-US" i="1">
                            <a:latin typeface="Cambria Math"/>
                          </a:rPr>
                          <m:t>&lt;</m:t>
                        </m:r>
                        <m:r>
                          <a:rPr lang="en-US" b="0" i="1" smtClean="0">
                            <a:latin typeface="Cambria Math"/>
                          </a:rPr>
                          <m:t>𝑎</m:t>
                        </m:r>
                        <m:r>
                          <a:rPr lang="en-US" i="1">
                            <a:latin typeface="Cambria Math"/>
                          </a:rPr>
                          <m:t>∨</m:t>
                        </m:r>
                        <m:sSub>
                          <m:sSubPr>
                            <m:ctrlPr>
                              <a:rPr lang="en-US" i="1">
                                <a:latin typeface="Cambria Math"/>
                              </a:rPr>
                            </m:ctrlPr>
                          </m:sSubPr>
                          <m:e>
                            <m:r>
                              <a:rPr lang="en-US" b="0" i="1" smtClean="0">
                                <a:latin typeface="Cambria Math"/>
                              </a:rPr>
                              <m:t>𝑧</m:t>
                            </m:r>
                          </m:e>
                          <m:sub>
                            <m:r>
                              <a:rPr lang="en-US" i="1">
                                <a:latin typeface="Cambria Math"/>
                              </a:rPr>
                              <m:t>2</m:t>
                            </m:r>
                          </m:sub>
                        </m:sSub>
                        <m:r>
                          <a:rPr lang="en-US" i="1">
                            <a:latin typeface="Cambria Math"/>
                          </a:rPr>
                          <m:t>&lt;</m:t>
                        </m:r>
                        <m:r>
                          <a:rPr lang="en-US" b="0" i="1" smtClean="0">
                            <a:latin typeface="Cambria Math"/>
                          </a:rPr>
                          <m:t>𝑎</m:t>
                        </m:r>
                      </m:e>
                    </m:d>
                  </m:oMath>
                </a14:m>
                <a:endParaRPr lang="en-US" dirty="0"/>
              </a:p>
              <a:p>
                <a:endParaRPr lang="en-US" b="0" dirty="0" smtClean="0"/>
              </a:p>
              <a:p>
                <a:pPr marL="0" indent="0">
                  <a:buNone/>
                </a:pPr>
                <a:endParaRPr lang="en-US" b="0" dirty="0" smtClean="0"/>
              </a:p>
              <a:p>
                <a:endParaRPr lang="en-US" dirty="0" smtClean="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81000" y="1412875"/>
                <a:ext cx="8382000" cy="3605602"/>
              </a:xfrm>
              <a:blipFill rotWithShape="1">
                <a:blip r:embed="rId2"/>
                <a:stretch>
                  <a:fillRect/>
                </a:stretch>
              </a:blipFill>
            </p:spPr>
            <p:txBody>
              <a:bodyPr/>
              <a:lstStyle/>
              <a:p>
                <a:r>
                  <a:rPr lang="en-US">
                    <a:noFill/>
                  </a:rPr>
                  <a:t> </a:t>
                </a:r>
              </a:p>
            </p:txBody>
          </p:sp>
        </mc:Fallback>
      </mc:AlternateContent>
      <p:grpSp>
        <p:nvGrpSpPr>
          <p:cNvPr id="94" name="Group 93"/>
          <p:cNvGrpSpPr/>
          <p:nvPr/>
        </p:nvGrpSpPr>
        <p:grpSpPr>
          <a:xfrm>
            <a:off x="1524000" y="3124200"/>
            <a:ext cx="6096000" cy="2438400"/>
            <a:chOff x="1524000" y="3124200"/>
            <a:chExt cx="6096000" cy="2438400"/>
          </a:xfrm>
        </p:grpSpPr>
        <mc:AlternateContent xmlns:mc="http://schemas.openxmlformats.org/markup-compatibility/2006" xmlns:a14="http://schemas.microsoft.com/office/drawing/2010/main">
          <mc:Choice Requires="a14">
            <p:sp>
              <p:nvSpPr>
                <p:cNvPr id="4" name="Oval 3"/>
                <p:cNvSpPr/>
                <p:nvPr/>
              </p:nvSpPr>
              <p:spPr bwMode="auto">
                <a:xfrm>
                  <a:off x="1524000" y="4038600"/>
                  <a:ext cx="533400" cy="533400"/>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lang="en-US" sz="2800" b="0" i="1" dirty="0" smtClean="0">
                            <a:solidFill>
                              <a:schemeClr val="tx1"/>
                            </a:solidFill>
                            <a:effectLst>
                              <a:outerShdw blurRad="38100" dist="38100" dir="2700000" algn="tl">
                                <a:srgbClr val="000000">
                                  <a:alpha val="43137"/>
                                </a:srgbClr>
                              </a:outerShdw>
                            </a:effectLst>
                            <a:latin typeface="Cambria Math"/>
                          </a:rPr>
                          <m:t> </m:t>
                        </m:r>
                        <m:r>
                          <a:rPr lang="en-US" sz="2800" i="1" dirty="0" smtClean="0">
                            <a:solidFill>
                              <a:schemeClr val="tx1"/>
                            </a:solidFill>
                            <a:effectLst>
                              <a:outerShdw blurRad="38100" dist="38100" dir="2700000" algn="tl">
                                <a:srgbClr val="000000">
                                  <a:alpha val="43137"/>
                                </a:srgbClr>
                              </a:outerShdw>
                            </a:effectLst>
                            <a:latin typeface="Cambria Math"/>
                          </a:rPr>
                          <m:t>𝑎</m:t>
                        </m:r>
                      </m:oMath>
                    </m:oMathPara>
                  </a14:m>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mc:Choice>
          <mc:Fallback xmlns="">
            <p:sp>
              <p:nvSpPr>
                <p:cNvPr id="4" name="Oval 3"/>
                <p:cNvSpPr>
                  <a:spLocks noRot="1" noChangeAspect="1" noMove="1" noResize="1" noEditPoints="1" noAdjustHandles="1" noChangeArrowheads="1" noChangeShapeType="1" noTextEdit="1"/>
                </p:cNvSpPr>
                <p:nvPr/>
              </p:nvSpPr>
              <p:spPr bwMode="auto">
                <a:xfrm>
                  <a:off x="1524000" y="4038600"/>
                  <a:ext cx="533400" cy="533400"/>
                </a:xfrm>
                <a:prstGeom prst="ellipse">
                  <a:avLst/>
                </a:prstGeom>
                <a:blipFill rotWithShape="1">
                  <a:blip r:embed="rId3"/>
                  <a:stretch>
                    <a:fillRect/>
                  </a:stretch>
                </a:blipFill>
                <a:ln>
                  <a:headEnd type="none" w="med" len="med"/>
                  <a:tailEnd type="none" w="med" len="me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Oval 4"/>
                <p:cNvSpPr/>
                <p:nvPr/>
              </p:nvSpPr>
              <p:spPr bwMode="auto">
                <a:xfrm>
                  <a:off x="2438400" y="3124200"/>
                  <a:ext cx="533400" cy="533400"/>
                </a:xfrm>
                <a:prstGeom prst="ellips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sSub>
                          <m:sSubPr>
                            <m:ctrlPr>
                              <a:rPr lang="en-US" sz="2800" b="0" i="1" dirty="0" smtClean="0">
                                <a:solidFill>
                                  <a:schemeClr val="tx1"/>
                                </a:solidFill>
                                <a:effectLst>
                                  <a:outerShdw blurRad="38100" dist="38100" dir="2700000" algn="tl">
                                    <a:srgbClr val="000000">
                                      <a:alpha val="43137"/>
                                    </a:srgbClr>
                                  </a:outerShdw>
                                </a:effectLst>
                                <a:latin typeface="Cambria Math"/>
                              </a:rPr>
                            </m:ctrlPr>
                          </m:sSubPr>
                          <m:e>
                            <m:r>
                              <a:rPr lang="en-US" sz="2800" b="0" i="1" dirty="0" smtClean="0">
                                <a:solidFill>
                                  <a:schemeClr val="tx1"/>
                                </a:solidFill>
                                <a:effectLst>
                                  <a:outerShdw blurRad="38100" dist="38100" dir="2700000" algn="tl">
                                    <a:srgbClr val="000000">
                                      <a:alpha val="43137"/>
                                    </a:srgbClr>
                                  </a:outerShdw>
                                </a:effectLst>
                                <a:latin typeface="Cambria Math"/>
                              </a:rPr>
                              <m:t>  </m:t>
                            </m:r>
                            <m:r>
                              <a:rPr lang="en-US" sz="2800" b="0" i="1" dirty="0" smtClean="0">
                                <a:solidFill>
                                  <a:schemeClr val="tx1"/>
                                </a:solidFill>
                                <a:effectLst>
                                  <a:outerShdw blurRad="38100" dist="38100" dir="2700000" algn="tl">
                                    <a:srgbClr val="000000">
                                      <a:alpha val="43137"/>
                                    </a:srgbClr>
                                  </a:outerShdw>
                                </a:effectLst>
                                <a:latin typeface="Cambria Math"/>
                              </a:rPr>
                              <m:t>𝑥</m:t>
                            </m:r>
                          </m:e>
                          <m:sub>
                            <m:r>
                              <a:rPr lang="en-US" sz="2800" b="0" i="1" dirty="0" smtClean="0">
                                <a:solidFill>
                                  <a:schemeClr val="tx1"/>
                                </a:solidFill>
                                <a:effectLst>
                                  <a:outerShdw blurRad="38100" dist="38100" dir="2700000" algn="tl">
                                    <a:srgbClr val="000000">
                                      <a:alpha val="43137"/>
                                    </a:srgbClr>
                                  </a:outerShdw>
                                </a:effectLst>
                                <a:latin typeface="Cambria Math"/>
                              </a:rPr>
                              <m:t>1</m:t>
                            </m:r>
                          </m:sub>
                        </m:sSub>
                      </m:oMath>
                    </m:oMathPara>
                  </a14:m>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mc:Choice>
          <mc:Fallback xmlns="">
            <p:sp>
              <p:nvSpPr>
                <p:cNvPr id="5" name="Oval 4"/>
                <p:cNvSpPr>
                  <a:spLocks noRot="1" noChangeAspect="1" noMove="1" noResize="1" noEditPoints="1" noAdjustHandles="1" noChangeArrowheads="1" noChangeShapeType="1" noTextEdit="1"/>
                </p:cNvSpPr>
                <p:nvPr/>
              </p:nvSpPr>
              <p:spPr bwMode="auto">
                <a:xfrm>
                  <a:off x="2438400" y="3124200"/>
                  <a:ext cx="533400" cy="533400"/>
                </a:xfrm>
                <a:prstGeom prst="ellipse">
                  <a:avLst/>
                </a:prstGeom>
                <a:blipFill rotWithShape="1">
                  <a:blip r:embed="rId4"/>
                  <a:stretch>
                    <a:fillRect/>
                  </a:stretch>
                </a:blipFill>
                <a:ln>
                  <a:headEnd type="none" w="med" len="med"/>
                  <a:tailEnd type="none" w="med" len="me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Oval 5"/>
                <p:cNvSpPr/>
                <p:nvPr/>
              </p:nvSpPr>
              <p:spPr bwMode="auto">
                <a:xfrm>
                  <a:off x="2438400" y="4953000"/>
                  <a:ext cx="533400" cy="533400"/>
                </a:xfrm>
                <a:prstGeom prst="ellips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sSub>
                          <m:sSubPr>
                            <m:ctrlPr>
                              <a:rPr lang="en-US" sz="2800" b="0" i="1" dirty="0" smtClean="0">
                                <a:solidFill>
                                  <a:schemeClr val="tx1"/>
                                </a:solidFill>
                                <a:effectLst>
                                  <a:outerShdw blurRad="38100" dist="38100" dir="2700000" algn="tl">
                                    <a:srgbClr val="000000">
                                      <a:alpha val="43137"/>
                                    </a:srgbClr>
                                  </a:outerShdw>
                                </a:effectLst>
                                <a:latin typeface="Cambria Math"/>
                              </a:rPr>
                            </m:ctrlPr>
                          </m:sSubPr>
                          <m:e>
                            <m:r>
                              <a:rPr lang="en-US" sz="2800" b="0" i="1" dirty="0" smtClean="0">
                                <a:solidFill>
                                  <a:schemeClr val="tx1"/>
                                </a:solidFill>
                                <a:effectLst>
                                  <a:outerShdw blurRad="38100" dist="38100" dir="2700000" algn="tl">
                                    <a:srgbClr val="000000">
                                      <a:alpha val="43137"/>
                                    </a:srgbClr>
                                  </a:outerShdw>
                                </a:effectLst>
                                <a:latin typeface="Cambria Math"/>
                              </a:rPr>
                              <m:t>  </m:t>
                            </m:r>
                            <m:r>
                              <a:rPr lang="en-US" sz="2800" b="0" i="1" dirty="0" smtClean="0">
                                <a:solidFill>
                                  <a:schemeClr val="tx1"/>
                                </a:solidFill>
                                <a:effectLst>
                                  <a:outerShdw blurRad="38100" dist="38100" dir="2700000" algn="tl">
                                    <a:srgbClr val="000000">
                                      <a:alpha val="43137"/>
                                    </a:srgbClr>
                                  </a:outerShdw>
                                </a:effectLst>
                                <a:latin typeface="Cambria Math"/>
                              </a:rPr>
                              <m:t>𝑥</m:t>
                            </m:r>
                          </m:e>
                          <m:sub>
                            <m:r>
                              <a:rPr lang="en-US" sz="2800" b="0" i="1" dirty="0" smtClean="0">
                                <a:solidFill>
                                  <a:schemeClr val="tx1"/>
                                </a:solidFill>
                                <a:effectLst>
                                  <a:outerShdw blurRad="38100" dist="38100" dir="2700000" algn="tl">
                                    <a:srgbClr val="000000">
                                      <a:alpha val="43137"/>
                                    </a:srgbClr>
                                  </a:outerShdw>
                                </a:effectLst>
                                <a:latin typeface="Cambria Math"/>
                              </a:rPr>
                              <m:t>2</m:t>
                            </m:r>
                          </m:sub>
                        </m:sSub>
                      </m:oMath>
                    </m:oMathPara>
                  </a14:m>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mc:Choice>
          <mc:Fallback xmlns="">
            <p:sp>
              <p:nvSpPr>
                <p:cNvPr id="6" name="Oval 5"/>
                <p:cNvSpPr>
                  <a:spLocks noRot="1" noChangeAspect="1" noMove="1" noResize="1" noEditPoints="1" noAdjustHandles="1" noChangeArrowheads="1" noChangeShapeType="1" noTextEdit="1"/>
                </p:cNvSpPr>
                <p:nvPr/>
              </p:nvSpPr>
              <p:spPr bwMode="auto">
                <a:xfrm>
                  <a:off x="2438400" y="4953000"/>
                  <a:ext cx="533400" cy="533400"/>
                </a:xfrm>
                <a:prstGeom prst="ellipse">
                  <a:avLst/>
                </a:prstGeom>
                <a:blipFill rotWithShape="1">
                  <a:blip r:embed="rId5"/>
                  <a:stretch>
                    <a:fillRect/>
                  </a:stretch>
                </a:blipFill>
                <a:ln>
                  <a:headEnd type="none" w="med" len="med"/>
                  <a:tailEnd type="none" w="med" len="me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Oval 6"/>
                <p:cNvSpPr/>
                <p:nvPr/>
              </p:nvSpPr>
              <p:spPr bwMode="auto">
                <a:xfrm>
                  <a:off x="3352800" y="4038600"/>
                  <a:ext cx="533400" cy="533400"/>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lang="en-US" sz="2800" b="0" i="1" dirty="0" smtClean="0">
                            <a:solidFill>
                              <a:schemeClr val="tx1"/>
                            </a:solidFill>
                            <a:effectLst>
                              <a:outerShdw blurRad="38100" dist="38100" dir="2700000" algn="tl">
                                <a:srgbClr val="000000">
                                  <a:alpha val="43137"/>
                                </a:srgbClr>
                              </a:outerShdw>
                            </a:effectLst>
                            <a:latin typeface="Cambria Math"/>
                          </a:rPr>
                          <m:t> </m:t>
                        </m:r>
                        <m:r>
                          <a:rPr lang="en-US" sz="2800" i="1" dirty="0" smtClean="0">
                            <a:solidFill>
                              <a:schemeClr val="tx1"/>
                            </a:solidFill>
                            <a:effectLst>
                              <a:outerShdw blurRad="38100" dist="38100" dir="2700000" algn="tl">
                                <a:srgbClr val="000000">
                                  <a:alpha val="43137"/>
                                </a:srgbClr>
                              </a:outerShdw>
                            </a:effectLst>
                            <a:latin typeface="Cambria Math"/>
                          </a:rPr>
                          <m:t>𝑏</m:t>
                        </m:r>
                      </m:oMath>
                    </m:oMathPara>
                  </a14:m>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mc:Choice>
          <mc:Fallback xmlns="">
            <p:sp>
              <p:nvSpPr>
                <p:cNvPr id="7" name="Oval 6"/>
                <p:cNvSpPr>
                  <a:spLocks noRot="1" noChangeAspect="1" noMove="1" noResize="1" noEditPoints="1" noAdjustHandles="1" noChangeArrowheads="1" noChangeShapeType="1" noTextEdit="1"/>
                </p:cNvSpPr>
                <p:nvPr/>
              </p:nvSpPr>
              <p:spPr bwMode="auto">
                <a:xfrm>
                  <a:off x="3352800" y="4038600"/>
                  <a:ext cx="533400" cy="533400"/>
                </a:xfrm>
                <a:prstGeom prst="ellipse">
                  <a:avLst/>
                </a:prstGeom>
                <a:blipFill rotWithShape="1">
                  <a:blip r:embed="rId6"/>
                  <a:stretch>
                    <a:fillRect/>
                  </a:stretch>
                </a:blipFill>
                <a:ln>
                  <a:headEnd type="none" w="med" len="med"/>
                  <a:tailEnd type="none" w="med" len="me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Oval 7"/>
                <p:cNvSpPr/>
                <p:nvPr/>
              </p:nvSpPr>
              <p:spPr bwMode="auto">
                <a:xfrm>
                  <a:off x="4267200" y="3124200"/>
                  <a:ext cx="533400" cy="533400"/>
                </a:xfrm>
                <a:prstGeom prst="ellips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sSub>
                          <m:sSubPr>
                            <m:ctrlPr>
                              <a:rPr lang="en-US" sz="2800" b="0" i="1" dirty="0" smtClean="0">
                                <a:solidFill>
                                  <a:schemeClr val="tx1"/>
                                </a:solidFill>
                                <a:effectLst>
                                  <a:outerShdw blurRad="38100" dist="38100" dir="2700000" algn="tl">
                                    <a:srgbClr val="000000">
                                      <a:alpha val="43137"/>
                                    </a:srgbClr>
                                  </a:outerShdw>
                                </a:effectLst>
                                <a:latin typeface="Cambria Math"/>
                              </a:rPr>
                            </m:ctrlPr>
                          </m:sSubPr>
                          <m:e>
                            <m:r>
                              <a:rPr lang="en-US" sz="2800" b="0" i="1" dirty="0" smtClean="0">
                                <a:solidFill>
                                  <a:schemeClr val="tx1"/>
                                </a:solidFill>
                                <a:effectLst>
                                  <a:outerShdw blurRad="38100" dist="38100" dir="2700000" algn="tl">
                                    <a:srgbClr val="000000">
                                      <a:alpha val="43137"/>
                                    </a:srgbClr>
                                  </a:outerShdw>
                                </a:effectLst>
                                <a:latin typeface="Cambria Math"/>
                              </a:rPr>
                              <m:t>  </m:t>
                            </m:r>
                            <m:r>
                              <a:rPr lang="en-US" sz="2800" b="0" i="1" dirty="0" smtClean="0">
                                <a:solidFill>
                                  <a:schemeClr val="tx1"/>
                                </a:solidFill>
                                <a:effectLst>
                                  <a:outerShdw blurRad="38100" dist="38100" dir="2700000" algn="tl">
                                    <a:srgbClr val="000000">
                                      <a:alpha val="43137"/>
                                    </a:srgbClr>
                                  </a:outerShdw>
                                </a:effectLst>
                                <a:latin typeface="Cambria Math"/>
                              </a:rPr>
                              <m:t>𝑦</m:t>
                            </m:r>
                          </m:e>
                          <m:sub>
                            <m:r>
                              <a:rPr lang="en-US" sz="2800" b="0" i="1" dirty="0" smtClean="0">
                                <a:solidFill>
                                  <a:schemeClr val="tx1"/>
                                </a:solidFill>
                                <a:effectLst>
                                  <a:outerShdw blurRad="38100" dist="38100" dir="2700000" algn="tl">
                                    <a:srgbClr val="000000">
                                      <a:alpha val="43137"/>
                                    </a:srgbClr>
                                  </a:outerShdw>
                                </a:effectLst>
                                <a:latin typeface="Cambria Math"/>
                              </a:rPr>
                              <m:t>1</m:t>
                            </m:r>
                          </m:sub>
                        </m:sSub>
                      </m:oMath>
                    </m:oMathPara>
                  </a14:m>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mc:Choice>
          <mc:Fallback xmlns="">
            <p:sp>
              <p:nvSpPr>
                <p:cNvPr id="8" name="Oval 7"/>
                <p:cNvSpPr>
                  <a:spLocks noRot="1" noChangeAspect="1" noMove="1" noResize="1" noEditPoints="1" noAdjustHandles="1" noChangeArrowheads="1" noChangeShapeType="1" noTextEdit="1"/>
                </p:cNvSpPr>
                <p:nvPr/>
              </p:nvSpPr>
              <p:spPr bwMode="auto">
                <a:xfrm>
                  <a:off x="4267200" y="3124200"/>
                  <a:ext cx="533400" cy="533400"/>
                </a:xfrm>
                <a:prstGeom prst="ellipse">
                  <a:avLst/>
                </a:prstGeom>
                <a:blipFill rotWithShape="1">
                  <a:blip r:embed="rId7"/>
                  <a:stretch>
                    <a:fillRect/>
                  </a:stretch>
                </a:blipFill>
                <a:ln>
                  <a:headEnd type="none" w="med" len="med"/>
                  <a:tailEnd type="none" w="med" len="me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Oval 8"/>
                <p:cNvSpPr/>
                <p:nvPr/>
              </p:nvSpPr>
              <p:spPr bwMode="auto">
                <a:xfrm>
                  <a:off x="4343400" y="5029200"/>
                  <a:ext cx="533400" cy="533400"/>
                </a:xfrm>
                <a:prstGeom prst="ellips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sSub>
                          <m:sSubPr>
                            <m:ctrlPr>
                              <a:rPr lang="en-US" sz="2800" b="0" i="1" dirty="0" smtClean="0">
                                <a:solidFill>
                                  <a:schemeClr val="tx1"/>
                                </a:solidFill>
                                <a:effectLst>
                                  <a:outerShdw blurRad="38100" dist="38100" dir="2700000" algn="tl">
                                    <a:srgbClr val="000000">
                                      <a:alpha val="43137"/>
                                    </a:srgbClr>
                                  </a:outerShdw>
                                </a:effectLst>
                                <a:latin typeface="Cambria Math"/>
                              </a:rPr>
                            </m:ctrlPr>
                          </m:sSubPr>
                          <m:e>
                            <m:r>
                              <a:rPr lang="en-US" sz="2800" b="0" i="1" dirty="0" smtClean="0">
                                <a:solidFill>
                                  <a:schemeClr val="tx1"/>
                                </a:solidFill>
                                <a:effectLst>
                                  <a:outerShdw blurRad="38100" dist="38100" dir="2700000" algn="tl">
                                    <a:srgbClr val="000000">
                                      <a:alpha val="43137"/>
                                    </a:srgbClr>
                                  </a:outerShdw>
                                </a:effectLst>
                                <a:latin typeface="Cambria Math"/>
                              </a:rPr>
                              <m:t>  </m:t>
                            </m:r>
                            <m:r>
                              <a:rPr lang="en-US" sz="2800" b="0" i="1" dirty="0" smtClean="0">
                                <a:solidFill>
                                  <a:schemeClr val="tx1"/>
                                </a:solidFill>
                                <a:effectLst>
                                  <a:outerShdw blurRad="38100" dist="38100" dir="2700000" algn="tl">
                                    <a:srgbClr val="000000">
                                      <a:alpha val="43137"/>
                                    </a:srgbClr>
                                  </a:outerShdw>
                                </a:effectLst>
                                <a:latin typeface="Cambria Math"/>
                              </a:rPr>
                              <m:t>𝑦</m:t>
                            </m:r>
                          </m:e>
                          <m:sub>
                            <m:r>
                              <a:rPr lang="en-US" sz="2800" b="0" i="1" dirty="0" smtClean="0">
                                <a:solidFill>
                                  <a:schemeClr val="tx1"/>
                                </a:solidFill>
                                <a:effectLst>
                                  <a:outerShdw blurRad="38100" dist="38100" dir="2700000" algn="tl">
                                    <a:srgbClr val="000000">
                                      <a:alpha val="43137"/>
                                    </a:srgbClr>
                                  </a:outerShdw>
                                </a:effectLst>
                                <a:latin typeface="Cambria Math"/>
                              </a:rPr>
                              <m:t>2</m:t>
                            </m:r>
                          </m:sub>
                        </m:sSub>
                      </m:oMath>
                    </m:oMathPara>
                  </a14:m>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mc:Choice>
          <mc:Fallback xmlns="">
            <p:sp>
              <p:nvSpPr>
                <p:cNvPr id="9" name="Oval 8"/>
                <p:cNvSpPr>
                  <a:spLocks noRot="1" noChangeAspect="1" noMove="1" noResize="1" noEditPoints="1" noAdjustHandles="1" noChangeArrowheads="1" noChangeShapeType="1" noTextEdit="1"/>
                </p:cNvSpPr>
                <p:nvPr/>
              </p:nvSpPr>
              <p:spPr bwMode="auto">
                <a:xfrm>
                  <a:off x="4343400" y="5029200"/>
                  <a:ext cx="533400" cy="533400"/>
                </a:xfrm>
                <a:prstGeom prst="ellipse">
                  <a:avLst/>
                </a:prstGeom>
                <a:blipFill rotWithShape="1">
                  <a:blip r:embed="rId8"/>
                  <a:stretch>
                    <a:fillRect/>
                  </a:stretch>
                </a:blipFill>
                <a:ln>
                  <a:headEnd type="none" w="med" len="med"/>
                  <a:tailEnd type="none" w="med" len="me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Oval 9"/>
                <p:cNvSpPr/>
                <p:nvPr/>
              </p:nvSpPr>
              <p:spPr bwMode="auto">
                <a:xfrm>
                  <a:off x="5257800" y="4071730"/>
                  <a:ext cx="533400" cy="533400"/>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lang="en-US" sz="2800" b="0" i="1" dirty="0" smtClean="0">
                            <a:solidFill>
                              <a:schemeClr val="tx1"/>
                            </a:solidFill>
                            <a:effectLst>
                              <a:outerShdw blurRad="38100" dist="38100" dir="2700000" algn="tl">
                                <a:srgbClr val="000000">
                                  <a:alpha val="43137"/>
                                </a:srgbClr>
                              </a:outerShdw>
                            </a:effectLst>
                            <a:latin typeface="Cambria Math"/>
                          </a:rPr>
                          <m:t> </m:t>
                        </m:r>
                        <m:r>
                          <a:rPr lang="en-US" sz="2800" b="0" i="1" dirty="0" smtClean="0">
                            <a:solidFill>
                              <a:schemeClr val="tx1"/>
                            </a:solidFill>
                            <a:effectLst>
                              <a:outerShdw blurRad="38100" dist="38100" dir="2700000" algn="tl">
                                <a:srgbClr val="000000">
                                  <a:alpha val="43137"/>
                                </a:srgbClr>
                              </a:outerShdw>
                            </a:effectLst>
                            <a:latin typeface="Cambria Math"/>
                          </a:rPr>
                          <m:t>𝑐</m:t>
                        </m:r>
                      </m:oMath>
                    </m:oMathPara>
                  </a14:m>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mc:Choice>
          <mc:Fallback xmlns="">
            <p:sp>
              <p:nvSpPr>
                <p:cNvPr id="10" name="Oval 9"/>
                <p:cNvSpPr>
                  <a:spLocks noRot="1" noChangeAspect="1" noMove="1" noResize="1" noEditPoints="1" noAdjustHandles="1" noChangeArrowheads="1" noChangeShapeType="1" noTextEdit="1"/>
                </p:cNvSpPr>
                <p:nvPr/>
              </p:nvSpPr>
              <p:spPr bwMode="auto">
                <a:xfrm>
                  <a:off x="5257800" y="4071730"/>
                  <a:ext cx="533400" cy="533400"/>
                </a:xfrm>
                <a:prstGeom prst="ellipse">
                  <a:avLst/>
                </a:prstGeom>
                <a:blipFill rotWithShape="1">
                  <a:blip r:embed="rId9"/>
                  <a:stretch>
                    <a:fillRect/>
                  </a:stretch>
                </a:blipFill>
                <a:ln>
                  <a:headEnd type="none" w="med" len="med"/>
                  <a:tailEnd type="none" w="med" len="me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Oval 10"/>
                <p:cNvSpPr/>
                <p:nvPr/>
              </p:nvSpPr>
              <p:spPr bwMode="auto">
                <a:xfrm>
                  <a:off x="6172200" y="3124200"/>
                  <a:ext cx="533400" cy="533400"/>
                </a:xfrm>
                <a:prstGeom prst="ellips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800" b="0" i="1" u="none" strike="noStrike" cap="none" normalizeH="0" baseline="0" smtClean="0">
                            <a:solidFill>
                              <a:schemeClr val="tx1"/>
                            </a:solidFill>
                            <a:effectLst>
                              <a:outerShdw blurRad="38100" dist="38100" dir="2700000" algn="tl">
                                <a:srgbClr val="000000">
                                  <a:alpha val="43137"/>
                                </a:srgbClr>
                              </a:outerShdw>
                            </a:effectLst>
                            <a:latin typeface="Cambria Math"/>
                          </a:rPr>
                          <m:t>  </m:t>
                        </m:r>
                        <m:sSub>
                          <m:sSubPr>
                            <m:ctrlPr>
                              <a:rPr kumimoji="0" lang="en-US" sz="2800" b="0" i="1" u="none" strike="noStrike" cap="none" normalizeH="0" baseline="0" smtClean="0">
                                <a:solidFill>
                                  <a:schemeClr val="tx1"/>
                                </a:solidFill>
                                <a:effectLst>
                                  <a:outerShdw blurRad="38100" dist="38100" dir="2700000" algn="tl">
                                    <a:srgbClr val="000000">
                                      <a:alpha val="43137"/>
                                    </a:srgbClr>
                                  </a:outerShdw>
                                </a:effectLst>
                                <a:latin typeface="Cambria Math"/>
                              </a:rPr>
                            </m:ctrlPr>
                          </m:sSubPr>
                          <m:e>
                            <m:r>
                              <a:rPr kumimoji="0" lang="en-US" sz="2800" b="0" i="1" u="none" strike="noStrike" cap="none" normalizeH="0" baseline="0" smtClean="0">
                                <a:solidFill>
                                  <a:schemeClr val="tx1"/>
                                </a:solidFill>
                                <a:effectLst>
                                  <a:outerShdw blurRad="38100" dist="38100" dir="2700000" algn="tl">
                                    <a:srgbClr val="000000">
                                      <a:alpha val="43137"/>
                                    </a:srgbClr>
                                  </a:outerShdw>
                                </a:effectLst>
                                <a:latin typeface="Cambria Math"/>
                              </a:rPr>
                              <m:t>𝑧</m:t>
                            </m:r>
                          </m:e>
                          <m:sub>
                            <m:r>
                              <a:rPr kumimoji="0" lang="en-US" sz="2800" b="0" i="1" u="none" strike="noStrike" cap="none" normalizeH="0" baseline="0" smtClean="0">
                                <a:solidFill>
                                  <a:schemeClr val="tx1"/>
                                </a:solidFill>
                                <a:effectLst>
                                  <a:outerShdw blurRad="38100" dist="38100" dir="2700000" algn="tl">
                                    <a:srgbClr val="000000">
                                      <a:alpha val="43137"/>
                                    </a:srgbClr>
                                  </a:outerShdw>
                                </a:effectLst>
                                <a:latin typeface="Cambria Math"/>
                              </a:rPr>
                              <m:t>1</m:t>
                            </m:r>
                          </m:sub>
                        </m:sSub>
                      </m:oMath>
                    </m:oMathPara>
                  </a14:m>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mc:Choice>
          <mc:Fallback xmlns="">
            <p:sp>
              <p:nvSpPr>
                <p:cNvPr id="11" name="Oval 10"/>
                <p:cNvSpPr>
                  <a:spLocks noRot="1" noChangeAspect="1" noMove="1" noResize="1" noEditPoints="1" noAdjustHandles="1" noChangeArrowheads="1" noChangeShapeType="1" noTextEdit="1"/>
                </p:cNvSpPr>
                <p:nvPr/>
              </p:nvSpPr>
              <p:spPr bwMode="auto">
                <a:xfrm>
                  <a:off x="6172200" y="3124200"/>
                  <a:ext cx="533400" cy="533400"/>
                </a:xfrm>
                <a:prstGeom prst="ellipse">
                  <a:avLst/>
                </a:prstGeom>
                <a:blipFill rotWithShape="1">
                  <a:blip r:embed="rId10"/>
                  <a:stretch>
                    <a:fillRect/>
                  </a:stretch>
                </a:blipFill>
                <a:ln>
                  <a:headEnd type="none" w="med" len="med"/>
                  <a:tailEnd type="none" w="med" len="me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Oval 11"/>
                <p:cNvSpPr/>
                <p:nvPr/>
              </p:nvSpPr>
              <p:spPr bwMode="auto">
                <a:xfrm>
                  <a:off x="6172200" y="5029200"/>
                  <a:ext cx="533400" cy="533400"/>
                </a:xfrm>
                <a:prstGeom prst="ellips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800" b="0" i="1" u="none" strike="noStrike" cap="none" normalizeH="0" baseline="0" smtClean="0">
                            <a:solidFill>
                              <a:schemeClr val="tx1"/>
                            </a:solidFill>
                            <a:effectLst>
                              <a:outerShdw blurRad="38100" dist="38100" dir="2700000" algn="tl">
                                <a:srgbClr val="000000">
                                  <a:alpha val="43137"/>
                                </a:srgbClr>
                              </a:outerShdw>
                            </a:effectLst>
                            <a:latin typeface="Cambria Math"/>
                          </a:rPr>
                          <m:t>  </m:t>
                        </m:r>
                        <m:sSub>
                          <m:sSubPr>
                            <m:ctrlPr>
                              <a:rPr kumimoji="0" lang="en-US" sz="2800" b="0" i="1" u="none" strike="noStrike" cap="none" normalizeH="0" baseline="0" smtClean="0">
                                <a:solidFill>
                                  <a:schemeClr val="tx1"/>
                                </a:solidFill>
                                <a:effectLst>
                                  <a:outerShdw blurRad="38100" dist="38100" dir="2700000" algn="tl">
                                    <a:srgbClr val="000000">
                                      <a:alpha val="43137"/>
                                    </a:srgbClr>
                                  </a:outerShdw>
                                </a:effectLst>
                                <a:latin typeface="Cambria Math"/>
                              </a:rPr>
                            </m:ctrlPr>
                          </m:sSubPr>
                          <m:e>
                            <m:r>
                              <a:rPr kumimoji="0" lang="en-US" sz="2800" b="0" i="1" u="none" strike="noStrike" cap="none" normalizeH="0" baseline="0" smtClean="0">
                                <a:solidFill>
                                  <a:schemeClr val="tx1"/>
                                </a:solidFill>
                                <a:effectLst>
                                  <a:outerShdw blurRad="38100" dist="38100" dir="2700000" algn="tl">
                                    <a:srgbClr val="000000">
                                      <a:alpha val="43137"/>
                                    </a:srgbClr>
                                  </a:outerShdw>
                                </a:effectLst>
                                <a:latin typeface="Cambria Math"/>
                              </a:rPr>
                              <m:t>𝑧</m:t>
                            </m:r>
                          </m:e>
                          <m:sub>
                            <m:r>
                              <a:rPr kumimoji="0" lang="en-US" sz="2800" b="0" i="1" u="none" strike="noStrike" cap="none" normalizeH="0" baseline="0" smtClean="0">
                                <a:solidFill>
                                  <a:schemeClr val="tx1"/>
                                </a:solidFill>
                                <a:effectLst>
                                  <a:outerShdw blurRad="38100" dist="38100" dir="2700000" algn="tl">
                                    <a:srgbClr val="000000">
                                      <a:alpha val="43137"/>
                                    </a:srgbClr>
                                  </a:outerShdw>
                                </a:effectLst>
                                <a:latin typeface="Cambria Math"/>
                              </a:rPr>
                              <m:t>2</m:t>
                            </m:r>
                          </m:sub>
                        </m:sSub>
                      </m:oMath>
                    </m:oMathPara>
                  </a14:m>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mc:Choice>
          <mc:Fallback xmlns="">
            <p:sp>
              <p:nvSpPr>
                <p:cNvPr id="12" name="Oval 11"/>
                <p:cNvSpPr>
                  <a:spLocks noRot="1" noChangeAspect="1" noMove="1" noResize="1" noEditPoints="1" noAdjustHandles="1" noChangeArrowheads="1" noChangeShapeType="1" noTextEdit="1"/>
                </p:cNvSpPr>
                <p:nvPr/>
              </p:nvSpPr>
              <p:spPr bwMode="auto">
                <a:xfrm>
                  <a:off x="6172200" y="5029200"/>
                  <a:ext cx="533400" cy="533400"/>
                </a:xfrm>
                <a:prstGeom prst="ellipse">
                  <a:avLst/>
                </a:prstGeom>
                <a:blipFill rotWithShape="1">
                  <a:blip r:embed="rId11"/>
                  <a:stretch>
                    <a:fillRect/>
                  </a:stretch>
                </a:blipFill>
                <a:ln>
                  <a:headEnd type="none" w="med" len="med"/>
                  <a:tailEnd type="none" w="med" len="me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Oval 12"/>
                <p:cNvSpPr/>
                <p:nvPr/>
              </p:nvSpPr>
              <p:spPr bwMode="auto">
                <a:xfrm>
                  <a:off x="7086600" y="4071730"/>
                  <a:ext cx="533400" cy="533400"/>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lang="en-US" sz="2800" b="0" i="1" dirty="0" smtClean="0">
                            <a:solidFill>
                              <a:schemeClr val="tx1"/>
                            </a:solidFill>
                            <a:effectLst>
                              <a:outerShdw blurRad="38100" dist="38100" dir="2700000" algn="tl">
                                <a:srgbClr val="000000">
                                  <a:alpha val="43137"/>
                                </a:srgbClr>
                              </a:outerShdw>
                            </a:effectLst>
                            <a:latin typeface="Cambria Math"/>
                          </a:rPr>
                          <m:t> </m:t>
                        </m:r>
                        <m:r>
                          <a:rPr lang="en-US" sz="2800" i="1" dirty="0" smtClean="0">
                            <a:solidFill>
                              <a:schemeClr val="tx1"/>
                            </a:solidFill>
                            <a:effectLst>
                              <a:outerShdw blurRad="38100" dist="38100" dir="2700000" algn="tl">
                                <a:srgbClr val="000000">
                                  <a:alpha val="43137"/>
                                </a:srgbClr>
                              </a:outerShdw>
                            </a:effectLst>
                            <a:latin typeface="Cambria Math"/>
                          </a:rPr>
                          <m:t>𝑎</m:t>
                        </m:r>
                      </m:oMath>
                    </m:oMathPara>
                  </a14:m>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mc:Choice>
          <mc:Fallback xmlns="">
            <p:sp>
              <p:nvSpPr>
                <p:cNvPr id="13" name="Oval 12"/>
                <p:cNvSpPr>
                  <a:spLocks noRot="1" noChangeAspect="1" noMove="1" noResize="1" noEditPoints="1" noAdjustHandles="1" noChangeArrowheads="1" noChangeShapeType="1" noTextEdit="1"/>
                </p:cNvSpPr>
                <p:nvPr/>
              </p:nvSpPr>
              <p:spPr bwMode="auto">
                <a:xfrm>
                  <a:off x="7086600" y="4071730"/>
                  <a:ext cx="533400" cy="533400"/>
                </a:xfrm>
                <a:prstGeom prst="ellipse">
                  <a:avLst/>
                </a:prstGeom>
                <a:blipFill rotWithShape="1">
                  <a:blip r:embed="rId12"/>
                  <a:stretch>
                    <a:fillRect/>
                  </a:stretch>
                </a:blipFill>
                <a:ln>
                  <a:headEnd type="none" w="med" len="med"/>
                  <a:tailEnd type="none" w="med" len="med"/>
                </a:ln>
              </p:spPr>
              <p:txBody>
                <a:bodyPr/>
                <a:lstStyle/>
                <a:p>
                  <a:r>
                    <a:rPr lang="en-US">
                      <a:noFill/>
                    </a:rPr>
                    <a:t> </a:t>
                  </a:r>
                </a:p>
              </p:txBody>
            </p:sp>
          </mc:Fallback>
        </mc:AlternateContent>
        <p:cxnSp>
          <p:nvCxnSpPr>
            <p:cNvPr id="19" name="Straight Connector 18"/>
            <p:cNvCxnSpPr>
              <a:stCxn id="4" idx="7"/>
            </p:cNvCxnSpPr>
            <p:nvPr/>
          </p:nvCxnSpPr>
          <p:spPr>
            <a:xfrm flipV="1">
              <a:off x="1979285" y="3579485"/>
              <a:ext cx="537230" cy="5372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3810000" y="3591081"/>
              <a:ext cx="537230" cy="5372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10" idx="7"/>
              <a:endCxn id="11" idx="3"/>
            </p:cNvCxnSpPr>
            <p:nvPr/>
          </p:nvCxnSpPr>
          <p:spPr>
            <a:xfrm flipV="1">
              <a:off x="5713085" y="3579485"/>
              <a:ext cx="537230" cy="57036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7" idx="1"/>
            </p:cNvCxnSpPr>
            <p:nvPr/>
          </p:nvCxnSpPr>
          <p:spPr>
            <a:xfrm flipH="1" flipV="1">
              <a:off x="2945296" y="3534500"/>
              <a:ext cx="485619" cy="58221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10" idx="1"/>
              <a:endCxn id="8" idx="5"/>
            </p:cNvCxnSpPr>
            <p:nvPr/>
          </p:nvCxnSpPr>
          <p:spPr>
            <a:xfrm flipH="1" flipV="1">
              <a:off x="4722485" y="3579485"/>
              <a:ext cx="613430" cy="57036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13" idx="1"/>
              <a:endCxn id="11" idx="5"/>
            </p:cNvCxnSpPr>
            <p:nvPr/>
          </p:nvCxnSpPr>
          <p:spPr>
            <a:xfrm flipH="1" flipV="1">
              <a:off x="6627485" y="3579485"/>
              <a:ext cx="537230" cy="57036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6" idx="7"/>
            </p:cNvCxnSpPr>
            <p:nvPr/>
          </p:nvCxnSpPr>
          <p:spPr>
            <a:xfrm flipV="1">
              <a:off x="2893685" y="4445587"/>
              <a:ext cx="563035" cy="58552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9" idx="7"/>
              <a:endCxn id="10" idx="3"/>
            </p:cNvCxnSpPr>
            <p:nvPr/>
          </p:nvCxnSpPr>
          <p:spPr>
            <a:xfrm flipV="1">
              <a:off x="4798685" y="4527015"/>
              <a:ext cx="537230" cy="5803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12" idx="7"/>
            </p:cNvCxnSpPr>
            <p:nvPr/>
          </p:nvCxnSpPr>
          <p:spPr>
            <a:xfrm flipV="1">
              <a:off x="6627485" y="4527015"/>
              <a:ext cx="659244" cy="5803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12" idx="1"/>
              <a:endCxn id="10" idx="5"/>
            </p:cNvCxnSpPr>
            <p:nvPr/>
          </p:nvCxnSpPr>
          <p:spPr>
            <a:xfrm flipH="1" flipV="1">
              <a:off x="5713085" y="4527015"/>
              <a:ext cx="537230" cy="5803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9" idx="1"/>
            </p:cNvCxnSpPr>
            <p:nvPr/>
          </p:nvCxnSpPr>
          <p:spPr>
            <a:xfrm flipH="1" flipV="1">
              <a:off x="3810000" y="4460755"/>
              <a:ext cx="611515" cy="64656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6" idx="1"/>
              <a:endCxn id="4" idx="5"/>
            </p:cNvCxnSpPr>
            <p:nvPr/>
          </p:nvCxnSpPr>
          <p:spPr>
            <a:xfrm flipH="1" flipV="1">
              <a:off x="1979285" y="4493885"/>
              <a:ext cx="537230" cy="5372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5" name="Rectangle 74"/>
                <p:cNvSpPr/>
                <p:nvPr/>
              </p:nvSpPr>
              <p:spPr>
                <a:xfrm rot="18833845">
                  <a:off x="1948109" y="3497681"/>
                  <a:ext cx="42191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solidFill>
                              <a:schemeClr val="bg1"/>
                            </a:solidFill>
                            <a:latin typeface="Cambria Math"/>
                          </a:rPr>
                          <m:t>&lt;</m:t>
                        </m:r>
                      </m:oMath>
                    </m:oMathPara>
                  </a14:m>
                  <a:endParaRPr lang="en-US" dirty="0">
                    <a:solidFill>
                      <a:schemeClr val="bg1"/>
                    </a:solidFill>
                  </a:endParaRPr>
                </a:p>
              </p:txBody>
            </p:sp>
          </mc:Choice>
          <mc:Fallback xmlns="">
            <p:sp>
              <p:nvSpPr>
                <p:cNvPr id="75" name="Rectangle 74"/>
                <p:cNvSpPr>
                  <a:spLocks noRot="1" noChangeAspect="1" noMove="1" noResize="1" noEditPoints="1" noAdjustHandles="1" noChangeArrowheads="1" noChangeShapeType="1" noTextEdit="1"/>
                </p:cNvSpPr>
                <p:nvPr/>
              </p:nvSpPr>
              <p:spPr>
                <a:xfrm rot="18833845">
                  <a:off x="1948109" y="3497681"/>
                  <a:ext cx="421910" cy="369332"/>
                </a:xfrm>
                <a:prstGeom prst="rect">
                  <a:avLst/>
                </a:prstGeom>
                <a:blipFill rotWithShape="1">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6" name="Rectangle 75"/>
                <p:cNvSpPr/>
                <p:nvPr/>
              </p:nvSpPr>
              <p:spPr>
                <a:xfrm rot="18833845">
                  <a:off x="3775511" y="3497681"/>
                  <a:ext cx="42191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solidFill>
                              <a:schemeClr val="bg1"/>
                            </a:solidFill>
                            <a:latin typeface="Cambria Math"/>
                          </a:rPr>
                          <m:t>&lt;</m:t>
                        </m:r>
                      </m:oMath>
                    </m:oMathPara>
                  </a14:m>
                  <a:endParaRPr lang="en-US" dirty="0">
                    <a:solidFill>
                      <a:schemeClr val="bg1"/>
                    </a:solidFill>
                  </a:endParaRPr>
                </a:p>
              </p:txBody>
            </p:sp>
          </mc:Choice>
          <mc:Fallback xmlns="">
            <p:sp>
              <p:nvSpPr>
                <p:cNvPr id="76" name="Rectangle 75"/>
                <p:cNvSpPr>
                  <a:spLocks noRot="1" noChangeAspect="1" noMove="1" noResize="1" noEditPoints="1" noAdjustHandles="1" noChangeArrowheads="1" noChangeShapeType="1" noTextEdit="1"/>
                </p:cNvSpPr>
                <p:nvPr/>
              </p:nvSpPr>
              <p:spPr>
                <a:xfrm rot="18833845">
                  <a:off x="3775511" y="3497681"/>
                  <a:ext cx="421910" cy="369332"/>
                </a:xfrm>
                <a:prstGeom prst="rect">
                  <a:avLst/>
                </a:prstGeom>
                <a:blipFill rotWithShape="1">
                  <a:blip r:embed="rId14"/>
                  <a:stretch>
                    <a:fillRect t="-14130" r="-217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7" name="Rectangle 76"/>
                <p:cNvSpPr/>
                <p:nvPr/>
              </p:nvSpPr>
              <p:spPr>
                <a:xfrm rot="18833845">
                  <a:off x="5626013" y="3573881"/>
                  <a:ext cx="42191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solidFill>
                              <a:schemeClr val="bg1"/>
                            </a:solidFill>
                            <a:latin typeface="Cambria Math"/>
                          </a:rPr>
                          <m:t>&lt;</m:t>
                        </m:r>
                      </m:oMath>
                    </m:oMathPara>
                  </a14:m>
                  <a:endParaRPr lang="en-US" dirty="0">
                    <a:solidFill>
                      <a:schemeClr val="bg1"/>
                    </a:solidFill>
                  </a:endParaRPr>
                </a:p>
              </p:txBody>
            </p:sp>
          </mc:Choice>
          <mc:Fallback xmlns="">
            <p:sp>
              <p:nvSpPr>
                <p:cNvPr id="77" name="Rectangle 76"/>
                <p:cNvSpPr>
                  <a:spLocks noRot="1" noChangeAspect="1" noMove="1" noResize="1" noEditPoints="1" noAdjustHandles="1" noChangeArrowheads="1" noChangeShapeType="1" noTextEdit="1"/>
                </p:cNvSpPr>
                <p:nvPr/>
              </p:nvSpPr>
              <p:spPr>
                <a:xfrm rot="18833845">
                  <a:off x="5626013" y="3573881"/>
                  <a:ext cx="421910" cy="369332"/>
                </a:xfrm>
                <a:prstGeom prst="rect">
                  <a:avLst/>
                </a:prstGeom>
                <a:blipFill rotWithShape="1">
                  <a:blip r:embed="rId15"/>
                  <a:stretch>
                    <a:fillRect t="-12903" r="-204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8" name="Rectangle 77"/>
                <p:cNvSpPr/>
                <p:nvPr/>
              </p:nvSpPr>
              <p:spPr>
                <a:xfrm rot="2506412">
                  <a:off x="3124803" y="3534625"/>
                  <a:ext cx="42191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solidFill>
                              <a:schemeClr val="bg1"/>
                            </a:solidFill>
                            <a:latin typeface="Cambria Math"/>
                          </a:rPr>
                          <m:t>&lt;</m:t>
                        </m:r>
                      </m:oMath>
                    </m:oMathPara>
                  </a14:m>
                  <a:endParaRPr lang="en-US" dirty="0">
                    <a:solidFill>
                      <a:schemeClr val="bg1"/>
                    </a:solidFill>
                  </a:endParaRPr>
                </a:p>
              </p:txBody>
            </p:sp>
          </mc:Choice>
          <mc:Fallback xmlns="">
            <p:sp>
              <p:nvSpPr>
                <p:cNvPr id="78" name="Rectangle 77"/>
                <p:cNvSpPr>
                  <a:spLocks noRot="1" noChangeAspect="1" noMove="1" noResize="1" noEditPoints="1" noAdjustHandles="1" noChangeArrowheads="1" noChangeShapeType="1" noTextEdit="1"/>
                </p:cNvSpPr>
                <p:nvPr/>
              </p:nvSpPr>
              <p:spPr>
                <a:xfrm rot="2506412">
                  <a:off x="3124803" y="3534625"/>
                  <a:ext cx="421910" cy="369332"/>
                </a:xfrm>
                <a:prstGeom prst="rect">
                  <a:avLst/>
                </a:prstGeom>
                <a:blipFill rotWithShape="1">
                  <a:blip r:embed="rId16"/>
                  <a:stretch>
                    <a:fillRect r="-12903" b="-217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9" name="Rectangle 78"/>
                <p:cNvSpPr/>
                <p:nvPr/>
              </p:nvSpPr>
              <p:spPr>
                <a:xfrm rot="2506412">
                  <a:off x="4944497" y="3548054"/>
                  <a:ext cx="435264"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solidFill>
                              <a:schemeClr val="bg1"/>
                            </a:solidFill>
                            <a:latin typeface="Cambria Math"/>
                          </a:rPr>
                          <m:t>&lt;</m:t>
                        </m:r>
                      </m:oMath>
                    </m:oMathPara>
                  </a14:m>
                  <a:endParaRPr lang="en-US" dirty="0">
                    <a:solidFill>
                      <a:schemeClr val="bg1"/>
                    </a:solidFill>
                  </a:endParaRPr>
                </a:p>
              </p:txBody>
            </p:sp>
          </mc:Choice>
          <mc:Fallback xmlns="">
            <p:sp>
              <p:nvSpPr>
                <p:cNvPr id="79" name="Rectangle 78"/>
                <p:cNvSpPr>
                  <a:spLocks noRot="1" noChangeAspect="1" noMove="1" noResize="1" noEditPoints="1" noAdjustHandles="1" noChangeArrowheads="1" noChangeShapeType="1" noTextEdit="1"/>
                </p:cNvSpPr>
                <p:nvPr/>
              </p:nvSpPr>
              <p:spPr>
                <a:xfrm rot="2506412">
                  <a:off x="4944497" y="3548054"/>
                  <a:ext cx="435264" cy="369332"/>
                </a:xfrm>
                <a:prstGeom prst="rect">
                  <a:avLst/>
                </a:prstGeom>
                <a:blipFill rotWithShape="1">
                  <a:blip r:embed="rId17"/>
                  <a:stretch>
                    <a:fillRect r="-13830" b="-212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0" name="Rectangle 79"/>
                <p:cNvSpPr/>
                <p:nvPr/>
              </p:nvSpPr>
              <p:spPr>
                <a:xfrm rot="2784555">
                  <a:off x="6825040" y="3573815"/>
                  <a:ext cx="42191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solidFill>
                              <a:schemeClr val="bg1"/>
                            </a:solidFill>
                            <a:latin typeface="Cambria Math"/>
                          </a:rPr>
                          <m:t>&lt;</m:t>
                        </m:r>
                      </m:oMath>
                    </m:oMathPara>
                  </a14:m>
                  <a:endParaRPr lang="en-US" dirty="0">
                    <a:solidFill>
                      <a:schemeClr val="bg1"/>
                    </a:solidFill>
                  </a:endParaRPr>
                </a:p>
              </p:txBody>
            </p:sp>
          </mc:Choice>
          <mc:Fallback xmlns="">
            <p:sp>
              <p:nvSpPr>
                <p:cNvPr id="80" name="Rectangle 79"/>
                <p:cNvSpPr>
                  <a:spLocks noRot="1" noChangeAspect="1" noMove="1" noResize="1" noEditPoints="1" noAdjustHandles="1" noChangeArrowheads="1" noChangeShapeType="1" noTextEdit="1"/>
                </p:cNvSpPr>
                <p:nvPr/>
              </p:nvSpPr>
              <p:spPr>
                <a:xfrm rot="2784555">
                  <a:off x="6825040" y="3573815"/>
                  <a:ext cx="421910" cy="369332"/>
                </a:xfrm>
                <a:prstGeom prst="rect">
                  <a:avLst/>
                </a:prstGeom>
                <a:blipFill rotWithShape="1">
                  <a:blip r:embed="rId18"/>
                  <a:stretch>
                    <a:fillRect r="-14130" b="-215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1" name="Rectangle 80"/>
                <p:cNvSpPr/>
                <p:nvPr/>
              </p:nvSpPr>
              <p:spPr>
                <a:xfrm rot="18920968">
                  <a:off x="3063413" y="4679465"/>
                  <a:ext cx="42191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solidFill>
                              <a:schemeClr val="bg1"/>
                            </a:solidFill>
                            <a:latin typeface="Cambria Math"/>
                          </a:rPr>
                          <m:t>&lt;</m:t>
                        </m:r>
                      </m:oMath>
                    </m:oMathPara>
                  </a14:m>
                  <a:endParaRPr lang="en-US" dirty="0">
                    <a:solidFill>
                      <a:schemeClr val="bg1"/>
                    </a:solidFill>
                  </a:endParaRPr>
                </a:p>
              </p:txBody>
            </p:sp>
          </mc:Choice>
          <mc:Fallback xmlns="">
            <p:sp>
              <p:nvSpPr>
                <p:cNvPr id="81" name="Rectangle 80"/>
                <p:cNvSpPr>
                  <a:spLocks noRot="1" noChangeAspect="1" noMove="1" noResize="1" noEditPoints="1" noAdjustHandles="1" noChangeArrowheads="1" noChangeShapeType="1" noTextEdit="1"/>
                </p:cNvSpPr>
                <p:nvPr/>
              </p:nvSpPr>
              <p:spPr>
                <a:xfrm rot="18920968">
                  <a:off x="3063413" y="4679465"/>
                  <a:ext cx="421910" cy="369332"/>
                </a:xfrm>
                <a:prstGeom prst="rect">
                  <a:avLst/>
                </a:prstGeom>
                <a:blipFill rotWithShape="1">
                  <a:blip r:embed="rId19"/>
                  <a:stretch>
                    <a:fillRect t="-14130" r="-204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2" name="Rectangle 81"/>
                <p:cNvSpPr/>
                <p:nvPr/>
              </p:nvSpPr>
              <p:spPr>
                <a:xfrm rot="19049382">
                  <a:off x="4987511" y="4794519"/>
                  <a:ext cx="42191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solidFill>
                              <a:schemeClr val="bg1"/>
                            </a:solidFill>
                            <a:latin typeface="Cambria Math"/>
                          </a:rPr>
                          <m:t>&lt;</m:t>
                        </m:r>
                      </m:oMath>
                    </m:oMathPara>
                  </a14:m>
                  <a:endParaRPr lang="en-US" dirty="0">
                    <a:solidFill>
                      <a:schemeClr val="bg1"/>
                    </a:solidFill>
                  </a:endParaRPr>
                </a:p>
              </p:txBody>
            </p:sp>
          </mc:Choice>
          <mc:Fallback xmlns="">
            <p:sp>
              <p:nvSpPr>
                <p:cNvPr id="82" name="Rectangle 81"/>
                <p:cNvSpPr>
                  <a:spLocks noRot="1" noChangeAspect="1" noMove="1" noResize="1" noEditPoints="1" noAdjustHandles="1" noChangeArrowheads="1" noChangeShapeType="1" noTextEdit="1"/>
                </p:cNvSpPr>
                <p:nvPr/>
              </p:nvSpPr>
              <p:spPr>
                <a:xfrm rot="19049382">
                  <a:off x="4987511" y="4794519"/>
                  <a:ext cx="421910" cy="369332"/>
                </a:xfrm>
                <a:prstGeom prst="rect">
                  <a:avLst/>
                </a:prstGeom>
                <a:blipFill rotWithShape="1">
                  <a:blip r:embed="rId20"/>
                  <a:stretch>
                    <a:fillRect t="-13043" r="-215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3" name="Rectangle 82"/>
                <p:cNvSpPr/>
                <p:nvPr/>
              </p:nvSpPr>
              <p:spPr>
                <a:xfrm rot="18971823">
                  <a:off x="6862272" y="4777178"/>
                  <a:ext cx="42191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solidFill>
                              <a:schemeClr val="bg1"/>
                            </a:solidFill>
                            <a:latin typeface="Cambria Math"/>
                          </a:rPr>
                          <m:t>&lt;</m:t>
                        </m:r>
                      </m:oMath>
                    </m:oMathPara>
                  </a14:m>
                  <a:endParaRPr lang="en-US" dirty="0">
                    <a:solidFill>
                      <a:schemeClr val="bg1"/>
                    </a:solidFill>
                  </a:endParaRPr>
                </a:p>
              </p:txBody>
            </p:sp>
          </mc:Choice>
          <mc:Fallback xmlns="">
            <p:sp>
              <p:nvSpPr>
                <p:cNvPr id="83" name="Rectangle 82"/>
                <p:cNvSpPr>
                  <a:spLocks noRot="1" noChangeAspect="1" noMove="1" noResize="1" noEditPoints="1" noAdjustHandles="1" noChangeArrowheads="1" noChangeShapeType="1" noTextEdit="1"/>
                </p:cNvSpPr>
                <p:nvPr/>
              </p:nvSpPr>
              <p:spPr>
                <a:xfrm rot="18971823">
                  <a:off x="6862272" y="4777178"/>
                  <a:ext cx="421910" cy="369332"/>
                </a:xfrm>
                <a:prstGeom prst="rect">
                  <a:avLst/>
                </a:prstGeom>
                <a:blipFill rotWithShape="1">
                  <a:blip r:embed="rId21"/>
                  <a:stretch>
                    <a:fillRect t="-13043" r="-204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4" name="Rectangle 83"/>
                <p:cNvSpPr/>
                <p:nvPr/>
              </p:nvSpPr>
              <p:spPr>
                <a:xfrm rot="2506412">
                  <a:off x="5625002" y="4756778"/>
                  <a:ext cx="42191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solidFill>
                              <a:schemeClr val="bg1"/>
                            </a:solidFill>
                            <a:latin typeface="Cambria Math"/>
                          </a:rPr>
                          <m:t>&lt;</m:t>
                        </m:r>
                      </m:oMath>
                    </m:oMathPara>
                  </a14:m>
                  <a:endParaRPr lang="en-US" dirty="0">
                    <a:solidFill>
                      <a:schemeClr val="bg1"/>
                    </a:solidFill>
                  </a:endParaRPr>
                </a:p>
              </p:txBody>
            </p:sp>
          </mc:Choice>
          <mc:Fallback xmlns="">
            <p:sp>
              <p:nvSpPr>
                <p:cNvPr id="84" name="Rectangle 83"/>
                <p:cNvSpPr>
                  <a:spLocks noRot="1" noChangeAspect="1" noMove="1" noResize="1" noEditPoints="1" noAdjustHandles="1" noChangeArrowheads="1" noChangeShapeType="1" noTextEdit="1"/>
                </p:cNvSpPr>
                <p:nvPr/>
              </p:nvSpPr>
              <p:spPr>
                <a:xfrm rot="2506412">
                  <a:off x="5625002" y="4756778"/>
                  <a:ext cx="421910" cy="369332"/>
                </a:xfrm>
                <a:prstGeom prst="rect">
                  <a:avLst/>
                </a:prstGeom>
                <a:blipFill rotWithShape="1">
                  <a:blip r:embed="rId22"/>
                  <a:stretch>
                    <a:fillRect r="-12903" b="-204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 name="Rectangle 84"/>
                <p:cNvSpPr/>
                <p:nvPr/>
              </p:nvSpPr>
              <p:spPr>
                <a:xfrm rot="2506412">
                  <a:off x="3817825" y="4720953"/>
                  <a:ext cx="42191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solidFill>
                              <a:schemeClr val="bg1"/>
                            </a:solidFill>
                            <a:latin typeface="Cambria Math"/>
                          </a:rPr>
                          <m:t>&lt;</m:t>
                        </m:r>
                      </m:oMath>
                    </m:oMathPara>
                  </a14:m>
                  <a:endParaRPr lang="en-US" dirty="0">
                    <a:solidFill>
                      <a:schemeClr val="bg1"/>
                    </a:solidFill>
                  </a:endParaRPr>
                </a:p>
              </p:txBody>
            </p:sp>
          </mc:Choice>
          <mc:Fallback xmlns="">
            <p:sp>
              <p:nvSpPr>
                <p:cNvPr id="85" name="Rectangle 84"/>
                <p:cNvSpPr>
                  <a:spLocks noRot="1" noChangeAspect="1" noMove="1" noResize="1" noEditPoints="1" noAdjustHandles="1" noChangeArrowheads="1" noChangeShapeType="1" noTextEdit="1"/>
                </p:cNvSpPr>
                <p:nvPr/>
              </p:nvSpPr>
              <p:spPr>
                <a:xfrm rot="2506412">
                  <a:off x="3817825" y="4720953"/>
                  <a:ext cx="421910" cy="369332"/>
                </a:xfrm>
                <a:prstGeom prst="rect">
                  <a:avLst/>
                </a:prstGeom>
                <a:blipFill rotWithShape="1">
                  <a:blip r:embed="rId23"/>
                  <a:stretch>
                    <a:fillRect r="-13978" b="-217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6" name="Rectangle 85"/>
                <p:cNvSpPr/>
                <p:nvPr/>
              </p:nvSpPr>
              <p:spPr>
                <a:xfrm rot="2506412">
                  <a:off x="1947096" y="4703069"/>
                  <a:ext cx="42191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solidFill>
                              <a:schemeClr val="bg1"/>
                            </a:solidFill>
                            <a:latin typeface="Cambria Math"/>
                          </a:rPr>
                          <m:t>&lt;</m:t>
                        </m:r>
                      </m:oMath>
                    </m:oMathPara>
                  </a14:m>
                  <a:endParaRPr lang="en-US" dirty="0">
                    <a:solidFill>
                      <a:schemeClr val="bg1"/>
                    </a:solidFill>
                  </a:endParaRPr>
                </a:p>
              </p:txBody>
            </p:sp>
          </mc:Choice>
          <mc:Fallback xmlns="">
            <p:sp>
              <p:nvSpPr>
                <p:cNvPr id="86" name="Rectangle 85"/>
                <p:cNvSpPr>
                  <a:spLocks noRot="1" noChangeAspect="1" noMove="1" noResize="1" noEditPoints="1" noAdjustHandles="1" noChangeArrowheads="1" noChangeShapeType="1" noTextEdit="1"/>
                </p:cNvSpPr>
                <p:nvPr/>
              </p:nvSpPr>
              <p:spPr>
                <a:xfrm rot="2506412">
                  <a:off x="1947096" y="4703069"/>
                  <a:ext cx="421910" cy="369332"/>
                </a:xfrm>
                <a:prstGeom prst="rect">
                  <a:avLst/>
                </a:prstGeom>
                <a:blipFill rotWithShape="1">
                  <a:blip r:embed="rId24"/>
                  <a:stretch>
                    <a:fillRect r="-14130" b="-217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7" name="Rectangle 86"/>
                <p:cNvSpPr/>
                <p:nvPr/>
              </p:nvSpPr>
              <p:spPr>
                <a:xfrm>
                  <a:off x="1981200" y="4091423"/>
                  <a:ext cx="38504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smtClean="0">
                            <a:solidFill>
                              <a:schemeClr val="bg1"/>
                            </a:solidFill>
                            <a:latin typeface="Cambria Math"/>
                          </a:rPr>
                          <m:t>∧</m:t>
                        </m:r>
                      </m:oMath>
                    </m:oMathPara>
                  </a14:m>
                  <a:endParaRPr lang="en-US" b="1" dirty="0">
                    <a:solidFill>
                      <a:schemeClr val="bg1"/>
                    </a:solidFill>
                  </a:endParaRPr>
                </a:p>
              </p:txBody>
            </p:sp>
          </mc:Choice>
          <mc:Fallback xmlns="">
            <p:sp>
              <p:nvSpPr>
                <p:cNvPr id="87" name="Rectangle 86"/>
                <p:cNvSpPr>
                  <a:spLocks noRot="1" noChangeAspect="1" noMove="1" noResize="1" noEditPoints="1" noAdjustHandles="1" noChangeArrowheads="1" noChangeShapeType="1" noTextEdit="1"/>
                </p:cNvSpPr>
                <p:nvPr/>
              </p:nvSpPr>
              <p:spPr>
                <a:xfrm>
                  <a:off x="1981200" y="4091423"/>
                  <a:ext cx="385041" cy="369332"/>
                </a:xfrm>
                <a:prstGeom prst="rect">
                  <a:avLst/>
                </a:prstGeom>
                <a:blipFill rotWithShape="1">
                  <a:blip r:embed="rId25"/>
                  <a:stretch>
                    <a:fillRect t="-8197" r="-20635"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8" name="Rectangle 87"/>
                <p:cNvSpPr/>
                <p:nvPr/>
              </p:nvSpPr>
              <p:spPr>
                <a:xfrm>
                  <a:off x="3895411" y="4124553"/>
                  <a:ext cx="38504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smtClean="0">
                            <a:solidFill>
                              <a:schemeClr val="bg1"/>
                            </a:solidFill>
                            <a:latin typeface="Cambria Math"/>
                          </a:rPr>
                          <m:t>∧</m:t>
                        </m:r>
                      </m:oMath>
                    </m:oMathPara>
                  </a14:m>
                  <a:endParaRPr lang="en-US" b="1" dirty="0">
                    <a:solidFill>
                      <a:schemeClr val="bg1"/>
                    </a:solidFill>
                  </a:endParaRPr>
                </a:p>
              </p:txBody>
            </p:sp>
          </mc:Choice>
          <mc:Fallback xmlns="">
            <p:sp>
              <p:nvSpPr>
                <p:cNvPr id="88" name="Rectangle 87"/>
                <p:cNvSpPr>
                  <a:spLocks noRot="1" noChangeAspect="1" noMove="1" noResize="1" noEditPoints="1" noAdjustHandles="1" noChangeArrowheads="1" noChangeShapeType="1" noTextEdit="1"/>
                </p:cNvSpPr>
                <p:nvPr/>
              </p:nvSpPr>
              <p:spPr>
                <a:xfrm>
                  <a:off x="3895411" y="4124553"/>
                  <a:ext cx="385041" cy="369332"/>
                </a:xfrm>
                <a:prstGeom prst="rect">
                  <a:avLst/>
                </a:prstGeom>
                <a:blipFill rotWithShape="1">
                  <a:blip r:embed="rId26"/>
                  <a:stretch>
                    <a:fillRect t="-8333" r="-22222"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9" name="Rectangle 88"/>
                <p:cNvSpPr/>
                <p:nvPr/>
              </p:nvSpPr>
              <p:spPr>
                <a:xfrm>
                  <a:off x="5787159" y="4130664"/>
                  <a:ext cx="38504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smtClean="0">
                            <a:solidFill>
                              <a:schemeClr val="bg1"/>
                            </a:solidFill>
                            <a:latin typeface="Cambria Math"/>
                          </a:rPr>
                          <m:t>∧</m:t>
                        </m:r>
                      </m:oMath>
                    </m:oMathPara>
                  </a14:m>
                  <a:endParaRPr lang="en-US" b="1" dirty="0">
                    <a:solidFill>
                      <a:schemeClr val="bg1"/>
                    </a:solidFill>
                  </a:endParaRPr>
                </a:p>
              </p:txBody>
            </p:sp>
          </mc:Choice>
          <mc:Fallback xmlns="">
            <p:sp>
              <p:nvSpPr>
                <p:cNvPr id="89" name="Rectangle 88"/>
                <p:cNvSpPr>
                  <a:spLocks noRot="1" noChangeAspect="1" noMove="1" noResize="1" noEditPoints="1" noAdjustHandles="1" noChangeArrowheads="1" noChangeShapeType="1" noTextEdit="1"/>
                </p:cNvSpPr>
                <p:nvPr/>
              </p:nvSpPr>
              <p:spPr>
                <a:xfrm>
                  <a:off x="5787159" y="4130664"/>
                  <a:ext cx="385041" cy="369332"/>
                </a:xfrm>
                <a:prstGeom prst="rect">
                  <a:avLst/>
                </a:prstGeom>
                <a:blipFill rotWithShape="1">
                  <a:blip r:embed="rId27"/>
                  <a:stretch>
                    <a:fillRect t="-8333" r="-20313"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0" name="Rectangle 89"/>
                <p:cNvSpPr/>
                <p:nvPr/>
              </p:nvSpPr>
              <p:spPr>
                <a:xfrm>
                  <a:off x="2998304" y="4160296"/>
                  <a:ext cx="38504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smtClean="0">
                            <a:solidFill>
                              <a:schemeClr val="bg1"/>
                            </a:solidFill>
                            <a:latin typeface="Cambria Math"/>
                          </a:rPr>
                          <m:t>∨</m:t>
                        </m:r>
                      </m:oMath>
                    </m:oMathPara>
                  </a14:m>
                  <a:endParaRPr lang="en-US" b="1" dirty="0">
                    <a:solidFill>
                      <a:schemeClr val="bg1"/>
                    </a:solidFill>
                  </a:endParaRPr>
                </a:p>
              </p:txBody>
            </p:sp>
          </mc:Choice>
          <mc:Fallback xmlns="">
            <p:sp>
              <p:nvSpPr>
                <p:cNvPr id="90" name="Rectangle 89"/>
                <p:cNvSpPr>
                  <a:spLocks noRot="1" noChangeAspect="1" noMove="1" noResize="1" noEditPoints="1" noAdjustHandles="1" noChangeArrowheads="1" noChangeShapeType="1" noTextEdit="1"/>
                </p:cNvSpPr>
                <p:nvPr/>
              </p:nvSpPr>
              <p:spPr>
                <a:xfrm>
                  <a:off x="2998304" y="4160296"/>
                  <a:ext cx="385041" cy="369332"/>
                </a:xfrm>
                <a:prstGeom prst="rect">
                  <a:avLst/>
                </a:prstGeom>
                <a:blipFill rotWithShape="1">
                  <a:blip r:embed="rId28"/>
                  <a:stretch>
                    <a:fillRect t="-8197" r="-20635"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2" name="Rectangle 91"/>
                <p:cNvSpPr/>
                <p:nvPr/>
              </p:nvSpPr>
              <p:spPr>
                <a:xfrm>
                  <a:off x="4836679" y="4160296"/>
                  <a:ext cx="38504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smtClean="0">
                            <a:solidFill>
                              <a:schemeClr val="bg1"/>
                            </a:solidFill>
                            <a:latin typeface="Cambria Math"/>
                          </a:rPr>
                          <m:t>∨</m:t>
                        </m:r>
                      </m:oMath>
                    </m:oMathPara>
                  </a14:m>
                  <a:endParaRPr lang="en-US" b="1" dirty="0">
                    <a:solidFill>
                      <a:schemeClr val="bg1"/>
                    </a:solidFill>
                  </a:endParaRPr>
                </a:p>
              </p:txBody>
            </p:sp>
          </mc:Choice>
          <mc:Fallback xmlns="">
            <p:sp>
              <p:nvSpPr>
                <p:cNvPr id="92" name="Rectangle 91"/>
                <p:cNvSpPr>
                  <a:spLocks noRot="1" noChangeAspect="1" noMove="1" noResize="1" noEditPoints="1" noAdjustHandles="1" noChangeArrowheads="1" noChangeShapeType="1" noTextEdit="1"/>
                </p:cNvSpPr>
                <p:nvPr/>
              </p:nvSpPr>
              <p:spPr>
                <a:xfrm>
                  <a:off x="4836679" y="4160296"/>
                  <a:ext cx="385041" cy="369332"/>
                </a:xfrm>
                <a:prstGeom prst="rect">
                  <a:avLst/>
                </a:prstGeom>
                <a:blipFill rotWithShape="1">
                  <a:blip r:embed="rId29"/>
                  <a:stretch>
                    <a:fillRect t="-8197" r="-20313"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3" name="Rectangle 92"/>
                <p:cNvSpPr/>
                <p:nvPr/>
              </p:nvSpPr>
              <p:spPr>
                <a:xfrm>
                  <a:off x="6688186" y="4153764"/>
                  <a:ext cx="38504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smtClean="0">
                            <a:solidFill>
                              <a:schemeClr val="bg1"/>
                            </a:solidFill>
                            <a:latin typeface="Cambria Math"/>
                          </a:rPr>
                          <m:t>∨</m:t>
                        </m:r>
                      </m:oMath>
                    </m:oMathPara>
                  </a14:m>
                  <a:endParaRPr lang="en-US" b="1" dirty="0">
                    <a:solidFill>
                      <a:schemeClr val="bg1"/>
                    </a:solidFill>
                  </a:endParaRPr>
                </a:p>
              </p:txBody>
            </p:sp>
          </mc:Choice>
          <mc:Fallback xmlns="">
            <p:sp>
              <p:nvSpPr>
                <p:cNvPr id="93" name="Rectangle 92"/>
                <p:cNvSpPr>
                  <a:spLocks noRot="1" noChangeAspect="1" noMove="1" noResize="1" noEditPoints="1" noAdjustHandles="1" noChangeArrowheads="1" noChangeShapeType="1" noTextEdit="1"/>
                </p:cNvSpPr>
                <p:nvPr/>
              </p:nvSpPr>
              <p:spPr>
                <a:xfrm>
                  <a:off x="6688186" y="4153764"/>
                  <a:ext cx="385041" cy="369332"/>
                </a:xfrm>
                <a:prstGeom prst="rect">
                  <a:avLst/>
                </a:prstGeom>
                <a:blipFill rotWithShape="1">
                  <a:blip r:embed="rId30"/>
                  <a:stretch>
                    <a:fillRect t="-8197" r="-22222" b="-24590"/>
                  </a:stretch>
                </a:blipFill>
              </p:spPr>
              <p:txBody>
                <a:bodyPr/>
                <a:lstStyle/>
                <a:p>
                  <a:r>
                    <a:rPr lang="en-US">
                      <a:noFill/>
                    </a:rPr>
                    <a:t> </a:t>
                  </a:r>
                </a:p>
              </p:txBody>
            </p:sp>
          </mc:Fallback>
        </mc:AlternateContent>
      </p:grpSp>
    </p:spTree>
    <p:extLst>
      <p:ext uri="{BB962C8B-B14F-4D97-AF65-F5344CB8AC3E}">
        <p14:creationId xmlns:p14="http://schemas.microsoft.com/office/powerpoint/2010/main" val="2563417186"/>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747897"/>
          </a:xfrm>
        </p:spPr>
        <p:txBody>
          <a:bodyPr/>
          <a:lstStyle/>
          <a:p>
            <a:r>
              <a:rPr lang="en-US" dirty="0" smtClean="0"/>
              <a:t>CDTR: </a:t>
            </a:r>
            <a:r>
              <a:rPr lang="en-US" sz="4800" i="1" dirty="0" smtClean="0"/>
              <a:t>Linear Difference Arithmetic</a:t>
            </a:r>
            <a:endParaRPr lang="en-US" sz="4800" i="1" dirty="0"/>
          </a:p>
        </p:txBody>
      </p:sp>
      <p:grpSp>
        <p:nvGrpSpPr>
          <p:cNvPr id="94" name="Group 93"/>
          <p:cNvGrpSpPr/>
          <p:nvPr/>
        </p:nvGrpSpPr>
        <p:grpSpPr>
          <a:xfrm>
            <a:off x="1524000" y="3124200"/>
            <a:ext cx="6096000" cy="2438400"/>
            <a:chOff x="1524000" y="3124200"/>
            <a:chExt cx="6096000" cy="2438400"/>
          </a:xfrm>
        </p:grpSpPr>
        <mc:AlternateContent xmlns:mc="http://schemas.openxmlformats.org/markup-compatibility/2006" xmlns:a14="http://schemas.microsoft.com/office/drawing/2010/main">
          <mc:Choice Requires="a14">
            <p:sp>
              <p:nvSpPr>
                <p:cNvPr id="4" name="Oval 3"/>
                <p:cNvSpPr/>
                <p:nvPr/>
              </p:nvSpPr>
              <p:spPr bwMode="auto">
                <a:xfrm>
                  <a:off x="1524000" y="4038600"/>
                  <a:ext cx="533400" cy="533400"/>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lang="en-US" sz="2800" b="0" i="1" dirty="0" smtClean="0">
                            <a:solidFill>
                              <a:schemeClr val="tx1"/>
                            </a:solidFill>
                            <a:effectLst>
                              <a:outerShdw blurRad="38100" dist="38100" dir="2700000" algn="tl">
                                <a:srgbClr val="000000">
                                  <a:alpha val="43137"/>
                                </a:srgbClr>
                              </a:outerShdw>
                            </a:effectLst>
                            <a:latin typeface="Cambria Math"/>
                          </a:rPr>
                          <m:t> </m:t>
                        </m:r>
                        <m:r>
                          <a:rPr lang="en-US" sz="2800" i="1" dirty="0" smtClean="0">
                            <a:solidFill>
                              <a:schemeClr val="tx1"/>
                            </a:solidFill>
                            <a:effectLst>
                              <a:outerShdw blurRad="38100" dist="38100" dir="2700000" algn="tl">
                                <a:srgbClr val="000000">
                                  <a:alpha val="43137"/>
                                </a:srgbClr>
                              </a:outerShdw>
                            </a:effectLst>
                            <a:latin typeface="Cambria Math"/>
                          </a:rPr>
                          <m:t>𝑎</m:t>
                        </m:r>
                      </m:oMath>
                    </m:oMathPara>
                  </a14:m>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mc:Choice>
          <mc:Fallback xmlns="">
            <p:sp>
              <p:nvSpPr>
                <p:cNvPr id="4" name="Oval 3"/>
                <p:cNvSpPr>
                  <a:spLocks noRot="1" noChangeAspect="1" noMove="1" noResize="1" noEditPoints="1" noAdjustHandles="1" noChangeArrowheads="1" noChangeShapeType="1" noTextEdit="1"/>
                </p:cNvSpPr>
                <p:nvPr/>
              </p:nvSpPr>
              <p:spPr bwMode="auto">
                <a:xfrm>
                  <a:off x="1524000" y="4038600"/>
                  <a:ext cx="533400" cy="533400"/>
                </a:xfrm>
                <a:prstGeom prst="ellipse">
                  <a:avLst/>
                </a:prstGeom>
                <a:blipFill rotWithShape="1">
                  <a:blip r:embed="rId3"/>
                  <a:stretch>
                    <a:fillRect/>
                  </a:stretch>
                </a:blipFill>
                <a:ln>
                  <a:headEnd type="none" w="med" len="med"/>
                  <a:tailEnd type="none" w="med" len="me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Oval 4"/>
                <p:cNvSpPr/>
                <p:nvPr/>
              </p:nvSpPr>
              <p:spPr bwMode="auto">
                <a:xfrm>
                  <a:off x="2438400" y="3124200"/>
                  <a:ext cx="533400" cy="533400"/>
                </a:xfrm>
                <a:prstGeom prst="ellips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sSub>
                          <m:sSubPr>
                            <m:ctrlPr>
                              <a:rPr lang="en-US" sz="2800" b="0" i="1" dirty="0" smtClean="0">
                                <a:solidFill>
                                  <a:schemeClr val="tx1"/>
                                </a:solidFill>
                                <a:effectLst>
                                  <a:outerShdw blurRad="38100" dist="38100" dir="2700000" algn="tl">
                                    <a:srgbClr val="000000">
                                      <a:alpha val="43137"/>
                                    </a:srgbClr>
                                  </a:outerShdw>
                                </a:effectLst>
                                <a:latin typeface="Cambria Math"/>
                              </a:rPr>
                            </m:ctrlPr>
                          </m:sSubPr>
                          <m:e>
                            <m:r>
                              <a:rPr lang="en-US" sz="2800" b="0" i="1" dirty="0" smtClean="0">
                                <a:solidFill>
                                  <a:schemeClr val="tx1"/>
                                </a:solidFill>
                                <a:effectLst>
                                  <a:outerShdw blurRad="38100" dist="38100" dir="2700000" algn="tl">
                                    <a:srgbClr val="000000">
                                      <a:alpha val="43137"/>
                                    </a:srgbClr>
                                  </a:outerShdw>
                                </a:effectLst>
                                <a:latin typeface="Cambria Math"/>
                              </a:rPr>
                              <m:t>  </m:t>
                            </m:r>
                            <m:r>
                              <a:rPr lang="en-US" sz="2800" b="0" i="1" dirty="0" smtClean="0">
                                <a:solidFill>
                                  <a:schemeClr val="tx1"/>
                                </a:solidFill>
                                <a:effectLst>
                                  <a:outerShdw blurRad="38100" dist="38100" dir="2700000" algn="tl">
                                    <a:srgbClr val="000000">
                                      <a:alpha val="43137"/>
                                    </a:srgbClr>
                                  </a:outerShdw>
                                </a:effectLst>
                                <a:latin typeface="Cambria Math"/>
                              </a:rPr>
                              <m:t>𝑥</m:t>
                            </m:r>
                          </m:e>
                          <m:sub>
                            <m:r>
                              <a:rPr lang="en-US" sz="2800" b="0" i="1" dirty="0" smtClean="0">
                                <a:solidFill>
                                  <a:schemeClr val="tx1"/>
                                </a:solidFill>
                                <a:effectLst>
                                  <a:outerShdw blurRad="38100" dist="38100" dir="2700000" algn="tl">
                                    <a:srgbClr val="000000">
                                      <a:alpha val="43137"/>
                                    </a:srgbClr>
                                  </a:outerShdw>
                                </a:effectLst>
                                <a:latin typeface="Cambria Math"/>
                              </a:rPr>
                              <m:t>1</m:t>
                            </m:r>
                          </m:sub>
                        </m:sSub>
                      </m:oMath>
                    </m:oMathPara>
                  </a14:m>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mc:Choice>
          <mc:Fallback xmlns="">
            <p:sp>
              <p:nvSpPr>
                <p:cNvPr id="5" name="Oval 4"/>
                <p:cNvSpPr>
                  <a:spLocks noRot="1" noChangeAspect="1" noMove="1" noResize="1" noEditPoints="1" noAdjustHandles="1" noChangeArrowheads="1" noChangeShapeType="1" noTextEdit="1"/>
                </p:cNvSpPr>
                <p:nvPr/>
              </p:nvSpPr>
              <p:spPr bwMode="auto">
                <a:xfrm>
                  <a:off x="2438400" y="3124200"/>
                  <a:ext cx="533400" cy="533400"/>
                </a:xfrm>
                <a:prstGeom prst="ellipse">
                  <a:avLst/>
                </a:prstGeom>
                <a:blipFill rotWithShape="1">
                  <a:blip r:embed="rId4"/>
                  <a:stretch>
                    <a:fillRect/>
                  </a:stretch>
                </a:blipFill>
                <a:ln>
                  <a:headEnd type="none" w="med" len="med"/>
                  <a:tailEnd type="none" w="med" len="me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Oval 6"/>
                <p:cNvSpPr/>
                <p:nvPr/>
              </p:nvSpPr>
              <p:spPr bwMode="auto">
                <a:xfrm>
                  <a:off x="3352800" y="4038600"/>
                  <a:ext cx="533400" cy="533400"/>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lang="en-US" sz="2800" b="0" i="1" dirty="0" smtClean="0">
                            <a:solidFill>
                              <a:schemeClr val="tx1"/>
                            </a:solidFill>
                            <a:effectLst>
                              <a:outerShdw blurRad="38100" dist="38100" dir="2700000" algn="tl">
                                <a:srgbClr val="000000">
                                  <a:alpha val="43137"/>
                                </a:srgbClr>
                              </a:outerShdw>
                            </a:effectLst>
                            <a:latin typeface="Cambria Math"/>
                          </a:rPr>
                          <m:t> </m:t>
                        </m:r>
                        <m:r>
                          <a:rPr lang="en-US" sz="2800" i="1" dirty="0" smtClean="0">
                            <a:solidFill>
                              <a:schemeClr val="tx1"/>
                            </a:solidFill>
                            <a:effectLst>
                              <a:outerShdw blurRad="38100" dist="38100" dir="2700000" algn="tl">
                                <a:srgbClr val="000000">
                                  <a:alpha val="43137"/>
                                </a:srgbClr>
                              </a:outerShdw>
                            </a:effectLst>
                            <a:latin typeface="Cambria Math"/>
                          </a:rPr>
                          <m:t>𝑏</m:t>
                        </m:r>
                      </m:oMath>
                    </m:oMathPara>
                  </a14:m>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mc:Choice>
          <mc:Fallback xmlns="">
            <p:sp>
              <p:nvSpPr>
                <p:cNvPr id="7" name="Oval 6"/>
                <p:cNvSpPr>
                  <a:spLocks noRot="1" noChangeAspect="1" noMove="1" noResize="1" noEditPoints="1" noAdjustHandles="1" noChangeArrowheads="1" noChangeShapeType="1" noTextEdit="1"/>
                </p:cNvSpPr>
                <p:nvPr/>
              </p:nvSpPr>
              <p:spPr bwMode="auto">
                <a:xfrm>
                  <a:off x="3352800" y="4038600"/>
                  <a:ext cx="533400" cy="533400"/>
                </a:xfrm>
                <a:prstGeom prst="ellipse">
                  <a:avLst/>
                </a:prstGeom>
                <a:blipFill rotWithShape="1">
                  <a:blip r:embed="rId6"/>
                  <a:stretch>
                    <a:fillRect/>
                  </a:stretch>
                </a:blipFill>
                <a:ln>
                  <a:headEnd type="none" w="med" len="med"/>
                  <a:tailEnd type="none" w="med" len="me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Oval 8"/>
                <p:cNvSpPr/>
                <p:nvPr/>
              </p:nvSpPr>
              <p:spPr bwMode="auto">
                <a:xfrm>
                  <a:off x="4343400" y="5029200"/>
                  <a:ext cx="533400" cy="533400"/>
                </a:xfrm>
                <a:prstGeom prst="ellips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sSub>
                          <m:sSubPr>
                            <m:ctrlPr>
                              <a:rPr lang="en-US" sz="2800" b="0" i="1" dirty="0" smtClean="0">
                                <a:solidFill>
                                  <a:schemeClr val="tx1"/>
                                </a:solidFill>
                                <a:effectLst>
                                  <a:outerShdw blurRad="38100" dist="38100" dir="2700000" algn="tl">
                                    <a:srgbClr val="000000">
                                      <a:alpha val="43137"/>
                                    </a:srgbClr>
                                  </a:outerShdw>
                                </a:effectLst>
                                <a:latin typeface="Cambria Math"/>
                              </a:rPr>
                            </m:ctrlPr>
                          </m:sSubPr>
                          <m:e>
                            <m:r>
                              <a:rPr lang="en-US" sz="2800" b="0" i="1" dirty="0" smtClean="0">
                                <a:solidFill>
                                  <a:schemeClr val="tx1"/>
                                </a:solidFill>
                                <a:effectLst>
                                  <a:outerShdw blurRad="38100" dist="38100" dir="2700000" algn="tl">
                                    <a:srgbClr val="000000">
                                      <a:alpha val="43137"/>
                                    </a:srgbClr>
                                  </a:outerShdw>
                                </a:effectLst>
                                <a:latin typeface="Cambria Math"/>
                              </a:rPr>
                              <m:t>  </m:t>
                            </m:r>
                            <m:r>
                              <a:rPr lang="en-US" sz="2800" b="0" i="1" dirty="0" smtClean="0">
                                <a:solidFill>
                                  <a:schemeClr val="tx1"/>
                                </a:solidFill>
                                <a:effectLst>
                                  <a:outerShdw blurRad="38100" dist="38100" dir="2700000" algn="tl">
                                    <a:srgbClr val="000000">
                                      <a:alpha val="43137"/>
                                    </a:srgbClr>
                                  </a:outerShdw>
                                </a:effectLst>
                                <a:latin typeface="Cambria Math"/>
                              </a:rPr>
                              <m:t>𝑦</m:t>
                            </m:r>
                          </m:e>
                          <m:sub>
                            <m:r>
                              <a:rPr lang="en-US" sz="2800" b="0" i="1" dirty="0" smtClean="0">
                                <a:solidFill>
                                  <a:schemeClr val="tx1"/>
                                </a:solidFill>
                                <a:effectLst>
                                  <a:outerShdw blurRad="38100" dist="38100" dir="2700000" algn="tl">
                                    <a:srgbClr val="000000">
                                      <a:alpha val="43137"/>
                                    </a:srgbClr>
                                  </a:outerShdw>
                                </a:effectLst>
                                <a:latin typeface="Cambria Math"/>
                              </a:rPr>
                              <m:t>2</m:t>
                            </m:r>
                          </m:sub>
                        </m:sSub>
                      </m:oMath>
                    </m:oMathPara>
                  </a14:m>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mc:Choice>
          <mc:Fallback xmlns="">
            <p:sp>
              <p:nvSpPr>
                <p:cNvPr id="9" name="Oval 8"/>
                <p:cNvSpPr>
                  <a:spLocks noRot="1" noChangeAspect="1" noMove="1" noResize="1" noEditPoints="1" noAdjustHandles="1" noChangeArrowheads="1" noChangeShapeType="1" noTextEdit="1"/>
                </p:cNvSpPr>
                <p:nvPr/>
              </p:nvSpPr>
              <p:spPr bwMode="auto">
                <a:xfrm>
                  <a:off x="4343400" y="5029200"/>
                  <a:ext cx="533400" cy="533400"/>
                </a:xfrm>
                <a:prstGeom prst="ellipse">
                  <a:avLst/>
                </a:prstGeom>
                <a:blipFill rotWithShape="1">
                  <a:blip r:embed="rId8"/>
                  <a:stretch>
                    <a:fillRect/>
                  </a:stretch>
                </a:blipFill>
                <a:ln>
                  <a:headEnd type="none" w="med" len="med"/>
                  <a:tailEnd type="none" w="med" len="me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Oval 9"/>
                <p:cNvSpPr/>
                <p:nvPr/>
              </p:nvSpPr>
              <p:spPr bwMode="auto">
                <a:xfrm>
                  <a:off x="5257800" y="4071730"/>
                  <a:ext cx="533400" cy="533400"/>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lang="en-US" sz="2800" b="0" i="1" dirty="0" smtClean="0">
                            <a:solidFill>
                              <a:schemeClr val="tx1"/>
                            </a:solidFill>
                            <a:effectLst>
                              <a:outerShdw blurRad="38100" dist="38100" dir="2700000" algn="tl">
                                <a:srgbClr val="000000">
                                  <a:alpha val="43137"/>
                                </a:srgbClr>
                              </a:outerShdw>
                            </a:effectLst>
                            <a:latin typeface="Cambria Math"/>
                          </a:rPr>
                          <m:t> </m:t>
                        </m:r>
                        <m:r>
                          <a:rPr lang="en-US" sz="2800" b="0" i="1" dirty="0" smtClean="0">
                            <a:solidFill>
                              <a:schemeClr val="tx1"/>
                            </a:solidFill>
                            <a:effectLst>
                              <a:outerShdw blurRad="38100" dist="38100" dir="2700000" algn="tl">
                                <a:srgbClr val="000000">
                                  <a:alpha val="43137"/>
                                </a:srgbClr>
                              </a:outerShdw>
                            </a:effectLst>
                            <a:latin typeface="Cambria Math"/>
                          </a:rPr>
                          <m:t>𝑐</m:t>
                        </m:r>
                      </m:oMath>
                    </m:oMathPara>
                  </a14:m>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mc:Choice>
          <mc:Fallback xmlns="">
            <p:sp>
              <p:nvSpPr>
                <p:cNvPr id="10" name="Oval 9"/>
                <p:cNvSpPr>
                  <a:spLocks noRot="1" noChangeAspect="1" noMove="1" noResize="1" noEditPoints="1" noAdjustHandles="1" noChangeArrowheads="1" noChangeShapeType="1" noTextEdit="1"/>
                </p:cNvSpPr>
                <p:nvPr/>
              </p:nvSpPr>
              <p:spPr bwMode="auto">
                <a:xfrm>
                  <a:off x="5257800" y="4071730"/>
                  <a:ext cx="533400" cy="533400"/>
                </a:xfrm>
                <a:prstGeom prst="ellipse">
                  <a:avLst/>
                </a:prstGeom>
                <a:blipFill rotWithShape="1">
                  <a:blip r:embed="rId9"/>
                  <a:stretch>
                    <a:fillRect/>
                  </a:stretch>
                </a:blipFill>
                <a:ln>
                  <a:headEnd type="none" w="med" len="med"/>
                  <a:tailEnd type="none" w="med" len="me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Oval 11"/>
                <p:cNvSpPr/>
                <p:nvPr/>
              </p:nvSpPr>
              <p:spPr bwMode="auto">
                <a:xfrm>
                  <a:off x="6172200" y="5029200"/>
                  <a:ext cx="533400" cy="533400"/>
                </a:xfrm>
                <a:prstGeom prst="ellips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800" b="0" i="1" u="none" strike="noStrike" cap="none" normalizeH="0" baseline="0" smtClean="0">
                            <a:solidFill>
                              <a:schemeClr val="tx1"/>
                            </a:solidFill>
                            <a:effectLst>
                              <a:outerShdw blurRad="38100" dist="38100" dir="2700000" algn="tl">
                                <a:srgbClr val="000000">
                                  <a:alpha val="43137"/>
                                </a:srgbClr>
                              </a:outerShdw>
                            </a:effectLst>
                            <a:latin typeface="Cambria Math"/>
                          </a:rPr>
                          <m:t>  </m:t>
                        </m:r>
                        <m:sSub>
                          <m:sSubPr>
                            <m:ctrlPr>
                              <a:rPr kumimoji="0" lang="en-US" sz="2800" b="0" i="1" u="none" strike="noStrike" cap="none" normalizeH="0" baseline="0" smtClean="0">
                                <a:solidFill>
                                  <a:schemeClr val="tx1"/>
                                </a:solidFill>
                                <a:effectLst>
                                  <a:outerShdw blurRad="38100" dist="38100" dir="2700000" algn="tl">
                                    <a:srgbClr val="000000">
                                      <a:alpha val="43137"/>
                                    </a:srgbClr>
                                  </a:outerShdw>
                                </a:effectLst>
                                <a:latin typeface="Cambria Math"/>
                              </a:rPr>
                            </m:ctrlPr>
                          </m:sSubPr>
                          <m:e>
                            <m:r>
                              <a:rPr kumimoji="0" lang="en-US" sz="2800" b="0" i="1" u="none" strike="noStrike" cap="none" normalizeH="0" baseline="0" smtClean="0">
                                <a:solidFill>
                                  <a:schemeClr val="tx1"/>
                                </a:solidFill>
                                <a:effectLst>
                                  <a:outerShdw blurRad="38100" dist="38100" dir="2700000" algn="tl">
                                    <a:srgbClr val="000000">
                                      <a:alpha val="43137"/>
                                    </a:srgbClr>
                                  </a:outerShdw>
                                </a:effectLst>
                                <a:latin typeface="Cambria Math"/>
                              </a:rPr>
                              <m:t>𝑧</m:t>
                            </m:r>
                          </m:e>
                          <m:sub>
                            <m:r>
                              <a:rPr kumimoji="0" lang="en-US" sz="2800" b="0" i="1" u="none" strike="noStrike" cap="none" normalizeH="0" baseline="0" smtClean="0">
                                <a:solidFill>
                                  <a:schemeClr val="tx1"/>
                                </a:solidFill>
                                <a:effectLst>
                                  <a:outerShdw blurRad="38100" dist="38100" dir="2700000" algn="tl">
                                    <a:srgbClr val="000000">
                                      <a:alpha val="43137"/>
                                    </a:srgbClr>
                                  </a:outerShdw>
                                </a:effectLst>
                                <a:latin typeface="Cambria Math"/>
                              </a:rPr>
                              <m:t>2</m:t>
                            </m:r>
                          </m:sub>
                        </m:sSub>
                      </m:oMath>
                    </m:oMathPara>
                  </a14:m>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mc:Choice>
          <mc:Fallback xmlns="">
            <p:sp>
              <p:nvSpPr>
                <p:cNvPr id="12" name="Oval 11"/>
                <p:cNvSpPr>
                  <a:spLocks noRot="1" noChangeAspect="1" noMove="1" noResize="1" noEditPoints="1" noAdjustHandles="1" noChangeArrowheads="1" noChangeShapeType="1" noTextEdit="1"/>
                </p:cNvSpPr>
                <p:nvPr/>
              </p:nvSpPr>
              <p:spPr bwMode="auto">
                <a:xfrm>
                  <a:off x="6172200" y="5029200"/>
                  <a:ext cx="533400" cy="533400"/>
                </a:xfrm>
                <a:prstGeom prst="ellipse">
                  <a:avLst/>
                </a:prstGeom>
                <a:blipFill rotWithShape="1">
                  <a:blip r:embed="rId11"/>
                  <a:stretch>
                    <a:fillRect/>
                  </a:stretch>
                </a:blipFill>
                <a:ln>
                  <a:headEnd type="none" w="med" len="med"/>
                  <a:tailEnd type="none" w="med" len="me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Oval 12"/>
                <p:cNvSpPr/>
                <p:nvPr/>
              </p:nvSpPr>
              <p:spPr bwMode="auto">
                <a:xfrm>
                  <a:off x="7086600" y="4071730"/>
                  <a:ext cx="533400" cy="533400"/>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lang="en-US" sz="2800" b="0" i="1" dirty="0" smtClean="0">
                            <a:solidFill>
                              <a:schemeClr val="tx1"/>
                            </a:solidFill>
                            <a:effectLst>
                              <a:outerShdw blurRad="38100" dist="38100" dir="2700000" algn="tl">
                                <a:srgbClr val="000000">
                                  <a:alpha val="43137"/>
                                </a:srgbClr>
                              </a:outerShdw>
                            </a:effectLst>
                            <a:latin typeface="Cambria Math"/>
                          </a:rPr>
                          <m:t> </m:t>
                        </m:r>
                        <m:r>
                          <a:rPr lang="en-US" sz="2800" i="1" dirty="0" smtClean="0">
                            <a:solidFill>
                              <a:schemeClr val="tx1"/>
                            </a:solidFill>
                            <a:effectLst>
                              <a:outerShdw blurRad="38100" dist="38100" dir="2700000" algn="tl">
                                <a:srgbClr val="000000">
                                  <a:alpha val="43137"/>
                                </a:srgbClr>
                              </a:outerShdw>
                            </a:effectLst>
                            <a:latin typeface="Cambria Math"/>
                          </a:rPr>
                          <m:t>𝑎</m:t>
                        </m:r>
                      </m:oMath>
                    </m:oMathPara>
                  </a14:m>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mc:Choice>
          <mc:Fallback xmlns="">
            <p:sp>
              <p:nvSpPr>
                <p:cNvPr id="13" name="Oval 12"/>
                <p:cNvSpPr>
                  <a:spLocks noRot="1" noChangeAspect="1" noMove="1" noResize="1" noEditPoints="1" noAdjustHandles="1" noChangeArrowheads="1" noChangeShapeType="1" noTextEdit="1"/>
                </p:cNvSpPr>
                <p:nvPr/>
              </p:nvSpPr>
              <p:spPr bwMode="auto">
                <a:xfrm>
                  <a:off x="7086600" y="4071730"/>
                  <a:ext cx="533400" cy="533400"/>
                </a:xfrm>
                <a:prstGeom prst="ellipse">
                  <a:avLst/>
                </a:prstGeom>
                <a:blipFill rotWithShape="1">
                  <a:blip r:embed="rId12"/>
                  <a:stretch>
                    <a:fillRect/>
                  </a:stretch>
                </a:blipFill>
                <a:ln>
                  <a:headEnd type="none" w="med" len="med"/>
                  <a:tailEnd type="none" w="med" len="med"/>
                </a:ln>
              </p:spPr>
              <p:txBody>
                <a:bodyPr/>
                <a:lstStyle/>
                <a:p>
                  <a:r>
                    <a:rPr lang="en-US">
                      <a:noFill/>
                    </a:rPr>
                    <a:t> </a:t>
                  </a:r>
                </a:p>
              </p:txBody>
            </p:sp>
          </mc:Fallback>
        </mc:AlternateContent>
        <p:cxnSp>
          <p:nvCxnSpPr>
            <p:cNvPr id="19" name="Straight Connector 18"/>
            <p:cNvCxnSpPr>
              <a:stCxn id="4" idx="7"/>
            </p:cNvCxnSpPr>
            <p:nvPr/>
          </p:nvCxnSpPr>
          <p:spPr>
            <a:xfrm flipV="1">
              <a:off x="1979285" y="3579485"/>
              <a:ext cx="537230" cy="5372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7" idx="1"/>
            </p:cNvCxnSpPr>
            <p:nvPr/>
          </p:nvCxnSpPr>
          <p:spPr>
            <a:xfrm flipH="1" flipV="1">
              <a:off x="2945296" y="3534500"/>
              <a:ext cx="485619" cy="58221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9" idx="7"/>
              <a:endCxn id="10" idx="3"/>
            </p:cNvCxnSpPr>
            <p:nvPr/>
          </p:nvCxnSpPr>
          <p:spPr>
            <a:xfrm flipV="1">
              <a:off x="4798685" y="4527015"/>
              <a:ext cx="537230" cy="5803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12" idx="7"/>
            </p:cNvCxnSpPr>
            <p:nvPr/>
          </p:nvCxnSpPr>
          <p:spPr>
            <a:xfrm flipV="1">
              <a:off x="6627485" y="4527015"/>
              <a:ext cx="659244" cy="5803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12" idx="1"/>
              <a:endCxn id="10" idx="5"/>
            </p:cNvCxnSpPr>
            <p:nvPr/>
          </p:nvCxnSpPr>
          <p:spPr>
            <a:xfrm flipH="1" flipV="1">
              <a:off x="5713085" y="4527015"/>
              <a:ext cx="537230" cy="5803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9" idx="1"/>
            </p:cNvCxnSpPr>
            <p:nvPr/>
          </p:nvCxnSpPr>
          <p:spPr>
            <a:xfrm flipH="1" flipV="1">
              <a:off x="3810000" y="4460755"/>
              <a:ext cx="611515" cy="64656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5" name="Rectangle 74"/>
                <p:cNvSpPr/>
                <p:nvPr/>
              </p:nvSpPr>
              <p:spPr>
                <a:xfrm rot="18833845">
                  <a:off x="1948108" y="3497681"/>
                  <a:ext cx="42191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solidFill>
                              <a:schemeClr val="bg1"/>
                            </a:solidFill>
                            <a:latin typeface="Cambria Math"/>
                          </a:rPr>
                          <m:t>&lt;</m:t>
                        </m:r>
                      </m:oMath>
                    </m:oMathPara>
                  </a14:m>
                  <a:endParaRPr lang="en-US" dirty="0">
                    <a:solidFill>
                      <a:schemeClr val="bg1"/>
                    </a:solidFill>
                  </a:endParaRPr>
                </a:p>
              </p:txBody>
            </p:sp>
          </mc:Choice>
          <mc:Fallback xmlns="">
            <p:sp>
              <p:nvSpPr>
                <p:cNvPr id="75" name="Rectangle 74"/>
                <p:cNvSpPr>
                  <a:spLocks noRot="1" noChangeAspect="1" noMove="1" noResize="1" noEditPoints="1" noAdjustHandles="1" noChangeArrowheads="1" noChangeShapeType="1" noTextEdit="1"/>
                </p:cNvSpPr>
                <p:nvPr/>
              </p:nvSpPr>
              <p:spPr>
                <a:xfrm rot="18833845">
                  <a:off x="1948108" y="3497681"/>
                  <a:ext cx="421910" cy="369332"/>
                </a:xfrm>
                <a:prstGeom prst="rect">
                  <a:avLst/>
                </a:prstGeom>
                <a:blipFill rotWithShape="1">
                  <a:blip r:embed="rId13"/>
                  <a:stretch>
                    <a:fillRect t="-14130" r="-217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8" name="Rectangle 77"/>
                <p:cNvSpPr/>
                <p:nvPr/>
              </p:nvSpPr>
              <p:spPr>
                <a:xfrm rot="2506412">
                  <a:off x="3124803" y="3534625"/>
                  <a:ext cx="42191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solidFill>
                              <a:schemeClr val="bg1"/>
                            </a:solidFill>
                            <a:latin typeface="Cambria Math"/>
                          </a:rPr>
                          <m:t>&lt;</m:t>
                        </m:r>
                      </m:oMath>
                    </m:oMathPara>
                  </a14:m>
                  <a:endParaRPr lang="en-US" dirty="0">
                    <a:solidFill>
                      <a:schemeClr val="bg1"/>
                    </a:solidFill>
                  </a:endParaRPr>
                </a:p>
              </p:txBody>
            </p:sp>
          </mc:Choice>
          <mc:Fallback xmlns="">
            <p:sp>
              <p:nvSpPr>
                <p:cNvPr id="78" name="Rectangle 77"/>
                <p:cNvSpPr>
                  <a:spLocks noRot="1" noChangeAspect="1" noMove="1" noResize="1" noEditPoints="1" noAdjustHandles="1" noChangeArrowheads="1" noChangeShapeType="1" noTextEdit="1"/>
                </p:cNvSpPr>
                <p:nvPr/>
              </p:nvSpPr>
              <p:spPr>
                <a:xfrm rot="2506412">
                  <a:off x="3124803" y="3534625"/>
                  <a:ext cx="421910" cy="369332"/>
                </a:xfrm>
                <a:prstGeom prst="rect">
                  <a:avLst/>
                </a:prstGeom>
                <a:blipFill rotWithShape="1">
                  <a:blip r:embed="rId16"/>
                  <a:stretch>
                    <a:fillRect r="-12903" b="-217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2" name="Rectangle 81"/>
                <p:cNvSpPr/>
                <p:nvPr/>
              </p:nvSpPr>
              <p:spPr>
                <a:xfrm rot="19049382">
                  <a:off x="4987511" y="4794519"/>
                  <a:ext cx="42191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solidFill>
                              <a:schemeClr val="bg1"/>
                            </a:solidFill>
                            <a:latin typeface="Cambria Math"/>
                          </a:rPr>
                          <m:t>&lt;</m:t>
                        </m:r>
                      </m:oMath>
                    </m:oMathPara>
                  </a14:m>
                  <a:endParaRPr lang="en-US" dirty="0">
                    <a:solidFill>
                      <a:schemeClr val="bg1"/>
                    </a:solidFill>
                  </a:endParaRPr>
                </a:p>
              </p:txBody>
            </p:sp>
          </mc:Choice>
          <mc:Fallback xmlns="">
            <p:sp>
              <p:nvSpPr>
                <p:cNvPr id="82" name="Rectangle 81"/>
                <p:cNvSpPr>
                  <a:spLocks noRot="1" noChangeAspect="1" noMove="1" noResize="1" noEditPoints="1" noAdjustHandles="1" noChangeArrowheads="1" noChangeShapeType="1" noTextEdit="1"/>
                </p:cNvSpPr>
                <p:nvPr/>
              </p:nvSpPr>
              <p:spPr>
                <a:xfrm rot="19049382">
                  <a:off x="4987511" y="4794519"/>
                  <a:ext cx="421910" cy="369332"/>
                </a:xfrm>
                <a:prstGeom prst="rect">
                  <a:avLst/>
                </a:prstGeom>
                <a:blipFill rotWithShape="1">
                  <a:blip r:embed="rId20"/>
                  <a:stretch>
                    <a:fillRect t="-13043" r="-215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3" name="Rectangle 82"/>
                <p:cNvSpPr/>
                <p:nvPr/>
              </p:nvSpPr>
              <p:spPr>
                <a:xfrm rot="18971823">
                  <a:off x="6862272" y="4777178"/>
                  <a:ext cx="42191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solidFill>
                              <a:schemeClr val="bg1"/>
                            </a:solidFill>
                            <a:latin typeface="Cambria Math"/>
                          </a:rPr>
                          <m:t>&lt;</m:t>
                        </m:r>
                      </m:oMath>
                    </m:oMathPara>
                  </a14:m>
                  <a:endParaRPr lang="en-US" dirty="0">
                    <a:solidFill>
                      <a:schemeClr val="bg1"/>
                    </a:solidFill>
                  </a:endParaRPr>
                </a:p>
              </p:txBody>
            </p:sp>
          </mc:Choice>
          <mc:Fallback xmlns="">
            <p:sp>
              <p:nvSpPr>
                <p:cNvPr id="83" name="Rectangle 82"/>
                <p:cNvSpPr>
                  <a:spLocks noRot="1" noChangeAspect="1" noMove="1" noResize="1" noEditPoints="1" noAdjustHandles="1" noChangeArrowheads="1" noChangeShapeType="1" noTextEdit="1"/>
                </p:cNvSpPr>
                <p:nvPr/>
              </p:nvSpPr>
              <p:spPr>
                <a:xfrm rot="18971823">
                  <a:off x="6862272" y="4777178"/>
                  <a:ext cx="421910" cy="369332"/>
                </a:xfrm>
                <a:prstGeom prst="rect">
                  <a:avLst/>
                </a:prstGeom>
                <a:blipFill rotWithShape="1">
                  <a:blip r:embed="rId21"/>
                  <a:stretch>
                    <a:fillRect t="-13043" r="-204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4" name="Rectangle 83"/>
                <p:cNvSpPr/>
                <p:nvPr/>
              </p:nvSpPr>
              <p:spPr>
                <a:xfrm rot="2506412">
                  <a:off x="5625002" y="4756778"/>
                  <a:ext cx="42191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solidFill>
                              <a:schemeClr val="bg1"/>
                            </a:solidFill>
                            <a:latin typeface="Cambria Math"/>
                          </a:rPr>
                          <m:t>&lt;</m:t>
                        </m:r>
                      </m:oMath>
                    </m:oMathPara>
                  </a14:m>
                  <a:endParaRPr lang="en-US" dirty="0">
                    <a:solidFill>
                      <a:schemeClr val="bg1"/>
                    </a:solidFill>
                  </a:endParaRPr>
                </a:p>
              </p:txBody>
            </p:sp>
          </mc:Choice>
          <mc:Fallback xmlns="">
            <p:sp>
              <p:nvSpPr>
                <p:cNvPr id="84" name="Rectangle 83"/>
                <p:cNvSpPr>
                  <a:spLocks noRot="1" noChangeAspect="1" noMove="1" noResize="1" noEditPoints="1" noAdjustHandles="1" noChangeArrowheads="1" noChangeShapeType="1" noTextEdit="1"/>
                </p:cNvSpPr>
                <p:nvPr/>
              </p:nvSpPr>
              <p:spPr>
                <a:xfrm rot="2506412">
                  <a:off x="5625002" y="4756778"/>
                  <a:ext cx="421910" cy="369332"/>
                </a:xfrm>
                <a:prstGeom prst="rect">
                  <a:avLst/>
                </a:prstGeom>
                <a:blipFill rotWithShape="1">
                  <a:blip r:embed="rId22"/>
                  <a:stretch>
                    <a:fillRect r="-12903" b="-204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 name="Rectangle 84"/>
                <p:cNvSpPr/>
                <p:nvPr/>
              </p:nvSpPr>
              <p:spPr>
                <a:xfrm rot="2506412">
                  <a:off x="3817825" y="4720953"/>
                  <a:ext cx="42191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solidFill>
                              <a:schemeClr val="bg1"/>
                            </a:solidFill>
                            <a:latin typeface="Cambria Math"/>
                          </a:rPr>
                          <m:t>&lt;</m:t>
                        </m:r>
                      </m:oMath>
                    </m:oMathPara>
                  </a14:m>
                  <a:endParaRPr lang="en-US" dirty="0">
                    <a:solidFill>
                      <a:schemeClr val="bg1"/>
                    </a:solidFill>
                  </a:endParaRPr>
                </a:p>
              </p:txBody>
            </p:sp>
          </mc:Choice>
          <mc:Fallback xmlns="">
            <p:sp>
              <p:nvSpPr>
                <p:cNvPr id="85" name="Rectangle 84"/>
                <p:cNvSpPr>
                  <a:spLocks noRot="1" noChangeAspect="1" noMove="1" noResize="1" noEditPoints="1" noAdjustHandles="1" noChangeArrowheads="1" noChangeShapeType="1" noTextEdit="1"/>
                </p:cNvSpPr>
                <p:nvPr/>
              </p:nvSpPr>
              <p:spPr>
                <a:xfrm rot="2506412">
                  <a:off x="3817825" y="4720953"/>
                  <a:ext cx="421910" cy="369332"/>
                </a:xfrm>
                <a:prstGeom prst="rect">
                  <a:avLst/>
                </a:prstGeom>
                <a:blipFill rotWithShape="1">
                  <a:blip r:embed="rId23"/>
                  <a:stretch>
                    <a:fillRect r="-13978" b="-21739"/>
                  </a:stretch>
                </a:blipFill>
              </p:spPr>
              <p:txBody>
                <a:bodyPr/>
                <a:lstStyle/>
                <a:p>
                  <a:r>
                    <a:rPr lang="en-US">
                      <a:noFill/>
                    </a:rPr>
                    <a:t> </a:t>
                  </a:r>
                </a:p>
              </p:txBody>
            </p:sp>
          </mc:Fallback>
        </mc:AlternateContent>
      </p:grpSp>
    </p:spTree>
    <p:extLst>
      <p:ext uri="{BB962C8B-B14F-4D97-AF65-F5344CB8AC3E}">
        <p14:creationId xmlns:p14="http://schemas.microsoft.com/office/powerpoint/2010/main" val="2836600727"/>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747897"/>
          </a:xfrm>
        </p:spPr>
        <p:txBody>
          <a:bodyPr/>
          <a:lstStyle/>
          <a:p>
            <a:r>
              <a:rPr lang="en-US" dirty="0" smtClean="0"/>
              <a:t>CDTR: </a:t>
            </a:r>
            <a:r>
              <a:rPr lang="en-US" sz="4800" i="1" dirty="0" smtClean="0"/>
              <a:t>Linear Difference Arithmetic</a:t>
            </a:r>
            <a:endParaRPr lang="en-US" sz="4800" i="1" dirty="0"/>
          </a:p>
        </p:txBody>
      </p:sp>
      <mc:AlternateContent xmlns:mc="http://schemas.openxmlformats.org/markup-compatibility/2006" xmlns:a14="http://schemas.microsoft.com/office/drawing/2010/main">
        <mc:Choice Requires="a14">
          <p:sp>
            <p:nvSpPr>
              <p:cNvPr id="5" name="Oval 4"/>
              <p:cNvSpPr/>
              <p:nvPr/>
            </p:nvSpPr>
            <p:spPr bwMode="auto">
              <a:xfrm>
                <a:off x="5105400" y="2743200"/>
                <a:ext cx="533400" cy="533400"/>
              </a:xfrm>
              <a:prstGeom prst="ellips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sSub>
                        <m:sSubPr>
                          <m:ctrlPr>
                            <a:rPr lang="en-US" sz="2800" b="0" i="1" dirty="0" smtClean="0">
                              <a:solidFill>
                                <a:schemeClr val="tx1"/>
                              </a:solidFill>
                              <a:effectLst>
                                <a:outerShdw blurRad="38100" dist="38100" dir="2700000" algn="tl">
                                  <a:srgbClr val="000000">
                                    <a:alpha val="43137"/>
                                  </a:srgbClr>
                                </a:outerShdw>
                              </a:effectLst>
                              <a:latin typeface="Cambria Math"/>
                            </a:rPr>
                          </m:ctrlPr>
                        </m:sSubPr>
                        <m:e>
                          <m:r>
                            <a:rPr lang="en-US" sz="2800" b="0" i="1" dirty="0" smtClean="0">
                              <a:solidFill>
                                <a:schemeClr val="tx1"/>
                              </a:solidFill>
                              <a:effectLst>
                                <a:outerShdw blurRad="38100" dist="38100" dir="2700000" algn="tl">
                                  <a:srgbClr val="000000">
                                    <a:alpha val="43137"/>
                                  </a:srgbClr>
                                </a:outerShdw>
                              </a:effectLst>
                              <a:latin typeface="Cambria Math"/>
                            </a:rPr>
                            <m:t>  </m:t>
                          </m:r>
                          <m:r>
                            <a:rPr lang="en-US" sz="2800" b="0" i="1" dirty="0" smtClean="0">
                              <a:solidFill>
                                <a:schemeClr val="tx1"/>
                              </a:solidFill>
                              <a:effectLst>
                                <a:outerShdw blurRad="38100" dist="38100" dir="2700000" algn="tl">
                                  <a:srgbClr val="000000">
                                    <a:alpha val="43137"/>
                                  </a:srgbClr>
                                </a:outerShdw>
                              </a:effectLst>
                              <a:latin typeface="Cambria Math"/>
                            </a:rPr>
                            <m:t>𝑥</m:t>
                          </m:r>
                        </m:e>
                        <m:sub>
                          <m:r>
                            <a:rPr lang="en-US" sz="2800" b="0" i="1" dirty="0" smtClean="0">
                              <a:solidFill>
                                <a:schemeClr val="tx1"/>
                              </a:solidFill>
                              <a:effectLst>
                                <a:outerShdw blurRad="38100" dist="38100" dir="2700000" algn="tl">
                                  <a:srgbClr val="000000">
                                    <a:alpha val="43137"/>
                                  </a:srgbClr>
                                </a:outerShdw>
                              </a:effectLst>
                              <a:latin typeface="Cambria Math"/>
                            </a:rPr>
                            <m:t>1</m:t>
                          </m:r>
                        </m:sub>
                      </m:sSub>
                    </m:oMath>
                  </m:oMathPara>
                </a14:m>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mc:Choice>
        <mc:Fallback xmlns="">
          <p:sp>
            <p:nvSpPr>
              <p:cNvPr id="5" name="Oval 4"/>
              <p:cNvSpPr>
                <a:spLocks noRot="1" noChangeAspect="1" noMove="1" noResize="1" noEditPoints="1" noAdjustHandles="1" noChangeArrowheads="1" noChangeShapeType="1" noTextEdit="1"/>
              </p:cNvSpPr>
              <p:nvPr/>
            </p:nvSpPr>
            <p:spPr bwMode="auto">
              <a:xfrm>
                <a:off x="5105400" y="2743200"/>
                <a:ext cx="533400" cy="533400"/>
              </a:xfrm>
              <a:prstGeom prst="ellipse">
                <a:avLst/>
              </a:prstGeom>
              <a:blipFill rotWithShape="1">
                <a:blip r:embed="rId2"/>
                <a:stretch>
                  <a:fillRect/>
                </a:stretch>
              </a:blipFill>
              <a:ln>
                <a:headEnd type="none" w="med" len="med"/>
                <a:tailEnd type="none" w="med" len="me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Oval 6"/>
              <p:cNvSpPr/>
              <p:nvPr/>
            </p:nvSpPr>
            <p:spPr bwMode="auto">
              <a:xfrm>
                <a:off x="3200400" y="4038600"/>
                <a:ext cx="533400" cy="533400"/>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lang="en-US" sz="2800" b="0" i="1" dirty="0" smtClean="0">
                          <a:solidFill>
                            <a:schemeClr val="tx1"/>
                          </a:solidFill>
                          <a:effectLst>
                            <a:outerShdw blurRad="38100" dist="38100" dir="2700000" algn="tl">
                              <a:srgbClr val="000000">
                                <a:alpha val="43137"/>
                              </a:srgbClr>
                            </a:outerShdw>
                          </a:effectLst>
                          <a:latin typeface="Cambria Math"/>
                        </a:rPr>
                        <m:t> </m:t>
                      </m:r>
                      <m:r>
                        <a:rPr lang="en-US" sz="2800" i="1" dirty="0" smtClean="0">
                          <a:solidFill>
                            <a:schemeClr val="tx1"/>
                          </a:solidFill>
                          <a:effectLst>
                            <a:outerShdw blurRad="38100" dist="38100" dir="2700000" algn="tl">
                              <a:srgbClr val="000000">
                                <a:alpha val="43137"/>
                              </a:srgbClr>
                            </a:outerShdw>
                          </a:effectLst>
                          <a:latin typeface="Cambria Math"/>
                        </a:rPr>
                        <m:t>𝑏</m:t>
                      </m:r>
                    </m:oMath>
                  </m:oMathPara>
                </a14:m>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mc:Choice>
        <mc:Fallback xmlns="">
          <p:sp>
            <p:nvSpPr>
              <p:cNvPr id="7" name="Oval 6"/>
              <p:cNvSpPr>
                <a:spLocks noRot="1" noChangeAspect="1" noMove="1" noResize="1" noEditPoints="1" noAdjustHandles="1" noChangeArrowheads="1" noChangeShapeType="1" noTextEdit="1"/>
              </p:cNvSpPr>
              <p:nvPr/>
            </p:nvSpPr>
            <p:spPr bwMode="auto">
              <a:xfrm>
                <a:off x="3200400" y="4038600"/>
                <a:ext cx="533400" cy="533400"/>
              </a:xfrm>
              <a:prstGeom prst="ellipse">
                <a:avLst/>
              </a:prstGeom>
              <a:blipFill rotWithShape="1">
                <a:blip r:embed="rId3"/>
                <a:stretch>
                  <a:fillRect/>
                </a:stretch>
              </a:blipFill>
              <a:ln>
                <a:headEnd type="none" w="med" len="med"/>
                <a:tailEnd type="none" w="med" len="me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Oval 8"/>
              <p:cNvSpPr/>
              <p:nvPr/>
            </p:nvSpPr>
            <p:spPr bwMode="auto">
              <a:xfrm>
                <a:off x="4191000" y="5029200"/>
                <a:ext cx="533400" cy="533400"/>
              </a:xfrm>
              <a:prstGeom prst="ellips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sSub>
                        <m:sSubPr>
                          <m:ctrlPr>
                            <a:rPr lang="en-US" sz="2800" b="0" i="1" dirty="0" smtClean="0">
                              <a:solidFill>
                                <a:schemeClr val="tx1"/>
                              </a:solidFill>
                              <a:effectLst>
                                <a:outerShdw blurRad="38100" dist="38100" dir="2700000" algn="tl">
                                  <a:srgbClr val="000000">
                                    <a:alpha val="43137"/>
                                  </a:srgbClr>
                                </a:outerShdw>
                              </a:effectLst>
                              <a:latin typeface="Cambria Math"/>
                            </a:rPr>
                          </m:ctrlPr>
                        </m:sSubPr>
                        <m:e>
                          <m:r>
                            <a:rPr lang="en-US" sz="2800" b="0" i="1" dirty="0" smtClean="0">
                              <a:solidFill>
                                <a:schemeClr val="tx1"/>
                              </a:solidFill>
                              <a:effectLst>
                                <a:outerShdw blurRad="38100" dist="38100" dir="2700000" algn="tl">
                                  <a:srgbClr val="000000">
                                    <a:alpha val="43137"/>
                                  </a:srgbClr>
                                </a:outerShdw>
                              </a:effectLst>
                              <a:latin typeface="Cambria Math"/>
                            </a:rPr>
                            <m:t>  </m:t>
                          </m:r>
                          <m:r>
                            <a:rPr lang="en-US" sz="2800" b="0" i="1" dirty="0" smtClean="0">
                              <a:solidFill>
                                <a:schemeClr val="tx1"/>
                              </a:solidFill>
                              <a:effectLst>
                                <a:outerShdw blurRad="38100" dist="38100" dir="2700000" algn="tl">
                                  <a:srgbClr val="000000">
                                    <a:alpha val="43137"/>
                                  </a:srgbClr>
                                </a:outerShdw>
                              </a:effectLst>
                              <a:latin typeface="Cambria Math"/>
                            </a:rPr>
                            <m:t>𝑦</m:t>
                          </m:r>
                        </m:e>
                        <m:sub>
                          <m:r>
                            <a:rPr lang="en-US" sz="2800" b="0" i="1" dirty="0" smtClean="0">
                              <a:solidFill>
                                <a:schemeClr val="tx1"/>
                              </a:solidFill>
                              <a:effectLst>
                                <a:outerShdw blurRad="38100" dist="38100" dir="2700000" algn="tl">
                                  <a:srgbClr val="000000">
                                    <a:alpha val="43137"/>
                                  </a:srgbClr>
                                </a:outerShdw>
                              </a:effectLst>
                              <a:latin typeface="Cambria Math"/>
                            </a:rPr>
                            <m:t>2</m:t>
                          </m:r>
                        </m:sub>
                      </m:sSub>
                    </m:oMath>
                  </m:oMathPara>
                </a14:m>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mc:Choice>
        <mc:Fallback xmlns="">
          <p:sp>
            <p:nvSpPr>
              <p:cNvPr id="9" name="Oval 8"/>
              <p:cNvSpPr>
                <a:spLocks noRot="1" noChangeAspect="1" noMove="1" noResize="1" noEditPoints="1" noAdjustHandles="1" noChangeArrowheads="1" noChangeShapeType="1" noTextEdit="1"/>
              </p:cNvSpPr>
              <p:nvPr/>
            </p:nvSpPr>
            <p:spPr bwMode="auto">
              <a:xfrm>
                <a:off x="4191000" y="5029200"/>
                <a:ext cx="533400" cy="533400"/>
              </a:xfrm>
              <a:prstGeom prst="ellipse">
                <a:avLst/>
              </a:prstGeom>
              <a:blipFill rotWithShape="1">
                <a:blip r:embed="rId4"/>
                <a:stretch>
                  <a:fillRect/>
                </a:stretch>
              </a:blipFill>
              <a:ln>
                <a:headEnd type="none" w="med" len="med"/>
                <a:tailEnd type="none" w="med" len="me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Oval 9"/>
              <p:cNvSpPr/>
              <p:nvPr/>
            </p:nvSpPr>
            <p:spPr bwMode="auto">
              <a:xfrm>
                <a:off x="5105400" y="4071730"/>
                <a:ext cx="533400" cy="533400"/>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lang="en-US" sz="2800" b="0" i="1" dirty="0" smtClean="0">
                          <a:solidFill>
                            <a:schemeClr val="tx1"/>
                          </a:solidFill>
                          <a:effectLst>
                            <a:outerShdw blurRad="38100" dist="38100" dir="2700000" algn="tl">
                              <a:srgbClr val="000000">
                                <a:alpha val="43137"/>
                              </a:srgbClr>
                            </a:outerShdw>
                          </a:effectLst>
                          <a:latin typeface="Cambria Math"/>
                        </a:rPr>
                        <m:t> </m:t>
                      </m:r>
                      <m:r>
                        <a:rPr lang="en-US" sz="2800" b="0" i="1" dirty="0" smtClean="0">
                          <a:solidFill>
                            <a:schemeClr val="tx1"/>
                          </a:solidFill>
                          <a:effectLst>
                            <a:outerShdw blurRad="38100" dist="38100" dir="2700000" algn="tl">
                              <a:srgbClr val="000000">
                                <a:alpha val="43137"/>
                              </a:srgbClr>
                            </a:outerShdw>
                          </a:effectLst>
                          <a:latin typeface="Cambria Math"/>
                        </a:rPr>
                        <m:t>𝑐</m:t>
                      </m:r>
                    </m:oMath>
                  </m:oMathPara>
                </a14:m>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mc:Choice>
        <mc:Fallback xmlns="">
          <p:sp>
            <p:nvSpPr>
              <p:cNvPr id="10" name="Oval 9"/>
              <p:cNvSpPr>
                <a:spLocks noRot="1" noChangeAspect="1" noMove="1" noResize="1" noEditPoints="1" noAdjustHandles="1" noChangeArrowheads="1" noChangeShapeType="1" noTextEdit="1"/>
              </p:cNvSpPr>
              <p:nvPr/>
            </p:nvSpPr>
            <p:spPr bwMode="auto">
              <a:xfrm>
                <a:off x="5105400" y="4071730"/>
                <a:ext cx="533400" cy="533400"/>
              </a:xfrm>
              <a:prstGeom prst="ellipse">
                <a:avLst/>
              </a:prstGeom>
              <a:blipFill rotWithShape="1">
                <a:blip r:embed="rId5"/>
                <a:stretch>
                  <a:fillRect/>
                </a:stretch>
              </a:blipFill>
              <a:ln>
                <a:headEnd type="none" w="med" len="med"/>
                <a:tailEnd type="none" w="med" len="me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Oval 11"/>
              <p:cNvSpPr/>
              <p:nvPr/>
            </p:nvSpPr>
            <p:spPr bwMode="auto">
              <a:xfrm>
                <a:off x="6019800" y="5029200"/>
                <a:ext cx="533400" cy="533400"/>
              </a:xfrm>
              <a:prstGeom prst="ellips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800" b="0" i="1" u="none" strike="noStrike" cap="none" normalizeH="0" baseline="0" smtClean="0">
                          <a:solidFill>
                            <a:schemeClr val="tx1"/>
                          </a:solidFill>
                          <a:effectLst>
                            <a:outerShdw blurRad="38100" dist="38100" dir="2700000" algn="tl">
                              <a:srgbClr val="000000">
                                <a:alpha val="43137"/>
                              </a:srgbClr>
                            </a:outerShdw>
                          </a:effectLst>
                          <a:latin typeface="Cambria Math"/>
                        </a:rPr>
                        <m:t>  </m:t>
                      </m:r>
                      <m:sSub>
                        <m:sSubPr>
                          <m:ctrlPr>
                            <a:rPr kumimoji="0" lang="en-US" sz="2800" b="0" i="1" u="none" strike="noStrike" cap="none" normalizeH="0" baseline="0" smtClean="0">
                              <a:solidFill>
                                <a:schemeClr val="tx1"/>
                              </a:solidFill>
                              <a:effectLst>
                                <a:outerShdw blurRad="38100" dist="38100" dir="2700000" algn="tl">
                                  <a:srgbClr val="000000">
                                    <a:alpha val="43137"/>
                                  </a:srgbClr>
                                </a:outerShdw>
                              </a:effectLst>
                              <a:latin typeface="Cambria Math"/>
                            </a:rPr>
                          </m:ctrlPr>
                        </m:sSubPr>
                        <m:e>
                          <m:r>
                            <a:rPr kumimoji="0" lang="en-US" sz="2800" b="0" i="1" u="none" strike="noStrike" cap="none" normalizeH="0" baseline="0" smtClean="0">
                              <a:solidFill>
                                <a:schemeClr val="tx1"/>
                              </a:solidFill>
                              <a:effectLst>
                                <a:outerShdw blurRad="38100" dist="38100" dir="2700000" algn="tl">
                                  <a:srgbClr val="000000">
                                    <a:alpha val="43137"/>
                                  </a:srgbClr>
                                </a:outerShdw>
                              </a:effectLst>
                              <a:latin typeface="Cambria Math"/>
                            </a:rPr>
                            <m:t>𝑧</m:t>
                          </m:r>
                        </m:e>
                        <m:sub>
                          <m:r>
                            <a:rPr kumimoji="0" lang="en-US" sz="2800" b="0" i="1" u="none" strike="noStrike" cap="none" normalizeH="0" baseline="0" smtClean="0">
                              <a:solidFill>
                                <a:schemeClr val="tx1"/>
                              </a:solidFill>
                              <a:effectLst>
                                <a:outerShdw blurRad="38100" dist="38100" dir="2700000" algn="tl">
                                  <a:srgbClr val="000000">
                                    <a:alpha val="43137"/>
                                  </a:srgbClr>
                                </a:outerShdw>
                              </a:effectLst>
                              <a:latin typeface="Cambria Math"/>
                            </a:rPr>
                            <m:t>2</m:t>
                          </m:r>
                        </m:sub>
                      </m:sSub>
                    </m:oMath>
                  </m:oMathPara>
                </a14:m>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mc:Choice>
        <mc:Fallback xmlns="">
          <p:sp>
            <p:nvSpPr>
              <p:cNvPr id="12" name="Oval 11"/>
              <p:cNvSpPr>
                <a:spLocks noRot="1" noChangeAspect="1" noMove="1" noResize="1" noEditPoints="1" noAdjustHandles="1" noChangeArrowheads="1" noChangeShapeType="1" noTextEdit="1"/>
              </p:cNvSpPr>
              <p:nvPr/>
            </p:nvSpPr>
            <p:spPr bwMode="auto">
              <a:xfrm>
                <a:off x="6019800" y="5029200"/>
                <a:ext cx="533400" cy="533400"/>
              </a:xfrm>
              <a:prstGeom prst="ellipse">
                <a:avLst/>
              </a:prstGeom>
              <a:blipFill rotWithShape="1">
                <a:blip r:embed="rId6"/>
                <a:stretch>
                  <a:fillRect/>
                </a:stretch>
              </a:blipFill>
              <a:ln>
                <a:headEnd type="none" w="med" len="med"/>
                <a:tailEnd type="none" w="med" len="me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Oval 12"/>
              <p:cNvSpPr/>
              <p:nvPr/>
            </p:nvSpPr>
            <p:spPr bwMode="auto">
              <a:xfrm>
                <a:off x="6934200" y="4071730"/>
                <a:ext cx="533400" cy="533400"/>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lang="en-US" sz="2800" b="0" i="1" dirty="0" smtClean="0">
                          <a:solidFill>
                            <a:schemeClr val="tx1"/>
                          </a:solidFill>
                          <a:effectLst>
                            <a:outerShdw blurRad="38100" dist="38100" dir="2700000" algn="tl">
                              <a:srgbClr val="000000">
                                <a:alpha val="43137"/>
                              </a:srgbClr>
                            </a:outerShdw>
                          </a:effectLst>
                          <a:latin typeface="Cambria Math"/>
                        </a:rPr>
                        <m:t> </m:t>
                      </m:r>
                      <m:r>
                        <a:rPr lang="en-US" sz="2800" i="1" dirty="0" smtClean="0">
                          <a:solidFill>
                            <a:schemeClr val="tx1"/>
                          </a:solidFill>
                          <a:effectLst>
                            <a:outerShdw blurRad="38100" dist="38100" dir="2700000" algn="tl">
                              <a:srgbClr val="000000">
                                <a:alpha val="43137"/>
                              </a:srgbClr>
                            </a:outerShdw>
                          </a:effectLst>
                          <a:latin typeface="Cambria Math"/>
                        </a:rPr>
                        <m:t>𝑎</m:t>
                      </m:r>
                    </m:oMath>
                  </m:oMathPara>
                </a14:m>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mc:Choice>
        <mc:Fallback xmlns="">
          <p:sp>
            <p:nvSpPr>
              <p:cNvPr id="13" name="Oval 12"/>
              <p:cNvSpPr>
                <a:spLocks noRot="1" noChangeAspect="1" noMove="1" noResize="1" noEditPoints="1" noAdjustHandles="1" noChangeArrowheads="1" noChangeShapeType="1" noTextEdit="1"/>
              </p:cNvSpPr>
              <p:nvPr/>
            </p:nvSpPr>
            <p:spPr bwMode="auto">
              <a:xfrm>
                <a:off x="6934200" y="4071730"/>
                <a:ext cx="533400" cy="533400"/>
              </a:xfrm>
              <a:prstGeom prst="ellipse">
                <a:avLst/>
              </a:prstGeom>
              <a:blipFill rotWithShape="1">
                <a:blip r:embed="rId7"/>
                <a:stretch>
                  <a:fillRect/>
                </a:stretch>
              </a:blipFill>
              <a:ln>
                <a:headEnd type="none" w="med" len="med"/>
                <a:tailEnd type="none" w="med" len="med"/>
              </a:ln>
            </p:spPr>
            <p:txBody>
              <a:bodyPr/>
              <a:lstStyle/>
              <a:p>
                <a:r>
                  <a:rPr lang="en-US">
                    <a:noFill/>
                  </a:rPr>
                  <a:t> </a:t>
                </a:r>
              </a:p>
            </p:txBody>
          </p:sp>
        </mc:Fallback>
      </mc:AlternateContent>
      <p:cxnSp>
        <p:nvCxnSpPr>
          <p:cNvPr id="19" name="Straight Connector 18"/>
          <p:cNvCxnSpPr>
            <a:stCxn id="13" idx="1"/>
          </p:cNvCxnSpPr>
          <p:nvPr/>
        </p:nvCxnSpPr>
        <p:spPr>
          <a:xfrm flipH="1" flipV="1">
            <a:off x="5560685" y="3198485"/>
            <a:ext cx="1451630" cy="95136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7" idx="7"/>
            <a:endCxn id="5" idx="3"/>
          </p:cNvCxnSpPr>
          <p:nvPr/>
        </p:nvCxnSpPr>
        <p:spPr>
          <a:xfrm flipV="1">
            <a:off x="3655685" y="3198485"/>
            <a:ext cx="1527830" cy="9182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9" idx="7"/>
            <a:endCxn id="10" idx="3"/>
          </p:cNvCxnSpPr>
          <p:nvPr/>
        </p:nvCxnSpPr>
        <p:spPr>
          <a:xfrm flipV="1">
            <a:off x="4646285" y="4527015"/>
            <a:ext cx="537230" cy="5803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12" idx="7"/>
          </p:cNvCxnSpPr>
          <p:nvPr/>
        </p:nvCxnSpPr>
        <p:spPr>
          <a:xfrm flipV="1">
            <a:off x="6475085" y="4527015"/>
            <a:ext cx="659244" cy="5803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12" idx="1"/>
            <a:endCxn id="10" idx="5"/>
          </p:cNvCxnSpPr>
          <p:nvPr/>
        </p:nvCxnSpPr>
        <p:spPr>
          <a:xfrm flipH="1" flipV="1">
            <a:off x="5560685" y="4527015"/>
            <a:ext cx="537230" cy="5803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9" idx="1"/>
          </p:cNvCxnSpPr>
          <p:nvPr/>
        </p:nvCxnSpPr>
        <p:spPr>
          <a:xfrm flipH="1" flipV="1">
            <a:off x="3657600" y="4460755"/>
            <a:ext cx="611515" cy="64656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5" name="Rectangle 74"/>
              <p:cNvSpPr/>
              <p:nvPr/>
            </p:nvSpPr>
            <p:spPr>
              <a:xfrm rot="12772027">
                <a:off x="6349247" y="3417673"/>
                <a:ext cx="42191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solidFill>
                            <a:schemeClr val="bg1"/>
                          </a:solidFill>
                          <a:latin typeface="Cambria Math"/>
                        </a:rPr>
                        <m:t>&lt;</m:t>
                      </m:r>
                    </m:oMath>
                  </m:oMathPara>
                </a14:m>
                <a:endParaRPr lang="en-US" dirty="0">
                  <a:solidFill>
                    <a:schemeClr val="bg1"/>
                  </a:solidFill>
                </a:endParaRPr>
              </a:p>
            </p:txBody>
          </p:sp>
        </mc:Choice>
        <mc:Fallback xmlns="">
          <p:sp>
            <p:nvSpPr>
              <p:cNvPr id="75" name="Rectangle 74"/>
              <p:cNvSpPr>
                <a:spLocks noRot="1" noChangeAspect="1" noMove="1" noResize="1" noEditPoints="1" noAdjustHandles="1" noChangeArrowheads="1" noChangeShapeType="1" noTextEdit="1"/>
              </p:cNvSpPr>
              <p:nvPr/>
            </p:nvSpPr>
            <p:spPr>
              <a:xfrm rot="12772027">
                <a:off x="6349247" y="3417673"/>
                <a:ext cx="421910" cy="369332"/>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8" name="Rectangle 77"/>
              <p:cNvSpPr/>
              <p:nvPr/>
            </p:nvSpPr>
            <p:spPr>
              <a:xfrm rot="8717232">
                <a:off x="4154980" y="3216677"/>
                <a:ext cx="42191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solidFill>
                            <a:schemeClr val="bg1"/>
                          </a:solidFill>
                          <a:latin typeface="Cambria Math"/>
                        </a:rPr>
                        <m:t>&lt;</m:t>
                      </m:r>
                    </m:oMath>
                  </m:oMathPara>
                </a14:m>
                <a:endParaRPr lang="en-US" dirty="0">
                  <a:solidFill>
                    <a:schemeClr val="bg1"/>
                  </a:solidFill>
                </a:endParaRPr>
              </a:p>
            </p:txBody>
          </p:sp>
        </mc:Choice>
        <mc:Fallback xmlns="">
          <p:sp>
            <p:nvSpPr>
              <p:cNvPr id="78" name="Rectangle 77"/>
              <p:cNvSpPr>
                <a:spLocks noRot="1" noChangeAspect="1" noMove="1" noResize="1" noEditPoints="1" noAdjustHandles="1" noChangeArrowheads="1" noChangeShapeType="1" noTextEdit="1"/>
              </p:cNvSpPr>
              <p:nvPr/>
            </p:nvSpPr>
            <p:spPr>
              <a:xfrm rot="8717232">
                <a:off x="4154980" y="3216677"/>
                <a:ext cx="421910" cy="369332"/>
              </a:xfrm>
              <a:prstGeom prst="rect">
                <a:avLst/>
              </a:prstGeom>
              <a:blipFill rotWithShape="1">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2" name="Rectangle 81"/>
              <p:cNvSpPr/>
              <p:nvPr/>
            </p:nvSpPr>
            <p:spPr>
              <a:xfrm rot="19049382">
                <a:off x="4835111" y="4794519"/>
                <a:ext cx="42191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solidFill>
                            <a:schemeClr val="bg1"/>
                          </a:solidFill>
                          <a:latin typeface="Cambria Math"/>
                        </a:rPr>
                        <m:t>&lt;</m:t>
                      </m:r>
                    </m:oMath>
                  </m:oMathPara>
                </a14:m>
                <a:endParaRPr lang="en-US" dirty="0">
                  <a:solidFill>
                    <a:schemeClr val="bg1"/>
                  </a:solidFill>
                </a:endParaRPr>
              </a:p>
            </p:txBody>
          </p:sp>
        </mc:Choice>
        <mc:Fallback xmlns="">
          <p:sp>
            <p:nvSpPr>
              <p:cNvPr id="82" name="Rectangle 81"/>
              <p:cNvSpPr>
                <a:spLocks noRot="1" noChangeAspect="1" noMove="1" noResize="1" noEditPoints="1" noAdjustHandles="1" noChangeArrowheads="1" noChangeShapeType="1" noTextEdit="1"/>
              </p:cNvSpPr>
              <p:nvPr/>
            </p:nvSpPr>
            <p:spPr>
              <a:xfrm rot="19049382">
                <a:off x="4835111" y="4794519"/>
                <a:ext cx="421910" cy="369332"/>
              </a:xfrm>
              <a:prstGeom prst="rect">
                <a:avLst/>
              </a:prstGeom>
              <a:blipFill rotWithShape="1">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3" name="Rectangle 82"/>
              <p:cNvSpPr/>
              <p:nvPr/>
            </p:nvSpPr>
            <p:spPr>
              <a:xfrm rot="18971823">
                <a:off x="6709872" y="4777178"/>
                <a:ext cx="42191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solidFill>
                            <a:schemeClr val="bg1"/>
                          </a:solidFill>
                          <a:latin typeface="Cambria Math"/>
                        </a:rPr>
                        <m:t>&lt;</m:t>
                      </m:r>
                    </m:oMath>
                  </m:oMathPara>
                </a14:m>
                <a:endParaRPr lang="en-US" dirty="0">
                  <a:solidFill>
                    <a:schemeClr val="bg1"/>
                  </a:solidFill>
                </a:endParaRPr>
              </a:p>
            </p:txBody>
          </p:sp>
        </mc:Choice>
        <mc:Fallback xmlns="">
          <p:sp>
            <p:nvSpPr>
              <p:cNvPr id="83" name="Rectangle 82"/>
              <p:cNvSpPr>
                <a:spLocks noRot="1" noChangeAspect="1" noMove="1" noResize="1" noEditPoints="1" noAdjustHandles="1" noChangeArrowheads="1" noChangeShapeType="1" noTextEdit="1"/>
              </p:cNvSpPr>
              <p:nvPr/>
            </p:nvSpPr>
            <p:spPr>
              <a:xfrm rot="18971823">
                <a:off x="6709872" y="4777178"/>
                <a:ext cx="421910" cy="369332"/>
              </a:xfrm>
              <a:prstGeom prst="rect">
                <a:avLst/>
              </a:prstGeom>
              <a:blipFill rotWithShape="1">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4" name="Rectangle 83"/>
              <p:cNvSpPr/>
              <p:nvPr/>
            </p:nvSpPr>
            <p:spPr>
              <a:xfrm rot="2506412">
                <a:off x="5472602" y="4756778"/>
                <a:ext cx="42191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solidFill>
                            <a:schemeClr val="bg1"/>
                          </a:solidFill>
                          <a:latin typeface="Cambria Math"/>
                        </a:rPr>
                        <m:t>&lt;</m:t>
                      </m:r>
                    </m:oMath>
                  </m:oMathPara>
                </a14:m>
                <a:endParaRPr lang="en-US" dirty="0">
                  <a:solidFill>
                    <a:schemeClr val="bg1"/>
                  </a:solidFill>
                </a:endParaRPr>
              </a:p>
            </p:txBody>
          </p:sp>
        </mc:Choice>
        <mc:Fallback xmlns="">
          <p:sp>
            <p:nvSpPr>
              <p:cNvPr id="84" name="Rectangle 83"/>
              <p:cNvSpPr>
                <a:spLocks noRot="1" noChangeAspect="1" noMove="1" noResize="1" noEditPoints="1" noAdjustHandles="1" noChangeArrowheads="1" noChangeShapeType="1" noTextEdit="1"/>
              </p:cNvSpPr>
              <p:nvPr/>
            </p:nvSpPr>
            <p:spPr>
              <a:xfrm rot="2506412">
                <a:off x="5472602" y="4756778"/>
                <a:ext cx="421910" cy="369332"/>
              </a:xfrm>
              <a:prstGeom prst="rect">
                <a:avLst/>
              </a:prstGeom>
              <a:blipFill rotWithShape="1">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 name="Rectangle 84"/>
              <p:cNvSpPr/>
              <p:nvPr/>
            </p:nvSpPr>
            <p:spPr>
              <a:xfrm rot="2506412">
                <a:off x="3665425" y="4720953"/>
                <a:ext cx="42191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solidFill>
                            <a:schemeClr val="bg1"/>
                          </a:solidFill>
                          <a:latin typeface="Cambria Math"/>
                        </a:rPr>
                        <m:t>&lt;</m:t>
                      </m:r>
                    </m:oMath>
                  </m:oMathPara>
                </a14:m>
                <a:endParaRPr lang="en-US" dirty="0">
                  <a:solidFill>
                    <a:schemeClr val="bg1"/>
                  </a:solidFill>
                </a:endParaRPr>
              </a:p>
            </p:txBody>
          </p:sp>
        </mc:Choice>
        <mc:Fallback xmlns="">
          <p:sp>
            <p:nvSpPr>
              <p:cNvPr id="85" name="Rectangle 84"/>
              <p:cNvSpPr>
                <a:spLocks noRot="1" noChangeAspect="1" noMove="1" noResize="1" noEditPoints="1" noAdjustHandles="1" noChangeArrowheads="1" noChangeShapeType="1" noTextEdit="1"/>
              </p:cNvSpPr>
              <p:nvPr/>
            </p:nvSpPr>
            <p:spPr>
              <a:xfrm rot="2506412">
                <a:off x="3665425" y="4720953"/>
                <a:ext cx="421910" cy="369332"/>
              </a:xfrm>
              <a:prstGeom prst="rect">
                <a:avLst/>
              </a:prstGeom>
              <a:blipFill rotWithShape="1">
                <a:blip r:embed="rId1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982685149"/>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747897"/>
          </a:xfrm>
        </p:spPr>
        <p:txBody>
          <a:bodyPr/>
          <a:lstStyle/>
          <a:p>
            <a:r>
              <a:rPr lang="en-US" dirty="0" smtClean="0"/>
              <a:t>CDTR: </a:t>
            </a:r>
            <a:r>
              <a:rPr lang="en-US" sz="4800" i="1" dirty="0" smtClean="0"/>
              <a:t>Linear Difference Arithmetic</a:t>
            </a:r>
            <a:endParaRPr lang="en-US" sz="4800" i="1" dirty="0"/>
          </a:p>
        </p:txBody>
      </p:sp>
      <mc:AlternateContent xmlns:mc="http://schemas.openxmlformats.org/markup-compatibility/2006" xmlns:a14="http://schemas.microsoft.com/office/drawing/2010/main">
        <mc:Choice Requires="a14">
          <p:sp>
            <p:nvSpPr>
              <p:cNvPr id="5" name="Oval 4"/>
              <p:cNvSpPr/>
              <p:nvPr/>
            </p:nvSpPr>
            <p:spPr bwMode="auto">
              <a:xfrm>
                <a:off x="5105400" y="2743200"/>
                <a:ext cx="533400" cy="533400"/>
              </a:xfrm>
              <a:prstGeom prst="ellips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sSub>
                        <m:sSubPr>
                          <m:ctrlPr>
                            <a:rPr lang="en-US" sz="2800" b="0" i="1" dirty="0" smtClean="0">
                              <a:solidFill>
                                <a:schemeClr val="tx1"/>
                              </a:solidFill>
                              <a:effectLst>
                                <a:outerShdw blurRad="38100" dist="38100" dir="2700000" algn="tl">
                                  <a:srgbClr val="000000">
                                    <a:alpha val="43137"/>
                                  </a:srgbClr>
                                </a:outerShdw>
                              </a:effectLst>
                              <a:latin typeface="Cambria Math"/>
                            </a:rPr>
                          </m:ctrlPr>
                        </m:sSubPr>
                        <m:e>
                          <m:r>
                            <a:rPr lang="en-US" sz="2800" b="0" i="1" dirty="0" smtClean="0">
                              <a:solidFill>
                                <a:schemeClr val="tx1"/>
                              </a:solidFill>
                              <a:effectLst>
                                <a:outerShdw blurRad="38100" dist="38100" dir="2700000" algn="tl">
                                  <a:srgbClr val="000000">
                                    <a:alpha val="43137"/>
                                  </a:srgbClr>
                                </a:outerShdw>
                              </a:effectLst>
                              <a:latin typeface="Cambria Math"/>
                            </a:rPr>
                            <m:t>  </m:t>
                          </m:r>
                          <m:r>
                            <a:rPr lang="en-US" sz="2800" b="0" i="1" dirty="0" smtClean="0">
                              <a:solidFill>
                                <a:schemeClr val="tx1"/>
                              </a:solidFill>
                              <a:effectLst>
                                <a:outerShdw blurRad="38100" dist="38100" dir="2700000" algn="tl">
                                  <a:srgbClr val="000000">
                                    <a:alpha val="43137"/>
                                  </a:srgbClr>
                                </a:outerShdw>
                              </a:effectLst>
                              <a:latin typeface="Cambria Math"/>
                            </a:rPr>
                            <m:t>𝑥</m:t>
                          </m:r>
                        </m:e>
                        <m:sub>
                          <m:r>
                            <a:rPr lang="en-US" sz="2800" b="0" i="1" dirty="0" smtClean="0">
                              <a:solidFill>
                                <a:schemeClr val="tx1"/>
                              </a:solidFill>
                              <a:effectLst>
                                <a:outerShdw blurRad="38100" dist="38100" dir="2700000" algn="tl">
                                  <a:srgbClr val="000000">
                                    <a:alpha val="43137"/>
                                  </a:srgbClr>
                                </a:outerShdw>
                              </a:effectLst>
                              <a:latin typeface="Cambria Math"/>
                            </a:rPr>
                            <m:t>1</m:t>
                          </m:r>
                        </m:sub>
                      </m:sSub>
                    </m:oMath>
                  </m:oMathPara>
                </a14:m>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mc:Choice>
        <mc:Fallback xmlns="">
          <p:sp>
            <p:nvSpPr>
              <p:cNvPr id="5" name="Oval 4"/>
              <p:cNvSpPr>
                <a:spLocks noRot="1" noChangeAspect="1" noMove="1" noResize="1" noEditPoints="1" noAdjustHandles="1" noChangeArrowheads="1" noChangeShapeType="1" noTextEdit="1"/>
              </p:cNvSpPr>
              <p:nvPr/>
            </p:nvSpPr>
            <p:spPr bwMode="auto">
              <a:xfrm>
                <a:off x="5105400" y="2743200"/>
                <a:ext cx="533400" cy="533400"/>
              </a:xfrm>
              <a:prstGeom prst="ellipse">
                <a:avLst/>
              </a:prstGeom>
              <a:blipFill rotWithShape="1">
                <a:blip r:embed="rId2"/>
                <a:stretch>
                  <a:fillRect/>
                </a:stretch>
              </a:blipFill>
              <a:ln>
                <a:headEnd type="none" w="med" len="med"/>
                <a:tailEnd type="none" w="med" len="me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Oval 6"/>
              <p:cNvSpPr/>
              <p:nvPr/>
            </p:nvSpPr>
            <p:spPr bwMode="auto">
              <a:xfrm>
                <a:off x="3200400" y="4038600"/>
                <a:ext cx="533400" cy="533400"/>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lang="en-US" sz="2800" b="0" i="1" dirty="0" smtClean="0">
                          <a:solidFill>
                            <a:schemeClr val="tx1"/>
                          </a:solidFill>
                          <a:effectLst>
                            <a:outerShdw blurRad="38100" dist="38100" dir="2700000" algn="tl">
                              <a:srgbClr val="000000">
                                <a:alpha val="43137"/>
                              </a:srgbClr>
                            </a:outerShdw>
                          </a:effectLst>
                          <a:latin typeface="Cambria Math"/>
                        </a:rPr>
                        <m:t> </m:t>
                      </m:r>
                      <m:r>
                        <a:rPr lang="en-US" sz="2800" i="1" dirty="0" smtClean="0">
                          <a:solidFill>
                            <a:schemeClr val="tx1"/>
                          </a:solidFill>
                          <a:effectLst>
                            <a:outerShdw blurRad="38100" dist="38100" dir="2700000" algn="tl">
                              <a:srgbClr val="000000">
                                <a:alpha val="43137"/>
                              </a:srgbClr>
                            </a:outerShdw>
                          </a:effectLst>
                          <a:latin typeface="Cambria Math"/>
                        </a:rPr>
                        <m:t>𝑏</m:t>
                      </m:r>
                    </m:oMath>
                  </m:oMathPara>
                </a14:m>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mc:Choice>
        <mc:Fallback xmlns="">
          <p:sp>
            <p:nvSpPr>
              <p:cNvPr id="7" name="Oval 6"/>
              <p:cNvSpPr>
                <a:spLocks noRot="1" noChangeAspect="1" noMove="1" noResize="1" noEditPoints="1" noAdjustHandles="1" noChangeArrowheads="1" noChangeShapeType="1" noTextEdit="1"/>
              </p:cNvSpPr>
              <p:nvPr/>
            </p:nvSpPr>
            <p:spPr bwMode="auto">
              <a:xfrm>
                <a:off x="3200400" y="4038600"/>
                <a:ext cx="533400" cy="533400"/>
              </a:xfrm>
              <a:prstGeom prst="ellipse">
                <a:avLst/>
              </a:prstGeom>
              <a:blipFill rotWithShape="1">
                <a:blip r:embed="rId3"/>
                <a:stretch>
                  <a:fillRect/>
                </a:stretch>
              </a:blipFill>
              <a:ln>
                <a:headEnd type="none" w="med" len="med"/>
                <a:tailEnd type="none" w="med" len="me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Oval 8"/>
              <p:cNvSpPr/>
              <p:nvPr/>
            </p:nvSpPr>
            <p:spPr bwMode="auto">
              <a:xfrm>
                <a:off x="4191000" y="5029200"/>
                <a:ext cx="533400" cy="533400"/>
              </a:xfrm>
              <a:prstGeom prst="ellips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sSub>
                        <m:sSubPr>
                          <m:ctrlPr>
                            <a:rPr lang="en-US" sz="2800" b="0" i="1" dirty="0" smtClean="0">
                              <a:solidFill>
                                <a:schemeClr val="tx1"/>
                              </a:solidFill>
                              <a:effectLst>
                                <a:outerShdw blurRad="38100" dist="38100" dir="2700000" algn="tl">
                                  <a:srgbClr val="000000">
                                    <a:alpha val="43137"/>
                                  </a:srgbClr>
                                </a:outerShdw>
                              </a:effectLst>
                              <a:latin typeface="Cambria Math"/>
                            </a:rPr>
                          </m:ctrlPr>
                        </m:sSubPr>
                        <m:e>
                          <m:r>
                            <a:rPr lang="en-US" sz="2800" b="0" i="1" dirty="0" smtClean="0">
                              <a:solidFill>
                                <a:schemeClr val="tx1"/>
                              </a:solidFill>
                              <a:effectLst>
                                <a:outerShdw blurRad="38100" dist="38100" dir="2700000" algn="tl">
                                  <a:srgbClr val="000000">
                                    <a:alpha val="43137"/>
                                  </a:srgbClr>
                                </a:outerShdw>
                              </a:effectLst>
                              <a:latin typeface="Cambria Math"/>
                            </a:rPr>
                            <m:t>  </m:t>
                          </m:r>
                          <m:r>
                            <a:rPr lang="en-US" sz="2800" b="0" i="1" dirty="0" smtClean="0">
                              <a:solidFill>
                                <a:schemeClr val="tx1"/>
                              </a:solidFill>
                              <a:effectLst>
                                <a:outerShdw blurRad="38100" dist="38100" dir="2700000" algn="tl">
                                  <a:srgbClr val="000000">
                                    <a:alpha val="43137"/>
                                  </a:srgbClr>
                                </a:outerShdw>
                              </a:effectLst>
                              <a:latin typeface="Cambria Math"/>
                            </a:rPr>
                            <m:t>𝑦</m:t>
                          </m:r>
                        </m:e>
                        <m:sub>
                          <m:r>
                            <a:rPr lang="en-US" sz="2800" b="0" i="1" dirty="0" smtClean="0">
                              <a:solidFill>
                                <a:schemeClr val="tx1"/>
                              </a:solidFill>
                              <a:effectLst>
                                <a:outerShdw blurRad="38100" dist="38100" dir="2700000" algn="tl">
                                  <a:srgbClr val="000000">
                                    <a:alpha val="43137"/>
                                  </a:srgbClr>
                                </a:outerShdw>
                              </a:effectLst>
                              <a:latin typeface="Cambria Math"/>
                            </a:rPr>
                            <m:t>2</m:t>
                          </m:r>
                        </m:sub>
                      </m:sSub>
                    </m:oMath>
                  </m:oMathPara>
                </a14:m>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mc:Choice>
        <mc:Fallback xmlns="">
          <p:sp>
            <p:nvSpPr>
              <p:cNvPr id="9" name="Oval 8"/>
              <p:cNvSpPr>
                <a:spLocks noRot="1" noChangeAspect="1" noMove="1" noResize="1" noEditPoints="1" noAdjustHandles="1" noChangeArrowheads="1" noChangeShapeType="1" noTextEdit="1"/>
              </p:cNvSpPr>
              <p:nvPr/>
            </p:nvSpPr>
            <p:spPr bwMode="auto">
              <a:xfrm>
                <a:off x="4191000" y="5029200"/>
                <a:ext cx="533400" cy="533400"/>
              </a:xfrm>
              <a:prstGeom prst="ellipse">
                <a:avLst/>
              </a:prstGeom>
              <a:blipFill rotWithShape="1">
                <a:blip r:embed="rId4"/>
                <a:stretch>
                  <a:fillRect/>
                </a:stretch>
              </a:blipFill>
              <a:ln>
                <a:headEnd type="none" w="med" len="med"/>
                <a:tailEnd type="none" w="med" len="me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Oval 9"/>
              <p:cNvSpPr/>
              <p:nvPr/>
            </p:nvSpPr>
            <p:spPr bwMode="auto">
              <a:xfrm>
                <a:off x="5136507" y="5715000"/>
                <a:ext cx="533400" cy="533400"/>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lang="en-US" sz="2800" b="0" i="1" dirty="0" smtClean="0">
                          <a:solidFill>
                            <a:schemeClr val="tx1"/>
                          </a:solidFill>
                          <a:effectLst>
                            <a:outerShdw blurRad="38100" dist="38100" dir="2700000" algn="tl">
                              <a:srgbClr val="000000">
                                <a:alpha val="43137"/>
                              </a:srgbClr>
                            </a:outerShdw>
                          </a:effectLst>
                          <a:latin typeface="Cambria Math"/>
                        </a:rPr>
                        <m:t> </m:t>
                      </m:r>
                      <m:r>
                        <a:rPr lang="en-US" sz="2800" b="0" i="1" dirty="0" smtClean="0">
                          <a:solidFill>
                            <a:schemeClr val="tx1"/>
                          </a:solidFill>
                          <a:effectLst>
                            <a:outerShdw blurRad="38100" dist="38100" dir="2700000" algn="tl">
                              <a:srgbClr val="000000">
                                <a:alpha val="43137"/>
                              </a:srgbClr>
                            </a:outerShdw>
                          </a:effectLst>
                          <a:latin typeface="Cambria Math"/>
                        </a:rPr>
                        <m:t>𝑐</m:t>
                      </m:r>
                    </m:oMath>
                  </m:oMathPara>
                </a14:m>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mc:Choice>
        <mc:Fallback xmlns="">
          <p:sp>
            <p:nvSpPr>
              <p:cNvPr id="10" name="Oval 9"/>
              <p:cNvSpPr>
                <a:spLocks noRot="1" noChangeAspect="1" noMove="1" noResize="1" noEditPoints="1" noAdjustHandles="1" noChangeArrowheads="1" noChangeShapeType="1" noTextEdit="1"/>
              </p:cNvSpPr>
              <p:nvPr/>
            </p:nvSpPr>
            <p:spPr bwMode="auto">
              <a:xfrm>
                <a:off x="5136507" y="5715000"/>
                <a:ext cx="533400" cy="533400"/>
              </a:xfrm>
              <a:prstGeom prst="ellipse">
                <a:avLst/>
              </a:prstGeom>
              <a:blipFill rotWithShape="1">
                <a:blip r:embed="rId5"/>
                <a:stretch>
                  <a:fillRect/>
                </a:stretch>
              </a:blipFill>
              <a:ln>
                <a:headEnd type="none" w="med" len="med"/>
                <a:tailEnd type="none" w="med" len="me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Oval 11"/>
              <p:cNvSpPr/>
              <p:nvPr/>
            </p:nvSpPr>
            <p:spPr bwMode="auto">
              <a:xfrm>
                <a:off x="6019800" y="5029200"/>
                <a:ext cx="533400" cy="533400"/>
              </a:xfrm>
              <a:prstGeom prst="ellips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800" b="0" i="1" u="none" strike="noStrike" cap="none" normalizeH="0" baseline="0" smtClean="0">
                          <a:solidFill>
                            <a:schemeClr val="tx1"/>
                          </a:solidFill>
                          <a:effectLst>
                            <a:outerShdw blurRad="38100" dist="38100" dir="2700000" algn="tl">
                              <a:srgbClr val="000000">
                                <a:alpha val="43137"/>
                              </a:srgbClr>
                            </a:outerShdw>
                          </a:effectLst>
                          <a:latin typeface="Cambria Math"/>
                        </a:rPr>
                        <m:t>  </m:t>
                      </m:r>
                      <m:sSub>
                        <m:sSubPr>
                          <m:ctrlPr>
                            <a:rPr kumimoji="0" lang="en-US" sz="2800" b="0" i="1" u="none" strike="noStrike" cap="none" normalizeH="0" baseline="0" smtClean="0">
                              <a:solidFill>
                                <a:schemeClr val="tx1"/>
                              </a:solidFill>
                              <a:effectLst>
                                <a:outerShdw blurRad="38100" dist="38100" dir="2700000" algn="tl">
                                  <a:srgbClr val="000000">
                                    <a:alpha val="43137"/>
                                  </a:srgbClr>
                                </a:outerShdw>
                              </a:effectLst>
                              <a:latin typeface="Cambria Math"/>
                            </a:rPr>
                          </m:ctrlPr>
                        </m:sSubPr>
                        <m:e>
                          <m:r>
                            <a:rPr kumimoji="0" lang="en-US" sz="2800" b="0" i="1" u="none" strike="noStrike" cap="none" normalizeH="0" baseline="0" smtClean="0">
                              <a:solidFill>
                                <a:schemeClr val="tx1"/>
                              </a:solidFill>
                              <a:effectLst>
                                <a:outerShdw blurRad="38100" dist="38100" dir="2700000" algn="tl">
                                  <a:srgbClr val="000000">
                                    <a:alpha val="43137"/>
                                  </a:srgbClr>
                                </a:outerShdw>
                              </a:effectLst>
                              <a:latin typeface="Cambria Math"/>
                            </a:rPr>
                            <m:t>𝑧</m:t>
                          </m:r>
                        </m:e>
                        <m:sub>
                          <m:r>
                            <a:rPr kumimoji="0" lang="en-US" sz="2800" b="0" i="1" u="none" strike="noStrike" cap="none" normalizeH="0" baseline="0" smtClean="0">
                              <a:solidFill>
                                <a:schemeClr val="tx1"/>
                              </a:solidFill>
                              <a:effectLst>
                                <a:outerShdw blurRad="38100" dist="38100" dir="2700000" algn="tl">
                                  <a:srgbClr val="000000">
                                    <a:alpha val="43137"/>
                                  </a:srgbClr>
                                </a:outerShdw>
                              </a:effectLst>
                              <a:latin typeface="Cambria Math"/>
                            </a:rPr>
                            <m:t>2</m:t>
                          </m:r>
                        </m:sub>
                      </m:sSub>
                    </m:oMath>
                  </m:oMathPara>
                </a14:m>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mc:Choice>
        <mc:Fallback xmlns="">
          <p:sp>
            <p:nvSpPr>
              <p:cNvPr id="12" name="Oval 11"/>
              <p:cNvSpPr>
                <a:spLocks noRot="1" noChangeAspect="1" noMove="1" noResize="1" noEditPoints="1" noAdjustHandles="1" noChangeArrowheads="1" noChangeShapeType="1" noTextEdit="1"/>
              </p:cNvSpPr>
              <p:nvPr/>
            </p:nvSpPr>
            <p:spPr bwMode="auto">
              <a:xfrm>
                <a:off x="6019800" y="5029200"/>
                <a:ext cx="533400" cy="533400"/>
              </a:xfrm>
              <a:prstGeom prst="ellipse">
                <a:avLst/>
              </a:prstGeom>
              <a:blipFill rotWithShape="1">
                <a:blip r:embed="rId6"/>
                <a:stretch>
                  <a:fillRect/>
                </a:stretch>
              </a:blipFill>
              <a:ln>
                <a:headEnd type="none" w="med" len="med"/>
                <a:tailEnd type="none" w="med" len="me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Oval 12"/>
              <p:cNvSpPr/>
              <p:nvPr/>
            </p:nvSpPr>
            <p:spPr bwMode="auto">
              <a:xfrm>
                <a:off x="6934200" y="4071730"/>
                <a:ext cx="533400" cy="533400"/>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lang="en-US" sz="2800" b="0" i="1" dirty="0" smtClean="0">
                          <a:solidFill>
                            <a:schemeClr val="tx1"/>
                          </a:solidFill>
                          <a:effectLst>
                            <a:outerShdw blurRad="38100" dist="38100" dir="2700000" algn="tl">
                              <a:srgbClr val="000000">
                                <a:alpha val="43137"/>
                              </a:srgbClr>
                            </a:outerShdw>
                          </a:effectLst>
                          <a:latin typeface="Cambria Math"/>
                        </a:rPr>
                        <m:t> </m:t>
                      </m:r>
                      <m:r>
                        <a:rPr lang="en-US" sz="2800" i="1" dirty="0" smtClean="0">
                          <a:solidFill>
                            <a:schemeClr val="tx1"/>
                          </a:solidFill>
                          <a:effectLst>
                            <a:outerShdw blurRad="38100" dist="38100" dir="2700000" algn="tl">
                              <a:srgbClr val="000000">
                                <a:alpha val="43137"/>
                              </a:srgbClr>
                            </a:outerShdw>
                          </a:effectLst>
                          <a:latin typeface="Cambria Math"/>
                        </a:rPr>
                        <m:t>𝑎</m:t>
                      </m:r>
                    </m:oMath>
                  </m:oMathPara>
                </a14:m>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mc:Choice>
        <mc:Fallback xmlns="">
          <p:sp>
            <p:nvSpPr>
              <p:cNvPr id="13" name="Oval 12"/>
              <p:cNvSpPr>
                <a:spLocks noRot="1" noChangeAspect="1" noMove="1" noResize="1" noEditPoints="1" noAdjustHandles="1" noChangeArrowheads="1" noChangeShapeType="1" noTextEdit="1"/>
              </p:cNvSpPr>
              <p:nvPr/>
            </p:nvSpPr>
            <p:spPr bwMode="auto">
              <a:xfrm>
                <a:off x="6934200" y="4071730"/>
                <a:ext cx="533400" cy="533400"/>
              </a:xfrm>
              <a:prstGeom prst="ellipse">
                <a:avLst/>
              </a:prstGeom>
              <a:blipFill rotWithShape="1">
                <a:blip r:embed="rId7"/>
                <a:stretch>
                  <a:fillRect/>
                </a:stretch>
              </a:blipFill>
              <a:ln>
                <a:headEnd type="none" w="med" len="med"/>
                <a:tailEnd type="none" w="med" len="med"/>
              </a:ln>
            </p:spPr>
            <p:txBody>
              <a:bodyPr/>
              <a:lstStyle/>
              <a:p>
                <a:r>
                  <a:rPr lang="en-US">
                    <a:noFill/>
                  </a:rPr>
                  <a:t> </a:t>
                </a:r>
              </a:p>
            </p:txBody>
          </p:sp>
        </mc:Fallback>
      </mc:AlternateContent>
      <p:cxnSp>
        <p:nvCxnSpPr>
          <p:cNvPr id="19" name="Straight Connector 18"/>
          <p:cNvCxnSpPr>
            <a:stCxn id="13" idx="1"/>
          </p:cNvCxnSpPr>
          <p:nvPr/>
        </p:nvCxnSpPr>
        <p:spPr>
          <a:xfrm flipH="1" flipV="1">
            <a:off x="5560685" y="3198485"/>
            <a:ext cx="1451630" cy="95136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7" idx="7"/>
            <a:endCxn id="5" idx="3"/>
          </p:cNvCxnSpPr>
          <p:nvPr/>
        </p:nvCxnSpPr>
        <p:spPr>
          <a:xfrm flipV="1">
            <a:off x="3655685" y="3198485"/>
            <a:ext cx="1527830" cy="9182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9" idx="5"/>
            <a:endCxn id="10" idx="1"/>
          </p:cNvCxnSpPr>
          <p:nvPr/>
        </p:nvCxnSpPr>
        <p:spPr>
          <a:xfrm>
            <a:off x="4646285" y="5484485"/>
            <a:ext cx="568337" cy="3086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12" idx="7"/>
          </p:cNvCxnSpPr>
          <p:nvPr/>
        </p:nvCxnSpPr>
        <p:spPr>
          <a:xfrm flipV="1">
            <a:off x="6475085" y="4527015"/>
            <a:ext cx="659244" cy="5803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12" idx="3"/>
            <a:endCxn id="10" idx="7"/>
          </p:cNvCxnSpPr>
          <p:nvPr/>
        </p:nvCxnSpPr>
        <p:spPr>
          <a:xfrm flipH="1">
            <a:off x="5591792" y="5484485"/>
            <a:ext cx="506123" cy="3086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9" idx="1"/>
          </p:cNvCxnSpPr>
          <p:nvPr/>
        </p:nvCxnSpPr>
        <p:spPr>
          <a:xfrm flipH="1" flipV="1">
            <a:off x="3657600" y="4460755"/>
            <a:ext cx="611515" cy="64656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5" name="Rectangle 74"/>
              <p:cNvSpPr/>
              <p:nvPr/>
            </p:nvSpPr>
            <p:spPr>
              <a:xfrm rot="12772027">
                <a:off x="6349247" y="3417673"/>
                <a:ext cx="42191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solidFill>
                            <a:schemeClr val="bg1"/>
                          </a:solidFill>
                          <a:latin typeface="Cambria Math"/>
                        </a:rPr>
                        <m:t>&lt;</m:t>
                      </m:r>
                    </m:oMath>
                  </m:oMathPara>
                </a14:m>
                <a:endParaRPr lang="en-US" dirty="0">
                  <a:solidFill>
                    <a:schemeClr val="bg1"/>
                  </a:solidFill>
                </a:endParaRPr>
              </a:p>
            </p:txBody>
          </p:sp>
        </mc:Choice>
        <mc:Fallback xmlns="">
          <p:sp>
            <p:nvSpPr>
              <p:cNvPr id="75" name="Rectangle 74"/>
              <p:cNvSpPr>
                <a:spLocks noRot="1" noChangeAspect="1" noMove="1" noResize="1" noEditPoints="1" noAdjustHandles="1" noChangeArrowheads="1" noChangeShapeType="1" noTextEdit="1"/>
              </p:cNvSpPr>
              <p:nvPr/>
            </p:nvSpPr>
            <p:spPr>
              <a:xfrm rot="12772027">
                <a:off x="6349247" y="3417673"/>
                <a:ext cx="421910" cy="369332"/>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8" name="Rectangle 77"/>
              <p:cNvSpPr/>
              <p:nvPr/>
            </p:nvSpPr>
            <p:spPr>
              <a:xfrm rot="8717232">
                <a:off x="4154980" y="3216677"/>
                <a:ext cx="42191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solidFill>
                            <a:schemeClr val="bg1"/>
                          </a:solidFill>
                          <a:latin typeface="Cambria Math"/>
                        </a:rPr>
                        <m:t>&lt;</m:t>
                      </m:r>
                    </m:oMath>
                  </m:oMathPara>
                </a14:m>
                <a:endParaRPr lang="en-US" dirty="0">
                  <a:solidFill>
                    <a:schemeClr val="bg1"/>
                  </a:solidFill>
                </a:endParaRPr>
              </a:p>
            </p:txBody>
          </p:sp>
        </mc:Choice>
        <mc:Fallback xmlns="">
          <p:sp>
            <p:nvSpPr>
              <p:cNvPr id="78" name="Rectangle 77"/>
              <p:cNvSpPr>
                <a:spLocks noRot="1" noChangeAspect="1" noMove="1" noResize="1" noEditPoints="1" noAdjustHandles="1" noChangeArrowheads="1" noChangeShapeType="1" noTextEdit="1"/>
              </p:cNvSpPr>
              <p:nvPr/>
            </p:nvSpPr>
            <p:spPr>
              <a:xfrm rot="8717232">
                <a:off x="4154980" y="3216677"/>
                <a:ext cx="421910" cy="369332"/>
              </a:xfrm>
              <a:prstGeom prst="rect">
                <a:avLst/>
              </a:prstGeom>
              <a:blipFill rotWithShape="1">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2" name="Rectangle 81"/>
              <p:cNvSpPr/>
              <p:nvPr/>
            </p:nvSpPr>
            <p:spPr>
              <a:xfrm rot="1652224">
                <a:off x="4575948" y="5630851"/>
                <a:ext cx="42191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solidFill>
                            <a:schemeClr val="bg1"/>
                          </a:solidFill>
                          <a:latin typeface="Cambria Math"/>
                        </a:rPr>
                        <m:t>&lt;</m:t>
                      </m:r>
                    </m:oMath>
                  </m:oMathPara>
                </a14:m>
                <a:endParaRPr lang="en-US" dirty="0">
                  <a:solidFill>
                    <a:schemeClr val="bg1"/>
                  </a:solidFill>
                </a:endParaRPr>
              </a:p>
            </p:txBody>
          </p:sp>
        </mc:Choice>
        <mc:Fallback xmlns="">
          <p:sp>
            <p:nvSpPr>
              <p:cNvPr id="82" name="Rectangle 81"/>
              <p:cNvSpPr>
                <a:spLocks noRot="1" noChangeAspect="1" noMove="1" noResize="1" noEditPoints="1" noAdjustHandles="1" noChangeArrowheads="1" noChangeShapeType="1" noTextEdit="1"/>
              </p:cNvSpPr>
              <p:nvPr/>
            </p:nvSpPr>
            <p:spPr>
              <a:xfrm rot="1652224">
                <a:off x="4575948" y="5630851"/>
                <a:ext cx="421910" cy="369332"/>
              </a:xfrm>
              <a:prstGeom prst="rect">
                <a:avLst/>
              </a:prstGeom>
              <a:blipFill rotWithShape="1">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3" name="Rectangle 82"/>
              <p:cNvSpPr/>
              <p:nvPr/>
            </p:nvSpPr>
            <p:spPr>
              <a:xfrm rot="18971823">
                <a:off x="6709872" y="4777178"/>
                <a:ext cx="42191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solidFill>
                            <a:schemeClr val="bg1"/>
                          </a:solidFill>
                          <a:latin typeface="Cambria Math"/>
                        </a:rPr>
                        <m:t>&lt;</m:t>
                      </m:r>
                    </m:oMath>
                  </m:oMathPara>
                </a14:m>
                <a:endParaRPr lang="en-US" dirty="0">
                  <a:solidFill>
                    <a:schemeClr val="bg1"/>
                  </a:solidFill>
                </a:endParaRPr>
              </a:p>
            </p:txBody>
          </p:sp>
        </mc:Choice>
        <mc:Fallback xmlns="">
          <p:sp>
            <p:nvSpPr>
              <p:cNvPr id="83" name="Rectangle 82"/>
              <p:cNvSpPr>
                <a:spLocks noRot="1" noChangeAspect="1" noMove="1" noResize="1" noEditPoints="1" noAdjustHandles="1" noChangeArrowheads="1" noChangeShapeType="1" noTextEdit="1"/>
              </p:cNvSpPr>
              <p:nvPr/>
            </p:nvSpPr>
            <p:spPr>
              <a:xfrm rot="18971823">
                <a:off x="6709872" y="4777178"/>
                <a:ext cx="421910" cy="369332"/>
              </a:xfrm>
              <a:prstGeom prst="rect">
                <a:avLst/>
              </a:prstGeom>
              <a:blipFill rotWithShape="1">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4" name="Rectangle 83"/>
              <p:cNvSpPr/>
              <p:nvPr/>
            </p:nvSpPr>
            <p:spPr>
              <a:xfrm rot="19285010">
                <a:off x="5752673" y="5608449"/>
                <a:ext cx="42191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solidFill>
                            <a:schemeClr val="bg1"/>
                          </a:solidFill>
                          <a:latin typeface="Cambria Math"/>
                        </a:rPr>
                        <m:t>&lt;</m:t>
                      </m:r>
                    </m:oMath>
                  </m:oMathPara>
                </a14:m>
                <a:endParaRPr lang="en-US" dirty="0">
                  <a:solidFill>
                    <a:schemeClr val="bg1"/>
                  </a:solidFill>
                </a:endParaRPr>
              </a:p>
            </p:txBody>
          </p:sp>
        </mc:Choice>
        <mc:Fallback xmlns="">
          <p:sp>
            <p:nvSpPr>
              <p:cNvPr id="84" name="Rectangle 83"/>
              <p:cNvSpPr>
                <a:spLocks noRot="1" noChangeAspect="1" noMove="1" noResize="1" noEditPoints="1" noAdjustHandles="1" noChangeArrowheads="1" noChangeShapeType="1" noTextEdit="1"/>
              </p:cNvSpPr>
              <p:nvPr/>
            </p:nvSpPr>
            <p:spPr>
              <a:xfrm rot="19285010">
                <a:off x="5752673" y="5608449"/>
                <a:ext cx="421910" cy="369332"/>
              </a:xfrm>
              <a:prstGeom prst="rect">
                <a:avLst/>
              </a:prstGeom>
              <a:blipFill rotWithShape="1">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 name="Rectangle 84"/>
              <p:cNvSpPr/>
              <p:nvPr/>
            </p:nvSpPr>
            <p:spPr>
              <a:xfrm rot="2506412">
                <a:off x="3665425" y="4720953"/>
                <a:ext cx="42191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solidFill>
                            <a:schemeClr val="bg1"/>
                          </a:solidFill>
                          <a:latin typeface="Cambria Math"/>
                        </a:rPr>
                        <m:t>&lt;</m:t>
                      </m:r>
                    </m:oMath>
                  </m:oMathPara>
                </a14:m>
                <a:endParaRPr lang="en-US" dirty="0">
                  <a:solidFill>
                    <a:schemeClr val="bg1"/>
                  </a:solidFill>
                </a:endParaRPr>
              </a:p>
            </p:txBody>
          </p:sp>
        </mc:Choice>
        <mc:Fallback xmlns="">
          <p:sp>
            <p:nvSpPr>
              <p:cNvPr id="85" name="Rectangle 84"/>
              <p:cNvSpPr>
                <a:spLocks noRot="1" noChangeAspect="1" noMove="1" noResize="1" noEditPoints="1" noAdjustHandles="1" noChangeArrowheads="1" noChangeShapeType="1" noTextEdit="1"/>
              </p:cNvSpPr>
              <p:nvPr/>
            </p:nvSpPr>
            <p:spPr>
              <a:xfrm rot="2506412">
                <a:off x="3665425" y="4720953"/>
                <a:ext cx="421910" cy="369332"/>
              </a:xfrm>
              <a:prstGeom prst="rect">
                <a:avLst/>
              </a:prstGeom>
              <a:blipFill rotWithShape="1">
                <a:blip r:embed="rId1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976750363"/>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747897"/>
          </a:xfrm>
        </p:spPr>
        <p:txBody>
          <a:bodyPr/>
          <a:lstStyle/>
          <a:p>
            <a:r>
              <a:rPr lang="en-US" dirty="0" smtClean="0"/>
              <a:t>CDTR: </a:t>
            </a:r>
            <a:r>
              <a:rPr lang="en-US" sz="4800" i="1" dirty="0" smtClean="0"/>
              <a:t>Linear Difference Arithmetic</a:t>
            </a:r>
            <a:endParaRPr lang="en-US" sz="4800" i="1" dirty="0"/>
          </a:p>
        </p:txBody>
      </p:sp>
      <mc:AlternateContent xmlns:mc="http://schemas.openxmlformats.org/markup-compatibility/2006" xmlns:a14="http://schemas.microsoft.com/office/drawing/2010/main">
        <mc:Choice Requires="a14">
          <p:sp>
            <p:nvSpPr>
              <p:cNvPr id="5" name="Oval 4"/>
              <p:cNvSpPr/>
              <p:nvPr/>
            </p:nvSpPr>
            <p:spPr bwMode="auto">
              <a:xfrm>
                <a:off x="5105400" y="2743200"/>
                <a:ext cx="533400" cy="533400"/>
              </a:xfrm>
              <a:prstGeom prst="ellips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sSub>
                        <m:sSubPr>
                          <m:ctrlPr>
                            <a:rPr lang="en-US" sz="2800" b="0" i="1" dirty="0" smtClean="0">
                              <a:solidFill>
                                <a:schemeClr val="tx1"/>
                              </a:solidFill>
                              <a:effectLst>
                                <a:outerShdw blurRad="38100" dist="38100" dir="2700000" algn="tl">
                                  <a:srgbClr val="000000">
                                    <a:alpha val="43137"/>
                                  </a:srgbClr>
                                </a:outerShdw>
                              </a:effectLst>
                              <a:latin typeface="Cambria Math"/>
                            </a:rPr>
                          </m:ctrlPr>
                        </m:sSubPr>
                        <m:e>
                          <m:r>
                            <a:rPr lang="en-US" sz="2800" b="0" i="1" dirty="0" smtClean="0">
                              <a:solidFill>
                                <a:schemeClr val="tx1"/>
                              </a:solidFill>
                              <a:effectLst>
                                <a:outerShdw blurRad="38100" dist="38100" dir="2700000" algn="tl">
                                  <a:srgbClr val="000000">
                                    <a:alpha val="43137"/>
                                  </a:srgbClr>
                                </a:outerShdw>
                              </a:effectLst>
                              <a:latin typeface="Cambria Math"/>
                            </a:rPr>
                            <m:t>  </m:t>
                          </m:r>
                          <m:r>
                            <a:rPr lang="en-US" sz="2800" b="0" i="1" dirty="0" smtClean="0">
                              <a:solidFill>
                                <a:schemeClr val="tx1"/>
                              </a:solidFill>
                              <a:effectLst>
                                <a:outerShdw blurRad="38100" dist="38100" dir="2700000" algn="tl">
                                  <a:srgbClr val="000000">
                                    <a:alpha val="43137"/>
                                  </a:srgbClr>
                                </a:outerShdw>
                              </a:effectLst>
                              <a:latin typeface="Cambria Math"/>
                            </a:rPr>
                            <m:t>𝑥</m:t>
                          </m:r>
                        </m:e>
                        <m:sub>
                          <m:r>
                            <a:rPr lang="en-US" sz="2800" b="0" i="1" dirty="0" smtClean="0">
                              <a:solidFill>
                                <a:schemeClr val="tx1"/>
                              </a:solidFill>
                              <a:effectLst>
                                <a:outerShdw blurRad="38100" dist="38100" dir="2700000" algn="tl">
                                  <a:srgbClr val="000000">
                                    <a:alpha val="43137"/>
                                  </a:srgbClr>
                                </a:outerShdw>
                              </a:effectLst>
                              <a:latin typeface="Cambria Math"/>
                            </a:rPr>
                            <m:t>1</m:t>
                          </m:r>
                        </m:sub>
                      </m:sSub>
                    </m:oMath>
                  </m:oMathPara>
                </a14:m>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mc:Choice>
        <mc:Fallback xmlns="">
          <p:sp>
            <p:nvSpPr>
              <p:cNvPr id="5" name="Oval 4"/>
              <p:cNvSpPr>
                <a:spLocks noRot="1" noChangeAspect="1" noMove="1" noResize="1" noEditPoints="1" noAdjustHandles="1" noChangeArrowheads="1" noChangeShapeType="1" noTextEdit="1"/>
              </p:cNvSpPr>
              <p:nvPr/>
            </p:nvSpPr>
            <p:spPr bwMode="auto">
              <a:xfrm>
                <a:off x="5105400" y="2743200"/>
                <a:ext cx="533400" cy="533400"/>
              </a:xfrm>
              <a:prstGeom prst="ellipse">
                <a:avLst/>
              </a:prstGeom>
              <a:blipFill rotWithShape="1">
                <a:blip r:embed="rId2"/>
                <a:stretch>
                  <a:fillRect/>
                </a:stretch>
              </a:blipFill>
              <a:ln>
                <a:headEnd type="none" w="med" len="med"/>
                <a:tailEnd type="none" w="med" len="me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Oval 6"/>
              <p:cNvSpPr/>
              <p:nvPr/>
            </p:nvSpPr>
            <p:spPr bwMode="auto">
              <a:xfrm>
                <a:off x="3200400" y="4038600"/>
                <a:ext cx="533400" cy="533400"/>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lang="en-US" sz="2800" b="0" i="1" dirty="0" smtClean="0">
                          <a:solidFill>
                            <a:schemeClr val="tx1"/>
                          </a:solidFill>
                          <a:effectLst>
                            <a:outerShdw blurRad="38100" dist="38100" dir="2700000" algn="tl">
                              <a:srgbClr val="000000">
                                <a:alpha val="43137"/>
                              </a:srgbClr>
                            </a:outerShdw>
                          </a:effectLst>
                          <a:latin typeface="Cambria Math"/>
                        </a:rPr>
                        <m:t> </m:t>
                      </m:r>
                      <m:r>
                        <a:rPr lang="en-US" sz="2800" i="1" dirty="0" smtClean="0">
                          <a:solidFill>
                            <a:schemeClr val="tx1"/>
                          </a:solidFill>
                          <a:effectLst>
                            <a:outerShdw blurRad="38100" dist="38100" dir="2700000" algn="tl">
                              <a:srgbClr val="000000">
                                <a:alpha val="43137"/>
                              </a:srgbClr>
                            </a:outerShdw>
                          </a:effectLst>
                          <a:latin typeface="Cambria Math"/>
                        </a:rPr>
                        <m:t>𝑏</m:t>
                      </m:r>
                    </m:oMath>
                  </m:oMathPara>
                </a14:m>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mc:Choice>
        <mc:Fallback xmlns="">
          <p:sp>
            <p:nvSpPr>
              <p:cNvPr id="7" name="Oval 6"/>
              <p:cNvSpPr>
                <a:spLocks noRot="1" noChangeAspect="1" noMove="1" noResize="1" noEditPoints="1" noAdjustHandles="1" noChangeArrowheads="1" noChangeShapeType="1" noTextEdit="1"/>
              </p:cNvSpPr>
              <p:nvPr/>
            </p:nvSpPr>
            <p:spPr bwMode="auto">
              <a:xfrm>
                <a:off x="3200400" y="4038600"/>
                <a:ext cx="533400" cy="533400"/>
              </a:xfrm>
              <a:prstGeom prst="ellipse">
                <a:avLst/>
              </a:prstGeom>
              <a:blipFill rotWithShape="1">
                <a:blip r:embed="rId3"/>
                <a:stretch>
                  <a:fillRect/>
                </a:stretch>
              </a:blipFill>
              <a:ln>
                <a:headEnd type="none" w="med" len="med"/>
                <a:tailEnd type="none" w="med" len="me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Oval 8"/>
              <p:cNvSpPr/>
              <p:nvPr/>
            </p:nvSpPr>
            <p:spPr bwMode="auto">
              <a:xfrm>
                <a:off x="4191000" y="5029200"/>
                <a:ext cx="533400" cy="533400"/>
              </a:xfrm>
              <a:prstGeom prst="ellips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sSub>
                        <m:sSubPr>
                          <m:ctrlPr>
                            <a:rPr lang="en-US" sz="2800" b="0" i="1" dirty="0" smtClean="0">
                              <a:solidFill>
                                <a:schemeClr val="tx1"/>
                              </a:solidFill>
                              <a:effectLst>
                                <a:outerShdw blurRad="38100" dist="38100" dir="2700000" algn="tl">
                                  <a:srgbClr val="000000">
                                    <a:alpha val="43137"/>
                                  </a:srgbClr>
                                </a:outerShdw>
                              </a:effectLst>
                              <a:latin typeface="Cambria Math"/>
                            </a:rPr>
                          </m:ctrlPr>
                        </m:sSubPr>
                        <m:e>
                          <m:r>
                            <a:rPr lang="en-US" sz="2800" b="0" i="1" dirty="0" smtClean="0">
                              <a:solidFill>
                                <a:schemeClr val="tx1"/>
                              </a:solidFill>
                              <a:effectLst>
                                <a:outerShdw blurRad="38100" dist="38100" dir="2700000" algn="tl">
                                  <a:srgbClr val="000000">
                                    <a:alpha val="43137"/>
                                  </a:srgbClr>
                                </a:outerShdw>
                              </a:effectLst>
                              <a:latin typeface="Cambria Math"/>
                            </a:rPr>
                            <m:t>  </m:t>
                          </m:r>
                          <m:r>
                            <a:rPr lang="en-US" sz="2800" b="0" i="1" dirty="0" smtClean="0">
                              <a:solidFill>
                                <a:schemeClr val="tx1"/>
                              </a:solidFill>
                              <a:effectLst>
                                <a:outerShdw blurRad="38100" dist="38100" dir="2700000" algn="tl">
                                  <a:srgbClr val="000000">
                                    <a:alpha val="43137"/>
                                  </a:srgbClr>
                                </a:outerShdw>
                              </a:effectLst>
                              <a:latin typeface="Cambria Math"/>
                            </a:rPr>
                            <m:t>𝑦</m:t>
                          </m:r>
                        </m:e>
                        <m:sub>
                          <m:r>
                            <a:rPr lang="en-US" sz="2800" b="0" i="1" dirty="0" smtClean="0">
                              <a:solidFill>
                                <a:schemeClr val="tx1"/>
                              </a:solidFill>
                              <a:effectLst>
                                <a:outerShdw blurRad="38100" dist="38100" dir="2700000" algn="tl">
                                  <a:srgbClr val="000000">
                                    <a:alpha val="43137"/>
                                  </a:srgbClr>
                                </a:outerShdw>
                              </a:effectLst>
                              <a:latin typeface="Cambria Math"/>
                            </a:rPr>
                            <m:t>2</m:t>
                          </m:r>
                        </m:sub>
                      </m:sSub>
                    </m:oMath>
                  </m:oMathPara>
                </a14:m>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mc:Choice>
        <mc:Fallback xmlns="">
          <p:sp>
            <p:nvSpPr>
              <p:cNvPr id="9" name="Oval 8"/>
              <p:cNvSpPr>
                <a:spLocks noRot="1" noChangeAspect="1" noMove="1" noResize="1" noEditPoints="1" noAdjustHandles="1" noChangeArrowheads="1" noChangeShapeType="1" noTextEdit="1"/>
              </p:cNvSpPr>
              <p:nvPr/>
            </p:nvSpPr>
            <p:spPr bwMode="auto">
              <a:xfrm>
                <a:off x="4191000" y="5029200"/>
                <a:ext cx="533400" cy="533400"/>
              </a:xfrm>
              <a:prstGeom prst="ellipse">
                <a:avLst/>
              </a:prstGeom>
              <a:blipFill rotWithShape="1">
                <a:blip r:embed="rId4"/>
                <a:stretch>
                  <a:fillRect/>
                </a:stretch>
              </a:blipFill>
              <a:ln>
                <a:headEnd type="none" w="med" len="med"/>
                <a:tailEnd type="none" w="med" len="me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Oval 9"/>
              <p:cNvSpPr/>
              <p:nvPr/>
            </p:nvSpPr>
            <p:spPr bwMode="auto">
              <a:xfrm>
                <a:off x="5136507" y="5715000"/>
                <a:ext cx="533400" cy="533400"/>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lang="en-US" sz="2800" b="0" i="1" dirty="0" smtClean="0">
                          <a:solidFill>
                            <a:schemeClr val="tx1"/>
                          </a:solidFill>
                          <a:effectLst>
                            <a:outerShdw blurRad="38100" dist="38100" dir="2700000" algn="tl">
                              <a:srgbClr val="000000">
                                <a:alpha val="43137"/>
                              </a:srgbClr>
                            </a:outerShdw>
                          </a:effectLst>
                          <a:latin typeface="Cambria Math"/>
                        </a:rPr>
                        <m:t> </m:t>
                      </m:r>
                      <m:r>
                        <a:rPr lang="en-US" sz="2800" b="0" i="1" dirty="0" smtClean="0">
                          <a:solidFill>
                            <a:schemeClr val="tx1"/>
                          </a:solidFill>
                          <a:effectLst>
                            <a:outerShdw blurRad="38100" dist="38100" dir="2700000" algn="tl">
                              <a:srgbClr val="000000">
                                <a:alpha val="43137"/>
                              </a:srgbClr>
                            </a:outerShdw>
                          </a:effectLst>
                          <a:latin typeface="Cambria Math"/>
                        </a:rPr>
                        <m:t>𝑐</m:t>
                      </m:r>
                    </m:oMath>
                  </m:oMathPara>
                </a14:m>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mc:Choice>
        <mc:Fallback xmlns="">
          <p:sp>
            <p:nvSpPr>
              <p:cNvPr id="10" name="Oval 9"/>
              <p:cNvSpPr>
                <a:spLocks noRot="1" noChangeAspect="1" noMove="1" noResize="1" noEditPoints="1" noAdjustHandles="1" noChangeArrowheads="1" noChangeShapeType="1" noTextEdit="1"/>
              </p:cNvSpPr>
              <p:nvPr/>
            </p:nvSpPr>
            <p:spPr bwMode="auto">
              <a:xfrm>
                <a:off x="5136507" y="5715000"/>
                <a:ext cx="533400" cy="533400"/>
              </a:xfrm>
              <a:prstGeom prst="ellipse">
                <a:avLst/>
              </a:prstGeom>
              <a:blipFill rotWithShape="1">
                <a:blip r:embed="rId5"/>
                <a:stretch>
                  <a:fillRect/>
                </a:stretch>
              </a:blipFill>
              <a:ln>
                <a:headEnd type="none" w="med" len="med"/>
                <a:tailEnd type="none" w="med" len="me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Oval 11"/>
              <p:cNvSpPr/>
              <p:nvPr/>
            </p:nvSpPr>
            <p:spPr bwMode="auto">
              <a:xfrm>
                <a:off x="6019800" y="5029200"/>
                <a:ext cx="533400" cy="533400"/>
              </a:xfrm>
              <a:prstGeom prst="ellips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800" b="0" i="1" u="none" strike="noStrike" cap="none" normalizeH="0" baseline="0" smtClean="0">
                          <a:solidFill>
                            <a:schemeClr val="tx1"/>
                          </a:solidFill>
                          <a:effectLst>
                            <a:outerShdw blurRad="38100" dist="38100" dir="2700000" algn="tl">
                              <a:srgbClr val="000000">
                                <a:alpha val="43137"/>
                              </a:srgbClr>
                            </a:outerShdw>
                          </a:effectLst>
                          <a:latin typeface="Cambria Math"/>
                        </a:rPr>
                        <m:t>  </m:t>
                      </m:r>
                      <m:sSub>
                        <m:sSubPr>
                          <m:ctrlPr>
                            <a:rPr kumimoji="0" lang="en-US" sz="2800" b="0" i="1" u="none" strike="noStrike" cap="none" normalizeH="0" baseline="0" smtClean="0">
                              <a:solidFill>
                                <a:schemeClr val="tx1"/>
                              </a:solidFill>
                              <a:effectLst>
                                <a:outerShdw blurRad="38100" dist="38100" dir="2700000" algn="tl">
                                  <a:srgbClr val="000000">
                                    <a:alpha val="43137"/>
                                  </a:srgbClr>
                                </a:outerShdw>
                              </a:effectLst>
                              <a:latin typeface="Cambria Math"/>
                            </a:rPr>
                          </m:ctrlPr>
                        </m:sSubPr>
                        <m:e>
                          <m:r>
                            <a:rPr kumimoji="0" lang="en-US" sz="2800" b="0" i="1" u="none" strike="noStrike" cap="none" normalizeH="0" baseline="0" smtClean="0">
                              <a:solidFill>
                                <a:schemeClr val="tx1"/>
                              </a:solidFill>
                              <a:effectLst>
                                <a:outerShdw blurRad="38100" dist="38100" dir="2700000" algn="tl">
                                  <a:srgbClr val="000000">
                                    <a:alpha val="43137"/>
                                  </a:srgbClr>
                                </a:outerShdw>
                              </a:effectLst>
                              <a:latin typeface="Cambria Math"/>
                            </a:rPr>
                            <m:t>𝑧</m:t>
                          </m:r>
                        </m:e>
                        <m:sub>
                          <m:r>
                            <a:rPr kumimoji="0" lang="en-US" sz="2800" b="0" i="1" u="none" strike="noStrike" cap="none" normalizeH="0" baseline="0" smtClean="0">
                              <a:solidFill>
                                <a:schemeClr val="tx1"/>
                              </a:solidFill>
                              <a:effectLst>
                                <a:outerShdw blurRad="38100" dist="38100" dir="2700000" algn="tl">
                                  <a:srgbClr val="000000">
                                    <a:alpha val="43137"/>
                                  </a:srgbClr>
                                </a:outerShdw>
                              </a:effectLst>
                              <a:latin typeface="Cambria Math"/>
                            </a:rPr>
                            <m:t>2</m:t>
                          </m:r>
                        </m:sub>
                      </m:sSub>
                    </m:oMath>
                  </m:oMathPara>
                </a14:m>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mc:Choice>
        <mc:Fallback xmlns="">
          <p:sp>
            <p:nvSpPr>
              <p:cNvPr id="12" name="Oval 11"/>
              <p:cNvSpPr>
                <a:spLocks noRot="1" noChangeAspect="1" noMove="1" noResize="1" noEditPoints="1" noAdjustHandles="1" noChangeArrowheads="1" noChangeShapeType="1" noTextEdit="1"/>
              </p:cNvSpPr>
              <p:nvPr/>
            </p:nvSpPr>
            <p:spPr bwMode="auto">
              <a:xfrm>
                <a:off x="6019800" y="5029200"/>
                <a:ext cx="533400" cy="533400"/>
              </a:xfrm>
              <a:prstGeom prst="ellipse">
                <a:avLst/>
              </a:prstGeom>
              <a:blipFill rotWithShape="1">
                <a:blip r:embed="rId6"/>
                <a:stretch>
                  <a:fillRect/>
                </a:stretch>
              </a:blipFill>
              <a:ln>
                <a:headEnd type="none" w="med" len="med"/>
                <a:tailEnd type="none" w="med" len="me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Oval 12"/>
              <p:cNvSpPr/>
              <p:nvPr/>
            </p:nvSpPr>
            <p:spPr bwMode="auto">
              <a:xfrm>
                <a:off x="6934200" y="4071730"/>
                <a:ext cx="533400" cy="533400"/>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lang="en-US" sz="2800" b="0" i="1" dirty="0" smtClean="0">
                          <a:solidFill>
                            <a:schemeClr val="tx1"/>
                          </a:solidFill>
                          <a:effectLst>
                            <a:outerShdw blurRad="38100" dist="38100" dir="2700000" algn="tl">
                              <a:srgbClr val="000000">
                                <a:alpha val="43137"/>
                              </a:srgbClr>
                            </a:outerShdw>
                          </a:effectLst>
                          <a:latin typeface="Cambria Math"/>
                        </a:rPr>
                        <m:t> </m:t>
                      </m:r>
                      <m:r>
                        <a:rPr lang="en-US" sz="2800" i="1" dirty="0" smtClean="0">
                          <a:solidFill>
                            <a:schemeClr val="tx1"/>
                          </a:solidFill>
                          <a:effectLst>
                            <a:outerShdw blurRad="38100" dist="38100" dir="2700000" algn="tl">
                              <a:srgbClr val="000000">
                                <a:alpha val="43137"/>
                              </a:srgbClr>
                            </a:outerShdw>
                          </a:effectLst>
                          <a:latin typeface="Cambria Math"/>
                        </a:rPr>
                        <m:t>𝑎</m:t>
                      </m:r>
                    </m:oMath>
                  </m:oMathPara>
                </a14:m>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mc:Choice>
        <mc:Fallback xmlns="">
          <p:sp>
            <p:nvSpPr>
              <p:cNvPr id="13" name="Oval 12"/>
              <p:cNvSpPr>
                <a:spLocks noRot="1" noChangeAspect="1" noMove="1" noResize="1" noEditPoints="1" noAdjustHandles="1" noChangeArrowheads="1" noChangeShapeType="1" noTextEdit="1"/>
              </p:cNvSpPr>
              <p:nvPr/>
            </p:nvSpPr>
            <p:spPr bwMode="auto">
              <a:xfrm>
                <a:off x="6934200" y="4071730"/>
                <a:ext cx="533400" cy="533400"/>
              </a:xfrm>
              <a:prstGeom prst="ellipse">
                <a:avLst/>
              </a:prstGeom>
              <a:blipFill rotWithShape="1">
                <a:blip r:embed="rId7"/>
                <a:stretch>
                  <a:fillRect/>
                </a:stretch>
              </a:blipFill>
              <a:ln>
                <a:headEnd type="none" w="med" len="med"/>
                <a:tailEnd type="none" w="med" len="med"/>
              </a:ln>
            </p:spPr>
            <p:txBody>
              <a:bodyPr/>
              <a:lstStyle/>
              <a:p>
                <a:r>
                  <a:rPr lang="en-US">
                    <a:noFill/>
                  </a:rPr>
                  <a:t> </a:t>
                </a:r>
              </a:p>
            </p:txBody>
          </p:sp>
        </mc:Fallback>
      </mc:AlternateContent>
      <p:cxnSp>
        <p:nvCxnSpPr>
          <p:cNvPr id="19" name="Straight Connector 18"/>
          <p:cNvCxnSpPr>
            <a:stCxn id="13" idx="1"/>
          </p:cNvCxnSpPr>
          <p:nvPr/>
        </p:nvCxnSpPr>
        <p:spPr>
          <a:xfrm flipH="1" flipV="1">
            <a:off x="5560685" y="3198485"/>
            <a:ext cx="1451630" cy="95136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7" idx="7"/>
            <a:endCxn id="5" idx="3"/>
          </p:cNvCxnSpPr>
          <p:nvPr/>
        </p:nvCxnSpPr>
        <p:spPr>
          <a:xfrm flipV="1">
            <a:off x="3655685" y="3198485"/>
            <a:ext cx="1527830" cy="9182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9" idx="5"/>
            <a:endCxn id="10" idx="1"/>
          </p:cNvCxnSpPr>
          <p:nvPr/>
        </p:nvCxnSpPr>
        <p:spPr>
          <a:xfrm>
            <a:off x="4646285" y="5484485"/>
            <a:ext cx="568337" cy="3086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12" idx="7"/>
          </p:cNvCxnSpPr>
          <p:nvPr/>
        </p:nvCxnSpPr>
        <p:spPr>
          <a:xfrm flipV="1">
            <a:off x="6475085" y="4527015"/>
            <a:ext cx="659244" cy="5803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12" idx="3"/>
            <a:endCxn id="10" idx="7"/>
          </p:cNvCxnSpPr>
          <p:nvPr/>
        </p:nvCxnSpPr>
        <p:spPr>
          <a:xfrm flipH="1">
            <a:off x="5591792" y="5484485"/>
            <a:ext cx="506123" cy="3086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9" idx="1"/>
          </p:cNvCxnSpPr>
          <p:nvPr/>
        </p:nvCxnSpPr>
        <p:spPr>
          <a:xfrm flipH="1" flipV="1">
            <a:off x="3657600" y="4460755"/>
            <a:ext cx="611515" cy="64656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5" name="Rectangle 74"/>
              <p:cNvSpPr/>
              <p:nvPr/>
            </p:nvSpPr>
            <p:spPr>
              <a:xfrm rot="12772027">
                <a:off x="6349247" y="3417673"/>
                <a:ext cx="42191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solidFill>
                            <a:schemeClr val="bg1"/>
                          </a:solidFill>
                          <a:latin typeface="Cambria Math"/>
                        </a:rPr>
                        <m:t>&lt;</m:t>
                      </m:r>
                    </m:oMath>
                  </m:oMathPara>
                </a14:m>
                <a:endParaRPr lang="en-US" dirty="0">
                  <a:solidFill>
                    <a:schemeClr val="bg1"/>
                  </a:solidFill>
                </a:endParaRPr>
              </a:p>
            </p:txBody>
          </p:sp>
        </mc:Choice>
        <mc:Fallback xmlns="">
          <p:sp>
            <p:nvSpPr>
              <p:cNvPr id="75" name="Rectangle 74"/>
              <p:cNvSpPr>
                <a:spLocks noRot="1" noChangeAspect="1" noMove="1" noResize="1" noEditPoints="1" noAdjustHandles="1" noChangeArrowheads="1" noChangeShapeType="1" noTextEdit="1"/>
              </p:cNvSpPr>
              <p:nvPr/>
            </p:nvSpPr>
            <p:spPr>
              <a:xfrm rot="12772027">
                <a:off x="6349247" y="3417673"/>
                <a:ext cx="421910" cy="369332"/>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8" name="Rectangle 77"/>
              <p:cNvSpPr/>
              <p:nvPr/>
            </p:nvSpPr>
            <p:spPr>
              <a:xfrm rot="8717232">
                <a:off x="4154980" y="3216677"/>
                <a:ext cx="42191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solidFill>
                            <a:schemeClr val="bg1"/>
                          </a:solidFill>
                          <a:latin typeface="Cambria Math"/>
                        </a:rPr>
                        <m:t>&lt;</m:t>
                      </m:r>
                    </m:oMath>
                  </m:oMathPara>
                </a14:m>
                <a:endParaRPr lang="en-US" dirty="0">
                  <a:solidFill>
                    <a:schemeClr val="bg1"/>
                  </a:solidFill>
                </a:endParaRPr>
              </a:p>
            </p:txBody>
          </p:sp>
        </mc:Choice>
        <mc:Fallback xmlns="">
          <p:sp>
            <p:nvSpPr>
              <p:cNvPr id="78" name="Rectangle 77"/>
              <p:cNvSpPr>
                <a:spLocks noRot="1" noChangeAspect="1" noMove="1" noResize="1" noEditPoints="1" noAdjustHandles="1" noChangeArrowheads="1" noChangeShapeType="1" noTextEdit="1"/>
              </p:cNvSpPr>
              <p:nvPr/>
            </p:nvSpPr>
            <p:spPr>
              <a:xfrm rot="8717232">
                <a:off x="4154980" y="3216677"/>
                <a:ext cx="421910" cy="369332"/>
              </a:xfrm>
              <a:prstGeom prst="rect">
                <a:avLst/>
              </a:prstGeom>
              <a:blipFill rotWithShape="1">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2" name="Rectangle 81"/>
              <p:cNvSpPr/>
              <p:nvPr/>
            </p:nvSpPr>
            <p:spPr>
              <a:xfrm rot="1652224">
                <a:off x="4575948" y="5630851"/>
                <a:ext cx="42191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solidFill>
                            <a:schemeClr val="bg1"/>
                          </a:solidFill>
                          <a:latin typeface="Cambria Math"/>
                        </a:rPr>
                        <m:t>&lt;</m:t>
                      </m:r>
                    </m:oMath>
                  </m:oMathPara>
                </a14:m>
                <a:endParaRPr lang="en-US" dirty="0">
                  <a:solidFill>
                    <a:schemeClr val="bg1"/>
                  </a:solidFill>
                </a:endParaRPr>
              </a:p>
            </p:txBody>
          </p:sp>
        </mc:Choice>
        <mc:Fallback xmlns="">
          <p:sp>
            <p:nvSpPr>
              <p:cNvPr id="82" name="Rectangle 81"/>
              <p:cNvSpPr>
                <a:spLocks noRot="1" noChangeAspect="1" noMove="1" noResize="1" noEditPoints="1" noAdjustHandles="1" noChangeArrowheads="1" noChangeShapeType="1" noTextEdit="1"/>
              </p:cNvSpPr>
              <p:nvPr/>
            </p:nvSpPr>
            <p:spPr>
              <a:xfrm rot="1652224">
                <a:off x="4575948" y="5630851"/>
                <a:ext cx="421910" cy="369332"/>
              </a:xfrm>
              <a:prstGeom prst="rect">
                <a:avLst/>
              </a:prstGeom>
              <a:blipFill rotWithShape="1">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3" name="Rectangle 82"/>
              <p:cNvSpPr/>
              <p:nvPr/>
            </p:nvSpPr>
            <p:spPr>
              <a:xfrm rot="18971823">
                <a:off x="6709872" y="4777178"/>
                <a:ext cx="42191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solidFill>
                            <a:schemeClr val="bg1"/>
                          </a:solidFill>
                          <a:latin typeface="Cambria Math"/>
                        </a:rPr>
                        <m:t>&lt;</m:t>
                      </m:r>
                    </m:oMath>
                  </m:oMathPara>
                </a14:m>
                <a:endParaRPr lang="en-US" dirty="0">
                  <a:solidFill>
                    <a:schemeClr val="bg1"/>
                  </a:solidFill>
                </a:endParaRPr>
              </a:p>
            </p:txBody>
          </p:sp>
        </mc:Choice>
        <mc:Fallback xmlns="">
          <p:sp>
            <p:nvSpPr>
              <p:cNvPr id="83" name="Rectangle 82"/>
              <p:cNvSpPr>
                <a:spLocks noRot="1" noChangeAspect="1" noMove="1" noResize="1" noEditPoints="1" noAdjustHandles="1" noChangeArrowheads="1" noChangeShapeType="1" noTextEdit="1"/>
              </p:cNvSpPr>
              <p:nvPr/>
            </p:nvSpPr>
            <p:spPr>
              <a:xfrm rot="18971823">
                <a:off x="6709872" y="4777178"/>
                <a:ext cx="421910" cy="369332"/>
              </a:xfrm>
              <a:prstGeom prst="rect">
                <a:avLst/>
              </a:prstGeom>
              <a:blipFill rotWithShape="1">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4" name="Rectangle 83"/>
              <p:cNvSpPr/>
              <p:nvPr/>
            </p:nvSpPr>
            <p:spPr>
              <a:xfrm rot="19285010">
                <a:off x="5752673" y="5608449"/>
                <a:ext cx="42191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solidFill>
                            <a:schemeClr val="bg1"/>
                          </a:solidFill>
                          <a:latin typeface="Cambria Math"/>
                        </a:rPr>
                        <m:t>&lt;</m:t>
                      </m:r>
                    </m:oMath>
                  </m:oMathPara>
                </a14:m>
                <a:endParaRPr lang="en-US" dirty="0">
                  <a:solidFill>
                    <a:schemeClr val="bg1"/>
                  </a:solidFill>
                </a:endParaRPr>
              </a:p>
            </p:txBody>
          </p:sp>
        </mc:Choice>
        <mc:Fallback xmlns="">
          <p:sp>
            <p:nvSpPr>
              <p:cNvPr id="84" name="Rectangle 83"/>
              <p:cNvSpPr>
                <a:spLocks noRot="1" noChangeAspect="1" noMove="1" noResize="1" noEditPoints="1" noAdjustHandles="1" noChangeArrowheads="1" noChangeShapeType="1" noTextEdit="1"/>
              </p:cNvSpPr>
              <p:nvPr/>
            </p:nvSpPr>
            <p:spPr>
              <a:xfrm rot="19285010">
                <a:off x="5752673" y="5608449"/>
                <a:ext cx="421910" cy="369332"/>
              </a:xfrm>
              <a:prstGeom prst="rect">
                <a:avLst/>
              </a:prstGeom>
              <a:blipFill rotWithShape="1">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 name="Rectangle 84"/>
              <p:cNvSpPr/>
              <p:nvPr/>
            </p:nvSpPr>
            <p:spPr>
              <a:xfrm rot="2506412">
                <a:off x="3665425" y="4720953"/>
                <a:ext cx="42191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solidFill>
                            <a:schemeClr val="bg1"/>
                          </a:solidFill>
                          <a:latin typeface="Cambria Math"/>
                        </a:rPr>
                        <m:t>&lt;</m:t>
                      </m:r>
                    </m:oMath>
                  </m:oMathPara>
                </a14:m>
                <a:endParaRPr lang="en-US" dirty="0">
                  <a:solidFill>
                    <a:schemeClr val="bg1"/>
                  </a:solidFill>
                </a:endParaRPr>
              </a:p>
            </p:txBody>
          </p:sp>
        </mc:Choice>
        <mc:Fallback xmlns="">
          <p:sp>
            <p:nvSpPr>
              <p:cNvPr id="85" name="Rectangle 84"/>
              <p:cNvSpPr>
                <a:spLocks noRot="1" noChangeAspect="1" noMove="1" noResize="1" noEditPoints="1" noAdjustHandles="1" noChangeArrowheads="1" noChangeShapeType="1" noTextEdit="1"/>
              </p:cNvSpPr>
              <p:nvPr/>
            </p:nvSpPr>
            <p:spPr>
              <a:xfrm rot="2506412">
                <a:off x="3665425" y="4720953"/>
                <a:ext cx="421910" cy="369332"/>
              </a:xfrm>
              <a:prstGeom prst="rect">
                <a:avLst/>
              </a:prstGeom>
              <a:blipFill rotWithShape="1">
                <a:blip r:embed="rId13"/>
                <a:stretch>
                  <a:fillRect/>
                </a:stretch>
              </a:blipFill>
            </p:spPr>
            <p:txBody>
              <a:bodyPr/>
              <a:lstStyle/>
              <a:p>
                <a:r>
                  <a:rPr lang="en-US">
                    <a:noFill/>
                  </a:rPr>
                  <a:t> </a:t>
                </a:r>
              </a:p>
            </p:txBody>
          </p:sp>
        </mc:Fallback>
      </mc:AlternateContent>
      <p:cxnSp>
        <p:nvCxnSpPr>
          <p:cNvPr id="4" name="Straight Arrow Connector 3"/>
          <p:cNvCxnSpPr/>
          <p:nvPr/>
        </p:nvCxnSpPr>
        <p:spPr>
          <a:xfrm flipH="1" flipV="1">
            <a:off x="3675714" y="4304878"/>
            <a:ext cx="3245113" cy="33552"/>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p:cNvSpPr txBox="1"/>
              <p:nvPr/>
            </p:nvSpPr>
            <p:spPr>
              <a:xfrm>
                <a:off x="485998" y="4373614"/>
                <a:ext cx="2605521" cy="923330"/>
              </a:xfrm>
              <a:prstGeom prst="rect">
                <a:avLst/>
              </a:prstGeom>
              <a:noFill/>
            </p:spPr>
            <p:txBody>
              <a:bodyPr wrap="none" rtlCol="0">
                <a:spAutoFit/>
              </a:bodyPr>
              <a:lstStyle/>
              <a:p>
                <a:endParaRPr lang="en-US" i="1" dirty="0" smtClean="0">
                  <a:solidFill>
                    <a:schemeClr val="bg1"/>
                  </a:solidFill>
                </a:endParaRPr>
              </a:p>
              <a:p>
                <a:r>
                  <a:rPr lang="en-US" i="1" dirty="0" smtClean="0">
                    <a:solidFill>
                      <a:schemeClr val="bg1"/>
                    </a:solidFill>
                  </a:rPr>
                  <a:t>Add clause</a:t>
                </a:r>
              </a:p>
              <a:p>
                <a:pPr/>
                <a14:m>
                  <m:oMathPara xmlns:m="http://schemas.openxmlformats.org/officeDocument/2006/math">
                    <m:oMathParaPr>
                      <m:jc m:val="centerGroup"/>
                    </m:oMathParaPr>
                    <m:oMath xmlns:m="http://schemas.openxmlformats.org/officeDocument/2006/math">
                      <m:r>
                        <a:rPr lang="en-US" i="1" dirty="0" smtClean="0">
                          <a:solidFill>
                            <a:schemeClr val="bg1"/>
                          </a:solidFill>
                          <a:latin typeface="Cambria Math"/>
                        </a:rPr>
                        <m:t>𝑎</m:t>
                      </m:r>
                      <m:r>
                        <a:rPr lang="en-US" i="1" dirty="0" smtClean="0">
                          <a:solidFill>
                            <a:schemeClr val="bg1"/>
                          </a:solidFill>
                          <a:latin typeface="Cambria Math"/>
                        </a:rPr>
                        <m:t> &lt;</m:t>
                      </m:r>
                      <m:sSub>
                        <m:sSubPr>
                          <m:ctrlPr>
                            <a:rPr lang="en-US" b="0" i="1" dirty="0" smtClean="0">
                              <a:solidFill>
                                <a:schemeClr val="bg1"/>
                              </a:solidFill>
                              <a:latin typeface="Cambria Math"/>
                            </a:rPr>
                          </m:ctrlPr>
                        </m:sSubPr>
                        <m:e>
                          <m:r>
                            <a:rPr lang="en-US" b="0" i="1" dirty="0" smtClean="0">
                              <a:solidFill>
                                <a:schemeClr val="bg1"/>
                              </a:solidFill>
                              <a:latin typeface="Cambria Math"/>
                            </a:rPr>
                            <m:t>𝑥</m:t>
                          </m:r>
                        </m:e>
                        <m:sub>
                          <m:r>
                            <a:rPr lang="en-US" b="0" i="1" dirty="0" smtClean="0">
                              <a:solidFill>
                                <a:schemeClr val="bg1"/>
                              </a:solidFill>
                              <a:latin typeface="Cambria Math"/>
                            </a:rPr>
                            <m:t>1</m:t>
                          </m:r>
                        </m:sub>
                      </m:sSub>
                      <m:r>
                        <a:rPr lang="en-US" i="1" dirty="0" smtClean="0">
                          <a:solidFill>
                            <a:schemeClr val="bg1"/>
                          </a:solidFill>
                          <a:latin typeface="Cambria Math"/>
                        </a:rPr>
                        <m:t>&lt; </m:t>
                      </m:r>
                      <m:r>
                        <a:rPr lang="en-US" i="1" dirty="0" smtClean="0">
                          <a:solidFill>
                            <a:schemeClr val="bg1"/>
                          </a:solidFill>
                          <a:latin typeface="Cambria Math"/>
                        </a:rPr>
                        <m:t>𝑏</m:t>
                      </m:r>
                      <m:r>
                        <a:rPr lang="en-US" i="1" dirty="0" smtClean="0">
                          <a:solidFill>
                            <a:schemeClr val="bg1"/>
                          </a:solidFill>
                          <a:latin typeface="Cambria Math"/>
                        </a:rPr>
                        <m:t>→ </m:t>
                      </m:r>
                      <m:r>
                        <a:rPr lang="en-US" i="1" dirty="0" smtClean="0">
                          <a:solidFill>
                            <a:schemeClr val="bg1"/>
                          </a:solidFill>
                          <a:latin typeface="Cambria Math"/>
                        </a:rPr>
                        <m:t>𝑎</m:t>
                      </m:r>
                      <m:r>
                        <a:rPr lang="en-US" i="1" dirty="0" smtClean="0">
                          <a:solidFill>
                            <a:schemeClr val="bg1"/>
                          </a:solidFill>
                          <a:latin typeface="Cambria Math"/>
                        </a:rPr>
                        <m:t> &lt;</m:t>
                      </m:r>
                      <m:r>
                        <a:rPr lang="en-US" b="0" i="1" dirty="0" smtClean="0">
                          <a:solidFill>
                            <a:schemeClr val="bg1"/>
                          </a:solidFill>
                          <a:latin typeface="Cambria Math"/>
                        </a:rPr>
                        <m:t>𝑏</m:t>
                      </m:r>
                    </m:oMath>
                  </m:oMathPara>
                </a14:m>
                <a:endParaRPr lang="en-US" i="1" dirty="0" smtClean="0">
                  <a:solidFill>
                    <a:schemeClr val="bg1"/>
                  </a:solidFill>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85998" y="4373614"/>
                <a:ext cx="2605521" cy="923330"/>
              </a:xfrm>
              <a:prstGeom prst="rect">
                <a:avLst/>
              </a:prstGeom>
              <a:blipFill rotWithShape="1">
                <a:blip r:embed="rId14"/>
                <a:stretch>
                  <a:fillRect l="-2108"/>
                </a:stretch>
              </a:blipFill>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15">
            <p14:nvContentPartPr>
              <p14:cNvPr id="15" name="Ink 14"/>
              <p14:cNvContentPartPr/>
              <p14:nvPr/>
            </p14:nvContentPartPr>
            <p14:xfrm>
              <a:off x="3863128" y="2868247"/>
              <a:ext cx="3452072" cy="1195200"/>
            </p14:xfrm>
          </p:contentPart>
        </mc:Choice>
        <mc:Fallback xmlns="">
          <p:pic>
            <p:nvPicPr>
              <p:cNvPr id="15" name="Ink 14"/>
              <p:cNvPicPr/>
              <p:nvPr/>
            </p:nvPicPr>
            <p:blipFill>
              <a:blip r:embed="rId16"/>
              <a:stretch>
                <a:fillRect/>
              </a:stretch>
            </p:blipFill>
            <p:spPr>
              <a:xfrm>
                <a:off x="3848363" y="2853127"/>
                <a:ext cx="3481602" cy="1224720"/>
              </a:xfrm>
              <a:prstGeom prst="rect">
                <a:avLst/>
              </a:prstGeom>
            </p:spPr>
          </p:pic>
        </mc:Fallback>
      </mc:AlternateContent>
      <p:sp>
        <p:nvSpPr>
          <p:cNvPr id="21" name="TextBox 20"/>
          <p:cNvSpPr txBox="1"/>
          <p:nvPr/>
        </p:nvSpPr>
        <p:spPr>
          <a:xfrm>
            <a:off x="4138985" y="1915647"/>
            <a:ext cx="2283830" cy="646331"/>
          </a:xfrm>
          <a:prstGeom prst="rect">
            <a:avLst/>
          </a:prstGeom>
          <a:noFill/>
        </p:spPr>
        <p:txBody>
          <a:bodyPr wrap="none" rtlCol="0">
            <a:spAutoFit/>
          </a:bodyPr>
          <a:lstStyle/>
          <a:p>
            <a:r>
              <a:rPr lang="en-US" dirty="0" smtClean="0">
                <a:solidFill>
                  <a:schemeClr val="bg1"/>
                </a:solidFill>
              </a:rPr>
              <a:t>Top Two Most Active</a:t>
            </a:r>
          </a:p>
          <a:p>
            <a:r>
              <a:rPr lang="en-US" dirty="0" smtClean="0">
                <a:solidFill>
                  <a:schemeClr val="bg1"/>
                </a:solidFill>
              </a:rPr>
              <a:t>vertices</a:t>
            </a:r>
          </a:p>
        </p:txBody>
      </p:sp>
      <mc:AlternateContent xmlns:mc="http://schemas.openxmlformats.org/markup-compatibility/2006" xmlns:a14="http://schemas.microsoft.com/office/drawing/2010/main">
        <mc:Choice Requires="a14">
          <p:sp>
            <p:nvSpPr>
              <p:cNvPr id="33" name="Rectangle 32"/>
              <p:cNvSpPr/>
              <p:nvPr/>
            </p:nvSpPr>
            <p:spPr>
              <a:xfrm rot="10800000">
                <a:off x="5100804" y="4278867"/>
                <a:ext cx="42191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solidFill>
                            <a:schemeClr val="bg1"/>
                          </a:solidFill>
                          <a:latin typeface="Cambria Math"/>
                        </a:rPr>
                        <m:t>&lt;</m:t>
                      </m:r>
                    </m:oMath>
                  </m:oMathPara>
                </a14:m>
                <a:endParaRPr lang="en-US" dirty="0">
                  <a:solidFill>
                    <a:schemeClr val="bg1"/>
                  </a:solidFill>
                </a:endParaRPr>
              </a:p>
            </p:txBody>
          </p:sp>
        </mc:Choice>
        <mc:Fallback xmlns="">
          <p:sp>
            <p:nvSpPr>
              <p:cNvPr id="33" name="Rectangle 32"/>
              <p:cNvSpPr>
                <a:spLocks noRot="1" noChangeAspect="1" noMove="1" noResize="1" noEditPoints="1" noAdjustHandles="1" noChangeArrowheads="1" noChangeShapeType="1" noTextEdit="1"/>
              </p:cNvSpPr>
              <p:nvPr/>
            </p:nvSpPr>
            <p:spPr>
              <a:xfrm rot="10800000">
                <a:off x="5100804" y="4278867"/>
                <a:ext cx="421910" cy="369332"/>
              </a:xfrm>
              <a:prstGeom prst="rect">
                <a:avLst/>
              </a:prstGeom>
              <a:blipFill rotWithShape="1">
                <a:blip r:embed="rId1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8875333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1" grpId="0"/>
      <p:bldP spid="3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Context and Extensions</a:t>
            </a:r>
            <a:endParaRPr lang="en-US" dirty="0"/>
          </a:p>
        </p:txBody>
      </p:sp>
      <p:sp>
        <p:nvSpPr>
          <p:cNvPr id="3" name="Content Placeholder 2"/>
          <p:cNvSpPr>
            <a:spLocks noGrp="1"/>
          </p:cNvSpPr>
          <p:nvPr>
            <p:ph idx="1"/>
          </p:nvPr>
        </p:nvSpPr>
        <p:spPr>
          <a:xfrm>
            <a:off x="381000" y="1412875"/>
            <a:ext cx="8382000" cy="5293757"/>
          </a:xfrm>
        </p:spPr>
        <p:txBody>
          <a:bodyPr/>
          <a:lstStyle/>
          <a:p>
            <a:pPr marL="0" indent="0">
              <a:buNone/>
            </a:pPr>
            <a:r>
              <a:rPr lang="en-US" sz="2800" dirty="0" smtClean="0"/>
              <a:t>Z3 supported theories all reduce to one of</a:t>
            </a:r>
            <a:br>
              <a:rPr lang="en-US" sz="2800" dirty="0" smtClean="0"/>
            </a:br>
            <a:r>
              <a:rPr lang="en-US" sz="2800" dirty="0" smtClean="0"/>
              <a:t/>
            </a:r>
            <a:br>
              <a:rPr lang="en-US" sz="2800" dirty="0" smtClean="0"/>
            </a:br>
            <a:r>
              <a:rPr lang="en-US" sz="2800" dirty="0"/>
              <a:t>	</a:t>
            </a:r>
            <a:r>
              <a:rPr lang="en-US" sz="2800" dirty="0" smtClean="0"/>
              <a:t>Arithmetic 	   	Equality  		Booleans</a:t>
            </a:r>
          </a:p>
          <a:p>
            <a:endParaRPr lang="en-US" sz="2800" dirty="0" smtClean="0"/>
          </a:p>
          <a:p>
            <a:pPr marL="0" indent="0">
              <a:buNone/>
            </a:pPr>
            <a:r>
              <a:rPr lang="en-US" sz="2800" dirty="0" smtClean="0"/>
              <a:t>CDTR </a:t>
            </a:r>
          </a:p>
          <a:p>
            <a:pPr lvl="1"/>
            <a:r>
              <a:rPr lang="en-US" sz="2400" dirty="0" err="1" smtClean="0"/>
              <a:t>Th</a:t>
            </a:r>
            <a:r>
              <a:rPr lang="en-US" sz="2400" dirty="0" smtClean="0"/>
              <a:t>(Equalities):  	Extended Dynamic </a:t>
            </a:r>
            <a:r>
              <a:rPr lang="en-US" sz="2400" dirty="0" smtClean="0"/>
              <a:t>Ackermann</a:t>
            </a:r>
            <a:endParaRPr lang="en-US" sz="2400" dirty="0" smtClean="0"/>
          </a:p>
          <a:p>
            <a:pPr lvl="1"/>
            <a:r>
              <a:rPr lang="en-US" sz="2400" dirty="0" err="1" smtClean="0"/>
              <a:t>Th</a:t>
            </a:r>
            <a:r>
              <a:rPr lang="en-US" sz="2400" dirty="0" smtClean="0"/>
              <a:t>(Differences): 	Cutting loops</a:t>
            </a:r>
          </a:p>
          <a:p>
            <a:pPr lvl="1"/>
            <a:r>
              <a:rPr lang="en-US" sz="2400" dirty="0" err="1" smtClean="0">
                <a:solidFill>
                  <a:schemeClr val="bg1">
                    <a:lumMod val="75000"/>
                    <a:lumOff val="25000"/>
                  </a:schemeClr>
                </a:solidFill>
              </a:rPr>
              <a:t>Th</a:t>
            </a:r>
            <a:r>
              <a:rPr lang="en-US" sz="2400" dirty="0" smtClean="0">
                <a:solidFill>
                  <a:schemeClr val="bg1">
                    <a:lumMod val="75000"/>
                    <a:lumOff val="25000"/>
                  </a:schemeClr>
                </a:solidFill>
              </a:rPr>
              <a:t>(LRA):  		Fourier-</a:t>
            </a:r>
            <a:r>
              <a:rPr lang="en-US" sz="2400" dirty="0" err="1" smtClean="0">
                <a:solidFill>
                  <a:schemeClr val="bg1">
                    <a:lumMod val="75000"/>
                    <a:lumOff val="25000"/>
                  </a:schemeClr>
                </a:solidFill>
              </a:rPr>
              <a:t>Motzkin</a:t>
            </a:r>
            <a:r>
              <a:rPr lang="en-US" sz="2400" dirty="0" smtClean="0">
                <a:solidFill>
                  <a:schemeClr val="bg1">
                    <a:lumMod val="75000"/>
                    <a:lumOff val="25000"/>
                  </a:schemeClr>
                </a:solidFill>
              </a:rPr>
              <a:t> resolution </a:t>
            </a:r>
          </a:p>
          <a:p>
            <a:pPr lvl="1"/>
            <a:r>
              <a:rPr lang="en-US" sz="2400" dirty="0" err="1" smtClean="0">
                <a:solidFill>
                  <a:schemeClr val="bg1">
                    <a:lumMod val="75000"/>
                    <a:lumOff val="25000"/>
                  </a:schemeClr>
                </a:solidFill>
              </a:rPr>
              <a:t>Th</a:t>
            </a:r>
            <a:r>
              <a:rPr lang="en-US" sz="2400" dirty="0" smtClean="0">
                <a:solidFill>
                  <a:schemeClr val="bg1">
                    <a:lumMod val="75000"/>
                    <a:lumOff val="25000"/>
                  </a:schemeClr>
                </a:solidFill>
              </a:rPr>
              <a:t>(LIA): 		Perhaps: Integer FM [B. IJCAR 10]</a:t>
            </a:r>
          </a:p>
          <a:p>
            <a:pPr lvl="1"/>
            <a:endParaRPr lang="en-US" sz="2400" dirty="0" smtClean="0"/>
          </a:p>
          <a:p>
            <a:pPr marL="0" indent="0">
              <a:buNone/>
            </a:pPr>
            <a:r>
              <a:rPr lang="en-US" sz="2800" dirty="0" smtClean="0"/>
              <a:t>CDTR and theory combinations:</a:t>
            </a:r>
          </a:p>
          <a:p>
            <a:pPr lvl="1"/>
            <a:r>
              <a:rPr lang="en-US" sz="2000" dirty="0" smtClean="0"/>
              <a:t>Theories communicate equalities between shared variables.</a:t>
            </a:r>
          </a:p>
          <a:p>
            <a:pPr lvl="1"/>
            <a:r>
              <a:rPr lang="en-US" sz="2000" dirty="0" smtClean="0"/>
              <a:t>Build clauses using these equalities.</a:t>
            </a:r>
            <a:endParaRPr lang="en-US" sz="2800" dirty="0"/>
          </a:p>
        </p:txBody>
      </p:sp>
    </p:spTree>
    <p:extLst>
      <p:ext uri="{BB962C8B-B14F-4D97-AF65-F5344CB8AC3E}">
        <p14:creationId xmlns:p14="http://schemas.microsoft.com/office/powerpoint/2010/main" val="39962978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Summary</a:t>
            </a:r>
            <a:endParaRPr lang="en-US" dirty="0"/>
          </a:p>
        </p:txBody>
      </p:sp>
      <p:sp>
        <p:nvSpPr>
          <p:cNvPr id="4" name="Content Placeholder 3"/>
          <p:cNvSpPr>
            <a:spLocks noGrp="1"/>
          </p:cNvSpPr>
          <p:nvPr>
            <p:ph idx="1"/>
          </p:nvPr>
        </p:nvSpPr>
        <p:spPr>
          <a:xfrm>
            <a:off x="381000" y="1412875"/>
            <a:ext cx="8610600" cy="5535361"/>
          </a:xfrm>
        </p:spPr>
        <p:txBody>
          <a:bodyPr/>
          <a:lstStyle/>
          <a:p>
            <a:r>
              <a:rPr lang="en-US" sz="3200" dirty="0" smtClean="0"/>
              <a:t>Modern SMT solvers are tuned to</a:t>
            </a:r>
            <a:br>
              <a:rPr lang="en-US" sz="3200" dirty="0" smtClean="0"/>
            </a:br>
            <a:r>
              <a:rPr lang="en-US" sz="3200" dirty="0" smtClean="0"/>
              <a:t>but limitations of basic proof </a:t>
            </a:r>
            <a:br>
              <a:rPr lang="en-US" sz="3200" dirty="0" smtClean="0"/>
            </a:br>
            <a:r>
              <a:rPr lang="en-US" sz="3200" dirty="0" smtClean="0"/>
              <a:t>calculus shows up. </a:t>
            </a:r>
          </a:p>
          <a:p>
            <a:endParaRPr lang="en-US" sz="3200" dirty="0" smtClean="0"/>
          </a:p>
          <a:p>
            <a:r>
              <a:rPr lang="en-US" sz="3200" dirty="0" smtClean="0"/>
              <a:t>Presented a technique to close the gap </a:t>
            </a:r>
          </a:p>
          <a:p>
            <a:pPr lvl="1"/>
            <a:r>
              <a:rPr lang="en-US" sz="2800" b="1" dirty="0" smtClean="0"/>
              <a:t>Dynamic </a:t>
            </a:r>
            <a:r>
              <a:rPr lang="en-US" sz="2800" dirty="0" smtClean="0"/>
              <a:t> - to make it practical.</a:t>
            </a:r>
          </a:p>
          <a:p>
            <a:pPr lvl="1"/>
            <a:r>
              <a:rPr lang="en-US" sz="2800" dirty="0" smtClean="0"/>
              <a:t>Based on applying </a:t>
            </a:r>
            <a:r>
              <a:rPr lang="en-US" sz="2800" b="1" dirty="0" smtClean="0"/>
              <a:t>Resolution </a:t>
            </a:r>
            <a:r>
              <a:rPr lang="en-US" sz="2800" dirty="0" smtClean="0"/>
              <a:t>to conflicts.</a:t>
            </a:r>
          </a:p>
          <a:p>
            <a:pPr lvl="1"/>
            <a:endParaRPr lang="en-US" sz="2800" dirty="0" smtClean="0"/>
          </a:p>
          <a:p>
            <a:r>
              <a:rPr lang="en-US" sz="3200" dirty="0" smtClean="0"/>
              <a:t>Just one of many possible optimizations. </a:t>
            </a:r>
          </a:p>
          <a:p>
            <a:pPr lvl="1"/>
            <a:r>
              <a:rPr lang="en-US" sz="2900" dirty="0" smtClean="0"/>
              <a:t>The quest for improving search continues</a:t>
            </a:r>
          </a:p>
          <a:p>
            <a:pPr lvl="1"/>
            <a:r>
              <a:rPr lang="en-US" sz="2800" dirty="0" smtClean="0"/>
              <a:t>e.g. cutting plane proofs, arbitrary cuts (</a:t>
            </a:r>
            <a:r>
              <a:rPr lang="en-US" sz="2800" dirty="0" err="1" smtClean="0"/>
              <a:t>Frege</a:t>
            </a:r>
            <a:r>
              <a:rPr lang="en-US" dirty="0" smtClean="0"/>
              <a:t>)</a:t>
            </a:r>
          </a:p>
        </p:txBody>
      </p:sp>
      <p:pic>
        <p:nvPicPr>
          <p:cNvPr id="365571" name="Picture 3" descr="C:\Users\nbjorner\AppData\Local\Microsoft\Windows\Temporary Internet Files\Content.IE5\GY1EQ9TJ\MC90003709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0" y="1143000"/>
            <a:ext cx="1404938" cy="10863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0404845"/>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PREfix</a:t>
            </a:r>
            <a:r>
              <a:rPr lang="en-US" dirty="0" smtClean="0"/>
              <a:t> [Moy, B., </a:t>
            </a:r>
            <a:r>
              <a:rPr lang="en-US" dirty="0" err="1" smtClean="0"/>
              <a:t>Sielaff</a:t>
            </a:r>
            <a:r>
              <a:rPr lang="en-US" dirty="0"/>
              <a:t>]</a:t>
            </a:r>
          </a:p>
        </p:txBody>
      </p:sp>
      <p:sp>
        <p:nvSpPr>
          <p:cNvPr id="5" name="Subtitle 2"/>
          <p:cNvSpPr txBox="1">
            <a:spLocks/>
          </p:cNvSpPr>
          <p:nvPr/>
        </p:nvSpPr>
        <p:spPr bwMode="auto">
          <a:xfrm>
            <a:off x="801756" y="1977886"/>
            <a:ext cx="3863009" cy="3965714"/>
          </a:xfrm>
          <a:prstGeom prst="rect">
            <a:avLst/>
          </a:prstGeom>
          <a:ln>
            <a:solidFill>
              <a:schemeClr val="accent2">
                <a:lumMod val="50000"/>
              </a:schemeClr>
            </a:solidFill>
          </a:ln>
          <a:extLst/>
        </p:spPr>
        <p:txBody>
          <a:bodyPr vert="horz" wrap="square" lIns="0" tIns="0" rIns="0" bIns="0" numCol="1" anchor="t" anchorCtr="0" compatLnSpc="1">
            <a:prstTxWarp prst="textNoShape">
              <a:avLst/>
            </a:prstTxWarp>
            <a:noAutofit/>
          </a:bodyPr>
          <a:lstStyle/>
          <a:p>
            <a:pPr marL="384175" marR="0" lvl="0" indent="-384175" algn="l" defTabSz="912813" rtl="0" eaLnBrk="1" fontAlgn="base" latinLnBrk="0" hangingPunct="1">
              <a:lnSpc>
                <a:spcPct val="90000"/>
              </a:lnSpc>
              <a:spcBef>
                <a:spcPct val="20000"/>
              </a:spcBef>
              <a:spcAft>
                <a:spcPct val="0"/>
              </a:spcAft>
              <a:buClrTx/>
              <a:buSzPct val="90000"/>
              <a:tabLst/>
              <a:defRPr/>
            </a:pPr>
            <a:r>
              <a:rPr kumimoji="0" lang="en-US" sz="2000" b="1" i="0" u="none" strike="noStrike" kern="1200" cap="none" spc="0" normalizeH="0" baseline="0" noProof="0" dirty="0" err="1" smtClean="0">
                <a:ln>
                  <a:noFill/>
                </a:ln>
                <a:solidFill>
                  <a:schemeClr val="bg1"/>
                </a:solidFill>
                <a:effectLst/>
                <a:uLnTx/>
                <a:uFillTx/>
                <a:latin typeface="+mn-lt"/>
                <a:ea typeface="+mn-ea"/>
                <a:cs typeface="+mn-cs"/>
              </a:rPr>
              <a:t>int</a:t>
            </a:r>
            <a:r>
              <a:rPr kumimoji="0" lang="en-US" sz="2000" b="0" i="0" u="none" strike="noStrike" kern="1200" cap="none" spc="0" normalizeH="0" baseline="0" noProof="0" dirty="0" smtClean="0">
                <a:ln>
                  <a:noFill/>
                </a:ln>
                <a:solidFill>
                  <a:schemeClr val="bg1"/>
                </a:solidFill>
                <a:effectLst/>
                <a:uLnTx/>
                <a:uFillTx/>
                <a:latin typeface="+mn-lt"/>
                <a:ea typeface="+mn-ea"/>
                <a:cs typeface="+mn-cs"/>
              </a:rPr>
              <a:t> </a:t>
            </a:r>
            <a:r>
              <a:rPr kumimoji="0" lang="en-US" sz="2000" b="0" i="0" u="none" strike="noStrike" kern="1200" cap="none" spc="0" normalizeH="0" baseline="0" noProof="0" dirty="0" err="1" smtClean="0">
                <a:ln>
                  <a:noFill/>
                </a:ln>
                <a:solidFill>
                  <a:schemeClr val="bg1"/>
                </a:solidFill>
                <a:effectLst/>
                <a:uLnTx/>
                <a:uFillTx/>
                <a:latin typeface="+mn-lt"/>
                <a:ea typeface="+mn-ea"/>
                <a:cs typeface="+mn-cs"/>
              </a:rPr>
              <a:t>binary_search</a:t>
            </a:r>
            <a:r>
              <a:rPr kumimoji="0" lang="en-US" sz="2000" b="0" i="0" u="none" strike="noStrike" kern="1200" cap="none" spc="0" normalizeH="0" baseline="0" noProof="0" dirty="0" smtClean="0">
                <a:ln>
                  <a:noFill/>
                </a:ln>
                <a:solidFill>
                  <a:schemeClr val="bg1"/>
                </a:solidFill>
                <a:effectLst/>
                <a:uLnTx/>
                <a:uFillTx/>
                <a:latin typeface="+mn-lt"/>
                <a:ea typeface="+mn-ea"/>
                <a:cs typeface="+mn-cs"/>
              </a:rPr>
              <a:t>(</a:t>
            </a:r>
            <a:r>
              <a:rPr kumimoji="0" lang="en-US" sz="2000" b="0" i="0" u="none" strike="noStrike" kern="1200" cap="none" spc="0" normalizeH="0" baseline="0" noProof="0" dirty="0" err="1" smtClean="0">
                <a:ln>
                  <a:noFill/>
                </a:ln>
                <a:solidFill>
                  <a:schemeClr val="bg1"/>
                </a:solidFill>
                <a:effectLst/>
                <a:uLnTx/>
                <a:uFillTx/>
                <a:latin typeface="+mn-lt"/>
                <a:ea typeface="+mn-ea"/>
                <a:cs typeface="+mn-cs"/>
              </a:rPr>
              <a:t>i</a:t>
            </a:r>
            <a:r>
              <a:rPr kumimoji="0" lang="en-US" sz="2000" b="1" i="0" u="none" strike="noStrike" kern="1200" cap="none" spc="0" normalizeH="0" baseline="0" noProof="0" dirty="0" err="1" smtClean="0">
                <a:ln>
                  <a:noFill/>
                </a:ln>
                <a:solidFill>
                  <a:schemeClr val="bg1"/>
                </a:solidFill>
                <a:effectLst/>
                <a:uLnTx/>
                <a:uFillTx/>
                <a:latin typeface="+mn-lt"/>
                <a:ea typeface="+mn-ea"/>
                <a:cs typeface="+mn-cs"/>
              </a:rPr>
              <a:t>nt</a:t>
            </a:r>
            <a:r>
              <a:rPr kumimoji="0" lang="en-US" sz="2000" b="0" i="0" u="none" strike="noStrike" kern="1200" cap="none" spc="0" normalizeH="0" baseline="0" noProof="0" dirty="0" smtClean="0">
                <a:ln>
                  <a:noFill/>
                </a:ln>
                <a:solidFill>
                  <a:schemeClr val="bg1"/>
                </a:solidFill>
                <a:effectLst/>
                <a:uLnTx/>
                <a:uFillTx/>
                <a:latin typeface="+mn-lt"/>
                <a:ea typeface="+mn-ea"/>
                <a:cs typeface="+mn-cs"/>
              </a:rPr>
              <a:t>[] </a:t>
            </a:r>
            <a:r>
              <a:rPr kumimoji="0" lang="en-US" sz="2000" b="0" i="0" u="none" strike="noStrike" kern="1200" cap="none" spc="0" normalizeH="0" baseline="0" noProof="0" dirty="0" err="1" smtClean="0">
                <a:ln>
                  <a:noFill/>
                </a:ln>
                <a:solidFill>
                  <a:schemeClr val="bg1"/>
                </a:solidFill>
                <a:effectLst/>
                <a:uLnTx/>
                <a:uFillTx/>
                <a:latin typeface="+mn-lt"/>
                <a:ea typeface="+mn-ea"/>
                <a:cs typeface="+mn-cs"/>
              </a:rPr>
              <a:t>arr</a:t>
            </a:r>
            <a:r>
              <a:rPr kumimoji="0" lang="en-US" sz="2000" b="0" i="0" u="none" strike="noStrike" kern="1200" cap="none" spc="0" normalizeH="0" baseline="0" noProof="0" dirty="0" smtClean="0">
                <a:ln>
                  <a:noFill/>
                </a:ln>
                <a:solidFill>
                  <a:schemeClr val="bg1"/>
                </a:solidFill>
                <a:effectLst/>
                <a:uLnTx/>
                <a:uFillTx/>
                <a:latin typeface="+mn-lt"/>
                <a:ea typeface="+mn-ea"/>
                <a:cs typeface="+mn-cs"/>
              </a:rPr>
              <a:t>,</a:t>
            </a:r>
            <a:r>
              <a:rPr kumimoji="0" lang="en-US" sz="2000" b="1" i="0" u="none" strike="noStrike" kern="1200" cap="none" spc="0" normalizeH="0" baseline="0" noProof="0" dirty="0" smtClean="0">
                <a:ln>
                  <a:noFill/>
                </a:ln>
                <a:solidFill>
                  <a:schemeClr val="bg1"/>
                </a:solidFill>
                <a:effectLst/>
                <a:uLnTx/>
                <a:uFillTx/>
                <a:latin typeface="+mn-lt"/>
                <a:ea typeface="+mn-ea"/>
                <a:cs typeface="+mn-cs"/>
              </a:rPr>
              <a:t> </a:t>
            </a:r>
            <a:r>
              <a:rPr kumimoji="0" lang="en-US" sz="2000" b="1" i="0" u="none" strike="noStrike" kern="1200" cap="none" spc="0" normalizeH="0" baseline="0" noProof="0" dirty="0" err="1" smtClean="0">
                <a:ln>
                  <a:noFill/>
                </a:ln>
                <a:solidFill>
                  <a:schemeClr val="bg1"/>
                </a:solidFill>
                <a:effectLst/>
                <a:uLnTx/>
                <a:uFillTx/>
                <a:latin typeface="+mn-lt"/>
                <a:ea typeface="+mn-ea"/>
                <a:cs typeface="+mn-cs"/>
              </a:rPr>
              <a:t>int</a:t>
            </a:r>
            <a:r>
              <a:rPr kumimoji="0" lang="en-US" sz="2000" b="1" i="0" u="none" strike="noStrike" kern="1200" cap="none" spc="0" normalizeH="0" baseline="0" noProof="0" dirty="0" smtClean="0">
                <a:ln>
                  <a:noFill/>
                </a:ln>
                <a:solidFill>
                  <a:schemeClr val="bg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bg1"/>
                </a:solidFill>
                <a:effectLst/>
                <a:uLnTx/>
                <a:uFillTx/>
                <a:latin typeface="+mn-lt"/>
                <a:ea typeface="+mn-ea"/>
                <a:cs typeface="+mn-cs"/>
              </a:rPr>
              <a:t>low, </a:t>
            </a:r>
            <a:br>
              <a:rPr kumimoji="0" lang="en-US" sz="2000" b="0" i="0" u="none" strike="noStrike" kern="1200" cap="none" spc="0" normalizeH="0" baseline="0" noProof="0" dirty="0" smtClean="0">
                <a:ln>
                  <a:noFill/>
                </a:ln>
                <a:solidFill>
                  <a:schemeClr val="bg1"/>
                </a:solidFill>
                <a:effectLst/>
                <a:uLnTx/>
                <a:uFillTx/>
                <a:latin typeface="+mn-lt"/>
                <a:ea typeface="+mn-ea"/>
                <a:cs typeface="+mn-cs"/>
              </a:rPr>
            </a:br>
            <a:r>
              <a:rPr kumimoji="0" lang="en-US" sz="2000" b="0" i="0" u="none" strike="noStrike" kern="1200" cap="none" spc="0" normalizeH="0" baseline="0" noProof="0" dirty="0" smtClean="0">
                <a:ln>
                  <a:noFill/>
                </a:ln>
                <a:solidFill>
                  <a:schemeClr val="bg1"/>
                </a:solidFill>
                <a:effectLst/>
                <a:uLnTx/>
                <a:uFillTx/>
                <a:latin typeface="+mn-lt"/>
                <a:ea typeface="+mn-ea"/>
                <a:cs typeface="+mn-cs"/>
              </a:rPr>
              <a:t>                       </a:t>
            </a:r>
            <a:r>
              <a:rPr kumimoji="0" lang="en-US" sz="2000" b="1" i="0" u="none" strike="noStrike" kern="1200" cap="none" spc="0" normalizeH="0" baseline="0" noProof="0" dirty="0" err="1" smtClean="0">
                <a:ln>
                  <a:noFill/>
                </a:ln>
                <a:solidFill>
                  <a:schemeClr val="bg1"/>
                </a:solidFill>
                <a:effectLst/>
                <a:uLnTx/>
                <a:uFillTx/>
                <a:latin typeface="+mn-lt"/>
                <a:ea typeface="+mn-ea"/>
                <a:cs typeface="+mn-cs"/>
              </a:rPr>
              <a:t>int</a:t>
            </a:r>
            <a:r>
              <a:rPr kumimoji="0" lang="en-US" sz="2000" b="1" i="0" u="none" strike="noStrike" kern="1200" cap="none" spc="0" normalizeH="0" baseline="0" noProof="0" dirty="0" smtClean="0">
                <a:ln>
                  <a:noFill/>
                </a:ln>
                <a:solidFill>
                  <a:schemeClr val="bg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bg1"/>
                </a:solidFill>
                <a:effectLst/>
                <a:uLnTx/>
                <a:uFillTx/>
                <a:latin typeface="+mn-lt"/>
                <a:ea typeface="+mn-ea"/>
                <a:cs typeface="+mn-cs"/>
              </a:rPr>
              <a:t>high, </a:t>
            </a:r>
            <a:r>
              <a:rPr kumimoji="0" lang="en-US" sz="2000" b="1" i="0" u="none" strike="noStrike" kern="1200" cap="none" spc="0" normalizeH="0" baseline="0" noProof="0" dirty="0" err="1" smtClean="0">
                <a:ln>
                  <a:noFill/>
                </a:ln>
                <a:solidFill>
                  <a:schemeClr val="bg1"/>
                </a:solidFill>
                <a:effectLst/>
                <a:uLnTx/>
                <a:uFillTx/>
                <a:latin typeface="+mn-lt"/>
                <a:ea typeface="+mn-ea"/>
                <a:cs typeface="+mn-cs"/>
              </a:rPr>
              <a:t>int</a:t>
            </a:r>
            <a:r>
              <a:rPr kumimoji="0" lang="en-US" sz="2000" b="0" i="0" u="none" strike="noStrike" kern="1200" cap="none" spc="0" normalizeH="0" baseline="0" noProof="0" dirty="0" smtClean="0">
                <a:ln>
                  <a:noFill/>
                </a:ln>
                <a:solidFill>
                  <a:schemeClr val="bg1"/>
                </a:solidFill>
                <a:effectLst/>
                <a:uLnTx/>
                <a:uFillTx/>
                <a:latin typeface="+mn-lt"/>
                <a:ea typeface="+mn-ea"/>
                <a:cs typeface="+mn-cs"/>
              </a:rPr>
              <a:t> key)  </a:t>
            </a:r>
          </a:p>
          <a:p>
            <a:r>
              <a:rPr lang="en-US" sz="2000" b="1" dirty="0" smtClean="0">
                <a:solidFill>
                  <a:schemeClr val="bg1"/>
                </a:solidFill>
              </a:rPr>
              <a:t>while</a:t>
            </a:r>
            <a:r>
              <a:rPr lang="en-US" sz="2000" dirty="0" smtClean="0">
                <a:solidFill>
                  <a:schemeClr val="bg1"/>
                </a:solidFill>
              </a:rPr>
              <a:t> (low &lt;= high)  </a:t>
            </a:r>
          </a:p>
          <a:p>
            <a:r>
              <a:rPr lang="en-US" sz="2000" dirty="0" smtClean="0">
                <a:solidFill>
                  <a:schemeClr val="bg1"/>
                </a:solidFill>
              </a:rPr>
              <a:t>    {</a:t>
            </a:r>
          </a:p>
          <a:p>
            <a:r>
              <a:rPr lang="en-US" sz="2000" dirty="0" smtClean="0">
                <a:solidFill>
                  <a:schemeClr val="bg1"/>
                </a:solidFill>
              </a:rPr>
              <a:t>        // Find middle value </a:t>
            </a:r>
          </a:p>
          <a:p>
            <a:r>
              <a:rPr lang="en-US" sz="2000" dirty="0" smtClean="0">
                <a:solidFill>
                  <a:schemeClr val="bg1"/>
                </a:solidFill>
              </a:rPr>
              <a:t>        </a:t>
            </a:r>
            <a:r>
              <a:rPr lang="en-US" sz="2000" b="1" dirty="0" err="1" smtClean="0">
                <a:solidFill>
                  <a:schemeClr val="bg1"/>
                </a:solidFill>
              </a:rPr>
              <a:t>int</a:t>
            </a:r>
            <a:r>
              <a:rPr lang="en-US" sz="2000" dirty="0" smtClean="0">
                <a:solidFill>
                  <a:schemeClr val="bg1"/>
                </a:solidFill>
              </a:rPr>
              <a:t> mid = (low + high) / 2;</a:t>
            </a:r>
          </a:p>
          <a:p>
            <a:r>
              <a:rPr lang="en-US" sz="2000" dirty="0" smtClean="0">
                <a:solidFill>
                  <a:schemeClr val="bg1"/>
                </a:solidFill>
              </a:rPr>
              <a:t>        </a:t>
            </a:r>
            <a:r>
              <a:rPr lang="en-US" sz="2000" b="1" dirty="0" err="1" smtClean="0">
                <a:solidFill>
                  <a:schemeClr val="bg1"/>
                </a:solidFill>
              </a:rPr>
              <a:t>int</a:t>
            </a:r>
            <a:r>
              <a:rPr lang="en-US" sz="2000" dirty="0" smtClean="0">
                <a:solidFill>
                  <a:schemeClr val="bg1"/>
                </a:solidFill>
              </a:rPr>
              <a:t> </a:t>
            </a:r>
            <a:r>
              <a:rPr lang="en-US" sz="2000" dirty="0" err="1" smtClean="0">
                <a:solidFill>
                  <a:schemeClr val="bg1"/>
                </a:solidFill>
              </a:rPr>
              <a:t>val</a:t>
            </a:r>
            <a:r>
              <a:rPr lang="en-US" sz="2000" dirty="0" smtClean="0">
                <a:solidFill>
                  <a:schemeClr val="bg1"/>
                </a:solidFill>
              </a:rPr>
              <a:t> = </a:t>
            </a:r>
            <a:r>
              <a:rPr lang="en-US" sz="2000" dirty="0" err="1" smtClean="0">
                <a:solidFill>
                  <a:schemeClr val="bg1"/>
                </a:solidFill>
              </a:rPr>
              <a:t>arr</a:t>
            </a:r>
            <a:r>
              <a:rPr lang="en-US" sz="2000" dirty="0" smtClean="0">
                <a:solidFill>
                  <a:schemeClr val="bg1"/>
                </a:solidFill>
              </a:rPr>
              <a:t>[mid];</a:t>
            </a:r>
            <a:br>
              <a:rPr lang="en-US" sz="2000" dirty="0" smtClean="0">
                <a:solidFill>
                  <a:schemeClr val="bg1"/>
                </a:solidFill>
              </a:rPr>
            </a:br>
            <a:r>
              <a:rPr lang="en-US" sz="2000" dirty="0" smtClean="0">
                <a:solidFill>
                  <a:schemeClr val="bg1"/>
                </a:solidFill>
              </a:rPr>
              <a:t>        </a:t>
            </a:r>
            <a:r>
              <a:rPr lang="en-US" sz="2000" b="1" dirty="0" smtClean="0">
                <a:solidFill>
                  <a:schemeClr val="bg1"/>
                </a:solidFill>
              </a:rPr>
              <a:t>if</a:t>
            </a:r>
            <a:r>
              <a:rPr lang="en-US" sz="2000" dirty="0" smtClean="0">
                <a:solidFill>
                  <a:schemeClr val="bg1"/>
                </a:solidFill>
              </a:rPr>
              <a:t> (</a:t>
            </a:r>
            <a:r>
              <a:rPr lang="en-US" sz="2000" dirty="0" err="1" smtClean="0">
                <a:solidFill>
                  <a:schemeClr val="bg1"/>
                </a:solidFill>
              </a:rPr>
              <a:t>val</a:t>
            </a:r>
            <a:r>
              <a:rPr lang="en-US" sz="2000" dirty="0" smtClean="0">
                <a:solidFill>
                  <a:schemeClr val="bg1"/>
                </a:solidFill>
              </a:rPr>
              <a:t> == key) </a:t>
            </a:r>
            <a:r>
              <a:rPr lang="en-US" sz="2000" b="1" dirty="0" smtClean="0">
                <a:solidFill>
                  <a:schemeClr val="bg1"/>
                </a:solidFill>
              </a:rPr>
              <a:t>return</a:t>
            </a:r>
            <a:r>
              <a:rPr lang="en-US" sz="2000" dirty="0" smtClean="0">
                <a:solidFill>
                  <a:schemeClr val="bg1"/>
                </a:solidFill>
              </a:rPr>
              <a:t> mid;</a:t>
            </a:r>
            <a:br>
              <a:rPr lang="en-US" sz="2000" dirty="0" smtClean="0">
                <a:solidFill>
                  <a:schemeClr val="bg1"/>
                </a:solidFill>
              </a:rPr>
            </a:br>
            <a:r>
              <a:rPr lang="en-US" sz="2000" dirty="0" smtClean="0">
                <a:solidFill>
                  <a:schemeClr val="bg1"/>
                </a:solidFill>
              </a:rPr>
              <a:t>        </a:t>
            </a:r>
            <a:r>
              <a:rPr lang="en-US" sz="2000" b="1" dirty="0" smtClean="0">
                <a:solidFill>
                  <a:schemeClr val="bg1"/>
                </a:solidFill>
              </a:rPr>
              <a:t>if</a:t>
            </a:r>
            <a:r>
              <a:rPr lang="en-US" sz="2000" dirty="0" smtClean="0">
                <a:solidFill>
                  <a:schemeClr val="bg1"/>
                </a:solidFill>
              </a:rPr>
              <a:t> (</a:t>
            </a:r>
            <a:r>
              <a:rPr lang="en-US" sz="2000" dirty="0" err="1" smtClean="0">
                <a:solidFill>
                  <a:schemeClr val="bg1"/>
                </a:solidFill>
              </a:rPr>
              <a:t>val</a:t>
            </a:r>
            <a:r>
              <a:rPr lang="en-US" sz="2000" dirty="0" smtClean="0">
                <a:solidFill>
                  <a:schemeClr val="bg1"/>
                </a:solidFill>
              </a:rPr>
              <a:t> &lt; key) low = mid+1; </a:t>
            </a:r>
            <a:br>
              <a:rPr lang="en-US" sz="2000" dirty="0" smtClean="0">
                <a:solidFill>
                  <a:schemeClr val="bg1"/>
                </a:solidFill>
              </a:rPr>
            </a:br>
            <a:r>
              <a:rPr lang="en-US" sz="2000" dirty="0" smtClean="0">
                <a:solidFill>
                  <a:schemeClr val="bg1"/>
                </a:solidFill>
              </a:rPr>
              <a:t>        </a:t>
            </a:r>
            <a:r>
              <a:rPr lang="en-US" sz="2000" b="1" dirty="0" smtClean="0">
                <a:solidFill>
                  <a:schemeClr val="bg1"/>
                </a:solidFill>
              </a:rPr>
              <a:t>else</a:t>
            </a:r>
            <a:r>
              <a:rPr lang="en-US" sz="2000" dirty="0" smtClean="0">
                <a:solidFill>
                  <a:schemeClr val="bg1"/>
                </a:solidFill>
              </a:rPr>
              <a:t> high = mid-1;</a:t>
            </a:r>
            <a:br>
              <a:rPr lang="en-US" sz="2000" dirty="0" smtClean="0">
                <a:solidFill>
                  <a:schemeClr val="bg1"/>
                </a:solidFill>
              </a:rPr>
            </a:br>
            <a:r>
              <a:rPr lang="en-US" sz="2000" dirty="0" smtClean="0">
                <a:solidFill>
                  <a:schemeClr val="bg1"/>
                </a:solidFill>
              </a:rPr>
              <a:t>     }</a:t>
            </a:r>
            <a:br>
              <a:rPr lang="en-US" sz="2000" dirty="0" smtClean="0">
                <a:solidFill>
                  <a:schemeClr val="bg1"/>
                </a:solidFill>
              </a:rPr>
            </a:br>
            <a:r>
              <a:rPr lang="en-US" sz="2000" dirty="0" smtClean="0">
                <a:solidFill>
                  <a:schemeClr val="bg1"/>
                </a:solidFill>
              </a:rPr>
              <a:t>     </a:t>
            </a:r>
            <a:r>
              <a:rPr lang="en-US" sz="2000" b="1" dirty="0" smtClean="0">
                <a:solidFill>
                  <a:schemeClr val="bg1"/>
                </a:solidFill>
              </a:rPr>
              <a:t>return</a:t>
            </a:r>
            <a:r>
              <a:rPr lang="en-US" sz="2000" dirty="0" smtClean="0">
                <a:solidFill>
                  <a:schemeClr val="bg1"/>
                </a:solidFill>
              </a:rPr>
              <a:t> -1;</a:t>
            </a:r>
          </a:p>
          <a:p>
            <a:r>
              <a:rPr lang="en-US" sz="2000" dirty="0" smtClean="0">
                <a:solidFill>
                  <a:schemeClr val="bg1"/>
                </a:solidFill>
              </a:rPr>
              <a:t>}</a:t>
            </a:r>
          </a:p>
        </p:txBody>
      </p:sp>
      <p:sp>
        <p:nvSpPr>
          <p:cNvPr id="6" name="Subtitle 2"/>
          <p:cNvSpPr txBox="1">
            <a:spLocks/>
          </p:cNvSpPr>
          <p:nvPr/>
        </p:nvSpPr>
        <p:spPr bwMode="auto">
          <a:xfrm>
            <a:off x="5486400" y="1958008"/>
            <a:ext cx="3124200" cy="3985592"/>
          </a:xfrm>
          <a:prstGeom prst="rect">
            <a:avLst/>
          </a:prstGeom>
          <a:ln>
            <a:solidFill>
              <a:schemeClr val="accent2">
                <a:lumMod val="50000"/>
              </a:schemeClr>
            </a:solidFill>
          </a:ln>
          <a:extLst/>
        </p:spPr>
        <p:txBody>
          <a:bodyPr vert="horz" wrap="square" lIns="0" tIns="0" rIns="0" bIns="0" numCol="1" anchor="t" anchorCtr="0" compatLnSpc="1">
            <a:prstTxWarp prst="textNoShape">
              <a:avLst/>
            </a:prstTxWarp>
            <a:noAutofit/>
          </a:bodyPr>
          <a:lstStyle/>
          <a:p>
            <a:pPr marL="384175" marR="0" lvl="0" indent="-384175" algn="l" defTabSz="912813" rtl="0" eaLnBrk="1" fontAlgn="base" latinLnBrk="0" hangingPunct="1">
              <a:lnSpc>
                <a:spcPct val="90000"/>
              </a:lnSpc>
              <a:spcBef>
                <a:spcPct val="20000"/>
              </a:spcBef>
              <a:spcAft>
                <a:spcPct val="0"/>
              </a:spcAft>
              <a:buClrTx/>
              <a:buSzPct val="90000"/>
              <a:tabLst/>
              <a:defRPr/>
            </a:pPr>
            <a:r>
              <a:rPr lang="en-US" sz="2000" b="1" dirty="0" smtClean="0">
                <a:solidFill>
                  <a:schemeClr val="bg1"/>
                </a:solidFill>
                <a:latin typeface="+mn-lt"/>
              </a:rPr>
              <a:t>void </a:t>
            </a:r>
            <a:r>
              <a:rPr lang="en-US" sz="2000" dirty="0" err="1" smtClean="0">
                <a:solidFill>
                  <a:schemeClr val="bg1"/>
                </a:solidFill>
                <a:latin typeface="+mn-lt"/>
              </a:rPr>
              <a:t>itoa</a:t>
            </a:r>
            <a:r>
              <a:rPr kumimoji="0" lang="en-US" sz="2000" b="0" i="0" u="none" strike="noStrike" kern="1200" cap="none" spc="0" normalizeH="0" baseline="0" noProof="0" dirty="0" smtClean="0">
                <a:ln>
                  <a:noFill/>
                </a:ln>
                <a:solidFill>
                  <a:schemeClr val="bg1"/>
                </a:solidFill>
                <a:effectLst/>
                <a:uLnTx/>
                <a:uFillTx/>
                <a:latin typeface="+mn-lt"/>
                <a:ea typeface="+mn-ea"/>
                <a:cs typeface="+mn-cs"/>
              </a:rPr>
              <a:t>(</a:t>
            </a:r>
            <a:r>
              <a:rPr kumimoji="0" lang="en-US" sz="2000" b="0" i="0" u="none" strike="noStrike" kern="1200" cap="none" spc="0" normalizeH="0" baseline="0" noProof="0" dirty="0" err="1" smtClean="0">
                <a:ln>
                  <a:noFill/>
                </a:ln>
                <a:solidFill>
                  <a:schemeClr val="bg1"/>
                </a:solidFill>
                <a:effectLst/>
                <a:uLnTx/>
                <a:uFillTx/>
                <a:latin typeface="+mn-lt"/>
                <a:ea typeface="+mn-ea"/>
                <a:cs typeface="+mn-cs"/>
              </a:rPr>
              <a:t>int</a:t>
            </a:r>
            <a:r>
              <a:rPr kumimoji="0" lang="en-US" sz="2000" b="0" i="0" u="none" strike="noStrike" kern="1200" cap="none" spc="0" normalizeH="0" noProof="0" dirty="0" smtClean="0">
                <a:ln>
                  <a:noFill/>
                </a:ln>
                <a:solidFill>
                  <a:schemeClr val="bg1"/>
                </a:solidFill>
                <a:effectLst/>
                <a:uLnTx/>
                <a:uFillTx/>
                <a:latin typeface="+mn-lt"/>
                <a:ea typeface="+mn-ea"/>
                <a:cs typeface="+mn-cs"/>
              </a:rPr>
              <a:t> </a:t>
            </a:r>
            <a:r>
              <a:rPr lang="en-US" sz="2000" dirty="0" smtClean="0">
                <a:solidFill>
                  <a:schemeClr val="bg1"/>
                </a:solidFill>
                <a:latin typeface="+mn-lt"/>
              </a:rPr>
              <a:t>n, char* s</a:t>
            </a:r>
            <a:r>
              <a:rPr kumimoji="0" lang="en-US" sz="2000" b="0" i="0" u="none" strike="noStrike" kern="1200" cap="none" spc="0" normalizeH="0" noProof="0" dirty="0" smtClean="0">
                <a:ln>
                  <a:noFill/>
                </a:ln>
                <a:solidFill>
                  <a:schemeClr val="bg1"/>
                </a:solidFill>
                <a:effectLst/>
                <a:uLnTx/>
                <a:uFillTx/>
                <a:latin typeface="+mn-lt"/>
                <a:ea typeface="+mn-ea"/>
                <a:cs typeface="+mn-cs"/>
              </a:rPr>
              <a:t>) {</a:t>
            </a:r>
          </a:p>
          <a:p>
            <a:pPr marL="384175" marR="0" lvl="0" indent="-384175" algn="l" defTabSz="912813" rtl="0" eaLnBrk="1" fontAlgn="base" latinLnBrk="0" hangingPunct="1">
              <a:lnSpc>
                <a:spcPct val="90000"/>
              </a:lnSpc>
              <a:spcBef>
                <a:spcPct val="20000"/>
              </a:spcBef>
              <a:spcAft>
                <a:spcPct val="0"/>
              </a:spcAft>
              <a:buClrTx/>
              <a:buSzPct val="90000"/>
              <a:tabLst/>
              <a:defRPr/>
            </a:pPr>
            <a:r>
              <a:rPr lang="en-US" sz="2000" dirty="0" smtClean="0">
                <a:solidFill>
                  <a:schemeClr val="bg1"/>
                </a:solidFill>
                <a:latin typeface="+mn-lt"/>
              </a:rPr>
              <a:t>      </a:t>
            </a:r>
            <a:r>
              <a:rPr lang="en-US" sz="2000" baseline="0" dirty="0" smtClean="0">
                <a:solidFill>
                  <a:schemeClr val="bg1"/>
                </a:solidFill>
                <a:latin typeface="+mn-lt"/>
              </a:rPr>
              <a:t>if (n &lt; 0) {</a:t>
            </a:r>
          </a:p>
          <a:p>
            <a:pPr marL="384175" marR="0" lvl="0" indent="-384175" algn="l" defTabSz="912813" rtl="0" eaLnBrk="1" fontAlgn="base" latinLnBrk="0" hangingPunct="1">
              <a:lnSpc>
                <a:spcPct val="90000"/>
              </a:lnSpc>
              <a:spcBef>
                <a:spcPct val="20000"/>
              </a:spcBef>
              <a:spcAft>
                <a:spcPct val="0"/>
              </a:spcAft>
              <a:buClrTx/>
              <a:buSzPct val="90000"/>
              <a:tabLst/>
              <a:defRPr/>
            </a:pPr>
            <a:r>
              <a:rPr kumimoji="0" lang="en-US" sz="2000" b="0" i="0" u="none" strike="noStrike" kern="1200" cap="none" spc="0" normalizeH="0" noProof="0" dirty="0" smtClean="0">
                <a:ln>
                  <a:noFill/>
                </a:ln>
                <a:solidFill>
                  <a:schemeClr val="bg1"/>
                </a:solidFill>
                <a:effectLst/>
                <a:uLnTx/>
                <a:uFillTx/>
                <a:latin typeface="+mn-lt"/>
                <a:ea typeface="+mn-ea"/>
                <a:cs typeface="+mn-cs"/>
              </a:rPr>
              <a:t>         *s++ = ‘-’;</a:t>
            </a:r>
          </a:p>
          <a:p>
            <a:pPr marL="384175" marR="0" lvl="0" indent="-384175" algn="l" defTabSz="912813" rtl="0" eaLnBrk="1" fontAlgn="base" latinLnBrk="0" hangingPunct="1">
              <a:lnSpc>
                <a:spcPct val="90000"/>
              </a:lnSpc>
              <a:spcBef>
                <a:spcPct val="20000"/>
              </a:spcBef>
              <a:spcAft>
                <a:spcPct val="0"/>
              </a:spcAft>
              <a:buClrTx/>
              <a:buSzPct val="90000"/>
              <a:tabLst/>
              <a:defRPr/>
            </a:pPr>
            <a:r>
              <a:rPr lang="en-US" sz="2000" dirty="0" smtClean="0">
                <a:solidFill>
                  <a:schemeClr val="bg1"/>
                </a:solidFill>
                <a:latin typeface="+mn-lt"/>
              </a:rPr>
              <a:t>         n = -n;</a:t>
            </a:r>
            <a:endParaRPr kumimoji="0" lang="en-US" sz="2000" b="0" i="0" u="none" strike="noStrike" kern="1200" cap="none" spc="0" normalizeH="0" noProof="0" dirty="0" smtClean="0">
              <a:ln>
                <a:noFill/>
              </a:ln>
              <a:solidFill>
                <a:schemeClr val="bg1"/>
              </a:solidFill>
              <a:effectLst/>
              <a:uLnTx/>
              <a:uFillTx/>
              <a:latin typeface="+mn-lt"/>
              <a:ea typeface="+mn-ea"/>
              <a:cs typeface="+mn-cs"/>
            </a:endParaRPr>
          </a:p>
          <a:p>
            <a:pPr marL="384175" marR="0" lvl="0" indent="-384175" algn="l" defTabSz="912813" rtl="0" eaLnBrk="1" fontAlgn="base" latinLnBrk="0" hangingPunct="1">
              <a:lnSpc>
                <a:spcPct val="90000"/>
              </a:lnSpc>
              <a:spcBef>
                <a:spcPct val="20000"/>
              </a:spcBef>
              <a:spcAft>
                <a:spcPct val="0"/>
              </a:spcAft>
              <a:buClrTx/>
              <a:buSzPct val="90000"/>
              <a:tabLst/>
              <a:defRPr/>
            </a:pPr>
            <a:r>
              <a:rPr lang="en-US" sz="2000" baseline="0" dirty="0" smtClean="0">
                <a:solidFill>
                  <a:schemeClr val="bg1"/>
                </a:solidFill>
                <a:latin typeface="+mn-lt"/>
              </a:rPr>
              <a:t>     }</a:t>
            </a:r>
          </a:p>
          <a:p>
            <a:pPr marL="384175" marR="0" lvl="0" indent="-384175" algn="l" defTabSz="912813" rtl="0" eaLnBrk="1" fontAlgn="base" latinLnBrk="0" hangingPunct="1">
              <a:lnSpc>
                <a:spcPct val="90000"/>
              </a:lnSpc>
              <a:spcBef>
                <a:spcPct val="20000"/>
              </a:spcBef>
              <a:spcAft>
                <a:spcPct val="0"/>
              </a:spcAft>
              <a:buClrTx/>
              <a:buSzPct val="90000"/>
              <a:tabLst/>
              <a:defRPr/>
            </a:pPr>
            <a:r>
              <a:rPr kumimoji="0" lang="en-US" sz="2000" b="0" i="0" u="none" strike="noStrike" kern="1200" cap="none" spc="0" normalizeH="0" noProof="0" dirty="0" smtClean="0">
                <a:ln>
                  <a:noFill/>
                </a:ln>
                <a:solidFill>
                  <a:schemeClr val="bg1"/>
                </a:solidFill>
                <a:effectLst/>
                <a:uLnTx/>
                <a:uFillTx/>
                <a:latin typeface="+mn-lt"/>
                <a:ea typeface="+mn-ea"/>
                <a:cs typeface="+mn-cs"/>
              </a:rPr>
              <a:t>     // Add digits to s</a:t>
            </a:r>
          </a:p>
          <a:p>
            <a:pPr marL="384175" marR="0" lvl="0" indent="-384175" algn="l" defTabSz="912813" rtl="0" eaLnBrk="1" fontAlgn="base" latinLnBrk="0" hangingPunct="1">
              <a:lnSpc>
                <a:spcPct val="90000"/>
              </a:lnSpc>
              <a:spcBef>
                <a:spcPct val="20000"/>
              </a:spcBef>
              <a:spcAft>
                <a:spcPct val="0"/>
              </a:spcAft>
              <a:buClrTx/>
              <a:buSzPct val="90000"/>
              <a:tabLst/>
              <a:defRPr/>
            </a:pPr>
            <a:r>
              <a:rPr lang="en-US" sz="2000" dirty="0" smtClean="0">
                <a:solidFill>
                  <a:schemeClr val="bg1"/>
                </a:solidFill>
                <a:latin typeface="+mn-lt"/>
              </a:rPr>
              <a:t>     </a:t>
            </a:r>
            <a:r>
              <a:rPr kumimoji="0" lang="en-US" sz="2000" b="0" i="0" u="none" strike="noStrike" kern="1200" cap="none" spc="0" normalizeH="0" noProof="0" dirty="0" smtClean="0">
                <a:ln>
                  <a:noFill/>
                </a:ln>
                <a:solidFill>
                  <a:schemeClr val="bg1"/>
                </a:solidFill>
                <a:effectLst/>
                <a:uLnTx/>
                <a:uFillTx/>
                <a:latin typeface="+mn-lt"/>
                <a:ea typeface="+mn-ea"/>
                <a:cs typeface="+mn-cs"/>
              </a:rPr>
              <a:t>….</a:t>
            </a:r>
          </a:p>
          <a:p>
            <a:pPr marL="384175" marR="0" lvl="0" indent="-384175" algn="l" defTabSz="912813" rtl="0" eaLnBrk="1" fontAlgn="base" latinLnBrk="0" hangingPunct="1">
              <a:lnSpc>
                <a:spcPct val="90000"/>
              </a:lnSpc>
              <a:spcBef>
                <a:spcPct val="20000"/>
              </a:spcBef>
              <a:spcAft>
                <a:spcPct val="0"/>
              </a:spcAft>
              <a:buClrTx/>
              <a:buSzPct val="90000"/>
              <a:tabLst/>
              <a:defRPr/>
            </a:pPr>
            <a:endParaRPr kumimoji="0" lang="en-US" sz="2000" b="0"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7" name="Cloud Callout 6"/>
          <p:cNvSpPr/>
          <p:nvPr/>
        </p:nvSpPr>
        <p:spPr bwMode="auto">
          <a:xfrm>
            <a:off x="7391400" y="533400"/>
            <a:ext cx="2324100" cy="1774698"/>
          </a:xfrm>
          <a:prstGeom prst="cloudCallou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dirty="0" smtClean="0">
                <a:solidFill>
                  <a:schemeClr val="tx1"/>
                </a:solidFill>
                <a:effectLst>
                  <a:outerShdw blurRad="38100" dist="38100" dir="2700000" algn="tl">
                    <a:srgbClr val="000000">
                      <a:alpha val="43137"/>
                    </a:srgbClr>
                  </a:outerShdw>
                </a:effectLst>
                <a:latin typeface="Segoe" pitchFamily="34" charset="0"/>
              </a:rPr>
              <a:t>-INT_MIN= INT_MIN</a:t>
            </a:r>
            <a:endParaRPr kumimoji="0" lang="en-US"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8" name="Cloud Callout 7"/>
          <p:cNvSpPr/>
          <p:nvPr/>
        </p:nvSpPr>
        <p:spPr bwMode="auto">
          <a:xfrm>
            <a:off x="2209800" y="1219200"/>
            <a:ext cx="3562350" cy="1774698"/>
          </a:xfrm>
          <a:prstGeom prst="cloudCallou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a:r>
              <a:rPr lang="en-US" dirty="0" smtClean="0">
                <a:solidFill>
                  <a:schemeClr val="tx1"/>
                </a:solidFill>
                <a:effectLst>
                  <a:outerShdw blurRad="38100" dist="38100" dir="2700000" algn="tl">
                    <a:srgbClr val="000000">
                      <a:alpha val="43137"/>
                    </a:srgbClr>
                  </a:outerShdw>
                </a:effectLst>
                <a:latin typeface="Segoe" pitchFamily="34" charset="0"/>
              </a:rPr>
              <a:t>3(INT_MAX+1)/4 +</a:t>
            </a:r>
            <a:br>
              <a:rPr lang="en-US" dirty="0" smtClean="0">
                <a:solidFill>
                  <a:schemeClr val="tx1"/>
                </a:solidFill>
                <a:effectLst>
                  <a:outerShdw blurRad="38100" dist="38100" dir="2700000" algn="tl">
                    <a:srgbClr val="000000">
                      <a:alpha val="43137"/>
                    </a:srgbClr>
                  </a:outerShdw>
                </a:effectLst>
                <a:latin typeface="Segoe" pitchFamily="34" charset="0"/>
              </a:rPr>
            </a:br>
            <a:r>
              <a:rPr lang="en-US" dirty="0" smtClean="0">
                <a:solidFill>
                  <a:schemeClr val="tx1"/>
                </a:solidFill>
                <a:effectLst>
                  <a:outerShdw blurRad="38100" dist="38100" dir="2700000" algn="tl">
                    <a:srgbClr val="000000">
                      <a:alpha val="43137"/>
                    </a:srgbClr>
                  </a:outerShdw>
                </a:effectLst>
                <a:latin typeface="Segoe" pitchFamily="34" charset="0"/>
              </a:rPr>
              <a:t>(INT_MAX+1)/4 </a:t>
            </a:r>
          </a:p>
          <a:p>
            <a:pPr marL="0" marR="0" indent="0" algn="ctr" defTabSz="1096963" rtl="0" eaLnBrk="1" fontAlgn="base" latinLnBrk="0" hangingPunct="1">
              <a:lnSpc>
                <a:spcPct val="100000"/>
              </a:lnSpc>
              <a:spcBef>
                <a:spcPct val="0"/>
              </a:spcBef>
              <a:spcAft>
                <a:spcPct val="0"/>
              </a:spcAft>
              <a:buClrTx/>
              <a:buSzTx/>
              <a:buFontTx/>
              <a:buNone/>
              <a:tabLst/>
            </a:pPr>
            <a:r>
              <a:rPr lang="en-US" dirty="0" smtClean="0">
                <a:solidFill>
                  <a:schemeClr val="tx1"/>
                </a:solidFill>
                <a:effectLst>
                  <a:outerShdw blurRad="38100" dist="38100" dir="2700000" algn="tl">
                    <a:srgbClr val="000000">
                      <a:alpha val="43137"/>
                    </a:srgbClr>
                  </a:outerShdw>
                </a:effectLst>
                <a:latin typeface="Segoe" pitchFamily="34" charset="0"/>
              </a:rPr>
              <a:t> = INT_MIN</a:t>
            </a:r>
            <a:endParaRPr kumimoji="0" lang="en-US"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9" name="Horizontal Scroll 8"/>
          <p:cNvSpPr/>
          <p:nvPr/>
        </p:nvSpPr>
        <p:spPr>
          <a:xfrm>
            <a:off x="457200" y="5410200"/>
            <a:ext cx="2971800" cy="1371600"/>
          </a:xfrm>
          <a:prstGeom prst="horizontalScroll">
            <a:avLst/>
          </a:prstGeom>
        </p:spPr>
        <p:style>
          <a:lnRef idx="1">
            <a:schemeClr val="accent2"/>
          </a:lnRef>
          <a:fillRef idx="3">
            <a:schemeClr val="accent2"/>
          </a:fillRef>
          <a:effectRef idx="2">
            <a:schemeClr val="accent2"/>
          </a:effectRef>
          <a:fontRef idx="minor">
            <a:schemeClr val="lt1"/>
          </a:fontRef>
        </p:style>
        <p:txBody>
          <a:bodyPr rtlCol="0" anchor="ctr"/>
          <a:lstStyle/>
          <a:p>
            <a:r>
              <a:rPr lang="en-US" dirty="0" smtClean="0"/>
              <a:t>Package: </a:t>
            </a:r>
            <a:r>
              <a:rPr lang="en-US" dirty="0" err="1" smtClean="0"/>
              <a:t>java.util.Arrays</a:t>
            </a:r>
            <a:endParaRPr lang="en-US" dirty="0" smtClean="0"/>
          </a:p>
          <a:p>
            <a:r>
              <a:rPr lang="en-US" dirty="0" smtClean="0"/>
              <a:t>Function: </a:t>
            </a:r>
            <a:r>
              <a:rPr lang="en-US" dirty="0" err="1" smtClean="0"/>
              <a:t>binary_search</a:t>
            </a:r>
            <a:endParaRPr lang="en-US" dirty="0"/>
          </a:p>
        </p:txBody>
      </p:sp>
      <p:sp>
        <p:nvSpPr>
          <p:cNvPr id="10" name="Horizontal Scroll 9"/>
          <p:cNvSpPr/>
          <p:nvPr/>
        </p:nvSpPr>
        <p:spPr>
          <a:xfrm>
            <a:off x="4953000" y="5410200"/>
            <a:ext cx="3505200" cy="1371600"/>
          </a:xfrm>
          <a:prstGeom prst="horizontalScroll">
            <a:avLst/>
          </a:prstGeom>
        </p:spPr>
        <p:style>
          <a:lnRef idx="1">
            <a:schemeClr val="accent2"/>
          </a:lnRef>
          <a:fillRef idx="3">
            <a:schemeClr val="accent2"/>
          </a:fillRef>
          <a:effectRef idx="2">
            <a:schemeClr val="accent2"/>
          </a:effectRef>
          <a:fontRef idx="minor">
            <a:schemeClr val="lt1"/>
          </a:fontRef>
        </p:style>
        <p:txBody>
          <a:bodyPr rtlCol="0" anchor="ctr"/>
          <a:lstStyle/>
          <a:p>
            <a:r>
              <a:rPr lang="en-US" dirty="0" smtClean="0"/>
              <a:t>Book: Kernighan and Ritchie</a:t>
            </a:r>
          </a:p>
          <a:p>
            <a:r>
              <a:rPr lang="en-US" dirty="0" smtClean="0"/>
              <a:t>Function: </a:t>
            </a:r>
            <a:r>
              <a:rPr lang="en-US" dirty="0" err="1" smtClean="0"/>
              <a:t>itoa</a:t>
            </a:r>
            <a:r>
              <a:rPr lang="en-US" dirty="0" smtClean="0"/>
              <a:t> (integer to </a:t>
            </a:r>
            <a:r>
              <a:rPr lang="en-US" dirty="0" err="1" smtClean="0"/>
              <a:t>ascii</a:t>
            </a:r>
            <a:r>
              <a:rPr lang="en-US" dirty="0" smtClean="0"/>
              <a:t>)</a:t>
            </a:r>
            <a:endParaRPr lang="en-US" dirty="0"/>
          </a:p>
        </p:txBody>
      </p:sp>
      <p:pic>
        <p:nvPicPr>
          <p:cNvPr id="12" name="Picture 11" descr="thumbnailCARL17PJ.jpg"/>
          <p:cNvPicPr>
            <a:picLocks noChangeAspect="1"/>
          </p:cNvPicPr>
          <p:nvPr/>
        </p:nvPicPr>
        <p:blipFill>
          <a:blip r:embed="rId2" cstate="print"/>
          <a:srcRect l="10000" r="15000"/>
          <a:stretch>
            <a:fillRect/>
          </a:stretch>
        </p:blipFill>
        <p:spPr>
          <a:xfrm>
            <a:off x="8305800" y="5943600"/>
            <a:ext cx="628650" cy="838200"/>
          </a:xfrm>
          <a:prstGeom prst="rect">
            <a:avLst/>
          </a:prstGeom>
        </p:spPr>
      </p:pic>
    </p:spTree>
    <p:extLst>
      <p:ext uri="{BB962C8B-B14F-4D97-AF65-F5344CB8AC3E}">
        <p14:creationId xmlns:p14="http://schemas.microsoft.com/office/powerpoint/2010/main" val="25072800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xit" presetSubtype="10" fill="hold" grpId="1" nodeType="clickEffect">
                                  <p:stCondLst>
                                    <p:cond delay="0"/>
                                  </p:stCondLst>
                                  <p:childTnLst>
                                    <p:animEffect transition="out" filter="blinds(horizontal)">
                                      <p:cBhvr>
                                        <p:cTn id="10" dur="500"/>
                                        <p:tgtEl>
                                          <p:spTgt spid="8"/>
                                        </p:tgtEl>
                                      </p:cBhvr>
                                    </p:animEffect>
                                    <p:set>
                                      <p:cBhvr>
                                        <p:cTn id="11" dur="1" fill="hold">
                                          <p:stCondLst>
                                            <p:cond delay="499"/>
                                          </p:stCondLst>
                                        </p:cTn>
                                        <p:tgtEl>
                                          <p:spTgt spid="8"/>
                                        </p:tgtEl>
                                        <p:attrNameLst>
                                          <p:attrName>style.visibility</p:attrName>
                                        </p:attrNameLst>
                                      </p:cBhvr>
                                      <p:to>
                                        <p:strVal val="hidden"/>
                                      </p:to>
                                    </p:set>
                                  </p:childTnLst>
                                </p:cTn>
                              </p:par>
                              <p:par>
                                <p:cTn id="12" presetID="1" presetClass="entr" presetSubtype="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8" grpId="1"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228600"/>
            <a:ext cx="7467600" cy="762000"/>
          </a:xfrm>
        </p:spPr>
        <p:txBody>
          <a:bodyPr>
            <a:normAutofit/>
          </a:bodyPr>
          <a:lstStyle/>
          <a:p>
            <a:r>
              <a:rPr lang="en-US" sz="3200" dirty="0" smtClean="0"/>
              <a:t> </a:t>
            </a:r>
            <a:r>
              <a:rPr lang="en-US" sz="4000" dirty="0" smtClean="0"/>
              <a:t>Example: an overflowed allocation size</a:t>
            </a:r>
            <a:endParaRPr lang="en-US" sz="3200" dirty="0"/>
          </a:p>
        </p:txBody>
      </p:sp>
      <p:sp>
        <p:nvSpPr>
          <p:cNvPr id="3" name="Subtitle 2"/>
          <p:cNvSpPr>
            <a:spLocks noGrp="1"/>
          </p:cNvSpPr>
          <p:nvPr>
            <p:ph type="subTitle" idx="4294967295"/>
          </p:nvPr>
        </p:nvSpPr>
        <p:spPr>
          <a:xfrm>
            <a:off x="685800" y="2319130"/>
            <a:ext cx="8077200" cy="2895600"/>
          </a:xfrm>
        </p:spPr>
        <p:txBody>
          <a:bodyPr>
            <a:noAutofit/>
          </a:bodyPr>
          <a:lstStyle/>
          <a:p>
            <a:pPr>
              <a:buNone/>
            </a:pPr>
            <a:r>
              <a:rPr lang="en-US" sz="2000" b="1" dirty="0" smtClean="0">
                <a:solidFill>
                  <a:schemeClr val="bg1"/>
                </a:solidFill>
              </a:rPr>
              <a:t>ULONG</a:t>
            </a:r>
            <a:r>
              <a:rPr lang="en-US" sz="2000" dirty="0" smtClean="0">
                <a:solidFill>
                  <a:schemeClr val="bg1"/>
                </a:solidFill>
              </a:rPr>
              <a:t> </a:t>
            </a:r>
            <a:r>
              <a:rPr lang="en-US" sz="2000" dirty="0" err="1" smtClean="0">
                <a:solidFill>
                  <a:schemeClr val="bg1"/>
                </a:solidFill>
              </a:rPr>
              <a:t>AllocationSize</a:t>
            </a:r>
            <a:r>
              <a:rPr lang="en-US" sz="2000" dirty="0" smtClean="0">
                <a:solidFill>
                  <a:schemeClr val="bg1"/>
                </a:solidFill>
              </a:rPr>
              <a:t>;</a:t>
            </a:r>
          </a:p>
          <a:p>
            <a:pPr>
              <a:buNone/>
            </a:pPr>
            <a:r>
              <a:rPr lang="en-US" sz="2000" b="1" dirty="0" smtClean="0">
                <a:solidFill>
                  <a:schemeClr val="bg1"/>
                </a:solidFill>
              </a:rPr>
              <a:t>while</a:t>
            </a:r>
            <a:r>
              <a:rPr lang="en-US" sz="2000" dirty="0" smtClean="0">
                <a:solidFill>
                  <a:schemeClr val="bg1"/>
                </a:solidFill>
              </a:rPr>
              <a:t> (</a:t>
            </a:r>
            <a:r>
              <a:rPr lang="en-US" sz="2000" dirty="0" err="1" smtClean="0">
                <a:solidFill>
                  <a:schemeClr val="bg1"/>
                </a:solidFill>
              </a:rPr>
              <a:t>CurrentBuffer</a:t>
            </a:r>
            <a:r>
              <a:rPr lang="en-US" sz="2000" dirty="0" smtClean="0">
                <a:solidFill>
                  <a:schemeClr val="bg1"/>
                </a:solidFill>
              </a:rPr>
              <a:t> != NULL) {</a:t>
            </a:r>
          </a:p>
          <a:p>
            <a:pPr>
              <a:buNone/>
            </a:pPr>
            <a:r>
              <a:rPr lang="en-US" sz="2000" dirty="0" smtClean="0">
                <a:solidFill>
                  <a:schemeClr val="bg1"/>
                </a:solidFill>
              </a:rPr>
              <a:t>        </a:t>
            </a:r>
            <a:r>
              <a:rPr lang="en-US" sz="2000" b="1" dirty="0" smtClean="0">
                <a:solidFill>
                  <a:schemeClr val="bg1"/>
                </a:solidFill>
              </a:rPr>
              <a:t>if</a:t>
            </a:r>
            <a:r>
              <a:rPr lang="en-US" sz="2000" dirty="0" smtClean="0">
                <a:solidFill>
                  <a:schemeClr val="bg1"/>
                </a:solidFill>
              </a:rPr>
              <a:t> (</a:t>
            </a:r>
            <a:r>
              <a:rPr lang="en-US" sz="2000" dirty="0" err="1" smtClean="0">
                <a:solidFill>
                  <a:schemeClr val="bg1"/>
                </a:solidFill>
              </a:rPr>
              <a:t>NumberOfBuffers</a:t>
            </a:r>
            <a:r>
              <a:rPr lang="en-US" sz="2000" dirty="0" smtClean="0">
                <a:solidFill>
                  <a:schemeClr val="bg1"/>
                </a:solidFill>
              </a:rPr>
              <a:t> &gt; MAX_ULONG / </a:t>
            </a:r>
            <a:r>
              <a:rPr lang="en-US" sz="2000" dirty="0" err="1" smtClean="0">
                <a:solidFill>
                  <a:schemeClr val="bg1"/>
                </a:solidFill>
              </a:rPr>
              <a:t>sizeof</a:t>
            </a:r>
            <a:r>
              <a:rPr lang="en-US" sz="2000" dirty="0" smtClean="0">
                <a:solidFill>
                  <a:schemeClr val="bg1"/>
                </a:solidFill>
              </a:rPr>
              <a:t>(MYBUFFER)) {                	</a:t>
            </a:r>
            <a:r>
              <a:rPr lang="en-US" sz="2000" b="1" dirty="0" smtClean="0">
                <a:solidFill>
                  <a:schemeClr val="bg1"/>
                </a:solidFill>
              </a:rPr>
              <a:t>return</a:t>
            </a:r>
            <a:r>
              <a:rPr lang="en-US" sz="2000" dirty="0" smtClean="0">
                <a:solidFill>
                  <a:schemeClr val="bg1"/>
                </a:solidFill>
              </a:rPr>
              <a:t> NULL;</a:t>
            </a:r>
            <a:br>
              <a:rPr lang="en-US" sz="2000" dirty="0" smtClean="0">
                <a:solidFill>
                  <a:schemeClr val="bg1"/>
                </a:solidFill>
              </a:rPr>
            </a:br>
            <a:r>
              <a:rPr lang="en-US" sz="2000" dirty="0" smtClean="0">
                <a:solidFill>
                  <a:schemeClr val="bg1"/>
                </a:solidFill>
              </a:rPr>
              <a:t>   }</a:t>
            </a:r>
            <a:br>
              <a:rPr lang="en-US" sz="2000" dirty="0" smtClean="0">
                <a:solidFill>
                  <a:schemeClr val="bg1"/>
                </a:solidFill>
              </a:rPr>
            </a:br>
            <a:r>
              <a:rPr lang="en-US" sz="2000" dirty="0" smtClean="0">
                <a:solidFill>
                  <a:schemeClr val="bg1"/>
                </a:solidFill>
              </a:rPr>
              <a:t>   </a:t>
            </a:r>
            <a:r>
              <a:rPr lang="en-US" sz="2000" dirty="0" err="1" smtClean="0">
                <a:solidFill>
                  <a:schemeClr val="bg1"/>
                </a:solidFill>
              </a:rPr>
              <a:t>NumberOfBuffers</a:t>
            </a:r>
            <a:r>
              <a:rPr lang="en-US" sz="2000" dirty="0" smtClean="0">
                <a:solidFill>
                  <a:schemeClr val="bg1"/>
                </a:solidFill>
              </a:rPr>
              <a:t>++;</a:t>
            </a:r>
            <a:br>
              <a:rPr lang="en-US" sz="2000" dirty="0" smtClean="0">
                <a:solidFill>
                  <a:schemeClr val="bg1"/>
                </a:solidFill>
              </a:rPr>
            </a:br>
            <a:r>
              <a:rPr lang="en-US" sz="2000" dirty="0" smtClean="0">
                <a:solidFill>
                  <a:schemeClr val="bg1"/>
                </a:solidFill>
              </a:rPr>
              <a:t>   </a:t>
            </a:r>
            <a:r>
              <a:rPr lang="en-US" sz="2000" dirty="0" err="1" smtClean="0">
                <a:solidFill>
                  <a:schemeClr val="bg1"/>
                </a:solidFill>
              </a:rPr>
              <a:t>CurrentBuffer</a:t>
            </a:r>
            <a:r>
              <a:rPr lang="en-US" sz="2000" dirty="0" smtClean="0">
                <a:solidFill>
                  <a:schemeClr val="bg1"/>
                </a:solidFill>
              </a:rPr>
              <a:t> = </a:t>
            </a:r>
            <a:r>
              <a:rPr lang="en-US" sz="2000" dirty="0" err="1" smtClean="0">
                <a:solidFill>
                  <a:schemeClr val="bg1"/>
                </a:solidFill>
              </a:rPr>
              <a:t>CurrentBuffer</a:t>
            </a:r>
            <a:r>
              <a:rPr lang="en-US" sz="2000" dirty="0" smtClean="0">
                <a:solidFill>
                  <a:schemeClr val="bg1"/>
                </a:solidFill>
              </a:rPr>
              <a:t>-&gt;</a:t>
            </a:r>
            <a:r>
              <a:rPr lang="en-US" sz="2000" dirty="0" err="1" smtClean="0">
                <a:solidFill>
                  <a:schemeClr val="bg1"/>
                </a:solidFill>
              </a:rPr>
              <a:t>NextBuffer</a:t>
            </a:r>
            <a:r>
              <a:rPr lang="en-US" sz="2000" dirty="0" smtClean="0"/>
              <a:t>;</a:t>
            </a:r>
          </a:p>
          <a:p>
            <a:pPr>
              <a:buNone/>
            </a:pPr>
            <a:r>
              <a:rPr lang="en-US" sz="2000" dirty="0" smtClean="0">
                <a:solidFill>
                  <a:schemeClr val="bg1"/>
                </a:solidFill>
              </a:rPr>
              <a:t>}</a:t>
            </a:r>
            <a:endParaRPr lang="en-US" sz="2000" dirty="0" smtClean="0"/>
          </a:p>
          <a:p>
            <a:pPr>
              <a:buNone/>
            </a:pPr>
            <a:r>
              <a:rPr lang="en-US" sz="2000" dirty="0" err="1" smtClean="0">
                <a:solidFill>
                  <a:schemeClr val="bg1"/>
                </a:solidFill>
              </a:rPr>
              <a:t>AllocationSize</a:t>
            </a:r>
            <a:r>
              <a:rPr lang="en-US" sz="2000" dirty="0" smtClean="0">
                <a:solidFill>
                  <a:schemeClr val="bg1"/>
                </a:solidFill>
              </a:rPr>
              <a:t> = </a:t>
            </a:r>
            <a:r>
              <a:rPr lang="en-US" sz="2000" b="1" dirty="0" err="1" smtClean="0">
                <a:solidFill>
                  <a:schemeClr val="bg1"/>
                </a:solidFill>
              </a:rPr>
              <a:t>sizeof</a:t>
            </a:r>
            <a:r>
              <a:rPr lang="en-US" sz="2000" dirty="0" smtClean="0">
                <a:solidFill>
                  <a:schemeClr val="bg1"/>
                </a:solidFill>
              </a:rPr>
              <a:t>(MYBUFFER)*</a:t>
            </a:r>
            <a:r>
              <a:rPr lang="en-US" sz="2000" dirty="0" err="1" smtClean="0">
                <a:solidFill>
                  <a:schemeClr val="bg1"/>
                </a:solidFill>
              </a:rPr>
              <a:t>NumberOfBuffers</a:t>
            </a:r>
            <a:r>
              <a:rPr lang="en-US" sz="2000" dirty="0" smtClean="0">
                <a:solidFill>
                  <a:schemeClr val="bg1"/>
                </a:solidFill>
              </a:rPr>
              <a:t>;</a:t>
            </a:r>
            <a:endParaRPr lang="en-US" sz="2000" dirty="0">
              <a:solidFill>
                <a:schemeClr val="bg1"/>
              </a:solidFill>
            </a:endParaRPr>
          </a:p>
          <a:p>
            <a:pPr>
              <a:buNone/>
            </a:pPr>
            <a:r>
              <a:rPr lang="en-US" sz="2000" dirty="0" err="1" smtClean="0">
                <a:solidFill>
                  <a:schemeClr val="bg1"/>
                </a:solidFill>
              </a:rPr>
              <a:t>UserBuffersHead</a:t>
            </a:r>
            <a:r>
              <a:rPr lang="en-US" sz="2000" dirty="0" smtClean="0">
                <a:solidFill>
                  <a:schemeClr val="bg1"/>
                </a:solidFill>
              </a:rPr>
              <a:t> = </a:t>
            </a:r>
            <a:r>
              <a:rPr lang="en-US" sz="2000" dirty="0" err="1" smtClean="0">
                <a:solidFill>
                  <a:schemeClr val="bg1"/>
                </a:solidFill>
              </a:rPr>
              <a:t>malloc</a:t>
            </a:r>
            <a:r>
              <a:rPr lang="en-US" sz="2000" dirty="0" smtClean="0">
                <a:solidFill>
                  <a:schemeClr val="bg1"/>
                </a:solidFill>
              </a:rPr>
              <a:t>(</a:t>
            </a:r>
            <a:r>
              <a:rPr lang="en-US" sz="2000" dirty="0" err="1" smtClean="0">
                <a:solidFill>
                  <a:schemeClr val="bg1"/>
                </a:solidFill>
              </a:rPr>
              <a:t>AllocationSize</a:t>
            </a:r>
            <a:r>
              <a:rPr lang="en-US" sz="2000" dirty="0" smtClean="0">
                <a:solidFill>
                  <a:schemeClr val="bg1"/>
                </a:solidFill>
              </a:rPr>
              <a:t>);</a:t>
            </a:r>
            <a:br>
              <a:rPr lang="en-US" sz="2000" dirty="0" smtClean="0">
                <a:solidFill>
                  <a:schemeClr val="bg1"/>
                </a:solidFill>
              </a:rPr>
            </a:br>
            <a:endParaRPr lang="en-US" sz="2000" dirty="0">
              <a:solidFill>
                <a:schemeClr val="bg1"/>
              </a:solidFill>
            </a:endParaRPr>
          </a:p>
        </p:txBody>
      </p:sp>
      <p:sp>
        <p:nvSpPr>
          <p:cNvPr id="10" name="Date Placeholder 9"/>
          <p:cNvSpPr>
            <a:spLocks noGrp="1"/>
          </p:cNvSpPr>
          <p:nvPr>
            <p:ph type="dt" sz="half" idx="4294967295"/>
          </p:nvPr>
        </p:nvSpPr>
        <p:spPr>
          <a:xfrm>
            <a:off x="0" y="6237080"/>
            <a:ext cx="2133600" cy="365125"/>
          </a:xfrm>
          <a:prstGeom prst="rect">
            <a:avLst/>
          </a:prstGeom>
        </p:spPr>
        <p:txBody>
          <a:bodyPr/>
          <a:lstStyle/>
          <a:p>
            <a:r>
              <a:rPr lang="en-US" smtClean="0"/>
              <a:t>6/26/2009</a:t>
            </a:r>
            <a:endParaRPr lang="en-US"/>
          </a:p>
        </p:txBody>
      </p:sp>
      <p:sp>
        <p:nvSpPr>
          <p:cNvPr id="11" name="Slide Number Placeholder 10"/>
          <p:cNvSpPr>
            <a:spLocks noGrp="1"/>
          </p:cNvSpPr>
          <p:nvPr>
            <p:ph type="sldNum" sz="quarter" idx="4294967295"/>
          </p:nvPr>
        </p:nvSpPr>
        <p:spPr>
          <a:xfrm>
            <a:off x="7010400" y="6237080"/>
            <a:ext cx="2133600" cy="365125"/>
          </a:xfrm>
          <a:prstGeom prst="rect">
            <a:avLst/>
          </a:prstGeom>
        </p:spPr>
        <p:txBody>
          <a:bodyPr/>
          <a:lstStyle/>
          <a:p>
            <a:fld id="{E77C7A3F-DB19-4026-9A65-668E3AF35006}" type="slidenum">
              <a:rPr lang="en-US" smtClean="0"/>
              <a:pPr/>
              <a:t>6</a:t>
            </a:fld>
            <a:endParaRPr lang="en-US"/>
          </a:p>
        </p:txBody>
      </p:sp>
      <p:sp>
        <p:nvSpPr>
          <p:cNvPr id="5" name="Rectangular Callout 4"/>
          <p:cNvSpPr/>
          <p:nvPr/>
        </p:nvSpPr>
        <p:spPr>
          <a:xfrm>
            <a:off x="6248400" y="1785730"/>
            <a:ext cx="1828800" cy="609600"/>
          </a:xfrm>
          <a:prstGeom prst="wedgeRectCallout">
            <a:avLst>
              <a:gd name="adj1" fmla="val -106275"/>
              <a:gd name="adj2" fmla="val 89128"/>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smtClean="0"/>
              <a:t>Overflow check</a:t>
            </a:r>
            <a:endParaRPr lang="en-US" dirty="0"/>
          </a:p>
        </p:txBody>
      </p:sp>
      <p:sp>
        <p:nvSpPr>
          <p:cNvPr id="6" name="Explosion 1 5"/>
          <p:cNvSpPr/>
          <p:nvPr/>
        </p:nvSpPr>
        <p:spPr>
          <a:xfrm>
            <a:off x="6642652" y="4953000"/>
            <a:ext cx="2514600" cy="1752600"/>
          </a:xfrm>
          <a:prstGeom prst="irregularSeal1">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smtClean="0"/>
              <a:t>Possible overflow</a:t>
            </a:r>
            <a:endParaRPr lang="en-US" dirty="0"/>
          </a:p>
        </p:txBody>
      </p:sp>
      <p:sp>
        <p:nvSpPr>
          <p:cNvPr id="9" name="Rectangular Callout 8"/>
          <p:cNvSpPr/>
          <p:nvPr/>
        </p:nvSpPr>
        <p:spPr>
          <a:xfrm>
            <a:off x="5791200" y="3385930"/>
            <a:ext cx="2133600" cy="609600"/>
          </a:xfrm>
          <a:prstGeom prst="wedgeRectCallout">
            <a:avLst>
              <a:gd name="adj1" fmla="val -80552"/>
              <a:gd name="adj2" fmla="val 50110"/>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smtClean="0"/>
              <a:t>Increment and exit from loop</a:t>
            </a:r>
            <a:endParaRPr lang="en-US" dirty="0"/>
          </a:p>
        </p:txBody>
      </p:sp>
      <p:sp>
        <p:nvSpPr>
          <p:cNvPr id="4" name="TextBox 3"/>
          <p:cNvSpPr txBox="1"/>
          <p:nvPr/>
        </p:nvSpPr>
        <p:spPr>
          <a:xfrm>
            <a:off x="0" y="5772834"/>
            <a:ext cx="2813591" cy="646331"/>
          </a:xfrm>
          <a:prstGeom prst="rect">
            <a:avLst/>
          </a:prstGeom>
          <a:noFill/>
        </p:spPr>
        <p:txBody>
          <a:bodyPr wrap="none" rtlCol="0">
            <a:spAutoFit/>
          </a:bodyPr>
          <a:lstStyle/>
          <a:p>
            <a:r>
              <a:rPr lang="en-US" b="1" dirty="0" smtClean="0">
                <a:solidFill>
                  <a:schemeClr val="bg1"/>
                </a:solidFill>
              </a:rPr>
              <a:t>Bug is simple and local </a:t>
            </a:r>
          </a:p>
          <a:p>
            <a:r>
              <a:rPr lang="en-US" b="1" dirty="0" smtClean="0">
                <a:solidFill>
                  <a:schemeClr val="bg1"/>
                </a:solidFill>
              </a:rPr>
              <a:t>within a large program</a:t>
            </a:r>
          </a:p>
        </p:txBody>
      </p:sp>
      <p:sp>
        <p:nvSpPr>
          <p:cNvPr id="12" name="TextBox 11"/>
          <p:cNvSpPr txBox="1"/>
          <p:nvPr/>
        </p:nvSpPr>
        <p:spPr>
          <a:xfrm>
            <a:off x="2819400" y="5443330"/>
            <a:ext cx="4493538" cy="1200329"/>
          </a:xfrm>
          <a:prstGeom prst="rect">
            <a:avLst/>
          </a:prstGeom>
          <a:noFill/>
        </p:spPr>
        <p:txBody>
          <a:bodyPr wrap="none" rtlCol="0">
            <a:spAutoFit/>
          </a:bodyPr>
          <a:lstStyle/>
          <a:p>
            <a:r>
              <a:rPr lang="en-US" b="1" dirty="0" smtClean="0">
                <a:solidFill>
                  <a:schemeClr val="bg1"/>
                </a:solidFill>
              </a:rPr>
              <a:t>…</a:t>
            </a:r>
          </a:p>
          <a:p>
            <a:r>
              <a:rPr lang="en-US" b="1" dirty="0" smtClean="0">
                <a:solidFill>
                  <a:schemeClr val="bg1"/>
                </a:solidFill>
              </a:rPr>
              <a:t>Overflow((nb+1)*</a:t>
            </a:r>
            <a:r>
              <a:rPr lang="en-US" b="1" dirty="0" err="1" smtClean="0">
                <a:solidFill>
                  <a:schemeClr val="bg1"/>
                </a:solidFill>
              </a:rPr>
              <a:t>sizeof</a:t>
            </a:r>
            <a:r>
              <a:rPr lang="en-US" b="1" dirty="0" smtClean="0">
                <a:solidFill>
                  <a:schemeClr val="bg1"/>
                </a:solidFill>
              </a:rPr>
              <a:t>(MYBUFFER))</a:t>
            </a:r>
            <a:br>
              <a:rPr lang="en-US" b="1" dirty="0" smtClean="0">
                <a:solidFill>
                  <a:schemeClr val="bg1"/>
                </a:solidFill>
              </a:rPr>
            </a:br>
            <a:r>
              <a:rPr lang="en-US" b="1" dirty="0" err="1" smtClean="0">
                <a:solidFill>
                  <a:schemeClr val="bg1"/>
                </a:solidFill>
              </a:rPr>
              <a:t>CurrentBuffer</a:t>
            </a:r>
            <a:r>
              <a:rPr lang="en-US" b="1" dirty="0" smtClean="0">
                <a:solidFill>
                  <a:schemeClr val="bg1"/>
                </a:solidFill>
              </a:rPr>
              <a:t> == NULL </a:t>
            </a:r>
          </a:p>
          <a:p>
            <a:r>
              <a:rPr lang="en-US" b="1" dirty="0" err="1" smtClean="0">
                <a:solidFill>
                  <a:schemeClr val="bg1"/>
                </a:solidFill>
              </a:rPr>
              <a:t>nb</a:t>
            </a:r>
            <a:r>
              <a:rPr lang="en-US" b="1" dirty="0" smtClean="0">
                <a:solidFill>
                  <a:schemeClr val="bg1"/>
                </a:solidFill>
              </a:rPr>
              <a:t> &lt;= MAX_ULONG/</a:t>
            </a:r>
            <a:r>
              <a:rPr lang="en-US" b="1" dirty="0" err="1" smtClean="0">
                <a:solidFill>
                  <a:schemeClr val="bg1"/>
                </a:solidFill>
              </a:rPr>
              <a:t>sizeof</a:t>
            </a:r>
            <a:r>
              <a:rPr lang="en-US" b="1" dirty="0" smtClean="0">
                <a:solidFill>
                  <a:schemeClr val="bg1"/>
                </a:solidFill>
              </a:rPr>
              <a:t>(MYBUFFER)</a:t>
            </a:r>
          </a:p>
        </p:txBody>
      </p:sp>
    </p:spTree>
    <p:extLst>
      <p:ext uri="{BB962C8B-B14F-4D97-AF65-F5344CB8AC3E}">
        <p14:creationId xmlns:p14="http://schemas.microsoft.com/office/powerpoint/2010/main" val="23954846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P spid="4"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solidFill>
                  <a:srgbClr val="CCFF66"/>
                </a:solidFill>
              </a:rPr>
              <a:t>Building Verve</a:t>
            </a:r>
            <a:endParaRPr lang="en-US" sz="6000" b="1" dirty="0">
              <a:solidFill>
                <a:srgbClr val="CCFF66"/>
              </a:solidFill>
            </a:endParaRPr>
          </a:p>
        </p:txBody>
      </p:sp>
      <p:sp>
        <p:nvSpPr>
          <p:cNvPr id="64" name="Rectangle 63"/>
          <p:cNvSpPr/>
          <p:nvPr/>
        </p:nvSpPr>
        <p:spPr>
          <a:xfrm>
            <a:off x="381000" y="2819400"/>
            <a:ext cx="8382000" cy="1295400"/>
          </a:xfrm>
          <a:prstGeom prst="rect">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t" anchorCtr="0"/>
          <a:lstStyle/>
          <a:p>
            <a:pPr algn="ctr" defTabSz="914400" fontAlgn="auto">
              <a:spcBef>
                <a:spcPts val="0"/>
              </a:spcBef>
              <a:spcAft>
                <a:spcPts val="0"/>
              </a:spcAft>
            </a:pPr>
            <a:r>
              <a:rPr lang="en-US" sz="2800" b="1" dirty="0" smtClean="0">
                <a:solidFill>
                  <a:prstClr val="white"/>
                </a:solidFill>
              </a:rPr>
              <a:t>Verified</a:t>
            </a:r>
            <a:endParaRPr lang="en-US" sz="2800" b="1" dirty="0">
              <a:solidFill>
                <a:prstClr val="white"/>
              </a:solidFill>
            </a:endParaRPr>
          </a:p>
        </p:txBody>
      </p:sp>
      <p:sp>
        <p:nvSpPr>
          <p:cNvPr id="67" name="Footer Placeholder 3"/>
          <p:cNvSpPr>
            <a:spLocks noGrp="1"/>
          </p:cNvSpPr>
          <p:nvPr>
            <p:ph type="ftr" sz="quarter" idx="11"/>
          </p:nvPr>
        </p:nvSpPr>
        <p:spPr>
          <a:xfrm>
            <a:off x="1600200" y="6324600"/>
            <a:ext cx="4191000" cy="365125"/>
          </a:xfrm>
        </p:spPr>
        <p:txBody>
          <a:bodyPr/>
          <a:lstStyle/>
          <a:p>
            <a:r>
              <a:rPr lang="en-US" dirty="0" smtClean="0">
                <a:solidFill>
                  <a:prstClr val="black">
                    <a:tint val="75000"/>
                  </a:prstClr>
                </a:solidFill>
              </a:rPr>
              <a:t>Safe to the Last Instruction / Jean Yang &amp; Chris </a:t>
            </a:r>
            <a:r>
              <a:rPr lang="en-US" dirty="0" err="1" smtClean="0">
                <a:solidFill>
                  <a:prstClr val="black">
                    <a:tint val="75000"/>
                  </a:prstClr>
                </a:solidFill>
              </a:rPr>
              <a:t>Hawbliztl</a:t>
            </a:r>
            <a:r>
              <a:rPr lang="en-US" dirty="0" smtClean="0">
                <a:solidFill>
                  <a:prstClr val="black">
                    <a:tint val="75000"/>
                  </a:prstClr>
                </a:solidFill>
              </a:rPr>
              <a:t> PLDI 2010</a:t>
            </a:r>
            <a:endParaRPr lang="en-US" dirty="0">
              <a:solidFill>
                <a:prstClr val="black">
                  <a:tint val="75000"/>
                </a:prstClr>
              </a:solidFill>
            </a:endParaRPr>
          </a:p>
        </p:txBody>
      </p:sp>
      <p:sp>
        <p:nvSpPr>
          <p:cNvPr id="70" name="Rectangle 69"/>
          <p:cNvSpPr/>
          <p:nvPr/>
        </p:nvSpPr>
        <p:spPr>
          <a:xfrm>
            <a:off x="5486400" y="2133600"/>
            <a:ext cx="1981200" cy="457200"/>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r>
              <a:rPr lang="en-US" sz="2400" dirty="0" smtClean="0">
                <a:solidFill>
                  <a:prstClr val="black">
                    <a:lumMod val="95000"/>
                    <a:lumOff val="5000"/>
                  </a:prstClr>
                </a:solidFill>
              </a:rPr>
              <a:t>C# compiler</a:t>
            </a:r>
            <a:endParaRPr lang="en-US" sz="2400" dirty="0">
              <a:solidFill>
                <a:prstClr val="black">
                  <a:lumMod val="95000"/>
                  <a:lumOff val="5000"/>
                </a:prstClr>
              </a:solidFill>
            </a:endParaRPr>
          </a:p>
        </p:txBody>
      </p:sp>
      <p:sp>
        <p:nvSpPr>
          <p:cNvPr id="72" name="Rounded Rectangle 71"/>
          <p:cNvSpPr/>
          <p:nvPr/>
        </p:nvSpPr>
        <p:spPr>
          <a:xfrm>
            <a:off x="5791200" y="1259532"/>
            <a:ext cx="1447800" cy="533400"/>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r>
              <a:rPr lang="en-US" sz="2400" i="1" dirty="0" err="1" smtClean="0">
                <a:solidFill>
                  <a:srgbClr val="F8F8F8"/>
                </a:solidFill>
              </a:rPr>
              <a:t>Kernel.cs</a:t>
            </a:r>
            <a:endParaRPr lang="en-US" sz="2400" i="1" dirty="0">
              <a:solidFill>
                <a:srgbClr val="F8F8F8"/>
              </a:solidFill>
            </a:endParaRPr>
          </a:p>
        </p:txBody>
      </p:sp>
      <p:sp>
        <p:nvSpPr>
          <p:cNvPr id="89" name="Rectangle 88"/>
          <p:cNvSpPr/>
          <p:nvPr/>
        </p:nvSpPr>
        <p:spPr>
          <a:xfrm>
            <a:off x="2133600" y="4267200"/>
            <a:ext cx="1524000" cy="45720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r>
              <a:rPr lang="en-US" sz="2400" dirty="0" smtClean="0">
                <a:solidFill>
                  <a:prstClr val="black">
                    <a:lumMod val="95000"/>
                    <a:lumOff val="5000"/>
                  </a:prstClr>
                </a:solidFill>
              </a:rPr>
              <a:t>Boogie/Z3</a:t>
            </a:r>
            <a:endParaRPr lang="en-US" sz="2400" dirty="0">
              <a:solidFill>
                <a:prstClr val="black">
                  <a:lumMod val="95000"/>
                  <a:lumOff val="5000"/>
                </a:prstClr>
              </a:solidFill>
            </a:endParaRPr>
          </a:p>
        </p:txBody>
      </p:sp>
      <p:sp>
        <p:nvSpPr>
          <p:cNvPr id="91" name="Rectangle 90"/>
          <p:cNvSpPr/>
          <p:nvPr/>
        </p:nvSpPr>
        <p:spPr>
          <a:xfrm>
            <a:off x="647700" y="4868332"/>
            <a:ext cx="1752600" cy="1066800"/>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r>
              <a:rPr lang="en-US" sz="2400" dirty="0" smtClean="0">
                <a:solidFill>
                  <a:prstClr val="black">
                    <a:lumMod val="95000"/>
                    <a:lumOff val="5000"/>
                  </a:prstClr>
                </a:solidFill>
              </a:rPr>
              <a:t>Translator/</a:t>
            </a:r>
          </a:p>
          <a:p>
            <a:pPr algn="ctr" defTabSz="914400" fontAlgn="auto">
              <a:spcBef>
                <a:spcPts val="0"/>
              </a:spcBef>
              <a:spcAft>
                <a:spcPts val="0"/>
              </a:spcAft>
            </a:pPr>
            <a:r>
              <a:rPr lang="en-US" sz="2400" dirty="0" smtClean="0">
                <a:solidFill>
                  <a:prstClr val="black">
                    <a:lumMod val="95000"/>
                    <a:lumOff val="5000"/>
                  </a:prstClr>
                </a:solidFill>
              </a:rPr>
              <a:t>Assembler</a:t>
            </a:r>
            <a:endParaRPr lang="en-US" sz="2400" dirty="0">
              <a:solidFill>
                <a:prstClr val="black">
                  <a:lumMod val="95000"/>
                  <a:lumOff val="5000"/>
                </a:prstClr>
              </a:solidFill>
            </a:endParaRPr>
          </a:p>
        </p:txBody>
      </p:sp>
      <p:sp>
        <p:nvSpPr>
          <p:cNvPr id="92" name="Rectangle 91"/>
          <p:cNvSpPr/>
          <p:nvPr/>
        </p:nvSpPr>
        <p:spPr>
          <a:xfrm>
            <a:off x="6248400" y="4267200"/>
            <a:ext cx="1828800" cy="45720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r>
              <a:rPr lang="en-US" sz="2400" dirty="0" smtClean="0">
                <a:solidFill>
                  <a:prstClr val="black">
                    <a:lumMod val="95000"/>
                    <a:lumOff val="5000"/>
                  </a:prstClr>
                </a:solidFill>
              </a:rPr>
              <a:t>TAL checker</a:t>
            </a:r>
            <a:endParaRPr lang="en-US" sz="2400" dirty="0">
              <a:solidFill>
                <a:prstClr val="black">
                  <a:lumMod val="95000"/>
                  <a:lumOff val="5000"/>
                </a:prstClr>
              </a:solidFill>
            </a:endParaRPr>
          </a:p>
        </p:txBody>
      </p:sp>
      <p:sp>
        <p:nvSpPr>
          <p:cNvPr id="94" name="Rectangle 93"/>
          <p:cNvSpPr/>
          <p:nvPr/>
        </p:nvSpPr>
        <p:spPr>
          <a:xfrm>
            <a:off x="5181600" y="5181600"/>
            <a:ext cx="2895600" cy="457200"/>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r>
              <a:rPr lang="en-US" sz="2400" dirty="0" smtClean="0">
                <a:solidFill>
                  <a:prstClr val="black">
                    <a:lumMod val="95000"/>
                    <a:lumOff val="5000"/>
                  </a:prstClr>
                </a:solidFill>
              </a:rPr>
              <a:t>Linker/ISO generator</a:t>
            </a:r>
            <a:endParaRPr lang="en-US" sz="2400" dirty="0">
              <a:solidFill>
                <a:prstClr val="black">
                  <a:lumMod val="95000"/>
                  <a:lumOff val="5000"/>
                </a:prstClr>
              </a:solidFill>
            </a:endParaRPr>
          </a:p>
        </p:txBody>
      </p:sp>
      <p:sp>
        <p:nvSpPr>
          <p:cNvPr id="176" name="Rounded Rectangle 175"/>
          <p:cNvSpPr/>
          <p:nvPr/>
        </p:nvSpPr>
        <p:spPr>
          <a:xfrm>
            <a:off x="5867400" y="6019800"/>
            <a:ext cx="1371600" cy="457200"/>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r>
              <a:rPr lang="en-US" sz="2400" i="1" dirty="0" smtClean="0">
                <a:solidFill>
                  <a:srgbClr val="F8F8F8"/>
                </a:solidFill>
              </a:rPr>
              <a:t>Verve.iso </a:t>
            </a:r>
            <a:endParaRPr lang="en-US" sz="2400" i="1" dirty="0">
              <a:solidFill>
                <a:srgbClr val="F8F8F8"/>
              </a:solidFill>
            </a:endParaRPr>
          </a:p>
        </p:txBody>
      </p:sp>
      <p:sp>
        <p:nvSpPr>
          <p:cNvPr id="42" name="Rounded Rectangle 41"/>
          <p:cNvSpPr/>
          <p:nvPr/>
        </p:nvSpPr>
        <p:spPr>
          <a:xfrm>
            <a:off x="381000" y="1371600"/>
            <a:ext cx="228600" cy="228600"/>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i="1" dirty="0">
              <a:solidFill>
                <a:srgbClr val="F8F8F8"/>
              </a:solidFill>
            </a:endParaRPr>
          </a:p>
        </p:txBody>
      </p:sp>
      <p:sp>
        <p:nvSpPr>
          <p:cNvPr id="43" name="Rectangle 42"/>
          <p:cNvSpPr/>
          <p:nvPr/>
        </p:nvSpPr>
        <p:spPr>
          <a:xfrm>
            <a:off x="381000" y="2084541"/>
            <a:ext cx="228600" cy="228600"/>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dirty="0">
              <a:solidFill>
                <a:srgbClr val="808080"/>
              </a:solidFill>
            </a:endParaRPr>
          </a:p>
        </p:txBody>
      </p:sp>
      <p:sp>
        <p:nvSpPr>
          <p:cNvPr id="44" name="Rectangle 43"/>
          <p:cNvSpPr/>
          <p:nvPr/>
        </p:nvSpPr>
        <p:spPr>
          <a:xfrm>
            <a:off x="381000" y="1739668"/>
            <a:ext cx="228600" cy="22860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dirty="0">
              <a:solidFill>
                <a:srgbClr val="808080"/>
              </a:solidFill>
            </a:endParaRPr>
          </a:p>
        </p:txBody>
      </p:sp>
      <p:sp>
        <p:nvSpPr>
          <p:cNvPr id="45" name="TextBox 44"/>
          <p:cNvSpPr txBox="1"/>
          <p:nvPr/>
        </p:nvSpPr>
        <p:spPr>
          <a:xfrm>
            <a:off x="609600" y="1295400"/>
            <a:ext cx="1828800" cy="461665"/>
          </a:xfrm>
          <a:prstGeom prst="rect">
            <a:avLst/>
          </a:prstGeom>
          <a:noFill/>
        </p:spPr>
        <p:txBody>
          <a:bodyPr wrap="square" rtlCol="0">
            <a:spAutoFit/>
          </a:bodyPr>
          <a:lstStyle/>
          <a:p>
            <a:pPr defTabSz="914400" fontAlgn="auto">
              <a:spcBef>
                <a:spcPts val="0"/>
              </a:spcBef>
              <a:spcAft>
                <a:spcPts val="0"/>
              </a:spcAft>
            </a:pPr>
            <a:r>
              <a:rPr lang="en-US" sz="2400" b="1" dirty="0" smtClean="0">
                <a:solidFill>
                  <a:srgbClr val="DDDDDD"/>
                </a:solidFill>
                <a:latin typeface="Calibri"/>
              </a:rPr>
              <a:t>Source file</a:t>
            </a:r>
            <a:endParaRPr lang="en-US" sz="2400" b="1" dirty="0">
              <a:solidFill>
                <a:srgbClr val="DDDDDD"/>
              </a:solidFill>
              <a:latin typeface="Calibri"/>
            </a:endParaRPr>
          </a:p>
        </p:txBody>
      </p:sp>
      <p:sp>
        <p:nvSpPr>
          <p:cNvPr id="46" name="TextBox 45"/>
          <p:cNvSpPr txBox="1"/>
          <p:nvPr/>
        </p:nvSpPr>
        <p:spPr>
          <a:xfrm>
            <a:off x="609600" y="2008341"/>
            <a:ext cx="2362200" cy="461665"/>
          </a:xfrm>
          <a:prstGeom prst="rect">
            <a:avLst/>
          </a:prstGeom>
          <a:noFill/>
        </p:spPr>
        <p:txBody>
          <a:bodyPr wrap="square" rtlCol="0">
            <a:spAutoFit/>
          </a:bodyPr>
          <a:lstStyle/>
          <a:p>
            <a:pPr defTabSz="914400" fontAlgn="auto">
              <a:spcBef>
                <a:spcPts val="0"/>
              </a:spcBef>
              <a:spcAft>
                <a:spcPts val="0"/>
              </a:spcAft>
            </a:pPr>
            <a:r>
              <a:rPr lang="en-US" sz="2400" b="1" dirty="0" smtClean="0">
                <a:solidFill>
                  <a:srgbClr val="DDDDDD"/>
                </a:solidFill>
                <a:latin typeface="Calibri"/>
              </a:rPr>
              <a:t>Compilation tool</a:t>
            </a:r>
            <a:endParaRPr lang="en-US" sz="2400" b="1" dirty="0">
              <a:solidFill>
                <a:srgbClr val="DDDDDD"/>
              </a:solidFill>
              <a:latin typeface="Calibri"/>
            </a:endParaRPr>
          </a:p>
        </p:txBody>
      </p:sp>
      <p:sp>
        <p:nvSpPr>
          <p:cNvPr id="47" name="TextBox 46"/>
          <p:cNvSpPr txBox="1"/>
          <p:nvPr/>
        </p:nvSpPr>
        <p:spPr>
          <a:xfrm>
            <a:off x="609600" y="1663468"/>
            <a:ext cx="2590800" cy="461665"/>
          </a:xfrm>
          <a:prstGeom prst="rect">
            <a:avLst/>
          </a:prstGeom>
          <a:noFill/>
        </p:spPr>
        <p:txBody>
          <a:bodyPr wrap="square" rtlCol="0">
            <a:spAutoFit/>
          </a:bodyPr>
          <a:lstStyle/>
          <a:p>
            <a:pPr defTabSz="914400" fontAlgn="auto">
              <a:spcBef>
                <a:spcPts val="0"/>
              </a:spcBef>
              <a:spcAft>
                <a:spcPts val="0"/>
              </a:spcAft>
            </a:pPr>
            <a:r>
              <a:rPr lang="en-US" sz="2400" b="1" dirty="0" smtClean="0">
                <a:solidFill>
                  <a:srgbClr val="DDDDDD"/>
                </a:solidFill>
                <a:latin typeface="Calibri"/>
              </a:rPr>
              <a:t>Verification tool</a:t>
            </a:r>
            <a:endParaRPr lang="en-US" sz="2400" b="1" dirty="0">
              <a:solidFill>
                <a:srgbClr val="DDDDDD"/>
              </a:solidFill>
              <a:latin typeface="Calibri"/>
            </a:endParaRPr>
          </a:p>
        </p:txBody>
      </p:sp>
      <p:sp>
        <p:nvSpPr>
          <p:cNvPr id="95" name="Rounded Rectangle 94"/>
          <p:cNvSpPr/>
          <p:nvPr/>
        </p:nvSpPr>
        <p:spPr>
          <a:xfrm>
            <a:off x="609600" y="3124200"/>
            <a:ext cx="2667000" cy="685800"/>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r>
              <a:rPr lang="en-US" sz="2400" i="1" dirty="0" smtClean="0">
                <a:solidFill>
                  <a:srgbClr val="F8F8F8"/>
                </a:solidFill>
              </a:rPr>
              <a:t>Nucleus.bpl (x86)</a:t>
            </a:r>
            <a:endParaRPr lang="en-US" sz="2400" i="1" dirty="0">
              <a:solidFill>
                <a:srgbClr val="F8F8F8"/>
              </a:solidFill>
            </a:endParaRPr>
          </a:p>
        </p:txBody>
      </p:sp>
      <p:sp>
        <p:nvSpPr>
          <p:cNvPr id="159" name="Rounded Rectangle 158"/>
          <p:cNvSpPr/>
          <p:nvPr/>
        </p:nvSpPr>
        <p:spPr>
          <a:xfrm>
            <a:off x="5181600" y="3124200"/>
            <a:ext cx="2590800" cy="685800"/>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r>
              <a:rPr lang="en-US" sz="2400" i="1" dirty="0" smtClean="0">
                <a:solidFill>
                  <a:srgbClr val="F8F8F8"/>
                </a:solidFill>
              </a:rPr>
              <a:t>Kernel.obj (x86)</a:t>
            </a:r>
            <a:endParaRPr lang="en-US" sz="2400" i="1" dirty="0">
              <a:solidFill>
                <a:srgbClr val="F8F8F8"/>
              </a:solidFill>
            </a:endParaRPr>
          </a:p>
        </p:txBody>
      </p:sp>
      <p:sp>
        <p:nvSpPr>
          <p:cNvPr id="31" name="Down Arrow 30"/>
          <p:cNvSpPr/>
          <p:nvPr/>
        </p:nvSpPr>
        <p:spPr>
          <a:xfrm>
            <a:off x="6373989" y="1805400"/>
            <a:ext cx="266700" cy="332201"/>
          </a:xfrm>
          <a:prstGeom prst="down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a:solidFill>
                <a:prstClr val="white"/>
              </a:solidFill>
            </a:endParaRPr>
          </a:p>
        </p:txBody>
      </p:sp>
      <p:sp>
        <p:nvSpPr>
          <p:cNvPr id="32" name="Down Arrow 31"/>
          <p:cNvSpPr/>
          <p:nvPr/>
        </p:nvSpPr>
        <p:spPr>
          <a:xfrm>
            <a:off x="6381750" y="2590800"/>
            <a:ext cx="258939" cy="533400"/>
          </a:xfrm>
          <a:prstGeom prst="down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a:solidFill>
                <a:prstClr val="white"/>
              </a:solidFill>
            </a:endParaRPr>
          </a:p>
        </p:txBody>
      </p:sp>
      <p:sp>
        <p:nvSpPr>
          <p:cNvPr id="34" name="Down Arrow 33"/>
          <p:cNvSpPr/>
          <p:nvPr/>
        </p:nvSpPr>
        <p:spPr>
          <a:xfrm>
            <a:off x="7033330" y="3810000"/>
            <a:ext cx="258939" cy="457200"/>
          </a:xfrm>
          <a:prstGeom prst="down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a:solidFill>
                <a:prstClr val="white"/>
              </a:solidFill>
            </a:endParaRPr>
          </a:p>
        </p:txBody>
      </p:sp>
      <p:sp>
        <p:nvSpPr>
          <p:cNvPr id="35" name="Down Arrow 34"/>
          <p:cNvSpPr/>
          <p:nvPr/>
        </p:nvSpPr>
        <p:spPr>
          <a:xfrm>
            <a:off x="5608461" y="3808588"/>
            <a:ext cx="258939" cy="1373011"/>
          </a:xfrm>
          <a:prstGeom prst="down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a:solidFill>
                <a:prstClr val="white"/>
              </a:solidFill>
            </a:endParaRPr>
          </a:p>
        </p:txBody>
      </p:sp>
      <p:sp>
        <p:nvSpPr>
          <p:cNvPr id="36" name="Down Arrow 35"/>
          <p:cNvSpPr/>
          <p:nvPr/>
        </p:nvSpPr>
        <p:spPr>
          <a:xfrm>
            <a:off x="6423730" y="5638800"/>
            <a:ext cx="258939" cy="381000"/>
          </a:xfrm>
          <a:prstGeom prst="down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a:solidFill>
                <a:prstClr val="white"/>
              </a:solidFill>
            </a:endParaRPr>
          </a:p>
        </p:txBody>
      </p:sp>
      <p:sp>
        <p:nvSpPr>
          <p:cNvPr id="37" name="Down Arrow 36"/>
          <p:cNvSpPr/>
          <p:nvPr/>
        </p:nvSpPr>
        <p:spPr>
          <a:xfrm>
            <a:off x="2766130" y="3808588"/>
            <a:ext cx="258939" cy="458612"/>
          </a:xfrm>
          <a:prstGeom prst="down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a:solidFill>
                <a:prstClr val="white"/>
              </a:solidFill>
            </a:endParaRPr>
          </a:p>
        </p:txBody>
      </p:sp>
      <p:sp>
        <p:nvSpPr>
          <p:cNvPr id="38" name="Down Arrow 37"/>
          <p:cNvSpPr/>
          <p:nvPr/>
        </p:nvSpPr>
        <p:spPr>
          <a:xfrm>
            <a:off x="1241425" y="3808588"/>
            <a:ext cx="267053" cy="1059744"/>
          </a:xfrm>
          <a:prstGeom prst="down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a:solidFill>
                <a:prstClr val="white"/>
              </a:solidFill>
            </a:endParaRPr>
          </a:p>
        </p:txBody>
      </p:sp>
      <p:sp>
        <p:nvSpPr>
          <p:cNvPr id="4" name="Right Arrow 3"/>
          <p:cNvSpPr/>
          <p:nvPr/>
        </p:nvSpPr>
        <p:spPr>
          <a:xfrm>
            <a:off x="2400300" y="5287431"/>
            <a:ext cx="2781300" cy="266701"/>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a:solidFill>
                <a:prstClr val="white">
                  <a:lumMod val="65000"/>
                </a:prstClr>
              </a:solidFill>
            </a:endParaRPr>
          </a:p>
        </p:txBody>
      </p:sp>
      <p:grpSp>
        <p:nvGrpSpPr>
          <p:cNvPr id="3" name="Group 2"/>
          <p:cNvGrpSpPr/>
          <p:nvPr/>
        </p:nvGrpSpPr>
        <p:grpSpPr>
          <a:xfrm>
            <a:off x="7033330" y="304800"/>
            <a:ext cx="2057400" cy="800405"/>
            <a:chOff x="2286000" y="2748290"/>
            <a:chExt cx="4572000" cy="1676014"/>
          </a:xfrm>
        </p:grpSpPr>
        <p:pic>
          <p:nvPicPr>
            <p:cNvPr id="29" name="Picture 28" descr="verve_personyrs.png"/>
            <p:cNvPicPr>
              <a:picLocks noChangeAspect="1"/>
            </p:cNvPicPr>
            <p:nvPr/>
          </p:nvPicPr>
          <p:blipFill>
            <a:blip r:embed="rId3" cstate="print"/>
            <a:stretch>
              <a:fillRect/>
            </a:stretch>
          </p:blipFill>
          <p:spPr>
            <a:xfrm>
              <a:off x="3429000" y="2748290"/>
              <a:ext cx="2298002" cy="926515"/>
            </a:xfrm>
            <a:prstGeom prst="rect">
              <a:avLst/>
            </a:prstGeom>
          </p:spPr>
        </p:pic>
        <p:sp>
          <p:nvSpPr>
            <p:cNvPr id="30" name="TextBox 12"/>
            <p:cNvSpPr txBox="1"/>
            <p:nvPr/>
          </p:nvSpPr>
          <p:spPr>
            <a:xfrm>
              <a:off x="2286000" y="3586491"/>
              <a:ext cx="4572000" cy="83781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dirty="0" smtClean="0">
                  <a:solidFill>
                    <a:schemeClr val="bg1"/>
                  </a:solidFill>
                </a:rPr>
                <a:t>9 person-months</a:t>
              </a:r>
            </a:p>
          </p:txBody>
        </p:sp>
      </p:grpSp>
    </p:spTree>
    <p:extLst>
      <p:ext uri="{BB962C8B-B14F-4D97-AF65-F5344CB8AC3E}">
        <p14:creationId xmlns:p14="http://schemas.microsoft.com/office/powerpoint/2010/main" val="34748921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2" grpId="0" animBg="1"/>
      <p:bldP spid="92" grpId="0" animBg="1"/>
      <p:bldP spid="94" grpId="0" animBg="1"/>
      <p:bldP spid="176" grpId="0" animBg="1"/>
      <p:bldP spid="159" grpId="0" animBg="1"/>
      <p:bldP spid="31" grpId="0" animBg="1"/>
      <p:bldP spid="32" grpId="0" animBg="1"/>
      <p:bldP spid="34" grpId="0" animBg="1"/>
      <p:bldP spid="35" grpId="0" animBg="1"/>
      <p:bldP spid="36"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09398"/>
          </a:xfrm>
        </p:spPr>
        <p:txBody>
          <a:bodyPr/>
          <a:lstStyle/>
          <a:p>
            <a:r>
              <a:rPr sz="4400" dirty="0" smtClean="0"/>
              <a:t>What is </a:t>
            </a:r>
            <a:r>
              <a:rPr sz="4400" dirty="0" err="1" smtClean="0"/>
              <a:t>Satisfiability</a:t>
            </a:r>
            <a:r>
              <a:rPr sz="4400" dirty="0" smtClean="0"/>
              <a:t> Modulo Theories?</a:t>
            </a:r>
            <a:endParaRPr sz="4400" spc="-167" dirty="0">
              <a:solidFill>
                <a:schemeClr val="accent1"/>
              </a:solidFill>
              <a:effectLst>
                <a:outerShdw blurRad="50800" dist="38100" dir="2700000" algn="tl" rotWithShape="0">
                  <a:prstClr val="black">
                    <a:alpha val="61000"/>
                  </a:prstClr>
                </a:outerShdw>
              </a:effectLst>
            </a:endParaRPr>
          </a:p>
        </p:txBody>
      </p:sp>
      <p:sp>
        <p:nvSpPr>
          <p:cNvPr id="4" name="Footer Placeholder 3"/>
          <p:cNvSpPr>
            <a:spLocks noGrp="1"/>
          </p:cNvSpPr>
          <p:nvPr>
            <p:ph type="ftr" sz="quarter" idx="4294967295"/>
          </p:nvPr>
        </p:nvSpPr>
        <p:spPr>
          <a:xfrm>
            <a:off x="0" y="6356350"/>
            <a:ext cx="2895600" cy="365125"/>
          </a:xfrm>
          <a:prstGeom prst="rect">
            <a:avLst/>
          </a:prstGeom>
        </p:spPr>
        <p:txBody>
          <a:bodyPr/>
          <a:lstStyle/>
          <a:p>
            <a:r>
              <a:rPr lang="en-US" smtClean="0"/>
              <a:t>Z3: An Efficient SMT Solver</a:t>
            </a:r>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1545378103"/>
              </p:ext>
            </p:extLst>
          </p:nvPr>
        </p:nvGraphicFramePr>
        <p:xfrm>
          <a:off x="204788" y="2227263"/>
          <a:ext cx="8648700" cy="523875"/>
        </p:xfrm>
        <a:graphic>
          <a:graphicData uri="http://schemas.openxmlformats.org/presentationml/2006/ole">
            <mc:AlternateContent xmlns:mc="http://schemas.openxmlformats.org/markup-compatibility/2006">
              <mc:Choice xmlns:v="urn:schemas-microsoft-com:vml" Requires="v">
                <p:oleObj spid="_x0000_s364568" name="Equation" r:id="rId4" imgW="3352680" imgH="203040" progId="Equation.3">
                  <p:embed/>
                </p:oleObj>
              </mc:Choice>
              <mc:Fallback>
                <p:oleObj name="Equation" r:id="rId4" imgW="3352680" imgH="203040" progId="Equation.3">
                  <p:embed/>
                  <p:pic>
                    <p:nvPicPr>
                      <p:cNvPr id="0" name=""/>
                      <p:cNvPicPr>
                        <a:picLocks noChangeAspect="1" noChangeArrowheads="1"/>
                      </p:cNvPicPr>
                      <p:nvPr/>
                    </p:nvPicPr>
                    <p:blipFill>
                      <a:blip r:embed="rId5"/>
                      <a:srcRect/>
                      <a:stretch>
                        <a:fillRect/>
                      </a:stretch>
                    </p:blipFill>
                    <p:spPr bwMode="auto">
                      <a:xfrm>
                        <a:off x="204788" y="2227263"/>
                        <a:ext cx="8648700" cy="523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7"/>
          <p:cNvSpPr/>
          <p:nvPr/>
        </p:nvSpPr>
        <p:spPr bwMode="auto">
          <a:xfrm>
            <a:off x="233680" y="2265680"/>
            <a:ext cx="1513840" cy="457200"/>
          </a:xfrm>
          <a:prstGeom prst="rect">
            <a:avLst/>
          </a:prstGeom>
          <a:noFill/>
          <a:ln>
            <a:solidFill>
              <a:schemeClr val="accent2">
                <a:lumMod val="60000"/>
                <a:lumOff val="40000"/>
              </a:schemeClr>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9" name="Rectangle 8"/>
          <p:cNvSpPr/>
          <p:nvPr/>
        </p:nvSpPr>
        <p:spPr bwMode="auto">
          <a:xfrm>
            <a:off x="7345680" y="2275840"/>
            <a:ext cx="1259840" cy="457200"/>
          </a:xfrm>
          <a:prstGeom prst="rect">
            <a:avLst/>
          </a:prstGeom>
          <a:noFill/>
          <a:ln>
            <a:solidFill>
              <a:schemeClr val="accent2">
                <a:lumMod val="60000"/>
                <a:lumOff val="40000"/>
              </a:schemeClr>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0" name="Rectangle 9"/>
          <p:cNvSpPr/>
          <p:nvPr/>
        </p:nvSpPr>
        <p:spPr bwMode="auto">
          <a:xfrm>
            <a:off x="5638800" y="2255520"/>
            <a:ext cx="772160" cy="457200"/>
          </a:xfrm>
          <a:prstGeom prst="rect">
            <a:avLst/>
          </a:prstGeom>
          <a:noFill/>
          <a:ln>
            <a:solidFill>
              <a:schemeClr val="accent2">
                <a:lumMod val="60000"/>
                <a:lumOff val="40000"/>
              </a:schemeClr>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1" name="Rectangle 10"/>
          <p:cNvSpPr/>
          <p:nvPr/>
        </p:nvSpPr>
        <p:spPr bwMode="auto">
          <a:xfrm>
            <a:off x="5100320" y="2255520"/>
            <a:ext cx="335280" cy="457200"/>
          </a:xfrm>
          <a:prstGeom prst="rect">
            <a:avLst/>
          </a:prstGeom>
          <a:noFill/>
          <a:ln>
            <a:solidFill>
              <a:schemeClr val="accent2">
                <a:lumMod val="60000"/>
                <a:lumOff val="40000"/>
              </a:schemeClr>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4" name="Rectangle 13"/>
          <p:cNvSpPr/>
          <p:nvPr/>
        </p:nvSpPr>
        <p:spPr bwMode="auto">
          <a:xfrm>
            <a:off x="3200400" y="3429000"/>
            <a:ext cx="2514600" cy="9144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Arithmetic</a:t>
            </a:r>
          </a:p>
        </p:txBody>
      </p:sp>
      <p:sp>
        <p:nvSpPr>
          <p:cNvPr id="16" name="Rectangle 15"/>
          <p:cNvSpPr/>
          <p:nvPr/>
        </p:nvSpPr>
        <p:spPr bwMode="auto">
          <a:xfrm>
            <a:off x="2621280" y="2265680"/>
            <a:ext cx="843280" cy="457200"/>
          </a:xfrm>
          <a:prstGeom prst="rect">
            <a:avLst/>
          </a:prstGeom>
          <a:noFill/>
          <a:ln>
            <a:solidFill>
              <a:schemeClr val="accent4">
                <a:lumMod val="50000"/>
              </a:schemeClr>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7" name="Rectangle 16"/>
          <p:cNvSpPr/>
          <p:nvPr/>
        </p:nvSpPr>
        <p:spPr bwMode="auto">
          <a:xfrm>
            <a:off x="3566160" y="2265680"/>
            <a:ext cx="843280" cy="457200"/>
          </a:xfrm>
          <a:prstGeom prst="rect">
            <a:avLst/>
          </a:prstGeom>
          <a:noFill/>
          <a:ln>
            <a:solidFill>
              <a:schemeClr val="accent4">
                <a:lumMod val="50000"/>
              </a:schemeClr>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8" name="Rectangle 17"/>
          <p:cNvSpPr/>
          <p:nvPr/>
        </p:nvSpPr>
        <p:spPr bwMode="auto">
          <a:xfrm>
            <a:off x="228600" y="3429000"/>
            <a:ext cx="2743200" cy="914400"/>
          </a:xfrm>
          <a:prstGeom prst="rect">
            <a:avLst/>
          </a:prstGeom>
          <a:solidFill>
            <a:schemeClr val="accent4">
              <a:lumMod val="5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Array</a:t>
            </a:r>
            <a:r>
              <a:rPr kumimoji="0" lang="en-US" sz="2800" b="0" i="0" u="none" strike="noStrike" cap="none" normalizeH="0" dirty="0" smtClean="0">
                <a:solidFill>
                  <a:schemeClr val="tx1"/>
                </a:solidFill>
                <a:effectLst>
                  <a:outerShdw blurRad="38100" dist="38100" dir="2700000" algn="tl">
                    <a:srgbClr val="000000">
                      <a:alpha val="43137"/>
                    </a:srgbClr>
                  </a:outerShdw>
                </a:effectLst>
                <a:latin typeface="Segoe" pitchFamily="34" charset="0"/>
              </a:rPr>
              <a:t> Theory</a:t>
            </a: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0" name="Rectangle 19"/>
          <p:cNvSpPr/>
          <p:nvPr/>
        </p:nvSpPr>
        <p:spPr bwMode="auto">
          <a:xfrm>
            <a:off x="6918960" y="2275840"/>
            <a:ext cx="335280" cy="457200"/>
          </a:xfrm>
          <a:prstGeom prst="rect">
            <a:avLst/>
          </a:prstGeom>
          <a:noFill/>
          <a:ln>
            <a:solidFill>
              <a:srgbClr val="FF0000"/>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1" name="Rectangle 20"/>
          <p:cNvSpPr/>
          <p:nvPr/>
        </p:nvSpPr>
        <p:spPr bwMode="auto">
          <a:xfrm>
            <a:off x="2235200" y="2265680"/>
            <a:ext cx="335280" cy="457200"/>
          </a:xfrm>
          <a:prstGeom prst="rect">
            <a:avLst/>
          </a:prstGeom>
          <a:noFill/>
          <a:ln>
            <a:solidFill>
              <a:srgbClr val="FF0000"/>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3" name="Rectangle 22"/>
          <p:cNvSpPr/>
          <p:nvPr/>
        </p:nvSpPr>
        <p:spPr bwMode="auto">
          <a:xfrm>
            <a:off x="5943600" y="3429000"/>
            <a:ext cx="2667000" cy="914400"/>
          </a:xfrm>
          <a:prstGeom prst="rect">
            <a:avLst/>
          </a:prstGeom>
          <a:solidFill>
            <a:srgbClr val="FF0000"/>
          </a:solidFill>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800" dirty="0" err="1" smtClean="0">
                <a:solidFill>
                  <a:schemeClr val="tx1"/>
                </a:solidFill>
                <a:effectLst>
                  <a:outerShdw blurRad="38100" dist="38100" dir="2700000" algn="tl">
                    <a:srgbClr val="000000">
                      <a:alpha val="43137"/>
                    </a:srgbClr>
                  </a:outerShdw>
                </a:effectLst>
                <a:latin typeface="Segoe" pitchFamily="34" charset="0"/>
              </a:rPr>
              <a:t>Uninterpreted</a:t>
            </a:r>
            <a:r>
              <a:rPr lang="en-US" sz="2800" dirty="0" smtClean="0">
                <a:solidFill>
                  <a:schemeClr val="tx1"/>
                </a:solidFill>
                <a:effectLst>
                  <a:outerShdw blurRad="38100" dist="38100" dir="2700000" algn="tl">
                    <a:srgbClr val="000000">
                      <a:alpha val="43137"/>
                    </a:srgbClr>
                  </a:outerShdw>
                </a:effectLst>
                <a:latin typeface="Segoe" pitchFamily="34" charset="0"/>
              </a:rPr>
              <a:t> Functions</a:t>
            </a: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graphicFrame>
        <p:nvGraphicFramePr>
          <p:cNvPr id="19" name="Object 18"/>
          <p:cNvGraphicFramePr>
            <a:graphicFrameLocks noChangeAspect="1"/>
          </p:cNvGraphicFramePr>
          <p:nvPr/>
        </p:nvGraphicFramePr>
        <p:xfrm>
          <a:off x="381000" y="5029200"/>
          <a:ext cx="5432611" cy="914400"/>
        </p:xfrm>
        <a:graphic>
          <a:graphicData uri="http://schemas.openxmlformats.org/presentationml/2006/ole">
            <mc:AlternateContent xmlns:mc="http://schemas.openxmlformats.org/markup-compatibility/2006">
              <mc:Choice xmlns:v="urn:schemas-microsoft-com:vml" Requires="v">
                <p:oleObj spid="_x0000_s364569" name="Equation" r:id="rId6" imgW="2565360" imgH="431640" progId="Equation.DSMT4">
                  <p:embed/>
                </p:oleObj>
              </mc:Choice>
              <mc:Fallback>
                <p:oleObj name="Equation" r:id="rId6" imgW="2565360" imgH="43164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000" y="5029200"/>
                        <a:ext cx="5432611"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0103190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10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1000"/>
                                        <p:tgtEl>
                                          <p:spTgt spid="1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1000"/>
                                        <p:tgtEl>
                                          <p:spTgt spid="1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1000"/>
                                        <p:tgtEl>
                                          <p:spTgt spid="16"/>
                                        </p:tgtEl>
                                      </p:cBhvr>
                                    </p:animEffect>
                                  </p:childTnLst>
                                </p:cTn>
                              </p:par>
                              <p:par>
                                <p:cTn id="31" presetID="10" presetClass="entr" presetSubtype="0"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1000"/>
                                        <p:tgtEl>
                                          <p:spTgt spid="23"/>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1000"/>
                                        <p:tgtEl>
                                          <p:spTgt spid="20"/>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4" grpId="0" animBg="1"/>
      <p:bldP spid="16" grpId="0" animBg="1"/>
      <p:bldP spid="17" grpId="0" animBg="1"/>
      <p:bldP spid="18" grpId="0" animBg="1"/>
      <p:bldP spid="20" grpId="0" animBg="1"/>
      <p:bldP spid="21" grpId="0" animBg="1"/>
      <p:bldP spid="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Z3?</a:t>
            </a:r>
            <a:endParaRPr lang="en-US" dirty="0"/>
          </a:p>
        </p:txBody>
      </p:sp>
      <p:sp>
        <p:nvSpPr>
          <p:cNvPr id="6" name="Rectangle 5"/>
          <p:cNvSpPr/>
          <p:nvPr/>
        </p:nvSpPr>
        <p:spPr>
          <a:xfrm>
            <a:off x="2286000" y="1577008"/>
            <a:ext cx="4982818" cy="2004392"/>
          </a:xfrm>
          <a:prstGeom prst="rect">
            <a:avLst/>
          </a:prstGeom>
        </p:spPr>
        <p:style>
          <a:lnRef idx="0">
            <a:schemeClr val="accent2"/>
          </a:lnRef>
          <a:fillRef idx="3">
            <a:schemeClr val="accent2"/>
          </a:fillRef>
          <a:effectRef idx="3">
            <a:schemeClr val="accent2"/>
          </a:effectRef>
          <a:fontRef idx="minor">
            <a:schemeClr val="lt1"/>
          </a:fontRef>
        </p:style>
        <p:txBody>
          <a:bodyPr rtlCol="0" anchor="t" anchorCtr="0"/>
          <a:lstStyle/>
          <a:p>
            <a:pPr algn="ctr"/>
            <a:r>
              <a:rPr lang="en-US" sz="2400" dirty="0" smtClean="0">
                <a:latin typeface="Calibri" pitchFamily="34" charset="0"/>
              </a:rPr>
              <a:t>Theory Solvers</a:t>
            </a:r>
            <a:endParaRPr lang="en-US" sz="2400" dirty="0">
              <a:latin typeface="Calibri" pitchFamily="34" charset="0"/>
            </a:endParaRPr>
          </a:p>
        </p:txBody>
      </p:sp>
      <p:sp>
        <p:nvSpPr>
          <p:cNvPr id="10" name="Rounded Rectangle 9"/>
          <p:cNvSpPr/>
          <p:nvPr/>
        </p:nvSpPr>
        <p:spPr>
          <a:xfrm>
            <a:off x="2438526" y="1995722"/>
            <a:ext cx="2209674" cy="302938"/>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000" b="1" dirty="0" smtClean="0">
                <a:latin typeface="Calibri" pitchFamily="34" charset="0"/>
              </a:rPr>
              <a:t>Bit-Vectors</a:t>
            </a:r>
            <a:endParaRPr lang="en-US" sz="2000" b="1" dirty="0">
              <a:latin typeface="Calibri" pitchFamily="34" charset="0"/>
            </a:endParaRPr>
          </a:p>
        </p:txBody>
      </p:sp>
      <p:sp>
        <p:nvSpPr>
          <p:cNvPr id="11" name="Rounded Rectangle 10"/>
          <p:cNvSpPr/>
          <p:nvPr/>
        </p:nvSpPr>
        <p:spPr>
          <a:xfrm>
            <a:off x="2438400" y="2354759"/>
            <a:ext cx="2218996" cy="331704"/>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000" b="1" dirty="0" smtClean="0">
                <a:latin typeface="Calibri" pitchFamily="34" charset="0"/>
              </a:rPr>
              <a:t>Lin-arithmetic</a:t>
            </a:r>
            <a:endParaRPr lang="en-US" sz="2000" b="1" dirty="0">
              <a:latin typeface="Calibri" pitchFamily="34" charset="0"/>
            </a:endParaRPr>
          </a:p>
        </p:txBody>
      </p:sp>
      <p:sp>
        <p:nvSpPr>
          <p:cNvPr id="12" name="Rounded Rectangle 11"/>
          <p:cNvSpPr/>
          <p:nvPr/>
        </p:nvSpPr>
        <p:spPr>
          <a:xfrm>
            <a:off x="4792200" y="2382025"/>
            <a:ext cx="2218199" cy="304439"/>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000" b="1" dirty="0" err="1" smtClean="0">
                <a:latin typeface="Calibri" pitchFamily="34" charset="0"/>
              </a:rPr>
              <a:t>Groebner</a:t>
            </a:r>
            <a:r>
              <a:rPr lang="en-US" sz="2000" b="1" dirty="0" smtClean="0">
                <a:latin typeface="Calibri" pitchFamily="34" charset="0"/>
              </a:rPr>
              <a:t> basis</a:t>
            </a:r>
            <a:endParaRPr lang="en-US" sz="2000" b="1" dirty="0">
              <a:latin typeface="Calibri" pitchFamily="34" charset="0"/>
            </a:endParaRPr>
          </a:p>
        </p:txBody>
      </p:sp>
      <p:sp>
        <p:nvSpPr>
          <p:cNvPr id="13" name="Rounded Rectangle 12"/>
          <p:cNvSpPr/>
          <p:nvPr/>
        </p:nvSpPr>
        <p:spPr>
          <a:xfrm>
            <a:off x="2415218" y="3119697"/>
            <a:ext cx="4595182" cy="385503"/>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000" b="1" dirty="0" smtClean="0">
                <a:latin typeface="Calibri" pitchFamily="34" charset="0"/>
              </a:rPr>
              <a:t>Free (</a:t>
            </a:r>
            <a:r>
              <a:rPr lang="en-US" sz="2000" b="1" dirty="0" err="1" smtClean="0">
                <a:latin typeface="Calibri" pitchFamily="34" charset="0"/>
              </a:rPr>
              <a:t>uninterpreted</a:t>
            </a:r>
            <a:r>
              <a:rPr lang="en-US" sz="2000" b="1" dirty="0" smtClean="0">
                <a:latin typeface="Calibri" pitchFamily="34" charset="0"/>
              </a:rPr>
              <a:t>) functions</a:t>
            </a:r>
            <a:endParaRPr lang="en-US" sz="2000" b="1" dirty="0">
              <a:latin typeface="Calibri" pitchFamily="34" charset="0"/>
            </a:endParaRPr>
          </a:p>
        </p:txBody>
      </p:sp>
      <p:sp>
        <p:nvSpPr>
          <p:cNvPr id="19" name="Rounded Rectangle 18"/>
          <p:cNvSpPr/>
          <p:nvPr/>
        </p:nvSpPr>
        <p:spPr>
          <a:xfrm>
            <a:off x="4800600" y="1988418"/>
            <a:ext cx="2197161" cy="330476"/>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000" b="1" dirty="0" smtClean="0">
                <a:latin typeface="Calibri" pitchFamily="34" charset="0"/>
              </a:rPr>
              <a:t>Arrays</a:t>
            </a:r>
            <a:endParaRPr lang="en-US" sz="2000" b="1" dirty="0">
              <a:latin typeface="Calibri" pitchFamily="34" charset="0"/>
            </a:endParaRPr>
          </a:p>
        </p:txBody>
      </p:sp>
      <p:sp>
        <p:nvSpPr>
          <p:cNvPr id="40" name="Rounded Rectangle 39"/>
          <p:cNvSpPr/>
          <p:nvPr/>
        </p:nvSpPr>
        <p:spPr>
          <a:xfrm>
            <a:off x="1456097" y="5486400"/>
            <a:ext cx="1981200" cy="68580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b="1" dirty="0" smtClean="0">
                <a:latin typeface="Calibri" pitchFamily="34" charset="0"/>
              </a:rPr>
              <a:t>Quantifiers:</a:t>
            </a:r>
          </a:p>
          <a:p>
            <a:pPr algn="ctr"/>
            <a:r>
              <a:rPr lang="en-US" b="1" dirty="0" smtClean="0">
                <a:latin typeface="Calibri" pitchFamily="34" charset="0"/>
              </a:rPr>
              <a:t>E-</a:t>
            </a:r>
            <a:r>
              <a:rPr lang="en-US" sz="1600" b="1" dirty="0" smtClean="0">
                <a:latin typeface="Calibri" pitchFamily="34" charset="0"/>
              </a:rPr>
              <a:t>matching</a:t>
            </a:r>
            <a:endParaRPr lang="en-US" b="1" dirty="0">
              <a:latin typeface="Calibri" pitchFamily="34" charset="0"/>
            </a:endParaRPr>
          </a:p>
        </p:txBody>
      </p:sp>
      <p:sp>
        <p:nvSpPr>
          <p:cNvPr id="44" name="Rounded Rectangle 43"/>
          <p:cNvSpPr/>
          <p:nvPr/>
        </p:nvSpPr>
        <p:spPr>
          <a:xfrm>
            <a:off x="7865571" y="1631622"/>
            <a:ext cx="1066392" cy="362887"/>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b="1" dirty="0" err="1" smtClean="0">
                <a:latin typeface="Calibri" pitchFamily="34" charset="0"/>
              </a:rPr>
              <a:t>OCaml</a:t>
            </a:r>
            <a:endParaRPr lang="en-US" b="1" dirty="0">
              <a:latin typeface="Calibri" pitchFamily="34" charset="0"/>
            </a:endParaRPr>
          </a:p>
        </p:txBody>
      </p:sp>
      <p:sp>
        <p:nvSpPr>
          <p:cNvPr id="48" name="Rounded Rectangle 47"/>
          <p:cNvSpPr/>
          <p:nvPr/>
        </p:nvSpPr>
        <p:spPr>
          <a:xfrm>
            <a:off x="7918513" y="2133600"/>
            <a:ext cx="865782" cy="362887"/>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000" b="1" dirty="0" smtClean="0">
                <a:latin typeface="Calibri" pitchFamily="34" charset="0"/>
              </a:rPr>
              <a:t>.NET</a:t>
            </a:r>
            <a:endParaRPr lang="en-US" sz="2000" b="1" dirty="0">
              <a:latin typeface="Calibri" pitchFamily="34" charset="0"/>
            </a:endParaRPr>
          </a:p>
        </p:txBody>
      </p:sp>
      <p:sp>
        <p:nvSpPr>
          <p:cNvPr id="50" name="Rounded Rectangle 49"/>
          <p:cNvSpPr/>
          <p:nvPr/>
        </p:nvSpPr>
        <p:spPr>
          <a:xfrm>
            <a:off x="7948850" y="2667000"/>
            <a:ext cx="675733" cy="362887"/>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000" b="1" dirty="0" smtClean="0">
                <a:latin typeface="Calibri" pitchFamily="34" charset="0"/>
              </a:rPr>
              <a:t>C</a:t>
            </a:r>
            <a:endParaRPr lang="en-US" sz="2000" b="1" dirty="0">
              <a:latin typeface="Calibri" pitchFamily="34" charset="0"/>
            </a:endParaRPr>
          </a:p>
        </p:txBody>
      </p:sp>
      <p:sp>
        <p:nvSpPr>
          <p:cNvPr id="59" name="Rounded Rectangle 58"/>
          <p:cNvSpPr/>
          <p:nvPr/>
        </p:nvSpPr>
        <p:spPr>
          <a:xfrm>
            <a:off x="298171" y="2861543"/>
            <a:ext cx="1292092" cy="343488"/>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000" b="1" dirty="0" smtClean="0">
                <a:latin typeface="Calibri" pitchFamily="34" charset="0"/>
              </a:rPr>
              <a:t>Native</a:t>
            </a:r>
            <a:endParaRPr lang="en-US" sz="2000" b="1" dirty="0">
              <a:latin typeface="Calibri" pitchFamily="34" charset="0"/>
            </a:endParaRPr>
          </a:p>
        </p:txBody>
      </p:sp>
      <p:sp>
        <p:nvSpPr>
          <p:cNvPr id="61" name="Rounded Rectangle 60"/>
          <p:cNvSpPr/>
          <p:nvPr/>
        </p:nvSpPr>
        <p:spPr>
          <a:xfrm>
            <a:off x="416753" y="2185783"/>
            <a:ext cx="1160258" cy="343488"/>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000" b="1" dirty="0" smtClean="0">
                <a:latin typeface="Calibri" pitchFamily="34" charset="0"/>
              </a:rPr>
              <a:t>SMT-LIB</a:t>
            </a:r>
            <a:endParaRPr lang="en-US" sz="2000" b="1" dirty="0">
              <a:latin typeface="Calibri" pitchFamily="34" charset="0"/>
            </a:endParaRPr>
          </a:p>
        </p:txBody>
      </p:sp>
      <p:sp>
        <p:nvSpPr>
          <p:cNvPr id="63" name="Rounded Rectangle 62"/>
          <p:cNvSpPr/>
          <p:nvPr/>
        </p:nvSpPr>
        <p:spPr>
          <a:xfrm>
            <a:off x="1371600" y="4572000"/>
            <a:ext cx="2133600" cy="68580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b="1" dirty="0" smtClean="0">
                <a:latin typeface="Calibri" pitchFamily="34" charset="0"/>
              </a:rPr>
              <a:t>Model Generation:</a:t>
            </a:r>
          </a:p>
          <a:p>
            <a:pPr algn="ctr"/>
            <a:r>
              <a:rPr lang="en-US" b="1" dirty="0" smtClean="0">
                <a:latin typeface="Calibri" pitchFamily="34" charset="0"/>
              </a:rPr>
              <a:t>Finite Models</a:t>
            </a:r>
          </a:p>
        </p:txBody>
      </p:sp>
      <p:sp>
        <p:nvSpPr>
          <p:cNvPr id="65" name="Left Arrow 64"/>
          <p:cNvSpPr/>
          <p:nvPr/>
        </p:nvSpPr>
        <p:spPr bwMode="auto">
          <a:xfrm>
            <a:off x="7301947" y="2706755"/>
            <a:ext cx="636105" cy="251791"/>
          </a:xfrm>
          <a:prstGeom prst="lef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66" name="Left Arrow 65"/>
          <p:cNvSpPr/>
          <p:nvPr/>
        </p:nvSpPr>
        <p:spPr bwMode="auto">
          <a:xfrm>
            <a:off x="7282071" y="2209800"/>
            <a:ext cx="636105" cy="251791"/>
          </a:xfrm>
          <a:prstGeom prst="lef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67" name="Left Arrow 66"/>
          <p:cNvSpPr/>
          <p:nvPr/>
        </p:nvSpPr>
        <p:spPr bwMode="auto">
          <a:xfrm>
            <a:off x="7275447" y="1676400"/>
            <a:ext cx="636105" cy="251791"/>
          </a:xfrm>
          <a:prstGeom prst="lef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68" name="Right Arrow 67"/>
          <p:cNvSpPr/>
          <p:nvPr/>
        </p:nvSpPr>
        <p:spPr bwMode="auto">
          <a:xfrm>
            <a:off x="1550503" y="1669776"/>
            <a:ext cx="742122" cy="291548"/>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69" name="Right Arrow 68"/>
          <p:cNvSpPr/>
          <p:nvPr/>
        </p:nvSpPr>
        <p:spPr bwMode="auto">
          <a:xfrm>
            <a:off x="1557131" y="2219736"/>
            <a:ext cx="742122" cy="291548"/>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70" name="Right Arrow 69"/>
          <p:cNvSpPr/>
          <p:nvPr/>
        </p:nvSpPr>
        <p:spPr bwMode="auto">
          <a:xfrm>
            <a:off x="1570383" y="2882336"/>
            <a:ext cx="742122" cy="291548"/>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57" name="Rounded Rectangle 56"/>
          <p:cNvSpPr/>
          <p:nvPr/>
        </p:nvSpPr>
        <p:spPr>
          <a:xfrm>
            <a:off x="258416" y="1602675"/>
            <a:ext cx="1451114" cy="343488"/>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000" b="1" dirty="0" smtClean="0">
                <a:latin typeface="Calibri" pitchFamily="34" charset="0"/>
              </a:rPr>
              <a:t>Simplify</a:t>
            </a:r>
            <a:endParaRPr lang="en-US" sz="2000" b="1" dirty="0">
              <a:latin typeface="Calibri" pitchFamily="34" charset="0"/>
            </a:endParaRPr>
          </a:p>
        </p:txBody>
      </p:sp>
      <p:sp>
        <p:nvSpPr>
          <p:cNvPr id="38" name="Rounded Rectangle 37"/>
          <p:cNvSpPr/>
          <p:nvPr/>
        </p:nvSpPr>
        <p:spPr>
          <a:xfrm>
            <a:off x="4800600" y="2743200"/>
            <a:ext cx="2218199" cy="304439"/>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000" b="1" dirty="0" smtClean="0">
                <a:latin typeface="Calibri" pitchFamily="34" charset="0"/>
              </a:rPr>
              <a:t>Comb. Array Logic</a:t>
            </a:r>
            <a:endParaRPr lang="en-US" sz="2000" b="1" dirty="0">
              <a:latin typeface="Calibri" pitchFamily="34" charset="0"/>
            </a:endParaRPr>
          </a:p>
        </p:txBody>
      </p:sp>
      <p:sp>
        <p:nvSpPr>
          <p:cNvPr id="39" name="Rounded Rectangle 38"/>
          <p:cNvSpPr/>
          <p:nvPr/>
        </p:nvSpPr>
        <p:spPr>
          <a:xfrm>
            <a:off x="2438400" y="2743200"/>
            <a:ext cx="2218199" cy="304439"/>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b="1" dirty="0" smtClean="0">
                <a:latin typeface="Calibri" pitchFamily="34" charset="0"/>
              </a:rPr>
              <a:t>Recursive </a:t>
            </a:r>
            <a:r>
              <a:rPr lang="en-US" b="1" dirty="0" err="1" smtClean="0">
                <a:latin typeface="Calibri" pitchFamily="34" charset="0"/>
              </a:rPr>
              <a:t>Datatypes</a:t>
            </a:r>
            <a:endParaRPr lang="en-US" b="1" dirty="0">
              <a:latin typeface="Calibri" pitchFamily="34" charset="0"/>
            </a:endParaRPr>
          </a:p>
        </p:txBody>
      </p:sp>
      <p:sp>
        <p:nvSpPr>
          <p:cNvPr id="41" name="Rounded Rectangle 40"/>
          <p:cNvSpPr/>
          <p:nvPr/>
        </p:nvSpPr>
        <p:spPr>
          <a:xfrm>
            <a:off x="3850378" y="4591880"/>
            <a:ext cx="1978673" cy="689112"/>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b="1" dirty="0" smtClean="0">
                <a:latin typeface="Calibri" pitchFamily="34" charset="0"/>
              </a:rPr>
              <a:t>Quantifiers:</a:t>
            </a:r>
          </a:p>
          <a:p>
            <a:pPr algn="ctr"/>
            <a:r>
              <a:rPr lang="en-US" b="1" dirty="0" smtClean="0">
                <a:latin typeface="Calibri" pitchFamily="34" charset="0"/>
              </a:rPr>
              <a:t>Super-position</a:t>
            </a:r>
            <a:endParaRPr lang="en-US" b="1" dirty="0">
              <a:latin typeface="Calibri" pitchFamily="34" charset="0"/>
            </a:endParaRPr>
          </a:p>
        </p:txBody>
      </p:sp>
      <p:sp>
        <p:nvSpPr>
          <p:cNvPr id="42" name="Rounded Rectangle 41"/>
          <p:cNvSpPr/>
          <p:nvPr/>
        </p:nvSpPr>
        <p:spPr>
          <a:xfrm>
            <a:off x="6169682" y="4611758"/>
            <a:ext cx="2117034" cy="649357"/>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b="1" dirty="0" smtClean="0">
                <a:latin typeface="Calibri" pitchFamily="34" charset="0"/>
              </a:rPr>
              <a:t>Proof objects</a:t>
            </a:r>
          </a:p>
        </p:txBody>
      </p:sp>
      <p:sp>
        <p:nvSpPr>
          <p:cNvPr id="43" name="Rounded Rectangle 42"/>
          <p:cNvSpPr/>
          <p:nvPr/>
        </p:nvSpPr>
        <p:spPr>
          <a:xfrm>
            <a:off x="3856632" y="5486400"/>
            <a:ext cx="1934568" cy="642761"/>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b="1" dirty="0" smtClean="0">
                <a:latin typeface="Calibri" pitchFamily="34" charset="0"/>
              </a:rPr>
              <a:t>Parallel Z3</a:t>
            </a:r>
          </a:p>
        </p:txBody>
      </p:sp>
      <p:sp>
        <p:nvSpPr>
          <p:cNvPr id="45" name="Rounded Rectangle 44"/>
          <p:cNvSpPr/>
          <p:nvPr/>
        </p:nvSpPr>
        <p:spPr>
          <a:xfrm>
            <a:off x="6172200" y="5443298"/>
            <a:ext cx="2133600" cy="662641"/>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b="1" dirty="0" smtClean="0">
                <a:latin typeface="Calibri" pitchFamily="34" charset="0"/>
              </a:rPr>
              <a:t>Cores: Assumption tracking</a:t>
            </a:r>
          </a:p>
        </p:txBody>
      </p:sp>
      <p:sp>
        <p:nvSpPr>
          <p:cNvPr id="30" name="TextBox 29"/>
          <p:cNvSpPr txBox="1"/>
          <p:nvPr/>
        </p:nvSpPr>
        <p:spPr>
          <a:xfrm>
            <a:off x="381000" y="6412468"/>
            <a:ext cx="8545929" cy="369332"/>
          </a:xfrm>
          <a:prstGeom prst="rect">
            <a:avLst/>
          </a:prstGeom>
          <a:noFill/>
        </p:spPr>
        <p:txBody>
          <a:bodyPr wrap="none" rtlCol="0">
            <a:spAutoFit/>
          </a:bodyPr>
          <a:lstStyle/>
          <a:p>
            <a:r>
              <a:rPr lang="en-US" dirty="0" smtClean="0">
                <a:solidFill>
                  <a:schemeClr val="bg1"/>
                </a:solidFill>
              </a:rPr>
              <a:t>By Leonardo de Moura &amp; Nikolaj Bjørner </a:t>
            </a:r>
            <a:r>
              <a:rPr lang="en-US" dirty="0" smtClean="0">
                <a:solidFill>
                  <a:schemeClr val="bg1"/>
                </a:solidFill>
                <a:hlinkClick r:id="rId2"/>
              </a:rPr>
              <a:t>http://research.microsoft.com/projects/z3</a:t>
            </a:r>
            <a:r>
              <a:rPr lang="en-US" dirty="0" smtClean="0">
                <a:solidFill>
                  <a:schemeClr val="bg1"/>
                </a:solidFill>
              </a:rPr>
              <a:t> </a:t>
            </a:r>
          </a:p>
        </p:txBody>
      </p:sp>
      <p:sp>
        <p:nvSpPr>
          <p:cNvPr id="34" name="Left Arrow 33"/>
          <p:cNvSpPr/>
          <p:nvPr/>
        </p:nvSpPr>
        <p:spPr bwMode="auto">
          <a:xfrm>
            <a:off x="7315200" y="3163955"/>
            <a:ext cx="636105" cy="251791"/>
          </a:xfrm>
          <a:prstGeom prst="lef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3" name="Rounded Rectangle 32"/>
          <p:cNvSpPr/>
          <p:nvPr/>
        </p:nvSpPr>
        <p:spPr>
          <a:xfrm>
            <a:off x="7772401" y="3124200"/>
            <a:ext cx="1219200" cy="362887"/>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000" b="1" dirty="0" smtClean="0">
                <a:latin typeface="Calibri" pitchFamily="34" charset="0"/>
              </a:rPr>
              <a:t>F# quote</a:t>
            </a:r>
            <a:endParaRPr lang="en-US" sz="2000" b="1" dirty="0">
              <a:latin typeface="Calibri" pitchFamily="34" charset="0"/>
            </a:endParaRPr>
          </a:p>
        </p:txBody>
      </p:sp>
      <p:sp>
        <p:nvSpPr>
          <p:cNvPr id="46" name="Rounded Rectangle 45"/>
          <p:cNvSpPr/>
          <p:nvPr/>
        </p:nvSpPr>
        <p:spPr>
          <a:xfrm>
            <a:off x="3718892" y="3733800"/>
            <a:ext cx="2117034" cy="649357"/>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b="1" dirty="0" smtClean="0">
                <a:latin typeface="Calibri" pitchFamily="34" charset="0"/>
              </a:rPr>
              <a:t>SAT core</a:t>
            </a:r>
          </a:p>
        </p:txBody>
      </p:sp>
      <p:pic>
        <p:nvPicPr>
          <p:cNvPr id="47" name="Picture 46" descr="leonardo.jpg"/>
          <p:cNvPicPr>
            <a:picLocks noChangeAspect="1"/>
          </p:cNvPicPr>
          <p:nvPr/>
        </p:nvPicPr>
        <p:blipFill>
          <a:blip r:embed="rId3" cstate="print"/>
          <a:stretch>
            <a:fillRect/>
          </a:stretch>
        </p:blipFill>
        <p:spPr>
          <a:xfrm>
            <a:off x="298171" y="5111996"/>
            <a:ext cx="1023761" cy="1023761"/>
          </a:xfrm>
          <a:prstGeom prst="rect">
            <a:avLst/>
          </a:prstGeom>
        </p:spPr>
      </p:pic>
    </p:spTree>
    <p:extLst>
      <p:ext uri="{BB962C8B-B14F-4D97-AF65-F5344CB8AC3E}">
        <p14:creationId xmlns:p14="http://schemas.microsoft.com/office/powerpoint/2010/main" val="3110469382"/>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2.2"/>
</p:tagLst>
</file>

<file path=ppt/tags/tag2.xml><?xml version="1.0" encoding="utf-8"?>
<p:tagLst xmlns:a="http://schemas.openxmlformats.org/drawingml/2006/main" xmlns:r="http://schemas.openxmlformats.org/officeDocument/2006/relationships" xmlns:p="http://schemas.openxmlformats.org/presentationml/2006/main">
  <p:tag name="TIMING" val="|22.2"/>
</p:tagLst>
</file>

<file path=ppt/tags/tag3.xml><?xml version="1.0" encoding="utf-8"?>
<p:tagLst xmlns:a="http://schemas.openxmlformats.org/drawingml/2006/main" xmlns:r="http://schemas.openxmlformats.org/officeDocument/2006/relationships" xmlns:p="http://schemas.openxmlformats.org/presentationml/2006/main">
  <p:tag name="TIMING" val="|22.2"/>
</p:tagLst>
</file>

<file path=ppt/tags/tag4.xml><?xml version="1.0" encoding="utf-8"?>
<p:tagLst xmlns:a="http://schemas.openxmlformats.org/drawingml/2006/main" xmlns:r="http://schemas.openxmlformats.org/officeDocument/2006/relationships" xmlns:p="http://schemas.openxmlformats.org/presentationml/2006/main">
  <p:tag name="TIMING" val="|22.2"/>
</p:tagLst>
</file>

<file path=ppt/theme/theme1.xml><?xml version="1.0" encoding="utf-8"?>
<a:theme xmlns:a="http://schemas.openxmlformats.org/drawingml/2006/main" name="MSR_PPT_all_template_v05_light">
  <a:themeElements>
    <a:clrScheme name="MSR 2007">
      <a:dk1>
        <a:srgbClr val="000000"/>
      </a:dk1>
      <a:lt1>
        <a:srgbClr val="FFFFFF"/>
      </a:lt1>
      <a:dk2>
        <a:srgbClr val="3F3F3F"/>
      </a:dk2>
      <a:lt2>
        <a:srgbClr val="FFFFFF"/>
      </a:lt2>
      <a:accent1>
        <a:srgbClr val="FFDF79"/>
      </a:accent1>
      <a:accent2>
        <a:srgbClr val="5782B5"/>
      </a:accent2>
      <a:accent3>
        <a:srgbClr val="E28A54"/>
      </a:accent3>
      <a:accent4>
        <a:srgbClr val="94D850"/>
      </a:accent4>
      <a:accent5>
        <a:srgbClr val="FFA94B"/>
      </a:accent5>
      <a:accent6>
        <a:srgbClr val="9047B9"/>
      </a:accent6>
      <a:hlink>
        <a:srgbClr val="009ED6"/>
      </a:hlink>
      <a:folHlink>
        <a:srgbClr val="DDD819"/>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txDef>
      <a:spPr>
        <a:noFill/>
      </a:spPr>
      <a:bodyPr wrap="none" rtlCol="0">
        <a:spAutoFit/>
      </a:bodyPr>
      <a:lstStyle>
        <a:defPPr>
          <a:defRPr dirty="0" err="1" smtClean="0">
            <a:solidFill>
              <a:schemeClr val="bg1"/>
            </a:solidFill>
          </a:defRPr>
        </a:defPPr>
      </a:lstStyle>
    </a:txDef>
  </a:objectDefaults>
  <a:extraClrSchemeLst/>
</a:theme>
</file>

<file path=ppt/theme/theme2.xml><?xml version="1.0" encoding="utf-8"?>
<a:theme xmlns:a="http://schemas.openxmlformats.org/drawingml/2006/main" name="Office Theme">
  <a:themeElements>
    <a:clrScheme name="Custom 2">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E3074916C7A05429E3860C96E939D68" ma:contentTypeVersion="3" ma:contentTypeDescription="Create a new document." ma:contentTypeScope="" ma:versionID="2f9d0a3e4dab1dbcfa92ef49294c9fd6">
  <xsd:schema xmlns:xsd="http://www.w3.org/2001/XMLSchema" xmlns:p="http://schemas.microsoft.com/office/2006/metadata/properties" targetNamespace="http://schemas.microsoft.com/office/2006/metadata/properties" ma:root="true" ma:fieldsID="1767b50499e116a953c72fb09f4df491">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4.xml><?xml version="1.0" encoding="utf-8"?>
<outs:outSpaceData xmlns:outs="http://schemas.microsoft.com/office/2009/outspace/metadata">
  <outs:relatedDates>
    <outs:relatedDate>
      <outs:type>3</outs:type>
      <outs:displayName>Last Modified</outs:displayName>
      <outs:dateTime>2009-06-13T23:56:55Z</outs:dateTime>
      <outs:isPinned>true</outs:isPinned>
    </outs:relatedDate>
    <outs:relatedDate>
      <outs:type>2</outs:type>
      <outs:displayName>Created</outs:displayName>
      <outs:dateTime>2007-06-05T19:21:09Z</outs:dateTime>
      <outs:isPinned>true</outs:isPinned>
    </outs:relatedDate>
    <outs:relatedDate>
      <outs:type>4</outs:type>
      <outs:displayName>Last Printed</outs:displayName>
      <outs:dateTime/>
      <outs:isPinned>true</outs:isPinned>
    </outs:relatedDate>
  </outs:relatedDates>
  <outs:relatedDocuments>
    <outs:relatedDocument>
      <outs:type>2</outs:type>
      <outs:displayName>Other documents in current folder</outs:displayName>
      <outs:uri/>
      <outs:isPinned>true</outs:isPinned>
    </outs:relatedDocument>
  </outs:relatedDocuments>
  <outs:relatedPeople>
    <outs:relatedPeopleItem>
      <outs:category>Author</outs:category>
      <outs:people>
        <outs:relatedPerson>
          <outs:displayName>Jennifer Henshaw</outs:displayName>
          <outs:accountName/>
        </outs:relatedPerson>
      </outs:people>
      <outs:source>0</outs:source>
      <outs:isPinned>true</outs:isPinned>
    </outs:relatedPeopleItem>
    <outs:relatedPeopleItem>
      <outs:category>Last modified by</outs:category>
      <outs:people>
        <outs:relatedPerson>
          <outs:displayName>Nikolaj Bjorner</outs:displayName>
          <outs:accountName/>
        </outs:relatedPerson>
      </outs:people>
      <outs:source>0</outs:source>
      <outs:isPinned>true</outs:isPinned>
    </outs:relatedPeopleItem>
    <outs:relatedPeopleItem>
      <outs:category>Manager</outs:category>
      <outs:people>
        <outs:relatedPerson>
          <outs:displayName>&lt;Content Manager Name Here&gt;</outs:displayName>
          <outs:accountName/>
        </outs:relatedPerson>
      </outs:people>
      <outs:source>0</outs:source>
      <outs:isPinned>false</outs:isPinned>
    </outs:relatedPeopleItem>
  </outs:relatedPeople>
  <propertyMetadataList xmlns="http://schemas.microsoft.com/office/2009/outspace/metadata">
    <propertyMetadata>
      <type>0</type>
      <propertyId>2228224</propertyId>
      <propertyName/>
      <isPinned>true</isPinned>
    </propertyMetadata>
    <propertyMetadata>
      <type>0</type>
      <propertyId>1114115</propertyId>
      <propertyName/>
      <isPinned>true</isPinned>
    </propertyMetadata>
    <propertyMetadata>
      <type>0</type>
      <propertyId>1114117</propertyId>
      <propertyName/>
      <isPinned>true</isPinned>
    </propertyMetadata>
    <propertyMetadata>
      <type>0</type>
      <propertyId>589825</propertyId>
      <propertyName/>
      <isPinned>false</isPinned>
    </propertyMetadata>
    <propertyMetadata>
      <type>0</type>
      <propertyId>1114116</propertyId>
      <propertyName/>
      <isPinned>false</isPinned>
    </propertyMetadata>
    <propertyMetadata>
      <type>0</type>
      <propertyId>14</propertyId>
      <propertyName/>
      <isPinned>true</isPinned>
    </propertyMetadata>
    <propertyMetadata>
      <type>0</type>
      <propertyId>8</propertyId>
      <propertyName/>
      <isPinned>true</isPinned>
    </propertyMetadata>
    <propertyMetadata>
      <type>0</type>
      <propertyId>6</propertyId>
      <propertyName/>
      <isPinned>false</isPinned>
    </propertyMetadata>
    <propertyMetadata>
      <type>0</type>
      <propertyId>1114118</propertyId>
      <propertyName/>
      <isPinned>false</isPinned>
    </propertyMetadata>
    <propertyMetadata>
      <type>0</type>
      <propertyId>1179649</propertyId>
      <propertyName/>
      <isPinned>false</isPinned>
    </propertyMetadata>
    <propertyMetadata>
      <type>0</type>
      <propertyId>655365</propertyId>
      <propertyName/>
      <isPinned>false</isPinned>
    </propertyMetadata>
    <propertyMetadata>
      <type>0</type>
      <propertyId>1</propertyId>
      <propertyName/>
      <isPinned>false</isPinned>
    </propertyMetadata>
    <propertyMetadata>
      <type>0</type>
      <propertyId>0</propertyId>
      <propertyName/>
      <isPinned>true</isPinned>
    </propertyMetadata>
    <propertyMetadata>
      <type>0</type>
      <propertyId>13</propertyId>
      <propertyName/>
      <isPinned>false</isPinned>
    </propertyMetadata>
    <propertyMetadata>
      <type>0</type>
      <propertyId>1179653</propertyId>
      <propertyName/>
      <isPinned>false</isPinned>
    </propertyMetadata>
    <propertyMetadata>
      <type>0</type>
      <propertyId>22</propertyId>
      <propertyName/>
      <isPinned>false</isPinned>
    </propertyMetadata>
  </propertyMetadataList>
  <outs:corruptMetadataWasLost/>
</outs:outSpaceData>
</file>

<file path=customXml/itemProps1.xml><?xml version="1.0" encoding="utf-8"?>
<ds:datastoreItem xmlns:ds="http://schemas.openxmlformats.org/officeDocument/2006/customXml" ds:itemID="{014AE0F6-A26A-488C-8FCD-1935552EF916}">
  <ds:schemaRefs>
    <ds:schemaRef ds:uri="http://schemas.microsoft.com/office/2006/metadata/properties"/>
    <ds:schemaRef ds:uri="http://purl.org/dc/elements/1.1/"/>
    <ds:schemaRef ds:uri="http://schemas.microsoft.com/office/2006/documentManagement/types"/>
    <ds:schemaRef ds:uri="http://purl.org/dc/dcmitype/"/>
    <ds:schemaRef ds:uri="http://purl.org/dc/terms/"/>
    <ds:schemaRef ds:uri="http://schemas.openxmlformats.org/package/2006/metadata/core-properties"/>
    <ds:schemaRef ds:uri="http://www.w3.org/XML/1998/namespace"/>
    <ds:schemaRef ds:uri="http://schemas.microsoft.com/office/infopath/2007/PartnerControls"/>
  </ds:schemaRefs>
</ds:datastoreItem>
</file>

<file path=customXml/itemProps2.xml><?xml version="1.0" encoding="utf-8"?>
<ds:datastoreItem xmlns:ds="http://schemas.openxmlformats.org/officeDocument/2006/customXml" ds:itemID="{318D8302-06BF-48B4-A23B-C02C7EDB1585}">
  <ds:schemaRefs>
    <ds:schemaRef ds:uri="http://schemas.microsoft.com/sharepoint/v3/contenttype/forms"/>
  </ds:schemaRefs>
</ds:datastoreItem>
</file>

<file path=customXml/itemProps3.xml><?xml version="1.0" encoding="utf-8"?>
<ds:datastoreItem xmlns:ds="http://schemas.openxmlformats.org/officeDocument/2006/customXml" ds:itemID="{44FE10DA-B75A-4A0C-95A3-7C4AB406BA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4.xml><?xml version="1.0" encoding="utf-8"?>
<ds:datastoreItem xmlns:ds="http://schemas.openxmlformats.org/officeDocument/2006/customXml" ds:itemID="{2269D944-88CE-42D2-A308-449EAFE1901A}">
  <ds:schemaRefs>
    <ds:schemaRef ds:uri="http://schemas.microsoft.com/office/2009/outspace/metadata"/>
  </ds:schemaRefs>
</ds:datastoreItem>
</file>

<file path=docProps/app.xml><?xml version="1.0" encoding="utf-8"?>
<Properties xmlns="http://schemas.openxmlformats.org/officeDocument/2006/extended-properties" xmlns:vt="http://schemas.openxmlformats.org/officeDocument/2006/docPropsVTypes">
  <Template>MSR_PPT_all_template_v05_light</Template>
  <TotalTime>21712</TotalTime>
  <Words>2518</Words>
  <Application>Microsoft Office PowerPoint</Application>
  <PresentationFormat>On-screen Show (4:3)</PresentationFormat>
  <Paragraphs>589</Paragraphs>
  <Slides>49</Slides>
  <Notes>9</Notes>
  <HiddenSlides>2</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49</vt:i4>
      </vt:variant>
    </vt:vector>
  </HeadingPairs>
  <TitlesOfParts>
    <vt:vector size="52" baseType="lpstr">
      <vt:lpstr>MSR_PPT_all_template_v05_light</vt:lpstr>
      <vt:lpstr>Office Theme</vt:lpstr>
      <vt:lpstr>Equation</vt:lpstr>
      <vt:lpstr>Engineering Satisfiability Modulo Theories Solvers for Intractable Problems</vt:lpstr>
      <vt:lpstr>This talk</vt:lpstr>
      <vt:lpstr>Some Microsoft Engines using Z3</vt:lpstr>
      <vt:lpstr>SAGE by the numbers</vt:lpstr>
      <vt:lpstr>PREfix [Moy, B., Sielaff]</vt:lpstr>
      <vt:lpstr> Example: an overflowed allocation size</vt:lpstr>
      <vt:lpstr>Building Verve</vt:lpstr>
      <vt:lpstr>What is Satisfiability Modulo Theories?</vt:lpstr>
      <vt:lpstr>What is Z3?</vt:lpstr>
      <vt:lpstr>Tractability and Applications</vt:lpstr>
      <vt:lpstr>VCC Performance Trends Nov 08 – Mar 09</vt:lpstr>
      <vt:lpstr>The Importance of Speed</vt:lpstr>
      <vt:lpstr>Tractability and Applications</vt:lpstr>
      <vt:lpstr>Tractability and Applications</vt:lpstr>
      <vt:lpstr>Tractability and Applications</vt:lpstr>
      <vt:lpstr>Tractability and Applications</vt:lpstr>
      <vt:lpstr>Tractability and Applications</vt:lpstr>
      <vt:lpstr>Tractability and Applications</vt:lpstr>
      <vt:lpstr>Symptom of a problem</vt:lpstr>
      <vt:lpstr>Another challenge</vt:lpstr>
      <vt:lpstr>A Framework and its limitations</vt:lpstr>
      <vt:lpstr>A Framework and its limitations</vt:lpstr>
      <vt:lpstr>Review: SAT made “tractable” </vt:lpstr>
      <vt:lpstr>Review: SAT made “tractable”</vt:lpstr>
      <vt:lpstr>Review: SAT made “tractable”</vt:lpstr>
      <vt:lpstr>Review: SAT made “tractable”</vt:lpstr>
      <vt:lpstr>Review: Modern DPLL in a nutshell</vt:lpstr>
      <vt:lpstr>DPLL(T) in a nutshell</vt:lpstr>
      <vt:lpstr>DPLL(T) misses short proofs</vt:lpstr>
      <vt:lpstr>DPLL(T) misses short proofs</vt:lpstr>
      <vt:lpstr>DPLL(⊔base) misses short proofs</vt:lpstr>
      <vt:lpstr>Conflict Directed Theory Resolution</vt:lpstr>
      <vt:lpstr>Th(Equality) - Example</vt:lpstr>
      <vt:lpstr>Th(Equality) - Example</vt:lpstr>
      <vt:lpstr>Deciding Th(Equality)</vt:lpstr>
      <vt:lpstr>Deciding Th(Equality)</vt:lpstr>
      <vt:lpstr>Deciding Th(Equality)</vt:lpstr>
      <vt:lpstr>Deciding Th(Equality)</vt:lpstr>
      <vt:lpstr>CDTR for Th(Equalities)</vt:lpstr>
      <vt:lpstr>CDTR for Th(Equalities)</vt:lpstr>
      <vt:lpstr>CDTR for Th(Equalities)</vt:lpstr>
      <vt:lpstr>CDTR: Th(Equalities)</vt:lpstr>
      <vt:lpstr>CDTR for Linear Difference Arithmetic</vt:lpstr>
      <vt:lpstr>CDTR: Linear Difference Arithmetic</vt:lpstr>
      <vt:lpstr>CDTR: Linear Difference Arithmetic</vt:lpstr>
      <vt:lpstr>CDTR: Linear Difference Arithmetic</vt:lpstr>
      <vt:lpstr>CDTR: Linear Difference Arithmetic</vt:lpstr>
      <vt:lpstr>Context and Extensions</vt:lpstr>
      <vt:lpstr>Summary</vt:lpstr>
    </vt:vector>
  </TitlesOfParts>
  <Manager>&lt;Content Manager Name Here&gt;</Manager>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subject>Name of Event</dc:subject>
  <dc:creator>Jennifer Henshaw</dc:creator>
  <dc:description>Template: Mark Johnson, Silver Fox Productions Inc.
Formatting:
Event Date:
Event Location:
Audience:</dc:description>
  <cp:lastModifiedBy>Nikolaj Bjorner</cp:lastModifiedBy>
  <cp:revision>1402</cp:revision>
  <dcterms:created xsi:type="dcterms:W3CDTF">2007-06-05T19:21:09Z</dcterms:created>
  <dcterms:modified xsi:type="dcterms:W3CDTF">2010-07-09T02:19:37Z</dcterms:modified>
</cp:coreProperties>
</file>