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notesSlides/notesSlide4.xml" ContentType="application/vnd.openxmlformats-officedocument.presentationml.notesSlide+xml"/>
  <Override PartName="/ppt/ink/ink2.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xml" ContentType="application/vnd.openxmlformats-officedocument.presentationml.tags+xml"/>
  <Override PartName="/ppt/notesSlides/notesSlide10.xml" ContentType="application/vnd.openxmlformats-officedocument.presentationml.notesSlide+xml"/>
  <Override PartName="/ppt/tags/tag3.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4.xml" ContentType="application/vnd.openxmlformats-officedocument.presentationml.tags+xml"/>
  <Override PartName="/ppt/notesSlides/notesSlide13.xml" ContentType="application/vnd.openxmlformats-officedocument.presentationml.notesSlide+xml"/>
  <Override PartName="/ppt/tags/tag5.xml" ContentType="application/vnd.openxmlformats-officedocument.presentationml.tags+xml"/>
  <Override PartName="/ppt/notesSlides/notesSlide14.xml" ContentType="application/vnd.openxmlformats-officedocument.presentationml.notesSlide+xml"/>
  <Override PartName="/ppt/tags/tag6.xml" ContentType="application/vnd.openxmlformats-officedocument.presentationml.tags+xml"/>
  <Override PartName="/ppt/notesSlides/notesSlide15.xml" ContentType="application/vnd.openxmlformats-officedocument.presentationml.notesSlide+xml"/>
  <Override PartName="/ppt/tags/tag7.xml" ContentType="application/vnd.openxmlformats-officedocument.presentationml.tags+xml"/>
  <Override PartName="/ppt/notesSlides/notesSlide16.xml" ContentType="application/vnd.openxmlformats-officedocument.presentationml.notesSlide+xml"/>
  <Override PartName="/ppt/tags/tag8.xml" ContentType="application/vnd.openxmlformats-officedocument.presentationml.tags+xml"/>
  <Override PartName="/ppt/notesSlides/notesSlide17.xml" ContentType="application/vnd.openxmlformats-officedocument.presentationml.notesSlide+xml"/>
  <Override PartName="/ppt/tags/tag9.xml" ContentType="application/vnd.openxmlformats-officedocument.presentationml.tags+xml"/>
  <Override PartName="/ppt/notesSlides/notesSlide18.xml" ContentType="application/vnd.openxmlformats-officedocument.presentationml.notesSlide+xml"/>
  <Override PartName="/ppt/tags/tag10.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1.xml" ContentType="application/vnd.openxmlformats-officedocument.presentationml.tags+xml"/>
  <Override PartName="/ppt/notesSlides/notesSlide22.xml" ContentType="application/vnd.openxmlformats-officedocument.presentationml.notesSlide+xml"/>
  <Override PartName="/ppt/tags/tag12.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15.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7" r:id="rId5"/>
  </p:sldMasterIdLst>
  <p:notesMasterIdLst>
    <p:notesMasterId r:id="rId158"/>
  </p:notesMasterIdLst>
  <p:handoutMasterIdLst>
    <p:handoutMasterId r:id="rId159"/>
  </p:handoutMasterIdLst>
  <p:sldIdLst>
    <p:sldId id="1607" r:id="rId6"/>
    <p:sldId id="1620" r:id="rId7"/>
    <p:sldId id="1703" r:id="rId8"/>
    <p:sldId id="1606" r:id="rId9"/>
    <p:sldId id="1479" r:id="rId10"/>
    <p:sldId id="1480" r:id="rId11"/>
    <p:sldId id="1481" r:id="rId12"/>
    <p:sldId id="1482" r:id="rId13"/>
    <p:sldId id="1664" r:id="rId14"/>
    <p:sldId id="1665" r:id="rId15"/>
    <p:sldId id="1646" r:id="rId16"/>
    <p:sldId id="1486" r:id="rId17"/>
    <p:sldId id="1593" r:id="rId18"/>
    <p:sldId id="1567" r:id="rId19"/>
    <p:sldId id="1485" r:id="rId20"/>
    <p:sldId id="1666" r:id="rId21"/>
    <p:sldId id="1488" r:id="rId22"/>
    <p:sldId id="1667" r:id="rId23"/>
    <p:sldId id="1432" r:id="rId24"/>
    <p:sldId id="1513" r:id="rId25"/>
    <p:sldId id="1668" r:id="rId26"/>
    <p:sldId id="1494" r:id="rId27"/>
    <p:sldId id="1512" r:id="rId28"/>
    <p:sldId id="1501" r:id="rId29"/>
    <p:sldId id="1496" r:id="rId30"/>
    <p:sldId id="1503" r:id="rId31"/>
    <p:sldId id="1504" r:id="rId32"/>
    <p:sldId id="1508" r:id="rId33"/>
    <p:sldId id="1511" r:id="rId34"/>
    <p:sldId id="1505" r:id="rId35"/>
    <p:sldId id="1514" r:id="rId36"/>
    <p:sldId id="1669" r:id="rId37"/>
    <p:sldId id="1670" r:id="rId38"/>
    <p:sldId id="1671" r:id="rId39"/>
    <p:sldId id="1608" r:id="rId40"/>
    <p:sldId id="1411" r:id="rId41"/>
    <p:sldId id="1615" r:id="rId42"/>
    <p:sldId id="1616" r:id="rId43"/>
    <p:sldId id="1617" r:id="rId44"/>
    <p:sldId id="1618" r:id="rId45"/>
    <p:sldId id="1619" r:id="rId46"/>
    <p:sldId id="1510" r:id="rId47"/>
    <p:sldId id="1518" r:id="rId48"/>
    <p:sldId id="1552" r:id="rId49"/>
    <p:sldId id="1555" r:id="rId50"/>
    <p:sldId id="1557" r:id="rId51"/>
    <p:sldId id="1556" r:id="rId52"/>
    <p:sldId id="1558" r:id="rId53"/>
    <p:sldId id="1559" r:id="rId54"/>
    <p:sldId id="1560" r:id="rId55"/>
    <p:sldId id="1561" r:id="rId56"/>
    <p:sldId id="1562" r:id="rId57"/>
    <p:sldId id="1579" r:id="rId58"/>
    <p:sldId id="1611" r:id="rId59"/>
    <p:sldId id="1569" r:id="rId60"/>
    <p:sldId id="1570" r:id="rId61"/>
    <p:sldId id="1577" r:id="rId62"/>
    <p:sldId id="1571" r:id="rId63"/>
    <p:sldId id="1572" r:id="rId64"/>
    <p:sldId id="1573" r:id="rId65"/>
    <p:sldId id="1686" r:id="rId66"/>
    <p:sldId id="1687" r:id="rId67"/>
    <p:sldId id="1575" r:id="rId68"/>
    <p:sldId id="1576" r:id="rId69"/>
    <p:sldId id="1580" r:id="rId70"/>
    <p:sldId id="1581" r:id="rId71"/>
    <p:sldId id="1585" r:id="rId72"/>
    <p:sldId id="1566" r:id="rId73"/>
    <p:sldId id="1626" r:id="rId74"/>
    <p:sldId id="1629" r:id="rId75"/>
    <p:sldId id="1704" r:id="rId76"/>
    <p:sldId id="1705" r:id="rId77"/>
    <p:sldId id="1706" r:id="rId78"/>
    <p:sldId id="1586" r:id="rId79"/>
    <p:sldId id="1582" r:id="rId80"/>
    <p:sldId id="1583" r:id="rId81"/>
    <p:sldId id="1584" r:id="rId82"/>
    <p:sldId id="1641" r:id="rId83"/>
    <p:sldId id="1640" r:id="rId84"/>
    <p:sldId id="1642" r:id="rId85"/>
    <p:sldId id="1672" r:id="rId86"/>
    <p:sldId id="1652" r:id="rId87"/>
    <p:sldId id="1515" r:id="rId88"/>
    <p:sldId id="1613" r:id="rId89"/>
    <p:sldId id="1589" r:id="rId90"/>
    <p:sldId id="1622" r:id="rId91"/>
    <p:sldId id="1554" r:id="rId92"/>
    <p:sldId id="1563" r:id="rId93"/>
    <p:sldId id="1516" r:id="rId94"/>
    <p:sldId id="1520" r:id="rId95"/>
    <p:sldId id="1519" r:id="rId96"/>
    <p:sldId id="1522" r:id="rId97"/>
    <p:sldId id="1521" r:id="rId98"/>
    <p:sldId id="1535" r:id="rId99"/>
    <p:sldId id="1536" r:id="rId100"/>
    <p:sldId id="1537" r:id="rId101"/>
    <p:sldId id="1538" r:id="rId102"/>
    <p:sldId id="1539" r:id="rId103"/>
    <p:sldId id="1540" r:id="rId104"/>
    <p:sldId id="1541" r:id="rId105"/>
    <p:sldId id="1542" r:id="rId106"/>
    <p:sldId id="1543" r:id="rId107"/>
    <p:sldId id="1544" r:id="rId108"/>
    <p:sldId id="1691" r:id="rId109"/>
    <p:sldId id="1692" r:id="rId110"/>
    <p:sldId id="1545" r:id="rId111"/>
    <p:sldId id="1546" r:id="rId112"/>
    <p:sldId id="1527" r:id="rId113"/>
    <p:sldId id="1528" r:id="rId114"/>
    <p:sldId id="1529" r:id="rId115"/>
    <p:sldId id="1530" r:id="rId116"/>
    <p:sldId id="1531" r:id="rId117"/>
    <p:sldId id="1636" r:id="rId118"/>
    <p:sldId id="1635" r:id="rId119"/>
    <p:sldId id="1634" r:id="rId120"/>
    <p:sldId id="1630" r:id="rId121"/>
    <p:sldId id="1631" r:id="rId122"/>
    <p:sldId id="1632" r:id="rId123"/>
    <p:sldId id="1517" r:id="rId124"/>
    <p:sldId id="1653" r:id="rId125"/>
    <p:sldId id="1654" r:id="rId126"/>
    <p:sldId id="1655" r:id="rId127"/>
    <p:sldId id="1656" r:id="rId128"/>
    <p:sldId id="1697" r:id="rId129"/>
    <p:sldId id="1698" r:id="rId130"/>
    <p:sldId id="1699" r:id="rId131"/>
    <p:sldId id="1673" r:id="rId132"/>
    <p:sldId id="1700" r:id="rId133"/>
    <p:sldId id="1701" r:id="rId134"/>
    <p:sldId id="1674" r:id="rId135"/>
    <p:sldId id="1702" r:id="rId136"/>
    <p:sldId id="1643" r:id="rId137"/>
    <p:sldId id="1590" r:id="rId138"/>
    <p:sldId id="1609" r:id="rId139"/>
    <p:sldId id="1599" r:id="rId140"/>
    <p:sldId id="1610" r:id="rId141"/>
    <p:sldId id="1600" r:id="rId142"/>
    <p:sldId id="1596" r:id="rId143"/>
    <p:sldId id="1597" r:id="rId144"/>
    <p:sldId id="1601" r:id="rId145"/>
    <p:sldId id="1603" r:id="rId146"/>
    <p:sldId id="1595" r:id="rId147"/>
    <p:sldId id="1647" r:id="rId148"/>
    <p:sldId id="1675" r:id="rId149"/>
    <p:sldId id="1676" r:id="rId150"/>
    <p:sldId id="1649" r:id="rId151"/>
    <p:sldId id="1678" r:id="rId152"/>
    <p:sldId id="1679" r:id="rId153"/>
    <p:sldId id="1680" r:id="rId154"/>
    <p:sldId id="1681" r:id="rId155"/>
    <p:sldId id="1682" r:id="rId156"/>
    <p:sldId id="1683" r:id="rId157"/>
  </p:sldIdLst>
  <p:sldSz cx="9144000" cy="6858000" type="screen4x3"/>
  <p:notesSz cx="6858000" cy="9144000"/>
  <p:defaultTextStyle>
    <a:defPPr>
      <a:defRPr lang="en-US"/>
    </a:defPPr>
    <a:lvl1pPr algn="l" defTabSz="912813" rtl="0" fontAlgn="base">
      <a:spcBef>
        <a:spcPct val="0"/>
      </a:spcBef>
      <a:spcAft>
        <a:spcPct val="0"/>
      </a:spcAft>
      <a:defRPr kern="1200">
        <a:solidFill>
          <a:schemeClr val="tx1"/>
        </a:solidFill>
        <a:latin typeface="Arial" charset="0"/>
        <a:ea typeface="+mn-ea"/>
        <a:cs typeface="+mn-cs"/>
      </a:defRPr>
    </a:lvl1pPr>
    <a:lvl2pPr marL="455613" indent="1588" algn="l" defTabSz="912813" rtl="0" fontAlgn="base">
      <a:spcBef>
        <a:spcPct val="0"/>
      </a:spcBef>
      <a:spcAft>
        <a:spcPct val="0"/>
      </a:spcAft>
      <a:defRPr kern="1200">
        <a:solidFill>
          <a:schemeClr val="tx1"/>
        </a:solidFill>
        <a:latin typeface="Arial" charset="0"/>
        <a:ea typeface="+mn-ea"/>
        <a:cs typeface="+mn-cs"/>
      </a:defRPr>
    </a:lvl2pPr>
    <a:lvl3pPr marL="912813" indent="1588" algn="l" defTabSz="912813" rtl="0" fontAlgn="base">
      <a:spcBef>
        <a:spcPct val="0"/>
      </a:spcBef>
      <a:spcAft>
        <a:spcPct val="0"/>
      </a:spcAft>
      <a:defRPr kern="1200">
        <a:solidFill>
          <a:schemeClr val="tx1"/>
        </a:solidFill>
        <a:latin typeface="Arial" charset="0"/>
        <a:ea typeface="+mn-ea"/>
        <a:cs typeface="+mn-cs"/>
      </a:defRPr>
    </a:lvl3pPr>
    <a:lvl4pPr marL="1370013" indent="1588" algn="l" defTabSz="912813" rtl="0" fontAlgn="base">
      <a:spcBef>
        <a:spcPct val="0"/>
      </a:spcBef>
      <a:spcAft>
        <a:spcPct val="0"/>
      </a:spcAft>
      <a:defRPr kern="1200">
        <a:solidFill>
          <a:schemeClr val="tx1"/>
        </a:solidFill>
        <a:latin typeface="Arial" charset="0"/>
        <a:ea typeface="+mn-ea"/>
        <a:cs typeface="+mn-cs"/>
      </a:defRPr>
    </a:lvl4pPr>
    <a:lvl5pPr marL="1827213" indent="1588" algn="l" defTabSz="912813"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46">
          <p15:clr>
            <a:srgbClr val="A4A3A4"/>
          </p15:clr>
        </p15:guide>
        <p15:guide id="2" orient="horz" pos="889">
          <p15:clr>
            <a:srgbClr val="A4A3A4"/>
          </p15:clr>
        </p15:guide>
        <p15:guide id="3" orient="horz" pos="1490">
          <p15:clr>
            <a:srgbClr val="A4A3A4"/>
          </p15:clr>
        </p15:guide>
        <p15:guide id="4" orient="horz">
          <p15:clr>
            <a:srgbClr val="A4A3A4"/>
          </p15:clr>
        </p15:guide>
        <p15:guide id="5" orient="horz" pos="1200">
          <p15:clr>
            <a:srgbClr val="A4A3A4"/>
          </p15:clr>
        </p15:guide>
        <p15:guide id="6" orient="horz" pos="2737">
          <p15:clr>
            <a:srgbClr val="A4A3A4"/>
          </p15:clr>
        </p15:guide>
        <p15:guide id="7" pos="2880">
          <p15:clr>
            <a:srgbClr val="A4A3A4"/>
          </p15:clr>
        </p15:guide>
        <p15:guide id="8" pos="250">
          <p15:clr>
            <a:srgbClr val="A4A3A4"/>
          </p15:clr>
        </p15:guide>
        <p15:guide id="9" pos="455">
          <p15:clr>
            <a:srgbClr val="A4A3A4"/>
          </p15:clr>
        </p15:guide>
        <p15:guide id="10" pos="5520">
          <p15:clr>
            <a:srgbClr val="A4A3A4"/>
          </p15:clr>
        </p15:guide>
        <p15:guide id="11" pos="863">
          <p15:clr>
            <a:srgbClr val="A4A3A4"/>
          </p15:clr>
        </p15:guide>
        <p15:guide id="12" pos="529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B891A"/>
    <a:srgbClr val="619BE1"/>
    <a:srgbClr val="CF6A3D"/>
    <a:srgbClr val="9C42E6"/>
    <a:srgbClr val="000000"/>
    <a:srgbClr val="FFCCCC"/>
    <a:srgbClr val="6D2BD9"/>
    <a:srgbClr val="A4F600"/>
    <a:srgbClr val="F1C283"/>
    <a:srgbClr val="7DFF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72" autoAdjust="0"/>
    <p:restoredTop sz="95332" autoAdjust="0"/>
  </p:normalViewPr>
  <p:slideViewPr>
    <p:cSldViewPr snapToGrid="0">
      <p:cViewPr varScale="1">
        <p:scale>
          <a:sx n="88" d="100"/>
          <a:sy n="88" d="100"/>
        </p:scale>
        <p:origin x="1387" y="62"/>
      </p:cViewPr>
      <p:guideLst>
        <p:guide orient="horz" pos="146"/>
        <p:guide orient="horz" pos="889"/>
        <p:guide orient="horz" pos="1490"/>
        <p:guide orient="horz"/>
        <p:guide orient="horz" pos="1200"/>
        <p:guide orient="horz" pos="2737"/>
        <p:guide pos="2880"/>
        <p:guide pos="250"/>
        <p:guide pos="455"/>
        <p:guide pos="5520"/>
        <p:guide pos="863"/>
        <p:guide pos="5299"/>
      </p:guideLst>
    </p:cSldViewPr>
  </p:slideViewPr>
  <p:notesTextViewPr>
    <p:cViewPr>
      <p:scale>
        <a:sx n="3" d="2"/>
        <a:sy n="3" d="2"/>
      </p:scale>
      <p:origin x="0" y="0"/>
    </p:cViewPr>
  </p:notesTextViewPr>
  <p:sorterViewPr>
    <p:cViewPr varScale="1">
      <p:scale>
        <a:sx n="1" d="1"/>
        <a:sy n="1" d="1"/>
      </p:scale>
      <p:origin x="0" y="-15706"/>
    </p:cViewPr>
  </p:sorterViewPr>
  <p:notesViewPr>
    <p:cSldViewPr snapToGrid="0">
      <p:cViewPr varScale="1">
        <p:scale>
          <a:sx n="68" d="100"/>
          <a:sy n="68" d="100"/>
        </p:scale>
        <p:origin x="3101" y="4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63" Type="http://schemas.openxmlformats.org/officeDocument/2006/relationships/slide" Target="slides/slide58.xml"/><Relationship Id="rId84" Type="http://schemas.openxmlformats.org/officeDocument/2006/relationships/slide" Target="slides/slide79.xml"/><Relationship Id="rId138" Type="http://schemas.openxmlformats.org/officeDocument/2006/relationships/slide" Target="slides/slide133.xml"/><Relationship Id="rId159" Type="http://schemas.openxmlformats.org/officeDocument/2006/relationships/handoutMaster" Target="handoutMasters/handoutMaster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53" Type="http://schemas.openxmlformats.org/officeDocument/2006/relationships/slide" Target="slides/slide48.xml"/><Relationship Id="rId74" Type="http://schemas.openxmlformats.org/officeDocument/2006/relationships/slide" Target="slides/slide69.xml"/><Relationship Id="rId128" Type="http://schemas.openxmlformats.org/officeDocument/2006/relationships/slide" Target="slides/slide123.xml"/><Relationship Id="rId149" Type="http://schemas.openxmlformats.org/officeDocument/2006/relationships/slide" Target="slides/slide144.xml"/><Relationship Id="rId5" Type="http://schemas.openxmlformats.org/officeDocument/2006/relationships/slideMaster" Target="slideMasters/slideMaster1.xml"/><Relationship Id="rId95" Type="http://schemas.openxmlformats.org/officeDocument/2006/relationships/slide" Target="slides/slide90.xml"/><Relationship Id="rId160" Type="http://schemas.openxmlformats.org/officeDocument/2006/relationships/presProps" Target="presProps.xml"/><Relationship Id="rId22" Type="http://schemas.openxmlformats.org/officeDocument/2006/relationships/slide" Target="slides/slide17.xml"/><Relationship Id="rId43" Type="http://schemas.openxmlformats.org/officeDocument/2006/relationships/slide" Target="slides/slide38.xml"/><Relationship Id="rId64" Type="http://schemas.openxmlformats.org/officeDocument/2006/relationships/slide" Target="slides/slide59.xml"/><Relationship Id="rId118" Type="http://schemas.openxmlformats.org/officeDocument/2006/relationships/slide" Target="slides/slide113.xml"/><Relationship Id="rId139" Type="http://schemas.openxmlformats.org/officeDocument/2006/relationships/slide" Target="slides/slide134.xml"/><Relationship Id="rId85" Type="http://schemas.openxmlformats.org/officeDocument/2006/relationships/slide" Target="slides/slide80.xml"/><Relationship Id="rId150" Type="http://schemas.openxmlformats.org/officeDocument/2006/relationships/slide" Target="slides/slide145.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124" Type="http://schemas.openxmlformats.org/officeDocument/2006/relationships/slide" Target="slides/slide119.xml"/><Relationship Id="rId129" Type="http://schemas.openxmlformats.org/officeDocument/2006/relationships/slide" Target="slides/slide124.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40" Type="http://schemas.openxmlformats.org/officeDocument/2006/relationships/slide" Target="slides/slide135.xml"/><Relationship Id="rId145" Type="http://schemas.openxmlformats.org/officeDocument/2006/relationships/slide" Target="slides/slide140.xml"/><Relationship Id="rId16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23" Type="http://schemas.openxmlformats.org/officeDocument/2006/relationships/slide" Target="slides/slide18.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119" Type="http://schemas.openxmlformats.org/officeDocument/2006/relationships/slide" Target="slides/slide114.xml"/><Relationship Id="rId44" Type="http://schemas.openxmlformats.org/officeDocument/2006/relationships/slide" Target="slides/slide39.xml"/><Relationship Id="rId60" Type="http://schemas.openxmlformats.org/officeDocument/2006/relationships/slide" Target="slides/slide55.xml"/><Relationship Id="rId65" Type="http://schemas.openxmlformats.org/officeDocument/2006/relationships/slide" Target="slides/slide60.xml"/><Relationship Id="rId81" Type="http://schemas.openxmlformats.org/officeDocument/2006/relationships/slide" Target="slides/slide76.xml"/><Relationship Id="rId86" Type="http://schemas.openxmlformats.org/officeDocument/2006/relationships/slide" Target="slides/slide81.xml"/><Relationship Id="rId130" Type="http://schemas.openxmlformats.org/officeDocument/2006/relationships/slide" Target="slides/slide125.xml"/><Relationship Id="rId135" Type="http://schemas.openxmlformats.org/officeDocument/2006/relationships/slide" Target="slides/slide130.xml"/><Relationship Id="rId151" Type="http://schemas.openxmlformats.org/officeDocument/2006/relationships/slide" Target="slides/slide146.xml"/><Relationship Id="rId156" Type="http://schemas.openxmlformats.org/officeDocument/2006/relationships/slide" Target="slides/slide151.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141" Type="http://schemas.openxmlformats.org/officeDocument/2006/relationships/slide" Target="slides/slide136.xml"/><Relationship Id="rId146" Type="http://schemas.openxmlformats.org/officeDocument/2006/relationships/slide" Target="slides/slide14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162" Type="http://schemas.openxmlformats.org/officeDocument/2006/relationships/theme" Target="theme/theme1.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slide" Target="slides/slide126.xml"/><Relationship Id="rId136" Type="http://schemas.openxmlformats.org/officeDocument/2006/relationships/slide" Target="slides/slide131.xml"/><Relationship Id="rId157" Type="http://schemas.openxmlformats.org/officeDocument/2006/relationships/slide" Target="slides/slide152.xml"/><Relationship Id="rId61" Type="http://schemas.openxmlformats.org/officeDocument/2006/relationships/slide" Target="slides/slide56.xml"/><Relationship Id="rId82" Type="http://schemas.openxmlformats.org/officeDocument/2006/relationships/slide" Target="slides/slide77.xml"/><Relationship Id="rId152" Type="http://schemas.openxmlformats.org/officeDocument/2006/relationships/slide" Target="slides/slide14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 Id="rId147" Type="http://schemas.openxmlformats.org/officeDocument/2006/relationships/slide" Target="slides/slide14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142" Type="http://schemas.openxmlformats.org/officeDocument/2006/relationships/slide" Target="slides/slide137.xml"/><Relationship Id="rId163" Type="http://schemas.openxmlformats.org/officeDocument/2006/relationships/tableStyles" Target="tableStyles.xml"/><Relationship Id="rId3" Type="http://schemas.openxmlformats.org/officeDocument/2006/relationships/customXml" Target="../customXml/item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137" Type="http://schemas.openxmlformats.org/officeDocument/2006/relationships/slide" Target="slides/slide132.xml"/><Relationship Id="rId158"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32" Type="http://schemas.openxmlformats.org/officeDocument/2006/relationships/slide" Target="slides/slide127.xml"/><Relationship Id="rId153" Type="http://schemas.openxmlformats.org/officeDocument/2006/relationships/slide" Target="slides/slide148.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43" Type="http://schemas.openxmlformats.org/officeDocument/2006/relationships/slide" Target="slides/slide138.xml"/><Relationship Id="rId148" Type="http://schemas.openxmlformats.org/officeDocument/2006/relationships/slide" Target="slides/slide143.xml"/><Relationship Id="rId4" Type="http://schemas.openxmlformats.org/officeDocument/2006/relationships/customXml" Target="../customXml/item4.xml"/><Relationship Id="rId9" Type="http://schemas.openxmlformats.org/officeDocument/2006/relationships/slide" Target="slides/slide4.xml"/><Relationship Id="rId26" Type="http://schemas.openxmlformats.org/officeDocument/2006/relationships/slide" Target="slides/slide21.xml"/><Relationship Id="rId47" Type="http://schemas.openxmlformats.org/officeDocument/2006/relationships/slide" Target="slides/slide42.xml"/><Relationship Id="rId68" Type="http://schemas.openxmlformats.org/officeDocument/2006/relationships/slide" Target="slides/slide63.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slide" Target="slides/slide128.xml"/><Relationship Id="rId154" Type="http://schemas.openxmlformats.org/officeDocument/2006/relationships/slide" Target="slides/slide149.xml"/><Relationship Id="rId16" Type="http://schemas.openxmlformats.org/officeDocument/2006/relationships/slide" Target="slides/slide11.xml"/><Relationship Id="rId37" Type="http://schemas.openxmlformats.org/officeDocument/2006/relationships/slide" Target="slides/slide32.xml"/><Relationship Id="rId58" Type="http://schemas.openxmlformats.org/officeDocument/2006/relationships/slide" Target="slides/slide53.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44" Type="http://schemas.openxmlformats.org/officeDocument/2006/relationships/slide" Target="slides/slide139.xml"/><Relationship Id="rId90" Type="http://schemas.openxmlformats.org/officeDocument/2006/relationships/slide" Target="slides/slide85.xml"/><Relationship Id="rId27" Type="http://schemas.openxmlformats.org/officeDocument/2006/relationships/slide" Target="slides/slide22.xml"/><Relationship Id="rId48" Type="http://schemas.openxmlformats.org/officeDocument/2006/relationships/slide" Target="slides/slide43.xml"/><Relationship Id="rId69" Type="http://schemas.openxmlformats.org/officeDocument/2006/relationships/slide" Target="slides/slide64.xml"/><Relationship Id="rId113" Type="http://schemas.openxmlformats.org/officeDocument/2006/relationships/slide" Target="slides/slide108.xml"/><Relationship Id="rId134" Type="http://schemas.openxmlformats.org/officeDocument/2006/relationships/slide" Target="slides/slide129.xml"/><Relationship Id="rId80" Type="http://schemas.openxmlformats.org/officeDocument/2006/relationships/slide" Target="slides/slide75.xml"/><Relationship Id="rId155" Type="http://schemas.openxmlformats.org/officeDocument/2006/relationships/slide" Target="slides/slide15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338169-9180-4F9C-8F96-93A9107EBB7C}" type="doc">
      <dgm:prSet loTypeId="urn:microsoft.com/office/officeart/2005/8/layout/vList2" loCatId="list" qsTypeId="urn:microsoft.com/office/officeart/2005/8/quickstyle/simple2" qsCatId="simple" csTypeId="urn:microsoft.com/office/officeart/2005/8/colors/accent1_2" csCatId="accent1" phldr="1"/>
      <dgm:spPr/>
      <dgm:t>
        <a:bodyPr/>
        <a:lstStyle/>
        <a:p>
          <a:endParaRPr lang="en-US"/>
        </a:p>
      </dgm:t>
    </dgm:pt>
    <dgm:pt modelId="{15CD0EAB-6BBA-44BB-B1EE-10758282036F}">
      <dgm:prSet/>
      <dgm:spPr/>
      <dgm:t>
        <a:bodyPr/>
        <a:lstStyle/>
        <a:p>
          <a:pPr rtl="0"/>
          <a:r>
            <a:rPr lang="en-US" dirty="0" smtClean="0"/>
            <a:t>Design discipline for Network Design? </a:t>
          </a:r>
          <a:r>
            <a:rPr lang="en-US" dirty="0" smtClean="0">
              <a:solidFill>
                <a:srgbClr val="FFFF00"/>
              </a:solidFill>
            </a:rPr>
            <a:t>(</a:t>
          </a:r>
          <a:r>
            <a:rPr lang="en-US" dirty="0" err="1" smtClean="0">
              <a:solidFill>
                <a:srgbClr val="FFFF00"/>
              </a:solidFill>
            </a:rPr>
            <a:t>e.g</a:t>
          </a:r>
          <a:r>
            <a:rPr lang="en-US" dirty="0" smtClean="0">
              <a:solidFill>
                <a:srgbClr val="FFFF00"/>
              </a:solidFill>
            </a:rPr>
            <a:t>, Fat Trees </a:t>
          </a:r>
          <a:r>
            <a:rPr lang="en-US" dirty="0" smtClean="0">
              <a:solidFill>
                <a:srgbClr val="FFFF00"/>
              </a:solidFill>
              <a:sym typeface="Wingdings" panose="05000000000000000000" pitchFamily="2" charset="2"/>
            </a:rPr>
            <a:t> Local Checks Only)</a:t>
          </a:r>
          <a:endParaRPr lang="en-US" dirty="0">
            <a:solidFill>
              <a:srgbClr val="FFFF00"/>
            </a:solidFill>
          </a:endParaRPr>
        </a:p>
      </dgm:t>
    </dgm:pt>
    <dgm:pt modelId="{91B4BF11-287B-426C-AFB0-EF3629DDF913}" type="parTrans" cxnId="{42D0FEB1-8C19-48A5-A5B5-B3A7BD450E47}">
      <dgm:prSet/>
      <dgm:spPr/>
      <dgm:t>
        <a:bodyPr/>
        <a:lstStyle/>
        <a:p>
          <a:endParaRPr lang="en-US"/>
        </a:p>
      </dgm:t>
    </dgm:pt>
    <dgm:pt modelId="{601166EF-C38D-468A-95C1-BE15B97482A2}" type="sibTrans" cxnId="{42D0FEB1-8C19-48A5-A5B5-B3A7BD450E47}">
      <dgm:prSet/>
      <dgm:spPr/>
      <dgm:t>
        <a:bodyPr/>
        <a:lstStyle/>
        <a:p>
          <a:endParaRPr lang="en-US"/>
        </a:p>
      </dgm:t>
    </dgm:pt>
    <dgm:pt modelId="{ED9C2BC3-D8E6-4380-BDBC-3FCC83F28A9C}">
      <dgm:prSet/>
      <dgm:spPr/>
      <dgm:t>
        <a:bodyPr/>
        <a:lstStyle/>
        <a:p>
          <a:pPr rtl="0"/>
          <a:r>
            <a:rPr lang="en-US" dirty="0" smtClean="0"/>
            <a:t>Design flows, abstractions and interfaces for Network Design? </a:t>
          </a:r>
          <a:r>
            <a:rPr lang="en-US" dirty="0" smtClean="0">
              <a:solidFill>
                <a:srgbClr val="FFFF00"/>
              </a:solidFill>
            </a:rPr>
            <a:t>(</a:t>
          </a:r>
          <a:r>
            <a:rPr lang="en-US" dirty="0" err="1" smtClean="0">
              <a:solidFill>
                <a:srgbClr val="FFFF00"/>
              </a:solidFill>
            </a:rPr>
            <a:t>SecGuru</a:t>
          </a:r>
          <a:r>
            <a:rPr lang="en-US" dirty="0" smtClean="0">
              <a:solidFill>
                <a:srgbClr val="FFFF00"/>
              </a:solidFill>
            </a:rPr>
            <a:t> in Azure)</a:t>
          </a:r>
          <a:endParaRPr lang="en-US" dirty="0">
            <a:solidFill>
              <a:srgbClr val="FFFF00"/>
            </a:solidFill>
          </a:endParaRPr>
        </a:p>
      </dgm:t>
    </dgm:pt>
    <dgm:pt modelId="{36F154FD-D110-4145-B96F-F7655353C637}" type="parTrans" cxnId="{E1F36FF6-5313-49DB-B889-413640278DD6}">
      <dgm:prSet/>
      <dgm:spPr/>
      <dgm:t>
        <a:bodyPr/>
        <a:lstStyle/>
        <a:p>
          <a:endParaRPr lang="en-US"/>
        </a:p>
      </dgm:t>
    </dgm:pt>
    <dgm:pt modelId="{53B78131-59A4-44E5-87D0-ABACAAEC71EE}" type="sibTrans" cxnId="{E1F36FF6-5313-49DB-B889-413640278DD6}">
      <dgm:prSet/>
      <dgm:spPr/>
      <dgm:t>
        <a:bodyPr/>
        <a:lstStyle/>
        <a:p>
          <a:endParaRPr lang="en-US"/>
        </a:p>
      </dgm:t>
    </dgm:pt>
    <dgm:pt modelId="{8E2089B4-3E05-4FCE-A077-F2581BE3E12D}">
      <dgm:prSet/>
      <dgm:spPr/>
      <dgm:t>
        <a:bodyPr/>
        <a:lstStyle/>
        <a:p>
          <a:pPr rtl="0"/>
          <a:r>
            <a:rPr lang="en-US" dirty="0" smtClean="0"/>
            <a:t>Effective modeling and analysis to enable NDA evolution? </a:t>
          </a:r>
          <a:r>
            <a:rPr lang="en-US" dirty="0" smtClean="0">
              <a:solidFill>
                <a:srgbClr val="FFFF00"/>
              </a:solidFill>
            </a:rPr>
            <a:t>(</a:t>
          </a:r>
          <a:r>
            <a:rPr lang="en-US" dirty="0" err="1" smtClean="0">
              <a:solidFill>
                <a:srgbClr val="FFFF00"/>
              </a:solidFill>
            </a:rPr>
            <a:t>Veriflow</a:t>
          </a:r>
          <a:r>
            <a:rPr lang="en-US" dirty="0" smtClean="0">
              <a:solidFill>
                <a:srgbClr val="FFFF00"/>
              </a:solidFill>
            </a:rPr>
            <a:t> real-time checks)</a:t>
          </a:r>
          <a:endParaRPr lang="en-US" dirty="0">
            <a:solidFill>
              <a:srgbClr val="FFFF00"/>
            </a:solidFill>
          </a:endParaRPr>
        </a:p>
      </dgm:t>
    </dgm:pt>
    <dgm:pt modelId="{D4967996-D89E-4CD3-B8A4-EE6EF26FA061}" type="parTrans" cxnId="{A22ADA2C-0C23-44CF-BE71-8F52DD1CF5A7}">
      <dgm:prSet/>
      <dgm:spPr/>
      <dgm:t>
        <a:bodyPr/>
        <a:lstStyle/>
        <a:p>
          <a:endParaRPr lang="en-US"/>
        </a:p>
      </dgm:t>
    </dgm:pt>
    <dgm:pt modelId="{2EE654A9-CB0C-457B-ADF5-A778CC1844D9}" type="sibTrans" cxnId="{A22ADA2C-0C23-44CF-BE71-8F52DD1CF5A7}">
      <dgm:prSet/>
      <dgm:spPr/>
      <dgm:t>
        <a:bodyPr/>
        <a:lstStyle/>
        <a:p>
          <a:endParaRPr lang="en-US"/>
        </a:p>
      </dgm:t>
    </dgm:pt>
    <dgm:pt modelId="{D65A9054-AB45-4078-8186-D3101A0B4A43}">
      <dgm:prSet/>
      <dgm:spPr/>
      <dgm:t>
        <a:bodyPr/>
        <a:lstStyle/>
        <a:p>
          <a:pPr rtl="0"/>
          <a:r>
            <a:rPr lang="en-US" dirty="0" smtClean="0"/>
            <a:t>Maximizing separation of concerns in Network Design? </a:t>
          </a:r>
          <a:r>
            <a:rPr lang="en-US" dirty="0" smtClean="0">
              <a:solidFill>
                <a:srgbClr val="FFFF00"/>
              </a:solidFill>
            </a:rPr>
            <a:t>(Control and Data Plane)</a:t>
          </a:r>
          <a:endParaRPr lang="en-US" dirty="0">
            <a:solidFill>
              <a:srgbClr val="FFFF00"/>
            </a:solidFill>
          </a:endParaRPr>
        </a:p>
      </dgm:t>
    </dgm:pt>
    <dgm:pt modelId="{9B368BA2-7AEC-476D-AC93-8BCB7832E8A9}" type="parTrans" cxnId="{B806BEE8-4E9F-4B2D-A962-66A9F02B8DA1}">
      <dgm:prSet/>
      <dgm:spPr/>
      <dgm:t>
        <a:bodyPr/>
        <a:lstStyle/>
        <a:p>
          <a:endParaRPr lang="en-US"/>
        </a:p>
      </dgm:t>
    </dgm:pt>
    <dgm:pt modelId="{F503FB31-D779-4BD9-81AF-A2DA508857FC}" type="sibTrans" cxnId="{B806BEE8-4E9F-4B2D-A962-66A9F02B8DA1}">
      <dgm:prSet/>
      <dgm:spPr/>
      <dgm:t>
        <a:bodyPr/>
        <a:lstStyle/>
        <a:p>
          <a:endParaRPr lang="en-US"/>
        </a:p>
      </dgm:t>
    </dgm:pt>
    <dgm:pt modelId="{B1B82461-0056-41B1-80DD-17066B8BE74F}">
      <dgm:prSet/>
      <dgm:spPr/>
      <dgm:t>
        <a:bodyPr/>
        <a:lstStyle/>
        <a:p>
          <a:pPr rtl="0"/>
          <a:r>
            <a:rPr lang="en-US" dirty="0" smtClean="0"/>
            <a:t>Analysis capabilities influencing Network Design/Verification methodology? </a:t>
          </a:r>
          <a:r>
            <a:rPr lang="en-US" dirty="0" smtClean="0">
              <a:solidFill>
                <a:srgbClr val="FFFF00"/>
              </a:solidFill>
            </a:rPr>
            <a:t>(Symmetry)</a:t>
          </a:r>
          <a:endParaRPr lang="en-US" dirty="0">
            <a:solidFill>
              <a:srgbClr val="FFFF00"/>
            </a:solidFill>
          </a:endParaRPr>
        </a:p>
      </dgm:t>
    </dgm:pt>
    <dgm:pt modelId="{AB70C145-19AB-449B-9967-AA42D05E84E1}" type="parTrans" cxnId="{D78C30BA-5CE2-4C29-98EC-2BE1D7B4D6D5}">
      <dgm:prSet/>
      <dgm:spPr/>
      <dgm:t>
        <a:bodyPr/>
        <a:lstStyle/>
        <a:p>
          <a:endParaRPr lang="en-US"/>
        </a:p>
      </dgm:t>
    </dgm:pt>
    <dgm:pt modelId="{4409CD11-1347-487E-822F-8450E2F7E474}" type="sibTrans" cxnId="{D78C30BA-5CE2-4C29-98EC-2BE1D7B4D6D5}">
      <dgm:prSet/>
      <dgm:spPr/>
      <dgm:t>
        <a:bodyPr/>
        <a:lstStyle/>
        <a:p>
          <a:endParaRPr lang="en-US"/>
        </a:p>
      </dgm:t>
    </dgm:pt>
    <dgm:pt modelId="{7C9166ED-030E-4CC1-AD33-1DB7C98AA4D5}" type="pres">
      <dgm:prSet presAssocID="{7B338169-9180-4F9C-8F96-93A9107EBB7C}" presName="linear" presStyleCnt="0">
        <dgm:presLayoutVars>
          <dgm:animLvl val="lvl"/>
          <dgm:resizeHandles val="exact"/>
        </dgm:presLayoutVars>
      </dgm:prSet>
      <dgm:spPr/>
      <dgm:t>
        <a:bodyPr/>
        <a:lstStyle/>
        <a:p>
          <a:endParaRPr lang="en-US"/>
        </a:p>
      </dgm:t>
    </dgm:pt>
    <dgm:pt modelId="{8CA7A121-5AF6-48DD-B152-6590E860A4F0}" type="pres">
      <dgm:prSet presAssocID="{15CD0EAB-6BBA-44BB-B1EE-10758282036F}" presName="parentText" presStyleLbl="node1" presStyleIdx="0" presStyleCnt="5">
        <dgm:presLayoutVars>
          <dgm:chMax val="0"/>
          <dgm:bulletEnabled val="1"/>
        </dgm:presLayoutVars>
      </dgm:prSet>
      <dgm:spPr/>
      <dgm:t>
        <a:bodyPr/>
        <a:lstStyle/>
        <a:p>
          <a:endParaRPr lang="en-US"/>
        </a:p>
      </dgm:t>
    </dgm:pt>
    <dgm:pt modelId="{645EC830-5A2C-426D-8037-CAD8B322C28D}" type="pres">
      <dgm:prSet presAssocID="{601166EF-C38D-468A-95C1-BE15B97482A2}" presName="spacer" presStyleCnt="0"/>
      <dgm:spPr/>
    </dgm:pt>
    <dgm:pt modelId="{06BB8033-17B3-4F79-B8DE-97002AD750BC}" type="pres">
      <dgm:prSet presAssocID="{ED9C2BC3-D8E6-4380-BDBC-3FCC83F28A9C}" presName="parentText" presStyleLbl="node1" presStyleIdx="1" presStyleCnt="5">
        <dgm:presLayoutVars>
          <dgm:chMax val="0"/>
          <dgm:bulletEnabled val="1"/>
        </dgm:presLayoutVars>
      </dgm:prSet>
      <dgm:spPr/>
      <dgm:t>
        <a:bodyPr/>
        <a:lstStyle/>
        <a:p>
          <a:endParaRPr lang="en-US"/>
        </a:p>
      </dgm:t>
    </dgm:pt>
    <dgm:pt modelId="{6ED73457-52FE-4A17-A0D2-4619EC96676C}" type="pres">
      <dgm:prSet presAssocID="{53B78131-59A4-44E5-87D0-ABACAAEC71EE}" presName="spacer" presStyleCnt="0"/>
      <dgm:spPr/>
    </dgm:pt>
    <dgm:pt modelId="{50452D5E-673B-413B-9539-468D21897448}" type="pres">
      <dgm:prSet presAssocID="{8E2089B4-3E05-4FCE-A077-F2581BE3E12D}" presName="parentText" presStyleLbl="node1" presStyleIdx="2" presStyleCnt="5">
        <dgm:presLayoutVars>
          <dgm:chMax val="0"/>
          <dgm:bulletEnabled val="1"/>
        </dgm:presLayoutVars>
      </dgm:prSet>
      <dgm:spPr/>
      <dgm:t>
        <a:bodyPr/>
        <a:lstStyle/>
        <a:p>
          <a:endParaRPr lang="en-US"/>
        </a:p>
      </dgm:t>
    </dgm:pt>
    <dgm:pt modelId="{285A5D82-33FE-4E19-8BE2-919D802498DE}" type="pres">
      <dgm:prSet presAssocID="{2EE654A9-CB0C-457B-ADF5-A778CC1844D9}" presName="spacer" presStyleCnt="0"/>
      <dgm:spPr/>
    </dgm:pt>
    <dgm:pt modelId="{BF40D41D-7B67-48D5-A927-387CA6AFECA0}" type="pres">
      <dgm:prSet presAssocID="{D65A9054-AB45-4078-8186-D3101A0B4A43}" presName="parentText" presStyleLbl="node1" presStyleIdx="3" presStyleCnt="5">
        <dgm:presLayoutVars>
          <dgm:chMax val="0"/>
          <dgm:bulletEnabled val="1"/>
        </dgm:presLayoutVars>
      </dgm:prSet>
      <dgm:spPr/>
      <dgm:t>
        <a:bodyPr/>
        <a:lstStyle/>
        <a:p>
          <a:endParaRPr lang="en-US"/>
        </a:p>
      </dgm:t>
    </dgm:pt>
    <dgm:pt modelId="{20C78FE1-A8E4-40E4-8030-52F4E47D1B44}" type="pres">
      <dgm:prSet presAssocID="{F503FB31-D779-4BD9-81AF-A2DA508857FC}" presName="spacer" presStyleCnt="0"/>
      <dgm:spPr/>
    </dgm:pt>
    <dgm:pt modelId="{7D64BB1F-DF99-4CD8-9D4C-00702E5C425F}" type="pres">
      <dgm:prSet presAssocID="{B1B82461-0056-41B1-80DD-17066B8BE74F}" presName="parentText" presStyleLbl="node1" presStyleIdx="4" presStyleCnt="5">
        <dgm:presLayoutVars>
          <dgm:chMax val="0"/>
          <dgm:bulletEnabled val="1"/>
        </dgm:presLayoutVars>
      </dgm:prSet>
      <dgm:spPr/>
      <dgm:t>
        <a:bodyPr/>
        <a:lstStyle/>
        <a:p>
          <a:endParaRPr lang="en-US"/>
        </a:p>
      </dgm:t>
    </dgm:pt>
  </dgm:ptLst>
  <dgm:cxnLst>
    <dgm:cxn modelId="{E1F36FF6-5313-49DB-B889-413640278DD6}" srcId="{7B338169-9180-4F9C-8F96-93A9107EBB7C}" destId="{ED9C2BC3-D8E6-4380-BDBC-3FCC83F28A9C}" srcOrd="1" destOrd="0" parTransId="{36F154FD-D110-4145-B96F-F7655353C637}" sibTransId="{53B78131-59A4-44E5-87D0-ABACAAEC71EE}"/>
    <dgm:cxn modelId="{D78C30BA-5CE2-4C29-98EC-2BE1D7B4D6D5}" srcId="{7B338169-9180-4F9C-8F96-93A9107EBB7C}" destId="{B1B82461-0056-41B1-80DD-17066B8BE74F}" srcOrd="4" destOrd="0" parTransId="{AB70C145-19AB-449B-9967-AA42D05E84E1}" sibTransId="{4409CD11-1347-487E-822F-8450E2F7E474}"/>
    <dgm:cxn modelId="{42D0FEB1-8C19-48A5-A5B5-B3A7BD450E47}" srcId="{7B338169-9180-4F9C-8F96-93A9107EBB7C}" destId="{15CD0EAB-6BBA-44BB-B1EE-10758282036F}" srcOrd="0" destOrd="0" parTransId="{91B4BF11-287B-426C-AFB0-EF3629DDF913}" sibTransId="{601166EF-C38D-468A-95C1-BE15B97482A2}"/>
    <dgm:cxn modelId="{97848319-B27A-459D-8DE8-EF59B8807C10}" type="presOf" srcId="{8E2089B4-3E05-4FCE-A077-F2581BE3E12D}" destId="{50452D5E-673B-413B-9539-468D21897448}" srcOrd="0" destOrd="0" presId="urn:microsoft.com/office/officeart/2005/8/layout/vList2"/>
    <dgm:cxn modelId="{B806BEE8-4E9F-4B2D-A962-66A9F02B8DA1}" srcId="{7B338169-9180-4F9C-8F96-93A9107EBB7C}" destId="{D65A9054-AB45-4078-8186-D3101A0B4A43}" srcOrd="3" destOrd="0" parTransId="{9B368BA2-7AEC-476D-AC93-8BCB7832E8A9}" sibTransId="{F503FB31-D779-4BD9-81AF-A2DA508857FC}"/>
    <dgm:cxn modelId="{472B9647-5284-4233-92D7-C91D1156FFB6}" type="presOf" srcId="{B1B82461-0056-41B1-80DD-17066B8BE74F}" destId="{7D64BB1F-DF99-4CD8-9D4C-00702E5C425F}" srcOrd="0" destOrd="0" presId="urn:microsoft.com/office/officeart/2005/8/layout/vList2"/>
    <dgm:cxn modelId="{22449AB4-FC43-45A7-8934-782EE0A8FF30}" type="presOf" srcId="{15CD0EAB-6BBA-44BB-B1EE-10758282036F}" destId="{8CA7A121-5AF6-48DD-B152-6590E860A4F0}" srcOrd="0" destOrd="0" presId="urn:microsoft.com/office/officeart/2005/8/layout/vList2"/>
    <dgm:cxn modelId="{A22ADA2C-0C23-44CF-BE71-8F52DD1CF5A7}" srcId="{7B338169-9180-4F9C-8F96-93A9107EBB7C}" destId="{8E2089B4-3E05-4FCE-A077-F2581BE3E12D}" srcOrd="2" destOrd="0" parTransId="{D4967996-D89E-4CD3-B8A4-EE6EF26FA061}" sibTransId="{2EE654A9-CB0C-457B-ADF5-A778CC1844D9}"/>
    <dgm:cxn modelId="{374D7072-F9ED-4F17-A5FD-16F575E8ACB4}" type="presOf" srcId="{7B338169-9180-4F9C-8F96-93A9107EBB7C}" destId="{7C9166ED-030E-4CC1-AD33-1DB7C98AA4D5}" srcOrd="0" destOrd="0" presId="urn:microsoft.com/office/officeart/2005/8/layout/vList2"/>
    <dgm:cxn modelId="{1890D313-FCA8-40DC-848E-96BEEC690E3A}" type="presOf" srcId="{ED9C2BC3-D8E6-4380-BDBC-3FCC83F28A9C}" destId="{06BB8033-17B3-4F79-B8DE-97002AD750BC}" srcOrd="0" destOrd="0" presId="urn:microsoft.com/office/officeart/2005/8/layout/vList2"/>
    <dgm:cxn modelId="{18808849-82D7-4449-8151-F019DF12F0C6}" type="presOf" srcId="{D65A9054-AB45-4078-8186-D3101A0B4A43}" destId="{BF40D41D-7B67-48D5-A927-387CA6AFECA0}" srcOrd="0" destOrd="0" presId="urn:microsoft.com/office/officeart/2005/8/layout/vList2"/>
    <dgm:cxn modelId="{8B8A292B-8CC2-4C9C-AF4B-625A4C29199F}" type="presParOf" srcId="{7C9166ED-030E-4CC1-AD33-1DB7C98AA4D5}" destId="{8CA7A121-5AF6-48DD-B152-6590E860A4F0}" srcOrd="0" destOrd="0" presId="urn:microsoft.com/office/officeart/2005/8/layout/vList2"/>
    <dgm:cxn modelId="{1FBB28C7-046E-46F7-A8A6-CB65B7849CB2}" type="presParOf" srcId="{7C9166ED-030E-4CC1-AD33-1DB7C98AA4D5}" destId="{645EC830-5A2C-426D-8037-CAD8B322C28D}" srcOrd="1" destOrd="0" presId="urn:microsoft.com/office/officeart/2005/8/layout/vList2"/>
    <dgm:cxn modelId="{D860D529-E655-434D-9759-AAE11A6F631F}" type="presParOf" srcId="{7C9166ED-030E-4CC1-AD33-1DB7C98AA4D5}" destId="{06BB8033-17B3-4F79-B8DE-97002AD750BC}" srcOrd="2" destOrd="0" presId="urn:microsoft.com/office/officeart/2005/8/layout/vList2"/>
    <dgm:cxn modelId="{B5445E6A-F7B3-432D-B0D4-40F61A8B2CE4}" type="presParOf" srcId="{7C9166ED-030E-4CC1-AD33-1DB7C98AA4D5}" destId="{6ED73457-52FE-4A17-A0D2-4619EC96676C}" srcOrd="3" destOrd="0" presId="urn:microsoft.com/office/officeart/2005/8/layout/vList2"/>
    <dgm:cxn modelId="{1F4672D2-1FE0-4746-8B5B-03382815FE18}" type="presParOf" srcId="{7C9166ED-030E-4CC1-AD33-1DB7C98AA4D5}" destId="{50452D5E-673B-413B-9539-468D21897448}" srcOrd="4" destOrd="0" presId="urn:microsoft.com/office/officeart/2005/8/layout/vList2"/>
    <dgm:cxn modelId="{96F64675-FABB-4350-9E2C-65BEF4123CEF}" type="presParOf" srcId="{7C9166ED-030E-4CC1-AD33-1DB7C98AA4D5}" destId="{285A5D82-33FE-4E19-8BE2-919D802498DE}" srcOrd="5" destOrd="0" presId="urn:microsoft.com/office/officeart/2005/8/layout/vList2"/>
    <dgm:cxn modelId="{8A0199DA-7FB0-4555-88BB-9BC805BAE3A5}" type="presParOf" srcId="{7C9166ED-030E-4CC1-AD33-1DB7C98AA4D5}" destId="{BF40D41D-7B67-48D5-A927-387CA6AFECA0}" srcOrd="6" destOrd="0" presId="urn:microsoft.com/office/officeart/2005/8/layout/vList2"/>
    <dgm:cxn modelId="{36AC18D3-7E7A-4945-88C8-2B2653412D68}" type="presParOf" srcId="{7C9166ED-030E-4CC1-AD33-1DB7C98AA4D5}" destId="{20C78FE1-A8E4-40E4-8030-52F4E47D1B44}" srcOrd="7" destOrd="0" presId="urn:microsoft.com/office/officeart/2005/8/layout/vList2"/>
    <dgm:cxn modelId="{AC7E400F-4A0F-493D-A272-6E0F0765CC54}" type="presParOf" srcId="{7C9166ED-030E-4CC1-AD33-1DB7C98AA4D5}" destId="{7D64BB1F-DF99-4CD8-9D4C-00702E5C425F}"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A7A121-5AF6-48DD-B152-6590E860A4F0}">
      <dsp:nvSpPr>
        <dsp:cNvPr id="0" name=""/>
        <dsp:cNvSpPr/>
      </dsp:nvSpPr>
      <dsp:spPr>
        <a:xfrm>
          <a:off x="0" y="514469"/>
          <a:ext cx="7886700" cy="407745"/>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US" sz="1700" kern="1200" dirty="0" smtClean="0"/>
            <a:t>Design discipline for Network Design? </a:t>
          </a:r>
          <a:r>
            <a:rPr lang="en-US" sz="1700" kern="1200" dirty="0" smtClean="0">
              <a:solidFill>
                <a:srgbClr val="FFFF00"/>
              </a:solidFill>
            </a:rPr>
            <a:t>(</a:t>
          </a:r>
          <a:r>
            <a:rPr lang="en-US" sz="1700" kern="1200" dirty="0" err="1" smtClean="0">
              <a:solidFill>
                <a:srgbClr val="FFFF00"/>
              </a:solidFill>
            </a:rPr>
            <a:t>e.g</a:t>
          </a:r>
          <a:r>
            <a:rPr lang="en-US" sz="1700" kern="1200" dirty="0" smtClean="0">
              <a:solidFill>
                <a:srgbClr val="FFFF00"/>
              </a:solidFill>
            </a:rPr>
            <a:t>, Fat Trees </a:t>
          </a:r>
          <a:r>
            <a:rPr lang="en-US" sz="1700" kern="1200" dirty="0" smtClean="0">
              <a:solidFill>
                <a:srgbClr val="FFFF00"/>
              </a:solidFill>
              <a:sym typeface="Wingdings" panose="05000000000000000000" pitchFamily="2" charset="2"/>
            </a:rPr>
            <a:t> Local Checks Only)</a:t>
          </a:r>
          <a:endParaRPr lang="en-US" sz="1700" kern="1200" dirty="0">
            <a:solidFill>
              <a:srgbClr val="FFFF00"/>
            </a:solidFill>
          </a:endParaRPr>
        </a:p>
      </dsp:txBody>
      <dsp:txXfrm>
        <a:off x="19904" y="534373"/>
        <a:ext cx="7846892" cy="367937"/>
      </dsp:txXfrm>
    </dsp:sp>
    <dsp:sp modelId="{06BB8033-17B3-4F79-B8DE-97002AD750BC}">
      <dsp:nvSpPr>
        <dsp:cNvPr id="0" name=""/>
        <dsp:cNvSpPr/>
      </dsp:nvSpPr>
      <dsp:spPr>
        <a:xfrm>
          <a:off x="0" y="971174"/>
          <a:ext cx="7886700" cy="407745"/>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US" sz="1700" kern="1200" dirty="0" smtClean="0"/>
            <a:t>Design flows, abstractions and interfaces for Network Design? </a:t>
          </a:r>
          <a:r>
            <a:rPr lang="en-US" sz="1700" kern="1200" dirty="0" smtClean="0">
              <a:solidFill>
                <a:srgbClr val="FFFF00"/>
              </a:solidFill>
            </a:rPr>
            <a:t>(</a:t>
          </a:r>
          <a:r>
            <a:rPr lang="en-US" sz="1700" kern="1200" dirty="0" err="1" smtClean="0">
              <a:solidFill>
                <a:srgbClr val="FFFF00"/>
              </a:solidFill>
            </a:rPr>
            <a:t>SecGuru</a:t>
          </a:r>
          <a:r>
            <a:rPr lang="en-US" sz="1700" kern="1200" dirty="0" smtClean="0">
              <a:solidFill>
                <a:srgbClr val="FFFF00"/>
              </a:solidFill>
            </a:rPr>
            <a:t> in Azure)</a:t>
          </a:r>
          <a:endParaRPr lang="en-US" sz="1700" kern="1200" dirty="0">
            <a:solidFill>
              <a:srgbClr val="FFFF00"/>
            </a:solidFill>
          </a:endParaRPr>
        </a:p>
      </dsp:txBody>
      <dsp:txXfrm>
        <a:off x="19904" y="991078"/>
        <a:ext cx="7846892" cy="367937"/>
      </dsp:txXfrm>
    </dsp:sp>
    <dsp:sp modelId="{50452D5E-673B-413B-9539-468D21897448}">
      <dsp:nvSpPr>
        <dsp:cNvPr id="0" name=""/>
        <dsp:cNvSpPr/>
      </dsp:nvSpPr>
      <dsp:spPr>
        <a:xfrm>
          <a:off x="0" y="1427879"/>
          <a:ext cx="7886700" cy="407745"/>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US" sz="1700" kern="1200" dirty="0" smtClean="0"/>
            <a:t>Effective modeling and analysis to enable NDA evolution? </a:t>
          </a:r>
          <a:r>
            <a:rPr lang="en-US" sz="1700" kern="1200" dirty="0" smtClean="0">
              <a:solidFill>
                <a:srgbClr val="FFFF00"/>
              </a:solidFill>
            </a:rPr>
            <a:t>(</a:t>
          </a:r>
          <a:r>
            <a:rPr lang="en-US" sz="1700" kern="1200" dirty="0" err="1" smtClean="0">
              <a:solidFill>
                <a:srgbClr val="FFFF00"/>
              </a:solidFill>
            </a:rPr>
            <a:t>Veriflow</a:t>
          </a:r>
          <a:r>
            <a:rPr lang="en-US" sz="1700" kern="1200" dirty="0" smtClean="0">
              <a:solidFill>
                <a:srgbClr val="FFFF00"/>
              </a:solidFill>
            </a:rPr>
            <a:t> real-time checks)</a:t>
          </a:r>
          <a:endParaRPr lang="en-US" sz="1700" kern="1200" dirty="0">
            <a:solidFill>
              <a:srgbClr val="FFFF00"/>
            </a:solidFill>
          </a:endParaRPr>
        </a:p>
      </dsp:txBody>
      <dsp:txXfrm>
        <a:off x="19904" y="1447783"/>
        <a:ext cx="7846892" cy="367937"/>
      </dsp:txXfrm>
    </dsp:sp>
    <dsp:sp modelId="{BF40D41D-7B67-48D5-A927-387CA6AFECA0}">
      <dsp:nvSpPr>
        <dsp:cNvPr id="0" name=""/>
        <dsp:cNvSpPr/>
      </dsp:nvSpPr>
      <dsp:spPr>
        <a:xfrm>
          <a:off x="0" y="1884584"/>
          <a:ext cx="7886700" cy="407745"/>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US" sz="1700" kern="1200" dirty="0" smtClean="0"/>
            <a:t>Maximizing separation of concerns in Network Design? </a:t>
          </a:r>
          <a:r>
            <a:rPr lang="en-US" sz="1700" kern="1200" dirty="0" smtClean="0">
              <a:solidFill>
                <a:srgbClr val="FFFF00"/>
              </a:solidFill>
            </a:rPr>
            <a:t>(Control and Data Plane)</a:t>
          </a:r>
          <a:endParaRPr lang="en-US" sz="1700" kern="1200" dirty="0">
            <a:solidFill>
              <a:srgbClr val="FFFF00"/>
            </a:solidFill>
          </a:endParaRPr>
        </a:p>
      </dsp:txBody>
      <dsp:txXfrm>
        <a:off x="19904" y="1904488"/>
        <a:ext cx="7846892" cy="367937"/>
      </dsp:txXfrm>
    </dsp:sp>
    <dsp:sp modelId="{7D64BB1F-DF99-4CD8-9D4C-00702E5C425F}">
      <dsp:nvSpPr>
        <dsp:cNvPr id="0" name=""/>
        <dsp:cNvSpPr/>
      </dsp:nvSpPr>
      <dsp:spPr>
        <a:xfrm>
          <a:off x="0" y="2341289"/>
          <a:ext cx="7886700" cy="407745"/>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US" sz="1700" kern="1200" dirty="0" smtClean="0"/>
            <a:t>Analysis capabilities influencing Network Design/Verification methodology? </a:t>
          </a:r>
          <a:r>
            <a:rPr lang="en-US" sz="1700" kern="1200" dirty="0" smtClean="0">
              <a:solidFill>
                <a:srgbClr val="FFFF00"/>
              </a:solidFill>
            </a:rPr>
            <a:t>(Symmetry)</a:t>
          </a:r>
          <a:endParaRPr lang="en-US" sz="1700" kern="1200" dirty="0">
            <a:solidFill>
              <a:srgbClr val="FFFF00"/>
            </a:solidFill>
          </a:endParaRPr>
        </a:p>
      </dsp:txBody>
      <dsp:txXfrm>
        <a:off x="19904" y="2361193"/>
        <a:ext cx="7846892" cy="36793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4363" fontAlgn="auto">
              <a:spcBef>
                <a:spcPts val="0"/>
              </a:spcBef>
              <a:spcAft>
                <a:spcPts val="0"/>
              </a:spcAft>
              <a:defRPr sz="1200" dirty="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defTabSz="914363" fontAlgn="auto">
              <a:spcBef>
                <a:spcPts val="0"/>
              </a:spcBef>
              <a:spcAft>
                <a:spcPts val="0"/>
              </a:spcAft>
              <a:defRPr sz="1200" smtClean="0">
                <a:latin typeface="+mn-lt"/>
              </a:defRPr>
            </a:lvl1pPr>
          </a:lstStyle>
          <a:p>
            <a:pPr>
              <a:defRPr/>
            </a:pPr>
            <a:fld id="{A730A468-66E0-44AC-A6DB-E32D5D5F3CF3}" type="datetimeFigureOut">
              <a:rPr lang="en-US"/>
              <a:pPr>
                <a:defRPr/>
              </a:pPr>
              <a:t>8/17/2015</a:t>
            </a:fld>
            <a:endParaRPr lang="en-US"/>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defTabSz="914363" fontAlgn="auto">
              <a:spcBef>
                <a:spcPts val="0"/>
              </a:spcBef>
              <a:spcAft>
                <a:spcPts val="0"/>
              </a:spcAft>
              <a:defRPr sz="500" dirty="0" smtClean="0">
                <a:solidFill>
                  <a:srgbClr val="000000"/>
                </a:solidFill>
                <a:latin typeface="+mn-lt"/>
              </a:defRPr>
            </a:lvl1pPr>
          </a:lstStyle>
          <a:p>
            <a:pPr>
              <a:defRPr/>
            </a:pPr>
            <a:r>
              <a:rPr lang="en-US"/>
              <a:t>© 2007 Microsoft Corporation. All rights reserved. Microsoft, Windows, Windows Vista and other product names are or may be registered trademarks and/or trademarks in the U.S. and/or other countries.</a:t>
            </a:r>
          </a:p>
          <a:p>
            <a:pPr>
              <a:defRPr/>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400" y="8685213"/>
            <a:ext cx="608013" cy="457200"/>
          </a:xfrm>
          <a:prstGeom prst="rect">
            <a:avLst/>
          </a:prstGeom>
        </p:spPr>
        <p:txBody>
          <a:bodyPr vert="horz" lIns="91440" tIns="45720" rIns="91440" bIns="45720" rtlCol="0" anchor="b"/>
          <a:lstStyle>
            <a:lvl1pPr algn="r" defTabSz="914363" fontAlgn="auto">
              <a:spcBef>
                <a:spcPts val="0"/>
              </a:spcBef>
              <a:spcAft>
                <a:spcPts val="0"/>
              </a:spcAft>
              <a:defRPr sz="1200" smtClean="0">
                <a:latin typeface="+mn-lt"/>
              </a:defRPr>
            </a:lvl1pPr>
          </a:lstStyle>
          <a:p>
            <a:pPr>
              <a:defRPr/>
            </a:pPr>
            <a:fld id="{90B09E66-3115-4231-BCB2-DC012C6BD90E}" type="slidenum">
              <a:rPr lang="en-US"/>
              <a:pPr>
                <a:defRPr/>
              </a:pPr>
              <a:t>‹#›</a:t>
            </a:fld>
            <a:endParaRPr lang="en-US"/>
          </a:p>
        </p:txBody>
      </p:sp>
    </p:spTree>
    <p:extLst>
      <p:ext uri="{BB962C8B-B14F-4D97-AF65-F5344CB8AC3E}">
        <p14:creationId xmlns:p14="http://schemas.microsoft.com/office/powerpoint/2010/main" val="559046669"/>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8.08511" units="1/cm"/>
          <inkml:channelProperty channel="Y" name="resolution" value="65.45454" units="1/cm"/>
          <inkml:channelProperty channel="T" name="resolution" value="1" units="1/dev"/>
        </inkml:channelProperties>
      </inkml:inkSource>
      <inkml:timestamp xml:id="ts0" timeString="2015-08-16T21:25:19.733"/>
    </inkml:context>
    <inkml:brush xml:id="br0">
      <inkml:brushProperty name="width" value="0.08333" units="cm"/>
      <inkml:brushProperty name="height" value="0.08333" units="cm"/>
      <inkml:brushProperty name="fitToCurve" value="1"/>
    </inkml:brush>
  </inkml:definitions>
  <inkml:trace contextRef="#ctx0" brushRef="#br0">8246 1219 0,'0'-24'93,"0"-1"-77,0 1 0,0 0-1,0 0 1,0-25-16,-24 1 15,-24 0 17,-1-49-17,1 73-15,-25-25 16,-23 1-16,47 48 16,-48-48-16,1-1 15,23 25-15,1 0 16,72 0-16,-73-1 15,73 1-15,-48 24 16,-1-24-16,25 24 16,0-24-16,-25 0 15,25 24-15,-24 0 16,-25-49-16,25 49 16,0-24-16,-1 24 15,25 0-15,-73 0 16,49 0-16,48-48 15,-24 48-15,-25 0 16,1 0-16,-1 0 16,1 0-16,0 0 15,-1 0-15,1 0 16,0 0 0,23-24-16,-23 24 15,-25 0-15,25 0 16,0 0-16,-49 0 15,73 0 1,-73 0-16,49 0 16,-1 0-16,-23 0 15,-1 0-15,49 0 16,-25 0-16,25 0 16,0 0-16,-24 0 15,-1 0-15,1 0 16,0 0-16,-1 0 15,-48 0-15,73-25 16,-48 1-16,-1 24 16,1-24-16,23 24 15,-23 0-15,-1-24 16,25 24-16,-1 0 16,-48 0-16,1-24 15,72-1-15,-49 25 16,-24 0-16,0-48 15,73 48-15,-73 0 16,1-48-16,-1 48 16,49 0-16,-49 0 15,48-25-15,1 1 16,0 24-16,-1 0 16,25 0-1,-48 0-15,23 0 16,25 0-16,-24 0 15,-25 0-15,49 0 16,-25 0-16,-23 0 16,23 24-1,25-24-15,0 0 16,-24 0-16,24 25 16,-25-25-16,1 24 15,24-24 1,-1 24-16,-23-24 15,24 0-15,-73 24 16,73-24-16,0 24 16,-25 1-16,1-25 15,24 0 1,-25 24-16,1-24 16,48 24-1,-73 0-15,49-24 16,0 0-16,-24 24 15,23-24-15,-23 0 16,24 0-16,-25 49 16,1-49-1,24 0-15,-49 24 16,49 0-16,0-24 16,0 24-16,-25-24 15,25 0 1,-24 0-16,24 25 15,-25-1-15,-23-24 16,23 24 0,25 0-16,-48-24 15,47 0-15,1 24 16,-24-24-16,48 24 16,0 1-16,-24-25 15,-1 24-15,1-24 16,-24 24-16,24 0 15,-1-24-15,25 24 16,-24-24-16,-24 25 16,48-1-16,-24-24 15,-1 24-15,1 24 16,0-48-16,24 25 16,-24 23-16,-24-24 15,48 0-15,-25 1 16,1-1-16,0 0 15,24 24 1,-48-24-16,23 1 16,25 23-16,-24-48 15,24 24-15,-24 25 16,0-49-16,24 72 16,-24-48-1,-1 25-15,1-49 16,24 48-16,-24-24 15,24 1 1,-24-25-16,0 24 16,24 24-16,-25-24 15,25 0 1,-24 1-16,0 23 31,24-24-15,0 0-1,-24 1 1,24-1 0,0 0-16,0 0 15,-48 0 1,48 1 0,0-1-1,0 0 16,0 24-31,0-23 32,-25 23-17,1-48 1,0 24-16,24 0 16,-24-24-16,24 24 15,-24 1-15,24-1 16,0 0-1,-25 24-15,1-48 16,24 25-16,0-1 16,-24-24-16,24 72 15,-24-23 1,24-25 0,0 24-1,0-23-15,-24 23 16,-1-24-1,25 0-15,0 0 16,0 1-16,-48-1 16,48 24-1,0-24-15,0 1 16,0 23-16,0 25 16,0-25-16,0 0 15,-24 1-15,0-1 16,24 25-16,0-49 15,-25 24-15,25 25 16,0-49-16,0 24 16,0 1-16,0-1 15,0 1-15,0-25 16,0 24-16,0 0 16,0 1-16,0 23 15,0-23-15,0-1 16,0 1-16,0-25 15,0 24-15,0 1 16,0 23-16,0-24 16,0 1-16,0-25 15,0 49-15,0-1 16,0-23-16,0-1 16,0-24-16,0 49 15,0-1-15,0-48 16,0 49-16,0-25 15,0-23 1,0 71-16,0-47 16,0-25-16,0 49 15,0-49-15,0 72 16,0-47-16,0-25 16,0 24-16,0 1 15,0-25-15,0 24 16,0-23-16,0-1 15,0 24-15,0-24 16,25-24 0,-25 49-16,0-25 15,0 24 1,0-24-16,0 1 16,0 23-16,0-24 15,0 73-15,24-49 16,0 1-1,-24-25-15,0 24 16,24-48-16,0 49 16,-24-25-16,0 0 15,0 0-15,0 0 16,0 1 15,25-1-31,-25 0 16,0 24 15,24 25-15,0-49-1,0 25-15,-24-1 16,0-24-16,0 0 16,24 25-16,1-25 15,-1 24-15,0-24 16,-24 1-16,0 23 15,0-24-15,24 25 16,0-1-16,-24-24 16,25 25-16,-1-1 15,-24-24-15,24 0 16,-24 25-16,24-25 16,0 24-16,-24-24 15,24 25-15,1-25 16,23 24-16,-48-23 15,24-1-15,0 0 16,1 0-16,-1 0 16,0 1-1,0-1-15,25 24 16,-25-48 0,0 49-16,24-25 15,-23-24-15,-1 0 16,0 0-16,24 0 15,-48 24-15,24 0 16,25-24-16,-1 0 16,1 0-1,-25 0 1,0 0-16,0 24 16,0-24-1,25 0 48,-1 0-48,-24 0-15,25 0 16,-25-24-16,24 24 16,-24-24-1,1 0 1,-1 24-1,0 0 32,0-24-31,0 24 0,1 0-1,-1-25-15,0 25 16,0 0-1,0-24 1,-24 0 0,25 24-1,-1 0 1,0 0 0,0-24-16,0 24 15,1 0-15,23 0 16,-24 0-16,24 0 15,1-24 1,-1 24 15,-24-25-31,1 25 16,23-24 0,0 24-1,-23 0 1,-1 0-16,24 0 15,-24 0 1,25 0 0,-25 0-1,48 0-15,-23 0 16,-25 0-16,49 0 16,-25 0-16,-24-24 15,25 24-15,23 0 16,-23 0-16,-1 0 15,-24 0-15,24 0 16,25 0-16,-49 0 16,25 0-16,-1-24 15,-24 24-15,0-24 16,1 24-16,23 0 16,49 0-16,-25-25 15,1 25 1,-49-24-16,49 24 15,23 0-15,-71 0 16,23 0-16,25 0 16,-25-24-1,0 24-15,25-24 16,-49 24-16,24-24 16,49-1-16,-73 25 15,25 0-15,23-24 16,-47 24-16,23-24 15,0 24-15,49-24 16,-49 0 0,1 24-16,-25 0 15,0-24-15,0-1 16,25 1 0,-1 24-16,-48-24 15,49 24-15,-25-24 16,24 0-16,25-1 15,-25 25-15,25-24 16,-25 24 0,0-24-1,-48 0-15,25 24 16,23-24-16,-24 24 16,25 0-1,-49-25-15,48 1 16,-24 24-1,24-24 1,1 24-16,-25 0 16,24 0-16,1-24 15,-1 0-15,25 24 16,-25 0 0,-24 0-16,1 0 15,23-25-15,-24 25 16,49-24-16,-49 24 15,24 0-15,1-24 16,-25 24-16,0 0 16,0 0-16,-24-24 15,49 24-15,-25 0 16,24 0-16,1 0 16,-25-24-1,0 24-15,0-24 16,24 24-1,-23-49 1,-1 49-16,0 0 16,0 0-16,0 0 15,1-24-15,-1 24 16,0 0 0,24-24-1,1 24 1,-49-24-1,48 24 1,1 0 0,-25 0-16,0-25 15,0 1-15,24 24 16,1-24-16,23 0 16,-23 0-1,-25-1-15,0 1 16,0 24-16,25-24 15,-1 0 1,-24 0-16,25-1 16,-25 25-16,0-24 15,24 0-15,1-24 16,-25 48-16,24-49 16,-23 49-16,23-24 15,-24 24-15,25-24 16,47-24-16,-96 23 15,73 1-15,-49 24 16,24-48-16,-23 48 16,-1-24-1,48-25-15,1 25 16,24-24-16,-25 23 16,-23-23-16,23 0 15,25-1-15,-24 1 16,-1 24-16,-23-25 15,-25 1-15,73 24 16,-97-25-16,48 1 16,0 24-16,-24 0 15,1-25 1,-1 1 0,0 24-1,0-25-15,-24 1 16,24 0-16,1-1 15,-25 1-15,24-25 16,0 1-16,-24 23 16,24-23-16,0 48 15,-24-49-15,0 25 16,49-49-16,-49 48 16,0-47-1,0 71-15,24-23 16,0-49-1,-24 49-15,0-25 16,0 49-16,24-24 16,-24-25-16,25-24 15,-25 73-15,0-24 16,0 0-16,24-1 16,-24 1-16,0-1 15,0 1-15,0 24 16,0 0-16,0-1 15,0-47-15,0 23 16,0 25 0,0-24-16,0 24 15,0 0-15,0-25 16,0 1-16,0-1 16,0-23-16,0 48 15,0-49-15,0 0 16,-24 25-16,24 0 15,0-1-15,-25 1 16,25-25-16,-24 25 16,24 24-16,-24-25 15,24 1-15,-24 0 16,24-1 15,-24 25-31,24-24 16,0 24-16,0-25 15,-25 1 1,25-1-16,-24 1 16,24 0-16,0 23 15,-24-23-15,24 24 16,-24-25-16,24 1 16,-24 0-1,24-1-15,-25 49 16,25-24-16,0 0 15,-24 0 1,0-25 0,24 1-16,-24 48 15,24-48-15,-24 23 16,-1 1-16,25-24 16,-96-25-1,96 49-15,0 0 16,-24 0-1,24-25 1,0 25-16,-49 0 31,25 0 1,24 0-32,-48-1 15,23 1 1,-23 0-1,0-24-15,23 48 16,-23 0-16,24-25 16,0 25-16,-1-24 15,-23 24 1,0-24 0,24 24-1,-1 0-15,-23 0 16,24 0-16,0 0 15,-1 0-15,1 0 16,0 0-16,-24 0 16,-1 0-1,1 0 1,-1-24-16,25 24 16,-24 0-16,0 0 15,-1 0 1,25 0-1,-24 0-15,23 0 16,-47 0-16,23 0 16,25 0-16,-24 0 15,-1 0 1,-23 24 15,72 0-15,-24-24-16,0 0 15,-1 24-15,1-24 16,0 0-16,0 0 16,0 49-16,-1-25 78,1 24-63,24 1 1,-24-1 0,0 1-1,24-25 1,0 0 15</inkml:trace>
</inkml:ink>
</file>

<file path=ppt/ink/ink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8.08511" units="1/cm"/>
          <inkml:channelProperty channel="Y" name="resolution" value="65.45454" units="1/cm"/>
          <inkml:channelProperty channel="T" name="resolution" value="1" units="1/dev"/>
        </inkml:channelProperties>
      </inkml:inkSource>
      <inkml:timestamp xml:id="ts0" timeString="2015-08-16T15:39:25.401"/>
    </inkml:context>
    <inkml:brush xml:id="br0">
      <inkml:brushProperty name="width" value="0.08333" units="cm"/>
      <inkml:brushProperty name="height" value="0.08333" units="cm"/>
      <inkml:brushProperty name="fitToCurve" value="1"/>
    </inkml:brush>
  </inkml:definitions>
  <inkml:trace contextRef="#ctx0" brushRef="#br0">8246 1219 0,'0'-24'93,"0"-1"-77,0 1 0,0 0-1,0 0 1,0-25-16,-24 1 15,-24 0 17,-1-49-17,1 73-15,-25-25 16,-23 1-16,47 48 16,-48-48-16,1-1 15,23 25-15,1 0 16,72 0-16,-73-1 15,73 1-15,-48 24 16,-1-24-16,25 24 16,0-24-16,-25 0 15,25 24-15,-24 0 16,-25-49-16,25 49 16,0-24-16,-1 24 15,25 0-15,-73 0 16,49 0-16,48-48 15,-24 48-15,-25 0 16,1 0-16,-1 0 16,1 0-16,0 0 15,-1 0-15,1 0 16,0 0 0,23-24-16,-23 24 15,-25 0-15,25 0 16,0 0-16,-49 0 15,73 0 1,-73 0-16,49 0 16,-1 0-16,-23 0 15,-1 0-15,49 0 16,-25 0-16,25 0 16,0 0-16,-24 0 15,-1 0-15,1 0 16,0 0-16,-1 0 15,-48 0-15,73-25 16,-48 1-16,-1 24 16,1-24-16,23 24 15,-23 0-15,-1-24 16,25 24-16,-1 0 16,-48 0-16,1-24 15,72-1-15,-49 25 16,-24 0-16,0-48 15,73 48-15,-73 0 16,1-48-16,-1 48 16,49 0-16,-49 0 15,48-25-15,1 1 16,0 24-16,-1 0 16,25 0-1,-48 0-15,23 0 16,25 0-16,-24 0 15,-25 0-15,49 0 16,-25 0-16,-23 0 16,23 24-1,25-24-15,0 0 16,-24 0-16,24 25 16,-25-25-16,1 24 15,24-24 1,-1 24-16,-23-24 15,24 0-15,-73 24 16,73-24-16,0 24 16,-25 1-16,1-25 15,24 0 1,-25 24-16,1-24 16,48 24-1,-73 0-15,49-24 16,0 0-16,-24 24 15,23-24-15,-23 0 16,24 0-16,-25 49 16,1-49-1,24 0-15,-49 24 16,49 0-16,0-24 16,0 24-16,-25-24 15,25 0 1,-24 0-16,24 25 15,-25-1-15,-23-24 16,23 24 0,25 0-16,-48-24 15,47 0-15,1 24 16,-24-24-16,48 24 16,0 1-16,-24-25 15,-1 24-15,1-24 16,-24 24-16,24 0 15,-1-24-15,25 24 16,-24-24-16,-24 25 16,48-1-16,-24-24 15,-1 24-15,1 24 16,0-48-16,24 25 16,-24 23-16,-24-24 15,48 0-15,-25 1 16,1-1-16,0 0 15,24 24 1,-48-24-16,23 1 16,25 23-16,-24-48 15,24 24-15,-24 25 16,0-49-16,24 72 16,-24-48-1,-1 25-15,1-49 16,24 48-16,-24-24 15,24 1 1,-24-25-16,0 24 16,24 24-16,-25-24 15,25 0 1,-24 1-16,0 23 31,24-24-15,0 0-1,-24 1 1,24-1 0,0 0-16,0 0 15,-48 0 1,48 1 0,0-1-1,0 0 16,0 24-31,0-23 32,-25 23-17,1-48 1,0 24-16,24 0 16,-24-24-16,24 24 15,-24 1-15,24-1 16,0 0-1,-25 24-15,1-48 16,24 25-16,0-1 16,-24-24-16,24 72 15,-24-23 1,24-25 0,0 24-1,0-23-15,-24 23 16,-1-24-1,25 0-15,0 0 16,0 1-16,-48-1 16,48 24-1,0-24-15,0 1 16,0 23-16,0 25 16,0-25-16,0 0 15,-24 1-15,0-1 16,24 25-16,0-49 15,-25 24-15,25 25 16,0-49-16,0 24 16,0 1-16,0-1 15,0 1-15,0-25 16,0 24-16,0 0 16,0 1-16,0 23 15,0-23-15,0-1 16,0 1-16,0-25 15,0 24-15,0 1 16,0 23-16,0-24 16,0 1-16,0-25 15,0 49-15,0-1 16,0-23-16,0-1 16,0-24-16,0 49 15,0-1-15,0-48 16,0 49-16,0-25 15,0-23 1,0 71-16,0-47 16,0-25-16,0 49 15,0-49-15,0 72 16,0-47-16,0-25 16,0 24-16,0 1 15,0-25-15,0 24 16,0-23-16,0-1 15,0 24-15,0-24 16,25-24 0,-25 49-16,0-25 15,0 24 1,0-24-16,0 1 16,0 23-16,0-24 15,0 73-15,24-49 16,0 1-1,-24-25-15,0 24 16,24-48-16,0 49 16,-24-25-16,0 0 15,0 0-15,0 0 16,0 1 15,25-1-31,-25 0 16,0 24 15,24 25-15,0-49-1,0 25-15,-24-1 16,0-24-16,0 0 16,24 25-16,1-25 15,-1 24-15,0-24 16,-24 1-16,0 23 15,0-24-15,24 25 16,0-1-16,-24-24 16,25 25-16,-1-1 15,-24-24-15,24 0 16,-24 25-16,24-25 16,0 24-16,-24-24 15,24 25-15,1-25 16,23 24-16,-48-23 15,24-1-15,0 0 16,1 0-16,-1 0 16,0 1-1,0-1-15,25 24 16,-25-48 0,0 49-16,24-25 15,-23-24-15,-1 0 16,0 0-16,24 0 15,-48 24-15,24 0 16,25-24-16,-1 0 16,1 0-1,-25 0 1,0 0-16,0 24 16,0-24-1,25 0 48,-1 0-48,-24 0-15,25 0 16,-25-24-16,24 24 16,-24-24-1,1 0 1,-1 24-1,0 0 32,0-24-31,0 24 0,1 0-1,-1-25-15,0 25 16,0 0-1,0-24 1,-24 0 0,25 24-1,-1 0 1,0 0 0,0-24-16,0 24 15,1 0-15,23 0 16,-24 0-16,24 0 15,1-24 1,-1 24 15,-24-25-31,1 25 16,23-24 0,0 24-1,-23 0 1,-1 0-16,24 0 15,-24 0 1,25 0 0,-25 0-1,48 0-15,-23 0 16,-25 0-16,49 0 16,-25 0-16,-24-24 15,25 24-15,23 0 16,-23 0-16,-1 0 15,-24 0-15,24 0 16,25 0-16,-49 0 16,25 0-16,-1-24 15,-24 24-15,0-24 16,1 24-16,23 0 16,49 0-16,-25-25 15,1 25 1,-49-24-16,49 24 15,23 0-15,-71 0 16,23 0-16,25 0 16,-25-24-1,0 24-15,25-24 16,-49 24-16,24-24 16,49-1-16,-73 25 15,25 0-15,23-24 16,-47 24-16,23-24 15,0 24-15,49-24 16,-49 0 0,1 24-16,-25 0 15,0-24-15,0-1 16,25 1 0,-1 24-16,-48-24 15,49 24-15,-25-24 16,24 0-16,25-1 15,-25 25-15,25-24 16,-25 24 0,0-24-1,-48 0-15,25 24 16,23-24-16,-24 24 16,25 0-1,-49-25-15,48 1 16,-24 24-1,24-24 1,1 24-16,-25 0 16,24 0-16,1-24 15,-1 0-15,25 24 16,-25 0 0,-24 0-16,1 0 15,23-25-15,-24 25 16,49-24-16,-49 24 15,24 0-15,1-24 16,-25 24-16,0 0 16,0 0-16,-24-24 15,49 24-15,-25 0 16,24 0-16,1 0 16,-25-24-1,0 24-15,0-24 16,24 24-1,-23-49 1,-1 49-16,0 0 16,0 0-16,0 0 15,1-24-15,-1 24 16,0 0 0,24-24-1,1 24 1,-49-24-1,48 24 1,1 0 0,-25 0-16,0-25 15,0 1-15,24 24 16,1-24-16,23 0 16,-23 0-1,-25-1-15,0 1 16,0 24-16,25-24 15,-1 0 1,-24 0-16,25-1 16,-25 25-16,0-24 15,24 0-15,1-24 16,-25 48-16,24-49 16,-23 49-16,23-24 15,-24 24-15,25-24 16,47-24-16,-96 23 15,73 1-15,-49 24 16,24-48-16,-23 48 16,-1-24-1,48-25-15,1 25 16,24-24-16,-25 23 16,-23-23-16,23 0 15,25-1-15,-24 1 16,-1 24-16,-23-25 15,-25 1-15,73 24 16,-97-25-16,48 1 16,0 24-16,-24 0 15,1-25 1,-1 1 0,0 24-1,0-25-15,-24 1 16,24 0-16,1-1 15,-25 1-15,24-25 16,0 1-16,-24 23 16,24-23-16,0 48 15,-24-49-15,0 25 16,49-49-16,-49 48 16,0-47-1,0 71-15,24-23 16,0-49-1,-24 49-15,0-25 16,0 49-16,24-24 16,-24-25-16,25-24 15,-25 73-15,0-24 16,0 0-16,24-1 16,-24 1-16,0-1 15,0 1-15,0 24 16,0 0-16,0-1 15,0-47-15,0 23 16,0 25 0,0-24-16,0 24 15,0 0-15,0-25 16,0 1-16,0-1 16,0-23-16,0 48 15,0-49-15,0 0 16,-24 25-16,24 0 15,0-1-15,-25 1 16,25-25-16,-24 25 16,24 24-16,-24-25 15,24 1-15,-24 0 16,24-1 15,-24 25-31,24-24 16,0 24-16,0-25 15,-25 1 1,25-1-16,-24 1 16,24 0-16,0 23 15,-24-23-15,24 24 16,-24-25-16,24 1 16,-24 0-1,24-1-15,-25 49 16,25-24-16,0 0 15,-24 0 1,0-25 0,24 1-16,-24 48 15,24-48-15,-24 23 16,-1 1-16,25-24 16,-96-25-1,96 49-15,0 0 16,-24 0-1,24-25 1,0 25-16,-49 0 31,25 0 1,24 0-32,-48-1 15,23 1 1,-23 0-1,0-24-15,23 48 16,-23 0-16,24-25 16,0 25-16,-1-24 15,-23 24 1,0-24 0,24 24-1,-1 0-15,-23 0 16,24 0-16,0 0 15,-1 0-15,1 0 16,0 0-16,-24 0 16,-1 0-1,1 0 1,-1-24-16,25 24 16,-24 0-16,0 0 15,-1 0 1,25 0-1,-24 0-15,23 0 16,-47 0-16,23 0 16,25 0-16,-24 0 15,-1 0 1,-23 24 15,72 0-15,-24-24-16,0 0 15,-1 24-15,1-24 16,0 0-16,0 0 16,0 49-16,-1-25 78,1 24-63,24 1 1,-24-1 0,0 1-1,24-25 1,0 0 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4363"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914363" fontAlgn="auto">
              <a:spcBef>
                <a:spcPts val="0"/>
              </a:spcBef>
              <a:spcAft>
                <a:spcPts val="0"/>
              </a:spcAft>
              <a:defRPr sz="1200" smtClean="0">
                <a:latin typeface="+mn-lt"/>
              </a:defRPr>
            </a:lvl1pPr>
          </a:lstStyle>
          <a:p>
            <a:pPr>
              <a:defRPr/>
            </a:pPr>
            <a:fld id="{3C671722-8255-47A9-8064-C7C22778A528}" type="datetimeFigureOut">
              <a:rPr lang="en-US"/>
              <a:pPr>
                <a:defRPr/>
              </a:pPr>
              <a:t>8/17/2015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defTabSz="914363" fontAlgn="auto">
              <a:spcBef>
                <a:spcPts val="0"/>
              </a:spcBef>
              <a:spcAft>
                <a:spcPts val="0"/>
              </a:spcAft>
              <a:defRPr sz="500" dirty="0" smtClean="0">
                <a:solidFill>
                  <a:srgbClr val="000000"/>
                </a:solidFill>
                <a:latin typeface="Segoe" pitchFamily="34" charset="0"/>
              </a:defRPr>
            </a:lvl1pPr>
          </a:lstStyle>
          <a:p>
            <a:pPr>
              <a:defRPr/>
            </a:pPr>
            <a:r>
              <a:rPr lang="en-US"/>
              <a:t>© 2007 Microsoft Corporation. All rights reserved. Microsoft, Windows, Windows Vista and other product names are or may be registered trademarks and/or trademarks in the U.S. and/or other countries.</a:t>
            </a:r>
          </a:p>
          <a:p>
            <a:pPr>
              <a:defRPr/>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200" y="8685213"/>
            <a:ext cx="684213" cy="457200"/>
          </a:xfrm>
          <a:prstGeom prst="rect">
            <a:avLst/>
          </a:prstGeom>
        </p:spPr>
        <p:txBody>
          <a:bodyPr vert="horz" lIns="91440" tIns="45720" rIns="91440" bIns="45720" rtlCol="0" anchor="b"/>
          <a:lstStyle>
            <a:lvl1pPr algn="r" defTabSz="914363" fontAlgn="auto">
              <a:spcBef>
                <a:spcPts val="0"/>
              </a:spcBef>
              <a:spcAft>
                <a:spcPts val="0"/>
              </a:spcAft>
              <a:defRPr sz="1200" smtClean="0">
                <a:latin typeface="+mn-lt"/>
              </a:defRPr>
            </a:lvl1pPr>
          </a:lstStyle>
          <a:p>
            <a:pPr>
              <a:defRPr/>
            </a:pPr>
            <a:fld id="{DA252740-BEA0-4262-8B53-82C688DB247C}" type="slidenum">
              <a:rPr lang="en-US"/>
              <a:pPr>
                <a:defRPr/>
              </a:pPr>
              <a:t>‹#›</a:t>
            </a:fld>
            <a:endParaRPr lang="en-US" dirty="0"/>
          </a:p>
        </p:txBody>
      </p:sp>
    </p:spTree>
    <p:extLst>
      <p:ext uri="{BB962C8B-B14F-4D97-AF65-F5344CB8AC3E}">
        <p14:creationId xmlns:p14="http://schemas.microsoft.com/office/powerpoint/2010/main" val="3553072663"/>
      </p:ext>
    </p:extLst>
  </p:cSld>
  <p:clrMap bg1="lt1" tx1="dk1" bg2="lt2" tx2="dk2" accent1="accent1" accent2="accent2" accent3="accent3" accent4="accent4" accent5="accent5" accent6="accent6" hlink="hlink" folHlink="folHlink"/>
  <p:notesStyle>
    <a:lvl1pPr algn="l" defTabSz="912813" rtl="0" fontAlgn="base">
      <a:lnSpc>
        <a:spcPct val="90000"/>
      </a:lnSpc>
      <a:spcBef>
        <a:spcPct val="30000"/>
      </a:spcBef>
      <a:spcAft>
        <a:spcPts val="338"/>
      </a:spcAft>
      <a:defRPr sz="900" kern="1200">
        <a:solidFill>
          <a:schemeClr val="tx1"/>
        </a:solidFill>
        <a:latin typeface="Segoe" pitchFamily="34" charset="0"/>
        <a:ea typeface="+mn-ea"/>
        <a:cs typeface="+mn-cs"/>
      </a:defRPr>
    </a:lvl1pPr>
    <a:lvl2pPr marL="212725" indent="-104775" algn="l" defTabSz="912813" rtl="0" fontAlgn="base">
      <a:lnSpc>
        <a:spcPct val="90000"/>
      </a:lnSpc>
      <a:spcBef>
        <a:spcPct val="30000"/>
      </a:spcBef>
      <a:spcAft>
        <a:spcPts val="338"/>
      </a:spcAft>
      <a:buFont typeface="Arial" charset="0"/>
      <a:buChar char="•"/>
      <a:defRPr sz="900" kern="1200">
        <a:solidFill>
          <a:schemeClr val="tx1"/>
        </a:solidFill>
        <a:latin typeface="Segoe" pitchFamily="34" charset="0"/>
        <a:ea typeface="+mn-ea"/>
        <a:cs typeface="+mn-cs"/>
      </a:defRPr>
    </a:lvl2pPr>
    <a:lvl3pPr marL="327025" indent="-114300" algn="l" defTabSz="912813" rtl="0" fontAlgn="base">
      <a:lnSpc>
        <a:spcPct val="90000"/>
      </a:lnSpc>
      <a:spcBef>
        <a:spcPct val="30000"/>
      </a:spcBef>
      <a:spcAft>
        <a:spcPts val="338"/>
      </a:spcAft>
      <a:buFont typeface="Arial" charset="0"/>
      <a:buChar char="•"/>
      <a:defRPr sz="900" kern="1200">
        <a:solidFill>
          <a:schemeClr val="tx1"/>
        </a:solidFill>
        <a:latin typeface="Segoe" pitchFamily="34" charset="0"/>
        <a:ea typeface="+mn-ea"/>
        <a:cs typeface="+mn-cs"/>
      </a:defRPr>
    </a:lvl3pPr>
    <a:lvl4pPr marL="482600" indent="-146050" algn="l" defTabSz="912813" rtl="0" fontAlgn="base">
      <a:lnSpc>
        <a:spcPct val="90000"/>
      </a:lnSpc>
      <a:spcBef>
        <a:spcPct val="30000"/>
      </a:spcBef>
      <a:spcAft>
        <a:spcPts val="338"/>
      </a:spcAft>
      <a:buFont typeface="Arial" charset="0"/>
      <a:buChar char="•"/>
      <a:defRPr sz="900" kern="1200">
        <a:solidFill>
          <a:schemeClr val="tx1"/>
        </a:solidFill>
        <a:latin typeface="Segoe" pitchFamily="34" charset="0"/>
        <a:ea typeface="+mn-ea"/>
        <a:cs typeface="+mn-cs"/>
      </a:defRPr>
    </a:lvl4pPr>
    <a:lvl5pPr marL="614363" indent="-114300" algn="l" defTabSz="912813" rtl="0" fontAlgn="base">
      <a:lnSpc>
        <a:spcPct val="90000"/>
      </a:lnSpc>
      <a:spcBef>
        <a:spcPct val="30000"/>
      </a:spcBef>
      <a:spcAft>
        <a:spcPts val="338"/>
      </a:spcAft>
      <a:buFont typeface="Arial" charset="0"/>
      <a:buChar char="•"/>
      <a:defRPr sz="900" kern="1200">
        <a:solidFill>
          <a:schemeClr val="tx1"/>
        </a:solidFill>
        <a:latin typeface="Segoe"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to understand why correct</a:t>
            </a:r>
            <a:r>
              <a:rPr lang="en-US" baseline="0" dirty="0" smtClean="0"/>
              <a:t> design is hard it is important to see even why just understanding ordinary working networks such as lurk behind your Caltech firewall is hard.</a:t>
            </a:r>
            <a:endParaRPr lang="en-US" dirty="0"/>
          </a:p>
        </p:txBody>
      </p:sp>
      <p:sp>
        <p:nvSpPr>
          <p:cNvPr id="4" name="Slide Number Placeholder 3"/>
          <p:cNvSpPr>
            <a:spLocks noGrp="1"/>
          </p:cNvSpPr>
          <p:nvPr>
            <p:ph type="sldNum" sz="quarter" idx="10"/>
          </p:nvPr>
        </p:nvSpPr>
        <p:spPr/>
        <p:txBody>
          <a:bodyPr/>
          <a:lstStyle/>
          <a:p>
            <a:fld id="{478096A1-7A3E-3846-9236-876A6FA33805}" type="slidenum">
              <a:rPr lang="en-US" smtClean="0"/>
              <a:t>4</a:t>
            </a:fld>
            <a:endParaRPr lang="en-US"/>
          </a:p>
        </p:txBody>
      </p:sp>
    </p:spTree>
    <p:extLst>
      <p:ext uri="{BB962C8B-B14F-4D97-AF65-F5344CB8AC3E}">
        <p14:creationId xmlns:p14="http://schemas.microsoft.com/office/powerpoint/2010/main" val="18866821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More time on this – field</a:t>
            </a:r>
            <a:r>
              <a:rPr lang="en-US" baseline="0" dirty="0" smtClean="0"/>
              <a:t> </a:t>
            </a:r>
            <a:r>
              <a:rPr lang="en-US" baseline="0" dirty="0" smtClean="0">
                <a:sym typeface="Wingdings"/>
              </a:rPr>
              <a:t> bits</a:t>
            </a:r>
            <a:endParaRPr lang="en-US" dirty="0" smtClean="0"/>
          </a:p>
          <a:p>
            <a:r>
              <a:rPr lang="en-US" dirty="0" smtClean="0"/>
              <a:t>The first step is to</a:t>
            </a:r>
            <a:r>
              <a:rPr lang="en-US" baseline="0" dirty="0" smtClean="0"/>
              <a:t> model a packet based on its header as a point in {0,1}L space,  which we call the header space. The idea here is that we look at packet headers a a flat sequence of 0s and 1s, without any protocol specific meaning for those bits. We don’t care whether the 32 bits corresponds to IP source or destination. That’s related to protocols. Then based on value of those bits, we map the packet to a point in the header space. Here we need to choose L large enough to contain all bits in the header. Similarly, a flow that has some wildcard bits in it, will corresponds to a region in the header space. Like Fourier transform in communication systems, the header space representation give us a simple and unified view of all packets.</a:t>
            </a:r>
            <a:endParaRPr lang="en-US" dirty="0"/>
          </a:p>
        </p:txBody>
      </p:sp>
      <p:sp>
        <p:nvSpPr>
          <p:cNvPr id="4" name="Slide Number Placeholder 3"/>
          <p:cNvSpPr>
            <a:spLocks noGrp="1"/>
          </p:cNvSpPr>
          <p:nvPr>
            <p:ph type="sldNum" sz="quarter" idx="10"/>
          </p:nvPr>
        </p:nvSpPr>
        <p:spPr/>
        <p:txBody>
          <a:bodyPr/>
          <a:lstStyle/>
          <a:p>
            <a:fld id="{478096A1-7A3E-3846-9236-876A6FA33805}" type="slidenum">
              <a:rPr lang="en-US" smtClean="0"/>
              <a:t>55</a:t>
            </a:fld>
            <a:endParaRPr lang="en-US"/>
          </a:p>
        </p:txBody>
      </p:sp>
    </p:spTree>
    <p:extLst>
      <p:ext uri="{BB962C8B-B14F-4D97-AF65-F5344CB8AC3E}">
        <p14:creationId xmlns:p14="http://schemas.microsoft.com/office/powerpoint/2010/main" val="18803207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second step is to model all</a:t>
            </a:r>
            <a:r>
              <a:rPr lang="en-US" baseline="0" dirty="0" smtClean="0"/>
              <a:t> networking boxes as transformer of header space. Here I am showing a simple packet forwarding element consisting of 3 ports, and I also show the header space corresponding to each port. We know that we can represent the forwarding functionality of this box by a set of rules. Each rule consists of a match which tell us which packets match on this rule and an action which tell us how the matching packets are sent to output. The match basically corresponds to a region in the input port header space and the action shows how that region is transformed to output. Similarly if we have more rules, we will have more match regions that is transformed to output header space….</a:t>
            </a:r>
            <a:endParaRPr lang="en-US" dirty="0"/>
          </a:p>
        </p:txBody>
      </p:sp>
      <p:sp>
        <p:nvSpPr>
          <p:cNvPr id="4" name="Slide Number Placeholder 3"/>
          <p:cNvSpPr>
            <a:spLocks noGrp="1"/>
          </p:cNvSpPr>
          <p:nvPr>
            <p:ph type="sldNum" sz="quarter" idx="10"/>
          </p:nvPr>
        </p:nvSpPr>
        <p:spPr/>
        <p:txBody>
          <a:bodyPr/>
          <a:lstStyle/>
          <a:p>
            <a:fld id="{478096A1-7A3E-3846-9236-876A6FA33805}" type="slidenum">
              <a:rPr lang="en-US" smtClean="0"/>
              <a:t>56</a:t>
            </a:fld>
            <a:endParaRPr lang="en-US"/>
          </a:p>
        </p:txBody>
      </p:sp>
    </p:spTree>
    <p:extLst>
      <p:ext uri="{BB962C8B-B14F-4D97-AF65-F5344CB8AC3E}">
        <p14:creationId xmlns:p14="http://schemas.microsoft.com/office/powerpoint/2010/main" val="3922142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096A1-7A3E-3846-9236-876A6FA33805}" type="slidenum">
              <a:rPr lang="en-US" smtClean="0"/>
              <a:t>57</a:t>
            </a:fld>
            <a:endParaRPr lang="en-US"/>
          </a:p>
        </p:txBody>
      </p:sp>
    </p:spTree>
    <p:extLst>
      <p:ext uri="{BB962C8B-B14F-4D97-AF65-F5344CB8AC3E}">
        <p14:creationId xmlns:p14="http://schemas.microsoft.com/office/powerpoint/2010/main" val="41618016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Tell</a:t>
            </a:r>
            <a:r>
              <a:rPr lang="en-US" baseline="0" dirty="0" smtClean="0"/>
              <a:t> them that previously people had to log into boxes, understand different notion, from different protocols and different vendors.</a:t>
            </a:r>
            <a:endParaRPr lang="en-US" dirty="0" smtClean="0"/>
          </a:p>
          <a:p>
            <a:endParaRPr lang="en-US" dirty="0" smtClean="0"/>
          </a:p>
          <a:p>
            <a:r>
              <a:rPr lang="en-US" dirty="0" smtClean="0"/>
              <a:t>By composing transfer</a:t>
            </a:r>
            <a:r>
              <a:rPr lang="en-US" baseline="0" dirty="0" smtClean="0"/>
              <a:t> functions, we can find the end to end behavior of networks and the faith of packets as they traverse in the network. Let’s look at one example. Consider this packet arriving at box R1. by applying the transfer function of R1 to the packet, we can see the packet reaches to R2. we then apply the transfer function of R2 to the result, and see the packet reaching R3. repeating the same process, we can see that applying the transfer functions sequentially to the input packet, which is equivalent to composing those transfer functions, will show the faith of the packet after going through the network.</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Therefore, for packet between these two ports, we can model the forwarding behavior of the network by a black box, withT3T2T1 transfer function. Remember that without this mechanism, we had to log into every box and comprehend the overall behavior from different tables running different protocols and belonging to multiple vendors.</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478096A1-7A3E-3846-9236-876A6FA33805}" type="slidenum">
              <a:rPr lang="en-US" smtClean="0"/>
              <a:t>58</a:t>
            </a:fld>
            <a:endParaRPr lang="en-US"/>
          </a:p>
        </p:txBody>
      </p:sp>
    </p:spTree>
    <p:extLst>
      <p:ext uri="{BB962C8B-B14F-4D97-AF65-F5344CB8AC3E}">
        <p14:creationId xmlns:p14="http://schemas.microsoft.com/office/powerpoint/2010/main" val="15493204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8096A1-7A3E-3846-9236-876A6FA33805}" type="slidenum">
              <a:rPr lang="en-US" smtClean="0"/>
              <a:t>59</a:t>
            </a:fld>
            <a:endParaRPr lang="en-US"/>
          </a:p>
        </p:txBody>
      </p:sp>
    </p:spTree>
    <p:extLst>
      <p:ext uri="{BB962C8B-B14F-4D97-AF65-F5344CB8AC3E}">
        <p14:creationId xmlns:p14="http://schemas.microsoft.com/office/powerpoint/2010/main" val="22237753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problem we want to look at, is finding reachability between two hosts in the network. We want to find out whether A can talk to B and if so,</a:t>
            </a:r>
            <a:r>
              <a:rPr lang="en-US" baseline="0" dirty="0" smtClean="0"/>
              <a:t> what are all packet header that will reach B. </a:t>
            </a:r>
          </a:p>
          <a:p>
            <a:r>
              <a:rPr lang="en-US" baseline="0" dirty="0" smtClean="0"/>
              <a:t>To do that, we start by injecting test packet with wildcard in all bit positions into this simulated network. An all-x test packet is a packet whose bits are all wildcarded, and it represent the set of all possible packet headers that A can generate.</a:t>
            </a:r>
          </a:p>
          <a:p>
            <a:r>
              <a:rPr lang="en-US" baseline="0" dirty="0" smtClean="0"/>
              <a:t>I want to emphasize that we don’t actually send any packet in the actual network, we get a complete snapshot of network and generate transfer function for each box in the network and use it for our analysis.</a:t>
            </a:r>
          </a:p>
          <a:p>
            <a:r>
              <a:rPr lang="en-US" baseline="0" dirty="0" smtClean="0"/>
              <a:t>We apply the all-x packet to the transfer function of box 1, and gets some header space regions passed through the box, so we get the headers at the output of box1. we then apply the result to second transfer function – get the output header space after 2 hops, and finally to the 3</a:t>
            </a:r>
            <a:r>
              <a:rPr lang="en-US" baseline="30000" dirty="0" smtClean="0"/>
              <a:t>rd</a:t>
            </a:r>
            <a:r>
              <a:rPr lang="en-US" baseline="0" dirty="0" smtClean="0"/>
              <a:t> transfer function giving us the ultimate results….</a:t>
            </a:r>
            <a:endParaRPr lang="en-US" dirty="0"/>
          </a:p>
        </p:txBody>
      </p:sp>
      <p:sp>
        <p:nvSpPr>
          <p:cNvPr id="4" name="Slide Number Placeholder 3"/>
          <p:cNvSpPr>
            <a:spLocks noGrp="1"/>
          </p:cNvSpPr>
          <p:nvPr>
            <p:ph type="sldNum" sz="quarter" idx="10"/>
          </p:nvPr>
        </p:nvSpPr>
        <p:spPr/>
        <p:txBody>
          <a:bodyPr/>
          <a:lstStyle/>
          <a:p>
            <a:fld id="{478096A1-7A3E-3846-9236-876A6FA33805}" type="slidenum">
              <a:rPr lang="en-US" smtClean="0"/>
              <a:t>60</a:t>
            </a:fld>
            <a:endParaRPr lang="en-US"/>
          </a:p>
        </p:txBody>
      </p:sp>
    </p:spTree>
    <p:extLst>
      <p:ext uri="{BB962C8B-B14F-4D97-AF65-F5344CB8AC3E}">
        <p14:creationId xmlns:p14="http://schemas.microsoft.com/office/powerpoint/2010/main" val="14517594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Now if we want to see if the</a:t>
            </a:r>
            <a:r>
              <a:rPr lang="en-US" baseline="0" dirty="0" smtClean="0"/>
              <a:t> returned header space region will loop in the next round or not, we should apply the inverse of transfer function to trace the returned header space back to its origin and find out what part of the original all-x test packet could generate the loop. We call this the original header space and the blue region, the returned header space. The idea here is that, from all packet headers, only this orange region can generate loop, and it will come back to injection port in the form of this blue region.</a:t>
            </a:r>
            <a:endParaRPr lang="en-US" dirty="0"/>
          </a:p>
        </p:txBody>
      </p:sp>
      <p:sp>
        <p:nvSpPr>
          <p:cNvPr id="4" name="Slide Number Placeholder 3"/>
          <p:cNvSpPr>
            <a:spLocks noGrp="1"/>
          </p:cNvSpPr>
          <p:nvPr>
            <p:ph type="sldNum" sz="quarter" idx="10"/>
          </p:nvPr>
        </p:nvSpPr>
        <p:spPr/>
        <p:txBody>
          <a:bodyPr/>
          <a:lstStyle/>
          <a:p>
            <a:fld id="{478096A1-7A3E-3846-9236-876A6FA33805}" type="slidenum">
              <a:rPr lang="en-US" smtClean="0"/>
              <a:t>61</a:t>
            </a:fld>
            <a:endParaRPr lang="en-US"/>
          </a:p>
        </p:txBody>
      </p:sp>
    </p:spTree>
    <p:extLst>
      <p:ext uri="{BB962C8B-B14F-4D97-AF65-F5344CB8AC3E}">
        <p14:creationId xmlns:p14="http://schemas.microsoft.com/office/powerpoint/2010/main" val="15840521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Slicing is</a:t>
            </a:r>
            <a:r>
              <a:rPr lang="en-US" baseline="0" dirty="0" smtClean="0"/>
              <a:t> a step to virtualization like bank of </a:t>
            </a:r>
            <a:r>
              <a:rPr lang="en-US" baseline="0" dirty="0" err="1" smtClean="0"/>
              <a:t>america</a:t>
            </a:r>
            <a:r>
              <a:rPr lang="en-US" baseline="0" dirty="0" smtClean="0"/>
              <a:t> and city want to share the same infrastructure. Like we do it for software. Once you do that, like VMs where we don’t want to interact, we want the same thing here- also there is security.</a:t>
            </a:r>
            <a:endParaRPr lang="en-US" dirty="0" smtClean="0"/>
          </a:p>
          <a:p>
            <a:r>
              <a:rPr lang="en-US" dirty="0" smtClean="0"/>
              <a:t>Next algorithm we discuss</a:t>
            </a:r>
            <a:r>
              <a:rPr lang="en-US" baseline="0" dirty="0" smtClean="0"/>
              <a:t> is checking isolation of slices, but first we should define what do we mean by a network slice.</a:t>
            </a:r>
          </a:p>
          <a:p>
            <a:r>
              <a:rPr lang="en-US" baseline="0" dirty="0" smtClean="0"/>
              <a:t>A slice is a piece of network resources defined by a topology, consisting of a set of switches and ports the belong to that slice.</a:t>
            </a:r>
          </a:p>
          <a:p>
            <a:r>
              <a:rPr lang="en-US" baseline="0" dirty="0" smtClean="0"/>
              <a:t>And a set of predicates on packet headers that is controlled by that slice. We could have potentially one predicate per switch or port.</a:t>
            </a:r>
          </a:p>
          <a:p>
            <a:r>
              <a:rPr lang="en-US" baseline="0" dirty="0" smtClean="0"/>
              <a:t>As an example, if we want to create a VLAN slice on these switches, then the definition of slice will look like this – on each switch belonging to the slice, we have a header space corresponding to the slice predicate. We call this the header space definition of the slice.</a:t>
            </a:r>
            <a:endParaRPr lang="en-US" dirty="0"/>
          </a:p>
        </p:txBody>
      </p:sp>
      <p:sp>
        <p:nvSpPr>
          <p:cNvPr id="4" name="Slide Number Placeholder 3"/>
          <p:cNvSpPr>
            <a:spLocks noGrp="1"/>
          </p:cNvSpPr>
          <p:nvPr>
            <p:ph type="sldNum" sz="quarter" idx="10"/>
          </p:nvPr>
        </p:nvSpPr>
        <p:spPr/>
        <p:txBody>
          <a:bodyPr/>
          <a:lstStyle/>
          <a:p>
            <a:fld id="{478096A1-7A3E-3846-9236-876A6FA33805}" type="slidenum">
              <a:rPr lang="en-US" smtClean="0"/>
              <a:t>63</a:t>
            </a:fld>
            <a:endParaRPr lang="en-US"/>
          </a:p>
        </p:txBody>
      </p:sp>
    </p:spTree>
    <p:extLst>
      <p:ext uri="{BB962C8B-B14F-4D97-AF65-F5344CB8AC3E}">
        <p14:creationId xmlns:p14="http://schemas.microsoft.com/office/powerpoint/2010/main" val="26733830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The </a:t>
            </a:r>
            <a:r>
              <a:rPr lang="en-US" dirty="0" err="1" smtClean="0"/>
              <a:t>intellectula</a:t>
            </a:r>
            <a:r>
              <a:rPr lang="en-US" dirty="0" smtClean="0"/>
              <a:t> thing is </a:t>
            </a:r>
            <a:r>
              <a:rPr lang="en-US" dirty="0" err="1" smtClean="0"/>
              <a:t>thatw</a:t>
            </a:r>
            <a:r>
              <a:rPr lang="en-US" dirty="0" smtClean="0"/>
              <a:t> e don’t need to do it end to end – we do a one hop check.</a:t>
            </a:r>
          </a:p>
          <a:p>
            <a:r>
              <a:rPr lang="en-US" dirty="0" smtClean="0"/>
              <a:t>Now</a:t>
            </a:r>
            <a:r>
              <a:rPr lang="en-US" baseline="0" dirty="0" smtClean="0"/>
              <a:t> let’s get back to the original question – how to check if two slices are isolated?</a:t>
            </a:r>
          </a:p>
          <a:p>
            <a:r>
              <a:rPr lang="en-US" baseline="0" dirty="0" smtClean="0"/>
              <a:t>Let’s imagine in this example network, we have a red slice defined as shown. The first check, is to make sure that slice definitions don’t intersect. We can use intersection operation of HSA to this check. The red and blue slice pass this check.</a:t>
            </a:r>
          </a:p>
          <a:p>
            <a:r>
              <a:rPr lang="en-US" baseline="0" dirty="0" smtClean="0"/>
              <a:t>The second check is to make sure that packets don’t leak after forwarding. To check for that, we apply the header space definition of each slice to the transfer function of network, to find the image of slice under network transformation, and that image should not intersect with any other slices, because the image shows us how packets in one slice will look like after one hop of forwarding. In this case, they do, and therefore the two slice are not isolated. </a:t>
            </a:r>
            <a:endParaRPr lang="en-US" dirty="0"/>
          </a:p>
        </p:txBody>
      </p:sp>
      <p:sp>
        <p:nvSpPr>
          <p:cNvPr id="4" name="Slide Number Placeholder 3"/>
          <p:cNvSpPr>
            <a:spLocks noGrp="1"/>
          </p:cNvSpPr>
          <p:nvPr>
            <p:ph type="sldNum" sz="quarter" idx="10"/>
          </p:nvPr>
        </p:nvSpPr>
        <p:spPr/>
        <p:txBody>
          <a:bodyPr/>
          <a:lstStyle/>
          <a:p>
            <a:fld id="{478096A1-7A3E-3846-9236-876A6FA33805}" type="slidenum">
              <a:rPr lang="en-US" smtClean="0"/>
              <a:t>64</a:t>
            </a:fld>
            <a:endParaRPr lang="en-US"/>
          </a:p>
        </p:txBody>
      </p:sp>
    </p:spTree>
    <p:extLst>
      <p:ext uri="{BB962C8B-B14F-4D97-AF65-F5344CB8AC3E}">
        <p14:creationId xmlns:p14="http://schemas.microsoft.com/office/powerpoint/2010/main" val="37937619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8096A1-7A3E-3846-9236-876A6FA33805}" type="slidenum">
              <a:rPr lang="en-US" smtClean="0"/>
              <a:t>67</a:t>
            </a:fld>
            <a:endParaRPr lang="en-US"/>
          </a:p>
        </p:txBody>
      </p:sp>
    </p:spTree>
    <p:extLst>
      <p:ext uri="{BB962C8B-B14F-4D97-AF65-F5344CB8AC3E}">
        <p14:creationId xmlns:p14="http://schemas.microsoft.com/office/powerpoint/2010/main" val="3317806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 result, even simple questions about a network are hard to answer.</a:t>
            </a:r>
            <a:endParaRPr lang="en-US" baseline="0" dirty="0" smtClean="0"/>
          </a:p>
        </p:txBody>
      </p:sp>
      <p:sp>
        <p:nvSpPr>
          <p:cNvPr id="4" name="Slide Number Placeholder 3"/>
          <p:cNvSpPr>
            <a:spLocks noGrp="1"/>
          </p:cNvSpPr>
          <p:nvPr>
            <p:ph type="sldNum" sz="quarter" idx="10"/>
          </p:nvPr>
        </p:nvSpPr>
        <p:spPr/>
        <p:txBody>
          <a:bodyPr/>
          <a:lstStyle/>
          <a:p>
            <a:fld id="{478096A1-7A3E-3846-9236-876A6FA33805}" type="slidenum">
              <a:rPr lang="en-US" smtClean="0"/>
              <a:t>5</a:t>
            </a:fld>
            <a:endParaRPr lang="en-US"/>
          </a:p>
        </p:txBody>
      </p:sp>
    </p:spTree>
    <p:extLst>
      <p:ext uri="{BB962C8B-B14F-4D97-AF65-F5344CB8AC3E}">
        <p14:creationId xmlns:p14="http://schemas.microsoft.com/office/powerpoint/2010/main" val="42088947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27B1BA-8CEC-4FAE-805D-18232C7769E9}" type="slidenum">
              <a:rPr lang="en-US" smtClean="0"/>
              <a:t>70</a:t>
            </a:fld>
            <a:endParaRPr lang="en-US" dirty="0"/>
          </a:p>
        </p:txBody>
      </p:sp>
    </p:spTree>
    <p:extLst>
      <p:ext uri="{BB962C8B-B14F-4D97-AF65-F5344CB8AC3E}">
        <p14:creationId xmlns:p14="http://schemas.microsoft.com/office/powerpoint/2010/main" val="25380790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096A1-7A3E-3846-9236-876A6FA33805}" type="slidenum">
              <a:rPr lang="en-US" smtClean="0"/>
              <a:t>74</a:t>
            </a:fld>
            <a:endParaRPr lang="en-US"/>
          </a:p>
        </p:txBody>
      </p:sp>
    </p:spTree>
    <p:extLst>
      <p:ext uri="{BB962C8B-B14F-4D97-AF65-F5344CB8AC3E}">
        <p14:creationId xmlns:p14="http://schemas.microsoft.com/office/powerpoint/2010/main" val="15416641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63753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16261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endParaRPr lang="he-IL" dirty="0"/>
          </a:p>
        </p:txBody>
      </p:sp>
    </p:spTree>
    <p:extLst>
      <p:ext uri="{BB962C8B-B14F-4D97-AF65-F5344CB8AC3E}">
        <p14:creationId xmlns:p14="http://schemas.microsoft.com/office/powerpoint/2010/main" val="8261314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 The first three are the basic application proposed for SDN, the later two are real and industry accepted applications.</a:t>
            </a:r>
            <a:endParaRPr lang="en-US" dirty="0" smtClean="0">
              <a:effectLst/>
            </a:endParaRPr>
          </a:p>
          <a:p>
            <a:r>
              <a:rPr lang="en-US" dirty="0" smtClean="0"/>
              <a:t>* </a:t>
            </a:r>
            <a:r>
              <a:rPr lang="en-US" dirty="0" err="1" smtClean="0"/>
              <a:t>VeriCon</a:t>
            </a:r>
            <a:r>
              <a:rPr lang="en-US" dirty="0" smtClean="0"/>
              <a:t> is</a:t>
            </a:r>
            <a:r>
              <a:rPr lang="en-US" baseline="0" dirty="0" smtClean="0"/>
              <a:t> sometimes comparable to existing verification systems and in others faster</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a:t>
            </a:r>
            <a:r>
              <a:rPr lang="en-US" dirty="0" err="1" smtClean="0"/>
              <a:t>V</a:t>
            </a:r>
            <a:r>
              <a:rPr lang="en-US" sz="1200" kern="1200" dirty="0" err="1" smtClean="0">
                <a:solidFill>
                  <a:schemeClr val="tx1"/>
                </a:solidFill>
                <a:effectLst/>
                <a:latin typeface="+mn-lt"/>
                <a:ea typeface="+mn-ea"/>
                <a:cs typeface="+mn-cs"/>
              </a:rPr>
              <a:t>eriCon</a:t>
            </a:r>
            <a:r>
              <a:rPr lang="en-US" sz="1200" kern="1200" dirty="0" smtClean="0">
                <a:solidFill>
                  <a:schemeClr val="tx1"/>
                </a:solidFill>
                <a:effectLst/>
                <a:latin typeface="+mn-lt"/>
                <a:ea typeface="+mn-ea"/>
                <a:cs typeface="+mn-cs"/>
              </a:rPr>
              <a:t> achieves significantly stronger guarantees as it proves the correctness on all possible topologies and network events.</a:t>
            </a:r>
          </a:p>
          <a:p>
            <a:endParaRPr lang="en-US" dirty="0"/>
          </a:p>
        </p:txBody>
      </p:sp>
      <p:sp>
        <p:nvSpPr>
          <p:cNvPr id="4" name="Slide Number Placeholder 3"/>
          <p:cNvSpPr>
            <a:spLocks noGrp="1"/>
          </p:cNvSpPr>
          <p:nvPr>
            <p:ph type="sldNum" sz="quarter" idx="10"/>
          </p:nvPr>
        </p:nvSpPr>
        <p:spPr/>
        <p:txBody>
          <a:bodyPr/>
          <a:lstStyle/>
          <a:p>
            <a:fld id="{837B3E58-0946-40EA-B55D-CC53B71AB3F2}" type="slidenum">
              <a:rPr lang="en-US" smtClean="0"/>
              <a:pPr/>
              <a:t>88</a:t>
            </a:fld>
            <a:endParaRPr lang="en-US"/>
          </a:p>
        </p:txBody>
      </p:sp>
    </p:spTree>
    <p:extLst>
      <p:ext uri="{BB962C8B-B14F-4D97-AF65-F5344CB8AC3E}">
        <p14:creationId xmlns:p14="http://schemas.microsoft.com/office/powerpoint/2010/main" val="9582472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BC3D87-4C2C-4E38-A02E-37F072E6C055}" type="slidenum">
              <a:rPr lang="en-US" smtClean="0"/>
              <a:t>115</a:t>
            </a:fld>
            <a:endParaRPr lang="en-US"/>
          </a:p>
        </p:txBody>
      </p:sp>
    </p:spTree>
    <p:extLst>
      <p:ext uri="{BB962C8B-B14F-4D97-AF65-F5344CB8AC3E}">
        <p14:creationId xmlns:p14="http://schemas.microsoft.com/office/powerpoint/2010/main" val="24359322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13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8BC3D87-4C2C-4E38-A02E-37F072E6C055}" type="slidenum">
              <a:rPr lang="en-US" smtClean="0"/>
              <a:t>116</a:t>
            </a:fld>
            <a:endParaRPr lang="en-US"/>
          </a:p>
        </p:txBody>
      </p:sp>
    </p:spTree>
    <p:extLst>
      <p:ext uri="{BB962C8B-B14F-4D97-AF65-F5344CB8AC3E}">
        <p14:creationId xmlns:p14="http://schemas.microsoft.com/office/powerpoint/2010/main" val="23643657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BC3D87-4C2C-4E38-A02E-37F072E6C055}" type="slidenum">
              <a:rPr lang="en-US" smtClean="0"/>
              <a:t>117</a:t>
            </a:fld>
            <a:endParaRPr lang="en-US"/>
          </a:p>
        </p:txBody>
      </p:sp>
    </p:spTree>
    <p:extLst>
      <p:ext uri="{BB962C8B-B14F-4D97-AF65-F5344CB8AC3E}">
        <p14:creationId xmlns:p14="http://schemas.microsoft.com/office/powerpoint/2010/main" val="11584004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13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8BC3D87-4C2C-4E38-A02E-37F072E6C055}" type="slidenum">
              <a:rPr lang="en-US" smtClean="0"/>
              <a:t>118</a:t>
            </a:fld>
            <a:endParaRPr lang="en-US"/>
          </a:p>
        </p:txBody>
      </p:sp>
    </p:spTree>
    <p:extLst>
      <p:ext uri="{BB962C8B-B14F-4D97-AF65-F5344CB8AC3E}">
        <p14:creationId xmlns:p14="http://schemas.microsoft.com/office/powerpoint/2010/main" val="4117208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t>Inspired by Nick slide on left but we want to think through</a:t>
            </a:r>
            <a:r>
              <a:rPr lang="en-US" baseline="0" dirty="0" smtClean="0"/>
              <a:t> to a deeper extent what was a direction pointed to by Nick</a:t>
            </a:r>
            <a:endParaRPr lang="en-US" dirty="0" smtClean="0"/>
          </a:p>
        </p:txBody>
      </p:sp>
      <p:sp>
        <p:nvSpPr>
          <p:cNvPr id="1177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fld id="{8EC18AF3-7265-4533-AF9E-39A3838E21A8}" type="slidenum">
              <a:rPr lang="en-US"/>
              <a:pPr/>
              <a:t>8</a:t>
            </a:fld>
            <a:endParaRPr lang="en-US"/>
          </a:p>
        </p:txBody>
      </p:sp>
    </p:spTree>
    <p:extLst>
      <p:ext uri="{BB962C8B-B14F-4D97-AF65-F5344CB8AC3E}">
        <p14:creationId xmlns:p14="http://schemas.microsoft.com/office/powerpoint/2010/main" val="30058853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08945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42804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C7FB3255-B182-6641-A1EA-718838F4FED5}" type="slidenum">
              <a:rPr lang="en-US" smtClean="0"/>
              <a:t>123</a:t>
            </a:fld>
            <a:endParaRPr lang="en-US"/>
          </a:p>
        </p:txBody>
      </p:sp>
    </p:spTree>
    <p:extLst>
      <p:ext uri="{BB962C8B-B14F-4D97-AF65-F5344CB8AC3E}">
        <p14:creationId xmlns:p14="http://schemas.microsoft.com/office/powerpoint/2010/main" val="6276953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C7FB3255-B182-6641-A1EA-718838F4FED5}" type="slidenum">
              <a:rPr lang="en-US" smtClean="0"/>
              <a:t>124</a:t>
            </a:fld>
            <a:endParaRPr lang="en-US"/>
          </a:p>
        </p:txBody>
      </p:sp>
    </p:spTree>
    <p:extLst>
      <p:ext uri="{BB962C8B-B14F-4D97-AF65-F5344CB8AC3E}">
        <p14:creationId xmlns:p14="http://schemas.microsoft.com/office/powerpoint/2010/main" val="21013280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lstStyle/>
          <a:p>
            <a:pPr marL="0" marR="0" indent="0" algn="l" defTabSz="321457" rtl="0" eaLnBrk="1" fontAlgn="auto" latinLnBrk="0" hangingPunct="1">
              <a:lnSpc>
                <a:spcPct val="100000"/>
              </a:lnSpc>
              <a:spcBef>
                <a:spcPts val="0"/>
              </a:spcBef>
              <a:spcAft>
                <a:spcPts val="0"/>
              </a:spcAft>
              <a:buClrTx/>
              <a:buSzTx/>
              <a:buFont typeface="Arial"/>
              <a:buNone/>
              <a:tabLst/>
              <a:defRPr/>
            </a:pPr>
            <a:endParaRPr lang="en-US" baseline="0" dirty="0" smtClean="0"/>
          </a:p>
        </p:txBody>
      </p:sp>
      <p:sp>
        <p:nvSpPr>
          <p:cNvPr id="4" name="Slide Number Placeholder 3"/>
          <p:cNvSpPr>
            <a:spLocks noGrp="1"/>
          </p:cNvSpPr>
          <p:nvPr>
            <p:ph type="sldNum" sz="quarter" idx="10"/>
          </p:nvPr>
        </p:nvSpPr>
        <p:spPr/>
        <p:txBody>
          <a:bodyPr/>
          <a:lstStyle/>
          <a:p>
            <a:fld id="{C7FB3255-B182-6641-A1EA-718838F4FED5}" type="slidenum">
              <a:rPr lang="en-US" smtClean="0"/>
              <a:t>125</a:t>
            </a:fld>
            <a:endParaRPr lang="en-US"/>
          </a:p>
        </p:txBody>
      </p:sp>
    </p:spTree>
    <p:extLst>
      <p:ext uri="{BB962C8B-B14F-4D97-AF65-F5344CB8AC3E}">
        <p14:creationId xmlns:p14="http://schemas.microsoft.com/office/powerpoint/2010/main" val="39621253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There is a lot more work.  For example, we want hardware changes at routers for better monitoring and great debuggers that can do things</a:t>
            </a:r>
          </a:p>
          <a:p>
            <a:r>
              <a:rPr lang="en-US" baseline="0" dirty="0" smtClean="0"/>
              <a:t>Like Step and Walk.  But the techniques in this tutorial are a lot more than understanding existing bugs.  They may help us lay a foundation </a:t>
            </a:r>
          </a:p>
          <a:p>
            <a:r>
              <a:rPr lang="en-US" baseline="0" dirty="0" smtClean="0"/>
              <a:t>for a systems opportunity: the chance to change the way large networks are operated.   The sky’s the limit: Destination Moon</a:t>
            </a:r>
            <a:endParaRPr lang="en-US" dirty="0"/>
          </a:p>
        </p:txBody>
      </p:sp>
      <p:sp>
        <p:nvSpPr>
          <p:cNvPr id="4" name="Slide Number Placeholder 3"/>
          <p:cNvSpPr>
            <a:spLocks noGrp="1"/>
          </p:cNvSpPr>
          <p:nvPr>
            <p:ph type="sldNum" sz="quarter" idx="10"/>
          </p:nvPr>
        </p:nvSpPr>
        <p:spPr/>
        <p:txBody>
          <a:bodyPr/>
          <a:lstStyle/>
          <a:p>
            <a:fld id="{478096A1-7A3E-3846-9236-876A6FA33805}" type="slidenum">
              <a:rPr lang="en-US" smtClean="0"/>
              <a:t>142</a:t>
            </a:fld>
            <a:endParaRPr lang="en-US"/>
          </a:p>
        </p:txBody>
      </p:sp>
    </p:spTree>
    <p:extLst>
      <p:ext uri="{BB962C8B-B14F-4D97-AF65-F5344CB8AC3E}">
        <p14:creationId xmlns:p14="http://schemas.microsoft.com/office/powerpoint/2010/main" val="952827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A252740-BEA0-4262-8B53-82C688DB247C}" type="slidenum">
              <a:rPr lang="en-US" smtClean="0"/>
              <a:pPr>
                <a:defRPr/>
              </a:pPr>
              <a:t>144</a:t>
            </a:fld>
            <a:endParaRPr lang="en-US" dirty="0"/>
          </a:p>
        </p:txBody>
      </p:sp>
    </p:spTree>
    <p:extLst>
      <p:ext uri="{BB962C8B-B14F-4D97-AF65-F5344CB8AC3E}">
        <p14:creationId xmlns:p14="http://schemas.microsoft.com/office/powerpoint/2010/main" val="15171617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A252740-BEA0-4262-8B53-82C688DB247C}" type="slidenum">
              <a:rPr lang="en-US" smtClean="0"/>
              <a:pPr>
                <a:defRPr/>
              </a:pPr>
              <a:t>145</a:t>
            </a:fld>
            <a:endParaRPr lang="en-US" dirty="0"/>
          </a:p>
        </p:txBody>
      </p:sp>
    </p:spTree>
    <p:extLst>
      <p:ext uri="{BB962C8B-B14F-4D97-AF65-F5344CB8AC3E}">
        <p14:creationId xmlns:p14="http://schemas.microsoft.com/office/powerpoint/2010/main" val="20630745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A252740-BEA0-4262-8B53-82C688DB247C}" type="slidenum">
              <a:rPr lang="en-US" smtClean="0"/>
              <a:pPr>
                <a:defRPr/>
              </a:pPr>
              <a:t>146</a:t>
            </a:fld>
            <a:endParaRPr lang="en-US" dirty="0"/>
          </a:p>
        </p:txBody>
      </p:sp>
    </p:spTree>
    <p:extLst>
      <p:ext uri="{BB962C8B-B14F-4D97-AF65-F5344CB8AC3E}">
        <p14:creationId xmlns:p14="http://schemas.microsoft.com/office/powerpoint/2010/main" val="37935738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7F0CBC-010E-4C29-91FC-0830F590781B}" type="slidenum">
              <a:rPr lang="en-US" smtClean="0"/>
              <a:t>148</a:t>
            </a:fld>
            <a:endParaRPr lang="en-US"/>
          </a:p>
        </p:txBody>
      </p:sp>
    </p:spTree>
    <p:extLst>
      <p:ext uri="{BB962C8B-B14F-4D97-AF65-F5344CB8AC3E}">
        <p14:creationId xmlns:p14="http://schemas.microsoft.com/office/powerpoint/2010/main" val="3829313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t>Inspired by Nick slide on left but we want to think through</a:t>
            </a:r>
            <a:r>
              <a:rPr lang="en-US" baseline="0" dirty="0" smtClean="0"/>
              <a:t> to a deeper extent what was a direction pointed to by Nick</a:t>
            </a:r>
            <a:endParaRPr lang="en-US" dirty="0" smtClean="0"/>
          </a:p>
        </p:txBody>
      </p:sp>
      <p:sp>
        <p:nvSpPr>
          <p:cNvPr id="1177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fld id="{8EC18AF3-7265-4533-AF9E-39A3838E21A8}" type="slidenum">
              <a:rPr lang="en-US"/>
              <a:pPr/>
              <a:t>9</a:t>
            </a:fld>
            <a:endParaRPr lang="en-US"/>
          </a:p>
        </p:txBody>
      </p:sp>
    </p:spTree>
    <p:extLst>
      <p:ext uri="{BB962C8B-B14F-4D97-AF65-F5344CB8AC3E}">
        <p14:creationId xmlns:p14="http://schemas.microsoft.com/office/powerpoint/2010/main" val="10292039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7F0CBC-010E-4C29-91FC-0830F590781B}" type="slidenum">
              <a:rPr lang="en-US" smtClean="0"/>
              <a:t>149</a:t>
            </a:fld>
            <a:endParaRPr lang="en-US"/>
          </a:p>
        </p:txBody>
      </p:sp>
    </p:spTree>
    <p:extLst>
      <p:ext uri="{BB962C8B-B14F-4D97-AF65-F5344CB8AC3E}">
        <p14:creationId xmlns:p14="http://schemas.microsoft.com/office/powerpoint/2010/main" val="24205035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7F0CBC-010E-4C29-91FC-0830F590781B}" type="slidenum">
              <a:rPr lang="en-US" smtClean="0"/>
              <a:t>150</a:t>
            </a:fld>
            <a:endParaRPr lang="en-US"/>
          </a:p>
        </p:txBody>
      </p:sp>
    </p:spTree>
    <p:extLst>
      <p:ext uri="{BB962C8B-B14F-4D97-AF65-F5344CB8AC3E}">
        <p14:creationId xmlns:p14="http://schemas.microsoft.com/office/powerpoint/2010/main" val="639922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7F0CBC-010E-4C29-91FC-0830F590781B}" type="slidenum">
              <a:rPr lang="en-US" smtClean="0"/>
              <a:t>151</a:t>
            </a:fld>
            <a:endParaRPr lang="en-US"/>
          </a:p>
        </p:txBody>
      </p:sp>
    </p:spTree>
    <p:extLst>
      <p:ext uri="{BB962C8B-B14F-4D97-AF65-F5344CB8AC3E}">
        <p14:creationId xmlns:p14="http://schemas.microsoft.com/office/powerpoint/2010/main" val="1270936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t>Inspired by Nick slide on left but we want to think through</a:t>
            </a:r>
            <a:r>
              <a:rPr lang="en-US" baseline="0" dirty="0" smtClean="0"/>
              <a:t> to a deeper extent what was a direction pointed to by Nick</a:t>
            </a:r>
            <a:endParaRPr lang="en-US" dirty="0" smtClean="0"/>
          </a:p>
        </p:txBody>
      </p:sp>
      <p:sp>
        <p:nvSpPr>
          <p:cNvPr id="1177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fld id="{8EC18AF3-7265-4533-AF9E-39A3838E21A8}" type="slidenum">
              <a:rPr lang="en-US"/>
              <a:pPr/>
              <a:t>10</a:t>
            </a:fld>
            <a:endParaRPr lang="en-US"/>
          </a:p>
        </p:txBody>
      </p:sp>
    </p:spTree>
    <p:extLst>
      <p:ext uri="{BB962C8B-B14F-4D97-AF65-F5344CB8AC3E}">
        <p14:creationId xmlns:p14="http://schemas.microsoft.com/office/powerpoint/2010/main" val="18718777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put</a:t>
            </a:r>
            <a:r>
              <a:rPr lang="en-US" baseline="0" dirty="0" smtClean="0"/>
              <a:t> some perspective into what we do in Header Space Analysis, I need to give you some background on proof techniques used in computing systems, starting with programs and soon extended to hardware verification.   M. </a:t>
            </a:r>
            <a:r>
              <a:rPr lang="en-US" baseline="0" dirty="0" err="1" smtClean="0"/>
              <a:t>Talupur</a:t>
            </a:r>
            <a:r>
              <a:rPr lang="en-US" baseline="0" dirty="0" smtClean="0"/>
              <a:t>: model checking will replace  simulation for 50% of units</a:t>
            </a:r>
            <a:endParaRPr lang="en-US" dirty="0"/>
          </a:p>
        </p:txBody>
      </p:sp>
      <p:sp>
        <p:nvSpPr>
          <p:cNvPr id="4" name="Slide Number Placeholder 3"/>
          <p:cNvSpPr>
            <a:spLocks noGrp="1"/>
          </p:cNvSpPr>
          <p:nvPr>
            <p:ph type="sldNum" sz="quarter" idx="10"/>
          </p:nvPr>
        </p:nvSpPr>
        <p:spPr/>
        <p:txBody>
          <a:bodyPr/>
          <a:lstStyle/>
          <a:p>
            <a:fld id="{478096A1-7A3E-3846-9236-876A6FA33805}" type="slidenum">
              <a:rPr lang="en-US" smtClean="0"/>
              <a:t>15</a:t>
            </a:fld>
            <a:endParaRPr lang="en-US"/>
          </a:p>
        </p:txBody>
      </p:sp>
    </p:spTree>
    <p:extLst>
      <p:ext uri="{BB962C8B-B14F-4D97-AF65-F5344CB8AC3E}">
        <p14:creationId xmlns:p14="http://schemas.microsoft.com/office/powerpoint/2010/main" val="952351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put</a:t>
            </a:r>
            <a:r>
              <a:rPr lang="en-US" baseline="0" dirty="0" smtClean="0"/>
              <a:t> some perspective into what we do in Header Space Analysis, I need to give you some background on proof techniques used in computing systems, starting with programs and soon extended to hardware verification.   M. </a:t>
            </a:r>
            <a:r>
              <a:rPr lang="en-US" baseline="0" dirty="0" err="1" smtClean="0"/>
              <a:t>Talupur</a:t>
            </a:r>
            <a:r>
              <a:rPr lang="en-US" baseline="0" dirty="0" smtClean="0"/>
              <a:t>: model checking will replace  simulation for 50% of units</a:t>
            </a:r>
            <a:endParaRPr lang="en-US" dirty="0"/>
          </a:p>
        </p:txBody>
      </p:sp>
      <p:sp>
        <p:nvSpPr>
          <p:cNvPr id="4" name="Slide Number Placeholder 3"/>
          <p:cNvSpPr>
            <a:spLocks noGrp="1"/>
          </p:cNvSpPr>
          <p:nvPr>
            <p:ph type="sldNum" sz="quarter" idx="10"/>
          </p:nvPr>
        </p:nvSpPr>
        <p:spPr/>
        <p:txBody>
          <a:bodyPr/>
          <a:lstStyle/>
          <a:p>
            <a:fld id="{478096A1-7A3E-3846-9236-876A6FA33805}" type="slidenum">
              <a:rPr lang="en-US" smtClean="0"/>
              <a:t>17</a:t>
            </a:fld>
            <a:endParaRPr lang="en-US"/>
          </a:p>
        </p:txBody>
      </p:sp>
    </p:spTree>
    <p:extLst>
      <p:ext uri="{BB962C8B-B14F-4D97-AF65-F5344CB8AC3E}">
        <p14:creationId xmlns:p14="http://schemas.microsoft.com/office/powerpoint/2010/main" val="33606127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A252740-BEA0-4262-8B53-82C688DB247C}" type="slidenum">
              <a:rPr lang="en-US" smtClean="0"/>
              <a:pPr>
                <a:defRPr/>
              </a:pPr>
              <a:t>19</a:t>
            </a:fld>
            <a:endParaRPr lang="en-US" dirty="0"/>
          </a:p>
        </p:txBody>
      </p:sp>
    </p:spTree>
    <p:extLst>
      <p:ext uri="{BB962C8B-B14F-4D97-AF65-F5344CB8AC3E}">
        <p14:creationId xmlns:p14="http://schemas.microsoft.com/office/powerpoint/2010/main" val="2481899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A252740-BEA0-4262-8B53-82C688DB247C}" type="slidenum">
              <a:rPr lang="en-US" smtClean="0"/>
              <a:pPr>
                <a:defRPr/>
              </a:pPr>
              <a:t>22</a:t>
            </a:fld>
            <a:endParaRPr lang="en-US" dirty="0"/>
          </a:p>
        </p:txBody>
      </p:sp>
    </p:spTree>
    <p:extLst>
      <p:ext uri="{BB962C8B-B14F-4D97-AF65-F5344CB8AC3E}">
        <p14:creationId xmlns:p14="http://schemas.microsoft.com/office/powerpoint/2010/main" val="529552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March 2012</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TACAS'12</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E566CA5-9D83-4019-A7FF-E11B4CA0366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61170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March 2012</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TACAS'12</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7789213-A070-409A-B799-D356F389C2E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6935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March 2012</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TACAS'12</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E0473AC-577E-4909-8C06-0EA090E7FD0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9346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March 2012</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TACAS'12</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878C457-A6B4-4B16-BB17-555E05D46C2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0552250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March 2012</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TACAS'12</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ABBB38B-1948-4202-8793-450FF900A2F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35270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March 2012</a:t>
            </a: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TACAS'12</a:t>
            </a: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A44510C-9606-4499-8D18-9B018A8A56B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16407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March 2012</a:t>
            </a: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TACAS'12</a:t>
            </a: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AB978FEE-B6A3-4F8F-9AAC-10B9D427F7C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08463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March 2012</a:t>
            </a: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TACAS'12</a:t>
            </a: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B0A02DF-0528-48FD-AB34-39E28D4904C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09063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March 2012</a:t>
            </a: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TACAS'12</a:t>
            </a: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4A873956-F731-4A59-94D0-754305B7A36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86170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March 2012</a:t>
            </a: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TACAS'12</a:t>
            </a: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CDA4B79-FEF2-4A5C-8AAE-557ACD57A0A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70713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March 2012</a:t>
            </a: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TACAS'12</a:t>
            </a: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7F245A4-CB8F-4253-8D52-F03393A5A0F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88628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defTabSz="914400">
              <a:defRPr/>
            </a:pPr>
            <a:r>
              <a:rPr lang="en-US">
                <a:solidFill>
                  <a:prstClr val="black">
                    <a:tint val="75000"/>
                  </a:prstClr>
                </a:solidFill>
              </a:rPr>
              <a:t>March 2012</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defTabSz="914400">
              <a:defRPr/>
            </a:pPr>
            <a:r>
              <a:rPr lang="en-US">
                <a:solidFill>
                  <a:prstClr val="black">
                    <a:tint val="75000"/>
                  </a:prstClr>
                </a:solidFill>
              </a:rPr>
              <a:t>TACAS'12</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defTabSz="914400">
              <a:defRPr/>
            </a:pPr>
            <a:fld id="{F1785E9A-E967-4BAB-B98E-25B92D1DBFF8}" type="slidenum">
              <a:rPr lang="en-US">
                <a:solidFill>
                  <a:prstClr val="black">
                    <a:tint val="75000"/>
                  </a:prstClr>
                </a:solidFill>
              </a:rPr>
              <a:pPr defTabSz="914400">
                <a:defRPr/>
              </a:pPr>
              <a:t>‹#›</a:t>
            </a:fld>
            <a:endParaRPr lang="en-US">
              <a:solidFill>
                <a:prstClr val="black">
                  <a:tint val="75000"/>
                </a:prstClr>
              </a:solidFill>
            </a:endParaRPr>
          </a:p>
        </p:txBody>
      </p:sp>
    </p:spTree>
    <p:extLst>
      <p:ext uri="{BB962C8B-B14F-4D97-AF65-F5344CB8AC3E}">
        <p14:creationId xmlns:p14="http://schemas.microsoft.com/office/powerpoint/2010/main" val="2668671598"/>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hf sldNum="0"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79.emf"/></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xml"/><Relationship Id="rId4" Type="http://schemas.openxmlformats.org/officeDocument/2006/relationships/image" Target="../media/image84.png"/></Relationships>
</file>

<file path=ppt/slides/_rels/slide112.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2.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113.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notesSlide" Target="../notesSlides/notesSlide30.xml"/><Relationship Id="rId7" Type="http://schemas.openxmlformats.org/officeDocument/2006/relationships/image" Target="../media/image71.wmf"/><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95.wmf"/><Relationship Id="rId5" Type="http://schemas.openxmlformats.org/officeDocument/2006/relationships/image" Target="../media/image94.wmf"/><Relationship Id="rId4" Type="http://schemas.openxmlformats.org/officeDocument/2006/relationships/image" Target="../media/image93.emf"/></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8" Type="http://schemas.openxmlformats.org/officeDocument/2006/relationships/image" Target="../media/image101.png"/><Relationship Id="rId3" Type="http://schemas.openxmlformats.org/officeDocument/2006/relationships/image" Target="../media/image96.png"/><Relationship Id="rId7" Type="http://schemas.openxmlformats.org/officeDocument/2006/relationships/image" Target="../media/image100.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99.jpeg"/><Relationship Id="rId11" Type="http://schemas.openxmlformats.org/officeDocument/2006/relationships/image" Target="../media/image104.png"/><Relationship Id="rId5" Type="http://schemas.openxmlformats.org/officeDocument/2006/relationships/image" Target="../media/image98.png"/><Relationship Id="rId10" Type="http://schemas.openxmlformats.org/officeDocument/2006/relationships/image" Target="../media/image103.png"/><Relationship Id="rId4" Type="http://schemas.openxmlformats.org/officeDocument/2006/relationships/image" Target="../media/image97.png"/><Relationship Id="rId9" Type="http://schemas.openxmlformats.org/officeDocument/2006/relationships/image" Target="../media/image102.png"/></Relationships>
</file>

<file path=ppt/slides/_rels/slide12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05.png"/><Relationship Id="rId7" Type="http://schemas.openxmlformats.org/officeDocument/2006/relationships/image" Target="../media/image108.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07.png"/><Relationship Id="rId4" Type="http://schemas.openxmlformats.org/officeDocument/2006/relationships/image" Target="../media/image106.png"/></Relationships>
</file>

<file path=ppt/slides/_rels/slide125.xml.rels><?xml version="1.0" encoding="UTF-8" standalone="yes"?>
<Relationships xmlns="http://schemas.openxmlformats.org/package/2006/relationships"><Relationship Id="rId3" Type="http://schemas.openxmlformats.org/officeDocument/2006/relationships/image" Target="../media/image109.png"/><Relationship Id="rId7" Type="http://schemas.openxmlformats.org/officeDocument/2006/relationships/image" Target="../media/image111.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99.jpeg"/><Relationship Id="rId5" Type="http://schemas.openxmlformats.org/officeDocument/2006/relationships/image" Target="../media/image110.png"/><Relationship Id="rId4" Type="http://schemas.microsoft.com/office/2007/relationships/hdphoto" Target="../media/hdphoto3.wdp"/></Relationships>
</file>

<file path=ppt/slides/_rels/slide126.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113.jpg"/><Relationship Id="rId2" Type="http://schemas.openxmlformats.org/officeDocument/2006/relationships/image" Target="../media/image112.png"/><Relationship Id="rId1" Type="http://schemas.openxmlformats.org/officeDocument/2006/relationships/slideLayout" Target="../slideLayouts/slideLayout2.xml"/><Relationship Id="rId4" Type="http://schemas.openxmlformats.org/officeDocument/2006/relationships/image" Target="../media/image115.png"/></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880.png"/><Relationship Id="rId7" Type="http://schemas.openxmlformats.org/officeDocument/2006/relationships/image" Target="../media/image520.png"/><Relationship Id="rId2" Type="http://schemas.openxmlformats.org/officeDocument/2006/relationships/image" Target="../media/image400.png"/><Relationship Id="rId1" Type="http://schemas.openxmlformats.org/officeDocument/2006/relationships/slideLayout" Target="../slideLayouts/slideLayout2.xml"/><Relationship Id="rId6" Type="http://schemas.openxmlformats.org/officeDocument/2006/relationships/image" Target="../media/image510.png"/><Relationship Id="rId5" Type="http://schemas.openxmlformats.org/officeDocument/2006/relationships/image" Target="../media/image500.png"/><Relationship Id="rId4" Type="http://schemas.openxmlformats.org/officeDocument/2006/relationships/image" Target="../media/image490.png"/></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image" Target="../media/image116.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8" Type="http://schemas.openxmlformats.org/officeDocument/2006/relationships/hyperlink" Target="http://cs.brown.edu/~sk/Publications/Papers/Published/nbfdk-margrave-firewall/" TargetMode="External"/><Relationship Id="rId13" Type="http://schemas.openxmlformats.org/officeDocument/2006/relationships/hyperlink" Target="https://www.usenix.org/conference/nsdi14/technical-sessions/presentation/dobrescu" TargetMode="External"/><Relationship Id="rId3" Type="http://schemas.openxmlformats.org/officeDocument/2006/relationships/hyperlink" Target="http://netgroup.polito.it/teaching/trc/0809/papers/1998-RangeMatching.pdf" TargetMode="External"/><Relationship Id="rId7" Type="http://schemas.openxmlformats.org/officeDocument/2006/relationships/hyperlink" Target="http://www.sigsac.org/ccs/CCS2010/" TargetMode="External"/><Relationship Id="rId12" Type="http://schemas.openxmlformats.org/officeDocument/2006/relationships/hyperlink" Target="http://link.springer.com/chapter/10.1007/978-3-319-02444-8_43"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hyperlink" Target="https://scholar.google.com/citations?view_op=view_citation&amp;hl=en&amp;user=6EsOm1kAAAAJ&amp;citation_for_view=6EsOm1kAAAAJ:qjMakFHDy7sC" TargetMode="External"/><Relationship Id="rId11" Type="http://schemas.openxmlformats.org/officeDocument/2006/relationships/hyperlink" Target="http://pbg.cs.illinois.edu/papers/index.html#khurshid13veriflow" TargetMode="External"/><Relationship Id="rId5" Type="http://schemas.openxmlformats.org/officeDocument/2006/relationships/hyperlink" Target="https://scholar.google.com/citations?view_op=view_citation&amp;hl=en&amp;user=3ewd8VwAAAAJ&amp;citation_for_view=3ewd8VwAAAAJ:_kc_bZDykSQC" TargetMode="External"/><Relationship Id="rId15" Type="http://schemas.openxmlformats.org/officeDocument/2006/relationships/hyperlink" Target="http://research.microsoft.com/apps/pubs/default.aspx?id=225826" TargetMode="External"/><Relationship Id="rId10" Type="http://schemas.openxmlformats.org/officeDocument/2006/relationships/hyperlink" Target="http://dblp.uni-trier.de/db/conf/nsdi/nsdi2013.html#KazemianCZVMW13" TargetMode="External"/><Relationship Id="rId4" Type="http://schemas.openxmlformats.org/officeDocument/2006/relationships/hyperlink" Target="https://scholar.google.co.uk/citations?view_op=view_citation&amp;hl=en&amp;user=kEM42bEAAAAJ&amp;citation_for_view=kEM42bEAAAAJ:2osOgNQ5qMEC" TargetMode="External"/><Relationship Id="rId9" Type="http://schemas.openxmlformats.org/officeDocument/2006/relationships/hyperlink" Target="http://pbg.cs.illinois.edu/papers/anteater-sigcomm2011.pdf" TargetMode="External"/><Relationship Id="rId14" Type="http://schemas.openxmlformats.org/officeDocument/2006/relationships/hyperlink" Target="http://www.sdiconf.com/files/27-praktic/Sergey%20V.%20Altukhov,%20Eugene%20V.%20Chemeritsky,%20Vladislav%20V.%20Podymov,%20Vladimir%20A.%20Zakharov.%20VERMONT%20-%20a%20toolset%20for%20checking%20SDN%20packet%20forwarding%20policies%20on-line.pdf" TargetMode="External"/></Relationships>
</file>

<file path=ppt/slides/_rels/slide145.xml.rels><?xml version="1.0" encoding="UTF-8" standalone="yes"?>
<Relationships xmlns="http://schemas.openxmlformats.org/package/2006/relationships"><Relationship Id="rId8" Type="http://schemas.openxmlformats.org/officeDocument/2006/relationships/hyperlink" Target="http://www.cs.cornell.edu/~jnfoster/papers/netkat-automata.pdf" TargetMode="External"/><Relationship Id="rId3" Type="http://schemas.openxmlformats.org/officeDocument/2006/relationships/hyperlink" Target="http://agember.com/docs/ball2014vericon.pdf" TargetMode="External"/><Relationship Id="rId7" Type="http://schemas.openxmlformats.org/officeDocument/2006/relationships/hyperlink" Target="http://people.cs.umass.edu/~immerman/pub/SDN_POPL2015.pdf"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hyperlink" Target="http://cs.brown.edu/~sk/Publications/Papers/Published/nfk-static-diff-anal-sdn/" TargetMode="External"/><Relationship Id="rId5" Type="http://schemas.openxmlformats.org/officeDocument/2006/relationships/hyperlink" Target="https://www.usenix.org/system/files/conference/nsdi15/nsdi15-paper-fogel.pdf" TargetMode="External"/><Relationship Id="rId4" Type="http://schemas.openxmlformats.org/officeDocument/2006/relationships/hyperlink" Target="http://cs.brown.edu/~sk/Publications/Papers/Published/nfsk-flowlog-tierless/" TargetMode="External"/></Relationships>
</file>

<file path=ppt/slides/_rels/slide146.xml.rels><?xml version="1.0" encoding="UTF-8" standalone="yes"?>
<Relationships xmlns="http://schemas.openxmlformats.org/package/2006/relationships"><Relationship Id="rId8" Type="http://schemas.openxmlformats.org/officeDocument/2006/relationships/hyperlink" Target="https://www.usenix.org/system/files/conference/nsdi15/nsdi15-paper-jose.pdf" TargetMode="External"/><Relationship Id="rId3" Type="http://schemas.openxmlformats.org/officeDocument/2006/relationships/hyperlink" Target="https://scholar.google.com/citations?view_op=view_citation&amp;hl=en&amp;user=v_uxLhgAAAAJ&amp;citation_for_view=v_uxLhgAAAAJ:-f6ydRqryjwC" TargetMode="External"/><Relationship Id="rId7" Type="http://schemas.openxmlformats.org/officeDocument/2006/relationships/hyperlink" Target="http://hdl.handle.net/1813/34445"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hyperlink" Target="http://www.cs.cornell.edu/~jnfoster/papers/verified-controllers-pldi13.pdf" TargetMode="External"/><Relationship Id="rId5" Type="http://schemas.openxmlformats.org/officeDocument/2006/relationships/hyperlink" Target="https://www.cs.princeton.edu/~jrex/papers/rule-place13.pdf" TargetMode="External"/><Relationship Id="rId4" Type="http://schemas.openxmlformats.org/officeDocument/2006/relationships/hyperlink" Target="http://www.cs.cornell.edu/~jnfoster/papers/frenetic-icfp11.pdf" TargetMode="External"/><Relationship Id="rId9" Type="http://schemas.openxmlformats.org/officeDocument/2006/relationships/hyperlink" Target="http://www.cs.cornell.edu/~jnfoster/papers/frenetic-update-synthesis-pldi15.pdf" TargetMode="External"/></Relationships>
</file>

<file path=ppt/slides/_rels/slide147.xml.rels><?xml version="1.0" encoding="UTF-8" standalone="yes"?>
<Relationships xmlns="http://schemas.openxmlformats.org/package/2006/relationships"><Relationship Id="rId3" Type="http://schemas.openxmlformats.org/officeDocument/2006/relationships/hyperlink" Target="http://dblp.uni-trier.de/db/conf/conext/conext2012.html#ZengKVM12" TargetMode="External"/><Relationship Id="rId2" Type="http://schemas.openxmlformats.org/officeDocument/2006/relationships/hyperlink" Target="http://infoscience.epfl.ch/record/170618" TargetMode="Externa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19.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notesSlide" Target="../notesSlides/notesSlide8.xml"/><Relationship Id="rId16" Type="http://schemas.openxmlformats.org/officeDocument/2006/relationships/image" Target="../media/image16.png"/><Relationship Id="rId1" Type="http://schemas.openxmlformats.org/officeDocument/2006/relationships/slideLayout" Target="../slideLayouts/slideLayout5.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2.png"/><Relationship Id="rId9" Type="http://schemas.openxmlformats.org/officeDocument/2006/relationships/image" Target="../media/image9.png"/><Relationship Id="rId1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hyperlink" Target="http://research.microsoft.com/~nbjorner"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1.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200.png"/><Relationship Id="rId3" Type="http://schemas.openxmlformats.org/officeDocument/2006/relationships/image" Target="../media/image26.jpe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50.png"/><Relationship Id="rId11" Type="http://schemas.openxmlformats.org/officeDocument/2006/relationships/image" Target="../media/image30.png"/><Relationship Id="rId5" Type="http://schemas.openxmlformats.org/officeDocument/2006/relationships/image" Target="../media/image241.png"/><Relationship Id="rId10" Type="http://schemas.openxmlformats.org/officeDocument/2006/relationships/image" Target="../media/image29.png"/><Relationship Id="rId4" Type="http://schemas.openxmlformats.org/officeDocument/2006/relationships/image" Target="../media/image230.png"/><Relationship Id="rId9"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33.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570.png"/><Relationship Id="rId4" Type="http://schemas.openxmlformats.org/officeDocument/2006/relationships/image" Target="../media/image38.png"/></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0.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4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5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42.emf"/></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44.emf"/><Relationship Id="rId4" Type="http://schemas.openxmlformats.org/officeDocument/2006/relationships/image" Target="../media/image43.emf"/></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47.emf"/><Relationship Id="rId5" Type="http://schemas.openxmlformats.org/officeDocument/2006/relationships/image" Target="../media/image46.emf"/><Relationship Id="rId4" Type="http://schemas.openxmlformats.org/officeDocument/2006/relationships/image" Target="../media/image4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48.pn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6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51.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53.png"/><Relationship Id="rId5" Type="http://schemas.openxmlformats.org/officeDocument/2006/relationships/image" Target="../media/image48.png"/><Relationship Id="rId4" Type="http://schemas.openxmlformats.org/officeDocument/2006/relationships/image" Target="../media/image52.png"/></Relationships>
</file>

<file path=ppt/slides/_rels/slide6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g"/><Relationship Id="rId1" Type="http://schemas.openxmlformats.org/officeDocument/2006/relationships/slideLayout" Target="../slideLayouts/slideLayout2.xml"/><Relationship Id="rId4" Type="http://schemas.openxmlformats.org/officeDocument/2006/relationships/image" Target="../media/image240.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6.png"/><Relationship Id="rId7" Type="http://schemas.openxmlformats.org/officeDocument/2006/relationships/image" Target="../media/image61.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60.png"/><Relationship Id="rId11" Type="http://schemas.openxmlformats.org/officeDocument/2006/relationships/image" Target="../media/image65.png"/><Relationship Id="rId5" Type="http://schemas.openxmlformats.org/officeDocument/2006/relationships/image" Target="../media/image59.png"/><Relationship Id="rId10" Type="http://schemas.openxmlformats.org/officeDocument/2006/relationships/image" Target="../media/image64.png"/><Relationship Id="rId4" Type="http://schemas.openxmlformats.org/officeDocument/2006/relationships/image" Target="../media/image58.png"/><Relationship Id="rId9" Type="http://schemas.openxmlformats.org/officeDocument/2006/relationships/image" Target="../media/image63.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8.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emf"/></Relationships>
</file>

<file path=ppt/slides/_rels/slide80.xml.rels><?xml version="1.0" encoding="UTF-8" standalone="yes"?>
<Relationships xmlns="http://schemas.openxmlformats.org/package/2006/relationships"><Relationship Id="rId8" Type="http://schemas.openxmlformats.org/officeDocument/2006/relationships/image" Target="../media/image71.wmf"/><Relationship Id="rId3" Type="http://schemas.openxmlformats.org/officeDocument/2006/relationships/notesSlide" Target="../notesSlides/notesSlide23.xml"/><Relationship Id="rId7" Type="http://schemas.openxmlformats.org/officeDocument/2006/relationships/image" Target="../media/image70.wmf"/><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69.emf"/><Relationship Id="rId5" Type="http://schemas.openxmlformats.org/officeDocument/2006/relationships/image" Target="../media/image68.emf"/><Relationship Id="rId4" Type="http://schemas.openxmlformats.org/officeDocument/2006/relationships/image" Target="../media/image67.emf"/><Relationship Id="rId9" Type="http://schemas.openxmlformats.org/officeDocument/2006/relationships/image" Target="../media/image72.wmf"/></Relationships>
</file>

<file path=ppt/slides/_rels/slide81.xml.rels><?xml version="1.0" encoding="UTF-8" standalone="yes"?>
<Relationships xmlns="http://schemas.openxmlformats.org/package/2006/relationships"><Relationship Id="rId3" Type="http://schemas.openxmlformats.org/officeDocument/2006/relationships/image" Target="../media/image670.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5.emf"/></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9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75.png"/><Relationship Id="rId1" Type="http://schemas.openxmlformats.org/officeDocument/2006/relationships/slideLayout" Target="../slideLayouts/slideLayout6.xml"/><Relationship Id="rId4" Type="http://schemas.openxmlformats.org/officeDocument/2006/relationships/image" Target="../media/image76.png"/></Relationships>
</file>

<file path=ppt/slides/_rels/slide9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77.emf"/><Relationship Id="rId1" Type="http://schemas.openxmlformats.org/officeDocument/2006/relationships/slideLayout" Target="../slideLayouts/slideLayout6.xml"/><Relationship Id="rId4" Type="http://schemas.openxmlformats.org/officeDocument/2006/relationships/image" Target="../media/image76.png"/></Relationships>
</file>

<file path=ppt/slides/_rels/slide9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77.emf"/><Relationship Id="rId1" Type="http://schemas.openxmlformats.org/officeDocument/2006/relationships/slideLayout" Target="../slideLayouts/slideLayout6.xml"/><Relationship Id="rId4" Type="http://schemas.openxmlformats.org/officeDocument/2006/relationships/image" Target="../media/image76.png"/></Relationships>
</file>

<file path=ppt/slides/_rels/slide9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77.emf"/><Relationship Id="rId1" Type="http://schemas.openxmlformats.org/officeDocument/2006/relationships/slideLayout" Target="../slideLayouts/slideLayout6.xml"/><Relationship Id="rId4" Type="http://schemas.openxmlformats.org/officeDocument/2006/relationships/image" Target="../media/image7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bwMode="auto">
          <a:xfrm>
            <a:off x="1040130" y="2674311"/>
            <a:ext cx="6926580" cy="1920240"/>
          </a:xfrm>
        </p:spPr>
        <p:txBody>
          <a:bodyPr>
            <a:normAutofit/>
          </a:bodyPr>
          <a:lstStyle/>
          <a:p>
            <a:pPr algn="ctr">
              <a:defRPr/>
            </a:pPr>
            <a:r>
              <a:rPr lang="en-US" sz="3600" b="1" dirty="0">
                <a:solidFill>
                  <a:srgbClr val="619BE1"/>
                </a:solidFill>
                <a:ea typeface="ＭＳ Ｐゴシック" charset="0"/>
                <a:cs typeface="ＭＳ Ｐゴシック" charset="0"/>
              </a:rPr>
              <a:t>NETWORK VERIFICATION: </a:t>
            </a:r>
            <a:r>
              <a:rPr lang="en-US" sz="3600" b="1" dirty="0" smtClean="0">
                <a:solidFill>
                  <a:srgbClr val="619BE1"/>
                </a:solidFill>
                <a:ea typeface="ＭＳ Ｐゴシック" charset="0"/>
                <a:cs typeface="ＭＳ Ｐゴシック" charset="0"/>
              </a:rPr>
              <a:t/>
            </a:r>
            <a:br>
              <a:rPr lang="en-US" sz="3600" b="1" dirty="0" smtClean="0">
                <a:solidFill>
                  <a:srgbClr val="619BE1"/>
                </a:solidFill>
                <a:ea typeface="ＭＳ Ｐゴシック" charset="0"/>
                <a:cs typeface="ＭＳ Ｐゴシック" charset="0"/>
              </a:rPr>
            </a:br>
            <a:r>
              <a:rPr lang="en-US" sz="3600" b="1" dirty="0" smtClean="0">
                <a:solidFill>
                  <a:srgbClr val="619BE1"/>
                </a:solidFill>
                <a:ea typeface="ＭＳ Ｐゴシック" charset="0"/>
                <a:cs typeface="ＭＳ Ｐゴシック" charset="0"/>
              </a:rPr>
              <a:t>WHEN </a:t>
            </a:r>
            <a:r>
              <a:rPr lang="en-US" sz="3600" b="1" dirty="0">
                <a:solidFill>
                  <a:srgbClr val="619BE1"/>
                </a:solidFill>
                <a:ea typeface="ＭＳ Ｐゴシック" charset="0"/>
                <a:cs typeface="ＭＳ Ｐゴシック" charset="0"/>
              </a:rPr>
              <a:t>HOARE </a:t>
            </a:r>
            <a:r>
              <a:rPr lang="en-US" sz="3600" b="1" dirty="0" smtClean="0">
                <a:solidFill>
                  <a:srgbClr val="619BE1"/>
                </a:solidFill>
                <a:ea typeface="ＭＳ Ｐゴシック" charset="0"/>
                <a:cs typeface="ＭＳ Ｐゴシック" charset="0"/>
              </a:rPr>
              <a:t>MEETS </a:t>
            </a:r>
            <a:r>
              <a:rPr lang="en-US" sz="3600" b="1" dirty="0">
                <a:solidFill>
                  <a:srgbClr val="619BE1"/>
                </a:solidFill>
                <a:ea typeface="ＭＳ Ｐゴシック" charset="0"/>
                <a:cs typeface="ＭＳ Ｐゴシック" charset="0"/>
              </a:rPr>
              <a:t>CERF</a:t>
            </a:r>
          </a:p>
        </p:txBody>
      </p:sp>
      <p:sp>
        <p:nvSpPr>
          <p:cNvPr id="15362" name="Subtitle 2"/>
          <p:cNvSpPr>
            <a:spLocks noGrp="1"/>
          </p:cNvSpPr>
          <p:nvPr>
            <p:ph type="subTitle" idx="1"/>
          </p:nvPr>
        </p:nvSpPr>
        <p:spPr>
          <a:xfrm>
            <a:off x="1510353" y="4998937"/>
            <a:ext cx="6172200" cy="1371600"/>
          </a:xfrm>
        </p:spPr>
        <p:txBody>
          <a:bodyPr/>
          <a:lstStyle/>
          <a:p>
            <a:r>
              <a:rPr lang="en-US" sz="2000" dirty="0" smtClean="0">
                <a:solidFill>
                  <a:srgbClr val="0070C0"/>
                </a:solidFill>
                <a:ea typeface="ＭＳ Ｐゴシック" charset="0"/>
                <a:cs typeface="ＭＳ Ｐゴシック" charset="0"/>
              </a:rPr>
              <a:t>Nikolaj </a:t>
            </a:r>
            <a:r>
              <a:rPr lang="en-US" sz="2000" dirty="0">
                <a:solidFill>
                  <a:srgbClr val="0070C0"/>
                </a:solidFill>
                <a:ea typeface="ＭＳ Ｐゴシック" charset="0"/>
                <a:cs typeface="ＭＳ Ｐゴシック" charset="0"/>
              </a:rPr>
              <a:t>Bjørner and George Varghese </a:t>
            </a:r>
            <a:endParaRPr lang="en-US" sz="2000" dirty="0" smtClean="0">
              <a:solidFill>
                <a:srgbClr val="0070C0"/>
              </a:solidFill>
              <a:ea typeface="ＭＳ Ｐゴシック" charset="0"/>
              <a:cs typeface="ＭＳ Ｐゴシック" charset="0"/>
            </a:endParaRPr>
          </a:p>
          <a:p>
            <a:pPr algn="ctr"/>
            <a:r>
              <a:rPr lang="en-US" sz="2000" dirty="0" smtClean="0">
                <a:solidFill>
                  <a:srgbClr val="0070C0"/>
                </a:solidFill>
                <a:ea typeface="ＭＳ Ｐゴシック" charset="0"/>
                <a:cs typeface="ＭＳ Ｐゴシック" charset="0"/>
              </a:rPr>
              <a:t>Microsoft Research</a:t>
            </a:r>
            <a:endParaRPr lang="en-US" sz="2000" dirty="0">
              <a:solidFill>
                <a:srgbClr val="0070C0"/>
              </a:solidFill>
              <a:ea typeface="ＭＳ Ｐゴシック" charset="0"/>
              <a:cs typeface="ＭＳ Ｐゴシック" charset="0"/>
            </a:endParaRPr>
          </a:p>
        </p:txBody>
      </p:sp>
      <p:sp>
        <p:nvSpPr>
          <p:cNvPr id="15363" name="Slide Number Placehold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160">
                <a:solidFill>
                  <a:schemeClr val="tx1"/>
                </a:solidFill>
                <a:latin typeface="Times New Roman" charset="0"/>
                <a:ea typeface="ＭＳ Ｐゴシック" charset="0"/>
                <a:cs typeface="ＭＳ Ｐゴシック" charset="0"/>
              </a:defRPr>
            </a:lvl1pPr>
            <a:lvl2pPr marL="668655" indent="-257175" eaLnBrk="0" hangingPunct="0">
              <a:defRPr sz="2160">
                <a:solidFill>
                  <a:schemeClr val="tx1"/>
                </a:solidFill>
                <a:latin typeface="Times New Roman" charset="0"/>
                <a:ea typeface="ＭＳ Ｐゴシック" charset="0"/>
              </a:defRPr>
            </a:lvl2pPr>
            <a:lvl3pPr marL="1028700" indent="-205740" eaLnBrk="0" hangingPunct="0">
              <a:defRPr sz="2160">
                <a:solidFill>
                  <a:schemeClr val="tx1"/>
                </a:solidFill>
                <a:latin typeface="Times New Roman" charset="0"/>
                <a:ea typeface="ＭＳ Ｐゴシック" charset="0"/>
              </a:defRPr>
            </a:lvl3pPr>
            <a:lvl4pPr marL="1440180" indent="-205740" eaLnBrk="0" hangingPunct="0">
              <a:defRPr sz="2160">
                <a:solidFill>
                  <a:schemeClr val="tx1"/>
                </a:solidFill>
                <a:latin typeface="Times New Roman" charset="0"/>
                <a:ea typeface="ＭＳ Ｐゴシック" charset="0"/>
              </a:defRPr>
            </a:lvl4pPr>
            <a:lvl5pPr marL="1851660" indent="-205740" eaLnBrk="0" hangingPunct="0">
              <a:defRPr sz="2160">
                <a:solidFill>
                  <a:schemeClr val="tx1"/>
                </a:solidFill>
                <a:latin typeface="Times New Roman" charset="0"/>
                <a:ea typeface="ＭＳ Ｐゴシック" charset="0"/>
              </a:defRPr>
            </a:lvl5pPr>
            <a:lvl6pPr marL="2263140" indent="-205740" eaLnBrk="0" fontAlgn="base" hangingPunct="0">
              <a:spcBef>
                <a:spcPct val="0"/>
              </a:spcBef>
              <a:spcAft>
                <a:spcPct val="0"/>
              </a:spcAft>
              <a:defRPr sz="2160">
                <a:solidFill>
                  <a:schemeClr val="tx1"/>
                </a:solidFill>
                <a:latin typeface="Times New Roman" charset="0"/>
                <a:ea typeface="ＭＳ Ｐゴシック" charset="0"/>
              </a:defRPr>
            </a:lvl6pPr>
            <a:lvl7pPr marL="2674620" indent="-205740" eaLnBrk="0" fontAlgn="base" hangingPunct="0">
              <a:spcBef>
                <a:spcPct val="0"/>
              </a:spcBef>
              <a:spcAft>
                <a:spcPct val="0"/>
              </a:spcAft>
              <a:defRPr sz="2160">
                <a:solidFill>
                  <a:schemeClr val="tx1"/>
                </a:solidFill>
                <a:latin typeface="Times New Roman" charset="0"/>
                <a:ea typeface="ＭＳ Ｐゴシック" charset="0"/>
              </a:defRPr>
            </a:lvl7pPr>
            <a:lvl8pPr marL="3086100" indent="-205740" eaLnBrk="0" fontAlgn="base" hangingPunct="0">
              <a:spcBef>
                <a:spcPct val="0"/>
              </a:spcBef>
              <a:spcAft>
                <a:spcPct val="0"/>
              </a:spcAft>
              <a:defRPr sz="2160">
                <a:solidFill>
                  <a:schemeClr val="tx1"/>
                </a:solidFill>
                <a:latin typeface="Times New Roman" charset="0"/>
                <a:ea typeface="ＭＳ Ｐゴシック" charset="0"/>
              </a:defRPr>
            </a:lvl8pPr>
            <a:lvl9pPr marL="3497580" indent="-205740" eaLnBrk="0" fontAlgn="base" hangingPunct="0">
              <a:spcBef>
                <a:spcPct val="0"/>
              </a:spcBef>
              <a:spcAft>
                <a:spcPct val="0"/>
              </a:spcAft>
              <a:defRPr sz="2160">
                <a:solidFill>
                  <a:schemeClr val="tx1"/>
                </a:solidFill>
                <a:latin typeface="Times New Roman" charset="0"/>
                <a:ea typeface="ＭＳ Ｐゴシック" charset="0"/>
              </a:defRPr>
            </a:lvl9pPr>
          </a:lstStyle>
          <a:p>
            <a:pPr eaLnBrk="1" hangingPunct="1"/>
            <a:fld id="{62AD073D-15DC-1845-8B11-A9B73EC5F8D8}" type="slidenum">
              <a:rPr lang="en-US" sz="1440">
                <a:solidFill>
                  <a:srgbClr val="FFFFFF"/>
                </a:solidFill>
              </a:rPr>
              <a:pPr eaLnBrk="1" hangingPunct="1"/>
              <a:t>1</a:t>
            </a:fld>
            <a:endParaRPr lang="en-US" sz="1440">
              <a:solidFill>
                <a:srgbClr val="FFFFFF"/>
              </a:solidFill>
            </a:endParaRPr>
          </a:p>
        </p:txBody>
      </p:sp>
      <p:pic>
        <p:nvPicPr>
          <p:cNvPr id="1032" name="Picture 8" descr="Cloud Clip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73028" y="-23438645"/>
            <a:ext cx="2571750" cy="220313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loud Clip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10188" y="-23301485"/>
            <a:ext cx="2571750" cy="220313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loud Clip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47348" y="-23164325"/>
            <a:ext cx="2571750" cy="2203133"/>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www.clker.com/cliparts/2/7/1/0/11949849491786662466cloud_jon_phillips_01.svg.m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9161" y="1304645"/>
            <a:ext cx="1599191" cy="13699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423660" y="1283912"/>
            <a:ext cx="2720340" cy="1200329"/>
          </a:xfrm>
          <a:prstGeom prst="rect">
            <a:avLst/>
          </a:prstGeom>
          <a:noFill/>
        </p:spPr>
        <p:txBody>
          <a:bodyPr wrap="square" rtlCol="0">
            <a:spAutoFit/>
          </a:bodyPr>
          <a:lstStyle/>
          <a:p>
            <a:r>
              <a:rPr lang="en-US" dirty="0" smtClean="0">
                <a:solidFill>
                  <a:schemeClr val="accent1"/>
                </a:solidFill>
                <a:latin typeface="Showcard Gothic" pitchFamily="82" charset="0"/>
              </a:rPr>
              <a:t>FOR PUBLIC CLOUDS, PRIVATE CLOUDS, ENTERPRISE NETWORKS, ISPs, </a:t>
            </a:r>
            <a:r>
              <a:rPr lang="en-US" dirty="0">
                <a:solidFill>
                  <a:schemeClr val="accent1"/>
                </a:solidFill>
                <a:latin typeface="Showcard Gothic" pitchFamily="82" charset="0"/>
              </a:rPr>
              <a:t>.</a:t>
            </a:r>
            <a:r>
              <a:rPr lang="en-US" dirty="0" smtClean="0">
                <a:solidFill>
                  <a:schemeClr val="accent1"/>
                </a:solidFill>
                <a:latin typeface="Showcard Gothic" pitchFamily="82" charset="0"/>
              </a:rPr>
              <a:t> . . </a:t>
            </a:r>
            <a:endParaRPr lang="en-US" dirty="0">
              <a:solidFill>
                <a:schemeClr val="accent1"/>
              </a:solidFill>
              <a:latin typeface="Showcard Gothic" pitchFamily="82" charset="0"/>
            </a:endParaRPr>
          </a:p>
        </p:txBody>
      </p:sp>
      <p:pic>
        <p:nvPicPr>
          <p:cNvPr id="3" name="Picture 2" descr="http://upload.wikimedia.org/wikipedia/commons/thumb/7/70/CAR_Hoare.jpg/225px-CAR_Hoa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1" y="1304646"/>
            <a:ext cx="1190312" cy="108979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http://www.ibiblio.org/pioneers/images/pics/cerf.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71700" y="1307211"/>
            <a:ext cx="1378654" cy="1087232"/>
          </a:xfrm>
          <a:prstGeom prst="rect">
            <a:avLst/>
          </a:prstGeom>
          <a:noFill/>
          <a:extLst>
            <a:ext uri="{909E8E84-426E-40DD-AFC4-6F175D3DCCD1}">
              <a14:hiddenFill xmlns:a14="http://schemas.microsoft.com/office/drawing/2010/main">
                <a:solidFill>
                  <a:srgbClr val="FFFFFF"/>
                </a:solidFill>
              </a14:hiddenFill>
            </a:ext>
          </a:extLst>
        </p:spPr>
      </p:pic>
      <p:sp>
        <p:nvSpPr>
          <p:cNvPr id="5" name="Cross 4"/>
          <p:cNvSpPr/>
          <p:nvPr/>
        </p:nvSpPr>
        <p:spPr>
          <a:xfrm>
            <a:off x="1623060" y="1714500"/>
            <a:ext cx="411480" cy="404809"/>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3749040" y="1815752"/>
            <a:ext cx="754380" cy="3477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951353" y="1781883"/>
            <a:ext cx="975588" cy="369332"/>
          </a:xfrm>
          <a:prstGeom prst="rect">
            <a:avLst/>
          </a:prstGeom>
        </p:spPr>
        <p:txBody>
          <a:bodyPr wrap="none">
            <a:spAutoFit/>
          </a:bodyPr>
          <a:lstStyle/>
          <a:p>
            <a:r>
              <a:rPr lang="en-US" b="1" dirty="0">
                <a:solidFill>
                  <a:srgbClr val="7030A0"/>
                </a:solidFill>
              </a:rPr>
              <a:t>TO</a:t>
            </a:r>
            <a:r>
              <a:rPr lang="en-US" b="1" dirty="0">
                <a:solidFill>
                  <a:schemeClr val="accent2">
                    <a:lumMod val="75000"/>
                  </a:schemeClr>
                </a:solidFill>
              </a:rPr>
              <a:t>OLS</a:t>
            </a:r>
          </a:p>
        </p:txBody>
      </p:sp>
    </p:spTree>
    <p:extLst>
      <p:ext uri="{BB962C8B-B14F-4D97-AF65-F5344CB8AC3E}">
        <p14:creationId xmlns:p14="http://schemas.microsoft.com/office/powerpoint/2010/main" val="9076487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ounded Rectangle 38"/>
          <p:cNvSpPr>
            <a:spLocks noChangeArrowheads="1"/>
          </p:cNvSpPr>
          <p:nvPr/>
        </p:nvSpPr>
        <p:spPr bwMode="auto">
          <a:xfrm>
            <a:off x="3479820" y="827834"/>
            <a:ext cx="1553627" cy="564054"/>
          </a:xfrm>
          <a:prstGeom prst="roundRect">
            <a:avLst>
              <a:gd name="adj" fmla="val 16667"/>
            </a:avLst>
          </a:prstGeom>
          <a:gradFill rotWithShape="1">
            <a:gsLst>
              <a:gs pos="0">
                <a:srgbClr val="9BC1FF"/>
              </a:gs>
              <a:gs pos="100000">
                <a:srgbClr val="3F80CD"/>
              </a:gs>
            </a:gsLst>
            <a:lin ang="5400000"/>
          </a:gradFill>
          <a:ln w="9525">
            <a:solidFill>
              <a:srgbClr val="4A7EBB"/>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r>
              <a:rPr lang="en-US" dirty="0" smtClean="0">
                <a:solidFill>
                  <a:schemeClr val="lt1"/>
                </a:solidFill>
                <a:latin typeface="+mn-lt"/>
                <a:ea typeface="+mn-ea"/>
              </a:rPr>
              <a:t>Specification</a:t>
            </a:r>
            <a:endParaRPr lang="en-US" dirty="0">
              <a:solidFill>
                <a:schemeClr val="lt1"/>
              </a:solidFill>
              <a:latin typeface="+mn-lt"/>
              <a:ea typeface="+mn-ea"/>
            </a:endParaRPr>
          </a:p>
        </p:txBody>
      </p:sp>
      <p:sp>
        <p:nvSpPr>
          <p:cNvPr id="41" name="Rounded Rectangle 40"/>
          <p:cNvSpPr/>
          <p:nvPr/>
        </p:nvSpPr>
        <p:spPr>
          <a:xfrm>
            <a:off x="905866" y="1819099"/>
            <a:ext cx="1716506" cy="96726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US" dirty="0" smtClean="0"/>
              <a:t>Policy Language, Semantics</a:t>
            </a:r>
            <a:endParaRPr lang="en-US" dirty="0"/>
          </a:p>
        </p:txBody>
      </p:sp>
      <p:sp>
        <p:nvSpPr>
          <p:cNvPr id="42" name="Rounded Rectangle 41"/>
          <p:cNvSpPr/>
          <p:nvPr/>
        </p:nvSpPr>
        <p:spPr>
          <a:xfrm>
            <a:off x="6003010" y="1852020"/>
            <a:ext cx="1553627" cy="79320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US" dirty="0" smtClean="0"/>
              <a:t>Testing</a:t>
            </a:r>
          </a:p>
        </p:txBody>
      </p:sp>
      <p:sp>
        <p:nvSpPr>
          <p:cNvPr id="43" name="Rounded Rectangle 42"/>
          <p:cNvSpPr/>
          <p:nvPr/>
        </p:nvSpPr>
        <p:spPr>
          <a:xfrm>
            <a:off x="753302" y="3216029"/>
            <a:ext cx="2021633" cy="66927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r>
              <a:rPr lang="en-US" dirty="0" smtClean="0"/>
              <a:t>Verification </a:t>
            </a:r>
          </a:p>
          <a:p>
            <a:pPr algn="ctr" fontAlgn="auto">
              <a:spcBef>
                <a:spcPts val="0"/>
              </a:spcBef>
              <a:spcAft>
                <a:spcPts val="0"/>
              </a:spcAft>
              <a:defRPr/>
            </a:pPr>
            <a:r>
              <a:rPr lang="en-US" dirty="0" smtClean="0"/>
              <a:t>(e.g. </a:t>
            </a:r>
            <a:r>
              <a:rPr lang="en-US" dirty="0" err="1"/>
              <a:t>r</a:t>
            </a:r>
            <a:r>
              <a:rPr lang="en-US" dirty="0" err="1" smtClean="0"/>
              <a:t>eachabilty</a:t>
            </a:r>
            <a:r>
              <a:rPr lang="en-US" dirty="0" smtClean="0"/>
              <a:t>)</a:t>
            </a:r>
            <a:endParaRPr lang="en-US" dirty="0"/>
          </a:p>
        </p:txBody>
      </p:sp>
      <p:sp>
        <p:nvSpPr>
          <p:cNvPr id="46" name="Rounded Rectangle 45"/>
          <p:cNvSpPr/>
          <p:nvPr/>
        </p:nvSpPr>
        <p:spPr>
          <a:xfrm>
            <a:off x="736047" y="4231841"/>
            <a:ext cx="2056141" cy="735587"/>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r>
              <a:rPr lang="en-US" dirty="0" smtClean="0"/>
              <a:t>Synthesis</a:t>
            </a:r>
          </a:p>
          <a:p>
            <a:pPr algn="ctr" fontAlgn="auto">
              <a:spcBef>
                <a:spcPts val="0"/>
              </a:spcBef>
              <a:spcAft>
                <a:spcPts val="0"/>
              </a:spcAft>
              <a:defRPr/>
            </a:pPr>
            <a:r>
              <a:rPr lang="en-US" dirty="0" smtClean="0"/>
              <a:t>(e.g. forwarding) </a:t>
            </a:r>
          </a:p>
        </p:txBody>
      </p:sp>
      <p:sp>
        <p:nvSpPr>
          <p:cNvPr id="80" name="Title 1"/>
          <p:cNvSpPr>
            <a:spLocks noGrp="1"/>
          </p:cNvSpPr>
          <p:nvPr>
            <p:ph type="title"/>
          </p:nvPr>
        </p:nvSpPr>
        <p:spPr>
          <a:xfrm>
            <a:off x="219222" y="-264760"/>
            <a:ext cx="8074824" cy="1143000"/>
          </a:xfrm>
        </p:spPr>
        <p:txBody>
          <a:bodyPr>
            <a:normAutofit/>
          </a:bodyPr>
          <a:lstStyle/>
          <a:p>
            <a:pPr eaLnBrk="1" hangingPunct="1"/>
            <a:r>
              <a:rPr lang="en-US" sz="4000" b="1" dirty="0">
                <a:solidFill>
                  <a:srgbClr val="0070C0"/>
                </a:solidFill>
                <a:effectLst>
                  <a:outerShdw blurRad="38100" dist="38100" dir="2700000" algn="tl">
                    <a:srgbClr val="000000">
                      <a:alpha val="43137"/>
                    </a:srgbClr>
                  </a:outerShdw>
                </a:effectLst>
                <a:latin typeface="Calibri" charset="0"/>
              </a:rPr>
              <a:t>This Tutorial’s Slice of NDA</a:t>
            </a:r>
          </a:p>
        </p:txBody>
      </p:sp>
      <p:sp>
        <p:nvSpPr>
          <p:cNvPr id="11" name="Rectangle 5"/>
          <p:cNvSpPr>
            <a:spLocks noChangeArrowheads="1"/>
          </p:cNvSpPr>
          <p:nvPr/>
        </p:nvSpPr>
        <p:spPr bwMode="auto">
          <a:xfrm>
            <a:off x="368555" y="5420463"/>
            <a:ext cx="8474148" cy="113005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nchor="ctr"/>
          <a:lstStyle/>
          <a:p>
            <a:pPr algn="ctr"/>
            <a:r>
              <a:rPr lang="en-US" sz="2400" dirty="0" smtClean="0">
                <a:solidFill>
                  <a:schemeClr val="bg1"/>
                </a:solidFill>
              </a:rPr>
              <a:t>Won’t discuss debugging, very little of run-time verification.</a:t>
            </a:r>
          </a:p>
          <a:p>
            <a:pPr algn="ctr"/>
            <a:r>
              <a:rPr lang="en-US" sz="2400" dirty="0" smtClean="0">
                <a:solidFill>
                  <a:schemeClr val="bg1"/>
                </a:solidFill>
              </a:rPr>
              <a:t>Mostly interested in where formal methods can help</a:t>
            </a:r>
          </a:p>
        </p:txBody>
      </p:sp>
      <p:sp>
        <p:nvSpPr>
          <p:cNvPr id="2" name="TextBox 1"/>
          <p:cNvSpPr txBox="1"/>
          <p:nvPr/>
        </p:nvSpPr>
        <p:spPr>
          <a:xfrm>
            <a:off x="5077529" y="965098"/>
            <a:ext cx="2505879" cy="369332"/>
          </a:xfrm>
          <a:prstGeom prst="rect">
            <a:avLst/>
          </a:prstGeom>
          <a:noFill/>
        </p:spPr>
        <p:txBody>
          <a:bodyPr wrap="none" rtlCol="0">
            <a:spAutoFit/>
          </a:bodyPr>
          <a:lstStyle/>
          <a:p>
            <a:r>
              <a:rPr lang="en-US" dirty="0" smtClean="0"/>
              <a:t>CTL, </a:t>
            </a:r>
            <a:r>
              <a:rPr lang="en-US" dirty="0" err="1" smtClean="0"/>
              <a:t>NoD</a:t>
            </a:r>
            <a:r>
              <a:rPr lang="en-US" dirty="0" smtClean="0"/>
              <a:t>, Klee Assert</a:t>
            </a:r>
            <a:endParaRPr lang="en-US" dirty="0"/>
          </a:p>
        </p:txBody>
      </p:sp>
      <p:sp>
        <p:nvSpPr>
          <p:cNvPr id="13" name="TextBox 12"/>
          <p:cNvSpPr txBox="1"/>
          <p:nvPr/>
        </p:nvSpPr>
        <p:spPr>
          <a:xfrm>
            <a:off x="2622372" y="2009198"/>
            <a:ext cx="1937325" cy="369332"/>
          </a:xfrm>
          <a:prstGeom prst="rect">
            <a:avLst/>
          </a:prstGeom>
          <a:noFill/>
        </p:spPr>
        <p:txBody>
          <a:bodyPr wrap="none" rtlCol="0">
            <a:spAutoFit/>
          </a:bodyPr>
          <a:lstStyle/>
          <a:p>
            <a:r>
              <a:rPr lang="en-US" dirty="0" err="1" smtClean="0"/>
              <a:t>NetKAT</a:t>
            </a:r>
            <a:r>
              <a:rPr lang="en-US" dirty="0" smtClean="0"/>
              <a:t>, </a:t>
            </a:r>
            <a:r>
              <a:rPr lang="en-US" dirty="0" err="1" smtClean="0"/>
              <a:t>NetCore</a:t>
            </a:r>
            <a:endParaRPr lang="en-US" dirty="0"/>
          </a:p>
        </p:txBody>
      </p:sp>
      <p:sp>
        <p:nvSpPr>
          <p:cNvPr id="14" name="TextBox 13"/>
          <p:cNvSpPr txBox="1"/>
          <p:nvPr/>
        </p:nvSpPr>
        <p:spPr>
          <a:xfrm>
            <a:off x="2985452" y="3113527"/>
            <a:ext cx="6007094" cy="923330"/>
          </a:xfrm>
          <a:prstGeom prst="rect">
            <a:avLst/>
          </a:prstGeom>
          <a:noFill/>
        </p:spPr>
        <p:txBody>
          <a:bodyPr wrap="none" rtlCol="0">
            <a:spAutoFit/>
          </a:bodyPr>
          <a:lstStyle/>
          <a:p>
            <a:r>
              <a:rPr lang="en-US" dirty="0" smtClean="0">
                <a:solidFill>
                  <a:srgbClr val="00B050"/>
                </a:solidFill>
              </a:rPr>
              <a:t>Data Plane</a:t>
            </a:r>
            <a:r>
              <a:rPr lang="en-US" dirty="0" smtClean="0"/>
              <a:t>: Anteater, </a:t>
            </a:r>
            <a:r>
              <a:rPr lang="en-US" dirty="0" err="1" smtClean="0"/>
              <a:t>VeriFlow</a:t>
            </a:r>
            <a:r>
              <a:rPr lang="en-US" dirty="0" smtClean="0"/>
              <a:t>, HSA, Atomic Predicates, </a:t>
            </a:r>
          </a:p>
          <a:p>
            <a:r>
              <a:rPr lang="en-US" dirty="0" smtClean="0"/>
              <a:t>First-order + Transitive Closure, local checks</a:t>
            </a:r>
            <a:endParaRPr lang="en-US" dirty="0"/>
          </a:p>
          <a:p>
            <a:r>
              <a:rPr lang="en-US" dirty="0" smtClean="0">
                <a:solidFill>
                  <a:srgbClr val="FF0000"/>
                </a:solidFill>
              </a:rPr>
              <a:t>Control Plane: </a:t>
            </a:r>
            <a:r>
              <a:rPr lang="en-US" dirty="0" err="1" smtClean="0"/>
              <a:t>VeriCon</a:t>
            </a:r>
            <a:r>
              <a:rPr lang="en-US" dirty="0" smtClean="0"/>
              <a:t>, </a:t>
            </a:r>
            <a:r>
              <a:rPr lang="en-US" dirty="0" err="1" smtClean="0"/>
              <a:t>BatFish</a:t>
            </a:r>
            <a:r>
              <a:rPr lang="en-US" dirty="0" smtClean="0"/>
              <a:t> </a:t>
            </a:r>
          </a:p>
        </p:txBody>
      </p:sp>
      <p:sp>
        <p:nvSpPr>
          <p:cNvPr id="15" name="TextBox 14"/>
          <p:cNvSpPr txBox="1"/>
          <p:nvPr/>
        </p:nvSpPr>
        <p:spPr>
          <a:xfrm>
            <a:off x="2985452" y="4444251"/>
            <a:ext cx="5374164" cy="369332"/>
          </a:xfrm>
          <a:prstGeom prst="rect">
            <a:avLst/>
          </a:prstGeom>
          <a:noFill/>
        </p:spPr>
        <p:txBody>
          <a:bodyPr wrap="none" rtlCol="0">
            <a:spAutoFit/>
          </a:bodyPr>
          <a:lstStyle/>
          <a:p>
            <a:r>
              <a:rPr lang="en-US" dirty="0" smtClean="0"/>
              <a:t>One big switch, VLAN, </a:t>
            </a:r>
            <a:r>
              <a:rPr lang="en-US" dirty="0" err="1" smtClean="0"/>
              <a:t>NetCore</a:t>
            </a:r>
            <a:r>
              <a:rPr lang="en-US" dirty="0" smtClean="0"/>
              <a:t>, </a:t>
            </a:r>
            <a:r>
              <a:rPr lang="en-US" dirty="0" err="1" smtClean="0"/>
              <a:t>NetKAT</a:t>
            </a:r>
            <a:r>
              <a:rPr lang="en-US" dirty="0" smtClean="0"/>
              <a:t>, </a:t>
            </a:r>
            <a:r>
              <a:rPr lang="en-US" dirty="0" err="1" smtClean="0"/>
              <a:t>FlowLog</a:t>
            </a:r>
            <a:r>
              <a:rPr lang="en-US" dirty="0" smtClean="0"/>
              <a:t> </a:t>
            </a:r>
          </a:p>
        </p:txBody>
      </p:sp>
      <p:sp>
        <p:nvSpPr>
          <p:cNvPr id="16" name="TextBox 15"/>
          <p:cNvSpPr txBox="1"/>
          <p:nvPr/>
        </p:nvSpPr>
        <p:spPr>
          <a:xfrm>
            <a:off x="7617044" y="2063954"/>
            <a:ext cx="1526956" cy="369332"/>
          </a:xfrm>
          <a:prstGeom prst="rect">
            <a:avLst/>
          </a:prstGeom>
          <a:noFill/>
        </p:spPr>
        <p:txBody>
          <a:bodyPr wrap="none" rtlCol="0">
            <a:spAutoFit/>
          </a:bodyPr>
          <a:lstStyle/>
          <a:p>
            <a:r>
              <a:rPr lang="en-US" dirty="0" smtClean="0"/>
              <a:t>NICE, ATPG </a:t>
            </a:r>
          </a:p>
        </p:txBody>
      </p:sp>
      <p:cxnSp>
        <p:nvCxnSpPr>
          <p:cNvPr id="17" name="Straight Connector 16"/>
          <p:cNvCxnSpPr>
            <a:cxnSpLocks noChangeShapeType="1"/>
          </p:cNvCxnSpPr>
          <p:nvPr/>
        </p:nvCxnSpPr>
        <p:spPr bwMode="auto">
          <a:xfrm>
            <a:off x="1741714" y="1541555"/>
            <a:ext cx="5059680" cy="35389"/>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9" name="Straight Arrow Connector 18"/>
          <p:cNvCxnSpPr>
            <a:cxnSpLocks noChangeShapeType="1"/>
          </p:cNvCxnSpPr>
          <p:nvPr/>
        </p:nvCxnSpPr>
        <p:spPr bwMode="auto">
          <a:xfrm>
            <a:off x="6793939" y="1593664"/>
            <a:ext cx="7455" cy="260011"/>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0" name="Straight Arrow Connector 19"/>
          <p:cNvCxnSpPr>
            <a:cxnSpLocks noChangeShapeType="1"/>
          </p:cNvCxnSpPr>
          <p:nvPr/>
        </p:nvCxnSpPr>
        <p:spPr bwMode="auto">
          <a:xfrm flipH="1">
            <a:off x="4233554" y="1418759"/>
            <a:ext cx="2672" cy="158185"/>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4" name="Straight Arrow Connector 23"/>
          <p:cNvCxnSpPr>
            <a:cxnSpLocks noChangeShapeType="1"/>
          </p:cNvCxnSpPr>
          <p:nvPr/>
        </p:nvCxnSpPr>
        <p:spPr bwMode="auto">
          <a:xfrm>
            <a:off x="1741714" y="1538649"/>
            <a:ext cx="7455" cy="260011"/>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5" name="Straight Arrow Connector 24"/>
          <p:cNvCxnSpPr>
            <a:cxnSpLocks noChangeShapeType="1"/>
            <a:stCxn id="41" idx="2"/>
            <a:endCxn id="43" idx="0"/>
          </p:cNvCxnSpPr>
          <p:nvPr/>
        </p:nvCxnSpPr>
        <p:spPr bwMode="auto">
          <a:xfrm>
            <a:off x="1764119" y="2786364"/>
            <a:ext cx="0" cy="429665"/>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6" name="Straight Connector 25"/>
          <p:cNvCxnSpPr>
            <a:cxnSpLocks noChangeShapeType="1"/>
          </p:cNvCxnSpPr>
          <p:nvPr/>
        </p:nvCxnSpPr>
        <p:spPr bwMode="auto">
          <a:xfrm>
            <a:off x="1764118" y="2894932"/>
            <a:ext cx="5059680" cy="35389"/>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9" name="Straight Arrow Connector 28"/>
          <p:cNvCxnSpPr>
            <a:cxnSpLocks noChangeShapeType="1"/>
          </p:cNvCxnSpPr>
          <p:nvPr/>
        </p:nvCxnSpPr>
        <p:spPr bwMode="auto">
          <a:xfrm>
            <a:off x="6801394" y="2670310"/>
            <a:ext cx="7455" cy="260011"/>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0" name="Straight Arrow Connector 29"/>
          <p:cNvCxnSpPr>
            <a:cxnSpLocks noChangeShapeType="1"/>
            <a:stCxn id="43" idx="2"/>
            <a:endCxn id="46" idx="0"/>
          </p:cNvCxnSpPr>
          <p:nvPr/>
        </p:nvCxnSpPr>
        <p:spPr bwMode="auto">
          <a:xfrm flipH="1">
            <a:off x="1764118" y="3885304"/>
            <a:ext cx="1" cy="346537"/>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8550135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4000" b="1" dirty="0" smtClean="0">
                <a:solidFill>
                  <a:srgbClr val="0070C0"/>
                </a:solidFill>
                <a:effectLst>
                  <a:outerShdw blurRad="38100" dist="38100" dir="2700000" algn="tl">
                    <a:srgbClr val="000000">
                      <a:alpha val="43137"/>
                    </a:srgbClr>
                  </a:outerShdw>
                </a:effectLst>
              </a:rPr>
              <a:t>How many packets suffice?</a:t>
            </a:r>
            <a:endParaRPr lang="en-US" sz="4000" b="1" dirty="0">
              <a:solidFill>
                <a:srgbClr val="0070C0"/>
              </a:solidFill>
              <a:effectLst>
                <a:outerShdw blurRad="38100" dist="38100" dir="2700000" algn="tl">
                  <a:srgbClr val="000000">
                    <a:alpha val="43137"/>
                  </a:srgbClr>
                </a:outerShdw>
              </a:effectLst>
            </a:endParaRPr>
          </a:p>
        </p:txBody>
      </p:sp>
      <p:sp>
        <p:nvSpPr>
          <p:cNvPr id="3" name="TextBox 2"/>
          <p:cNvSpPr txBox="1"/>
          <p:nvPr/>
        </p:nvSpPr>
        <p:spPr>
          <a:xfrm>
            <a:off x="1603880" y="4972929"/>
            <a:ext cx="5936240" cy="1077218"/>
          </a:xfrm>
          <a:prstGeom prst="rect">
            <a:avLst/>
          </a:prstGeom>
          <a:noFill/>
        </p:spPr>
        <p:txBody>
          <a:bodyPr wrap="none" rtlCol="0">
            <a:spAutoFit/>
          </a:bodyPr>
          <a:lstStyle/>
          <a:p>
            <a:pPr algn="ctr"/>
            <a:r>
              <a:rPr lang="en-US" sz="3200" dirty="0" smtClean="0"/>
              <a:t>&lt;1% Link Utilization</a:t>
            </a:r>
          </a:p>
          <a:p>
            <a:r>
              <a:rPr lang="en-US" sz="3200" dirty="0" smtClean="0"/>
              <a:t>when testing 10 times per second!</a:t>
            </a:r>
            <a:endParaRPr lang="en-US" sz="3200" dirty="0"/>
          </a:p>
        </p:txBody>
      </p:sp>
      <p:graphicFrame>
        <p:nvGraphicFramePr>
          <p:cNvPr id="8" name="Table 7"/>
          <p:cNvGraphicFramePr>
            <a:graphicFrameLocks noGrp="1"/>
          </p:cNvGraphicFramePr>
          <p:nvPr>
            <p:extLst/>
          </p:nvPr>
        </p:nvGraphicFramePr>
        <p:xfrm>
          <a:off x="862150" y="1445622"/>
          <a:ext cx="7236822" cy="2815529"/>
        </p:xfrm>
        <a:graphic>
          <a:graphicData uri="http://schemas.openxmlformats.org/drawingml/2006/table">
            <a:tbl>
              <a:tblPr firstRow="1" bandRow="1">
                <a:tableStyleId>{21E4AEA4-8DFA-4A89-87EB-49C32662AFE0}</a:tableStyleId>
              </a:tblPr>
              <a:tblGrid>
                <a:gridCol w="2741786">
                  <a:extLst>
                    <a:ext uri="{9D8B030D-6E8A-4147-A177-3AD203B41FA5}">
                      <a16:colId xmlns:a16="http://schemas.microsoft.com/office/drawing/2014/main" val="20000"/>
                    </a:ext>
                  </a:extLst>
                </a:gridCol>
                <a:gridCol w="2331449">
                  <a:extLst>
                    <a:ext uri="{9D8B030D-6E8A-4147-A177-3AD203B41FA5}">
                      <a16:colId xmlns:a16="http://schemas.microsoft.com/office/drawing/2014/main" val="20001"/>
                    </a:ext>
                  </a:extLst>
                </a:gridCol>
                <a:gridCol w="2163587">
                  <a:extLst>
                    <a:ext uri="{9D8B030D-6E8A-4147-A177-3AD203B41FA5}">
                      <a16:colId xmlns:a16="http://schemas.microsoft.com/office/drawing/2014/main" val="20002"/>
                    </a:ext>
                  </a:extLst>
                </a:gridCol>
              </a:tblGrid>
              <a:tr h="461672">
                <a:tc>
                  <a:txBody>
                    <a:bodyPr/>
                    <a:lstStyle/>
                    <a:p>
                      <a:endParaRPr lang="en-US" sz="2400" dirty="0"/>
                    </a:p>
                  </a:txBody>
                  <a:tcPr/>
                </a:tc>
                <a:tc>
                  <a:txBody>
                    <a:bodyPr/>
                    <a:lstStyle/>
                    <a:p>
                      <a:r>
                        <a:rPr lang="en-US" sz="2400" dirty="0" smtClean="0"/>
                        <a:t>Stanford</a:t>
                      </a:r>
                      <a:endParaRPr lang="en-US" sz="2400" dirty="0"/>
                    </a:p>
                  </a:txBody>
                  <a:tcPr/>
                </a:tc>
                <a:tc>
                  <a:txBody>
                    <a:bodyPr/>
                    <a:lstStyle/>
                    <a:p>
                      <a:r>
                        <a:rPr lang="en-US" sz="2400" dirty="0" smtClean="0"/>
                        <a:t>Internet2</a:t>
                      </a:r>
                      <a:endParaRPr lang="en-US" sz="2400" dirty="0"/>
                    </a:p>
                  </a:txBody>
                  <a:tcPr/>
                </a:tc>
                <a:extLst>
                  <a:ext uri="{0D108BD9-81ED-4DB2-BD59-A6C34878D82A}">
                    <a16:rowId xmlns:a16="http://schemas.microsoft.com/office/drawing/2014/main" val="10000"/>
                  </a:ext>
                </a:extLst>
              </a:tr>
              <a:tr h="510299">
                <a:tc>
                  <a:txBody>
                    <a:bodyPr/>
                    <a:lstStyle/>
                    <a:p>
                      <a:r>
                        <a:rPr lang="en-US" sz="2400" dirty="0" smtClean="0"/>
                        <a:t>Total Packets</a:t>
                      </a:r>
                      <a:endParaRPr lang="en-US" sz="2400" dirty="0"/>
                    </a:p>
                  </a:txBody>
                  <a:tcPr/>
                </a:tc>
                <a:tc>
                  <a:txBody>
                    <a:bodyPr/>
                    <a:lstStyle/>
                    <a:p>
                      <a:r>
                        <a:rPr lang="en-US" sz="2400" dirty="0" smtClean="0"/>
                        <a:t>621,402</a:t>
                      </a:r>
                      <a:endParaRPr lang="en-US" sz="2400" dirty="0"/>
                    </a:p>
                  </a:txBody>
                  <a:tcPr/>
                </a:tc>
                <a:tc>
                  <a:txBody>
                    <a:bodyPr/>
                    <a:lstStyle/>
                    <a:p>
                      <a:r>
                        <a:rPr lang="en-US" sz="2400" dirty="0" smtClean="0"/>
                        <a:t>3,037,335</a:t>
                      </a:r>
                      <a:endParaRPr lang="en-US" sz="2400" dirty="0"/>
                    </a:p>
                  </a:txBody>
                  <a:tcPr/>
                </a:tc>
                <a:extLst>
                  <a:ext uri="{0D108BD9-81ED-4DB2-BD59-A6C34878D82A}">
                    <a16:rowId xmlns:a16="http://schemas.microsoft.com/office/drawing/2014/main" val="10001"/>
                  </a:ext>
                </a:extLst>
              </a:tr>
              <a:tr h="510299">
                <a:tc>
                  <a:txBody>
                    <a:bodyPr/>
                    <a:lstStyle/>
                    <a:p>
                      <a:r>
                        <a:rPr lang="en-US" sz="2400" dirty="0" smtClean="0"/>
                        <a:t>Regular</a:t>
                      </a:r>
                      <a:r>
                        <a:rPr lang="en-US" sz="2400" baseline="0" dirty="0" smtClean="0"/>
                        <a:t> Packets</a:t>
                      </a:r>
                      <a:endParaRPr lang="en-US" sz="2400" dirty="0"/>
                    </a:p>
                  </a:txBody>
                  <a:tcPr/>
                </a:tc>
                <a:tc>
                  <a:txBody>
                    <a:bodyPr/>
                    <a:lstStyle/>
                    <a:p>
                      <a:r>
                        <a:rPr lang="en-US" sz="2400" dirty="0" smtClean="0">
                          <a:solidFill>
                            <a:srgbClr val="008000"/>
                          </a:solidFill>
                        </a:rPr>
                        <a:t>3,871</a:t>
                      </a:r>
                      <a:endParaRPr lang="en-US" sz="2400" dirty="0">
                        <a:solidFill>
                          <a:srgbClr val="008000"/>
                        </a:solidFill>
                      </a:endParaRPr>
                    </a:p>
                  </a:txBody>
                  <a:tcPr/>
                </a:tc>
                <a:tc>
                  <a:txBody>
                    <a:bodyPr/>
                    <a:lstStyle/>
                    <a:p>
                      <a:r>
                        <a:rPr lang="en-US" sz="2400" dirty="0" smtClean="0">
                          <a:solidFill>
                            <a:srgbClr val="008000"/>
                          </a:solidFill>
                        </a:rPr>
                        <a:t>35,462</a:t>
                      </a:r>
                      <a:endParaRPr lang="en-US" sz="2400" dirty="0">
                        <a:solidFill>
                          <a:srgbClr val="008000"/>
                        </a:solidFill>
                      </a:endParaRPr>
                    </a:p>
                  </a:txBody>
                  <a:tcPr/>
                </a:tc>
                <a:extLst>
                  <a:ext uri="{0D108BD9-81ED-4DB2-BD59-A6C34878D82A}">
                    <a16:rowId xmlns:a16="http://schemas.microsoft.com/office/drawing/2014/main" val="10002"/>
                  </a:ext>
                </a:extLst>
              </a:tr>
              <a:tr h="510299">
                <a:tc>
                  <a:txBody>
                    <a:bodyPr/>
                    <a:lstStyle/>
                    <a:p>
                      <a:r>
                        <a:rPr lang="en-US" sz="2400" dirty="0" smtClean="0"/>
                        <a:t>Min-Set-Cover Reduction</a:t>
                      </a:r>
                      <a:endParaRPr lang="en-US" sz="2400" dirty="0"/>
                    </a:p>
                  </a:txBody>
                  <a:tcPr/>
                </a:tc>
                <a:tc>
                  <a:txBody>
                    <a:bodyPr/>
                    <a:lstStyle/>
                    <a:p>
                      <a:r>
                        <a:rPr lang="en-US" sz="2400" dirty="0" smtClean="0"/>
                        <a:t>160x</a:t>
                      </a:r>
                      <a:endParaRPr lang="en-US" sz="2400" dirty="0"/>
                    </a:p>
                  </a:txBody>
                  <a:tcPr/>
                </a:tc>
                <a:tc>
                  <a:txBody>
                    <a:bodyPr/>
                    <a:lstStyle/>
                    <a:p>
                      <a:r>
                        <a:rPr lang="en-US" sz="2400" dirty="0" smtClean="0"/>
                        <a:t>85x</a:t>
                      </a:r>
                      <a:endParaRPr lang="en-US" sz="2400" dirty="0"/>
                    </a:p>
                  </a:txBody>
                  <a:tcPr/>
                </a:tc>
                <a:extLst>
                  <a:ext uri="{0D108BD9-81ED-4DB2-BD59-A6C34878D82A}">
                    <a16:rowId xmlns:a16="http://schemas.microsoft.com/office/drawing/2014/main" val="10003"/>
                  </a:ext>
                </a:extLst>
              </a:tr>
              <a:tr h="510299">
                <a:tc>
                  <a:txBody>
                    <a:bodyPr/>
                    <a:lstStyle/>
                    <a:p>
                      <a:r>
                        <a:rPr lang="en-US" sz="2400" dirty="0" smtClean="0"/>
                        <a:t>Packets/Port</a:t>
                      </a:r>
                      <a:r>
                        <a:rPr lang="en-US" sz="2400" baseline="0" dirty="0" smtClean="0"/>
                        <a:t> (</a:t>
                      </a:r>
                      <a:r>
                        <a:rPr lang="en-US" sz="2400" baseline="0" dirty="0" err="1" smtClean="0"/>
                        <a:t>Avg</a:t>
                      </a:r>
                      <a:r>
                        <a:rPr lang="en-US" sz="2400" baseline="0" dirty="0" smtClean="0"/>
                        <a:t>)</a:t>
                      </a:r>
                      <a:endParaRPr lang="en-US" sz="2400" dirty="0"/>
                    </a:p>
                  </a:txBody>
                  <a:tcPr/>
                </a:tc>
                <a:tc>
                  <a:txBody>
                    <a:bodyPr/>
                    <a:lstStyle/>
                    <a:p>
                      <a:r>
                        <a:rPr lang="en-US" sz="2400" dirty="0" smtClean="0"/>
                        <a:t>12.99</a:t>
                      </a:r>
                      <a:endParaRPr lang="en-US" sz="2400" dirty="0"/>
                    </a:p>
                  </a:txBody>
                  <a:tcPr/>
                </a:tc>
                <a:tc>
                  <a:txBody>
                    <a:bodyPr/>
                    <a:lstStyle/>
                    <a:p>
                      <a:r>
                        <a:rPr lang="en-US" sz="2400" dirty="0" smtClean="0"/>
                        <a:t>102.8</a:t>
                      </a:r>
                      <a:endParaRPr lang="en-US" sz="2400"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6096613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70C0"/>
                </a:solidFill>
                <a:effectLst>
                  <a:outerShdw blurRad="38100" dist="38100" dir="2700000" algn="tl">
                    <a:srgbClr val="000000">
                      <a:alpha val="43137"/>
                    </a:srgbClr>
                  </a:outerShdw>
                </a:effectLst>
              </a:rPr>
              <a:t>Using ATPG for Performance Testing</a:t>
            </a:r>
            <a:endParaRPr lang="en-US" b="1"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algn="just"/>
            <a:r>
              <a:rPr lang="en-US" dirty="0" smtClean="0"/>
              <a:t>Beyond correctness, ATPG can also be used for detecting and localizing </a:t>
            </a:r>
            <a:r>
              <a:rPr lang="en-US" dirty="0" smtClean="0">
                <a:solidFill>
                  <a:srgbClr val="FF0000"/>
                </a:solidFill>
              </a:rPr>
              <a:t>performance problems</a:t>
            </a:r>
            <a:r>
              <a:rPr lang="en-US" dirty="0" smtClean="0"/>
              <a:t>.</a:t>
            </a:r>
          </a:p>
          <a:p>
            <a:pPr algn="just"/>
            <a:r>
              <a:rPr lang="en-US" dirty="0" smtClean="0"/>
              <a:t>Intuition: generalize results of a test from success/failure to performance (e.g. latency or bandwidth).</a:t>
            </a:r>
          </a:p>
          <a:p>
            <a:pPr algn="just"/>
            <a:r>
              <a:rPr lang="en-US" dirty="0" smtClean="0"/>
              <a:t>Track test packet latency/inferred bandwidth. Raise an error when changed significantly.</a:t>
            </a:r>
          </a:p>
        </p:txBody>
      </p:sp>
    </p:spTree>
    <p:extLst>
      <p:ext uri="{BB962C8B-B14F-4D97-AF65-F5344CB8AC3E}">
        <p14:creationId xmlns:p14="http://schemas.microsoft.com/office/powerpoint/2010/main" val="14876600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70C0"/>
                </a:solidFill>
                <a:effectLst>
                  <a:outerShdw blurRad="38100" dist="38100" dir="2700000" algn="tl">
                    <a:srgbClr val="000000">
                      <a:alpha val="43137"/>
                    </a:srgbClr>
                  </a:outerShdw>
                </a:effectLst>
              </a:rPr>
              <a:t>ATPG on Gates/Packard/CIS Network</a:t>
            </a:r>
            <a:endParaRPr lang="en-US" b="1" dirty="0">
              <a:solidFill>
                <a:srgbClr val="0070C0"/>
              </a:solidFill>
              <a:effectLst>
                <a:outerShdw blurRad="38100" dist="38100" dir="2700000" algn="tl">
                  <a:srgbClr val="000000">
                    <a:alpha val="43137"/>
                  </a:srgbClr>
                </a:outerShdw>
              </a:effectLst>
            </a:endParaRPr>
          </a:p>
        </p:txBody>
      </p:sp>
      <p:pic>
        <p:nvPicPr>
          <p:cNvPr id="6" name="Picture 5"/>
          <p:cNvPicPr>
            <a:picLocks noChangeAspect="1"/>
          </p:cNvPicPr>
          <p:nvPr/>
        </p:nvPicPr>
        <p:blipFill rotWithShape="1">
          <a:blip r:embed="rId3"/>
          <a:srcRect r="43642"/>
          <a:stretch/>
        </p:blipFill>
        <p:spPr>
          <a:xfrm>
            <a:off x="331590" y="1080436"/>
            <a:ext cx="4775050" cy="3317772"/>
          </a:xfrm>
          <a:prstGeom prst="rect">
            <a:avLst/>
          </a:prstGeom>
        </p:spPr>
      </p:pic>
      <p:pic>
        <p:nvPicPr>
          <p:cNvPr id="8" name="Picture 7" descr="date_aggregate.pdf"/>
          <p:cNvPicPr>
            <a:picLocks noChangeAspect="1"/>
          </p:cNvPicPr>
          <p:nvPr/>
        </p:nvPicPr>
        <p:blipFill rotWithShape="1">
          <a:blip r:embed="rId4">
            <a:extLst>
              <a:ext uri="{28A0092B-C50C-407E-A947-70E740481C1C}">
                <a14:useLocalDpi xmlns:a14="http://schemas.microsoft.com/office/drawing/2010/main" val="0"/>
              </a:ext>
            </a:extLst>
          </a:blip>
          <a:srcRect t="51171"/>
          <a:stretch/>
        </p:blipFill>
        <p:spPr>
          <a:xfrm>
            <a:off x="3858463" y="3280473"/>
            <a:ext cx="5080759" cy="2480888"/>
          </a:xfrm>
          <a:prstGeom prst="rect">
            <a:avLst/>
          </a:prstGeom>
        </p:spPr>
      </p:pic>
    </p:spTree>
    <p:custDataLst>
      <p:tags r:id="rId1"/>
    </p:custDataLst>
    <p:extLst>
      <p:ext uri="{BB962C8B-B14F-4D97-AF65-F5344CB8AC3E}">
        <p14:creationId xmlns:p14="http://schemas.microsoft.com/office/powerpoint/2010/main" val="803102209"/>
      </p:ext>
    </p:extLst>
  </p:cSld>
  <p:clrMapOvr>
    <a:masterClrMapping/>
  </p:clrMapOvr>
  <mc:AlternateContent xmlns:mc="http://schemas.openxmlformats.org/markup-compatibility/2006" xmlns:p14="http://schemas.microsoft.com/office/powerpoint/2010/main">
    <mc:Choice Requires="p14">
      <p:transition p14:dur="0" advTm="40420"/>
    </mc:Choice>
    <mc:Fallback xmlns="">
      <p:transition advTm="4042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rgbClr val="0070C0"/>
                </a:solidFill>
                <a:effectLst>
                  <a:outerShdw blurRad="38100" dist="38100" dir="2700000" algn="tl">
                    <a:srgbClr val="000000">
                      <a:alpha val="43137"/>
                    </a:srgbClr>
                  </a:outerShdw>
                </a:effectLst>
              </a:rPr>
              <a:t>Huh?  Why is ATPG so simple</a:t>
            </a:r>
            <a:endParaRPr lang="en-US" sz="4000" b="1"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t>Because the size of the state space is bounded by network graph so simple set cover suffices</a:t>
            </a:r>
          </a:p>
          <a:p>
            <a:r>
              <a:rPr lang="en-US" dirty="0" smtClean="0"/>
              <a:t>If, however, we have issues with scale (large networks) or imprecision, may need them</a:t>
            </a:r>
          </a:p>
          <a:p>
            <a:r>
              <a:rPr lang="en-US" dirty="0" smtClean="0"/>
              <a:t>We also use ATPG less to find bugs in code than to do performance regression  testing</a:t>
            </a:r>
            <a:endParaRPr lang="en-US" dirty="0"/>
          </a:p>
        </p:txBody>
      </p:sp>
    </p:spTree>
    <p:extLst>
      <p:ext uri="{BB962C8B-B14F-4D97-AF65-F5344CB8AC3E}">
        <p14:creationId xmlns:p14="http://schemas.microsoft.com/office/powerpoint/2010/main" val="1947793676"/>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rgbClr val="0070C0"/>
                </a:solidFill>
                <a:effectLst>
                  <a:outerShdw blurRad="38100" dist="38100" dir="2700000" algn="tl">
                    <a:srgbClr val="000000">
                      <a:alpha val="43137"/>
                    </a:srgbClr>
                  </a:outerShdw>
                </a:effectLst>
              </a:rPr>
              <a:t>Software </a:t>
            </a:r>
            <a:r>
              <a:rPr lang="en-US" sz="4000" b="1" dirty="0" smtClean="0">
                <a:solidFill>
                  <a:srgbClr val="0070C0"/>
                </a:solidFill>
                <a:effectLst>
                  <a:outerShdw blurRad="38100" dist="38100" dir="2700000" algn="tl">
                    <a:srgbClr val="000000">
                      <a:alpha val="43137"/>
                    </a:srgbClr>
                  </a:outerShdw>
                </a:effectLst>
              </a:rPr>
              <a:t>Data Plane </a:t>
            </a:r>
            <a:r>
              <a:rPr lang="en-US" sz="4000" b="1" dirty="0" smtClean="0">
                <a:solidFill>
                  <a:srgbClr val="0070C0"/>
                </a:solidFill>
                <a:effectLst>
                  <a:outerShdw blurRad="38100" dist="38100" dir="2700000" algn="tl">
                    <a:srgbClr val="000000">
                      <a:alpha val="43137"/>
                    </a:srgbClr>
                  </a:outerShdw>
                </a:effectLst>
              </a:rPr>
              <a:t>Verification  </a:t>
            </a:r>
            <a:br>
              <a:rPr lang="en-US" sz="4000" b="1" dirty="0" smtClean="0">
                <a:solidFill>
                  <a:srgbClr val="0070C0"/>
                </a:solidFill>
                <a:effectLst>
                  <a:outerShdw blurRad="38100" dist="38100" dir="2700000" algn="tl">
                    <a:srgbClr val="000000">
                      <a:alpha val="43137"/>
                    </a:srgbClr>
                  </a:outerShdw>
                </a:effectLst>
              </a:rPr>
            </a:br>
            <a:r>
              <a:rPr lang="en-US" sz="4000" dirty="0"/>
              <a:t>[</a:t>
            </a:r>
            <a:r>
              <a:rPr lang="en-US" sz="4000" dirty="0" err="1" smtClean="0"/>
              <a:t>Dobrescu</a:t>
            </a:r>
            <a:r>
              <a:rPr lang="en-US" sz="4000" dirty="0" smtClean="0"/>
              <a:t> 14]</a:t>
            </a:r>
            <a:endParaRPr lang="en-US" sz="4000" dirty="0"/>
          </a:p>
        </p:txBody>
      </p:sp>
      <p:sp>
        <p:nvSpPr>
          <p:cNvPr id="3" name="Content Placeholder 2"/>
          <p:cNvSpPr>
            <a:spLocks noGrp="1"/>
          </p:cNvSpPr>
          <p:nvPr>
            <p:ph idx="1"/>
          </p:nvPr>
        </p:nvSpPr>
        <p:spPr>
          <a:xfrm>
            <a:off x="457200" y="1625600"/>
            <a:ext cx="8496300" cy="4500563"/>
          </a:xfrm>
        </p:spPr>
        <p:txBody>
          <a:bodyPr/>
          <a:lstStyle/>
          <a:p>
            <a:r>
              <a:rPr lang="en-US" dirty="0" smtClean="0"/>
              <a:t>Verifies </a:t>
            </a:r>
            <a:r>
              <a:rPr lang="en-US" i="1" dirty="0" smtClean="0"/>
              <a:t>actual </a:t>
            </a:r>
            <a:r>
              <a:rPr lang="en-US" dirty="0" smtClean="0"/>
              <a:t>code of Click software </a:t>
            </a:r>
            <a:r>
              <a:rPr lang="en-US" dirty="0" smtClean="0"/>
              <a:t>router.</a:t>
            </a:r>
            <a:endParaRPr lang="en-US" dirty="0" smtClean="0"/>
          </a:p>
          <a:p>
            <a:r>
              <a:rPr lang="en-US" dirty="0" smtClean="0"/>
              <a:t>Checks for new physical bugs (e.g., crash freedom, loops) using symbolic </a:t>
            </a:r>
            <a:r>
              <a:rPr lang="en-US" dirty="0" smtClean="0"/>
              <a:t>testing.</a:t>
            </a:r>
            <a:endParaRPr lang="en-US" dirty="0" smtClean="0"/>
          </a:p>
          <a:p>
            <a:r>
              <a:rPr lang="en-US" dirty="0" smtClean="0"/>
              <a:t>No path explosion: since router is a pipeline </a:t>
            </a:r>
            <a:r>
              <a:rPr lang="en-US" dirty="0"/>
              <a:t>o</a:t>
            </a:r>
            <a:r>
              <a:rPr lang="en-US" dirty="0" smtClean="0"/>
              <a:t>nly compose </a:t>
            </a:r>
            <a:r>
              <a:rPr lang="en-US" i="1" dirty="0" smtClean="0"/>
              <a:t>potentially</a:t>
            </a:r>
            <a:r>
              <a:rPr lang="en-US" dirty="0" smtClean="0"/>
              <a:t> buggy path fragments</a:t>
            </a:r>
          </a:p>
          <a:p>
            <a:r>
              <a:rPr lang="en-US" dirty="0" smtClean="0"/>
              <a:t>Use verified data structures (no pointers).  Tradeoff verification ease with runtime cost.</a:t>
            </a:r>
          </a:p>
          <a:p>
            <a:r>
              <a:rPr lang="en-US" dirty="0" smtClean="0"/>
              <a:t>Found bugs: e.g., IP option  + </a:t>
            </a:r>
            <a:r>
              <a:rPr lang="en-US" dirty="0" smtClean="0"/>
              <a:t>fragmentation.</a:t>
            </a:r>
            <a:endParaRPr lang="en-US" dirty="0" smtClean="0"/>
          </a:p>
          <a:p>
            <a:endParaRPr lang="en-US" dirty="0"/>
          </a:p>
        </p:txBody>
      </p:sp>
    </p:spTree>
    <p:extLst>
      <p:ext uri="{BB962C8B-B14F-4D97-AF65-F5344CB8AC3E}">
        <p14:creationId xmlns:p14="http://schemas.microsoft.com/office/powerpoint/2010/main" val="1988923672"/>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460377" cy="1143000"/>
          </a:xfrm>
        </p:spPr>
        <p:txBody>
          <a:bodyPr/>
          <a:lstStyle/>
          <a:p>
            <a:r>
              <a:rPr lang="en-US" sz="4000" b="1" dirty="0" smtClean="0">
                <a:solidFill>
                  <a:srgbClr val="0070C0"/>
                </a:solidFill>
                <a:effectLst>
                  <a:outerShdw blurRad="38100" dist="38100" dir="2700000" algn="tl">
                    <a:srgbClr val="000000">
                      <a:alpha val="43137"/>
                    </a:srgbClr>
                  </a:outerShdw>
                </a:effectLst>
              </a:rPr>
              <a:t>Avoiding Path explosion and pointer analysis</a:t>
            </a:r>
            <a:endParaRPr lang="en-US" sz="4000" b="1" dirty="0">
              <a:solidFill>
                <a:srgbClr val="0070C0"/>
              </a:solidFill>
              <a:effectLst>
                <a:outerShdw blurRad="38100" dist="38100" dir="2700000" algn="tl">
                  <a:srgbClr val="000000">
                    <a:alpha val="43137"/>
                  </a:srgbClr>
                </a:outerShdw>
              </a:effectLst>
            </a:endParaRPr>
          </a:p>
        </p:txBody>
      </p:sp>
      <p:sp>
        <p:nvSpPr>
          <p:cNvPr id="3" name="TextBox 2"/>
          <p:cNvSpPr txBox="1"/>
          <p:nvPr/>
        </p:nvSpPr>
        <p:spPr>
          <a:xfrm>
            <a:off x="368300" y="2070101"/>
            <a:ext cx="2222500" cy="461665"/>
          </a:xfrm>
          <a:prstGeom prst="rect">
            <a:avLst/>
          </a:prstGeom>
          <a:noFill/>
          <a:ln>
            <a:solidFill>
              <a:srgbClr val="FF0000"/>
            </a:solidFill>
          </a:ln>
        </p:spPr>
        <p:txBody>
          <a:bodyPr wrap="square" rtlCol="0">
            <a:spAutoFit/>
          </a:bodyPr>
          <a:lstStyle/>
          <a:p>
            <a:r>
              <a:rPr lang="en-US" sz="2400" dirty="0" smtClean="0"/>
              <a:t>IP Forwarding</a:t>
            </a:r>
            <a:endParaRPr lang="en-US" sz="2400" dirty="0"/>
          </a:p>
        </p:txBody>
      </p:sp>
      <p:sp>
        <p:nvSpPr>
          <p:cNvPr id="4" name="TextBox 3"/>
          <p:cNvSpPr txBox="1"/>
          <p:nvPr/>
        </p:nvSpPr>
        <p:spPr>
          <a:xfrm>
            <a:off x="3302000" y="2070101"/>
            <a:ext cx="2222500" cy="461665"/>
          </a:xfrm>
          <a:prstGeom prst="rect">
            <a:avLst/>
          </a:prstGeom>
          <a:noFill/>
          <a:ln>
            <a:solidFill>
              <a:srgbClr val="FF0000"/>
            </a:solidFill>
          </a:ln>
        </p:spPr>
        <p:txBody>
          <a:bodyPr wrap="square" rtlCol="0">
            <a:spAutoFit/>
          </a:bodyPr>
          <a:lstStyle/>
          <a:p>
            <a:pPr algn="ctr"/>
            <a:r>
              <a:rPr lang="en-US" sz="2400" dirty="0"/>
              <a:t> </a:t>
            </a:r>
            <a:r>
              <a:rPr lang="en-US" sz="2400" dirty="0" smtClean="0"/>
              <a:t>ACL</a:t>
            </a:r>
            <a:endParaRPr lang="en-US" sz="2400" dirty="0"/>
          </a:p>
        </p:txBody>
      </p:sp>
      <p:sp>
        <p:nvSpPr>
          <p:cNvPr id="5" name="TextBox 4"/>
          <p:cNvSpPr txBox="1"/>
          <p:nvPr/>
        </p:nvSpPr>
        <p:spPr>
          <a:xfrm>
            <a:off x="6146800" y="2057402"/>
            <a:ext cx="2222500" cy="461665"/>
          </a:xfrm>
          <a:prstGeom prst="rect">
            <a:avLst/>
          </a:prstGeom>
          <a:noFill/>
          <a:ln>
            <a:solidFill>
              <a:srgbClr val="FF0000"/>
            </a:solidFill>
          </a:ln>
        </p:spPr>
        <p:txBody>
          <a:bodyPr wrap="square" rtlCol="0">
            <a:spAutoFit/>
          </a:bodyPr>
          <a:lstStyle/>
          <a:p>
            <a:pPr algn="ctr"/>
            <a:r>
              <a:rPr lang="en-US" sz="2400" dirty="0"/>
              <a:t> </a:t>
            </a:r>
            <a:r>
              <a:rPr lang="en-US" sz="2400" dirty="0" err="1" smtClean="0"/>
              <a:t>QoS</a:t>
            </a:r>
            <a:endParaRPr lang="en-US" sz="2400" dirty="0"/>
          </a:p>
        </p:txBody>
      </p:sp>
      <p:cxnSp>
        <p:nvCxnSpPr>
          <p:cNvPr id="7" name="Straight Arrow Connector 6"/>
          <p:cNvCxnSpPr>
            <a:stCxn id="3" idx="3"/>
            <a:endCxn id="4" idx="1"/>
          </p:cNvCxnSpPr>
          <p:nvPr/>
        </p:nvCxnSpPr>
        <p:spPr>
          <a:xfrm>
            <a:off x="2590800" y="2300934"/>
            <a:ext cx="711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461000" y="2288234"/>
            <a:ext cx="685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1346200" y="1816100"/>
            <a:ext cx="12700" cy="241302"/>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072090" y="1472168"/>
            <a:ext cx="573619" cy="369332"/>
          </a:xfrm>
          <a:prstGeom prst="rect">
            <a:avLst/>
          </a:prstGeom>
          <a:noFill/>
        </p:spPr>
        <p:txBody>
          <a:bodyPr wrap="none" rtlCol="0">
            <a:spAutoFit/>
          </a:bodyPr>
          <a:lstStyle/>
          <a:p>
            <a:r>
              <a:rPr lang="en-US" dirty="0" err="1" smtClean="0"/>
              <a:t>Trie</a:t>
            </a:r>
            <a:endParaRPr lang="en-US" dirty="0"/>
          </a:p>
        </p:txBody>
      </p:sp>
      <p:sp>
        <p:nvSpPr>
          <p:cNvPr id="14" name="TextBox 13"/>
          <p:cNvSpPr txBox="1"/>
          <p:nvPr/>
        </p:nvSpPr>
        <p:spPr>
          <a:xfrm>
            <a:off x="520700" y="3657601"/>
            <a:ext cx="2222500" cy="461665"/>
          </a:xfrm>
          <a:prstGeom prst="rect">
            <a:avLst/>
          </a:prstGeom>
          <a:noFill/>
          <a:ln>
            <a:solidFill>
              <a:srgbClr val="FF0000"/>
            </a:solidFill>
          </a:ln>
        </p:spPr>
        <p:txBody>
          <a:bodyPr wrap="square" rtlCol="0">
            <a:spAutoFit/>
          </a:bodyPr>
          <a:lstStyle/>
          <a:p>
            <a:r>
              <a:rPr lang="en-US" sz="2400" dirty="0" smtClean="0"/>
              <a:t>IP Forwarding</a:t>
            </a:r>
            <a:endParaRPr lang="en-US" sz="2400" dirty="0"/>
          </a:p>
        </p:txBody>
      </p:sp>
      <p:sp>
        <p:nvSpPr>
          <p:cNvPr id="15" name="TextBox 14"/>
          <p:cNvSpPr txBox="1"/>
          <p:nvPr/>
        </p:nvSpPr>
        <p:spPr>
          <a:xfrm>
            <a:off x="3454400" y="3657601"/>
            <a:ext cx="2222500" cy="461665"/>
          </a:xfrm>
          <a:prstGeom prst="rect">
            <a:avLst/>
          </a:prstGeom>
          <a:noFill/>
          <a:ln>
            <a:solidFill>
              <a:srgbClr val="FF0000"/>
            </a:solidFill>
          </a:ln>
        </p:spPr>
        <p:txBody>
          <a:bodyPr wrap="square" rtlCol="0">
            <a:spAutoFit/>
          </a:bodyPr>
          <a:lstStyle/>
          <a:p>
            <a:pPr algn="ctr"/>
            <a:r>
              <a:rPr lang="en-US" sz="2400" dirty="0"/>
              <a:t> </a:t>
            </a:r>
            <a:r>
              <a:rPr lang="en-US" sz="2400" dirty="0" smtClean="0"/>
              <a:t>ACL</a:t>
            </a:r>
            <a:endParaRPr lang="en-US" sz="2400" dirty="0"/>
          </a:p>
        </p:txBody>
      </p:sp>
      <p:sp>
        <p:nvSpPr>
          <p:cNvPr id="16" name="TextBox 15"/>
          <p:cNvSpPr txBox="1"/>
          <p:nvPr/>
        </p:nvSpPr>
        <p:spPr>
          <a:xfrm>
            <a:off x="6299200" y="3644902"/>
            <a:ext cx="2222500" cy="461665"/>
          </a:xfrm>
          <a:prstGeom prst="rect">
            <a:avLst/>
          </a:prstGeom>
          <a:noFill/>
          <a:ln>
            <a:solidFill>
              <a:srgbClr val="FF0000"/>
            </a:solidFill>
          </a:ln>
        </p:spPr>
        <p:txBody>
          <a:bodyPr wrap="square" rtlCol="0">
            <a:spAutoFit/>
          </a:bodyPr>
          <a:lstStyle/>
          <a:p>
            <a:pPr algn="ctr"/>
            <a:r>
              <a:rPr lang="en-US" sz="2400" dirty="0"/>
              <a:t> </a:t>
            </a:r>
            <a:r>
              <a:rPr lang="en-US" sz="2400" dirty="0" err="1" smtClean="0"/>
              <a:t>QoS</a:t>
            </a:r>
            <a:endParaRPr lang="en-US" sz="2400" dirty="0"/>
          </a:p>
        </p:txBody>
      </p:sp>
      <p:cxnSp>
        <p:nvCxnSpPr>
          <p:cNvPr id="17" name="Straight Arrow Connector 16"/>
          <p:cNvCxnSpPr>
            <a:stCxn id="14" idx="3"/>
            <a:endCxn id="15" idx="1"/>
          </p:cNvCxnSpPr>
          <p:nvPr/>
        </p:nvCxnSpPr>
        <p:spPr>
          <a:xfrm>
            <a:off x="2743200" y="3888434"/>
            <a:ext cx="711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5613400" y="3875734"/>
            <a:ext cx="685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1498600" y="3403600"/>
            <a:ext cx="12700" cy="241302"/>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072090" y="3063955"/>
            <a:ext cx="1270604" cy="369332"/>
          </a:xfrm>
          <a:prstGeom prst="rect">
            <a:avLst/>
          </a:prstGeom>
          <a:noFill/>
        </p:spPr>
        <p:txBody>
          <a:bodyPr wrap="none" rtlCol="0">
            <a:spAutoFit/>
          </a:bodyPr>
          <a:lstStyle/>
          <a:p>
            <a:r>
              <a:rPr lang="en-US" dirty="0" smtClean="0"/>
              <a:t>Safe Table</a:t>
            </a:r>
            <a:endParaRPr lang="en-US" dirty="0"/>
          </a:p>
        </p:txBody>
      </p:sp>
      <p:cxnSp>
        <p:nvCxnSpPr>
          <p:cNvPr id="22" name="Straight Arrow Connector 21"/>
          <p:cNvCxnSpPr/>
          <p:nvPr/>
        </p:nvCxnSpPr>
        <p:spPr>
          <a:xfrm>
            <a:off x="4241800" y="2716432"/>
            <a:ext cx="0" cy="532189"/>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330200" y="4622800"/>
            <a:ext cx="393700" cy="406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92100" y="5029200"/>
            <a:ext cx="431800" cy="2921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723900" y="4622800"/>
            <a:ext cx="1651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23900" y="5346700"/>
            <a:ext cx="165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30200" y="5029200"/>
            <a:ext cx="24574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2374900" y="4622800"/>
            <a:ext cx="412750" cy="406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2374900" y="5664200"/>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2374900" y="5029200"/>
            <a:ext cx="412750" cy="292100"/>
          </a:xfrm>
          <a:prstGeom prst="line">
            <a:avLst/>
          </a:prstGeom>
        </p:spPr>
        <p:style>
          <a:lnRef idx="1">
            <a:schemeClr val="accent1"/>
          </a:lnRef>
          <a:fillRef idx="0">
            <a:schemeClr val="accent1"/>
          </a:fillRef>
          <a:effectRef idx="0">
            <a:schemeClr val="accent1"/>
          </a:effectRef>
          <a:fontRef idx="minor">
            <a:schemeClr val="tx1"/>
          </a:fontRef>
        </p:style>
      </p:cxnSp>
      <p:sp>
        <p:nvSpPr>
          <p:cNvPr id="44" name="Oval 43"/>
          <p:cNvSpPr/>
          <p:nvPr/>
        </p:nvSpPr>
        <p:spPr>
          <a:xfrm>
            <a:off x="1059390" y="4749800"/>
            <a:ext cx="76200" cy="1397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1953680" y="4756150"/>
            <a:ext cx="76200" cy="1397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1072090" y="5041900"/>
            <a:ext cx="76200" cy="1397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1966380" y="5048250"/>
            <a:ext cx="76200" cy="1397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Arrow Connector 47"/>
          <p:cNvCxnSpPr/>
          <p:nvPr/>
        </p:nvCxnSpPr>
        <p:spPr>
          <a:xfrm>
            <a:off x="2743200" y="5029200"/>
            <a:ext cx="711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3416300" y="4635500"/>
            <a:ext cx="393700" cy="406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3378200" y="5041900"/>
            <a:ext cx="431800" cy="2921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3810000" y="4635500"/>
            <a:ext cx="165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3810000" y="5359400"/>
            <a:ext cx="1651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3416300" y="5041900"/>
            <a:ext cx="24574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5461000" y="4635500"/>
            <a:ext cx="412750" cy="406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5461000" y="5676900"/>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5461000" y="5041900"/>
            <a:ext cx="412750" cy="2921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57" name="Oval 56"/>
          <p:cNvSpPr/>
          <p:nvPr/>
        </p:nvSpPr>
        <p:spPr>
          <a:xfrm>
            <a:off x="4145490" y="4762500"/>
            <a:ext cx="76200" cy="1397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5039780" y="4768850"/>
            <a:ext cx="76200" cy="1397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4158190" y="5054600"/>
            <a:ext cx="76200" cy="1397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5052480" y="5060950"/>
            <a:ext cx="76200" cy="1397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p:cNvCxnSpPr/>
          <p:nvPr/>
        </p:nvCxnSpPr>
        <p:spPr>
          <a:xfrm flipV="1">
            <a:off x="6350000" y="4597400"/>
            <a:ext cx="393700" cy="406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6311900" y="5003800"/>
            <a:ext cx="431800" cy="2921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6743700" y="4597400"/>
            <a:ext cx="1651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6743700" y="5321300"/>
            <a:ext cx="165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6350000" y="5003800"/>
            <a:ext cx="245745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8394700" y="4597400"/>
            <a:ext cx="412750" cy="406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8394700" y="5638800"/>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V="1">
            <a:off x="8394700" y="5003800"/>
            <a:ext cx="412750" cy="292100"/>
          </a:xfrm>
          <a:prstGeom prst="line">
            <a:avLst/>
          </a:prstGeom>
        </p:spPr>
        <p:style>
          <a:lnRef idx="1">
            <a:schemeClr val="accent1"/>
          </a:lnRef>
          <a:fillRef idx="0">
            <a:schemeClr val="accent1"/>
          </a:fillRef>
          <a:effectRef idx="0">
            <a:schemeClr val="accent1"/>
          </a:effectRef>
          <a:fontRef idx="minor">
            <a:schemeClr val="tx1"/>
          </a:fontRef>
        </p:style>
      </p:cxnSp>
      <p:sp>
        <p:nvSpPr>
          <p:cNvPr id="69" name="Oval 68"/>
          <p:cNvSpPr/>
          <p:nvPr/>
        </p:nvSpPr>
        <p:spPr>
          <a:xfrm>
            <a:off x="7079190" y="4724400"/>
            <a:ext cx="76200" cy="1397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7973480" y="4730750"/>
            <a:ext cx="76200" cy="1397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7091890" y="5016500"/>
            <a:ext cx="76200" cy="1397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7986180" y="5022850"/>
            <a:ext cx="76200" cy="1397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Arrow Connector 75"/>
          <p:cNvCxnSpPr/>
          <p:nvPr/>
        </p:nvCxnSpPr>
        <p:spPr>
          <a:xfrm>
            <a:off x="5873750" y="5016500"/>
            <a:ext cx="438150" cy="12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V="1">
            <a:off x="482600" y="5969000"/>
            <a:ext cx="393700" cy="406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876300" y="5969000"/>
            <a:ext cx="1651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2527300" y="5969000"/>
            <a:ext cx="412750" cy="406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a:off x="2870200" y="6350000"/>
            <a:ext cx="711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3530600" y="6311900"/>
            <a:ext cx="431800" cy="2921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3962400" y="6604000"/>
            <a:ext cx="1651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V="1">
            <a:off x="5613400" y="6318250"/>
            <a:ext cx="412750" cy="2921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V="1">
            <a:off x="6092825" y="5905500"/>
            <a:ext cx="393700" cy="406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6515100" y="5842000"/>
            <a:ext cx="1651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a:off x="8166100" y="5842000"/>
            <a:ext cx="412750" cy="406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6159500" y="6273800"/>
            <a:ext cx="245745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4125506" y="5352990"/>
            <a:ext cx="1167307" cy="400110"/>
          </a:xfrm>
          <a:prstGeom prst="rect">
            <a:avLst/>
          </a:prstGeom>
          <a:noFill/>
        </p:spPr>
        <p:txBody>
          <a:bodyPr wrap="none" rtlCol="0">
            <a:spAutoFit/>
          </a:bodyPr>
          <a:lstStyle/>
          <a:p>
            <a:r>
              <a:rPr lang="en-US" sz="2000" dirty="0"/>
              <a:t>m</a:t>
            </a:r>
            <a:r>
              <a:rPr lang="en-US" sz="2000" baseline="30000" dirty="0" smtClean="0"/>
              <a:t>3 </a:t>
            </a:r>
            <a:r>
              <a:rPr lang="en-US" sz="2000" dirty="0" smtClean="0"/>
              <a:t>paths</a:t>
            </a:r>
            <a:endParaRPr lang="en-US" sz="2000" dirty="0"/>
          </a:p>
        </p:txBody>
      </p:sp>
      <p:sp>
        <p:nvSpPr>
          <p:cNvPr id="92" name="TextBox 91"/>
          <p:cNvSpPr txBox="1"/>
          <p:nvPr/>
        </p:nvSpPr>
        <p:spPr>
          <a:xfrm>
            <a:off x="4143369" y="6216470"/>
            <a:ext cx="1741182" cy="400110"/>
          </a:xfrm>
          <a:prstGeom prst="rect">
            <a:avLst/>
          </a:prstGeom>
          <a:noFill/>
        </p:spPr>
        <p:txBody>
          <a:bodyPr wrap="none" rtlCol="0">
            <a:spAutoFit/>
          </a:bodyPr>
          <a:lstStyle/>
          <a:p>
            <a:r>
              <a:rPr lang="en-US" sz="2000" dirty="0" smtClean="0"/>
              <a:t>3 m + 2 paths</a:t>
            </a:r>
            <a:endParaRPr lang="en-US" sz="2000" dirty="0"/>
          </a:p>
        </p:txBody>
      </p:sp>
      <p:cxnSp>
        <p:nvCxnSpPr>
          <p:cNvPr id="93" name="Straight Arrow Connector 92"/>
          <p:cNvCxnSpPr/>
          <p:nvPr/>
        </p:nvCxnSpPr>
        <p:spPr>
          <a:xfrm>
            <a:off x="4775200" y="5741611"/>
            <a:ext cx="0" cy="532189"/>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7642196"/>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CONTROL PLANE TESTING </a:t>
            </a:r>
            <a:endParaRPr lang="en-US" dirty="0">
              <a:solidFill>
                <a:srgbClr val="FF0000"/>
              </a:solidFill>
            </a:endParaRPr>
          </a:p>
        </p:txBody>
      </p:sp>
      <p:sp>
        <p:nvSpPr>
          <p:cNvPr id="6" name="Content Placeholder 2"/>
          <p:cNvSpPr txBox="1">
            <a:spLocks/>
          </p:cNvSpPr>
          <p:nvPr/>
        </p:nvSpPr>
        <p:spPr bwMode="auto">
          <a:xfrm>
            <a:off x="457200" y="1943101"/>
            <a:ext cx="6972300" cy="19431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marL="0" indent="0" algn="l" rtl="0" fontAlgn="base">
              <a:spcBef>
                <a:spcPct val="20000"/>
              </a:spcBef>
              <a:spcAft>
                <a:spcPct val="0"/>
              </a:spcAft>
              <a:buFont typeface="Arial" charset="0"/>
              <a:buNone/>
              <a:defRPr sz="2000" kern="1200">
                <a:solidFill>
                  <a:schemeClr val="tx1">
                    <a:tint val="75000"/>
                  </a:schemeClr>
                </a:solidFill>
                <a:latin typeface="+mn-lt"/>
                <a:ea typeface="+mn-ea"/>
                <a:cs typeface="+mn-cs"/>
              </a:defRPr>
            </a:lvl1pPr>
            <a:lvl2pPr marL="457200" indent="0" algn="l" rtl="0" fontAlgn="base">
              <a:spcBef>
                <a:spcPct val="20000"/>
              </a:spcBef>
              <a:spcAft>
                <a:spcPct val="0"/>
              </a:spcAft>
              <a:buFont typeface="Arial" charset="0"/>
              <a:buNone/>
              <a:defRPr sz="1800" kern="1200">
                <a:solidFill>
                  <a:schemeClr val="tx1">
                    <a:tint val="75000"/>
                  </a:schemeClr>
                </a:solidFill>
                <a:latin typeface="+mn-lt"/>
                <a:ea typeface="+mn-ea"/>
                <a:cs typeface="+mn-cs"/>
              </a:defRPr>
            </a:lvl2pPr>
            <a:lvl3pPr marL="914400" indent="0" algn="l" rtl="0" fontAlgn="base">
              <a:spcBef>
                <a:spcPct val="20000"/>
              </a:spcBef>
              <a:spcAft>
                <a:spcPct val="0"/>
              </a:spcAft>
              <a:buFont typeface="Arial" charset="0"/>
              <a:buNone/>
              <a:defRPr sz="1600" kern="1200">
                <a:solidFill>
                  <a:schemeClr val="tx1">
                    <a:tint val="75000"/>
                  </a:schemeClr>
                </a:solidFill>
                <a:latin typeface="+mn-lt"/>
                <a:ea typeface="+mn-ea"/>
                <a:cs typeface="+mn-cs"/>
              </a:defRPr>
            </a:lvl3pPr>
            <a:lvl4pPr marL="1371600" indent="0" algn="l" rtl="0" fontAlgn="base">
              <a:spcBef>
                <a:spcPct val="20000"/>
              </a:spcBef>
              <a:spcAft>
                <a:spcPct val="0"/>
              </a:spcAft>
              <a:buFont typeface="Arial" charset="0"/>
              <a:buNone/>
              <a:defRPr sz="1400" kern="1200">
                <a:solidFill>
                  <a:schemeClr val="tx1">
                    <a:tint val="75000"/>
                  </a:schemeClr>
                </a:solidFill>
                <a:latin typeface="+mn-lt"/>
                <a:ea typeface="+mn-ea"/>
                <a:cs typeface="+mn-cs"/>
              </a:defRPr>
            </a:lvl4pPr>
            <a:lvl5pPr marL="1828800" indent="0" algn="l" rtl="0" fontAlgn="base">
              <a:spcBef>
                <a:spcPct val="20000"/>
              </a:spcBef>
              <a:spcAft>
                <a:spcPct val="0"/>
              </a:spcAft>
              <a:buFont typeface="Arial"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defTabSz="914400"/>
            <a:r>
              <a:rPr lang="en-US" sz="2400" dirty="0" smtClean="0">
                <a:solidFill>
                  <a:schemeClr val="bg1">
                    <a:lumMod val="75000"/>
                  </a:schemeClr>
                </a:solidFill>
              </a:rPr>
              <a:t>Introduction to Formal Methods</a:t>
            </a:r>
          </a:p>
          <a:p>
            <a:pPr defTabSz="914400"/>
            <a:r>
              <a:rPr lang="en-US" sz="2400" dirty="0" smtClean="0">
                <a:solidFill>
                  <a:schemeClr val="bg1">
                    <a:lumMod val="75000"/>
                  </a:schemeClr>
                </a:solidFill>
              </a:rPr>
              <a:t>Data Plane Verification</a:t>
            </a:r>
            <a:endParaRPr lang="en-US" sz="2400" dirty="0" smtClean="0">
              <a:solidFill>
                <a:srgbClr val="00B050"/>
              </a:solidFill>
            </a:endParaRPr>
          </a:p>
          <a:p>
            <a:pPr defTabSz="914400"/>
            <a:r>
              <a:rPr lang="en-US" sz="2400" dirty="0" smtClean="0">
                <a:solidFill>
                  <a:schemeClr val="bg1">
                    <a:lumMod val="75000"/>
                  </a:schemeClr>
                </a:solidFill>
              </a:rPr>
              <a:t>Data Plane Testing</a:t>
            </a:r>
          </a:p>
          <a:p>
            <a:pPr defTabSz="914400"/>
            <a:r>
              <a:rPr lang="en-US" sz="2400" dirty="0" smtClean="0">
                <a:solidFill>
                  <a:schemeClr val="bg1">
                    <a:lumMod val="75000"/>
                  </a:schemeClr>
                </a:solidFill>
              </a:rPr>
              <a:t>Control Plane Verification</a:t>
            </a:r>
          </a:p>
          <a:p>
            <a:pPr defTabSz="914400"/>
            <a:r>
              <a:rPr lang="en-US" sz="2400" dirty="0" smtClean="0">
                <a:solidFill>
                  <a:srgbClr val="FF0000"/>
                </a:solidFill>
              </a:rPr>
              <a:t>Control Plane Testing</a:t>
            </a:r>
          </a:p>
          <a:p>
            <a:pPr defTabSz="914400"/>
            <a:r>
              <a:rPr lang="en-US" sz="2400" dirty="0" smtClean="0">
                <a:solidFill>
                  <a:schemeClr val="bg1">
                    <a:lumMod val="75000"/>
                  </a:schemeClr>
                </a:solidFill>
              </a:rPr>
              <a:t>Synthesis, Semantics</a:t>
            </a:r>
          </a:p>
          <a:p>
            <a:pPr defTabSz="914400"/>
            <a:r>
              <a:rPr lang="en-US" dirty="0" smtClean="0"/>
              <a:t>     </a:t>
            </a:r>
          </a:p>
          <a:p>
            <a:pPr defTabSz="914400"/>
            <a:endParaRPr lang="en-US" dirty="0" smtClean="0"/>
          </a:p>
          <a:p>
            <a:pPr defTabSz="914400"/>
            <a:endParaRPr lang="en-US" dirty="0" smtClean="0"/>
          </a:p>
        </p:txBody>
      </p:sp>
    </p:spTree>
    <p:extLst>
      <p:ext uri="{BB962C8B-B14F-4D97-AF65-F5344CB8AC3E}">
        <p14:creationId xmlns:p14="http://schemas.microsoft.com/office/powerpoint/2010/main" val="131121101"/>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rgbClr val="0070C0"/>
                </a:solidFill>
                <a:effectLst>
                  <a:outerShdw blurRad="38100" dist="38100" dir="2700000" algn="tl">
                    <a:srgbClr val="000000">
                      <a:alpha val="43137"/>
                    </a:srgbClr>
                  </a:outerShdw>
                </a:effectLst>
              </a:rPr>
              <a:t>Control Plane Testing</a:t>
            </a:r>
            <a:endParaRPr lang="en-US" sz="4000" b="1"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t>Ex 1: Can we uncover latent bugs in BGP configurations before they show in </a:t>
            </a:r>
            <a:r>
              <a:rPr lang="en-US" dirty="0" err="1" smtClean="0"/>
              <a:t>dataplane</a:t>
            </a:r>
            <a:endParaRPr lang="en-US" dirty="0" smtClean="0"/>
          </a:p>
          <a:p>
            <a:r>
              <a:rPr lang="en-US" dirty="0" smtClean="0"/>
              <a:t>Ex 2: Can we do the same for </a:t>
            </a:r>
            <a:r>
              <a:rPr lang="en-US" dirty="0" err="1" smtClean="0"/>
              <a:t>OpenFLow</a:t>
            </a:r>
            <a:r>
              <a:rPr lang="en-US" dirty="0" smtClean="0"/>
              <a:t> controller code?</a:t>
            </a:r>
          </a:p>
          <a:p>
            <a:r>
              <a:rPr lang="en-US" dirty="0" smtClean="0"/>
              <a:t>We will find now that symbolic testing methods are </a:t>
            </a:r>
            <a:r>
              <a:rPr lang="en-US" i="1" dirty="0" smtClean="0"/>
              <a:t>essential </a:t>
            </a:r>
            <a:r>
              <a:rPr lang="en-US" dirty="0" smtClean="0"/>
              <a:t>unlike in ATPG</a:t>
            </a:r>
            <a:endParaRPr lang="en-US" dirty="0"/>
          </a:p>
        </p:txBody>
      </p:sp>
    </p:spTree>
    <p:extLst>
      <p:ext uri="{BB962C8B-B14F-4D97-AF65-F5344CB8AC3E}">
        <p14:creationId xmlns:p14="http://schemas.microsoft.com/office/powerpoint/2010/main" val="6784475"/>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6214" y="149239"/>
            <a:ext cx="8118799" cy="975680"/>
          </a:xfrm>
        </p:spPr>
        <p:txBody>
          <a:bodyPr>
            <a:normAutofit fontScale="90000"/>
          </a:bodyPr>
          <a:lstStyle/>
          <a:p>
            <a:r>
              <a:rPr lang="en-US" b="1" dirty="0" smtClean="0">
                <a:solidFill>
                  <a:srgbClr val="0070C0"/>
                </a:solidFill>
                <a:effectLst>
                  <a:outerShdw blurRad="38100" dist="38100" dir="2700000" algn="tl">
                    <a:srgbClr val="000000">
                      <a:alpha val="43137"/>
                    </a:srgbClr>
                  </a:outerShdw>
                </a:effectLst>
              </a:rPr>
              <a:t>Ex 1: Catching an example BGP bug before it happens</a:t>
            </a:r>
            <a:endParaRPr lang="en-US" b="1" dirty="0">
              <a:solidFill>
                <a:srgbClr val="0070C0"/>
              </a:solidFill>
              <a:effectLst>
                <a:outerShdw blurRad="38100" dist="38100" dir="2700000" algn="tl">
                  <a:srgbClr val="000000">
                    <a:alpha val="43137"/>
                  </a:srgbClr>
                </a:outerShdw>
              </a:effectLst>
            </a:endParaRPr>
          </a:p>
        </p:txBody>
      </p:sp>
      <p:sp>
        <p:nvSpPr>
          <p:cNvPr id="9" name="Oval 8"/>
          <p:cNvSpPr/>
          <p:nvPr/>
        </p:nvSpPr>
        <p:spPr>
          <a:xfrm>
            <a:off x="4145568" y="1423154"/>
            <a:ext cx="1606381" cy="441662"/>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Core</a:t>
            </a:r>
            <a:endParaRPr lang="en-US" dirty="0">
              <a:solidFill>
                <a:schemeClr val="tx1"/>
              </a:solidFill>
            </a:endParaRPr>
          </a:p>
        </p:txBody>
      </p:sp>
      <p:sp>
        <p:nvSpPr>
          <p:cNvPr id="19" name="Oval 18"/>
          <p:cNvSpPr/>
          <p:nvPr/>
        </p:nvSpPr>
        <p:spPr>
          <a:xfrm>
            <a:off x="1956916" y="2461495"/>
            <a:ext cx="1546171" cy="738731"/>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6" name="TextBox 35"/>
          <p:cNvSpPr txBox="1"/>
          <p:nvPr/>
        </p:nvSpPr>
        <p:spPr>
          <a:xfrm>
            <a:off x="147347" y="2518287"/>
            <a:ext cx="1918475" cy="646331"/>
          </a:xfrm>
          <a:prstGeom prst="rect">
            <a:avLst/>
          </a:prstGeom>
          <a:noFill/>
        </p:spPr>
        <p:txBody>
          <a:bodyPr wrap="square" rtlCol="0">
            <a:spAutoFit/>
          </a:bodyPr>
          <a:lstStyle/>
          <a:p>
            <a:pPr algn="ctr"/>
            <a:r>
              <a:rPr lang="en-US" dirty="0" smtClean="0"/>
              <a:t>management network</a:t>
            </a:r>
          </a:p>
        </p:txBody>
      </p:sp>
      <p:sp>
        <p:nvSpPr>
          <p:cNvPr id="45" name="Oval 44"/>
          <p:cNvSpPr/>
          <p:nvPr/>
        </p:nvSpPr>
        <p:spPr>
          <a:xfrm>
            <a:off x="3089136" y="2636042"/>
            <a:ext cx="413951" cy="389769"/>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a:t>
            </a:r>
            <a:endParaRPr lang="en-US" dirty="0">
              <a:solidFill>
                <a:schemeClr val="tx1"/>
              </a:solidFill>
            </a:endParaRPr>
          </a:p>
        </p:txBody>
      </p:sp>
      <p:cxnSp>
        <p:nvCxnSpPr>
          <p:cNvPr id="43" name="Straight Connector 42"/>
          <p:cNvCxnSpPr>
            <a:stCxn id="40" idx="4"/>
            <a:endCxn id="4" idx="0"/>
          </p:cNvCxnSpPr>
          <p:nvPr/>
        </p:nvCxnSpPr>
        <p:spPr>
          <a:xfrm flipH="1">
            <a:off x="4943715" y="2456274"/>
            <a:ext cx="2363" cy="169260"/>
          </a:xfrm>
          <a:prstGeom prst="line">
            <a:avLst/>
          </a:prstGeom>
          <a:ln w="158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40" idx="0"/>
            <a:endCxn id="9" idx="4"/>
          </p:cNvCxnSpPr>
          <p:nvPr/>
        </p:nvCxnSpPr>
        <p:spPr>
          <a:xfrm flipV="1">
            <a:off x="4946078" y="1864816"/>
            <a:ext cx="2681" cy="201689"/>
          </a:xfrm>
          <a:prstGeom prst="line">
            <a:avLst/>
          </a:prstGeom>
          <a:ln w="158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40" name="Oval 39"/>
          <p:cNvSpPr/>
          <p:nvPr/>
        </p:nvSpPr>
        <p:spPr>
          <a:xfrm>
            <a:off x="4739102" y="2066505"/>
            <a:ext cx="413951" cy="389769"/>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B</a:t>
            </a:r>
            <a:endParaRPr lang="en-US" dirty="0">
              <a:solidFill>
                <a:schemeClr val="tx1"/>
              </a:solidFill>
            </a:endParaRPr>
          </a:p>
        </p:txBody>
      </p:sp>
      <p:cxnSp>
        <p:nvCxnSpPr>
          <p:cNvPr id="131" name="Straight Connector 130"/>
          <p:cNvCxnSpPr>
            <a:stCxn id="40" idx="2"/>
            <a:endCxn id="45" idx="6"/>
          </p:cNvCxnSpPr>
          <p:nvPr/>
        </p:nvCxnSpPr>
        <p:spPr>
          <a:xfrm flipH="1">
            <a:off x="3503087" y="2261390"/>
            <a:ext cx="1236015" cy="569537"/>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5752796" y="2559272"/>
            <a:ext cx="413951" cy="389769"/>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sp>
        <p:nvSpPr>
          <p:cNvPr id="4" name="Oval 3"/>
          <p:cNvSpPr/>
          <p:nvPr/>
        </p:nvSpPr>
        <p:spPr>
          <a:xfrm>
            <a:off x="4736740" y="2625534"/>
            <a:ext cx="413951" cy="389769"/>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a:t>
            </a:r>
            <a:endParaRPr lang="en-US" dirty="0">
              <a:solidFill>
                <a:schemeClr val="tx1"/>
              </a:solidFill>
            </a:endParaRPr>
          </a:p>
        </p:txBody>
      </p:sp>
      <p:cxnSp>
        <p:nvCxnSpPr>
          <p:cNvPr id="146" name="Straight Connector 145"/>
          <p:cNvCxnSpPr>
            <a:stCxn id="4" idx="4"/>
            <a:endCxn id="52" idx="0"/>
          </p:cNvCxnSpPr>
          <p:nvPr/>
        </p:nvCxnSpPr>
        <p:spPr>
          <a:xfrm>
            <a:off x="4943715" y="3015304"/>
            <a:ext cx="728" cy="111065"/>
          </a:xfrm>
          <a:prstGeom prst="line">
            <a:avLst/>
          </a:prstGeom>
          <a:ln w="158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52" name="Oval 51"/>
          <p:cNvSpPr/>
          <p:nvPr/>
        </p:nvSpPr>
        <p:spPr>
          <a:xfrm>
            <a:off x="4737467" y="3126368"/>
            <a:ext cx="413951" cy="389769"/>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a:t>
            </a:r>
            <a:endParaRPr lang="en-US" dirty="0">
              <a:solidFill>
                <a:schemeClr val="tx1"/>
              </a:solidFill>
            </a:endParaRPr>
          </a:p>
        </p:txBody>
      </p:sp>
      <p:cxnSp>
        <p:nvCxnSpPr>
          <p:cNvPr id="55" name="Straight Connector 54"/>
          <p:cNvCxnSpPr/>
          <p:nvPr/>
        </p:nvCxnSpPr>
        <p:spPr>
          <a:xfrm flipH="1">
            <a:off x="6632398" y="1735126"/>
            <a:ext cx="411480" cy="0"/>
          </a:xfrm>
          <a:prstGeom prst="line">
            <a:avLst/>
          </a:prstGeom>
          <a:ln w="158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2" name="Content Placeholder 2"/>
          <p:cNvSpPr>
            <a:spLocks noGrp="1"/>
          </p:cNvSpPr>
          <p:nvPr>
            <p:ph idx="1"/>
          </p:nvPr>
        </p:nvSpPr>
        <p:spPr>
          <a:xfrm>
            <a:off x="762464" y="3820175"/>
            <a:ext cx="8118799" cy="2585720"/>
          </a:xfrm>
        </p:spPr>
        <p:txBody>
          <a:bodyPr>
            <a:normAutofit/>
          </a:bodyPr>
          <a:lstStyle/>
          <a:p>
            <a:pPr marL="0" indent="0">
              <a:spcBef>
                <a:spcPts val="150"/>
              </a:spcBef>
              <a:buNone/>
            </a:pPr>
            <a:r>
              <a:rPr lang="en-US" sz="1650" dirty="0"/>
              <a:t>1. A static rule was already present at </a:t>
            </a:r>
            <a:r>
              <a:rPr lang="en-US" sz="1650" b="1" dirty="0"/>
              <a:t>B</a:t>
            </a:r>
            <a:r>
              <a:rPr lang="en-US" sz="1650" dirty="0"/>
              <a:t> to  provide access to the management network:</a:t>
            </a:r>
          </a:p>
          <a:p>
            <a:pPr marL="0" indent="0">
              <a:spcBef>
                <a:spcPts val="150"/>
              </a:spcBef>
              <a:buNone/>
            </a:pPr>
            <a:r>
              <a:rPr lang="en-US" sz="1650" dirty="0">
                <a:latin typeface="Courier" pitchFamily="49" charset="0"/>
              </a:rPr>
              <a:t>	static route 1.2.3.0/24 0.0.0.0</a:t>
            </a:r>
          </a:p>
          <a:p>
            <a:pPr marL="0" indent="0">
              <a:spcBef>
                <a:spcPts val="150"/>
              </a:spcBef>
              <a:buNone/>
            </a:pPr>
            <a:r>
              <a:rPr lang="en-US" sz="1650" dirty="0"/>
              <a:t>2. </a:t>
            </a:r>
            <a:r>
              <a:rPr lang="en-US" sz="1650" b="1" dirty="0"/>
              <a:t>B </a:t>
            </a:r>
            <a:r>
              <a:rPr lang="en-US" sz="1650" dirty="0"/>
              <a:t>advertised this route to its BGP peers (including </a:t>
            </a:r>
            <a:r>
              <a:rPr lang="en-US" sz="1650" b="1" dirty="0"/>
              <a:t>A</a:t>
            </a:r>
            <a:r>
              <a:rPr lang="en-US" sz="1650" dirty="0"/>
              <a:t>):</a:t>
            </a:r>
          </a:p>
          <a:p>
            <a:pPr marL="0" indent="0">
              <a:spcBef>
                <a:spcPts val="150"/>
              </a:spcBef>
              <a:buNone/>
            </a:pPr>
            <a:r>
              <a:rPr lang="en-US" sz="1650" dirty="0">
                <a:latin typeface="Courier" pitchFamily="49" charset="0"/>
              </a:rPr>
              <a:t>	network 1.2.3.0/24</a:t>
            </a:r>
          </a:p>
          <a:p>
            <a:pPr marL="0" indent="0">
              <a:spcBef>
                <a:spcPts val="150"/>
              </a:spcBef>
              <a:buNone/>
            </a:pPr>
            <a:r>
              <a:rPr lang="en-US" sz="1650" dirty="0"/>
              <a:t>3. </a:t>
            </a:r>
            <a:r>
              <a:rPr lang="en-US" sz="1650" b="1" dirty="0"/>
              <a:t>A</a:t>
            </a:r>
            <a:r>
              <a:rPr lang="en-US" sz="1650" dirty="0"/>
              <a:t> happened to contain a static route of the form:</a:t>
            </a:r>
          </a:p>
          <a:p>
            <a:pPr marL="0" indent="0">
              <a:spcBef>
                <a:spcPts val="150"/>
              </a:spcBef>
              <a:buNone/>
            </a:pPr>
            <a:r>
              <a:rPr lang="en-US" sz="1650" dirty="0">
                <a:latin typeface="Courier" pitchFamily="49" charset="0"/>
              </a:rPr>
              <a:t>	static route 0.0.0.0/0 1.2.3.4 </a:t>
            </a:r>
            <a:r>
              <a:rPr lang="en-US" sz="1650" dirty="0"/>
              <a:t>(Note: </a:t>
            </a:r>
            <a:r>
              <a:rPr lang="en-US" sz="1650" b="1" dirty="0"/>
              <a:t>E</a:t>
            </a:r>
            <a:r>
              <a:rPr lang="en-US" sz="1650" dirty="0"/>
              <a:t> did not have such a rule.)</a:t>
            </a:r>
          </a:p>
          <a:p>
            <a:pPr marL="0" indent="0">
              <a:spcBef>
                <a:spcPts val="150"/>
              </a:spcBef>
              <a:buNone/>
            </a:pPr>
            <a:r>
              <a:rPr lang="en-US" sz="1650" dirty="0"/>
              <a:t>4. </a:t>
            </a:r>
            <a:r>
              <a:rPr lang="en-US" sz="1650" b="1" dirty="0"/>
              <a:t>A</a:t>
            </a:r>
            <a:r>
              <a:rPr lang="en-US" sz="1650" dirty="0"/>
              <a:t> rejects the default route advertised by </a:t>
            </a:r>
            <a:r>
              <a:rPr lang="en-US" sz="1650" b="1" dirty="0"/>
              <a:t>B</a:t>
            </a:r>
            <a:r>
              <a:rPr lang="en-US" sz="1650" dirty="0"/>
              <a:t> :</a:t>
            </a:r>
            <a:r>
              <a:rPr lang="en-US" sz="1650" dirty="0" smtClean="0"/>
              <a:t>static </a:t>
            </a:r>
            <a:r>
              <a:rPr lang="en-US" sz="1650" dirty="0"/>
              <a:t>default route takes precedence.</a:t>
            </a:r>
          </a:p>
          <a:p>
            <a:pPr marL="0" indent="0">
              <a:spcBef>
                <a:spcPts val="150"/>
              </a:spcBef>
              <a:buNone/>
            </a:pPr>
            <a:r>
              <a:rPr lang="en-US" sz="1650" dirty="0"/>
              <a:t>5. </a:t>
            </a:r>
            <a:r>
              <a:rPr lang="en-US" sz="1650" b="1" dirty="0"/>
              <a:t>D</a:t>
            </a:r>
            <a:r>
              <a:rPr lang="en-US" sz="1650" dirty="0"/>
              <a:t> does not receive default route </a:t>
            </a:r>
            <a:r>
              <a:rPr lang="en-US" sz="1650" dirty="0" smtClean="0"/>
              <a:t>from </a:t>
            </a:r>
            <a:r>
              <a:rPr lang="en-US" sz="1650" b="1" dirty="0" smtClean="0"/>
              <a:t>A</a:t>
            </a:r>
            <a:r>
              <a:rPr lang="en-US" sz="1650" dirty="0"/>
              <a:t> </a:t>
            </a:r>
            <a:r>
              <a:rPr lang="en-US" sz="1650" dirty="0" smtClean="0"/>
              <a:t>and hence cannot forward via </a:t>
            </a:r>
            <a:r>
              <a:rPr lang="en-US" sz="1650" b="1" dirty="0" smtClean="0"/>
              <a:t>A</a:t>
            </a:r>
            <a:r>
              <a:rPr lang="en-US" sz="1650" dirty="0" smtClean="0"/>
              <a:t> when </a:t>
            </a:r>
            <a:r>
              <a:rPr lang="en-US" sz="1650" b="1" dirty="0" smtClean="0"/>
              <a:t>E</a:t>
            </a:r>
            <a:r>
              <a:rPr lang="en-US" sz="1650" dirty="0" smtClean="0"/>
              <a:t> fails </a:t>
            </a:r>
            <a:endParaRPr lang="en-US" sz="1650" dirty="0"/>
          </a:p>
        </p:txBody>
      </p:sp>
      <p:sp>
        <p:nvSpPr>
          <p:cNvPr id="23" name="TextBox 22"/>
          <p:cNvSpPr txBox="1"/>
          <p:nvPr/>
        </p:nvSpPr>
        <p:spPr>
          <a:xfrm>
            <a:off x="3079328" y="3088326"/>
            <a:ext cx="1027545" cy="323165"/>
          </a:xfrm>
          <a:prstGeom prst="rect">
            <a:avLst/>
          </a:prstGeom>
          <a:noFill/>
        </p:spPr>
        <p:txBody>
          <a:bodyPr wrap="square" rtlCol="0">
            <a:spAutoFit/>
          </a:bodyPr>
          <a:lstStyle/>
          <a:p>
            <a:pPr algn="ctr"/>
            <a:r>
              <a:rPr lang="en-US" sz="1500" dirty="0">
                <a:latin typeface="Courier" pitchFamily="49" charset="0"/>
              </a:rPr>
              <a:t>1.2.3.4</a:t>
            </a:r>
          </a:p>
        </p:txBody>
      </p:sp>
      <p:sp>
        <p:nvSpPr>
          <p:cNvPr id="24" name="TextBox 23"/>
          <p:cNvSpPr txBox="1"/>
          <p:nvPr/>
        </p:nvSpPr>
        <p:spPr>
          <a:xfrm>
            <a:off x="1963679" y="2208676"/>
            <a:ext cx="1382720" cy="323165"/>
          </a:xfrm>
          <a:prstGeom prst="rect">
            <a:avLst/>
          </a:prstGeom>
          <a:noFill/>
        </p:spPr>
        <p:txBody>
          <a:bodyPr wrap="square" rtlCol="0">
            <a:spAutoFit/>
          </a:bodyPr>
          <a:lstStyle/>
          <a:p>
            <a:pPr algn="ctr"/>
            <a:r>
              <a:rPr lang="en-US" sz="1500" dirty="0">
                <a:latin typeface="Courier" pitchFamily="49" charset="0"/>
              </a:rPr>
              <a:t>1.2.3.0/24</a:t>
            </a:r>
          </a:p>
        </p:txBody>
      </p:sp>
      <p:cxnSp>
        <p:nvCxnSpPr>
          <p:cNvPr id="8" name="Straight Arrow Connector 7"/>
          <p:cNvCxnSpPr/>
          <p:nvPr/>
        </p:nvCxnSpPr>
        <p:spPr>
          <a:xfrm>
            <a:off x="5157688" y="1892273"/>
            <a:ext cx="0" cy="28103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5101210" y="1907034"/>
            <a:ext cx="1182149" cy="553998"/>
          </a:xfrm>
          <a:prstGeom prst="rect">
            <a:avLst/>
          </a:prstGeom>
          <a:noFill/>
        </p:spPr>
        <p:txBody>
          <a:bodyPr wrap="square" rtlCol="0">
            <a:spAutoFit/>
          </a:bodyPr>
          <a:lstStyle/>
          <a:p>
            <a:pPr algn="ctr"/>
            <a:r>
              <a:rPr lang="en-US" sz="1500" dirty="0">
                <a:solidFill>
                  <a:srgbClr val="C00000"/>
                </a:solidFill>
                <a:latin typeface="Courier" pitchFamily="49" charset="0"/>
              </a:rPr>
              <a:t>0.0.0.0/0</a:t>
            </a:r>
          </a:p>
        </p:txBody>
      </p:sp>
      <p:sp>
        <p:nvSpPr>
          <p:cNvPr id="46" name="TextBox 45"/>
          <p:cNvSpPr txBox="1"/>
          <p:nvPr/>
        </p:nvSpPr>
        <p:spPr>
          <a:xfrm>
            <a:off x="6984097" y="1585166"/>
            <a:ext cx="1005907" cy="646331"/>
          </a:xfrm>
          <a:prstGeom prst="rect">
            <a:avLst/>
          </a:prstGeom>
          <a:noFill/>
        </p:spPr>
        <p:txBody>
          <a:bodyPr wrap="square" rtlCol="0">
            <a:spAutoFit/>
          </a:bodyPr>
          <a:lstStyle/>
          <a:p>
            <a:pPr algn="ctr"/>
            <a:r>
              <a:rPr lang="en-US" dirty="0" smtClean="0"/>
              <a:t>BGP peering</a:t>
            </a:r>
          </a:p>
        </p:txBody>
      </p:sp>
      <p:cxnSp>
        <p:nvCxnSpPr>
          <p:cNvPr id="29" name="Straight Arrow Connector 28"/>
          <p:cNvCxnSpPr/>
          <p:nvPr/>
        </p:nvCxnSpPr>
        <p:spPr>
          <a:xfrm>
            <a:off x="5157688" y="2357072"/>
            <a:ext cx="0" cy="33689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Multiply 25"/>
          <p:cNvSpPr/>
          <p:nvPr/>
        </p:nvSpPr>
        <p:spPr>
          <a:xfrm>
            <a:off x="5819688" y="2534257"/>
            <a:ext cx="1062454" cy="410768"/>
          </a:xfrm>
          <a:prstGeom prst="mathMultiply">
            <a:avLst/>
          </a:prstGeom>
          <a:solidFill>
            <a:srgbClr val="FF0000">
              <a:alpha val="47843"/>
            </a:srgb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30" name="Straight Connector 29"/>
          <p:cNvCxnSpPr>
            <a:stCxn id="4" idx="2"/>
            <a:endCxn id="19" idx="6"/>
          </p:cNvCxnSpPr>
          <p:nvPr/>
        </p:nvCxnSpPr>
        <p:spPr>
          <a:xfrm flipH="1">
            <a:off x="3503086" y="2820418"/>
            <a:ext cx="1233653" cy="1044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52" idx="2"/>
            <a:endCxn id="19" idx="6"/>
          </p:cNvCxnSpPr>
          <p:nvPr/>
        </p:nvCxnSpPr>
        <p:spPr>
          <a:xfrm flipH="1" flipV="1">
            <a:off x="3503087" y="2830860"/>
            <a:ext cx="1234380" cy="490393"/>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157688" y="2893177"/>
            <a:ext cx="662000" cy="429293"/>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flipV="1">
            <a:off x="5182616" y="2258360"/>
            <a:ext cx="660365" cy="402491"/>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4103462"/>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829" y="166255"/>
            <a:ext cx="8637444" cy="1195017"/>
          </a:xfrm>
        </p:spPr>
        <p:txBody>
          <a:bodyPr>
            <a:normAutofit fontScale="90000"/>
          </a:bodyPr>
          <a:lstStyle/>
          <a:p>
            <a:r>
              <a:rPr lang="en-US" b="1" dirty="0" smtClean="0">
                <a:solidFill>
                  <a:srgbClr val="0070C0"/>
                </a:solidFill>
                <a:effectLst>
                  <a:outerShdw blurRad="38100" dist="38100" dir="2700000" algn="tl">
                    <a:srgbClr val="000000">
                      <a:alpha val="43137"/>
                    </a:srgbClr>
                  </a:outerShdw>
                </a:effectLst>
              </a:rPr>
              <a:t>Symbolic Testing for BGP Backup Router Equivalence </a:t>
            </a:r>
            <a:r>
              <a:rPr lang="en-US" dirty="0" smtClean="0"/>
              <a:t>[Fayazbakhsh 15</a:t>
            </a:r>
            <a:r>
              <a:rPr lang="en-US" dirty="0"/>
              <a:t>]</a:t>
            </a:r>
          </a:p>
        </p:txBody>
      </p:sp>
      <p:sp>
        <p:nvSpPr>
          <p:cNvPr id="42" name="Content Placeholder 2"/>
          <p:cNvSpPr>
            <a:spLocks noGrp="1"/>
          </p:cNvSpPr>
          <p:nvPr>
            <p:ph idx="1"/>
          </p:nvPr>
        </p:nvSpPr>
        <p:spPr>
          <a:xfrm>
            <a:off x="1304925" y="3840757"/>
            <a:ext cx="6724650" cy="788790"/>
          </a:xfrm>
          <a:ln w="28575">
            <a:solidFill>
              <a:schemeClr val="accent4"/>
            </a:solidFill>
          </a:ln>
        </p:spPr>
        <p:txBody>
          <a:bodyPr>
            <a:normAutofit/>
          </a:bodyPr>
          <a:lstStyle/>
          <a:p>
            <a:pPr marL="0" indent="0" algn="just">
              <a:buNone/>
            </a:pPr>
            <a:r>
              <a:rPr lang="en-US" sz="1800" b="1" dirty="0"/>
              <a:t>Query: </a:t>
            </a:r>
            <a:r>
              <a:rPr lang="en-US" sz="1800" dirty="0"/>
              <a:t>Is there any RIBout</a:t>
            </a:r>
            <a:r>
              <a:rPr lang="en-US" sz="1800" baseline="-25000" dirty="0"/>
              <a:t>B</a:t>
            </a:r>
            <a:r>
              <a:rPr lang="en-US" sz="1800" baseline="-25000" dirty="0">
                <a:sym typeface="Wingdings"/>
              </a:rPr>
              <a:t>neighbor </a:t>
            </a:r>
            <a:r>
              <a:rPr lang="en-US" sz="1800" baseline="-25000" dirty="0"/>
              <a:t> </a:t>
            </a:r>
            <a:r>
              <a:rPr lang="en-US" sz="1800" dirty="0"/>
              <a:t>from B such that:</a:t>
            </a:r>
          </a:p>
          <a:p>
            <a:pPr marL="0" indent="0" algn="just">
              <a:buNone/>
            </a:pPr>
            <a:r>
              <a:rPr lang="en-US" sz="1800" dirty="0"/>
              <a:t>	T</a:t>
            </a:r>
            <a:r>
              <a:rPr lang="en-US" sz="1800" baseline="-25000" dirty="0"/>
              <a:t>A</a:t>
            </a:r>
            <a:r>
              <a:rPr lang="en-US" sz="1800" baseline="-25000" dirty="0">
                <a:sym typeface="Wingdings"/>
              </a:rPr>
              <a:t>D</a:t>
            </a:r>
            <a:r>
              <a:rPr lang="en-US" sz="1800" dirty="0"/>
              <a:t>(RIBout</a:t>
            </a:r>
            <a:r>
              <a:rPr lang="en-US" sz="1800" baseline="-25000" dirty="0"/>
              <a:t>B</a:t>
            </a:r>
            <a:r>
              <a:rPr lang="en-US" sz="1800" baseline="-25000" dirty="0">
                <a:sym typeface="Wingdings"/>
              </a:rPr>
              <a:t>neighbor </a:t>
            </a:r>
            <a:r>
              <a:rPr lang="en-US" sz="1800" dirty="0"/>
              <a:t>) ≠ T</a:t>
            </a:r>
            <a:r>
              <a:rPr lang="en-US" sz="1800" baseline="-25000" dirty="0"/>
              <a:t>E</a:t>
            </a:r>
            <a:r>
              <a:rPr lang="en-US" sz="1800" baseline="-25000" dirty="0">
                <a:sym typeface="Wingdings"/>
              </a:rPr>
              <a:t>D</a:t>
            </a:r>
            <a:r>
              <a:rPr lang="en-US" sz="1800" dirty="0"/>
              <a:t>(RIBout</a:t>
            </a:r>
            <a:r>
              <a:rPr lang="en-US" sz="1800" baseline="-25000" dirty="0"/>
              <a:t>B</a:t>
            </a:r>
            <a:r>
              <a:rPr lang="en-US" sz="1800" baseline="-25000" dirty="0">
                <a:sym typeface="Wingdings"/>
              </a:rPr>
              <a:t>neighbor </a:t>
            </a:r>
            <a:r>
              <a:rPr lang="en-US" sz="1800" dirty="0"/>
              <a:t>)</a:t>
            </a:r>
          </a:p>
          <a:p>
            <a:pPr marL="0" indent="0">
              <a:buNone/>
            </a:pPr>
            <a:endParaRPr lang="en-US" sz="1800" dirty="0">
              <a:latin typeface="Courier" pitchFamily="49" charset="0"/>
            </a:endParaRPr>
          </a:p>
          <a:p>
            <a:endParaRPr lang="en-US" sz="1800" dirty="0"/>
          </a:p>
          <a:p>
            <a:endParaRPr lang="en-US" sz="1800" dirty="0"/>
          </a:p>
        </p:txBody>
      </p:sp>
      <p:sp>
        <p:nvSpPr>
          <p:cNvPr id="60" name="Oval 59"/>
          <p:cNvSpPr/>
          <p:nvPr/>
        </p:nvSpPr>
        <p:spPr>
          <a:xfrm>
            <a:off x="4138570" y="1520120"/>
            <a:ext cx="1606381" cy="605482"/>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Core</a:t>
            </a:r>
            <a:endParaRPr lang="en-US" dirty="0">
              <a:solidFill>
                <a:schemeClr val="tx1"/>
              </a:solidFill>
            </a:endParaRPr>
          </a:p>
        </p:txBody>
      </p:sp>
      <p:sp>
        <p:nvSpPr>
          <p:cNvPr id="61" name="Oval 60"/>
          <p:cNvSpPr/>
          <p:nvPr/>
        </p:nvSpPr>
        <p:spPr>
          <a:xfrm>
            <a:off x="2086521" y="1882612"/>
            <a:ext cx="1546171" cy="738731"/>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p:cNvSpPr txBox="1"/>
          <p:nvPr/>
        </p:nvSpPr>
        <p:spPr>
          <a:xfrm>
            <a:off x="2137975" y="2031694"/>
            <a:ext cx="1193009" cy="923330"/>
          </a:xfrm>
          <a:prstGeom prst="rect">
            <a:avLst/>
          </a:prstGeom>
          <a:noFill/>
        </p:spPr>
        <p:txBody>
          <a:bodyPr wrap="square" rtlCol="0">
            <a:spAutoFit/>
          </a:bodyPr>
          <a:lstStyle/>
          <a:p>
            <a:pPr algn="ctr"/>
            <a:r>
              <a:rPr lang="en-US" dirty="0" smtClean="0"/>
              <a:t>management network</a:t>
            </a:r>
          </a:p>
        </p:txBody>
      </p:sp>
      <p:sp>
        <p:nvSpPr>
          <p:cNvPr id="64" name="Oval 63"/>
          <p:cNvSpPr/>
          <p:nvPr/>
        </p:nvSpPr>
        <p:spPr>
          <a:xfrm>
            <a:off x="3218740" y="2057159"/>
            <a:ext cx="413951" cy="389769"/>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a:t>
            </a:r>
            <a:endParaRPr lang="en-US" dirty="0">
              <a:solidFill>
                <a:schemeClr val="tx1"/>
              </a:solidFill>
            </a:endParaRPr>
          </a:p>
        </p:txBody>
      </p:sp>
      <p:cxnSp>
        <p:nvCxnSpPr>
          <p:cNvPr id="65" name="Straight Connector 64"/>
          <p:cNvCxnSpPr>
            <a:stCxn id="67" idx="4"/>
            <a:endCxn id="71" idx="0"/>
          </p:cNvCxnSpPr>
          <p:nvPr/>
        </p:nvCxnSpPr>
        <p:spPr>
          <a:xfrm flipH="1">
            <a:off x="4943715" y="2657380"/>
            <a:ext cx="2363" cy="16926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66" name="Straight Connector 65"/>
          <p:cNvCxnSpPr>
            <a:stCxn id="67" idx="0"/>
            <a:endCxn id="60" idx="4"/>
          </p:cNvCxnSpPr>
          <p:nvPr/>
        </p:nvCxnSpPr>
        <p:spPr>
          <a:xfrm flipH="1" flipV="1">
            <a:off x="4941761" y="2125601"/>
            <a:ext cx="4317" cy="14201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67" name="Oval 66"/>
          <p:cNvSpPr/>
          <p:nvPr/>
        </p:nvSpPr>
        <p:spPr>
          <a:xfrm>
            <a:off x="4739102" y="2267611"/>
            <a:ext cx="413951" cy="389769"/>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B</a:t>
            </a:r>
            <a:endParaRPr lang="en-US" dirty="0">
              <a:solidFill>
                <a:schemeClr val="tx1"/>
              </a:solidFill>
            </a:endParaRPr>
          </a:p>
        </p:txBody>
      </p:sp>
      <p:cxnSp>
        <p:nvCxnSpPr>
          <p:cNvPr id="68" name="Straight Connector 67"/>
          <p:cNvCxnSpPr>
            <a:stCxn id="67" idx="2"/>
            <a:endCxn id="64" idx="6"/>
          </p:cNvCxnSpPr>
          <p:nvPr/>
        </p:nvCxnSpPr>
        <p:spPr>
          <a:xfrm flipH="1" flipV="1">
            <a:off x="3632691" y="2252044"/>
            <a:ext cx="1106411" cy="21045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69" name="Straight Connector 68"/>
          <p:cNvCxnSpPr>
            <a:stCxn id="70" idx="3"/>
            <a:endCxn id="73" idx="6"/>
          </p:cNvCxnSpPr>
          <p:nvPr/>
        </p:nvCxnSpPr>
        <p:spPr>
          <a:xfrm flipH="1">
            <a:off x="5151418" y="3140594"/>
            <a:ext cx="662000" cy="429293"/>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70" name="Oval 69"/>
          <p:cNvSpPr/>
          <p:nvPr/>
        </p:nvSpPr>
        <p:spPr>
          <a:xfrm>
            <a:off x="5752796" y="2807906"/>
            <a:ext cx="413951" cy="389769"/>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cxnSp>
        <p:nvCxnSpPr>
          <p:cNvPr id="72" name="Straight Connector 71"/>
          <p:cNvCxnSpPr>
            <a:stCxn id="71" idx="4"/>
            <a:endCxn id="73" idx="0"/>
          </p:cNvCxnSpPr>
          <p:nvPr/>
        </p:nvCxnSpPr>
        <p:spPr>
          <a:xfrm>
            <a:off x="4943715" y="3216409"/>
            <a:ext cx="728" cy="158594"/>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73" name="Oval 72"/>
          <p:cNvSpPr/>
          <p:nvPr/>
        </p:nvSpPr>
        <p:spPr>
          <a:xfrm>
            <a:off x="4737467" y="3375002"/>
            <a:ext cx="413951" cy="389769"/>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a:t>
            </a:r>
            <a:endParaRPr lang="en-US" dirty="0">
              <a:solidFill>
                <a:schemeClr val="tx1"/>
              </a:solidFill>
            </a:endParaRPr>
          </a:p>
        </p:txBody>
      </p:sp>
      <p:cxnSp>
        <p:nvCxnSpPr>
          <p:cNvPr id="74" name="Straight Connector 73"/>
          <p:cNvCxnSpPr>
            <a:stCxn id="70" idx="1"/>
            <a:endCxn id="67" idx="6"/>
          </p:cNvCxnSpPr>
          <p:nvPr/>
        </p:nvCxnSpPr>
        <p:spPr>
          <a:xfrm flipH="1" flipV="1">
            <a:off x="5153053" y="2462495"/>
            <a:ext cx="660365" cy="402491"/>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71" idx="2"/>
            <a:endCxn id="64" idx="6"/>
          </p:cNvCxnSpPr>
          <p:nvPr/>
        </p:nvCxnSpPr>
        <p:spPr>
          <a:xfrm flipH="1" flipV="1">
            <a:off x="3632691" y="2252044"/>
            <a:ext cx="1104048" cy="769481"/>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73" idx="2"/>
            <a:endCxn id="61" idx="6"/>
          </p:cNvCxnSpPr>
          <p:nvPr/>
        </p:nvCxnSpPr>
        <p:spPr>
          <a:xfrm flipH="1" flipV="1">
            <a:off x="3632691" y="2251977"/>
            <a:ext cx="1104776" cy="131791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70" idx="2"/>
            <a:endCxn id="64" idx="6"/>
          </p:cNvCxnSpPr>
          <p:nvPr/>
        </p:nvCxnSpPr>
        <p:spPr>
          <a:xfrm flipH="1" flipV="1">
            <a:off x="3632691" y="2252044"/>
            <a:ext cx="2120105" cy="750746"/>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71" name="Oval 70"/>
          <p:cNvSpPr/>
          <p:nvPr/>
        </p:nvSpPr>
        <p:spPr>
          <a:xfrm>
            <a:off x="4736740" y="2826640"/>
            <a:ext cx="413951" cy="389769"/>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a:t>
            </a:r>
            <a:endParaRPr lang="en-US" dirty="0">
              <a:solidFill>
                <a:schemeClr val="tx1"/>
              </a:solidFill>
            </a:endParaRPr>
          </a:p>
        </p:txBody>
      </p:sp>
      <p:sp>
        <p:nvSpPr>
          <p:cNvPr id="24" name="Content Placeholder 2"/>
          <p:cNvSpPr txBox="1">
            <a:spLocks/>
          </p:cNvSpPr>
          <p:nvPr/>
        </p:nvSpPr>
        <p:spPr>
          <a:xfrm>
            <a:off x="1304925" y="5014339"/>
            <a:ext cx="6724650" cy="356879"/>
          </a:xfrm>
          <a:prstGeom prst="rect">
            <a:avLst/>
          </a:prstGeom>
          <a:ln w="28575">
            <a:solidFill>
              <a:schemeClr val="accent4"/>
            </a:solidFill>
          </a:ln>
        </p:spPr>
        <p:txBody>
          <a:bodyPr vert="horz" lIns="68580" tIns="34290" rIns="68580" bIns="34290" rtlCol="0">
            <a:normAutofit/>
          </a:bodyPr>
          <a:lstStyle>
            <a:lvl1pPr indent="0" algn="just">
              <a:lnSpc>
                <a:spcPct val="90000"/>
              </a:lnSpc>
              <a:spcBef>
                <a:spcPts val="1000"/>
              </a:spcBef>
              <a:buFont typeface="Arial" panose="020B0604020202020204" pitchFamily="34" charset="0"/>
              <a:buNone/>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800" b="0" dirty="0"/>
              <a:t>The answer to this will be  a RIBin containing </a:t>
            </a:r>
            <a:r>
              <a:rPr lang="en-US" sz="1800" b="0" dirty="0">
                <a:latin typeface="Courier" pitchFamily="49" charset="0"/>
              </a:rPr>
              <a:t>0.0.0.0/0.</a:t>
            </a:r>
            <a:endParaRPr lang="en-US" sz="1800" dirty="0"/>
          </a:p>
          <a:p>
            <a:endParaRPr lang="en-US" sz="1800" dirty="0"/>
          </a:p>
        </p:txBody>
      </p:sp>
    </p:spTree>
    <p:extLst>
      <p:ext uri="{BB962C8B-B14F-4D97-AF65-F5344CB8AC3E}">
        <p14:creationId xmlns:p14="http://schemas.microsoft.com/office/powerpoint/2010/main" val="1910056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rgbClr val="0070C0"/>
                </a:solidFill>
                <a:effectLst>
                  <a:outerShdw blurRad="38100" dist="38100" dir="2700000" algn="tl">
                    <a:srgbClr val="000000">
                      <a:alpha val="43137"/>
                    </a:srgbClr>
                  </a:outerShdw>
                </a:effectLst>
              </a:rPr>
              <a:t>Road Map</a:t>
            </a:r>
            <a:endParaRPr lang="en-US" sz="4000" b="1"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defTabSz="914400"/>
            <a:r>
              <a:rPr lang="en-US" sz="2800" dirty="0"/>
              <a:t>Introduction to Formal Methods</a:t>
            </a:r>
          </a:p>
          <a:p>
            <a:pPr defTabSz="914400"/>
            <a:r>
              <a:rPr lang="en-US" sz="2800" dirty="0">
                <a:solidFill>
                  <a:srgbClr val="00B050"/>
                </a:solidFill>
              </a:rPr>
              <a:t>Data Plane </a:t>
            </a:r>
            <a:r>
              <a:rPr lang="en-US" sz="2800" dirty="0"/>
              <a:t>Verification</a:t>
            </a:r>
          </a:p>
          <a:p>
            <a:pPr marL="685800" lvl="1">
              <a:buFont typeface="Arial" panose="020B0604020202020204" pitchFamily="34" charset="0"/>
              <a:buChar char="•"/>
            </a:pPr>
            <a:r>
              <a:rPr lang="en-US" sz="2400" dirty="0"/>
              <a:t>One counterexample</a:t>
            </a:r>
          </a:p>
          <a:p>
            <a:pPr marL="685800" lvl="1">
              <a:buFont typeface="Arial" panose="020B0604020202020204" pitchFamily="34" charset="0"/>
              <a:buChar char="•"/>
            </a:pPr>
            <a:r>
              <a:rPr lang="en-US" sz="2400" dirty="0"/>
              <a:t>All counterexamples</a:t>
            </a:r>
          </a:p>
          <a:p>
            <a:pPr marL="685800" lvl="1">
              <a:buFont typeface="Arial" panose="020B0604020202020204" pitchFamily="34" charset="0"/>
              <a:buChar char="•"/>
            </a:pPr>
            <a:r>
              <a:rPr lang="en-US" sz="2400" dirty="0"/>
              <a:t>Optimizations</a:t>
            </a:r>
          </a:p>
          <a:p>
            <a:pPr marL="685800" lvl="1">
              <a:buFont typeface="Arial" panose="020B0604020202020204" pitchFamily="34" charset="0"/>
              <a:buChar char="•"/>
            </a:pPr>
            <a:r>
              <a:rPr lang="en-US" sz="2400" dirty="0"/>
              <a:t>Adding Functionality</a:t>
            </a:r>
          </a:p>
          <a:p>
            <a:pPr defTabSz="914400"/>
            <a:r>
              <a:rPr lang="en-US" sz="2800" dirty="0">
                <a:solidFill>
                  <a:srgbClr val="00B050"/>
                </a:solidFill>
              </a:rPr>
              <a:t>Data Plane </a:t>
            </a:r>
            <a:r>
              <a:rPr lang="en-US" sz="2800" dirty="0"/>
              <a:t>Testing</a:t>
            </a:r>
          </a:p>
          <a:p>
            <a:pPr defTabSz="914400"/>
            <a:r>
              <a:rPr lang="en-US" sz="2800" dirty="0">
                <a:solidFill>
                  <a:srgbClr val="FF0000"/>
                </a:solidFill>
              </a:rPr>
              <a:t>Control Plane </a:t>
            </a:r>
            <a:r>
              <a:rPr lang="en-US" sz="2800" dirty="0"/>
              <a:t>Verification</a:t>
            </a:r>
          </a:p>
          <a:p>
            <a:pPr defTabSz="914400"/>
            <a:r>
              <a:rPr lang="en-US" sz="2800" dirty="0">
                <a:solidFill>
                  <a:srgbClr val="FF0000"/>
                </a:solidFill>
              </a:rPr>
              <a:t>Control Plane </a:t>
            </a:r>
            <a:r>
              <a:rPr lang="en-US" sz="2800" dirty="0"/>
              <a:t>Testing</a:t>
            </a:r>
          </a:p>
          <a:p>
            <a:pPr defTabSz="914400"/>
            <a:r>
              <a:rPr lang="en-US" sz="2800" dirty="0"/>
              <a:t>Synthesis, Semantics</a:t>
            </a:r>
          </a:p>
          <a:p>
            <a:pPr marL="0" indent="0">
              <a:buNone/>
            </a:pPr>
            <a:endParaRPr lang="en-US" dirty="0" smtClean="0"/>
          </a:p>
        </p:txBody>
      </p:sp>
    </p:spTree>
    <p:extLst>
      <p:ext uri="{BB962C8B-B14F-4D97-AF65-F5344CB8AC3E}">
        <p14:creationId xmlns:p14="http://schemas.microsoft.com/office/powerpoint/2010/main" val="1266684056"/>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5-08-11 at 11.24.4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6515" y="1788583"/>
            <a:ext cx="6249244" cy="2130424"/>
          </a:xfrm>
          <a:prstGeom prst="rect">
            <a:avLst/>
          </a:prstGeom>
        </p:spPr>
      </p:pic>
      <p:sp>
        <p:nvSpPr>
          <p:cNvPr id="5" name="Title 1"/>
          <p:cNvSpPr>
            <a:spLocks noGrp="1"/>
          </p:cNvSpPr>
          <p:nvPr>
            <p:ph type="title"/>
          </p:nvPr>
        </p:nvSpPr>
        <p:spPr>
          <a:xfrm>
            <a:off x="549059" y="790715"/>
            <a:ext cx="7886700" cy="445833"/>
          </a:xfrm>
        </p:spPr>
        <p:txBody>
          <a:bodyPr>
            <a:noAutofit/>
          </a:bodyPr>
          <a:lstStyle/>
          <a:p>
            <a:r>
              <a:rPr lang="en-US" sz="4000" b="1" dirty="0" smtClean="0">
                <a:solidFill>
                  <a:srgbClr val="0070C0"/>
                </a:solidFill>
                <a:effectLst>
                  <a:outerShdw blurRad="38100" dist="38100" dir="2700000" algn="tl">
                    <a:srgbClr val="000000">
                      <a:alpha val="43137"/>
                    </a:srgbClr>
                  </a:outerShdw>
                </a:effectLst>
              </a:rPr>
              <a:t>Snippets of router model in C</a:t>
            </a:r>
            <a:endParaRPr lang="en-US" sz="4000" b="1" dirty="0">
              <a:solidFill>
                <a:srgbClr val="0070C0"/>
              </a:solidFill>
              <a:effectLst>
                <a:outerShdw blurRad="38100" dist="38100" dir="2700000" algn="tl">
                  <a:srgbClr val="000000">
                    <a:alpha val="43137"/>
                  </a:srgbClr>
                </a:outerShdw>
              </a:effectLst>
            </a:endParaRPr>
          </a:p>
        </p:txBody>
      </p:sp>
      <p:pic>
        <p:nvPicPr>
          <p:cNvPr id="9" name="Picture 8" descr="Screen Shot 2015-07-02 at 8.31.49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2371" y="4491364"/>
            <a:ext cx="4767557" cy="1247775"/>
          </a:xfrm>
          <a:prstGeom prst="rect">
            <a:avLst/>
          </a:prstGeom>
        </p:spPr>
      </p:pic>
      <p:cxnSp>
        <p:nvCxnSpPr>
          <p:cNvPr id="16" name="Straight Arrow Connector 15"/>
          <p:cNvCxnSpPr/>
          <p:nvPr/>
        </p:nvCxnSpPr>
        <p:spPr>
          <a:xfrm>
            <a:off x="1662104" y="4268434"/>
            <a:ext cx="855351" cy="17493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6824" y="3876403"/>
            <a:ext cx="1693601" cy="646331"/>
          </a:xfrm>
          <a:prstGeom prst="rect">
            <a:avLst/>
          </a:prstGeom>
          <a:noFill/>
        </p:spPr>
        <p:txBody>
          <a:bodyPr wrap="square" rtlCol="0">
            <a:spAutoFit/>
          </a:bodyPr>
          <a:lstStyle/>
          <a:p>
            <a:pPr algn="ctr"/>
            <a:r>
              <a:rPr lang="en-US" dirty="0"/>
              <a:t>router transfer function</a:t>
            </a:r>
          </a:p>
        </p:txBody>
      </p:sp>
      <p:cxnSp>
        <p:nvCxnSpPr>
          <p:cNvPr id="21" name="Straight Arrow Connector 20"/>
          <p:cNvCxnSpPr/>
          <p:nvPr/>
        </p:nvCxnSpPr>
        <p:spPr>
          <a:xfrm>
            <a:off x="1438546" y="1869701"/>
            <a:ext cx="728996" cy="9718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52163" y="1630843"/>
            <a:ext cx="996103" cy="369332"/>
          </a:xfrm>
          <a:prstGeom prst="rect">
            <a:avLst/>
          </a:prstGeom>
          <a:noFill/>
        </p:spPr>
        <p:txBody>
          <a:bodyPr wrap="square" rtlCol="0">
            <a:spAutoFit/>
          </a:bodyPr>
          <a:lstStyle/>
          <a:p>
            <a:pPr algn="ctr"/>
            <a:r>
              <a:rPr lang="en-US" dirty="0"/>
              <a:t>a route</a:t>
            </a:r>
          </a:p>
        </p:txBody>
      </p:sp>
    </p:spTree>
    <p:extLst>
      <p:ext uri="{BB962C8B-B14F-4D97-AF65-F5344CB8AC3E}">
        <p14:creationId xmlns:p14="http://schemas.microsoft.com/office/powerpoint/2010/main" val="3302967747"/>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15-07-02 at 8.38.4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683" y="973869"/>
            <a:ext cx="5684492" cy="690010"/>
          </a:xfrm>
          <a:prstGeom prst="rect">
            <a:avLst/>
          </a:prstGeom>
        </p:spPr>
      </p:pic>
      <p:pic>
        <p:nvPicPr>
          <p:cNvPr id="11" name="Picture 10" descr="Screen Shot 2015-07-02 at 8.43.06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937" y="3906514"/>
            <a:ext cx="7686675" cy="1076325"/>
          </a:xfrm>
          <a:prstGeom prst="rect">
            <a:avLst/>
          </a:prstGeom>
        </p:spPr>
      </p:pic>
      <p:pic>
        <p:nvPicPr>
          <p:cNvPr id="10" name="Picture 9" descr="Screen Shot 2015-07-02 at 8.40.42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6554" y="1834693"/>
            <a:ext cx="8010525" cy="1857375"/>
          </a:xfrm>
          <a:prstGeom prst="rect">
            <a:avLst/>
          </a:prstGeom>
        </p:spPr>
      </p:pic>
      <p:sp>
        <p:nvSpPr>
          <p:cNvPr id="14" name="TextBox 13"/>
          <p:cNvSpPr txBox="1"/>
          <p:nvPr/>
        </p:nvSpPr>
        <p:spPr>
          <a:xfrm rot="5400000">
            <a:off x="1062592" y="1562419"/>
            <a:ext cx="360770" cy="369332"/>
          </a:xfrm>
          <a:prstGeom prst="rect">
            <a:avLst/>
          </a:prstGeom>
          <a:noFill/>
        </p:spPr>
        <p:txBody>
          <a:bodyPr wrap="square" rtlCol="0">
            <a:spAutoFit/>
          </a:bodyPr>
          <a:lstStyle/>
          <a:p>
            <a:pPr algn="ctr"/>
            <a:r>
              <a:rPr lang="en-US" dirty="0"/>
              <a:t>…</a:t>
            </a:r>
          </a:p>
        </p:txBody>
      </p:sp>
      <p:sp>
        <p:nvSpPr>
          <p:cNvPr id="17" name="TextBox 16"/>
          <p:cNvSpPr txBox="1"/>
          <p:nvPr/>
        </p:nvSpPr>
        <p:spPr>
          <a:xfrm rot="5400000">
            <a:off x="1050533" y="3581540"/>
            <a:ext cx="360770" cy="369332"/>
          </a:xfrm>
          <a:prstGeom prst="rect">
            <a:avLst/>
          </a:prstGeom>
          <a:noFill/>
        </p:spPr>
        <p:txBody>
          <a:bodyPr wrap="square" rtlCol="0">
            <a:spAutoFit/>
          </a:bodyPr>
          <a:lstStyle/>
          <a:p>
            <a:pPr algn="ctr"/>
            <a:r>
              <a:rPr lang="en-US" dirty="0"/>
              <a:t>…</a:t>
            </a:r>
          </a:p>
        </p:txBody>
      </p:sp>
      <p:sp>
        <p:nvSpPr>
          <p:cNvPr id="18" name="TextBox 17"/>
          <p:cNvSpPr txBox="1"/>
          <p:nvPr/>
        </p:nvSpPr>
        <p:spPr>
          <a:xfrm rot="5400000">
            <a:off x="1038475" y="4846284"/>
            <a:ext cx="360770" cy="369332"/>
          </a:xfrm>
          <a:prstGeom prst="rect">
            <a:avLst/>
          </a:prstGeom>
          <a:noFill/>
        </p:spPr>
        <p:txBody>
          <a:bodyPr wrap="square" rtlCol="0">
            <a:spAutoFit/>
          </a:bodyPr>
          <a:lstStyle/>
          <a:p>
            <a:pPr algn="ctr"/>
            <a:r>
              <a:rPr lang="en-US" dirty="0"/>
              <a:t>…</a:t>
            </a:r>
          </a:p>
        </p:txBody>
      </p:sp>
      <p:sp>
        <p:nvSpPr>
          <p:cNvPr id="23" name="Oval 22"/>
          <p:cNvSpPr/>
          <p:nvPr/>
        </p:nvSpPr>
        <p:spPr>
          <a:xfrm>
            <a:off x="3547765" y="2227553"/>
            <a:ext cx="1613504" cy="262400"/>
          </a:xfrm>
          <a:prstGeom prst="ellipse">
            <a:avLst/>
          </a:prstGeom>
          <a:noFill/>
          <a:ln w="190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3730105" y="3002709"/>
            <a:ext cx="1613504" cy="262400"/>
          </a:xfrm>
          <a:prstGeom prst="ellipse">
            <a:avLst/>
          </a:prstGeom>
          <a:noFill/>
          <a:ln w="190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679167" y="4292944"/>
            <a:ext cx="1613504" cy="262400"/>
          </a:xfrm>
          <a:prstGeom prst="ellipse">
            <a:avLst/>
          </a:prstGeom>
          <a:noFill/>
          <a:ln w="19050" cmpd="sng">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88796" y="5336328"/>
            <a:ext cx="8242479" cy="341632"/>
          </a:xfrm>
          <a:prstGeom prst="rect">
            <a:avLst/>
          </a:prstGeom>
          <a:ln w="19050" cmpd="sng">
            <a:solidFill>
              <a:srgbClr val="0000FF"/>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lnSpc>
                <a:spcPct val="90000"/>
              </a:lnSpc>
            </a:pPr>
            <a:r>
              <a:rPr lang="en-US" dirty="0"/>
              <a:t>“Route” as the abstract data unit allows control plane unification across protocols.</a:t>
            </a:r>
          </a:p>
        </p:txBody>
      </p:sp>
      <p:sp>
        <p:nvSpPr>
          <p:cNvPr id="13" name="Title 1"/>
          <p:cNvSpPr>
            <a:spLocks noGrp="1"/>
          </p:cNvSpPr>
          <p:nvPr>
            <p:ph type="title"/>
          </p:nvPr>
        </p:nvSpPr>
        <p:spPr>
          <a:xfrm>
            <a:off x="411167" y="278927"/>
            <a:ext cx="7886700" cy="445833"/>
          </a:xfrm>
        </p:spPr>
        <p:txBody>
          <a:bodyPr>
            <a:noAutofit/>
          </a:bodyPr>
          <a:lstStyle/>
          <a:p>
            <a:r>
              <a:rPr lang="en-US" dirty="0" smtClean="0">
                <a:solidFill>
                  <a:srgbClr val="0070C0"/>
                </a:solidFill>
              </a:rPr>
              <a:t>Unifying Routing (BGP, OSPF)</a:t>
            </a:r>
            <a:endParaRPr lang="en-US" dirty="0">
              <a:solidFill>
                <a:srgbClr val="0070C0"/>
              </a:solidFill>
            </a:endParaRPr>
          </a:p>
        </p:txBody>
      </p:sp>
    </p:spTree>
    <p:extLst>
      <p:ext uri="{BB962C8B-B14F-4D97-AF65-F5344CB8AC3E}">
        <p14:creationId xmlns:p14="http://schemas.microsoft.com/office/powerpoint/2010/main" val="1127132990"/>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28650" y="633138"/>
            <a:ext cx="7886700" cy="445833"/>
          </a:xfrm>
        </p:spPr>
        <p:txBody>
          <a:bodyPr>
            <a:noAutofit/>
          </a:bodyPr>
          <a:lstStyle/>
          <a:p>
            <a:r>
              <a:rPr lang="en-US" sz="4000" b="1" dirty="0" smtClean="0">
                <a:solidFill>
                  <a:srgbClr val="0070C0"/>
                </a:solidFill>
                <a:effectLst>
                  <a:outerShdw blurRad="38100" dist="38100" dir="2700000" algn="tl">
                    <a:srgbClr val="000000">
                      <a:alpha val="43137"/>
                    </a:srgbClr>
                  </a:outerShdw>
                </a:effectLst>
              </a:rPr>
              <a:t>Setting up KLEE</a:t>
            </a:r>
            <a:endParaRPr lang="en-US" sz="4000" b="1" dirty="0">
              <a:solidFill>
                <a:srgbClr val="0070C0"/>
              </a:solidFill>
              <a:effectLst>
                <a:outerShdw blurRad="38100" dist="38100" dir="2700000" algn="tl">
                  <a:srgbClr val="000000">
                    <a:alpha val="43137"/>
                  </a:srgbClr>
                </a:outerShdw>
              </a:effectLst>
            </a:endParaRPr>
          </a:p>
        </p:txBody>
      </p:sp>
      <p:cxnSp>
        <p:nvCxnSpPr>
          <p:cNvPr id="10" name="Straight Arrow Connector 9"/>
          <p:cNvCxnSpPr/>
          <p:nvPr/>
        </p:nvCxnSpPr>
        <p:spPr>
          <a:xfrm>
            <a:off x="1999070" y="3413868"/>
            <a:ext cx="573474" cy="7774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11071" y="3070430"/>
            <a:ext cx="2237915" cy="646331"/>
          </a:xfrm>
          <a:prstGeom prst="rect">
            <a:avLst/>
          </a:prstGeom>
          <a:noFill/>
        </p:spPr>
        <p:txBody>
          <a:bodyPr wrap="square" rtlCol="0">
            <a:spAutoFit/>
          </a:bodyPr>
          <a:lstStyle/>
          <a:p>
            <a:pPr algn="ctr"/>
            <a:r>
              <a:rPr lang="en-US" dirty="0"/>
              <a:t>invokes the abstract router model</a:t>
            </a:r>
          </a:p>
        </p:txBody>
      </p:sp>
      <p:cxnSp>
        <p:nvCxnSpPr>
          <p:cNvPr id="24" name="Straight Arrow Connector 23"/>
          <p:cNvCxnSpPr/>
          <p:nvPr/>
        </p:nvCxnSpPr>
        <p:spPr>
          <a:xfrm>
            <a:off x="2164221" y="1694729"/>
            <a:ext cx="439280" cy="5152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99578" y="1383104"/>
            <a:ext cx="2006976" cy="1477328"/>
          </a:xfrm>
          <a:prstGeom prst="rect">
            <a:avLst/>
          </a:prstGeom>
          <a:noFill/>
        </p:spPr>
        <p:txBody>
          <a:bodyPr wrap="square" rtlCol="0">
            <a:spAutoFit/>
          </a:bodyPr>
          <a:lstStyle/>
          <a:p>
            <a:pPr algn="ctr"/>
            <a:r>
              <a:rPr lang="en-US" dirty="0"/>
              <a:t>static default route</a:t>
            </a:r>
          </a:p>
          <a:p>
            <a:pPr algn="ctr"/>
            <a:r>
              <a:rPr lang="en-US" dirty="0"/>
              <a:t>on router A learned from config. file</a:t>
            </a:r>
          </a:p>
        </p:txBody>
      </p:sp>
      <p:pic>
        <p:nvPicPr>
          <p:cNvPr id="20" name="Picture 19" descr="Screen Shot 2015-08-11 at 11.44.3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8" y="3997062"/>
            <a:ext cx="1989663" cy="236273"/>
          </a:xfrm>
          <a:prstGeom prst="rect">
            <a:avLst/>
          </a:prstGeom>
        </p:spPr>
      </p:pic>
      <p:cxnSp>
        <p:nvCxnSpPr>
          <p:cNvPr id="21" name="Straight Arrow Connector 20"/>
          <p:cNvCxnSpPr/>
          <p:nvPr/>
        </p:nvCxnSpPr>
        <p:spPr>
          <a:xfrm>
            <a:off x="1986921" y="4058444"/>
            <a:ext cx="690670" cy="9022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50230" y="3849778"/>
            <a:ext cx="1895381" cy="369332"/>
          </a:xfrm>
          <a:prstGeom prst="rect">
            <a:avLst/>
          </a:prstGeom>
          <a:noFill/>
        </p:spPr>
        <p:txBody>
          <a:bodyPr wrap="square" rtlCol="0">
            <a:spAutoFit/>
          </a:bodyPr>
          <a:lstStyle/>
          <a:p>
            <a:pPr algn="ctr"/>
            <a:r>
              <a:rPr lang="en-US" dirty="0"/>
              <a:t>a symbolic route</a:t>
            </a:r>
          </a:p>
        </p:txBody>
      </p:sp>
      <p:pic>
        <p:nvPicPr>
          <p:cNvPr id="9" name="Picture 8" descr="Screen Shot 2015-08-11 at 11.58.2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9952" y="4677837"/>
            <a:ext cx="6438368" cy="433916"/>
          </a:xfrm>
          <a:prstGeom prst="rect">
            <a:avLst/>
          </a:prstGeom>
        </p:spPr>
      </p:pic>
      <p:pic>
        <p:nvPicPr>
          <p:cNvPr id="15" name="Picture 14" descr="Screen Shot 2015-08-12 at 12.02.18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6777" y="5100108"/>
            <a:ext cx="5505404" cy="202142"/>
          </a:xfrm>
          <a:prstGeom prst="rect">
            <a:avLst/>
          </a:prstGeom>
        </p:spPr>
      </p:pic>
      <p:cxnSp>
        <p:nvCxnSpPr>
          <p:cNvPr id="29" name="Straight Arrow Connector 28"/>
          <p:cNvCxnSpPr/>
          <p:nvPr/>
        </p:nvCxnSpPr>
        <p:spPr>
          <a:xfrm>
            <a:off x="2190751" y="4847166"/>
            <a:ext cx="439202" cy="10054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90444" y="4503829"/>
            <a:ext cx="2074391" cy="1200329"/>
          </a:xfrm>
          <a:prstGeom prst="rect">
            <a:avLst/>
          </a:prstGeom>
          <a:noFill/>
        </p:spPr>
        <p:txBody>
          <a:bodyPr wrap="square" rtlCol="0">
            <a:spAutoFit/>
          </a:bodyPr>
          <a:lstStyle/>
          <a:p>
            <a:r>
              <a:rPr lang="en-US" dirty="0"/>
              <a:t>declaring the prefix field of the symbolic route as symbolic</a:t>
            </a:r>
          </a:p>
        </p:txBody>
      </p:sp>
      <p:pic>
        <p:nvPicPr>
          <p:cNvPr id="23" name="Picture 22" descr="Screen Shot 2015-08-12 at 12.09.02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90723" y="1640417"/>
            <a:ext cx="3360286" cy="1537758"/>
          </a:xfrm>
          <a:prstGeom prst="rect">
            <a:avLst/>
          </a:prstGeom>
        </p:spPr>
      </p:pic>
      <p:pic>
        <p:nvPicPr>
          <p:cNvPr id="31" name="Picture 30" descr="Screen Shot 2015-08-12 at 12.09.35 A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82334" y="3376083"/>
            <a:ext cx="1862670" cy="232834"/>
          </a:xfrm>
          <a:prstGeom prst="rect">
            <a:avLst/>
          </a:prstGeom>
        </p:spPr>
      </p:pic>
    </p:spTree>
    <p:extLst>
      <p:ext uri="{BB962C8B-B14F-4D97-AF65-F5344CB8AC3E}">
        <p14:creationId xmlns:p14="http://schemas.microsoft.com/office/powerpoint/2010/main" val="886404373"/>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28649" y="664406"/>
            <a:ext cx="7886700" cy="445833"/>
          </a:xfrm>
        </p:spPr>
        <p:txBody>
          <a:bodyPr>
            <a:noAutofit/>
          </a:bodyPr>
          <a:lstStyle/>
          <a:p>
            <a:r>
              <a:rPr lang="en-US" sz="4000" b="1" dirty="0" smtClean="0">
                <a:solidFill>
                  <a:srgbClr val="0070C0"/>
                </a:solidFill>
                <a:effectLst>
                  <a:outerShdw blurRad="38100" dist="38100" dir="2700000" algn="tl">
                    <a:srgbClr val="000000">
                      <a:alpha val="43137"/>
                    </a:srgbClr>
                  </a:outerShdw>
                </a:effectLst>
              </a:rPr>
              <a:t>Using Klee to generate latent bug</a:t>
            </a:r>
            <a:endParaRPr lang="en-US" sz="4000" b="1" dirty="0">
              <a:solidFill>
                <a:srgbClr val="0070C0"/>
              </a:solidFill>
              <a:effectLst>
                <a:outerShdw blurRad="38100" dist="38100" dir="2700000" algn="tl">
                  <a:srgbClr val="000000">
                    <a:alpha val="43137"/>
                  </a:srgbClr>
                </a:outerShdw>
              </a:effectLst>
            </a:endParaRPr>
          </a:p>
        </p:txBody>
      </p:sp>
      <p:sp>
        <p:nvSpPr>
          <p:cNvPr id="28" name="TextBox 27"/>
          <p:cNvSpPr txBox="1"/>
          <p:nvPr/>
        </p:nvSpPr>
        <p:spPr>
          <a:xfrm>
            <a:off x="179917" y="1625160"/>
            <a:ext cx="8424333" cy="1477328"/>
          </a:xfrm>
          <a:prstGeom prst="rect">
            <a:avLst/>
          </a:prstGeom>
          <a:noFill/>
        </p:spPr>
        <p:txBody>
          <a:bodyPr wrap="square" rtlCol="0">
            <a:spAutoFit/>
          </a:bodyPr>
          <a:lstStyle/>
          <a:p>
            <a:pPr algn="just"/>
            <a:r>
              <a:rPr lang="en-US" b="1" dirty="0"/>
              <a:t>An example scoping rule</a:t>
            </a:r>
            <a:r>
              <a:rPr lang="en-US" dirty="0"/>
              <a:t>: Even though real routing protocols have many possible values for administrative distance (e.g., 256 value on Cisco), all we really need is distinct numerical values to differentiate protocols we use (6 protocols in our model)!</a:t>
            </a:r>
          </a:p>
          <a:p>
            <a:pPr algn="just"/>
            <a:endParaRPr lang="en-US" dirty="0"/>
          </a:p>
        </p:txBody>
      </p:sp>
      <p:pic>
        <p:nvPicPr>
          <p:cNvPr id="15" name="Picture 14" descr="Screen Shot 2015-08-11 at 11.49.3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6757" y="2635252"/>
            <a:ext cx="5696825" cy="1015994"/>
          </a:xfrm>
          <a:prstGeom prst="rect">
            <a:avLst/>
          </a:prstGeom>
        </p:spPr>
      </p:pic>
      <p:pic>
        <p:nvPicPr>
          <p:cNvPr id="29" name="Picture 28" descr="Screen Shot 2015-07-02 at 8.13.55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678" y="3764170"/>
            <a:ext cx="3392738" cy="2059876"/>
          </a:xfrm>
          <a:prstGeom prst="rect">
            <a:avLst/>
          </a:prstGeom>
        </p:spPr>
      </p:pic>
      <p:cxnSp>
        <p:nvCxnSpPr>
          <p:cNvPr id="30" name="Straight Arrow Connector 29"/>
          <p:cNvCxnSpPr/>
          <p:nvPr/>
        </p:nvCxnSpPr>
        <p:spPr>
          <a:xfrm flipH="1">
            <a:off x="4456031" y="4293924"/>
            <a:ext cx="855351" cy="13605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5194744" y="4079147"/>
            <a:ext cx="2192423" cy="369332"/>
          </a:xfrm>
          <a:prstGeom prst="rect">
            <a:avLst/>
          </a:prstGeom>
          <a:noFill/>
        </p:spPr>
        <p:txBody>
          <a:bodyPr wrap="square" rtlCol="0">
            <a:spAutoFit/>
          </a:bodyPr>
          <a:lstStyle/>
          <a:p>
            <a:pPr algn="ctr"/>
            <a:r>
              <a:rPr lang="en-US" dirty="0"/>
              <a:t>the symbolic route</a:t>
            </a:r>
          </a:p>
        </p:txBody>
      </p:sp>
      <p:cxnSp>
        <p:nvCxnSpPr>
          <p:cNvPr id="32" name="Straight Arrow Connector 31"/>
          <p:cNvCxnSpPr/>
          <p:nvPr/>
        </p:nvCxnSpPr>
        <p:spPr>
          <a:xfrm flipH="1">
            <a:off x="3833958" y="4089835"/>
            <a:ext cx="1564904" cy="32071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5172965" y="3833865"/>
            <a:ext cx="1353404" cy="369332"/>
          </a:xfrm>
          <a:prstGeom prst="rect">
            <a:avLst/>
          </a:prstGeom>
          <a:noFill/>
        </p:spPr>
        <p:txBody>
          <a:bodyPr wrap="square" rtlCol="0">
            <a:spAutoFit/>
          </a:bodyPr>
          <a:lstStyle/>
          <a:p>
            <a:pPr algn="ctr"/>
            <a:r>
              <a:rPr lang="en-US" dirty="0"/>
              <a:t>router Id</a:t>
            </a:r>
          </a:p>
        </p:txBody>
      </p:sp>
      <p:cxnSp>
        <p:nvCxnSpPr>
          <p:cNvPr id="36" name="Straight Arrow Connector 35"/>
          <p:cNvCxnSpPr/>
          <p:nvPr/>
        </p:nvCxnSpPr>
        <p:spPr>
          <a:xfrm>
            <a:off x="2069466" y="2913328"/>
            <a:ext cx="690670" cy="9022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105777" y="2694079"/>
            <a:ext cx="2074391" cy="923330"/>
          </a:xfrm>
          <a:prstGeom prst="rect">
            <a:avLst/>
          </a:prstGeom>
          <a:noFill/>
        </p:spPr>
        <p:txBody>
          <a:bodyPr wrap="square" rtlCol="0">
            <a:spAutoFit/>
          </a:bodyPr>
          <a:lstStyle/>
          <a:p>
            <a:r>
              <a:rPr lang="en-US" dirty="0"/>
              <a:t>scoping the ad field of the symbolic</a:t>
            </a:r>
          </a:p>
        </p:txBody>
      </p:sp>
      <p:sp>
        <p:nvSpPr>
          <p:cNvPr id="35" name="TextBox 34"/>
          <p:cNvSpPr txBox="1"/>
          <p:nvPr/>
        </p:nvSpPr>
        <p:spPr>
          <a:xfrm>
            <a:off x="5281084" y="4751475"/>
            <a:ext cx="3778250" cy="923330"/>
          </a:xfrm>
          <a:prstGeom prst="rect">
            <a:avLst/>
          </a:prstGeom>
          <a:noFill/>
        </p:spPr>
        <p:txBody>
          <a:bodyPr wrap="square" rtlCol="0">
            <a:spAutoFit/>
          </a:bodyPr>
          <a:lstStyle/>
          <a:p>
            <a:pPr algn="ctr"/>
            <a:r>
              <a:rPr lang="en-US" dirty="0"/>
              <a:t>verification query as a KLEE assertion (i.e., A and E have equivalent outputs)</a:t>
            </a:r>
          </a:p>
        </p:txBody>
      </p:sp>
      <p:cxnSp>
        <p:nvCxnSpPr>
          <p:cNvPr id="34" name="Straight Arrow Connector 33"/>
          <p:cNvCxnSpPr/>
          <p:nvPr/>
        </p:nvCxnSpPr>
        <p:spPr>
          <a:xfrm flipH="1">
            <a:off x="5005918" y="5355169"/>
            <a:ext cx="635000" cy="20108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59833" y="6033524"/>
            <a:ext cx="8424333" cy="923330"/>
          </a:xfrm>
          <a:prstGeom prst="rect">
            <a:avLst/>
          </a:prstGeom>
          <a:noFill/>
        </p:spPr>
        <p:txBody>
          <a:bodyPr wrap="square" rtlCol="0">
            <a:spAutoFit/>
          </a:bodyPr>
          <a:lstStyle/>
          <a:p>
            <a:pPr algn="just"/>
            <a:r>
              <a:rPr lang="en-US" dirty="0"/>
              <a:t>Given the assertion (i.e., the </a:t>
            </a:r>
            <a:r>
              <a:rPr lang="en-US" dirty="0" err="1"/>
              <a:t>klee_assert</a:t>
            </a:r>
            <a:r>
              <a:rPr lang="en-US" dirty="0"/>
              <a:t> statement), the KLEE engine in this example will find a counter </a:t>
            </a:r>
            <a:r>
              <a:rPr lang="en-US" dirty="0" smtClean="0"/>
              <a:t>example. </a:t>
            </a:r>
            <a:r>
              <a:rPr lang="en-US" dirty="0" err="1" smtClean="0">
                <a:latin typeface="Courier New"/>
                <a:cs typeface="Courier New"/>
              </a:rPr>
              <a:t>sym_route.prefix</a:t>
            </a:r>
            <a:r>
              <a:rPr lang="en-US" dirty="0" smtClean="0">
                <a:latin typeface="Courier New"/>
                <a:cs typeface="Courier New"/>
              </a:rPr>
              <a:t> </a:t>
            </a:r>
            <a:r>
              <a:rPr lang="en-US" dirty="0">
                <a:latin typeface="Courier New"/>
                <a:cs typeface="Courier New"/>
              </a:rPr>
              <a:t>= 0</a:t>
            </a:r>
          </a:p>
          <a:p>
            <a:pPr algn="just"/>
            <a:endParaRPr lang="en-US" dirty="0"/>
          </a:p>
        </p:txBody>
      </p:sp>
    </p:spTree>
    <p:extLst>
      <p:ext uri="{BB962C8B-B14F-4D97-AF65-F5344CB8AC3E}">
        <p14:creationId xmlns:p14="http://schemas.microsoft.com/office/powerpoint/2010/main" val="169986563"/>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rgbClr val="0070C0"/>
                </a:solidFill>
                <a:effectLst>
                  <a:outerShdw blurRad="38100" dist="38100" dir="2700000" algn="tl">
                    <a:srgbClr val="000000">
                      <a:alpha val="43137"/>
                    </a:srgbClr>
                  </a:outerShdw>
                </a:effectLst>
              </a:rPr>
              <a:t>Ex 2. NICE: Testing Open Flow Controller Code </a:t>
            </a:r>
            <a:r>
              <a:rPr lang="en-US" sz="4000" dirty="0" smtClean="0"/>
              <a:t>[</a:t>
            </a:r>
            <a:r>
              <a:rPr lang="en-US" sz="4000" dirty="0" err="1" smtClean="0"/>
              <a:t>Canini</a:t>
            </a:r>
            <a:r>
              <a:rPr lang="en-US" sz="4000" dirty="0" smtClean="0"/>
              <a:t> 12]</a:t>
            </a:r>
            <a:endParaRPr lang="en-US" sz="4000" dirty="0"/>
          </a:p>
        </p:txBody>
      </p:sp>
      <p:sp>
        <p:nvSpPr>
          <p:cNvPr id="3" name="Content Placeholder 2"/>
          <p:cNvSpPr>
            <a:spLocks noGrp="1"/>
          </p:cNvSpPr>
          <p:nvPr>
            <p:ph idx="1"/>
          </p:nvPr>
        </p:nvSpPr>
        <p:spPr>
          <a:xfrm>
            <a:off x="457200" y="2140131"/>
            <a:ext cx="8229600" cy="4525963"/>
          </a:xfrm>
        </p:spPr>
        <p:txBody>
          <a:bodyPr/>
          <a:lstStyle/>
          <a:p>
            <a:r>
              <a:rPr lang="en-US" dirty="0" smtClean="0"/>
              <a:t>Controller not Data Plane: Harder, many more state transitions, ATPG does not work</a:t>
            </a:r>
          </a:p>
          <a:p>
            <a:r>
              <a:rPr lang="en-US" dirty="0" smtClean="0"/>
              <a:t>SDNs: allow more programmability but also more bugs</a:t>
            </a:r>
          </a:p>
          <a:p>
            <a:r>
              <a:rPr lang="en-US" dirty="0" smtClean="0"/>
              <a:t>Have to model hosts as well as asynchrony (Spec lax about service times of </a:t>
            </a:r>
            <a:r>
              <a:rPr lang="en-US" dirty="0" err="1" smtClean="0"/>
              <a:t>OF</a:t>
            </a:r>
            <a:r>
              <a:rPr lang="en-US" dirty="0" smtClean="0"/>
              <a:t> messages)</a:t>
            </a:r>
          </a:p>
          <a:p>
            <a:r>
              <a:rPr lang="en-US" dirty="0" smtClean="0"/>
              <a:t>Found 11 bugs in existing NOX applications</a:t>
            </a:r>
            <a:endParaRPr lang="en-US" dirty="0"/>
          </a:p>
        </p:txBody>
      </p:sp>
    </p:spTree>
    <p:extLst>
      <p:ext uri="{BB962C8B-B14F-4D97-AF65-F5344CB8AC3E}">
        <p14:creationId xmlns:p14="http://schemas.microsoft.com/office/powerpoint/2010/main" val="2898227000"/>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379286" y="1748135"/>
            <a:ext cx="4536114" cy="461665"/>
          </a:xfrm>
          <a:prstGeom prst="rect">
            <a:avLst/>
          </a:prstGeom>
          <a:noFill/>
        </p:spPr>
        <p:txBody>
          <a:bodyPr wrap="none" rtlCol="0">
            <a:spAutoFit/>
          </a:bodyPr>
          <a:lstStyle/>
          <a:p>
            <a:r>
              <a:rPr lang="en-GB" sz="2400" dirty="0" smtClean="0">
                <a:solidFill>
                  <a:srgbClr val="0000FF"/>
                </a:solidFill>
              </a:rPr>
              <a:t>http</a:t>
            </a:r>
            <a:r>
              <a:rPr lang="en-GB" sz="2400" dirty="0">
                <a:solidFill>
                  <a:srgbClr val="0000FF"/>
                </a:solidFill>
              </a:rPr>
              <a:t>://code.google.com/p/nice-of/</a:t>
            </a:r>
            <a:endParaRPr lang="en-US" sz="2400" dirty="0">
              <a:solidFill>
                <a:srgbClr val="0000FF"/>
              </a:solidFill>
            </a:endParaRPr>
          </a:p>
        </p:txBody>
      </p:sp>
      <p:sp>
        <p:nvSpPr>
          <p:cNvPr id="9" name="TextBox 8"/>
          <p:cNvSpPr txBox="1"/>
          <p:nvPr/>
        </p:nvSpPr>
        <p:spPr>
          <a:xfrm>
            <a:off x="515363" y="303938"/>
            <a:ext cx="8464625" cy="646331"/>
          </a:xfrm>
          <a:prstGeom prst="rect">
            <a:avLst/>
          </a:prstGeom>
          <a:noFill/>
        </p:spPr>
        <p:txBody>
          <a:bodyPr wrap="none" rtlCol="0">
            <a:spAutoFit/>
          </a:bodyPr>
          <a:lstStyle/>
          <a:p>
            <a:pPr algn="ctr"/>
            <a:r>
              <a:rPr lang="en-GB" sz="3600" b="1" dirty="0" smtClean="0">
                <a:solidFill>
                  <a:srgbClr val="0070C0"/>
                </a:solidFill>
                <a:effectLst>
                  <a:outerShdw blurRad="38100" dist="38100" dir="2700000" algn="tl">
                    <a:srgbClr val="000000">
                      <a:alpha val="43137"/>
                    </a:srgbClr>
                  </a:outerShdw>
                </a:effectLst>
                <a:latin typeface="+mj-lt"/>
              </a:rPr>
              <a:t>NICE: automated testing </a:t>
            </a:r>
            <a:r>
              <a:rPr lang="en-GB" sz="3600" b="1" dirty="0">
                <a:solidFill>
                  <a:srgbClr val="0070C0"/>
                </a:solidFill>
                <a:effectLst>
                  <a:outerShdw blurRad="38100" dist="38100" dir="2700000" algn="tl">
                    <a:srgbClr val="000000">
                      <a:alpha val="43137"/>
                    </a:srgbClr>
                  </a:outerShdw>
                </a:effectLst>
                <a:latin typeface="+mj-lt"/>
              </a:rPr>
              <a:t>of OpenFlow Apps</a:t>
            </a:r>
            <a:endParaRPr lang="en-US" sz="3600" b="1" dirty="0">
              <a:solidFill>
                <a:srgbClr val="0070C0"/>
              </a:solidFill>
              <a:effectLst>
                <a:outerShdw blurRad="38100" dist="38100" dir="2700000" algn="tl">
                  <a:srgbClr val="000000">
                    <a:alpha val="43137"/>
                  </a:srgbClr>
                </a:outerShdw>
              </a:effectLst>
              <a:latin typeface="+mj-lt"/>
            </a:endParaRPr>
          </a:p>
        </p:txBody>
      </p:sp>
      <p:sp>
        <p:nvSpPr>
          <p:cNvPr id="10" name="TextBox 9"/>
          <p:cNvSpPr txBox="1"/>
          <p:nvPr/>
        </p:nvSpPr>
        <p:spPr>
          <a:xfrm>
            <a:off x="4114800" y="2209800"/>
            <a:ext cx="4795480" cy="2308324"/>
          </a:xfrm>
          <a:prstGeom prst="rect">
            <a:avLst/>
          </a:prstGeom>
          <a:noFill/>
        </p:spPr>
        <p:txBody>
          <a:bodyPr wrap="none" rtlCol="0">
            <a:spAutoFit/>
          </a:bodyPr>
          <a:lstStyle/>
          <a:p>
            <a:pPr marL="285750" indent="-285750">
              <a:lnSpc>
                <a:spcPct val="150000"/>
              </a:lnSpc>
              <a:buFont typeface="Arial" pitchFamily="34" charset="0"/>
              <a:buChar char="•"/>
            </a:pPr>
            <a:r>
              <a:rPr lang="en-GB" sz="2400" dirty="0" smtClean="0"/>
              <a:t>Explores state-space efficiently</a:t>
            </a:r>
          </a:p>
          <a:p>
            <a:pPr marL="285750" indent="-285750">
              <a:lnSpc>
                <a:spcPct val="150000"/>
              </a:lnSpc>
              <a:buFont typeface="Arial" pitchFamily="34" charset="0"/>
              <a:buChar char="•"/>
            </a:pPr>
            <a:r>
              <a:rPr lang="en-GB" sz="2400" dirty="0" smtClean="0"/>
              <a:t>Tests unmodified NOX applications</a:t>
            </a:r>
          </a:p>
          <a:p>
            <a:pPr marL="285750" indent="-285750">
              <a:lnSpc>
                <a:spcPct val="150000"/>
              </a:lnSpc>
              <a:buFont typeface="Arial" pitchFamily="34" charset="0"/>
              <a:buChar char="•"/>
            </a:pPr>
            <a:r>
              <a:rPr lang="en-GB" sz="2400" dirty="0" smtClean="0"/>
              <a:t>Helps to specify correctness</a:t>
            </a:r>
          </a:p>
          <a:p>
            <a:pPr marL="285750" indent="-285750">
              <a:lnSpc>
                <a:spcPct val="150000"/>
              </a:lnSpc>
              <a:buFont typeface="Arial" pitchFamily="34" charset="0"/>
              <a:buChar char="•"/>
            </a:pPr>
            <a:r>
              <a:rPr lang="en-GB" sz="2400" dirty="0" smtClean="0"/>
              <a:t>Finds bugs in real applications</a:t>
            </a:r>
            <a:endParaRPr lang="en-US" sz="2400" dirty="0"/>
          </a:p>
        </p:txBody>
      </p:sp>
      <p:sp>
        <p:nvSpPr>
          <p:cNvPr id="12" name="TextBox 11"/>
          <p:cNvSpPr txBox="1"/>
          <p:nvPr/>
        </p:nvSpPr>
        <p:spPr>
          <a:xfrm>
            <a:off x="290050" y="4648200"/>
            <a:ext cx="8563900" cy="1632195"/>
          </a:xfrm>
          <a:prstGeom prst="roundRect">
            <a:avLst/>
          </a:prstGeom>
          <a:solidFill>
            <a:schemeClr val="accent6">
              <a:lumMod val="40000"/>
              <a:lumOff val="60000"/>
            </a:schemeClr>
          </a:solidFill>
          <a:ln w="57150">
            <a:solidFill>
              <a:srgbClr val="C00000"/>
            </a:solidFill>
          </a:ln>
        </p:spPr>
        <p:txBody>
          <a:bodyPr wrap="none" rtlCol="0" anchor="ctr">
            <a:noAutofit/>
          </a:bodyPr>
          <a:lstStyle/>
          <a:p>
            <a:pPr algn="ctr"/>
            <a:r>
              <a:rPr lang="en-GB" sz="3200" dirty="0" smtClean="0"/>
              <a:t>SDN: a new role for software tool chains</a:t>
            </a:r>
            <a:br>
              <a:rPr lang="en-GB" sz="3200" dirty="0" smtClean="0"/>
            </a:br>
            <a:r>
              <a:rPr lang="en-GB" sz="3200" dirty="0" smtClean="0"/>
              <a:t>to </a:t>
            </a:r>
            <a:r>
              <a:rPr lang="en-GB" sz="3200" b="1" dirty="0" smtClean="0"/>
              <a:t>make networks more dependable</a:t>
            </a:r>
            <a:r>
              <a:rPr lang="en-GB" sz="3200" dirty="0" smtClean="0"/>
              <a:t>.</a:t>
            </a:r>
            <a:br>
              <a:rPr lang="en-GB" sz="3200" dirty="0" smtClean="0"/>
            </a:br>
            <a:endParaRPr lang="en-GB" sz="32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676400"/>
            <a:ext cx="36576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904347" y="5638800"/>
            <a:ext cx="5335307" cy="584775"/>
          </a:xfrm>
          <a:prstGeom prst="rect">
            <a:avLst/>
          </a:prstGeom>
          <a:noFill/>
        </p:spPr>
        <p:txBody>
          <a:bodyPr wrap="none" rtlCol="0">
            <a:spAutoFit/>
          </a:bodyPr>
          <a:lstStyle/>
          <a:p>
            <a:r>
              <a:rPr lang="en-GB" sz="3200" b="1" dirty="0"/>
              <a:t>NICE is a step in this direction!</a:t>
            </a:r>
            <a:endParaRPr lang="en-US" sz="3200" b="1" dirty="0"/>
          </a:p>
        </p:txBody>
      </p:sp>
    </p:spTree>
    <p:extLst>
      <p:ext uri="{BB962C8B-B14F-4D97-AF65-F5344CB8AC3E}">
        <p14:creationId xmlns:p14="http://schemas.microsoft.com/office/powerpoint/2010/main" val="4280464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1"/>
            <a:ext cx="8229600" cy="1143000"/>
          </a:xfrm>
        </p:spPr>
        <p:txBody>
          <a:bodyPr>
            <a:normAutofit/>
          </a:bodyPr>
          <a:lstStyle/>
          <a:p>
            <a:r>
              <a:rPr lang="en-US" sz="4000" b="1" dirty="0" smtClean="0">
                <a:solidFill>
                  <a:srgbClr val="0070C0"/>
                </a:solidFill>
                <a:effectLst>
                  <a:outerShdw blurRad="38100" dist="38100" dir="2700000" algn="tl">
                    <a:srgbClr val="000000">
                      <a:alpha val="43137"/>
                    </a:srgbClr>
                  </a:outerShdw>
                </a:effectLst>
              </a:rPr>
              <a:t>Combating Huge Space of Packets</a:t>
            </a:r>
            <a:endParaRPr lang="en-US" sz="4000" b="1" dirty="0">
              <a:solidFill>
                <a:srgbClr val="0070C0"/>
              </a:solidFill>
              <a:effectLst>
                <a:outerShdw blurRad="38100" dist="38100" dir="2700000" algn="tl">
                  <a:srgbClr val="000000">
                    <a:alpha val="43137"/>
                  </a:srgbClr>
                </a:outerShdw>
              </a:effectLst>
            </a:endParaRPr>
          </a:p>
        </p:txBody>
      </p:sp>
      <p:sp>
        <p:nvSpPr>
          <p:cNvPr id="3" name="Rectangle 2"/>
          <p:cNvSpPr/>
          <p:nvPr/>
        </p:nvSpPr>
        <p:spPr>
          <a:xfrm rot="5400000">
            <a:off x="6925246" y="2919305"/>
            <a:ext cx="4147458" cy="29005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lumMod val="75000"/>
                    <a:lumOff val="25000"/>
                  </a:schemeClr>
                </a:solidFill>
              </a:rPr>
              <a:t>Packet arrival handler</a:t>
            </a:r>
            <a:endParaRPr lang="en-US" sz="2400" dirty="0">
              <a:solidFill>
                <a:schemeClr val="tx1">
                  <a:lumMod val="75000"/>
                  <a:lumOff val="25000"/>
                </a:schemeClr>
              </a:solidFill>
            </a:endParaRPr>
          </a:p>
        </p:txBody>
      </p:sp>
      <p:sp>
        <p:nvSpPr>
          <p:cNvPr id="7" name="Flowchart: Decision 6"/>
          <p:cNvSpPr/>
          <p:nvPr/>
        </p:nvSpPr>
        <p:spPr>
          <a:xfrm>
            <a:off x="5295092" y="1447801"/>
            <a:ext cx="1901952" cy="1271016"/>
          </a:xfrm>
          <a:prstGeom prst="flowChartDecisi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pPr algn="ctr"/>
            <a:r>
              <a:rPr lang="en-US" sz="2000" b="1" dirty="0">
                <a:solidFill>
                  <a:schemeClr val="tx1"/>
                </a:solidFill>
              </a:rPr>
              <a:t>i</a:t>
            </a:r>
            <a:r>
              <a:rPr lang="en-US" sz="2000" b="1" dirty="0" smtClean="0">
                <a:solidFill>
                  <a:schemeClr val="tx1"/>
                </a:solidFill>
              </a:rPr>
              <a:t>s </a:t>
            </a:r>
            <a:r>
              <a:rPr lang="en-US" sz="2000" b="1" dirty="0" err="1" smtClean="0">
                <a:solidFill>
                  <a:schemeClr val="tx1"/>
                </a:solidFill>
              </a:rPr>
              <a:t>dst</a:t>
            </a:r>
            <a:r>
              <a:rPr lang="en-US" sz="2000" b="1" dirty="0">
                <a:solidFill>
                  <a:schemeClr val="tx1"/>
                </a:solidFill>
              </a:rPr>
              <a:t/>
            </a:r>
            <a:br>
              <a:rPr lang="en-US" sz="2000" b="1" dirty="0">
                <a:solidFill>
                  <a:schemeClr val="tx1"/>
                </a:solidFill>
              </a:rPr>
            </a:br>
            <a:r>
              <a:rPr lang="en-US" sz="2000" b="1" dirty="0" smtClean="0">
                <a:solidFill>
                  <a:schemeClr val="tx1"/>
                </a:solidFill>
              </a:rPr>
              <a:t>broadcast?</a:t>
            </a:r>
            <a:endParaRPr lang="en-US" sz="2000" b="1" dirty="0">
              <a:solidFill>
                <a:schemeClr val="tx1"/>
              </a:solidFill>
            </a:endParaRPr>
          </a:p>
        </p:txBody>
      </p:sp>
      <p:sp>
        <p:nvSpPr>
          <p:cNvPr id="8" name="Flowchart: Process 7"/>
          <p:cNvSpPr/>
          <p:nvPr/>
        </p:nvSpPr>
        <p:spPr>
          <a:xfrm>
            <a:off x="4572000" y="4466063"/>
            <a:ext cx="1375013" cy="639338"/>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Flood packet</a:t>
            </a:r>
            <a:endParaRPr lang="en-US" b="1" dirty="0">
              <a:solidFill>
                <a:schemeClr val="tx1"/>
              </a:solidFill>
            </a:endParaRPr>
          </a:p>
        </p:txBody>
      </p:sp>
      <p:sp>
        <p:nvSpPr>
          <p:cNvPr id="9" name="Flowchart: Process 8"/>
          <p:cNvSpPr/>
          <p:nvPr/>
        </p:nvSpPr>
        <p:spPr>
          <a:xfrm>
            <a:off x="7129974" y="4304464"/>
            <a:ext cx="1527413" cy="800937"/>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Install rule and forward packet</a:t>
            </a:r>
            <a:endParaRPr lang="en-US" b="1" dirty="0">
              <a:solidFill>
                <a:schemeClr val="tx1"/>
              </a:solidFill>
            </a:endParaRPr>
          </a:p>
        </p:txBody>
      </p:sp>
      <p:sp>
        <p:nvSpPr>
          <p:cNvPr id="10" name="Flowchart: Decision 9"/>
          <p:cNvSpPr/>
          <p:nvPr/>
        </p:nvSpPr>
        <p:spPr>
          <a:xfrm>
            <a:off x="6944591" y="2667001"/>
            <a:ext cx="1898178" cy="1271778"/>
          </a:xfrm>
          <a:prstGeom prst="flowChartDecisi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pPr algn="ctr"/>
            <a:r>
              <a:rPr lang="en-US" sz="2000" b="1" dirty="0" err="1">
                <a:solidFill>
                  <a:schemeClr val="tx1"/>
                </a:solidFill>
              </a:rPr>
              <a:t>dst</a:t>
            </a:r>
            <a:r>
              <a:rPr lang="en-US" sz="2000" b="1" dirty="0">
                <a:solidFill>
                  <a:schemeClr val="tx1"/>
                </a:solidFill>
              </a:rPr>
              <a:t> </a:t>
            </a:r>
            <a:r>
              <a:rPr lang="en-US" sz="2000" b="1" dirty="0" smtClean="0">
                <a:solidFill>
                  <a:schemeClr val="tx1"/>
                </a:solidFill>
              </a:rPr>
              <a:t>in</a:t>
            </a:r>
            <a:br>
              <a:rPr lang="en-US" sz="2000" b="1" dirty="0" smtClean="0">
                <a:solidFill>
                  <a:schemeClr val="tx1"/>
                </a:solidFill>
              </a:rPr>
            </a:br>
            <a:r>
              <a:rPr lang="en-US" sz="2000" b="1" dirty="0" err="1" smtClean="0">
                <a:solidFill>
                  <a:schemeClr val="tx1"/>
                </a:solidFill>
              </a:rPr>
              <a:t>mactable</a:t>
            </a:r>
            <a:r>
              <a:rPr lang="en-US" sz="2000" b="1" dirty="0">
                <a:solidFill>
                  <a:schemeClr val="tx1"/>
                </a:solidFill>
              </a:rPr>
              <a:t>?</a:t>
            </a:r>
          </a:p>
        </p:txBody>
      </p:sp>
      <p:cxnSp>
        <p:nvCxnSpPr>
          <p:cNvPr id="12" name="Elbow Connector 11"/>
          <p:cNvCxnSpPr>
            <a:stCxn id="7" idx="3"/>
            <a:endCxn id="10" idx="0"/>
          </p:cNvCxnSpPr>
          <p:nvPr/>
        </p:nvCxnSpPr>
        <p:spPr>
          <a:xfrm>
            <a:off x="7197044" y="2083309"/>
            <a:ext cx="696636" cy="583692"/>
          </a:xfrm>
          <a:prstGeom prst="bentConnector2">
            <a:avLst/>
          </a:prstGeom>
          <a:noFill/>
          <a:ln>
            <a:solidFill>
              <a:schemeClr val="tx1"/>
            </a:solidFill>
            <a:tailEnd type="triangle" w="lg" len="lg"/>
          </a:ln>
        </p:spPr>
        <p:style>
          <a:lnRef idx="2">
            <a:schemeClr val="accent1">
              <a:shade val="50000"/>
            </a:schemeClr>
          </a:lnRef>
          <a:fillRef idx="1">
            <a:schemeClr val="accent1"/>
          </a:fillRef>
          <a:effectRef idx="0">
            <a:schemeClr val="accent1"/>
          </a:effectRef>
          <a:fontRef idx="minor">
            <a:schemeClr val="lt1"/>
          </a:fontRef>
        </p:style>
      </p:cxnSp>
      <p:cxnSp>
        <p:nvCxnSpPr>
          <p:cNvPr id="15" name="Elbow Connector 14"/>
          <p:cNvCxnSpPr>
            <a:stCxn id="7" idx="1"/>
          </p:cNvCxnSpPr>
          <p:nvPr/>
        </p:nvCxnSpPr>
        <p:spPr>
          <a:xfrm rot="10800000" flipV="1">
            <a:off x="5054364" y="2083309"/>
            <a:ext cx="240729" cy="2382754"/>
          </a:xfrm>
          <a:prstGeom prst="bentConnector2">
            <a:avLst/>
          </a:prstGeom>
          <a:noFill/>
          <a:ln>
            <a:solidFill>
              <a:schemeClr val="tx1"/>
            </a:solidFill>
            <a:tailEnd type="triangle" w="lg" len="lg"/>
          </a:ln>
        </p:spPr>
        <p:style>
          <a:lnRef idx="2">
            <a:schemeClr val="accent1">
              <a:shade val="50000"/>
            </a:schemeClr>
          </a:lnRef>
          <a:fillRef idx="1">
            <a:schemeClr val="accent1"/>
          </a:fillRef>
          <a:effectRef idx="0">
            <a:schemeClr val="accent1"/>
          </a:effectRef>
          <a:fontRef idx="minor">
            <a:schemeClr val="lt1"/>
          </a:fontRef>
        </p:style>
      </p:cxnSp>
      <p:cxnSp>
        <p:nvCxnSpPr>
          <p:cNvPr id="26" name="Elbow Connector 25"/>
          <p:cNvCxnSpPr>
            <a:stCxn id="10" idx="2"/>
            <a:endCxn id="9" idx="0"/>
          </p:cNvCxnSpPr>
          <p:nvPr/>
        </p:nvCxnSpPr>
        <p:spPr>
          <a:xfrm rot="16200000" flipH="1">
            <a:off x="7710838" y="4121620"/>
            <a:ext cx="365685" cy="1"/>
          </a:xfrm>
          <a:prstGeom prst="bentConnector3">
            <a:avLst>
              <a:gd name="adj1" fmla="val 50000"/>
            </a:avLst>
          </a:prstGeom>
          <a:noFill/>
          <a:ln>
            <a:solidFill>
              <a:schemeClr val="tx1"/>
            </a:solidFill>
            <a:tailEnd type="triangle" w="lg" len="lg"/>
          </a:ln>
        </p:spPr>
        <p:style>
          <a:lnRef idx="2">
            <a:schemeClr val="accent1">
              <a:shade val="50000"/>
            </a:schemeClr>
          </a:lnRef>
          <a:fillRef idx="1">
            <a:schemeClr val="accent1"/>
          </a:fillRef>
          <a:effectRef idx="0">
            <a:schemeClr val="accent1"/>
          </a:effectRef>
          <a:fontRef idx="minor">
            <a:schemeClr val="lt1"/>
          </a:fontRef>
        </p:style>
      </p:cxnSp>
      <p:cxnSp>
        <p:nvCxnSpPr>
          <p:cNvPr id="30" name="Straight Arrow Connector 29"/>
          <p:cNvCxnSpPr>
            <a:endCxn id="7" idx="0"/>
          </p:cNvCxnSpPr>
          <p:nvPr/>
        </p:nvCxnSpPr>
        <p:spPr>
          <a:xfrm>
            <a:off x="6246068" y="1219201"/>
            <a:ext cx="0" cy="228600"/>
          </a:xfrm>
          <a:prstGeom prst="straightConnector1">
            <a:avLst/>
          </a:prstGeom>
          <a:noFill/>
          <a:ln>
            <a:solidFill>
              <a:schemeClr val="tx1"/>
            </a:solidFill>
            <a:tailEnd type="triangle" w="lg" len="lg"/>
          </a:ln>
        </p:spPr>
        <p:style>
          <a:lnRef idx="2">
            <a:schemeClr val="accent1">
              <a:shade val="50000"/>
            </a:schemeClr>
          </a:lnRef>
          <a:fillRef idx="1">
            <a:schemeClr val="accent1"/>
          </a:fillRef>
          <a:effectRef idx="0">
            <a:schemeClr val="accent1"/>
          </a:effectRef>
          <a:fontRef idx="minor">
            <a:schemeClr val="lt1"/>
          </a:fontRef>
        </p:style>
      </p:cxnSp>
      <p:cxnSp>
        <p:nvCxnSpPr>
          <p:cNvPr id="31" name="Straight Arrow Connector 30"/>
          <p:cNvCxnSpPr>
            <a:stCxn id="10" idx="1"/>
          </p:cNvCxnSpPr>
          <p:nvPr/>
        </p:nvCxnSpPr>
        <p:spPr>
          <a:xfrm rot="10800000" flipV="1">
            <a:off x="5496791" y="3302889"/>
            <a:ext cx="1447800" cy="1163173"/>
          </a:xfrm>
          <a:prstGeom prst="bentConnector3">
            <a:avLst>
              <a:gd name="adj1" fmla="val 100239"/>
            </a:avLst>
          </a:prstGeom>
          <a:noFill/>
          <a:ln>
            <a:solidFill>
              <a:schemeClr val="tx1"/>
            </a:solidFill>
            <a:tailEnd type="triangle" w="lg" len="lg"/>
          </a:ln>
        </p:spPr>
        <p:style>
          <a:lnRef idx="2">
            <a:schemeClr val="accent1">
              <a:shade val="50000"/>
            </a:schemeClr>
          </a:lnRef>
          <a:fillRef idx="1">
            <a:schemeClr val="accent1"/>
          </a:fillRef>
          <a:effectRef idx="0">
            <a:schemeClr val="accent1"/>
          </a:effectRef>
          <a:fontRef idx="minor">
            <a:schemeClr val="lt1"/>
          </a:fontRef>
        </p:style>
      </p:cxnSp>
      <p:cxnSp>
        <p:nvCxnSpPr>
          <p:cNvPr id="35" name="Elbow Connector 34"/>
          <p:cNvCxnSpPr/>
          <p:nvPr/>
        </p:nvCxnSpPr>
        <p:spPr>
          <a:xfrm rot="5400000">
            <a:off x="3776581" y="1948811"/>
            <a:ext cx="3211822" cy="1295401"/>
          </a:xfrm>
          <a:prstGeom prst="bentConnector3">
            <a:avLst>
              <a:gd name="adj1" fmla="val 26391"/>
            </a:avLst>
          </a:prstGeom>
          <a:noFill/>
          <a:ln w="38100">
            <a:solidFill>
              <a:srgbClr val="FF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cxnSp>
        <p:nvCxnSpPr>
          <p:cNvPr id="39" name="Elbow Connector 38"/>
          <p:cNvCxnSpPr/>
          <p:nvPr/>
        </p:nvCxnSpPr>
        <p:spPr>
          <a:xfrm rot="16200000" flipH="1">
            <a:off x="5948279" y="1682113"/>
            <a:ext cx="3211824" cy="1828800"/>
          </a:xfrm>
          <a:prstGeom prst="bentConnector3">
            <a:avLst>
              <a:gd name="adj1" fmla="val 16322"/>
            </a:avLst>
          </a:prstGeom>
          <a:noFill/>
          <a:ln w="38100">
            <a:solidFill>
              <a:srgbClr val="0070C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cxnSp>
        <p:nvCxnSpPr>
          <p:cNvPr id="44" name="Elbow Connector 43"/>
          <p:cNvCxnSpPr/>
          <p:nvPr/>
        </p:nvCxnSpPr>
        <p:spPr>
          <a:xfrm rot="5400000">
            <a:off x="5221114" y="1902830"/>
            <a:ext cx="2483306" cy="2160549"/>
          </a:xfrm>
          <a:prstGeom prst="bentConnector3">
            <a:avLst>
              <a:gd name="adj1" fmla="val 53766"/>
            </a:avLst>
          </a:prstGeom>
          <a:noFill/>
          <a:ln w="38100">
            <a:solidFill>
              <a:srgbClr val="7030A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cxnSp>
        <p:nvCxnSpPr>
          <p:cNvPr id="51" name="Elbow Connector 50"/>
          <p:cNvCxnSpPr/>
          <p:nvPr/>
        </p:nvCxnSpPr>
        <p:spPr>
          <a:xfrm>
            <a:off x="6412816" y="990601"/>
            <a:ext cx="1141376" cy="762001"/>
          </a:xfrm>
          <a:prstGeom prst="bentConnector3">
            <a:avLst>
              <a:gd name="adj1" fmla="val -804"/>
            </a:avLst>
          </a:prstGeom>
          <a:noFill/>
          <a:ln w="38100">
            <a:solidFill>
              <a:srgbClr val="7030A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sp>
        <p:nvSpPr>
          <p:cNvPr id="59" name="TextBox 58"/>
          <p:cNvSpPr txBox="1"/>
          <p:nvPr/>
        </p:nvSpPr>
        <p:spPr>
          <a:xfrm>
            <a:off x="18265" y="1600201"/>
            <a:ext cx="4782335" cy="1988237"/>
          </a:xfrm>
          <a:prstGeom prst="rect">
            <a:avLst/>
          </a:prstGeom>
          <a:noFill/>
        </p:spPr>
        <p:txBody>
          <a:bodyPr wrap="none" rtlCol="0">
            <a:spAutoFit/>
          </a:bodyPr>
          <a:lstStyle/>
          <a:p>
            <a:pPr>
              <a:lnSpc>
                <a:spcPct val="110000"/>
              </a:lnSpc>
            </a:pPr>
            <a:r>
              <a:rPr lang="en-US" sz="2800" b="1" dirty="0" smtClean="0"/>
              <a:t>Equivalence classes of packets:</a:t>
            </a:r>
          </a:p>
          <a:p>
            <a:pPr marL="342900" indent="-342900">
              <a:lnSpc>
                <a:spcPct val="110000"/>
              </a:lnSpc>
              <a:buFont typeface="+mj-lt"/>
              <a:buAutoNum type="arabicPeriod"/>
            </a:pPr>
            <a:r>
              <a:rPr lang="en-US" sz="2800" dirty="0" smtClean="0">
                <a:solidFill>
                  <a:srgbClr val="FF0000"/>
                </a:solidFill>
              </a:rPr>
              <a:t>Broadcast destination</a:t>
            </a:r>
          </a:p>
          <a:p>
            <a:pPr marL="342900" indent="-342900">
              <a:lnSpc>
                <a:spcPct val="110000"/>
              </a:lnSpc>
              <a:buFont typeface="+mj-lt"/>
              <a:buAutoNum type="arabicPeriod"/>
            </a:pPr>
            <a:r>
              <a:rPr lang="en-US" sz="2800" dirty="0" smtClean="0">
                <a:solidFill>
                  <a:srgbClr val="7030A0"/>
                </a:solidFill>
              </a:rPr>
              <a:t>Unknown unicast destination</a:t>
            </a:r>
          </a:p>
          <a:p>
            <a:pPr marL="342900" indent="-342900">
              <a:lnSpc>
                <a:spcPct val="110000"/>
              </a:lnSpc>
              <a:buFont typeface="+mj-lt"/>
              <a:buAutoNum type="arabicPeriod"/>
            </a:pPr>
            <a:r>
              <a:rPr lang="en-US" sz="2800" dirty="0" smtClean="0">
                <a:solidFill>
                  <a:srgbClr val="0070C0"/>
                </a:solidFill>
              </a:rPr>
              <a:t>Known unicast </a:t>
            </a:r>
            <a:r>
              <a:rPr lang="en-US" sz="2800" dirty="0">
                <a:solidFill>
                  <a:srgbClr val="0070C0"/>
                </a:solidFill>
              </a:rPr>
              <a:t>destination</a:t>
            </a:r>
          </a:p>
        </p:txBody>
      </p:sp>
      <p:sp>
        <p:nvSpPr>
          <p:cNvPr id="60" name="TextBox 59"/>
          <p:cNvSpPr txBox="1"/>
          <p:nvPr/>
        </p:nvSpPr>
        <p:spPr>
          <a:xfrm>
            <a:off x="5038909" y="2099847"/>
            <a:ext cx="491225" cy="369332"/>
          </a:xfrm>
          <a:prstGeom prst="rect">
            <a:avLst/>
          </a:prstGeom>
          <a:noFill/>
        </p:spPr>
        <p:txBody>
          <a:bodyPr wrap="none" rtlCol="0">
            <a:spAutoFit/>
          </a:bodyPr>
          <a:lstStyle/>
          <a:p>
            <a:r>
              <a:rPr lang="en-US" sz="1800" dirty="0" smtClean="0"/>
              <a:t>yes</a:t>
            </a:r>
            <a:endParaRPr lang="en-US" sz="1800" dirty="0"/>
          </a:p>
        </p:txBody>
      </p:sp>
      <p:sp>
        <p:nvSpPr>
          <p:cNvPr id="61" name="TextBox 60"/>
          <p:cNvSpPr txBox="1"/>
          <p:nvPr/>
        </p:nvSpPr>
        <p:spPr>
          <a:xfrm>
            <a:off x="6695919" y="3305238"/>
            <a:ext cx="428322" cy="369332"/>
          </a:xfrm>
          <a:prstGeom prst="rect">
            <a:avLst/>
          </a:prstGeom>
          <a:noFill/>
        </p:spPr>
        <p:txBody>
          <a:bodyPr wrap="none" rtlCol="0">
            <a:spAutoFit/>
          </a:bodyPr>
          <a:lstStyle/>
          <a:p>
            <a:r>
              <a:rPr lang="en-US" sz="1800" dirty="0" smtClean="0"/>
              <a:t>no</a:t>
            </a:r>
            <a:endParaRPr lang="en-US" sz="1800" dirty="0"/>
          </a:p>
        </p:txBody>
      </p:sp>
      <p:sp>
        <p:nvSpPr>
          <p:cNvPr id="62" name="TextBox 61"/>
          <p:cNvSpPr txBox="1"/>
          <p:nvPr/>
        </p:nvSpPr>
        <p:spPr>
          <a:xfrm>
            <a:off x="7020791" y="2099847"/>
            <a:ext cx="428322" cy="369332"/>
          </a:xfrm>
          <a:prstGeom prst="rect">
            <a:avLst/>
          </a:prstGeom>
          <a:noFill/>
        </p:spPr>
        <p:txBody>
          <a:bodyPr wrap="none" rtlCol="0">
            <a:spAutoFit/>
          </a:bodyPr>
          <a:lstStyle/>
          <a:p>
            <a:r>
              <a:rPr lang="en-US" sz="1800" dirty="0" smtClean="0"/>
              <a:t>no</a:t>
            </a:r>
            <a:endParaRPr lang="en-US" sz="1800" dirty="0"/>
          </a:p>
        </p:txBody>
      </p:sp>
      <p:sp>
        <p:nvSpPr>
          <p:cNvPr id="63" name="TextBox 62"/>
          <p:cNvSpPr txBox="1"/>
          <p:nvPr/>
        </p:nvSpPr>
        <p:spPr>
          <a:xfrm>
            <a:off x="7435244" y="3886201"/>
            <a:ext cx="491225" cy="369332"/>
          </a:xfrm>
          <a:prstGeom prst="rect">
            <a:avLst/>
          </a:prstGeom>
          <a:noFill/>
        </p:spPr>
        <p:txBody>
          <a:bodyPr wrap="none" rtlCol="0">
            <a:spAutoFit/>
          </a:bodyPr>
          <a:lstStyle/>
          <a:p>
            <a:r>
              <a:rPr lang="en-US" sz="1800" dirty="0" smtClean="0"/>
              <a:t>yes</a:t>
            </a:r>
            <a:endParaRPr lang="en-US" sz="1800" dirty="0"/>
          </a:p>
        </p:txBody>
      </p:sp>
      <p:sp>
        <p:nvSpPr>
          <p:cNvPr id="25" name="TextBox 24"/>
          <p:cNvSpPr txBox="1"/>
          <p:nvPr/>
        </p:nvSpPr>
        <p:spPr>
          <a:xfrm>
            <a:off x="290050" y="5186991"/>
            <a:ext cx="8563900" cy="1093404"/>
          </a:xfrm>
          <a:prstGeom prst="roundRect">
            <a:avLst/>
          </a:prstGeom>
          <a:solidFill>
            <a:schemeClr val="accent6">
              <a:lumMod val="40000"/>
              <a:lumOff val="60000"/>
            </a:schemeClr>
          </a:solidFill>
          <a:ln w="57150">
            <a:solidFill>
              <a:srgbClr val="C00000"/>
            </a:solidFill>
          </a:ln>
        </p:spPr>
        <p:txBody>
          <a:bodyPr wrap="none" rtlCol="0" anchor="ctr">
            <a:noAutofit/>
          </a:bodyPr>
          <a:lstStyle/>
          <a:p>
            <a:pPr algn="ctr"/>
            <a:r>
              <a:rPr lang="en-GB" sz="2800" dirty="0" smtClean="0"/>
              <a:t>Code </a:t>
            </a:r>
            <a:r>
              <a:rPr lang="en-GB" sz="2800" dirty="0"/>
              <a:t>itself reveals </a:t>
            </a:r>
            <a:r>
              <a:rPr lang="en-GB" sz="2800" dirty="0" smtClean="0"/>
              <a:t>equivalence classes of </a:t>
            </a:r>
            <a:r>
              <a:rPr lang="en-GB" sz="2800" dirty="0"/>
              <a:t>packets</a:t>
            </a:r>
          </a:p>
        </p:txBody>
      </p:sp>
      <p:sp>
        <p:nvSpPr>
          <p:cNvPr id="27" name="TextBox 26"/>
          <p:cNvSpPr txBox="1"/>
          <p:nvPr/>
        </p:nvSpPr>
        <p:spPr>
          <a:xfrm>
            <a:off x="6018553" y="914400"/>
            <a:ext cx="452945" cy="338554"/>
          </a:xfrm>
          <a:prstGeom prst="rect">
            <a:avLst/>
          </a:prstGeom>
          <a:noFill/>
        </p:spPr>
        <p:txBody>
          <a:bodyPr wrap="none" rtlCol="0">
            <a:spAutoFit/>
          </a:bodyPr>
          <a:lstStyle/>
          <a:p>
            <a:pPr algn="ctr"/>
            <a:r>
              <a:rPr lang="en-US" dirty="0" err="1" smtClean="0"/>
              <a:t>pkt</a:t>
            </a:r>
            <a:endParaRPr lang="en-US" dirty="0"/>
          </a:p>
        </p:txBody>
      </p:sp>
    </p:spTree>
    <p:extLst>
      <p:ext uri="{BB962C8B-B14F-4D97-AF65-F5344CB8AC3E}">
        <p14:creationId xmlns:p14="http://schemas.microsoft.com/office/powerpoint/2010/main" val="3411447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up)">
                                      <p:cBhvr>
                                        <p:cTn id="11" dur="500"/>
                                        <p:tgtEl>
                                          <p:spTgt spid="35"/>
                                        </p:tgtEl>
                                      </p:cBhvr>
                                    </p:animEffect>
                                  </p:childTnLst>
                                </p:cTn>
                              </p:par>
                              <p:par>
                                <p:cTn id="12" presetID="1" presetClass="entr" presetSubtype="0" fill="hold" nodeType="withEffect">
                                  <p:stCondLst>
                                    <p:cond delay="0"/>
                                  </p:stCondLst>
                                  <p:childTnLst>
                                    <p:set>
                                      <p:cBhvr>
                                        <p:cTn id="13" dur="1" fill="hold">
                                          <p:stCondLst>
                                            <p:cond delay="0"/>
                                          </p:stCondLst>
                                        </p:cTn>
                                        <p:tgtEl>
                                          <p:spTgt spid="59">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wipe(up)">
                                      <p:cBhvr>
                                        <p:cTn id="18" dur="250"/>
                                        <p:tgtEl>
                                          <p:spTgt spid="51"/>
                                        </p:tgtEl>
                                      </p:cBhvr>
                                    </p:animEffect>
                                  </p:childTnLst>
                                </p:cTn>
                              </p:par>
                              <p:par>
                                <p:cTn id="19" presetID="1" presetClass="entr" presetSubtype="0" fill="hold" nodeType="withEffect">
                                  <p:stCondLst>
                                    <p:cond delay="0"/>
                                  </p:stCondLst>
                                  <p:childTnLst>
                                    <p:set>
                                      <p:cBhvr>
                                        <p:cTn id="20" dur="1" fill="hold">
                                          <p:stCondLst>
                                            <p:cond delay="0"/>
                                          </p:stCondLst>
                                        </p:cTn>
                                        <p:tgtEl>
                                          <p:spTgt spid="59">
                                            <p:txEl>
                                              <p:pRg st="2" end="2"/>
                                            </p:txEl>
                                          </p:spTgt>
                                        </p:tgtEl>
                                        <p:attrNameLst>
                                          <p:attrName>style.visibility</p:attrName>
                                        </p:attrNameLst>
                                      </p:cBhvr>
                                      <p:to>
                                        <p:strVal val="visible"/>
                                      </p:to>
                                    </p:set>
                                  </p:childTnLst>
                                </p:cTn>
                              </p:par>
                            </p:childTnLst>
                          </p:cTn>
                        </p:par>
                        <p:par>
                          <p:cTn id="21" fill="hold">
                            <p:stCondLst>
                              <p:cond delay="250"/>
                            </p:stCondLst>
                            <p:childTnLst>
                              <p:par>
                                <p:cTn id="22" presetID="22" presetClass="entr" presetSubtype="1" fill="hold"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ipe(up)">
                                      <p:cBhvr>
                                        <p:cTn id="24" dur="250"/>
                                        <p:tgtEl>
                                          <p:spTgt spid="4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wipe(up)">
                                      <p:cBhvr>
                                        <p:cTn id="29" dur="500"/>
                                        <p:tgtEl>
                                          <p:spTgt spid="39"/>
                                        </p:tgtEl>
                                      </p:cBhvr>
                                    </p:animEffect>
                                  </p:childTnLst>
                                </p:cTn>
                              </p:par>
                              <p:par>
                                <p:cTn id="30" presetID="1" presetClass="entr" presetSubtype="0" fill="hold" nodeType="withEffect">
                                  <p:stCondLst>
                                    <p:cond delay="0"/>
                                  </p:stCondLst>
                                  <p:childTnLst>
                                    <p:set>
                                      <p:cBhvr>
                                        <p:cTn id="31" dur="1" fill="hold">
                                          <p:stCondLst>
                                            <p:cond delay="0"/>
                                          </p:stCondLst>
                                        </p:cTn>
                                        <p:tgtEl>
                                          <p:spTgt spid="59">
                                            <p:txEl>
                                              <p:pRg st="3" end="3"/>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82000" cy="1143000"/>
          </a:xfrm>
        </p:spPr>
        <p:txBody>
          <a:bodyPr>
            <a:normAutofit fontScale="90000"/>
          </a:bodyPr>
          <a:lstStyle/>
          <a:p>
            <a:r>
              <a:rPr lang="en-US" b="1" dirty="0" smtClean="0">
                <a:solidFill>
                  <a:srgbClr val="0070C0"/>
                </a:solidFill>
                <a:effectLst>
                  <a:outerShdw blurRad="38100" dist="38100" dir="2700000" algn="tl">
                    <a:srgbClr val="000000">
                      <a:alpha val="43137"/>
                    </a:srgbClr>
                  </a:outerShdw>
                </a:effectLst>
              </a:rPr>
              <a:t>Code Analysis: Symbolic Execution (SE)</a:t>
            </a:r>
            <a:endParaRPr lang="en-US" b="1" dirty="0">
              <a:solidFill>
                <a:srgbClr val="0070C0"/>
              </a:solidFill>
              <a:effectLst>
                <a:outerShdw blurRad="38100" dist="38100" dir="2700000" algn="tl">
                  <a:srgbClr val="000000">
                    <a:alpha val="43137"/>
                  </a:srgbClr>
                </a:outerShdw>
              </a:effectLst>
            </a:endParaRPr>
          </a:p>
        </p:txBody>
      </p:sp>
      <p:sp>
        <p:nvSpPr>
          <p:cNvPr id="25" name="Rectangle 24"/>
          <p:cNvSpPr/>
          <p:nvPr/>
        </p:nvSpPr>
        <p:spPr>
          <a:xfrm rot="5400000">
            <a:off x="5740961" y="3815490"/>
            <a:ext cx="4635245" cy="29005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lumMod val="75000"/>
                    <a:lumOff val="25000"/>
                  </a:schemeClr>
                </a:solidFill>
              </a:rPr>
              <a:t>Packet arrival handler</a:t>
            </a:r>
            <a:endParaRPr lang="en-US" sz="2400" dirty="0">
              <a:solidFill>
                <a:schemeClr val="tx1">
                  <a:lumMod val="75000"/>
                  <a:lumOff val="25000"/>
                </a:schemeClr>
              </a:solidFill>
            </a:endParaRPr>
          </a:p>
        </p:txBody>
      </p:sp>
      <p:cxnSp>
        <p:nvCxnSpPr>
          <p:cNvPr id="14" name="Straight Arrow Connector 13"/>
          <p:cNvCxnSpPr>
            <a:endCxn id="7" idx="0"/>
          </p:cNvCxnSpPr>
          <p:nvPr/>
        </p:nvCxnSpPr>
        <p:spPr>
          <a:xfrm>
            <a:off x="4219788" y="1903200"/>
            <a:ext cx="0" cy="229550"/>
          </a:xfrm>
          <a:prstGeom prst="straightConnector1">
            <a:avLst/>
          </a:prstGeom>
          <a:noFill/>
          <a:ln>
            <a:solidFill>
              <a:schemeClr val="tx1"/>
            </a:solidFill>
            <a:tailEnd type="triangle" w="lg" len="lg"/>
          </a:ln>
        </p:spPr>
        <p:style>
          <a:lnRef idx="2">
            <a:schemeClr val="accent1">
              <a:shade val="50000"/>
            </a:schemeClr>
          </a:lnRef>
          <a:fillRef idx="1">
            <a:schemeClr val="accent1"/>
          </a:fillRef>
          <a:effectRef idx="0">
            <a:schemeClr val="accent1"/>
          </a:effectRef>
          <a:fontRef idx="minor">
            <a:schemeClr val="lt1"/>
          </a:fontRef>
        </p:style>
      </p:cxnSp>
      <p:grpSp>
        <p:nvGrpSpPr>
          <p:cNvPr id="28" name="Group 27"/>
          <p:cNvGrpSpPr/>
          <p:nvPr/>
        </p:nvGrpSpPr>
        <p:grpSpPr>
          <a:xfrm>
            <a:off x="3012629" y="2132750"/>
            <a:ext cx="2382954" cy="1271016"/>
            <a:chOff x="3012629" y="2132750"/>
            <a:chExt cx="2382954" cy="1271016"/>
          </a:xfrm>
        </p:grpSpPr>
        <p:sp>
          <p:nvSpPr>
            <p:cNvPr id="7" name="Flowchart: Decision 6"/>
            <p:cNvSpPr/>
            <p:nvPr/>
          </p:nvSpPr>
          <p:spPr>
            <a:xfrm>
              <a:off x="3268812" y="2132750"/>
              <a:ext cx="1901952" cy="1271016"/>
            </a:xfrm>
            <a:prstGeom prst="flowChartDecisi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pPr algn="ctr"/>
              <a:r>
                <a:rPr lang="en-US" sz="2000" b="1" dirty="0" smtClean="0">
                  <a:solidFill>
                    <a:schemeClr val="tx1"/>
                  </a:solidFill>
                </a:rPr>
                <a:t>is </a:t>
              </a:r>
              <a:r>
                <a:rPr lang="el-GR" sz="2000" b="1" dirty="0" smtClean="0">
                  <a:solidFill>
                    <a:schemeClr val="tx1"/>
                  </a:solidFill>
                  <a:latin typeface="Cambria Math" pitchFamily="18" charset="0"/>
                  <a:ea typeface="Cambria Math" pitchFamily="18" charset="0"/>
                </a:rPr>
                <a:t>λ</a:t>
              </a:r>
              <a:r>
                <a:rPr lang="en-US" sz="2000" b="1" dirty="0" smtClean="0">
                  <a:solidFill>
                    <a:schemeClr val="tx1"/>
                  </a:solidFill>
                </a:rPr>
                <a:t>.</a:t>
              </a:r>
              <a:r>
                <a:rPr lang="en-US" sz="2000" b="1" dirty="0" err="1" smtClean="0">
                  <a:solidFill>
                    <a:schemeClr val="tx1"/>
                  </a:solidFill>
                </a:rPr>
                <a:t>dst</a:t>
              </a:r>
              <a:r>
                <a:rPr lang="en-US" sz="2000" b="1" dirty="0" smtClean="0">
                  <a:solidFill>
                    <a:schemeClr val="tx1"/>
                  </a:solidFill>
                </a:rPr>
                <a:t/>
              </a:r>
              <a:br>
                <a:rPr lang="en-US" sz="2000" b="1" dirty="0" smtClean="0">
                  <a:solidFill>
                    <a:schemeClr val="tx1"/>
                  </a:solidFill>
                </a:rPr>
              </a:br>
              <a:r>
                <a:rPr lang="en-US" sz="2000" b="1" dirty="0" smtClean="0">
                  <a:solidFill>
                    <a:schemeClr val="tx1"/>
                  </a:solidFill>
                </a:rPr>
                <a:t>broadcast?</a:t>
              </a:r>
              <a:endParaRPr lang="en-US" sz="2000" b="1" dirty="0">
                <a:solidFill>
                  <a:schemeClr val="tx1"/>
                </a:solidFill>
              </a:endParaRPr>
            </a:p>
          </p:txBody>
        </p:sp>
        <p:sp>
          <p:nvSpPr>
            <p:cNvPr id="20" name="TextBox 19"/>
            <p:cNvSpPr txBox="1"/>
            <p:nvPr/>
          </p:nvSpPr>
          <p:spPr>
            <a:xfrm>
              <a:off x="3012629" y="2784796"/>
              <a:ext cx="457882" cy="338554"/>
            </a:xfrm>
            <a:prstGeom prst="rect">
              <a:avLst/>
            </a:prstGeom>
            <a:noFill/>
          </p:spPr>
          <p:txBody>
            <a:bodyPr wrap="none" rtlCol="0">
              <a:spAutoFit/>
            </a:bodyPr>
            <a:lstStyle/>
            <a:p>
              <a:r>
                <a:rPr lang="en-US" dirty="0" smtClean="0"/>
                <a:t>yes</a:t>
              </a:r>
              <a:endParaRPr lang="en-US" dirty="0"/>
            </a:p>
          </p:txBody>
        </p:sp>
        <p:sp>
          <p:nvSpPr>
            <p:cNvPr id="22" name="TextBox 21"/>
            <p:cNvSpPr txBox="1"/>
            <p:nvPr/>
          </p:nvSpPr>
          <p:spPr>
            <a:xfrm>
              <a:off x="4994511" y="2784796"/>
              <a:ext cx="401072" cy="338554"/>
            </a:xfrm>
            <a:prstGeom prst="rect">
              <a:avLst/>
            </a:prstGeom>
            <a:noFill/>
          </p:spPr>
          <p:txBody>
            <a:bodyPr wrap="none" rtlCol="0">
              <a:spAutoFit/>
            </a:bodyPr>
            <a:lstStyle/>
            <a:p>
              <a:r>
                <a:rPr lang="en-US" dirty="0" smtClean="0"/>
                <a:t>no</a:t>
              </a:r>
              <a:endParaRPr lang="en-US" dirty="0"/>
            </a:p>
          </p:txBody>
        </p:sp>
      </p:grpSp>
      <p:sp>
        <p:nvSpPr>
          <p:cNvPr id="27" name="TextBox 26"/>
          <p:cNvSpPr txBox="1"/>
          <p:nvPr/>
        </p:nvSpPr>
        <p:spPr>
          <a:xfrm>
            <a:off x="3122857" y="1072203"/>
            <a:ext cx="2193870" cy="830997"/>
          </a:xfrm>
          <a:prstGeom prst="rect">
            <a:avLst/>
          </a:prstGeom>
          <a:noFill/>
        </p:spPr>
        <p:txBody>
          <a:bodyPr wrap="none" rtlCol="0">
            <a:spAutoFit/>
          </a:bodyPr>
          <a:lstStyle/>
          <a:p>
            <a:pPr algn="ctr"/>
            <a:r>
              <a:rPr lang="en-US" sz="2400" dirty="0" smtClean="0"/>
              <a:t>Symbolic packet</a:t>
            </a:r>
            <a:br>
              <a:rPr lang="en-US" sz="2400" dirty="0" smtClean="0"/>
            </a:br>
            <a:r>
              <a:rPr lang="el-GR" sz="2400" b="1" dirty="0" smtClean="0">
                <a:latin typeface="Cambria Math" pitchFamily="18" charset="0"/>
                <a:ea typeface="Cambria Math" pitchFamily="18" charset="0"/>
              </a:rPr>
              <a:t>λ</a:t>
            </a:r>
            <a:endParaRPr lang="en-US" sz="2400" b="1" dirty="0">
              <a:latin typeface="Cambria Math" pitchFamily="18" charset="0"/>
              <a:ea typeface="Cambria Math" pitchFamily="18" charset="0"/>
            </a:endParaRPr>
          </a:p>
        </p:txBody>
      </p:sp>
      <p:grpSp>
        <p:nvGrpSpPr>
          <p:cNvPr id="33" name="Group 32"/>
          <p:cNvGrpSpPr/>
          <p:nvPr/>
        </p:nvGrpSpPr>
        <p:grpSpPr>
          <a:xfrm>
            <a:off x="1447800" y="2328446"/>
            <a:ext cx="2514600" cy="3949692"/>
            <a:chOff x="1447800" y="2328446"/>
            <a:chExt cx="2514600" cy="3949692"/>
          </a:xfrm>
        </p:grpSpPr>
        <p:sp>
          <p:nvSpPr>
            <p:cNvPr id="8" name="Flowchart: Process 7"/>
            <p:cNvSpPr/>
            <p:nvPr/>
          </p:nvSpPr>
          <p:spPr>
            <a:xfrm>
              <a:off x="2587387" y="5638800"/>
              <a:ext cx="1375013" cy="639338"/>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Flood packet</a:t>
              </a:r>
              <a:endParaRPr lang="en-US" b="1" dirty="0">
                <a:solidFill>
                  <a:schemeClr val="tx1"/>
                </a:solidFill>
              </a:endParaRPr>
            </a:p>
          </p:txBody>
        </p:sp>
        <p:cxnSp>
          <p:nvCxnSpPr>
            <p:cNvPr id="12" name="Elbow Connector 11"/>
            <p:cNvCxnSpPr>
              <a:stCxn id="7" idx="1"/>
            </p:cNvCxnSpPr>
            <p:nvPr/>
          </p:nvCxnSpPr>
          <p:spPr>
            <a:xfrm rot="10800000" flipV="1">
              <a:off x="3027292" y="2768258"/>
              <a:ext cx="241521" cy="2870542"/>
            </a:xfrm>
            <a:prstGeom prst="bentConnector2">
              <a:avLst/>
            </a:prstGeom>
            <a:noFill/>
            <a:ln>
              <a:solidFill>
                <a:srgbClr val="FF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cxnSp>
        <p:sp>
          <p:nvSpPr>
            <p:cNvPr id="29" name="TextBox 28"/>
            <p:cNvSpPr txBox="1"/>
            <p:nvPr/>
          </p:nvSpPr>
          <p:spPr>
            <a:xfrm>
              <a:off x="1447800" y="2328446"/>
              <a:ext cx="1871218" cy="338554"/>
            </a:xfrm>
            <a:prstGeom prst="rect">
              <a:avLst/>
            </a:prstGeom>
            <a:noFill/>
          </p:spPr>
          <p:txBody>
            <a:bodyPr wrap="none" rtlCol="0">
              <a:spAutoFit/>
            </a:bodyPr>
            <a:lstStyle/>
            <a:p>
              <a:pPr algn="ctr"/>
              <a:r>
                <a:rPr lang="el-GR" b="1" dirty="0" smtClean="0">
                  <a:latin typeface="Cambria Math" pitchFamily="18" charset="0"/>
                  <a:ea typeface="Cambria Math" pitchFamily="18" charset="0"/>
                </a:rPr>
                <a:t>λ</a:t>
              </a:r>
              <a:r>
                <a:rPr lang="en-GB" b="1" dirty="0" smtClean="0">
                  <a:latin typeface="Cambria Math" pitchFamily="18" charset="0"/>
                  <a:ea typeface="Cambria Math" pitchFamily="18" charset="0"/>
                </a:rPr>
                <a:t> .</a:t>
              </a:r>
              <a:r>
                <a:rPr lang="en-GB" b="1" dirty="0" err="1" smtClean="0">
                  <a:latin typeface="Cambria Math" pitchFamily="18" charset="0"/>
                  <a:ea typeface="Cambria Math" pitchFamily="18" charset="0"/>
                </a:rPr>
                <a:t>dst</a:t>
              </a:r>
              <a:r>
                <a:rPr lang="en-GB" b="1" dirty="0" smtClean="0">
                  <a:latin typeface="Cambria Math" pitchFamily="18" charset="0"/>
                  <a:ea typeface="Cambria Math" pitchFamily="18" charset="0"/>
                </a:rPr>
                <a:t> ∈ {Broadcast}</a:t>
              </a:r>
              <a:endParaRPr lang="en-US" b="1" dirty="0">
                <a:latin typeface="Cambria Math" pitchFamily="18" charset="0"/>
                <a:ea typeface="Cambria Math" pitchFamily="18" charset="0"/>
              </a:endParaRPr>
            </a:p>
          </p:txBody>
        </p:sp>
      </p:grpSp>
      <p:grpSp>
        <p:nvGrpSpPr>
          <p:cNvPr id="34" name="Group 33"/>
          <p:cNvGrpSpPr/>
          <p:nvPr/>
        </p:nvGrpSpPr>
        <p:grpSpPr>
          <a:xfrm>
            <a:off x="4669639" y="2328446"/>
            <a:ext cx="2386384" cy="2581258"/>
            <a:chOff x="4669639" y="2328446"/>
            <a:chExt cx="2386384" cy="2581258"/>
          </a:xfrm>
        </p:grpSpPr>
        <p:sp>
          <p:nvSpPr>
            <p:cNvPr id="10" name="Flowchart: Decision 9"/>
            <p:cNvSpPr/>
            <p:nvPr/>
          </p:nvSpPr>
          <p:spPr>
            <a:xfrm>
              <a:off x="4918311" y="3351950"/>
              <a:ext cx="1898178" cy="1271778"/>
            </a:xfrm>
            <a:prstGeom prst="flowChartDecisi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l-GR" sz="2000" b="1" dirty="0">
                  <a:solidFill>
                    <a:schemeClr val="tx1"/>
                  </a:solidFill>
                  <a:latin typeface="Cambria Math" pitchFamily="18" charset="0"/>
                  <a:ea typeface="Cambria Math" pitchFamily="18" charset="0"/>
                </a:rPr>
                <a:t>λ</a:t>
              </a:r>
              <a:r>
                <a:rPr lang="en-US" sz="2000" b="1" dirty="0" smtClean="0">
                  <a:solidFill>
                    <a:schemeClr val="tx1"/>
                  </a:solidFill>
                </a:rPr>
                <a:t>.</a:t>
              </a:r>
              <a:r>
                <a:rPr lang="en-US" sz="2000" b="1" dirty="0" err="1" smtClean="0">
                  <a:solidFill>
                    <a:schemeClr val="tx1"/>
                  </a:solidFill>
                </a:rPr>
                <a:t>dst</a:t>
              </a:r>
              <a:r>
                <a:rPr lang="en-US" sz="2000" b="1" dirty="0" smtClean="0">
                  <a:solidFill>
                    <a:schemeClr val="tx1"/>
                  </a:solidFill>
                </a:rPr>
                <a:t> in</a:t>
              </a:r>
              <a:br>
                <a:rPr lang="en-US" sz="2000" b="1" dirty="0" smtClean="0">
                  <a:solidFill>
                    <a:schemeClr val="tx1"/>
                  </a:solidFill>
                </a:rPr>
              </a:br>
              <a:r>
                <a:rPr lang="en-US" sz="2000" b="1" dirty="0" err="1" smtClean="0">
                  <a:solidFill>
                    <a:schemeClr val="tx1"/>
                  </a:solidFill>
                </a:rPr>
                <a:t>mactable</a:t>
              </a:r>
              <a:r>
                <a:rPr lang="en-US" sz="2000" b="1" dirty="0" smtClean="0">
                  <a:solidFill>
                    <a:schemeClr val="tx1"/>
                  </a:solidFill>
                </a:rPr>
                <a:t>?</a:t>
              </a:r>
              <a:endParaRPr lang="en-US" sz="2000" b="1" dirty="0">
                <a:solidFill>
                  <a:schemeClr val="tx1"/>
                </a:solidFill>
              </a:endParaRPr>
            </a:p>
          </p:txBody>
        </p:sp>
        <p:cxnSp>
          <p:nvCxnSpPr>
            <p:cNvPr id="11" name="Elbow Connector 10"/>
            <p:cNvCxnSpPr>
              <a:stCxn id="7" idx="3"/>
              <a:endCxn id="10" idx="0"/>
            </p:cNvCxnSpPr>
            <p:nvPr/>
          </p:nvCxnSpPr>
          <p:spPr>
            <a:xfrm>
              <a:off x="5170764" y="2768258"/>
              <a:ext cx="696636" cy="583692"/>
            </a:xfrm>
            <a:prstGeom prst="bentConnector2">
              <a:avLst/>
            </a:prstGeom>
            <a:noFill/>
            <a:ln>
              <a:solidFill>
                <a:srgbClr val="0070C0"/>
              </a:solidFill>
              <a:tailEnd type="triangle" w="lg" len="lg"/>
            </a:ln>
          </p:spPr>
          <p:style>
            <a:lnRef idx="2">
              <a:schemeClr val="accent1">
                <a:shade val="50000"/>
              </a:schemeClr>
            </a:lnRef>
            <a:fillRef idx="1">
              <a:schemeClr val="accent1"/>
            </a:fillRef>
            <a:effectRef idx="0">
              <a:schemeClr val="accent1"/>
            </a:effectRef>
            <a:fontRef idx="minor">
              <a:schemeClr val="lt1"/>
            </a:fontRef>
          </p:style>
        </p:cxnSp>
        <p:sp>
          <p:nvSpPr>
            <p:cNvPr id="21" name="TextBox 20"/>
            <p:cNvSpPr txBox="1"/>
            <p:nvPr/>
          </p:nvSpPr>
          <p:spPr>
            <a:xfrm>
              <a:off x="4669639" y="3990187"/>
              <a:ext cx="401072" cy="338554"/>
            </a:xfrm>
            <a:prstGeom prst="rect">
              <a:avLst/>
            </a:prstGeom>
            <a:noFill/>
          </p:spPr>
          <p:txBody>
            <a:bodyPr wrap="none" rtlCol="0">
              <a:spAutoFit/>
            </a:bodyPr>
            <a:lstStyle/>
            <a:p>
              <a:r>
                <a:rPr lang="en-US" dirty="0" smtClean="0"/>
                <a:t>no</a:t>
              </a:r>
              <a:endParaRPr lang="en-US" dirty="0"/>
            </a:p>
          </p:txBody>
        </p:sp>
        <p:sp>
          <p:nvSpPr>
            <p:cNvPr id="23" name="TextBox 22"/>
            <p:cNvSpPr txBox="1"/>
            <p:nvPr/>
          </p:nvSpPr>
          <p:spPr>
            <a:xfrm>
              <a:off x="5408964" y="4571150"/>
              <a:ext cx="457882" cy="338554"/>
            </a:xfrm>
            <a:prstGeom prst="rect">
              <a:avLst/>
            </a:prstGeom>
            <a:noFill/>
          </p:spPr>
          <p:txBody>
            <a:bodyPr wrap="none" rtlCol="0">
              <a:spAutoFit/>
            </a:bodyPr>
            <a:lstStyle/>
            <a:p>
              <a:r>
                <a:rPr lang="en-US" dirty="0" smtClean="0"/>
                <a:t>yes</a:t>
              </a:r>
              <a:endParaRPr lang="en-US" dirty="0"/>
            </a:p>
          </p:txBody>
        </p:sp>
        <p:sp>
          <p:nvSpPr>
            <p:cNvPr id="30" name="TextBox 29"/>
            <p:cNvSpPr txBox="1"/>
            <p:nvPr/>
          </p:nvSpPr>
          <p:spPr>
            <a:xfrm>
              <a:off x="5181600" y="2328446"/>
              <a:ext cx="1874423" cy="338554"/>
            </a:xfrm>
            <a:prstGeom prst="rect">
              <a:avLst/>
            </a:prstGeom>
            <a:noFill/>
          </p:spPr>
          <p:txBody>
            <a:bodyPr wrap="none" rtlCol="0">
              <a:spAutoFit/>
            </a:bodyPr>
            <a:lstStyle/>
            <a:p>
              <a:pPr algn="ctr"/>
              <a:r>
                <a:rPr lang="el-GR" b="1" dirty="0" smtClean="0">
                  <a:latin typeface="Cambria Math" pitchFamily="18" charset="0"/>
                  <a:ea typeface="Cambria Math" pitchFamily="18" charset="0"/>
                </a:rPr>
                <a:t>λ</a:t>
              </a:r>
              <a:r>
                <a:rPr lang="en-GB" b="1" dirty="0" smtClean="0">
                  <a:latin typeface="Cambria Math" pitchFamily="18" charset="0"/>
                  <a:ea typeface="Cambria Math" pitchFamily="18" charset="0"/>
                </a:rPr>
                <a:t> .</a:t>
              </a:r>
              <a:r>
                <a:rPr lang="en-GB" b="1" dirty="0" err="1" smtClean="0">
                  <a:latin typeface="Cambria Math" pitchFamily="18" charset="0"/>
                  <a:ea typeface="Cambria Math" pitchFamily="18" charset="0"/>
                </a:rPr>
                <a:t>dst</a:t>
              </a:r>
              <a:r>
                <a:rPr lang="en-GB" b="1" dirty="0" smtClean="0">
                  <a:latin typeface="Cambria Math" pitchFamily="18" charset="0"/>
                  <a:ea typeface="Cambria Math" pitchFamily="18" charset="0"/>
                </a:rPr>
                <a:t> </a:t>
              </a:r>
              <a:r>
                <a:rPr lang="en-GB" b="1" dirty="0" smtClean="0">
                  <a:latin typeface="Cambria Math"/>
                  <a:ea typeface="Cambria Math"/>
                </a:rPr>
                <a:t>∉</a:t>
              </a:r>
              <a:r>
                <a:rPr lang="en-GB" b="1" dirty="0" smtClean="0">
                  <a:latin typeface="Cambria Math" pitchFamily="18" charset="0"/>
                  <a:ea typeface="Cambria Math" pitchFamily="18" charset="0"/>
                </a:rPr>
                <a:t> {Broadcast}</a:t>
              </a:r>
              <a:endParaRPr lang="en-US" b="1" dirty="0">
                <a:latin typeface="Cambria Math" pitchFamily="18" charset="0"/>
                <a:ea typeface="Cambria Math" pitchFamily="18" charset="0"/>
              </a:endParaRPr>
            </a:p>
          </p:txBody>
        </p:sp>
      </p:grpSp>
      <p:grpSp>
        <p:nvGrpSpPr>
          <p:cNvPr id="35" name="Group 34"/>
          <p:cNvGrpSpPr/>
          <p:nvPr/>
        </p:nvGrpSpPr>
        <p:grpSpPr>
          <a:xfrm>
            <a:off x="3428847" y="3987838"/>
            <a:ext cx="4342998" cy="2520234"/>
            <a:chOff x="3428847" y="3987838"/>
            <a:chExt cx="4342998" cy="2520234"/>
          </a:xfrm>
        </p:grpSpPr>
        <p:sp>
          <p:nvSpPr>
            <p:cNvPr id="9" name="Flowchart: Process 8"/>
            <p:cNvSpPr/>
            <p:nvPr/>
          </p:nvSpPr>
          <p:spPr>
            <a:xfrm>
              <a:off x="5103694" y="5638800"/>
              <a:ext cx="1523529" cy="869272"/>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Install rule and forward packet</a:t>
              </a:r>
              <a:endParaRPr lang="en-US" b="1" dirty="0">
                <a:solidFill>
                  <a:schemeClr val="tx1"/>
                </a:solidFill>
              </a:endParaRPr>
            </a:p>
          </p:txBody>
        </p:sp>
        <p:cxnSp>
          <p:nvCxnSpPr>
            <p:cNvPr id="13" name="Elbow Connector 12"/>
            <p:cNvCxnSpPr>
              <a:stCxn id="10" idx="2"/>
              <a:endCxn id="9" idx="0"/>
            </p:cNvCxnSpPr>
            <p:nvPr/>
          </p:nvCxnSpPr>
          <p:spPr>
            <a:xfrm rot="5400000">
              <a:off x="5358894" y="5130294"/>
              <a:ext cx="1015072" cy="1941"/>
            </a:xfrm>
            <a:prstGeom prst="bentConnector3">
              <a:avLst>
                <a:gd name="adj1" fmla="val 50000"/>
              </a:avLst>
            </a:prstGeom>
            <a:noFill/>
            <a:ln>
              <a:solidFill>
                <a:srgbClr val="0070C0"/>
              </a:solidFill>
              <a:tailEnd type="triangle" w="lg" len="lg"/>
            </a:ln>
          </p:spPr>
          <p:style>
            <a:lnRef idx="2">
              <a:schemeClr val="accent1">
                <a:shade val="50000"/>
              </a:schemeClr>
            </a:lnRef>
            <a:fillRef idx="1">
              <a:schemeClr val="accent1"/>
            </a:fillRef>
            <a:effectRef idx="0">
              <a:schemeClr val="accent1"/>
            </a:effectRef>
            <a:fontRef idx="minor">
              <a:schemeClr val="lt1"/>
            </a:fontRef>
          </p:style>
        </p:cxnSp>
        <p:cxnSp>
          <p:nvCxnSpPr>
            <p:cNvPr id="15" name="Straight Arrow Connector 14"/>
            <p:cNvCxnSpPr>
              <a:stCxn id="10" idx="1"/>
            </p:cNvCxnSpPr>
            <p:nvPr/>
          </p:nvCxnSpPr>
          <p:spPr>
            <a:xfrm rot="10800000" flipV="1">
              <a:off x="3471111" y="3987838"/>
              <a:ext cx="1447200" cy="1650961"/>
            </a:xfrm>
            <a:prstGeom prst="bentConnector2">
              <a:avLst/>
            </a:prstGeom>
            <a:noFill/>
            <a:ln>
              <a:solidFill>
                <a:srgbClr val="7030A0"/>
              </a:solidFill>
              <a:tailEnd type="triangle" w="lg" len="lg"/>
            </a:ln>
          </p:spPr>
          <p:style>
            <a:lnRef idx="2">
              <a:schemeClr val="accent1">
                <a:shade val="50000"/>
              </a:schemeClr>
            </a:lnRef>
            <a:fillRef idx="1">
              <a:schemeClr val="accent1"/>
            </a:fillRef>
            <a:effectRef idx="0">
              <a:schemeClr val="accent1"/>
            </a:effectRef>
            <a:fontRef idx="minor">
              <a:schemeClr val="lt1"/>
            </a:fontRef>
          </p:style>
        </p:cxnSp>
        <p:sp>
          <p:nvSpPr>
            <p:cNvPr id="31" name="TextBox 30"/>
            <p:cNvSpPr txBox="1"/>
            <p:nvPr/>
          </p:nvSpPr>
          <p:spPr>
            <a:xfrm>
              <a:off x="3428847" y="4198203"/>
              <a:ext cx="1874424" cy="830997"/>
            </a:xfrm>
            <a:prstGeom prst="rect">
              <a:avLst/>
            </a:prstGeom>
            <a:noFill/>
          </p:spPr>
          <p:txBody>
            <a:bodyPr wrap="none" rtlCol="0">
              <a:spAutoFit/>
            </a:bodyPr>
            <a:lstStyle/>
            <a:p>
              <a:pPr algn="ctr"/>
              <a:r>
                <a:rPr lang="el-GR" b="1" dirty="0" smtClean="0">
                  <a:latin typeface="Cambria Math" pitchFamily="18" charset="0"/>
                  <a:ea typeface="Cambria Math" pitchFamily="18" charset="0"/>
                </a:rPr>
                <a:t>λ</a:t>
              </a:r>
              <a:r>
                <a:rPr lang="en-GB" b="1" dirty="0" smtClean="0">
                  <a:latin typeface="Cambria Math" pitchFamily="18" charset="0"/>
                  <a:ea typeface="Cambria Math" pitchFamily="18" charset="0"/>
                </a:rPr>
                <a:t> </a:t>
              </a:r>
              <a:r>
                <a:rPr lang="en-GB" b="1" dirty="0">
                  <a:latin typeface="Cambria Math" pitchFamily="18" charset="0"/>
                  <a:ea typeface="Cambria Math" pitchFamily="18" charset="0"/>
                </a:rPr>
                <a:t>.</a:t>
              </a:r>
              <a:r>
                <a:rPr lang="en-GB" b="1" dirty="0" err="1">
                  <a:latin typeface="Cambria Math" pitchFamily="18" charset="0"/>
                  <a:ea typeface="Cambria Math" pitchFamily="18" charset="0"/>
                </a:rPr>
                <a:t>dst</a:t>
              </a:r>
              <a:r>
                <a:rPr lang="en-GB" b="1" dirty="0">
                  <a:latin typeface="Cambria Math" pitchFamily="18" charset="0"/>
                  <a:ea typeface="Cambria Math" pitchFamily="18" charset="0"/>
                </a:rPr>
                <a:t> </a:t>
              </a:r>
              <a:r>
                <a:rPr lang="en-GB" b="1" dirty="0">
                  <a:latin typeface="Cambria Math"/>
                  <a:ea typeface="Cambria Math"/>
                </a:rPr>
                <a:t>∉</a:t>
              </a:r>
              <a:r>
                <a:rPr lang="en-GB" b="1" dirty="0">
                  <a:latin typeface="Cambria Math" pitchFamily="18" charset="0"/>
                  <a:ea typeface="Cambria Math" pitchFamily="18" charset="0"/>
                </a:rPr>
                <a:t> {Broadcast</a:t>
              </a:r>
              <a:r>
                <a:rPr lang="en-GB" b="1" dirty="0" smtClean="0">
                  <a:latin typeface="Cambria Math" pitchFamily="18" charset="0"/>
                  <a:ea typeface="Cambria Math" pitchFamily="18" charset="0"/>
                </a:rPr>
                <a:t>}</a:t>
              </a:r>
              <a:br>
                <a:rPr lang="en-GB" b="1" dirty="0" smtClean="0">
                  <a:latin typeface="Cambria Math" pitchFamily="18" charset="0"/>
                  <a:ea typeface="Cambria Math" pitchFamily="18" charset="0"/>
                </a:rPr>
              </a:br>
              <a:r>
                <a:rPr lang="en-GB" b="1" dirty="0">
                  <a:latin typeface="Cambria Math"/>
                  <a:ea typeface="Cambria Math"/>
                </a:rPr>
                <a:t>∧</a:t>
              </a:r>
              <a:r>
                <a:rPr lang="en-GB" b="1" dirty="0" smtClean="0">
                  <a:latin typeface="Cambria Math" pitchFamily="18" charset="0"/>
                  <a:ea typeface="Cambria Math" pitchFamily="18" charset="0"/>
                </a:rPr>
                <a:t/>
              </a:r>
              <a:br>
                <a:rPr lang="en-GB" b="1" dirty="0" smtClean="0">
                  <a:latin typeface="Cambria Math" pitchFamily="18" charset="0"/>
                  <a:ea typeface="Cambria Math" pitchFamily="18" charset="0"/>
                </a:rPr>
              </a:br>
              <a:r>
                <a:rPr lang="el-GR" b="1" dirty="0">
                  <a:latin typeface="Cambria Math" pitchFamily="18" charset="0"/>
                  <a:ea typeface="Cambria Math" pitchFamily="18" charset="0"/>
                </a:rPr>
                <a:t>λ</a:t>
              </a:r>
              <a:r>
                <a:rPr lang="en-GB" b="1" dirty="0">
                  <a:latin typeface="Cambria Math" pitchFamily="18" charset="0"/>
                  <a:ea typeface="Cambria Math" pitchFamily="18" charset="0"/>
                </a:rPr>
                <a:t> .</a:t>
              </a:r>
              <a:r>
                <a:rPr lang="en-GB" b="1" dirty="0" err="1">
                  <a:latin typeface="Cambria Math" pitchFamily="18" charset="0"/>
                  <a:ea typeface="Cambria Math" pitchFamily="18" charset="0"/>
                </a:rPr>
                <a:t>dst</a:t>
              </a:r>
              <a:r>
                <a:rPr lang="en-GB" b="1" dirty="0">
                  <a:latin typeface="Cambria Math" pitchFamily="18" charset="0"/>
                  <a:ea typeface="Cambria Math" pitchFamily="18" charset="0"/>
                </a:rPr>
                <a:t> </a:t>
              </a:r>
              <a:r>
                <a:rPr lang="en-GB" b="1" dirty="0">
                  <a:latin typeface="Cambria Math"/>
                  <a:ea typeface="Cambria Math"/>
                </a:rPr>
                <a:t>∉</a:t>
              </a:r>
              <a:r>
                <a:rPr lang="en-GB" b="1" dirty="0">
                  <a:latin typeface="Cambria Math" pitchFamily="18" charset="0"/>
                  <a:ea typeface="Cambria Math" pitchFamily="18" charset="0"/>
                </a:rPr>
                <a:t> </a:t>
              </a:r>
              <a:r>
                <a:rPr lang="en-GB" b="1" dirty="0" err="1" smtClean="0">
                  <a:latin typeface="Cambria Math" pitchFamily="18" charset="0"/>
                  <a:ea typeface="Cambria Math" pitchFamily="18" charset="0"/>
                </a:rPr>
                <a:t>mactable</a:t>
              </a:r>
              <a:endParaRPr lang="en-US" b="1" dirty="0">
                <a:latin typeface="Cambria Math" pitchFamily="18" charset="0"/>
                <a:ea typeface="Cambria Math" pitchFamily="18" charset="0"/>
              </a:endParaRPr>
            </a:p>
          </p:txBody>
        </p:sp>
        <p:sp>
          <p:nvSpPr>
            <p:cNvPr id="32" name="TextBox 31"/>
            <p:cNvSpPr txBox="1"/>
            <p:nvPr/>
          </p:nvSpPr>
          <p:spPr>
            <a:xfrm>
              <a:off x="5897421" y="4660824"/>
              <a:ext cx="1874424" cy="830997"/>
            </a:xfrm>
            <a:prstGeom prst="rect">
              <a:avLst/>
            </a:prstGeom>
            <a:noFill/>
          </p:spPr>
          <p:txBody>
            <a:bodyPr wrap="none" rtlCol="0">
              <a:spAutoFit/>
            </a:bodyPr>
            <a:lstStyle/>
            <a:p>
              <a:pPr algn="ctr"/>
              <a:r>
                <a:rPr lang="el-GR" b="1" dirty="0">
                  <a:latin typeface="Cambria Math" pitchFamily="18" charset="0"/>
                  <a:ea typeface="Cambria Math" pitchFamily="18" charset="0"/>
                </a:rPr>
                <a:t>λ</a:t>
              </a:r>
              <a:r>
                <a:rPr lang="en-GB" b="1" dirty="0">
                  <a:latin typeface="Cambria Math" pitchFamily="18" charset="0"/>
                  <a:ea typeface="Cambria Math" pitchFamily="18" charset="0"/>
                </a:rPr>
                <a:t> .</a:t>
              </a:r>
              <a:r>
                <a:rPr lang="en-GB" b="1" dirty="0" err="1">
                  <a:latin typeface="Cambria Math" pitchFamily="18" charset="0"/>
                  <a:ea typeface="Cambria Math" pitchFamily="18" charset="0"/>
                </a:rPr>
                <a:t>dst</a:t>
              </a:r>
              <a:r>
                <a:rPr lang="en-GB" b="1" dirty="0">
                  <a:latin typeface="Cambria Math" pitchFamily="18" charset="0"/>
                  <a:ea typeface="Cambria Math" pitchFamily="18" charset="0"/>
                </a:rPr>
                <a:t> </a:t>
              </a:r>
              <a:r>
                <a:rPr lang="en-GB" b="1" dirty="0">
                  <a:latin typeface="Cambria Math"/>
                  <a:ea typeface="Cambria Math"/>
                </a:rPr>
                <a:t>∉</a:t>
              </a:r>
              <a:r>
                <a:rPr lang="en-GB" b="1" dirty="0">
                  <a:latin typeface="Cambria Math" pitchFamily="18" charset="0"/>
                  <a:ea typeface="Cambria Math" pitchFamily="18" charset="0"/>
                </a:rPr>
                <a:t> {Broadcast}</a:t>
              </a:r>
              <a:endParaRPr lang="en-US" b="1" dirty="0">
                <a:latin typeface="Cambria Math" pitchFamily="18" charset="0"/>
                <a:ea typeface="Cambria Math" pitchFamily="18" charset="0"/>
              </a:endParaRPr>
            </a:p>
            <a:p>
              <a:pPr algn="ctr"/>
              <a:r>
                <a:rPr lang="en-GB" b="1" dirty="0">
                  <a:latin typeface="Cambria Math"/>
                  <a:ea typeface="Cambria Math"/>
                </a:rPr>
                <a:t>∧</a:t>
              </a:r>
              <a:r>
                <a:rPr lang="en-GB" b="1" dirty="0" smtClean="0">
                  <a:latin typeface="Cambria Math" pitchFamily="18" charset="0"/>
                  <a:ea typeface="Cambria Math" pitchFamily="18" charset="0"/>
                </a:rPr>
                <a:t/>
              </a:r>
              <a:br>
                <a:rPr lang="en-GB" b="1" dirty="0" smtClean="0">
                  <a:latin typeface="Cambria Math" pitchFamily="18" charset="0"/>
                  <a:ea typeface="Cambria Math" pitchFamily="18" charset="0"/>
                </a:rPr>
              </a:br>
              <a:r>
                <a:rPr lang="el-GR" b="1" dirty="0" smtClean="0">
                  <a:latin typeface="Cambria Math" pitchFamily="18" charset="0"/>
                  <a:ea typeface="Cambria Math" pitchFamily="18" charset="0"/>
                </a:rPr>
                <a:t>λ</a:t>
              </a:r>
              <a:r>
                <a:rPr lang="en-GB" b="1" dirty="0" smtClean="0">
                  <a:latin typeface="Cambria Math" pitchFamily="18" charset="0"/>
                  <a:ea typeface="Cambria Math" pitchFamily="18" charset="0"/>
                </a:rPr>
                <a:t> .</a:t>
              </a:r>
              <a:r>
                <a:rPr lang="en-GB" b="1" dirty="0" err="1" smtClean="0">
                  <a:latin typeface="Cambria Math" pitchFamily="18" charset="0"/>
                  <a:ea typeface="Cambria Math" pitchFamily="18" charset="0"/>
                </a:rPr>
                <a:t>dst</a:t>
              </a:r>
              <a:r>
                <a:rPr lang="en-GB" b="1" dirty="0" smtClean="0">
                  <a:latin typeface="Cambria Math" pitchFamily="18" charset="0"/>
                  <a:ea typeface="Cambria Math" pitchFamily="18" charset="0"/>
                </a:rPr>
                <a:t> ∈ </a:t>
              </a:r>
              <a:r>
                <a:rPr lang="en-GB" b="1" dirty="0" err="1" smtClean="0">
                  <a:latin typeface="Cambria Math" pitchFamily="18" charset="0"/>
                  <a:ea typeface="Cambria Math" pitchFamily="18" charset="0"/>
                </a:rPr>
                <a:t>mactable</a:t>
              </a:r>
              <a:r>
                <a:rPr lang="en-GB" b="1" dirty="0" smtClean="0">
                  <a:latin typeface="Cambria Math" pitchFamily="18" charset="0"/>
                  <a:ea typeface="Cambria Math" pitchFamily="18" charset="0"/>
                </a:rPr>
                <a:t> </a:t>
              </a:r>
              <a:endParaRPr lang="en-US" b="1" dirty="0">
                <a:latin typeface="Cambria Math" pitchFamily="18" charset="0"/>
                <a:ea typeface="Cambria Math" pitchFamily="18" charset="0"/>
              </a:endParaRPr>
            </a:p>
          </p:txBody>
        </p:sp>
      </p:grpSp>
      <p:sp>
        <p:nvSpPr>
          <p:cNvPr id="44" name="Oval 43"/>
          <p:cNvSpPr/>
          <p:nvPr/>
        </p:nvSpPr>
        <p:spPr>
          <a:xfrm>
            <a:off x="3150201" y="4074239"/>
            <a:ext cx="2279520" cy="1173170"/>
          </a:xfrm>
          <a:prstGeom prst="ellipse">
            <a:avLst/>
          </a:prstGeom>
          <a:noFill/>
          <a:ln w="57150">
            <a:solidFill>
              <a:schemeClr val="accent3">
                <a:lumMod val="75000"/>
              </a:schemeClr>
            </a:solidFill>
          </a:ln>
        </p:spPr>
        <p:txBody>
          <a:bodyPr wrap="square" rtlCol="0" anchor="ctr">
            <a:noAutofit/>
          </a:bodyPr>
          <a:lstStyle/>
          <a:p>
            <a:pPr algn="ctr"/>
            <a:endParaRPr lang="en-US" sz="2800">
              <a:solidFill>
                <a:schemeClr val="tx1"/>
              </a:solidFill>
            </a:endParaRPr>
          </a:p>
        </p:txBody>
      </p:sp>
      <p:sp>
        <p:nvSpPr>
          <p:cNvPr id="46" name="TextBox 45"/>
          <p:cNvSpPr txBox="1"/>
          <p:nvPr/>
        </p:nvSpPr>
        <p:spPr>
          <a:xfrm>
            <a:off x="240839" y="2107080"/>
            <a:ext cx="2967980" cy="1736646"/>
          </a:xfrm>
          <a:prstGeom prst="wedgeRoundRectCallout">
            <a:avLst>
              <a:gd name="adj1" fmla="val 52113"/>
              <a:gd name="adj2" fmla="val 80300"/>
              <a:gd name="adj3" fmla="val 16667"/>
            </a:avLst>
          </a:prstGeom>
          <a:solidFill>
            <a:schemeClr val="accent3">
              <a:lumMod val="20000"/>
              <a:lumOff val="80000"/>
            </a:schemeClr>
          </a:solidFill>
          <a:ln w="57150">
            <a:solidFill>
              <a:schemeClr val="accent3">
                <a:lumMod val="75000"/>
              </a:schemeClr>
            </a:solidFill>
          </a:ln>
        </p:spPr>
        <p:txBody>
          <a:bodyPr wrap="square" rtlCol="0" anchor="ctr">
            <a:spAutoFit/>
          </a:bodyPr>
          <a:lstStyle>
            <a:defPPr>
              <a:defRPr lang="en-US"/>
            </a:defPPr>
            <a:lvl1pPr algn="ctr">
              <a:defRPr sz="2800"/>
            </a:lvl1pPr>
          </a:lstStyle>
          <a:p>
            <a:r>
              <a:rPr lang="en-US" sz="2400" dirty="0"/>
              <a:t>1 path =</a:t>
            </a:r>
          </a:p>
          <a:p>
            <a:r>
              <a:rPr lang="en-US" sz="2400" dirty="0"/>
              <a:t>1 equivalence class of packets =</a:t>
            </a:r>
          </a:p>
          <a:p>
            <a:r>
              <a:rPr lang="en-US" sz="2400" dirty="0"/>
              <a:t>1 packet to inject</a:t>
            </a:r>
          </a:p>
        </p:txBody>
      </p:sp>
      <p:sp>
        <p:nvSpPr>
          <p:cNvPr id="37" name="Oval 36"/>
          <p:cNvSpPr/>
          <p:nvPr/>
        </p:nvSpPr>
        <p:spPr>
          <a:xfrm>
            <a:off x="5611898" y="4476206"/>
            <a:ext cx="2288204" cy="1241643"/>
          </a:xfrm>
          <a:prstGeom prst="ellipse">
            <a:avLst/>
          </a:prstGeom>
          <a:noFill/>
          <a:ln w="57150">
            <a:solidFill>
              <a:srgbClr val="C00000"/>
            </a:solidFill>
          </a:ln>
        </p:spPr>
        <p:txBody>
          <a:bodyPr wrap="square" rtlCol="0" anchor="ctr">
            <a:noAutofit/>
          </a:bodyPr>
          <a:lstStyle/>
          <a:p>
            <a:pPr algn="ctr"/>
            <a:endParaRPr lang="en-US" sz="2800">
              <a:solidFill>
                <a:schemeClr val="tx1"/>
              </a:solidFill>
            </a:endParaRPr>
          </a:p>
        </p:txBody>
      </p:sp>
      <p:sp>
        <p:nvSpPr>
          <p:cNvPr id="38" name="TextBox 37"/>
          <p:cNvSpPr txBox="1"/>
          <p:nvPr/>
        </p:nvSpPr>
        <p:spPr>
          <a:xfrm>
            <a:off x="5867401" y="2010198"/>
            <a:ext cx="2968885" cy="1055608"/>
          </a:xfrm>
          <a:prstGeom prst="wedgeRoundRectCallout">
            <a:avLst>
              <a:gd name="adj1" fmla="val 1014"/>
              <a:gd name="adj2" fmla="val 196070"/>
              <a:gd name="adj3" fmla="val 16667"/>
            </a:avLst>
          </a:prstGeom>
          <a:solidFill>
            <a:schemeClr val="accent6">
              <a:lumMod val="40000"/>
              <a:lumOff val="60000"/>
            </a:schemeClr>
          </a:solidFill>
          <a:ln w="57150">
            <a:solidFill>
              <a:srgbClr val="C00000"/>
            </a:solidFill>
          </a:ln>
        </p:spPr>
        <p:txBody>
          <a:bodyPr wrap="square" rtlCol="0" anchor="ctr">
            <a:spAutoFit/>
          </a:bodyPr>
          <a:lstStyle>
            <a:defPPr>
              <a:defRPr lang="en-US"/>
            </a:defPPr>
            <a:lvl1pPr algn="ctr">
              <a:defRPr sz="3200"/>
            </a:lvl1pPr>
          </a:lstStyle>
          <a:p>
            <a:r>
              <a:rPr lang="en-US" sz="2800" dirty="0" smtClean="0">
                <a:solidFill>
                  <a:srgbClr val="C00000"/>
                </a:solidFill>
              </a:rPr>
              <a:t>Infeasible from initial state</a:t>
            </a:r>
            <a:endParaRPr lang="en-US" sz="2800" dirty="0">
              <a:solidFill>
                <a:srgbClr val="C00000"/>
              </a:solidFill>
            </a:endParaRPr>
          </a:p>
        </p:txBody>
      </p:sp>
    </p:spTree>
    <p:extLst>
      <p:ext uri="{BB962C8B-B14F-4D97-AF65-F5344CB8AC3E}">
        <p14:creationId xmlns:p14="http://schemas.microsoft.com/office/powerpoint/2010/main" val="1186655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up)">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wipe(up)">
                                      <p:cBhvr>
                                        <p:cTn id="12" dur="500"/>
                                        <p:tgtEl>
                                          <p:spTgt spid="33"/>
                                        </p:tgtEl>
                                      </p:cBhvr>
                                    </p:animEffect>
                                  </p:childTnLst>
                                </p:cTn>
                              </p:par>
                              <p:par>
                                <p:cTn id="13" presetID="22" presetClass="entr" presetSubtype="1"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wipe(up)">
                                      <p:cBhvr>
                                        <p:cTn id="15" dur="500"/>
                                        <p:tgtEl>
                                          <p:spTgt spid="3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wipe(up)">
                                      <p:cBhvr>
                                        <p:cTn id="20" dur="500"/>
                                        <p:tgtEl>
                                          <p:spTgt spid="35"/>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animBg="1"/>
      <p:bldP spid="37" grpId="0" animBg="1"/>
      <p:bldP spid="38" grpId="0"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ight Arrow 46"/>
          <p:cNvSpPr/>
          <p:nvPr/>
        </p:nvSpPr>
        <p:spPr>
          <a:xfrm>
            <a:off x="4446833" y="4606789"/>
            <a:ext cx="1867467" cy="1794011"/>
          </a:xfrm>
          <a:prstGeom prst="righ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66672" rIns="0" bIns="166672" rtlCol="0" anchor="ctr"/>
          <a:lstStyle/>
          <a:p>
            <a:pPr algn="ctr"/>
            <a:r>
              <a:rPr lang="en-US" sz="2000" dirty="0" smtClean="0">
                <a:solidFill>
                  <a:schemeClr val="bg1"/>
                </a:solidFill>
                <a:cs typeface="Arial" pitchFamily="34" charset="0"/>
              </a:rPr>
              <a:t>New packets</a:t>
            </a:r>
            <a:endParaRPr lang="en-US" sz="2000" dirty="0">
              <a:solidFill>
                <a:schemeClr val="bg1"/>
              </a:solidFill>
              <a:cs typeface="Arial" pitchFamily="34" charset="0"/>
            </a:endParaRPr>
          </a:p>
        </p:txBody>
      </p:sp>
      <p:sp>
        <p:nvSpPr>
          <p:cNvPr id="10" name="Rectangle 9"/>
          <p:cNvSpPr/>
          <p:nvPr/>
        </p:nvSpPr>
        <p:spPr>
          <a:xfrm>
            <a:off x="6405557" y="4606789"/>
            <a:ext cx="2595880" cy="1794011"/>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3334" tIns="166672" rIns="33334" bIns="166672" rtlCol="0" anchor="ctr"/>
          <a:lstStyle/>
          <a:p>
            <a:pPr algn="ctr"/>
            <a:r>
              <a:rPr lang="en-US" sz="2600" b="1" dirty="0">
                <a:solidFill>
                  <a:schemeClr val="tx1"/>
                </a:solidFill>
                <a:cs typeface="Arial" pitchFamily="34" charset="0"/>
              </a:rPr>
              <a:t>Enable new transitions:</a:t>
            </a:r>
            <a:br>
              <a:rPr lang="en-US" sz="2600" b="1" dirty="0">
                <a:solidFill>
                  <a:schemeClr val="tx1"/>
                </a:solidFill>
                <a:cs typeface="Arial" pitchFamily="34" charset="0"/>
              </a:rPr>
            </a:br>
            <a:r>
              <a:rPr lang="en-US" sz="2200" i="1" dirty="0" smtClean="0">
                <a:solidFill>
                  <a:schemeClr val="tx1"/>
                </a:solidFill>
                <a:cs typeface="Arial" pitchFamily="34" charset="0"/>
              </a:rPr>
              <a:t>host / send(</a:t>
            </a:r>
            <a:r>
              <a:rPr lang="en-US" sz="2200" b="1" dirty="0" err="1" smtClean="0">
                <a:solidFill>
                  <a:srgbClr val="0070C0"/>
                </a:solidFill>
                <a:cs typeface="Arial" pitchFamily="34" charset="0"/>
              </a:rPr>
              <a:t>pkt</a:t>
            </a:r>
            <a:r>
              <a:rPr lang="en-US" sz="2200" b="1" dirty="0" smtClean="0">
                <a:solidFill>
                  <a:srgbClr val="0070C0"/>
                </a:solidFill>
                <a:cs typeface="Arial" pitchFamily="34" charset="0"/>
              </a:rPr>
              <a:t> B</a:t>
            </a:r>
            <a:r>
              <a:rPr lang="en-US" sz="2200" i="1" dirty="0" smtClean="0">
                <a:solidFill>
                  <a:schemeClr val="tx1"/>
                </a:solidFill>
                <a:cs typeface="Arial" pitchFamily="34" charset="0"/>
              </a:rPr>
              <a:t>)</a:t>
            </a:r>
            <a:r>
              <a:rPr lang="en-US" sz="2200" i="1" dirty="0">
                <a:solidFill>
                  <a:schemeClr val="tx1"/>
                </a:solidFill>
                <a:cs typeface="Arial" pitchFamily="34" charset="0"/>
              </a:rPr>
              <a:t/>
            </a:r>
            <a:br>
              <a:rPr lang="en-US" sz="2200" i="1" dirty="0">
                <a:solidFill>
                  <a:schemeClr val="tx1"/>
                </a:solidFill>
                <a:cs typeface="Arial" pitchFamily="34" charset="0"/>
              </a:rPr>
            </a:br>
            <a:r>
              <a:rPr lang="en-US" sz="2200" i="1" dirty="0" smtClean="0">
                <a:solidFill>
                  <a:schemeClr val="tx1"/>
                </a:solidFill>
                <a:cs typeface="Arial" pitchFamily="34" charset="0"/>
              </a:rPr>
              <a:t>host / send(</a:t>
            </a:r>
            <a:r>
              <a:rPr lang="en-US" sz="2200" b="1" dirty="0" err="1" smtClean="0">
                <a:solidFill>
                  <a:srgbClr val="7030A0"/>
                </a:solidFill>
                <a:cs typeface="Arial" pitchFamily="34" charset="0"/>
              </a:rPr>
              <a:t>pkt</a:t>
            </a:r>
            <a:r>
              <a:rPr lang="en-US" sz="2200" b="1" dirty="0" smtClean="0">
                <a:solidFill>
                  <a:srgbClr val="7030A0"/>
                </a:solidFill>
                <a:cs typeface="Arial" pitchFamily="34" charset="0"/>
              </a:rPr>
              <a:t> C</a:t>
            </a:r>
            <a:r>
              <a:rPr lang="en-US" sz="2200" i="1" dirty="0" smtClean="0">
                <a:solidFill>
                  <a:schemeClr val="tx1"/>
                </a:solidFill>
                <a:cs typeface="Arial" pitchFamily="34" charset="0"/>
              </a:rPr>
              <a:t>)</a:t>
            </a:r>
            <a:endParaRPr lang="en-US" sz="2200" i="1" dirty="0">
              <a:solidFill>
                <a:schemeClr val="tx1"/>
              </a:solidFill>
              <a:cs typeface="Arial" pitchFamily="34" charset="0"/>
            </a:endParaRPr>
          </a:p>
        </p:txBody>
      </p:sp>
      <p:sp>
        <p:nvSpPr>
          <p:cNvPr id="18" name="Rectangle 17"/>
          <p:cNvSpPr/>
          <p:nvPr/>
        </p:nvSpPr>
        <p:spPr>
          <a:xfrm>
            <a:off x="2069580" y="4606789"/>
            <a:ext cx="2286000" cy="1794011"/>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3334" tIns="166672" rIns="33334" bIns="166672" rtlCol="0" anchor="ctr"/>
          <a:lstStyle/>
          <a:p>
            <a:pPr algn="ctr"/>
            <a:r>
              <a:rPr lang="en-US" sz="2600" dirty="0">
                <a:solidFill>
                  <a:schemeClr val="tx1"/>
                </a:solidFill>
                <a:cs typeface="Arial" pitchFamily="34" charset="0"/>
              </a:rPr>
              <a:t>Symbolic</a:t>
            </a:r>
            <a:br>
              <a:rPr lang="en-US" sz="2600" dirty="0">
                <a:solidFill>
                  <a:schemeClr val="tx1"/>
                </a:solidFill>
                <a:cs typeface="Arial" pitchFamily="34" charset="0"/>
              </a:rPr>
            </a:br>
            <a:r>
              <a:rPr lang="en-US" sz="2600" dirty="0">
                <a:solidFill>
                  <a:schemeClr val="tx1"/>
                </a:solidFill>
                <a:cs typeface="Arial" pitchFamily="34" charset="0"/>
              </a:rPr>
              <a:t>execution</a:t>
            </a:r>
            <a:br>
              <a:rPr lang="en-US" sz="2600" dirty="0">
                <a:solidFill>
                  <a:schemeClr val="tx1"/>
                </a:solidFill>
                <a:cs typeface="Arial" pitchFamily="34" charset="0"/>
              </a:rPr>
            </a:br>
            <a:r>
              <a:rPr lang="en-US" sz="2600" dirty="0">
                <a:solidFill>
                  <a:schemeClr val="tx1"/>
                </a:solidFill>
                <a:cs typeface="Arial" pitchFamily="34" charset="0"/>
              </a:rPr>
              <a:t>of </a:t>
            </a:r>
            <a:r>
              <a:rPr lang="en-US" sz="2600" b="1" dirty="0" err="1">
                <a:solidFill>
                  <a:schemeClr val="tx1"/>
                </a:solidFill>
                <a:cs typeface="Arial" pitchFamily="34" charset="0"/>
              </a:rPr>
              <a:t>packet_in</a:t>
            </a:r>
            <a:r>
              <a:rPr lang="en-US" sz="2600" b="1" dirty="0">
                <a:solidFill>
                  <a:schemeClr val="tx1"/>
                </a:solidFill>
                <a:cs typeface="Arial" pitchFamily="34" charset="0"/>
              </a:rPr>
              <a:t/>
            </a:r>
            <a:br>
              <a:rPr lang="en-US" sz="2600" b="1" dirty="0">
                <a:solidFill>
                  <a:schemeClr val="tx1"/>
                </a:solidFill>
                <a:cs typeface="Arial" pitchFamily="34" charset="0"/>
              </a:rPr>
            </a:br>
            <a:r>
              <a:rPr lang="en-US" sz="2600" dirty="0">
                <a:solidFill>
                  <a:schemeClr val="tx1"/>
                </a:solidFill>
                <a:cs typeface="Arial" pitchFamily="34" charset="0"/>
              </a:rPr>
              <a:t>handler</a:t>
            </a:r>
          </a:p>
        </p:txBody>
      </p:sp>
      <p:sp>
        <p:nvSpPr>
          <p:cNvPr id="15" name="Flowchart: Connector 14"/>
          <p:cNvSpPr/>
          <p:nvPr/>
        </p:nvSpPr>
        <p:spPr>
          <a:xfrm>
            <a:off x="-9238" y="1228964"/>
            <a:ext cx="950976" cy="952316"/>
          </a:xfrm>
          <a:prstGeom prst="flowChartConnector">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166672" rIns="0" bIns="166672" rtlCol="0" anchor="ctr"/>
          <a:lstStyle/>
          <a:p>
            <a:pPr algn="ctr"/>
            <a:r>
              <a:rPr lang="en-US" sz="2000" dirty="0" smtClean="0">
                <a:solidFill>
                  <a:schemeClr val="tx1"/>
                </a:solidFill>
                <a:cs typeface="Arial" pitchFamily="34" charset="0"/>
              </a:rPr>
              <a:t>State</a:t>
            </a:r>
            <a:br>
              <a:rPr lang="en-US" sz="2000" dirty="0" smtClean="0">
                <a:solidFill>
                  <a:schemeClr val="tx1"/>
                </a:solidFill>
                <a:cs typeface="Arial" pitchFamily="34" charset="0"/>
              </a:rPr>
            </a:br>
            <a:r>
              <a:rPr lang="en-US" sz="2000" dirty="0" smtClean="0">
                <a:solidFill>
                  <a:schemeClr val="tx1"/>
                </a:solidFill>
                <a:cs typeface="Arial" pitchFamily="34" charset="0"/>
              </a:rPr>
              <a:t>0</a:t>
            </a:r>
            <a:endParaRPr lang="en-US" sz="2000" baseline="-25000" dirty="0">
              <a:solidFill>
                <a:schemeClr val="tx1"/>
              </a:solidFill>
              <a:cs typeface="Arial" pitchFamily="34" charset="0"/>
            </a:endParaRPr>
          </a:p>
        </p:txBody>
      </p:sp>
      <p:sp>
        <p:nvSpPr>
          <p:cNvPr id="38" name="Flowchart: Connector 37"/>
          <p:cNvSpPr/>
          <p:nvPr/>
        </p:nvSpPr>
        <p:spPr>
          <a:xfrm>
            <a:off x="2590800" y="1228964"/>
            <a:ext cx="950976" cy="952316"/>
          </a:xfrm>
          <a:prstGeom prst="flowChartConnector">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166672" rIns="0" bIns="166672" rtlCol="0" anchor="ctr"/>
          <a:lstStyle/>
          <a:p>
            <a:pPr algn="ctr"/>
            <a:r>
              <a:rPr lang="en-US" sz="2000" dirty="0" smtClean="0">
                <a:solidFill>
                  <a:schemeClr val="tx1"/>
                </a:solidFill>
                <a:cs typeface="Arial" pitchFamily="34" charset="0"/>
              </a:rPr>
              <a:t>State</a:t>
            </a:r>
            <a:br>
              <a:rPr lang="en-US" sz="2000" dirty="0" smtClean="0">
                <a:solidFill>
                  <a:schemeClr val="tx1"/>
                </a:solidFill>
                <a:cs typeface="Arial" pitchFamily="34" charset="0"/>
              </a:rPr>
            </a:br>
            <a:r>
              <a:rPr lang="en-US" sz="2000" dirty="0" smtClean="0">
                <a:solidFill>
                  <a:schemeClr val="tx1"/>
                </a:solidFill>
                <a:cs typeface="Arial" pitchFamily="34" charset="0"/>
              </a:rPr>
              <a:t>1</a:t>
            </a:r>
            <a:endParaRPr lang="en-US" sz="2000" dirty="0">
              <a:solidFill>
                <a:schemeClr val="tx1"/>
              </a:solidFill>
              <a:cs typeface="Arial" pitchFamily="34" charset="0"/>
            </a:endParaRPr>
          </a:p>
        </p:txBody>
      </p:sp>
      <p:cxnSp>
        <p:nvCxnSpPr>
          <p:cNvPr id="3" name="Straight Arrow Connector 2"/>
          <p:cNvCxnSpPr>
            <a:stCxn id="15" idx="6"/>
            <a:endCxn id="38" idx="2"/>
          </p:cNvCxnSpPr>
          <p:nvPr/>
        </p:nvCxnSpPr>
        <p:spPr>
          <a:xfrm>
            <a:off x="941738" y="1705122"/>
            <a:ext cx="1649062" cy="0"/>
          </a:xfrm>
          <a:prstGeom prst="straightConnector1">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90" name="Right Arrow 89"/>
          <p:cNvSpPr/>
          <p:nvPr/>
        </p:nvSpPr>
        <p:spPr>
          <a:xfrm>
            <a:off x="119047" y="4606789"/>
            <a:ext cx="1859280" cy="1794011"/>
          </a:xfrm>
          <a:prstGeom prst="righ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66672" rIns="0" bIns="166672" rtlCol="0" anchor="ctr"/>
          <a:lstStyle/>
          <a:p>
            <a:pPr algn="ctr"/>
            <a:r>
              <a:rPr lang="en-US" sz="2000" dirty="0" smtClean="0">
                <a:cs typeface="Arial" pitchFamily="34" charset="0"/>
              </a:rPr>
              <a:t>Controller state 1</a:t>
            </a:r>
            <a:endParaRPr lang="en-US" sz="2000" dirty="0">
              <a:cs typeface="Arial" pitchFamily="34" charset="0"/>
            </a:endParaRPr>
          </a:p>
        </p:txBody>
      </p:sp>
      <p:grpSp>
        <p:nvGrpSpPr>
          <p:cNvPr id="4" name="Group 3"/>
          <p:cNvGrpSpPr/>
          <p:nvPr/>
        </p:nvGrpSpPr>
        <p:grpSpPr>
          <a:xfrm>
            <a:off x="3193775" y="851596"/>
            <a:ext cx="3216137" cy="1329684"/>
            <a:chOff x="3193775" y="851596"/>
            <a:chExt cx="3216137" cy="1329684"/>
          </a:xfrm>
        </p:grpSpPr>
        <p:sp>
          <p:nvSpPr>
            <p:cNvPr id="22" name="Flowchart: Connector 21"/>
            <p:cNvSpPr/>
            <p:nvPr/>
          </p:nvSpPr>
          <p:spPr>
            <a:xfrm>
              <a:off x="5458936" y="1228964"/>
              <a:ext cx="950976" cy="952316"/>
            </a:xfrm>
            <a:prstGeom prst="flowChartConnector">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166672" rIns="0" bIns="166672" rtlCol="0" anchor="ctr"/>
            <a:lstStyle/>
            <a:p>
              <a:pPr algn="ctr"/>
              <a:r>
                <a:rPr lang="en-US" sz="2000" dirty="0" smtClean="0">
                  <a:solidFill>
                    <a:schemeClr val="tx1"/>
                  </a:solidFill>
                  <a:cs typeface="Arial" pitchFamily="34" charset="0"/>
                </a:rPr>
                <a:t>State</a:t>
              </a:r>
              <a:br>
                <a:rPr lang="en-US" sz="2000" dirty="0" smtClean="0">
                  <a:solidFill>
                    <a:schemeClr val="tx1"/>
                  </a:solidFill>
                  <a:cs typeface="Arial" pitchFamily="34" charset="0"/>
                </a:rPr>
              </a:br>
              <a:r>
                <a:rPr lang="en-US" sz="2000" dirty="0" smtClean="0">
                  <a:solidFill>
                    <a:schemeClr val="tx1"/>
                  </a:solidFill>
                  <a:cs typeface="Arial" pitchFamily="34" charset="0"/>
                </a:rPr>
                <a:t>2</a:t>
              </a:r>
              <a:endParaRPr lang="en-US" sz="2000" dirty="0">
                <a:solidFill>
                  <a:schemeClr val="tx1"/>
                </a:solidFill>
                <a:cs typeface="Arial" pitchFamily="34" charset="0"/>
              </a:endParaRPr>
            </a:p>
          </p:txBody>
        </p:sp>
        <p:cxnSp>
          <p:nvCxnSpPr>
            <p:cNvPr id="40" name="Straight Arrow Connector 39"/>
            <p:cNvCxnSpPr>
              <a:stCxn id="38" idx="6"/>
              <a:endCxn id="22" idx="2"/>
            </p:cNvCxnSpPr>
            <p:nvPr/>
          </p:nvCxnSpPr>
          <p:spPr>
            <a:xfrm>
              <a:off x="3541776" y="1705122"/>
              <a:ext cx="1917160" cy="0"/>
            </a:xfrm>
            <a:prstGeom prst="straightConnector1">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193775" y="851596"/>
              <a:ext cx="2609628" cy="890597"/>
            </a:xfrm>
            <a:prstGeom prst="rect">
              <a:avLst/>
            </a:prstGeom>
            <a:noFill/>
          </p:spPr>
          <p:txBody>
            <a:bodyPr wrap="none" lIns="333345" tIns="166672" rIns="333345" bIns="166672" rtlCol="0">
              <a:spAutoFit/>
            </a:bodyPr>
            <a:lstStyle/>
            <a:p>
              <a:pPr algn="ctr"/>
              <a:r>
                <a:rPr lang="en-US" b="1" dirty="0" smtClean="0">
                  <a:cs typeface="Arial" pitchFamily="34" charset="0"/>
                </a:rPr>
                <a:t>host</a:t>
              </a:r>
              <a:r>
                <a:rPr lang="en-US" b="1" baseline="-25000" dirty="0" smtClean="0">
                  <a:cs typeface="Arial" pitchFamily="34" charset="0"/>
                </a:rPr>
                <a:t/>
              </a:r>
              <a:br>
                <a:rPr lang="en-US" b="1" baseline="-25000" dirty="0" smtClean="0">
                  <a:cs typeface="Arial" pitchFamily="34" charset="0"/>
                </a:rPr>
              </a:br>
              <a:r>
                <a:rPr lang="en-US" b="1" dirty="0" err="1" smtClean="0">
                  <a:cs typeface="Arial" pitchFamily="34" charset="0"/>
                </a:rPr>
                <a:t>discover_packets</a:t>
              </a:r>
              <a:endParaRPr lang="en-US" b="1" dirty="0">
                <a:cs typeface="Arial" pitchFamily="34" charset="0"/>
              </a:endParaRPr>
            </a:p>
          </p:txBody>
        </p:sp>
      </p:grpSp>
      <p:grpSp>
        <p:nvGrpSpPr>
          <p:cNvPr id="6" name="Group 5"/>
          <p:cNvGrpSpPr/>
          <p:nvPr/>
        </p:nvGrpSpPr>
        <p:grpSpPr>
          <a:xfrm>
            <a:off x="6270645" y="851596"/>
            <a:ext cx="2873355" cy="3079092"/>
            <a:chOff x="6270645" y="851596"/>
            <a:chExt cx="2873355" cy="3079092"/>
          </a:xfrm>
        </p:grpSpPr>
        <p:sp>
          <p:nvSpPr>
            <p:cNvPr id="23" name="Flowchart: Connector 22"/>
            <p:cNvSpPr/>
            <p:nvPr/>
          </p:nvSpPr>
          <p:spPr>
            <a:xfrm>
              <a:off x="8193024" y="1228964"/>
              <a:ext cx="950976" cy="952316"/>
            </a:xfrm>
            <a:prstGeom prst="flowChartConnector">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166672" rIns="0" bIns="166672" rtlCol="0" anchor="ctr"/>
            <a:lstStyle/>
            <a:p>
              <a:pPr algn="ctr"/>
              <a:r>
                <a:rPr lang="en-US" sz="2000" dirty="0" smtClean="0">
                  <a:solidFill>
                    <a:schemeClr val="tx1"/>
                  </a:solidFill>
                  <a:cs typeface="Arial" pitchFamily="34" charset="0"/>
                </a:rPr>
                <a:t>State</a:t>
              </a:r>
              <a:br>
                <a:rPr lang="en-US" sz="2000" dirty="0" smtClean="0">
                  <a:solidFill>
                    <a:schemeClr val="tx1"/>
                  </a:solidFill>
                  <a:cs typeface="Arial" pitchFamily="34" charset="0"/>
                </a:rPr>
              </a:br>
              <a:r>
                <a:rPr lang="en-US" sz="2000" dirty="0" smtClean="0">
                  <a:solidFill>
                    <a:schemeClr val="tx1"/>
                  </a:solidFill>
                  <a:cs typeface="Arial" pitchFamily="34" charset="0"/>
                </a:rPr>
                <a:t>3</a:t>
              </a:r>
              <a:endParaRPr lang="en-US" sz="2000" dirty="0">
                <a:solidFill>
                  <a:schemeClr val="tx1"/>
                </a:solidFill>
                <a:cs typeface="Arial" pitchFamily="34" charset="0"/>
              </a:endParaRPr>
            </a:p>
          </p:txBody>
        </p:sp>
        <p:cxnSp>
          <p:nvCxnSpPr>
            <p:cNvPr id="25" name="Straight Arrow Connector 24"/>
            <p:cNvCxnSpPr>
              <a:stCxn id="22" idx="6"/>
              <a:endCxn id="23" idx="2"/>
            </p:cNvCxnSpPr>
            <p:nvPr/>
          </p:nvCxnSpPr>
          <p:spPr>
            <a:xfrm>
              <a:off x="6409912" y="1705122"/>
              <a:ext cx="1783112" cy="0"/>
            </a:xfrm>
            <a:prstGeom prst="straightConnector1">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22" idx="5"/>
              <a:endCxn id="61" idx="2"/>
            </p:cNvCxnSpPr>
            <p:nvPr/>
          </p:nvCxnSpPr>
          <p:spPr>
            <a:xfrm>
              <a:off x="6270645" y="2041817"/>
              <a:ext cx="1922379" cy="1412713"/>
            </a:xfrm>
            <a:prstGeom prst="straightConnector1">
              <a:avLst/>
            </a:prstGeom>
            <a:ln w="28575">
              <a:solidFill>
                <a:schemeClr val="tx1"/>
              </a:solidFill>
              <a:prstDash val="solid"/>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6329024" y="851596"/>
              <a:ext cx="1891804" cy="952152"/>
            </a:xfrm>
            <a:prstGeom prst="rect">
              <a:avLst/>
            </a:prstGeom>
            <a:noFill/>
          </p:spPr>
          <p:txBody>
            <a:bodyPr wrap="none" lIns="333345" tIns="166672" rIns="333345" bIns="166672" rtlCol="0">
              <a:spAutoFit/>
            </a:bodyPr>
            <a:lstStyle/>
            <a:p>
              <a:pPr algn="ctr"/>
              <a:r>
                <a:rPr lang="en-US" sz="2000" b="1" dirty="0" smtClean="0">
                  <a:cs typeface="Arial" pitchFamily="34" charset="0"/>
                </a:rPr>
                <a:t>host</a:t>
              </a:r>
              <a:r>
                <a:rPr lang="en-US" sz="2000" b="1" baseline="-25000" dirty="0" smtClean="0">
                  <a:cs typeface="Arial" pitchFamily="34" charset="0"/>
                </a:rPr>
                <a:t/>
              </a:r>
              <a:br>
                <a:rPr lang="en-US" sz="2000" b="1" baseline="-25000" dirty="0" smtClean="0">
                  <a:cs typeface="Arial" pitchFamily="34" charset="0"/>
                </a:rPr>
              </a:br>
              <a:r>
                <a:rPr lang="en-US" sz="2000" b="1" dirty="0" smtClean="0">
                  <a:cs typeface="Arial" pitchFamily="34" charset="0"/>
                </a:rPr>
                <a:t>send(</a:t>
              </a:r>
              <a:r>
                <a:rPr lang="en-US" sz="2000" b="1" dirty="0" err="1" smtClean="0">
                  <a:solidFill>
                    <a:srgbClr val="0070C0"/>
                  </a:solidFill>
                  <a:cs typeface="Arial" pitchFamily="34" charset="0"/>
                </a:rPr>
                <a:t>pkt</a:t>
              </a:r>
              <a:r>
                <a:rPr lang="en-US" sz="2000" b="1" dirty="0" smtClean="0">
                  <a:solidFill>
                    <a:srgbClr val="0070C0"/>
                  </a:solidFill>
                  <a:cs typeface="Arial" pitchFamily="34" charset="0"/>
                </a:rPr>
                <a:t> B</a:t>
              </a:r>
              <a:r>
                <a:rPr lang="en-US" sz="2000" b="1" dirty="0" smtClean="0">
                  <a:cs typeface="Arial" pitchFamily="34" charset="0"/>
                </a:rPr>
                <a:t>)</a:t>
              </a:r>
              <a:endParaRPr lang="en-US" sz="2000" b="1" dirty="0">
                <a:cs typeface="Arial" pitchFamily="34" charset="0"/>
              </a:endParaRPr>
            </a:p>
          </p:txBody>
        </p:sp>
        <p:sp>
          <p:nvSpPr>
            <p:cNvPr id="61" name="Flowchart: Connector 60"/>
            <p:cNvSpPr/>
            <p:nvPr/>
          </p:nvSpPr>
          <p:spPr>
            <a:xfrm>
              <a:off x="8193024" y="2978372"/>
              <a:ext cx="950976" cy="952316"/>
            </a:xfrm>
            <a:prstGeom prst="flowChartConnector">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166672" rIns="0" bIns="166672" rtlCol="0" anchor="ctr"/>
            <a:lstStyle/>
            <a:p>
              <a:pPr algn="ctr"/>
              <a:r>
                <a:rPr lang="en-US" sz="2000" dirty="0" smtClean="0">
                  <a:solidFill>
                    <a:schemeClr val="tx1"/>
                  </a:solidFill>
                  <a:cs typeface="Arial" pitchFamily="34" charset="0"/>
                </a:rPr>
                <a:t>State</a:t>
              </a:r>
              <a:br>
                <a:rPr lang="en-US" sz="2000" dirty="0" smtClean="0">
                  <a:solidFill>
                    <a:schemeClr val="tx1"/>
                  </a:solidFill>
                  <a:cs typeface="Arial" pitchFamily="34" charset="0"/>
                </a:rPr>
              </a:br>
              <a:r>
                <a:rPr lang="en-US" sz="2000" dirty="0" smtClean="0">
                  <a:solidFill>
                    <a:schemeClr val="tx1"/>
                  </a:solidFill>
                  <a:cs typeface="Arial" pitchFamily="34" charset="0"/>
                </a:rPr>
                <a:t>4</a:t>
              </a:r>
              <a:endParaRPr lang="en-US" sz="2000" dirty="0">
                <a:solidFill>
                  <a:schemeClr val="tx1"/>
                </a:solidFill>
                <a:cs typeface="Arial" pitchFamily="34" charset="0"/>
              </a:endParaRPr>
            </a:p>
          </p:txBody>
        </p:sp>
        <p:sp>
          <p:nvSpPr>
            <p:cNvPr id="62" name="TextBox 61"/>
            <p:cNvSpPr txBox="1"/>
            <p:nvPr/>
          </p:nvSpPr>
          <p:spPr>
            <a:xfrm rot="2174634">
              <a:off x="6400535" y="1891133"/>
              <a:ext cx="1883788" cy="952152"/>
            </a:xfrm>
            <a:prstGeom prst="rect">
              <a:avLst/>
            </a:prstGeom>
            <a:noFill/>
          </p:spPr>
          <p:txBody>
            <a:bodyPr wrap="none" lIns="333345" tIns="166672" rIns="333345" bIns="166672" rtlCol="0">
              <a:spAutoFit/>
            </a:bodyPr>
            <a:lstStyle/>
            <a:p>
              <a:pPr algn="ctr"/>
              <a:r>
                <a:rPr lang="en-US" sz="2000" b="1" dirty="0" smtClean="0">
                  <a:cs typeface="Arial" pitchFamily="34" charset="0"/>
                </a:rPr>
                <a:t>host</a:t>
              </a:r>
              <a:r>
                <a:rPr lang="en-US" sz="2000" b="1" baseline="-25000" dirty="0" smtClean="0">
                  <a:cs typeface="Arial" pitchFamily="34" charset="0"/>
                </a:rPr>
                <a:t/>
              </a:r>
              <a:br>
                <a:rPr lang="en-US" sz="2000" b="1" baseline="-25000" dirty="0" smtClean="0">
                  <a:cs typeface="Arial" pitchFamily="34" charset="0"/>
                </a:rPr>
              </a:br>
              <a:r>
                <a:rPr lang="en-US" sz="2000" b="1" dirty="0" smtClean="0">
                  <a:cs typeface="Arial" pitchFamily="34" charset="0"/>
                </a:rPr>
                <a:t>send(</a:t>
              </a:r>
              <a:r>
                <a:rPr lang="en-US" sz="2000" b="1" dirty="0" err="1" smtClean="0">
                  <a:solidFill>
                    <a:srgbClr val="7030A0"/>
                  </a:solidFill>
                  <a:cs typeface="Arial" pitchFamily="34" charset="0"/>
                </a:rPr>
                <a:t>pkt</a:t>
              </a:r>
              <a:r>
                <a:rPr lang="en-US" sz="2000" b="1" dirty="0" smtClean="0">
                  <a:solidFill>
                    <a:srgbClr val="7030A0"/>
                  </a:solidFill>
                  <a:cs typeface="Arial" pitchFamily="34" charset="0"/>
                </a:rPr>
                <a:t> C</a:t>
              </a:r>
              <a:r>
                <a:rPr lang="en-US" sz="2000" b="1" dirty="0" smtClean="0">
                  <a:cs typeface="Arial" pitchFamily="34" charset="0"/>
                </a:rPr>
                <a:t>)</a:t>
              </a:r>
              <a:endParaRPr lang="en-US" sz="2000" b="1" dirty="0">
                <a:cs typeface="Arial" pitchFamily="34" charset="0"/>
              </a:endParaRPr>
            </a:p>
          </p:txBody>
        </p:sp>
      </p:grpSp>
      <p:grpSp>
        <p:nvGrpSpPr>
          <p:cNvPr id="5" name="Group 4"/>
          <p:cNvGrpSpPr/>
          <p:nvPr/>
        </p:nvGrpSpPr>
        <p:grpSpPr>
          <a:xfrm>
            <a:off x="15874" y="1705122"/>
            <a:ext cx="9112254" cy="4771878"/>
            <a:chOff x="15874" y="1705122"/>
            <a:chExt cx="9112254" cy="4771878"/>
          </a:xfrm>
        </p:grpSpPr>
        <p:cxnSp>
          <p:nvCxnSpPr>
            <p:cNvPr id="12" name="Straight Connector 11"/>
            <p:cNvCxnSpPr/>
            <p:nvPr/>
          </p:nvCxnSpPr>
          <p:spPr>
            <a:xfrm flipV="1">
              <a:off x="29592" y="1705122"/>
              <a:ext cx="4085208" cy="2795223"/>
            </a:xfrm>
            <a:prstGeom prst="line">
              <a:avLst/>
            </a:prstGeom>
            <a:ln w="28575">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flipV="1">
              <a:off x="5029200" y="1705122"/>
              <a:ext cx="4098928" cy="2795223"/>
            </a:xfrm>
            <a:prstGeom prst="line">
              <a:avLst/>
            </a:prstGeom>
            <a:ln w="28575">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15874" y="4500343"/>
              <a:ext cx="9112253" cy="1976657"/>
            </a:xfrm>
            <a:prstGeom prst="rect">
              <a:avLst/>
            </a:prstGeom>
            <a:noFill/>
            <a:ln w="28575">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33334" tIns="166672" rIns="33334" bIns="166672" rtlCol="0" anchor="ctr"/>
            <a:lstStyle/>
            <a:p>
              <a:pPr algn="ctr"/>
              <a:endParaRPr lang="en-US" sz="2600">
                <a:solidFill>
                  <a:schemeClr val="tx1"/>
                </a:solidFill>
                <a:cs typeface="Arial" pitchFamily="34" charset="0"/>
              </a:endParaRPr>
            </a:p>
          </p:txBody>
        </p:sp>
        <p:sp>
          <p:nvSpPr>
            <p:cNvPr id="97" name="TextBox 96"/>
            <p:cNvSpPr txBox="1"/>
            <p:nvPr/>
          </p:nvSpPr>
          <p:spPr>
            <a:xfrm>
              <a:off x="2157523" y="3575913"/>
              <a:ext cx="4828954" cy="767487"/>
            </a:xfrm>
            <a:prstGeom prst="rect">
              <a:avLst/>
            </a:prstGeom>
            <a:noFill/>
          </p:spPr>
          <p:txBody>
            <a:bodyPr wrap="none" lIns="333345" tIns="166672" rIns="333345" bIns="166672" rtlCol="0">
              <a:spAutoFit/>
            </a:bodyPr>
            <a:lstStyle/>
            <a:p>
              <a:pPr algn="ctr"/>
              <a:r>
                <a:rPr lang="en-US" sz="2800" b="1" i="1" dirty="0" err="1">
                  <a:cs typeface="Arial" pitchFamily="34" charset="0"/>
                </a:rPr>
                <a:t>discover_packets</a:t>
              </a:r>
              <a:r>
                <a:rPr lang="en-US" sz="2800" b="1" dirty="0">
                  <a:cs typeface="Arial" pitchFamily="34" charset="0"/>
                </a:rPr>
                <a:t> transition:</a:t>
              </a:r>
            </a:p>
          </p:txBody>
        </p:sp>
      </p:grpSp>
      <p:sp>
        <p:nvSpPr>
          <p:cNvPr id="20" name="Title 19"/>
          <p:cNvSpPr>
            <a:spLocks noGrp="1"/>
          </p:cNvSpPr>
          <p:nvPr>
            <p:ph type="title"/>
          </p:nvPr>
        </p:nvSpPr>
        <p:spPr>
          <a:xfrm>
            <a:off x="381000" y="0"/>
            <a:ext cx="8382000" cy="1143000"/>
          </a:xfrm>
        </p:spPr>
        <p:txBody>
          <a:bodyPr>
            <a:normAutofit/>
          </a:bodyPr>
          <a:lstStyle/>
          <a:p>
            <a:r>
              <a:rPr lang="en-US" sz="4000" b="1" dirty="0" smtClean="0">
                <a:solidFill>
                  <a:srgbClr val="0070C0"/>
                </a:solidFill>
                <a:effectLst>
                  <a:outerShdw blurRad="38100" dist="38100" dir="2700000" algn="tl">
                    <a:srgbClr val="000000">
                      <a:alpha val="43137"/>
                    </a:srgbClr>
                  </a:outerShdw>
                </a:effectLst>
              </a:rPr>
              <a:t>Combining SE with Model Checking</a:t>
            </a:r>
            <a:endParaRPr lang="en-US" sz="4000" b="1" dirty="0">
              <a:solidFill>
                <a:srgbClr val="0070C0"/>
              </a:solidFill>
              <a:effectLst>
                <a:outerShdw blurRad="38100" dist="38100" dir="2700000" algn="tl">
                  <a:srgbClr val="000000">
                    <a:alpha val="43137"/>
                  </a:srgbClr>
                </a:outerShdw>
              </a:effectLst>
            </a:endParaRPr>
          </a:p>
        </p:txBody>
      </p:sp>
      <p:sp>
        <p:nvSpPr>
          <p:cNvPr id="54" name="TextBox 53"/>
          <p:cNvSpPr txBox="1"/>
          <p:nvPr/>
        </p:nvSpPr>
        <p:spPr>
          <a:xfrm>
            <a:off x="383915" y="2376064"/>
            <a:ext cx="2968885" cy="1055608"/>
          </a:xfrm>
          <a:prstGeom prst="wedgeRoundRectCallout">
            <a:avLst>
              <a:gd name="adj1" fmla="val 21314"/>
              <a:gd name="adj2" fmla="val -102941"/>
              <a:gd name="adj3" fmla="val 16667"/>
            </a:avLst>
          </a:prstGeom>
          <a:solidFill>
            <a:schemeClr val="accent3">
              <a:lumMod val="20000"/>
              <a:lumOff val="80000"/>
            </a:schemeClr>
          </a:solidFill>
          <a:ln w="57150">
            <a:solidFill>
              <a:schemeClr val="accent3">
                <a:lumMod val="75000"/>
              </a:schemeClr>
            </a:solidFill>
          </a:ln>
        </p:spPr>
        <p:txBody>
          <a:bodyPr wrap="square" rtlCol="0" anchor="ctr">
            <a:spAutoFit/>
          </a:bodyPr>
          <a:lstStyle>
            <a:defPPr>
              <a:defRPr lang="en-US"/>
            </a:defPPr>
            <a:lvl1pPr algn="ctr">
              <a:defRPr sz="2800"/>
            </a:lvl1pPr>
          </a:lstStyle>
          <a:p>
            <a:r>
              <a:rPr lang="en-US" dirty="0"/>
              <a:t>Controller state changes</a:t>
            </a:r>
          </a:p>
        </p:txBody>
      </p:sp>
      <p:sp>
        <p:nvSpPr>
          <p:cNvPr id="58" name="TextBox 57"/>
          <p:cNvSpPr txBox="1"/>
          <p:nvPr/>
        </p:nvSpPr>
        <p:spPr>
          <a:xfrm>
            <a:off x="837014" y="851596"/>
            <a:ext cx="1903024" cy="952152"/>
          </a:xfrm>
          <a:prstGeom prst="rect">
            <a:avLst/>
          </a:prstGeom>
          <a:noFill/>
        </p:spPr>
        <p:txBody>
          <a:bodyPr wrap="none" lIns="333345" tIns="166672" rIns="333345" bIns="166672" rtlCol="0">
            <a:spAutoFit/>
          </a:bodyPr>
          <a:lstStyle/>
          <a:p>
            <a:pPr algn="ctr"/>
            <a:r>
              <a:rPr lang="en-US" sz="2000" b="1" dirty="0" smtClean="0">
                <a:cs typeface="Arial" pitchFamily="34" charset="0"/>
              </a:rPr>
              <a:t>host</a:t>
            </a:r>
            <a:r>
              <a:rPr lang="en-US" sz="2000" b="1" baseline="-25000" dirty="0" smtClean="0">
                <a:cs typeface="Arial" pitchFamily="34" charset="0"/>
              </a:rPr>
              <a:t/>
            </a:r>
            <a:br>
              <a:rPr lang="en-US" sz="2000" b="1" baseline="-25000" dirty="0" smtClean="0">
                <a:cs typeface="Arial" pitchFamily="34" charset="0"/>
              </a:rPr>
            </a:br>
            <a:r>
              <a:rPr lang="en-US" sz="2000" b="1" dirty="0" smtClean="0">
                <a:cs typeface="Arial" pitchFamily="34" charset="0"/>
              </a:rPr>
              <a:t>send(</a:t>
            </a:r>
            <a:r>
              <a:rPr lang="en-US" sz="2000" b="1" dirty="0" err="1" smtClean="0">
                <a:cs typeface="Arial" pitchFamily="34" charset="0"/>
              </a:rPr>
              <a:t>pkt</a:t>
            </a:r>
            <a:r>
              <a:rPr lang="en-US" sz="2000" b="1" dirty="0" smtClean="0">
                <a:cs typeface="Arial" pitchFamily="34" charset="0"/>
              </a:rPr>
              <a:t> A)</a:t>
            </a:r>
            <a:endParaRPr lang="en-US" sz="2000" b="1" dirty="0">
              <a:cs typeface="Arial" pitchFamily="34" charset="0"/>
            </a:endParaRPr>
          </a:p>
        </p:txBody>
      </p:sp>
    </p:spTree>
    <p:extLst>
      <p:ext uri="{BB962C8B-B14F-4D97-AF65-F5344CB8AC3E}">
        <p14:creationId xmlns:p14="http://schemas.microsoft.com/office/powerpoint/2010/main" val="1009992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500"/>
                            </p:stCondLst>
                            <p:childTnLst>
                              <p:par>
                                <p:cTn id="13" presetID="22" presetClass="entr" presetSubtype="1"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90"/>
                                        </p:tgtEl>
                                        <p:attrNameLst>
                                          <p:attrName>style.visibility</p:attrName>
                                        </p:attrNameLst>
                                      </p:cBhvr>
                                      <p:to>
                                        <p:strVal val="visible"/>
                                      </p:to>
                                    </p:set>
                                    <p:animEffect transition="in" filter="wipe(left)">
                                      <p:cBhvr>
                                        <p:cTn id="20" dur="500"/>
                                        <p:tgtEl>
                                          <p:spTgt spid="90"/>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childTnLst>
                          </p:cTn>
                        </p:par>
                        <p:par>
                          <p:cTn id="30" fill="hold">
                            <p:stCondLst>
                              <p:cond delay="500"/>
                            </p:stCondLst>
                            <p:childTnLst>
                              <p:par>
                                <p:cTn id="31" presetID="1" presetClass="entr" presetSubtype="0"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10" grpId="0" animBg="1"/>
      <p:bldP spid="18" grpId="0" animBg="1"/>
      <p:bldP spid="90" grpId="0" animBg="1"/>
      <p:bldP spid="54" grpId="0"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B891A"/>
                </a:solidFill>
              </a:rPr>
              <a:t>SYNTHESIS AND SEMANTICS</a:t>
            </a:r>
            <a:endParaRPr lang="en-US" dirty="0">
              <a:solidFill>
                <a:srgbClr val="0B891A"/>
              </a:solidFill>
            </a:endParaRPr>
          </a:p>
        </p:txBody>
      </p:sp>
      <p:sp>
        <p:nvSpPr>
          <p:cNvPr id="5" name="Content Placeholder 2"/>
          <p:cNvSpPr txBox="1">
            <a:spLocks/>
          </p:cNvSpPr>
          <p:nvPr/>
        </p:nvSpPr>
        <p:spPr bwMode="auto">
          <a:xfrm>
            <a:off x="457200" y="1943101"/>
            <a:ext cx="6972300" cy="19431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marL="0" indent="0" algn="l" rtl="0" fontAlgn="base">
              <a:spcBef>
                <a:spcPct val="20000"/>
              </a:spcBef>
              <a:spcAft>
                <a:spcPct val="0"/>
              </a:spcAft>
              <a:buFont typeface="Arial" charset="0"/>
              <a:buNone/>
              <a:defRPr sz="2000" kern="1200">
                <a:solidFill>
                  <a:schemeClr val="tx1">
                    <a:tint val="75000"/>
                  </a:schemeClr>
                </a:solidFill>
                <a:latin typeface="+mn-lt"/>
                <a:ea typeface="+mn-ea"/>
                <a:cs typeface="+mn-cs"/>
              </a:defRPr>
            </a:lvl1pPr>
            <a:lvl2pPr marL="457200" indent="0" algn="l" rtl="0" fontAlgn="base">
              <a:spcBef>
                <a:spcPct val="20000"/>
              </a:spcBef>
              <a:spcAft>
                <a:spcPct val="0"/>
              </a:spcAft>
              <a:buFont typeface="Arial" charset="0"/>
              <a:buNone/>
              <a:defRPr sz="1800" kern="1200">
                <a:solidFill>
                  <a:schemeClr val="tx1">
                    <a:tint val="75000"/>
                  </a:schemeClr>
                </a:solidFill>
                <a:latin typeface="+mn-lt"/>
                <a:ea typeface="+mn-ea"/>
                <a:cs typeface="+mn-cs"/>
              </a:defRPr>
            </a:lvl2pPr>
            <a:lvl3pPr marL="914400" indent="0" algn="l" rtl="0" fontAlgn="base">
              <a:spcBef>
                <a:spcPct val="20000"/>
              </a:spcBef>
              <a:spcAft>
                <a:spcPct val="0"/>
              </a:spcAft>
              <a:buFont typeface="Arial" charset="0"/>
              <a:buNone/>
              <a:defRPr sz="1600" kern="1200">
                <a:solidFill>
                  <a:schemeClr val="tx1">
                    <a:tint val="75000"/>
                  </a:schemeClr>
                </a:solidFill>
                <a:latin typeface="+mn-lt"/>
                <a:ea typeface="+mn-ea"/>
                <a:cs typeface="+mn-cs"/>
              </a:defRPr>
            </a:lvl3pPr>
            <a:lvl4pPr marL="1371600" indent="0" algn="l" rtl="0" fontAlgn="base">
              <a:spcBef>
                <a:spcPct val="20000"/>
              </a:spcBef>
              <a:spcAft>
                <a:spcPct val="0"/>
              </a:spcAft>
              <a:buFont typeface="Arial" charset="0"/>
              <a:buNone/>
              <a:defRPr sz="1400" kern="1200">
                <a:solidFill>
                  <a:schemeClr val="tx1">
                    <a:tint val="75000"/>
                  </a:schemeClr>
                </a:solidFill>
                <a:latin typeface="+mn-lt"/>
                <a:ea typeface="+mn-ea"/>
                <a:cs typeface="+mn-cs"/>
              </a:defRPr>
            </a:lvl4pPr>
            <a:lvl5pPr marL="1828800" indent="0" algn="l" rtl="0" fontAlgn="base">
              <a:spcBef>
                <a:spcPct val="20000"/>
              </a:spcBef>
              <a:spcAft>
                <a:spcPct val="0"/>
              </a:spcAft>
              <a:buFont typeface="Arial"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defTabSz="914400"/>
            <a:r>
              <a:rPr lang="en-US" sz="2400" dirty="0" smtClean="0">
                <a:solidFill>
                  <a:schemeClr val="bg1">
                    <a:lumMod val="75000"/>
                  </a:schemeClr>
                </a:solidFill>
              </a:rPr>
              <a:t>Introduction to Formal Methods</a:t>
            </a:r>
          </a:p>
          <a:p>
            <a:pPr defTabSz="914400"/>
            <a:r>
              <a:rPr lang="en-US" sz="2400" dirty="0" smtClean="0">
                <a:solidFill>
                  <a:schemeClr val="bg1">
                    <a:lumMod val="75000"/>
                  </a:schemeClr>
                </a:solidFill>
              </a:rPr>
              <a:t>Data Plane Verification</a:t>
            </a:r>
            <a:endParaRPr lang="en-US" sz="2400" dirty="0" smtClean="0">
              <a:solidFill>
                <a:srgbClr val="00B050"/>
              </a:solidFill>
            </a:endParaRPr>
          </a:p>
          <a:p>
            <a:pPr defTabSz="914400"/>
            <a:r>
              <a:rPr lang="en-US" sz="2400" dirty="0" smtClean="0">
                <a:solidFill>
                  <a:schemeClr val="bg1">
                    <a:lumMod val="75000"/>
                  </a:schemeClr>
                </a:solidFill>
              </a:rPr>
              <a:t>Data Plane Testing</a:t>
            </a:r>
          </a:p>
          <a:p>
            <a:pPr defTabSz="914400"/>
            <a:r>
              <a:rPr lang="en-US" sz="2400" dirty="0" smtClean="0">
                <a:solidFill>
                  <a:schemeClr val="bg1">
                    <a:lumMod val="75000"/>
                  </a:schemeClr>
                </a:solidFill>
              </a:rPr>
              <a:t>Control Plane Verification</a:t>
            </a:r>
          </a:p>
          <a:p>
            <a:pPr defTabSz="914400"/>
            <a:r>
              <a:rPr lang="en-US" sz="2400" dirty="0" smtClean="0">
                <a:solidFill>
                  <a:schemeClr val="bg1">
                    <a:lumMod val="75000"/>
                  </a:schemeClr>
                </a:solidFill>
              </a:rPr>
              <a:t>Control Plane Testing</a:t>
            </a:r>
          </a:p>
          <a:p>
            <a:pPr defTabSz="914400"/>
            <a:r>
              <a:rPr lang="en-US" sz="2400" dirty="0" smtClean="0">
                <a:solidFill>
                  <a:srgbClr val="00B050"/>
                </a:solidFill>
              </a:rPr>
              <a:t>Synthesis, Semantics</a:t>
            </a:r>
          </a:p>
          <a:p>
            <a:pPr defTabSz="914400"/>
            <a:r>
              <a:rPr lang="en-US" dirty="0" smtClean="0"/>
              <a:t>     </a:t>
            </a:r>
          </a:p>
          <a:p>
            <a:pPr defTabSz="914400"/>
            <a:endParaRPr lang="en-US" dirty="0" smtClean="0"/>
          </a:p>
          <a:p>
            <a:pPr defTabSz="914400"/>
            <a:endParaRPr lang="en-US" dirty="0" smtClean="0"/>
          </a:p>
        </p:txBody>
      </p:sp>
    </p:spTree>
    <p:extLst>
      <p:ext uri="{BB962C8B-B14F-4D97-AF65-F5344CB8AC3E}">
        <p14:creationId xmlns:p14="http://schemas.microsoft.com/office/powerpoint/2010/main" val="13128198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50"/>
                </a:solidFill>
              </a:rPr>
              <a:t>INTRODUCTION TO FORMAL METHODS FOR SIGCOMM TYPES</a:t>
            </a:r>
            <a:endParaRPr lang="en-US" dirty="0">
              <a:solidFill>
                <a:srgbClr val="00B050"/>
              </a:solidFill>
            </a:endParaRPr>
          </a:p>
        </p:txBody>
      </p:sp>
      <p:sp>
        <p:nvSpPr>
          <p:cNvPr id="4" name="Content Placeholder 2"/>
          <p:cNvSpPr txBox="1">
            <a:spLocks/>
          </p:cNvSpPr>
          <p:nvPr/>
        </p:nvSpPr>
        <p:spPr bwMode="auto">
          <a:xfrm>
            <a:off x="457200" y="1943101"/>
            <a:ext cx="6972300" cy="19431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marL="0" indent="0" algn="l" rtl="0" fontAlgn="base">
              <a:spcBef>
                <a:spcPct val="20000"/>
              </a:spcBef>
              <a:spcAft>
                <a:spcPct val="0"/>
              </a:spcAft>
              <a:buFont typeface="Arial" charset="0"/>
              <a:buNone/>
              <a:defRPr sz="2000" kern="1200">
                <a:solidFill>
                  <a:schemeClr val="tx1">
                    <a:tint val="75000"/>
                  </a:schemeClr>
                </a:solidFill>
                <a:latin typeface="+mn-lt"/>
                <a:ea typeface="+mn-ea"/>
                <a:cs typeface="+mn-cs"/>
              </a:defRPr>
            </a:lvl1pPr>
            <a:lvl2pPr marL="457200" indent="0" algn="l" rtl="0" fontAlgn="base">
              <a:spcBef>
                <a:spcPct val="20000"/>
              </a:spcBef>
              <a:spcAft>
                <a:spcPct val="0"/>
              </a:spcAft>
              <a:buFont typeface="Arial" charset="0"/>
              <a:buNone/>
              <a:defRPr sz="1800" kern="1200">
                <a:solidFill>
                  <a:schemeClr val="tx1">
                    <a:tint val="75000"/>
                  </a:schemeClr>
                </a:solidFill>
                <a:latin typeface="+mn-lt"/>
                <a:ea typeface="+mn-ea"/>
                <a:cs typeface="+mn-cs"/>
              </a:defRPr>
            </a:lvl2pPr>
            <a:lvl3pPr marL="914400" indent="0" algn="l" rtl="0" fontAlgn="base">
              <a:spcBef>
                <a:spcPct val="20000"/>
              </a:spcBef>
              <a:spcAft>
                <a:spcPct val="0"/>
              </a:spcAft>
              <a:buFont typeface="Arial" charset="0"/>
              <a:buNone/>
              <a:defRPr sz="1600" kern="1200">
                <a:solidFill>
                  <a:schemeClr val="tx1">
                    <a:tint val="75000"/>
                  </a:schemeClr>
                </a:solidFill>
                <a:latin typeface="+mn-lt"/>
                <a:ea typeface="+mn-ea"/>
                <a:cs typeface="+mn-cs"/>
              </a:defRPr>
            </a:lvl3pPr>
            <a:lvl4pPr marL="1371600" indent="0" algn="l" rtl="0" fontAlgn="base">
              <a:spcBef>
                <a:spcPct val="20000"/>
              </a:spcBef>
              <a:spcAft>
                <a:spcPct val="0"/>
              </a:spcAft>
              <a:buFont typeface="Arial" charset="0"/>
              <a:buNone/>
              <a:defRPr sz="1400" kern="1200">
                <a:solidFill>
                  <a:schemeClr val="tx1">
                    <a:tint val="75000"/>
                  </a:schemeClr>
                </a:solidFill>
                <a:latin typeface="+mn-lt"/>
                <a:ea typeface="+mn-ea"/>
                <a:cs typeface="+mn-cs"/>
              </a:defRPr>
            </a:lvl4pPr>
            <a:lvl5pPr marL="1828800" indent="0" algn="l" rtl="0" fontAlgn="base">
              <a:spcBef>
                <a:spcPct val="20000"/>
              </a:spcBef>
              <a:spcAft>
                <a:spcPct val="0"/>
              </a:spcAft>
              <a:buFont typeface="Arial"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defTabSz="914400"/>
            <a:r>
              <a:rPr lang="en-US" sz="2400" dirty="0" smtClean="0">
                <a:solidFill>
                  <a:srgbClr val="00B050"/>
                </a:solidFill>
              </a:rPr>
              <a:t>Introduction to Formal Methods</a:t>
            </a:r>
          </a:p>
          <a:p>
            <a:pPr defTabSz="914400"/>
            <a:r>
              <a:rPr lang="en-US" sz="2400" dirty="0" smtClean="0">
                <a:solidFill>
                  <a:schemeClr val="bg1">
                    <a:lumMod val="75000"/>
                  </a:schemeClr>
                </a:solidFill>
              </a:rPr>
              <a:t>Data Plane Verification</a:t>
            </a:r>
            <a:endParaRPr lang="en-US" sz="2400" dirty="0" smtClean="0">
              <a:solidFill>
                <a:srgbClr val="00B050"/>
              </a:solidFill>
            </a:endParaRPr>
          </a:p>
          <a:p>
            <a:pPr defTabSz="914400"/>
            <a:r>
              <a:rPr lang="en-US" sz="2400" dirty="0" smtClean="0">
                <a:solidFill>
                  <a:schemeClr val="bg1">
                    <a:lumMod val="75000"/>
                  </a:schemeClr>
                </a:solidFill>
              </a:rPr>
              <a:t>Data Plane Testing</a:t>
            </a:r>
          </a:p>
          <a:p>
            <a:pPr defTabSz="914400"/>
            <a:r>
              <a:rPr lang="en-US" sz="2400" dirty="0" smtClean="0">
                <a:solidFill>
                  <a:schemeClr val="bg1">
                    <a:lumMod val="75000"/>
                  </a:schemeClr>
                </a:solidFill>
              </a:rPr>
              <a:t>Control Plane Verification</a:t>
            </a:r>
          </a:p>
          <a:p>
            <a:pPr defTabSz="914400"/>
            <a:r>
              <a:rPr lang="en-US" sz="2400" dirty="0" smtClean="0">
                <a:solidFill>
                  <a:schemeClr val="bg1">
                    <a:lumMod val="75000"/>
                  </a:schemeClr>
                </a:solidFill>
              </a:rPr>
              <a:t>Control Plane Testing</a:t>
            </a:r>
          </a:p>
          <a:p>
            <a:pPr defTabSz="914400"/>
            <a:r>
              <a:rPr lang="en-US" sz="2400" dirty="0" smtClean="0">
                <a:solidFill>
                  <a:schemeClr val="bg1">
                    <a:lumMod val="75000"/>
                  </a:schemeClr>
                </a:solidFill>
              </a:rPr>
              <a:t>Synthesis, Semantics</a:t>
            </a:r>
          </a:p>
          <a:p>
            <a:pPr defTabSz="914400"/>
            <a:r>
              <a:rPr lang="en-US" dirty="0" smtClean="0"/>
              <a:t>     </a:t>
            </a:r>
          </a:p>
          <a:p>
            <a:pPr defTabSz="914400"/>
            <a:endParaRPr lang="en-US" dirty="0" smtClean="0"/>
          </a:p>
          <a:p>
            <a:pPr defTabSz="914400"/>
            <a:endParaRPr lang="en-US" dirty="0" smtClean="0"/>
          </a:p>
        </p:txBody>
      </p:sp>
    </p:spTree>
    <p:extLst>
      <p:ext uri="{BB962C8B-B14F-4D97-AF65-F5344CB8AC3E}">
        <p14:creationId xmlns:p14="http://schemas.microsoft.com/office/powerpoint/2010/main" val="349696254"/>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0070C0"/>
                </a:solidFill>
                <a:effectLst>
                  <a:outerShdw blurRad="38100" dist="38100" dir="2700000" algn="tl">
                    <a:srgbClr val="000000">
                      <a:alpha val="43137"/>
                    </a:srgbClr>
                  </a:outerShdw>
                </a:effectLst>
              </a:rPr>
              <a:t>Correct by Construction Synthesis</a:t>
            </a:r>
            <a:endParaRPr lang="en-US" sz="4000" b="1"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marL="0" indent="0">
              <a:buNone/>
            </a:pPr>
            <a:r>
              <a:rPr lang="en-US" dirty="0" smtClean="0">
                <a:solidFill>
                  <a:srgbClr val="0070C0"/>
                </a:solidFill>
              </a:rPr>
              <a:t>Synthesizing:</a:t>
            </a:r>
            <a:endParaRPr lang="en-US" dirty="0">
              <a:solidFill>
                <a:srgbClr val="0070C0"/>
              </a:solidFill>
            </a:endParaRPr>
          </a:p>
          <a:p>
            <a:r>
              <a:rPr lang="en-US" dirty="0" smtClean="0">
                <a:solidFill>
                  <a:srgbClr val="0070C0"/>
                </a:solidFill>
              </a:rPr>
              <a:t>Virtual Networks</a:t>
            </a:r>
            <a:r>
              <a:rPr lang="en-US" dirty="0" smtClean="0"/>
              <a:t>  				 [</a:t>
            </a:r>
            <a:r>
              <a:rPr lang="en-US" dirty="0" smtClean="0"/>
              <a:t>Rao 09]</a:t>
            </a:r>
          </a:p>
          <a:p>
            <a:r>
              <a:rPr lang="en-US" dirty="0" smtClean="0">
                <a:solidFill>
                  <a:srgbClr val="0070C0"/>
                </a:solidFill>
              </a:rPr>
              <a:t>Rules</a:t>
            </a:r>
            <a:r>
              <a:rPr lang="en-US" dirty="0">
                <a:solidFill>
                  <a:srgbClr val="0070C0"/>
                </a:solidFill>
              </a:rPr>
              <a:t>:</a:t>
            </a:r>
            <a:r>
              <a:rPr lang="en-US" dirty="0">
                <a:solidFill>
                  <a:srgbClr val="00B050"/>
                </a:solidFill>
              </a:rPr>
              <a:t> </a:t>
            </a:r>
            <a:r>
              <a:rPr lang="en-US" dirty="0"/>
              <a:t>Synthesize ACLs </a:t>
            </a:r>
            <a:r>
              <a:rPr lang="en-US" dirty="0" smtClean="0"/>
              <a:t>in routers based </a:t>
            </a:r>
            <a:r>
              <a:rPr lang="en-US" dirty="0"/>
              <a:t>on </a:t>
            </a:r>
            <a:r>
              <a:rPr lang="en-US" dirty="0" smtClean="0"/>
              <a:t>network policy </a:t>
            </a:r>
            <a:r>
              <a:rPr lang="en-US" dirty="0" smtClean="0"/>
              <a:t>				[</a:t>
            </a:r>
            <a:r>
              <a:rPr lang="en-US" dirty="0" smtClean="0"/>
              <a:t>Kang 13</a:t>
            </a:r>
            <a:r>
              <a:rPr lang="en-US" dirty="0"/>
              <a:t>]</a:t>
            </a:r>
            <a:endParaRPr lang="en-US" dirty="0" smtClean="0"/>
          </a:p>
          <a:p>
            <a:r>
              <a:rPr lang="en-US" dirty="0" smtClean="0">
                <a:solidFill>
                  <a:srgbClr val="0070C0"/>
                </a:solidFill>
              </a:rPr>
              <a:t>Tables </a:t>
            </a:r>
            <a:r>
              <a:rPr lang="en-US" dirty="0" smtClean="0">
                <a:solidFill>
                  <a:srgbClr val="0070C0"/>
                </a:solidFill>
              </a:rPr>
              <a:t>across routers: </a:t>
            </a:r>
            <a:r>
              <a:rPr lang="en-US" dirty="0" err="1" smtClean="0"/>
              <a:t>NetCore</a:t>
            </a:r>
            <a:r>
              <a:rPr lang="en-US" dirty="0" smtClean="0"/>
              <a:t> </a:t>
            </a:r>
            <a:r>
              <a:rPr lang="en-US" dirty="0" smtClean="0"/>
              <a:t>to Featherweight </a:t>
            </a:r>
            <a:r>
              <a:rPr lang="en-US" dirty="0" smtClean="0"/>
              <a:t>Open Flow </a:t>
            </a:r>
            <a:r>
              <a:rPr lang="en-US" dirty="0" smtClean="0"/>
              <a:t>	        [</a:t>
            </a:r>
            <a:r>
              <a:rPr lang="en-US" dirty="0" smtClean="0"/>
              <a:t>Foster 13]</a:t>
            </a:r>
          </a:p>
          <a:p>
            <a:r>
              <a:rPr lang="en-US" dirty="0" smtClean="0">
                <a:solidFill>
                  <a:srgbClr val="0070C0"/>
                </a:solidFill>
              </a:rPr>
              <a:t>Tables </a:t>
            </a:r>
            <a:r>
              <a:rPr lang="en-US" dirty="0">
                <a:solidFill>
                  <a:srgbClr val="0070C0"/>
                </a:solidFill>
              </a:rPr>
              <a:t>within </a:t>
            </a:r>
            <a:r>
              <a:rPr lang="en-US" dirty="0" smtClean="0">
                <a:solidFill>
                  <a:srgbClr val="0070C0"/>
                </a:solidFill>
              </a:rPr>
              <a:t>P4 router</a:t>
            </a:r>
            <a:r>
              <a:rPr lang="en-US" dirty="0">
                <a:solidFill>
                  <a:srgbClr val="0070C0"/>
                </a:solidFill>
              </a:rPr>
              <a:t>: </a:t>
            </a:r>
            <a:r>
              <a:rPr lang="en-US" dirty="0" smtClean="0">
                <a:solidFill>
                  <a:srgbClr val="0070C0"/>
                </a:solidFill>
              </a:rPr>
              <a:t>		            </a:t>
            </a:r>
            <a:r>
              <a:rPr lang="en-US" dirty="0" smtClean="0"/>
              <a:t>[</a:t>
            </a:r>
            <a:r>
              <a:rPr lang="en-US" dirty="0" smtClean="0"/>
              <a:t>Jose15]</a:t>
            </a:r>
          </a:p>
          <a:p>
            <a:r>
              <a:rPr lang="en-US" dirty="0" smtClean="0">
                <a:solidFill>
                  <a:srgbClr val="0070C0"/>
                </a:solidFill>
              </a:rPr>
              <a:t>Single </a:t>
            </a:r>
            <a:r>
              <a:rPr lang="en-US" dirty="0" smtClean="0">
                <a:solidFill>
                  <a:srgbClr val="0070C0"/>
                </a:solidFill>
              </a:rPr>
              <a:t>Firewall: </a:t>
            </a:r>
            <a:r>
              <a:rPr lang="en-US" dirty="0" smtClean="0">
                <a:solidFill>
                  <a:srgbClr val="0070C0"/>
                </a:solidFill>
              </a:rPr>
              <a:t>			        </a:t>
            </a:r>
            <a:r>
              <a:rPr lang="en-US" dirty="0" smtClean="0"/>
              <a:t>[</a:t>
            </a:r>
            <a:r>
              <a:rPr lang="en-US" dirty="0" smtClean="0"/>
              <a:t>Zhang 13]</a:t>
            </a:r>
            <a:endParaRPr lang="en-US" dirty="0"/>
          </a:p>
          <a:p>
            <a:endParaRPr lang="en-US" dirty="0"/>
          </a:p>
          <a:p>
            <a:endParaRPr lang="en-US" dirty="0" smtClean="0"/>
          </a:p>
        </p:txBody>
      </p:sp>
    </p:spTree>
    <p:extLst>
      <p:ext uri="{BB962C8B-B14F-4D97-AF65-F5344CB8AC3E}">
        <p14:creationId xmlns:p14="http://schemas.microsoft.com/office/powerpoint/2010/main" val="37401789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6"/>
          <p:cNvGrpSpPr>
            <a:grpSpLocks/>
          </p:cNvGrpSpPr>
          <p:nvPr/>
        </p:nvGrpSpPr>
        <p:grpSpPr bwMode="auto">
          <a:xfrm>
            <a:off x="609600" y="3365500"/>
            <a:ext cx="7840663" cy="2895600"/>
            <a:chOff x="384" y="2064"/>
            <a:chExt cx="4939" cy="1824"/>
          </a:xfrm>
        </p:grpSpPr>
        <p:pic>
          <p:nvPicPr>
            <p:cNvPr id="17426" name="Picture 80" descr="BD18185_"/>
            <p:cNvPicPr>
              <a:picLocks noChangeAspect="1" noChangeArrowheads="1"/>
            </p:cNvPicPr>
            <p:nvPr/>
          </p:nvPicPr>
          <p:blipFill>
            <a:blip r:embed="rId4" cstate="print"/>
            <a:srcRect/>
            <a:stretch>
              <a:fillRect/>
            </a:stretch>
          </p:blipFill>
          <p:spPr bwMode="auto">
            <a:xfrm>
              <a:off x="2635" y="2064"/>
              <a:ext cx="2378" cy="856"/>
            </a:xfrm>
            <a:prstGeom prst="rect">
              <a:avLst/>
            </a:prstGeom>
            <a:noFill/>
            <a:ln w="9525">
              <a:noFill/>
              <a:miter lim="800000"/>
              <a:headEnd/>
              <a:tailEnd/>
            </a:ln>
          </p:spPr>
        </p:pic>
        <p:sp>
          <p:nvSpPr>
            <p:cNvPr id="17427" name="AutoShape 77"/>
            <p:cNvSpPr>
              <a:spLocks noChangeArrowheads="1"/>
            </p:cNvSpPr>
            <p:nvPr/>
          </p:nvSpPr>
          <p:spPr bwMode="auto">
            <a:xfrm>
              <a:off x="4580" y="3311"/>
              <a:ext cx="743" cy="577"/>
            </a:xfrm>
            <a:prstGeom prst="roundRect">
              <a:avLst>
                <a:gd name="adj" fmla="val 16667"/>
              </a:avLst>
            </a:prstGeom>
            <a:solidFill>
              <a:srgbClr val="FFFF00"/>
            </a:solidFill>
            <a:ln w="9525">
              <a:solidFill>
                <a:schemeClr val="tx1"/>
              </a:solidFill>
              <a:prstDash val="dash"/>
              <a:round/>
              <a:headEnd/>
              <a:tailEnd/>
            </a:ln>
          </p:spPr>
          <p:txBody>
            <a:bodyPr wrap="none" anchor="ctr"/>
            <a:lstStyle/>
            <a:p>
              <a:endParaRPr lang="en-US"/>
            </a:p>
          </p:txBody>
        </p:sp>
        <p:sp>
          <p:nvSpPr>
            <p:cNvPr id="17428" name="AutoShape 78"/>
            <p:cNvSpPr>
              <a:spLocks noChangeArrowheads="1"/>
            </p:cNvSpPr>
            <p:nvPr/>
          </p:nvSpPr>
          <p:spPr bwMode="auto">
            <a:xfrm>
              <a:off x="384" y="3335"/>
              <a:ext cx="752" cy="553"/>
            </a:xfrm>
            <a:prstGeom prst="roundRect">
              <a:avLst>
                <a:gd name="adj" fmla="val 16667"/>
              </a:avLst>
            </a:prstGeom>
            <a:solidFill>
              <a:srgbClr val="FF99CC"/>
            </a:solidFill>
            <a:ln w="9525">
              <a:solidFill>
                <a:schemeClr val="tx1"/>
              </a:solidFill>
              <a:prstDash val="dash"/>
              <a:round/>
              <a:headEnd/>
              <a:tailEnd/>
            </a:ln>
          </p:spPr>
          <p:txBody>
            <a:bodyPr wrap="none" anchor="ctr"/>
            <a:lstStyle/>
            <a:p>
              <a:endParaRPr lang="en-US"/>
            </a:p>
          </p:txBody>
        </p:sp>
        <p:sp>
          <p:nvSpPr>
            <p:cNvPr id="17429" name="Line 79"/>
            <p:cNvSpPr>
              <a:spLocks noChangeShapeType="1"/>
            </p:cNvSpPr>
            <p:nvPr/>
          </p:nvSpPr>
          <p:spPr bwMode="auto">
            <a:xfrm>
              <a:off x="4987" y="2975"/>
              <a:ext cx="0" cy="528"/>
            </a:xfrm>
            <a:prstGeom prst="line">
              <a:avLst/>
            </a:prstGeom>
            <a:noFill/>
            <a:ln w="9525">
              <a:solidFill>
                <a:schemeClr val="tx1"/>
              </a:solidFill>
              <a:round/>
              <a:headEnd/>
              <a:tailEnd/>
            </a:ln>
          </p:spPr>
          <p:txBody>
            <a:bodyPr/>
            <a:lstStyle/>
            <a:p>
              <a:endParaRPr lang="en-US"/>
            </a:p>
          </p:txBody>
        </p:sp>
        <p:sp>
          <p:nvSpPr>
            <p:cNvPr id="17430" name="AutoShape 81"/>
            <p:cNvSpPr>
              <a:spLocks noChangeArrowheads="1"/>
            </p:cNvSpPr>
            <p:nvPr/>
          </p:nvSpPr>
          <p:spPr bwMode="auto">
            <a:xfrm>
              <a:off x="2499" y="3323"/>
              <a:ext cx="742" cy="565"/>
            </a:xfrm>
            <a:prstGeom prst="roundRect">
              <a:avLst>
                <a:gd name="adj" fmla="val 16667"/>
              </a:avLst>
            </a:prstGeom>
            <a:solidFill>
              <a:srgbClr val="FF99CC"/>
            </a:solidFill>
            <a:ln w="9525">
              <a:solidFill>
                <a:schemeClr val="tx1"/>
              </a:solidFill>
              <a:prstDash val="dash"/>
              <a:round/>
              <a:headEnd/>
              <a:tailEnd/>
            </a:ln>
          </p:spPr>
          <p:txBody>
            <a:bodyPr wrap="none" anchor="ctr"/>
            <a:lstStyle/>
            <a:p>
              <a:endParaRPr lang="en-US"/>
            </a:p>
          </p:txBody>
        </p:sp>
        <p:sp>
          <p:nvSpPr>
            <p:cNvPr id="17431" name="AutoShape 82"/>
            <p:cNvSpPr>
              <a:spLocks noChangeArrowheads="1"/>
            </p:cNvSpPr>
            <p:nvPr/>
          </p:nvSpPr>
          <p:spPr bwMode="auto">
            <a:xfrm>
              <a:off x="1456" y="3323"/>
              <a:ext cx="742" cy="565"/>
            </a:xfrm>
            <a:prstGeom prst="roundRect">
              <a:avLst>
                <a:gd name="adj" fmla="val 16667"/>
              </a:avLst>
            </a:prstGeom>
            <a:solidFill>
              <a:srgbClr val="FFFF00"/>
            </a:solidFill>
            <a:ln w="9525">
              <a:solidFill>
                <a:schemeClr val="tx1"/>
              </a:solidFill>
              <a:prstDash val="dash"/>
              <a:round/>
              <a:headEnd/>
              <a:tailEnd/>
            </a:ln>
          </p:spPr>
          <p:txBody>
            <a:bodyPr wrap="none" anchor="ctr"/>
            <a:lstStyle/>
            <a:p>
              <a:endParaRPr lang="en-US"/>
            </a:p>
          </p:txBody>
        </p:sp>
        <p:sp>
          <p:nvSpPr>
            <p:cNvPr id="17432" name="Line 83"/>
            <p:cNvSpPr>
              <a:spLocks noChangeShapeType="1"/>
            </p:cNvSpPr>
            <p:nvPr/>
          </p:nvSpPr>
          <p:spPr bwMode="auto">
            <a:xfrm flipH="1">
              <a:off x="701" y="3021"/>
              <a:ext cx="303" cy="388"/>
            </a:xfrm>
            <a:prstGeom prst="line">
              <a:avLst/>
            </a:prstGeom>
            <a:noFill/>
            <a:ln w="12700">
              <a:solidFill>
                <a:schemeClr val="tx1"/>
              </a:solidFill>
              <a:round/>
              <a:headEnd/>
              <a:tailEnd/>
            </a:ln>
          </p:spPr>
          <p:txBody>
            <a:bodyPr/>
            <a:lstStyle/>
            <a:p>
              <a:endParaRPr lang="en-US"/>
            </a:p>
          </p:txBody>
        </p:sp>
        <p:sp>
          <p:nvSpPr>
            <p:cNvPr id="17433" name="Line 84"/>
            <p:cNvSpPr>
              <a:spLocks noChangeShapeType="1"/>
            </p:cNvSpPr>
            <p:nvPr/>
          </p:nvSpPr>
          <p:spPr bwMode="auto">
            <a:xfrm>
              <a:off x="1353" y="3026"/>
              <a:ext cx="375" cy="385"/>
            </a:xfrm>
            <a:prstGeom prst="line">
              <a:avLst/>
            </a:prstGeom>
            <a:noFill/>
            <a:ln w="9525">
              <a:solidFill>
                <a:schemeClr val="tx1"/>
              </a:solidFill>
              <a:round/>
              <a:headEnd/>
              <a:tailEnd/>
            </a:ln>
          </p:spPr>
          <p:txBody>
            <a:bodyPr/>
            <a:lstStyle/>
            <a:p>
              <a:endParaRPr lang="en-US"/>
            </a:p>
          </p:txBody>
        </p:sp>
        <p:sp>
          <p:nvSpPr>
            <p:cNvPr id="17434" name="Line 85"/>
            <p:cNvSpPr>
              <a:spLocks noChangeShapeType="1"/>
            </p:cNvSpPr>
            <p:nvPr/>
          </p:nvSpPr>
          <p:spPr bwMode="auto">
            <a:xfrm>
              <a:off x="2849" y="3058"/>
              <a:ext cx="0" cy="353"/>
            </a:xfrm>
            <a:prstGeom prst="line">
              <a:avLst/>
            </a:prstGeom>
            <a:noFill/>
            <a:ln w="12700">
              <a:solidFill>
                <a:schemeClr val="tx1"/>
              </a:solidFill>
              <a:round/>
              <a:headEnd/>
              <a:tailEnd/>
            </a:ln>
          </p:spPr>
          <p:txBody>
            <a:bodyPr/>
            <a:lstStyle/>
            <a:p>
              <a:endParaRPr lang="en-US"/>
            </a:p>
          </p:txBody>
        </p:sp>
        <p:sp>
          <p:nvSpPr>
            <p:cNvPr id="17435" name="Line 86"/>
            <p:cNvSpPr>
              <a:spLocks noChangeShapeType="1"/>
            </p:cNvSpPr>
            <p:nvPr/>
          </p:nvSpPr>
          <p:spPr bwMode="auto">
            <a:xfrm flipH="1">
              <a:off x="1299" y="2545"/>
              <a:ext cx="289" cy="307"/>
            </a:xfrm>
            <a:prstGeom prst="line">
              <a:avLst/>
            </a:prstGeom>
            <a:noFill/>
            <a:ln w="12700">
              <a:solidFill>
                <a:schemeClr val="tx1"/>
              </a:solidFill>
              <a:round/>
              <a:headEnd/>
              <a:tailEnd/>
            </a:ln>
          </p:spPr>
          <p:txBody>
            <a:bodyPr/>
            <a:lstStyle/>
            <a:p>
              <a:endParaRPr lang="en-US"/>
            </a:p>
          </p:txBody>
        </p:sp>
        <p:sp>
          <p:nvSpPr>
            <p:cNvPr id="17436" name="Line 87"/>
            <p:cNvSpPr>
              <a:spLocks noChangeShapeType="1"/>
            </p:cNvSpPr>
            <p:nvPr/>
          </p:nvSpPr>
          <p:spPr bwMode="auto">
            <a:xfrm>
              <a:off x="2019" y="2480"/>
              <a:ext cx="608" cy="386"/>
            </a:xfrm>
            <a:prstGeom prst="line">
              <a:avLst/>
            </a:prstGeom>
            <a:noFill/>
            <a:ln w="12700">
              <a:solidFill>
                <a:schemeClr val="tx1"/>
              </a:solidFill>
              <a:round/>
              <a:headEnd/>
              <a:tailEnd/>
            </a:ln>
          </p:spPr>
          <p:txBody>
            <a:bodyPr/>
            <a:lstStyle/>
            <a:p>
              <a:endParaRPr lang="en-US"/>
            </a:p>
          </p:txBody>
        </p:sp>
        <p:sp>
          <p:nvSpPr>
            <p:cNvPr id="17437" name="Line 88"/>
            <p:cNvSpPr>
              <a:spLocks noChangeShapeType="1"/>
            </p:cNvSpPr>
            <p:nvPr/>
          </p:nvSpPr>
          <p:spPr bwMode="auto">
            <a:xfrm>
              <a:off x="4891" y="2544"/>
              <a:ext cx="45" cy="321"/>
            </a:xfrm>
            <a:prstGeom prst="line">
              <a:avLst/>
            </a:prstGeom>
            <a:noFill/>
            <a:ln w="19050">
              <a:solidFill>
                <a:schemeClr val="tx1"/>
              </a:solidFill>
              <a:round/>
              <a:headEnd/>
              <a:tailEnd/>
            </a:ln>
          </p:spPr>
          <p:txBody>
            <a:bodyPr/>
            <a:lstStyle/>
            <a:p>
              <a:endParaRPr lang="en-US"/>
            </a:p>
          </p:txBody>
        </p:sp>
        <p:sp>
          <p:nvSpPr>
            <p:cNvPr id="17438" name="Line 89"/>
            <p:cNvSpPr>
              <a:spLocks noChangeShapeType="1"/>
            </p:cNvSpPr>
            <p:nvPr/>
          </p:nvSpPr>
          <p:spPr bwMode="auto">
            <a:xfrm>
              <a:off x="2114" y="2448"/>
              <a:ext cx="430" cy="0"/>
            </a:xfrm>
            <a:prstGeom prst="line">
              <a:avLst/>
            </a:prstGeom>
            <a:noFill/>
            <a:ln w="12700">
              <a:solidFill>
                <a:schemeClr val="tx1"/>
              </a:solidFill>
              <a:round/>
              <a:headEnd/>
              <a:tailEnd/>
            </a:ln>
          </p:spPr>
          <p:txBody>
            <a:bodyPr/>
            <a:lstStyle/>
            <a:p>
              <a:endParaRPr lang="en-US"/>
            </a:p>
          </p:txBody>
        </p:sp>
        <p:sp>
          <p:nvSpPr>
            <p:cNvPr id="17439" name="Text Box 90"/>
            <p:cNvSpPr txBox="1">
              <a:spLocks noChangeArrowheads="1"/>
            </p:cNvSpPr>
            <p:nvPr/>
          </p:nvSpPr>
          <p:spPr bwMode="auto">
            <a:xfrm>
              <a:off x="3451" y="2208"/>
              <a:ext cx="815" cy="454"/>
            </a:xfrm>
            <a:prstGeom prst="rect">
              <a:avLst/>
            </a:prstGeom>
            <a:noFill/>
            <a:ln w="9525">
              <a:noFill/>
              <a:miter lim="800000"/>
              <a:headEnd/>
              <a:tailEnd/>
            </a:ln>
          </p:spPr>
          <p:txBody>
            <a:bodyPr wrap="none" lIns="111788" tIns="55893" rIns="111788" bIns="55893">
              <a:spAutoFit/>
            </a:bodyPr>
            <a:lstStyle/>
            <a:p>
              <a:pPr algn="ctr" defTabSz="1117600">
                <a:spcBef>
                  <a:spcPct val="0"/>
                </a:spcBef>
              </a:pPr>
              <a:r>
                <a:rPr kumimoji="1" lang="en-US" altLang="zh-TW" b="1">
                  <a:latin typeface="Arial" pitchFamily="34" charset="0"/>
                  <a:ea typeface="新細明體" pitchFamily="18" charset="-120"/>
                </a:rPr>
                <a:t>Network </a:t>
              </a:r>
              <a:br>
                <a:rPr kumimoji="1" lang="en-US" altLang="zh-TW" b="1">
                  <a:latin typeface="Arial" pitchFamily="34" charset="0"/>
                  <a:ea typeface="新細明體" pitchFamily="18" charset="-120"/>
                </a:rPr>
              </a:br>
              <a:r>
                <a:rPr kumimoji="1" lang="en-US" altLang="zh-TW" b="1">
                  <a:latin typeface="Arial" pitchFamily="34" charset="0"/>
                  <a:ea typeface="新細明體" pitchFamily="18" charset="-120"/>
                </a:rPr>
                <a:t>Core</a:t>
              </a:r>
            </a:p>
          </p:txBody>
        </p:sp>
        <p:sp>
          <p:nvSpPr>
            <p:cNvPr id="17440" name="AutoShape 91"/>
            <p:cNvSpPr>
              <a:spLocks noChangeArrowheads="1"/>
            </p:cNvSpPr>
            <p:nvPr/>
          </p:nvSpPr>
          <p:spPr bwMode="auto">
            <a:xfrm>
              <a:off x="4032" y="2914"/>
              <a:ext cx="418" cy="349"/>
            </a:xfrm>
            <a:prstGeom prst="roundRect">
              <a:avLst>
                <a:gd name="adj" fmla="val 16667"/>
              </a:avLst>
            </a:prstGeom>
            <a:solidFill>
              <a:srgbClr val="FF99CC"/>
            </a:solidFill>
            <a:ln w="9525">
              <a:solidFill>
                <a:schemeClr val="tx1"/>
              </a:solidFill>
              <a:prstDash val="dash"/>
              <a:round/>
              <a:headEnd/>
              <a:tailEnd/>
            </a:ln>
          </p:spPr>
          <p:txBody>
            <a:bodyPr wrap="none" anchor="ctr"/>
            <a:lstStyle/>
            <a:p>
              <a:pPr algn="ctr"/>
              <a:endParaRPr lang="zh-TW" altLang="en-US">
                <a:ea typeface="新細明體" pitchFamily="18" charset="-120"/>
              </a:endParaRPr>
            </a:p>
          </p:txBody>
        </p:sp>
        <p:grpSp>
          <p:nvGrpSpPr>
            <p:cNvPr id="3" name="Group 92"/>
            <p:cNvGrpSpPr>
              <a:grpSpLocks/>
            </p:cNvGrpSpPr>
            <p:nvPr/>
          </p:nvGrpSpPr>
          <p:grpSpPr bwMode="auto">
            <a:xfrm rot="7084705">
              <a:off x="4127" y="2785"/>
              <a:ext cx="512" cy="509"/>
              <a:chOff x="2619" y="1639"/>
              <a:chExt cx="724" cy="494"/>
            </a:xfrm>
          </p:grpSpPr>
          <p:sp>
            <p:nvSpPr>
              <p:cNvPr id="17458" name="Line 93"/>
              <p:cNvSpPr>
                <a:spLocks noChangeShapeType="1"/>
              </p:cNvSpPr>
              <p:nvPr/>
            </p:nvSpPr>
            <p:spPr bwMode="auto">
              <a:xfrm>
                <a:off x="2619" y="1684"/>
                <a:ext cx="273" cy="317"/>
              </a:xfrm>
              <a:prstGeom prst="line">
                <a:avLst/>
              </a:prstGeom>
              <a:noFill/>
              <a:ln w="9525">
                <a:solidFill>
                  <a:schemeClr val="tx1"/>
                </a:solidFill>
                <a:round/>
                <a:headEnd/>
                <a:tailEnd/>
              </a:ln>
            </p:spPr>
            <p:txBody>
              <a:bodyPr/>
              <a:lstStyle/>
              <a:p>
                <a:endParaRPr lang="en-US"/>
              </a:p>
            </p:txBody>
          </p:sp>
          <p:sp>
            <p:nvSpPr>
              <p:cNvPr id="17459" name="Line 94"/>
              <p:cNvSpPr>
                <a:spLocks noChangeShapeType="1"/>
              </p:cNvSpPr>
              <p:nvPr/>
            </p:nvSpPr>
            <p:spPr bwMode="auto">
              <a:xfrm>
                <a:off x="2710" y="1639"/>
                <a:ext cx="408" cy="136"/>
              </a:xfrm>
              <a:prstGeom prst="line">
                <a:avLst/>
              </a:prstGeom>
              <a:noFill/>
              <a:ln w="9525">
                <a:solidFill>
                  <a:schemeClr val="tx1"/>
                </a:solidFill>
                <a:round/>
                <a:headEnd/>
                <a:tailEnd/>
              </a:ln>
            </p:spPr>
            <p:txBody>
              <a:bodyPr/>
              <a:lstStyle/>
              <a:p>
                <a:endParaRPr lang="en-US"/>
              </a:p>
            </p:txBody>
          </p:sp>
          <p:sp>
            <p:nvSpPr>
              <p:cNvPr id="17460" name="Line 95"/>
              <p:cNvSpPr>
                <a:spLocks noChangeShapeType="1"/>
              </p:cNvSpPr>
              <p:nvPr/>
            </p:nvSpPr>
            <p:spPr bwMode="auto">
              <a:xfrm>
                <a:off x="2619" y="1639"/>
                <a:ext cx="363" cy="226"/>
              </a:xfrm>
              <a:prstGeom prst="line">
                <a:avLst/>
              </a:prstGeom>
              <a:noFill/>
              <a:ln w="9525">
                <a:solidFill>
                  <a:schemeClr val="tx1"/>
                </a:solidFill>
                <a:round/>
                <a:headEnd/>
                <a:tailEnd/>
              </a:ln>
            </p:spPr>
            <p:txBody>
              <a:bodyPr/>
              <a:lstStyle/>
              <a:p>
                <a:endParaRPr lang="en-US"/>
              </a:p>
            </p:txBody>
          </p:sp>
          <p:sp>
            <p:nvSpPr>
              <p:cNvPr id="17461" name="Text Box 96"/>
              <p:cNvSpPr txBox="1">
                <a:spLocks noChangeArrowheads="1"/>
              </p:cNvSpPr>
              <p:nvPr/>
            </p:nvSpPr>
            <p:spPr bwMode="auto">
              <a:xfrm>
                <a:off x="3116" y="1682"/>
                <a:ext cx="227" cy="226"/>
              </a:xfrm>
              <a:prstGeom prst="rect">
                <a:avLst/>
              </a:prstGeom>
              <a:noFill/>
              <a:ln w="9525">
                <a:noFill/>
                <a:miter lim="800000"/>
                <a:headEnd/>
                <a:tailEnd/>
              </a:ln>
            </p:spPr>
            <p:txBody>
              <a:bodyPr lIns="111804" tIns="55902" rIns="111804" bIns="55902">
                <a:spAutoFit/>
              </a:bodyPr>
              <a:lstStyle/>
              <a:p>
                <a:pPr defTabSz="842963"/>
                <a:r>
                  <a:rPr kumimoji="1" lang="en-US" altLang="zh-TW" sz="1700" b="1">
                    <a:latin typeface="Arial" pitchFamily="34" charset="0"/>
                    <a:ea typeface="新細明體" pitchFamily="18" charset="-120"/>
                  </a:rPr>
                  <a:t>.</a:t>
                </a:r>
              </a:p>
            </p:txBody>
          </p:sp>
          <p:sp>
            <p:nvSpPr>
              <p:cNvPr id="17462" name="Text Box 97"/>
              <p:cNvSpPr txBox="1">
                <a:spLocks noChangeArrowheads="1"/>
              </p:cNvSpPr>
              <p:nvPr/>
            </p:nvSpPr>
            <p:spPr bwMode="auto">
              <a:xfrm>
                <a:off x="3026" y="1775"/>
                <a:ext cx="229" cy="226"/>
              </a:xfrm>
              <a:prstGeom prst="rect">
                <a:avLst/>
              </a:prstGeom>
              <a:noFill/>
              <a:ln w="9525">
                <a:noFill/>
                <a:miter lim="800000"/>
                <a:headEnd/>
                <a:tailEnd/>
              </a:ln>
            </p:spPr>
            <p:txBody>
              <a:bodyPr lIns="111804" tIns="55902" rIns="111804" bIns="55902">
                <a:spAutoFit/>
              </a:bodyPr>
              <a:lstStyle/>
              <a:p>
                <a:pPr defTabSz="842963"/>
                <a:r>
                  <a:rPr kumimoji="1" lang="en-US" altLang="zh-TW" sz="1700" b="1">
                    <a:latin typeface="Arial" pitchFamily="34" charset="0"/>
                    <a:ea typeface="新細明體" pitchFamily="18" charset="-120"/>
                  </a:rPr>
                  <a:t>.</a:t>
                </a:r>
              </a:p>
            </p:txBody>
          </p:sp>
          <p:sp>
            <p:nvSpPr>
              <p:cNvPr id="17463" name="Text Box 98"/>
              <p:cNvSpPr txBox="1">
                <a:spLocks noChangeArrowheads="1"/>
              </p:cNvSpPr>
              <p:nvPr/>
            </p:nvSpPr>
            <p:spPr bwMode="auto">
              <a:xfrm>
                <a:off x="2935" y="1856"/>
                <a:ext cx="226" cy="227"/>
              </a:xfrm>
              <a:prstGeom prst="rect">
                <a:avLst/>
              </a:prstGeom>
              <a:noFill/>
              <a:ln w="9525">
                <a:noFill/>
                <a:miter lim="800000"/>
                <a:headEnd/>
                <a:tailEnd/>
              </a:ln>
            </p:spPr>
            <p:txBody>
              <a:bodyPr lIns="111804" tIns="55902" rIns="111804" bIns="55902">
                <a:spAutoFit/>
              </a:bodyPr>
              <a:lstStyle/>
              <a:p>
                <a:pPr defTabSz="842963"/>
                <a:r>
                  <a:rPr kumimoji="1" lang="en-US" altLang="zh-TW" sz="1700" b="1">
                    <a:latin typeface="Arial" pitchFamily="34" charset="0"/>
                    <a:ea typeface="新細明體" pitchFamily="18" charset="-120"/>
                  </a:rPr>
                  <a:t>.</a:t>
                </a:r>
              </a:p>
            </p:txBody>
          </p:sp>
          <p:sp>
            <p:nvSpPr>
              <p:cNvPr id="17464" name="Text Box 99"/>
              <p:cNvSpPr txBox="1">
                <a:spLocks noChangeArrowheads="1"/>
              </p:cNvSpPr>
              <p:nvPr/>
            </p:nvSpPr>
            <p:spPr bwMode="auto">
              <a:xfrm>
                <a:off x="2843" y="1907"/>
                <a:ext cx="227" cy="226"/>
              </a:xfrm>
              <a:prstGeom prst="rect">
                <a:avLst/>
              </a:prstGeom>
              <a:noFill/>
              <a:ln w="9525">
                <a:noFill/>
                <a:miter lim="800000"/>
                <a:headEnd/>
                <a:tailEnd/>
              </a:ln>
            </p:spPr>
            <p:txBody>
              <a:bodyPr lIns="111804" tIns="55902" rIns="111804" bIns="55902">
                <a:spAutoFit/>
              </a:bodyPr>
              <a:lstStyle/>
              <a:p>
                <a:pPr defTabSz="842963"/>
                <a:r>
                  <a:rPr kumimoji="1" lang="en-US" altLang="zh-TW" sz="1700" b="1">
                    <a:latin typeface="Arial" pitchFamily="34" charset="0"/>
                    <a:ea typeface="新細明體" pitchFamily="18" charset="-120"/>
                  </a:rPr>
                  <a:t>.</a:t>
                </a:r>
              </a:p>
            </p:txBody>
          </p:sp>
        </p:grpSp>
        <p:grpSp>
          <p:nvGrpSpPr>
            <p:cNvPr id="4" name="Group 100"/>
            <p:cNvGrpSpPr>
              <a:grpSpLocks/>
            </p:cNvGrpSpPr>
            <p:nvPr/>
          </p:nvGrpSpPr>
          <p:grpSpPr bwMode="auto">
            <a:xfrm>
              <a:off x="483" y="3370"/>
              <a:ext cx="573" cy="518"/>
              <a:chOff x="192" y="2688"/>
              <a:chExt cx="573" cy="518"/>
            </a:xfrm>
          </p:grpSpPr>
          <p:pic>
            <p:nvPicPr>
              <p:cNvPr id="17456" name="Picture 101"/>
              <p:cNvPicPr>
                <a:picLocks noChangeArrowheads="1"/>
              </p:cNvPicPr>
              <p:nvPr/>
            </p:nvPicPr>
            <p:blipFill>
              <a:blip r:embed="rId5" cstate="print"/>
              <a:srcRect/>
              <a:stretch>
                <a:fillRect/>
              </a:stretch>
            </p:blipFill>
            <p:spPr bwMode="auto">
              <a:xfrm>
                <a:off x="192" y="2688"/>
                <a:ext cx="573" cy="518"/>
              </a:xfrm>
              <a:prstGeom prst="rect">
                <a:avLst/>
              </a:prstGeom>
              <a:noFill/>
              <a:ln w="9525">
                <a:noFill/>
                <a:miter lim="800000"/>
                <a:headEnd/>
                <a:tailEnd/>
              </a:ln>
            </p:spPr>
          </p:pic>
          <p:sp>
            <p:nvSpPr>
              <p:cNvPr id="17457" name="Text Box 102"/>
              <p:cNvSpPr txBox="1">
                <a:spLocks noChangeArrowheads="1"/>
              </p:cNvSpPr>
              <p:nvPr/>
            </p:nvSpPr>
            <p:spPr bwMode="auto">
              <a:xfrm>
                <a:off x="288" y="2752"/>
                <a:ext cx="336" cy="250"/>
              </a:xfrm>
              <a:prstGeom prst="rect">
                <a:avLst/>
              </a:prstGeom>
              <a:noFill/>
              <a:ln w="57150" algn="ctr">
                <a:noFill/>
                <a:miter lim="800000"/>
                <a:headEnd/>
                <a:tailEnd/>
              </a:ln>
            </p:spPr>
            <p:txBody>
              <a:bodyPr>
                <a:spAutoFit/>
              </a:bodyPr>
              <a:lstStyle/>
              <a:p>
                <a:r>
                  <a:rPr lang="en-US" altLang="zh-TW">
                    <a:ea typeface="新細明體" pitchFamily="18" charset="-120"/>
                  </a:rPr>
                  <a:t>H1</a:t>
                </a:r>
              </a:p>
            </p:txBody>
          </p:sp>
        </p:grpSp>
        <p:grpSp>
          <p:nvGrpSpPr>
            <p:cNvPr id="5" name="Group 103"/>
            <p:cNvGrpSpPr>
              <a:grpSpLocks/>
            </p:cNvGrpSpPr>
            <p:nvPr/>
          </p:nvGrpSpPr>
          <p:grpSpPr bwMode="auto">
            <a:xfrm>
              <a:off x="1536" y="3360"/>
              <a:ext cx="573" cy="518"/>
              <a:chOff x="192" y="2688"/>
              <a:chExt cx="573" cy="518"/>
            </a:xfrm>
          </p:grpSpPr>
          <p:pic>
            <p:nvPicPr>
              <p:cNvPr id="17454" name="Picture 104"/>
              <p:cNvPicPr>
                <a:picLocks noChangeArrowheads="1"/>
              </p:cNvPicPr>
              <p:nvPr/>
            </p:nvPicPr>
            <p:blipFill>
              <a:blip r:embed="rId5" cstate="print"/>
              <a:srcRect/>
              <a:stretch>
                <a:fillRect/>
              </a:stretch>
            </p:blipFill>
            <p:spPr bwMode="auto">
              <a:xfrm>
                <a:off x="192" y="2688"/>
                <a:ext cx="573" cy="518"/>
              </a:xfrm>
              <a:prstGeom prst="rect">
                <a:avLst/>
              </a:prstGeom>
              <a:noFill/>
              <a:ln w="9525">
                <a:noFill/>
                <a:miter lim="800000"/>
                <a:headEnd/>
                <a:tailEnd/>
              </a:ln>
            </p:spPr>
          </p:pic>
          <p:sp>
            <p:nvSpPr>
              <p:cNvPr id="17455" name="Text Box 105"/>
              <p:cNvSpPr txBox="1">
                <a:spLocks noChangeArrowheads="1"/>
              </p:cNvSpPr>
              <p:nvPr/>
            </p:nvSpPr>
            <p:spPr bwMode="auto">
              <a:xfrm>
                <a:off x="288" y="2752"/>
                <a:ext cx="336" cy="250"/>
              </a:xfrm>
              <a:prstGeom prst="rect">
                <a:avLst/>
              </a:prstGeom>
              <a:noFill/>
              <a:ln w="57150" algn="ctr">
                <a:noFill/>
                <a:miter lim="800000"/>
                <a:headEnd/>
                <a:tailEnd/>
              </a:ln>
            </p:spPr>
            <p:txBody>
              <a:bodyPr>
                <a:spAutoFit/>
              </a:bodyPr>
              <a:lstStyle/>
              <a:p>
                <a:r>
                  <a:rPr lang="en-US" altLang="zh-TW">
                    <a:ea typeface="新細明體" pitchFamily="18" charset="-120"/>
                  </a:rPr>
                  <a:t>H2</a:t>
                </a:r>
              </a:p>
            </p:txBody>
          </p:sp>
        </p:grpSp>
        <p:grpSp>
          <p:nvGrpSpPr>
            <p:cNvPr id="6" name="Group 106"/>
            <p:cNvGrpSpPr>
              <a:grpSpLocks/>
            </p:cNvGrpSpPr>
            <p:nvPr/>
          </p:nvGrpSpPr>
          <p:grpSpPr bwMode="auto">
            <a:xfrm>
              <a:off x="2592" y="3360"/>
              <a:ext cx="573" cy="518"/>
              <a:chOff x="192" y="2688"/>
              <a:chExt cx="573" cy="518"/>
            </a:xfrm>
          </p:grpSpPr>
          <p:pic>
            <p:nvPicPr>
              <p:cNvPr id="17452" name="Picture 107"/>
              <p:cNvPicPr>
                <a:picLocks noChangeArrowheads="1"/>
              </p:cNvPicPr>
              <p:nvPr/>
            </p:nvPicPr>
            <p:blipFill>
              <a:blip r:embed="rId5" cstate="print"/>
              <a:srcRect/>
              <a:stretch>
                <a:fillRect/>
              </a:stretch>
            </p:blipFill>
            <p:spPr bwMode="auto">
              <a:xfrm>
                <a:off x="192" y="2688"/>
                <a:ext cx="573" cy="518"/>
              </a:xfrm>
              <a:prstGeom prst="rect">
                <a:avLst/>
              </a:prstGeom>
              <a:noFill/>
              <a:ln w="9525">
                <a:noFill/>
                <a:miter lim="800000"/>
                <a:headEnd/>
                <a:tailEnd/>
              </a:ln>
            </p:spPr>
          </p:pic>
          <p:sp>
            <p:nvSpPr>
              <p:cNvPr id="17453" name="Text Box 108"/>
              <p:cNvSpPr txBox="1">
                <a:spLocks noChangeArrowheads="1"/>
              </p:cNvSpPr>
              <p:nvPr/>
            </p:nvSpPr>
            <p:spPr bwMode="auto">
              <a:xfrm>
                <a:off x="288" y="2752"/>
                <a:ext cx="336" cy="250"/>
              </a:xfrm>
              <a:prstGeom prst="rect">
                <a:avLst/>
              </a:prstGeom>
              <a:noFill/>
              <a:ln w="57150" algn="ctr">
                <a:noFill/>
                <a:miter lim="800000"/>
                <a:headEnd/>
                <a:tailEnd/>
              </a:ln>
            </p:spPr>
            <p:txBody>
              <a:bodyPr>
                <a:spAutoFit/>
              </a:bodyPr>
              <a:lstStyle/>
              <a:p>
                <a:r>
                  <a:rPr lang="en-US" altLang="zh-TW">
                    <a:ea typeface="新細明體" pitchFamily="18" charset="-120"/>
                  </a:rPr>
                  <a:t>H3</a:t>
                </a:r>
              </a:p>
            </p:txBody>
          </p:sp>
        </p:grpSp>
        <p:grpSp>
          <p:nvGrpSpPr>
            <p:cNvPr id="7" name="Group 109"/>
            <p:cNvGrpSpPr>
              <a:grpSpLocks/>
            </p:cNvGrpSpPr>
            <p:nvPr/>
          </p:nvGrpSpPr>
          <p:grpSpPr bwMode="auto">
            <a:xfrm>
              <a:off x="4707" y="3360"/>
              <a:ext cx="573" cy="518"/>
              <a:chOff x="192" y="2688"/>
              <a:chExt cx="573" cy="518"/>
            </a:xfrm>
          </p:grpSpPr>
          <p:pic>
            <p:nvPicPr>
              <p:cNvPr id="17450" name="Picture 110"/>
              <p:cNvPicPr>
                <a:picLocks noChangeArrowheads="1"/>
              </p:cNvPicPr>
              <p:nvPr/>
            </p:nvPicPr>
            <p:blipFill>
              <a:blip r:embed="rId5" cstate="print"/>
              <a:srcRect/>
              <a:stretch>
                <a:fillRect/>
              </a:stretch>
            </p:blipFill>
            <p:spPr bwMode="auto">
              <a:xfrm>
                <a:off x="192" y="2688"/>
                <a:ext cx="573" cy="518"/>
              </a:xfrm>
              <a:prstGeom prst="rect">
                <a:avLst/>
              </a:prstGeom>
              <a:noFill/>
              <a:ln w="9525">
                <a:noFill/>
                <a:miter lim="800000"/>
                <a:headEnd/>
                <a:tailEnd/>
              </a:ln>
            </p:spPr>
          </p:pic>
          <p:sp>
            <p:nvSpPr>
              <p:cNvPr id="17451" name="Text Box 111"/>
              <p:cNvSpPr txBox="1">
                <a:spLocks noChangeArrowheads="1"/>
              </p:cNvSpPr>
              <p:nvPr/>
            </p:nvSpPr>
            <p:spPr bwMode="auto">
              <a:xfrm>
                <a:off x="288" y="2752"/>
                <a:ext cx="336" cy="250"/>
              </a:xfrm>
              <a:prstGeom prst="rect">
                <a:avLst/>
              </a:prstGeom>
              <a:noFill/>
              <a:ln w="57150" algn="ctr">
                <a:noFill/>
                <a:miter lim="800000"/>
                <a:headEnd/>
                <a:tailEnd/>
              </a:ln>
            </p:spPr>
            <p:txBody>
              <a:bodyPr>
                <a:spAutoFit/>
              </a:bodyPr>
              <a:lstStyle/>
              <a:p>
                <a:r>
                  <a:rPr lang="en-US" altLang="zh-TW">
                    <a:ea typeface="新細明體" pitchFamily="18" charset="-120"/>
                  </a:rPr>
                  <a:t>H4</a:t>
                </a:r>
              </a:p>
            </p:txBody>
          </p:sp>
        </p:grpSp>
        <p:pic>
          <p:nvPicPr>
            <p:cNvPr id="17446" name="Picture 112"/>
            <p:cNvPicPr>
              <a:picLocks noChangeAspect="1" noChangeArrowheads="1"/>
            </p:cNvPicPr>
            <p:nvPr/>
          </p:nvPicPr>
          <p:blipFill>
            <a:blip r:embed="rId6" cstate="print"/>
            <a:srcRect/>
            <a:stretch>
              <a:fillRect/>
            </a:stretch>
          </p:blipFill>
          <p:spPr bwMode="auto">
            <a:xfrm>
              <a:off x="864" y="2833"/>
              <a:ext cx="672" cy="287"/>
            </a:xfrm>
            <a:prstGeom prst="rect">
              <a:avLst/>
            </a:prstGeom>
            <a:noFill/>
            <a:ln w="9525">
              <a:noFill/>
              <a:miter lim="800000"/>
              <a:headEnd/>
              <a:tailEnd/>
            </a:ln>
          </p:spPr>
        </p:pic>
        <p:pic>
          <p:nvPicPr>
            <p:cNvPr id="17447" name="Picture 113"/>
            <p:cNvPicPr>
              <a:picLocks noChangeAspect="1" noChangeArrowheads="1"/>
            </p:cNvPicPr>
            <p:nvPr/>
          </p:nvPicPr>
          <p:blipFill>
            <a:blip r:embed="rId6" cstate="print"/>
            <a:srcRect/>
            <a:stretch>
              <a:fillRect/>
            </a:stretch>
          </p:blipFill>
          <p:spPr bwMode="auto">
            <a:xfrm>
              <a:off x="1488" y="2305"/>
              <a:ext cx="672" cy="287"/>
            </a:xfrm>
            <a:prstGeom prst="rect">
              <a:avLst/>
            </a:prstGeom>
            <a:noFill/>
            <a:ln w="9525">
              <a:noFill/>
              <a:miter lim="800000"/>
              <a:headEnd/>
              <a:tailEnd/>
            </a:ln>
          </p:spPr>
        </p:pic>
        <p:pic>
          <p:nvPicPr>
            <p:cNvPr id="17448" name="Picture 114"/>
            <p:cNvPicPr>
              <a:picLocks noChangeAspect="1" noChangeArrowheads="1"/>
            </p:cNvPicPr>
            <p:nvPr/>
          </p:nvPicPr>
          <p:blipFill>
            <a:blip r:embed="rId6" cstate="print"/>
            <a:srcRect/>
            <a:stretch>
              <a:fillRect/>
            </a:stretch>
          </p:blipFill>
          <p:spPr bwMode="auto">
            <a:xfrm>
              <a:off x="2448" y="2833"/>
              <a:ext cx="672" cy="287"/>
            </a:xfrm>
            <a:prstGeom prst="rect">
              <a:avLst/>
            </a:prstGeom>
            <a:noFill/>
            <a:ln w="9525">
              <a:noFill/>
              <a:miter lim="800000"/>
              <a:headEnd/>
              <a:tailEnd/>
            </a:ln>
          </p:spPr>
        </p:pic>
        <p:pic>
          <p:nvPicPr>
            <p:cNvPr id="17449" name="Picture 115"/>
            <p:cNvPicPr>
              <a:picLocks noChangeAspect="1" noChangeArrowheads="1"/>
            </p:cNvPicPr>
            <p:nvPr/>
          </p:nvPicPr>
          <p:blipFill>
            <a:blip r:embed="rId6" cstate="print"/>
            <a:srcRect/>
            <a:stretch>
              <a:fillRect/>
            </a:stretch>
          </p:blipFill>
          <p:spPr bwMode="auto">
            <a:xfrm>
              <a:off x="4608" y="2832"/>
              <a:ext cx="672" cy="287"/>
            </a:xfrm>
            <a:prstGeom prst="rect">
              <a:avLst/>
            </a:prstGeom>
            <a:noFill/>
            <a:ln w="9525">
              <a:noFill/>
              <a:miter lim="800000"/>
              <a:headEnd/>
              <a:tailEnd/>
            </a:ln>
          </p:spPr>
        </p:pic>
      </p:grpSp>
      <p:sp>
        <p:nvSpPr>
          <p:cNvPr id="17411" name="Rectangle 46"/>
          <p:cNvSpPr>
            <a:spLocks noGrp="1" noChangeArrowheads="1"/>
          </p:cNvSpPr>
          <p:nvPr>
            <p:ph type="title"/>
          </p:nvPr>
        </p:nvSpPr>
        <p:spPr>
          <a:xfrm>
            <a:off x="0" y="-152400"/>
            <a:ext cx="9144000" cy="1143000"/>
          </a:xfrm>
        </p:spPr>
        <p:txBody>
          <a:bodyPr>
            <a:normAutofit/>
          </a:bodyPr>
          <a:lstStyle/>
          <a:p>
            <a:pPr eaLnBrk="1" hangingPunct="1"/>
            <a:r>
              <a:rPr lang="en-US" altLang="zh-TW" b="1" dirty="0" smtClean="0">
                <a:solidFill>
                  <a:srgbClr val="0070C0"/>
                </a:solidFill>
                <a:effectLst>
                  <a:outerShdw blurRad="38100" dist="38100" dir="2700000" algn="tl">
                    <a:srgbClr val="000000">
                      <a:alpha val="43137"/>
                    </a:srgbClr>
                  </a:outerShdw>
                </a:effectLst>
                <a:ea typeface="新細明體" pitchFamily="18" charset="-120"/>
              </a:rPr>
              <a:t>VLAN Synthesis </a:t>
            </a:r>
            <a:r>
              <a:rPr lang="en-US" altLang="zh-TW" dirty="0" smtClean="0">
                <a:ea typeface="新細明體" pitchFamily="18" charset="-120"/>
              </a:rPr>
              <a:t>[Rao 09</a:t>
            </a:r>
            <a:r>
              <a:rPr lang="en-US" altLang="zh-TW" dirty="0">
                <a:ea typeface="新細明體" pitchFamily="18" charset="-120"/>
              </a:rPr>
              <a:t>]</a:t>
            </a:r>
            <a:endParaRPr lang="en-US" altLang="zh-TW" dirty="0" smtClean="0">
              <a:ea typeface="新細明體" pitchFamily="18" charset="-120"/>
            </a:endParaRPr>
          </a:p>
        </p:txBody>
      </p:sp>
      <p:sp>
        <p:nvSpPr>
          <p:cNvPr id="172079" name="Rectangle 47"/>
          <p:cNvSpPr>
            <a:spLocks noGrp="1" noChangeArrowheads="1"/>
          </p:cNvSpPr>
          <p:nvPr>
            <p:ph type="body" idx="1"/>
          </p:nvPr>
        </p:nvSpPr>
        <p:spPr>
          <a:xfrm>
            <a:off x="304800" y="914400"/>
            <a:ext cx="8763000" cy="1809750"/>
          </a:xfrm>
        </p:spPr>
        <p:txBody>
          <a:bodyPr>
            <a:normAutofit fontScale="92500" lnSpcReduction="20000"/>
          </a:bodyPr>
          <a:lstStyle/>
          <a:p>
            <a:pPr eaLnBrk="1" hangingPunct="1"/>
            <a:r>
              <a:rPr lang="en-US" altLang="zh-TW" dirty="0" smtClean="0">
                <a:ea typeface="新細明體" pitchFamily="18" charset="-120"/>
              </a:rPr>
              <a:t>Assign contiguous IPs to topologically separated hosts.  Done manually today</a:t>
            </a:r>
          </a:p>
          <a:p>
            <a:pPr eaLnBrk="1" hangingPunct="1"/>
            <a:r>
              <a:rPr lang="en-US" altLang="zh-TW" dirty="0" smtClean="0">
                <a:ea typeface="新細明體" pitchFamily="18" charset="-120"/>
              </a:rPr>
              <a:t>Constrain broadcast costs</a:t>
            </a:r>
          </a:p>
          <a:p>
            <a:pPr eaLnBrk="1" hangingPunct="1"/>
            <a:r>
              <a:rPr lang="en-US" altLang="zh-TW" dirty="0" smtClean="0">
                <a:ea typeface="新細明體" pitchFamily="18" charset="-120"/>
              </a:rPr>
              <a:t>Limit routing inefficiencies</a:t>
            </a:r>
          </a:p>
        </p:txBody>
      </p:sp>
      <p:sp>
        <p:nvSpPr>
          <p:cNvPr id="172081" name="Text Box 49"/>
          <p:cNvSpPr txBox="1">
            <a:spLocks noChangeArrowheads="1"/>
          </p:cNvSpPr>
          <p:nvPr/>
        </p:nvSpPr>
        <p:spPr bwMode="auto">
          <a:xfrm>
            <a:off x="2667000" y="4356100"/>
            <a:ext cx="1082675" cy="476250"/>
          </a:xfrm>
          <a:prstGeom prst="rect">
            <a:avLst/>
          </a:prstGeom>
          <a:noFill/>
          <a:ln w="9525">
            <a:noFill/>
            <a:miter lim="800000"/>
            <a:headEnd/>
            <a:tailEnd/>
          </a:ln>
        </p:spPr>
        <p:txBody>
          <a:bodyPr lIns="111804" tIns="55902" rIns="111804" bIns="55902">
            <a:spAutoFit/>
          </a:bodyPr>
          <a:lstStyle/>
          <a:p>
            <a:pPr defTabSz="842963"/>
            <a:r>
              <a:rPr kumimoji="1" lang="en-US" altLang="zh-TW" sz="2400" b="1">
                <a:solidFill>
                  <a:srgbClr val="990000"/>
                </a:solidFill>
                <a:latin typeface="Arial" pitchFamily="34" charset="0"/>
                <a:ea typeface="新細明體" pitchFamily="18" charset="-120"/>
              </a:rPr>
              <a:t>Data</a:t>
            </a:r>
          </a:p>
        </p:txBody>
      </p:sp>
      <p:sp>
        <p:nvSpPr>
          <p:cNvPr id="17414" name="Text Box 56"/>
          <p:cNvSpPr txBox="1">
            <a:spLocks noChangeArrowheads="1"/>
          </p:cNvSpPr>
          <p:nvPr/>
        </p:nvSpPr>
        <p:spPr bwMode="auto">
          <a:xfrm>
            <a:off x="76200" y="3365500"/>
            <a:ext cx="1600200" cy="457200"/>
          </a:xfrm>
          <a:prstGeom prst="rect">
            <a:avLst/>
          </a:prstGeom>
          <a:noFill/>
          <a:ln w="9525">
            <a:noFill/>
            <a:miter lim="800000"/>
            <a:headEnd/>
            <a:tailEnd/>
          </a:ln>
        </p:spPr>
        <p:txBody>
          <a:bodyPr>
            <a:spAutoFit/>
          </a:bodyPr>
          <a:lstStyle/>
          <a:p>
            <a:pPr eaLnBrk="0" hangingPunct="0">
              <a:buClr>
                <a:schemeClr val="accent2"/>
              </a:buClr>
            </a:pPr>
            <a:r>
              <a:rPr lang="en-US" altLang="zh-TW" sz="2400" b="1">
                <a:solidFill>
                  <a:srgbClr val="008000"/>
                </a:solidFill>
                <a:latin typeface="Arial" pitchFamily="34" charset="0"/>
                <a:ea typeface="新細明體" pitchFamily="18" charset="-120"/>
              </a:rPr>
              <a:t>Building1</a:t>
            </a:r>
            <a:r>
              <a:rPr lang="en-US" altLang="zh-TW" sz="2400" b="1">
                <a:latin typeface="Arial" pitchFamily="34" charset="0"/>
                <a:ea typeface="新細明體" pitchFamily="18" charset="-120"/>
              </a:rPr>
              <a:t> </a:t>
            </a:r>
            <a:endParaRPr kumimoji="1" lang="en-US" altLang="zh-TW" sz="2400">
              <a:latin typeface="Arial" pitchFamily="34" charset="0"/>
              <a:ea typeface="新細明體" pitchFamily="18" charset="-120"/>
            </a:endParaRPr>
          </a:p>
        </p:txBody>
      </p:sp>
      <p:sp>
        <p:nvSpPr>
          <p:cNvPr id="17415" name="Text Box 59"/>
          <p:cNvSpPr txBox="1">
            <a:spLocks noChangeArrowheads="1"/>
          </p:cNvSpPr>
          <p:nvPr/>
        </p:nvSpPr>
        <p:spPr bwMode="auto">
          <a:xfrm>
            <a:off x="7620000" y="3136900"/>
            <a:ext cx="1600200" cy="457200"/>
          </a:xfrm>
          <a:prstGeom prst="rect">
            <a:avLst/>
          </a:prstGeom>
          <a:noFill/>
          <a:ln w="9525">
            <a:noFill/>
            <a:miter lim="800000"/>
            <a:headEnd/>
            <a:tailEnd/>
          </a:ln>
        </p:spPr>
        <p:txBody>
          <a:bodyPr>
            <a:spAutoFit/>
          </a:bodyPr>
          <a:lstStyle/>
          <a:p>
            <a:pPr eaLnBrk="0" hangingPunct="0">
              <a:buClr>
                <a:schemeClr val="accent2"/>
              </a:buClr>
            </a:pPr>
            <a:r>
              <a:rPr lang="en-US" altLang="zh-TW" sz="2400" b="1">
                <a:solidFill>
                  <a:srgbClr val="008000"/>
                </a:solidFill>
                <a:latin typeface="Arial" pitchFamily="34" charset="0"/>
                <a:ea typeface="新細明體" pitchFamily="18" charset="-120"/>
              </a:rPr>
              <a:t>Building2 </a:t>
            </a:r>
            <a:endParaRPr kumimoji="1" lang="en-US" altLang="zh-TW" sz="2400">
              <a:solidFill>
                <a:srgbClr val="008000"/>
              </a:solidFill>
              <a:latin typeface="Arial" pitchFamily="34" charset="0"/>
              <a:ea typeface="新細明體" pitchFamily="18" charset="-120"/>
            </a:endParaRPr>
          </a:p>
        </p:txBody>
      </p:sp>
      <p:sp>
        <p:nvSpPr>
          <p:cNvPr id="172096" name="Freeform 64"/>
          <p:cNvSpPr>
            <a:spLocks/>
          </p:cNvSpPr>
          <p:nvPr/>
        </p:nvSpPr>
        <p:spPr bwMode="auto">
          <a:xfrm>
            <a:off x="1219200" y="5029200"/>
            <a:ext cx="1438275" cy="381000"/>
          </a:xfrm>
          <a:custGeom>
            <a:avLst/>
            <a:gdLst>
              <a:gd name="T0" fmla="*/ 0 w 862"/>
              <a:gd name="T1" fmla="*/ 2147483647 h 318"/>
              <a:gd name="T2" fmla="*/ 2147483647 w 862"/>
              <a:gd name="T3" fmla="*/ 0 h 318"/>
              <a:gd name="T4" fmla="*/ 2147483647 w 862"/>
              <a:gd name="T5" fmla="*/ 2147483647 h 318"/>
              <a:gd name="T6" fmla="*/ 0 60000 65536"/>
              <a:gd name="T7" fmla="*/ 0 60000 65536"/>
              <a:gd name="T8" fmla="*/ 0 60000 65536"/>
              <a:gd name="T9" fmla="*/ 0 w 862"/>
              <a:gd name="T10" fmla="*/ 0 h 318"/>
              <a:gd name="T11" fmla="*/ 862 w 862"/>
              <a:gd name="T12" fmla="*/ 318 h 318"/>
            </a:gdLst>
            <a:ahLst/>
            <a:cxnLst>
              <a:cxn ang="T6">
                <a:pos x="T0" y="T1"/>
              </a:cxn>
              <a:cxn ang="T7">
                <a:pos x="T2" y="T3"/>
              </a:cxn>
              <a:cxn ang="T8">
                <a:pos x="T4" y="T5"/>
              </a:cxn>
            </a:cxnLst>
            <a:rect l="T9" t="T10" r="T11" b="T12"/>
            <a:pathLst>
              <a:path w="862" h="318">
                <a:moveTo>
                  <a:pt x="0" y="318"/>
                </a:moveTo>
                <a:cubicBezTo>
                  <a:pt x="155" y="159"/>
                  <a:pt x="310" y="0"/>
                  <a:pt x="454" y="0"/>
                </a:cubicBezTo>
                <a:cubicBezTo>
                  <a:pt x="598" y="0"/>
                  <a:pt x="730" y="159"/>
                  <a:pt x="862" y="318"/>
                </a:cubicBezTo>
              </a:path>
            </a:pathLst>
          </a:custGeom>
          <a:noFill/>
          <a:ln w="41275">
            <a:solidFill>
              <a:schemeClr val="accent2"/>
            </a:solidFill>
            <a:prstDash val="lgDash"/>
            <a:round/>
            <a:headEnd/>
            <a:tailEnd type="triangle" w="med" len="med"/>
          </a:ln>
        </p:spPr>
        <p:txBody>
          <a:bodyPr/>
          <a:lstStyle/>
          <a:p>
            <a:endParaRPr lang="en-US"/>
          </a:p>
        </p:txBody>
      </p:sp>
      <p:grpSp>
        <p:nvGrpSpPr>
          <p:cNvPr id="8" name="Group 124"/>
          <p:cNvGrpSpPr>
            <a:grpSpLocks/>
          </p:cNvGrpSpPr>
          <p:nvPr/>
        </p:nvGrpSpPr>
        <p:grpSpPr bwMode="auto">
          <a:xfrm>
            <a:off x="3810000" y="3594100"/>
            <a:ext cx="1066800" cy="685800"/>
            <a:chOff x="2304" y="1440"/>
            <a:chExt cx="672" cy="432"/>
          </a:xfrm>
        </p:grpSpPr>
        <p:sp>
          <p:nvSpPr>
            <p:cNvPr id="17424" name="AutoShape 121"/>
            <p:cNvSpPr>
              <a:spLocks noChangeArrowheads="1"/>
            </p:cNvSpPr>
            <p:nvPr/>
          </p:nvSpPr>
          <p:spPr bwMode="auto">
            <a:xfrm>
              <a:off x="2304" y="1440"/>
              <a:ext cx="672" cy="432"/>
            </a:xfrm>
            <a:prstGeom prst="roundRect">
              <a:avLst>
                <a:gd name="adj" fmla="val 16667"/>
              </a:avLst>
            </a:prstGeom>
            <a:solidFill>
              <a:srgbClr val="FF99CC"/>
            </a:solidFill>
            <a:ln w="9525">
              <a:solidFill>
                <a:schemeClr val="tx1"/>
              </a:solidFill>
              <a:prstDash val="dash"/>
              <a:round/>
              <a:headEnd/>
              <a:tailEnd/>
            </a:ln>
          </p:spPr>
          <p:txBody>
            <a:bodyPr wrap="none" anchor="ctr"/>
            <a:lstStyle/>
            <a:p>
              <a:endParaRPr lang="en-US"/>
            </a:p>
          </p:txBody>
        </p:sp>
        <p:pic>
          <p:nvPicPr>
            <p:cNvPr id="17425" name="Picture 116"/>
            <p:cNvPicPr>
              <a:picLocks noChangeArrowheads="1"/>
            </p:cNvPicPr>
            <p:nvPr/>
          </p:nvPicPr>
          <p:blipFill>
            <a:blip r:embed="rId7" cstate="print"/>
            <a:srcRect/>
            <a:stretch>
              <a:fillRect/>
            </a:stretch>
          </p:blipFill>
          <p:spPr bwMode="auto">
            <a:xfrm>
              <a:off x="2352" y="1488"/>
              <a:ext cx="571" cy="336"/>
            </a:xfrm>
            <a:prstGeom prst="rect">
              <a:avLst/>
            </a:prstGeom>
            <a:noFill/>
            <a:ln w="9525">
              <a:noFill/>
              <a:miter lim="800000"/>
              <a:headEnd/>
              <a:tailEnd/>
            </a:ln>
          </p:spPr>
        </p:pic>
      </p:grpSp>
      <p:grpSp>
        <p:nvGrpSpPr>
          <p:cNvPr id="9" name="Group 125"/>
          <p:cNvGrpSpPr>
            <a:grpSpLocks/>
          </p:cNvGrpSpPr>
          <p:nvPr/>
        </p:nvGrpSpPr>
        <p:grpSpPr bwMode="auto">
          <a:xfrm>
            <a:off x="7162800" y="3594100"/>
            <a:ext cx="1066800" cy="685800"/>
            <a:chOff x="3504" y="1440"/>
            <a:chExt cx="672" cy="432"/>
          </a:xfrm>
        </p:grpSpPr>
        <p:sp>
          <p:nvSpPr>
            <p:cNvPr id="17422" name="AutoShape 122"/>
            <p:cNvSpPr>
              <a:spLocks noChangeArrowheads="1"/>
            </p:cNvSpPr>
            <p:nvPr/>
          </p:nvSpPr>
          <p:spPr bwMode="auto">
            <a:xfrm>
              <a:off x="3504" y="1440"/>
              <a:ext cx="672" cy="432"/>
            </a:xfrm>
            <a:prstGeom prst="roundRect">
              <a:avLst>
                <a:gd name="adj" fmla="val 16667"/>
              </a:avLst>
            </a:prstGeom>
            <a:solidFill>
              <a:srgbClr val="FFFF00"/>
            </a:solidFill>
            <a:ln w="9525">
              <a:solidFill>
                <a:schemeClr val="tx1"/>
              </a:solidFill>
              <a:prstDash val="dash"/>
              <a:round/>
              <a:headEnd/>
              <a:tailEnd/>
            </a:ln>
          </p:spPr>
          <p:txBody>
            <a:bodyPr wrap="none" anchor="ctr"/>
            <a:lstStyle/>
            <a:p>
              <a:pPr algn="ctr"/>
              <a:endParaRPr lang="zh-TW" altLang="en-US">
                <a:ea typeface="新細明體" pitchFamily="18" charset="-120"/>
              </a:endParaRPr>
            </a:p>
          </p:txBody>
        </p:sp>
        <p:pic>
          <p:nvPicPr>
            <p:cNvPr id="17423" name="Picture 123"/>
            <p:cNvPicPr>
              <a:picLocks noChangeArrowheads="1"/>
            </p:cNvPicPr>
            <p:nvPr/>
          </p:nvPicPr>
          <p:blipFill>
            <a:blip r:embed="rId7" cstate="print"/>
            <a:srcRect/>
            <a:stretch>
              <a:fillRect/>
            </a:stretch>
          </p:blipFill>
          <p:spPr bwMode="auto">
            <a:xfrm>
              <a:off x="3552" y="1488"/>
              <a:ext cx="571" cy="336"/>
            </a:xfrm>
            <a:prstGeom prst="rect">
              <a:avLst/>
            </a:prstGeom>
            <a:noFill/>
            <a:ln w="9525">
              <a:noFill/>
              <a:miter lim="800000"/>
              <a:headEnd/>
              <a:tailEnd/>
            </a:ln>
          </p:spPr>
        </p:pic>
      </p:grpSp>
      <p:sp>
        <p:nvSpPr>
          <p:cNvPr id="172150" name="Freeform 118"/>
          <p:cNvSpPr>
            <a:spLocks/>
          </p:cNvSpPr>
          <p:nvPr/>
        </p:nvSpPr>
        <p:spPr bwMode="auto">
          <a:xfrm>
            <a:off x="838200" y="3594100"/>
            <a:ext cx="7467600" cy="1816100"/>
          </a:xfrm>
          <a:custGeom>
            <a:avLst/>
            <a:gdLst>
              <a:gd name="T0" fmla="*/ 0 w 4872"/>
              <a:gd name="T1" fmla="*/ 2147483647 h 1144"/>
              <a:gd name="T2" fmla="*/ 2147483647 w 4872"/>
              <a:gd name="T3" fmla="*/ 2147483647 h 1144"/>
              <a:gd name="T4" fmla="*/ 2147483647 w 4872"/>
              <a:gd name="T5" fmla="*/ 2147483647 h 1144"/>
              <a:gd name="T6" fmla="*/ 2147483647 w 4872"/>
              <a:gd name="T7" fmla="*/ 2147483647 h 1144"/>
              <a:gd name="T8" fmla="*/ 2147483647 w 4872"/>
              <a:gd name="T9" fmla="*/ 2147483647 h 1144"/>
              <a:gd name="T10" fmla="*/ 2147483647 w 4872"/>
              <a:gd name="T11" fmla="*/ 2147483647 h 1144"/>
              <a:gd name="T12" fmla="*/ 0 60000 65536"/>
              <a:gd name="T13" fmla="*/ 0 60000 65536"/>
              <a:gd name="T14" fmla="*/ 0 60000 65536"/>
              <a:gd name="T15" fmla="*/ 0 60000 65536"/>
              <a:gd name="T16" fmla="*/ 0 60000 65536"/>
              <a:gd name="T17" fmla="*/ 0 60000 65536"/>
              <a:gd name="T18" fmla="*/ 0 w 4872"/>
              <a:gd name="T19" fmla="*/ 0 h 1144"/>
              <a:gd name="T20" fmla="*/ 4872 w 4872"/>
              <a:gd name="T21" fmla="*/ 1144 h 1144"/>
            </a:gdLst>
            <a:ahLst/>
            <a:cxnLst>
              <a:cxn ang="T12">
                <a:pos x="T0" y="T1"/>
              </a:cxn>
              <a:cxn ang="T13">
                <a:pos x="T2" y="T3"/>
              </a:cxn>
              <a:cxn ang="T14">
                <a:pos x="T4" y="T5"/>
              </a:cxn>
              <a:cxn ang="T15">
                <a:pos x="T6" y="T7"/>
              </a:cxn>
              <a:cxn ang="T16">
                <a:pos x="T8" y="T9"/>
              </a:cxn>
              <a:cxn ang="T17">
                <a:pos x="T10" y="T11"/>
              </a:cxn>
            </a:cxnLst>
            <a:rect l="T18" t="T19" r="T20" b="T21"/>
            <a:pathLst>
              <a:path w="4872" h="1144">
                <a:moveTo>
                  <a:pt x="0" y="1144"/>
                </a:moveTo>
                <a:cubicBezTo>
                  <a:pt x="120" y="756"/>
                  <a:pt x="240" y="368"/>
                  <a:pt x="960" y="184"/>
                </a:cubicBezTo>
                <a:cubicBezTo>
                  <a:pt x="1680" y="0"/>
                  <a:pt x="3768" y="24"/>
                  <a:pt x="4320" y="40"/>
                </a:cubicBezTo>
                <a:cubicBezTo>
                  <a:pt x="4872" y="56"/>
                  <a:pt x="4744" y="232"/>
                  <a:pt x="4272" y="280"/>
                </a:cubicBezTo>
                <a:cubicBezTo>
                  <a:pt x="3800" y="328"/>
                  <a:pt x="2000" y="192"/>
                  <a:pt x="1488" y="328"/>
                </a:cubicBezTo>
                <a:cubicBezTo>
                  <a:pt x="976" y="464"/>
                  <a:pt x="1088" y="780"/>
                  <a:pt x="1200" y="1096"/>
                </a:cubicBezTo>
              </a:path>
            </a:pathLst>
          </a:custGeom>
          <a:noFill/>
          <a:ln w="57150">
            <a:solidFill>
              <a:srgbClr val="FF0000"/>
            </a:solidFill>
            <a:prstDash val="sysDot"/>
            <a:round/>
            <a:headEnd/>
            <a:tailEnd type="triangle" w="med" len="med"/>
          </a:ln>
        </p:spPr>
        <p:txBody>
          <a:bodyPr>
            <a:spAutoFit/>
          </a:bodyPr>
          <a:lstStyle/>
          <a:p>
            <a:endParaRPr lang="en-US"/>
          </a:p>
        </p:txBody>
      </p:sp>
      <p:sp>
        <p:nvSpPr>
          <p:cNvPr id="17420" name="Freeform 58"/>
          <p:cNvSpPr>
            <a:spLocks/>
          </p:cNvSpPr>
          <p:nvPr/>
        </p:nvSpPr>
        <p:spPr bwMode="auto">
          <a:xfrm>
            <a:off x="6235700" y="3429000"/>
            <a:ext cx="2679700" cy="2755900"/>
          </a:xfrm>
          <a:custGeom>
            <a:avLst/>
            <a:gdLst>
              <a:gd name="T0" fmla="*/ 2147483647 w 1544"/>
              <a:gd name="T1" fmla="*/ 2147483647 h 2024"/>
              <a:gd name="T2" fmla="*/ 2147483647 w 1544"/>
              <a:gd name="T3" fmla="*/ 2147483647 h 2024"/>
              <a:gd name="T4" fmla="*/ 2147483647 w 1544"/>
              <a:gd name="T5" fmla="*/ 2147483647 h 2024"/>
              <a:gd name="T6" fmla="*/ 2147483647 w 1544"/>
              <a:gd name="T7" fmla="*/ 2147483647 h 2024"/>
              <a:gd name="T8" fmla="*/ 2147483647 w 1544"/>
              <a:gd name="T9" fmla="*/ 2147483647 h 2024"/>
              <a:gd name="T10" fmla="*/ 0 60000 65536"/>
              <a:gd name="T11" fmla="*/ 0 60000 65536"/>
              <a:gd name="T12" fmla="*/ 0 60000 65536"/>
              <a:gd name="T13" fmla="*/ 0 60000 65536"/>
              <a:gd name="T14" fmla="*/ 0 60000 65536"/>
              <a:gd name="T15" fmla="*/ 0 w 1544"/>
              <a:gd name="T16" fmla="*/ 0 h 2024"/>
              <a:gd name="T17" fmla="*/ 1544 w 1544"/>
              <a:gd name="T18" fmla="*/ 2024 h 2024"/>
            </a:gdLst>
            <a:ahLst/>
            <a:cxnLst>
              <a:cxn ang="T10">
                <a:pos x="T0" y="T1"/>
              </a:cxn>
              <a:cxn ang="T11">
                <a:pos x="T2" y="T3"/>
              </a:cxn>
              <a:cxn ang="T12">
                <a:pos x="T4" y="T5"/>
              </a:cxn>
              <a:cxn ang="T13">
                <a:pos x="T6" y="T7"/>
              </a:cxn>
              <a:cxn ang="T14">
                <a:pos x="T8" y="T9"/>
              </a:cxn>
            </a:cxnLst>
            <a:rect l="T15" t="T16" r="T17" b="T18"/>
            <a:pathLst>
              <a:path w="1544" h="2024">
                <a:moveTo>
                  <a:pt x="152" y="2024"/>
                </a:moveTo>
                <a:cubicBezTo>
                  <a:pt x="76" y="1464"/>
                  <a:pt x="0" y="904"/>
                  <a:pt x="56" y="584"/>
                </a:cubicBezTo>
                <a:cubicBezTo>
                  <a:pt x="112" y="264"/>
                  <a:pt x="296" y="176"/>
                  <a:pt x="488" y="104"/>
                </a:cubicBezTo>
                <a:cubicBezTo>
                  <a:pt x="680" y="32"/>
                  <a:pt x="1032" y="0"/>
                  <a:pt x="1208" y="152"/>
                </a:cubicBezTo>
                <a:cubicBezTo>
                  <a:pt x="1384" y="304"/>
                  <a:pt x="1464" y="660"/>
                  <a:pt x="1544" y="1016"/>
                </a:cubicBezTo>
              </a:path>
            </a:pathLst>
          </a:custGeom>
          <a:noFill/>
          <a:ln w="44450">
            <a:solidFill>
              <a:srgbClr val="008000"/>
            </a:solidFill>
            <a:prstDash val="lgDashDot"/>
            <a:round/>
            <a:headEnd/>
            <a:tailEnd/>
          </a:ln>
        </p:spPr>
        <p:txBody>
          <a:bodyPr>
            <a:spAutoFit/>
          </a:bodyPr>
          <a:lstStyle/>
          <a:p>
            <a:endParaRPr lang="en-US"/>
          </a:p>
        </p:txBody>
      </p:sp>
      <p:sp>
        <p:nvSpPr>
          <p:cNvPr id="17421" name="Freeform 57"/>
          <p:cNvSpPr>
            <a:spLocks/>
          </p:cNvSpPr>
          <p:nvPr/>
        </p:nvSpPr>
        <p:spPr bwMode="auto">
          <a:xfrm>
            <a:off x="304800" y="3441700"/>
            <a:ext cx="5334000" cy="2882900"/>
          </a:xfrm>
          <a:custGeom>
            <a:avLst/>
            <a:gdLst>
              <a:gd name="T0" fmla="*/ 0 w 3760"/>
              <a:gd name="T1" fmla="*/ 2147483647 h 2152"/>
              <a:gd name="T2" fmla="*/ 2147483647 w 3760"/>
              <a:gd name="T3" fmla="*/ 2147483647 h 2152"/>
              <a:gd name="T4" fmla="*/ 2147483647 w 3760"/>
              <a:gd name="T5" fmla="*/ 2147483647 h 2152"/>
              <a:gd name="T6" fmla="*/ 2147483647 w 3760"/>
              <a:gd name="T7" fmla="*/ 2147483647 h 2152"/>
              <a:gd name="T8" fmla="*/ 2147483647 w 3760"/>
              <a:gd name="T9" fmla="*/ 2147483647 h 2152"/>
              <a:gd name="T10" fmla="*/ 2147483647 w 3760"/>
              <a:gd name="T11" fmla="*/ 2147483647 h 2152"/>
              <a:gd name="T12" fmla="*/ 0 60000 65536"/>
              <a:gd name="T13" fmla="*/ 0 60000 65536"/>
              <a:gd name="T14" fmla="*/ 0 60000 65536"/>
              <a:gd name="T15" fmla="*/ 0 60000 65536"/>
              <a:gd name="T16" fmla="*/ 0 60000 65536"/>
              <a:gd name="T17" fmla="*/ 0 60000 65536"/>
              <a:gd name="T18" fmla="*/ 0 w 3760"/>
              <a:gd name="T19" fmla="*/ 0 h 2152"/>
              <a:gd name="T20" fmla="*/ 3760 w 3760"/>
              <a:gd name="T21" fmla="*/ 2152 h 2152"/>
            </a:gdLst>
            <a:ahLst/>
            <a:cxnLst>
              <a:cxn ang="T12">
                <a:pos x="T0" y="T1"/>
              </a:cxn>
              <a:cxn ang="T13">
                <a:pos x="T2" y="T3"/>
              </a:cxn>
              <a:cxn ang="T14">
                <a:pos x="T4" y="T5"/>
              </a:cxn>
              <a:cxn ang="T15">
                <a:pos x="T6" y="T7"/>
              </a:cxn>
              <a:cxn ang="T16">
                <a:pos x="T8" y="T9"/>
              </a:cxn>
              <a:cxn ang="T17">
                <a:pos x="T10" y="T11"/>
              </a:cxn>
            </a:cxnLst>
            <a:rect l="T18" t="T19" r="T20" b="T21"/>
            <a:pathLst>
              <a:path w="3760" h="2152">
                <a:moveTo>
                  <a:pt x="0" y="1768"/>
                </a:moveTo>
                <a:cubicBezTo>
                  <a:pt x="128" y="1240"/>
                  <a:pt x="256" y="712"/>
                  <a:pt x="576" y="424"/>
                </a:cubicBezTo>
                <a:cubicBezTo>
                  <a:pt x="896" y="136"/>
                  <a:pt x="1440" y="80"/>
                  <a:pt x="1920" y="40"/>
                </a:cubicBezTo>
                <a:cubicBezTo>
                  <a:pt x="2400" y="0"/>
                  <a:pt x="3152" y="16"/>
                  <a:pt x="3456" y="184"/>
                </a:cubicBezTo>
                <a:cubicBezTo>
                  <a:pt x="3760" y="352"/>
                  <a:pt x="3752" y="720"/>
                  <a:pt x="3744" y="1048"/>
                </a:cubicBezTo>
                <a:cubicBezTo>
                  <a:pt x="3736" y="1376"/>
                  <a:pt x="3572" y="1764"/>
                  <a:pt x="3408" y="2152"/>
                </a:cubicBezTo>
              </a:path>
            </a:pathLst>
          </a:custGeom>
          <a:noFill/>
          <a:ln w="44450">
            <a:solidFill>
              <a:srgbClr val="008000"/>
            </a:solidFill>
            <a:prstDash val="lgDashDot"/>
            <a:round/>
            <a:headEnd/>
            <a:tailEnd/>
          </a:ln>
        </p:spPr>
        <p:txBody>
          <a:bodyPr>
            <a:spAutoFit/>
          </a:bodyPr>
          <a:lstStyle/>
          <a:p>
            <a:endParaRPr lang="en-US"/>
          </a:p>
        </p:txBody>
      </p:sp>
      <p:grpSp>
        <p:nvGrpSpPr>
          <p:cNvPr id="57" name="Group 149"/>
          <p:cNvGrpSpPr>
            <a:grpSpLocks/>
          </p:cNvGrpSpPr>
          <p:nvPr/>
        </p:nvGrpSpPr>
        <p:grpSpPr bwMode="auto">
          <a:xfrm>
            <a:off x="5689745" y="1905000"/>
            <a:ext cx="2362200" cy="990600"/>
            <a:chOff x="0" y="1824"/>
            <a:chExt cx="1488" cy="624"/>
          </a:xfrm>
        </p:grpSpPr>
        <p:sp>
          <p:nvSpPr>
            <p:cNvPr id="58" name="Rectangle 133"/>
            <p:cNvSpPr>
              <a:spLocks noChangeArrowheads="1"/>
            </p:cNvSpPr>
            <p:nvPr/>
          </p:nvSpPr>
          <p:spPr bwMode="auto">
            <a:xfrm>
              <a:off x="0" y="1824"/>
              <a:ext cx="1392" cy="624"/>
            </a:xfrm>
            <a:prstGeom prst="rect">
              <a:avLst/>
            </a:prstGeom>
            <a:noFill/>
            <a:ln w="12700" algn="ctr">
              <a:solidFill>
                <a:schemeClr val="tx1"/>
              </a:solidFill>
              <a:miter lim="800000"/>
              <a:headEnd/>
              <a:tailEnd/>
            </a:ln>
          </p:spPr>
          <p:txBody>
            <a:bodyPr anchor="ctr">
              <a:spAutoFit/>
            </a:bodyPr>
            <a:lstStyle/>
            <a:p>
              <a:endParaRPr lang="en-US"/>
            </a:p>
          </p:txBody>
        </p:sp>
        <p:sp>
          <p:nvSpPr>
            <p:cNvPr id="59" name="AutoShape 142"/>
            <p:cNvSpPr>
              <a:spLocks noChangeArrowheads="1"/>
            </p:cNvSpPr>
            <p:nvPr/>
          </p:nvSpPr>
          <p:spPr bwMode="auto">
            <a:xfrm>
              <a:off x="48" y="2160"/>
              <a:ext cx="240" cy="214"/>
            </a:xfrm>
            <a:prstGeom prst="roundRect">
              <a:avLst>
                <a:gd name="adj" fmla="val 16667"/>
              </a:avLst>
            </a:prstGeom>
            <a:solidFill>
              <a:srgbClr val="FFFF00"/>
            </a:solidFill>
            <a:ln w="9525">
              <a:solidFill>
                <a:schemeClr val="tx1"/>
              </a:solidFill>
              <a:prstDash val="dash"/>
              <a:round/>
              <a:headEnd/>
              <a:tailEnd/>
            </a:ln>
          </p:spPr>
          <p:txBody>
            <a:bodyPr wrap="none" anchor="ctr"/>
            <a:lstStyle/>
            <a:p>
              <a:endParaRPr lang="en-US"/>
            </a:p>
          </p:txBody>
        </p:sp>
        <p:sp>
          <p:nvSpPr>
            <p:cNvPr id="60" name="Text Box 143"/>
            <p:cNvSpPr txBox="1">
              <a:spLocks noChangeArrowheads="1"/>
            </p:cNvSpPr>
            <p:nvPr/>
          </p:nvSpPr>
          <p:spPr bwMode="auto">
            <a:xfrm>
              <a:off x="336" y="2150"/>
              <a:ext cx="1152" cy="250"/>
            </a:xfrm>
            <a:prstGeom prst="rect">
              <a:avLst/>
            </a:prstGeom>
            <a:noFill/>
            <a:ln w="57150" algn="ctr">
              <a:noFill/>
              <a:miter lim="800000"/>
              <a:headEnd/>
              <a:tailEnd/>
            </a:ln>
          </p:spPr>
          <p:txBody>
            <a:bodyPr>
              <a:spAutoFit/>
            </a:bodyPr>
            <a:lstStyle/>
            <a:p>
              <a:r>
                <a:rPr lang="en-US" altLang="zh-TW">
                  <a:ea typeface="新細明體" pitchFamily="18" charset="-120"/>
                </a:rPr>
                <a:t>Payroll VLAN</a:t>
              </a:r>
            </a:p>
          </p:txBody>
        </p:sp>
        <p:sp>
          <p:nvSpPr>
            <p:cNvPr id="61" name="AutoShape 145"/>
            <p:cNvSpPr>
              <a:spLocks noChangeArrowheads="1"/>
            </p:cNvSpPr>
            <p:nvPr/>
          </p:nvSpPr>
          <p:spPr bwMode="auto">
            <a:xfrm>
              <a:off x="48" y="1872"/>
              <a:ext cx="240" cy="214"/>
            </a:xfrm>
            <a:prstGeom prst="roundRect">
              <a:avLst>
                <a:gd name="adj" fmla="val 16667"/>
              </a:avLst>
            </a:prstGeom>
            <a:solidFill>
              <a:srgbClr val="FF99CC"/>
            </a:solidFill>
            <a:ln w="9525">
              <a:solidFill>
                <a:schemeClr val="tx1"/>
              </a:solidFill>
              <a:prstDash val="dash"/>
              <a:round/>
              <a:headEnd/>
              <a:tailEnd/>
            </a:ln>
          </p:spPr>
          <p:txBody>
            <a:bodyPr wrap="none" anchor="ctr"/>
            <a:lstStyle/>
            <a:p>
              <a:endParaRPr lang="en-US"/>
            </a:p>
          </p:txBody>
        </p:sp>
        <p:sp>
          <p:nvSpPr>
            <p:cNvPr id="62" name="Text Box 146"/>
            <p:cNvSpPr txBox="1">
              <a:spLocks noChangeArrowheads="1"/>
            </p:cNvSpPr>
            <p:nvPr/>
          </p:nvSpPr>
          <p:spPr bwMode="auto">
            <a:xfrm>
              <a:off x="336" y="1872"/>
              <a:ext cx="1056" cy="250"/>
            </a:xfrm>
            <a:prstGeom prst="rect">
              <a:avLst/>
            </a:prstGeom>
            <a:noFill/>
            <a:ln w="57150" algn="ctr">
              <a:noFill/>
              <a:miter lim="800000"/>
              <a:headEnd/>
              <a:tailEnd/>
            </a:ln>
          </p:spPr>
          <p:txBody>
            <a:bodyPr>
              <a:spAutoFit/>
            </a:bodyPr>
            <a:lstStyle/>
            <a:p>
              <a:r>
                <a:rPr lang="en-US" altLang="zh-TW">
                  <a:ea typeface="新細明體" pitchFamily="18" charset="-120"/>
                </a:rPr>
                <a:t>Sales VLAN</a:t>
              </a:r>
            </a:p>
          </p:txBody>
        </p:sp>
      </p:grpSp>
    </p:spTree>
    <p:custDataLst>
      <p:tags r:id="rId1"/>
    </p:custDataLst>
    <p:extLst>
      <p:ext uri="{BB962C8B-B14F-4D97-AF65-F5344CB8AC3E}">
        <p14:creationId xmlns:p14="http://schemas.microsoft.com/office/powerpoint/2010/main" val="37401273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20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20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209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215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208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207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81" grpId="0"/>
      <p:bldP spid="172096" grpId="0" animBg="1"/>
      <p:bldP spid="172150" grpId="0" animBg="1"/>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0" y="0"/>
            <a:ext cx="9144000" cy="1143000"/>
          </a:xfrm>
        </p:spPr>
        <p:txBody>
          <a:bodyPr/>
          <a:lstStyle/>
          <a:p>
            <a:pPr eaLnBrk="1" hangingPunct="1"/>
            <a:r>
              <a:rPr lang="en-US" altLang="zh-TW" dirty="0" smtClean="0">
                <a:solidFill>
                  <a:schemeClr val="accent1"/>
                </a:solidFill>
                <a:ea typeface="新細明體" pitchFamily="18" charset="-120"/>
              </a:rPr>
              <a:t> </a:t>
            </a:r>
            <a:r>
              <a:rPr lang="en-US" altLang="zh-TW" sz="4000" b="1" dirty="0" smtClean="0">
                <a:solidFill>
                  <a:schemeClr val="accent1"/>
                </a:solidFill>
                <a:effectLst>
                  <a:outerShdw blurRad="38100" dist="38100" dir="2700000" algn="tl">
                    <a:srgbClr val="000000">
                      <a:alpha val="43137"/>
                    </a:srgbClr>
                  </a:outerShdw>
                </a:effectLst>
                <a:ea typeface="新細明體" pitchFamily="18" charset="-120"/>
              </a:rPr>
              <a:t>Synthesizing VLANs</a:t>
            </a:r>
          </a:p>
        </p:txBody>
      </p:sp>
      <p:sp>
        <p:nvSpPr>
          <p:cNvPr id="1028" name="Rectangle 3"/>
          <p:cNvSpPr>
            <a:spLocks noGrp="1" noChangeArrowheads="1"/>
          </p:cNvSpPr>
          <p:nvPr>
            <p:ph type="body" idx="1"/>
          </p:nvPr>
        </p:nvSpPr>
        <p:spPr>
          <a:xfrm>
            <a:off x="457200" y="1143000"/>
            <a:ext cx="8229600" cy="5334000"/>
          </a:xfrm>
        </p:spPr>
        <p:txBody>
          <a:bodyPr>
            <a:normAutofit fontScale="85000" lnSpcReduction="20000"/>
          </a:bodyPr>
          <a:lstStyle/>
          <a:p>
            <a:pPr marL="0" indent="0">
              <a:buNone/>
            </a:pPr>
            <a:r>
              <a:rPr lang="en-US" altLang="zh-TW" dirty="0" smtClean="0">
                <a:solidFill>
                  <a:srgbClr val="C00000"/>
                </a:solidFill>
              </a:rPr>
              <a:t>Goals:</a:t>
            </a:r>
          </a:p>
          <a:p>
            <a:pPr marL="514350" indent="-514350">
              <a:buAutoNum type="arabicParenR"/>
            </a:pPr>
            <a:r>
              <a:rPr lang="en-US" altLang="zh-TW" dirty="0" smtClean="0"/>
              <a:t>Determine </a:t>
            </a:r>
            <a:r>
              <a:rPr lang="en-US" altLang="zh-TW" dirty="0"/>
              <a:t>host membership of each </a:t>
            </a:r>
            <a:r>
              <a:rPr lang="en-US" altLang="zh-TW" dirty="0" smtClean="0"/>
              <a:t>VLAN</a:t>
            </a:r>
          </a:p>
          <a:p>
            <a:pPr marL="514350" indent="-514350">
              <a:buAutoNum type="arabicParenR"/>
            </a:pPr>
            <a:r>
              <a:rPr lang="en-US" altLang="zh-TW" dirty="0" smtClean="0"/>
              <a:t>For </a:t>
            </a:r>
            <a:r>
              <a:rPr lang="en-US" altLang="zh-TW" dirty="0"/>
              <a:t>each VLAN, find the best choice of root bridge and designated router </a:t>
            </a:r>
            <a:endParaRPr lang="en-US" altLang="zh-TW" dirty="0" smtClean="0">
              <a:solidFill>
                <a:srgbClr val="C00000"/>
              </a:solidFill>
              <a:ea typeface="新細明體" pitchFamily="18" charset="-120"/>
            </a:endParaRPr>
          </a:p>
          <a:p>
            <a:pPr marL="57150" indent="0" eaLnBrk="1" hangingPunct="1">
              <a:buNone/>
              <a:defRPr/>
            </a:pPr>
            <a:r>
              <a:rPr lang="en-US" altLang="zh-TW" dirty="0" smtClean="0">
                <a:solidFill>
                  <a:srgbClr val="C00000"/>
                </a:solidFill>
                <a:ea typeface="新細明體" pitchFamily="18" charset="-120"/>
              </a:rPr>
              <a:t>Correctness Constraint: </a:t>
            </a:r>
            <a:r>
              <a:rPr lang="en-US" altLang="zh-TW" dirty="0" smtClean="0">
                <a:ea typeface="新細明體" pitchFamily="18" charset="-120"/>
              </a:rPr>
              <a:t>Hosts in distinct logical categories (e.g., sales must belong to different VLANs</a:t>
            </a:r>
          </a:p>
          <a:p>
            <a:pPr marL="57150" indent="0" eaLnBrk="1" hangingPunct="1">
              <a:buNone/>
              <a:defRPr/>
            </a:pPr>
            <a:r>
              <a:rPr lang="en-US" altLang="zh-TW" dirty="0" smtClean="0">
                <a:solidFill>
                  <a:srgbClr val="C00000"/>
                </a:solidFill>
                <a:ea typeface="新細明體" pitchFamily="18" charset="-120"/>
              </a:rPr>
              <a:t>Feasibility Constraint</a:t>
            </a:r>
            <a:r>
              <a:rPr lang="en-US" altLang="zh-TW" dirty="0" smtClean="0">
                <a:solidFill>
                  <a:srgbClr val="FF6600"/>
                </a:solidFill>
                <a:ea typeface="新細明體" pitchFamily="18" charset="-120"/>
              </a:rPr>
              <a:t>:</a:t>
            </a:r>
            <a:r>
              <a:rPr lang="en-US" altLang="zh-TW" dirty="0" smtClean="0">
                <a:solidFill>
                  <a:srgbClr val="CC0000"/>
                </a:solidFill>
                <a:ea typeface="新細明體" pitchFamily="18" charset="-120"/>
              </a:rPr>
              <a:t> </a:t>
            </a:r>
            <a:r>
              <a:rPr lang="en-US" altLang="zh-TW" dirty="0">
                <a:ea typeface="新細明體" pitchFamily="18" charset="-120"/>
              </a:rPr>
              <a:t>L</a:t>
            </a:r>
            <a:r>
              <a:rPr lang="en-US" altLang="zh-TW" dirty="0" smtClean="0">
                <a:ea typeface="新細明體" pitchFamily="18" charset="-120"/>
              </a:rPr>
              <a:t>imit total # of VLANs</a:t>
            </a:r>
          </a:p>
          <a:p>
            <a:pPr marL="57150" indent="0" eaLnBrk="1" hangingPunct="1">
              <a:buNone/>
              <a:defRPr/>
            </a:pPr>
            <a:r>
              <a:rPr lang="en-US" altLang="zh-TW" dirty="0" smtClean="0">
                <a:solidFill>
                  <a:srgbClr val="C00000"/>
                </a:solidFill>
                <a:ea typeface="新細明體" pitchFamily="18" charset="-120"/>
              </a:rPr>
              <a:t>Optimization objectives: </a:t>
            </a:r>
          </a:p>
          <a:p>
            <a:pPr marL="57150" indent="0" eaLnBrk="1" hangingPunct="1">
              <a:buNone/>
              <a:defRPr/>
            </a:pPr>
            <a:r>
              <a:rPr lang="en-US" altLang="zh-TW" dirty="0">
                <a:ea typeface="新細明體" pitchFamily="18" charset="-120"/>
              </a:rPr>
              <a:t> </a:t>
            </a:r>
            <a:r>
              <a:rPr lang="en-US" altLang="zh-TW" dirty="0" smtClean="0">
                <a:ea typeface="新細明體" pitchFamily="18" charset="-120"/>
              </a:rPr>
              <a:t>Minimize maximum broadcast traffic cost across VLANs</a:t>
            </a:r>
          </a:p>
          <a:p>
            <a:pPr marL="57150" indent="0" eaLnBrk="1" hangingPunct="1">
              <a:buNone/>
              <a:defRPr/>
            </a:pPr>
            <a:r>
              <a:rPr lang="en-US" altLang="zh-TW" dirty="0" smtClean="0">
                <a:ea typeface="新細明體" pitchFamily="18" charset="-120"/>
              </a:rPr>
              <a:t> Minimize data traffic costs given traffic matrix</a:t>
            </a:r>
          </a:p>
          <a:p>
            <a:pPr marL="57150" indent="0">
              <a:buNone/>
              <a:defRPr/>
            </a:pPr>
            <a:r>
              <a:rPr lang="en-US" altLang="zh-TW" dirty="0">
                <a:solidFill>
                  <a:srgbClr val="C00000"/>
                </a:solidFill>
                <a:ea typeface="新細明體" pitchFamily="18" charset="-120"/>
              </a:rPr>
              <a:t>Optimization  </a:t>
            </a:r>
            <a:r>
              <a:rPr lang="en-US" altLang="zh-TW" dirty="0" smtClean="0">
                <a:solidFill>
                  <a:srgbClr val="C00000"/>
                </a:solidFill>
                <a:ea typeface="新細明體" pitchFamily="18" charset="-120"/>
              </a:rPr>
              <a:t>Technique: </a:t>
            </a:r>
            <a:endParaRPr lang="en-US" altLang="zh-TW" dirty="0">
              <a:solidFill>
                <a:srgbClr val="C00000"/>
              </a:solidFill>
              <a:ea typeface="新細明體" pitchFamily="18" charset="-120"/>
            </a:endParaRPr>
          </a:p>
          <a:p>
            <a:pPr marL="57150" indent="0">
              <a:buNone/>
              <a:defRPr/>
            </a:pPr>
            <a:r>
              <a:rPr lang="en-US" altLang="zh-TW" dirty="0">
                <a:ea typeface="新細明體" pitchFamily="18" charset="-120"/>
              </a:rPr>
              <a:t> </a:t>
            </a:r>
            <a:r>
              <a:rPr lang="en-US" altLang="zh-TW" dirty="0" smtClean="0">
                <a:ea typeface="新細明體" pitchFamily="18" charset="-120"/>
              </a:rPr>
              <a:t>Quadratic Semi-assignment/Facility Location</a:t>
            </a:r>
            <a:endParaRPr lang="en-US" altLang="zh-TW" dirty="0">
              <a:ea typeface="新細明體" pitchFamily="18" charset="-120"/>
            </a:endParaRPr>
          </a:p>
          <a:p>
            <a:pPr marL="57150" indent="0">
              <a:buNone/>
              <a:defRPr/>
            </a:pPr>
            <a:r>
              <a:rPr lang="en-US" altLang="zh-TW" dirty="0">
                <a:ea typeface="新細明體" pitchFamily="18" charset="-120"/>
              </a:rPr>
              <a:t> </a:t>
            </a:r>
            <a:r>
              <a:rPr lang="en-US" altLang="zh-TW" dirty="0" smtClean="0">
                <a:ea typeface="新細明體" pitchFamily="18" charset="-120"/>
              </a:rPr>
              <a:t>Heuristics work better on Purdue Network</a:t>
            </a:r>
            <a:endParaRPr lang="en-US" altLang="zh-TW" i="1" dirty="0">
              <a:ea typeface="新細明體" pitchFamily="18" charset="-120"/>
            </a:endParaRPr>
          </a:p>
          <a:p>
            <a:pPr marL="57150" indent="0" eaLnBrk="1" hangingPunct="1">
              <a:buNone/>
              <a:defRPr/>
            </a:pPr>
            <a:endParaRPr lang="en-US" altLang="zh-TW" i="1" dirty="0" smtClean="0">
              <a:ea typeface="新細明體" pitchFamily="18" charset="-120"/>
            </a:endParaRPr>
          </a:p>
        </p:txBody>
      </p:sp>
    </p:spTree>
    <p:extLst>
      <p:ext uri="{BB962C8B-B14F-4D97-AF65-F5344CB8AC3E}">
        <p14:creationId xmlns:p14="http://schemas.microsoft.com/office/powerpoint/2010/main" val="3103494237"/>
      </p:ext>
    </p:extLst>
  </p:cSld>
  <p:clrMapOvr>
    <a:masterClrMapping/>
  </p:clrMapOvr>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0070C0"/>
                </a:solidFill>
                <a:effectLst>
                  <a:outerShdw blurRad="38100" dist="38100" dir="2700000" algn="tl">
                    <a:srgbClr val="000000">
                      <a:alpha val="43137"/>
                    </a:srgbClr>
                  </a:outerShdw>
                </a:effectLst>
              </a:rPr>
              <a:t>Rule Synthesis </a:t>
            </a:r>
            <a:r>
              <a:rPr lang="en-US" sz="4000" dirty="0" smtClean="0"/>
              <a:t>[Kang 13</a:t>
            </a:r>
            <a:r>
              <a:rPr lang="en-US" sz="4000" dirty="0"/>
              <a:t>]</a:t>
            </a:r>
          </a:p>
        </p:txBody>
      </p:sp>
      <p:grpSp>
        <p:nvGrpSpPr>
          <p:cNvPr id="3" name="Group 2"/>
          <p:cNvGrpSpPr/>
          <p:nvPr/>
        </p:nvGrpSpPr>
        <p:grpSpPr>
          <a:xfrm>
            <a:off x="5706940" y="1916832"/>
            <a:ext cx="2838023" cy="1710259"/>
            <a:chOff x="4736121" y="1628800"/>
            <a:chExt cx="3451967" cy="2099908"/>
          </a:xfrm>
        </p:grpSpPr>
        <p:pic>
          <p:nvPicPr>
            <p:cNvPr id="219" name="Picture 218" descr="router.png"/>
            <p:cNvPicPr>
              <a:picLocks/>
            </p:cNvPicPr>
            <p:nvPr/>
          </p:nvPicPr>
          <p:blipFill>
            <a:blip r:embed="rId3" cstate="print">
              <a:alphaModFix amt="61000"/>
              <a:extLst>
                <a:ext uri="{28A0092B-C50C-407E-A947-70E740481C1C}">
                  <a14:useLocalDpi xmlns:a14="http://schemas.microsoft.com/office/drawing/2010/main" val="0"/>
                </a:ext>
              </a:extLst>
            </a:blip>
            <a:stretch>
              <a:fillRect/>
            </a:stretch>
          </p:blipFill>
          <p:spPr>
            <a:xfrm>
              <a:off x="5307367" y="1628800"/>
              <a:ext cx="2577001" cy="2099908"/>
            </a:xfrm>
            <a:prstGeom prst="rect">
              <a:avLst/>
            </a:prstGeom>
          </p:spPr>
        </p:pic>
        <p:grpSp>
          <p:nvGrpSpPr>
            <p:cNvPr id="171" name="Group 170"/>
            <p:cNvGrpSpPr/>
            <p:nvPr/>
          </p:nvGrpSpPr>
          <p:grpSpPr>
            <a:xfrm>
              <a:off x="5003204" y="1910485"/>
              <a:ext cx="3079808" cy="778557"/>
              <a:chOff x="1698159" y="1988840"/>
              <a:chExt cx="4757840" cy="1278894"/>
            </a:xfrm>
          </p:grpSpPr>
          <p:pic>
            <p:nvPicPr>
              <p:cNvPr id="174" name="Picture 173" descr="router.png"/>
              <p:cNvPicPr>
                <a:picLocks/>
              </p:cNvPicPr>
              <p:nvPr/>
            </p:nvPicPr>
            <p:blipFill>
              <a:blip r:embed="rId4" cstate="print">
                <a:biLevel thresh="75000"/>
                <a:extLst>
                  <a:ext uri="{28A0092B-C50C-407E-A947-70E740481C1C}">
                    <a14:useLocalDpi xmlns:a14="http://schemas.microsoft.com/office/drawing/2010/main" val="0"/>
                  </a:ext>
                </a:extLst>
              </a:blip>
              <a:stretch>
                <a:fillRect/>
              </a:stretch>
            </p:blipFill>
            <p:spPr>
              <a:xfrm>
                <a:off x="2368555" y="2298471"/>
                <a:ext cx="969263" cy="963145"/>
              </a:xfrm>
              <a:prstGeom prst="rect">
                <a:avLst/>
              </a:prstGeom>
            </p:spPr>
          </p:pic>
          <p:pic>
            <p:nvPicPr>
              <p:cNvPr id="175" name="Picture 174" descr="router.png"/>
              <p:cNvPicPr>
                <a:picLocks/>
              </p:cNvPicPr>
              <p:nvPr/>
            </p:nvPicPr>
            <p:blipFill>
              <a:blip r:embed="rId5" cstate="print">
                <a:biLevel thresh="75000"/>
                <a:extLst>
                  <a:ext uri="{28A0092B-C50C-407E-A947-70E740481C1C}">
                    <a14:useLocalDpi xmlns:a14="http://schemas.microsoft.com/office/drawing/2010/main" val="0"/>
                  </a:ext>
                </a:extLst>
              </a:blip>
              <a:stretch>
                <a:fillRect/>
              </a:stretch>
            </p:blipFill>
            <p:spPr>
              <a:xfrm>
                <a:off x="3664483" y="1988840"/>
                <a:ext cx="969263" cy="969263"/>
              </a:xfrm>
              <a:prstGeom prst="rect">
                <a:avLst/>
              </a:prstGeom>
            </p:spPr>
          </p:pic>
          <p:pic>
            <p:nvPicPr>
              <p:cNvPr id="176" name="Picture 175" descr="router.png"/>
              <p:cNvPicPr>
                <a:picLocks/>
              </p:cNvPicPr>
              <p:nvPr/>
            </p:nvPicPr>
            <p:blipFill>
              <a:blip r:embed="rId5" cstate="print">
                <a:biLevel thresh="75000"/>
                <a:extLst>
                  <a:ext uri="{28A0092B-C50C-407E-A947-70E740481C1C}">
                    <a14:useLocalDpi xmlns:a14="http://schemas.microsoft.com/office/drawing/2010/main" val="0"/>
                  </a:ext>
                </a:extLst>
              </a:blip>
              <a:stretch>
                <a:fillRect/>
              </a:stretch>
            </p:blipFill>
            <p:spPr>
              <a:xfrm>
                <a:off x="5027310" y="2298471"/>
                <a:ext cx="969263" cy="969263"/>
              </a:xfrm>
              <a:prstGeom prst="rect">
                <a:avLst/>
              </a:prstGeom>
            </p:spPr>
          </p:pic>
          <p:cxnSp>
            <p:nvCxnSpPr>
              <p:cNvPr id="177" name="Straight Connector 176"/>
              <p:cNvCxnSpPr>
                <a:stCxn id="174" idx="3"/>
                <a:endCxn id="175" idx="1"/>
              </p:cNvCxnSpPr>
              <p:nvPr/>
            </p:nvCxnSpPr>
            <p:spPr>
              <a:xfrm flipV="1">
                <a:off x="3337818" y="2473472"/>
                <a:ext cx="326665" cy="306571"/>
              </a:xfrm>
              <a:prstGeom prst="line">
                <a:avLst/>
              </a:prstGeom>
              <a:ln>
                <a:solidFill>
                  <a:schemeClr val="accent1"/>
                </a:solidFill>
                <a:headEnd type="none"/>
                <a:tailEnd type="triangle"/>
              </a:ln>
            </p:spPr>
            <p:style>
              <a:lnRef idx="3">
                <a:schemeClr val="dk1"/>
              </a:lnRef>
              <a:fillRef idx="0">
                <a:schemeClr val="dk1"/>
              </a:fillRef>
              <a:effectRef idx="2">
                <a:schemeClr val="dk1"/>
              </a:effectRef>
              <a:fontRef idx="minor">
                <a:schemeClr val="tx1"/>
              </a:fontRef>
            </p:style>
          </p:cxnSp>
          <p:cxnSp>
            <p:nvCxnSpPr>
              <p:cNvPr id="178" name="Straight Connector 177"/>
              <p:cNvCxnSpPr>
                <a:stCxn id="176" idx="3"/>
              </p:cNvCxnSpPr>
              <p:nvPr/>
            </p:nvCxnSpPr>
            <p:spPr>
              <a:xfrm flipV="1">
                <a:off x="5996574" y="2298471"/>
                <a:ext cx="459425" cy="484632"/>
              </a:xfrm>
              <a:prstGeom prst="line">
                <a:avLst/>
              </a:prstGeom>
              <a:ln>
                <a:solidFill>
                  <a:schemeClr val="accent1"/>
                </a:solidFill>
                <a:headEnd type="none"/>
                <a:tailEnd type="triangle"/>
              </a:ln>
            </p:spPr>
            <p:style>
              <a:lnRef idx="3">
                <a:schemeClr val="dk1"/>
              </a:lnRef>
              <a:fillRef idx="0">
                <a:schemeClr val="dk1"/>
              </a:fillRef>
              <a:effectRef idx="2">
                <a:schemeClr val="dk1"/>
              </a:effectRef>
              <a:fontRef idx="minor">
                <a:schemeClr val="tx1"/>
              </a:fontRef>
            </p:style>
          </p:cxnSp>
          <p:cxnSp>
            <p:nvCxnSpPr>
              <p:cNvPr id="179" name="Straight Connector 178"/>
              <p:cNvCxnSpPr>
                <a:stCxn id="175" idx="3"/>
                <a:endCxn id="176" idx="1"/>
              </p:cNvCxnSpPr>
              <p:nvPr/>
            </p:nvCxnSpPr>
            <p:spPr>
              <a:xfrm>
                <a:off x="4633747" y="2473472"/>
                <a:ext cx="393564" cy="309631"/>
              </a:xfrm>
              <a:prstGeom prst="line">
                <a:avLst/>
              </a:prstGeom>
              <a:ln>
                <a:solidFill>
                  <a:schemeClr val="accent1"/>
                </a:solidFill>
                <a:headEnd type="none"/>
                <a:tailEnd type="triangle"/>
              </a:ln>
            </p:spPr>
            <p:style>
              <a:lnRef idx="3">
                <a:schemeClr val="accent2"/>
              </a:lnRef>
              <a:fillRef idx="0">
                <a:schemeClr val="accent2"/>
              </a:fillRef>
              <a:effectRef idx="2">
                <a:schemeClr val="accent2"/>
              </a:effectRef>
              <a:fontRef idx="minor">
                <a:schemeClr val="tx1"/>
              </a:fontRef>
            </p:style>
          </p:cxnSp>
          <p:cxnSp>
            <p:nvCxnSpPr>
              <p:cNvPr id="180" name="Straight Connector 179"/>
              <p:cNvCxnSpPr>
                <a:endCxn id="174" idx="1"/>
              </p:cNvCxnSpPr>
              <p:nvPr/>
            </p:nvCxnSpPr>
            <p:spPr>
              <a:xfrm flipV="1">
                <a:off x="1698159" y="2780044"/>
                <a:ext cx="670396" cy="3059"/>
              </a:xfrm>
              <a:prstGeom prst="line">
                <a:avLst/>
              </a:prstGeom>
              <a:ln>
                <a:solidFill>
                  <a:schemeClr val="accent1"/>
                </a:solidFill>
                <a:headEnd type="none"/>
                <a:tailEnd type="triangle"/>
              </a:ln>
            </p:spPr>
            <p:style>
              <a:lnRef idx="3">
                <a:schemeClr val="accent2"/>
              </a:lnRef>
              <a:fillRef idx="0">
                <a:schemeClr val="accent2"/>
              </a:fillRef>
              <a:effectRef idx="2">
                <a:schemeClr val="accent2"/>
              </a:effectRef>
              <a:fontRef idx="minor">
                <a:schemeClr val="tx1"/>
              </a:fontRef>
            </p:style>
          </p:cxnSp>
        </p:grpSp>
        <p:grpSp>
          <p:nvGrpSpPr>
            <p:cNvPr id="161" name="Group 160"/>
            <p:cNvGrpSpPr/>
            <p:nvPr/>
          </p:nvGrpSpPr>
          <p:grpSpPr>
            <a:xfrm>
              <a:off x="5039297" y="2665724"/>
              <a:ext cx="3148791" cy="835284"/>
              <a:chOff x="1757550" y="2298471"/>
              <a:chExt cx="4864406" cy="1372078"/>
            </a:xfrm>
          </p:grpSpPr>
          <p:pic>
            <p:nvPicPr>
              <p:cNvPr id="164" name="Picture 163" descr="router.png"/>
              <p:cNvPicPr>
                <a:picLocks/>
              </p:cNvPicPr>
              <p:nvPr/>
            </p:nvPicPr>
            <p:blipFill>
              <a:blip r:embed="rId4" cstate="print">
                <a:biLevel thresh="75000"/>
                <a:extLst>
                  <a:ext uri="{28A0092B-C50C-407E-A947-70E740481C1C}">
                    <a14:useLocalDpi xmlns:a14="http://schemas.microsoft.com/office/drawing/2010/main" val="0"/>
                  </a:ext>
                </a:extLst>
              </a:blip>
              <a:stretch>
                <a:fillRect/>
              </a:stretch>
            </p:blipFill>
            <p:spPr>
              <a:xfrm>
                <a:off x="2368555" y="2298471"/>
                <a:ext cx="969263" cy="963145"/>
              </a:xfrm>
              <a:prstGeom prst="rect">
                <a:avLst/>
              </a:prstGeom>
            </p:spPr>
          </p:pic>
          <p:pic>
            <p:nvPicPr>
              <p:cNvPr id="165" name="Picture 164" descr="router.png"/>
              <p:cNvPicPr>
                <a:picLocks/>
              </p:cNvPicPr>
              <p:nvPr/>
            </p:nvPicPr>
            <p:blipFill>
              <a:blip r:embed="rId5" cstate="print">
                <a:biLevel thresh="75000"/>
                <a:extLst>
                  <a:ext uri="{28A0092B-C50C-407E-A947-70E740481C1C}">
                    <a14:useLocalDpi xmlns:a14="http://schemas.microsoft.com/office/drawing/2010/main" val="0"/>
                  </a:ext>
                </a:extLst>
              </a:blip>
              <a:stretch>
                <a:fillRect/>
              </a:stretch>
            </p:blipFill>
            <p:spPr>
              <a:xfrm>
                <a:off x="3689139" y="2701289"/>
                <a:ext cx="969264" cy="969260"/>
              </a:xfrm>
              <a:prstGeom prst="rect">
                <a:avLst/>
              </a:prstGeom>
            </p:spPr>
          </p:pic>
          <p:pic>
            <p:nvPicPr>
              <p:cNvPr id="166" name="Picture 165" descr="router.png"/>
              <p:cNvPicPr>
                <a:picLocks/>
              </p:cNvPicPr>
              <p:nvPr/>
            </p:nvPicPr>
            <p:blipFill>
              <a:blip r:embed="rId5" cstate="print">
                <a:biLevel thresh="75000"/>
                <a:extLst>
                  <a:ext uri="{28A0092B-C50C-407E-A947-70E740481C1C}">
                    <a14:useLocalDpi xmlns:a14="http://schemas.microsoft.com/office/drawing/2010/main" val="0"/>
                  </a:ext>
                </a:extLst>
              </a:blip>
              <a:stretch>
                <a:fillRect/>
              </a:stretch>
            </p:blipFill>
            <p:spPr>
              <a:xfrm>
                <a:off x="5027310" y="2298471"/>
                <a:ext cx="969263" cy="969263"/>
              </a:xfrm>
              <a:prstGeom prst="rect">
                <a:avLst/>
              </a:prstGeom>
            </p:spPr>
          </p:pic>
          <p:cxnSp>
            <p:nvCxnSpPr>
              <p:cNvPr id="167" name="Straight Connector 166"/>
              <p:cNvCxnSpPr>
                <a:stCxn id="164" idx="3"/>
                <a:endCxn id="165" idx="1"/>
              </p:cNvCxnSpPr>
              <p:nvPr/>
            </p:nvCxnSpPr>
            <p:spPr>
              <a:xfrm>
                <a:off x="3337819" y="2780044"/>
                <a:ext cx="351320" cy="405875"/>
              </a:xfrm>
              <a:prstGeom prst="line">
                <a:avLst/>
              </a:prstGeom>
              <a:ln>
                <a:solidFill>
                  <a:schemeClr val="accent1"/>
                </a:solidFill>
                <a:headEnd type="none"/>
                <a:tailEnd type="triangle"/>
              </a:ln>
            </p:spPr>
            <p:style>
              <a:lnRef idx="3">
                <a:schemeClr val="dk1"/>
              </a:lnRef>
              <a:fillRef idx="0">
                <a:schemeClr val="dk1"/>
              </a:fillRef>
              <a:effectRef idx="2">
                <a:schemeClr val="dk1"/>
              </a:effectRef>
              <a:fontRef idx="minor">
                <a:schemeClr val="tx1"/>
              </a:fontRef>
            </p:style>
          </p:cxnSp>
          <p:cxnSp>
            <p:nvCxnSpPr>
              <p:cNvPr id="168" name="Straight Connector 167"/>
              <p:cNvCxnSpPr>
                <a:stCxn id="166" idx="3"/>
              </p:cNvCxnSpPr>
              <p:nvPr/>
            </p:nvCxnSpPr>
            <p:spPr>
              <a:xfrm>
                <a:off x="5996573" y="2783102"/>
                <a:ext cx="625383" cy="402816"/>
              </a:xfrm>
              <a:prstGeom prst="line">
                <a:avLst/>
              </a:prstGeom>
              <a:ln>
                <a:solidFill>
                  <a:schemeClr val="accent1"/>
                </a:solidFill>
                <a:headEnd type="none"/>
                <a:tailEnd type="triangle"/>
              </a:ln>
            </p:spPr>
            <p:style>
              <a:lnRef idx="3">
                <a:schemeClr val="dk1"/>
              </a:lnRef>
              <a:fillRef idx="0">
                <a:schemeClr val="dk1"/>
              </a:fillRef>
              <a:effectRef idx="2">
                <a:schemeClr val="dk1"/>
              </a:effectRef>
              <a:fontRef idx="minor">
                <a:schemeClr val="tx1"/>
              </a:fontRef>
            </p:style>
          </p:cxnSp>
          <p:cxnSp>
            <p:nvCxnSpPr>
              <p:cNvPr id="169" name="Straight Connector 168"/>
              <p:cNvCxnSpPr>
                <a:stCxn id="165" idx="3"/>
                <a:endCxn id="166" idx="1"/>
              </p:cNvCxnSpPr>
              <p:nvPr/>
            </p:nvCxnSpPr>
            <p:spPr>
              <a:xfrm flipV="1">
                <a:off x="4658402" y="2783103"/>
                <a:ext cx="368908" cy="402816"/>
              </a:xfrm>
              <a:prstGeom prst="line">
                <a:avLst/>
              </a:prstGeom>
              <a:ln>
                <a:solidFill>
                  <a:schemeClr val="accent1"/>
                </a:solidFill>
                <a:headEnd type="none"/>
                <a:tailEnd type="triangle"/>
              </a:ln>
            </p:spPr>
            <p:style>
              <a:lnRef idx="3">
                <a:schemeClr val="accent2"/>
              </a:lnRef>
              <a:fillRef idx="0">
                <a:schemeClr val="accent2"/>
              </a:fillRef>
              <a:effectRef idx="2">
                <a:schemeClr val="accent2"/>
              </a:effectRef>
              <a:fontRef idx="minor">
                <a:schemeClr val="tx1"/>
              </a:fontRef>
            </p:style>
          </p:cxnSp>
          <p:cxnSp>
            <p:nvCxnSpPr>
              <p:cNvPr id="170" name="Straight Connector 169"/>
              <p:cNvCxnSpPr>
                <a:endCxn id="164" idx="1"/>
              </p:cNvCxnSpPr>
              <p:nvPr/>
            </p:nvCxnSpPr>
            <p:spPr>
              <a:xfrm flipV="1">
                <a:off x="1757550" y="2780045"/>
                <a:ext cx="611005" cy="3058"/>
              </a:xfrm>
              <a:prstGeom prst="line">
                <a:avLst/>
              </a:prstGeom>
              <a:ln>
                <a:solidFill>
                  <a:schemeClr val="accent1"/>
                </a:solidFill>
                <a:headEnd type="none"/>
                <a:tailEnd type="triangle"/>
              </a:ln>
            </p:spPr>
            <p:style>
              <a:lnRef idx="3">
                <a:schemeClr val="accent2"/>
              </a:lnRef>
              <a:fillRef idx="0">
                <a:schemeClr val="accent2"/>
              </a:fillRef>
              <a:effectRef idx="2">
                <a:schemeClr val="accent2"/>
              </a:effectRef>
              <a:fontRef idx="minor">
                <a:schemeClr val="tx1"/>
              </a:fontRef>
            </p:style>
          </p:cxnSp>
        </p:grpSp>
        <p:cxnSp>
          <p:nvCxnSpPr>
            <p:cNvPr id="160" name="Straight Connector 159"/>
            <p:cNvCxnSpPr/>
            <p:nvPr/>
          </p:nvCxnSpPr>
          <p:spPr bwMode="auto">
            <a:xfrm>
              <a:off x="4736121" y="2689040"/>
              <a:ext cx="3451964" cy="0"/>
            </a:xfrm>
            <a:prstGeom prst="line">
              <a:avLst/>
            </a:prstGeom>
            <a:blipFill dpi="0" rotWithShape="0">
              <a:blip r:embed="rId6"/>
              <a:srcRect/>
              <a:tile tx="0" ty="0" sx="100000" sy="100000" flip="none" algn="tl"/>
            </a:blipFill>
            <a:ln w="25400" cap="flat" cmpd="sng" algn="ctr">
              <a:solidFill>
                <a:srgbClr val="F15E22"/>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grpSp>
        <p:nvGrpSpPr>
          <p:cNvPr id="182" name="Group 181"/>
          <p:cNvGrpSpPr>
            <a:grpSpLocks noChangeAspect="1"/>
          </p:cNvGrpSpPr>
          <p:nvPr/>
        </p:nvGrpSpPr>
        <p:grpSpPr>
          <a:xfrm>
            <a:off x="3038364" y="2620752"/>
            <a:ext cx="1960442" cy="880258"/>
            <a:chOff x="941041" y="4465177"/>
            <a:chExt cx="2461032" cy="963145"/>
          </a:xfrm>
        </p:grpSpPr>
        <p:pic>
          <p:nvPicPr>
            <p:cNvPr id="185" name="Picture 184" descr="router.png"/>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1588259" y="4465177"/>
              <a:ext cx="1069229" cy="963145"/>
            </a:xfrm>
            <a:prstGeom prst="rect">
              <a:avLst/>
            </a:prstGeom>
          </p:spPr>
        </p:pic>
        <p:cxnSp>
          <p:nvCxnSpPr>
            <p:cNvPr id="186" name="Straight Connector 185"/>
            <p:cNvCxnSpPr>
              <a:stCxn id="185" idx="3"/>
            </p:cNvCxnSpPr>
            <p:nvPr/>
          </p:nvCxnSpPr>
          <p:spPr>
            <a:xfrm flipV="1">
              <a:off x="2657489" y="4674257"/>
              <a:ext cx="744584" cy="272493"/>
            </a:xfrm>
            <a:prstGeom prst="line">
              <a:avLst/>
            </a:prstGeom>
            <a:ln>
              <a:solidFill>
                <a:srgbClr val="000000"/>
              </a:solidFill>
              <a:headEnd type="none"/>
              <a:tailEnd type="none"/>
            </a:ln>
          </p:spPr>
          <p:style>
            <a:lnRef idx="3">
              <a:schemeClr val="dk1"/>
            </a:lnRef>
            <a:fillRef idx="0">
              <a:schemeClr val="dk1"/>
            </a:fillRef>
            <a:effectRef idx="2">
              <a:schemeClr val="dk1"/>
            </a:effectRef>
            <a:fontRef idx="minor">
              <a:schemeClr val="tx1"/>
            </a:fontRef>
          </p:style>
        </p:cxnSp>
        <p:cxnSp>
          <p:nvCxnSpPr>
            <p:cNvPr id="187" name="Straight Connector 186"/>
            <p:cNvCxnSpPr>
              <a:stCxn id="185" idx="3"/>
            </p:cNvCxnSpPr>
            <p:nvPr/>
          </p:nvCxnSpPr>
          <p:spPr>
            <a:xfrm>
              <a:off x="2657489" y="4946750"/>
              <a:ext cx="744583" cy="178064"/>
            </a:xfrm>
            <a:prstGeom prst="line">
              <a:avLst/>
            </a:prstGeom>
            <a:ln>
              <a:solidFill>
                <a:srgbClr val="000000"/>
              </a:solidFill>
              <a:headEnd type="none"/>
              <a:tailEnd type="none"/>
            </a:ln>
          </p:spPr>
          <p:style>
            <a:lnRef idx="3">
              <a:schemeClr val="accent1"/>
            </a:lnRef>
            <a:fillRef idx="0">
              <a:schemeClr val="accent1"/>
            </a:fillRef>
            <a:effectRef idx="2">
              <a:schemeClr val="accent1"/>
            </a:effectRef>
            <a:fontRef idx="minor">
              <a:schemeClr val="tx1"/>
            </a:fontRef>
          </p:style>
        </p:cxnSp>
        <p:cxnSp>
          <p:nvCxnSpPr>
            <p:cNvPr id="188" name="Straight Connector 187"/>
            <p:cNvCxnSpPr>
              <a:endCxn id="185" idx="1"/>
            </p:cNvCxnSpPr>
            <p:nvPr/>
          </p:nvCxnSpPr>
          <p:spPr>
            <a:xfrm>
              <a:off x="941041" y="4946750"/>
              <a:ext cx="647218" cy="0"/>
            </a:xfrm>
            <a:prstGeom prst="line">
              <a:avLst/>
            </a:prstGeom>
            <a:ln>
              <a:solidFill>
                <a:srgbClr val="000000"/>
              </a:solidFill>
              <a:headEnd type="none"/>
              <a:tailEnd type="none"/>
            </a:ln>
          </p:spPr>
          <p:style>
            <a:lnRef idx="3">
              <a:schemeClr val="accent2"/>
            </a:lnRef>
            <a:fillRef idx="0">
              <a:schemeClr val="accent2"/>
            </a:fillRef>
            <a:effectRef idx="2">
              <a:schemeClr val="accent2"/>
            </a:effectRef>
            <a:fontRef idx="minor">
              <a:schemeClr val="tx1"/>
            </a:fontRef>
          </p:style>
        </p:cxnSp>
      </p:grpSp>
      <p:sp>
        <p:nvSpPr>
          <p:cNvPr id="129" name="Cloud 128"/>
          <p:cNvSpPr/>
          <p:nvPr/>
        </p:nvSpPr>
        <p:spPr>
          <a:xfrm>
            <a:off x="2267744" y="4797152"/>
            <a:ext cx="4365304" cy="1308338"/>
          </a:xfrm>
          <a:prstGeom prst="cloud">
            <a:avLst/>
          </a:prstGeom>
          <a:solidFill>
            <a:srgbClr val="999999"/>
          </a:solidFill>
        </p:spPr>
        <p:style>
          <a:lnRef idx="0">
            <a:schemeClr val="accent1"/>
          </a:lnRef>
          <a:fillRef idx="3">
            <a:schemeClr val="accent1"/>
          </a:fillRef>
          <a:effectRef idx="3">
            <a:schemeClr val="accent1"/>
          </a:effectRef>
          <a:fontRef idx="minor">
            <a:schemeClr val="lt1"/>
          </a:fontRef>
        </p:style>
        <p:txBody>
          <a:bodyPr lIns="91430" tIns="45716" rIns="91430" bIns="45716" rtlCol="0" anchor="ctr"/>
          <a:lstStyle/>
          <a:p>
            <a:pPr algn="ctr"/>
            <a:endParaRPr lang="en-US" sz="2000"/>
          </a:p>
        </p:txBody>
      </p:sp>
      <p:grpSp>
        <p:nvGrpSpPr>
          <p:cNvPr id="123" name="Group 122"/>
          <p:cNvGrpSpPr/>
          <p:nvPr/>
        </p:nvGrpSpPr>
        <p:grpSpPr>
          <a:xfrm>
            <a:off x="2593112" y="4556156"/>
            <a:ext cx="4101793" cy="1321119"/>
            <a:chOff x="1275327" y="4432862"/>
            <a:chExt cx="4468732" cy="1420611"/>
          </a:xfrm>
        </p:grpSpPr>
        <p:sp>
          <p:nvSpPr>
            <p:cNvPr id="125" name="Folded Corner 124"/>
            <p:cNvSpPr/>
            <p:nvPr/>
          </p:nvSpPr>
          <p:spPr>
            <a:xfrm>
              <a:off x="3666592" y="5207173"/>
              <a:ext cx="351573" cy="414007"/>
            </a:xfrm>
            <a:prstGeom prst="foldedCorner">
              <a:avLst>
                <a:gd name="adj" fmla="val 35261"/>
              </a:avLst>
            </a:prstGeom>
          </p:spPr>
          <p:style>
            <a:lnRef idx="2">
              <a:schemeClr val="dk1"/>
            </a:lnRef>
            <a:fillRef idx="1">
              <a:schemeClr val="lt1"/>
            </a:fillRef>
            <a:effectRef idx="0">
              <a:schemeClr val="dk1"/>
            </a:effectRef>
            <a:fontRef idx="minor">
              <a:schemeClr val="dk1"/>
            </a:fontRef>
          </p:style>
          <p:txBody>
            <a:bodyPr rtlCol="0" anchor="ctr"/>
            <a:lstStyle/>
            <a:p>
              <a:pPr fontAlgn="t"/>
              <a:r>
                <a:rPr lang="en-US" sz="1000" dirty="0"/>
                <a:t>...</a:t>
              </a:r>
            </a:p>
          </p:txBody>
        </p:sp>
        <p:sp>
          <p:nvSpPr>
            <p:cNvPr id="126" name="Folded Corner 125"/>
            <p:cNvSpPr/>
            <p:nvPr/>
          </p:nvSpPr>
          <p:spPr>
            <a:xfrm>
              <a:off x="5392486" y="5439466"/>
              <a:ext cx="351573" cy="414007"/>
            </a:xfrm>
            <a:prstGeom prst="foldedCorner">
              <a:avLst>
                <a:gd name="adj" fmla="val 35261"/>
              </a:avLst>
            </a:prstGeom>
          </p:spPr>
          <p:style>
            <a:lnRef idx="2">
              <a:schemeClr val="dk1"/>
            </a:lnRef>
            <a:fillRef idx="1">
              <a:schemeClr val="lt1"/>
            </a:fillRef>
            <a:effectRef idx="0">
              <a:schemeClr val="dk1"/>
            </a:effectRef>
            <a:fontRef idx="minor">
              <a:schemeClr val="dk1"/>
            </a:fontRef>
          </p:style>
          <p:txBody>
            <a:bodyPr rtlCol="0" anchor="ctr"/>
            <a:lstStyle/>
            <a:p>
              <a:pPr fontAlgn="t"/>
              <a:r>
                <a:rPr lang="en-US" sz="1000" dirty="0"/>
                <a:t>...</a:t>
              </a:r>
            </a:p>
          </p:txBody>
        </p:sp>
        <p:sp>
          <p:nvSpPr>
            <p:cNvPr id="127" name="Folded Corner 126"/>
            <p:cNvSpPr/>
            <p:nvPr/>
          </p:nvSpPr>
          <p:spPr>
            <a:xfrm>
              <a:off x="1275327" y="4665157"/>
              <a:ext cx="351573" cy="414008"/>
            </a:xfrm>
            <a:prstGeom prst="foldedCorner">
              <a:avLst>
                <a:gd name="adj" fmla="val 35261"/>
              </a:avLst>
            </a:prstGeom>
          </p:spPr>
          <p:style>
            <a:lnRef idx="2">
              <a:schemeClr val="dk1"/>
            </a:lnRef>
            <a:fillRef idx="1">
              <a:schemeClr val="lt1"/>
            </a:fillRef>
            <a:effectRef idx="0">
              <a:schemeClr val="dk1"/>
            </a:effectRef>
            <a:fontRef idx="minor">
              <a:schemeClr val="dk1"/>
            </a:fontRef>
          </p:style>
          <p:txBody>
            <a:bodyPr rtlCol="0" anchor="ctr"/>
            <a:lstStyle/>
            <a:p>
              <a:pPr fontAlgn="t"/>
              <a:r>
                <a:rPr lang="en-US" sz="1000" dirty="0"/>
                <a:t>...</a:t>
              </a:r>
            </a:p>
          </p:txBody>
        </p:sp>
        <p:sp>
          <p:nvSpPr>
            <p:cNvPr id="128" name="Folded Corner 127"/>
            <p:cNvSpPr/>
            <p:nvPr/>
          </p:nvSpPr>
          <p:spPr>
            <a:xfrm>
              <a:off x="2725195" y="4432862"/>
              <a:ext cx="351573" cy="414008"/>
            </a:xfrm>
            <a:prstGeom prst="foldedCorner">
              <a:avLst>
                <a:gd name="adj" fmla="val 35261"/>
              </a:avLst>
            </a:prstGeom>
          </p:spPr>
          <p:style>
            <a:lnRef idx="2">
              <a:schemeClr val="dk1"/>
            </a:lnRef>
            <a:fillRef idx="1">
              <a:schemeClr val="lt1"/>
            </a:fillRef>
            <a:effectRef idx="0">
              <a:schemeClr val="dk1"/>
            </a:effectRef>
            <a:fontRef idx="minor">
              <a:schemeClr val="dk1"/>
            </a:fontRef>
          </p:style>
          <p:txBody>
            <a:bodyPr rtlCol="0" anchor="ctr"/>
            <a:lstStyle/>
            <a:p>
              <a:pPr fontAlgn="t"/>
              <a:r>
                <a:rPr lang="en-US" sz="1000" dirty="0"/>
                <a:t>...</a:t>
              </a:r>
            </a:p>
          </p:txBody>
        </p:sp>
      </p:grpSp>
      <p:grpSp>
        <p:nvGrpSpPr>
          <p:cNvPr id="191" name="Group 190"/>
          <p:cNvGrpSpPr/>
          <p:nvPr/>
        </p:nvGrpSpPr>
        <p:grpSpPr>
          <a:xfrm>
            <a:off x="1763688" y="4730976"/>
            <a:ext cx="5413145" cy="1396418"/>
            <a:chOff x="1631596" y="2101751"/>
            <a:chExt cx="5111868" cy="1833359"/>
          </a:xfrm>
        </p:grpSpPr>
        <p:pic>
          <p:nvPicPr>
            <p:cNvPr id="195" name="Picture 194" descr="router.png"/>
            <p:cNvPicPr>
              <a:picLocks/>
            </p:cNvPicPr>
            <p:nvPr/>
          </p:nvPicPr>
          <p:blipFill>
            <a:blip r:embed="rId8" cstate="print">
              <a:biLevel thresh="75000"/>
              <a:extLst>
                <a:ext uri="{28A0092B-C50C-407E-A947-70E740481C1C}">
                  <a14:useLocalDpi xmlns:a14="http://schemas.microsoft.com/office/drawing/2010/main" val="0"/>
                </a:ext>
              </a:extLst>
            </a:blip>
            <a:stretch>
              <a:fillRect/>
            </a:stretch>
          </p:blipFill>
          <p:spPr>
            <a:xfrm>
              <a:off x="2218303" y="2574359"/>
              <a:ext cx="969263" cy="963145"/>
            </a:xfrm>
            <a:prstGeom prst="rect">
              <a:avLst/>
            </a:prstGeom>
          </p:spPr>
        </p:pic>
        <p:pic>
          <p:nvPicPr>
            <p:cNvPr id="196" name="Picture 195" descr="router.png"/>
            <p:cNvPicPr>
              <a:picLocks/>
            </p:cNvPicPr>
            <p:nvPr/>
          </p:nvPicPr>
          <p:blipFill>
            <a:blip r:embed="rId9" cstate="print">
              <a:biLevel thresh="75000"/>
              <a:extLst>
                <a:ext uri="{28A0092B-C50C-407E-A947-70E740481C1C}">
                  <a14:useLocalDpi xmlns:a14="http://schemas.microsoft.com/office/drawing/2010/main" val="0"/>
                </a:ext>
              </a:extLst>
            </a:blip>
            <a:stretch>
              <a:fillRect/>
            </a:stretch>
          </p:blipFill>
          <p:spPr>
            <a:xfrm>
              <a:off x="3703332" y="2965847"/>
              <a:ext cx="969263" cy="969263"/>
            </a:xfrm>
            <a:prstGeom prst="rect">
              <a:avLst/>
            </a:prstGeom>
          </p:spPr>
        </p:pic>
        <p:pic>
          <p:nvPicPr>
            <p:cNvPr id="197" name="Picture 196" descr="router.png"/>
            <p:cNvPicPr>
              <a:picLocks/>
            </p:cNvPicPr>
            <p:nvPr/>
          </p:nvPicPr>
          <p:blipFill>
            <a:blip r:embed="rId9" cstate="print">
              <a:biLevel thresh="75000"/>
              <a:extLst>
                <a:ext uri="{28A0092B-C50C-407E-A947-70E740481C1C}">
                  <a14:useLocalDpi xmlns:a14="http://schemas.microsoft.com/office/drawing/2010/main" val="0"/>
                </a:ext>
              </a:extLst>
            </a:blip>
            <a:stretch>
              <a:fillRect/>
            </a:stretch>
          </p:blipFill>
          <p:spPr>
            <a:xfrm>
              <a:off x="3664102" y="2101751"/>
              <a:ext cx="969263" cy="969263"/>
            </a:xfrm>
            <a:prstGeom prst="rect">
              <a:avLst/>
            </a:prstGeom>
          </p:spPr>
        </p:pic>
        <p:pic>
          <p:nvPicPr>
            <p:cNvPr id="198" name="Picture 197" descr="router.png"/>
            <p:cNvPicPr>
              <a:picLocks/>
            </p:cNvPicPr>
            <p:nvPr/>
          </p:nvPicPr>
          <p:blipFill>
            <a:blip r:embed="rId9" cstate="print">
              <a:biLevel thresh="75000"/>
              <a:extLst>
                <a:ext uri="{28A0092B-C50C-407E-A947-70E740481C1C}">
                  <a14:useLocalDpi xmlns:a14="http://schemas.microsoft.com/office/drawing/2010/main" val="0"/>
                </a:ext>
              </a:extLst>
            </a:blip>
            <a:stretch>
              <a:fillRect/>
            </a:stretch>
          </p:blipFill>
          <p:spPr>
            <a:xfrm>
              <a:off x="5192060" y="2486356"/>
              <a:ext cx="969263" cy="969263"/>
            </a:xfrm>
            <a:prstGeom prst="rect">
              <a:avLst/>
            </a:prstGeom>
          </p:spPr>
        </p:pic>
        <p:cxnSp>
          <p:nvCxnSpPr>
            <p:cNvPr id="199" name="Straight Connector 198"/>
            <p:cNvCxnSpPr>
              <a:stCxn id="195" idx="3"/>
              <a:endCxn id="197" idx="1"/>
            </p:cNvCxnSpPr>
            <p:nvPr/>
          </p:nvCxnSpPr>
          <p:spPr>
            <a:xfrm flipV="1">
              <a:off x="3187566" y="2586383"/>
              <a:ext cx="476536" cy="469549"/>
            </a:xfrm>
            <a:prstGeom prst="line">
              <a:avLst/>
            </a:prstGeom>
            <a:ln>
              <a:solidFill>
                <a:srgbClr val="000000"/>
              </a:solidFill>
              <a:headEnd type="none"/>
              <a:tailEnd type="none"/>
            </a:ln>
          </p:spPr>
          <p:style>
            <a:lnRef idx="3">
              <a:schemeClr val="dk1"/>
            </a:lnRef>
            <a:fillRef idx="0">
              <a:schemeClr val="dk1"/>
            </a:fillRef>
            <a:effectRef idx="2">
              <a:schemeClr val="dk1"/>
            </a:effectRef>
            <a:fontRef idx="minor">
              <a:schemeClr val="tx1"/>
            </a:fontRef>
          </p:style>
        </p:cxnSp>
        <p:cxnSp>
          <p:nvCxnSpPr>
            <p:cNvPr id="200" name="Straight Connector 199"/>
            <p:cNvCxnSpPr>
              <a:stCxn id="196" idx="3"/>
              <a:endCxn id="198" idx="1"/>
            </p:cNvCxnSpPr>
            <p:nvPr/>
          </p:nvCxnSpPr>
          <p:spPr>
            <a:xfrm flipV="1">
              <a:off x="4672595" y="2970989"/>
              <a:ext cx="519465" cy="479490"/>
            </a:xfrm>
            <a:prstGeom prst="line">
              <a:avLst/>
            </a:prstGeom>
            <a:ln>
              <a:solidFill>
                <a:srgbClr val="000000"/>
              </a:solidFill>
              <a:headEnd type="none"/>
              <a:tailEnd type="none"/>
            </a:ln>
          </p:spPr>
          <p:style>
            <a:lnRef idx="3">
              <a:schemeClr val="accent1"/>
            </a:lnRef>
            <a:fillRef idx="0">
              <a:schemeClr val="accent1"/>
            </a:fillRef>
            <a:effectRef idx="2">
              <a:schemeClr val="accent1"/>
            </a:effectRef>
            <a:fontRef idx="minor">
              <a:schemeClr val="tx1"/>
            </a:fontRef>
          </p:style>
        </p:cxnSp>
        <p:cxnSp>
          <p:nvCxnSpPr>
            <p:cNvPr id="201" name="Straight Connector 200"/>
            <p:cNvCxnSpPr>
              <a:stCxn id="195" idx="3"/>
              <a:endCxn id="196" idx="1"/>
            </p:cNvCxnSpPr>
            <p:nvPr/>
          </p:nvCxnSpPr>
          <p:spPr>
            <a:xfrm>
              <a:off x="3187566" y="3055932"/>
              <a:ext cx="515766" cy="394547"/>
            </a:xfrm>
            <a:prstGeom prst="line">
              <a:avLst/>
            </a:prstGeom>
            <a:ln>
              <a:solidFill>
                <a:srgbClr val="000000"/>
              </a:solidFill>
              <a:headEnd type="none"/>
              <a:tailEnd type="none"/>
            </a:ln>
          </p:spPr>
          <p:style>
            <a:lnRef idx="3">
              <a:schemeClr val="accent1"/>
            </a:lnRef>
            <a:fillRef idx="0">
              <a:schemeClr val="accent1"/>
            </a:fillRef>
            <a:effectRef idx="2">
              <a:schemeClr val="accent1"/>
            </a:effectRef>
            <a:fontRef idx="minor">
              <a:schemeClr val="tx1"/>
            </a:fontRef>
          </p:style>
        </p:cxnSp>
        <p:cxnSp>
          <p:nvCxnSpPr>
            <p:cNvPr id="202" name="Straight Connector 201"/>
            <p:cNvCxnSpPr>
              <a:stCxn id="198" idx="3"/>
            </p:cNvCxnSpPr>
            <p:nvPr/>
          </p:nvCxnSpPr>
          <p:spPr>
            <a:xfrm flipV="1">
              <a:off x="6161325" y="2733990"/>
              <a:ext cx="582139" cy="236997"/>
            </a:xfrm>
            <a:prstGeom prst="line">
              <a:avLst/>
            </a:prstGeom>
            <a:ln>
              <a:solidFill>
                <a:srgbClr val="000000"/>
              </a:solidFill>
              <a:headEnd type="none"/>
              <a:tailEnd type="none"/>
            </a:ln>
          </p:spPr>
          <p:style>
            <a:lnRef idx="3">
              <a:schemeClr val="accent1"/>
            </a:lnRef>
            <a:fillRef idx="0">
              <a:schemeClr val="accent1"/>
            </a:fillRef>
            <a:effectRef idx="2">
              <a:schemeClr val="accent1"/>
            </a:effectRef>
            <a:fontRef idx="minor">
              <a:schemeClr val="tx1"/>
            </a:fontRef>
          </p:style>
        </p:cxnSp>
        <p:cxnSp>
          <p:nvCxnSpPr>
            <p:cNvPr id="203" name="Straight Connector 202"/>
            <p:cNvCxnSpPr>
              <a:stCxn id="198" idx="3"/>
            </p:cNvCxnSpPr>
            <p:nvPr/>
          </p:nvCxnSpPr>
          <p:spPr>
            <a:xfrm>
              <a:off x="6161325" y="2970989"/>
              <a:ext cx="582139" cy="204343"/>
            </a:xfrm>
            <a:prstGeom prst="line">
              <a:avLst/>
            </a:prstGeom>
          </p:spPr>
          <p:style>
            <a:lnRef idx="3">
              <a:schemeClr val="dk1"/>
            </a:lnRef>
            <a:fillRef idx="0">
              <a:schemeClr val="dk1"/>
            </a:fillRef>
            <a:effectRef idx="2">
              <a:schemeClr val="dk1"/>
            </a:effectRef>
            <a:fontRef idx="minor">
              <a:schemeClr val="tx1"/>
            </a:fontRef>
          </p:style>
        </p:cxnSp>
        <p:cxnSp>
          <p:nvCxnSpPr>
            <p:cNvPr id="204" name="Straight Connector 203"/>
            <p:cNvCxnSpPr>
              <a:stCxn id="197" idx="3"/>
              <a:endCxn id="198" idx="1"/>
            </p:cNvCxnSpPr>
            <p:nvPr/>
          </p:nvCxnSpPr>
          <p:spPr>
            <a:xfrm>
              <a:off x="4633364" y="2586383"/>
              <a:ext cx="558696" cy="384605"/>
            </a:xfrm>
            <a:prstGeom prst="line">
              <a:avLst/>
            </a:prstGeom>
            <a:ln>
              <a:solidFill>
                <a:srgbClr val="000000"/>
              </a:solidFill>
              <a:headEnd type="none"/>
              <a:tailEnd type="none"/>
            </a:ln>
          </p:spPr>
          <p:style>
            <a:lnRef idx="3">
              <a:schemeClr val="accent2"/>
            </a:lnRef>
            <a:fillRef idx="0">
              <a:schemeClr val="accent2"/>
            </a:fillRef>
            <a:effectRef idx="2">
              <a:schemeClr val="accent2"/>
            </a:effectRef>
            <a:fontRef idx="minor">
              <a:schemeClr val="tx1"/>
            </a:fontRef>
          </p:style>
        </p:cxnSp>
        <p:cxnSp>
          <p:nvCxnSpPr>
            <p:cNvPr id="205" name="Straight Connector 204"/>
            <p:cNvCxnSpPr>
              <a:endCxn id="195" idx="1"/>
            </p:cNvCxnSpPr>
            <p:nvPr/>
          </p:nvCxnSpPr>
          <p:spPr>
            <a:xfrm>
              <a:off x="1631596" y="3055932"/>
              <a:ext cx="586707" cy="0"/>
            </a:xfrm>
            <a:prstGeom prst="line">
              <a:avLst/>
            </a:prstGeom>
            <a:ln>
              <a:solidFill>
                <a:srgbClr val="000000"/>
              </a:solidFill>
              <a:headEnd type="none"/>
              <a:tailEnd type="none"/>
            </a:ln>
          </p:spPr>
          <p:style>
            <a:lnRef idx="3">
              <a:schemeClr val="accent2"/>
            </a:lnRef>
            <a:fillRef idx="0">
              <a:schemeClr val="accent2"/>
            </a:fillRef>
            <a:effectRef idx="2">
              <a:schemeClr val="accent2"/>
            </a:effectRef>
            <a:fontRef idx="minor">
              <a:schemeClr val="tx1"/>
            </a:fontRef>
          </p:style>
        </p:cxnSp>
      </p:grpSp>
      <p:sp>
        <p:nvSpPr>
          <p:cNvPr id="206" name="Folded Corner 205"/>
          <p:cNvSpPr/>
          <p:nvPr/>
        </p:nvSpPr>
        <p:spPr>
          <a:xfrm>
            <a:off x="3748106" y="2130448"/>
            <a:ext cx="607870" cy="578472"/>
          </a:xfrm>
          <a:prstGeom prst="foldedCorner">
            <a:avLst>
              <a:gd name="adj" fmla="val 35261"/>
            </a:avLst>
          </a:prstGeom>
        </p:spPr>
        <p:style>
          <a:lnRef idx="2">
            <a:schemeClr val="dk1"/>
          </a:lnRef>
          <a:fillRef idx="1">
            <a:schemeClr val="lt1"/>
          </a:fillRef>
          <a:effectRef idx="0">
            <a:schemeClr val="dk1"/>
          </a:effectRef>
          <a:fontRef idx="minor">
            <a:schemeClr val="dk1"/>
          </a:fontRef>
        </p:style>
        <p:txBody>
          <a:bodyPr lIns="91430" tIns="45716" rIns="91430" bIns="45716" rtlCol="0" anchor="ctr"/>
          <a:lstStyle/>
          <a:p>
            <a:pPr fontAlgn="t"/>
            <a:r>
              <a:rPr lang="en-US" sz="2800" dirty="0"/>
              <a:t>...</a:t>
            </a:r>
          </a:p>
        </p:txBody>
      </p:sp>
      <p:cxnSp>
        <p:nvCxnSpPr>
          <p:cNvPr id="131" name="Straight Connector 130"/>
          <p:cNvCxnSpPr>
            <a:endCxn id="195" idx="0"/>
          </p:cNvCxnSpPr>
          <p:nvPr/>
        </p:nvCxnSpPr>
        <p:spPr>
          <a:xfrm flipH="1">
            <a:off x="2898168" y="4029623"/>
            <a:ext cx="1565832" cy="1061325"/>
          </a:xfrm>
          <a:prstGeom prst="line">
            <a:avLst/>
          </a:prstGeom>
          <a:ln w="57150" cmpd="sng">
            <a:solidFill>
              <a:schemeClr val="accent1"/>
            </a:solidFill>
            <a:prstDash val="dash"/>
          </a:ln>
        </p:spPr>
        <p:style>
          <a:lnRef idx="2">
            <a:schemeClr val="accent1"/>
          </a:lnRef>
          <a:fillRef idx="0">
            <a:schemeClr val="accent1"/>
          </a:fillRef>
          <a:effectRef idx="1">
            <a:schemeClr val="accent1"/>
          </a:effectRef>
          <a:fontRef idx="minor">
            <a:schemeClr val="tx1"/>
          </a:fontRef>
        </p:style>
      </p:cxnSp>
      <p:cxnSp>
        <p:nvCxnSpPr>
          <p:cNvPr id="132" name="Straight Connector 131"/>
          <p:cNvCxnSpPr>
            <a:endCxn id="197" idx="2"/>
          </p:cNvCxnSpPr>
          <p:nvPr/>
        </p:nvCxnSpPr>
        <p:spPr>
          <a:xfrm flipH="1">
            <a:off x="4429177" y="4029623"/>
            <a:ext cx="34820" cy="1439613"/>
          </a:xfrm>
          <a:prstGeom prst="line">
            <a:avLst/>
          </a:prstGeom>
          <a:ln w="57150" cmpd="sng">
            <a:solidFill>
              <a:schemeClr val="accent1"/>
            </a:solidFill>
            <a:prstDash val="dash"/>
          </a:ln>
        </p:spPr>
        <p:style>
          <a:lnRef idx="2">
            <a:schemeClr val="accent1"/>
          </a:lnRef>
          <a:fillRef idx="0">
            <a:schemeClr val="accent1"/>
          </a:fillRef>
          <a:effectRef idx="1">
            <a:schemeClr val="accent1"/>
          </a:effectRef>
          <a:fontRef idx="minor">
            <a:schemeClr val="tx1"/>
          </a:fontRef>
        </p:style>
      </p:cxnSp>
      <p:cxnSp>
        <p:nvCxnSpPr>
          <p:cNvPr id="133" name="Straight Connector 132"/>
          <p:cNvCxnSpPr>
            <a:endCxn id="197" idx="0"/>
          </p:cNvCxnSpPr>
          <p:nvPr/>
        </p:nvCxnSpPr>
        <p:spPr>
          <a:xfrm flipH="1">
            <a:off x="4429177" y="4029624"/>
            <a:ext cx="34820" cy="701352"/>
          </a:xfrm>
          <a:prstGeom prst="line">
            <a:avLst/>
          </a:prstGeom>
          <a:ln w="57150" cmpd="sng">
            <a:solidFill>
              <a:schemeClr val="accent1"/>
            </a:solidFill>
            <a:prstDash val="dash"/>
          </a:ln>
        </p:spPr>
        <p:style>
          <a:lnRef idx="2">
            <a:schemeClr val="accent1"/>
          </a:lnRef>
          <a:fillRef idx="0">
            <a:schemeClr val="accent1"/>
          </a:fillRef>
          <a:effectRef idx="1">
            <a:schemeClr val="accent1"/>
          </a:effectRef>
          <a:fontRef idx="minor">
            <a:schemeClr val="tx1"/>
          </a:fontRef>
        </p:style>
      </p:cxnSp>
      <p:cxnSp>
        <p:nvCxnSpPr>
          <p:cNvPr id="136" name="Straight Connector 135"/>
          <p:cNvCxnSpPr>
            <a:endCxn id="198" idx="0"/>
          </p:cNvCxnSpPr>
          <p:nvPr/>
        </p:nvCxnSpPr>
        <p:spPr>
          <a:xfrm>
            <a:off x="4463999" y="4029622"/>
            <a:ext cx="1583189" cy="994297"/>
          </a:xfrm>
          <a:prstGeom prst="line">
            <a:avLst/>
          </a:prstGeom>
          <a:ln w="57150" cmpd="sng">
            <a:solidFill>
              <a:schemeClr val="accent1"/>
            </a:solidFill>
            <a:prstDash val="dash"/>
          </a:ln>
        </p:spPr>
        <p:style>
          <a:lnRef idx="2">
            <a:schemeClr val="accent1"/>
          </a:lnRef>
          <a:fillRef idx="0">
            <a:schemeClr val="accent1"/>
          </a:fillRef>
          <a:effectRef idx="1">
            <a:schemeClr val="accent1"/>
          </a:effectRef>
          <a:fontRef idx="minor">
            <a:schemeClr val="tx1"/>
          </a:fontRef>
        </p:style>
      </p:cxnSp>
      <p:sp>
        <p:nvSpPr>
          <p:cNvPr id="217" name="Rectangle 216"/>
          <p:cNvSpPr/>
          <p:nvPr/>
        </p:nvSpPr>
        <p:spPr bwMode="auto">
          <a:xfrm>
            <a:off x="1259633" y="3573016"/>
            <a:ext cx="6840760" cy="488035"/>
          </a:xfrm>
          <a:prstGeom prst="rect">
            <a:avLst/>
          </a:prstGeom>
          <a:solidFill>
            <a:srgbClr val="FFFFFF"/>
          </a:solidFill>
          <a:ln w="25400" cap="flat" cmpd="sng" algn="ctr">
            <a:solidFill>
              <a:srgbClr val="F15E22"/>
            </a:solidFill>
            <a:prstDash val="solid"/>
            <a:round/>
            <a:headEnd type="none" w="med" len="med"/>
            <a:tailEnd type="none" w="med" len="med"/>
          </a:ln>
          <a:effectLst/>
          <a:extLst/>
        </p:spPr>
        <p:txBody>
          <a:bodyPr lIns="91430" tIns="45716" rIns="91430" bIns="45716" rtlCol="0" anchor="ctr"/>
          <a:lstStyle/>
          <a:p>
            <a:pPr algn="ctr"/>
            <a:r>
              <a:rPr lang="en-US" sz="3200" b="1" dirty="0">
                <a:solidFill>
                  <a:srgbClr val="F15E22"/>
                </a:solidFill>
              </a:rPr>
              <a:t>Automatic Rule Placement</a:t>
            </a:r>
          </a:p>
        </p:txBody>
      </p:sp>
      <p:sp>
        <p:nvSpPr>
          <p:cNvPr id="63" name="TextBox 62"/>
          <p:cNvSpPr txBox="1"/>
          <p:nvPr/>
        </p:nvSpPr>
        <p:spPr>
          <a:xfrm>
            <a:off x="3131840" y="1599191"/>
            <a:ext cx="2424141" cy="461657"/>
          </a:xfrm>
          <a:prstGeom prst="rect">
            <a:avLst/>
          </a:prstGeom>
          <a:noFill/>
        </p:spPr>
        <p:txBody>
          <a:bodyPr wrap="none" lIns="91430" tIns="45716" rIns="91430" bIns="45716" rtlCol="0">
            <a:spAutoFit/>
          </a:bodyPr>
          <a:lstStyle/>
          <a:p>
            <a:r>
              <a:rPr lang="en-US" sz="2400" dirty="0">
                <a:solidFill>
                  <a:schemeClr val="accent1"/>
                </a:solidFill>
              </a:rPr>
              <a:t>Endpoint </a:t>
            </a:r>
            <a:r>
              <a:rPr lang="en-US" sz="2400" dirty="0" smtClean="0">
                <a:solidFill>
                  <a:schemeClr val="accent1"/>
                </a:solidFill>
              </a:rPr>
              <a:t>policy </a:t>
            </a:r>
            <a:r>
              <a:rPr lang="en-US" sz="2400" b="1" i="1" dirty="0" smtClean="0">
                <a:solidFill>
                  <a:schemeClr val="accent1"/>
                </a:solidFill>
              </a:rPr>
              <a:t>E</a:t>
            </a:r>
            <a:endParaRPr lang="en-US" sz="2400" b="1" i="1" dirty="0">
              <a:solidFill>
                <a:schemeClr val="accent1"/>
              </a:solidFill>
            </a:endParaRPr>
          </a:p>
        </p:txBody>
      </p:sp>
      <p:sp>
        <p:nvSpPr>
          <p:cNvPr id="64" name="TextBox 63"/>
          <p:cNvSpPr txBox="1"/>
          <p:nvPr/>
        </p:nvSpPr>
        <p:spPr>
          <a:xfrm>
            <a:off x="6083606" y="1671199"/>
            <a:ext cx="2304818" cy="461657"/>
          </a:xfrm>
          <a:prstGeom prst="rect">
            <a:avLst/>
          </a:prstGeom>
          <a:noFill/>
        </p:spPr>
        <p:txBody>
          <a:bodyPr wrap="none" lIns="91430" tIns="45716" rIns="91430" bIns="45716" rtlCol="0">
            <a:spAutoFit/>
          </a:bodyPr>
          <a:lstStyle/>
          <a:p>
            <a:r>
              <a:rPr lang="en-US" sz="2400" dirty="0">
                <a:solidFill>
                  <a:srgbClr val="F15E22"/>
                </a:solidFill>
              </a:rPr>
              <a:t>Routing </a:t>
            </a:r>
            <a:r>
              <a:rPr lang="en-US" altLang="zh-CN" sz="2400" dirty="0" smtClean="0">
                <a:solidFill>
                  <a:srgbClr val="F15E22"/>
                </a:solidFill>
              </a:rPr>
              <a:t>policy </a:t>
            </a:r>
            <a:r>
              <a:rPr lang="en-US" altLang="zh-CN" sz="2400" b="1" i="1" dirty="0" smtClean="0">
                <a:solidFill>
                  <a:srgbClr val="F15E22"/>
                </a:solidFill>
              </a:rPr>
              <a:t>R</a:t>
            </a:r>
            <a:endParaRPr lang="en-US" altLang="zh-CN" sz="2400" b="1" i="1" dirty="0">
              <a:solidFill>
                <a:srgbClr val="F15E22"/>
              </a:solidFill>
            </a:endParaRPr>
          </a:p>
        </p:txBody>
      </p:sp>
      <p:grpSp>
        <p:nvGrpSpPr>
          <p:cNvPr id="67" name="Group 66"/>
          <p:cNvGrpSpPr/>
          <p:nvPr/>
        </p:nvGrpSpPr>
        <p:grpSpPr>
          <a:xfrm>
            <a:off x="395536" y="2276872"/>
            <a:ext cx="2277437" cy="1053407"/>
            <a:chOff x="1631596" y="2101751"/>
            <a:chExt cx="5111868" cy="1833359"/>
          </a:xfrm>
        </p:grpSpPr>
        <p:pic>
          <p:nvPicPr>
            <p:cNvPr id="68" name="Picture 67" descr="router.png"/>
            <p:cNvPicPr>
              <a:picLocks/>
            </p:cNvPicPr>
            <p:nvPr/>
          </p:nvPicPr>
          <p:blipFill>
            <a:blip r:embed="rId10" cstate="print">
              <a:biLevel thresh="75000"/>
              <a:extLst>
                <a:ext uri="{28A0092B-C50C-407E-A947-70E740481C1C}">
                  <a14:useLocalDpi xmlns:a14="http://schemas.microsoft.com/office/drawing/2010/main" val="0"/>
                </a:ext>
              </a:extLst>
            </a:blip>
            <a:stretch>
              <a:fillRect/>
            </a:stretch>
          </p:blipFill>
          <p:spPr>
            <a:xfrm>
              <a:off x="2218303" y="2574359"/>
              <a:ext cx="969263" cy="963145"/>
            </a:xfrm>
            <a:prstGeom prst="rect">
              <a:avLst/>
            </a:prstGeom>
          </p:spPr>
        </p:pic>
        <p:pic>
          <p:nvPicPr>
            <p:cNvPr id="69" name="Picture 68" descr="router.png"/>
            <p:cNvPicPr>
              <a:picLocks/>
            </p:cNvPicPr>
            <p:nvPr/>
          </p:nvPicPr>
          <p:blipFill>
            <a:blip r:embed="rId11" cstate="print">
              <a:biLevel thresh="75000"/>
              <a:extLst>
                <a:ext uri="{28A0092B-C50C-407E-A947-70E740481C1C}">
                  <a14:useLocalDpi xmlns:a14="http://schemas.microsoft.com/office/drawing/2010/main" val="0"/>
                </a:ext>
              </a:extLst>
            </a:blip>
            <a:stretch>
              <a:fillRect/>
            </a:stretch>
          </p:blipFill>
          <p:spPr>
            <a:xfrm>
              <a:off x="3703332" y="2965847"/>
              <a:ext cx="969263" cy="969263"/>
            </a:xfrm>
            <a:prstGeom prst="rect">
              <a:avLst/>
            </a:prstGeom>
          </p:spPr>
        </p:pic>
        <p:pic>
          <p:nvPicPr>
            <p:cNvPr id="70" name="Picture 69" descr="router.png"/>
            <p:cNvPicPr>
              <a:picLocks/>
            </p:cNvPicPr>
            <p:nvPr/>
          </p:nvPicPr>
          <p:blipFill>
            <a:blip r:embed="rId11" cstate="print">
              <a:biLevel thresh="75000"/>
              <a:extLst>
                <a:ext uri="{28A0092B-C50C-407E-A947-70E740481C1C}">
                  <a14:useLocalDpi xmlns:a14="http://schemas.microsoft.com/office/drawing/2010/main" val="0"/>
                </a:ext>
              </a:extLst>
            </a:blip>
            <a:stretch>
              <a:fillRect/>
            </a:stretch>
          </p:blipFill>
          <p:spPr>
            <a:xfrm>
              <a:off x="3664102" y="2101751"/>
              <a:ext cx="969263" cy="969263"/>
            </a:xfrm>
            <a:prstGeom prst="rect">
              <a:avLst/>
            </a:prstGeom>
          </p:spPr>
        </p:pic>
        <p:pic>
          <p:nvPicPr>
            <p:cNvPr id="71" name="Picture 70" descr="router.png"/>
            <p:cNvPicPr>
              <a:picLocks/>
            </p:cNvPicPr>
            <p:nvPr/>
          </p:nvPicPr>
          <p:blipFill>
            <a:blip r:embed="rId11" cstate="print">
              <a:biLevel thresh="75000"/>
              <a:extLst>
                <a:ext uri="{28A0092B-C50C-407E-A947-70E740481C1C}">
                  <a14:useLocalDpi xmlns:a14="http://schemas.microsoft.com/office/drawing/2010/main" val="0"/>
                </a:ext>
              </a:extLst>
            </a:blip>
            <a:stretch>
              <a:fillRect/>
            </a:stretch>
          </p:blipFill>
          <p:spPr>
            <a:xfrm>
              <a:off x="5192060" y="2486356"/>
              <a:ext cx="969263" cy="969263"/>
            </a:xfrm>
            <a:prstGeom prst="rect">
              <a:avLst/>
            </a:prstGeom>
          </p:spPr>
        </p:pic>
        <p:cxnSp>
          <p:nvCxnSpPr>
            <p:cNvPr id="72" name="Straight Connector 71"/>
            <p:cNvCxnSpPr>
              <a:stCxn id="68" idx="3"/>
              <a:endCxn id="70" idx="1"/>
            </p:cNvCxnSpPr>
            <p:nvPr/>
          </p:nvCxnSpPr>
          <p:spPr>
            <a:xfrm flipV="1">
              <a:off x="3187566" y="2586383"/>
              <a:ext cx="476536" cy="469549"/>
            </a:xfrm>
            <a:prstGeom prst="line">
              <a:avLst/>
            </a:prstGeom>
            <a:ln>
              <a:solidFill>
                <a:srgbClr val="000000"/>
              </a:solidFill>
              <a:headEnd type="none"/>
              <a:tailEnd type="none"/>
            </a:ln>
          </p:spPr>
          <p:style>
            <a:lnRef idx="3">
              <a:schemeClr val="dk1"/>
            </a:lnRef>
            <a:fillRef idx="0">
              <a:schemeClr val="dk1"/>
            </a:fillRef>
            <a:effectRef idx="2">
              <a:schemeClr val="dk1"/>
            </a:effectRef>
            <a:fontRef idx="minor">
              <a:schemeClr val="tx1"/>
            </a:fontRef>
          </p:style>
        </p:cxnSp>
        <p:cxnSp>
          <p:nvCxnSpPr>
            <p:cNvPr id="73" name="Straight Connector 72"/>
            <p:cNvCxnSpPr>
              <a:stCxn id="69" idx="3"/>
              <a:endCxn id="71" idx="1"/>
            </p:cNvCxnSpPr>
            <p:nvPr/>
          </p:nvCxnSpPr>
          <p:spPr>
            <a:xfrm flipV="1">
              <a:off x="4672595" y="2970989"/>
              <a:ext cx="519465" cy="479490"/>
            </a:xfrm>
            <a:prstGeom prst="line">
              <a:avLst/>
            </a:prstGeom>
            <a:ln>
              <a:solidFill>
                <a:srgbClr val="000000"/>
              </a:solidFill>
              <a:headEnd type="none"/>
              <a:tailEnd type="none"/>
            </a:ln>
          </p:spPr>
          <p:style>
            <a:lnRef idx="3">
              <a:schemeClr val="accent1"/>
            </a:lnRef>
            <a:fillRef idx="0">
              <a:schemeClr val="accent1"/>
            </a:fillRef>
            <a:effectRef idx="2">
              <a:schemeClr val="accent1"/>
            </a:effectRef>
            <a:fontRef idx="minor">
              <a:schemeClr val="tx1"/>
            </a:fontRef>
          </p:style>
        </p:cxnSp>
        <p:cxnSp>
          <p:nvCxnSpPr>
            <p:cNvPr id="74" name="Straight Connector 73"/>
            <p:cNvCxnSpPr>
              <a:stCxn id="68" idx="3"/>
              <a:endCxn id="69" idx="1"/>
            </p:cNvCxnSpPr>
            <p:nvPr/>
          </p:nvCxnSpPr>
          <p:spPr>
            <a:xfrm>
              <a:off x="3187566" y="3055932"/>
              <a:ext cx="515766" cy="394547"/>
            </a:xfrm>
            <a:prstGeom prst="line">
              <a:avLst/>
            </a:prstGeom>
            <a:ln>
              <a:solidFill>
                <a:srgbClr val="000000"/>
              </a:solidFill>
              <a:headEnd type="none"/>
              <a:tailEnd type="none"/>
            </a:ln>
          </p:spPr>
          <p:style>
            <a:lnRef idx="3">
              <a:schemeClr val="accent1"/>
            </a:lnRef>
            <a:fillRef idx="0">
              <a:schemeClr val="accent1"/>
            </a:fillRef>
            <a:effectRef idx="2">
              <a:schemeClr val="accent1"/>
            </a:effectRef>
            <a:fontRef idx="minor">
              <a:schemeClr val="tx1"/>
            </a:fontRef>
          </p:style>
        </p:cxnSp>
        <p:cxnSp>
          <p:nvCxnSpPr>
            <p:cNvPr id="75" name="Straight Connector 74"/>
            <p:cNvCxnSpPr>
              <a:stCxn id="71" idx="3"/>
            </p:cNvCxnSpPr>
            <p:nvPr/>
          </p:nvCxnSpPr>
          <p:spPr>
            <a:xfrm flipV="1">
              <a:off x="6161325" y="2733990"/>
              <a:ext cx="582139" cy="236997"/>
            </a:xfrm>
            <a:prstGeom prst="line">
              <a:avLst/>
            </a:prstGeom>
            <a:ln>
              <a:solidFill>
                <a:srgbClr val="000000"/>
              </a:solidFill>
              <a:headEnd type="none"/>
              <a:tailEnd type="none"/>
            </a:ln>
          </p:spPr>
          <p:style>
            <a:lnRef idx="3">
              <a:schemeClr val="accent1"/>
            </a:lnRef>
            <a:fillRef idx="0">
              <a:schemeClr val="accent1"/>
            </a:fillRef>
            <a:effectRef idx="2">
              <a:schemeClr val="accent1"/>
            </a:effectRef>
            <a:fontRef idx="minor">
              <a:schemeClr val="tx1"/>
            </a:fontRef>
          </p:style>
        </p:cxnSp>
        <p:cxnSp>
          <p:nvCxnSpPr>
            <p:cNvPr id="76" name="Straight Connector 75"/>
            <p:cNvCxnSpPr>
              <a:stCxn id="71" idx="3"/>
            </p:cNvCxnSpPr>
            <p:nvPr/>
          </p:nvCxnSpPr>
          <p:spPr>
            <a:xfrm>
              <a:off x="6161325" y="2970989"/>
              <a:ext cx="582139" cy="204343"/>
            </a:xfrm>
            <a:prstGeom prst="line">
              <a:avLst/>
            </a:prstGeom>
          </p:spPr>
          <p:style>
            <a:lnRef idx="3">
              <a:schemeClr val="dk1"/>
            </a:lnRef>
            <a:fillRef idx="0">
              <a:schemeClr val="dk1"/>
            </a:fillRef>
            <a:effectRef idx="2">
              <a:schemeClr val="dk1"/>
            </a:effectRef>
            <a:fontRef idx="minor">
              <a:schemeClr val="tx1"/>
            </a:fontRef>
          </p:style>
        </p:cxnSp>
        <p:cxnSp>
          <p:nvCxnSpPr>
            <p:cNvPr id="77" name="Straight Connector 76"/>
            <p:cNvCxnSpPr>
              <a:stCxn id="70" idx="3"/>
              <a:endCxn id="71" idx="1"/>
            </p:cNvCxnSpPr>
            <p:nvPr/>
          </p:nvCxnSpPr>
          <p:spPr>
            <a:xfrm>
              <a:off x="4633364" y="2586383"/>
              <a:ext cx="558696" cy="384605"/>
            </a:xfrm>
            <a:prstGeom prst="line">
              <a:avLst/>
            </a:prstGeom>
            <a:ln>
              <a:solidFill>
                <a:srgbClr val="000000"/>
              </a:solidFill>
              <a:headEnd type="none"/>
              <a:tailEnd type="none"/>
            </a:ln>
          </p:spPr>
          <p:style>
            <a:lnRef idx="3">
              <a:schemeClr val="accent2"/>
            </a:lnRef>
            <a:fillRef idx="0">
              <a:schemeClr val="accent2"/>
            </a:fillRef>
            <a:effectRef idx="2">
              <a:schemeClr val="accent2"/>
            </a:effectRef>
            <a:fontRef idx="minor">
              <a:schemeClr val="tx1"/>
            </a:fontRef>
          </p:style>
        </p:cxnSp>
        <p:cxnSp>
          <p:nvCxnSpPr>
            <p:cNvPr id="78" name="Straight Connector 77"/>
            <p:cNvCxnSpPr>
              <a:endCxn id="68" idx="1"/>
            </p:cNvCxnSpPr>
            <p:nvPr/>
          </p:nvCxnSpPr>
          <p:spPr>
            <a:xfrm>
              <a:off x="1631596" y="3055932"/>
              <a:ext cx="586707" cy="0"/>
            </a:xfrm>
            <a:prstGeom prst="line">
              <a:avLst/>
            </a:prstGeom>
            <a:ln>
              <a:solidFill>
                <a:srgbClr val="000000"/>
              </a:solidFill>
              <a:headEnd type="none"/>
              <a:tailEnd type="none"/>
            </a:ln>
          </p:spPr>
          <p:style>
            <a:lnRef idx="3">
              <a:schemeClr val="accent2"/>
            </a:lnRef>
            <a:fillRef idx="0">
              <a:schemeClr val="accent2"/>
            </a:fillRef>
            <a:effectRef idx="2">
              <a:schemeClr val="accent2"/>
            </a:effectRef>
            <a:fontRef idx="minor">
              <a:schemeClr val="tx1"/>
            </a:fontRef>
          </p:style>
        </p:cxnSp>
      </p:grpSp>
      <p:sp>
        <p:nvSpPr>
          <p:cNvPr id="79" name="TextBox 78"/>
          <p:cNvSpPr txBox="1"/>
          <p:nvPr/>
        </p:nvSpPr>
        <p:spPr>
          <a:xfrm>
            <a:off x="896239" y="1556792"/>
            <a:ext cx="1338808" cy="461657"/>
          </a:xfrm>
          <a:prstGeom prst="rect">
            <a:avLst/>
          </a:prstGeom>
          <a:noFill/>
        </p:spPr>
        <p:txBody>
          <a:bodyPr wrap="none" lIns="91430" tIns="45716" rIns="91430" bIns="45716" rtlCol="0">
            <a:spAutoFit/>
          </a:bodyPr>
          <a:lstStyle/>
          <a:p>
            <a:r>
              <a:rPr lang="en-US" sz="2400" dirty="0" smtClean="0">
                <a:solidFill>
                  <a:schemeClr val="accent1"/>
                </a:solidFill>
              </a:rPr>
              <a:t>Topology </a:t>
            </a:r>
          </a:p>
        </p:txBody>
      </p:sp>
      <p:cxnSp>
        <p:nvCxnSpPr>
          <p:cNvPr id="5" name="Straight Connector 4"/>
          <p:cNvCxnSpPr/>
          <p:nvPr/>
        </p:nvCxnSpPr>
        <p:spPr bwMode="auto">
          <a:xfrm>
            <a:off x="2843808" y="1599191"/>
            <a:ext cx="0" cy="1833705"/>
          </a:xfrm>
          <a:prstGeom prst="line">
            <a:avLst/>
          </a:prstGeom>
          <a:blipFill dpi="0" rotWithShape="0">
            <a:blip r:embed="rId6"/>
            <a:srcRect/>
            <a:tile tx="0" ty="0" sx="100000" sy="100000" flip="none" algn="tl"/>
          </a:blipFill>
          <a:ln w="254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82" name="Straight Connector 81"/>
          <p:cNvCxnSpPr/>
          <p:nvPr/>
        </p:nvCxnSpPr>
        <p:spPr bwMode="auto">
          <a:xfrm>
            <a:off x="5614410" y="1599191"/>
            <a:ext cx="0" cy="1790504"/>
          </a:xfrm>
          <a:prstGeom prst="line">
            <a:avLst/>
          </a:prstGeom>
          <a:blipFill dpi="0" rotWithShape="0">
            <a:blip r:embed="rId6"/>
            <a:srcRect/>
            <a:tile tx="0" ty="0" sx="100000" sy="100000" flip="none" algn="tl"/>
          </a:blipFill>
          <a:ln w="254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4" name="TextBox 13"/>
          <p:cNvSpPr txBox="1"/>
          <p:nvPr/>
        </p:nvSpPr>
        <p:spPr>
          <a:xfrm>
            <a:off x="5868144" y="4089266"/>
            <a:ext cx="3070071" cy="830997"/>
          </a:xfrm>
          <a:prstGeom prst="rect">
            <a:avLst/>
          </a:prstGeom>
          <a:noFill/>
        </p:spPr>
        <p:txBody>
          <a:bodyPr wrap="none" rtlCol="0">
            <a:spAutoFit/>
          </a:bodyPr>
          <a:lstStyle/>
          <a:p>
            <a:pPr marL="457200" indent="-457200" algn="l">
              <a:buAutoNum type="arabicPeriod"/>
            </a:pPr>
            <a:r>
              <a:rPr lang="en-US" sz="2400" dirty="0" smtClean="0">
                <a:solidFill>
                  <a:srgbClr val="FF0000"/>
                </a:solidFill>
              </a:rPr>
              <a:t>Stay within capacity</a:t>
            </a:r>
          </a:p>
          <a:p>
            <a:pPr marL="457200" indent="-457200" algn="l">
              <a:buAutoNum type="arabicPeriod"/>
            </a:pPr>
            <a:r>
              <a:rPr lang="en-US" sz="2400" dirty="0" smtClean="0">
                <a:solidFill>
                  <a:srgbClr val="FF0000"/>
                </a:solidFill>
              </a:rPr>
              <a:t>Minimize total</a:t>
            </a:r>
            <a:endParaRPr lang="en-US" sz="2400" dirty="0">
              <a:solidFill>
                <a:srgbClr val="FF0000"/>
              </a:solidFill>
            </a:endParaRPr>
          </a:p>
        </p:txBody>
      </p:sp>
      <p:sp>
        <p:nvSpPr>
          <p:cNvPr id="4" name="TextBox 3"/>
          <p:cNvSpPr txBox="1"/>
          <p:nvPr/>
        </p:nvSpPr>
        <p:spPr>
          <a:xfrm>
            <a:off x="608207" y="2327702"/>
            <a:ext cx="576064" cy="307777"/>
          </a:xfrm>
          <a:prstGeom prst="rect">
            <a:avLst/>
          </a:prstGeom>
          <a:noFill/>
        </p:spPr>
        <p:txBody>
          <a:bodyPr wrap="square" rtlCol="0">
            <a:spAutoFit/>
          </a:bodyPr>
          <a:lstStyle/>
          <a:p>
            <a:r>
              <a:rPr lang="en-US" sz="1400" dirty="0" smtClean="0"/>
              <a:t>1k</a:t>
            </a:r>
            <a:endParaRPr lang="en-US" sz="1400" dirty="0"/>
          </a:p>
        </p:txBody>
      </p:sp>
      <p:sp>
        <p:nvSpPr>
          <p:cNvPr id="80" name="TextBox 79"/>
          <p:cNvSpPr txBox="1"/>
          <p:nvPr/>
        </p:nvSpPr>
        <p:spPr>
          <a:xfrm>
            <a:off x="1947015" y="2276872"/>
            <a:ext cx="576064" cy="307777"/>
          </a:xfrm>
          <a:prstGeom prst="rect">
            <a:avLst/>
          </a:prstGeom>
          <a:noFill/>
        </p:spPr>
        <p:txBody>
          <a:bodyPr wrap="square" rtlCol="0">
            <a:spAutoFit/>
          </a:bodyPr>
          <a:lstStyle/>
          <a:p>
            <a:r>
              <a:rPr lang="en-US" sz="1400" dirty="0" smtClean="0"/>
              <a:t>1k</a:t>
            </a:r>
            <a:endParaRPr lang="en-US" sz="1400" dirty="0"/>
          </a:p>
        </p:txBody>
      </p:sp>
      <p:sp>
        <p:nvSpPr>
          <p:cNvPr id="81" name="TextBox 80"/>
          <p:cNvSpPr txBox="1"/>
          <p:nvPr/>
        </p:nvSpPr>
        <p:spPr>
          <a:xfrm>
            <a:off x="1223815" y="2060848"/>
            <a:ext cx="576064" cy="307777"/>
          </a:xfrm>
          <a:prstGeom prst="rect">
            <a:avLst/>
          </a:prstGeom>
          <a:noFill/>
        </p:spPr>
        <p:txBody>
          <a:bodyPr wrap="square" rtlCol="0">
            <a:spAutoFit/>
          </a:bodyPr>
          <a:lstStyle/>
          <a:p>
            <a:r>
              <a:rPr lang="en-US" sz="1400" dirty="0" smtClean="0"/>
              <a:t>0.5k</a:t>
            </a:r>
            <a:endParaRPr lang="en-US" sz="1400" dirty="0"/>
          </a:p>
        </p:txBody>
      </p:sp>
      <p:sp>
        <p:nvSpPr>
          <p:cNvPr id="83" name="TextBox 82"/>
          <p:cNvSpPr txBox="1"/>
          <p:nvPr/>
        </p:nvSpPr>
        <p:spPr>
          <a:xfrm>
            <a:off x="1261192" y="3189564"/>
            <a:ext cx="576064" cy="307777"/>
          </a:xfrm>
          <a:prstGeom prst="rect">
            <a:avLst/>
          </a:prstGeom>
          <a:noFill/>
        </p:spPr>
        <p:txBody>
          <a:bodyPr wrap="square" rtlCol="0">
            <a:spAutoFit/>
          </a:bodyPr>
          <a:lstStyle/>
          <a:p>
            <a:r>
              <a:rPr lang="en-US" sz="1400" dirty="0" smtClean="0"/>
              <a:t>0.5k</a:t>
            </a:r>
            <a:endParaRPr lang="en-US" sz="1400" dirty="0"/>
          </a:p>
        </p:txBody>
      </p:sp>
    </p:spTree>
    <p:extLst>
      <p:ext uri="{BB962C8B-B14F-4D97-AF65-F5344CB8AC3E}">
        <p14:creationId xmlns:p14="http://schemas.microsoft.com/office/powerpoint/2010/main" val="3478947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rgbClr val="0070C0"/>
                </a:solidFill>
                <a:effectLst>
                  <a:outerShdw blurRad="38100" dist="38100" dir="2700000" algn="tl">
                    <a:srgbClr val="000000">
                      <a:alpha val="43137"/>
                    </a:srgbClr>
                  </a:outerShdw>
                </a:effectLst>
              </a:rPr>
              <a:t>Three step greedy heuristic</a:t>
            </a:r>
            <a:endParaRPr lang="en-US" sz="4000" b="1" dirty="0">
              <a:solidFill>
                <a:srgbClr val="0070C0"/>
              </a:solidFill>
              <a:effectLst>
                <a:outerShdw blurRad="38100" dist="38100" dir="2700000" algn="tl">
                  <a:srgbClr val="000000">
                    <a:alpha val="43137"/>
                  </a:srgbClr>
                </a:outerShdw>
              </a:effectLst>
            </a:endParaRPr>
          </a:p>
        </p:txBody>
      </p:sp>
      <p:grpSp>
        <p:nvGrpSpPr>
          <p:cNvPr id="4" name="Group 3"/>
          <p:cNvGrpSpPr/>
          <p:nvPr/>
        </p:nvGrpSpPr>
        <p:grpSpPr>
          <a:xfrm>
            <a:off x="1711412" y="2315316"/>
            <a:ext cx="5328592" cy="1905307"/>
            <a:chOff x="2195736" y="3776408"/>
            <a:chExt cx="4845009" cy="2244879"/>
          </a:xfrm>
        </p:grpSpPr>
        <p:grpSp>
          <p:nvGrpSpPr>
            <p:cNvPr id="5" name="Group 4"/>
            <p:cNvGrpSpPr/>
            <p:nvPr/>
          </p:nvGrpSpPr>
          <p:grpSpPr>
            <a:xfrm>
              <a:off x="2232361" y="3776408"/>
              <a:ext cx="4808384" cy="2244879"/>
              <a:chOff x="1923089" y="1741711"/>
              <a:chExt cx="5055713" cy="1833359"/>
            </a:xfrm>
          </p:grpSpPr>
          <p:grpSp>
            <p:nvGrpSpPr>
              <p:cNvPr id="9" name="Group 8"/>
              <p:cNvGrpSpPr/>
              <p:nvPr/>
            </p:nvGrpSpPr>
            <p:grpSpPr>
              <a:xfrm>
                <a:off x="1923089" y="1741711"/>
                <a:ext cx="5033595" cy="1833359"/>
                <a:chOff x="1663644" y="2101751"/>
                <a:chExt cx="5033595" cy="1833359"/>
              </a:xfrm>
            </p:grpSpPr>
            <p:pic>
              <p:nvPicPr>
                <p:cNvPr id="13" name="Picture 12" descr="router.png"/>
                <p:cNvPicPr>
                  <a:picLocks/>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250351" y="2574359"/>
                  <a:ext cx="969263" cy="963145"/>
                </a:xfrm>
                <a:prstGeom prst="rect">
                  <a:avLst/>
                </a:prstGeom>
              </p:spPr>
            </p:pic>
            <p:pic>
              <p:nvPicPr>
                <p:cNvPr id="14" name="Picture 13" descr="router.png"/>
                <p:cNvPicPr>
                  <a:picLocks/>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703332" y="2965847"/>
                  <a:ext cx="969263" cy="969263"/>
                </a:xfrm>
                <a:prstGeom prst="rect">
                  <a:avLst/>
                </a:prstGeom>
              </p:spPr>
            </p:pic>
            <p:pic>
              <p:nvPicPr>
                <p:cNvPr id="15" name="Picture 14" descr="router.png"/>
                <p:cNvPicPr>
                  <a:picLocks/>
                </p:cNvPicPr>
                <p:nvPr/>
              </p:nvPicPr>
              <p:blipFill>
                <a:blip r:embed="rId5" cstate="print">
                  <a:extLst>
                    <a:ext uri="{BEBA8EAE-BF5A-486C-A8C5-ECC9F3942E4B}">
                      <a14:imgProps xmlns:a14="http://schemas.microsoft.com/office/drawing/2010/main">
                        <a14:imgLayer r:embed="rId6">
                          <a14:imgEffect>
                            <a14:colorTemperature colorTemp="4700"/>
                          </a14:imgEffect>
                        </a14:imgLayer>
                      </a14:imgProps>
                    </a:ext>
                    <a:ext uri="{28A0092B-C50C-407E-A947-70E740481C1C}">
                      <a14:useLocalDpi xmlns:a14="http://schemas.microsoft.com/office/drawing/2010/main" val="0"/>
                    </a:ext>
                  </a:extLst>
                </a:blip>
                <a:stretch>
                  <a:fillRect/>
                </a:stretch>
              </p:blipFill>
              <p:spPr>
                <a:xfrm>
                  <a:off x="3696150" y="2101751"/>
                  <a:ext cx="969263" cy="969263"/>
                </a:xfrm>
                <a:prstGeom prst="rect">
                  <a:avLst/>
                </a:prstGeom>
              </p:spPr>
            </p:pic>
            <p:pic>
              <p:nvPicPr>
                <p:cNvPr id="16" name="Picture 15" descr="router.png"/>
                <p:cNvPicPr>
                  <a:picLocks/>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145837" y="2492896"/>
                  <a:ext cx="969263" cy="969263"/>
                </a:xfrm>
                <a:prstGeom prst="rect">
                  <a:avLst/>
                </a:prstGeom>
              </p:spPr>
            </p:pic>
            <p:cxnSp>
              <p:nvCxnSpPr>
                <p:cNvPr id="17" name="Straight Connector 16"/>
                <p:cNvCxnSpPr/>
                <p:nvPr/>
              </p:nvCxnSpPr>
              <p:spPr>
                <a:xfrm flipV="1">
                  <a:off x="3219614" y="2583442"/>
                  <a:ext cx="476535" cy="469550"/>
                </a:xfrm>
                <a:prstGeom prst="line">
                  <a:avLst/>
                </a:prstGeom>
                <a:ln w="57150" cmpd="sng">
                  <a:solidFill>
                    <a:srgbClr val="3366FF"/>
                  </a:solidFill>
                  <a:headEnd type="none"/>
                  <a:tailEnd type="triangle"/>
                </a:ln>
              </p:spPr>
              <p:style>
                <a:lnRef idx="3">
                  <a:schemeClr val="dk1"/>
                </a:lnRef>
                <a:fillRef idx="0">
                  <a:schemeClr val="dk1"/>
                </a:fillRef>
                <a:effectRef idx="2">
                  <a:schemeClr val="dk1"/>
                </a:effectRef>
                <a:fontRef idx="minor">
                  <a:schemeClr val="tx1"/>
                </a:fontRef>
              </p:style>
            </p:cxnSp>
            <p:cxnSp>
              <p:nvCxnSpPr>
                <p:cNvPr id="18" name="Straight Connector 17"/>
                <p:cNvCxnSpPr>
                  <a:stCxn id="14" idx="3"/>
                  <a:endCxn id="16" idx="1"/>
                </p:cNvCxnSpPr>
                <p:nvPr/>
              </p:nvCxnSpPr>
              <p:spPr>
                <a:xfrm flipV="1">
                  <a:off x="4672595" y="2977528"/>
                  <a:ext cx="473243" cy="472951"/>
                </a:xfrm>
                <a:prstGeom prst="line">
                  <a:avLst/>
                </a:prstGeom>
                <a:ln w="57150" cmpd="sng">
                  <a:solidFill>
                    <a:schemeClr val="accent1"/>
                  </a:solidFill>
                  <a:headEnd type="none"/>
                  <a:tailEnd type="triangle"/>
                </a:ln>
              </p:spPr>
              <p:style>
                <a:lnRef idx="3">
                  <a:schemeClr val="accent1"/>
                </a:lnRef>
                <a:fillRef idx="0">
                  <a:schemeClr val="accent1"/>
                </a:fillRef>
                <a:effectRef idx="2">
                  <a:schemeClr val="accent1"/>
                </a:effectRef>
                <a:fontRef idx="minor">
                  <a:schemeClr val="tx1"/>
                </a:fontRef>
              </p:style>
            </p:cxnSp>
            <p:cxnSp>
              <p:nvCxnSpPr>
                <p:cNvPr id="19" name="Straight Connector 18"/>
                <p:cNvCxnSpPr>
                  <a:stCxn id="13" idx="3"/>
                  <a:endCxn id="14" idx="1"/>
                </p:cNvCxnSpPr>
                <p:nvPr/>
              </p:nvCxnSpPr>
              <p:spPr>
                <a:xfrm>
                  <a:off x="3219614" y="3055932"/>
                  <a:ext cx="483718" cy="394546"/>
                </a:xfrm>
                <a:prstGeom prst="line">
                  <a:avLst/>
                </a:prstGeom>
                <a:ln w="57150" cmpd="sng">
                  <a:solidFill>
                    <a:schemeClr val="accent1"/>
                  </a:solidFill>
                  <a:headEnd type="none"/>
                  <a:tailEnd type="triangle"/>
                </a:ln>
              </p:spPr>
              <p:style>
                <a:lnRef idx="3">
                  <a:schemeClr val="accent1"/>
                </a:lnRef>
                <a:fillRef idx="0">
                  <a:schemeClr val="accent1"/>
                </a:fillRef>
                <a:effectRef idx="2">
                  <a:schemeClr val="accent1"/>
                </a:effectRef>
                <a:fontRef idx="minor">
                  <a:schemeClr val="tx1"/>
                </a:fontRef>
              </p:style>
            </p:cxnSp>
            <p:cxnSp>
              <p:nvCxnSpPr>
                <p:cNvPr id="20" name="Straight Connector 19"/>
                <p:cNvCxnSpPr/>
                <p:nvPr/>
              </p:nvCxnSpPr>
              <p:spPr>
                <a:xfrm flipV="1">
                  <a:off x="6115100" y="2737592"/>
                  <a:ext cx="582139" cy="236997"/>
                </a:xfrm>
                <a:prstGeom prst="line">
                  <a:avLst/>
                </a:prstGeom>
                <a:ln w="57150" cmpd="sng">
                  <a:solidFill>
                    <a:srgbClr val="3366FF"/>
                  </a:solidFill>
                  <a:headEnd type="none"/>
                  <a:tailEnd type="triangle"/>
                </a:ln>
              </p:spPr>
              <p:style>
                <a:lnRef idx="3">
                  <a:schemeClr val="accent1"/>
                </a:lnRef>
                <a:fillRef idx="0">
                  <a:schemeClr val="accent1"/>
                </a:fillRef>
                <a:effectRef idx="2">
                  <a:schemeClr val="accent1"/>
                </a:effectRef>
                <a:fontRef idx="minor">
                  <a:schemeClr val="tx1"/>
                </a:fontRef>
              </p:style>
            </p:cxnSp>
            <p:cxnSp>
              <p:nvCxnSpPr>
                <p:cNvPr id="21" name="Straight Connector 20"/>
                <p:cNvCxnSpPr>
                  <a:stCxn id="16" idx="3"/>
                </p:cNvCxnSpPr>
                <p:nvPr/>
              </p:nvCxnSpPr>
              <p:spPr>
                <a:xfrm>
                  <a:off x="6115100" y="2977528"/>
                  <a:ext cx="582139" cy="204343"/>
                </a:xfrm>
                <a:prstGeom prst="line">
                  <a:avLst/>
                </a:prstGeom>
                <a:ln w="57150" cmpd="sng">
                  <a:solidFill>
                    <a:schemeClr val="accent1"/>
                  </a:solidFill>
                  <a:headEnd type="none"/>
                  <a:tailEnd type="triangle"/>
                </a:ln>
              </p:spPr>
              <p:style>
                <a:lnRef idx="3">
                  <a:schemeClr val="dk1"/>
                </a:lnRef>
                <a:fillRef idx="0">
                  <a:schemeClr val="dk1"/>
                </a:fillRef>
                <a:effectRef idx="2">
                  <a:schemeClr val="dk1"/>
                </a:effectRef>
                <a:fontRef idx="minor">
                  <a:schemeClr val="tx1"/>
                </a:fontRef>
              </p:style>
            </p:cxnSp>
            <p:cxnSp>
              <p:nvCxnSpPr>
                <p:cNvPr id="22" name="Straight Connector 21"/>
                <p:cNvCxnSpPr/>
                <p:nvPr/>
              </p:nvCxnSpPr>
              <p:spPr>
                <a:xfrm>
                  <a:off x="4665413" y="2583442"/>
                  <a:ext cx="480425" cy="391145"/>
                </a:xfrm>
                <a:prstGeom prst="line">
                  <a:avLst/>
                </a:prstGeom>
                <a:ln w="57150" cmpd="sng">
                  <a:solidFill>
                    <a:srgbClr val="3366FF"/>
                  </a:solidFill>
                  <a:headEnd type="none"/>
                  <a:tailEnd type="triangle"/>
                </a:ln>
              </p:spPr>
              <p:style>
                <a:lnRef idx="3">
                  <a:schemeClr val="accent2"/>
                </a:lnRef>
                <a:fillRef idx="0">
                  <a:schemeClr val="accent2"/>
                </a:fillRef>
                <a:effectRef idx="2">
                  <a:schemeClr val="accent2"/>
                </a:effectRef>
                <a:fontRef idx="minor">
                  <a:schemeClr val="tx1"/>
                </a:fontRef>
              </p:style>
            </p:cxnSp>
            <p:cxnSp>
              <p:nvCxnSpPr>
                <p:cNvPr id="23" name="Straight Connector 22"/>
                <p:cNvCxnSpPr/>
                <p:nvPr/>
              </p:nvCxnSpPr>
              <p:spPr>
                <a:xfrm>
                  <a:off x="1663644" y="3052993"/>
                  <a:ext cx="586707" cy="0"/>
                </a:xfrm>
                <a:prstGeom prst="line">
                  <a:avLst/>
                </a:prstGeom>
                <a:ln w="57150" cmpd="sng">
                  <a:solidFill>
                    <a:schemeClr val="accent1"/>
                  </a:solidFill>
                  <a:headEnd type="none"/>
                  <a:tailEnd type="triangle"/>
                </a:ln>
              </p:spPr>
              <p:style>
                <a:lnRef idx="3">
                  <a:schemeClr val="accent2"/>
                </a:lnRef>
                <a:fillRef idx="0">
                  <a:schemeClr val="accent2"/>
                </a:fillRef>
                <a:effectRef idx="2">
                  <a:schemeClr val="accent2"/>
                </a:effectRef>
                <a:fontRef idx="minor">
                  <a:schemeClr val="tx1"/>
                </a:fontRef>
              </p:style>
            </p:cxnSp>
          </p:grpSp>
          <p:sp>
            <p:nvSpPr>
              <p:cNvPr id="10" name="TextBox 9"/>
              <p:cNvSpPr txBox="1"/>
              <p:nvPr/>
            </p:nvSpPr>
            <p:spPr>
              <a:xfrm>
                <a:off x="1938768" y="2195825"/>
                <a:ext cx="459308" cy="276492"/>
              </a:xfrm>
              <a:prstGeom prst="rect">
                <a:avLst/>
              </a:prstGeom>
              <a:noFill/>
            </p:spPr>
            <p:txBody>
              <a:bodyPr wrap="none" rtlCol="0">
                <a:spAutoFit/>
              </a:bodyPr>
              <a:lstStyle/>
              <a:p>
                <a:r>
                  <a:rPr lang="en-US" sz="1600" dirty="0"/>
                  <a:t>H1</a:t>
                </a:r>
              </a:p>
            </p:txBody>
          </p:sp>
          <p:sp>
            <p:nvSpPr>
              <p:cNvPr id="11" name="TextBox 10"/>
              <p:cNvSpPr txBox="1"/>
              <p:nvPr/>
            </p:nvSpPr>
            <p:spPr>
              <a:xfrm>
                <a:off x="6454220" y="2011160"/>
                <a:ext cx="459308" cy="276492"/>
              </a:xfrm>
              <a:prstGeom prst="rect">
                <a:avLst/>
              </a:prstGeom>
              <a:noFill/>
            </p:spPr>
            <p:txBody>
              <a:bodyPr wrap="none" rtlCol="0">
                <a:spAutoFit/>
              </a:bodyPr>
              <a:lstStyle/>
              <a:p>
                <a:r>
                  <a:rPr lang="en-US" sz="1600" dirty="0"/>
                  <a:t>H2</a:t>
                </a:r>
              </a:p>
            </p:txBody>
          </p:sp>
          <p:sp>
            <p:nvSpPr>
              <p:cNvPr id="12" name="TextBox 11"/>
              <p:cNvSpPr txBox="1"/>
              <p:nvPr/>
            </p:nvSpPr>
            <p:spPr>
              <a:xfrm>
                <a:off x="6519494" y="2821831"/>
                <a:ext cx="459308" cy="276492"/>
              </a:xfrm>
              <a:prstGeom prst="rect">
                <a:avLst/>
              </a:prstGeom>
              <a:noFill/>
            </p:spPr>
            <p:txBody>
              <a:bodyPr wrap="none" rtlCol="0">
                <a:spAutoFit/>
              </a:bodyPr>
              <a:lstStyle/>
              <a:p>
                <a:r>
                  <a:rPr lang="en-US" sz="1600" dirty="0"/>
                  <a:t>H3</a:t>
                </a:r>
              </a:p>
            </p:txBody>
          </p:sp>
        </p:grpSp>
        <p:cxnSp>
          <p:nvCxnSpPr>
            <p:cNvPr id="6" name="Straight Connector 5"/>
            <p:cNvCxnSpPr/>
            <p:nvPr/>
          </p:nvCxnSpPr>
          <p:spPr>
            <a:xfrm>
              <a:off x="2195736" y="4797152"/>
              <a:ext cx="558005" cy="0"/>
            </a:xfrm>
            <a:prstGeom prst="line">
              <a:avLst/>
            </a:prstGeom>
            <a:ln w="57150" cmpd="sng">
              <a:solidFill>
                <a:srgbClr val="3366FF"/>
              </a:solidFill>
              <a:headEnd type="none"/>
              <a:tailEnd type="triangle"/>
            </a:ln>
          </p:spPr>
          <p:style>
            <a:lnRef idx="3">
              <a:schemeClr val="accent2"/>
            </a:lnRef>
            <a:fillRef idx="0">
              <a:schemeClr val="accent2"/>
            </a:fillRef>
            <a:effectRef idx="2">
              <a:schemeClr val="accent2"/>
            </a:effectRef>
            <a:fontRef idx="minor">
              <a:schemeClr val="tx1"/>
            </a:fontRef>
          </p:style>
        </p:cxnSp>
        <p:pic>
          <p:nvPicPr>
            <p:cNvPr id="7" name="Picture 6" descr="router.png"/>
            <p:cNvPicPr>
              <a:picLocks/>
            </p:cNvPicPr>
            <p:nvPr/>
          </p:nvPicPr>
          <p:blipFill>
            <a:blip r:embed="rId7" cstate="print">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val="0"/>
                </a:ext>
              </a:extLst>
            </a:blip>
            <a:stretch>
              <a:fillRect/>
            </a:stretch>
          </p:blipFill>
          <p:spPr>
            <a:xfrm>
              <a:off x="2786058" y="4149080"/>
              <a:ext cx="921846" cy="1179335"/>
            </a:xfrm>
            <a:prstGeom prst="rect">
              <a:avLst/>
            </a:prstGeom>
          </p:spPr>
        </p:pic>
        <p:pic>
          <p:nvPicPr>
            <p:cNvPr id="8" name="Picture 7" descr="router.png"/>
            <p:cNvPicPr>
              <a:picLocks/>
            </p:cNvPicPr>
            <p:nvPr/>
          </p:nvPicPr>
          <p:blipFill>
            <a:blip r:embed="rId7" cstate="print">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val="0"/>
                </a:ext>
              </a:extLst>
            </a:blip>
            <a:stretch>
              <a:fillRect/>
            </a:stretch>
          </p:blipFill>
          <p:spPr>
            <a:xfrm>
              <a:off x="5534864" y="4077072"/>
              <a:ext cx="921846" cy="1179335"/>
            </a:xfrm>
            <a:prstGeom prst="rect">
              <a:avLst/>
            </a:prstGeom>
          </p:spPr>
        </p:pic>
      </p:grpSp>
      <p:sp>
        <p:nvSpPr>
          <p:cNvPr id="29" name="TextBox 28"/>
          <p:cNvSpPr txBox="1"/>
          <p:nvPr/>
        </p:nvSpPr>
        <p:spPr>
          <a:xfrm>
            <a:off x="751899" y="4122566"/>
            <a:ext cx="7911812" cy="2739211"/>
          </a:xfrm>
          <a:prstGeom prst="rect">
            <a:avLst/>
          </a:prstGeom>
          <a:noFill/>
        </p:spPr>
        <p:txBody>
          <a:bodyPr wrap="square" rtlCol="0">
            <a:spAutoFit/>
          </a:bodyPr>
          <a:lstStyle/>
          <a:p>
            <a:pPr algn="l"/>
            <a:r>
              <a:rPr lang="en-US" altLang="zh-CN" sz="3200" b="1" dirty="0" smtClean="0">
                <a:latin typeface="Arial"/>
                <a:cs typeface="Arial"/>
              </a:rPr>
              <a:t>Step 2: Divide rule space across paths</a:t>
            </a:r>
          </a:p>
          <a:p>
            <a:pPr marL="457200" indent="-457200" algn="l">
              <a:buFont typeface="Arial"/>
              <a:buChar char="•"/>
            </a:pPr>
            <a:r>
              <a:rPr lang="en-US" altLang="zh-CN" sz="2800" dirty="0" smtClean="0"/>
              <a:t>Say Upper Path P1 has R2, R3, R4, R5, R7 and lower path has say R1, R6</a:t>
            </a:r>
          </a:p>
          <a:p>
            <a:pPr marL="457200" indent="-457200" algn="l">
              <a:buFont typeface="Arial"/>
              <a:buChar char="•"/>
            </a:pPr>
            <a:r>
              <a:rPr lang="en-US" altLang="zh-CN" sz="2800" dirty="0" smtClean="0"/>
              <a:t>Estimate </a:t>
            </a:r>
            <a:r>
              <a:rPr lang="en-US" altLang="zh-CN" sz="2800" i="1" dirty="0" smtClean="0"/>
              <a:t>total</a:t>
            </a:r>
            <a:r>
              <a:rPr lang="en-US" altLang="zh-CN" sz="2800" dirty="0" smtClean="0"/>
              <a:t> rules needed by each path, intuition: allocate more total rules to P1</a:t>
            </a:r>
            <a:endParaRPr lang="en-US" altLang="zh-CN" sz="2800" dirty="0"/>
          </a:p>
          <a:p>
            <a:pPr marL="457200" indent="-457200" algn="l">
              <a:buFont typeface="Arial"/>
              <a:buChar char="•"/>
            </a:pPr>
            <a:r>
              <a:rPr lang="en-US" sz="2800" dirty="0" smtClean="0"/>
              <a:t>Allocate </a:t>
            </a:r>
            <a:r>
              <a:rPr lang="en-US" sz="2800" i="1" dirty="0" smtClean="0"/>
              <a:t>per router rule </a:t>
            </a:r>
            <a:r>
              <a:rPr lang="en-US" sz="2800" dirty="0" smtClean="0"/>
              <a:t>budget  using LP</a:t>
            </a:r>
            <a:endParaRPr lang="en-US" sz="2400" dirty="0" smtClean="0"/>
          </a:p>
        </p:txBody>
      </p:sp>
      <p:sp>
        <p:nvSpPr>
          <p:cNvPr id="3" name="Rectangle 2"/>
          <p:cNvSpPr/>
          <p:nvPr/>
        </p:nvSpPr>
        <p:spPr bwMode="auto">
          <a:xfrm>
            <a:off x="5350338" y="2625148"/>
            <a:ext cx="1037877" cy="1158612"/>
          </a:xfrm>
          <a:prstGeom prst="rect">
            <a:avLst/>
          </a:prstGeom>
          <a:noFill/>
          <a:ln w="38100" cap="flat" cmpd="sng" algn="ctr">
            <a:solidFill>
              <a:schemeClr val="tx1"/>
            </a:solidFill>
            <a:prstDash val="sysDash"/>
            <a:round/>
            <a:headEnd type="none" w="med" len="med"/>
            <a:tailEnd type="none" w="med" len="med"/>
          </a:ln>
          <a:effectLst/>
          <a:extLst/>
        </p:spPr>
        <p:txBody>
          <a:bodyPr rtlCol="0" anchor="ctr"/>
          <a:lstStyle/>
          <a:p>
            <a:pPr algn="ctr"/>
            <a:endParaRPr lang="en-US"/>
          </a:p>
        </p:txBody>
      </p:sp>
      <p:sp>
        <p:nvSpPr>
          <p:cNvPr id="34" name="Rectangle 33"/>
          <p:cNvSpPr/>
          <p:nvPr/>
        </p:nvSpPr>
        <p:spPr bwMode="auto">
          <a:xfrm>
            <a:off x="2411760" y="2657996"/>
            <a:ext cx="1037877" cy="1158612"/>
          </a:xfrm>
          <a:prstGeom prst="rect">
            <a:avLst/>
          </a:prstGeom>
          <a:noFill/>
          <a:ln w="38100" cap="flat" cmpd="sng" algn="ctr">
            <a:solidFill>
              <a:schemeClr val="tx1"/>
            </a:solidFill>
            <a:prstDash val="sysDash"/>
            <a:round/>
            <a:headEnd type="none" w="med" len="med"/>
            <a:tailEnd type="none" w="med" len="med"/>
          </a:ln>
          <a:effectLst/>
          <a:extLst/>
        </p:spPr>
        <p:txBody>
          <a:bodyPr rtlCol="0" anchor="ctr"/>
          <a:lstStyle/>
          <a:p>
            <a:pPr algn="ctr"/>
            <a:endParaRPr lang="en-US"/>
          </a:p>
        </p:txBody>
      </p:sp>
      <p:sp>
        <p:nvSpPr>
          <p:cNvPr id="35" name="TextBox 34"/>
          <p:cNvSpPr txBox="1"/>
          <p:nvPr/>
        </p:nvSpPr>
        <p:spPr>
          <a:xfrm>
            <a:off x="416511" y="1278441"/>
            <a:ext cx="7911812" cy="584775"/>
          </a:xfrm>
          <a:prstGeom prst="rect">
            <a:avLst/>
          </a:prstGeom>
          <a:noFill/>
        </p:spPr>
        <p:txBody>
          <a:bodyPr wrap="square" rtlCol="0">
            <a:spAutoFit/>
          </a:bodyPr>
          <a:lstStyle/>
          <a:p>
            <a:pPr algn="l"/>
            <a:r>
              <a:rPr lang="en-US" altLang="zh-CN" sz="3200" b="1" dirty="0" smtClean="0">
                <a:latin typeface="Arial"/>
                <a:cs typeface="Arial"/>
              </a:rPr>
              <a:t>Step 1: Partition global rules by paths</a:t>
            </a:r>
          </a:p>
        </p:txBody>
      </p:sp>
      <p:cxnSp>
        <p:nvCxnSpPr>
          <p:cNvPr id="37" name="Straight Connector 36"/>
          <p:cNvCxnSpPr/>
          <p:nvPr/>
        </p:nvCxnSpPr>
        <p:spPr>
          <a:xfrm flipV="1">
            <a:off x="3022600" y="2425109"/>
            <a:ext cx="1244600" cy="39385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267200" y="2425109"/>
            <a:ext cx="1371600" cy="39385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4953000" y="2266123"/>
            <a:ext cx="466794" cy="369332"/>
          </a:xfrm>
          <a:prstGeom prst="rect">
            <a:avLst/>
          </a:prstGeom>
          <a:noFill/>
        </p:spPr>
        <p:txBody>
          <a:bodyPr wrap="none" rtlCol="0">
            <a:spAutoFit/>
          </a:bodyPr>
          <a:lstStyle/>
          <a:p>
            <a:r>
              <a:rPr lang="en-US" dirty="0" smtClean="0">
                <a:solidFill>
                  <a:srgbClr val="FF0000"/>
                </a:solidFill>
              </a:rPr>
              <a:t>P1</a:t>
            </a:r>
            <a:endParaRPr lang="en-US" dirty="0">
              <a:solidFill>
                <a:srgbClr val="FF0000"/>
              </a:solidFill>
            </a:endParaRPr>
          </a:p>
        </p:txBody>
      </p:sp>
    </p:spTree>
    <p:extLst>
      <p:ext uri="{BB962C8B-B14F-4D97-AF65-F5344CB8AC3E}">
        <p14:creationId xmlns:p14="http://schemas.microsoft.com/office/powerpoint/2010/main" val="36693383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500" fill="hold"/>
                                        <p:tgtEl>
                                          <p:spTgt spid="37"/>
                                        </p:tgtEl>
                                        <p:attrNameLst>
                                          <p:attrName>ppt_x</p:attrName>
                                        </p:attrNameLst>
                                      </p:cBhvr>
                                      <p:tavLst>
                                        <p:tav tm="0">
                                          <p:val>
                                            <p:strVal val="#ppt_x"/>
                                          </p:val>
                                        </p:tav>
                                        <p:tav tm="100000">
                                          <p:val>
                                            <p:strVal val="#ppt_x"/>
                                          </p:val>
                                        </p:tav>
                                      </p:tavLst>
                                    </p:anim>
                                    <p:anim calcmode="lin" valueType="num">
                                      <p:cBhvr additive="base">
                                        <p:cTn id="20" dur="500" fill="hold"/>
                                        <p:tgtEl>
                                          <p:spTgt spid="3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additive="base">
                                        <p:cTn id="23" dur="500" fill="hold"/>
                                        <p:tgtEl>
                                          <p:spTgt spid="39"/>
                                        </p:tgtEl>
                                        <p:attrNameLst>
                                          <p:attrName>ppt_x</p:attrName>
                                        </p:attrNameLst>
                                      </p:cBhvr>
                                      <p:tavLst>
                                        <p:tav tm="0">
                                          <p:val>
                                            <p:strVal val="#ppt_x"/>
                                          </p:val>
                                        </p:tav>
                                        <p:tav tm="100000">
                                          <p:val>
                                            <p:strVal val="#ppt_x"/>
                                          </p:val>
                                        </p:tav>
                                      </p:tavLst>
                                    </p:anim>
                                    <p:anim calcmode="lin" valueType="num">
                                      <p:cBhvr additive="base">
                                        <p:cTn id="24" dur="500" fill="hold"/>
                                        <p:tgtEl>
                                          <p:spTgt spid="3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additive="base">
                                        <p:cTn id="27" dur="500" fill="hold"/>
                                        <p:tgtEl>
                                          <p:spTgt spid="40"/>
                                        </p:tgtEl>
                                        <p:attrNameLst>
                                          <p:attrName>ppt_x</p:attrName>
                                        </p:attrNameLst>
                                      </p:cBhvr>
                                      <p:tavLst>
                                        <p:tav tm="0">
                                          <p:val>
                                            <p:strVal val="#ppt_x"/>
                                          </p:val>
                                        </p:tav>
                                        <p:tav tm="100000">
                                          <p:val>
                                            <p:strVal val="#ppt_x"/>
                                          </p:val>
                                        </p:tav>
                                      </p:tavLst>
                                    </p:anim>
                                    <p:anim calcmode="lin" valueType="num">
                                      <p:cBhvr additive="base">
                                        <p:cTn id="28"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9"/>
                                        </p:tgtEl>
                                        <p:attrNameLst>
                                          <p:attrName>style.visibility</p:attrName>
                                        </p:attrNameLst>
                                      </p:cBhvr>
                                      <p:to>
                                        <p:strVal val="visible"/>
                                      </p:to>
                                    </p:set>
                                    <p:anim calcmode="lin" valueType="num">
                                      <p:cBhvr additive="base">
                                        <p:cTn id="33" dur="500" fill="hold"/>
                                        <p:tgtEl>
                                          <p:spTgt spid="29"/>
                                        </p:tgtEl>
                                        <p:attrNameLst>
                                          <p:attrName>ppt_x</p:attrName>
                                        </p:attrNameLst>
                                      </p:cBhvr>
                                      <p:tavLst>
                                        <p:tav tm="0">
                                          <p:val>
                                            <p:strVal val="#ppt_x"/>
                                          </p:val>
                                        </p:tav>
                                        <p:tav tm="100000">
                                          <p:val>
                                            <p:strVal val="#ppt_x"/>
                                          </p:val>
                                        </p:tav>
                                      </p:tavLst>
                                    </p:anim>
                                    <p:anim calcmode="lin" valueType="num">
                                      <p:cBhvr additive="base">
                                        <p:cTn id="3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 grpId="0" animBg="1"/>
      <p:bldP spid="34" grpId="0" animBg="1"/>
      <p:bldP spid="40" grpId="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582297" cy="1143000"/>
          </a:xfrm>
        </p:spPr>
        <p:txBody>
          <a:bodyPr>
            <a:normAutofit fontScale="90000"/>
          </a:bodyPr>
          <a:lstStyle/>
          <a:p>
            <a:r>
              <a:rPr lang="en-US" b="1" dirty="0" smtClean="0">
                <a:solidFill>
                  <a:srgbClr val="0070C0"/>
                </a:solidFill>
                <a:effectLst>
                  <a:outerShdw blurRad="38100" dist="38100" dir="2700000" algn="tl">
                    <a:srgbClr val="000000">
                      <a:alpha val="43137"/>
                    </a:srgbClr>
                  </a:outerShdw>
                </a:effectLst>
              </a:rPr>
              <a:t>Step 3: For each path, Pick rectangle for every switch subject to rule budget</a:t>
            </a:r>
            <a:endParaRPr lang="en-US" b="1" dirty="0">
              <a:solidFill>
                <a:srgbClr val="0070C0"/>
              </a:solidFill>
              <a:effectLst>
                <a:outerShdw blurRad="38100" dist="38100" dir="2700000" algn="tl">
                  <a:srgbClr val="000000">
                    <a:alpha val="43137"/>
                  </a:srgbClr>
                </a:outerShdw>
              </a:effectLst>
            </a:endParaRPr>
          </a:p>
        </p:txBody>
      </p:sp>
      <p:grpSp>
        <p:nvGrpSpPr>
          <p:cNvPr id="112" name="Group 111"/>
          <p:cNvGrpSpPr/>
          <p:nvPr/>
        </p:nvGrpSpPr>
        <p:grpSpPr>
          <a:xfrm>
            <a:off x="1691680" y="3861048"/>
            <a:ext cx="5904656" cy="2134078"/>
            <a:chOff x="1691680" y="3861048"/>
            <a:chExt cx="5423973" cy="2134078"/>
          </a:xfrm>
        </p:grpSpPr>
        <p:grpSp>
          <p:nvGrpSpPr>
            <p:cNvPr id="7" name="Group 6"/>
            <p:cNvGrpSpPr/>
            <p:nvPr/>
          </p:nvGrpSpPr>
          <p:grpSpPr>
            <a:xfrm>
              <a:off x="1691680" y="4869160"/>
              <a:ext cx="5423973" cy="1125966"/>
              <a:chOff x="741761" y="4012704"/>
              <a:chExt cx="13029021" cy="1872214"/>
            </a:xfrm>
          </p:grpSpPr>
          <p:pic>
            <p:nvPicPr>
              <p:cNvPr id="62" name="Picture 61" descr="router.png"/>
              <p:cNvPicPr>
                <a:picLocks noChangeAspect="1"/>
              </p:cNvPicPr>
              <p:nvPr/>
            </p:nvPicPr>
            <p:blipFill>
              <a:blip r:embed="rId3" cstate="print">
                <a:duotone>
                  <a:prstClr val="black"/>
                  <a:srgbClr val="359F22">
                    <a:tint val="45000"/>
                    <a:satMod val="400000"/>
                  </a:srgbClr>
                </a:duotone>
                <a:extLst>
                  <a:ext uri="{BEBA8EAE-BF5A-486C-A8C5-ECC9F3942E4B}">
                    <a14:imgProps xmlns:a14="http://schemas.microsoft.com/office/drawing/2010/main">
                      <a14:imgLayer r:embed="rId4">
                        <a14:imgEffect>
                          <a14:saturation sat="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2109914" y="4012710"/>
                <a:ext cx="2448272" cy="1872208"/>
              </a:xfrm>
              <a:prstGeom prst="rect">
                <a:avLst/>
              </a:prstGeom>
            </p:spPr>
          </p:pic>
          <p:pic>
            <p:nvPicPr>
              <p:cNvPr id="63" name="Picture 62" descr="router.png"/>
              <p:cNvPicPr>
                <a:picLocks noChangeAspect="1"/>
              </p:cNvPicPr>
              <p:nvPr/>
            </p:nvPicPr>
            <p:blipFill>
              <a:blip r:embed="rId5" cstate="print">
                <a:duotone>
                  <a:prstClr val="black"/>
                  <a:srgbClr val="8370FF">
                    <a:tint val="45000"/>
                    <a:satMod val="400000"/>
                  </a:srgb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6110782" y="4012704"/>
                <a:ext cx="2448272" cy="1872207"/>
              </a:xfrm>
              <a:prstGeom prst="rect">
                <a:avLst/>
              </a:prstGeom>
            </p:spPr>
          </p:pic>
          <p:cxnSp>
            <p:nvCxnSpPr>
              <p:cNvPr id="64" name="Straight Arrow Connector 63"/>
              <p:cNvCxnSpPr>
                <a:endCxn id="62" idx="1"/>
              </p:cNvCxnSpPr>
              <p:nvPr/>
            </p:nvCxnSpPr>
            <p:spPr bwMode="auto">
              <a:xfrm>
                <a:off x="741761" y="4948808"/>
                <a:ext cx="1368153" cy="0"/>
              </a:xfrm>
              <a:prstGeom prst="straightConnector1">
                <a:avLst/>
              </a:prstGeom>
              <a:blipFill dpi="0" rotWithShape="0">
                <a:blip r:embed="rId6"/>
                <a:srcRect/>
                <a:tile tx="0" ty="0" sx="100000" sy="100000" flip="none" algn="tl"/>
              </a:blipFill>
              <a:ln w="57150" cap="flat" cmpd="sng" algn="ctr">
                <a:solidFill>
                  <a:srgbClr val="0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5" name="Straight Arrow Connector 64"/>
              <p:cNvCxnSpPr>
                <a:stCxn id="63" idx="3"/>
                <a:endCxn id="67" idx="1"/>
              </p:cNvCxnSpPr>
              <p:nvPr/>
            </p:nvCxnSpPr>
            <p:spPr bwMode="auto">
              <a:xfrm>
                <a:off x="8559054" y="4948808"/>
                <a:ext cx="1399730" cy="0"/>
              </a:xfrm>
              <a:prstGeom prst="straightConnector1">
                <a:avLst/>
              </a:prstGeom>
              <a:blipFill dpi="0" rotWithShape="0">
                <a:blip r:embed="rId6"/>
                <a:srcRect/>
                <a:tile tx="0" ty="0" sx="100000" sy="100000" flip="none" algn="tl"/>
              </a:blipFill>
              <a:ln w="57150" cap="flat" cmpd="sng" algn="ctr">
                <a:solidFill>
                  <a:srgbClr val="0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6" name="Straight Arrow Connector 65"/>
              <p:cNvCxnSpPr>
                <a:stCxn id="62" idx="3"/>
                <a:endCxn id="63" idx="1"/>
              </p:cNvCxnSpPr>
              <p:nvPr/>
            </p:nvCxnSpPr>
            <p:spPr bwMode="auto">
              <a:xfrm>
                <a:off x="4558185" y="4948808"/>
                <a:ext cx="1552597" cy="0"/>
              </a:xfrm>
              <a:prstGeom prst="straightConnector1">
                <a:avLst/>
              </a:prstGeom>
              <a:blipFill dpi="0" rotWithShape="0">
                <a:blip r:embed="rId6"/>
                <a:srcRect/>
                <a:tile tx="0" ty="0" sx="100000" sy="100000" flip="none" algn="tl"/>
              </a:blipFill>
              <a:ln w="57150" cap="flat" cmpd="sng" algn="ctr">
                <a:solidFill>
                  <a:srgbClr val="0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67" name="Picture 66" descr="router.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58784" y="4012704"/>
                <a:ext cx="2448272" cy="1872208"/>
              </a:xfrm>
              <a:prstGeom prst="rect">
                <a:avLst/>
              </a:prstGeom>
            </p:spPr>
          </p:pic>
          <p:cxnSp>
            <p:nvCxnSpPr>
              <p:cNvPr id="68" name="Straight Arrow Connector 67"/>
              <p:cNvCxnSpPr>
                <a:stCxn id="67" idx="3"/>
              </p:cNvCxnSpPr>
              <p:nvPr/>
            </p:nvCxnSpPr>
            <p:spPr bwMode="auto">
              <a:xfrm>
                <a:off x="12407056" y="4948808"/>
                <a:ext cx="1363726" cy="0"/>
              </a:xfrm>
              <a:prstGeom prst="straightConnector1">
                <a:avLst/>
              </a:prstGeom>
              <a:blipFill dpi="0" rotWithShape="0">
                <a:blip r:embed="rId6"/>
                <a:srcRect/>
                <a:tile tx="0" ty="0" sx="100000" sy="100000" flip="none" algn="tl"/>
              </a:blipFill>
              <a:ln w="57150" cap="flat" cmpd="sng" algn="ctr">
                <a:solidFill>
                  <a:srgbClr val="0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grpSp>
          <p:nvGrpSpPr>
            <p:cNvPr id="8" name="Group 7"/>
            <p:cNvGrpSpPr/>
            <p:nvPr/>
          </p:nvGrpSpPr>
          <p:grpSpPr>
            <a:xfrm>
              <a:off x="2061496" y="3894468"/>
              <a:ext cx="1321896" cy="1115519"/>
              <a:chOff x="2457696" y="4078949"/>
              <a:chExt cx="2316512" cy="2027741"/>
            </a:xfrm>
          </p:grpSpPr>
          <p:sp>
            <p:nvSpPr>
              <p:cNvPr id="45" name="Rectangle 44"/>
              <p:cNvSpPr/>
              <p:nvPr/>
            </p:nvSpPr>
            <p:spPr bwMode="auto">
              <a:xfrm>
                <a:off x="2457696" y="4078949"/>
                <a:ext cx="579128" cy="506935"/>
              </a:xfrm>
              <a:prstGeom prst="rect">
                <a:avLst/>
              </a:prstGeom>
              <a:solidFill>
                <a:schemeClr val="bg2"/>
              </a:solidFill>
              <a:ln w="25400" cap="flat" cmpd="sng" algn="ctr">
                <a:solidFill>
                  <a:schemeClr val="accent1"/>
                </a:solidFill>
                <a:prstDash val="solid"/>
                <a:round/>
                <a:headEnd type="none" w="med" len="med"/>
                <a:tailEnd type="none" w="med" len="med"/>
              </a:ln>
              <a:effectLst/>
              <a:extLst/>
            </p:spPr>
            <p:txBody>
              <a:bodyPr rtlCol="0" anchor="ctr"/>
              <a:lstStyle/>
              <a:p>
                <a:pPr algn="ctr"/>
                <a:endParaRPr lang="en-US" sz="2500"/>
              </a:p>
            </p:txBody>
          </p:sp>
          <p:sp>
            <p:nvSpPr>
              <p:cNvPr id="46" name="Rectangle 45"/>
              <p:cNvSpPr/>
              <p:nvPr/>
            </p:nvSpPr>
            <p:spPr bwMode="auto">
              <a:xfrm>
                <a:off x="3036824" y="4078949"/>
                <a:ext cx="579128" cy="506935"/>
              </a:xfrm>
              <a:prstGeom prst="rect">
                <a:avLst/>
              </a:prstGeom>
              <a:solidFill>
                <a:schemeClr val="bg2"/>
              </a:solidFill>
              <a:ln w="25400" cap="flat" cmpd="sng" algn="ctr">
                <a:solidFill>
                  <a:schemeClr val="accent1"/>
                </a:solidFill>
                <a:prstDash val="solid"/>
                <a:round/>
                <a:headEnd type="none" w="med" len="med"/>
                <a:tailEnd type="none" w="med" len="med"/>
              </a:ln>
              <a:effectLst/>
              <a:extLst/>
            </p:spPr>
            <p:txBody>
              <a:bodyPr rtlCol="0" anchor="ctr"/>
              <a:lstStyle/>
              <a:p>
                <a:pPr algn="ctr"/>
                <a:endParaRPr lang="en-US" sz="2500"/>
              </a:p>
            </p:txBody>
          </p:sp>
          <p:sp>
            <p:nvSpPr>
              <p:cNvPr id="47" name="Rectangle 46"/>
              <p:cNvSpPr/>
              <p:nvPr/>
            </p:nvSpPr>
            <p:spPr bwMode="auto">
              <a:xfrm>
                <a:off x="2457696" y="4585885"/>
                <a:ext cx="579128" cy="506935"/>
              </a:xfrm>
              <a:prstGeom prst="rect">
                <a:avLst/>
              </a:prstGeom>
              <a:solidFill>
                <a:schemeClr val="bg2"/>
              </a:solidFill>
              <a:ln w="25400" cap="flat" cmpd="sng" algn="ctr">
                <a:solidFill>
                  <a:schemeClr val="accent1"/>
                </a:solidFill>
                <a:prstDash val="solid"/>
                <a:round/>
                <a:headEnd type="none" w="med" len="med"/>
                <a:tailEnd type="none" w="med" len="med"/>
              </a:ln>
              <a:effectLst/>
              <a:extLst/>
            </p:spPr>
            <p:txBody>
              <a:bodyPr rtlCol="0" anchor="ctr"/>
              <a:lstStyle/>
              <a:p>
                <a:pPr algn="ctr"/>
                <a:endParaRPr lang="en-US" sz="2500"/>
              </a:p>
            </p:txBody>
          </p:sp>
          <p:sp>
            <p:nvSpPr>
              <p:cNvPr id="48" name="Rectangle 47"/>
              <p:cNvSpPr/>
              <p:nvPr/>
            </p:nvSpPr>
            <p:spPr bwMode="auto">
              <a:xfrm>
                <a:off x="3036824" y="4585885"/>
                <a:ext cx="579128" cy="506935"/>
              </a:xfrm>
              <a:prstGeom prst="rect">
                <a:avLst/>
              </a:prstGeom>
              <a:solidFill>
                <a:schemeClr val="bg2"/>
              </a:solidFill>
              <a:ln w="25400" cap="flat" cmpd="sng" algn="ctr">
                <a:solidFill>
                  <a:schemeClr val="accent1"/>
                </a:solidFill>
                <a:prstDash val="solid"/>
                <a:round/>
                <a:headEnd type="none" w="med" len="med"/>
                <a:tailEnd type="none" w="med" len="med"/>
              </a:ln>
              <a:effectLst/>
              <a:extLst/>
            </p:spPr>
            <p:txBody>
              <a:bodyPr rtlCol="0" anchor="ctr"/>
              <a:lstStyle/>
              <a:p>
                <a:pPr algn="ctr"/>
                <a:endParaRPr lang="en-US" sz="2500"/>
              </a:p>
            </p:txBody>
          </p:sp>
          <p:sp>
            <p:nvSpPr>
              <p:cNvPr id="49" name="Rectangle 48"/>
              <p:cNvSpPr/>
              <p:nvPr/>
            </p:nvSpPr>
            <p:spPr bwMode="auto">
              <a:xfrm>
                <a:off x="3615952" y="4078949"/>
                <a:ext cx="579128" cy="506935"/>
              </a:xfrm>
              <a:prstGeom prst="rect">
                <a:avLst/>
              </a:prstGeom>
              <a:solidFill>
                <a:schemeClr val="bg2"/>
              </a:solidFill>
              <a:ln w="25400" cap="flat" cmpd="sng" algn="ctr">
                <a:solidFill>
                  <a:schemeClr val="accent1"/>
                </a:solidFill>
                <a:prstDash val="solid"/>
                <a:round/>
                <a:headEnd type="none" w="med" len="med"/>
                <a:tailEnd type="none" w="med" len="med"/>
              </a:ln>
              <a:effectLst/>
              <a:extLst/>
            </p:spPr>
            <p:txBody>
              <a:bodyPr rtlCol="0" anchor="ctr"/>
              <a:lstStyle/>
              <a:p>
                <a:pPr algn="ctr"/>
                <a:endParaRPr lang="en-US" sz="2500"/>
              </a:p>
            </p:txBody>
          </p:sp>
          <p:sp>
            <p:nvSpPr>
              <p:cNvPr id="50" name="Rectangle 49"/>
              <p:cNvSpPr/>
              <p:nvPr/>
            </p:nvSpPr>
            <p:spPr bwMode="auto">
              <a:xfrm>
                <a:off x="4195080" y="4078949"/>
                <a:ext cx="579128" cy="506935"/>
              </a:xfrm>
              <a:prstGeom prst="rect">
                <a:avLst/>
              </a:prstGeom>
              <a:solidFill>
                <a:schemeClr val="bg2"/>
              </a:solidFill>
              <a:ln w="25400" cap="flat" cmpd="sng" algn="ctr">
                <a:solidFill>
                  <a:schemeClr val="accent1"/>
                </a:solidFill>
                <a:prstDash val="solid"/>
                <a:round/>
                <a:headEnd type="none" w="med" len="med"/>
                <a:tailEnd type="none" w="med" len="med"/>
              </a:ln>
              <a:effectLst/>
              <a:extLst/>
            </p:spPr>
            <p:txBody>
              <a:bodyPr rtlCol="0" anchor="ctr"/>
              <a:lstStyle/>
              <a:p>
                <a:pPr algn="ctr"/>
                <a:endParaRPr lang="en-US" sz="2500"/>
              </a:p>
            </p:txBody>
          </p:sp>
          <p:sp>
            <p:nvSpPr>
              <p:cNvPr id="51" name="Rectangle 50"/>
              <p:cNvSpPr/>
              <p:nvPr/>
            </p:nvSpPr>
            <p:spPr bwMode="auto">
              <a:xfrm>
                <a:off x="3615952" y="4585885"/>
                <a:ext cx="579128" cy="506935"/>
              </a:xfrm>
              <a:prstGeom prst="rect">
                <a:avLst/>
              </a:prstGeom>
              <a:solidFill>
                <a:schemeClr val="bg2"/>
              </a:solidFill>
              <a:ln w="25400" cap="flat" cmpd="sng" algn="ctr">
                <a:solidFill>
                  <a:schemeClr val="accent1"/>
                </a:solidFill>
                <a:prstDash val="solid"/>
                <a:round/>
                <a:headEnd type="none" w="med" len="med"/>
                <a:tailEnd type="none" w="med" len="med"/>
              </a:ln>
              <a:effectLst/>
              <a:extLst/>
            </p:spPr>
            <p:txBody>
              <a:bodyPr rtlCol="0" anchor="ctr"/>
              <a:lstStyle/>
              <a:p>
                <a:pPr algn="ctr"/>
                <a:endParaRPr lang="en-US" sz="2500"/>
              </a:p>
            </p:txBody>
          </p:sp>
          <p:sp>
            <p:nvSpPr>
              <p:cNvPr id="52" name="Rectangle 51"/>
              <p:cNvSpPr/>
              <p:nvPr/>
            </p:nvSpPr>
            <p:spPr bwMode="auto">
              <a:xfrm>
                <a:off x="4195080" y="4585885"/>
                <a:ext cx="579128" cy="506935"/>
              </a:xfrm>
              <a:prstGeom prst="rect">
                <a:avLst/>
              </a:prstGeom>
              <a:solidFill>
                <a:schemeClr val="bg2"/>
              </a:solidFill>
              <a:ln w="25400" cap="flat" cmpd="sng" algn="ctr">
                <a:solidFill>
                  <a:schemeClr val="accent1"/>
                </a:solidFill>
                <a:prstDash val="solid"/>
                <a:round/>
                <a:headEnd type="none" w="med" len="med"/>
                <a:tailEnd type="none" w="med" len="med"/>
              </a:ln>
              <a:effectLst/>
              <a:extLst/>
            </p:spPr>
            <p:txBody>
              <a:bodyPr rtlCol="0" anchor="ctr"/>
              <a:lstStyle/>
              <a:p>
                <a:pPr algn="ctr"/>
                <a:endParaRPr lang="en-US" sz="2500"/>
              </a:p>
            </p:txBody>
          </p:sp>
          <p:sp>
            <p:nvSpPr>
              <p:cNvPr id="53" name="Rectangle 52"/>
              <p:cNvSpPr/>
              <p:nvPr/>
            </p:nvSpPr>
            <p:spPr bwMode="auto">
              <a:xfrm>
                <a:off x="2457696" y="5092820"/>
                <a:ext cx="579128" cy="506935"/>
              </a:xfrm>
              <a:prstGeom prst="rect">
                <a:avLst/>
              </a:prstGeom>
              <a:solidFill>
                <a:schemeClr val="bg2"/>
              </a:solidFill>
              <a:ln w="25400" cap="flat" cmpd="sng" algn="ctr">
                <a:solidFill>
                  <a:schemeClr val="accent1"/>
                </a:solidFill>
                <a:prstDash val="solid"/>
                <a:round/>
                <a:headEnd type="none" w="med" len="med"/>
                <a:tailEnd type="none" w="med" len="med"/>
              </a:ln>
              <a:effectLst/>
              <a:extLst/>
            </p:spPr>
            <p:txBody>
              <a:bodyPr rtlCol="0" anchor="ctr"/>
              <a:lstStyle/>
              <a:p>
                <a:pPr algn="ctr"/>
                <a:endParaRPr lang="en-US" sz="2500"/>
              </a:p>
            </p:txBody>
          </p:sp>
          <p:sp>
            <p:nvSpPr>
              <p:cNvPr id="54" name="Rectangle 53"/>
              <p:cNvSpPr/>
              <p:nvPr/>
            </p:nvSpPr>
            <p:spPr bwMode="auto">
              <a:xfrm>
                <a:off x="3036824" y="5092820"/>
                <a:ext cx="579128" cy="506935"/>
              </a:xfrm>
              <a:prstGeom prst="rect">
                <a:avLst/>
              </a:prstGeom>
              <a:solidFill>
                <a:schemeClr val="bg2"/>
              </a:solidFill>
              <a:ln w="25400" cap="flat" cmpd="sng" algn="ctr">
                <a:solidFill>
                  <a:schemeClr val="accent1"/>
                </a:solidFill>
                <a:prstDash val="solid"/>
                <a:round/>
                <a:headEnd type="none" w="med" len="med"/>
                <a:tailEnd type="none" w="med" len="med"/>
              </a:ln>
              <a:effectLst/>
              <a:extLst/>
            </p:spPr>
            <p:txBody>
              <a:bodyPr rtlCol="0" anchor="ctr"/>
              <a:lstStyle/>
              <a:p>
                <a:pPr algn="ctr"/>
                <a:endParaRPr lang="en-US" sz="2500"/>
              </a:p>
            </p:txBody>
          </p:sp>
          <p:sp>
            <p:nvSpPr>
              <p:cNvPr id="55" name="Rectangle 54"/>
              <p:cNvSpPr/>
              <p:nvPr/>
            </p:nvSpPr>
            <p:spPr bwMode="auto">
              <a:xfrm>
                <a:off x="2457696" y="5599755"/>
                <a:ext cx="579128" cy="506935"/>
              </a:xfrm>
              <a:prstGeom prst="rect">
                <a:avLst/>
              </a:prstGeom>
              <a:solidFill>
                <a:schemeClr val="bg2"/>
              </a:solidFill>
              <a:ln w="25400" cap="flat" cmpd="sng" algn="ctr">
                <a:solidFill>
                  <a:schemeClr val="accent1"/>
                </a:solidFill>
                <a:prstDash val="solid"/>
                <a:round/>
                <a:headEnd type="none" w="med" len="med"/>
                <a:tailEnd type="none" w="med" len="med"/>
              </a:ln>
              <a:effectLst/>
              <a:extLst/>
            </p:spPr>
            <p:txBody>
              <a:bodyPr rtlCol="0" anchor="ctr"/>
              <a:lstStyle/>
              <a:p>
                <a:pPr algn="ctr"/>
                <a:endParaRPr lang="en-US" sz="2500"/>
              </a:p>
            </p:txBody>
          </p:sp>
          <p:sp>
            <p:nvSpPr>
              <p:cNvPr id="56" name="Rectangle 55"/>
              <p:cNvSpPr/>
              <p:nvPr/>
            </p:nvSpPr>
            <p:spPr bwMode="auto">
              <a:xfrm>
                <a:off x="3036824" y="5599755"/>
                <a:ext cx="579128" cy="506935"/>
              </a:xfrm>
              <a:prstGeom prst="rect">
                <a:avLst/>
              </a:prstGeom>
              <a:solidFill>
                <a:schemeClr val="bg2"/>
              </a:solidFill>
              <a:ln w="25400" cap="flat" cmpd="sng" algn="ctr">
                <a:solidFill>
                  <a:schemeClr val="accent1"/>
                </a:solidFill>
                <a:prstDash val="solid"/>
                <a:round/>
                <a:headEnd type="none" w="med" len="med"/>
                <a:tailEnd type="none" w="med" len="med"/>
              </a:ln>
              <a:effectLst/>
              <a:extLst/>
            </p:spPr>
            <p:txBody>
              <a:bodyPr rtlCol="0" anchor="ctr"/>
              <a:lstStyle/>
              <a:p>
                <a:pPr algn="ctr"/>
                <a:endParaRPr lang="en-US" sz="2500"/>
              </a:p>
            </p:txBody>
          </p:sp>
          <p:sp>
            <p:nvSpPr>
              <p:cNvPr id="57" name="Rectangle 56"/>
              <p:cNvSpPr/>
              <p:nvPr/>
            </p:nvSpPr>
            <p:spPr bwMode="auto">
              <a:xfrm>
                <a:off x="3615952" y="5092820"/>
                <a:ext cx="579128" cy="506935"/>
              </a:xfrm>
              <a:prstGeom prst="rect">
                <a:avLst/>
              </a:prstGeom>
              <a:solidFill>
                <a:schemeClr val="bg2"/>
              </a:solidFill>
              <a:ln w="25400" cap="flat" cmpd="sng" algn="ctr">
                <a:solidFill>
                  <a:schemeClr val="accent1"/>
                </a:solidFill>
                <a:prstDash val="solid"/>
                <a:round/>
                <a:headEnd type="none" w="med" len="med"/>
                <a:tailEnd type="none" w="med" len="med"/>
              </a:ln>
              <a:effectLst/>
              <a:extLst/>
            </p:spPr>
            <p:txBody>
              <a:bodyPr rtlCol="0" anchor="ctr"/>
              <a:lstStyle/>
              <a:p>
                <a:pPr algn="ctr"/>
                <a:endParaRPr lang="en-US" sz="2500"/>
              </a:p>
            </p:txBody>
          </p:sp>
          <p:sp>
            <p:nvSpPr>
              <p:cNvPr id="58" name="Rectangle 57"/>
              <p:cNvSpPr/>
              <p:nvPr/>
            </p:nvSpPr>
            <p:spPr bwMode="auto">
              <a:xfrm>
                <a:off x="4195080" y="5092820"/>
                <a:ext cx="579128" cy="506935"/>
              </a:xfrm>
              <a:prstGeom prst="rect">
                <a:avLst/>
              </a:prstGeom>
              <a:solidFill>
                <a:schemeClr val="bg2"/>
              </a:solidFill>
              <a:ln w="25400" cap="flat" cmpd="sng" algn="ctr">
                <a:solidFill>
                  <a:schemeClr val="accent1"/>
                </a:solidFill>
                <a:prstDash val="solid"/>
                <a:round/>
                <a:headEnd type="none" w="med" len="med"/>
                <a:tailEnd type="none" w="med" len="med"/>
              </a:ln>
              <a:effectLst/>
              <a:extLst/>
            </p:spPr>
            <p:txBody>
              <a:bodyPr rtlCol="0" anchor="ctr"/>
              <a:lstStyle/>
              <a:p>
                <a:pPr algn="ctr"/>
                <a:endParaRPr lang="en-US" sz="2500"/>
              </a:p>
            </p:txBody>
          </p:sp>
          <p:sp>
            <p:nvSpPr>
              <p:cNvPr id="59" name="Rectangle 58"/>
              <p:cNvSpPr/>
              <p:nvPr/>
            </p:nvSpPr>
            <p:spPr bwMode="auto">
              <a:xfrm>
                <a:off x="3615952" y="5599755"/>
                <a:ext cx="579128" cy="506935"/>
              </a:xfrm>
              <a:prstGeom prst="rect">
                <a:avLst/>
              </a:prstGeom>
              <a:solidFill>
                <a:schemeClr val="bg2"/>
              </a:solidFill>
              <a:ln w="25400" cap="flat" cmpd="sng" algn="ctr">
                <a:solidFill>
                  <a:schemeClr val="accent1"/>
                </a:solidFill>
                <a:prstDash val="solid"/>
                <a:round/>
                <a:headEnd type="none" w="med" len="med"/>
                <a:tailEnd type="none" w="med" len="med"/>
              </a:ln>
              <a:effectLst/>
              <a:extLst/>
            </p:spPr>
            <p:txBody>
              <a:bodyPr rtlCol="0" anchor="ctr"/>
              <a:lstStyle/>
              <a:p>
                <a:pPr algn="ctr"/>
                <a:endParaRPr lang="en-US" sz="2500"/>
              </a:p>
            </p:txBody>
          </p:sp>
          <p:sp>
            <p:nvSpPr>
              <p:cNvPr id="60" name="Rectangle 59"/>
              <p:cNvSpPr/>
              <p:nvPr/>
            </p:nvSpPr>
            <p:spPr bwMode="auto">
              <a:xfrm>
                <a:off x="4195080" y="5599755"/>
                <a:ext cx="579128" cy="506935"/>
              </a:xfrm>
              <a:prstGeom prst="rect">
                <a:avLst/>
              </a:prstGeom>
              <a:solidFill>
                <a:schemeClr val="bg2"/>
              </a:solidFill>
              <a:ln w="25400" cap="flat" cmpd="sng" algn="ctr">
                <a:solidFill>
                  <a:schemeClr val="accent1"/>
                </a:solidFill>
                <a:prstDash val="solid"/>
                <a:round/>
                <a:headEnd type="none" w="med" len="med"/>
                <a:tailEnd type="none" w="med" len="med"/>
              </a:ln>
              <a:effectLst/>
              <a:extLst/>
            </p:spPr>
            <p:txBody>
              <a:bodyPr rtlCol="0" anchor="ctr"/>
              <a:lstStyle/>
              <a:p>
                <a:pPr algn="ctr"/>
                <a:endParaRPr lang="en-US" sz="2500"/>
              </a:p>
            </p:txBody>
          </p:sp>
          <p:sp>
            <p:nvSpPr>
              <p:cNvPr id="61" name="Rectangle 60"/>
              <p:cNvSpPr/>
              <p:nvPr/>
            </p:nvSpPr>
            <p:spPr bwMode="auto">
              <a:xfrm>
                <a:off x="3615953" y="4078949"/>
                <a:ext cx="1158255" cy="2027741"/>
              </a:xfrm>
              <a:prstGeom prst="rect">
                <a:avLst/>
              </a:prstGeom>
              <a:solidFill>
                <a:srgbClr val="6DE52B"/>
              </a:solidFill>
              <a:ln w="76200" cap="flat" cmpd="sng" algn="ctr">
                <a:solidFill>
                  <a:srgbClr val="008000"/>
                </a:solidFill>
                <a:prstDash val="solid"/>
                <a:round/>
                <a:headEnd type="none" w="med" len="med"/>
                <a:tailEnd type="none" w="med" len="med"/>
              </a:ln>
              <a:effectLst/>
              <a:extLst/>
            </p:spPr>
            <p:txBody>
              <a:bodyPr rtlCol="0" anchor="ctr"/>
              <a:lstStyle/>
              <a:p>
                <a:endParaRPr lang="en-US" sz="2200" dirty="0">
                  <a:solidFill>
                    <a:srgbClr val="008000"/>
                  </a:solidFill>
                </a:endParaRPr>
              </a:p>
            </p:txBody>
          </p:sp>
        </p:grpSp>
        <p:grpSp>
          <p:nvGrpSpPr>
            <p:cNvPr id="9" name="Group 8"/>
            <p:cNvGrpSpPr/>
            <p:nvPr/>
          </p:nvGrpSpPr>
          <p:grpSpPr>
            <a:xfrm>
              <a:off x="3787306" y="3907790"/>
              <a:ext cx="1321897" cy="1115519"/>
              <a:chOff x="2457696" y="4078949"/>
              <a:chExt cx="2316513" cy="2027741"/>
            </a:xfrm>
          </p:grpSpPr>
          <p:sp>
            <p:nvSpPr>
              <p:cNvPr id="28" name="Rectangle 27"/>
              <p:cNvSpPr/>
              <p:nvPr/>
            </p:nvSpPr>
            <p:spPr bwMode="auto">
              <a:xfrm>
                <a:off x="2457696" y="4078949"/>
                <a:ext cx="579128" cy="506935"/>
              </a:xfrm>
              <a:prstGeom prst="rect">
                <a:avLst/>
              </a:prstGeom>
              <a:solidFill>
                <a:schemeClr val="bg2"/>
              </a:solidFill>
              <a:ln w="25400" cap="flat" cmpd="sng" algn="ctr">
                <a:solidFill>
                  <a:schemeClr val="accent1"/>
                </a:solidFill>
                <a:prstDash val="solid"/>
                <a:round/>
                <a:headEnd type="none" w="med" len="med"/>
                <a:tailEnd type="none" w="med" len="med"/>
              </a:ln>
              <a:effectLst/>
              <a:extLst/>
            </p:spPr>
            <p:txBody>
              <a:bodyPr rtlCol="0" anchor="ctr"/>
              <a:lstStyle/>
              <a:p>
                <a:pPr algn="ctr"/>
                <a:endParaRPr lang="en-US" sz="2500"/>
              </a:p>
            </p:txBody>
          </p:sp>
          <p:sp>
            <p:nvSpPr>
              <p:cNvPr id="29" name="Rectangle 28"/>
              <p:cNvSpPr/>
              <p:nvPr/>
            </p:nvSpPr>
            <p:spPr bwMode="auto">
              <a:xfrm>
                <a:off x="3036824" y="4078949"/>
                <a:ext cx="579128" cy="506935"/>
              </a:xfrm>
              <a:prstGeom prst="rect">
                <a:avLst/>
              </a:prstGeom>
              <a:solidFill>
                <a:schemeClr val="bg2"/>
              </a:solidFill>
              <a:ln w="25400" cap="flat" cmpd="sng" algn="ctr">
                <a:solidFill>
                  <a:schemeClr val="accent1"/>
                </a:solidFill>
                <a:prstDash val="solid"/>
                <a:round/>
                <a:headEnd type="none" w="med" len="med"/>
                <a:tailEnd type="none" w="med" len="med"/>
              </a:ln>
              <a:effectLst/>
              <a:extLst/>
            </p:spPr>
            <p:txBody>
              <a:bodyPr rtlCol="0" anchor="ctr"/>
              <a:lstStyle/>
              <a:p>
                <a:pPr algn="ctr"/>
                <a:endParaRPr lang="en-US" sz="2500"/>
              </a:p>
            </p:txBody>
          </p:sp>
          <p:sp>
            <p:nvSpPr>
              <p:cNvPr id="30" name="Rectangle 29"/>
              <p:cNvSpPr/>
              <p:nvPr/>
            </p:nvSpPr>
            <p:spPr bwMode="auto">
              <a:xfrm>
                <a:off x="2457696" y="4585885"/>
                <a:ext cx="579128" cy="506935"/>
              </a:xfrm>
              <a:prstGeom prst="rect">
                <a:avLst/>
              </a:prstGeom>
              <a:solidFill>
                <a:schemeClr val="bg2"/>
              </a:solidFill>
              <a:ln w="25400" cap="flat" cmpd="sng" algn="ctr">
                <a:solidFill>
                  <a:schemeClr val="accent1"/>
                </a:solidFill>
                <a:prstDash val="solid"/>
                <a:round/>
                <a:headEnd type="none" w="med" len="med"/>
                <a:tailEnd type="none" w="med" len="med"/>
              </a:ln>
              <a:effectLst/>
              <a:extLst/>
            </p:spPr>
            <p:txBody>
              <a:bodyPr rtlCol="0" anchor="ctr"/>
              <a:lstStyle/>
              <a:p>
                <a:pPr algn="ctr"/>
                <a:endParaRPr lang="en-US" sz="2500"/>
              </a:p>
            </p:txBody>
          </p:sp>
          <p:sp>
            <p:nvSpPr>
              <p:cNvPr id="31" name="Rectangle 30"/>
              <p:cNvSpPr/>
              <p:nvPr/>
            </p:nvSpPr>
            <p:spPr bwMode="auto">
              <a:xfrm>
                <a:off x="3036824" y="4585885"/>
                <a:ext cx="579128" cy="506935"/>
              </a:xfrm>
              <a:prstGeom prst="rect">
                <a:avLst/>
              </a:prstGeom>
              <a:solidFill>
                <a:schemeClr val="bg2"/>
              </a:solidFill>
              <a:ln w="25400" cap="flat" cmpd="sng" algn="ctr">
                <a:solidFill>
                  <a:schemeClr val="accent1"/>
                </a:solidFill>
                <a:prstDash val="solid"/>
                <a:round/>
                <a:headEnd type="none" w="med" len="med"/>
                <a:tailEnd type="none" w="med" len="med"/>
              </a:ln>
              <a:effectLst/>
              <a:extLst/>
            </p:spPr>
            <p:txBody>
              <a:bodyPr rtlCol="0" anchor="ctr"/>
              <a:lstStyle/>
              <a:p>
                <a:pPr algn="ctr"/>
                <a:endParaRPr lang="en-US" sz="2500"/>
              </a:p>
            </p:txBody>
          </p:sp>
          <p:sp>
            <p:nvSpPr>
              <p:cNvPr id="32" name="Rectangle 31"/>
              <p:cNvSpPr/>
              <p:nvPr/>
            </p:nvSpPr>
            <p:spPr bwMode="auto">
              <a:xfrm>
                <a:off x="3615952" y="4078949"/>
                <a:ext cx="579128" cy="506935"/>
              </a:xfrm>
              <a:prstGeom prst="rect">
                <a:avLst/>
              </a:prstGeom>
              <a:solidFill>
                <a:schemeClr val="bg2"/>
              </a:solidFill>
              <a:ln w="25400" cap="flat" cmpd="sng" algn="ctr">
                <a:solidFill>
                  <a:schemeClr val="accent1"/>
                </a:solidFill>
                <a:prstDash val="solid"/>
                <a:round/>
                <a:headEnd type="none" w="med" len="med"/>
                <a:tailEnd type="none" w="med" len="med"/>
              </a:ln>
              <a:effectLst/>
              <a:extLst/>
            </p:spPr>
            <p:txBody>
              <a:bodyPr rtlCol="0" anchor="ctr"/>
              <a:lstStyle/>
              <a:p>
                <a:pPr algn="ctr"/>
                <a:endParaRPr lang="en-US" sz="2500"/>
              </a:p>
            </p:txBody>
          </p:sp>
          <p:sp>
            <p:nvSpPr>
              <p:cNvPr id="33" name="Rectangle 32"/>
              <p:cNvSpPr/>
              <p:nvPr/>
            </p:nvSpPr>
            <p:spPr bwMode="auto">
              <a:xfrm>
                <a:off x="4195080" y="4078949"/>
                <a:ext cx="579128" cy="506935"/>
              </a:xfrm>
              <a:prstGeom prst="rect">
                <a:avLst/>
              </a:prstGeom>
              <a:solidFill>
                <a:schemeClr val="bg2"/>
              </a:solidFill>
              <a:ln w="25400" cap="flat" cmpd="sng" algn="ctr">
                <a:solidFill>
                  <a:schemeClr val="accent1"/>
                </a:solidFill>
                <a:prstDash val="solid"/>
                <a:round/>
                <a:headEnd type="none" w="med" len="med"/>
                <a:tailEnd type="none" w="med" len="med"/>
              </a:ln>
              <a:effectLst/>
              <a:extLst/>
            </p:spPr>
            <p:txBody>
              <a:bodyPr rtlCol="0" anchor="ctr"/>
              <a:lstStyle/>
              <a:p>
                <a:pPr algn="ctr"/>
                <a:endParaRPr lang="en-US" sz="2500"/>
              </a:p>
            </p:txBody>
          </p:sp>
          <p:sp>
            <p:nvSpPr>
              <p:cNvPr id="34" name="Rectangle 33"/>
              <p:cNvSpPr/>
              <p:nvPr/>
            </p:nvSpPr>
            <p:spPr bwMode="auto">
              <a:xfrm>
                <a:off x="3615952" y="4585885"/>
                <a:ext cx="579128" cy="506935"/>
              </a:xfrm>
              <a:prstGeom prst="rect">
                <a:avLst/>
              </a:prstGeom>
              <a:solidFill>
                <a:schemeClr val="bg2"/>
              </a:solidFill>
              <a:ln w="25400" cap="flat" cmpd="sng" algn="ctr">
                <a:solidFill>
                  <a:schemeClr val="accent1"/>
                </a:solidFill>
                <a:prstDash val="solid"/>
                <a:round/>
                <a:headEnd type="none" w="med" len="med"/>
                <a:tailEnd type="none" w="med" len="med"/>
              </a:ln>
              <a:effectLst/>
              <a:extLst/>
            </p:spPr>
            <p:txBody>
              <a:bodyPr rtlCol="0" anchor="ctr"/>
              <a:lstStyle/>
              <a:p>
                <a:pPr algn="ctr"/>
                <a:endParaRPr lang="en-US" sz="2500"/>
              </a:p>
            </p:txBody>
          </p:sp>
          <p:sp>
            <p:nvSpPr>
              <p:cNvPr id="35" name="Rectangle 34"/>
              <p:cNvSpPr/>
              <p:nvPr/>
            </p:nvSpPr>
            <p:spPr bwMode="auto">
              <a:xfrm>
                <a:off x="4195080" y="4585885"/>
                <a:ext cx="579128" cy="506935"/>
              </a:xfrm>
              <a:prstGeom prst="rect">
                <a:avLst/>
              </a:prstGeom>
              <a:solidFill>
                <a:schemeClr val="bg2"/>
              </a:solidFill>
              <a:ln w="25400" cap="flat" cmpd="sng" algn="ctr">
                <a:solidFill>
                  <a:schemeClr val="accent1"/>
                </a:solidFill>
                <a:prstDash val="solid"/>
                <a:round/>
                <a:headEnd type="none" w="med" len="med"/>
                <a:tailEnd type="none" w="med" len="med"/>
              </a:ln>
              <a:effectLst/>
              <a:extLst/>
            </p:spPr>
            <p:txBody>
              <a:bodyPr rtlCol="0" anchor="ctr"/>
              <a:lstStyle/>
              <a:p>
                <a:pPr algn="ctr"/>
                <a:endParaRPr lang="en-US" sz="2500"/>
              </a:p>
            </p:txBody>
          </p:sp>
          <p:sp>
            <p:nvSpPr>
              <p:cNvPr id="36" name="Rectangle 35"/>
              <p:cNvSpPr/>
              <p:nvPr/>
            </p:nvSpPr>
            <p:spPr bwMode="auto">
              <a:xfrm>
                <a:off x="2457696" y="5092820"/>
                <a:ext cx="579128" cy="506935"/>
              </a:xfrm>
              <a:prstGeom prst="rect">
                <a:avLst/>
              </a:prstGeom>
              <a:solidFill>
                <a:schemeClr val="bg2"/>
              </a:solidFill>
              <a:ln w="25400" cap="flat" cmpd="sng" algn="ctr">
                <a:solidFill>
                  <a:schemeClr val="accent1"/>
                </a:solidFill>
                <a:prstDash val="solid"/>
                <a:round/>
                <a:headEnd type="none" w="med" len="med"/>
                <a:tailEnd type="none" w="med" len="med"/>
              </a:ln>
              <a:effectLst/>
              <a:extLst/>
            </p:spPr>
            <p:txBody>
              <a:bodyPr rtlCol="0" anchor="ctr"/>
              <a:lstStyle/>
              <a:p>
                <a:pPr algn="ctr"/>
                <a:endParaRPr lang="en-US" sz="2500"/>
              </a:p>
            </p:txBody>
          </p:sp>
          <p:sp>
            <p:nvSpPr>
              <p:cNvPr id="37" name="Rectangle 36"/>
              <p:cNvSpPr/>
              <p:nvPr/>
            </p:nvSpPr>
            <p:spPr bwMode="auto">
              <a:xfrm>
                <a:off x="3036824" y="5092820"/>
                <a:ext cx="579128" cy="506935"/>
              </a:xfrm>
              <a:prstGeom prst="rect">
                <a:avLst/>
              </a:prstGeom>
              <a:solidFill>
                <a:schemeClr val="bg2"/>
              </a:solidFill>
              <a:ln w="25400" cap="flat" cmpd="sng" algn="ctr">
                <a:solidFill>
                  <a:schemeClr val="accent1"/>
                </a:solidFill>
                <a:prstDash val="solid"/>
                <a:round/>
                <a:headEnd type="none" w="med" len="med"/>
                <a:tailEnd type="none" w="med" len="med"/>
              </a:ln>
              <a:effectLst/>
              <a:extLst/>
            </p:spPr>
            <p:txBody>
              <a:bodyPr rtlCol="0" anchor="ctr"/>
              <a:lstStyle/>
              <a:p>
                <a:pPr algn="ctr"/>
                <a:endParaRPr lang="en-US" sz="2500"/>
              </a:p>
            </p:txBody>
          </p:sp>
          <p:sp>
            <p:nvSpPr>
              <p:cNvPr id="38" name="Rectangle 37"/>
              <p:cNvSpPr/>
              <p:nvPr/>
            </p:nvSpPr>
            <p:spPr bwMode="auto">
              <a:xfrm>
                <a:off x="2457696" y="5599755"/>
                <a:ext cx="579128" cy="506935"/>
              </a:xfrm>
              <a:prstGeom prst="rect">
                <a:avLst/>
              </a:prstGeom>
              <a:solidFill>
                <a:schemeClr val="bg2"/>
              </a:solidFill>
              <a:ln w="25400" cap="flat" cmpd="sng" algn="ctr">
                <a:solidFill>
                  <a:schemeClr val="accent1"/>
                </a:solidFill>
                <a:prstDash val="solid"/>
                <a:round/>
                <a:headEnd type="none" w="med" len="med"/>
                <a:tailEnd type="none" w="med" len="med"/>
              </a:ln>
              <a:effectLst/>
              <a:extLst/>
            </p:spPr>
            <p:txBody>
              <a:bodyPr rtlCol="0" anchor="ctr"/>
              <a:lstStyle/>
              <a:p>
                <a:pPr algn="ctr"/>
                <a:endParaRPr lang="en-US" sz="2500"/>
              </a:p>
            </p:txBody>
          </p:sp>
          <p:sp>
            <p:nvSpPr>
              <p:cNvPr id="39" name="Rectangle 38"/>
              <p:cNvSpPr/>
              <p:nvPr/>
            </p:nvSpPr>
            <p:spPr bwMode="auto">
              <a:xfrm>
                <a:off x="3036824" y="5599755"/>
                <a:ext cx="579128" cy="506935"/>
              </a:xfrm>
              <a:prstGeom prst="rect">
                <a:avLst/>
              </a:prstGeom>
              <a:solidFill>
                <a:schemeClr val="bg2"/>
              </a:solidFill>
              <a:ln w="25400" cap="flat" cmpd="sng" algn="ctr">
                <a:solidFill>
                  <a:schemeClr val="accent1"/>
                </a:solidFill>
                <a:prstDash val="solid"/>
                <a:round/>
                <a:headEnd type="none" w="med" len="med"/>
                <a:tailEnd type="none" w="med" len="med"/>
              </a:ln>
              <a:effectLst/>
              <a:extLst/>
            </p:spPr>
            <p:txBody>
              <a:bodyPr rtlCol="0" anchor="ctr"/>
              <a:lstStyle/>
              <a:p>
                <a:pPr algn="ctr"/>
                <a:endParaRPr lang="en-US" sz="2500"/>
              </a:p>
            </p:txBody>
          </p:sp>
          <p:sp>
            <p:nvSpPr>
              <p:cNvPr id="40" name="Rectangle 39"/>
              <p:cNvSpPr/>
              <p:nvPr/>
            </p:nvSpPr>
            <p:spPr bwMode="auto">
              <a:xfrm>
                <a:off x="3615952" y="5092820"/>
                <a:ext cx="579128" cy="506935"/>
              </a:xfrm>
              <a:prstGeom prst="rect">
                <a:avLst/>
              </a:prstGeom>
              <a:solidFill>
                <a:schemeClr val="bg2"/>
              </a:solidFill>
              <a:ln w="25400" cap="flat" cmpd="sng" algn="ctr">
                <a:solidFill>
                  <a:schemeClr val="accent1"/>
                </a:solidFill>
                <a:prstDash val="solid"/>
                <a:round/>
                <a:headEnd type="none" w="med" len="med"/>
                <a:tailEnd type="none" w="med" len="med"/>
              </a:ln>
              <a:effectLst/>
              <a:extLst/>
            </p:spPr>
            <p:txBody>
              <a:bodyPr rtlCol="0" anchor="ctr"/>
              <a:lstStyle/>
              <a:p>
                <a:pPr algn="ctr"/>
                <a:endParaRPr lang="en-US" sz="2500"/>
              </a:p>
            </p:txBody>
          </p:sp>
          <p:sp>
            <p:nvSpPr>
              <p:cNvPr id="41" name="Rectangle 40"/>
              <p:cNvSpPr/>
              <p:nvPr/>
            </p:nvSpPr>
            <p:spPr bwMode="auto">
              <a:xfrm>
                <a:off x="4195080" y="5092820"/>
                <a:ext cx="579128" cy="506935"/>
              </a:xfrm>
              <a:prstGeom prst="rect">
                <a:avLst/>
              </a:prstGeom>
              <a:solidFill>
                <a:schemeClr val="bg2"/>
              </a:solidFill>
              <a:ln w="25400" cap="flat" cmpd="sng" algn="ctr">
                <a:solidFill>
                  <a:schemeClr val="accent1"/>
                </a:solidFill>
                <a:prstDash val="solid"/>
                <a:round/>
                <a:headEnd type="none" w="med" len="med"/>
                <a:tailEnd type="none" w="med" len="med"/>
              </a:ln>
              <a:effectLst/>
              <a:extLst/>
            </p:spPr>
            <p:txBody>
              <a:bodyPr rtlCol="0" anchor="ctr"/>
              <a:lstStyle/>
              <a:p>
                <a:pPr algn="ctr"/>
                <a:endParaRPr lang="en-US" sz="2500"/>
              </a:p>
            </p:txBody>
          </p:sp>
          <p:sp>
            <p:nvSpPr>
              <p:cNvPr id="42" name="Rectangle 41"/>
              <p:cNvSpPr/>
              <p:nvPr/>
            </p:nvSpPr>
            <p:spPr bwMode="auto">
              <a:xfrm>
                <a:off x="3615952" y="5599755"/>
                <a:ext cx="579128" cy="506935"/>
              </a:xfrm>
              <a:prstGeom prst="rect">
                <a:avLst/>
              </a:prstGeom>
              <a:solidFill>
                <a:schemeClr val="bg2"/>
              </a:solidFill>
              <a:ln w="25400" cap="flat" cmpd="sng" algn="ctr">
                <a:solidFill>
                  <a:schemeClr val="accent1"/>
                </a:solidFill>
                <a:prstDash val="solid"/>
                <a:round/>
                <a:headEnd type="none" w="med" len="med"/>
                <a:tailEnd type="none" w="med" len="med"/>
              </a:ln>
              <a:effectLst/>
              <a:extLst/>
            </p:spPr>
            <p:txBody>
              <a:bodyPr rtlCol="0" anchor="ctr"/>
              <a:lstStyle/>
              <a:p>
                <a:pPr algn="ctr"/>
                <a:endParaRPr lang="en-US" sz="2500"/>
              </a:p>
            </p:txBody>
          </p:sp>
          <p:sp>
            <p:nvSpPr>
              <p:cNvPr id="43" name="Rectangle 42"/>
              <p:cNvSpPr/>
              <p:nvPr/>
            </p:nvSpPr>
            <p:spPr bwMode="auto">
              <a:xfrm>
                <a:off x="4195080" y="5599755"/>
                <a:ext cx="579128" cy="506935"/>
              </a:xfrm>
              <a:prstGeom prst="rect">
                <a:avLst/>
              </a:prstGeom>
              <a:solidFill>
                <a:schemeClr val="bg2"/>
              </a:solidFill>
              <a:ln w="25400" cap="flat" cmpd="sng" algn="ctr">
                <a:solidFill>
                  <a:schemeClr val="accent1"/>
                </a:solidFill>
                <a:prstDash val="solid"/>
                <a:round/>
                <a:headEnd type="none" w="med" len="med"/>
                <a:tailEnd type="none" w="med" len="med"/>
              </a:ln>
              <a:effectLst/>
              <a:extLst/>
            </p:spPr>
            <p:txBody>
              <a:bodyPr rtlCol="0" anchor="ctr"/>
              <a:lstStyle/>
              <a:p>
                <a:pPr algn="ctr"/>
                <a:endParaRPr lang="en-US" sz="2500"/>
              </a:p>
            </p:txBody>
          </p:sp>
          <p:sp>
            <p:nvSpPr>
              <p:cNvPr id="44" name="Rectangle 43"/>
              <p:cNvSpPr/>
              <p:nvPr/>
            </p:nvSpPr>
            <p:spPr bwMode="auto">
              <a:xfrm>
                <a:off x="2457697" y="5092820"/>
                <a:ext cx="2316512" cy="1013870"/>
              </a:xfrm>
              <a:prstGeom prst="rect">
                <a:avLst/>
              </a:prstGeom>
              <a:solidFill>
                <a:srgbClr val="8370FF"/>
              </a:solidFill>
              <a:ln w="76200" cap="flat" cmpd="sng" algn="ctr">
                <a:solidFill>
                  <a:srgbClr val="6E20FF"/>
                </a:solidFill>
                <a:prstDash val="solid"/>
                <a:round/>
                <a:headEnd type="none" w="med" len="med"/>
                <a:tailEnd type="none" w="med" len="med"/>
              </a:ln>
              <a:effectLst/>
              <a:extLst/>
            </p:spPr>
            <p:txBody>
              <a:bodyPr rtlCol="0" anchor="ctr"/>
              <a:lstStyle/>
              <a:p>
                <a:endParaRPr lang="en-US" sz="2200" dirty="0">
                  <a:solidFill>
                    <a:srgbClr val="008000"/>
                  </a:solidFill>
                </a:endParaRPr>
              </a:p>
            </p:txBody>
          </p:sp>
        </p:grpSp>
        <p:grpSp>
          <p:nvGrpSpPr>
            <p:cNvPr id="10" name="Group 9"/>
            <p:cNvGrpSpPr/>
            <p:nvPr/>
          </p:nvGrpSpPr>
          <p:grpSpPr>
            <a:xfrm>
              <a:off x="5389844" y="3861048"/>
              <a:ext cx="1321897" cy="1115519"/>
              <a:chOff x="2457696" y="4078949"/>
              <a:chExt cx="2316513" cy="2027741"/>
            </a:xfrm>
          </p:grpSpPr>
          <p:sp>
            <p:nvSpPr>
              <p:cNvPr id="11" name="Rectangle 10"/>
              <p:cNvSpPr/>
              <p:nvPr/>
            </p:nvSpPr>
            <p:spPr bwMode="auto">
              <a:xfrm>
                <a:off x="2457696" y="4078949"/>
                <a:ext cx="579128" cy="506935"/>
              </a:xfrm>
              <a:prstGeom prst="rect">
                <a:avLst/>
              </a:prstGeom>
              <a:solidFill>
                <a:schemeClr val="bg2"/>
              </a:solidFill>
              <a:ln w="25400" cap="flat" cmpd="sng" algn="ctr">
                <a:solidFill>
                  <a:schemeClr val="accent1"/>
                </a:solidFill>
                <a:prstDash val="solid"/>
                <a:round/>
                <a:headEnd type="none" w="med" len="med"/>
                <a:tailEnd type="none" w="med" len="med"/>
              </a:ln>
              <a:effectLst/>
              <a:extLst/>
            </p:spPr>
            <p:txBody>
              <a:bodyPr rtlCol="0" anchor="ctr"/>
              <a:lstStyle/>
              <a:p>
                <a:pPr algn="ctr"/>
                <a:endParaRPr lang="en-US" sz="2500"/>
              </a:p>
            </p:txBody>
          </p:sp>
          <p:sp>
            <p:nvSpPr>
              <p:cNvPr id="12" name="Rectangle 11"/>
              <p:cNvSpPr/>
              <p:nvPr/>
            </p:nvSpPr>
            <p:spPr bwMode="auto">
              <a:xfrm>
                <a:off x="3036824" y="4078949"/>
                <a:ext cx="579128" cy="506935"/>
              </a:xfrm>
              <a:prstGeom prst="rect">
                <a:avLst/>
              </a:prstGeom>
              <a:solidFill>
                <a:schemeClr val="bg2"/>
              </a:solidFill>
              <a:ln w="25400" cap="flat" cmpd="sng" algn="ctr">
                <a:solidFill>
                  <a:schemeClr val="accent1"/>
                </a:solidFill>
                <a:prstDash val="solid"/>
                <a:round/>
                <a:headEnd type="none" w="med" len="med"/>
                <a:tailEnd type="none" w="med" len="med"/>
              </a:ln>
              <a:effectLst/>
              <a:extLst/>
            </p:spPr>
            <p:txBody>
              <a:bodyPr rtlCol="0" anchor="ctr"/>
              <a:lstStyle/>
              <a:p>
                <a:pPr algn="ctr"/>
                <a:endParaRPr lang="en-US" sz="2500"/>
              </a:p>
            </p:txBody>
          </p:sp>
          <p:sp>
            <p:nvSpPr>
              <p:cNvPr id="13" name="Rectangle 12"/>
              <p:cNvSpPr/>
              <p:nvPr/>
            </p:nvSpPr>
            <p:spPr bwMode="auto">
              <a:xfrm>
                <a:off x="2457696" y="4585885"/>
                <a:ext cx="579128" cy="506935"/>
              </a:xfrm>
              <a:prstGeom prst="rect">
                <a:avLst/>
              </a:prstGeom>
              <a:solidFill>
                <a:schemeClr val="bg2"/>
              </a:solidFill>
              <a:ln w="25400" cap="flat" cmpd="sng" algn="ctr">
                <a:solidFill>
                  <a:schemeClr val="accent1"/>
                </a:solidFill>
                <a:prstDash val="solid"/>
                <a:round/>
                <a:headEnd type="none" w="med" len="med"/>
                <a:tailEnd type="none" w="med" len="med"/>
              </a:ln>
              <a:effectLst/>
              <a:extLst/>
            </p:spPr>
            <p:txBody>
              <a:bodyPr rtlCol="0" anchor="ctr"/>
              <a:lstStyle/>
              <a:p>
                <a:pPr algn="ctr"/>
                <a:endParaRPr lang="en-US" sz="2500"/>
              </a:p>
            </p:txBody>
          </p:sp>
          <p:sp>
            <p:nvSpPr>
              <p:cNvPr id="14" name="Rectangle 13"/>
              <p:cNvSpPr/>
              <p:nvPr/>
            </p:nvSpPr>
            <p:spPr bwMode="auto">
              <a:xfrm>
                <a:off x="3036824" y="4585885"/>
                <a:ext cx="579128" cy="506935"/>
              </a:xfrm>
              <a:prstGeom prst="rect">
                <a:avLst/>
              </a:prstGeom>
              <a:solidFill>
                <a:schemeClr val="bg2"/>
              </a:solidFill>
              <a:ln w="25400" cap="flat" cmpd="sng" algn="ctr">
                <a:solidFill>
                  <a:schemeClr val="accent1"/>
                </a:solidFill>
                <a:prstDash val="solid"/>
                <a:round/>
                <a:headEnd type="none" w="med" len="med"/>
                <a:tailEnd type="none" w="med" len="med"/>
              </a:ln>
              <a:effectLst/>
              <a:extLst/>
            </p:spPr>
            <p:txBody>
              <a:bodyPr rtlCol="0" anchor="ctr"/>
              <a:lstStyle/>
              <a:p>
                <a:pPr algn="ctr"/>
                <a:endParaRPr lang="en-US" sz="2500"/>
              </a:p>
            </p:txBody>
          </p:sp>
          <p:sp>
            <p:nvSpPr>
              <p:cNvPr id="15" name="Rectangle 14"/>
              <p:cNvSpPr/>
              <p:nvPr/>
            </p:nvSpPr>
            <p:spPr bwMode="auto">
              <a:xfrm>
                <a:off x="3615952" y="4078949"/>
                <a:ext cx="579128" cy="506935"/>
              </a:xfrm>
              <a:prstGeom prst="rect">
                <a:avLst/>
              </a:prstGeom>
              <a:solidFill>
                <a:schemeClr val="bg2"/>
              </a:solidFill>
              <a:ln w="25400" cap="flat" cmpd="sng" algn="ctr">
                <a:solidFill>
                  <a:schemeClr val="accent1"/>
                </a:solidFill>
                <a:prstDash val="solid"/>
                <a:round/>
                <a:headEnd type="none" w="med" len="med"/>
                <a:tailEnd type="none" w="med" len="med"/>
              </a:ln>
              <a:effectLst/>
              <a:extLst/>
            </p:spPr>
            <p:txBody>
              <a:bodyPr rtlCol="0" anchor="ctr"/>
              <a:lstStyle/>
              <a:p>
                <a:pPr algn="ctr"/>
                <a:endParaRPr lang="en-US" sz="2500"/>
              </a:p>
            </p:txBody>
          </p:sp>
          <p:sp>
            <p:nvSpPr>
              <p:cNvPr id="16" name="Rectangle 15"/>
              <p:cNvSpPr/>
              <p:nvPr/>
            </p:nvSpPr>
            <p:spPr bwMode="auto">
              <a:xfrm>
                <a:off x="4195080" y="4078949"/>
                <a:ext cx="579128" cy="506935"/>
              </a:xfrm>
              <a:prstGeom prst="rect">
                <a:avLst/>
              </a:prstGeom>
              <a:solidFill>
                <a:schemeClr val="bg2"/>
              </a:solidFill>
              <a:ln w="25400" cap="flat" cmpd="sng" algn="ctr">
                <a:solidFill>
                  <a:schemeClr val="accent1"/>
                </a:solidFill>
                <a:prstDash val="solid"/>
                <a:round/>
                <a:headEnd type="none" w="med" len="med"/>
                <a:tailEnd type="none" w="med" len="med"/>
              </a:ln>
              <a:effectLst/>
              <a:extLst/>
            </p:spPr>
            <p:txBody>
              <a:bodyPr rtlCol="0" anchor="ctr"/>
              <a:lstStyle/>
              <a:p>
                <a:pPr algn="ctr"/>
                <a:endParaRPr lang="en-US" sz="2500"/>
              </a:p>
            </p:txBody>
          </p:sp>
          <p:sp>
            <p:nvSpPr>
              <p:cNvPr id="17" name="Rectangle 16"/>
              <p:cNvSpPr/>
              <p:nvPr/>
            </p:nvSpPr>
            <p:spPr bwMode="auto">
              <a:xfrm>
                <a:off x="3615952" y="4585885"/>
                <a:ext cx="579128" cy="506935"/>
              </a:xfrm>
              <a:prstGeom prst="rect">
                <a:avLst/>
              </a:prstGeom>
              <a:solidFill>
                <a:schemeClr val="bg2"/>
              </a:solidFill>
              <a:ln w="25400" cap="flat" cmpd="sng" algn="ctr">
                <a:solidFill>
                  <a:schemeClr val="accent1"/>
                </a:solidFill>
                <a:prstDash val="solid"/>
                <a:round/>
                <a:headEnd type="none" w="med" len="med"/>
                <a:tailEnd type="none" w="med" len="med"/>
              </a:ln>
              <a:effectLst/>
              <a:extLst/>
            </p:spPr>
            <p:txBody>
              <a:bodyPr rtlCol="0" anchor="ctr"/>
              <a:lstStyle/>
              <a:p>
                <a:pPr algn="ctr"/>
                <a:endParaRPr lang="en-US" sz="2500"/>
              </a:p>
            </p:txBody>
          </p:sp>
          <p:sp>
            <p:nvSpPr>
              <p:cNvPr id="18" name="Rectangle 17"/>
              <p:cNvSpPr/>
              <p:nvPr/>
            </p:nvSpPr>
            <p:spPr bwMode="auto">
              <a:xfrm>
                <a:off x="4195080" y="4585885"/>
                <a:ext cx="579128" cy="506935"/>
              </a:xfrm>
              <a:prstGeom prst="rect">
                <a:avLst/>
              </a:prstGeom>
              <a:solidFill>
                <a:schemeClr val="bg2"/>
              </a:solidFill>
              <a:ln w="25400" cap="flat" cmpd="sng" algn="ctr">
                <a:solidFill>
                  <a:schemeClr val="accent1"/>
                </a:solidFill>
                <a:prstDash val="solid"/>
                <a:round/>
                <a:headEnd type="none" w="med" len="med"/>
                <a:tailEnd type="none" w="med" len="med"/>
              </a:ln>
              <a:effectLst/>
              <a:extLst/>
            </p:spPr>
            <p:txBody>
              <a:bodyPr rtlCol="0" anchor="ctr"/>
              <a:lstStyle/>
              <a:p>
                <a:pPr algn="ctr"/>
                <a:endParaRPr lang="en-US" sz="2500"/>
              </a:p>
            </p:txBody>
          </p:sp>
          <p:sp>
            <p:nvSpPr>
              <p:cNvPr id="19" name="Rectangle 18"/>
              <p:cNvSpPr/>
              <p:nvPr/>
            </p:nvSpPr>
            <p:spPr bwMode="auto">
              <a:xfrm>
                <a:off x="2457696" y="5092820"/>
                <a:ext cx="579128" cy="506935"/>
              </a:xfrm>
              <a:prstGeom prst="rect">
                <a:avLst/>
              </a:prstGeom>
              <a:solidFill>
                <a:schemeClr val="bg2"/>
              </a:solidFill>
              <a:ln w="25400" cap="flat" cmpd="sng" algn="ctr">
                <a:solidFill>
                  <a:schemeClr val="accent1"/>
                </a:solidFill>
                <a:prstDash val="solid"/>
                <a:round/>
                <a:headEnd type="none" w="med" len="med"/>
                <a:tailEnd type="none" w="med" len="med"/>
              </a:ln>
              <a:effectLst/>
              <a:extLst/>
            </p:spPr>
            <p:txBody>
              <a:bodyPr rtlCol="0" anchor="ctr"/>
              <a:lstStyle/>
              <a:p>
                <a:pPr algn="ctr"/>
                <a:endParaRPr lang="en-US" sz="2500"/>
              </a:p>
            </p:txBody>
          </p:sp>
          <p:sp>
            <p:nvSpPr>
              <p:cNvPr id="20" name="Rectangle 19"/>
              <p:cNvSpPr/>
              <p:nvPr/>
            </p:nvSpPr>
            <p:spPr bwMode="auto">
              <a:xfrm>
                <a:off x="3036824" y="5092820"/>
                <a:ext cx="579128" cy="506935"/>
              </a:xfrm>
              <a:prstGeom prst="rect">
                <a:avLst/>
              </a:prstGeom>
              <a:solidFill>
                <a:schemeClr val="bg2"/>
              </a:solidFill>
              <a:ln w="25400" cap="flat" cmpd="sng" algn="ctr">
                <a:solidFill>
                  <a:schemeClr val="accent1"/>
                </a:solidFill>
                <a:prstDash val="solid"/>
                <a:round/>
                <a:headEnd type="none" w="med" len="med"/>
                <a:tailEnd type="none" w="med" len="med"/>
              </a:ln>
              <a:effectLst/>
              <a:extLst/>
            </p:spPr>
            <p:txBody>
              <a:bodyPr rtlCol="0" anchor="ctr"/>
              <a:lstStyle/>
              <a:p>
                <a:pPr algn="ctr"/>
                <a:endParaRPr lang="en-US" sz="2500"/>
              </a:p>
            </p:txBody>
          </p:sp>
          <p:sp>
            <p:nvSpPr>
              <p:cNvPr id="21" name="Rectangle 20"/>
              <p:cNvSpPr/>
              <p:nvPr/>
            </p:nvSpPr>
            <p:spPr bwMode="auto">
              <a:xfrm>
                <a:off x="2457696" y="5599755"/>
                <a:ext cx="579128" cy="506935"/>
              </a:xfrm>
              <a:prstGeom prst="rect">
                <a:avLst/>
              </a:prstGeom>
              <a:solidFill>
                <a:schemeClr val="bg2"/>
              </a:solidFill>
              <a:ln w="25400" cap="flat" cmpd="sng" algn="ctr">
                <a:solidFill>
                  <a:schemeClr val="accent1"/>
                </a:solidFill>
                <a:prstDash val="solid"/>
                <a:round/>
                <a:headEnd type="none" w="med" len="med"/>
                <a:tailEnd type="none" w="med" len="med"/>
              </a:ln>
              <a:effectLst/>
              <a:extLst/>
            </p:spPr>
            <p:txBody>
              <a:bodyPr rtlCol="0" anchor="ctr"/>
              <a:lstStyle/>
              <a:p>
                <a:pPr algn="ctr"/>
                <a:endParaRPr lang="en-US" sz="2500"/>
              </a:p>
            </p:txBody>
          </p:sp>
          <p:sp>
            <p:nvSpPr>
              <p:cNvPr id="22" name="Rectangle 21"/>
              <p:cNvSpPr/>
              <p:nvPr/>
            </p:nvSpPr>
            <p:spPr bwMode="auto">
              <a:xfrm>
                <a:off x="3036824" y="5599755"/>
                <a:ext cx="579128" cy="506935"/>
              </a:xfrm>
              <a:prstGeom prst="rect">
                <a:avLst/>
              </a:prstGeom>
              <a:solidFill>
                <a:schemeClr val="bg2"/>
              </a:solidFill>
              <a:ln w="25400" cap="flat" cmpd="sng" algn="ctr">
                <a:solidFill>
                  <a:schemeClr val="accent1"/>
                </a:solidFill>
                <a:prstDash val="solid"/>
                <a:round/>
                <a:headEnd type="none" w="med" len="med"/>
                <a:tailEnd type="none" w="med" len="med"/>
              </a:ln>
              <a:effectLst/>
              <a:extLst/>
            </p:spPr>
            <p:txBody>
              <a:bodyPr rtlCol="0" anchor="ctr"/>
              <a:lstStyle/>
              <a:p>
                <a:pPr algn="ctr"/>
                <a:endParaRPr lang="en-US" sz="2500"/>
              </a:p>
            </p:txBody>
          </p:sp>
          <p:sp>
            <p:nvSpPr>
              <p:cNvPr id="23" name="Rectangle 22"/>
              <p:cNvSpPr/>
              <p:nvPr/>
            </p:nvSpPr>
            <p:spPr bwMode="auto">
              <a:xfrm>
                <a:off x="3615952" y="5092820"/>
                <a:ext cx="579128" cy="506935"/>
              </a:xfrm>
              <a:prstGeom prst="rect">
                <a:avLst/>
              </a:prstGeom>
              <a:solidFill>
                <a:schemeClr val="bg2"/>
              </a:solidFill>
              <a:ln w="25400" cap="flat" cmpd="sng" algn="ctr">
                <a:solidFill>
                  <a:schemeClr val="accent1"/>
                </a:solidFill>
                <a:prstDash val="solid"/>
                <a:round/>
                <a:headEnd type="none" w="med" len="med"/>
                <a:tailEnd type="none" w="med" len="med"/>
              </a:ln>
              <a:effectLst/>
              <a:extLst/>
            </p:spPr>
            <p:txBody>
              <a:bodyPr rtlCol="0" anchor="ctr"/>
              <a:lstStyle/>
              <a:p>
                <a:pPr algn="ctr"/>
                <a:endParaRPr lang="en-US" sz="2500"/>
              </a:p>
            </p:txBody>
          </p:sp>
          <p:sp>
            <p:nvSpPr>
              <p:cNvPr id="24" name="Rectangle 23"/>
              <p:cNvSpPr/>
              <p:nvPr/>
            </p:nvSpPr>
            <p:spPr bwMode="auto">
              <a:xfrm>
                <a:off x="4195080" y="5092820"/>
                <a:ext cx="579128" cy="506935"/>
              </a:xfrm>
              <a:prstGeom prst="rect">
                <a:avLst/>
              </a:prstGeom>
              <a:solidFill>
                <a:schemeClr val="bg2"/>
              </a:solidFill>
              <a:ln w="25400" cap="flat" cmpd="sng" algn="ctr">
                <a:solidFill>
                  <a:schemeClr val="accent1"/>
                </a:solidFill>
                <a:prstDash val="solid"/>
                <a:round/>
                <a:headEnd type="none" w="med" len="med"/>
                <a:tailEnd type="none" w="med" len="med"/>
              </a:ln>
              <a:effectLst/>
              <a:extLst/>
            </p:spPr>
            <p:txBody>
              <a:bodyPr rtlCol="0" anchor="ctr"/>
              <a:lstStyle/>
              <a:p>
                <a:pPr algn="ctr"/>
                <a:endParaRPr lang="en-US" sz="2500"/>
              </a:p>
            </p:txBody>
          </p:sp>
          <p:sp>
            <p:nvSpPr>
              <p:cNvPr id="25" name="Rectangle 24"/>
              <p:cNvSpPr/>
              <p:nvPr/>
            </p:nvSpPr>
            <p:spPr bwMode="auto">
              <a:xfrm>
                <a:off x="3615952" y="5599755"/>
                <a:ext cx="579128" cy="506935"/>
              </a:xfrm>
              <a:prstGeom prst="rect">
                <a:avLst/>
              </a:prstGeom>
              <a:solidFill>
                <a:schemeClr val="bg2"/>
              </a:solidFill>
              <a:ln w="25400" cap="flat" cmpd="sng" algn="ctr">
                <a:solidFill>
                  <a:schemeClr val="accent1"/>
                </a:solidFill>
                <a:prstDash val="solid"/>
                <a:round/>
                <a:headEnd type="none" w="med" len="med"/>
                <a:tailEnd type="none" w="med" len="med"/>
              </a:ln>
              <a:effectLst/>
              <a:extLst/>
            </p:spPr>
            <p:txBody>
              <a:bodyPr rtlCol="0" anchor="ctr"/>
              <a:lstStyle/>
              <a:p>
                <a:pPr algn="ctr"/>
                <a:endParaRPr lang="en-US" sz="2500"/>
              </a:p>
            </p:txBody>
          </p:sp>
          <p:sp>
            <p:nvSpPr>
              <p:cNvPr id="26" name="Rectangle 25"/>
              <p:cNvSpPr/>
              <p:nvPr/>
            </p:nvSpPr>
            <p:spPr bwMode="auto">
              <a:xfrm>
                <a:off x="4195080" y="5599755"/>
                <a:ext cx="579128" cy="506935"/>
              </a:xfrm>
              <a:prstGeom prst="rect">
                <a:avLst/>
              </a:prstGeom>
              <a:solidFill>
                <a:schemeClr val="bg2"/>
              </a:solidFill>
              <a:ln w="25400" cap="flat" cmpd="sng" algn="ctr">
                <a:solidFill>
                  <a:schemeClr val="accent1"/>
                </a:solidFill>
                <a:prstDash val="solid"/>
                <a:round/>
                <a:headEnd type="none" w="med" len="med"/>
                <a:tailEnd type="none" w="med" len="med"/>
              </a:ln>
              <a:effectLst/>
              <a:extLst/>
            </p:spPr>
            <p:txBody>
              <a:bodyPr rtlCol="0" anchor="ctr"/>
              <a:lstStyle/>
              <a:p>
                <a:pPr algn="ctr"/>
                <a:endParaRPr lang="en-US" sz="2500"/>
              </a:p>
            </p:txBody>
          </p:sp>
          <p:sp>
            <p:nvSpPr>
              <p:cNvPr id="27" name="Rectangle 26"/>
              <p:cNvSpPr/>
              <p:nvPr/>
            </p:nvSpPr>
            <p:spPr bwMode="auto">
              <a:xfrm>
                <a:off x="2457697" y="4078949"/>
                <a:ext cx="2316512" cy="2027741"/>
              </a:xfrm>
              <a:prstGeom prst="rect">
                <a:avLst/>
              </a:prstGeom>
              <a:solidFill>
                <a:srgbClr val="3366FF"/>
              </a:solidFill>
              <a:ln w="76200" cap="flat" cmpd="sng" algn="ctr">
                <a:solidFill>
                  <a:srgbClr val="0000FF"/>
                </a:solidFill>
                <a:prstDash val="solid"/>
                <a:round/>
                <a:headEnd type="none" w="med" len="med"/>
                <a:tailEnd type="none" w="med" len="med"/>
              </a:ln>
              <a:effectLst/>
              <a:extLst/>
            </p:spPr>
            <p:txBody>
              <a:bodyPr rtlCol="0" anchor="ctr"/>
              <a:lstStyle/>
              <a:p>
                <a:endParaRPr lang="en-US" sz="2200" dirty="0">
                  <a:solidFill>
                    <a:srgbClr val="008000"/>
                  </a:solidFill>
                </a:endParaRPr>
              </a:p>
            </p:txBody>
          </p:sp>
        </p:grpSp>
      </p:grpSp>
      <p:grpSp>
        <p:nvGrpSpPr>
          <p:cNvPr id="70" name="Group 69"/>
          <p:cNvGrpSpPr/>
          <p:nvPr/>
        </p:nvGrpSpPr>
        <p:grpSpPr>
          <a:xfrm>
            <a:off x="3493263" y="1700808"/>
            <a:ext cx="2014841" cy="1728192"/>
            <a:chOff x="1340510" y="3505329"/>
            <a:chExt cx="2601180" cy="2305586"/>
          </a:xfrm>
        </p:grpSpPr>
        <p:grpSp>
          <p:nvGrpSpPr>
            <p:cNvPr id="75" name="Group 74"/>
            <p:cNvGrpSpPr/>
            <p:nvPr/>
          </p:nvGrpSpPr>
          <p:grpSpPr>
            <a:xfrm>
              <a:off x="1349402" y="3505329"/>
              <a:ext cx="2592288" cy="2304256"/>
              <a:chOff x="3910112" y="2788568"/>
              <a:chExt cx="2592288" cy="2304256"/>
            </a:xfrm>
          </p:grpSpPr>
          <p:sp>
            <p:nvSpPr>
              <p:cNvPr id="81" name="Rectangle 80"/>
              <p:cNvSpPr/>
              <p:nvPr/>
            </p:nvSpPr>
            <p:spPr bwMode="auto">
              <a:xfrm>
                <a:off x="3910112" y="2788568"/>
                <a:ext cx="648072" cy="576064"/>
              </a:xfrm>
              <a:prstGeom prst="rect">
                <a:avLst/>
              </a:prstGeom>
              <a:solidFill>
                <a:schemeClr val="bg2"/>
              </a:solidFill>
              <a:ln w="25400" cap="flat" cmpd="sng" algn="ctr">
                <a:solidFill>
                  <a:schemeClr val="accent1"/>
                </a:solidFill>
                <a:prstDash val="solid"/>
                <a:round/>
                <a:headEnd type="none" w="med" len="med"/>
                <a:tailEnd type="none" w="med" len="med"/>
              </a:ln>
              <a:effectLst/>
              <a:extLst/>
            </p:spPr>
            <p:txBody>
              <a:bodyPr rtlCol="0" anchor="ctr"/>
              <a:lstStyle/>
              <a:p>
                <a:pPr algn="ctr"/>
                <a:endParaRPr lang="en-US" sz="2400"/>
              </a:p>
            </p:txBody>
          </p:sp>
          <p:sp>
            <p:nvSpPr>
              <p:cNvPr id="82" name="Rectangle 81"/>
              <p:cNvSpPr/>
              <p:nvPr/>
            </p:nvSpPr>
            <p:spPr bwMode="auto">
              <a:xfrm>
                <a:off x="4558184" y="2788568"/>
                <a:ext cx="648072" cy="576064"/>
              </a:xfrm>
              <a:prstGeom prst="rect">
                <a:avLst/>
              </a:prstGeom>
              <a:solidFill>
                <a:schemeClr val="bg2"/>
              </a:solidFill>
              <a:ln w="25400" cap="flat" cmpd="sng" algn="ctr">
                <a:solidFill>
                  <a:schemeClr val="accent1"/>
                </a:solidFill>
                <a:prstDash val="solid"/>
                <a:round/>
                <a:headEnd type="none" w="med" len="med"/>
                <a:tailEnd type="none" w="med" len="med"/>
              </a:ln>
              <a:effectLst/>
              <a:extLst/>
            </p:spPr>
            <p:txBody>
              <a:bodyPr rtlCol="0" anchor="ctr"/>
              <a:lstStyle/>
              <a:p>
                <a:pPr algn="ctr"/>
                <a:endParaRPr lang="en-US" sz="2400"/>
              </a:p>
            </p:txBody>
          </p:sp>
          <p:sp>
            <p:nvSpPr>
              <p:cNvPr id="83" name="Rectangle 82"/>
              <p:cNvSpPr/>
              <p:nvPr/>
            </p:nvSpPr>
            <p:spPr bwMode="auto">
              <a:xfrm>
                <a:off x="3910112" y="3364632"/>
                <a:ext cx="648072" cy="576064"/>
              </a:xfrm>
              <a:prstGeom prst="rect">
                <a:avLst/>
              </a:prstGeom>
              <a:solidFill>
                <a:schemeClr val="bg2"/>
              </a:solidFill>
              <a:ln w="25400" cap="flat" cmpd="sng" algn="ctr">
                <a:solidFill>
                  <a:schemeClr val="accent1"/>
                </a:solidFill>
                <a:prstDash val="solid"/>
                <a:round/>
                <a:headEnd type="none" w="med" len="med"/>
                <a:tailEnd type="none" w="med" len="med"/>
              </a:ln>
              <a:effectLst/>
              <a:extLst/>
            </p:spPr>
            <p:txBody>
              <a:bodyPr rtlCol="0" anchor="ctr"/>
              <a:lstStyle/>
              <a:p>
                <a:pPr algn="ctr"/>
                <a:endParaRPr lang="en-US" sz="2400"/>
              </a:p>
            </p:txBody>
          </p:sp>
          <p:sp>
            <p:nvSpPr>
              <p:cNvPr id="84" name="Rectangle 83"/>
              <p:cNvSpPr/>
              <p:nvPr/>
            </p:nvSpPr>
            <p:spPr bwMode="auto">
              <a:xfrm>
                <a:off x="4558184" y="3364632"/>
                <a:ext cx="648072" cy="576064"/>
              </a:xfrm>
              <a:prstGeom prst="rect">
                <a:avLst/>
              </a:prstGeom>
              <a:solidFill>
                <a:schemeClr val="bg2"/>
              </a:solidFill>
              <a:ln w="25400" cap="flat" cmpd="sng" algn="ctr">
                <a:solidFill>
                  <a:schemeClr val="accent1"/>
                </a:solidFill>
                <a:prstDash val="solid"/>
                <a:round/>
                <a:headEnd type="none" w="med" len="med"/>
                <a:tailEnd type="none" w="med" len="med"/>
              </a:ln>
              <a:effectLst/>
              <a:extLst/>
            </p:spPr>
            <p:txBody>
              <a:bodyPr rtlCol="0" anchor="ctr"/>
              <a:lstStyle/>
              <a:p>
                <a:pPr algn="ctr"/>
                <a:endParaRPr lang="en-US" sz="2400"/>
              </a:p>
            </p:txBody>
          </p:sp>
          <p:sp>
            <p:nvSpPr>
              <p:cNvPr id="85" name="Rectangle 84"/>
              <p:cNvSpPr/>
              <p:nvPr/>
            </p:nvSpPr>
            <p:spPr bwMode="auto">
              <a:xfrm>
                <a:off x="5206256" y="2788568"/>
                <a:ext cx="648072" cy="576064"/>
              </a:xfrm>
              <a:prstGeom prst="rect">
                <a:avLst/>
              </a:prstGeom>
              <a:solidFill>
                <a:schemeClr val="bg2"/>
              </a:solidFill>
              <a:ln w="25400" cap="flat" cmpd="sng" algn="ctr">
                <a:solidFill>
                  <a:schemeClr val="accent1"/>
                </a:solidFill>
                <a:prstDash val="solid"/>
                <a:round/>
                <a:headEnd type="none" w="med" len="med"/>
                <a:tailEnd type="none" w="med" len="med"/>
              </a:ln>
              <a:effectLst/>
              <a:extLst/>
            </p:spPr>
            <p:txBody>
              <a:bodyPr rtlCol="0" anchor="ctr"/>
              <a:lstStyle/>
              <a:p>
                <a:pPr algn="ctr"/>
                <a:endParaRPr lang="en-US" sz="2400"/>
              </a:p>
            </p:txBody>
          </p:sp>
          <p:sp>
            <p:nvSpPr>
              <p:cNvPr id="86" name="Rectangle 85"/>
              <p:cNvSpPr/>
              <p:nvPr/>
            </p:nvSpPr>
            <p:spPr bwMode="auto">
              <a:xfrm>
                <a:off x="5854328" y="2788568"/>
                <a:ext cx="648072" cy="576064"/>
              </a:xfrm>
              <a:prstGeom prst="rect">
                <a:avLst/>
              </a:prstGeom>
              <a:solidFill>
                <a:schemeClr val="bg2"/>
              </a:solidFill>
              <a:ln w="25400" cap="flat" cmpd="sng" algn="ctr">
                <a:solidFill>
                  <a:schemeClr val="accent1"/>
                </a:solidFill>
                <a:prstDash val="solid"/>
                <a:round/>
                <a:headEnd type="none" w="med" len="med"/>
                <a:tailEnd type="none" w="med" len="med"/>
              </a:ln>
              <a:effectLst/>
              <a:extLst/>
            </p:spPr>
            <p:txBody>
              <a:bodyPr rtlCol="0" anchor="ctr"/>
              <a:lstStyle/>
              <a:p>
                <a:pPr algn="ctr"/>
                <a:endParaRPr lang="en-US" sz="2400"/>
              </a:p>
            </p:txBody>
          </p:sp>
          <p:sp>
            <p:nvSpPr>
              <p:cNvPr id="87" name="Rectangle 86"/>
              <p:cNvSpPr/>
              <p:nvPr/>
            </p:nvSpPr>
            <p:spPr bwMode="auto">
              <a:xfrm>
                <a:off x="5206256" y="3364632"/>
                <a:ext cx="648072" cy="576064"/>
              </a:xfrm>
              <a:prstGeom prst="rect">
                <a:avLst/>
              </a:prstGeom>
              <a:solidFill>
                <a:schemeClr val="bg2"/>
              </a:solidFill>
              <a:ln w="25400" cap="flat" cmpd="sng" algn="ctr">
                <a:solidFill>
                  <a:schemeClr val="accent1"/>
                </a:solidFill>
                <a:prstDash val="solid"/>
                <a:round/>
                <a:headEnd type="none" w="med" len="med"/>
                <a:tailEnd type="none" w="med" len="med"/>
              </a:ln>
              <a:effectLst/>
              <a:extLst/>
            </p:spPr>
            <p:txBody>
              <a:bodyPr rtlCol="0" anchor="ctr"/>
              <a:lstStyle/>
              <a:p>
                <a:pPr algn="ctr"/>
                <a:endParaRPr lang="en-US" sz="2400"/>
              </a:p>
            </p:txBody>
          </p:sp>
          <p:sp>
            <p:nvSpPr>
              <p:cNvPr id="88" name="Rectangle 87"/>
              <p:cNvSpPr/>
              <p:nvPr/>
            </p:nvSpPr>
            <p:spPr bwMode="auto">
              <a:xfrm>
                <a:off x="5854328" y="3364632"/>
                <a:ext cx="648072" cy="576064"/>
              </a:xfrm>
              <a:prstGeom prst="rect">
                <a:avLst/>
              </a:prstGeom>
              <a:solidFill>
                <a:schemeClr val="bg2"/>
              </a:solidFill>
              <a:ln w="25400" cap="flat" cmpd="sng" algn="ctr">
                <a:solidFill>
                  <a:schemeClr val="accent1"/>
                </a:solidFill>
                <a:prstDash val="solid"/>
                <a:round/>
                <a:headEnd type="none" w="med" len="med"/>
                <a:tailEnd type="none" w="med" len="med"/>
              </a:ln>
              <a:effectLst/>
              <a:extLst/>
            </p:spPr>
            <p:txBody>
              <a:bodyPr rtlCol="0" anchor="ctr"/>
              <a:lstStyle/>
              <a:p>
                <a:pPr algn="ctr"/>
                <a:endParaRPr lang="en-US" sz="2400"/>
              </a:p>
            </p:txBody>
          </p:sp>
          <p:sp>
            <p:nvSpPr>
              <p:cNvPr id="89" name="Rectangle 88"/>
              <p:cNvSpPr/>
              <p:nvPr/>
            </p:nvSpPr>
            <p:spPr bwMode="auto">
              <a:xfrm>
                <a:off x="3910112" y="3940696"/>
                <a:ext cx="648072" cy="576064"/>
              </a:xfrm>
              <a:prstGeom prst="rect">
                <a:avLst/>
              </a:prstGeom>
              <a:solidFill>
                <a:schemeClr val="bg2"/>
              </a:solidFill>
              <a:ln w="25400" cap="flat" cmpd="sng" algn="ctr">
                <a:solidFill>
                  <a:schemeClr val="accent1"/>
                </a:solidFill>
                <a:prstDash val="solid"/>
                <a:round/>
                <a:headEnd type="none" w="med" len="med"/>
                <a:tailEnd type="none" w="med" len="med"/>
              </a:ln>
              <a:effectLst/>
              <a:extLst/>
            </p:spPr>
            <p:txBody>
              <a:bodyPr rtlCol="0" anchor="ctr"/>
              <a:lstStyle/>
              <a:p>
                <a:pPr algn="ctr"/>
                <a:endParaRPr lang="en-US" sz="2400"/>
              </a:p>
            </p:txBody>
          </p:sp>
          <p:sp>
            <p:nvSpPr>
              <p:cNvPr id="90" name="Rectangle 89"/>
              <p:cNvSpPr/>
              <p:nvPr/>
            </p:nvSpPr>
            <p:spPr bwMode="auto">
              <a:xfrm>
                <a:off x="4558184" y="3940696"/>
                <a:ext cx="648072" cy="576064"/>
              </a:xfrm>
              <a:prstGeom prst="rect">
                <a:avLst/>
              </a:prstGeom>
              <a:solidFill>
                <a:schemeClr val="bg2"/>
              </a:solidFill>
              <a:ln w="25400" cap="flat" cmpd="sng" algn="ctr">
                <a:solidFill>
                  <a:schemeClr val="accent1"/>
                </a:solidFill>
                <a:prstDash val="solid"/>
                <a:round/>
                <a:headEnd type="none" w="med" len="med"/>
                <a:tailEnd type="none" w="med" len="med"/>
              </a:ln>
              <a:effectLst/>
              <a:extLst/>
            </p:spPr>
            <p:txBody>
              <a:bodyPr rtlCol="0" anchor="ctr"/>
              <a:lstStyle/>
              <a:p>
                <a:pPr algn="ctr"/>
                <a:endParaRPr lang="en-US" sz="2400"/>
              </a:p>
            </p:txBody>
          </p:sp>
          <p:sp>
            <p:nvSpPr>
              <p:cNvPr id="91" name="Rectangle 90"/>
              <p:cNvSpPr/>
              <p:nvPr/>
            </p:nvSpPr>
            <p:spPr bwMode="auto">
              <a:xfrm>
                <a:off x="3910112" y="4516760"/>
                <a:ext cx="648072" cy="576064"/>
              </a:xfrm>
              <a:prstGeom prst="rect">
                <a:avLst/>
              </a:prstGeom>
              <a:solidFill>
                <a:schemeClr val="bg2"/>
              </a:solidFill>
              <a:ln w="25400" cap="flat" cmpd="sng" algn="ctr">
                <a:solidFill>
                  <a:schemeClr val="accent1"/>
                </a:solidFill>
                <a:prstDash val="solid"/>
                <a:round/>
                <a:headEnd type="none" w="med" len="med"/>
                <a:tailEnd type="none" w="med" len="med"/>
              </a:ln>
              <a:effectLst/>
              <a:extLst/>
            </p:spPr>
            <p:txBody>
              <a:bodyPr rtlCol="0" anchor="ctr"/>
              <a:lstStyle/>
              <a:p>
                <a:pPr algn="ctr"/>
                <a:endParaRPr lang="en-US" sz="2400"/>
              </a:p>
            </p:txBody>
          </p:sp>
          <p:sp>
            <p:nvSpPr>
              <p:cNvPr id="92" name="Rectangle 91"/>
              <p:cNvSpPr/>
              <p:nvPr/>
            </p:nvSpPr>
            <p:spPr bwMode="auto">
              <a:xfrm>
                <a:off x="4558184" y="4516760"/>
                <a:ext cx="648072" cy="576064"/>
              </a:xfrm>
              <a:prstGeom prst="rect">
                <a:avLst/>
              </a:prstGeom>
              <a:solidFill>
                <a:schemeClr val="bg2"/>
              </a:solidFill>
              <a:ln w="25400" cap="flat" cmpd="sng" algn="ctr">
                <a:solidFill>
                  <a:schemeClr val="accent1"/>
                </a:solidFill>
                <a:prstDash val="solid"/>
                <a:round/>
                <a:headEnd type="none" w="med" len="med"/>
                <a:tailEnd type="none" w="med" len="med"/>
              </a:ln>
              <a:effectLst/>
              <a:extLst/>
            </p:spPr>
            <p:txBody>
              <a:bodyPr rtlCol="0" anchor="ctr"/>
              <a:lstStyle/>
              <a:p>
                <a:pPr algn="ctr"/>
                <a:endParaRPr lang="en-US" sz="2400"/>
              </a:p>
            </p:txBody>
          </p:sp>
          <p:sp>
            <p:nvSpPr>
              <p:cNvPr id="93" name="Rectangle 92"/>
              <p:cNvSpPr/>
              <p:nvPr/>
            </p:nvSpPr>
            <p:spPr bwMode="auto">
              <a:xfrm>
                <a:off x="5206256" y="3940696"/>
                <a:ext cx="648072" cy="576064"/>
              </a:xfrm>
              <a:prstGeom prst="rect">
                <a:avLst/>
              </a:prstGeom>
              <a:solidFill>
                <a:schemeClr val="bg2"/>
              </a:solidFill>
              <a:ln w="25400" cap="flat" cmpd="sng" algn="ctr">
                <a:solidFill>
                  <a:schemeClr val="accent1"/>
                </a:solidFill>
                <a:prstDash val="solid"/>
                <a:round/>
                <a:headEnd type="none" w="med" len="med"/>
                <a:tailEnd type="none" w="med" len="med"/>
              </a:ln>
              <a:effectLst/>
              <a:extLst/>
            </p:spPr>
            <p:txBody>
              <a:bodyPr rtlCol="0" anchor="ctr"/>
              <a:lstStyle/>
              <a:p>
                <a:pPr algn="ctr"/>
                <a:endParaRPr lang="en-US" sz="2400"/>
              </a:p>
            </p:txBody>
          </p:sp>
          <p:sp>
            <p:nvSpPr>
              <p:cNvPr id="94" name="Rectangle 93"/>
              <p:cNvSpPr/>
              <p:nvPr/>
            </p:nvSpPr>
            <p:spPr bwMode="auto">
              <a:xfrm>
                <a:off x="5854328" y="3940696"/>
                <a:ext cx="648072" cy="576064"/>
              </a:xfrm>
              <a:prstGeom prst="rect">
                <a:avLst/>
              </a:prstGeom>
              <a:solidFill>
                <a:schemeClr val="bg2"/>
              </a:solidFill>
              <a:ln w="25400" cap="flat" cmpd="sng" algn="ctr">
                <a:solidFill>
                  <a:schemeClr val="accent1"/>
                </a:solidFill>
                <a:prstDash val="solid"/>
                <a:round/>
                <a:headEnd type="none" w="med" len="med"/>
                <a:tailEnd type="none" w="med" len="med"/>
              </a:ln>
              <a:effectLst/>
              <a:extLst/>
            </p:spPr>
            <p:txBody>
              <a:bodyPr rtlCol="0" anchor="ctr"/>
              <a:lstStyle/>
              <a:p>
                <a:pPr algn="ctr"/>
                <a:endParaRPr lang="en-US" sz="2400"/>
              </a:p>
            </p:txBody>
          </p:sp>
          <p:sp>
            <p:nvSpPr>
              <p:cNvPr id="95" name="Rectangle 94"/>
              <p:cNvSpPr/>
              <p:nvPr/>
            </p:nvSpPr>
            <p:spPr bwMode="auto">
              <a:xfrm>
                <a:off x="5206256" y="4516760"/>
                <a:ext cx="648072" cy="576064"/>
              </a:xfrm>
              <a:prstGeom prst="rect">
                <a:avLst/>
              </a:prstGeom>
              <a:solidFill>
                <a:schemeClr val="bg2"/>
              </a:solidFill>
              <a:ln w="25400" cap="flat" cmpd="sng" algn="ctr">
                <a:solidFill>
                  <a:schemeClr val="accent1"/>
                </a:solidFill>
                <a:prstDash val="solid"/>
                <a:round/>
                <a:headEnd type="none" w="med" len="med"/>
                <a:tailEnd type="none" w="med" len="med"/>
              </a:ln>
              <a:effectLst/>
              <a:extLst/>
            </p:spPr>
            <p:txBody>
              <a:bodyPr rtlCol="0" anchor="ctr"/>
              <a:lstStyle/>
              <a:p>
                <a:pPr algn="ctr"/>
                <a:endParaRPr lang="en-US" sz="2400"/>
              </a:p>
            </p:txBody>
          </p:sp>
          <p:sp>
            <p:nvSpPr>
              <p:cNvPr id="96" name="Rectangle 95"/>
              <p:cNvSpPr/>
              <p:nvPr/>
            </p:nvSpPr>
            <p:spPr bwMode="auto">
              <a:xfrm>
                <a:off x="5854328" y="4516760"/>
                <a:ext cx="648072" cy="576064"/>
              </a:xfrm>
              <a:prstGeom prst="rect">
                <a:avLst/>
              </a:prstGeom>
              <a:solidFill>
                <a:schemeClr val="bg2"/>
              </a:solidFill>
              <a:ln w="25400" cap="flat" cmpd="sng" algn="ctr">
                <a:solidFill>
                  <a:schemeClr val="accent1"/>
                </a:solidFill>
                <a:prstDash val="solid"/>
                <a:round/>
                <a:headEnd type="none" w="med" len="med"/>
                <a:tailEnd type="none" w="med" len="med"/>
              </a:ln>
              <a:effectLst/>
              <a:extLst/>
            </p:spPr>
            <p:txBody>
              <a:bodyPr rtlCol="0" anchor="ctr"/>
              <a:lstStyle/>
              <a:p>
                <a:pPr algn="ctr"/>
                <a:endParaRPr lang="en-US" sz="2400"/>
              </a:p>
            </p:txBody>
          </p:sp>
        </p:grpSp>
        <p:sp>
          <p:nvSpPr>
            <p:cNvPr id="76" name="Rectangle 75"/>
            <p:cNvSpPr/>
            <p:nvPr/>
          </p:nvSpPr>
          <p:spPr bwMode="auto">
            <a:xfrm>
              <a:off x="1349402" y="3505329"/>
              <a:ext cx="648072" cy="1161714"/>
            </a:xfrm>
            <a:prstGeom prst="rect">
              <a:avLst/>
            </a:prstGeom>
            <a:solidFill>
              <a:schemeClr val="tx1"/>
            </a:solidFill>
            <a:ln w="38100" cap="flat" cmpd="sng" algn="ctr">
              <a:solidFill>
                <a:srgbClr val="FF0000"/>
              </a:solidFill>
              <a:prstDash val="solid"/>
              <a:round/>
              <a:headEnd type="none" w="med" len="med"/>
              <a:tailEnd type="none" w="med" len="med"/>
            </a:ln>
            <a:effectLst/>
            <a:extLst/>
          </p:spPr>
          <p:txBody>
            <a:bodyPr rtlCol="0" anchor="ctr"/>
            <a:lstStyle/>
            <a:p>
              <a:pPr algn="ctr"/>
              <a:r>
                <a:rPr lang="en-US" sz="2000" dirty="0" smtClean="0">
                  <a:solidFill>
                    <a:schemeClr val="bg1"/>
                  </a:solidFill>
                </a:rPr>
                <a:t>R7</a:t>
              </a:r>
              <a:endParaRPr lang="en-US" sz="2000" dirty="0">
                <a:solidFill>
                  <a:schemeClr val="bg1"/>
                </a:solidFill>
              </a:endParaRPr>
            </a:p>
          </p:txBody>
        </p:sp>
        <p:sp>
          <p:nvSpPr>
            <p:cNvPr id="77" name="Rectangle 76"/>
            <p:cNvSpPr/>
            <p:nvPr/>
          </p:nvSpPr>
          <p:spPr bwMode="auto">
            <a:xfrm>
              <a:off x="1340510" y="5200747"/>
              <a:ext cx="2601179" cy="610168"/>
            </a:xfrm>
            <a:prstGeom prst="rect">
              <a:avLst/>
            </a:prstGeom>
            <a:solidFill>
              <a:schemeClr val="tx1"/>
            </a:solidFill>
            <a:ln w="38100" cap="flat" cmpd="sng" algn="ctr">
              <a:solidFill>
                <a:srgbClr val="FF0000"/>
              </a:solidFill>
              <a:prstDash val="solid"/>
              <a:round/>
              <a:headEnd type="none" w="med" len="med"/>
              <a:tailEnd type="none" w="med" len="med"/>
            </a:ln>
            <a:effectLst/>
            <a:extLst/>
          </p:spPr>
          <p:txBody>
            <a:bodyPr rtlCol="0" anchor="ctr"/>
            <a:lstStyle/>
            <a:p>
              <a:pPr algn="ctr"/>
              <a:r>
                <a:rPr lang="en-US" sz="2400" dirty="0">
                  <a:solidFill>
                    <a:srgbClr val="FFFFFF"/>
                  </a:solidFill>
                </a:rPr>
                <a:t>R4</a:t>
              </a:r>
            </a:p>
          </p:txBody>
        </p:sp>
        <p:sp>
          <p:nvSpPr>
            <p:cNvPr id="78" name="Rectangle 77"/>
            <p:cNvSpPr/>
            <p:nvPr/>
          </p:nvSpPr>
          <p:spPr bwMode="auto">
            <a:xfrm>
              <a:off x="3293618" y="3505329"/>
              <a:ext cx="648072" cy="2305586"/>
            </a:xfrm>
            <a:prstGeom prst="rect">
              <a:avLst/>
            </a:prstGeom>
            <a:solidFill>
              <a:schemeClr val="tx1"/>
            </a:solidFill>
            <a:ln w="38100" cap="flat" cmpd="sng" algn="ctr">
              <a:solidFill>
                <a:srgbClr val="FF0000"/>
              </a:solidFill>
              <a:prstDash val="solid"/>
              <a:round/>
              <a:headEnd type="none" w="med" len="med"/>
              <a:tailEnd type="none" w="med" len="med"/>
            </a:ln>
            <a:effectLst/>
            <a:extLst/>
          </p:spPr>
          <p:txBody>
            <a:bodyPr rtlCol="0" anchor="ctr"/>
            <a:lstStyle/>
            <a:p>
              <a:endParaRPr lang="en-US" sz="1800" dirty="0">
                <a:solidFill>
                  <a:schemeClr val="bg1"/>
                </a:solidFill>
              </a:endParaRPr>
            </a:p>
            <a:p>
              <a:endParaRPr lang="en-US" sz="1800" dirty="0">
                <a:solidFill>
                  <a:schemeClr val="bg1"/>
                </a:solidFill>
              </a:endParaRPr>
            </a:p>
            <a:p>
              <a:r>
                <a:rPr lang="en-US" sz="1800" dirty="0">
                  <a:solidFill>
                    <a:schemeClr val="bg1"/>
                  </a:solidFill>
                </a:rPr>
                <a:t>R3</a:t>
              </a:r>
            </a:p>
          </p:txBody>
        </p:sp>
        <p:sp>
          <p:nvSpPr>
            <p:cNvPr id="79" name="Rectangle 78"/>
            <p:cNvSpPr/>
            <p:nvPr/>
          </p:nvSpPr>
          <p:spPr bwMode="auto">
            <a:xfrm>
              <a:off x="2645546" y="4056875"/>
              <a:ext cx="1296144" cy="610168"/>
            </a:xfrm>
            <a:prstGeom prst="rect">
              <a:avLst/>
            </a:prstGeom>
            <a:solidFill>
              <a:schemeClr val="tx1"/>
            </a:solidFill>
            <a:ln w="38100" cap="flat" cmpd="sng" algn="ctr">
              <a:solidFill>
                <a:srgbClr val="FF0000"/>
              </a:solidFill>
              <a:prstDash val="solid"/>
              <a:round/>
              <a:headEnd type="none" w="med" len="med"/>
              <a:tailEnd type="none" w="med" len="med"/>
            </a:ln>
            <a:effectLst/>
            <a:extLst/>
          </p:spPr>
          <p:txBody>
            <a:bodyPr rtlCol="0" anchor="ctr"/>
            <a:lstStyle/>
            <a:p>
              <a:r>
                <a:rPr lang="en-US" sz="2000" dirty="0">
                  <a:solidFill>
                    <a:schemeClr val="bg1"/>
                  </a:solidFill>
                </a:rPr>
                <a:t>R2</a:t>
              </a:r>
            </a:p>
          </p:txBody>
        </p:sp>
        <p:sp>
          <p:nvSpPr>
            <p:cNvPr id="80" name="Rectangle 79"/>
            <p:cNvSpPr/>
            <p:nvPr/>
          </p:nvSpPr>
          <p:spPr bwMode="auto">
            <a:xfrm>
              <a:off x="1349402" y="4577065"/>
              <a:ext cx="1296144" cy="610168"/>
            </a:xfrm>
            <a:prstGeom prst="rect">
              <a:avLst/>
            </a:prstGeom>
            <a:solidFill>
              <a:schemeClr val="tx1"/>
            </a:solidFill>
            <a:ln w="38100" cap="flat" cmpd="sng" algn="ctr">
              <a:solidFill>
                <a:srgbClr val="FF0000"/>
              </a:solidFill>
              <a:prstDash val="solid"/>
              <a:round/>
              <a:headEnd type="none" w="med" len="med"/>
              <a:tailEnd type="none" w="med" len="med"/>
            </a:ln>
            <a:effectLst/>
            <a:extLst/>
          </p:spPr>
          <p:txBody>
            <a:bodyPr rtlCol="0" anchor="ctr"/>
            <a:lstStyle/>
            <a:p>
              <a:r>
                <a:rPr lang="en-US" sz="2000" dirty="0">
                  <a:solidFill>
                    <a:schemeClr val="bg1"/>
                  </a:solidFill>
                </a:rPr>
                <a:t>R5</a:t>
              </a:r>
            </a:p>
          </p:txBody>
        </p:sp>
      </p:grpSp>
      <p:sp>
        <p:nvSpPr>
          <p:cNvPr id="3" name="TextBox 2"/>
          <p:cNvSpPr txBox="1"/>
          <p:nvPr/>
        </p:nvSpPr>
        <p:spPr>
          <a:xfrm>
            <a:off x="2708665" y="5964609"/>
            <a:ext cx="377026" cy="369332"/>
          </a:xfrm>
          <a:prstGeom prst="rect">
            <a:avLst/>
          </a:prstGeom>
          <a:noFill/>
        </p:spPr>
        <p:txBody>
          <a:bodyPr wrap="none" rtlCol="0">
            <a:spAutoFit/>
          </a:bodyPr>
          <a:lstStyle/>
          <a:p>
            <a:r>
              <a:rPr lang="en-US" dirty="0" smtClean="0"/>
              <a:t>5 </a:t>
            </a:r>
            <a:endParaRPr lang="en-US" dirty="0"/>
          </a:p>
        </p:txBody>
      </p:sp>
      <p:sp>
        <p:nvSpPr>
          <p:cNvPr id="97" name="TextBox 96"/>
          <p:cNvSpPr txBox="1"/>
          <p:nvPr/>
        </p:nvSpPr>
        <p:spPr>
          <a:xfrm>
            <a:off x="4566609" y="6010301"/>
            <a:ext cx="377026" cy="369332"/>
          </a:xfrm>
          <a:prstGeom prst="rect">
            <a:avLst/>
          </a:prstGeom>
          <a:noFill/>
        </p:spPr>
        <p:txBody>
          <a:bodyPr wrap="none" rtlCol="0">
            <a:spAutoFit/>
          </a:bodyPr>
          <a:lstStyle/>
          <a:p>
            <a:r>
              <a:rPr lang="en-US" dirty="0"/>
              <a:t>3</a:t>
            </a:r>
            <a:r>
              <a:rPr lang="en-US" dirty="0" smtClean="0"/>
              <a:t> </a:t>
            </a:r>
            <a:endParaRPr lang="en-US" dirty="0"/>
          </a:p>
        </p:txBody>
      </p:sp>
      <p:sp>
        <p:nvSpPr>
          <p:cNvPr id="98" name="TextBox 97"/>
          <p:cNvSpPr txBox="1"/>
          <p:nvPr/>
        </p:nvSpPr>
        <p:spPr>
          <a:xfrm>
            <a:off x="6259538" y="6013502"/>
            <a:ext cx="377026" cy="369332"/>
          </a:xfrm>
          <a:prstGeom prst="rect">
            <a:avLst/>
          </a:prstGeom>
          <a:noFill/>
        </p:spPr>
        <p:txBody>
          <a:bodyPr wrap="none" rtlCol="0">
            <a:spAutoFit/>
          </a:bodyPr>
          <a:lstStyle/>
          <a:p>
            <a:r>
              <a:rPr lang="en-US" dirty="0"/>
              <a:t>1</a:t>
            </a:r>
            <a:r>
              <a:rPr lang="en-US" dirty="0" smtClean="0"/>
              <a:t> </a:t>
            </a:r>
            <a:endParaRPr lang="en-US" dirty="0"/>
          </a:p>
        </p:txBody>
      </p:sp>
      <p:sp>
        <p:nvSpPr>
          <p:cNvPr id="4" name="TextBox 3"/>
          <p:cNvSpPr txBox="1"/>
          <p:nvPr/>
        </p:nvSpPr>
        <p:spPr>
          <a:xfrm>
            <a:off x="2274150" y="5644170"/>
            <a:ext cx="1369286" cy="369332"/>
          </a:xfrm>
          <a:prstGeom prst="rect">
            <a:avLst/>
          </a:prstGeom>
          <a:noFill/>
        </p:spPr>
        <p:txBody>
          <a:bodyPr wrap="none" rtlCol="0">
            <a:spAutoFit/>
          </a:bodyPr>
          <a:lstStyle/>
          <a:p>
            <a:r>
              <a:rPr lang="en-US" dirty="0" smtClean="0"/>
              <a:t>R2, R3, R4’</a:t>
            </a:r>
            <a:endParaRPr lang="en-US" dirty="0"/>
          </a:p>
        </p:txBody>
      </p:sp>
      <p:sp>
        <p:nvSpPr>
          <p:cNvPr id="99" name="TextBox 98"/>
          <p:cNvSpPr txBox="1"/>
          <p:nvPr/>
        </p:nvSpPr>
        <p:spPr>
          <a:xfrm>
            <a:off x="4124880" y="5654957"/>
            <a:ext cx="1305165" cy="369332"/>
          </a:xfrm>
          <a:prstGeom prst="rect">
            <a:avLst/>
          </a:prstGeom>
          <a:noFill/>
        </p:spPr>
        <p:txBody>
          <a:bodyPr wrap="none" rtlCol="0">
            <a:spAutoFit/>
          </a:bodyPr>
          <a:lstStyle/>
          <a:p>
            <a:r>
              <a:rPr lang="en-US" dirty="0" smtClean="0"/>
              <a:t>R5 R3, R4’</a:t>
            </a:r>
            <a:endParaRPr lang="en-US" dirty="0"/>
          </a:p>
        </p:txBody>
      </p:sp>
      <p:sp>
        <p:nvSpPr>
          <p:cNvPr id="100" name="TextBox 99"/>
          <p:cNvSpPr txBox="1"/>
          <p:nvPr/>
        </p:nvSpPr>
        <p:spPr>
          <a:xfrm>
            <a:off x="6183727" y="5658414"/>
            <a:ext cx="479618" cy="369332"/>
          </a:xfrm>
          <a:prstGeom prst="rect">
            <a:avLst/>
          </a:prstGeom>
          <a:noFill/>
        </p:spPr>
        <p:txBody>
          <a:bodyPr wrap="none" rtlCol="0">
            <a:spAutoFit/>
          </a:bodyPr>
          <a:lstStyle/>
          <a:p>
            <a:r>
              <a:rPr lang="en-US" dirty="0" smtClean="0"/>
              <a:t>R7</a:t>
            </a:r>
            <a:endParaRPr lang="en-US" dirty="0"/>
          </a:p>
        </p:txBody>
      </p:sp>
    </p:spTree>
    <p:extLst>
      <p:ext uri="{BB962C8B-B14F-4D97-AF65-F5344CB8AC3E}">
        <p14:creationId xmlns:p14="http://schemas.microsoft.com/office/powerpoint/2010/main" val="8938502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9"/>
                                        </p:tgtEl>
                                        <p:attrNameLst>
                                          <p:attrName>style.visibility</p:attrName>
                                        </p:attrNameLst>
                                      </p:cBhvr>
                                      <p:to>
                                        <p:strVal val="visible"/>
                                      </p:to>
                                    </p:set>
                                    <p:anim calcmode="lin" valueType="num">
                                      <p:cBhvr additive="base">
                                        <p:cTn id="23" dur="500" fill="hold"/>
                                        <p:tgtEl>
                                          <p:spTgt spid="99"/>
                                        </p:tgtEl>
                                        <p:attrNameLst>
                                          <p:attrName>ppt_x</p:attrName>
                                        </p:attrNameLst>
                                      </p:cBhvr>
                                      <p:tavLst>
                                        <p:tav tm="0">
                                          <p:val>
                                            <p:strVal val="#ppt_x"/>
                                          </p:val>
                                        </p:tav>
                                        <p:tav tm="100000">
                                          <p:val>
                                            <p:strVal val="#ppt_x"/>
                                          </p:val>
                                        </p:tav>
                                      </p:tavLst>
                                    </p:anim>
                                    <p:anim calcmode="lin" valueType="num">
                                      <p:cBhvr additive="base">
                                        <p:cTn id="24" dur="500" fill="hold"/>
                                        <p:tgtEl>
                                          <p:spTgt spid="9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0"/>
                                        </p:tgtEl>
                                        <p:attrNameLst>
                                          <p:attrName>style.visibility</p:attrName>
                                        </p:attrNameLst>
                                      </p:cBhvr>
                                      <p:to>
                                        <p:strVal val="visible"/>
                                      </p:to>
                                    </p:set>
                                    <p:anim calcmode="lin" valueType="num">
                                      <p:cBhvr additive="base">
                                        <p:cTn id="27" dur="500" fill="hold"/>
                                        <p:tgtEl>
                                          <p:spTgt spid="100"/>
                                        </p:tgtEl>
                                        <p:attrNameLst>
                                          <p:attrName>ppt_x</p:attrName>
                                        </p:attrNameLst>
                                      </p:cBhvr>
                                      <p:tavLst>
                                        <p:tav tm="0">
                                          <p:val>
                                            <p:strVal val="#ppt_x"/>
                                          </p:val>
                                        </p:tav>
                                        <p:tav tm="100000">
                                          <p:val>
                                            <p:strVal val="#ppt_x"/>
                                          </p:val>
                                        </p:tav>
                                      </p:tavLst>
                                    </p:anim>
                                    <p:anim calcmode="lin" valueType="num">
                                      <p:cBhvr additive="base">
                                        <p:cTn id="28"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7" grpId="0"/>
      <p:bldP spid="98" grpId="0"/>
      <p:bldP spid="4" grpId="0"/>
      <p:bldP spid="99" grpId="0"/>
      <p:bldP spid="100" grpId="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rgbClr val="0070C0"/>
                </a:solidFill>
                <a:effectLst>
                  <a:outerShdw blurRad="38100" dist="38100" dir="2700000" algn="tl">
                    <a:srgbClr val="000000">
                      <a:alpha val="43137"/>
                    </a:srgbClr>
                  </a:outerShdw>
                </a:effectLst>
              </a:rPr>
              <a:t>Certified Development in </a:t>
            </a:r>
            <a:r>
              <a:rPr lang="en-US" sz="4000" b="1" dirty="0" err="1" smtClean="0">
                <a:solidFill>
                  <a:srgbClr val="0070C0"/>
                </a:solidFill>
                <a:effectLst>
                  <a:outerShdw blurRad="38100" dist="38100" dir="2700000" algn="tl">
                    <a:srgbClr val="000000">
                      <a:alpha val="43137"/>
                    </a:srgbClr>
                  </a:outerShdw>
                </a:effectLst>
              </a:rPr>
              <a:t>NetCore</a:t>
            </a:r>
            <a:r>
              <a:rPr lang="en-US" sz="4000" b="1" dirty="0" smtClean="0">
                <a:solidFill>
                  <a:srgbClr val="0070C0"/>
                </a:solidFill>
                <a:effectLst>
                  <a:outerShdw blurRad="38100" dist="38100" dir="2700000" algn="tl">
                    <a:srgbClr val="000000">
                      <a:alpha val="43137"/>
                    </a:srgbClr>
                  </a:outerShdw>
                </a:effectLst>
              </a:rPr>
              <a:t>  </a:t>
            </a:r>
            <a:r>
              <a:rPr lang="en-US" sz="4000" dirty="0" smtClean="0"/>
              <a:t>[Foster 09]</a:t>
            </a:r>
            <a:endParaRPr lang="en-US" sz="40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870166"/>
                <a:ext cx="8229600" cy="4525963"/>
              </a:xfrm>
            </p:spPr>
            <p:txBody>
              <a:bodyPr/>
              <a:lstStyle/>
              <a:p>
                <a:r>
                  <a:rPr lang="en-US" dirty="0" smtClean="0"/>
                  <a:t>Unlike one big switch, the input specification is </a:t>
                </a:r>
                <a:r>
                  <a:rPr lang="en-US" i="1" dirty="0" smtClean="0"/>
                  <a:t>modular</a:t>
                </a:r>
                <a:r>
                  <a:rPr lang="en-US" dirty="0" smtClean="0"/>
                  <a:t>: allows policies to be composed</a:t>
                </a:r>
              </a:p>
              <a:p>
                <a:r>
                  <a:rPr lang="en-US" dirty="0" smtClean="0"/>
                  <a:t>P </a:t>
                </a:r>
                <a14:m>
                  <m:oMath xmlns:m="http://schemas.openxmlformats.org/officeDocument/2006/math">
                    <m:r>
                      <a:rPr lang="en-US" b="0" i="1" dirty="0" smtClean="0">
                        <a:latin typeface="Cambria Math" panose="02040503050406030204" pitchFamily="18" charset="0"/>
                      </a:rPr>
                      <m:t>∪</m:t>
                    </m:r>
                  </m:oMath>
                </a14:m>
                <a:r>
                  <a:rPr lang="en-US" dirty="0" smtClean="0"/>
                  <a:t> Q and P;Q.  P can be atomic policies like filter or drop. </a:t>
                </a:r>
              </a:p>
              <a:p>
                <a:r>
                  <a:rPr lang="en-US" dirty="0"/>
                  <a:t>M</a:t>
                </a:r>
                <a:r>
                  <a:rPr lang="en-US" dirty="0" smtClean="0"/>
                  <a:t>otivates giving a </a:t>
                </a:r>
                <a:r>
                  <a:rPr lang="en-US" dirty="0" err="1" smtClean="0"/>
                  <a:t>denotational</a:t>
                </a:r>
                <a:r>
                  <a:rPr lang="en-US" dirty="0" smtClean="0"/>
                  <a:t> semantics. </a:t>
                </a:r>
              </a:p>
              <a:p>
                <a:r>
                  <a:rPr lang="en-US" dirty="0" smtClean="0"/>
                  <a:t>Then provably compile from policies to open flow tables assuming </a:t>
                </a:r>
                <a:r>
                  <a:rPr lang="en-US" i="1" dirty="0" smtClean="0"/>
                  <a:t>no rule limits </a:t>
                </a:r>
                <a:r>
                  <a:rPr lang="en-US" dirty="0" smtClean="0"/>
                  <a:t>at routers.</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870166"/>
                <a:ext cx="8229600" cy="4525963"/>
              </a:xfrm>
              <a:blipFill>
                <a:blip r:embed="rId2"/>
                <a:stretch>
                  <a:fillRect l="-1704" t="-1752"/>
                </a:stretch>
              </a:blipFill>
            </p:spPr>
            <p:txBody>
              <a:bodyPr/>
              <a:lstStyle/>
              <a:p>
                <a:r>
                  <a:rPr lang="en-US">
                    <a:noFill/>
                  </a:rPr>
                  <a:t> </a:t>
                </a:r>
              </a:p>
            </p:txBody>
          </p:sp>
        </mc:Fallback>
      </mc:AlternateContent>
    </p:spTree>
    <p:extLst>
      <p:ext uri="{BB962C8B-B14F-4D97-AF65-F5344CB8AC3E}">
        <p14:creationId xmlns:p14="http://schemas.microsoft.com/office/powerpoint/2010/main" val="236705481"/>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err="1" smtClean="0">
                <a:solidFill>
                  <a:srgbClr val="0070C0"/>
                </a:solidFill>
                <a:effectLst>
                  <a:outerShdw blurRad="38100" dist="38100" dir="2700000" algn="tl">
                    <a:srgbClr val="000000">
                      <a:alpha val="43137"/>
                    </a:srgbClr>
                  </a:outerShdw>
                </a:effectLst>
              </a:rPr>
              <a:t>NetCore</a:t>
            </a:r>
            <a:r>
              <a:rPr lang="en-US" sz="4000" b="1" dirty="0" smtClean="0">
                <a:solidFill>
                  <a:srgbClr val="0070C0"/>
                </a:solidFill>
                <a:effectLst>
                  <a:outerShdw blurRad="38100" dist="38100" dir="2700000" algn="tl">
                    <a:srgbClr val="000000">
                      <a:alpha val="43137"/>
                    </a:srgbClr>
                  </a:outerShdw>
                </a:effectLst>
              </a:rPr>
              <a:t> workflow </a:t>
            </a:r>
            <a:r>
              <a:rPr lang="en-US" sz="4000" dirty="0" smtClean="0"/>
              <a:t>[Foster 11]</a:t>
            </a:r>
            <a:endParaRPr lang="en-US" sz="4000" dirty="0"/>
          </a:p>
        </p:txBody>
      </p:sp>
      <p:pic>
        <p:nvPicPr>
          <p:cNvPr id="4" name="Picture 3"/>
          <p:cNvPicPr>
            <a:picLocks noChangeAspect="1"/>
          </p:cNvPicPr>
          <p:nvPr/>
        </p:nvPicPr>
        <p:blipFill rotWithShape="1">
          <a:blip r:embed="rId2"/>
          <a:srcRect l="36753" t="9438" r="37605" b="77581"/>
          <a:stretch/>
        </p:blipFill>
        <p:spPr>
          <a:xfrm>
            <a:off x="457200" y="2049780"/>
            <a:ext cx="3258614" cy="927882"/>
          </a:xfrm>
          <a:prstGeom prst="rect">
            <a:avLst/>
          </a:prstGeom>
        </p:spPr>
      </p:pic>
      <p:pic>
        <p:nvPicPr>
          <p:cNvPr id="5" name="Picture 4"/>
          <p:cNvPicPr>
            <a:picLocks noChangeAspect="1"/>
          </p:cNvPicPr>
          <p:nvPr/>
        </p:nvPicPr>
        <p:blipFill rotWithShape="1">
          <a:blip r:embed="rId2"/>
          <a:srcRect l="37307" t="34900" r="36539" b="48006"/>
          <a:stretch/>
        </p:blipFill>
        <p:spPr>
          <a:xfrm>
            <a:off x="2499359" y="3188676"/>
            <a:ext cx="4145281" cy="1524001"/>
          </a:xfrm>
          <a:prstGeom prst="rect">
            <a:avLst/>
          </a:prstGeom>
        </p:spPr>
      </p:pic>
      <p:pic>
        <p:nvPicPr>
          <p:cNvPr id="6" name="Picture 5"/>
          <p:cNvPicPr>
            <a:picLocks noChangeAspect="1"/>
          </p:cNvPicPr>
          <p:nvPr/>
        </p:nvPicPr>
        <p:blipFill rotWithShape="1">
          <a:blip r:embed="rId2"/>
          <a:srcRect l="37179" t="66353" r="38718" b="22478"/>
          <a:stretch/>
        </p:blipFill>
        <p:spPr>
          <a:xfrm>
            <a:off x="5113020" y="5111595"/>
            <a:ext cx="3866857" cy="1007851"/>
          </a:xfrm>
          <a:prstGeom prst="rect">
            <a:avLst/>
          </a:prstGeom>
        </p:spPr>
      </p:pic>
      <p:sp>
        <p:nvSpPr>
          <p:cNvPr id="8" name="Bent-Up Arrow 7"/>
          <p:cNvSpPr/>
          <p:nvPr/>
        </p:nvSpPr>
        <p:spPr>
          <a:xfrm flipV="1">
            <a:off x="3715814" y="2251585"/>
            <a:ext cx="1143000" cy="925536"/>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Bent-Up Arrow 8"/>
          <p:cNvSpPr/>
          <p:nvPr/>
        </p:nvSpPr>
        <p:spPr>
          <a:xfrm flipV="1">
            <a:off x="6382814" y="3986600"/>
            <a:ext cx="1143000" cy="925536"/>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706408" y="1816556"/>
            <a:ext cx="5352812" cy="369332"/>
          </a:xfrm>
          <a:prstGeom prst="rect">
            <a:avLst/>
          </a:prstGeom>
          <a:noFill/>
        </p:spPr>
        <p:txBody>
          <a:bodyPr wrap="none" rtlCol="0">
            <a:spAutoFit/>
          </a:bodyPr>
          <a:lstStyle/>
          <a:p>
            <a:r>
              <a:rPr lang="en-US" dirty="0" smtClean="0"/>
              <a:t>Verified Compiler </a:t>
            </a:r>
            <a:r>
              <a:rPr lang="en-US" b="1" dirty="0" smtClean="0">
                <a:solidFill>
                  <a:srgbClr val="0070C0"/>
                </a:solidFill>
              </a:rPr>
              <a:t>Theorem</a:t>
            </a:r>
            <a:r>
              <a:rPr lang="en-US" dirty="0" smtClean="0">
                <a:solidFill>
                  <a:srgbClr val="0070C0"/>
                </a:solidFill>
              </a:rPr>
              <a:t>: Compiler Soundness</a:t>
            </a:r>
            <a:endParaRPr lang="en-US" dirty="0">
              <a:solidFill>
                <a:srgbClr val="0070C0"/>
              </a:solidFill>
            </a:endParaRPr>
          </a:p>
        </p:txBody>
      </p:sp>
      <p:sp>
        <p:nvSpPr>
          <p:cNvPr id="11" name="TextBox 10"/>
          <p:cNvSpPr txBox="1"/>
          <p:nvPr/>
        </p:nvSpPr>
        <p:spPr>
          <a:xfrm>
            <a:off x="6271277" y="3447396"/>
            <a:ext cx="2852063" cy="1200329"/>
          </a:xfrm>
          <a:prstGeom prst="rect">
            <a:avLst/>
          </a:prstGeom>
          <a:noFill/>
        </p:spPr>
        <p:txBody>
          <a:bodyPr wrap="none" rtlCol="0">
            <a:spAutoFit/>
          </a:bodyPr>
          <a:lstStyle/>
          <a:p>
            <a:r>
              <a:rPr lang="en-US" dirty="0" smtClean="0"/>
              <a:t>Verified Run-time system</a:t>
            </a:r>
          </a:p>
          <a:p>
            <a:r>
              <a:rPr lang="en-US" dirty="0" smtClean="0"/>
              <a:t>                    </a:t>
            </a:r>
            <a:r>
              <a:rPr lang="en-US" b="1" dirty="0" smtClean="0">
                <a:solidFill>
                  <a:srgbClr val="0070C0"/>
                </a:solidFill>
              </a:rPr>
              <a:t>Theorem</a:t>
            </a:r>
            <a:r>
              <a:rPr lang="en-US" dirty="0" smtClean="0">
                <a:solidFill>
                  <a:srgbClr val="0070C0"/>
                </a:solidFill>
              </a:rPr>
              <a:t>: </a:t>
            </a:r>
          </a:p>
          <a:p>
            <a:r>
              <a:rPr lang="en-US" dirty="0">
                <a:solidFill>
                  <a:srgbClr val="0070C0"/>
                </a:solidFill>
              </a:rPr>
              <a:t> </a:t>
            </a:r>
            <a:r>
              <a:rPr lang="en-US" dirty="0" smtClean="0">
                <a:solidFill>
                  <a:srgbClr val="0070C0"/>
                </a:solidFill>
              </a:rPr>
              <a:t>                    Weak </a:t>
            </a:r>
            <a:br>
              <a:rPr lang="en-US" dirty="0" smtClean="0">
                <a:solidFill>
                  <a:srgbClr val="0070C0"/>
                </a:solidFill>
              </a:rPr>
            </a:br>
            <a:r>
              <a:rPr lang="en-US" dirty="0" smtClean="0">
                <a:solidFill>
                  <a:srgbClr val="0070C0"/>
                </a:solidFill>
              </a:rPr>
              <a:t>                     </a:t>
            </a:r>
            <a:r>
              <a:rPr lang="en-US" dirty="0" err="1" smtClean="0">
                <a:solidFill>
                  <a:srgbClr val="0070C0"/>
                </a:solidFill>
              </a:rPr>
              <a:t>Bisimulation</a:t>
            </a:r>
            <a:endParaRPr lang="en-US" dirty="0">
              <a:solidFill>
                <a:srgbClr val="0070C0"/>
              </a:solidFill>
            </a:endParaRPr>
          </a:p>
        </p:txBody>
      </p:sp>
      <p:sp>
        <p:nvSpPr>
          <p:cNvPr id="12" name="Left Arrow 11"/>
          <p:cNvSpPr/>
          <p:nvPr/>
        </p:nvSpPr>
        <p:spPr>
          <a:xfrm>
            <a:off x="2926080" y="5220165"/>
            <a:ext cx="2072640" cy="4953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59" y="5111595"/>
            <a:ext cx="1905000" cy="523875"/>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29010" y="2563007"/>
            <a:ext cx="454782" cy="689064"/>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9532" y="4357579"/>
            <a:ext cx="454782" cy="689064"/>
          </a:xfrm>
          <a:prstGeom prst="rect">
            <a:avLst/>
          </a:prstGeom>
        </p:spPr>
      </p:pic>
      <p:sp>
        <p:nvSpPr>
          <p:cNvPr id="20" name="Rectangle 19"/>
          <p:cNvSpPr/>
          <p:nvPr/>
        </p:nvSpPr>
        <p:spPr>
          <a:xfrm>
            <a:off x="3172579" y="5750114"/>
            <a:ext cx="1826141" cy="369332"/>
          </a:xfrm>
          <a:prstGeom prst="rect">
            <a:avLst/>
          </a:prstGeom>
        </p:spPr>
        <p:txBody>
          <a:bodyPr wrap="none">
            <a:spAutoFit/>
          </a:bodyPr>
          <a:lstStyle/>
          <a:p>
            <a:r>
              <a:rPr lang="en-US" dirty="0" smtClean="0"/>
              <a:t>Code Extraction</a:t>
            </a:r>
            <a:endParaRPr lang="en-US" dirty="0"/>
          </a:p>
        </p:txBody>
      </p:sp>
    </p:spTree>
    <p:extLst>
      <p:ext uri="{BB962C8B-B14F-4D97-AF65-F5344CB8AC3E}">
        <p14:creationId xmlns:p14="http://schemas.microsoft.com/office/powerpoint/2010/main" val="2019372994"/>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err="1" smtClean="0">
                <a:solidFill>
                  <a:srgbClr val="0070C0"/>
                </a:solidFill>
                <a:effectLst>
                  <a:outerShdw blurRad="38100" dist="38100" dir="2700000" algn="tl">
                    <a:srgbClr val="000000">
                      <a:alpha val="43137"/>
                    </a:srgbClr>
                  </a:outerShdw>
                </a:effectLst>
              </a:rPr>
              <a:t>NetKAT</a:t>
            </a:r>
            <a:r>
              <a:rPr lang="en-US" sz="4000" b="1" dirty="0" smtClean="0">
                <a:solidFill>
                  <a:srgbClr val="0070C0"/>
                </a:solidFill>
                <a:effectLst>
                  <a:outerShdw blurRad="38100" dist="38100" dir="2700000" algn="tl">
                    <a:srgbClr val="000000">
                      <a:alpha val="43137"/>
                    </a:srgbClr>
                  </a:outerShdw>
                </a:effectLst>
              </a:rPr>
              <a:t>: Synthesis + Analysis </a:t>
            </a:r>
            <a:br>
              <a:rPr lang="en-US" sz="4000" b="1" dirty="0" smtClean="0">
                <a:solidFill>
                  <a:srgbClr val="0070C0"/>
                </a:solidFill>
                <a:effectLst>
                  <a:outerShdw blurRad="38100" dist="38100" dir="2700000" algn="tl">
                    <a:srgbClr val="000000">
                      <a:alpha val="43137"/>
                    </a:srgbClr>
                  </a:outerShdw>
                </a:effectLst>
              </a:rPr>
            </a:br>
            <a:r>
              <a:rPr lang="en-US" sz="4000" b="1" dirty="0" smtClean="0">
                <a:solidFill>
                  <a:srgbClr val="0070C0"/>
                </a:solidFill>
                <a:effectLst>
                  <a:outerShdw blurRad="38100" dist="38100" dir="2700000" algn="tl">
                    <a:srgbClr val="000000">
                      <a:alpha val="43137"/>
                    </a:srgbClr>
                  </a:outerShdw>
                </a:effectLst>
              </a:rPr>
              <a:t>in 1 package </a:t>
            </a:r>
            <a:r>
              <a:rPr lang="en-US" sz="4000" dirty="0"/>
              <a:t>[Anderson 14</a:t>
            </a:r>
            <a:r>
              <a:rPr lang="en-US" sz="4000" dirty="0" smtClean="0"/>
              <a:t>]</a:t>
            </a:r>
            <a:endParaRPr lang="en-US" sz="4000" b="1"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33350" y="1901010"/>
            <a:ext cx="8877300" cy="4571999"/>
          </a:xfrm>
        </p:spPr>
        <p:txBody>
          <a:bodyPr/>
          <a:lstStyle/>
          <a:p>
            <a:r>
              <a:rPr lang="en-US" dirty="0" err="1" smtClean="0"/>
              <a:t>NetKAT</a:t>
            </a:r>
            <a:r>
              <a:rPr lang="en-US" dirty="0" smtClean="0"/>
              <a:t> allows </a:t>
            </a:r>
            <a:r>
              <a:rPr lang="en-US" i="1" dirty="0" smtClean="0"/>
              <a:t>synthesis </a:t>
            </a:r>
            <a:r>
              <a:rPr lang="en-US" dirty="0" smtClean="0"/>
              <a:t>of policies and (unlike </a:t>
            </a:r>
            <a:r>
              <a:rPr lang="en-US" dirty="0" err="1" smtClean="0"/>
              <a:t>NetCore</a:t>
            </a:r>
            <a:r>
              <a:rPr lang="en-US" dirty="0" smtClean="0"/>
              <a:t>) allows automatic </a:t>
            </a:r>
            <a:r>
              <a:rPr lang="en-US" i="1" dirty="0" smtClean="0"/>
              <a:t>analysis</a:t>
            </a:r>
            <a:r>
              <a:rPr lang="en-US" dirty="0" smtClean="0"/>
              <a:t> of other properties besides policies synthesized.</a:t>
            </a:r>
          </a:p>
          <a:p>
            <a:r>
              <a:rPr lang="en-US" dirty="0" smtClean="0"/>
              <a:t>Unlike </a:t>
            </a:r>
            <a:r>
              <a:rPr lang="en-US" dirty="0" err="1" smtClean="0"/>
              <a:t>Veriflow</a:t>
            </a:r>
            <a:r>
              <a:rPr lang="en-US" dirty="0" smtClean="0"/>
              <a:t> &amp; HSA which verify a </a:t>
            </a:r>
            <a:r>
              <a:rPr lang="en-US" i="1" dirty="0" smtClean="0"/>
              <a:t>model</a:t>
            </a:r>
            <a:r>
              <a:rPr lang="en-US" dirty="0" smtClean="0"/>
              <a:t> </a:t>
            </a:r>
            <a:r>
              <a:rPr lang="en-US" dirty="0" err="1" smtClean="0"/>
              <a:t>NetKat</a:t>
            </a:r>
            <a:r>
              <a:rPr lang="en-US" dirty="0" smtClean="0"/>
              <a:t> allows analysis of code </a:t>
            </a:r>
            <a:r>
              <a:rPr lang="en-US" i="1" dirty="0" smtClean="0"/>
              <a:t>as written</a:t>
            </a:r>
            <a:r>
              <a:rPr lang="en-US" dirty="0" smtClean="0"/>
              <a:t>.</a:t>
            </a:r>
          </a:p>
          <a:p>
            <a:r>
              <a:rPr lang="en-US" dirty="0"/>
              <a:t>D</a:t>
            </a:r>
            <a:r>
              <a:rPr lang="en-US" dirty="0" smtClean="0"/>
              <a:t>enotational semantics and equational theory and shows completeness.</a:t>
            </a:r>
          </a:p>
          <a:p>
            <a:r>
              <a:rPr lang="en-US" dirty="0" smtClean="0"/>
              <a:t>Equational theory used for certified development.</a:t>
            </a:r>
            <a:endParaRPr lang="en-US" dirty="0"/>
          </a:p>
        </p:txBody>
      </p:sp>
    </p:spTree>
    <p:extLst>
      <p:ext uri="{BB962C8B-B14F-4D97-AF65-F5344CB8AC3E}">
        <p14:creationId xmlns:p14="http://schemas.microsoft.com/office/powerpoint/2010/main" val="3237539672"/>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err="1" smtClean="0">
                <a:solidFill>
                  <a:srgbClr val="0070C0"/>
                </a:solidFill>
                <a:effectLst>
                  <a:outerShdw blurRad="38100" dist="38100" dir="2700000" algn="tl">
                    <a:srgbClr val="000000">
                      <a:alpha val="43137"/>
                    </a:srgbClr>
                  </a:outerShdw>
                </a:effectLst>
              </a:rPr>
              <a:t>NetKAT</a:t>
            </a:r>
            <a:r>
              <a:rPr lang="en-US" sz="4000" b="1" dirty="0" smtClean="0">
                <a:solidFill>
                  <a:srgbClr val="0070C0"/>
                </a:solidFill>
                <a:effectLst>
                  <a:outerShdw blurRad="38100" dist="38100" dir="2700000" algn="tl">
                    <a:srgbClr val="000000">
                      <a:alpha val="43137"/>
                    </a:srgbClr>
                  </a:outerShdw>
                </a:effectLst>
              </a:rPr>
              <a:t> - calculus</a:t>
            </a:r>
            <a:endParaRPr lang="en-US" sz="4000" b="1" dirty="0">
              <a:solidFill>
                <a:srgbClr val="0070C0"/>
              </a:solidFill>
              <a:effectLst>
                <a:outerShdw blurRad="38100" dist="38100" dir="2700000" algn="tl">
                  <a:srgbClr val="000000">
                    <a:alpha val="43137"/>
                  </a:srgbClr>
                </a:outerShdw>
              </a:effectLst>
            </a:endParaRPr>
          </a:p>
        </p:txBody>
      </p:sp>
      <p:sp>
        <p:nvSpPr>
          <p:cNvPr id="4" name="Content Placeholder 3"/>
          <p:cNvSpPr>
            <a:spLocks noGrp="1"/>
          </p:cNvSpPr>
          <p:nvPr>
            <p:ph sz="half" idx="2"/>
          </p:nvPr>
        </p:nvSpPr>
        <p:spPr/>
        <p:txBody>
          <a:bodyPr/>
          <a:lstStyle/>
          <a:p>
            <a:pPr marL="0" indent="0">
              <a:buNone/>
            </a:pPr>
            <a:r>
              <a:rPr lang="en-US" dirty="0" smtClean="0"/>
              <a:t>pol </a:t>
            </a:r>
            <a:r>
              <a:rPr lang="en-US" dirty="0"/>
              <a:t>::=  false </a:t>
            </a:r>
            <a:endParaRPr lang="en-US" dirty="0" smtClean="0"/>
          </a:p>
          <a:p>
            <a:pPr marL="0" indent="0">
              <a:buNone/>
            </a:pPr>
            <a:r>
              <a:rPr lang="en-US" dirty="0"/>
              <a:t> </a:t>
            </a:r>
            <a:r>
              <a:rPr lang="en-US" dirty="0" smtClean="0"/>
              <a:t>  | </a:t>
            </a:r>
            <a:r>
              <a:rPr lang="en-US" dirty="0"/>
              <a:t>true </a:t>
            </a:r>
            <a:endParaRPr lang="en-US" dirty="0" smtClean="0"/>
          </a:p>
          <a:p>
            <a:pPr marL="0" indent="0">
              <a:buNone/>
            </a:pPr>
            <a:r>
              <a:rPr lang="en-US" dirty="0"/>
              <a:t> </a:t>
            </a:r>
            <a:r>
              <a:rPr lang="en-US" dirty="0" smtClean="0"/>
              <a:t>  | </a:t>
            </a:r>
            <a:r>
              <a:rPr lang="en-US" dirty="0"/>
              <a:t>field = </a:t>
            </a:r>
            <a:r>
              <a:rPr lang="en-US" dirty="0" err="1" smtClean="0"/>
              <a:t>val</a:t>
            </a:r>
            <a:endParaRPr lang="en-US" dirty="0" smtClean="0"/>
          </a:p>
          <a:p>
            <a:pPr marL="0" indent="0">
              <a:buNone/>
            </a:pPr>
            <a:r>
              <a:rPr lang="en-US" dirty="0"/>
              <a:t> </a:t>
            </a:r>
            <a:r>
              <a:rPr lang="en-US" dirty="0" smtClean="0"/>
              <a:t>  </a:t>
            </a:r>
            <a:r>
              <a:rPr lang="en-US" dirty="0"/>
              <a:t>| </a:t>
            </a:r>
            <a:r>
              <a:rPr lang="en-US" dirty="0" smtClean="0"/>
              <a:t>pol1 </a:t>
            </a:r>
            <a:r>
              <a:rPr lang="en-US" dirty="0"/>
              <a:t>+ </a:t>
            </a:r>
            <a:r>
              <a:rPr lang="en-US" dirty="0" smtClean="0"/>
              <a:t>pol2 </a:t>
            </a:r>
          </a:p>
          <a:p>
            <a:pPr marL="0" indent="0">
              <a:buNone/>
            </a:pPr>
            <a:r>
              <a:rPr lang="en-US" dirty="0"/>
              <a:t> </a:t>
            </a:r>
            <a:r>
              <a:rPr lang="en-US" dirty="0" smtClean="0"/>
              <a:t>  | </a:t>
            </a:r>
            <a:r>
              <a:rPr lang="en-US" dirty="0"/>
              <a:t>pol1 ; pol2 </a:t>
            </a:r>
            <a:endParaRPr lang="en-US" dirty="0" smtClean="0"/>
          </a:p>
          <a:p>
            <a:pPr marL="0" indent="0">
              <a:buNone/>
            </a:pPr>
            <a:r>
              <a:rPr lang="en-US" dirty="0"/>
              <a:t> </a:t>
            </a:r>
            <a:r>
              <a:rPr lang="en-US" dirty="0" smtClean="0"/>
              <a:t>  | </a:t>
            </a:r>
            <a:r>
              <a:rPr lang="en-US" dirty="0"/>
              <a:t>!pol </a:t>
            </a:r>
            <a:endParaRPr lang="en-US" dirty="0" smtClean="0"/>
          </a:p>
          <a:p>
            <a:pPr marL="0" indent="0">
              <a:buNone/>
            </a:pPr>
            <a:r>
              <a:rPr lang="en-US" dirty="0"/>
              <a:t> </a:t>
            </a:r>
            <a:r>
              <a:rPr lang="en-US" dirty="0" smtClean="0"/>
              <a:t>  | </a:t>
            </a:r>
            <a:r>
              <a:rPr lang="en-US" dirty="0"/>
              <a:t>pol* </a:t>
            </a:r>
            <a:endParaRPr lang="en-US" dirty="0" smtClean="0"/>
          </a:p>
          <a:p>
            <a:pPr marL="0" indent="0">
              <a:buNone/>
            </a:pPr>
            <a:r>
              <a:rPr lang="en-US" dirty="0"/>
              <a:t> </a:t>
            </a:r>
            <a:r>
              <a:rPr lang="en-US" dirty="0" smtClean="0"/>
              <a:t>  | </a:t>
            </a:r>
            <a:r>
              <a:rPr lang="en-US" dirty="0"/>
              <a:t>field := </a:t>
            </a:r>
            <a:r>
              <a:rPr lang="en-US" dirty="0" err="1"/>
              <a:t>val</a:t>
            </a:r>
            <a:r>
              <a:rPr lang="en-US" dirty="0"/>
              <a:t> </a:t>
            </a:r>
            <a:endParaRPr lang="en-US" dirty="0" smtClean="0"/>
          </a:p>
          <a:p>
            <a:pPr marL="0" indent="0">
              <a:buNone/>
            </a:pPr>
            <a:r>
              <a:rPr lang="en-US" dirty="0"/>
              <a:t> </a:t>
            </a:r>
            <a:r>
              <a:rPr lang="en-US" dirty="0" smtClean="0"/>
              <a:t>  | </a:t>
            </a:r>
            <a:r>
              <a:rPr lang="en-US" dirty="0"/>
              <a:t>S⇒T</a:t>
            </a:r>
          </a:p>
          <a:p>
            <a:endParaRPr lang="en-US" dirty="0"/>
          </a:p>
        </p:txBody>
      </p:sp>
      <p:sp>
        <p:nvSpPr>
          <p:cNvPr id="6" name="Content Placeholder 5"/>
          <p:cNvSpPr>
            <a:spLocks noGrp="1"/>
          </p:cNvSpPr>
          <p:nvPr>
            <p:ph sz="quarter" idx="4"/>
          </p:nvPr>
        </p:nvSpPr>
        <p:spPr/>
        <p:txBody>
          <a:bodyPr/>
          <a:lstStyle/>
          <a:p>
            <a:r>
              <a:rPr lang="en-US" dirty="0" smtClean="0"/>
              <a:t>Captures modeling SDN </a:t>
            </a:r>
            <a:r>
              <a:rPr lang="en-US" dirty="0" err="1" smtClean="0"/>
              <a:t>Dataplane</a:t>
            </a:r>
            <a:r>
              <a:rPr lang="en-US" dirty="0" smtClean="0"/>
              <a:t> </a:t>
            </a:r>
          </a:p>
          <a:p>
            <a:r>
              <a:rPr lang="en-US" dirty="0" smtClean="0"/>
              <a:t>Suitable for algebraic toolsets</a:t>
            </a:r>
          </a:p>
          <a:p>
            <a:pPr lvl="1"/>
            <a:r>
              <a:rPr lang="en-US" dirty="0" smtClean="0"/>
              <a:t>Equation solving</a:t>
            </a:r>
          </a:p>
          <a:p>
            <a:pPr lvl="1"/>
            <a:r>
              <a:rPr lang="en-US" dirty="0" smtClean="0"/>
              <a:t>Check equality and inclusion between </a:t>
            </a:r>
            <a:r>
              <a:rPr lang="en-US" dirty="0" err="1" smtClean="0"/>
              <a:t>NetKAT</a:t>
            </a:r>
            <a:r>
              <a:rPr lang="en-US" dirty="0" smtClean="0"/>
              <a:t> programs using automata theoretic tools</a:t>
            </a:r>
            <a:endParaRPr lang="en-US" dirty="0"/>
          </a:p>
        </p:txBody>
      </p:sp>
      <p:sp>
        <p:nvSpPr>
          <p:cNvPr id="7" name="Rectangle 6"/>
          <p:cNvSpPr/>
          <p:nvPr/>
        </p:nvSpPr>
        <p:spPr>
          <a:xfrm>
            <a:off x="430823" y="3329998"/>
            <a:ext cx="4572000" cy="646331"/>
          </a:xfrm>
          <a:prstGeom prst="rect">
            <a:avLst/>
          </a:prstGeom>
        </p:spPr>
        <p:txBody>
          <a:bodyPr>
            <a:spAutoFit/>
          </a:bodyPr>
          <a:lstStyle/>
          <a:p>
            <a:endParaRPr lang="en-US" dirty="0"/>
          </a:p>
          <a:p>
            <a:r>
              <a:rPr lang="en-US" dirty="0"/>
              <a:t>  </a:t>
            </a:r>
          </a:p>
        </p:txBody>
      </p:sp>
    </p:spTree>
    <p:extLst>
      <p:ext uri="{BB962C8B-B14F-4D97-AF65-F5344CB8AC3E}">
        <p14:creationId xmlns:p14="http://schemas.microsoft.com/office/powerpoint/2010/main" val="315267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1786" y="244158"/>
            <a:ext cx="8229600" cy="1143000"/>
          </a:xfrm>
        </p:spPr>
        <p:txBody>
          <a:bodyPr/>
          <a:lstStyle/>
          <a:p>
            <a:r>
              <a:rPr lang="en-US" b="1" dirty="0" smtClean="0">
                <a:solidFill>
                  <a:srgbClr val="0070C0"/>
                </a:solidFill>
                <a:effectLst>
                  <a:outerShdw blurRad="38100" dist="38100" dir="2700000" algn="tl">
                    <a:srgbClr val="000000">
                      <a:alpha val="43137"/>
                    </a:srgbClr>
                  </a:outerShdw>
                </a:effectLst>
              </a:rPr>
              <a:t>Verification: Values and Obstacles</a:t>
            </a:r>
            <a:endParaRPr lang="en-US" b="1" dirty="0">
              <a:solidFill>
                <a:srgbClr val="0070C0"/>
              </a:solidFill>
              <a:effectLst>
                <a:outerShdw blurRad="38100" dist="38100" dir="2700000" algn="tl">
                  <a:srgbClr val="000000">
                    <a:alpha val="43137"/>
                  </a:srgbClr>
                </a:outerShdw>
              </a:effectLst>
            </a:endParaRPr>
          </a:p>
        </p:txBody>
      </p:sp>
      <p:graphicFrame>
        <p:nvGraphicFramePr>
          <p:cNvPr id="3" name="Table 2"/>
          <p:cNvGraphicFramePr>
            <a:graphicFrameLocks noGrp="1"/>
          </p:cNvGraphicFramePr>
          <p:nvPr>
            <p:extLst>
              <p:ext uri="{D42A27DB-BD31-4B8C-83A1-F6EECF244321}">
                <p14:modId xmlns:p14="http://schemas.microsoft.com/office/powerpoint/2010/main" val="1160156110"/>
              </p:ext>
            </p:extLst>
          </p:nvPr>
        </p:nvGraphicFramePr>
        <p:xfrm>
          <a:off x="312420" y="1844358"/>
          <a:ext cx="8740140" cy="4912041"/>
        </p:xfrm>
        <a:graphic>
          <a:graphicData uri="http://schemas.openxmlformats.org/drawingml/2006/table">
            <a:tbl>
              <a:tblPr firstRow="1" bandRow="1">
                <a:tableStyleId>{2D5ABB26-0587-4C30-8999-92F81FD0307C}</a:tableStyleId>
              </a:tblPr>
              <a:tblGrid>
                <a:gridCol w="1413731">
                  <a:extLst>
                    <a:ext uri="{9D8B030D-6E8A-4147-A177-3AD203B41FA5}">
                      <a16:colId xmlns:a16="http://schemas.microsoft.com/office/drawing/2014/main" val="20000"/>
                    </a:ext>
                  </a:extLst>
                </a:gridCol>
                <a:gridCol w="2202609">
                  <a:extLst>
                    <a:ext uri="{9D8B030D-6E8A-4147-A177-3AD203B41FA5}">
                      <a16:colId xmlns:a16="http://schemas.microsoft.com/office/drawing/2014/main" val="20001"/>
                    </a:ext>
                  </a:extLst>
                </a:gridCol>
                <a:gridCol w="2436929">
                  <a:extLst>
                    <a:ext uri="{9D8B030D-6E8A-4147-A177-3AD203B41FA5}">
                      <a16:colId xmlns:a16="http://schemas.microsoft.com/office/drawing/2014/main" val="20002"/>
                    </a:ext>
                  </a:extLst>
                </a:gridCol>
                <a:gridCol w="2686871">
                  <a:extLst>
                    <a:ext uri="{9D8B030D-6E8A-4147-A177-3AD203B41FA5}">
                      <a16:colId xmlns:a16="http://schemas.microsoft.com/office/drawing/2014/main" val="20003"/>
                    </a:ext>
                  </a:extLst>
                </a:gridCol>
              </a:tblGrid>
              <a:tr h="516102">
                <a:tc>
                  <a:txBody>
                    <a:bodyPr/>
                    <a:lstStyle/>
                    <a:p>
                      <a:endParaRPr lang="en-US" dirty="0"/>
                    </a:p>
                  </a:txBody>
                  <a:tcPr/>
                </a:tc>
                <a:tc>
                  <a:txBody>
                    <a:bodyPr/>
                    <a:lstStyle/>
                    <a:p>
                      <a:r>
                        <a:rPr lang="en-US" dirty="0" smtClean="0">
                          <a:solidFill>
                            <a:srgbClr val="00B050"/>
                          </a:solidFill>
                        </a:rPr>
                        <a:t>Hardware</a:t>
                      </a:r>
                      <a:endParaRPr lang="en-US" dirty="0">
                        <a:solidFill>
                          <a:srgbClr val="00B050"/>
                        </a:solidFill>
                      </a:endParaRPr>
                    </a:p>
                  </a:txBody>
                  <a:tcPr/>
                </a:tc>
                <a:tc>
                  <a:txBody>
                    <a:bodyPr/>
                    <a:lstStyle/>
                    <a:p>
                      <a:r>
                        <a:rPr lang="en-US" dirty="0" smtClean="0">
                          <a:solidFill>
                            <a:srgbClr val="00B050"/>
                          </a:solidFill>
                        </a:rPr>
                        <a:t>Software</a:t>
                      </a:r>
                      <a:endParaRPr lang="en-US" dirty="0">
                        <a:solidFill>
                          <a:srgbClr val="00B050"/>
                        </a:solidFill>
                      </a:endParaRPr>
                    </a:p>
                  </a:txBody>
                  <a:tcPr/>
                </a:tc>
                <a:tc>
                  <a:txBody>
                    <a:bodyPr/>
                    <a:lstStyle/>
                    <a:p>
                      <a:r>
                        <a:rPr lang="en-US" dirty="0" smtClean="0">
                          <a:solidFill>
                            <a:srgbClr val="00B050"/>
                          </a:solidFill>
                        </a:rPr>
                        <a:t>Networks</a:t>
                      </a:r>
                      <a:endParaRPr lang="en-US" dirty="0">
                        <a:solidFill>
                          <a:srgbClr val="00B050"/>
                        </a:solidFill>
                      </a:endParaRPr>
                    </a:p>
                  </a:txBody>
                  <a:tcPr/>
                </a:tc>
                <a:extLst>
                  <a:ext uri="{0D108BD9-81ED-4DB2-BD59-A6C34878D82A}">
                    <a16:rowId xmlns:a16="http://schemas.microsoft.com/office/drawing/2014/main" val="10000"/>
                  </a:ext>
                </a:extLst>
              </a:tr>
              <a:tr h="516102">
                <a:tc>
                  <a:txBody>
                    <a:bodyPr/>
                    <a:lstStyle/>
                    <a:p>
                      <a:endParaRPr lang="en-US"/>
                    </a:p>
                  </a:txBody>
                  <a:tcPr/>
                </a:tc>
                <a:tc>
                  <a:txBody>
                    <a:bodyPr/>
                    <a:lstStyle/>
                    <a:p>
                      <a:r>
                        <a:rPr lang="en-US" dirty="0" smtClean="0"/>
                        <a:t>Chips</a:t>
                      </a:r>
                      <a:endParaRPr lang="en-US" dirty="0"/>
                    </a:p>
                  </a:txBody>
                  <a:tcPr/>
                </a:tc>
                <a:tc>
                  <a:txBody>
                    <a:bodyPr/>
                    <a:lstStyle/>
                    <a:p>
                      <a:r>
                        <a:rPr lang="en-US" dirty="0" smtClean="0"/>
                        <a:t>Devices</a:t>
                      </a:r>
                      <a:r>
                        <a:rPr lang="en-US" baseline="0" dirty="0" smtClean="0"/>
                        <a:t> (PC, phone)</a:t>
                      </a:r>
                      <a:endParaRPr lang="en-US" dirty="0"/>
                    </a:p>
                  </a:txBody>
                  <a:tcPr/>
                </a:tc>
                <a:tc>
                  <a:txBody>
                    <a:bodyPr/>
                    <a:lstStyle/>
                    <a:p>
                      <a:r>
                        <a:rPr lang="en-US" dirty="0" smtClean="0"/>
                        <a:t>Service</a:t>
                      </a:r>
                      <a:endParaRPr lang="en-US" dirty="0"/>
                    </a:p>
                  </a:txBody>
                  <a:tcPr/>
                </a:tc>
                <a:extLst>
                  <a:ext uri="{0D108BD9-81ED-4DB2-BD59-A6C34878D82A}">
                    <a16:rowId xmlns:a16="http://schemas.microsoft.com/office/drawing/2014/main" val="10001"/>
                  </a:ext>
                </a:extLst>
              </a:tr>
              <a:tr h="800320">
                <a:tc>
                  <a:txBody>
                    <a:bodyPr/>
                    <a:lstStyle/>
                    <a:p>
                      <a:r>
                        <a:rPr lang="en-US" dirty="0" smtClean="0"/>
                        <a:t>Bugs are:</a:t>
                      </a:r>
                      <a:endParaRPr lang="en-US" dirty="0"/>
                    </a:p>
                  </a:txBody>
                  <a:tcPr/>
                </a:tc>
                <a:tc>
                  <a:txBody>
                    <a:bodyPr/>
                    <a:lstStyle/>
                    <a:p>
                      <a:r>
                        <a:rPr lang="en-US" dirty="0" smtClean="0"/>
                        <a:t>Burned into</a:t>
                      </a:r>
                      <a:br>
                        <a:rPr lang="en-US" dirty="0" smtClean="0"/>
                      </a:br>
                      <a:r>
                        <a:rPr lang="en-US" dirty="0" smtClean="0"/>
                        <a:t>silicone</a:t>
                      </a:r>
                      <a:endParaRPr lang="en-US" dirty="0"/>
                    </a:p>
                  </a:txBody>
                  <a:tcPr/>
                </a:tc>
                <a:tc>
                  <a:txBody>
                    <a:bodyPr/>
                    <a:lstStyle/>
                    <a:p>
                      <a:r>
                        <a:rPr lang="en-US" dirty="0" smtClean="0"/>
                        <a:t>Exploitable,</a:t>
                      </a:r>
                      <a:br>
                        <a:rPr lang="en-US" dirty="0" smtClean="0"/>
                      </a:br>
                      <a:r>
                        <a:rPr lang="en-US" dirty="0" smtClean="0"/>
                        <a:t>workarounds</a:t>
                      </a:r>
                      <a:endParaRPr lang="en-US" dirty="0"/>
                    </a:p>
                  </a:txBody>
                  <a:tcPr/>
                </a:tc>
                <a:tc>
                  <a:txBody>
                    <a:bodyPr/>
                    <a:lstStyle/>
                    <a:p>
                      <a:r>
                        <a:rPr lang="en-US" dirty="0" smtClean="0"/>
                        <a:t>Latent</a:t>
                      </a:r>
                      <a:r>
                        <a:rPr lang="en-US" smtClean="0"/>
                        <a:t>, Exposed </a:t>
                      </a:r>
                      <a:r>
                        <a:rPr lang="en-US" dirty="0" smtClean="0"/>
                        <a:t/>
                      </a:r>
                      <a:br>
                        <a:rPr lang="en-US" dirty="0" smtClean="0"/>
                      </a:br>
                      <a:endParaRPr lang="en-US" dirty="0"/>
                    </a:p>
                  </a:txBody>
                  <a:tcPr/>
                </a:tc>
                <a:extLst>
                  <a:ext uri="{0D108BD9-81ED-4DB2-BD59-A6C34878D82A}">
                    <a16:rowId xmlns:a16="http://schemas.microsoft.com/office/drawing/2014/main" val="10002"/>
                  </a:ext>
                </a:extLst>
              </a:tr>
              <a:tr h="729049">
                <a:tc>
                  <a:txBody>
                    <a:bodyPr/>
                    <a:lstStyle/>
                    <a:p>
                      <a:r>
                        <a:rPr lang="en-US" dirty="0" smtClean="0"/>
                        <a:t>Dealing</a:t>
                      </a:r>
                      <a:r>
                        <a:rPr lang="en-US" baseline="0" dirty="0" smtClean="0"/>
                        <a:t> with</a:t>
                      </a:r>
                      <a:br>
                        <a:rPr lang="en-US" baseline="0" dirty="0" smtClean="0"/>
                      </a:br>
                      <a:r>
                        <a:rPr lang="en-US" baseline="0" dirty="0" smtClean="0"/>
                        <a:t>bugs:</a:t>
                      </a:r>
                      <a:endParaRPr lang="en-US" dirty="0"/>
                    </a:p>
                  </a:txBody>
                  <a:tcPr/>
                </a:tc>
                <a:tc>
                  <a:txBody>
                    <a:bodyPr/>
                    <a:lstStyle/>
                    <a:p>
                      <a:r>
                        <a:rPr lang="en-US" dirty="0" smtClean="0"/>
                        <a:t>Costly recalls</a:t>
                      </a:r>
                      <a:endParaRPr lang="en-US" dirty="0"/>
                    </a:p>
                  </a:txBody>
                  <a:tcPr/>
                </a:tc>
                <a:tc>
                  <a:txBody>
                    <a:bodyPr/>
                    <a:lstStyle/>
                    <a:p>
                      <a:r>
                        <a:rPr lang="en-US" dirty="0" smtClean="0"/>
                        <a:t>Online</a:t>
                      </a:r>
                      <a:r>
                        <a:rPr lang="en-US" baseline="0" dirty="0" smtClean="0"/>
                        <a:t> updates</a:t>
                      </a:r>
                      <a:endParaRPr lang="en-US" dirty="0"/>
                    </a:p>
                  </a:txBody>
                  <a:tcPr/>
                </a:tc>
                <a:tc>
                  <a:txBody>
                    <a:bodyPr/>
                    <a:lstStyle/>
                    <a:p>
                      <a:r>
                        <a:rPr lang="en-US" dirty="0" smtClean="0"/>
                        <a:t>Live site incidents</a:t>
                      </a:r>
                      <a:endParaRPr lang="en-US" dirty="0"/>
                    </a:p>
                  </a:txBody>
                  <a:tcPr/>
                </a:tc>
                <a:extLst>
                  <a:ext uri="{0D108BD9-81ED-4DB2-BD59-A6C34878D82A}">
                    <a16:rowId xmlns:a16="http://schemas.microsoft.com/office/drawing/2014/main" val="10003"/>
                  </a:ext>
                </a:extLst>
              </a:tr>
              <a:tr h="996519">
                <a:tc>
                  <a:txBody>
                    <a:bodyPr/>
                    <a:lstStyle/>
                    <a:p>
                      <a:r>
                        <a:rPr lang="en-US" dirty="0" smtClean="0"/>
                        <a:t>Obstacles to eradication:</a:t>
                      </a:r>
                      <a:endParaRPr lang="en-US" dirty="0"/>
                    </a:p>
                  </a:txBody>
                  <a:tcPr/>
                </a:tc>
                <a:tc>
                  <a:txBody>
                    <a:bodyPr/>
                    <a:lstStyle/>
                    <a:p>
                      <a:r>
                        <a:rPr lang="en-US" dirty="0" smtClean="0"/>
                        <a:t>Design Complexity</a:t>
                      </a:r>
                      <a:endParaRPr lang="en-US" dirty="0"/>
                    </a:p>
                  </a:txBody>
                  <a:tcPr/>
                </a:tc>
                <a:tc>
                  <a:txBody>
                    <a:bodyPr/>
                    <a:lstStyle/>
                    <a:p>
                      <a:r>
                        <a:rPr lang="en-US" dirty="0" smtClean="0"/>
                        <a:t>Code churn, legacy, false positives</a:t>
                      </a:r>
                      <a:endParaRPr lang="en-US" dirty="0"/>
                    </a:p>
                  </a:txBody>
                  <a:tcPr/>
                </a:tc>
                <a:tc>
                  <a:txBody>
                    <a:bodyPr/>
                    <a:lstStyle/>
                    <a:p>
                      <a:r>
                        <a:rPr lang="en-US" baseline="0" dirty="0" smtClean="0"/>
                        <a:t>Topology, configuration churn</a:t>
                      </a:r>
                      <a:endParaRPr lang="en-US" dirty="0"/>
                    </a:p>
                  </a:txBody>
                  <a:tcPr/>
                </a:tc>
                <a:extLst>
                  <a:ext uri="{0D108BD9-81ED-4DB2-BD59-A6C34878D82A}">
                    <a16:rowId xmlns:a16="http://schemas.microsoft.com/office/drawing/2014/main" val="10004"/>
                  </a:ext>
                </a:extLst>
              </a:tr>
              <a:tr h="1353949">
                <a:tc>
                  <a:txBody>
                    <a:bodyPr/>
                    <a:lstStyle/>
                    <a:p>
                      <a:r>
                        <a:rPr lang="en-US" dirty="0" smtClean="0"/>
                        <a:t>Value proposition</a:t>
                      </a:r>
                      <a:endParaRPr lang="en-US" dirty="0"/>
                    </a:p>
                  </a:txBody>
                  <a:tcPr/>
                </a:tc>
                <a:tc>
                  <a:txBody>
                    <a:bodyPr/>
                    <a:lstStyle/>
                    <a:p>
                      <a:r>
                        <a:rPr lang="en-US" dirty="0" smtClean="0"/>
                        <a:t>Cut time to market</a:t>
                      </a:r>
                      <a:endParaRPr lang="en-US" dirty="0"/>
                    </a:p>
                  </a:txBody>
                  <a:tcPr/>
                </a:tc>
                <a:tc>
                  <a:txBody>
                    <a:bodyPr/>
                    <a:lstStyle/>
                    <a:p>
                      <a:r>
                        <a:rPr lang="en-US" dirty="0" smtClean="0"/>
                        <a:t>Safety/OS critical systems,</a:t>
                      </a:r>
                    </a:p>
                    <a:p>
                      <a:r>
                        <a:rPr lang="en-US" baseline="0" dirty="0" smtClean="0"/>
                        <a:t>Quality of code base</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Meet SLA,</a:t>
                      </a:r>
                      <a:r>
                        <a:rPr lang="en-US"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Utilize bandwidth,</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Enable richer policies</a:t>
                      </a:r>
                      <a:endParaRPr lang="en-US" dirty="0" smtClean="0"/>
                    </a:p>
                    <a:p>
                      <a:endParaRPr lang="en-US"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754482728"/>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err="1" smtClean="0">
                <a:solidFill>
                  <a:srgbClr val="0070C0"/>
                </a:solidFill>
                <a:effectLst>
                  <a:outerShdw blurRad="38100" dist="38100" dir="2700000" algn="tl">
                    <a:srgbClr val="000000">
                      <a:alpha val="43137"/>
                    </a:srgbClr>
                  </a:outerShdw>
                </a:effectLst>
              </a:rPr>
              <a:t>Flowlog</a:t>
            </a:r>
            <a:r>
              <a:rPr lang="en-US" sz="4000" b="1" dirty="0" smtClean="0">
                <a:solidFill>
                  <a:srgbClr val="0070C0"/>
                </a:solidFill>
                <a:effectLst>
                  <a:outerShdw blurRad="38100" dist="38100" dir="2700000" algn="tl">
                    <a:srgbClr val="000000">
                      <a:alpha val="43137"/>
                    </a:srgbClr>
                  </a:outerShdw>
                </a:effectLst>
              </a:rPr>
              <a:t> </a:t>
            </a:r>
            <a:r>
              <a:rPr lang="en-US" sz="4000" dirty="0" smtClean="0"/>
              <a:t>[Nelson 14] </a:t>
            </a:r>
            <a:endParaRPr lang="en-US" sz="4000" dirty="0"/>
          </a:p>
        </p:txBody>
      </p:sp>
      <p:sp>
        <p:nvSpPr>
          <p:cNvPr id="3" name="Content Placeholder 2"/>
          <p:cNvSpPr>
            <a:spLocks noGrp="1"/>
          </p:cNvSpPr>
          <p:nvPr>
            <p:ph idx="1"/>
          </p:nvPr>
        </p:nvSpPr>
        <p:spPr/>
        <p:txBody>
          <a:bodyPr/>
          <a:lstStyle/>
          <a:p>
            <a:r>
              <a:rPr lang="en-US" dirty="0" err="1" smtClean="0"/>
              <a:t>Tierless</a:t>
            </a:r>
            <a:r>
              <a:rPr lang="en-US" dirty="0" smtClean="0"/>
              <a:t> programming for networks</a:t>
            </a:r>
          </a:p>
          <a:p>
            <a:pPr lvl="1"/>
            <a:r>
              <a:rPr lang="en-US" dirty="0" smtClean="0"/>
              <a:t>Compiler inserts controller communication</a:t>
            </a:r>
          </a:p>
          <a:p>
            <a:pPr lvl="1"/>
            <a:r>
              <a:rPr lang="en-US" dirty="0" smtClean="0"/>
              <a:t>Analysis enabled by SQL style language</a:t>
            </a:r>
          </a:p>
          <a:p>
            <a:pPr lvl="1"/>
            <a:r>
              <a:rPr lang="en-US" dirty="0" smtClean="0"/>
              <a:t>Supports </a:t>
            </a:r>
            <a:r>
              <a:rPr lang="en-US" dirty="0" err="1" smtClean="0"/>
              <a:t>stateful</a:t>
            </a:r>
            <a:r>
              <a:rPr lang="en-US" dirty="0" smtClean="0"/>
              <a:t> switches</a:t>
            </a:r>
          </a:p>
        </p:txBody>
      </p:sp>
      <p:sp>
        <p:nvSpPr>
          <p:cNvPr id="4" name="Rounded Rectangle 3"/>
          <p:cNvSpPr/>
          <p:nvPr/>
        </p:nvSpPr>
        <p:spPr>
          <a:xfrm>
            <a:off x="1058054" y="4449231"/>
            <a:ext cx="2394857" cy="1254034"/>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t>FlowLog</a:t>
            </a:r>
            <a:r>
              <a:rPr lang="en-US" sz="3200" dirty="0" smtClean="0"/>
              <a:t> </a:t>
            </a:r>
            <a:br>
              <a:rPr lang="en-US" sz="3200" dirty="0" smtClean="0"/>
            </a:br>
            <a:r>
              <a:rPr lang="en-US" sz="3200" dirty="0" smtClean="0"/>
              <a:t>Program</a:t>
            </a:r>
            <a:endParaRPr lang="en-US" sz="3200" dirty="0"/>
          </a:p>
        </p:txBody>
      </p:sp>
      <p:sp>
        <p:nvSpPr>
          <p:cNvPr id="5" name="Right Arrow 4"/>
          <p:cNvSpPr/>
          <p:nvPr/>
        </p:nvSpPr>
        <p:spPr>
          <a:xfrm rot="20219993">
            <a:off x="3370055" y="3896366"/>
            <a:ext cx="2592202" cy="753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Forwarding Behavior</a:t>
            </a:r>
            <a:endParaRPr lang="en-US" dirty="0"/>
          </a:p>
        </p:txBody>
      </p:sp>
      <p:sp>
        <p:nvSpPr>
          <p:cNvPr id="7" name="Right Arrow 6"/>
          <p:cNvSpPr/>
          <p:nvPr/>
        </p:nvSpPr>
        <p:spPr>
          <a:xfrm rot="676025">
            <a:off x="3335777" y="4994842"/>
            <a:ext cx="3096225" cy="180858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Non-forwarding rules</a:t>
            </a:r>
            <a:endParaRPr lang="en-US" dirty="0"/>
          </a:p>
          <a:p>
            <a:pPr algn="ctr"/>
            <a:r>
              <a:rPr lang="en-US" dirty="0"/>
              <a:t>Rules not supported by Switch </a:t>
            </a:r>
            <a:r>
              <a:rPr lang="en-US" dirty="0" smtClean="0"/>
              <a:t>tables</a:t>
            </a:r>
            <a:endParaRPr lang="en-US" dirty="0"/>
          </a:p>
        </p:txBody>
      </p:sp>
      <p:sp>
        <p:nvSpPr>
          <p:cNvPr id="9" name="Rounded Rectangle 8"/>
          <p:cNvSpPr/>
          <p:nvPr/>
        </p:nvSpPr>
        <p:spPr>
          <a:xfrm>
            <a:off x="5879401" y="3248991"/>
            <a:ext cx="2394857" cy="12540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Forward to next hop</a:t>
            </a:r>
          </a:p>
        </p:txBody>
      </p:sp>
      <p:sp>
        <p:nvSpPr>
          <p:cNvPr id="10" name="Rounded Rectangle 9"/>
          <p:cNvSpPr/>
          <p:nvPr/>
        </p:nvSpPr>
        <p:spPr>
          <a:xfrm>
            <a:off x="6291943" y="5231017"/>
            <a:ext cx="2394857" cy="1468706"/>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Forward to controller</a:t>
            </a:r>
            <a:endParaRPr lang="en-US" sz="2400" dirty="0"/>
          </a:p>
        </p:txBody>
      </p:sp>
    </p:spTree>
    <p:extLst>
      <p:ext uri="{BB962C8B-B14F-4D97-AF65-F5344CB8AC3E}">
        <p14:creationId xmlns:p14="http://schemas.microsoft.com/office/powerpoint/2010/main" val="2215428843"/>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rgbClr val="0070C0"/>
                </a:solidFill>
                <a:effectLst>
                  <a:outerShdw blurRad="38100" dist="38100" dir="2700000" algn="tl">
                    <a:srgbClr val="000000">
                      <a:alpha val="43137"/>
                    </a:srgbClr>
                  </a:outerShdw>
                </a:effectLst>
              </a:rPr>
              <a:t>Synthesis using Solvers</a:t>
            </a:r>
            <a:endParaRPr lang="en-US" sz="4000" b="1"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1"/>
            <a:ext cx="8470900" cy="4483100"/>
          </a:xfrm>
        </p:spPr>
        <p:txBody>
          <a:bodyPr/>
          <a:lstStyle/>
          <a:p>
            <a:r>
              <a:rPr lang="en-US" dirty="0" smtClean="0">
                <a:solidFill>
                  <a:srgbClr val="00B050"/>
                </a:solidFill>
              </a:rPr>
              <a:t>Example 1:</a:t>
            </a:r>
            <a:r>
              <a:rPr lang="en-US" dirty="0" smtClean="0"/>
              <a:t> [Zhang12] uses Quantified Boolean Formulations to synthesize firewalls</a:t>
            </a:r>
          </a:p>
          <a:p>
            <a:pPr lvl="1"/>
            <a:r>
              <a:rPr lang="en-US" dirty="0" smtClean="0"/>
              <a:t>Uses binary search to scale</a:t>
            </a:r>
          </a:p>
          <a:p>
            <a:r>
              <a:rPr lang="en-US" dirty="0" smtClean="0">
                <a:solidFill>
                  <a:srgbClr val="00B050"/>
                </a:solidFill>
              </a:rPr>
              <a:t>Example 2:</a:t>
            </a:r>
            <a:r>
              <a:rPr lang="en-US" dirty="0" smtClean="0"/>
              <a:t> [Jose15] uses ILP to synthesize physical tables within router from logical tables</a:t>
            </a:r>
          </a:p>
          <a:p>
            <a:pPr lvl="1"/>
            <a:r>
              <a:rPr lang="en-US" dirty="0" smtClean="0"/>
              <a:t>Uses model restrictions to scale</a:t>
            </a:r>
          </a:p>
          <a:p>
            <a:r>
              <a:rPr lang="en-US" dirty="0" smtClean="0"/>
              <a:t>Either pure heuristics or solvers + heuristics needed as synthesis is hard.</a:t>
            </a:r>
          </a:p>
          <a:p>
            <a:pPr lvl="1"/>
            <a:endParaRPr lang="en-US" dirty="0"/>
          </a:p>
        </p:txBody>
      </p:sp>
    </p:spTree>
    <p:extLst>
      <p:ext uri="{BB962C8B-B14F-4D97-AF65-F5344CB8AC3E}">
        <p14:creationId xmlns:p14="http://schemas.microsoft.com/office/powerpoint/2010/main" val="3071063793"/>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rgbClr val="0070C0"/>
                </a:solidFill>
                <a:effectLst>
                  <a:outerShdw blurRad="38100" dist="38100" dir="2700000" algn="tl">
                    <a:srgbClr val="000000">
                      <a:alpha val="43137"/>
                    </a:srgbClr>
                  </a:outerShdw>
                </a:effectLst>
              </a:rPr>
              <a:t>Synthesis via Verification Tools </a:t>
            </a:r>
            <a:br>
              <a:rPr lang="en-US" sz="4000" b="1" dirty="0" smtClean="0">
                <a:solidFill>
                  <a:srgbClr val="0070C0"/>
                </a:solidFill>
                <a:effectLst>
                  <a:outerShdw blurRad="38100" dist="38100" dir="2700000" algn="tl">
                    <a:srgbClr val="000000">
                      <a:alpha val="43137"/>
                    </a:srgbClr>
                  </a:outerShdw>
                </a:effectLst>
              </a:rPr>
            </a:br>
            <a:r>
              <a:rPr lang="en-US" sz="4000" b="1" dirty="0" smtClean="0">
                <a:solidFill>
                  <a:srgbClr val="0070C0"/>
                </a:solidFill>
                <a:effectLst>
                  <a:outerShdw blurRad="38100" dist="38100" dir="2700000" algn="tl">
                    <a:srgbClr val="000000">
                      <a:alpha val="43137"/>
                    </a:srgbClr>
                  </a:outerShdw>
                </a:effectLst>
              </a:rPr>
              <a:t>(don’t scale out of box)</a:t>
            </a:r>
            <a:endParaRPr lang="en-US" sz="4000" b="1" dirty="0">
              <a:solidFill>
                <a:srgbClr val="0070C0"/>
              </a:solidFill>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4" name="TextBox 3"/>
              <p:cNvSpPr txBox="1"/>
              <p:nvPr/>
            </p:nvSpPr>
            <p:spPr>
              <a:xfrm>
                <a:off x="6699885" y="4036604"/>
                <a:ext cx="1912957" cy="369332"/>
              </a:xfrm>
              <a:prstGeom prst="rect">
                <a:avLst/>
              </a:prstGeom>
              <a:solidFill>
                <a:schemeClr val="accent5">
                  <a:lumMod val="20000"/>
                  <a:lumOff val="80000"/>
                </a:schemeClr>
              </a:solidFill>
              <a:ln w="3175">
                <a:noFill/>
              </a:ln>
              <a:effectLst>
                <a:outerShdw blurRad="50800" dist="38100" dir="2700000" algn="tl" rotWithShape="0">
                  <a:prstClr val="black">
                    <a:alpha val="40000"/>
                  </a:prstClr>
                </a:outerShdw>
              </a:effectLst>
            </p:spPr>
            <p:txBody>
              <a:bodyPr wrap="square" rtlCol="0">
                <a:spAutoFit/>
              </a:bodyPr>
              <a:lstStyle/>
              <a:p>
                <a:pPr algn="ctr"/>
                <a14:m>
                  <m:oMath xmlns:m="http://schemas.openxmlformats.org/officeDocument/2006/math">
                    <m:r>
                      <a:rPr lang="en-US" i="1">
                        <a:latin typeface="Cambria Math"/>
                        <a:ea typeface="Cambria Math"/>
                      </a:rPr>
                      <m:t>∃</m:t>
                    </m:r>
                    <m:r>
                      <a:rPr lang="en-US" i="1">
                        <a:latin typeface="Cambria Math"/>
                        <a:ea typeface="Cambria Math"/>
                      </a:rPr>
                      <m:t>𝑅</m:t>
                    </m:r>
                    <m:r>
                      <a:rPr lang="en-US" i="1">
                        <a:latin typeface="Cambria Math"/>
                        <a:ea typeface="Cambria Math"/>
                      </a:rPr>
                      <m:t> ∀</m:t>
                    </m:r>
                    <m:r>
                      <a:rPr lang="en-US" i="1">
                        <a:latin typeface="Cambria Math"/>
                        <a:ea typeface="Cambria Math"/>
                      </a:rPr>
                      <m:t>𝐵</m:t>
                    </m:r>
                    <m:r>
                      <a:rPr lang="en-US" i="1">
                        <a:latin typeface="Cambria Math"/>
                        <a:ea typeface="Cambria Math"/>
                      </a:rPr>
                      <m:t>  (</m:t>
                    </m:r>
                    <m:r>
                      <a:rPr lang="en-US" i="1">
                        <a:latin typeface="Cambria Math" panose="02040503050406030204" pitchFamily="18" charset="0"/>
                        <a:ea typeface="Cambria Math"/>
                      </a:rPr>
                      <m:t>𝑔</m:t>
                    </m:r>
                    <m:r>
                      <a:rPr lang="en-US" i="1">
                        <a:latin typeface="Cambria Math"/>
                        <a:ea typeface="Cambria Math"/>
                      </a:rPr>
                      <m:t>)</m:t>
                    </m:r>
                  </m:oMath>
                </a14:m>
                <a:r>
                  <a:rPr lang="en-US" dirty="0"/>
                  <a:t> </a:t>
                </a:r>
              </a:p>
            </p:txBody>
          </p:sp>
        </mc:Choice>
        <mc:Fallback xmlns="">
          <p:sp>
            <p:nvSpPr>
              <p:cNvPr id="4" name="TextBox 3"/>
              <p:cNvSpPr txBox="1">
                <a:spLocks noRot="1" noChangeAspect="1" noMove="1" noResize="1" noEditPoints="1" noAdjustHandles="1" noChangeArrowheads="1" noChangeShapeType="1" noTextEdit="1"/>
              </p:cNvSpPr>
              <p:nvPr/>
            </p:nvSpPr>
            <p:spPr>
              <a:xfrm>
                <a:off x="8933180" y="4239138"/>
                <a:ext cx="2550609" cy="461665"/>
              </a:xfrm>
              <a:prstGeom prst="rect">
                <a:avLst/>
              </a:prstGeom>
              <a:blipFill rotWithShape="0">
                <a:blip r:embed="rId2"/>
                <a:stretch>
                  <a:fillRect/>
                </a:stretch>
              </a:blipFill>
              <a:ln w="3175">
                <a:noFill/>
              </a:ln>
              <a:effectLst>
                <a:outerShdw blurRad="50800" dist="38100" dir="2700000" algn="tl" rotWithShape="0">
                  <a:prstClr val="black">
                    <a:alpha val="40000"/>
                  </a:prstClr>
                </a:outerShdw>
              </a:effectLst>
            </p:spPr>
            <p:txBody>
              <a:bodyPr/>
              <a:lstStyle/>
              <a:p>
                <a:r>
                  <a:rPr lang="en-US">
                    <a:noFill/>
                  </a:rPr>
                  <a:t> </a:t>
                </a:r>
              </a:p>
            </p:txBody>
          </p:sp>
        </mc:Fallback>
      </mc:AlternateContent>
      <p:sp>
        <p:nvSpPr>
          <p:cNvPr id="24" name="Content Placeholder 2"/>
          <p:cNvSpPr txBox="1">
            <a:spLocks/>
          </p:cNvSpPr>
          <p:nvPr/>
        </p:nvSpPr>
        <p:spPr>
          <a:xfrm>
            <a:off x="1485900" y="5159074"/>
            <a:ext cx="6172200" cy="405117"/>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lvl="1"/>
            <a:endParaRPr lang="en-US" sz="1725" dirty="0"/>
          </a:p>
        </p:txBody>
      </p:sp>
      <mc:AlternateContent xmlns:mc="http://schemas.openxmlformats.org/markup-compatibility/2006" xmlns:a14="http://schemas.microsoft.com/office/drawing/2010/main">
        <mc:Choice Requires="a14">
          <p:sp>
            <p:nvSpPr>
              <p:cNvPr id="26" name="Content Placeholder 2"/>
              <p:cNvSpPr>
                <a:spLocks noGrp="1"/>
              </p:cNvSpPr>
              <p:nvPr>
                <p:ph sz="quarter" idx="1"/>
              </p:nvPr>
            </p:nvSpPr>
            <p:spPr>
              <a:xfrm>
                <a:off x="1045028" y="4827096"/>
                <a:ext cx="6172200" cy="684504"/>
              </a:xfrm>
            </p:spPr>
            <p:txBody>
              <a:bodyPr>
                <a:noAutofit/>
              </a:bodyPr>
              <a:lstStyle/>
              <a:p>
                <a:r>
                  <a:rPr lang="en-US" sz="1800" dirty="0"/>
                  <a:t>Find an </a:t>
                </a:r>
                <a14:m>
                  <m:oMath xmlns:m="http://schemas.openxmlformats.org/officeDocument/2006/math">
                    <m:r>
                      <a:rPr lang="en-US" sz="1800" i="1">
                        <a:latin typeface="Cambria Math"/>
                        <a:ea typeface="Cambria Math"/>
                      </a:rPr>
                      <m:t>𝑅</m:t>
                    </m:r>
                    <m:r>
                      <a:rPr lang="en-US" sz="1800" i="1">
                        <a:latin typeface="Cambria Math" panose="02040503050406030204" pitchFamily="18" charset="0"/>
                        <a:ea typeface="Cambria Math"/>
                      </a:rPr>
                      <m:t>,</m:t>
                    </m:r>
                  </m:oMath>
                </a14:m>
                <a:r>
                  <a:rPr lang="en-US" sz="1800" dirty="0"/>
                  <a:t> if one exists, such that for all</a:t>
                </a:r>
                <a14:m>
                  <m:oMath xmlns:m="http://schemas.openxmlformats.org/officeDocument/2006/math">
                    <m:r>
                      <a:rPr lang="en-US" sz="1800">
                        <a:latin typeface="Cambria Math" panose="02040503050406030204" pitchFamily="18" charset="0"/>
                        <a:ea typeface="Cambria Math"/>
                      </a:rPr>
                      <m:t> </m:t>
                    </m:r>
                    <m:r>
                      <a:rPr lang="en-US" sz="1800" i="1">
                        <a:latin typeface="Cambria Math"/>
                        <a:ea typeface="Cambria Math"/>
                      </a:rPr>
                      <m:t>𝐵</m:t>
                    </m:r>
                  </m:oMath>
                </a14:m>
                <a:r>
                  <a:rPr lang="en-US" sz="1800" dirty="0"/>
                  <a:t>, </a:t>
                </a:r>
                <a14:m>
                  <m:oMath xmlns:m="http://schemas.openxmlformats.org/officeDocument/2006/math">
                    <m:r>
                      <a:rPr lang="en-US" sz="1800" i="1">
                        <a:latin typeface="Cambria Math"/>
                        <a:ea typeface="Cambria Math"/>
                      </a:rPr>
                      <m:t>𝑔</m:t>
                    </m:r>
                  </m:oMath>
                </a14:m>
                <a:r>
                  <a:rPr lang="en-US" sz="1800" dirty="0"/>
                  <a:t> holds</a:t>
                </a:r>
              </a:p>
              <a:p>
                <a:r>
                  <a:rPr lang="en-US" sz="1800" dirty="0"/>
                  <a:t>Binary search for minimum </a:t>
                </a:r>
                <a:r>
                  <a:rPr lang="en-US" sz="1800" i="1" dirty="0"/>
                  <a:t>k</a:t>
                </a:r>
                <a:endParaRPr lang="en-US" sz="1800" dirty="0"/>
              </a:p>
              <a:p>
                <a:r>
                  <a:rPr lang="en-US" sz="1800" dirty="0"/>
                  <a:t>Practical QBF (and special purpose) solvers do not scale </a:t>
                </a:r>
                <a:r>
                  <a:rPr lang="en-US" sz="1800" dirty="0" smtClean="0"/>
                  <a:t>well. Networks will </a:t>
                </a:r>
                <a:r>
                  <a:rPr lang="en-US" sz="1800" smtClean="0"/>
                  <a:t>be harder!</a:t>
                </a:r>
                <a:endParaRPr lang="en-US" sz="1800" dirty="0"/>
              </a:p>
            </p:txBody>
          </p:sp>
        </mc:Choice>
        <mc:Fallback xmlns="">
          <p:sp>
            <p:nvSpPr>
              <p:cNvPr id="26" name="Content Placeholder 2"/>
              <p:cNvSpPr>
                <a:spLocks noGrp="1" noRot="1" noChangeAspect="1" noMove="1" noResize="1" noEditPoints="1" noAdjustHandles="1" noChangeArrowheads="1" noChangeShapeType="1" noTextEdit="1"/>
              </p:cNvSpPr>
              <p:nvPr>
                <p:ph sz="quarter" idx="1"/>
              </p:nvPr>
            </p:nvSpPr>
            <p:spPr>
              <a:xfrm>
                <a:off x="1045028" y="4827096"/>
                <a:ext cx="6172200" cy="684504"/>
              </a:xfrm>
              <a:blipFill rotWithShape="0">
                <a:blip r:embed="rId3"/>
                <a:stretch>
                  <a:fillRect l="-592" t="-5357" r="-1382" b="-104464"/>
                </a:stretch>
              </a:blipFill>
            </p:spPr>
            <p:txBody>
              <a:bodyPr/>
              <a:lstStyle/>
              <a:p>
                <a:r>
                  <a:rPr lang="en-US">
                    <a:noFill/>
                  </a:rPr>
                  <a:t> </a:t>
                </a:r>
              </a:p>
            </p:txBody>
          </p:sp>
        </mc:Fallback>
      </mc:AlternateContent>
      <p:grpSp>
        <p:nvGrpSpPr>
          <p:cNvPr id="6" name="Group 5"/>
          <p:cNvGrpSpPr/>
          <p:nvPr/>
        </p:nvGrpSpPr>
        <p:grpSpPr>
          <a:xfrm>
            <a:off x="149684" y="2110780"/>
            <a:ext cx="6682884" cy="2461351"/>
            <a:chOff x="260745" y="1219200"/>
            <a:chExt cx="10337303" cy="4068631"/>
          </a:xfrm>
        </p:grpSpPr>
        <mc:AlternateContent xmlns:mc="http://schemas.openxmlformats.org/markup-compatibility/2006" xmlns:a14="http://schemas.microsoft.com/office/drawing/2010/main">
          <mc:Choice Requires="a14">
            <p:sp>
              <p:nvSpPr>
                <p:cNvPr id="5" name="TextBox 4"/>
                <p:cNvSpPr txBox="1"/>
                <p:nvPr/>
              </p:nvSpPr>
              <p:spPr>
                <a:xfrm>
                  <a:off x="1622577" y="2366662"/>
                  <a:ext cx="2206427" cy="763136"/>
                </a:xfrm>
                <a:prstGeom prst="rect">
                  <a:avLst/>
                </a:prstGeom>
                <a:noFill/>
              </p:spPr>
              <p:txBody>
                <a:bodyPr wrap="none" rtlCol="0">
                  <a:spAutoFit/>
                </a:bodyPr>
                <a:lstStyle/>
                <a:p>
                  <a:pPr algn="ctr"/>
                  <a:r>
                    <a:rPr lang="en-US" sz="1200" dirty="0"/>
                    <a:t>Packet</a:t>
                  </a:r>
                </a:p>
                <a:p>
                  <a:pPr algn="ctr"/>
                  <a14:m>
                    <m:oMathPara xmlns:m="http://schemas.openxmlformats.org/officeDocument/2006/math">
                      <m:oMathParaPr>
                        <m:jc m:val="centerGroup"/>
                      </m:oMathParaPr>
                      <m:oMath xmlns:m="http://schemas.openxmlformats.org/officeDocument/2006/math">
                        <m:r>
                          <m:rPr>
                            <m:sty m:val="p"/>
                          </m:rPr>
                          <a:rPr lang="en-US" sz="1200">
                            <a:latin typeface="Cambria Math"/>
                          </a:rPr>
                          <m:t>B</m:t>
                        </m:r>
                        <m:r>
                          <a:rPr lang="en-US" sz="1200">
                            <a:latin typeface="Cambria Math"/>
                          </a:rPr>
                          <m:t>=</m:t>
                        </m:r>
                        <m:r>
                          <a:rPr lang="en-US" sz="1200" i="1">
                            <a:latin typeface="Cambria Math"/>
                          </a:rPr>
                          <m:t>{</m:t>
                        </m:r>
                        <m:sSub>
                          <m:sSubPr>
                            <m:ctrlPr>
                              <a:rPr lang="en-US" sz="1200" i="1">
                                <a:latin typeface="Cambria Math" panose="02040503050406030204" pitchFamily="18" charset="0"/>
                              </a:rPr>
                            </m:ctrlPr>
                          </m:sSubPr>
                          <m:e>
                            <m:r>
                              <a:rPr lang="en-US" sz="1200" i="1">
                                <a:latin typeface="Cambria Math"/>
                              </a:rPr>
                              <m:t>𝑏</m:t>
                            </m:r>
                          </m:e>
                          <m:sub>
                            <m:r>
                              <a:rPr lang="en-US" sz="1200" i="1">
                                <a:latin typeface="Cambria Math"/>
                              </a:rPr>
                              <m:t>1</m:t>
                            </m:r>
                          </m:sub>
                        </m:sSub>
                        <m:r>
                          <a:rPr lang="en-US" sz="1200" i="1">
                            <a:latin typeface="Cambria Math"/>
                          </a:rPr>
                          <m:t>, </m:t>
                        </m:r>
                        <m:sSub>
                          <m:sSubPr>
                            <m:ctrlPr>
                              <a:rPr lang="en-US" sz="1200" i="1">
                                <a:latin typeface="Cambria Math" panose="02040503050406030204" pitchFamily="18" charset="0"/>
                              </a:rPr>
                            </m:ctrlPr>
                          </m:sSubPr>
                          <m:e>
                            <m:r>
                              <a:rPr lang="en-US" sz="1200" i="1">
                                <a:latin typeface="Cambria Math"/>
                              </a:rPr>
                              <m:t>𝑏</m:t>
                            </m:r>
                          </m:e>
                          <m:sub>
                            <m:r>
                              <a:rPr lang="en-US" sz="1200" i="1">
                                <a:latin typeface="Cambria Math"/>
                              </a:rPr>
                              <m:t>2</m:t>
                            </m:r>
                          </m:sub>
                        </m:sSub>
                        <m:r>
                          <a:rPr lang="en-US" sz="1200" i="1">
                            <a:latin typeface="Cambria Math"/>
                          </a:rPr>
                          <m:t>, …,</m:t>
                        </m:r>
                        <m:sSub>
                          <m:sSubPr>
                            <m:ctrlPr>
                              <a:rPr lang="en-US" sz="1200" i="1">
                                <a:latin typeface="Cambria Math" panose="02040503050406030204" pitchFamily="18" charset="0"/>
                              </a:rPr>
                            </m:ctrlPr>
                          </m:sSubPr>
                          <m:e>
                            <m:r>
                              <a:rPr lang="en-US" sz="1200" i="1">
                                <a:latin typeface="Cambria Math"/>
                              </a:rPr>
                              <m:t>𝑏</m:t>
                            </m:r>
                          </m:e>
                          <m:sub>
                            <m:r>
                              <a:rPr lang="en-US" sz="1200" i="1">
                                <a:latin typeface="Cambria Math"/>
                              </a:rPr>
                              <m:t>𝑁</m:t>
                            </m:r>
                          </m:sub>
                        </m:sSub>
                        <m:r>
                          <a:rPr lang="en-US" sz="1200" i="1">
                            <a:latin typeface="Cambria Math"/>
                          </a:rPr>
                          <m:t>}</m:t>
                        </m:r>
                      </m:oMath>
                    </m:oMathPara>
                  </a14:m>
                  <a:endParaRPr lang="en-US" sz="1200" i="1" dirty="0"/>
                </a:p>
              </p:txBody>
            </p:sp>
          </mc:Choice>
          <mc:Fallback xmlns="">
            <p:sp>
              <p:nvSpPr>
                <p:cNvPr id="5" name="TextBox 4"/>
                <p:cNvSpPr txBox="1">
                  <a:spLocks noRot="1" noChangeAspect="1" noMove="1" noResize="1" noEditPoints="1" noAdjustHandles="1" noChangeArrowheads="1" noChangeShapeType="1" noTextEdit="1"/>
                </p:cNvSpPr>
                <p:nvPr/>
              </p:nvSpPr>
              <p:spPr>
                <a:xfrm>
                  <a:off x="1668040" y="2366661"/>
                  <a:ext cx="2115501" cy="724978"/>
                </a:xfrm>
                <a:prstGeom prst="rect">
                  <a:avLst/>
                </a:prstGeom>
                <a:blipFill rotWithShape="0">
                  <a:blip r:embed="rId4"/>
                  <a:stretch>
                    <a:fillRect t="-3125" b="-52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9988865" y="2584254"/>
                  <a:ext cx="609183" cy="6105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a:ea typeface="Cambria Math"/>
                          </a:rPr>
                          <m:t>𝑔</m:t>
                        </m:r>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9988864" y="2584253"/>
                  <a:ext cx="443869" cy="457881"/>
                </a:xfrm>
                <a:prstGeom prst="rect">
                  <a:avLst/>
                </a:prstGeom>
                <a:blipFill rotWithShape="0">
                  <a:blip r:embed="rId5"/>
                  <a:stretch>
                    <a:fillRect b="-6557"/>
                  </a:stretch>
                </a:blipFill>
              </p:spPr>
              <p:txBody>
                <a:bodyPr/>
                <a:lstStyle/>
                <a:p>
                  <a:r>
                    <a:rPr lang="en-US">
                      <a:noFill/>
                    </a:rPr>
                    <a:t> </a:t>
                  </a:r>
                </a:p>
              </p:txBody>
            </p:sp>
          </mc:Fallback>
        </mc:AlternateContent>
        <p:sp>
          <p:nvSpPr>
            <p:cNvPr id="8" name="Rectangle 7"/>
            <p:cNvSpPr/>
            <p:nvPr/>
          </p:nvSpPr>
          <p:spPr>
            <a:xfrm>
              <a:off x="4935289" y="3391549"/>
              <a:ext cx="2088734" cy="1896282"/>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Symbolic</a:t>
              </a:r>
            </a:p>
            <a:p>
              <a:pPr algn="ctr"/>
              <a:r>
                <a:rPr lang="en-US" dirty="0"/>
                <a:t>Firewall with</a:t>
              </a:r>
            </a:p>
            <a:p>
              <a:pPr algn="ctr"/>
              <a:r>
                <a:rPr lang="en-US" i="1" dirty="0"/>
                <a:t>k</a:t>
              </a:r>
              <a:r>
                <a:rPr lang="en-US" dirty="0"/>
                <a:t> rules</a:t>
              </a:r>
            </a:p>
          </p:txBody>
        </p:sp>
        <p:sp>
          <p:nvSpPr>
            <p:cNvPr id="9" name="Rectangle 8"/>
            <p:cNvSpPr/>
            <p:nvPr/>
          </p:nvSpPr>
          <p:spPr>
            <a:xfrm>
              <a:off x="5188111" y="1219200"/>
              <a:ext cx="1629744" cy="175089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Firewall </a:t>
              </a:r>
              <a:endParaRPr lang="en-US" dirty="0"/>
            </a:p>
            <a:p>
              <a:pPr algn="ctr"/>
              <a:r>
                <a:rPr lang="en-US" dirty="0"/>
                <a:t>Spec</a:t>
              </a:r>
            </a:p>
          </p:txBody>
        </p:sp>
        <p:cxnSp>
          <p:nvCxnSpPr>
            <p:cNvPr id="10" name="Straight Connector 9"/>
            <p:cNvCxnSpPr/>
            <p:nvPr/>
          </p:nvCxnSpPr>
          <p:spPr>
            <a:xfrm>
              <a:off x="4121311" y="2127504"/>
              <a:ext cx="0" cy="189758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121311" y="2127504"/>
              <a:ext cx="10668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121311" y="4025088"/>
              <a:ext cx="10668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3435511" y="3186888"/>
              <a:ext cx="6858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7321711" y="3060143"/>
              <a:ext cx="11430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7329027" y="3428342"/>
              <a:ext cx="1135685" cy="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9677400" y="3228200"/>
              <a:ext cx="5334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6506549" y="2145743"/>
              <a:ext cx="815163"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6483511" y="4355543"/>
              <a:ext cx="8382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7321711" y="2133600"/>
              <a:ext cx="0" cy="94269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321711" y="3428341"/>
              <a:ext cx="0" cy="92720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4121311" y="4710888"/>
              <a:ext cx="10668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Flowchart: Alternate Process 27"/>
                <p:cNvSpPr/>
                <p:nvPr/>
              </p:nvSpPr>
              <p:spPr>
                <a:xfrm>
                  <a:off x="8458199" y="2851314"/>
                  <a:ext cx="1248747" cy="826532"/>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200" i="1">
                                <a:latin typeface="Cambria Math" panose="02040503050406030204" pitchFamily="18" charset="0"/>
                              </a:rPr>
                            </m:ctrlPr>
                          </m:sSubPr>
                          <m:e>
                            <m:r>
                              <a:rPr lang="en-US" sz="1200" i="1">
                                <a:latin typeface="Cambria Math"/>
                                <a:ea typeface="Cambria Math"/>
                              </a:rPr>
                              <m:t>ℱ</m:t>
                            </m:r>
                          </m:e>
                          <m:sub>
                            <m:r>
                              <a:rPr lang="en-US" sz="1200" i="1">
                                <a:latin typeface="Cambria Math"/>
                              </a:rPr>
                              <m:t>𝐴</m:t>
                            </m:r>
                          </m:sub>
                        </m:sSub>
                        <m:r>
                          <a:rPr lang="en-US" i="1" dirty="0" smtClean="0">
                            <a:latin typeface="Cambria Math"/>
                            <a:ea typeface="Cambria Math"/>
                          </a:rPr>
                          <m:t>≡</m:t>
                        </m:r>
                        <m:sSub>
                          <m:sSubPr>
                            <m:ctrlPr>
                              <a:rPr lang="en-US" sz="1200" i="1">
                                <a:latin typeface="Cambria Math" panose="02040503050406030204" pitchFamily="18" charset="0"/>
                              </a:rPr>
                            </m:ctrlPr>
                          </m:sSubPr>
                          <m:e>
                            <m:r>
                              <a:rPr lang="en-US" sz="1200" i="1">
                                <a:latin typeface="Cambria Math"/>
                                <a:ea typeface="Cambria Math"/>
                              </a:rPr>
                              <m:t>ℱ</m:t>
                            </m:r>
                          </m:e>
                          <m:sub>
                            <m:r>
                              <a:rPr lang="en-US" sz="1200" i="1">
                                <a:latin typeface="Cambria Math"/>
                                <a:ea typeface="Cambria Math"/>
                              </a:rPr>
                              <m:t>𝐵</m:t>
                            </m:r>
                          </m:sub>
                        </m:sSub>
                      </m:oMath>
                    </m:oMathPara>
                  </a14:m>
                  <a:endParaRPr lang="en-US" dirty="0"/>
                </a:p>
              </p:txBody>
            </p:sp>
          </mc:Choice>
          <mc:Fallback xmlns="">
            <p:sp>
              <p:nvSpPr>
                <p:cNvPr id="28" name="Flowchart: Alternate Process 27"/>
                <p:cNvSpPr>
                  <a:spLocks noRot="1" noChangeAspect="1" noMove="1" noResize="1" noEditPoints="1" noAdjustHandles="1" noChangeArrowheads="1" noChangeShapeType="1" noTextEdit="1"/>
                </p:cNvSpPr>
                <p:nvPr/>
              </p:nvSpPr>
              <p:spPr>
                <a:xfrm>
                  <a:off x="8458199" y="2851314"/>
                  <a:ext cx="1248747" cy="826532"/>
                </a:xfrm>
                <a:prstGeom prst="flowChartAlternateProcess">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260745" y="3829747"/>
                  <a:ext cx="3905434" cy="1267124"/>
                </a:xfrm>
                <a:prstGeom prst="rect">
                  <a:avLst/>
                </a:prstGeom>
                <a:noFill/>
              </p:spPr>
              <p:txBody>
                <a:bodyPr wrap="none" rtlCol="0">
                  <a:spAutoFit/>
                </a:bodyPr>
                <a:lstStyle/>
                <a:p>
                  <a:pPr algn="ctr"/>
                  <a:r>
                    <a:rPr lang="en-US" sz="1050" dirty="0"/>
                    <a:t>Symbols </a:t>
                  </a:r>
                </a:p>
                <a:p>
                  <a:pPr algn="ctr"/>
                  <a14:m>
                    <m:oMathPara xmlns:m="http://schemas.openxmlformats.org/officeDocument/2006/math">
                      <m:oMathParaPr>
                        <m:jc m:val="centerGroup"/>
                      </m:oMathParaPr>
                      <m:oMath xmlns:m="http://schemas.openxmlformats.org/officeDocument/2006/math">
                        <m:r>
                          <m:rPr>
                            <m:sty m:val="p"/>
                          </m:rPr>
                          <a:rPr lang="en-US" sz="1050" dirty="0">
                            <a:latin typeface="Cambria Math"/>
                          </a:rPr>
                          <m:t>R</m:t>
                        </m:r>
                        <m:r>
                          <a:rPr lang="en-US" sz="1050">
                            <a:latin typeface="Cambria Math"/>
                          </a:rPr>
                          <m:t>=</m:t>
                        </m:r>
                      </m:oMath>
                    </m:oMathPara>
                  </a14:m>
                  <a:endParaRPr lang="en-US" sz="1050" dirty="0">
                    <a:latin typeface="Cambria Math"/>
                  </a:endParaRPr>
                </a:p>
                <a:p>
                  <a:pPr algn="ctr"/>
                  <a14:m>
                    <m:oMathPara xmlns:m="http://schemas.openxmlformats.org/officeDocument/2006/math">
                      <m:oMathParaPr>
                        <m:jc m:val="centerGroup"/>
                      </m:oMathParaPr>
                      <m:oMath xmlns:m="http://schemas.openxmlformats.org/officeDocument/2006/math">
                        <m:d>
                          <m:dPr>
                            <m:begChr m:val="{"/>
                            <m:ctrlPr>
                              <a:rPr lang="en-US" sz="1050" i="1">
                                <a:latin typeface="Cambria Math" panose="02040503050406030204" pitchFamily="18" charset="0"/>
                              </a:rPr>
                            </m:ctrlPr>
                          </m:dPr>
                          <m:e>
                            <m:sSub>
                              <m:sSubPr>
                                <m:ctrlPr>
                                  <a:rPr lang="en-US" sz="1050" i="1">
                                    <a:latin typeface="Cambria Math" panose="02040503050406030204" pitchFamily="18" charset="0"/>
                                  </a:rPr>
                                </m:ctrlPr>
                              </m:sSubPr>
                              <m:e>
                                <m:r>
                                  <a:rPr lang="en-US" sz="1050" i="1">
                                    <a:latin typeface="Cambria Math"/>
                                  </a:rPr>
                                  <m:t>(</m:t>
                                </m:r>
                                <m:sSub>
                                  <m:sSubPr>
                                    <m:ctrlPr>
                                      <a:rPr lang="en-US" sz="1050" i="1">
                                        <a:latin typeface="Cambria Math" panose="02040503050406030204" pitchFamily="18" charset="0"/>
                                      </a:rPr>
                                    </m:ctrlPr>
                                  </m:sSubPr>
                                  <m:e>
                                    <m:r>
                                      <a:rPr lang="en-US" sz="1050" i="1">
                                        <a:latin typeface="Cambria Math"/>
                                      </a:rPr>
                                      <m:t>(</m:t>
                                    </m:r>
                                    <m:r>
                                      <a:rPr lang="en-US" sz="1050" i="1">
                                        <a:latin typeface="Cambria Math"/>
                                      </a:rPr>
                                      <m:t>𝑟</m:t>
                                    </m:r>
                                  </m:e>
                                  <m:sub>
                                    <m:r>
                                      <a:rPr lang="en-US" sz="1050" i="1">
                                        <a:latin typeface="Cambria Math"/>
                                      </a:rPr>
                                      <m:t>1,0</m:t>
                                    </m:r>
                                  </m:sub>
                                </m:sSub>
                                <m:r>
                                  <a:rPr lang="en-US" sz="1050" i="1">
                                    <a:latin typeface="Cambria Math"/>
                                  </a:rPr>
                                  <m:t>,</m:t>
                                </m:r>
                                <m:r>
                                  <a:rPr lang="en-US" sz="1050" i="1">
                                    <a:latin typeface="Cambria Math"/>
                                  </a:rPr>
                                  <m:t>𝑟</m:t>
                                </m:r>
                              </m:e>
                              <m:sub>
                                <m:r>
                                  <a:rPr lang="en-US" sz="1050" i="1">
                                    <a:latin typeface="Cambria Math"/>
                                  </a:rPr>
                                  <m:t>1,1</m:t>
                                </m:r>
                              </m:sub>
                            </m:sSub>
                            <m:r>
                              <a:rPr lang="en-US" sz="1050" i="1">
                                <a:latin typeface="Cambria Math"/>
                              </a:rPr>
                              <m:t>, </m:t>
                            </m:r>
                            <m:sSub>
                              <m:sSubPr>
                                <m:ctrlPr>
                                  <a:rPr lang="en-US" sz="1050" i="1">
                                    <a:latin typeface="Cambria Math" panose="02040503050406030204" pitchFamily="18" charset="0"/>
                                  </a:rPr>
                                </m:ctrlPr>
                              </m:sSubPr>
                              <m:e>
                                <m:r>
                                  <a:rPr lang="en-US" sz="1050" i="1">
                                    <a:latin typeface="Cambria Math"/>
                                  </a:rPr>
                                  <m:t>𝑟</m:t>
                                </m:r>
                              </m:e>
                              <m:sub>
                                <m:r>
                                  <a:rPr lang="en-US" sz="1050" i="1">
                                    <a:latin typeface="Cambria Math"/>
                                  </a:rPr>
                                  <m:t>1,2</m:t>
                                </m:r>
                              </m:sub>
                            </m:sSub>
                            <m:r>
                              <a:rPr lang="en-US" sz="1050" i="1">
                                <a:latin typeface="Cambria Math"/>
                              </a:rPr>
                              <m:t>,…</m:t>
                            </m:r>
                          </m:e>
                        </m:d>
                        <m:r>
                          <a:rPr lang="en-US" sz="1050" i="1">
                            <a:latin typeface="Cambria Math"/>
                          </a:rPr>
                          <m:t>, </m:t>
                        </m:r>
                        <m:sSub>
                          <m:sSubPr>
                            <m:ctrlPr>
                              <a:rPr lang="en-US" sz="1050" i="1">
                                <a:latin typeface="Cambria Math" panose="02040503050406030204" pitchFamily="18" charset="0"/>
                              </a:rPr>
                            </m:ctrlPr>
                          </m:sSubPr>
                          <m:e>
                            <m:r>
                              <a:rPr lang="en-US" sz="1050" i="1">
                                <a:latin typeface="Cambria Math"/>
                              </a:rPr>
                              <m:t>(</m:t>
                            </m:r>
                            <m:sSub>
                              <m:sSubPr>
                                <m:ctrlPr>
                                  <a:rPr lang="en-US" sz="1050" i="1">
                                    <a:latin typeface="Cambria Math" panose="02040503050406030204" pitchFamily="18" charset="0"/>
                                  </a:rPr>
                                </m:ctrlPr>
                              </m:sSubPr>
                              <m:e>
                                <m:r>
                                  <a:rPr lang="en-US" sz="1050" i="1">
                                    <a:latin typeface="Cambria Math"/>
                                  </a:rPr>
                                  <m:t>(</m:t>
                                </m:r>
                                <m:r>
                                  <a:rPr lang="en-US" sz="1050" i="1">
                                    <a:latin typeface="Cambria Math"/>
                                  </a:rPr>
                                  <m:t>𝑟</m:t>
                                </m:r>
                              </m:e>
                              <m:sub>
                                <m:r>
                                  <a:rPr lang="en-US" sz="1050" i="1">
                                    <a:latin typeface="Cambria Math"/>
                                  </a:rPr>
                                  <m:t>2,0</m:t>
                                </m:r>
                              </m:sub>
                            </m:sSub>
                            <m:r>
                              <a:rPr lang="en-US" sz="1050" i="1">
                                <a:latin typeface="Cambria Math"/>
                              </a:rPr>
                              <m:t>,</m:t>
                            </m:r>
                            <m:r>
                              <a:rPr lang="en-US" sz="1050" i="1">
                                <a:latin typeface="Cambria Math"/>
                              </a:rPr>
                              <m:t>𝑟</m:t>
                            </m:r>
                          </m:e>
                          <m:sub>
                            <m:r>
                              <a:rPr lang="en-US" sz="1050" i="1">
                                <a:latin typeface="Cambria Math"/>
                              </a:rPr>
                              <m:t>2,1</m:t>
                            </m:r>
                          </m:sub>
                        </m:sSub>
                        <m:r>
                          <a:rPr lang="en-US" sz="1050" i="1">
                            <a:latin typeface="Cambria Math"/>
                          </a:rPr>
                          <m:t>, </m:t>
                        </m:r>
                        <m:sSub>
                          <m:sSubPr>
                            <m:ctrlPr>
                              <a:rPr lang="en-US" sz="1050" i="1">
                                <a:latin typeface="Cambria Math" panose="02040503050406030204" pitchFamily="18" charset="0"/>
                              </a:rPr>
                            </m:ctrlPr>
                          </m:sSubPr>
                          <m:e>
                            <m:r>
                              <a:rPr lang="en-US" sz="1050" i="1">
                                <a:latin typeface="Cambria Math"/>
                              </a:rPr>
                              <m:t>𝑟</m:t>
                            </m:r>
                          </m:e>
                          <m:sub>
                            <m:r>
                              <a:rPr lang="en-US" sz="1050" i="1">
                                <a:latin typeface="Cambria Math"/>
                              </a:rPr>
                              <m:t>2,2</m:t>
                            </m:r>
                          </m:sub>
                        </m:sSub>
                        <m:r>
                          <a:rPr lang="en-US" sz="1050" i="1">
                            <a:latin typeface="Cambria Math"/>
                          </a:rPr>
                          <m:t>,…),</m:t>
                        </m:r>
                      </m:oMath>
                    </m:oMathPara>
                  </a14:m>
                  <a:endParaRPr lang="en-US" sz="1050" i="1" dirty="0">
                    <a:latin typeface="Cambria Math"/>
                  </a:endParaRPr>
                </a:p>
                <a:p>
                  <a:pPr algn="ctr"/>
                  <a14:m>
                    <m:oMathPara xmlns:m="http://schemas.openxmlformats.org/officeDocument/2006/math">
                      <m:oMathParaPr>
                        <m:jc m:val="centerGroup"/>
                      </m:oMathParaPr>
                      <m:oMath xmlns:m="http://schemas.openxmlformats.org/officeDocument/2006/math">
                        <m:sSub>
                          <m:sSubPr>
                            <m:ctrlPr>
                              <a:rPr lang="en-US" sz="1050" i="1">
                                <a:latin typeface="Cambria Math" panose="02040503050406030204" pitchFamily="18" charset="0"/>
                              </a:rPr>
                            </m:ctrlPr>
                          </m:sSubPr>
                          <m:e>
                            <m:r>
                              <a:rPr lang="en-US" sz="1050" i="1">
                                <a:latin typeface="Cambria Math"/>
                              </a:rPr>
                              <m:t>(</m:t>
                            </m:r>
                            <m:sSub>
                              <m:sSubPr>
                                <m:ctrlPr>
                                  <a:rPr lang="en-US" sz="1050" i="1">
                                    <a:latin typeface="Cambria Math" panose="02040503050406030204" pitchFamily="18" charset="0"/>
                                  </a:rPr>
                                </m:ctrlPr>
                              </m:sSubPr>
                              <m:e>
                                <m:r>
                                  <a:rPr lang="en-US" sz="1050" i="1">
                                    <a:latin typeface="Cambria Math"/>
                                  </a:rPr>
                                  <m:t>(</m:t>
                                </m:r>
                                <m:r>
                                  <a:rPr lang="en-US" sz="1050" i="1">
                                    <a:latin typeface="Cambria Math"/>
                                  </a:rPr>
                                  <m:t>𝑟</m:t>
                                </m:r>
                              </m:e>
                              <m:sub>
                                <m:r>
                                  <a:rPr lang="en-US" sz="1050" i="1">
                                    <a:latin typeface="Cambria Math"/>
                                  </a:rPr>
                                  <m:t>3,0</m:t>
                                </m:r>
                              </m:sub>
                            </m:sSub>
                            <m:r>
                              <a:rPr lang="en-US" sz="1050" i="1">
                                <a:latin typeface="Cambria Math"/>
                              </a:rPr>
                              <m:t>,</m:t>
                            </m:r>
                            <m:r>
                              <a:rPr lang="en-US" sz="1050" i="1">
                                <a:latin typeface="Cambria Math"/>
                              </a:rPr>
                              <m:t>𝑟</m:t>
                            </m:r>
                          </m:e>
                          <m:sub>
                            <m:r>
                              <a:rPr lang="en-US" sz="1050" i="1">
                                <a:latin typeface="Cambria Math"/>
                              </a:rPr>
                              <m:t>3,1</m:t>
                            </m:r>
                          </m:sub>
                        </m:sSub>
                        <m:r>
                          <a:rPr lang="en-US" sz="1050" i="1">
                            <a:latin typeface="Cambria Math"/>
                          </a:rPr>
                          <m:t>, </m:t>
                        </m:r>
                        <m:sSub>
                          <m:sSubPr>
                            <m:ctrlPr>
                              <a:rPr lang="en-US" sz="1050" i="1">
                                <a:latin typeface="Cambria Math" panose="02040503050406030204" pitchFamily="18" charset="0"/>
                              </a:rPr>
                            </m:ctrlPr>
                          </m:sSubPr>
                          <m:e>
                            <m:r>
                              <a:rPr lang="en-US" sz="1050" i="1">
                                <a:latin typeface="Cambria Math"/>
                              </a:rPr>
                              <m:t>𝑟</m:t>
                            </m:r>
                          </m:e>
                          <m:sub>
                            <m:r>
                              <a:rPr lang="en-US" sz="1050" i="1">
                                <a:latin typeface="Cambria Math"/>
                              </a:rPr>
                              <m:t>3,2</m:t>
                            </m:r>
                          </m:sub>
                        </m:sSub>
                        <m:r>
                          <a:rPr lang="en-US" sz="1050" i="1">
                            <a:latin typeface="Cambria Math"/>
                          </a:rPr>
                          <m:t>,…),…,</m:t>
                        </m:r>
                        <m:sSub>
                          <m:sSubPr>
                            <m:ctrlPr>
                              <a:rPr lang="en-US" sz="1050" i="1">
                                <a:latin typeface="Cambria Math" panose="02040503050406030204" pitchFamily="18" charset="0"/>
                              </a:rPr>
                            </m:ctrlPr>
                          </m:sSubPr>
                          <m:e>
                            <m:r>
                              <a:rPr lang="en-US" sz="1050" i="1">
                                <a:latin typeface="Cambria Math"/>
                              </a:rPr>
                              <m:t>(</m:t>
                            </m:r>
                            <m:sSub>
                              <m:sSubPr>
                                <m:ctrlPr>
                                  <a:rPr lang="en-US" sz="1050" i="1">
                                    <a:latin typeface="Cambria Math" panose="02040503050406030204" pitchFamily="18" charset="0"/>
                                  </a:rPr>
                                </m:ctrlPr>
                              </m:sSubPr>
                              <m:e>
                                <m:r>
                                  <a:rPr lang="en-US" sz="1050" i="1">
                                    <a:latin typeface="Cambria Math"/>
                                  </a:rPr>
                                  <m:t>(</m:t>
                                </m:r>
                                <m:r>
                                  <a:rPr lang="en-US" sz="1050" i="1">
                                    <a:latin typeface="Cambria Math"/>
                                  </a:rPr>
                                  <m:t>𝑟</m:t>
                                </m:r>
                              </m:e>
                              <m:sub>
                                <m:r>
                                  <a:rPr lang="en-US" sz="1050" i="1">
                                    <a:latin typeface="Cambria Math"/>
                                  </a:rPr>
                                  <m:t>𝑘</m:t>
                                </m:r>
                                <m:r>
                                  <a:rPr lang="en-US" sz="1050" i="1">
                                    <a:latin typeface="Cambria Math"/>
                                  </a:rPr>
                                  <m:t>,0</m:t>
                                </m:r>
                              </m:sub>
                            </m:sSub>
                            <m:r>
                              <a:rPr lang="en-US" sz="1050" i="1">
                                <a:latin typeface="Cambria Math"/>
                              </a:rPr>
                              <m:t>,</m:t>
                            </m:r>
                            <m:r>
                              <a:rPr lang="en-US" sz="1050" i="1">
                                <a:latin typeface="Cambria Math"/>
                              </a:rPr>
                              <m:t>𝑟</m:t>
                            </m:r>
                          </m:e>
                          <m:sub>
                            <m:r>
                              <a:rPr lang="en-US" sz="1050" i="1">
                                <a:latin typeface="Cambria Math"/>
                              </a:rPr>
                              <m:t>𝑘</m:t>
                            </m:r>
                            <m:r>
                              <a:rPr lang="en-US" sz="1050" i="1">
                                <a:latin typeface="Cambria Math"/>
                              </a:rPr>
                              <m:t>,1</m:t>
                            </m:r>
                          </m:sub>
                        </m:sSub>
                        <m:r>
                          <a:rPr lang="en-US" sz="1050" i="1">
                            <a:latin typeface="Cambria Math"/>
                          </a:rPr>
                          <m:t>, </m:t>
                        </m:r>
                        <m:sSub>
                          <m:sSubPr>
                            <m:ctrlPr>
                              <a:rPr lang="en-US" sz="1050" i="1">
                                <a:latin typeface="Cambria Math" panose="02040503050406030204" pitchFamily="18" charset="0"/>
                              </a:rPr>
                            </m:ctrlPr>
                          </m:sSubPr>
                          <m:e>
                            <m:r>
                              <a:rPr lang="en-US" sz="1050" i="1">
                                <a:latin typeface="Cambria Math"/>
                              </a:rPr>
                              <m:t>𝑟</m:t>
                            </m:r>
                          </m:e>
                          <m:sub>
                            <m:r>
                              <a:rPr lang="en-US" sz="1050" i="1">
                                <a:latin typeface="Cambria Math"/>
                              </a:rPr>
                              <m:t>𝑘</m:t>
                            </m:r>
                            <m:r>
                              <a:rPr lang="en-US" sz="1050" i="1">
                                <a:latin typeface="Cambria Math"/>
                              </a:rPr>
                              <m:t>,2</m:t>
                            </m:r>
                          </m:sub>
                        </m:sSub>
                        <m:r>
                          <a:rPr lang="en-US" sz="1050" i="1">
                            <a:latin typeface="Cambria Math"/>
                          </a:rPr>
                          <m:t>,…)}</m:t>
                        </m:r>
                      </m:oMath>
                    </m:oMathPara>
                  </a14:m>
                  <a:endParaRPr lang="en-US" sz="1050" i="1" dirty="0"/>
                </a:p>
              </p:txBody>
            </p:sp>
          </mc:Choice>
          <mc:Fallback xmlns="">
            <p:sp>
              <p:nvSpPr>
                <p:cNvPr id="25" name="TextBox 24"/>
                <p:cNvSpPr txBox="1">
                  <a:spLocks noRot="1" noChangeAspect="1" noMove="1" noResize="1" noEditPoints="1" noAdjustHandles="1" noChangeArrowheads="1" noChangeShapeType="1" noTextEdit="1"/>
                </p:cNvSpPr>
                <p:nvPr/>
              </p:nvSpPr>
              <p:spPr>
                <a:xfrm>
                  <a:off x="305613" y="3829746"/>
                  <a:ext cx="3815698" cy="1228887"/>
                </a:xfrm>
                <a:prstGeom prst="rect">
                  <a:avLst/>
                </a:prstGeom>
                <a:blipFill rotWithShape="0">
                  <a:blip r:embed="rId7"/>
                  <a:stretch>
                    <a:fillRect t="-1235" b="-1235"/>
                  </a:stretch>
                </a:blipFill>
              </p:spPr>
              <p:txBody>
                <a:bodyPr/>
                <a:lstStyle/>
                <a:p>
                  <a:r>
                    <a:rPr lang="en-US">
                      <a:noFill/>
                    </a:rPr>
                    <a:t> </a:t>
                  </a:r>
                </a:p>
              </p:txBody>
            </p:sp>
          </mc:Fallback>
        </mc:AlternateContent>
      </p:grpSp>
      <p:sp>
        <p:nvSpPr>
          <p:cNvPr id="3" name="TextBox 2"/>
          <p:cNvSpPr txBox="1"/>
          <p:nvPr/>
        </p:nvSpPr>
        <p:spPr>
          <a:xfrm>
            <a:off x="5957423" y="4459851"/>
            <a:ext cx="3159839" cy="323165"/>
          </a:xfrm>
          <a:prstGeom prst="rect">
            <a:avLst/>
          </a:prstGeom>
          <a:noFill/>
        </p:spPr>
        <p:txBody>
          <a:bodyPr wrap="none" rtlCol="0">
            <a:spAutoFit/>
          </a:bodyPr>
          <a:lstStyle/>
          <a:p>
            <a:r>
              <a:rPr lang="en-US" sz="1500" dirty="0">
                <a:solidFill>
                  <a:schemeClr val="accent5">
                    <a:lumMod val="50000"/>
                  </a:schemeClr>
                </a:solidFill>
              </a:rPr>
              <a:t>Quantified Boolean Formula (QBF)</a:t>
            </a:r>
          </a:p>
        </p:txBody>
      </p:sp>
    </p:spTree>
    <p:extLst>
      <p:ext uri="{BB962C8B-B14F-4D97-AF65-F5344CB8AC3E}">
        <p14:creationId xmlns:p14="http://schemas.microsoft.com/office/powerpoint/2010/main" val="6024516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6">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B891A"/>
                </a:solidFill>
              </a:rPr>
              <a:t>LESSONS AND LOOKING BACK</a:t>
            </a:r>
            <a:endParaRPr lang="en-US" dirty="0">
              <a:solidFill>
                <a:srgbClr val="0B891A"/>
              </a:solidFill>
            </a:endParaRPr>
          </a:p>
        </p:txBody>
      </p:sp>
    </p:spTree>
    <p:extLst>
      <p:ext uri="{BB962C8B-B14F-4D97-AF65-F5344CB8AC3E}">
        <p14:creationId xmlns:p14="http://schemas.microsoft.com/office/powerpoint/2010/main" val="1536425403"/>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b="1" dirty="0" smtClean="0">
                <a:solidFill>
                  <a:srgbClr val="0070C0"/>
                </a:solidFill>
                <a:effectLst>
                  <a:outerShdw blurRad="38100" dist="38100" dir="2700000" algn="tl">
                    <a:srgbClr val="000000">
                      <a:alpha val="43137"/>
                    </a:srgbClr>
                  </a:outerShdw>
                </a:effectLst>
              </a:rPr>
              <a:t>Research ideas? </a:t>
            </a:r>
            <a:r>
              <a:rPr lang="en-US" sz="4000" b="1" dirty="0">
                <a:solidFill>
                  <a:srgbClr val="0070C0"/>
                </a:solidFill>
                <a:effectLst>
                  <a:outerShdw blurRad="38100" dist="38100" dir="2700000" algn="tl">
                    <a:srgbClr val="000000">
                      <a:alpha val="43137"/>
                    </a:srgbClr>
                  </a:outerShdw>
                </a:effectLst>
                <a:sym typeface="Wingdings" panose="05000000000000000000" pitchFamily="2" charset="2"/>
              </a:rPr>
              <a:t> via exemplars from </a:t>
            </a:r>
            <a:r>
              <a:rPr lang="en-US" sz="4000" b="1" dirty="0" smtClean="0">
                <a:solidFill>
                  <a:srgbClr val="0070C0"/>
                </a:solidFill>
                <a:effectLst>
                  <a:outerShdw blurRad="38100" dist="38100" dir="2700000" algn="tl">
                    <a:srgbClr val="000000">
                      <a:alpha val="43137"/>
                    </a:srgbClr>
                  </a:outerShdw>
                </a:effectLst>
                <a:sym typeface="Wingdings" panose="05000000000000000000" pitchFamily="2" charset="2"/>
              </a:rPr>
              <a:t>research in real networks</a:t>
            </a:r>
            <a:endParaRPr lang="en-US" sz="4000" b="1" dirty="0">
              <a:solidFill>
                <a:srgbClr val="0070C0"/>
              </a:solidFill>
              <a:effectLst>
                <a:outerShdw blurRad="38100" dist="38100" dir="2700000" algn="tl">
                  <a:srgbClr val="000000">
                    <a:alpha val="43137"/>
                  </a:srgbClr>
                </a:outerShdw>
              </a:effectLst>
            </a:endParaRPr>
          </a:p>
        </p:txBody>
      </p:sp>
      <p:sp>
        <p:nvSpPr>
          <p:cNvPr id="21507"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Times New Roman" charset="0"/>
                <a:ea typeface="ＭＳ Ｐゴシック" charset="0"/>
                <a:cs typeface="ＭＳ Ｐゴシック" charset="0"/>
              </a:defRPr>
            </a:lvl1pPr>
            <a:lvl2pPr marL="668655" indent="-257175" eaLnBrk="0" hangingPunct="0">
              <a:defRPr sz="2200">
                <a:solidFill>
                  <a:schemeClr val="tx1"/>
                </a:solidFill>
                <a:latin typeface="Times New Roman" charset="0"/>
                <a:ea typeface="ＭＳ Ｐゴシック" charset="0"/>
              </a:defRPr>
            </a:lvl2pPr>
            <a:lvl3pPr marL="1028700" indent="-205740" eaLnBrk="0" hangingPunct="0">
              <a:defRPr sz="2200">
                <a:solidFill>
                  <a:schemeClr val="tx1"/>
                </a:solidFill>
                <a:latin typeface="Times New Roman" charset="0"/>
                <a:ea typeface="ＭＳ Ｐゴシック" charset="0"/>
              </a:defRPr>
            </a:lvl3pPr>
            <a:lvl4pPr marL="1440180" indent="-205740" eaLnBrk="0" hangingPunct="0">
              <a:defRPr sz="2200">
                <a:solidFill>
                  <a:schemeClr val="tx1"/>
                </a:solidFill>
                <a:latin typeface="Times New Roman" charset="0"/>
                <a:ea typeface="ＭＳ Ｐゴシック" charset="0"/>
              </a:defRPr>
            </a:lvl4pPr>
            <a:lvl5pPr marL="1851660" indent="-205740" eaLnBrk="0" hangingPunct="0">
              <a:defRPr sz="2200">
                <a:solidFill>
                  <a:schemeClr val="tx1"/>
                </a:solidFill>
                <a:latin typeface="Times New Roman" charset="0"/>
                <a:ea typeface="ＭＳ Ｐゴシック" charset="0"/>
              </a:defRPr>
            </a:lvl5pPr>
            <a:lvl6pPr marL="2263140" indent="-205740" eaLnBrk="0" fontAlgn="base" hangingPunct="0">
              <a:spcBef>
                <a:spcPct val="0"/>
              </a:spcBef>
              <a:spcAft>
                <a:spcPct val="0"/>
              </a:spcAft>
              <a:defRPr sz="2200">
                <a:solidFill>
                  <a:schemeClr val="tx1"/>
                </a:solidFill>
                <a:latin typeface="Times New Roman" charset="0"/>
                <a:ea typeface="ＭＳ Ｐゴシック" charset="0"/>
              </a:defRPr>
            </a:lvl6pPr>
            <a:lvl7pPr marL="2674620" indent="-205740" eaLnBrk="0" fontAlgn="base" hangingPunct="0">
              <a:spcBef>
                <a:spcPct val="0"/>
              </a:spcBef>
              <a:spcAft>
                <a:spcPct val="0"/>
              </a:spcAft>
              <a:defRPr sz="2200">
                <a:solidFill>
                  <a:schemeClr val="tx1"/>
                </a:solidFill>
                <a:latin typeface="Times New Roman" charset="0"/>
                <a:ea typeface="ＭＳ Ｐゴシック" charset="0"/>
              </a:defRPr>
            </a:lvl7pPr>
            <a:lvl8pPr marL="3086100" indent="-205740" eaLnBrk="0" fontAlgn="base" hangingPunct="0">
              <a:spcBef>
                <a:spcPct val="0"/>
              </a:spcBef>
              <a:spcAft>
                <a:spcPct val="0"/>
              </a:spcAft>
              <a:defRPr sz="2200">
                <a:solidFill>
                  <a:schemeClr val="tx1"/>
                </a:solidFill>
                <a:latin typeface="Times New Roman" charset="0"/>
                <a:ea typeface="ＭＳ Ｐゴシック" charset="0"/>
              </a:defRPr>
            </a:lvl8pPr>
            <a:lvl9pPr marL="3497580" indent="-20574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fld id="{0C6BED58-CC5A-FB4D-A59B-5FF29DD6CD4D}" type="slidenum">
              <a:rPr lang="en-US" sz="1400">
                <a:solidFill>
                  <a:srgbClr val="FFFFFF"/>
                </a:solidFill>
              </a:rPr>
              <a:pPr eaLnBrk="1" hangingPunct="1"/>
              <a:t>134</a:t>
            </a:fld>
            <a:endParaRPr lang="en-US" sz="1400">
              <a:solidFill>
                <a:srgbClr val="FFFFFF"/>
              </a:solidFill>
            </a:endParaRPr>
          </a:p>
        </p:txBody>
      </p:sp>
      <p:sp>
        <p:nvSpPr>
          <p:cNvPr id="32" name="Can 31"/>
          <p:cNvSpPr/>
          <p:nvPr/>
        </p:nvSpPr>
        <p:spPr>
          <a:xfrm>
            <a:off x="2788920" y="1477394"/>
            <a:ext cx="1440180" cy="754380"/>
          </a:xfrm>
          <a:prstGeom prst="can">
            <a:avLst>
              <a:gd name="adj" fmla="val 38062"/>
            </a:avLst>
          </a:prstGeom>
        </p:spPr>
        <p:style>
          <a:lnRef idx="1">
            <a:schemeClr val="accent2"/>
          </a:lnRef>
          <a:fillRef idx="3">
            <a:schemeClr val="accent2"/>
          </a:fillRef>
          <a:effectRef idx="2">
            <a:schemeClr val="accent2"/>
          </a:effectRef>
          <a:fontRef idx="minor">
            <a:schemeClr val="lt1"/>
          </a:fontRef>
        </p:style>
        <p:txBody>
          <a:bodyPr lIns="82296" tIns="41148" rIns="82296" bIns="41148" anchor="ctr"/>
          <a:lstStyle/>
          <a:p>
            <a:pPr algn="ctr">
              <a:defRPr/>
            </a:pPr>
            <a:r>
              <a:rPr lang="en-US" dirty="0" smtClean="0"/>
              <a:t>IP Router</a:t>
            </a:r>
            <a:endParaRPr lang="en-US" dirty="0"/>
          </a:p>
        </p:txBody>
      </p:sp>
      <p:sp>
        <p:nvSpPr>
          <p:cNvPr id="82" name="Rectangle 81"/>
          <p:cNvSpPr/>
          <p:nvPr/>
        </p:nvSpPr>
        <p:spPr>
          <a:xfrm>
            <a:off x="1482710" y="1751714"/>
            <a:ext cx="891540" cy="205740"/>
          </a:xfrm>
          <a:prstGeom prst="rect">
            <a:avLst/>
          </a:prstGeom>
          <a:solidFill>
            <a:schemeClr val="accent3">
              <a:lumMod val="20000"/>
              <a:lumOff val="80000"/>
              <a:alpha val="86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lIns="82296" tIns="41148" rIns="82296" bIns="41148" anchor="ctr"/>
          <a:lstStyle/>
          <a:p>
            <a:pPr algn="ctr">
              <a:defRPr/>
            </a:pPr>
            <a:r>
              <a:rPr lang="en-US" sz="1400" dirty="0" smtClean="0">
                <a:solidFill>
                  <a:schemeClr val="tx1"/>
                </a:solidFill>
              </a:rPr>
              <a:t>10010</a:t>
            </a:r>
            <a:endParaRPr lang="en-US" sz="1400" dirty="0">
              <a:solidFill>
                <a:schemeClr val="tx1"/>
              </a:solidFill>
            </a:endParaRPr>
          </a:p>
        </p:txBody>
      </p:sp>
      <p:sp>
        <p:nvSpPr>
          <p:cNvPr id="33" name="Rectangle 5"/>
          <p:cNvSpPr>
            <a:spLocks noChangeArrowheads="1"/>
          </p:cNvSpPr>
          <p:nvPr/>
        </p:nvSpPr>
        <p:spPr bwMode="auto">
          <a:xfrm>
            <a:off x="267524" y="4926899"/>
            <a:ext cx="8745399" cy="128340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nchor="ctr"/>
          <a:lstStyle/>
          <a:p>
            <a:pPr algn="ctr"/>
            <a:r>
              <a:rPr lang="en-US" sz="2400" dirty="0" smtClean="0">
                <a:solidFill>
                  <a:schemeClr val="bg1"/>
                </a:solidFill>
              </a:rPr>
              <a:t>ESSENTIAL INSIGHT FOR OPENFLOW.   USE SAME INSIGHT</a:t>
            </a:r>
          </a:p>
          <a:p>
            <a:pPr algn="ctr"/>
            <a:r>
              <a:rPr lang="en-US" sz="2400" dirty="0" smtClean="0">
                <a:solidFill>
                  <a:schemeClr val="bg1"/>
                </a:solidFill>
              </a:rPr>
              <a:t>IN HSA FOR </a:t>
            </a:r>
            <a:r>
              <a:rPr lang="en-US" sz="2400" i="1" dirty="0" smtClean="0">
                <a:solidFill>
                  <a:schemeClr val="bg1"/>
                </a:solidFill>
              </a:rPr>
              <a:t>UNDERSTANDING</a:t>
            </a:r>
            <a:r>
              <a:rPr lang="en-US" sz="2400" dirty="0" smtClean="0">
                <a:solidFill>
                  <a:schemeClr val="bg1"/>
                </a:solidFill>
              </a:rPr>
              <a:t> EXISTING PROTOCOLS.  </a:t>
            </a:r>
          </a:p>
          <a:p>
            <a:pPr algn="ctr"/>
            <a:r>
              <a:rPr lang="en-US" sz="2400" dirty="0" smtClean="0">
                <a:solidFill>
                  <a:schemeClr val="bg1"/>
                </a:solidFill>
              </a:rPr>
              <a:t>SIMILARLY MPLS </a:t>
            </a:r>
            <a:r>
              <a:rPr lang="en-US" sz="2400" dirty="0" smtClean="0">
                <a:solidFill>
                  <a:schemeClr val="bg1"/>
                </a:solidFill>
                <a:sym typeface="Wingdings" panose="05000000000000000000" pitchFamily="2" charset="2"/>
              </a:rPr>
              <a:t> ATOMIC PREDICATES</a:t>
            </a:r>
            <a:endParaRPr lang="en-US" sz="2400" dirty="0">
              <a:solidFill>
                <a:schemeClr val="bg1"/>
              </a:solidFill>
            </a:endParaRPr>
          </a:p>
        </p:txBody>
      </p:sp>
      <p:sp>
        <p:nvSpPr>
          <p:cNvPr id="34" name="TextBox 33"/>
          <p:cNvSpPr txBox="1"/>
          <p:nvPr/>
        </p:nvSpPr>
        <p:spPr>
          <a:xfrm>
            <a:off x="4381500" y="1416663"/>
            <a:ext cx="1360967" cy="646331"/>
          </a:xfrm>
          <a:prstGeom prst="rect">
            <a:avLst/>
          </a:prstGeom>
          <a:noFill/>
          <a:ln>
            <a:solidFill>
              <a:schemeClr val="tx1"/>
            </a:solidFill>
          </a:ln>
        </p:spPr>
        <p:txBody>
          <a:bodyPr wrap="square" rtlCol="0">
            <a:spAutoFit/>
          </a:bodyPr>
          <a:lstStyle/>
          <a:p>
            <a:r>
              <a:rPr lang="en-US" dirty="0" smtClean="0"/>
              <a:t> 10*</a:t>
            </a:r>
            <a:r>
              <a:rPr lang="en-US" dirty="0" smtClean="0">
                <a:sym typeface="Wingdings" panose="05000000000000000000" pitchFamily="2" charset="2"/>
              </a:rPr>
              <a:t> P1</a:t>
            </a:r>
          </a:p>
          <a:p>
            <a:r>
              <a:rPr lang="en-US" dirty="0">
                <a:sym typeface="Wingdings" panose="05000000000000000000" pitchFamily="2" charset="2"/>
              </a:rPr>
              <a:t> </a:t>
            </a:r>
            <a:r>
              <a:rPr lang="en-US" dirty="0" smtClean="0">
                <a:sym typeface="Wingdings" panose="05000000000000000000" pitchFamily="2" charset="2"/>
              </a:rPr>
              <a:t> 1*  P2</a:t>
            </a:r>
            <a:endParaRPr lang="en-US" dirty="0"/>
          </a:p>
        </p:txBody>
      </p:sp>
      <p:sp>
        <p:nvSpPr>
          <p:cNvPr id="35" name="Can 34"/>
          <p:cNvSpPr/>
          <p:nvPr/>
        </p:nvSpPr>
        <p:spPr>
          <a:xfrm>
            <a:off x="2941320" y="2618663"/>
            <a:ext cx="1440180" cy="754380"/>
          </a:xfrm>
          <a:prstGeom prst="can">
            <a:avLst>
              <a:gd name="adj" fmla="val 38062"/>
            </a:avLst>
          </a:prstGeom>
        </p:spPr>
        <p:style>
          <a:lnRef idx="1">
            <a:schemeClr val="accent2"/>
          </a:lnRef>
          <a:fillRef idx="3">
            <a:schemeClr val="accent2"/>
          </a:fillRef>
          <a:effectRef idx="2">
            <a:schemeClr val="accent2"/>
          </a:effectRef>
          <a:fontRef idx="minor">
            <a:schemeClr val="lt1"/>
          </a:fontRef>
        </p:style>
        <p:txBody>
          <a:bodyPr lIns="82296" tIns="41148" rIns="82296" bIns="41148" anchor="ctr"/>
          <a:lstStyle/>
          <a:p>
            <a:pPr algn="ctr">
              <a:defRPr/>
            </a:pPr>
            <a:r>
              <a:rPr lang="en-US" dirty="0" smtClean="0"/>
              <a:t>MAC Bridge</a:t>
            </a:r>
            <a:endParaRPr lang="en-US" dirty="0"/>
          </a:p>
        </p:txBody>
      </p:sp>
      <p:sp>
        <p:nvSpPr>
          <p:cNvPr id="36" name="Rectangle 35"/>
          <p:cNvSpPr/>
          <p:nvPr/>
        </p:nvSpPr>
        <p:spPr>
          <a:xfrm>
            <a:off x="1635110" y="2892983"/>
            <a:ext cx="891540" cy="205740"/>
          </a:xfrm>
          <a:prstGeom prst="rect">
            <a:avLst/>
          </a:prstGeom>
          <a:solidFill>
            <a:schemeClr val="accent3">
              <a:lumMod val="20000"/>
              <a:lumOff val="80000"/>
              <a:alpha val="86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lIns="82296" tIns="41148" rIns="82296" bIns="41148" anchor="ctr"/>
          <a:lstStyle/>
          <a:p>
            <a:pPr algn="ctr">
              <a:defRPr/>
            </a:pPr>
            <a:r>
              <a:rPr lang="en-US" sz="1400" dirty="0" smtClean="0">
                <a:solidFill>
                  <a:schemeClr val="tx1"/>
                </a:solidFill>
              </a:rPr>
              <a:t>01A1A2</a:t>
            </a:r>
            <a:endParaRPr lang="en-US" sz="1400" dirty="0">
              <a:solidFill>
                <a:schemeClr val="tx1"/>
              </a:solidFill>
            </a:endParaRPr>
          </a:p>
        </p:txBody>
      </p:sp>
      <p:sp>
        <p:nvSpPr>
          <p:cNvPr id="37" name="TextBox 36"/>
          <p:cNvSpPr txBox="1"/>
          <p:nvPr/>
        </p:nvSpPr>
        <p:spPr>
          <a:xfrm>
            <a:off x="4424032" y="2522715"/>
            <a:ext cx="1881077" cy="646331"/>
          </a:xfrm>
          <a:prstGeom prst="rect">
            <a:avLst/>
          </a:prstGeom>
          <a:noFill/>
          <a:ln>
            <a:solidFill>
              <a:schemeClr val="tx1"/>
            </a:solidFill>
          </a:ln>
        </p:spPr>
        <p:txBody>
          <a:bodyPr wrap="square" rtlCol="0">
            <a:spAutoFit/>
          </a:bodyPr>
          <a:lstStyle/>
          <a:p>
            <a:r>
              <a:rPr lang="en-US" dirty="0" smtClean="0"/>
              <a:t> 01A1A2</a:t>
            </a:r>
            <a:r>
              <a:rPr lang="en-US" dirty="0" smtClean="0">
                <a:sym typeface="Wingdings" panose="05000000000000000000" pitchFamily="2" charset="2"/>
              </a:rPr>
              <a:t> P1</a:t>
            </a:r>
          </a:p>
          <a:p>
            <a:r>
              <a:rPr lang="en-US" dirty="0">
                <a:sym typeface="Wingdings" panose="05000000000000000000" pitchFamily="2" charset="2"/>
              </a:rPr>
              <a:t> </a:t>
            </a:r>
            <a:r>
              <a:rPr lang="en-US" dirty="0" smtClean="0">
                <a:sym typeface="Wingdings" panose="05000000000000000000" pitchFamily="2" charset="2"/>
              </a:rPr>
              <a:t> .   .     .</a:t>
            </a:r>
            <a:endParaRPr lang="en-US" dirty="0"/>
          </a:p>
        </p:txBody>
      </p:sp>
      <p:sp>
        <p:nvSpPr>
          <p:cNvPr id="38" name="Rectangle 5"/>
          <p:cNvSpPr>
            <a:spLocks noChangeArrowheads="1"/>
          </p:cNvSpPr>
          <p:nvPr/>
        </p:nvSpPr>
        <p:spPr bwMode="auto">
          <a:xfrm>
            <a:off x="6442550" y="1407563"/>
            <a:ext cx="2526827" cy="40933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nchor="ctr"/>
          <a:lstStyle/>
          <a:p>
            <a:pPr algn="ctr"/>
            <a:r>
              <a:rPr lang="en-US" dirty="0" smtClean="0"/>
              <a:t>PREFIX MATCH</a:t>
            </a:r>
            <a:endParaRPr lang="en-US" b="1" dirty="0">
              <a:solidFill>
                <a:srgbClr val="7030A0"/>
              </a:solidFill>
            </a:endParaRPr>
          </a:p>
        </p:txBody>
      </p:sp>
      <p:sp>
        <p:nvSpPr>
          <p:cNvPr id="39" name="Rectangle 5"/>
          <p:cNvSpPr>
            <a:spLocks noChangeArrowheads="1"/>
          </p:cNvSpPr>
          <p:nvPr/>
        </p:nvSpPr>
        <p:spPr bwMode="auto">
          <a:xfrm>
            <a:off x="6553200" y="2600609"/>
            <a:ext cx="2416177" cy="40933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nchor="ctr"/>
          <a:lstStyle/>
          <a:p>
            <a:pPr algn="ctr"/>
            <a:r>
              <a:rPr lang="en-US" dirty="0" smtClean="0"/>
              <a:t> EXACT MATCH</a:t>
            </a:r>
            <a:endParaRPr lang="en-US" b="1" dirty="0">
              <a:solidFill>
                <a:srgbClr val="7030A0"/>
              </a:solidFill>
            </a:endParaRPr>
          </a:p>
        </p:txBody>
      </p:sp>
      <p:sp>
        <p:nvSpPr>
          <p:cNvPr id="40" name="Can 39"/>
          <p:cNvSpPr/>
          <p:nvPr/>
        </p:nvSpPr>
        <p:spPr>
          <a:xfrm>
            <a:off x="3093720" y="3664235"/>
            <a:ext cx="1440180" cy="754380"/>
          </a:xfrm>
          <a:prstGeom prst="can">
            <a:avLst>
              <a:gd name="adj" fmla="val 38062"/>
            </a:avLst>
          </a:prstGeom>
        </p:spPr>
        <p:style>
          <a:lnRef idx="1">
            <a:schemeClr val="accent2"/>
          </a:lnRef>
          <a:fillRef idx="3">
            <a:schemeClr val="accent2"/>
          </a:fillRef>
          <a:effectRef idx="2">
            <a:schemeClr val="accent2"/>
          </a:effectRef>
          <a:fontRef idx="minor">
            <a:schemeClr val="lt1"/>
          </a:fontRef>
        </p:style>
        <p:txBody>
          <a:bodyPr lIns="82296" tIns="41148" rIns="82296" bIns="41148" anchor="ctr"/>
          <a:lstStyle/>
          <a:p>
            <a:pPr algn="ctr">
              <a:defRPr/>
            </a:pPr>
            <a:r>
              <a:rPr lang="en-US" dirty="0" smtClean="0"/>
              <a:t>MPLS Switch</a:t>
            </a:r>
            <a:endParaRPr lang="en-US" dirty="0"/>
          </a:p>
        </p:txBody>
      </p:sp>
      <p:sp>
        <p:nvSpPr>
          <p:cNvPr id="41" name="Rectangle 40"/>
          <p:cNvSpPr/>
          <p:nvPr/>
        </p:nvSpPr>
        <p:spPr>
          <a:xfrm>
            <a:off x="1787510" y="3938555"/>
            <a:ext cx="891540" cy="205740"/>
          </a:xfrm>
          <a:prstGeom prst="rect">
            <a:avLst/>
          </a:prstGeom>
          <a:solidFill>
            <a:schemeClr val="accent3">
              <a:lumMod val="20000"/>
              <a:lumOff val="80000"/>
              <a:alpha val="86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lIns="82296" tIns="41148" rIns="82296" bIns="41148" anchor="ctr"/>
          <a:lstStyle/>
          <a:p>
            <a:pPr algn="ctr">
              <a:defRPr/>
            </a:pPr>
            <a:r>
              <a:rPr lang="en-US" sz="1400" dirty="0" smtClean="0">
                <a:solidFill>
                  <a:schemeClr val="tx1"/>
                </a:solidFill>
              </a:rPr>
              <a:t>5, 6 </a:t>
            </a:r>
            <a:endParaRPr lang="en-US" sz="1400" dirty="0">
              <a:solidFill>
                <a:schemeClr val="tx1"/>
              </a:solidFill>
            </a:endParaRPr>
          </a:p>
        </p:txBody>
      </p:sp>
      <p:sp>
        <p:nvSpPr>
          <p:cNvPr id="42" name="TextBox 41"/>
          <p:cNvSpPr txBox="1"/>
          <p:nvPr/>
        </p:nvSpPr>
        <p:spPr>
          <a:xfrm>
            <a:off x="4640224" y="3578920"/>
            <a:ext cx="1881077" cy="646331"/>
          </a:xfrm>
          <a:prstGeom prst="rect">
            <a:avLst/>
          </a:prstGeom>
          <a:noFill/>
          <a:ln>
            <a:solidFill>
              <a:schemeClr val="tx1"/>
            </a:solidFill>
          </a:ln>
        </p:spPr>
        <p:txBody>
          <a:bodyPr wrap="square" rtlCol="0">
            <a:spAutoFit/>
          </a:bodyPr>
          <a:lstStyle/>
          <a:p>
            <a:r>
              <a:rPr lang="en-US" dirty="0" smtClean="0"/>
              <a:t> </a:t>
            </a:r>
            <a:r>
              <a:rPr lang="en-US" dirty="0"/>
              <a:t>5</a:t>
            </a:r>
            <a:r>
              <a:rPr lang="en-US" dirty="0" smtClean="0">
                <a:sym typeface="Wingdings" panose="05000000000000000000" pitchFamily="2" charset="2"/>
              </a:rPr>
              <a:t> P1,Pop 5</a:t>
            </a:r>
          </a:p>
          <a:p>
            <a:r>
              <a:rPr lang="en-US" dirty="0">
                <a:sym typeface="Wingdings" panose="05000000000000000000" pitchFamily="2" charset="2"/>
              </a:rPr>
              <a:t> </a:t>
            </a:r>
            <a:r>
              <a:rPr lang="en-US" dirty="0" smtClean="0">
                <a:sym typeface="Wingdings" panose="05000000000000000000" pitchFamily="2" charset="2"/>
              </a:rPr>
              <a:t> .   .     .</a:t>
            </a:r>
            <a:endParaRPr lang="en-US" dirty="0"/>
          </a:p>
        </p:txBody>
      </p:sp>
      <p:sp>
        <p:nvSpPr>
          <p:cNvPr id="43" name="Rectangle 5"/>
          <p:cNvSpPr>
            <a:spLocks noChangeArrowheads="1"/>
          </p:cNvSpPr>
          <p:nvPr/>
        </p:nvSpPr>
        <p:spPr bwMode="auto">
          <a:xfrm>
            <a:off x="6648893" y="3620664"/>
            <a:ext cx="2416177" cy="40933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nchor="ctr"/>
          <a:lstStyle/>
          <a:p>
            <a:pPr algn="ctr"/>
            <a:r>
              <a:rPr lang="en-US" dirty="0" smtClean="0"/>
              <a:t>INDEXED LOOKUP</a:t>
            </a:r>
            <a:endParaRPr lang="en-US" b="1" dirty="0">
              <a:solidFill>
                <a:srgbClr val="7030A0"/>
              </a:solidFill>
            </a:endParaRPr>
          </a:p>
        </p:txBody>
      </p:sp>
    </p:spTree>
    <p:extLst>
      <p:ext uri="{BB962C8B-B14F-4D97-AF65-F5344CB8AC3E}">
        <p14:creationId xmlns:p14="http://schemas.microsoft.com/office/powerpoint/2010/main" val="7289543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fill="hold"/>
                                        <p:tgtEl>
                                          <p:spTgt spid="36"/>
                                        </p:tgtEl>
                                        <p:attrNameLst>
                                          <p:attrName>ppt_x</p:attrName>
                                        </p:attrNameLst>
                                      </p:cBhvr>
                                      <p:tavLst>
                                        <p:tav tm="0">
                                          <p:val>
                                            <p:strVal val="#ppt_x"/>
                                          </p:val>
                                        </p:tav>
                                        <p:tav tm="100000">
                                          <p:val>
                                            <p:strVal val="#ppt_x"/>
                                          </p:val>
                                        </p:tav>
                                      </p:tavLst>
                                    </p:anim>
                                    <p:anim calcmode="lin" valueType="num">
                                      <p:cBhvr additive="base">
                                        <p:cTn id="12" dur="500" fill="hold"/>
                                        <p:tgtEl>
                                          <p:spTgt spid="3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500" fill="hold"/>
                                        <p:tgtEl>
                                          <p:spTgt spid="37"/>
                                        </p:tgtEl>
                                        <p:attrNameLst>
                                          <p:attrName>ppt_x</p:attrName>
                                        </p:attrNameLst>
                                      </p:cBhvr>
                                      <p:tavLst>
                                        <p:tav tm="0">
                                          <p:val>
                                            <p:strVal val="#ppt_x"/>
                                          </p:val>
                                        </p:tav>
                                        <p:tav tm="100000">
                                          <p:val>
                                            <p:strVal val="#ppt_x"/>
                                          </p:val>
                                        </p:tav>
                                      </p:tavLst>
                                    </p:anim>
                                    <p:anim calcmode="lin" valueType="num">
                                      <p:cBhvr additive="base">
                                        <p:cTn id="16" dur="500" fill="hold"/>
                                        <p:tgtEl>
                                          <p:spTgt spid="3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additive="base">
                                        <p:cTn id="19" dur="500" fill="hold"/>
                                        <p:tgtEl>
                                          <p:spTgt spid="39"/>
                                        </p:tgtEl>
                                        <p:attrNameLst>
                                          <p:attrName>ppt_x</p:attrName>
                                        </p:attrNameLst>
                                      </p:cBhvr>
                                      <p:tavLst>
                                        <p:tav tm="0">
                                          <p:val>
                                            <p:strVal val="#ppt_x"/>
                                          </p:val>
                                        </p:tav>
                                        <p:tav tm="100000">
                                          <p:val>
                                            <p:strVal val="#ppt_x"/>
                                          </p:val>
                                        </p:tav>
                                      </p:tavLst>
                                    </p:anim>
                                    <p:anim calcmode="lin" valueType="num">
                                      <p:cBhvr additive="base">
                                        <p:cTn id="20"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additive="base">
                                        <p:cTn id="25" dur="500" fill="hold"/>
                                        <p:tgtEl>
                                          <p:spTgt spid="40"/>
                                        </p:tgtEl>
                                        <p:attrNameLst>
                                          <p:attrName>ppt_x</p:attrName>
                                        </p:attrNameLst>
                                      </p:cBhvr>
                                      <p:tavLst>
                                        <p:tav tm="0">
                                          <p:val>
                                            <p:strVal val="#ppt_x"/>
                                          </p:val>
                                        </p:tav>
                                        <p:tav tm="100000">
                                          <p:val>
                                            <p:strVal val="#ppt_x"/>
                                          </p:val>
                                        </p:tav>
                                      </p:tavLst>
                                    </p:anim>
                                    <p:anim calcmode="lin" valueType="num">
                                      <p:cBhvr additive="base">
                                        <p:cTn id="26" dur="500" fill="hold"/>
                                        <p:tgtEl>
                                          <p:spTgt spid="40"/>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1"/>
                                        </p:tgtEl>
                                        <p:attrNameLst>
                                          <p:attrName>style.visibility</p:attrName>
                                        </p:attrNameLst>
                                      </p:cBhvr>
                                      <p:to>
                                        <p:strVal val="visible"/>
                                      </p:to>
                                    </p:set>
                                    <p:anim calcmode="lin" valueType="num">
                                      <p:cBhvr additive="base">
                                        <p:cTn id="29" dur="500" fill="hold"/>
                                        <p:tgtEl>
                                          <p:spTgt spid="41"/>
                                        </p:tgtEl>
                                        <p:attrNameLst>
                                          <p:attrName>ppt_x</p:attrName>
                                        </p:attrNameLst>
                                      </p:cBhvr>
                                      <p:tavLst>
                                        <p:tav tm="0">
                                          <p:val>
                                            <p:strVal val="#ppt_x"/>
                                          </p:val>
                                        </p:tav>
                                        <p:tav tm="100000">
                                          <p:val>
                                            <p:strVal val="#ppt_x"/>
                                          </p:val>
                                        </p:tav>
                                      </p:tavLst>
                                    </p:anim>
                                    <p:anim calcmode="lin" valueType="num">
                                      <p:cBhvr additive="base">
                                        <p:cTn id="30" dur="500" fill="hold"/>
                                        <p:tgtEl>
                                          <p:spTgt spid="41"/>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additive="base">
                                        <p:cTn id="33" dur="500" fill="hold"/>
                                        <p:tgtEl>
                                          <p:spTgt spid="42"/>
                                        </p:tgtEl>
                                        <p:attrNameLst>
                                          <p:attrName>ppt_x</p:attrName>
                                        </p:attrNameLst>
                                      </p:cBhvr>
                                      <p:tavLst>
                                        <p:tav tm="0">
                                          <p:val>
                                            <p:strVal val="#ppt_x"/>
                                          </p:val>
                                        </p:tav>
                                        <p:tav tm="100000">
                                          <p:val>
                                            <p:strVal val="#ppt_x"/>
                                          </p:val>
                                        </p:tav>
                                      </p:tavLst>
                                    </p:anim>
                                    <p:anim calcmode="lin" valueType="num">
                                      <p:cBhvr additive="base">
                                        <p:cTn id="34" dur="500" fill="hold"/>
                                        <p:tgtEl>
                                          <p:spTgt spid="42"/>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 calcmode="lin" valueType="num">
                                      <p:cBhvr additive="base">
                                        <p:cTn id="37" dur="500" fill="hold"/>
                                        <p:tgtEl>
                                          <p:spTgt spid="43"/>
                                        </p:tgtEl>
                                        <p:attrNameLst>
                                          <p:attrName>ppt_x</p:attrName>
                                        </p:attrNameLst>
                                      </p:cBhvr>
                                      <p:tavLst>
                                        <p:tav tm="0">
                                          <p:val>
                                            <p:strVal val="#ppt_x"/>
                                          </p:val>
                                        </p:tav>
                                        <p:tav tm="100000">
                                          <p:val>
                                            <p:strVal val="#ppt_x"/>
                                          </p:val>
                                        </p:tav>
                                      </p:tavLst>
                                    </p:anim>
                                    <p:anim calcmode="lin" valueType="num">
                                      <p:cBhvr additive="base">
                                        <p:cTn id="38"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5" grpId="0" animBg="1"/>
      <p:bldP spid="36" grpId="0" animBg="1"/>
      <p:bldP spid="37" grpId="0" animBg="1"/>
      <p:bldP spid="39" grpId="0" animBg="1"/>
      <p:bldP spid="40" grpId="0" animBg="1"/>
      <p:bldP spid="41" grpId="0" animBg="1"/>
      <p:bldP spid="42" grpId="0" animBg="1"/>
      <p:bldP spid="43" grpId="0" animBg="1"/>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rgbClr val="0070C0"/>
                </a:solidFill>
                <a:effectLst>
                  <a:outerShdw blurRad="38100" dist="38100" dir="2700000" algn="tl">
                    <a:srgbClr val="000000">
                      <a:alpha val="43137"/>
                    </a:srgbClr>
                  </a:outerShdw>
                </a:effectLst>
              </a:rPr>
              <a:t>Research ideas? </a:t>
            </a:r>
            <a:r>
              <a:rPr lang="en-US" sz="4000" b="1" dirty="0" smtClean="0">
                <a:solidFill>
                  <a:srgbClr val="0070C0"/>
                </a:solidFill>
                <a:effectLst>
                  <a:outerShdw blurRad="38100" dist="38100" dir="2700000" algn="tl">
                    <a:srgbClr val="000000">
                      <a:alpha val="43137"/>
                    </a:srgbClr>
                  </a:outerShdw>
                </a:effectLst>
                <a:sym typeface="Wingdings" panose="05000000000000000000" pitchFamily="2" charset="2"/>
              </a:rPr>
              <a:t> via exemplars from PL and Hardware Verification</a:t>
            </a:r>
            <a:endParaRPr lang="en-US" sz="4000" b="1" dirty="0">
              <a:solidFill>
                <a:srgbClr val="0070C0"/>
              </a:solidFill>
              <a:effectLst>
                <a:outerShdw blurRad="38100" dist="38100" dir="2700000" algn="tl">
                  <a:srgbClr val="000000">
                    <a:alpha val="43137"/>
                  </a:srgbClr>
                </a:outerShdw>
              </a:effectLst>
            </a:endParaRPr>
          </a:p>
        </p:txBody>
      </p:sp>
      <p:graphicFrame>
        <p:nvGraphicFramePr>
          <p:cNvPr id="5" name="Table 4"/>
          <p:cNvGraphicFramePr>
            <a:graphicFrameLocks noGrp="1"/>
          </p:cNvGraphicFramePr>
          <p:nvPr>
            <p:extLst>
              <p:ext uri="{D42A27DB-BD31-4B8C-83A1-F6EECF244321}">
                <p14:modId xmlns:p14="http://schemas.microsoft.com/office/powerpoint/2010/main" val="2246146851"/>
              </p:ext>
            </p:extLst>
          </p:nvPr>
        </p:nvGraphicFramePr>
        <p:xfrm>
          <a:off x="1742662" y="1901891"/>
          <a:ext cx="5986491" cy="3685257"/>
        </p:xfrm>
        <a:graphic>
          <a:graphicData uri="http://schemas.openxmlformats.org/drawingml/2006/table">
            <a:tbl>
              <a:tblPr firstRow="1" bandRow="1">
                <a:tableStyleId>{5C22544A-7EE6-4342-B048-85BDC9FD1C3A}</a:tableStyleId>
              </a:tblPr>
              <a:tblGrid>
                <a:gridCol w="2844964">
                  <a:extLst>
                    <a:ext uri="{9D8B030D-6E8A-4147-A177-3AD203B41FA5}">
                      <a16:colId xmlns:a16="http://schemas.microsoft.com/office/drawing/2014/main" val="20000"/>
                    </a:ext>
                  </a:extLst>
                </a:gridCol>
                <a:gridCol w="3141527">
                  <a:extLst>
                    <a:ext uri="{9D8B030D-6E8A-4147-A177-3AD203B41FA5}">
                      <a16:colId xmlns:a16="http://schemas.microsoft.com/office/drawing/2014/main" val="20001"/>
                    </a:ext>
                  </a:extLst>
                </a:gridCol>
              </a:tblGrid>
              <a:tr h="548908">
                <a:tc>
                  <a:txBody>
                    <a:bodyPr/>
                    <a:lstStyle/>
                    <a:p>
                      <a:pPr algn="ctr"/>
                      <a:r>
                        <a:rPr lang="en-US" sz="1800" dirty="0" smtClean="0"/>
                        <a:t>Earlier</a:t>
                      </a:r>
                      <a:r>
                        <a:rPr lang="en-US" sz="1800" baseline="0" dirty="0" smtClean="0"/>
                        <a:t> Exemplar</a:t>
                      </a:r>
                      <a:endParaRPr lang="en-US" sz="1800" dirty="0"/>
                    </a:p>
                  </a:txBody>
                  <a:tcPr marL="68580" marR="68580" marT="34290" marB="34290"/>
                </a:tc>
                <a:tc>
                  <a:txBody>
                    <a:bodyPr/>
                    <a:lstStyle/>
                    <a:p>
                      <a:pPr algn="ctr"/>
                      <a:r>
                        <a:rPr lang="en-US" sz="1800" dirty="0" smtClean="0"/>
                        <a:t>Network</a:t>
                      </a:r>
                      <a:r>
                        <a:rPr lang="en-US" sz="1800" baseline="0" dirty="0" smtClean="0"/>
                        <a:t> Verification</a:t>
                      </a:r>
                      <a:endParaRPr lang="en-US" sz="1800" dirty="0"/>
                    </a:p>
                  </a:txBody>
                  <a:tcPr marL="68580" marR="68580" marT="34290" marB="34290"/>
                </a:tc>
                <a:extLst>
                  <a:ext uri="{0D108BD9-81ED-4DB2-BD59-A6C34878D82A}">
                    <a16:rowId xmlns:a16="http://schemas.microsoft.com/office/drawing/2014/main" val="10000"/>
                  </a:ext>
                </a:extLst>
              </a:tr>
              <a:tr h="947429">
                <a:tc>
                  <a:txBody>
                    <a:bodyPr/>
                    <a:lstStyle/>
                    <a:p>
                      <a:pPr lvl="1" algn="ctr"/>
                      <a:r>
                        <a:rPr lang="en-US" sz="1800" dirty="0" smtClean="0"/>
                        <a:t>Ternary</a:t>
                      </a:r>
                      <a:r>
                        <a:rPr lang="en-US" sz="1800" baseline="0" dirty="0" smtClean="0"/>
                        <a:t> Simulation, Symbolic Execution </a:t>
                      </a:r>
                    </a:p>
                    <a:p>
                      <a:pPr lvl="1" algn="ctr"/>
                      <a:r>
                        <a:rPr lang="en-US" sz="1800" baseline="0" dirty="0" smtClean="0"/>
                        <a:t>(Dill 01, Hardware)</a:t>
                      </a:r>
                      <a:endParaRPr lang="en-US" sz="1800" dirty="0"/>
                    </a:p>
                  </a:txBody>
                  <a:tcPr marL="68580" marR="68580" marT="34290" marB="34290"/>
                </a:tc>
                <a:tc>
                  <a:txBody>
                    <a:bodyPr/>
                    <a:lstStyle/>
                    <a:p>
                      <a:pPr algn="ctr"/>
                      <a:r>
                        <a:rPr lang="en-US" sz="1800" dirty="0" smtClean="0"/>
                        <a:t>Header Space Analysis</a:t>
                      </a:r>
                    </a:p>
                    <a:p>
                      <a:pPr algn="ctr"/>
                      <a:r>
                        <a:rPr lang="en-US" sz="1800" dirty="0" smtClean="0"/>
                        <a:t>(</a:t>
                      </a:r>
                      <a:r>
                        <a:rPr lang="en-US" sz="1800" dirty="0" err="1" smtClean="0"/>
                        <a:t>Kazemian</a:t>
                      </a:r>
                      <a:r>
                        <a:rPr lang="en-US" sz="1800" baseline="0" dirty="0" smtClean="0"/>
                        <a:t> 2003)</a:t>
                      </a:r>
                      <a:endParaRPr lang="en-US" sz="1800" dirty="0"/>
                    </a:p>
                  </a:txBody>
                  <a:tcPr marL="68580" marR="68580" marT="34290" marB="34290"/>
                </a:tc>
                <a:extLst>
                  <a:ext uri="{0D108BD9-81ED-4DB2-BD59-A6C34878D82A}">
                    <a16:rowId xmlns:a16="http://schemas.microsoft.com/office/drawing/2014/main" val="10001"/>
                  </a:ext>
                </a:extLst>
              </a:tr>
              <a:tr h="729640">
                <a:tc>
                  <a:txBody>
                    <a:bodyPr/>
                    <a:lstStyle/>
                    <a:p>
                      <a:pPr algn="ctr"/>
                      <a:r>
                        <a:rPr lang="en-US" sz="1800" dirty="0" smtClean="0"/>
                        <a:t>Certified</a:t>
                      </a:r>
                      <a:r>
                        <a:rPr lang="en-US" sz="1800" baseline="0" dirty="0" smtClean="0"/>
                        <a:t> Development of an OS Sel4 [Klein 09]</a:t>
                      </a:r>
                      <a:endParaRPr lang="en-US" sz="1800" dirty="0"/>
                    </a:p>
                  </a:txBody>
                  <a:tcPr marL="68580" marR="68580" marT="34290" marB="34290"/>
                </a:tc>
                <a:tc>
                  <a:txBody>
                    <a:bodyPr/>
                    <a:lstStyle/>
                    <a:p>
                      <a:pPr algn="ctr"/>
                      <a:r>
                        <a:rPr lang="en-US" sz="1800" dirty="0" smtClean="0"/>
                        <a:t>Certified</a:t>
                      </a:r>
                      <a:r>
                        <a:rPr lang="en-US" sz="1800" baseline="0" dirty="0" smtClean="0"/>
                        <a:t> Development of a Controller [Guha 13]</a:t>
                      </a:r>
                      <a:endParaRPr lang="en-US" sz="1800" dirty="0"/>
                    </a:p>
                  </a:txBody>
                  <a:tcPr marL="68580" marR="68580" marT="34290" marB="34290"/>
                </a:tc>
                <a:extLst>
                  <a:ext uri="{0D108BD9-81ED-4DB2-BD59-A6C34878D82A}">
                    <a16:rowId xmlns:a16="http://schemas.microsoft.com/office/drawing/2014/main" val="10002"/>
                  </a:ext>
                </a:extLst>
              </a:tr>
              <a:tr h="729640">
                <a:tc>
                  <a:txBody>
                    <a:bodyPr/>
                    <a:lstStyle/>
                    <a:p>
                      <a:pPr algn="ctr"/>
                      <a:r>
                        <a:rPr lang="en-US" sz="1800" dirty="0" smtClean="0"/>
                        <a:t>Specification</a:t>
                      </a:r>
                      <a:r>
                        <a:rPr lang="en-US" sz="1800" baseline="0" dirty="0" smtClean="0"/>
                        <a:t> Mining for HW</a:t>
                      </a:r>
                    </a:p>
                    <a:p>
                      <a:pPr algn="ctr"/>
                      <a:r>
                        <a:rPr lang="en-US" sz="1800" baseline="0" dirty="0" smtClean="0"/>
                        <a:t>[Li 10]</a:t>
                      </a:r>
                      <a:endParaRPr lang="en-US" sz="1800" dirty="0"/>
                    </a:p>
                  </a:txBody>
                  <a:tcPr marL="68580" marR="68580" marT="34290" marB="34290"/>
                </a:tc>
                <a:tc>
                  <a:txBody>
                    <a:bodyPr/>
                    <a:lstStyle/>
                    <a:p>
                      <a:pPr algn="ctr"/>
                      <a:r>
                        <a:rPr lang="en-US" sz="1800" dirty="0" smtClean="0"/>
                        <a:t>Mining</a:t>
                      </a:r>
                      <a:r>
                        <a:rPr lang="en-US" sz="1800" baseline="0" dirty="0" smtClean="0"/>
                        <a:t> for Enterprise Policy</a:t>
                      </a:r>
                    </a:p>
                    <a:p>
                      <a:pPr algn="ctr"/>
                      <a:r>
                        <a:rPr lang="en-US" sz="1800" baseline="0" dirty="0" smtClean="0"/>
                        <a:t>(Benson )</a:t>
                      </a:r>
                      <a:endParaRPr lang="en-US" sz="1800" dirty="0"/>
                    </a:p>
                  </a:txBody>
                  <a:tcPr marL="68580" marR="68580" marT="34290" marB="34290"/>
                </a:tc>
                <a:extLst>
                  <a:ext uri="{0D108BD9-81ED-4DB2-BD59-A6C34878D82A}">
                    <a16:rowId xmlns:a16="http://schemas.microsoft.com/office/drawing/2014/main" val="10003"/>
                  </a:ext>
                </a:extLst>
              </a:tr>
              <a:tr h="729640">
                <a:tc>
                  <a:txBody>
                    <a:bodyPr/>
                    <a:lstStyle/>
                    <a:p>
                      <a:pPr algn="ctr"/>
                      <a:r>
                        <a:rPr lang="en-US" sz="1800" dirty="0" smtClean="0"/>
                        <a:t>Exploit</a:t>
                      </a:r>
                      <a:r>
                        <a:rPr lang="en-US" sz="1800" baseline="0" dirty="0" smtClean="0"/>
                        <a:t> Symmetry in Model Checking [</a:t>
                      </a:r>
                      <a:r>
                        <a:rPr lang="en-US" sz="1800" baseline="0" dirty="0" err="1" smtClean="0"/>
                        <a:t>Sistla</a:t>
                      </a:r>
                      <a:r>
                        <a:rPr lang="en-US" sz="1800" baseline="0" dirty="0" smtClean="0"/>
                        <a:t>] </a:t>
                      </a:r>
                      <a:endParaRPr lang="en-US" sz="1800" dirty="0"/>
                    </a:p>
                  </a:txBody>
                  <a:tcPr marL="68580" marR="68580" marT="34290" marB="34290"/>
                </a:tc>
                <a:tc>
                  <a:txBody>
                    <a:bodyPr/>
                    <a:lstStyle/>
                    <a:p>
                      <a:pPr algn="ctr"/>
                      <a:r>
                        <a:rPr lang="en-US" sz="1800" dirty="0" smtClean="0"/>
                        <a:t>Exploit Symmetry in Data</a:t>
                      </a:r>
                      <a:r>
                        <a:rPr lang="en-US" sz="1800" baseline="0" dirty="0" smtClean="0"/>
                        <a:t> Center Verification (Plotkin15) </a:t>
                      </a:r>
                      <a:endParaRPr lang="en-US" sz="1800" dirty="0"/>
                    </a:p>
                  </a:txBody>
                  <a:tcPr marL="68580" marR="68580" marT="34290" marB="34290"/>
                </a:tc>
                <a:extLst>
                  <a:ext uri="{0D108BD9-81ED-4DB2-BD59-A6C34878D82A}">
                    <a16:rowId xmlns:a16="http://schemas.microsoft.com/office/drawing/2014/main" val="10004"/>
                  </a:ext>
                </a:extLst>
              </a:tr>
            </a:tbl>
          </a:graphicData>
        </a:graphic>
      </p:graphicFrame>
      <p:sp>
        <p:nvSpPr>
          <p:cNvPr id="3" name="TextBox 2"/>
          <p:cNvSpPr txBox="1"/>
          <p:nvPr/>
        </p:nvSpPr>
        <p:spPr>
          <a:xfrm>
            <a:off x="1475509" y="5985164"/>
            <a:ext cx="7211291" cy="646331"/>
          </a:xfrm>
          <a:prstGeom prst="rect">
            <a:avLst/>
          </a:prstGeom>
          <a:noFill/>
        </p:spPr>
        <p:txBody>
          <a:bodyPr wrap="square" rtlCol="0">
            <a:spAutoFit/>
          </a:bodyPr>
          <a:lstStyle/>
          <a:p>
            <a:r>
              <a:rPr lang="en-US" dirty="0" smtClean="0"/>
              <a:t>Can choose either analysis of existing (e.g., </a:t>
            </a:r>
            <a:r>
              <a:rPr lang="en-US" dirty="0" err="1" smtClean="0"/>
              <a:t>Veriflow</a:t>
            </a:r>
            <a:r>
              <a:rPr lang="en-US" dirty="0" smtClean="0"/>
              <a:t>) or clean slate </a:t>
            </a:r>
          </a:p>
          <a:p>
            <a:r>
              <a:rPr lang="en-US" dirty="0" smtClean="0"/>
              <a:t>Approaches based on synthesis.   Both have a place </a:t>
            </a:r>
            <a:endParaRPr lang="en-US" dirty="0"/>
          </a:p>
        </p:txBody>
      </p:sp>
    </p:spTree>
    <p:extLst>
      <p:ext uri="{BB962C8B-B14F-4D97-AF65-F5344CB8AC3E}">
        <p14:creationId xmlns:p14="http://schemas.microsoft.com/office/powerpoint/2010/main" val="28048132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rgbClr val="0070C0"/>
                </a:solidFill>
                <a:effectLst>
                  <a:outerShdw blurRad="38100" dist="38100" dir="2700000" algn="tl">
                    <a:srgbClr val="000000">
                      <a:alpha val="43137"/>
                    </a:srgbClr>
                  </a:outerShdw>
                </a:effectLst>
              </a:rPr>
              <a:t>Exemplars: Food for thought?</a:t>
            </a:r>
            <a:endParaRPr lang="en-US" sz="4000" b="1"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0" indent="0">
              <a:buNone/>
            </a:pPr>
            <a:r>
              <a:rPr lang="en-US" dirty="0" smtClean="0"/>
              <a:t>What are Network Verification analogs of:</a:t>
            </a:r>
          </a:p>
          <a:p>
            <a:r>
              <a:rPr lang="en-US" dirty="0" smtClean="0"/>
              <a:t>Abstract Interpretation (replacing complex state by a simple state)</a:t>
            </a:r>
          </a:p>
          <a:p>
            <a:r>
              <a:rPr lang="en-US" dirty="0" smtClean="0"/>
              <a:t>CEGAR (counterexample driven refinement)</a:t>
            </a:r>
          </a:p>
          <a:p>
            <a:r>
              <a:rPr lang="en-US" dirty="0" smtClean="0"/>
              <a:t>Interpolants</a:t>
            </a:r>
          </a:p>
          <a:p>
            <a:r>
              <a:rPr lang="en-US" dirty="0" smtClean="0"/>
              <a:t>Strong typing in Language Design</a:t>
            </a:r>
          </a:p>
          <a:p>
            <a:r>
              <a:rPr lang="en-US" dirty="0" smtClean="0"/>
              <a:t>Wiring checkers in Chip Design</a:t>
            </a:r>
            <a:endParaRPr lang="en-US" dirty="0"/>
          </a:p>
        </p:txBody>
      </p:sp>
    </p:spTree>
    <p:extLst>
      <p:ext uri="{BB962C8B-B14F-4D97-AF65-F5344CB8AC3E}">
        <p14:creationId xmlns:p14="http://schemas.microsoft.com/office/powerpoint/2010/main" val="1576434420"/>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1902"/>
            <a:ext cx="9133609" cy="733280"/>
          </a:xfrm>
        </p:spPr>
        <p:txBody>
          <a:bodyPr/>
          <a:lstStyle/>
          <a:p>
            <a:r>
              <a:rPr lang="en-US" sz="4000" b="1" dirty="0" smtClean="0">
                <a:solidFill>
                  <a:srgbClr val="0070C0"/>
                </a:solidFill>
                <a:effectLst>
                  <a:outerShdw blurRad="38100" dist="38100" dir="2700000" algn="tl">
                    <a:srgbClr val="000000">
                      <a:alpha val="43137"/>
                    </a:srgbClr>
                  </a:outerShdw>
                </a:effectLst>
              </a:rPr>
              <a:t>Scaling? </a:t>
            </a:r>
            <a:r>
              <a:rPr lang="en-US" sz="4000" b="1" dirty="0" smtClean="0">
                <a:solidFill>
                  <a:srgbClr val="0070C0"/>
                </a:solidFill>
                <a:effectLst>
                  <a:outerShdw blurRad="38100" dist="38100" dir="2700000" algn="tl">
                    <a:srgbClr val="000000">
                      <a:alpha val="43137"/>
                    </a:srgbClr>
                  </a:outerShdw>
                </a:effectLst>
                <a:sym typeface="Wingdings" panose="05000000000000000000" pitchFamily="2" charset="2"/>
              </a:rPr>
              <a:t> </a:t>
            </a:r>
            <a:r>
              <a:rPr lang="en-US" sz="4000" b="1" dirty="0" smtClean="0">
                <a:solidFill>
                  <a:srgbClr val="0070C0"/>
                </a:solidFill>
                <a:effectLst>
                  <a:outerShdw blurRad="38100" dist="38100" dir="2700000" algn="tl">
                    <a:srgbClr val="000000">
                      <a:alpha val="43137"/>
                    </a:srgbClr>
                  </a:outerShdw>
                </a:effectLst>
              </a:rPr>
              <a:t>Exploit Domain Structure</a:t>
            </a:r>
            <a:endParaRPr lang="en-US" sz="4000" b="1" dirty="0">
              <a:solidFill>
                <a:srgbClr val="0070C0"/>
              </a:solidFill>
              <a:effectLst>
                <a:outerShdw blurRad="38100" dist="38100" dir="2700000" algn="tl">
                  <a:srgbClr val="000000">
                    <a:alpha val="43137"/>
                  </a:srgbClr>
                </a:outerShdw>
              </a:effectLst>
            </a:endParaRPr>
          </a:p>
        </p:txBody>
      </p:sp>
      <p:graphicFrame>
        <p:nvGraphicFramePr>
          <p:cNvPr id="5" name="Table 4"/>
          <p:cNvGraphicFramePr>
            <a:graphicFrameLocks noGrp="1"/>
          </p:cNvGraphicFramePr>
          <p:nvPr>
            <p:extLst/>
          </p:nvPr>
        </p:nvGraphicFramePr>
        <p:xfrm>
          <a:off x="1742662" y="1901891"/>
          <a:ext cx="5986491" cy="3685257"/>
        </p:xfrm>
        <a:graphic>
          <a:graphicData uri="http://schemas.openxmlformats.org/drawingml/2006/table">
            <a:tbl>
              <a:tblPr firstRow="1" bandRow="1">
                <a:tableStyleId>{5C22544A-7EE6-4342-B048-85BDC9FD1C3A}</a:tableStyleId>
              </a:tblPr>
              <a:tblGrid>
                <a:gridCol w="2844964">
                  <a:extLst>
                    <a:ext uri="{9D8B030D-6E8A-4147-A177-3AD203B41FA5}">
                      <a16:colId xmlns:a16="http://schemas.microsoft.com/office/drawing/2014/main" val="20000"/>
                    </a:ext>
                  </a:extLst>
                </a:gridCol>
                <a:gridCol w="3141527">
                  <a:extLst>
                    <a:ext uri="{9D8B030D-6E8A-4147-A177-3AD203B41FA5}">
                      <a16:colId xmlns:a16="http://schemas.microsoft.com/office/drawing/2014/main" val="20001"/>
                    </a:ext>
                  </a:extLst>
                </a:gridCol>
              </a:tblGrid>
              <a:tr h="548908">
                <a:tc>
                  <a:txBody>
                    <a:bodyPr/>
                    <a:lstStyle/>
                    <a:p>
                      <a:r>
                        <a:rPr lang="en-US" sz="1800" dirty="0" smtClean="0"/>
                        <a:t>Technique</a:t>
                      </a:r>
                      <a:endParaRPr lang="en-US" sz="1800" dirty="0"/>
                    </a:p>
                  </a:txBody>
                  <a:tcPr marL="68580" marR="68580" marT="34290" marB="34290"/>
                </a:tc>
                <a:tc>
                  <a:txBody>
                    <a:bodyPr/>
                    <a:lstStyle/>
                    <a:p>
                      <a:r>
                        <a:rPr lang="en-US" sz="1800" dirty="0" smtClean="0"/>
                        <a:t>Structure exploited</a:t>
                      </a:r>
                      <a:endParaRPr lang="en-US" sz="1800" dirty="0"/>
                    </a:p>
                  </a:txBody>
                  <a:tcPr marL="68580" marR="68580" marT="34290" marB="34290"/>
                </a:tc>
                <a:extLst>
                  <a:ext uri="{0D108BD9-81ED-4DB2-BD59-A6C34878D82A}">
                    <a16:rowId xmlns:a16="http://schemas.microsoft.com/office/drawing/2014/main" val="10000"/>
                  </a:ext>
                </a:extLst>
              </a:tr>
              <a:tr h="947429">
                <a:tc>
                  <a:txBody>
                    <a:bodyPr/>
                    <a:lstStyle/>
                    <a:p>
                      <a:r>
                        <a:rPr lang="en-US" sz="1800" dirty="0" smtClean="0"/>
                        <a:t>Header</a:t>
                      </a:r>
                      <a:r>
                        <a:rPr lang="en-US" sz="1800" baseline="0" dirty="0" smtClean="0"/>
                        <a:t> Space (HSA)</a:t>
                      </a:r>
                      <a:endParaRPr lang="en-US" sz="1800" dirty="0"/>
                    </a:p>
                  </a:txBody>
                  <a:tcPr marL="68580" marR="68580" marT="34290" marB="34290"/>
                </a:tc>
                <a:tc>
                  <a:txBody>
                    <a:bodyPr/>
                    <a:lstStyle/>
                    <a:p>
                      <a:r>
                        <a:rPr lang="en-US" sz="1800" dirty="0" smtClean="0"/>
                        <a:t>Limited negation, no</a:t>
                      </a:r>
                      <a:r>
                        <a:rPr lang="en-US" sz="1800" baseline="0" dirty="0" smtClean="0"/>
                        <a:t> loops, small equivalence classes</a:t>
                      </a:r>
                      <a:endParaRPr lang="en-US" sz="1800" dirty="0"/>
                    </a:p>
                  </a:txBody>
                  <a:tcPr marL="68580" marR="68580" marT="34290" marB="34290"/>
                </a:tc>
                <a:extLst>
                  <a:ext uri="{0D108BD9-81ED-4DB2-BD59-A6C34878D82A}">
                    <a16:rowId xmlns:a16="http://schemas.microsoft.com/office/drawing/2014/main" val="10001"/>
                  </a:ext>
                </a:extLst>
              </a:tr>
              <a:tr h="729640">
                <a:tc>
                  <a:txBody>
                    <a:bodyPr/>
                    <a:lstStyle/>
                    <a:p>
                      <a:r>
                        <a:rPr lang="en-US" sz="1800" dirty="0" smtClean="0"/>
                        <a:t>Net</a:t>
                      </a:r>
                      <a:r>
                        <a:rPr lang="en-US" sz="1800" baseline="0" dirty="0" smtClean="0"/>
                        <a:t> Plumber</a:t>
                      </a:r>
                      <a:endParaRPr lang="en-US" sz="1800" dirty="0"/>
                    </a:p>
                  </a:txBody>
                  <a:tcPr marL="68580" marR="68580" marT="34290" marB="34290"/>
                </a:tc>
                <a:tc>
                  <a:txBody>
                    <a:bodyPr/>
                    <a:lstStyle/>
                    <a:p>
                      <a:r>
                        <a:rPr lang="en-US" sz="1800" dirty="0" smtClean="0"/>
                        <a:t>Network Graph,</a:t>
                      </a:r>
                      <a:r>
                        <a:rPr lang="en-US" sz="1800" baseline="0" dirty="0" smtClean="0"/>
                        <a:t> rule dependencies  structure</a:t>
                      </a:r>
                      <a:endParaRPr lang="en-US" sz="1800" dirty="0"/>
                    </a:p>
                  </a:txBody>
                  <a:tcPr marL="68580" marR="68580" marT="34290" marB="34290"/>
                </a:tc>
                <a:extLst>
                  <a:ext uri="{0D108BD9-81ED-4DB2-BD59-A6C34878D82A}">
                    <a16:rowId xmlns:a16="http://schemas.microsoft.com/office/drawing/2014/main" val="10002"/>
                  </a:ext>
                </a:extLst>
              </a:tr>
              <a:tr h="729640">
                <a:tc>
                  <a:txBody>
                    <a:bodyPr/>
                    <a:lstStyle/>
                    <a:p>
                      <a:r>
                        <a:rPr lang="en-US" sz="1800" dirty="0" smtClean="0"/>
                        <a:t>ATPG (Testing)</a:t>
                      </a:r>
                      <a:endParaRPr lang="en-US" sz="1800" dirty="0"/>
                    </a:p>
                  </a:txBody>
                  <a:tcPr marL="68580" marR="68580" marT="34290" marB="34290"/>
                </a:tc>
                <a:tc>
                  <a:txBody>
                    <a:bodyPr/>
                    <a:lstStyle/>
                    <a:p>
                      <a:r>
                        <a:rPr lang="en-US" sz="1800" dirty="0" smtClean="0"/>
                        <a:t>Network graph limits size of</a:t>
                      </a:r>
                      <a:r>
                        <a:rPr lang="en-US" sz="1800" baseline="0" dirty="0" smtClean="0"/>
                        <a:t> state space compared  to KLEE</a:t>
                      </a:r>
                      <a:endParaRPr lang="en-US" sz="1800" dirty="0"/>
                    </a:p>
                  </a:txBody>
                  <a:tcPr marL="68580" marR="68580" marT="34290" marB="34290"/>
                </a:tc>
                <a:extLst>
                  <a:ext uri="{0D108BD9-81ED-4DB2-BD59-A6C34878D82A}">
                    <a16:rowId xmlns:a16="http://schemas.microsoft.com/office/drawing/2014/main" val="10003"/>
                  </a:ext>
                </a:extLst>
              </a:tr>
              <a:tr h="729640">
                <a:tc>
                  <a:txBody>
                    <a:bodyPr/>
                    <a:lstStyle/>
                    <a:p>
                      <a:r>
                        <a:rPr lang="en-US" sz="1800" dirty="0" smtClean="0"/>
                        <a:t>Symmetry</a:t>
                      </a:r>
                      <a:r>
                        <a:rPr lang="en-US" sz="1800" baseline="0" dirty="0" smtClean="0"/>
                        <a:t> Exploiting</a:t>
                      </a:r>
                      <a:endParaRPr lang="en-US" sz="1800" dirty="0"/>
                    </a:p>
                  </a:txBody>
                  <a:tcPr marL="68580" marR="68580" marT="34290" marB="34290"/>
                </a:tc>
                <a:tc>
                  <a:txBody>
                    <a:bodyPr/>
                    <a:lstStyle/>
                    <a:p>
                      <a:r>
                        <a:rPr lang="en-US" sz="1800" dirty="0" smtClean="0"/>
                        <a:t>Known symmetries because of design (vs</a:t>
                      </a:r>
                      <a:r>
                        <a:rPr lang="en-US" sz="1800" baseline="0" dirty="0" smtClean="0"/>
                        <a:t> on logical structures)</a:t>
                      </a:r>
                      <a:endParaRPr lang="en-US" sz="1800" dirty="0"/>
                    </a:p>
                  </a:txBody>
                  <a:tcPr marL="68580" marR="68580" marT="34290" marB="34290"/>
                </a:tc>
                <a:extLst>
                  <a:ext uri="{0D108BD9-81ED-4DB2-BD59-A6C34878D82A}">
                    <a16:rowId xmlns:a16="http://schemas.microsoft.com/office/drawing/2014/main" val="10004"/>
                  </a:ext>
                </a:extLst>
              </a:tr>
            </a:tbl>
          </a:graphicData>
        </a:graphic>
      </p:graphicFrame>
      <p:sp>
        <p:nvSpPr>
          <p:cNvPr id="3" name="TextBox 2"/>
          <p:cNvSpPr txBox="1"/>
          <p:nvPr/>
        </p:nvSpPr>
        <p:spPr>
          <a:xfrm>
            <a:off x="1631372" y="5799063"/>
            <a:ext cx="7512628" cy="646331"/>
          </a:xfrm>
          <a:prstGeom prst="rect">
            <a:avLst/>
          </a:prstGeom>
          <a:noFill/>
        </p:spPr>
        <p:txBody>
          <a:bodyPr wrap="square" rtlCol="0">
            <a:spAutoFit/>
          </a:bodyPr>
          <a:lstStyle/>
          <a:p>
            <a:r>
              <a:rPr lang="en-US" dirty="0" smtClean="0">
                <a:solidFill>
                  <a:srgbClr val="00B050"/>
                </a:solidFill>
              </a:rPr>
              <a:t>Scope for Interdisciplinary work between PL, Hardware CAD, Verification Community and Networking Researchers</a:t>
            </a:r>
            <a:endParaRPr lang="en-US" dirty="0">
              <a:solidFill>
                <a:srgbClr val="00B050"/>
              </a:solidFill>
            </a:endParaRPr>
          </a:p>
        </p:txBody>
      </p:sp>
    </p:spTree>
    <p:extLst>
      <p:ext uri="{BB962C8B-B14F-4D97-AF65-F5344CB8AC3E}">
        <p14:creationId xmlns:p14="http://schemas.microsoft.com/office/powerpoint/2010/main" val="20182933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99764" cy="889144"/>
          </a:xfrm>
        </p:spPr>
        <p:txBody>
          <a:bodyPr/>
          <a:lstStyle/>
          <a:p>
            <a:r>
              <a:rPr lang="en-US" sz="4000" b="1" dirty="0" smtClean="0">
                <a:solidFill>
                  <a:srgbClr val="0070C0"/>
                </a:solidFill>
                <a:effectLst>
                  <a:outerShdw blurRad="38100" dist="38100" dir="2700000" algn="tl">
                    <a:srgbClr val="000000">
                      <a:alpha val="43137"/>
                    </a:srgbClr>
                  </a:outerShdw>
                </a:effectLst>
              </a:rPr>
              <a:t>No Specifications? </a:t>
            </a:r>
            <a:r>
              <a:rPr lang="en-US" sz="4000" b="1" dirty="0" smtClean="0">
                <a:solidFill>
                  <a:srgbClr val="0070C0"/>
                </a:solidFill>
                <a:effectLst>
                  <a:outerShdw blurRad="38100" dist="38100" dir="2700000" algn="tl">
                    <a:srgbClr val="000000">
                      <a:alpha val="43137"/>
                    </a:srgbClr>
                  </a:outerShdw>
                </a:effectLst>
                <a:sym typeface="Wingdings" panose="05000000000000000000" pitchFamily="2" charset="2"/>
              </a:rPr>
              <a:t> Use Beliefs</a:t>
            </a:r>
            <a:endParaRPr lang="en-US" sz="4000" b="1" dirty="0">
              <a:solidFill>
                <a:srgbClr val="0070C0"/>
              </a:solidFill>
              <a:effectLst>
                <a:outerShdw blurRad="38100" dist="38100" dir="2700000" algn="tl">
                  <a:srgbClr val="000000">
                    <a:alpha val="43137"/>
                  </a:srgbClr>
                </a:outerShdw>
              </a:effectLst>
            </a:endParaRPr>
          </a:p>
        </p:txBody>
      </p:sp>
      <p:graphicFrame>
        <p:nvGraphicFramePr>
          <p:cNvPr id="5" name="Table 4"/>
          <p:cNvGraphicFramePr>
            <a:graphicFrameLocks noGrp="1"/>
          </p:cNvGraphicFramePr>
          <p:nvPr>
            <p:extLst>
              <p:ext uri="{D42A27DB-BD31-4B8C-83A1-F6EECF244321}">
                <p14:modId xmlns:p14="http://schemas.microsoft.com/office/powerpoint/2010/main" val="2096385438"/>
              </p:ext>
            </p:extLst>
          </p:nvPr>
        </p:nvGraphicFramePr>
        <p:xfrm>
          <a:off x="1475510" y="1984664"/>
          <a:ext cx="6253644" cy="3459401"/>
        </p:xfrm>
        <a:graphic>
          <a:graphicData uri="http://schemas.openxmlformats.org/drawingml/2006/table">
            <a:tbl>
              <a:tblPr firstRow="1" bandRow="1">
                <a:tableStyleId>{5C22544A-7EE6-4342-B048-85BDC9FD1C3A}</a:tableStyleId>
              </a:tblPr>
              <a:tblGrid>
                <a:gridCol w="2971923">
                  <a:extLst>
                    <a:ext uri="{9D8B030D-6E8A-4147-A177-3AD203B41FA5}">
                      <a16:colId xmlns:a16="http://schemas.microsoft.com/office/drawing/2014/main" val="20000"/>
                    </a:ext>
                  </a:extLst>
                </a:gridCol>
                <a:gridCol w="3281721">
                  <a:extLst>
                    <a:ext uri="{9D8B030D-6E8A-4147-A177-3AD203B41FA5}">
                      <a16:colId xmlns:a16="http://schemas.microsoft.com/office/drawing/2014/main" val="20001"/>
                    </a:ext>
                  </a:extLst>
                </a:gridCol>
              </a:tblGrid>
              <a:tr h="536579">
                <a:tc>
                  <a:txBody>
                    <a:bodyPr/>
                    <a:lstStyle/>
                    <a:p>
                      <a:pPr algn="ctr"/>
                      <a:r>
                        <a:rPr lang="en-US" sz="1800" dirty="0" smtClean="0"/>
                        <a:t>Paper</a:t>
                      </a:r>
                      <a:endParaRPr lang="en-US" sz="1800" dirty="0"/>
                    </a:p>
                  </a:txBody>
                  <a:tcPr marL="68580" marR="68580" marT="34290" marB="34290"/>
                </a:tc>
                <a:tc>
                  <a:txBody>
                    <a:bodyPr/>
                    <a:lstStyle/>
                    <a:p>
                      <a:pPr algn="ctr"/>
                      <a:r>
                        <a:rPr lang="en-US" sz="1800" dirty="0" smtClean="0"/>
                        <a:t>Example</a:t>
                      </a:r>
                      <a:r>
                        <a:rPr lang="en-US" sz="1800" baseline="0" dirty="0" smtClean="0"/>
                        <a:t> Beliefs</a:t>
                      </a:r>
                      <a:endParaRPr lang="en-US" sz="1800" dirty="0"/>
                    </a:p>
                  </a:txBody>
                  <a:tcPr marL="68580" marR="68580" marT="34290" marB="34290"/>
                </a:tc>
                <a:extLst>
                  <a:ext uri="{0D108BD9-81ED-4DB2-BD59-A6C34878D82A}">
                    <a16:rowId xmlns:a16="http://schemas.microsoft.com/office/drawing/2014/main" val="10000"/>
                  </a:ext>
                </a:extLst>
              </a:tr>
              <a:tr h="783066">
                <a:tc>
                  <a:txBody>
                    <a:bodyPr/>
                    <a:lstStyle/>
                    <a:p>
                      <a:pPr algn="ctr"/>
                      <a:r>
                        <a:rPr lang="en-US" sz="1800" dirty="0" smtClean="0"/>
                        <a:t>Bugs</a:t>
                      </a:r>
                      <a:r>
                        <a:rPr lang="en-US" sz="1800" baseline="0" dirty="0" smtClean="0"/>
                        <a:t> as Deviant Behavior</a:t>
                      </a:r>
                    </a:p>
                    <a:p>
                      <a:pPr algn="ctr"/>
                      <a:r>
                        <a:rPr lang="en-US" sz="1800" baseline="0" dirty="0" smtClean="0"/>
                        <a:t>[</a:t>
                      </a:r>
                      <a:r>
                        <a:rPr lang="en-US" sz="1800" baseline="0" dirty="0" err="1" smtClean="0"/>
                        <a:t>Engler</a:t>
                      </a:r>
                      <a:r>
                        <a:rPr lang="en-US" sz="1800" baseline="0" dirty="0" smtClean="0"/>
                        <a:t> 01]</a:t>
                      </a:r>
                      <a:endParaRPr lang="en-US" sz="1800" dirty="0"/>
                    </a:p>
                  </a:txBody>
                  <a:tcPr marL="68580" marR="68580" marT="34290" marB="34290"/>
                </a:tc>
                <a:tc>
                  <a:txBody>
                    <a:bodyPr/>
                    <a:lstStyle/>
                    <a:p>
                      <a:r>
                        <a:rPr lang="en-US" sz="1800" dirty="0" smtClean="0"/>
                        <a:t>Dereferencing</a:t>
                      </a:r>
                      <a:r>
                        <a:rPr lang="en-US" sz="1800" baseline="0" dirty="0" smtClean="0"/>
                        <a:t> Pointer P that could be NULL is a bug</a:t>
                      </a:r>
                      <a:endParaRPr lang="en-US" sz="1800" dirty="0"/>
                    </a:p>
                  </a:txBody>
                  <a:tcPr marL="68580" marR="68580" marT="34290" marB="34290"/>
                </a:tc>
                <a:extLst>
                  <a:ext uri="{0D108BD9-81ED-4DB2-BD59-A6C34878D82A}">
                    <a16:rowId xmlns:a16="http://schemas.microsoft.com/office/drawing/2014/main" val="10001"/>
                  </a:ext>
                </a:extLst>
              </a:tr>
              <a:tr h="713252">
                <a:tc>
                  <a:txBody>
                    <a:bodyPr/>
                    <a:lstStyle/>
                    <a:p>
                      <a:pPr algn="ctr"/>
                      <a:r>
                        <a:rPr lang="en-US" sz="1800" dirty="0" smtClean="0"/>
                        <a:t>Routing</a:t>
                      </a:r>
                      <a:r>
                        <a:rPr lang="en-US" sz="1800" baseline="0" dirty="0" smtClean="0"/>
                        <a:t> </a:t>
                      </a:r>
                      <a:r>
                        <a:rPr lang="en-US" sz="1800" baseline="0" dirty="0" err="1" smtClean="0"/>
                        <a:t>Config</a:t>
                      </a:r>
                      <a:r>
                        <a:rPr lang="en-US" sz="1800" baseline="0" dirty="0" smtClean="0"/>
                        <a:t> Checker (RCC)</a:t>
                      </a:r>
                    </a:p>
                    <a:p>
                      <a:pPr algn="ctr"/>
                      <a:r>
                        <a:rPr lang="en-US" sz="1800" baseline="0" dirty="0" smtClean="0"/>
                        <a:t> [</a:t>
                      </a:r>
                      <a:r>
                        <a:rPr lang="en-US" sz="1800" baseline="0" dirty="0" err="1" smtClean="0"/>
                        <a:t>Feamster</a:t>
                      </a:r>
                      <a:r>
                        <a:rPr lang="en-US" sz="1800" baseline="0" dirty="0" smtClean="0"/>
                        <a:t> 05]</a:t>
                      </a:r>
                      <a:endParaRPr lang="en-US" sz="1800" dirty="0"/>
                    </a:p>
                  </a:txBody>
                  <a:tcPr marL="68580" marR="68580" marT="34290" marB="34290"/>
                </a:tc>
                <a:tc>
                  <a:txBody>
                    <a:bodyPr/>
                    <a:lstStyle/>
                    <a:p>
                      <a:r>
                        <a:rPr lang="en-US" sz="1800" dirty="0" smtClean="0"/>
                        <a:t>Routes from</a:t>
                      </a:r>
                      <a:r>
                        <a:rPr lang="en-US" sz="1800" baseline="0" dirty="0" smtClean="0"/>
                        <a:t> a Peer should not be re-advertised to another peer</a:t>
                      </a:r>
                      <a:endParaRPr lang="en-US" sz="1800" dirty="0"/>
                    </a:p>
                  </a:txBody>
                  <a:tcPr marL="68580" marR="68580" marT="34290" marB="34290"/>
                </a:tc>
                <a:extLst>
                  <a:ext uri="{0D108BD9-81ED-4DB2-BD59-A6C34878D82A}">
                    <a16:rowId xmlns:a16="http://schemas.microsoft.com/office/drawing/2014/main" val="10002"/>
                  </a:ext>
                </a:extLst>
              </a:tr>
              <a:tr h="713252">
                <a:tc>
                  <a:txBody>
                    <a:bodyPr/>
                    <a:lstStyle/>
                    <a:p>
                      <a:pPr algn="ctr"/>
                      <a:r>
                        <a:rPr lang="en-US" sz="1800" dirty="0" err="1" smtClean="0"/>
                        <a:t>QoS</a:t>
                      </a:r>
                      <a:r>
                        <a:rPr lang="en-US" sz="1800" baseline="0" dirty="0" smtClean="0"/>
                        <a:t> Verification Tool for ATT </a:t>
                      </a:r>
                    </a:p>
                    <a:p>
                      <a:pPr algn="ctr"/>
                      <a:r>
                        <a:rPr lang="en-US" sz="1800" baseline="0" dirty="0" smtClean="0"/>
                        <a:t> [Sung 09]</a:t>
                      </a:r>
                      <a:endParaRPr lang="en-US" sz="1800" dirty="0"/>
                    </a:p>
                  </a:txBody>
                  <a:tcPr marL="68580" marR="68580" marT="34290" marB="34290"/>
                </a:tc>
                <a:tc>
                  <a:txBody>
                    <a:bodyPr/>
                    <a:lstStyle/>
                    <a:p>
                      <a:r>
                        <a:rPr lang="en-US" sz="1800" dirty="0" smtClean="0"/>
                        <a:t>Marked flows should be placed in corresponding queue </a:t>
                      </a:r>
                      <a:endParaRPr lang="en-US" sz="1800" dirty="0"/>
                    </a:p>
                  </a:txBody>
                  <a:tcPr marL="68580" marR="68580" marT="34290" marB="34290"/>
                </a:tc>
                <a:extLst>
                  <a:ext uri="{0D108BD9-81ED-4DB2-BD59-A6C34878D82A}">
                    <a16:rowId xmlns:a16="http://schemas.microsoft.com/office/drawing/2014/main" val="10003"/>
                  </a:ext>
                </a:extLst>
              </a:tr>
              <a:tr h="713252">
                <a:tc>
                  <a:txBody>
                    <a:bodyPr/>
                    <a:lstStyle/>
                    <a:p>
                      <a:r>
                        <a:rPr lang="en-US" sz="1800" dirty="0" smtClean="0"/>
                        <a:t>Network</a:t>
                      </a:r>
                      <a:r>
                        <a:rPr lang="en-US" sz="1800" baseline="0" dirty="0" smtClean="0"/>
                        <a:t> Optimized </a:t>
                      </a:r>
                      <a:r>
                        <a:rPr lang="en-US" sz="1800" baseline="0" dirty="0" err="1" smtClean="0"/>
                        <a:t>Datalog</a:t>
                      </a:r>
                      <a:endParaRPr lang="en-US" sz="1800" baseline="0" dirty="0" smtClean="0"/>
                    </a:p>
                    <a:p>
                      <a:pPr algn="ctr"/>
                      <a:r>
                        <a:rPr lang="en-US" sz="1800" baseline="0" dirty="0" smtClean="0"/>
                        <a:t>[Lopes 15]     </a:t>
                      </a:r>
                      <a:endParaRPr lang="en-US" sz="1800" dirty="0"/>
                    </a:p>
                  </a:txBody>
                  <a:tcPr marL="68580" marR="68580" marT="34290" marB="34290"/>
                </a:tc>
                <a:tc>
                  <a:txBody>
                    <a:bodyPr/>
                    <a:lstStyle/>
                    <a:p>
                      <a:r>
                        <a:rPr lang="en-US" sz="1800" dirty="0" smtClean="0"/>
                        <a:t>Customer</a:t>
                      </a:r>
                      <a:r>
                        <a:rPr lang="en-US" sz="1800" baseline="0" dirty="0" smtClean="0"/>
                        <a:t> VMs should not be able to access router ports</a:t>
                      </a:r>
                      <a:endParaRPr lang="en-US" sz="1800" dirty="0"/>
                    </a:p>
                  </a:txBody>
                  <a:tcPr marL="68580" marR="68580" marT="34290" marB="3429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8542377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rgbClr val="0070C0"/>
                </a:solidFill>
                <a:effectLst>
                  <a:outerShdw blurRad="38100" dist="38100" dir="2700000" algn="tl">
                    <a:srgbClr val="000000">
                      <a:alpha val="43137"/>
                    </a:srgbClr>
                  </a:outerShdw>
                </a:effectLst>
              </a:rPr>
              <a:t>Don’t know how </a:t>
            </a:r>
            <a:r>
              <a:rPr lang="en-US" sz="4000" b="1" dirty="0">
                <a:solidFill>
                  <a:srgbClr val="0070C0"/>
                </a:solidFill>
                <a:effectLst>
                  <a:outerShdw blurRad="38100" dist="38100" dir="2700000" algn="tl">
                    <a:srgbClr val="000000">
                      <a:alpha val="43137"/>
                    </a:srgbClr>
                  </a:outerShdw>
                </a:effectLst>
                <a:sym typeface="Wingdings" panose="05000000000000000000" pitchFamily="2" charset="2"/>
              </a:rPr>
              <a:t> </a:t>
            </a:r>
            <a:r>
              <a:rPr lang="en-US" sz="4000" b="1" dirty="0" smtClean="0">
                <a:solidFill>
                  <a:srgbClr val="0070C0"/>
                </a:solidFill>
                <a:effectLst>
                  <a:outerShdw blurRad="38100" dist="38100" dir="2700000" algn="tl">
                    <a:srgbClr val="000000">
                      <a:alpha val="43137"/>
                    </a:srgbClr>
                  </a:outerShdw>
                </a:effectLst>
                <a:sym typeface="Wingdings" panose="05000000000000000000" pitchFamily="2" charset="2"/>
              </a:rPr>
              <a:t>Leverage code</a:t>
            </a:r>
            <a:endParaRPr lang="en-US" sz="4000" b="1"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4525963"/>
          </a:xfrm>
        </p:spPr>
        <p:txBody>
          <a:bodyPr/>
          <a:lstStyle/>
          <a:p>
            <a:r>
              <a:rPr lang="en-US" dirty="0" smtClean="0"/>
              <a:t>SMT: </a:t>
            </a:r>
            <a:r>
              <a:rPr lang="en-US" dirty="0" smtClean="0">
                <a:solidFill>
                  <a:srgbClr val="00B050"/>
                </a:solidFill>
              </a:rPr>
              <a:t>CVC4</a:t>
            </a:r>
            <a:r>
              <a:rPr lang="en-US" dirty="0">
                <a:solidFill>
                  <a:srgbClr val="00B050"/>
                </a:solidFill>
              </a:rPr>
              <a:t>, </a:t>
            </a:r>
            <a:r>
              <a:rPr lang="en-US" dirty="0" err="1" smtClean="0">
                <a:solidFill>
                  <a:srgbClr val="00B050"/>
                </a:solidFill>
              </a:rPr>
              <a:t>Mathsat</a:t>
            </a:r>
            <a:r>
              <a:rPr lang="en-US" dirty="0" smtClean="0">
                <a:solidFill>
                  <a:srgbClr val="00B050"/>
                </a:solidFill>
              </a:rPr>
              <a:t>, </a:t>
            </a:r>
            <a:r>
              <a:rPr lang="en-US" dirty="0" err="1" smtClean="0">
                <a:solidFill>
                  <a:srgbClr val="00B050"/>
                </a:solidFill>
              </a:rPr>
              <a:t>Yices</a:t>
            </a:r>
            <a:r>
              <a:rPr lang="en-US" dirty="0" smtClean="0">
                <a:solidFill>
                  <a:srgbClr val="00B050"/>
                </a:solidFill>
              </a:rPr>
              <a:t>, Z3</a:t>
            </a:r>
          </a:p>
          <a:p>
            <a:r>
              <a:rPr lang="en-US" dirty="0" smtClean="0"/>
              <a:t>BDD packages: (</a:t>
            </a:r>
            <a:r>
              <a:rPr lang="en-US" dirty="0" err="1" smtClean="0">
                <a:solidFill>
                  <a:srgbClr val="00B050"/>
                </a:solidFill>
              </a:rPr>
              <a:t>BuDDy</a:t>
            </a:r>
            <a:r>
              <a:rPr lang="en-US" dirty="0" smtClean="0">
                <a:solidFill>
                  <a:srgbClr val="00B050"/>
                </a:solidFill>
              </a:rPr>
              <a:t>,</a:t>
            </a:r>
            <a:r>
              <a:rPr lang="en-US" dirty="0" smtClean="0"/>
              <a:t> what else?)</a:t>
            </a:r>
          </a:p>
          <a:p>
            <a:r>
              <a:rPr lang="en-US" dirty="0"/>
              <a:t>Model checking: </a:t>
            </a:r>
            <a:r>
              <a:rPr lang="en-US" dirty="0">
                <a:solidFill>
                  <a:srgbClr val="00B050"/>
                </a:solidFill>
              </a:rPr>
              <a:t>SPIN, </a:t>
            </a:r>
            <a:r>
              <a:rPr lang="en-US" dirty="0" err="1">
                <a:solidFill>
                  <a:srgbClr val="00B050"/>
                </a:solidFill>
              </a:rPr>
              <a:t>nuSmv</a:t>
            </a:r>
            <a:r>
              <a:rPr lang="en-US" dirty="0">
                <a:solidFill>
                  <a:srgbClr val="00B050"/>
                </a:solidFill>
              </a:rPr>
              <a:t>/</a:t>
            </a:r>
            <a:r>
              <a:rPr lang="en-US" dirty="0" err="1">
                <a:solidFill>
                  <a:srgbClr val="00B050"/>
                </a:solidFill>
              </a:rPr>
              <a:t>nuXmv</a:t>
            </a:r>
            <a:endParaRPr lang="en-US" dirty="0" smtClean="0">
              <a:solidFill>
                <a:srgbClr val="00B050"/>
              </a:solidFill>
            </a:endParaRPr>
          </a:p>
          <a:p>
            <a:r>
              <a:rPr lang="en-US" dirty="0" smtClean="0"/>
              <a:t>Network Specific verification: </a:t>
            </a:r>
            <a:r>
              <a:rPr lang="en-US" dirty="0" smtClean="0">
                <a:solidFill>
                  <a:srgbClr val="00B050"/>
                </a:solidFill>
              </a:rPr>
              <a:t>Hassel, </a:t>
            </a:r>
            <a:r>
              <a:rPr lang="en-US" dirty="0" err="1" smtClean="0">
                <a:solidFill>
                  <a:srgbClr val="00B050"/>
                </a:solidFill>
              </a:rPr>
              <a:t>Veriflow</a:t>
            </a:r>
            <a:r>
              <a:rPr lang="en-US" dirty="0" smtClean="0">
                <a:solidFill>
                  <a:srgbClr val="00B050"/>
                </a:solidFill>
              </a:rPr>
              <a:t>, </a:t>
            </a:r>
            <a:r>
              <a:rPr lang="en-US" dirty="0" err="1" smtClean="0">
                <a:solidFill>
                  <a:srgbClr val="00B050"/>
                </a:solidFill>
              </a:rPr>
              <a:t>NoD</a:t>
            </a:r>
            <a:r>
              <a:rPr lang="en-US" dirty="0" smtClean="0">
                <a:solidFill>
                  <a:srgbClr val="00B050"/>
                </a:solidFill>
              </a:rPr>
              <a:t>,</a:t>
            </a:r>
            <a:r>
              <a:rPr lang="en-US" dirty="0" smtClean="0"/>
              <a:t> </a:t>
            </a:r>
            <a:r>
              <a:rPr lang="en-US" dirty="0" err="1" smtClean="0"/>
              <a:t>Evgeny’s</a:t>
            </a:r>
            <a:r>
              <a:rPr lang="en-US" dirty="0" smtClean="0"/>
              <a:t>, Atomic Predicates</a:t>
            </a:r>
          </a:p>
          <a:p>
            <a:r>
              <a:rPr lang="en-US" dirty="0" smtClean="0"/>
              <a:t>Datasets: </a:t>
            </a:r>
            <a:r>
              <a:rPr lang="en-US" dirty="0" smtClean="0">
                <a:solidFill>
                  <a:srgbClr val="00B050"/>
                </a:solidFill>
              </a:rPr>
              <a:t>Stanford, Cloud (</a:t>
            </a:r>
            <a:r>
              <a:rPr lang="en-US" dirty="0" err="1" smtClean="0">
                <a:solidFill>
                  <a:srgbClr val="00B050"/>
                </a:solidFill>
              </a:rPr>
              <a:t>NoD</a:t>
            </a:r>
            <a:r>
              <a:rPr lang="en-US" dirty="0" smtClean="0">
                <a:solidFill>
                  <a:srgbClr val="00B050"/>
                </a:solidFill>
              </a:rPr>
              <a:t>), Internet2 </a:t>
            </a:r>
          </a:p>
          <a:p>
            <a:r>
              <a:rPr lang="en-US" dirty="0" smtClean="0"/>
              <a:t>Symbolic Test Generation: </a:t>
            </a:r>
            <a:r>
              <a:rPr lang="en-US" dirty="0" smtClean="0">
                <a:solidFill>
                  <a:srgbClr val="00B050"/>
                </a:solidFill>
              </a:rPr>
              <a:t>KLEE</a:t>
            </a:r>
            <a:r>
              <a:rPr lang="en-US" dirty="0" smtClean="0"/>
              <a:t>, DART, SAGE</a:t>
            </a:r>
          </a:p>
          <a:p>
            <a:r>
              <a:rPr lang="en-US" dirty="0" smtClean="0"/>
              <a:t>Proof Assistants: </a:t>
            </a:r>
            <a:r>
              <a:rPr lang="en-US" dirty="0" smtClean="0">
                <a:solidFill>
                  <a:srgbClr val="00B050"/>
                </a:solidFill>
              </a:rPr>
              <a:t>Coq, Isabelle</a:t>
            </a:r>
            <a:endParaRPr lang="en-US" dirty="0" smtClean="0"/>
          </a:p>
          <a:p>
            <a:pPr marL="0" indent="0">
              <a:buNone/>
            </a:pPr>
            <a:r>
              <a:rPr lang="en-US" dirty="0" smtClean="0"/>
              <a:t>         </a:t>
            </a:r>
            <a:r>
              <a:rPr lang="en-US" dirty="0" smtClean="0">
                <a:solidFill>
                  <a:srgbClr val="00B050"/>
                </a:solidFill>
              </a:rPr>
              <a:t>Known to be available for download</a:t>
            </a:r>
            <a:endParaRPr lang="en-US" dirty="0">
              <a:solidFill>
                <a:srgbClr val="00B050"/>
              </a:solidFill>
            </a:endParaRPr>
          </a:p>
        </p:txBody>
      </p:sp>
    </p:spTree>
    <p:extLst>
      <p:ext uri="{BB962C8B-B14F-4D97-AF65-F5344CB8AC3E}">
        <p14:creationId xmlns:p14="http://schemas.microsoft.com/office/powerpoint/2010/main" val="31971871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b="1" dirty="0" smtClean="0">
                <a:solidFill>
                  <a:srgbClr val="0070C0"/>
                </a:solidFill>
                <a:effectLst>
                  <a:outerShdw blurRad="38100" dist="38100" dir="2700000" algn="tl">
                    <a:srgbClr val="000000">
                      <a:alpha val="43137"/>
                    </a:srgbClr>
                  </a:outerShdw>
                </a:effectLst>
              </a:rPr>
              <a:t>Main Idea: Network as a Program</a:t>
            </a:r>
            <a:endParaRPr lang="en-US" sz="4000" b="1" dirty="0">
              <a:solidFill>
                <a:srgbClr val="0070C0"/>
              </a:solidFill>
              <a:effectLst>
                <a:outerShdw blurRad="38100" dist="38100" dir="2700000" algn="tl">
                  <a:srgbClr val="000000">
                    <a:alpha val="43137"/>
                  </a:srgbClr>
                </a:outerShdw>
              </a:effectLst>
            </a:endParaRPr>
          </a:p>
        </p:txBody>
      </p:sp>
      <p:sp>
        <p:nvSpPr>
          <p:cNvPr id="21506" name="Content Placeholder 2"/>
          <p:cNvSpPr>
            <a:spLocks noGrp="1"/>
          </p:cNvSpPr>
          <p:nvPr>
            <p:ph idx="1"/>
          </p:nvPr>
        </p:nvSpPr>
        <p:spPr>
          <a:xfrm>
            <a:off x="457200" y="1600200"/>
            <a:ext cx="7468077" cy="868680"/>
          </a:xfrm>
        </p:spPr>
        <p:txBody>
          <a:bodyPr/>
          <a:lstStyle/>
          <a:p>
            <a:r>
              <a:rPr lang="en-US" sz="2200" dirty="0">
                <a:latin typeface="Century Schoolbook" charset="0"/>
                <a:ea typeface="ＭＳ Ｐゴシック" charset="0"/>
                <a:cs typeface="ＭＳ Ｐゴシック" charset="0"/>
              </a:rPr>
              <a:t>Model header as point in high dimensional space and all networking boxes as transformers of header space</a:t>
            </a:r>
          </a:p>
        </p:txBody>
      </p:sp>
      <p:sp>
        <p:nvSpPr>
          <p:cNvPr id="21507"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Times New Roman" charset="0"/>
                <a:ea typeface="ＭＳ Ｐゴシック" charset="0"/>
                <a:cs typeface="ＭＳ Ｐゴシック" charset="0"/>
              </a:defRPr>
            </a:lvl1pPr>
            <a:lvl2pPr marL="668655" indent="-257175" eaLnBrk="0" hangingPunct="0">
              <a:defRPr sz="2200">
                <a:solidFill>
                  <a:schemeClr val="tx1"/>
                </a:solidFill>
                <a:latin typeface="Times New Roman" charset="0"/>
                <a:ea typeface="ＭＳ Ｐゴシック" charset="0"/>
              </a:defRPr>
            </a:lvl2pPr>
            <a:lvl3pPr marL="1028700" indent="-205740" eaLnBrk="0" hangingPunct="0">
              <a:defRPr sz="2200">
                <a:solidFill>
                  <a:schemeClr val="tx1"/>
                </a:solidFill>
                <a:latin typeface="Times New Roman" charset="0"/>
                <a:ea typeface="ＭＳ Ｐゴシック" charset="0"/>
              </a:defRPr>
            </a:lvl3pPr>
            <a:lvl4pPr marL="1440180" indent="-205740" eaLnBrk="0" hangingPunct="0">
              <a:defRPr sz="2200">
                <a:solidFill>
                  <a:schemeClr val="tx1"/>
                </a:solidFill>
                <a:latin typeface="Times New Roman" charset="0"/>
                <a:ea typeface="ＭＳ Ｐゴシック" charset="0"/>
              </a:defRPr>
            </a:lvl4pPr>
            <a:lvl5pPr marL="1851660" indent="-205740" eaLnBrk="0" hangingPunct="0">
              <a:defRPr sz="2200">
                <a:solidFill>
                  <a:schemeClr val="tx1"/>
                </a:solidFill>
                <a:latin typeface="Times New Roman" charset="0"/>
                <a:ea typeface="ＭＳ Ｐゴシック" charset="0"/>
              </a:defRPr>
            </a:lvl5pPr>
            <a:lvl6pPr marL="2263140" indent="-205740" eaLnBrk="0" fontAlgn="base" hangingPunct="0">
              <a:spcBef>
                <a:spcPct val="0"/>
              </a:spcBef>
              <a:spcAft>
                <a:spcPct val="0"/>
              </a:spcAft>
              <a:defRPr sz="2200">
                <a:solidFill>
                  <a:schemeClr val="tx1"/>
                </a:solidFill>
                <a:latin typeface="Times New Roman" charset="0"/>
                <a:ea typeface="ＭＳ Ｐゴシック" charset="0"/>
              </a:defRPr>
            </a:lvl6pPr>
            <a:lvl7pPr marL="2674620" indent="-205740" eaLnBrk="0" fontAlgn="base" hangingPunct="0">
              <a:spcBef>
                <a:spcPct val="0"/>
              </a:spcBef>
              <a:spcAft>
                <a:spcPct val="0"/>
              </a:spcAft>
              <a:defRPr sz="2200">
                <a:solidFill>
                  <a:schemeClr val="tx1"/>
                </a:solidFill>
                <a:latin typeface="Times New Roman" charset="0"/>
                <a:ea typeface="ＭＳ Ｐゴシック" charset="0"/>
              </a:defRPr>
            </a:lvl7pPr>
            <a:lvl8pPr marL="3086100" indent="-205740" eaLnBrk="0" fontAlgn="base" hangingPunct="0">
              <a:spcBef>
                <a:spcPct val="0"/>
              </a:spcBef>
              <a:spcAft>
                <a:spcPct val="0"/>
              </a:spcAft>
              <a:defRPr sz="2200">
                <a:solidFill>
                  <a:schemeClr val="tx1"/>
                </a:solidFill>
                <a:latin typeface="Times New Roman" charset="0"/>
                <a:ea typeface="ＭＳ Ｐゴシック" charset="0"/>
              </a:defRPr>
            </a:lvl8pPr>
            <a:lvl9pPr marL="3497580" indent="-20574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fld id="{0C6BED58-CC5A-FB4D-A59B-5FF29DD6CD4D}" type="slidenum">
              <a:rPr lang="en-US" sz="1400">
                <a:solidFill>
                  <a:srgbClr val="FFFFFF"/>
                </a:solidFill>
              </a:rPr>
              <a:pPr eaLnBrk="1" hangingPunct="1"/>
              <a:t>14</a:t>
            </a:fld>
            <a:endParaRPr lang="en-US" sz="1400">
              <a:solidFill>
                <a:srgbClr val="FFFFFF"/>
              </a:solidFill>
            </a:endParaRPr>
          </a:p>
        </p:txBody>
      </p:sp>
      <p:cxnSp>
        <p:nvCxnSpPr>
          <p:cNvPr id="23" name="Straight Arrow Connector 22"/>
          <p:cNvCxnSpPr/>
          <p:nvPr/>
        </p:nvCxnSpPr>
        <p:spPr>
          <a:xfrm flipH="1">
            <a:off x="937260" y="3566160"/>
            <a:ext cx="685800" cy="41148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6" name="Straight Arrow Connector 25"/>
          <p:cNvCxnSpPr/>
          <p:nvPr/>
        </p:nvCxnSpPr>
        <p:spPr>
          <a:xfrm flipV="1">
            <a:off x="1623060" y="2743200"/>
            <a:ext cx="0" cy="82296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8" name="Straight Arrow Connector 27"/>
          <p:cNvCxnSpPr/>
          <p:nvPr/>
        </p:nvCxnSpPr>
        <p:spPr>
          <a:xfrm>
            <a:off x="1623060" y="3566160"/>
            <a:ext cx="89154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2" name="Can 31"/>
          <p:cNvSpPr/>
          <p:nvPr/>
        </p:nvSpPr>
        <p:spPr>
          <a:xfrm>
            <a:off x="3200400" y="3360420"/>
            <a:ext cx="1440180" cy="754380"/>
          </a:xfrm>
          <a:prstGeom prst="can">
            <a:avLst>
              <a:gd name="adj" fmla="val 38062"/>
            </a:avLst>
          </a:prstGeom>
        </p:spPr>
        <p:style>
          <a:lnRef idx="1">
            <a:schemeClr val="accent2"/>
          </a:lnRef>
          <a:fillRef idx="3">
            <a:schemeClr val="accent2"/>
          </a:fillRef>
          <a:effectRef idx="2">
            <a:schemeClr val="accent2"/>
          </a:effectRef>
          <a:fontRef idx="minor">
            <a:schemeClr val="lt1"/>
          </a:fontRef>
        </p:style>
        <p:txBody>
          <a:bodyPr lIns="82296" tIns="41148" rIns="82296" bIns="41148" anchor="ctr"/>
          <a:lstStyle/>
          <a:p>
            <a:pPr algn="ctr">
              <a:defRPr/>
            </a:pPr>
            <a:r>
              <a:rPr lang="en-US" dirty="0"/>
              <a:t>Packet</a:t>
            </a:r>
          </a:p>
          <a:p>
            <a:pPr algn="ctr">
              <a:defRPr/>
            </a:pPr>
            <a:r>
              <a:rPr lang="en-US" dirty="0"/>
              <a:t>Forwarding</a:t>
            </a:r>
          </a:p>
        </p:txBody>
      </p:sp>
      <p:cxnSp>
        <p:nvCxnSpPr>
          <p:cNvPr id="48" name="Straight Arrow Connector 47"/>
          <p:cNvCxnSpPr/>
          <p:nvPr/>
        </p:nvCxnSpPr>
        <p:spPr>
          <a:xfrm>
            <a:off x="2240280" y="3840480"/>
            <a:ext cx="960120"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57" name="Straight Arrow Connector 56"/>
          <p:cNvCxnSpPr/>
          <p:nvPr/>
        </p:nvCxnSpPr>
        <p:spPr>
          <a:xfrm flipV="1">
            <a:off x="4709160" y="3017520"/>
            <a:ext cx="754380" cy="61722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9497" name="TextBox 96"/>
          <p:cNvSpPr txBox="1">
            <a:spLocks noChangeArrowheads="1"/>
          </p:cNvSpPr>
          <p:nvPr/>
        </p:nvSpPr>
        <p:spPr bwMode="auto">
          <a:xfrm>
            <a:off x="2788920" y="3429000"/>
            <a:ext cx="281464" cy="360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t>1</a:t>
            </a:r>
          </a:p>
        </p:txBody>
      </p:sp>
      <p:sp>
        <p:nvSpPr>
          <p:cNvPr id="19498" name="TextBox 97"/>
          <p:cNvSpPr txBox="1">
            <a:spLocks noChangeArrowheads="1"/>
          </p:cNvSpPr>
          <p:nvPr/>
        </p:nvSpPr>
        <p:spPr bwMode="auto">
          <a:xfrm>
            <a:off x="4702017" y="4029075"/>
            <a:ext cx="281463" cy="360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t>2</a:t>
            </a:r>
          </a:p>
        </p:txBody>
      </p:sp>
      <p:sp>
        <p:nvSpPr>
          <p:cNvPr id="19499" name="TextBox 98"/>
          <p:cNvSpPr txBox="1">
            <a:spLocks noChangeArrowheads="1"/>
          </p:cNvSpPr>
          <p:nvPr/>
        </p:nvSpPr>
        <p:spPr bwMode="auto">
          <a:xfrm>
            <a:off x="4709160" y="3154680"/>
            <a:ext cx="281464" cy="360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t>3</a:t>
            </a:r>
          </a:p>
        </p:txBody>
      </p:sp>
      <p:cxnSp>
        <p:nvCxnSpPr>
          <p:cNvPr id="49" name="Straight Arrow Connector 48"/>
          <p:cNvCxnSpPr/>
          <p:nvPr/>
        </p:nvCxnSpPr>
        <p:spPr>
          <a:xfrm flipH="1">
            <a:off x="5463540" y="3086100"/>
            <a:ext cx="617220" cy="3429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0" name="Straight Arrow Connector 49"/>
          <p:cNvCxnSpPr/>
          <p:nvPr/>
        </p:nvCxnSpPr>
        <p:spPr>
          <a:xfrm flipV="1">
            <a:off x="6080760" y="2263140"/>
            <a:ext cx="0" cy="82296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1" name="Straight Arrow Connector 50"/>
          <p:cNvCxnSpPr/>
          <p:nvPr/>
        </p:nvCxnSpPr>
        <p:spPr>
          <a:xfrm>
            <a:off x="6080760" y="3086100"/>
            <a:ext cx="89154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71" name="Cube 70"/>
          <p:cNvSpPr/>
          <p:nvPr/>
        </p:nvSpPr>
        <p:spPr>
          <a:xfrm>
            <a:off x="1623060" y="3291840"/>
            <a:ext cx="342900" cy="480060"/>
          </a:xfrm>
          <a:prstGeom prst="cube">
            <a:avLst/>
          </a:prstGeom>
        </p:spPr>
        <p:style>
          <a:lnRef idx="1">
            <a:schemeClr val="accent5"/>
          </a:lnRef>
          <a:fillRef idx="2">
            <a:schemeClr val="accent5"/>
          </a:fillRef>
          <a:effectRef idx="1">
            <a:schemeClr val="accent5"/>
          </a:effectRef>
          <a:fontRef idx="minor">
            <a:schemeClr val="dk1"/>
          </a:fontRef>
        </p:style>
        <p:txBody>
          <a:bodyPr lIns="82296" tIns="41148" rIns="82296" bIns="41148" anchor="ctr"/>
          <a:lstStyle/>
          <a:p>
            <a:pPr algn="ctr">
              <a:defRPr/>
            </a:pPr>
            <a:endParaRPr lang="en-US"/>
          </a:p>
        </p:txBody>
      </p:sp>
      <p:sp>
        <p:nvSpPr>
          <p:cNvPr id="73" name="Cube 72"/>
          <p:cNvSpPr/>
          <p:nvPr/>
        </p:nvSpPr>
        <p:spPr>
          <a:xfrm>
            <a:off x="6149340" y="2743200"/>
            <a:ext cx="480060" cy="274320"/>
          </a:xfrm>
          <a:prstGeom prst="cube">
            <a:avLst/>
          </a:prstGeom>
        </p:spPr>
        <p:style>
          <a:lnRef idx="1">
            <a:schemeClr val="accent5"/>
          </a:lnRef>
          <a:fillRef idx="2">
            <a:schemeClr val="accent5"/>
          </a:fillRef>
          <a:effectRef idx="1">
            <a:schemeClr val="accent5"/>
          </a:effectRef>
          <a:fontRef idx="minor">
            <a:schemeClr val="dk1"/>
          </a:fontRef>
        </p:style>
        <p:txBody>
          <a:bodyPr lIns="82296" tIns="41148" rIns="82296" bIns="41148" anchor="ctr"/>
          <a:lstStyle/>
          <a:p>
            <a:pPr algn="ctr">
              <a:defRPr/>
            </a:pPr>
            <a:endParaRPr lang="en-US"/>
          </a:p>
        </p:txBody>
      </p:sp>
      <p:sp>
        <p:nvSpPr>
          <p:cNvPr id="75" name="Rectangle 74"/>
          <p:cNvSpPr/>
          <p:nvPr/>
        </p:nvSpPr>
        <p:spPr>
          <a:xfrm>
            <a:off x="1485900" y="4526280"/>
            <a:ext cx="891540" cy="205740"/>
          </a:xfrm>
          <a:prstGeom prst="rect">
            <a:avLst/>
          </a:prstGeom>
          <a:solidFill>
            <a:schemeClr val="accent2">
              <a:lumMod val="40000"/>
              <a:lumOff val="60000"/>
              <a:alpha val="86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lIns="82296" tIns="41148" rIns="82296" bIns="41148" anchor="ctr"/>
          <a:lstStyle/>
          <a:p>
            <a:pPr algn="ctr">
              <a:defRPr/>
            </a:pPr>
            <a:r>
              <a:rPr lang="en-US" sz="1400" dirty="0">
                <a:solidFill>
                  <a:schemeClr val="tx1"/>
                </a:solidFill>
              </a:rPr>
              <a:t>0xx1..x1</a:t>
            </a:r>
          </a:p>
        </p:txBody>
      </p:sp>
      <p:sp>
        <p:nvSpPr>
          <p:cNvPr id="76" name="TextBox 75"/>
          <p:cNvSpPr txBox="1">
            <a:spLocks noChangeArrowheads="1"/>
          </p:cNvSpPr>
          <p:nvPr/>
        </p:nvSpPr>
        <p:spPr bwMode="auto">
          <a:xfrm>
            <a:off x="1554480" y="4183380"/>
            <a:ext cx="697230" cy="332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600"/>
              <a:t>Match</a:t>
            </a:r>
          </a:p>
        </p:txBody>
      </p:sp>
      <p:sp>
        <p:nvSpPr>
          <p:cNvPr id="77" name="TextBox 76"/>
          <p:cNvSpPr txBox="1">
            <a:spLocks noChangeArrowheads="1"/>
          </p:cNvSpPr>
          <p:nvPr/>
        </p:nvSpPr>
        <p:spPr bwMode="auto">
          <a:xfrm>
            <a:off x="2377440" y="4457700"/>
            <a:ext cx="282893" cy="332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600" b="1"/>
              <a:t>+</a:t>
            </a:r>
          </a:p>
        </p:txBody>
      </p:sp>
      <p:sp>
        <p:nvSpPr>
          <p:cNvPr id="78" name="Rectangle 77"/>
          <p:cNvSpPr/>
          <p:nvPr/>
        </p:nvSpPr>
        <p:spPr>
          <a:xfrm>
            <a:off x="2651760" y="4526280"/>
            <a:ext cx="2057400" cy="548640"/>
          </a:xfrm>
          <a:prstGeom prst="rect">
            <a:avLst/>
          </a:prstGeom>
          <a:no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lIns="82296" tIns="41148" rIns="82296" bIns="41148" anchor="ctr"/>
          <a:lstStyle/>
          <a:p>
            <a:pPr algn="ctr">
              <a:defRPr/>
            </a:pPr>
            <a:r>
              <a:rPr lang="en-US" sz="1300" dirty="0">
                <a:solidFill>
                  <a:schemeClr val="tx1"/>
                </a:solidFill>
              </a:rPr>
              <a:t>Send to port 3</a:t>
            </a:r>
          </a:p>
          <a:p>
            <a:pPr algn="ctr">
              <a:defRPr/>
            </a:pPr>
            <a:r>
              <a:rPr lang="en-US" sz="1300" dirty="0">
                <a:solidFill>
                  <a:schemeClr val="tx1"/>
                </a:solidFill>
              </a:rPr>
              <a:t>Rewrite with 1xx011..x1</a:t>
            </a:r>
          </a:p>
        </p:txBody>
      </p:sp>
      <p:sp>
        <p:nvSpPr>
          <p:cNvPr id="79" name="TextBox 78"/>
          <p:cNvSpPr txBox="1">
            <a:spLocks noChangeArrowheads="1"/>
          </p:cNvSpPr>
          <p:nvPr/>
        </p:nvSpPr>
        <p:spPr bwMode="auto">
          <a:xfrm>
            <a:off x="3268980" y="4193382"/>
            <a:ext cx="731520" cy="332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600"/>
              <a:t>Action</a:t>
            </a:r>
          </a:p>
        </p:txBody>
      </p:sp>
      <p:cxnSp>
        <p:nvCxnSpPr>
          <p:cNvPr id="80" name="Curved Connector 79"/>
          <p:cNvCxnSpPr>
            <a:stCxn id="71" idx="0"/>
            <a:endCxn id="73" idx="2"/>
          </p:cNvCxnSpPr>
          <p:nvPr/>
        </p:nvCxnSpPr>
        <p:spPr>
          <a:xfrm rot="5400000" flipH="1" flipV="1">
            <a:off x="3804761" y="947262"/>
            <a:ext cx="377190" cy="4311968"/>
          </a:xfrm>
          <a:prstGeom prst="curvedConnector2">
            <a:avLst/>
          </a:prstGeom>
          <a:ln>
            <a:prstDash val="sysDash"/>
            <a:tailEnd type="arrow"/>
          </a:ln>
        </p:spPr>
        <p:style>
          <a:lnRef idx="1">
            <a:schemeClr val="dk1"/>
          </a:lnRef>
          <a:fillRef idx="0">
            <a:schemeClr val="dk1"/>
          </a:fillRef>
          <a:effectRef idx="0">
            <a:schemeClr val="dk1"/>
          </a:effectRef>
          <a:fontRef idx="minor">
            <a:schemeClr val="tx1"/>
          </a:fontRef>
        </p:style>
      </p:cxnSp>
      <p:sp>
        <p:nvSpPr>
          <p:cNvPr id="82" name="Rectangle 81"/>
          <p:cNvSpPr/>
          <p:nvPr/>
        </p:nvSpPr>
        <p:spPr>
          <a:xfrm>
            <a:off x="1485900" y="4526280"/>
            <a:ext cx="891540" cy="205740"/>
          </a:xfrm>
          <a:prstGeom prst="rect">
            <a:avLst/>
          </a:prstGeom>
          <a:solidFill>
            <a:schemeClr val="accent3">
              <a:lumMod val="20000"/>
              <a:lumOff val="80000"/>
              <a:alpha val="86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lIns="82296" tIns="41148" rIns="82296" bIns="41148" anchor="ctr"/>
          <a:lstStyle/>
          <a:p>
            <a:pPr algn="ctr">
              <a:defRPr/>
            </a:pPr>
            <a:r>
              <a:rPr lang="en-US" sz="1400" dirty="0">
                <a:solidFill>
                  <a:schemeClr val="tx1"/>
                </a:solidFill>
              </a:rPr>
              <a:t>11xx..0x</a:t>
            </a:r>
          </a:p>
        </p:txBody>
      </p:sp>
      <p:sp>
        <p:nvSpPr>
          <p:cNvPr id="83" name="TextBox 82"/>
          <p:cNvSpPr txBox="1">
            <a:spLocks noChangeArrowheads="1"/>
          </p:cNvSpPr>
          <p:nvPr/>
        </p:nvSpPr>
        <p:spPr bwMode="auto">
          <a:xfrm>
            <a:off x="2377440" y="4457700"/>
            <a:ext cx="282893" cy="332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600" b="1"/>
              <a:t>+</a:t>
            </a:r>
          </a:p>
        </p:txBody>
      </p:sp>
      <p:sp>
        <p:nvSpPr>
          <p:cNvPr id="85" name="Rectangle 84"/>
          <p:cNvSpPr/>
          <p:nvPr/>
        </p:nvSpPr>
        <p:spPr>
          <a:xfrm>
            <a:off x="2651760" y="4526280"/>
            <a:ext cx="2057400" cy="548640"/>
          </a:xfrm>
          <a:prstGeom prst="rect">
            <a:avLst/>
          </a:prstGeom>
          <a:solidFill>
            <a:schemeClr val="accent3">
              <a:lumMod val="20000"/>
              <a:lumOff val="80000"/>
              <a:alpha val="86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lIns="82296" tIns="41148" rIns="82296" bIns="41148" anchor="ctr"/>
          <a:lstStyle/>
          <a:p>
            <a:pPr algn="ctr">
              <a:defRPr/>
            </a:pPr>
            <a:r>
              <a:rPr lang="en-US" sz="1300" dirty="0">
                <a:solidFill>
                  <a:schemeClr val="tx1"/>
                </a:solidFill>
              </a:rPr>
              <a:t>Send to port 2</a:t>
            </a:r>
          </a:p>
          <a:p>
            <a:pPr algn="ctr">
              <a:defRPr/>
            </a:pPr>
            <a:r>
              <a:rPr lang="en-US" sz="1300" dirty="0">
                <a:solidFill>
                  <a:schemeClr val="tx1"/>
                </a:solidFill>
              </a:rPr>
              <a:t>Rewrite with 1x01xx..x1</a:t>
            </a:r>
          </a:p>
        </p:txBody>
      </p:sp>
      <p:sp>
        <p:nvSpPr>
          <p:cNvPr id="98" name="Oval 97"/>
          <p:cNvSpPr/>
          <p:nvPr/>
        </p:nvSpPr>
        <p:spPr>
          <a:xfrm>
            <a:off x="1760220" y="3463637"/>
            <a:ext cx="68580" cy="68580"/>
          </a:xfrm>
          <a:prstGeom prst="ellipse">
            <a:avLst/>
          </a:prstGeom>
          <a:solidFill>
            <a:schemeClr val="accent3">
              <a:lumMod val="60000"/>
              <a:lumOff val="40000"/>
            </a:schemeClr>
          </a:solidFill>
          <a:ln>
            <a:solidFill>
              <a:schemeClr val="accent3">
                <a:lumMod val="75000"/>
              </a:schemeClr>
            </a:solidFill>
          </a:ln>
        </p:spPr>
        <p:style>
          <a:lnRef idx="1">
            <a:schemeClr val="accent3"/>
          </a:lnRef>
          <a:fillRef idx="3">
            <a:schemeClr val="accent3"/>
          </a:fillRef>
          <a:effectRef idx="2">
            <a:schemeClr val="accent3"/>
          </a:effectRef>
          <a:fontRef idx="minor">
            <a:schemeClr val="lt1"/>
          </a:fontRef>
        </p:style>
        <p:txBody>
          <a:bodyPr lIns="82296" tIns="41148" rIns="82296" bIns="41148" anchor="ctr"/>
          <a:lstStyle/>
          <a:p>
            <a:pPr algn="ctr">
              <a:defRPr/>
            </a:pPr>
            <a:endParaRPr lang="en-US"/>
          </a:p>
        </p:txBody>
      </p:sp>
      <p:sp>
        <p:nvSpPr>
          <p:cNvPr id="33" name="Rectangle 5"/>
          <p:cNvSpPr>
            <a:spLocks noChangeArrowheads="1"/>
          </p:cNvSpPr>
          <p:nvPr/>
        </p:nvSpPr>
        <p:spPr bwMode="auto">
          <a:xfrm>
            <a:off x="793454" y="5200427"/>
            <a:ext cx="7570947" cy="131587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nchor="ctr"/>
          <a:lstStyle/>
          <a:p>
            <a:pPr algn="ctr"/>
            <a:r>
              <a:rPr lang="en-US" dirty="0">
                <a:solidFill>
                  <a:schemeClr val="bg1"/>
                </a:solidFill>
              </a:rPr>
              <a:t>ROUTER ABSTRACTED AS SET OF GUARDED COMMANDS . . </a:t>
            </a:r>
          </a:p>
          <a:p>
            <a:pPr algn="ctr"/>
            <a:r>
              <a:rPr lang="en-US" dirty="0">
                <a:solidFill>
                  <a:schemeClr val="bg1"/>
                </a:solidFill>
              </a:rPr>
              <a:t>NETWORK BECOMES A PROGRAM </a:t>
            </a:r>
            <a:r>
              <a:rPr lang="en-US" dirty="0">
                <a:solidFill>
                  <a:schemeClr val="bg1"/>
                </a:solidFill>
                <a:sym typeface="Wingdings" pitchFamily="2" charset="2"/>
              </a:rPr>
              <a:t></a:t>
            </a:r>
            <a:r>
              <a:rPr lang="en-US" b="1" dirty="0">
                <a:solidFill>
                  <a:schemeClr val="bg1"/>
                </a:solidFill>
                <a:sym typeface="Wingdings" pitchFamily="2" charset="2"/>
              </a:rPr>
              <a:t>CAN USE PL </a:t>
            </a:r>
            <a:r>
              <a:rPr lang="en-US" b="1" dirty="0" smtClean="0">
                <a:solidFill>
                  <a:schemeClr val="bg1"/>
                </a:solidFill>
                <a:sym typeface="Wingdings" pitchFamily="2" charset="2"/>
              </a:rPr>
              <a:t>METHODS</a:t>
            </a:r>
          </a:p>
          <a:p>
            <a:pPr algn="ctr"/>
            <a:r>
              <a:rPr lang="en-US" b="1" dirty="0" smtClean="0">
                <a:solidFill>
                  <a:schemeClr val="bg1"/>
                </a:solidFill>
                <a:sym typeface="Wingdings" pitchFamily="2" charset="2"/>
              </a:rPr>
              <a:t>FOR VERIFICATION, TESTING, AND SYNTHESIS</a:t>
            </a:r>
            <a:endParaRPr lang="en-US" b="1" dirty="0">
              <a:solidFill>
                <a:schemeClr val="bg1"/>
              </a:solidFill>
            </a:endParaRPr>
          </a:p>
        </p:txBody>
      </p:sp>
    </p:spTree>
    <p:extLst>
      <p:ext uri="{BB962C8B-B14F-4D97-AF65-F5344CB8AC3E}">
        <p14:creationId xmlns:p14="http://schemas.microsoft.com/office/powerpoint/2010/main" val="12435223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500"/>
                                        <p:tgtEl>
                                          <p:spTgt spid="7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7"/>
                                        </p:tgtEl>
                                        <p:attrNameLst>
                                          <p:attrName>style.visibility</p:attrName>
                                        </p:attrNameLst>
                                      </p:cBhvr>
                                      <p:to>
                                        <p:strVal val="visible"/>
                                      </p:to>
                                    </p:set>
                                    <p:animEffect transition="in" filter="fade">
                                      <p:cBhvr>
                                        <p:cTn id="10" dur="500"/>
                                        <p:tgtEl>
                                          <p:spTgt spid="7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8"/>
                                        </p:tgtEl>
                                        <p:attrNameLst>
                                          <p:attrName>style.visibility</p:attrName>
                                        </p:attrNameLst>
                                      </p:cBhvr>
                                      <p:to>
                                        <p:strVal val="visible"/>
                                      </p:to>
                                    </p:set>
                                    <p:animEffect transition="in" filter="fade">
                                      <p:cBhvr>
                                        <p:cTn id="13" dur="500"/>
                                        <p:tgtEl>
                                          <p:spTgt spid="7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6"/>
                                        </p:tgtEl>
                                        <p:attrNameLst>
                                          <p:attrName>style.visibility</p:attrName>
                                        </p:attrNameLst>
                                      </p:cBhvr>
                                      <p:to>
                                        <p:strVal val="visible"/>
                                      </p:to>
                                    </p:set>
                                    <p:animEffect transition="in" filter="fade">
                                      <p:cBhvr>
                                        <p:cTn id="16" dur="500"/>
                                        <p:tgtEl>
                                          <p:spTgt spid="7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9"/>
                                        </p:tgtEl>
                                        <p:attrNameLst>
                                          <p:attrName>style.visibility</p:attrName>
                                        </p:attrNameLst>
                                      </p:cBhvr>
                                      <p:to>
                                        <p:strVal val="visible"/>
                                      </p:to>
                                    </p:set>
                                    <p:animEffect transition="in" filter="fade">
                                      <p:cBhvr>
                                        <p:cTn id="19" dur="500"/>
                                        <p:tgtEl>
                                          <p:spTgt spid="7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1"/>
                                        </p:tgtEl>
                                        <p:attrNameLst>
                                          <p:attrName>style.visibility</p:attrName>
                                        </p:attrNameLst>
                                      </p:cBhvr>
                                      <p:to>
                                        <p:strVal val="visible"/>
                                      </p:to>
                                    </p:set>
                                    <p:animEffect transition="in" filter="fade">
                                      <p:cBhvr>
                                        <p:cTn id="24" dur="500"/>
                                        <p:tgtEl>
                                          <p:spTgt spid="71"/>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80"/>
                                        </p:tgtEl>
                                        <p:attrNameLst>
                                          <p:attrName>style.visibility</p:attrName>
                                        </p:attrNameLst>
                                      </p:cBhvr>
                                      <p:to>
                                        <p:strVal val="visible"/>
                                      </p:to>
                                    </p:set>
                                    <p:animEffect transition="in" filter="fade">
                                      <p:cBhvr>
                                        <p:cTn id="28" dur="500"/>
                                        <p:tgtEl>
                                          <p:spTgt spid="80"/>
                                        </p:tgtEl>
                                      </p:cBhvr>
                                    </p:animEffect>
                                  </p:childTnLst>
                                </p:cTn>
                              </p:par>
                            </p:childTnLst>
                          </p:cTn>
                        </p:par>
                        <p:par>
                          <p:cTn id="29" fill="hold">
                            <p:stCondLst>
                              <p:cond delay="1000"/>
                            </p:stCondLst>
                            <p:childTnLst>
                              <p:par>
                                <p:cTn id="30" presetID="10" presetClass="entr" presetSubtype="0" fill="hold"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fade">
                                      <p:cBhvr>
                                        <p:cTn id="32" dur="500"/>
                                        <p:tgtEl>
                                          <p:spTgt spid="7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fade">
                                      <p:cBhvr>
                                        <p:cTn id="37" dur="500"/>
                                        <p:tgtEl>
                                          <p:spTgt spid="8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83"/>
                                        </p:tgtEl>
                                        <p:attrNameLst>
                                          <p:attrName>style.visibility</p:attrName>
                                        </p:attrNameLst>
                                      </p:cBhvr>
                                      <p:to>
                                        <p:strVal val="visible"/>
                                      </p:to>
                                    </p:set>
                                    <p:animEffect transition="in" filter="fade">
                                      <p:cBhvr>
                                        <p:cTn id="40" dur="500"/>
                                        <p:tgtEl>
                                          <p:spTgt spid="8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fade">
                                      <p:cBhvr>
                                        <p:cTn id="43" dur="500"/>
                                        <p:tgtEl>
                                          <p:spTgt spid="85"/>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xit" presetSubtype="0" fill="hold" grpId="1" nodeType="clickEffect">
                                  <p:stCondLst>
                                    <p:cond delay="0"/>
                                  </p:stCondLst>
                                  <p:childTnLst>
                                    <p:set>
                                      <p:cBhvr>
                                        <p:cTn id="47" dur="1" fill="hold">
                                          <p:stCondLst>
                                            <p:cond delay="0"/>
                                          </p:stCondLst>
                                        </p:cTn>
                                        <p:tgtEl>
                                          <p:spTgt spid="82"/>
                                        </p:tgtEl>
                                        <p:attrNameLst>
                                          <p:attrName>style.visibility</p:attrName>
                                        </p:attrNameLst>
                                      </p:cBhvr>
                                      <p:to>
                                        <p:strVal val="hidden"/>
                                      </p:to>
                                    </p:set>
                                  </p:childTnLst>
                                </p:cTn>
                              </p:par>
                              <p:par>
                                <p:cTn id="48" presetID="1" presetClass="exit" presetSubtype="0" fill="hold" grpId="1" nodeType="withEffect">
                                  <p:stCondLst>
                                    <p:cond delay="0"/>
                                  </p:stCondLst>
                                  <p:childTnLst>
                                    <p:set>
                                      <p:cBhvr>
                                        <p:cTn id="49" dur="1" fill="hold">
                                          <p:stCondLst>
                                            <p:cond delay="0"/>
                                          </p:stCondLst>
                                        </p:cTn>
                                        <p:tgtEl>
                                          <p:spTgt spid="85"/>
                                        </p:tgtEl>
                                        <p:attrNameLst>
                                          <p:attrName>style.visibility</p:attrName>
                                        </p:attrNameLst>
                                      </p:cBhvr>
                                      <p:to>
                                        <p:strVal val="hidden"/>
                                      </p:to>
                                    </p:set>
                                  </p:childTnLst>
                                </p:cTn>
                              </p:par>
                              <p:par>
                                <p:cTn id="50" presetID="1" presetClass="exit" presetSubtype="0" fill="hold" grpId="1" nodeType="withEffect">
                                  <p:stCondLst>
                                    <p:cond delay="0"/>
                                  </p:stCondLst>
                                  <p:childTnLst>
                                    <p:set>
                                      <p:cBhvr>
                                        <p:cTn id="51" dur="1" fill="hold">
                                          <p:stCondLst>
                                            <p:cond delay="0"/>
                                          </p:stCondLst>
                                        </p:cTn>
                                        <p:tgtEl>
                                          <p:spTgt spid="83"/>
                                        </p:tgtEl>
                                        <p:attrNameLst>
                                          <p:attrName>style.visibility</p:attrName>
                                        </p:attrNameLst>
                                      </p:cBhvr>
                                      <p:to>
                                        <p:strVal val="hidden"/>
                                      </p:to>
                                    </p:set>
                                  </p:childTnLst>
                                </p:cTn>
                              </p:par>
                              <p:par>
                                <p:cTn id="52" presetID="1" presetClass="exit" presetSubtype="0" fill="hold" grpId="1" nodeType="withEffect">
                                  <p:stCondLst>
                                    <p:cond delay="0"/>
                                  </p:stCondLst>
                                  <p:childTnLst>
                                    <p:set>
                                      <p:cBhvr>
                                        <p:cTn id="53" dur="1" fill="hold">
                                          <p:stCondLst>
                                            <p:cond delay="0"/>
                                          </p:stCondLst>
                                        </p:cTn>
                                        <p:tgtEl>
                                          <p:spTgt spid="79"/>
                                        </p:tgtEl>
                                        <p:attrNameLst>
                                          <p:attrName>style.visibility</p:attrName>
                                        </p:attrNameLst>
                                      </p:cBhvr>
                                      <p:to>
                                        <p:strVal val="hidden"/>
                                      </p:to>
                                    </p:set>
                                  </p:childTnLst>
                                </p:cTn>
                              </p:par>
                              <p:par>
                                <p:cTn id="54" presetID="1" presetClass="exit" presetSubtype="0" fill="hold" grpId="1" nodeType="withEffect">
                                  <p:stCondLst>
                                    <p:cond delay="0"/>
                                  </p:stCondLst>
                                  <p:childTnLst>
                                    <p:set>
                                      <p:cBhvr>
                                        <p:cTn id="55" dur="1" fill="hold">
                                          <p:stCondLst>
                                            <p:cond delay="0"/>
                                          </p:stCondLst>
                                        </p:cTn>
                                        <p:tgtEl>
                                          <p:spTgt spid="76"/>
                                        </p:tgtEl>
                                        <p:attrNameLst>
                                          <p:attrName>style.visibility</p:attrName>
                                        </p:attrNameLst>
                                      </p:cBhvr>
                                      <p:to>
                                        <p:strVal val="hidden"/>
                                      </p:to>
                                    </p:set>
                                  </p:childTnLst>
                                </p:cTn>
                              </p:par>
                              <p:par>
                                <p:cTn id="56" presetID="1" presetClass="exit" presetSubtype="0" fill="hold" grpId="1" nodeType="withEffect">
                                  <p:stCondLst>
                                    <p:cond delay="0"/>
                                  </p:stCondLst>
                                  <p:childTnLst>
                                    <p:set>
                                      <p:cBhvr>
                                        <p:cTn id="57" dur="1" fill="hold">
                                          <p:stCondLst>
                                            <p:cond delay="0"/>
                                          </p:stCondLst>
                                        </p:cTn>
                                        <p:tgtEl>
                                          <p:spTgt spid="75"/>
                                        </p:tgtEl>
                                        <p:attrNameLst>
                                          <p:attrName>style.visibility</p:attrName>
                                        </p:attrNameLst>
                                      </p:cBhvr>
                                      <p:to>
                                        <p:strVal val="hidden"/>
                                      </p:to>
                                    </p:set>
                                  </p:childTnLst>
                                </p:cTn>
                              </p:par>
                              <p:par>
                                <p:cTn id="58" presetID="1" presetClass="exit" presetSubtype="0" fill="hold" grpId="1" nodeType="withEffect">
                                  <p:stCondLst>
                                    <p:cond delay="0"/>
                                  </p:stCondLst>
                                  <p:childTnLst>
                                    <p:set>
                                      <p:cBhvr>
                                        <p:cTn id="59" dur="1" fill="hold">
                                          <p:stCondLst>
                                            <p:cond delay="0"/>
                                          </p:stCondLst>
                                        </p:cTn>
                                        <p:tgtEl>
                                          <p:spTgt spid="78"/>
                                        </p:tgtEl>
                                        <p:attrNameLst>
                                          <p:attrName>style.visibility</p:attrName>
                                        </p:attrNameLst>
                                      </p:cBhvr>
                                      <p:to>
                                        <p:strVal val="hidden"/>
                                      </p:to>
                                    </p:set>
                                  </p:childTnLst>
                                </p:cTn>
                              </p:par>
                              <p:par>
                                <p:cTn id="60" presetID="1" presetClass="exit" presetSubtype="0" fill="hold" grpId="1" nodeType="withEffect">
                                  <p:stCondLst>
                                    <p:cond delay="0"/>
                                  </p:stCondLst>
                                  <p:childTnLst>
                                    <p:set>
                                      <p:cBhvr>
                                        <p:cTn id="61" dur="1" fill="hold">
                                          <p:stCondLst>
                                            <p:cond delay="0"/>
                                          </p:stCondLst>
                                        </p:cTn>
                                        <p:tgtEl>
                                          <p:spTgt spid="77"/>
                                        </p:tgtEl>
                                        <p:attrNameLst>
                                          <p:attrName>style.visibility</p:attrName>
                                        </p:attrNameLst>
                                      </p:cBhvr>
                                      <p:to>
                                        <p:strVal val="hidden"/>
                                      </p:to>
                                    </p:set>
                                  </p:childTnLst>
                                </p:cTn>
                              </p:par>
                            </p:childTnLst>
                          </p:cTn>
                        </p:par>
                        <p:par>
                          <p:cTn id="62" fill="hold">
                            <p:stCondLst>
                              <p:cond delay="0"/>
                            </p:stCondLst>
                            <p:childTnLst>
                              <p:par>
                                <p:cTn id="63" presetID="10" presetClass="entr" presetSubtype="0"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Effect transition="in" filter="fade">
                                      <p:cBhvr>
                                        <p:cTn id="65" dur="500"/>
                                        <p:tgtEl>
                                          <p:spTgt spid="98"/>
                                        </p:tgtEl>
                                      </p:cBhvr>
                                    </p:animEffect>
                                  </p:childTnLst>
                                </p:cTn>
                              </p:par>
                            </p:childTnLst>
                          </p:cTn>
                        </p:par>
                        <p:par>
                          <p:cTn id="66" fill="hold">
                            <p:stCondLst>
                              <p:cond delay="500"/>
                            </p:stCondLst>
                            <p:childTnLst>
                              <p:par>
                                <p:cTn id="67" presetID="0" presetClass="path" presetSubtype="0" accel="50000" decel="50000" fill="hold" grpId="1" nodeType="afterEffect">
                                  <p:stCondLst>
                                    <p:cond delay="0"/>
                                  </p:stCondLst>
                                  <p:childTnLst>
                                    <p:animMotion origin="layout" path="M 0.02719 -0.02417 C 0.11438 -0.0625 0.20156 -0.10062 0.27953 -0.11104 C 0.3575 -0.12146 0.42641 -0.10417 0.49547 -0.08667 " pathEditMode="relative" ptsTypes="aaA">
                                      <p:cBhvr>
                                        <p:cTn id="68" dur="2000" fill="hold"/>
                                        <p:tgtEl>
                                          <p:spTgt spid="98"/>
                                        </p:tgtEl>
                                        <p:attrNameLst>
                                          <p:attrName>ppt_x</p:attrName>
                                          <p:attrName>ppt_y</p:attrName>
                                        </p:attrNameLst>
                                      </p:cBhvr>
                                    </p:animMotion>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5" grpId="1" animBg="1"/>
      <p:bldP spid="76" grpId="0"/>
      <p:bldP spid="76" grpId="1"/>
      <p:bldP spid="77" grpId="0"/>
      <p:bldP spid="77" grpId="1"/>
      <p:bldP spid="78" grpId="0" animBg="1"/>
      <p:bldP spid="78" grpId="1" animBg="1"/>
      <p:bldP spid="79" grpId="0"/>
      <p:bldP spid="79" grpId="1"/>
      <p:bldP spid="82" grpId="0" animBg="1"/>
      <p:bldP spid="82" grpId="1" animBg="1"/>
      <p:bldP spid="83" grpId="0"/>
      <p:bldP spid="83" grpId="1"/>
      <p:bldP spid="85" grpId="0" animBg="1"/>
      <p:bldP spid="85" grpId="1" animBg="1"/>
      <p:bldP spid="98" grpId="0" animBg="1"/>
      <p:bldP spid="98" grpId="1" animBg="1"/>
      <p:bldP spid="33" grpId="0" animBg="1"/>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1131094"/>
            <a:ext cx="8161020" cy="994172"/>
          </a:xfrm>
        </p:spPr>
        <p:txBody>
          <a:bodyPr/>
          <a:lstStyle/>
          <a:p>
            <a:r>
              <a:rPr lang="en-US" sz="4000" b="1" dirty="0" smtClean="0">
                <a:solidFill>
                  <a:srgbClr val="0070C0"/>
                </a:solidFill>
                <a:effectLst>
                  <a:outerShdw blurRad="38100" dist="38100" dir="2700000" algn="tl">
                    <a:srgbClr val="000000">
                      <a:alpha val="43137"/>
                    </a:srgbClr>
                  </a:outerShdw>
                </a:effectLst>
                <a:sym typeface="Wingdings" panose="05000000000000000000" pitchFamily="2" charset="2"/>
              </a:rPr>
              <a:t>Network Design Automation? Lessons from EDA (Malik)</a:t>
            </a:r>
            <a:endParaRPr lang="en-US" sz="4000" b="1" dirty="0">
              <a:solidFill>
                <a:srgbClr val="0070C0"/>
              </a:solidFill>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33748960"/>
              </p:ext>
            </p:extLst>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50545295"/>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rgbClr val="0070C0"/>
                </a:solidFill>
                <a:effectLst>
                  <a:outerShdw blurRad="38100" dist="38100" dir="2700000" algn="tl">
                    <a:srgbClr val="000000">
                      <a:alpha val="43137"/>
                    </a:srgbClr>
                  </a:outerShdw>
                </a:effectLst>
              </a:rPr>
              <a:t>Lessons Summarized</a:t>
            </a:r>
            <a:endParaRPr lang="en-US" sz="4000" b="1"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199" y="1600200"/>
            <a:ext cx="8406245" cy="4374573"/>
          </a:xfrm>
        </p:spPr>
        <p:txBody>
          <a:bodyPr/>
          <a:lstStyle/>
          <a:p>
            <a:pPr marL="514350" indent="-514350">
              <a:buFont typeface="+mj-lt"/>
              <a:buAutoNum type="arabicPeriod"/>
            </a:pPr>
            <a:r>
              <a:rPr lang="en-US" dirty="0" smtClean="0"/>
              <a:t>What research?  Via exemplars from PL/HW</a:t>
            </a:r>
          </a:p>
          <a:p>
            <a:pPr marL="514350" indent="-514350">
              <a:buFont typeface="+mj-lt"/>
              <a:buAutoNum type="arabicPeriod"/>
            </a:pPr>
            <a:r>
              <a:rPr lang="en-US" dirty="0" smtClean="0"/>
              <a:t>What research? Via exemplars from networks</a:t>
            </a:r>
          </a:p>
          <a:p>
            <a:pPr marL="514350" indent="-514350">
              <a:buFont typeface="+mj-lt"/>
              <a:buAutoNum type="arabicPeriod"/>
            </a:pPr>
            <a:r>
              <a:rPr lang="en-US" dirty="0" smtClean="0"/>
              <a:t>Scaling?  Exploit domain structure</a:t>
            </a:r>
          </a:p>
          <a:p>
            <a:pPr marL="514350" indent="-514350">
              <a:buFont typeface="+mj-lt"/>
              <a:buAutoNum type="arabicPeriod"/>
            </a:pPr>
            <a:r>
              <a:rPr lang="en-US" dirty="0" smtClean="0"/>
              <a:t>Lack of specifications? Use Beliefs</a:t>
            </a:r>
          </a:p>
          <a:p>
            <a:pPr marL="514350" indent="-514350">
              <a:buFont typeface="+mj-lt"/>
              <a:buAutoNum type="arabicPeriod"/>
            </a:pPr>
            <a:r>
              <a:rPr lang="en-US" dirty="0" smtClean="0"/>
              <a:t>Don’t know how?  Leverage available code</a:t>
            </a:r>
          </a:p>
          <a:p>
            <a:pPr marL="514350" indent="-514350">
              <a:buFont typeface="+mj-lt"/>
              <a:buAutoNum type="arabicPeriod"/>
            </a:pPr>
            <a:r>
              <a:rPr lang="en-US" dirty="0" smtClean="0"/>
              <a:t>Network Design Automation? Learn from EDA</a:t>
            </a:r>
          </a:p>
          <a:p>
            <a:endParaRPr lang="en-US" dirty="0"/>
          </a:p>
        </p:txBody>
      </p:sp>
    </p:spTree>
    <p:extLst>
      <p:ext uri="{BB962C8B-B14F-4D97-AF65-F5344CB8AC3E}">
        <p14:creationId xmlns:p14="http://schemas.microsoft.com/office/powerpoint/2010/main" val="2000172715"/>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0070C0"/>
                </a:solidFill>
                <a:effectLst>
                  <a:outerShdw blurRad="38100" dist="38100" dir="2700000" algn="tl">
                    <a:srgbClr val="000000">
                      <a:alpha val="43137"/>
                    </a:srgbClr>
                  </a:outerShdw>
                </a:effectLst>
              </a:rPr>
              <a:t>Conclusion</a:t>
            </a:r>
            <a:endParaRPr lang="en-US" sz="4000" b="1"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916183" y="2123749"/>
            <a:ext cx="6646153" cy="2551739"/>
          </a:xfrm>
        </p:spPr>
        <p:txBody>
          <a:bodyPr>
            <a:normAutofit fontScale="85000" lnSpcReduction="20000"/>
          </a:bodyPr>
          <a:lstStyle/>
          <a:p>
            <a:r>
              <a:rPr lang="en-US" sz="2625" dirty="0">
                <a:solidFill>
                  <a:srgbClr val="0070C0"/>
                </a:solidFill>
              </a:rPr>
              <a:t>Inflection Point:</a:t>
            </a:r>
            <a:r>
              <a:rPr lang="en-US" sz="2625" dirty="0">
                <a:solidFill>
                  <a:srgbClr val="00B050"/>
                </a:solidFill>
              </a:rPr>
              <a:t> </a:t>
            </a:r>
            <a:r>
              <a:rPr lang="en-US" sz="2625" dirty="0"/>
              <a:t>Rise of services, data centers, Software Defined Networks</a:t>
            </a:r>
          </a:p>
          <a:p>
            <a:r>
              <a:rPr lang="en-US" sz="2625" dirty="0">
                <a:solidFill>
                  <a:srgbClr val="0070C0"/>
                </a:solidFill>
              </a:rPr>
              <a:t>Ideas:</a:t>
            </a:r>
            <a:r>
              <a:rPr lang="en-US" sz="2625" dirty="0"/>
              <a:t>  </a:t>
            </a:r>
            <a:r>
              <a:rPr lang="en-US" sz="2625" dirty="0" smtClean="0"/>
              <a:t>Adapt Verification </a:t>
            </a:r>
            <a:r>
              <a:rPr lang="en-US" sz="2625" dirty="0"/>
              <a:t>(analysis) &amp; optimization (synthesis)</a:t>
            </a:r>
          </a:p>
          <a:p>
            <a:r>
              <a:rPr lang="en-US" sz="2625" dirty="0">
                <a:solidFill>
                  <a:srgbClr val="0070C0"/>
                </a:solidFill>
              </a:rPr>
              <a:t>Intellectual Opportunity:  </a:t>
            </a:r>
            <a:r>
              <a:rPr lang="en-US" sz="2625" dirty="0"/>
              <a:t>Rethink existing techniques exploiting domain structure</a:t>
            </a:r>
          </a:p>
          <a:p>
            <a:r>
              <a:rPr lang="en-US" sz="2625" dirty="0">
                <a:solidFill>
                  <a:srgbClr val="0070C0"/>
                </a:solidFill>
              </a:rPr>
              <a:t>Systems Opportunity </a:t>
            </a:r>
            <a:r>
              <a:rPr lang="en-US" sz="2625" dirty="0"/>
              <a:t>Working chips with billions of gates  Why not large operational networks </a:t>
            </a:r>
            <a:r>
              <a:rPr lang="en-US" sz="2625" dirty="0" smtClean="0"/>
              <a:t>next</a:t>
            </a:r>
            <a:r>
              <a:rPr lang="en-US" dirty="0" smtClean="0"/>
              <a:t> </a:t>
            </a:r>
          </a:p>
        </p:txBody>
      </p:sp>
      <p:sp>
        <p:nvSpPr>
          <p:cNvPr id="5" name="Slide Number Placeholder 4"/>
          <p:cNvSpPr>
            <a:spLocks noGrp="1"/>
          </p:cNvSpPr>
          <p:nvPr>
            <p:ph type="sldNum" sz="quarter" idx="12"/>
          </p:nvPr>
        </p:nvSpPr>
        <p:spPr/>
        <p:txBody>
          <a:bodyPr/>
          <a:lstStyle/>
          <a:p>
            <a:fld id="{57D92C16-8AE8-1B4F-9331-F4A89351A681}" type="slidenum">
              <a:rPr lang="en-US" smtClean="0"/>
              <a:t>142</a:t>
            </a:fld>
            <a:endParaRPr lang="en-US"/>
          </a:p>
        </p:txBody>
      </p:sp>
      <p:pic>
        <p:nvPicPr>
          <p:cNvPr id="6" name="Picture 5" descr="http://www.booksdestination.com/product_images/f/368/Untitled__70130_zoom.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79208" y="2985430"/>
            <a:ext cx="1481138" cy="2043113"/>
          </a:xfrm>
          <a:prstGeom prst="rect">
            <a:avLst/>
          </a:prstGeom>
          <a:noFill/>
          <a:ln>
            <a:noFill/>
          </a:ln>
        </p:spPr>
      </p:pic>
      <p:sp>
        <p:nvSpPr>
          <p:cNvPr id="7" name="Rectangle 5"/>
          <p:cNvSpPr>
            <a:spLocks noChangeArrowheads="1"/>
          </p:cNvSpPr>
          <p:nvPr/>
        </p:nvSpPr>
        <p:spPr bwMode="auto">
          <a:xfrm>
            <a:off x="309088" y="5361592"/>
            <a:ext cx="8745399" cy="128340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nchor="ctr"/>
          <a:lstStyle/>
          <a:p>
            <a:pPr algn="ctr"/>
            <a:r>
              <a:rPr lang="en-US" sz="2000" dirty="0" smtClean="0">
                <a:solidFill>
                  <a:schemeClr val="bg1"/>
                </a:solidFill>
              </a:rPr>
              <a:t>Lot more than Verification and Formal Methods (have to add</a:t>
            </a:r>
            <a:r>
              <a:rPr lang="en-US" sz="2000" dirty="0">
                <a:solidFill>
                  <a:schemeClr val="bg1"/>
                </a:solidFill>
              </a:rPr>
              <a:t> </a:t>
            </a:r>
            <a:r>
              <a:rPr lang="en-US" sz="2000" dirty="0" smtClean="0">
                <a:solidFill>
                  <a:schemeClr val="bg1"/>
                </a:solidFill>
              </a:rPr>
              <a:t>debugging, </a:t>
            </a:r>
          </a:p>
          <a:p>
            <a:pPr algn="ctr"/>
            <a:r>
              <a:rPr lang="en-US" sz="2000" dirty="0" smtClean="0">
                <a:solidFill>
                  <a:schemeClr val="bg1"/>
                </a:solidFill>
              </a:rPr>
              <a:t>run-time checks etc.) but EDA suggests this is an Essential foundation</a:t>
            </a:r>
            <a:endParaRPr lang="en-US" sz="2000" dirty="0">
              <a:solidFill>
                <a:schemeClr val="bg1"/>
              </a:solidFill>
            </a:endParaRPr>
          </a:p>
        </p:txBody>
      </p:sp>
    </p:spTree>
    <p:extLst>
      <p:ext uri="{BB962C8B-B14F-4D97-AF65-F5344CB8AC3E}">
        <p14:creationId xmlns:p14="http://schemas.microsoft.com/office/powerpoint/2010/main" val="31108139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b="1" dirty="0" smtClean="0">
                <a:solidFill>
                  <a:srgbClr val="0070C0"/>
                </a:solidFill>
                <a:effectLst>
                  <a:outerShdw blurRad="38100" dist="38100" dir="2700000" algn="tl">
                    <a:srgbClr val="000000">
                      <a:alpha val="43137"/>
                    </a:srgbClr>
                  </a:outerShdw>
                </a:effectLst>
              </a:rPr>
              <a:t>So what can we steal/adapt from the PL Toolbox?</a:t>
            </a:r>
            <a:endParaRPr lang="en-US" sz="4000" b="1" dirty="0">
              <a:solidFill>
                <a:srgbClr val="0070C0"/>
              </a:solidFill>
              <a:effectLst>
                <a:outerShdw blurRad="38100" dist="38100" dir="2700000" algn="tl">
                  <a:srgbClr val="000000">
                    <a:alpha val="43137"/>
                  </a:srgbClr>
                </a:outerShdw>
              </a:effectLst>
            </a:endParaRPr>
          </a:p>
        </p:txBody>
      </p:sp>
      <p:sp>
        <p:nvSpPr>
          <p:cNvPr id="6" name="Rounded Rectangle 5"/>
          <p:cNvSpPr/>
          <p:nvPr/>
        </p:nvSpPr>
        <p:spPr>
          <a:xfrm>
            <a:off x="4504588" y="3792978"/>
            <a:ext cx="2822331" cy="8880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Transition Systems</a:t>
            </a:r>
            <a:endParaRPr lang="en-US" sz="2400" dirty="0"/>
          </a:p>
        </p:txBody>
      </p:sp>
      <p:sp>
        <p:nvSpPr>
          <p:cNvPr id="8" name="Rounded Rectangle 7"/>
          <p:cNvSpPr/>
          <p:nvPr/>
        </p:nvSpPr>
        <p:spPr>
          <a:xfrm>
            <a:off x="896812" y="2106276"/>
            <a:ext cx="2822331" cy="88802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smtClean="0"/>
              <a:t>Language Based</a:t>
            </a:r>
            <a:endParaRPr lang="en-US" sz="2400" dirty="0"/>
          </a:p>
        </p:txBody>
      </p:sp>
      <p:sp>
        <p:nvSpPr>
          <p:cNvPr id="10" name="Rounded Rectangle 9"/>
          <p:cNvSpPr/>
          <p:nvPr/>
        </p:nvSpPr>
        <p:spPr>
          <a:xfrm>
            <a:off x="888020" y="2106276"/>
            <a:ext cx="2822331" cy="88802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smtClean="0"/>
              <a:t>Language Based</a:t>
            </a:r>
            <a:endParaRPr lang="en-US" sz="2400" dirty="0"/>
          </a:p>
        </p:txBody>
      </p:sp>
      <p:sp>
        <p:nvSpPr>
          <p:cNvPr id="11" name="Rounded Rectangle 10"/>
          <p:cNvSpPr/>
          <p:nvPr/>
        </p:nvSpPr>
        <p:spPr>
          <a:xfrm>
            <a:off x="4504587" y="2113174"/>
            <a:ext cx="2822331" cy="8880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Semantics Based</a:t>
            </a:r>
            <a:endParaRPr lang="en-US" sz="2400" dirty="0"/>
          </a:p>
        </p:txBody>
      </p:sp>
      <p:sp>
        <p:nvSpPr>
          <p:cNvPr id="13" name="Rounded Rectangle 12"/>
          <p:cNvSpPr/>
          <p:nvPr/>
        </p:nvSpPr>
        <p:spPr>
          <a:xfrm>
            <a:off x="896812" y="3802807"/>
            <a:ext cx="2822331" cy="88802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smtClean="0"/>
              <a:t>Algebraic</a:t>
            </a:r>
            <a:endParaRPr lang="en-US" sz="2400" dirty="0"/>
          </a:p>
        </p:txBody>
      </p:sp>
      <p:sp>
        <p:nvSpPr>
          <p:cNvPr id="14" name="Rounded Rectangle 13"/>
          <p:cNvSpPr/>
          <p:nvPr/>
        </p:nvSpPr>
        <p:spPr>
          <a:xfrm>
            <a:off x="4504589" y="5472782"/>
            <a:ext cx="2822331" cy="8880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Property Checking</a:t>
            </a:r>
          </a:p>
          <a:p>
            <a:pPr algn="ctr"/>
            <a:r>
              <a:rPr lang="en-US" sz="2400" dirty="0" smtClean="0"/>
              <a:t>State Exploration</a:t>
            </a:r>
            <a:endParaRPr lang="en-US" sz="2400" dirty="0"/>
          </a:p>
        </p:txBody>
      </p:sp>
      <p:sp>
        <p:nvSpPr>
          <p:cNvPr id="15" name="Rounded Rectangle 14"/>
          <p:cNvSpPr/>
          <p:nvPr/>
        </p:nvSpPr>
        <p:spPr>
          <a:xfrm>
            <a:off x="896812" y="5499338"/>
            <a:ext cx="2822331" cy="88802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smtClean="0"/>
              <a:t>Program Equivalence</a:t>
            </a:r>
            <a:endParaRPr lang="en-US" sz="2400" dirty="0"/>
          </a:p>
        </p:txBody>
      </p:sp>
      <p:sp>
        <p:nvSpPr>
          <p:cNvPr id="2" name="Down Arrow 1"/>
          <p:cNvSpPr/>
          <p:nvPr/>
        </p:nvSpPr>
        <p:spPr>
          <a:xfrm>
            <a:off x="1951889" y="3018161"/>
            <a:ext cx="694592" cy="8016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1960681" y="4713386"/>
            <a:ext cx="694592" cy="8016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a:off x="5480535" y="3018161"/>
            <a:ext cx="694592" cy="8016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wn Arrow 16"/>
          <p:cNvSpPr/>
          <p:nvPr/>
        </p:nvSpPr>
        <p:spPr>
          <a:xfrm>
            <a:off x="5480535" y="4697728"/>
            <a:ext cx="694592" cy="8016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143790" y="1637226"/>
            <a:ext cx="2569934" cy="369332"/>
          </a:xfrm>
          <a:prstGeom prst="rect">
            <a:avLst/>
          </a:prstGeom>
          <a:noFill/>
        </p:spPr>
        <p:txBody>
          <a:bodyPr wrap="none" rtlCol="0">
            <a:spAutoFit/>
          </a:bodyPr>
          <a:lstStyle/>
          <a:p>
            <a:r>
              <a:rPr lang="en-US" dirty="0" smtClean="0"/>
              <a:t>(e.g., </a:t>
            </a:r>
            <a:r>
              <a:rPr lang="en-US" dirty="0" err="1" smtClean="0"/>
              <a:t>NetCore</a:t>
            </a:r>
            <a:r>
              <a:rPr lang="en-US" dirty="0" smtClean="0"/>
              <a:t> Policies)</a:t>
            </a:r>
            <a:endParaRPr lang="en-US" dirty="0"/>
          </a:p>
        </p:txBody>
      </p:sp>
      <p:sp>
        <p:nvSpPr>
          <p:cNvPr id="18" name="TextBox 17"/>
          <p:cNvSpPr txBox="1"/>
          <p:nvPr/>
        </p:nvSpPr>
        <p:spPr>
          <a:xfrm>
            <a:off x="700029" y="6444056"/>
            <a:ext cx="3198311" cy="369332"/>
          </a:xfrm>
          <a:prstGeom prst="rect">
            <a:avLst/>
          </a:prstGeom>
          <a:noFill/>
        </p:spPr>
        <p:txBody>
          <a:bodyPr wrap="none" rtlCol="0">
            <a:spAutoFit/>
          </a:bodyPr>
          <a:lstStyle/>
          <a:p>
            <a:r>
              <a:rPr lang="en-US" dirty="0" smtClean="0"/>
              <a:t>(e.g., Lightweight Open Flow)</a:t>
            </a:r>
            <a:endParaRPr lang="en-US" dirty="0"/>
          </a:p>
        </p:txBody>
      </p:sp>
      <p:sp>
        <p:nvSpPr>
          <p:cNvPr id="19" name="TextBox 18"/>
          <p:cNvSpPr txBox="1"/>
          <p:nvPr/>
        </p:nvSpPr>
        <p:spPr>
          <a:xfrm>
            <a:off x="6509881" y="4868665"/>
            <a:ext cx="2634119" cy="646331"/>
          </a:xfrm>
          <a:prstGeom prst="rect">
            <a:avLst/>
          </a:prstGeom>
          <a:noFill/>
        </p:spPr>
        <p:txBody>
          <a:bodyPr wrap="none" rtlCol="0">
            <a:spAutoFit/>
          </a:bodyPr>
          <a:lstStyle/>
          <a:p>
            <a:r>
              <a:rPr lang="en-US" dirty="0" smtClean="0"/>
              <a:t>(e.g., Model Checking,</a:t>
            </a:r>
          </a:p>
          <a:p>
            <a:r>
              <a:rPr lang="en-US" dirty="0"/>
              <a:t> </a:t>
            </a:r>
            <a:r>
              <a:rPr lang="en-US" dirty="0" smtClean="0"/>
              <a:t>Header Space Analysis</a:t>
            </a:r>
            <a:endParaRPr lang="en-US" dirty="0"/>
          </a:p>
        </p:txBody>
      </p:sp>
      <p:sp>
        <p:nvSpPr>
          <p:cNvPr id="20" name="TextBox 19"/>
          <p:cNvSpPr txBox="1"/>
          <p:nvPr/>
        </p:nvSpPr>
        <p:spPr>
          <a:xfrm>
            <a:off x="6375062" y="3135322"/>
            <a:ext cx="2492990" cy="646331"/>
          </a:xfrm>
          <a:prstGeom prst="rect">
            <a:avLst/>
          </a:prstGeom>
          <a:noFill/>
        </p:spPr>
        <p:txBody>
          <a:bodyPr wrap="none" rtlCol="0">
            <a:spAutoFit/>
          </a:bodyPr>
          <a:lstStyle/>
          <a:p>
            <a:r>
              <a:rPr lang="en-US" dirty="0" smtClean="0"/>
              <a:t>(e.g., Model routers as</a:t>
            </a:r>
          </a:p>
          <a:p>
            <a:r>
              <a:rPr lang="en-US" dirty="0" smtClean="0"/>
              <a:t>State machines)</a:t>
            </a:r>
          </a:p>
        </p:txBody>
      </p:sp>
    </p:spTree>
    <p:extLst>
      <p:ext uri="{BB962C8B-B14F-4D97-AF65-F5344CB8AC3E}">
        <p14:creationId xmlns:p14="http://schemas.microsoft.com/office/powerpoint/2010/main" val="3530581581"/>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B891A"/>
                </a:solidFill>
              </a:rPr>
              <a:t>Data Plane Verification</a:t>
            </a:r>
            <a:endParaRPr lang="en-US" dirty="0">
              <a:solidFill>
                <a:srgbClr val="0B891A"/>
              </a:solidFill>
            </a:endParaRPr>
          </a:p>
        </p:txBody>
      </p:sp>
      <p:sp>
        <p:nvSpPr>
          <p:cNvPr id="3" name="Content Placeholder 2"/>
          <p:cNvSpPr>
            <a:spLocks noGrp="1"/>
          </p:cNvSpPr>
          <p:nvPr>
            <p:ph idx="1"/>
          </p:nvPr>
        </p:nvSpPr>
        <p:spPr>
          <a:xfrm>
            <a:off x="60960" y="1600200"/>
            <a:ext cx="9083040" cy="5114109"/>
          </a:xfrm>
        </p:spPr>
        <p:txBody>
          <a:bodyPr/>
          <a:lstStyle/>
          <a:p>
            <a:pPr marL="0" indent="0">
              <a:buNone/>
            </a:pPr>
            <a:r>
              <a:rPr lang="en-US" sz="1400" dirty="0" smtClean="0"/>
              <a:t>[Lakshman 98] </a:t>
            </a:r>
            <a:r>
              <a:rPr lang="en-US" sz="1400" dirty="0" smtClean="0">
                <a:hlinkClick r:id="rId3"/>
              </a:rPr>
              <a:t>High-speed </a:t>
            </a:r>
            <a:r>
              <a:rPr lang="en-US" sz="1400" dirty="0">
                <a:hlinkClick r:id="rId3"/>
              </a:rPr>
              <a:t>policy-based packet forwarding using efficient multidimensional range </a:t>
            </a:r>
            <a:r>
              <a:rPr lang="en-US" sz="1400" dirty="0" smtClean="0">
                <a:hlinkClick r:id="rId3"/>
              </a:rPr>
              <a:t>matching</a:t>
            </a:r>
            <a:r>
              <a:rPr lang="en-US" sz="1400" dirty="0" smtClean="0"/>
              <a:t>. </a:t>
            </a:r>
            <a:r>
              <a:rPr lang="en-US" sz="1400" dirty="0"/>
              <a:t>Lakshman </a:t>
            </a:r>
            <a:r>
              <a:rPr lang="en-US" sz="1400" dirty="0" err="1"/>
              <a:t>Stiliadis</a:t>
            </a:r>
            <a:r>
              <a:rPr lang="en-US" sz="1400" dirty="0"/>
              <a:t> </a:t>
            </a:r>
            <a:r>
              <a:rPr lang="en-US" sz="1400" dirty="0" smtClean="0"/>
              <a:t>1998</a:t>
            </a:r>
          </a:p>
          <a:p>
            <a:pPr marL="0" indent="0">
              <a:buNone/>
            </a:pPr>
            <a:r>
              <a:rPr lang="en-US" sz="1400" dirty="0" smtClean="0"/>
              <a:t>[Xie 05] </a:t>
            </a:r>
            <a:r>
              <a:rPr lang="en-US" sz="1400" dirty="0" smtClean="0">
                <a:hlinkClick r:id="rId4"/>
              </a:rPr>
              <a:t>On </a:t>
            </a:r>
            <a:r>
              <a:rPr lang="en-US" sz="1400" dirty="0">
                <a:hlinkClick r:id="rId4"/>
              </a:rPr>
              <a:t>static reachability analysis of IP </a:t>
            </a:r>
            <a:r>
              <a:rPr lang="en-US" sz="1400" dirty="0" smtClean="0">
                <a:hlinkClick r:id="rId4"/>
              </a:rPr>
              <a:t>networks</a:t>
            </a:r>
            <a:r>
              <a:rPr lang="en-US" sz="1400" dirty="0"/>
              <a:t>  </a:t>
            </a:r>
            <a:r>
              <a:rPr lang="en-US" sz="1400" dirty="0" smtClean="0"/>
              <a:t>Xie</a:t>
            </a:r>
            <a:r>
              <a:rPr lang="en-US" sz="1400" dirty="0"/>
              <a:t>, </a:t>
            </a:r>
            <a:r>
              <a:rPr lang="en-US" sz="1400" dirty="0" smtClean="0"/>
              <a:t>Zhan</a:t>
            </a:r>
            <a:r>
              <a:rPr lang="en-US" sz="1400" dirty="0"/>
              <a:t>, </a:t>
            </a:r>
            <a:r>
              <a:rPr lang="en-US" sz="1400" dirty="0" smtClean="0"/>
              <a:t>Maltz</a:t>
            </a:r>
            <a:r>
              <a:rPr lang="en-US" sz="1400" dirty="0"/>
              <a:t>, </a:t>
            </a:r>
            <a:r>
              <a:rPr lang="en-US" sz="1400" dirty="0" smtClean="0"/>
              <a:t>Zhang</a:t>
            </a:r>
            <a:r>
              <a:rPr lang="en-US" sz="1400" dirty="0"/>
              <a:t>, </a:t>
            </a:r>
            <a:r>
              <a:rPr lang="en-US" sz="1400" dirty="0" smtClean="0"/>
              <a:t>Greenberg</a:t>
            </a:r>
            <a:r>
              <a:rPr lang="en-US" sz="1400" dirty="0"/>
              <a:t>, </a:t>
            </a:r>
            <a:r>
              <a:rPr lang="en-US" sz="1400" dirty="0" err="1" smtClean="0"/>
              <a:t>Hjalmtysson</a:t>
            </a:r>
            <a:r>
              <a:rPr lang="en-US" sz="1400" dirty="0" smtClean="0"/>
              <a:t>. INFOCOM 2005</a:t>
            </a:r>
          </a:p>
          <a:p>
            <a:pPr marL="0" indent="0">
              <a:buNone/>
            </a:pPr>
            <a:r>
              <a:rPr lang="en-US" sz="1400" dirty="0" smtClean="0"/>
              <a:t>[Al-</a:t>
            </a:r>
            <a:r>
              <a:rPr lang="en-US" sz="1400" dirty="0" err="1" smtClean="0"/>
              <a:t>Shaer</a:t>
            </a:r>
            <a:r>
              <a:rPr lang="en-US" sz="1400" dirty="0" smtClean="0"/>
              <a:t> 09]</a:t>
            </a:r>
            <a:r>
              <a:rPr lang="en-US" sz="1400" dirty="0"/>
              <a:t> </a:t>
            </a:r>
            <a:r>
              <a:rPr lang="en-US" sz="1400" dirty="0" smtClean="0">
                <a:hlinkClick r:id="rId5"/>
              </a:rPr>
              <a:t>Network </a:t>
            </a:r>
            <a:r>
              <a:rPr lang="en-US" sz="1400" dirty="0">
                <a:hlinkClick r:id="rId5"/>
              </a:rPr>
              <a:t>configuration in a box: Towards end-to-end verification of network reachability and </a:t>
            </a:r>
            <a:r>
              <a:rPr lang="en-US" sz="1400" dirty="0" smtClean="0">
                <a:hlinkClick r:id="rId5"/>
              </a:rPr>
              <a:t>security</a:t>
            </a:r>
            <a:r>
              <a:rPr lang="en-US" sz="1400" dirty="0" smtClean="0"/>
              <a:t> </a:t>
            </a:r>
            <a:r>
              <a:rPr lang="en-US" sz="1400" dirty="0"/>
              <a:t>Al-</a:t>
            </a:r>
            <a:r>
              <a:rPr lang="en-US" sz="1400" dirty="0" err="1"/>
              <a:t>Shaer</a:t>
            </a:r>
            <a:r>
              <a:rPr lang="en-US" sz="1400" dirty="0"/>
              <a:t>, </a:t>
            </a:r>
            <a:r>
              <a:rPr lang="en-US" sz="1400" dirty="0" smtClean="0"/>
              <a:t>Marrero, El-</a:t>
            </a:r>
            <a:r>
              <a:rPr lang="en-US" sz="1400" dirty="0" err="1" smtClean="0"/>
              <a:t>Atawy</a:t>
            </a:r>
            <a:r>
              <a:rPr lang="en-US" sz="1400" dirty="0"/>
              <a:t>, </a:t>
            </a:r>
            <a:r>
              <a:rPr lang="en-US" sz="1400" dirty="0" err="1" smtClean="0"/>
              <a:t>Elbadawi</a:t>
            </a:r>
            <a:r>
              <a:rPr lang="en-US" sz="1400" dirty="0"/>
              <a:t>.</a:t>
            </a:r>
            <a:r>
              <a:rPr lang="en-US" sz="1400" dirty="0" smtClean="0"/>
              <a:t> ICNP </a:t>
            </a:r>
            <a:r>
              <a:rPr lang="en-US" sz="1400" dirty="0"/>
              <a:t>2009</a:t>
            </a:r>
            <a:r>
              <a:rPr lang="en-US" sz="1400" dirty="0" smtClean="0"/>
              <a:t>.</a:t>
            </a:r>
          </a:p>
          <a:p>
            <a:pPr marL="0" indent="0">
              <a:buNone/>
            </a:pPr>
            <a:r>
              <a:rPr lang="en-US" sz="1400" dirty="0"/>
              <a:t>[Sung 09] </a:t>
            </a:r>
            <a:r>
              <a:rPr lang="en-US" sz="1400" dirty="0">
                <a:hlinkClick r:id="rId6"/>
              </a:rPr>
              <a:t>Modeling and understanding end-to-end class of service policies in operational networks</a:t>
            </a:r>
            <a:r>
              <a:rPr lang="en-US" sz="1400" dirty="0"/>
              <a:t> Sung, Lund, Lyn, Rao, Sen, SIGCOMM </a:t>
            </a:r>
            <a:r>
              <a:rPr lang="en-US" sz="1400" dirty="0" smtClean="0"/>
              <a:t>2009</a:t>
            </a:r>
          </a:p>
          <a:p>
            <a:pPr marL="0" indent="0">
              <a:buNone/>
            </a:pPr>
            <a:r>
              <a:rPr lang="en-US" sz="1400" dirty="0"/>
              <a:t>[Al-</a:t>
            </a:r>
            <a:r>
              <a:rPr lang="en-US" sz="1400" dirty="0" err="1"/>
              <a:t>Shaer</a:t>
            </a:r>
            <a:r>
              <a:rPr lang="en-US" sz="1400" dirty="0"/>
              <a:t> 10]: </a:t>
            </a:r>
            <a:r>
              <a:rPr lang="en-US" sz="1400" dirty="0" err="1"/>
              <a:t>FlowChecker</a:t>
            </a:r>
            <a:r>
              <a:rPr lang="en-US" sz="1400" dirty="0"/>
              <a:t>: configuration analysis and verification of federated </a:t>
            </a:r>
            <a:r>
              <a:rPr lang="en-US" sz="1400" dirty="0" err="1"/>
              <a:t>openflow</a:t>
            </a:r>
            <a:r>
              <a:rPr lang="en-US" sz="1400" dirty="0"/>
              <a:t> infrastructures, </a:t>
            </a:r>
            <a:r>
              <a:rPr lang="en-US" sz="1400" u="sng" dirty="0" err="1">
                <a:hlinkClick r:id="rId7" tooltip="Conference Website"/>
              </a:rPr>
              <a:t>SafeConfig</a:t>
            </a:r>
            <a:r>
              <a:rPr lang="en-US" sz="1400" u="sng" dirty="0">
                <a:hlinkClick r:id="rId7" tooltip="Conference Website"/>
              </a:rPr>
              <a:t> '10</a:t>
            </a:r>
            <a:r>
              <a:rPr lang="en-US" sz="1400" dirty="0"/>
              <a:t> </a:t>
            </a:r>
            <a:endParaRPr lang="en-US" sz="1400" dirty="0" smtClean="0"/>
          </a:p>
          <a:p>
            <a:pPr marL="0" indent="0">
              <a:buNone/>
            </a:pPr>
            <a:r>
              <a:rPr lang="en-US" sz="1400" dirty="0" smtClean="0"/>
              <a:t>[Nelson 10] </a:t>
            </a:r>
            <a:r>
              <a:rPr lang="en-US" sz="1400" u="sng" dirty="0" smtClean="0">
                <a:hlinkClick r:id="rId8"/>
              </a:rPr>
              <a:t>The </a:t>
            </a:r>
            <a:r>
              <a:rPr lang="en-US" sz="1400" u="sng" dirty="0">
                <a:hlinkClick r:id="rId8"/>
              </a:rPr>
              <a:t>Margrave Tool for Firewall </a:t>
            </a:r>
            <a:r>
              <a:rPr lang="en-US" sz="1400" u="sng" dirty="0" smtClean="0">
                <a:hlinkClick r:id="rId8"/>
              </a:rPr>
              <a:t>Analysis</a:t>
            </a:r>
            <a:r>
              <a:rPr lang="en-US" sz="1400" dirty="0" smtClean="0"/>
              <a:t> Nelson</a:t>
            </a:r>
            <a:r>
              <a:rPr lang="en-US" sz="1400" dirty="0"/>
              <a:t>, Barratt, Dougherty, </a:t>
            </a:r>
            <a:r>
              <a:rPr lang="en-US" sz="1400" dirty="0" err="1"/>
              <a:t>Fisler</a:t>
            </a:r>
            <a:r>
              <a:rPr lang="en-US" sz="1400" dirty="0"/>
              <a:t>, Krishnamurthi; LISA </a:t>
            </a:r>
            <a:r>
              <a:rPr lang="en-US" sz="1400" dirty="0" smtClean="0"/>
              <a:t>2010</a:t>
            </a:r>
          </a:p>
          <a:p>
            <a:pPr marL="0" indent="0">
              <a:buNone/>
            </a:pPr>
            <a:r>
              <a:rPr lang="en-US" sz="1400" dirty="0" smtClean="0"/>
              <a:t>[Mai 11]: </a:t>
            </a:r>
            <a:r>
              <a:rPr lang="en-US" sz="1400" dirty="0">
                <a:hlinkClick r:id="rId9"/>
              </a:rPr>
              <a:t>Debugging the Data Plane with Anteater</a:t>
            </a:r>
            <a:r>
              <a:rPr lang="en-US" sz="1400" dirty="0"/>
              <a:t> </a:t>
            </a:r>
            <a:r>
              <a:rPr lang="en-US" sz="1400" dirty="0" err="1" smtClean="0"/>
              <a:t>Mai,Khurshid</a:t>
            </a:r>
            <a:r>
              <a:rPr lang="en-US" sz="1400" dirty="0" smtClean="0"/>
              <a:t>, Agarwal, Caesar, Godfrey, King. </a:t>
            </a:r>
            <a:r>
              <a:rPr lang="en-US" sz="1400" dirty="0"/>
              <a:t>SIGCOMM </a:t>
            </a:r>
            <a:r>
              <a:rPr lang="en-US" sz="1400" dirty="0" smtClean="0"/>
              <a:t>2011</a:t>
            </a:r>
          </a:p>
          <a:p>
            <a:pPr marL="0" indent="0">
              <a:buNone/>
            </a:pPr>
            <a:r>
              <a:rPr lang="en-US" sz="1400" dirty="0" smtClean="0"/>
              <a:t>[</a:t>
            </a:r>
            <a:r>
              <a:rPr lang="en-US" sz="1400" dirty="0" err="1" smtClean="0"/>
              <a:t>Kazemian</a:t>
            </a:r>
            <a:r>
              <a:rPr lang="en-US" sz="1400" dirty="0"/>
              <a:t> </a:t>
            </a:r>
            <a:r>
              <a:rPr lang="en-US" sz="1400" dirty="0" smtClean="0"/>
              <a:t>12] </a:t>
            </a:r>
            <a:r>
              <a:rPr lang="en-US" sz="1400" dirty="0"/>
              <a:t>Header Space Analysis: Static Checking for </a:t>
            </a:r>
            <a:r>
              <a:rPr lang="en-US" sz="1400" dirty="0" smtClean="0"/>
              <a:t>Networks. </a:t>
            </a:r>
            <a:r>
              <a:rPr lang="en-US" sz="1400" dirty="0" err="1" smtClean="0"/>
              <a:t>Kazemian</a:t>
            </a:r>
            <a:r>
              <a:rPr lang="en-US" sz="1400" dirty="0" smtClean="0"/>
              <a:t>, Varghese, McKeown. NSDI 2012</a:t>
            </a:r>
          </a:p>
          <a:p>
            <a:pPr marL="0" indent="0">
              <a:buNone/>
            </a:pPr>
            <a:r>
              <a:rPr lang="en-US" sz="1400" dirty="0"/>
              <a:t>[</a:t>
            </a:r>
            <a:r>
              <a:rPr lang="en-US" sz="1400" dirty="0" err="1"/>
              <a:t>Kazemian</a:t>
            </a:r>
            <a:r>
              <a:rPr lang="en-US" sz="1400" dirty="0"/>
              <a:t> </a:t>
            </a:r>
            <a:r>
              <a:rPr lang="en-US" sz="1400" dirty="0" smtClean="0"/>
              <a:t>13] </a:t>
            </a:r>
            <a:r>
              <a:rPr lang="en-US" sz="1400" dirty="0"/>
              <a:t>Real Time Network Policy Checking Using Header Space Analysis. </a:t>
            </a:r>
            <a:r>
              <a:rPr lang="en-US" sz="1400" dirty="0" err="1" smtClean="0"/>
              <a:t>Kazemian</a:t>
            </a:r>
            <a:r>
              <a:rPr lang="en-US" sz="1400" dirty="0"/>
              <a:t>, </a:t>
            </a:r>
            <a:r>
              <a:rPr lang="en-US" sz="1400" dirty="0" smtClean="0"/>
              <a:t>Chan</a:t>
            </a:r>
            <a:r>
              <a:rPr lang="en-US" sz="1400" dirty="0"/>
              <a:t>, </a:t>
            </a:r>
            <a:r>
              <a:rPr lang="en-US" sz="1400" dirty="0" smtClean="0"/>
              <a:t>Zeng</a:t>
            </a:r>
            <a:r>
              <a:rPr lang="en-US" sz="1400" dirty="0"/>
              <a:t>, </a:t>
            </a:r>
            <a:r>
              <a:rPr lang="en-US" sz="1400" dirty="0" smtClean="0"/>
              <a:t>Varghese</a:t>
            </a:r>
            <a:r>
              <a:rPr lang="en-US" sz="1400" dirty="0"/>
              <a:t>, </a:t>
            </a:r>
            <a:r>
              <a:rPr lang="en-US" sz="1400" dirty="0" smtClean="0"/>
              <a:t>McKeown</a:t>
            </a:r>
            <a:r>
              <a:rPr lang="en-US" sz="1400" dirty="0"/>
              <a:t>, </a:t>
            </a:r>
            <a:r>
              <a:rPr lang="en-US" sz="1400" dirty="0" smtClean="0"/>
              <a:t>Whyte. </a:t>
            </a:r>
            <a:r>
              <a:rPr lang="en-US" sz="1400" dirty="0" smtClean="0">
                <a:hlinkClick r:id="rId10"/>
              </a:rPr>
              <a:t>NSDI 2013</a:t>
            </a:r>
            <a:endParaRPr lang="en-US" sz="1400" dirty="0" smtClean="0"/>
          </a:p>
          <a:p>
            <a:pPr marL="0" indent="0">
              <a:buNone/>
            </a:pPr>
            <a:r>
              <a:rPr lang="en-US" sz="1400" dirty="0" smtClean="0"/>
              <a:t>[</a:t>
            </a:r>
            <a:r>
              <a:rPr lang="en-US" sz="1400" dirty="0"/>
              <a:t>Khurshid</a:t>
            </a:r>
            <a:r>
              <a:rPr lang="en-US" sz="1400" dirty="0" smtClean="0"/>
              <a:t> 13]</a:t>
            </a:r>
            <a:r>
              <a:rPr lang="en-US" sz="1400" dirty="0"/>
              <a:t> </a:t>
            </a:r>
            <a:r>
              <a:rPr lang="en-US" sz="1400" dirty="0" err="1" smtClean="0">
                <a:hlinkClick r:id="rId11"/>
              </a:rPr>
              <a:t>VeriFlow</a:t>
            </a:r>
            <a:r>
              <a:rPr lang="en-US" sz="1400" dirty="0">
                <a:hlinkClick r:id="rId11"/>
              </a:rPr>
              <a:t>: Verifying Network-Wide Invariants in Real Time</a:t>
            </a:r>
            <a:r>
              <a:rPr lang="en-US" sz="1400" dirty="0"/>
              <a:t> [NSDI 2013, </a:t>
            </a:r>
            <a:r>
              <a:rPr lang="en-US" sz="1400" dirty="0" err="1"/>
              <a:t>HotSDN</a:t>
            </a:r>
            <a:r>
              <a:rPr lang="en-US" sz="1400" dirty="0"/>
              <a:t> 2012]</a:t>
            </a:r>
            <a:endParaRPr lang="en-US" sz="1400" dirty="0" smtClean="0"/>
          </a:p>
          <a:p>
            <a:pPr marL="0" indent="0">
              <a:buNone/>
            </a:pPr>
            <a:r>
              <a:rPr lang="en-US" sz="1400" dirty="0" smtClean="0"/>
              <a:t>[Zhang 13]: </a:t>
            </a:r>
            <a:r>
              <a:rPr lang="en-US" sz="1400" dirty="0" smtClean="0">
                <a:hlinkClick r:id="rId12"/>
              </a:rPr>
              <a:t>SAT Based Verification of Network Data Planes</a:t>
            </a:r>
            <a:r>
              <a:rPr lang="en-US" sz="1400" dirty="0" smtClean="0"/>
              <a:t>, Zhang, Malik. ATVA 2103</a:t>
            </a:r>
          </a:p>
          <a:p>
            <a:pPr marL="0" indent="0">
              <a:buNone/>
            </a:pPr>
            <a:r>
              <a:rPr lang="en-US" sz="1400" dirty="0" smtClean="0"/>
              <a:t>[</a:t>
            </a:r>
            <a:r>
              <a:rPr lang="en-US" sz="1400" dirty="0" err="1"/>
              <a:t>Dobrescu</a:t>
            </a:r>
            <a:r>
              <a:rPr lang="en-US" sz="1400" dirty="0"/>
              <a:t> 14] </a:t>
            </a:r>
            <a:r>
              <a:rPr lang="en-US" sz="1400" dirty="0">
                <a:hlinkClick r:id="rId13"/>
              </a:rPr>
              <a:t>Network </a:t>
            </a:r>
            <a:r>
              <a:rPr lang="en-US" sz="1400" dirty="0" err="1">
                <a:hlinkClick r:id="rId13"/>
              </a:rPr>
              <a:t>Dataplane</a:t>
            </a:r>
            <a:r>
              <a:rPr lang="en-US" sz="1400" dirty="0">
                <a:hlinkClick r:id="rId13"/>
              </a:rPr>
              <a:t> Verification</a:t>
            </a:r>
            <a:r>
              <a:rPr lang="en-US" sz="1400" dirty="0"/>
              <a:t>. </a:t>
            </a:r>
            <a:r>
              <a:rPr lang="en-US" sz="1400" dirty="0" err="1"/>
              <a:t>Dobrescu</a:t>
            </a:r>
            <a:r>
              <a:rPr lang="en-US" sz="1400" dirty="0"/>
              <a:t>, </a:t>
            </a:r>
            <a:r>
              <a:rPr lang="en-US" sz="1400" dirty="0" err="1"/>
              <a:t>Argyraki</a:t>
            </a:r>
            <a:r>
              <a:rPr lang="en-US" sz="1400" dirty="0"/>
              <a:t>. NSDI 2014</a:t>
            </a:r>
            <a:r>
              <a:rPr lang="en-US" sz="1400" dirty="0" smtClean="0"/>
              <a:t>.</a:t>
            </a:r>
          </a:p>
          <a:p>
            <a:pPr marL="0" indent="0">
              <a:buNone/>
            </a:pPr>
            <a:r>
              <a:rPr lang="en-US" sz="1400" dirty="0"/>
              <a:t>[Chemeritskiy 14] </a:t>
            </a:r>
            <a:r>
              <a:rPr lang="en-US" sz="1400" i="1" dirty="0">
                <a:hlinkClick r:id="rId14"/>
              </a:rPr>
              <a:t>VERMONT - a toolset for checking SDN packet forwarding policies on-line</a:t>
            </a:r>
            <a:r>
              <a:rPr lang="en-US" sz="1400" i="1" dirty="0"/>
              <a:t>. </a:t>
            </a:r>
            <a:r>
              <a:rPr lang="en-US" sz="1400" dirty="0" err="1"/>
              <a:t>Altukhov</a:t>
            </a:r>
            <a:r>
              <a:rPr lang="en-US" sz="1400" dirty="0"/>
              <a:t>, </a:t>
            </a:r>
            <a:r>
              <a:rPr lang="en-US" sz="1400" dirty="0"/>
              <a:t>Chemeritskiy, </a:t>
            </a:r>
            <a:r>
              <a:rPr lang="en-US" sz="1400" dirty="0" err="1"/>
              <a:t>Podymov</a:t>
            </a:r>
            <a:r>
              <a:rPr lang="en-US" sz="1400" dirty="0"/>
              <a:t>, </a:t>
            </a:r>
            <a:r>
              <a:rPr lang="en-US" sz="1400" dirty="0" err="1"/>
              <a:t>Zakharov</a:t>
            </a:r>
            <a:r>
              <a:rPr lang="en-US" sz="1400" dirty="0"/>
              <a:t> SDN&amp;NFV conference 2014.</a:t>
            </a:r>
            <a:r>
              <a:rPr lang="en-US" sz="1400" dirty="0">
                <a:hlinkClick r:id="rId14"/>
              </a:rPr>
              <a:t> </a:t>
            </a:r>
            <a:endParaRPr lang="en-US" sz="1400" dirty="0" smtClean="0"/>
          </a:p>
          <a:p>
            <a:pPr marL="0" indent="0">
              <a:buNone/>
            </a:pPr>
            <a:r>
              <a:rPr lang="en-US" sz="1400" dirty="0" smtClean="0"/>
              <a:t>[</a:t>
            </a:r>
            <a:r>
              <a:rPr lang="en-US" sz="1400" dirty="0"/>
              <a:t>Jayaraman </a:t>
            </a:r>
            <a:r>
              <a:rPr lang="en-US" sz="1400" dirty="0" smtClean="0"/>
              <a:t>15] </a:t>
            </a:r>
            <a:r>
              <a:rPr lang="en-US" sz="1400" dirty="0" smtClean="0">
                <a:hlinkClick r:id="rId15"/>
              </a:rPr>
              <a:t>Automated </a:t>
            </a:r>
            <a:r>
              <a:rPr lang="en-US" sz="1400" dirty="0">
                <a:hlinkClick r:id="rId15"/>
              </a:rPr>
              <a:t>Analysis and Debugging of Network Connectivity Policies</a:t>
            </a:r>
            <a:r>
              <a:rPr lang="en-US" sz="1400" dirty="0"/>
              <a:t>. </a:t>
            </a:r>
            <a:r>
              <a:rPr lang="en-US" sz="1400" dirty="0" smtClean="0"/>
              <a:t>Jayaraman</a:t>
            </a:r>
            <a:r>
              <a:rPr lang="en-US" sz="1400" dirty="0"/>
              <a:t>, </a:t>
            </a:r>
            <a:r>
              <a:rPr lang="en-US" sz="1400" dirty="0" smtClean="0"/>
              <a:t>Bjorner</a:t>
            </a:r>
            <a:r>
              <a:rPr lang="en-US" sz="1400" dirty="0"/>
              <a:t>, </a:t>
            </a:r>
            <a:r>
              <a:rPr lang="en-US" sz="1400" dirty="0" smtClean="0"/>
              <a:t>Outhred</a:t>
            </a:r>
            <a:r>
              <a:rPr lang="en-US" sz="1400" dirty="0"/>
              <a:t>, </a:t>
            </a:r>
            <a:r>
              <a:rPr lang="en-US" sz="1400" dirty="0" smtClean="0"/>
              <a:t>Kaufman</a:t>
            </a:r>
          </a:p>
          <a:p>
            <a:pPr marL="0" indent="0">
              <a:buNone/>
            </a:pPr>
            <a:r>
              <a:rPr lang="en-US" sz="1400" dirty="0"/>
              <a:t>[Plotkin 15] Scaling Network Veriﬁcation using Symmetry and </a:t>
            </a:r>
            <a:r>
              <a:rPr lang="en-US" sz="1400" dirty="0" smtClean="0"/>
              <a:t>Surgery. Plotkin, Bjorner, Lopes, Rybalchenko, Varghese</a:t>
            </a:r>
          </a:p>
          <a:p>
            <a:endParaRPr lang="en-US" sz="1600" dirty="0"/>
          </a:p>
          <a:p>
            <a:endParaRPr lang="en-US" sz="1600" b="1" dirty="0"/>
          </a:p>
          <a:p>
            <a:endParaRPr lang="en-US" sz="1600" dirty="0"/>
          </a:p>
          <a:p>
            <a:endParaRPr lang="en-US" sz="1600" dirty="0"/>
          </a:p>
        </p:txBody>
      </p:sp>
    </p:spTree>
    <p:extLst>
      <p:ext uri="{BB962C8B-B14F-4D97-AF65-F5344CB8AC3E}">
        <p14:creationId xmlns:p14="http://schemas.microsoft.com/office/powerpoint/2010/main" val="817079720"/>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 y="274638"/>
            <a:ext cx="8961120" cy="1143000"/>
          </a:xfrm>
        </p:spPr>
        <p:txBody>
          <a:bodyPr/>
          <a:lstStyle/>
          <a:p>
            <a:r>
              <a:rPr lang="en-US" dirty="0" smtClean="0">
                <a:solidFill>
                  <a:srgbClr val="FF0000"/>
                </a:solidFill>
              </a:rPr>
              <a:t>Control Plane Verification</a:t>
            </a:r>
            <a:endParaRPr lang="en-US" dirty="0">
              <a:solidFill>
                <a:srgbClr val="FF0000"/>
              </a:solidFill>
            </a:endParaRPr>
          </a:p>
        </p:txBody>
      </p:sp>
      <p:sp>
        <p:nvSpPr>
          <p:cNvPr id="3" name="Content Placeholder 2"/>
          <p:cNvSpPr>
            <a:spLocks noGrp="1"/>
          </p:cNvSpPr>
          <p:nvPr>
            <p:ph idx="1"/>
          </p:nvPr>
        </p:nvSpPr>
        <p:spPr>
          <a:xfrm>
            <a:off x="457200" y="1600200"/>
            <a:ext cx="8503920" cy="4525963"/>
          </a:xfrm>
        </p:spPr>
        <p:txBody>
          <a:bodyPr/>
          <a:lstStyle/>
          <a:p>
            <a:pPr marL="0" indent="0">
              <a:buNone/>
            </a:pPr>
            <a:r>
              <a:rPr lang="en-US" sz="1600" dirty="0" smtClean="0"/>
              <a:t>[</a:t>
            </a:r>
            <a:r>
              <a:rPr lang="en-US" sz="1600" dirty="0" err="1"/>
              <a:t>Feamster</a:t>
            </a:r>
            <a:r>
              <a:rPr lang="en-US" sz="1600" dirty="0"/>
              <a:t> </a:t>
            </a:r>
            <a:r>
              <a:rPr lang="en-US" sz="1600" dirty="0" smtClean="0"/>
              <a:t>05] </a:t>
            </a:r>
            <a:r>
              <a:rPr lang="en-US" sz="1600" dirty="0"/>
              <a:t>Detecting BGP Configuration Faults with Static </a:t>
            </a:r>
            <a:r>
              <a:rPr lang="en-US" sz="1600" dirty="0" smtClean="0"/>
              <a:t>Analysis. </a:t>
            </a:r>
            <a:r>
              <a:rPr lang="en-US" sz="1600" dirty="0" err="1" smtClean="0"/>
              <a:t>Feamster</a:t>
            </a:r>
            <a:r>
              <a:rPr lang="en-US" sz="1600" dirty="0" smtClean="0"/>
              <a:t>, Balakrishnan. NSDI </a:t>
            </a:r>
            <a:r>
              <a:rPr lang="en-US" sz="1600" dirty="0"/>
              <a:t>2005</a:t>
            </a:r>
            <a:endParaRPr lang="en-US" sz="1600" dirty="0" smtClean="0"/>
          </a:p>
          <a:p>
            <a:pPr marL="0" indent="0">
              <a:buNone/>
            </a:pPr>
            <a:r>
              <a:rPr lang="en-US" sz="1600" dirty="0" smtClean="0"/>
              <a:t>[Ball 14] </a:t>
            </a:r>
            <a:r>
              <a:rPr lang="en-US" sz="1600" dirty="0" err="1">
                <a:hlinkClick r:id="rId3"/>
              </a:rPr>
              <a:t>VeriCon</a:t>
            </a:r>
            <a:r>
              <a:rPr lang="en-US" sz="1600" dirty="0">
                <a:hlinkClick r:id="rId3"/>
              </a:rPr>
              <a:t>: Towards Verifying Controller Programs in Software-Defined Networks</a:t>
            </a:r>
            <a:r>
              <a:rPr lang="en-US" sz="1600" dirty="0"/>
              <a:t>. </a:t>
            </a:r>
            <a:r>
              <a:rPr lang="en-US" sz="1600" dirty="0" smtClean="0"/>
              <a:t>Ball</a:t>
            </a:r>
            <a:r>
              <a:rPr lang="en-US" sz="1600" dirty="0"/>
              <a:t>, </a:t>
            </a:r>
            <a:r>
              <a:rPr lang="en-US" sz="1600" dirty="0" smtClean="0"/>
              <a:t>Bjørner</a:t>
            </a:r>
            <a:r>
              <a:rPr lang="en-US" sz="1600" dirty="0"/>
              <a:t>, </a:t>
            </a:r>
            <a:r>
              <a:rPr lang="en-US" sz="1600" dirty="0" smtClean="0"/>
              <a:t>Gember</a:t>
            </a:r>
            <a:r>
              <a:rPr lang="en-US" sz="1600" dirty="0"/>
              <a:t>, </a:t>
            </a:r>
            <a:r>
              <a:rPr lang="en-US" sz="1600" dirty="0" smtClean="0"/>
              <a:t>Itzhaky</a:t>
            </a:r>
            <a:r>
              <a:rPr lang="en-US" sz="1600" dirty="0"/>
              <a:t>, </a:t>
            </a:r>
            <a:r>
              <a:rPr lang="en-US" sz="1600" dirty="0" smtClean="0"/>
              <a:t>Karbyshev</a:t>
            </a:r>
            <a:r>
              <a:rPr lang="en-US" sz="1600" dirty="0"/>
              <a:t>, </a:t>
            </a:r>
            <a:r>
              <a:rPr lang="en-US" sz="1600" dirty="0" smtClean="0"/>
              <a:t>Sagiv</a:t>
            </a:r>
            <a:r>
              <a:rPr lang="en-US" sz="1600" dirty="0"/>
              <a:t>, </a:t>
            </a:r>
            <a:r>
              <a:rPr lang="en-US" sz="1600" dirty="0" smtClean="0"/>
              <a:t>Schapira, Valadarsky</a:t>
            </a:r>
            <a:r>
              <a:rPr lang="en-US" sz="1600" dirty="0"/>
              <a:t>. PLDI 2014</a:t>
            </a:r>
            <a:endParaRPr lang="en-US" sz="1600" dirty="0" smtClean="0"/>
          </a:p>
          <a:p>
            <a:pPr marL="0" indent="0">
              <a:buNone/>
            </a:pPr>
            <a:r>
              <a:rPr lang="en-US" sz="1600" dirty="0" smtClean="0"/>
              <a:t>[Nelson 14] </a:t>
            </a:r>
            <a:r>
              <a:rPr lang="en-US" sz="1600" u="sng" dirty="0" err="1">
                <a:hlinkClick r:id="rId4"/>
              </a:rPr>
              <a:t>Tierless</a:t>
            </a:r>
            <a:r>
              <a:rPr lang="en-US" sz="1600" u="sng" dirty="0">
                <a:hlinkClick r:id="rId4"/>
              </a:rPr>
              <a:t> Programming and Reasoning for Software-Defined Networks</a:t>
            </a:r>
            <a:r>
              <a:rPr lang="en-US" sz="1600" dirty="0"/>
              <a:t/>
            </a:r>
            <a:br>
              <a:rPr lang="en-US" sz="1600" dirty="0"/>
            </a:br>
            <a:r>
              <a:rPr lang="en-US" sz="1600" dirty="0"/>
              <a:t>Nelson, Ferguson, </a:t>
            </a:r>
            <a:r>
              <a:rPr lang="en-US" sz="1600" dirty="0" err="1"/>
              <a:t>Scheer</a:t>
            </a:r>
            <a:r>
              <a:rPr lang="en-US" sz="1600" dirty="0"/>
              <a:t>, Krishnamurthi; NSDI </a:t>
            </a:r>
            <a:r>
              <a:rPr lang="en-US" sz="1600" dirty="0" smtClean="0"/>
              <a:t>2014</a:t>
            </a:r>
          </a:p>
          <a:p>
            <a:pPr marL="0" indent="0">
              <a:buNone/>
            </a:pPr>
            <a:r>
              <a:rPr lang="en-US" sz="1600" dirty="0" smtClean="0"/>
              <a:t>[Fogel 15] </a:t>
            </a:r>
            <a:r>
              <a:rPr lang="en-US" sz="1600" dirty="0">
                <a:hlinkClick r:id="rId5"/>
              </a:rPr>
              <a:t>A General Approach to Network Configuration Analysis</a:t>
            </a:r>
            <a:r>
              <a:rPr lang="en-US" sz="1600" dirty="0"/>
              <a:t>, Fogel, Fung, </a:t>
            </a:r>
            <a:r>
              <a:rPr lang="en-US" sz="1600" dirty="0" err="1"/>
              <a:t>Pedrosa</a:t>
            </a:r>
            <a:r>
              <a:rPr lang="en-US" sz="1600" dirty="0"/>
              <a:t>, Walraed-Sullivan, </a:t>
            </a:r>
            <a:r>
              <a:rPr lang="en-US" sz="1600" dirty="0" err="1"/>
              <a:t>Govindan</a:t>
            </a:r>
            <a:r>
              <a:rPr lang="en-US" sz="1600" dirty="0"/>
              <a:t>, Mahajan, </a:t>
            </a:r>
            <a:r>
              <a:rPr lang="en-US" sz="1600" dirty="0" smtClean="0"/>
              <a:t>Millstein. NSDI 15.</a:t>
            </a:r>
          </a:p>
          <a:p>
            <a:pPr marL="0" indent="0">
              <a:buNone/>
            </a:pPr>
            <a:r>
              <a:rPr lang="en-US" sz="1600" dirty="0" smtClean="0"/>
              <a:t>[</a:t>
            </a:r>
            <a:r>
              <a:rPr lang="en-US" sz="1600" dirty="0"/>
              <a:t>Nelson </a:t>
            </a:r>
            <a:r>
              <a:rPr lang="en-US" sz="1600" dirty="0" smtClean="0"/>
              <a:t>15] </a:t>
            </a:r>
            <a:r>
              <a:rPr lang="en-US" sz="1600" u="sng" dirty="0" smtClean="0">
                <a:hlinkClick r:id="rId6"/>
              </a:rPr>
              <a:t>Static </a:t>
            </a:r>
            <a:r>
              <a:rPr lang="en-US" sz="1600" u="sng" dirty="0">
                <a:hlinkClick r:id="rId6"/>
              </a:rPr>
              <a:t>Differential Program Analysis for Software-Defined Networks</a:t>
            </a:r>
            <a:r>
              <a:rPr lang="en-US" sz="1600" dirty="0"/>
              <a:t/>
            </a:r>
            <a:br>
              <a:rPr lang="en-US" sz="1600" dirty="0"/>
            </a:br>
            <a:r>
              <a:rPr lang="en-US" sz="1600" dirty="0"/>
              <a:t>Nelson, Ferguson, Krishnamurthi; FM </a:t>
            </a:r>
            <a:r>
              <a:rPr lang="en-US" sz="1600" dirty="0" smtClean="0"/>
              <a:t>2015</a:t>
            </a:r>
          </a:p>
          <a:p>
            <a:pPr marL="0" indent="0">
              <a:buNone/>
            </a:pPr>
            <a:r>
              <a:rPr lang="en-US" sz="1600" dirty="0" smtClean="0"/>
              <a:t>[Padon 15] </a:t>
            </a:r>
            <a:r>
              <a:rPr lang="en-US" sz="1600" dirty="0" smtClean="0">
                <a:hlinkClick r:id="rId7"/>
              </a:rPr>
              <a:t>Decentralizing </a:t>
            </a:r>
            <a:r>
              <a:rPr lang="en-US" sz="1600" dirty="0">
                <a:hlinkClick r:id="rId7"/>
              </a:rPr>
              <a:t>SDN Policies </a:t>
            </a:r>
            <a:r>
              <a:rPr lang="en-US" sz="1600" dirty="0" smtClean="0"/>
              <a:t>Padon </a:t>
            </a:r>
            <a:r>
              <a:rPr lang="en-US" sz="1600" dirty="0" err="1" smtClean="0"/>
              <a:t>Immerman</a:t>
            </a:r>
            <a:r>
              <a:rPr lang="en-US" sz="1600" dirty="0" smtClean="0"/>
              <a:t>, Karbyshev, Lahav, Sagiv, Shoham. </a:t>
            </a:r>
            <a:r>
              <a:rPr lang="en-US" sz="1600" dirty="0"/>
              <a:t>POPL </a:t>
            </a:r>
            <a:r>
              <a:rPr lang="en-US" sz="1600" dirty="0" smtClean="0"/>
              <a:t>2015</a:t>
            </a:r>
          </a:p>
          <a:p>
            <a:pPr marL="0" indent="0">
              <a:buNone/>
            </a:pPr>
            <a:r>
              <a:rPr lang="en-US" sz="1600" dirty="0"/>
              <a:t>[Foster 15] </a:t>
            </a:r>
            <a:r>
              <a:rPr lang="en-US" sz="1600" b="1" dirty="0">
                <a:hlinkClick r:id="rId8"/>
              </a:rPr>
              <a:t>A </a:t>
            </a:r>
            <a:r>
              <a:rPr lang="en-US" sz="1600" b="1" dirty="0" err="1">
                <a:hlinkClick r:id="rId8"/>
              </a:rPr>
              <a:t>Coalgebraic</a:t>
            </a:r>
            <a:r>
              <a:rPr lang="en-US" sz="1600" b="1" dirty="0">
                <a:hlinkClick r:id="rId8"/>
              </a:rPr>
              <a:t> Decision Procedure for </a:t>
            </a:r>
            <a:r>
              <a:rPr lang="en-US" sz="1600" b="1" dirty="0" err="1">
                <a:hlinkClick r:id="rId8"/>
              </a:rPr>
              <a:t>NetKAT</a:t>
            </a:r>
            <a:r>
              <a:rPr lang="en-US" sz="1600" b="1" dirty="0">
                <a:hlinkClick r:id="rId8"/>
              </a:rPr>
              <a:t> </a:t>
            </a:r>
            <a:r>
              <a:rPr lang="en-US" sz="1600" dirty="0"/>
              <a:t>Foster, Kozen, Milano, Silva, Thompson. POPL 2015</a:t>
            </a:r>
          </a:p>
          <a:p>
            <a:pPr marL="0" indent="0">
              <a:buNone/>
            </a:pPr>
            <a:endParaRPr lang="en-US" sz="1600" dirty="0" smtClean="0"/>
          </a:p>
          <a:p>
            <a:pPr marL="0" indent="0">
              <a:buNone/>
            </a:pPr>
            <a:r>
              <a:rPr lang="en-US" sz="1600" dirty="0" smtClean="0"/>
              <a:t> </a:t>
            </a:r>
            <a:endParaRPr lang="en-US" sz="1600" dirty="0"/>
          </a:p>
          <a:p>
            <a:endParaRPr lang="en-US" sz="1600" b="1" dirty="0"/>
          </a:p>
          <a:p>
            <a:endParaRPr lang="en-US" sz="1600" dirty="0"/>
          </a:p>
          <a:p>
            <a:endParaRPr lang="en-US" sz="1600" dirty="0"/>
          </a:p>
        </p:txBody>
      </p:sp>
    </p:spTree>
    <p:extLst>
      <p:ext uri="{BB962C8B-B14F-4D97-AF65-F5344CB8AC3E}">
        <p14:creationId xmlns:p14="http://schemas.microsoft.com/office/powerpoint/2010/main" val="1033873376"/>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Synthesis/Compilation</a:t>
            </a:r>
            <a:endParaRPr lang="en-US" dirty="0"/>
          </a:p>
        </p:txBody>
      </p:sp>
      <p:sp>
        <p:nvSpPr>
          <p:cNvPr id="3" name="Content Placeholder 2"/>
          <p:cNvSpPr>
            <a:spLocks noGrp="1"/>
          </p:cNvSpPr>
          <p:nvPr>
            <p:ph idx="1"/>
          </p:nvPr>
        </p:nvSpPr>
        <p:spPr/>
        <p:txBody>
          <a:bodyPr/>
          <a:lstStyle/>
          <a:p>
            <a:pPr marL="0" indent="0">
              <a:buNone/>
            </a:pPr>
            <a:r>
              <a:rPr lang="en-US" sz="1600" dirty="0"/>
              <a:t>[Sung </a:t>
            </a:r>
            <a:r>
              <a:rPr lang="en-US" sz="1600" dirty="0" smtClean="0"/>
              <a:t>08] </a:t>
            </a:r>
            <a:r>
              <a:rPr lang="en-US" sz="1600" dirty="0" smtClean="0">
                <a:hlinkClick r:id="rId3"/>
              </a:rPr>
              <a:t>Towards </a:t>
            </a:r>
            <a:r>
              <a:rPr lang="en-US" sz="1600" dirty="0">
                <a:hlinkClick r:id="rId3"/>
              </a:rPr>
              <a:t>systematic design of enterprise </a:t>
            </a:r>
            <a:r>
              <a:rPr lang="en-US" sz="1600" dirty="0" smtClean="0">
                <a:hlinkClick r:id="rId3"/>
              </a:rPr>
              <a:t>networks</a:t>
            </a:r>
            <a:r>
              <a:rPr lang="en-US" sz="1600" dirty="0" smtClean="0"/>
              <a:t> Sung</a:t>
            </a:r>
            <a:r>
              <a:rPr lang="en-US" sz="1600" dirty="0"/>
              <a:t>, </a:t>
            </a:r>
            <a:r>
              <a:rPr lang="en-US" sz="1600" dirty="0" smtClean="0"/>
              <a:t>Rao</a:t>
            </a:r>
            <a:r>
              <a:rPr lang="en-US" sz="1600" dirty="0"/>
              <a:t>, </a:t>
            </a:r>
            <a:r>
              <a:rPr lang="en-US" sz="1600" dirty="0" smtClean="0"/>
              <a:t>Xie</a:t>
            </a:r>
            <a:r>
              <a:rPr lang="en-US" sz="1600" dirty="0"/>
              <a:t>, </a:t>
            </a:r>
            <a:r>
              <a:rPr lang="en-US" sz="1600" dirty="0" smtClean="0"/>
              <a:t>Maltz. </a:t>
            </a:r>
            <a:r>
              <a:rPr lang="en-US" sz="1600" dirty="0" err="1" smtClean="0"/>
              <a:t>CoNEXT</a:t>
            </a:r>
            <a:r>
              <a:rPr lang="en-US" sz="1600" dirty="0" smtClean="0"/>
              <a:t> 2008</a:t>
            </a:r>
          </a:p>
          <a:p>
            <a:pPr marL="0" indent="0">
              <a:buNone/>
            </a:pPr>
            <a:r>
              <a:rPr lang="en-US" sz="1600" dirty="0" smtClean="0"/>
              <a:t>[Foster 11]</a:t>
            </a:r>
            <a:r>
              <a:rPr lang="en-US" sz="1600" dirty="0"/>
              <a:t> </a:t>
            </a:r>
            <a:r>
              <a:rPr lang="en-US" sz="1600" dirty="0" smtClean="0">
                <a:hlinkClick r:id="rId4"/>
              </a:rPr>
              <a:t>Frenetic</a:t>
            </a:r>
            <a:r>
              <a:rPr lang="en-US" sz="1600" dirty="0">
                <a:hlinkClick r:id="rId4"/>
              </a:rPr>
              <a:t>: A Network Programming Language </a:t>
            </a:r>
            <a:r>
              <a:rPr lang="en-US" sz="1600" dirty="0"/>
              <a:t>Foster, Harrison,  Freedman, Monsanto, Rexford, Story, Walker. ICFP 2011. </a:t>
            </a:r>
            <a:endParaRPr lang="en-US" sz="1600" dirty="0" smtClean="0"/>
          </a:p>
          <a:p>
            <a:pPr marL="0" indent="0">
              <a:buNone/>
            </a:pPr>
            <a:r>
              <a:rPr lang="en-US" sz="1600" dirty="0"/>
              <a:t>[Zhang </a:t>
            </a:r>
            <a:r>
              <a:rPr lang="en-US" sz="1600" dirty="0" smtClean="0"/>
              <a:t>12] </a:t>
            </a:r>
            <a:r>
              <a:rPr lang="en-US" sz="1600" dirty="0"/>
              <a:t>Verification and synthesis of firewalls using SAT and QBF (ICNP), 2012  </a:t>
            </a:r>
            <a:r>
              <a:rPr lang="en-US" sz="1600" dirty="0" smtClean="0"/>
              <a:t>Zhang, Mahmoud,</a:t>
            </a:r>
            <a:r>
              <a:rPr lang="en-US" sz="1600" dirty="0"/>
              <a:t> Malik, </a:t>
            </a:r>
            <a:r>
              <a:rPr lang="en-US" sz="1600" dirty="0" err="1" smtClean="0"/>
              <a:t>Narain</a:t>
            </a:r>
            <a:endParaRPr lang="en-US" sz="1600" dirty="0"/>
          </a:p>
          <a:p>
            <a:pPr marL="0" indent="0">
              <a:buNone/>
            </a:pPr>
            <a:r>
              <a:rPr lang="en-US" sz="1600" dirty="0" smtClean="0"/>
              <a:t>[Kang 13] </a:t>
            </a:r>
            <a:r>
              <a:rPr lang="en-US" sz="1600" dirty="0" smtClean="0">
                <a:hlinkClick r:id="rId5"/>
              </a:rPr>
              <a:t>“One </a:t>
            </a:r>
            <a:r>
              <a:rPr lang="en-US" sz="1600" dirty="0">
                <a:hlinkClick r:id="rId5"/>
              </a:rPr>
              <a:t>Big Switch” Abstraction in Software-Defined </a:t>
            </a:r>
            <a:r>
              <a:rPr lang="en-US" sz="1600" dirty="0" smtClean="0">
                <a:hlinkClick r:id="rId5"/>
              </a:rPr>
              <a:t>Networks</a:t>
            </a:r>
            <a:r>
              <a:rPr lang="en-US" sz="1600" dirty="0" smtClean="0"/>
              <a:t>, </a:t>
            </a:r>
            <a:r>
              <a:rPr lang="en-US" sz="1600" dirty="0"/>
              <a:t>Kang, Liu,  Rexford, </a:t>
            </a:r>
            <a:r>
              <a:rPr lang="en-US" sz="1600" dirty="0" smtClean="0"/>
              <a:t>Walker. </a:t>
            </a:r>
            <a:r>
              <a:rPr lang="en-US" sz="1600" dirty="0" err="1" smtClean="0"/>
              <a:t>CoNEXT</a:t>
            </a:r>
            <a:r>
              <a:rPr lang="en-US" sz="1600" dirty="0" smtClean="0"/>
              <a:t> 2013</a:t>
            </a:r>
          </a:p>
          <a:p>
            <a:pPr marL="0" indent="0">
              <a:buNone/>
            </a:pPr>
            <a:r>
              <a:rPr lang="en-US" sz="1600" dirty="0" smtClean="0"/>
              <a:t>[Guha 13]</a:t>
            </a:r>
            <a:r>
              <a:rPr lang="en-US" sz="1600" dirty="0"/>
              <a:t> </a:t>
            </a:r>
            <a:r>
              <a:rPr lang="en-US" sz="1600" dirty="0" smtClean="0">
                <a:hlinkClick r:id="rId6"/>
              </a:rPr>
              <a:t>Machine-Verified </a:t>
            </a:r>
            <a:r>
              <a:rPr lang="en-US" sz="1600" dirty="0">
                <a:hlinkClick r:id="rId6"/>
              </a:rPr>
              <a:t>Network Controllers </a:t>
            </a:r>
            <a:r>
              <a:rPr lang="en-US" sz="1600" dirty="0"/>
              <a:t>Guha, </a:t>
            </a:r>
            <a:r>
              <a:rPr lang="en-US" sz="1600" dirty="0" err="1"/>
              <a:t>Reitblatt</a:t>
            </a:r>
            <a:r>
              <a:rPr lang="en-US" sz="1600" dirty="0"/>
              <a:t>, Foster. PLDI 2013. </a:t>
            </a:r>
            <a:endParaRPr lang="en-US" sz="1600" dirty="0" smtClean="0"/>
          </a:p>
          <a:p>
            <a:pPr marL="0" indent="0">
              <a:buNone/>
            </a:pPr>
            <a:r>
              <a:rPr lang="en-US" sz="1600" dirty="0"/>
              <a:t>[Anderson 14] </a:t>
            </a:r>
            <a:r>
              <a:rPr lang="en-US" sz="1600" dirty="0" err="1">
                <a:hlinkClick r:id="rId7"/>
              </a:rPr>
              <a:t>NetKAT</a:t>
            </a:r>
            <a:r>
              <a:rPr lang="en-US" sz="1600" dirty="0">
                <a:hlinkClick r:id="rId7"/>
              </a:rPr>
              <a:t>: Semantic Foundations for Networks </a:t>
            </a:r>
            <a:r>
              <a:rPr lang="en-US" sz="1600" dirty="0"/>
              <a:t>Anderson, Foster, Guha, </a:t>
            </a:r>
            <a:r>
              <a:rPr lang="en-US" sz="1600" dirty="0" err="1"/>
              <a:t>Jeannin</a:t>
            </a:r>
            <a:r>
              <a:rPr lang="en-US" sz="1600" dirty="0"/>
              <a:t>, Kozen, Schlesinger, Walker. POPL 2014</a:t>
            </a:r>
            <a:r>
              <a:rPr lang="en-US" sz="1600" dirty="0" smtClean="0"/>
              <a:t>.</a:t>
            </a:r>
            <a:endParaRPr lang="en-US" sz="1600" dirty="0"/>
          </a:p>
          <a:p>
            <a:pPr marL="0" indent="0">
              <a:buNone/>
            </a:pPr>
            <a:r>
              <a:rPr lang="en-US" sz="1600" dirty="0"/>
              <a:t>[</a:t>
            </a:r>
            <a:r>
              <a:rPr lang="en-US" sz="1600" dirty="0" smtClean="0"/>
              <a:t>Jose 15] </a:t>
            </a:r>
            <a:r>
              <a:rPr lang="en-US" sz="1600" dirty="0">
                <a:hlinkClick r:id="rId8"/>
              </a:rPr>
              <a:t>Compiling P4 </a:t>
            </a:r>
            <a:r>
              <a:rPr lang="en-US" sz="1600" dirty="0" smtClean="0">
                <a:hlinkClick r:id="rId8"/>
              </a:rPr>
              <a:t>Programs</a:t>
            </a:r>
            <a:r>
              <a:rPr lang="en-US" sz="1600" dirty="0" smtClean="0"/>
              <a:t>, </a:t>
            </a:r>
            <a:r>
              <a:rPr lang="en-US" sz="1600" dirty="0"/>
              <a:t>Jose</a:t>
            </a:r>
            <a:r>
              <a:rPr lang="en-US" sz="1600" dirty="0" smtClean="0"/>
              <a:t>, Yan</a:t>
            </a:r>
            <a:r>
              <a:rPr lang="en-US" sz="1600" dirty="0"/>
              <a:t>, </a:t>
            </a:r>
            <a:r>
              <a:rPr lang="en-US" sz="1600" dirty="0" smtClean="0"/>
              <a:t>Varghese, McKeown. NSDI 2015</a:t>
            </a:r>
          </a:p>
          <a:p>
            <a:pPr marL="0" indent="0">
              <a:buNone/>
            </a:pPr>
            <a:r>
              <a:rPr lang="en-US" sz="1600" dirty="0" smtClean="0"/>
              <a:t>[</a:t>
            </a:r>
            <a:r>
              <a:rPr lang="en-US" sz="1600" dirty="0" err="1" smtClean="0"/>
              <a:t>McClurg</a:t>
            </a:r>
            <a:r>
              <a:rPr lang="en-US" sz="1600" dirty="0" smtClean="0"/>
              <a:t> 15]</a:t>
            </a:r>
            <a:r>
              <a:rPr lang="en-US" sz="1600" dirty="0"/>
              <a:t> </a:t>
            </a:r>
            <a:r>
              <a:rPr lang="en-US" sz="1600" dirty="0" smtClean="0">
                <a:hlinkClick r:id="rId9"/>
              </a:rPr>
              <a:t>Efficient </a:t>
            </a:r>
            <a:r>
              <a:rPr lang="en-US" sz="1600" dirty="0">
                <a:hlinkClick r:id="rId9"/>
              </a:rPr>
              <a:t>Synthesis of Network Updates</a:t>
            </a:r>
            <a:r>
              <a:rPr lang="en-US" sz="1600" dirty="0"/>
              <a:t>. </a:t>
            </a:r>
            <a:r>
              <a:rPr lang="en-US" sz="1600" dirty="0" err="1"/>
              <a:t>McClurg</a:t>
            </a:r>
            <a:r>
              <a:rPr lang="en-US" sz="1600" dirty="0"/>
              <a:t>, Hojjat, Cerny, Foster. PLDI 2015. </a:t>
            </a:r>
            <a:endParaRPr lang="en-US" sz="1600" dirty="0" smtClean="0"/>
          </a:p>
          <a:p>
            <a:pPr marL="0" indent="0">
              <a:buNone/>
            </a:pPr>
            <a:r>
              <a:rPr lang="en-US" sz="1600" dirty="0" smtClean="0"/>
              <a:t>[Diekmann 15]</a:t>
            </a:r>
            <a:r>
              <a:rPr lang="en-US" sz="1600" dirty="0"/>
              <a:t> Semantics-Preserving Simplification of Real-World Firewall Rule </a:t>
            </a:r>
            <a:r>
              <a:rPr lang="en-US" sz="1600" dirty="0" smtClean="0"/>
              <a:t>Sets. Diekmann</a:t>
            </a:r>
            <a:r>
              <a:rPr lang="en-US" sz="1600" dirty="0"/>
              <a:t>, </a:t>
            </a:r>
            <a:r>
              <a:rPr lang="en-US" sz="1600" dirty="0" err="1" smtClean="0"/>
              <a:t>Hupel</a:t>
            </a:r>
            <a:r>
              <a:rPr lang="en-US" sz="1600" dirty="0" smtClean="0"/>
              <a:t>, Carle. FM 2015</a:t>
            </a:r>
            <a:endParaRPr lang="en-US" sz="1600" dirty="0"/>
          </a:p>
          <a:p>
            <a:endParaRPr lang="en-US" sz="1600" dirty="0"/>
          </a:p>
          <a:p>
            <a:endParaRPr lang="en-US" sz="1600" b="1" dirty="0"/>
          </a:p>
          <a:p>
            <a:endParaRPr lang="en-US" sz="1600" dirty="0"/>
          </a:p>
          <a:p>
            <a:endParaRPr lang="en-US" sz="1600" dirty="0"/>
          </a:p>
        </p:txBody>
      </p:sp>
    </p:spTree>
    <p:extLst>
      <p:ext uri="{BB962C8B-B14F-4D97-AF65-F5344CB8AC3E}">
        <p14:creationId xmlns:p14="http://schemas.microsoft.com/office/powerpoint/2010/main" val="623029432"/>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a:t>
            </a:r>
            <a:endParaRPr lang="en-US" dirty="0"/>
          </a:p>
        </p:txBody>
      </p:sp>
      <p:sp>
        <p:nvSpPr>
          <p:cNvPr id="3" name="Content Placeholder 2"/>
          <p:cNvSpPr>
            <a:spLocks noGrp="1"/>
          </p:cNvSpPr>
          <p:nvPr>
            <p:ph idx="1"/>
          </p:nvPr>
        </p:nvSpPr>
        <p:spPr/>
        <p:txBody>
          <a:bodyPr/>
          <a:lstStyle/>
          <a:p>
            <a:pPr marL="0" indent="0">
              <a:buNone/>
            </a:pPr>
            <a:r>
              <a:rPr lang="en-US" sz="2000" dirty="0" smtClean="0"/>
              <a:t>[</a:t>
            </a:r>
            <a:r>
              <a:rPr lang="en-US" sz="2000" dirty="0" err="1" smtClean="0"/>
              <a:t>Canini</a:t>
            </a:r>
            <a:r>
              <a:rPr lang="en-US" sz="2000" dirty="0" smtClean="0"/>
              <a:t> 12] </a:t>
            </a:r>
            <a:r>
              <a:rPr lang="en-US" sz="2000" dirty="0">
                <a:hlinkClick r:id="rId2"/>
              </a:rPr>
              <a:t>A NICE Way to Test </a:t>
            </a:r>
            <a:r>
              <a:rPr lang="en-US" sz="2000" dirty="0" err="1">
                <a:hlinkClick r:id="rId2"/>
              </a:rPr>
              <a:t>OpenFlow</a:t>
            </a:r>
            <a:r>
              <a:rPr lang="en-US" sz="2000" dirty="0">
                <a:hlinkClick r:id="rId2"/>
              </a:rPr>
              <a:t> Applications</a:t>
            </a:r>
            <a:r>
              <a:rPr lang="en-US" sz="2000" dirty="0"/>
              <a:t>, </a:t>
            </a:r>
            <a:r>
              <a:rPr lang="en-US" sz="2000" dirty="0" err="1"/>
              <a:t>Canini</a:t>
            </a:r>
            <a:r>
              <a:rPr lang="en-US" sz="2000" dirty="0"/>
              <a:t>, </a:t>
            </a:r>
            <a:r>
              <a:rPr lang="en-US" sz="2000" dirty="0" err="1" smtClean="0"/>
              <a:t>Venzano</a:t>
            </a:r>
            <a:r>
              <a:rPr lang="en-US" sz="2000" dirty="0"/>
              <a:t>, </a:t>
            </a:r>
            <a:r>
              <a:rPr lang="en-US" sz="2000" dirty="0" err="1" smtClean="0"/>
              <a:t>Perešíni</a:t>
            </a:r>
            <a:r>
              <a:rPr lang="en-US" sz="2000" dirty="0"/>
              <a:t>, </a:t>
            </a:r>
            <a:r>
              <a:rPr lang="en-US" sz="2000" dirty="0" err="1" smtClean="0"/>
              <a:t>Kostić</a:t>
            </a:r>
            <a:r>
              <a:rPr lang="en-US" sz="2000" dirty="0" smtClean="0"/>
              <a:t>, Rexford. NSDI 12.</a:t>
            </a:r>
          </a:p>
          <a:p>
            <a:pPr marL="0" indent="0">
              <a:buNone/>
            </a:pPr>
            <a:r>
              <a:rPr lang="en-US" sz="2000" dirty="0" smtClean="0"/>
              <a:t>[Zeng 12] Automatic </a:t>
            </a:r>
            <a:r>
              <a:rPr lang="en-US" sz="2000" dirty="0"/>
              <a:t>test packet generation. Zeng, </a:t>
            </a:r>
            <a:r>
              <a:rPr lang="en-US" sz="2000" dirty="0" err="1"/>
              <a:t>Kazemian</a:t>
            </a:r>
            <a:r>
              <a:rPr lang="en-US" sz="2000" dirty="0"/>
              <a:t>, Varghese, McKeown </a:t>
            </a:r>
            <a:r>
              <a:rPr lang="en-US" sz="2000" dirty="0" err="1" smtClean="0">
                <a:hlinkClick r:id="rId3"/>
              </a:rPr>
              <a:t>CoNEXT</a:t>
            </a:r>
            <a:r>
              <a:rPr lang="en-US" sz="2000" dirty="0" smtClean="0">
                <a:hlinkClick r:id="rId3"/>
              </a:rPr>
              <a:t> 2012</a:t>
            </a:r>
            <a:endParaRPr lang="en-US" sz="2000" dirty="0" smtClean="0"/>
          </a:p>
          <a:p>
            <a:pPr marL="0" indent="0">
              <a:buNone/>
            </a:pPr>
            <a:r>
              <a:rPr lang="en-US" sz="2000" dirty="0" smtClean="0"/>
              <a:t>[</a:t>
            </a:r>
            <a:r>
              <a:rPr lang="en-US" sz="2000" dirty="0" err="1"/>
              <a:t>Fayaz</a:t>
            </a:r>
            <a:r>
              <a:rPr lang="en-US" sz="2000" dirty="0"/>
              <a:t> </a:t>
            </a:r>
            <a:r>
              <a:rPr lang="en-US" sz="2000" dirty="0" smtClean="0"/>
              <a:t>15] From </a:t>
            </a:r>
            <a:r>
              <a:rPr lang="en-US" sz="2000" dirty="0"/>
              <a:t>Header Space to Control Space: Towards Comprehensive Control Plane Verification, </a:t>
            </a:r>
            <a:r>
              <a:rPr lang="en-US" sz="2000" dirty="0" err="1" smtClean="0"/>
              <a:t>Fayaz</a:t>
            </a:r>
            <a:r>
              <a:rPr lang="en-US" sz="2000" dirty="0"/>
              <a:t>, </a:t>
            </a:r>
            <a:r>
              <a:rPr lang="en-US" sz="2000" dirty="0" smtClean="0"/>
              <a:t>Fogel, Mahajan</a:t>
            </a:r>
            <a:r>
              <a:rPr lang="en-US" sz="2000" dirty="0"/>
              <a:t>, </a:t>
            </a:r>
            <a:r>
              <a:rPr lang="en-US" sz="2000" dirty="0" smtClean="0"/>
              <a:t>Millstein, </a:t>
            </a:r>
            <a:r>
              <a:rPr lang="en-US" sz="2000" dirty="0" err="1" smtClean="0"/>
              <a:t>Sekar</a:t>
            </a:r>
            <a:r>
              <a:rPr lang="en-US" sz="2000" dirty="0"/>
              <a:t>, </a:t>
            </a:r>
            <a:r>
              <a:rPr lang="en-US" sz="2000" dirty="0" smtClean="0"/>
              <a:t>Varghese,</a:t>
            </a:r>
          </a:p>
          <a:p>
            <a:pPr marL="0" indent="0">
              <a:buNone/>
            </a:pPr>
            <a:r>
              <a:rPr lang="en-US" sz="2000" dirty="0" smtClean="0"/>
              <a:t>[</a:t>
            </a:r>
            <a:r>
              <a:rPr lang="en-US" sz="2000" dirty="0" err="1" smtClean="0"/>
              <a:t>Brucker</a:t>
            </a:r>
            <a:r>
              <a:rPr lang="en-US" sz="2000" dirty="0" smtClean="0"/>
              <a:t> 15] </a:t>
            </a:r>
            <a:r>
              <a:rPr lang="en-US" sz="2000" dirty="0"/>
              <a:t>Formal firewall conformance testing: an application of test and proof </a:t>
            </a:r>
            <a:r>
              <a:rPr lang="en-US" sz="2000" dirty="0" smtClean="0"/>
              <a:t>techniques. </a:t>
            </a:r>
            <a:r>
              <a:rPr lang="en-US" sz="2000" dirty="0" err="1" smtClean="0"/>
              <a:t>Brucker</a:t>
            </a:r>
            <a:r>
              <a:rPr lang="en-US" sz="2000" dirty="0"/>
              <a:t>, </a:t>
            </a:r>
            <a:r>
              <a:rPr lang="en-US" sz="2000" dirty="0" err="1" smtClean="0"/>
              <a:t>Brügger</a:t>
            </a:r>
            <a:r>
              <a:rPr lang="en-US" sz="2000" dirty="0"/>
              <a:t>, </a:t>
            </a:r>
            <a:r>
              <a:rPr lang="en-US" sz="2000" dirty="0" smtClean="0"/>
              <a:t>Wolff. STVR 2015.</a:t>
            </a:r>
            <a:endParaRPr lang="en-US" sz="2000" dirty="0"/>
          </a:p>
        </p:txBody>
      </p:sp>
    </p:spTree>
    <p:extLst>
      <p:ext uri="{BB962C8B-B14F-4D97-AF65-F5344CB8AC3E}">
        <p14:creationId xmlns:p14="http://schemas.microsoft.com/office/powerpoint/2010/main" val="3059446922"/>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a:t>
            </a:r>
            <a:r>
              <a:rPr lang="en-US" dirty="0" smtClean="0"/>
              <a:t>tate </a:t>
            </a:r>
            <a:r>
              <a:rPr lang="en-US" dirty="0" smtClean="0"/>
              <a:t>space exploration tools</a:t>
            </a:r>
            <a:endParaRPr lang="en-US" dirty="0"/>
          </a:p>
        </p:txBody>
      </p:sp>
      <p:graphicFrame>
        <p:nvGraphicFramePr>
          <p:cNvPr id="2" name="Table 1"/>
          <p:cNvGraphicFramePr>
            <a:graphicFrameLocks noGrp="1"/>
          </p:cNvGraphicFramePr>
          <p:nvPr>
            <p:extLst/>
          </p:nvPr>
        </p:nvGraphicFramePr>
        <p:xfrm>
          <a:off x="1620982" y="2125266"/>
          <a:ext cx="6096000" cy="3177540"/>
        </p:xfrm>
        <a:graphic>
          <a:graphicData uri="http://schemas.openxmlformats.org/drawingml/2006/table">
            <a:tbl>
              <a:tblPr firstRow="1" bandRow="1">
                <a:tableStyleId>{5C22544A-7EE6-4342-B048-85BDC9FD1C3A}</a:tableStyleId>
              </a:tblPr>
              <a:tblGrid>
                <a:gridCol w="1051560">
                  <a:extLst>
                    <a:ext uri="{9D8B030D-6E8A-4147-A177-3AD203B41FA5}">
                      <a16:colId xmlns:a16="http://schemas.microsoft.com/office/drawing/2014/main" val="30563974"/>
                    </a:ext>
                  </a:extLst>
                </a:gridCol>
                <a:gridCol w="3360420">
                  <a:extLst>
                    <a:ext uri="{9D8B030D-6E8A-4147-A177-3AD203B41FA5}">
                      <a16:colId xmlns:a16="http://schemas.microsoft.com/office/drawing/2014/main" val="1159735027"/>
                    </a:ext>
                  </a:extLst>
                </a:gridCol>
                <a:gridCol w="1684020">
                  <a:extLst>
                    <a:ext uri="{9D8B030D-6E8A-4147-A177-3AD203B41FA5}">
                      <a16:colId xmlns:a16="http://schemas.microsoft.com/office/drawing/2014/main" val="54468824"/>
                    </a:ext>
                  </a:extLst>
                </a:gridCol>
              </a:tblGrid>
              <a:tr h="278130">
                <a:tc>
                  <a:txBody>
                    <a:bodyPr/>
                    <a:lstStyle/>
                    <a:p>
                      <a:r>
                        <a:rPr lang="en-US" sz="1400" dirty="0" smtClean="0"/>
                        <a:t>Tool</a:t>
                      </a:r>
                      <a:endParaRPr lang="en-US" sz="1400" dirty="0"/>
                    </a:p>
                  </a:txBody>
                  <a:tcPr marL="68580" marR="68580" marT="34290" marB="34290"/>
                </a:tc>
                <a:tc gridSpan="2">
                  <a:txBody>
                    <a:bodyPr/>
                    <a:lstStyle/>
                    <a:p>
                      <a:r>
                        <a:rPr lang="en-US" sz="1400" dirty="0" smtClean="0"/>
                        <a:t>What it does</a:t>
                      </a:r>
                      <a:endParaRPr lang="en-US" sz="1400" dirty="0"/>
                    </a:p>
                  </a:txBody>
                  <a:tcPr marL="68580" marR="68580" marT="34290" marB="34290"/>
                </a:tc>
                <a:tc hMerge="1">
                  <a:txBody>
                    <a:bodyPr/>
                    <a:lstStyle/>
                    <a:p>
                      <a:endParaRPr lang="en-US"/>
                    </a:p>
                  </a:txBody>
                  <a:tcPr/>
                </a:tc>
                <a:extLst>
                  <a:ext uri="{0D108BD9-81ED-4DB2-BD59-A6C34878D82A}">
                    <a16:rowId xmlns:a16="http://schemas.microsoft.com/office/drawing/2014/main" val="630153864"/>
                  </a:ext>
                </a:extLst>
              </a:tr>
              <a:tr h="278130">
                <a:tc>
                  <a:txBody>
                    <a:bodyPr/>
                    <a:lstStyle/>
                    <a:p>
                      <a:r>
                        <a:rPr lang="en-US" sz="1400" dirty="0" smtClean="0">
                          <a:sym typeface="Wingdings" panose="05000000000000000000" pitchFamily="2" charset="2"/>
                        </a:rPr>
                        <a:t>SMV</a:t>
                      </a:r>
                      <a:endParaRPr lang="en-US" sz="1400" dirty="0"/>
                    </a:p>
                  </a:txBody>
                  <a:tcPr marL="68580" marR="68580" marT="34290" marB="34290"/>
                </a:tc>
                <a:tc>
                  <a:txBody>
                    <a:bodyPr/>
                    <a:lstStyle/>
                    <a:p>
                      <a:r>
                        <a:rPr lang="en-US" sz="1400" dirty="0" smtClean="0"/>
                        <a:t>Symbolic Model Verifier</a:t>
                      </a:r>
                      <a:endParaRPr lang="en-US" sz="1400" dirty="0"/>
                    </a:p>
                  </a:txBody>
                  <a:tcPr marL="68580" marR="68580" marT="34290" marB="34290"/>
                </a:tc>
                <a:tc>
                  <a:txBody>
                    <a:bodyPr/>
                    <a:lstStyle/>
                    <a:p>
                      <a:r>
                        <a:rPr lang="en-US" sz="1400" dirty="0" smtClean="0">
                          <a:sym typeface="Wingdings" panose="05000000000000000000" pitchFamily="2" charset="2"/>
                        </a:rPr>
                        <a:t>McMillan</a:t>
                      </a:r>
                      <a:endParaRPr lang="en-US" sz="1400" dirty="0"/>
                    </a:p>
                  </a:txBody>
                  <a:tcPr marL="68580" marR="68580" marT="34290" marB="34290"/>
                </a:tc>
                <a:extLst>
                  <a:ext uri="{0D108BD9-81ED-4DB2-BD59-A6C34878D82A}">
                    <a16:rowId xmlns:a16="http://schemas.microsoft.com/office/drawing/2014/main" val="385227604"/>
                  </a:ext>
                </a:extLst>
              </a:tr>
              <a:tr h="278130">
                <a:tc>
                  <a:txBody>
                    <a:bodyPr/>
                    <a:lstStyle/>
                    <a:p>
                      <a:r>
                        <a:rPr lang="en-US" sz="1400" dirty="0" err="1" smtClean="0">
                          <a:sym typeface="Wingdings" panose="05000000000000000000" pitchFamily="2" charset="2"/>
                        </a:rPr>
                        <a:t>NuSMV</a:t>
                      </a:r>
                      <a:endParaRPr lang="en-US" sz="1400" dirty="0"/>
                    </a:p>
                  </a:txBody>
                  <a:tcPr marL="68580" marR="68580" marT="34290" marB="34290"/>
                </a:tc>
                <a:tc>
                  <a:txBody>
                    <a:bodyPr/>
                    <a:lstStyle/>
                    <a:p>
                      <a:r>
                        <a:rPr lang="en-US" sz="1400" dirty="0" smtClean="0">
                          <a:sym typeface="Wingdings" panose="05000000000000000000" pitchFamily="2" charset="2"/>
                        </a:rPr>
                        <a:t>De facto symbolic model checker today</a:t>
                      </a:r>
                      <a:endParaRPr lang="en-US" sz="1400" dirty="0"/>
                    </a:p>
                  </a:txBody>
                  <a:tcPr marL="68580" marR="68580" marT="34290" marB="34290"/>
                </a:tc>
                <a:tc>
                  <a:txBody>
                    <a:bodyPr/>
                    <a:lstStyle/>
                    <a:p>
                      <a:r>
                        <a:rPr lang="en-US" sz="1400" dirty="0" smtClean="0"/>
                        <a:t>Cimatti</a:t>
                      </a:r>
                      <a:endParaRPr lang="en-US" sz="1400" dirty="0"/>
                    </a:p>
                  </a:txBody>
                  <a:tcPr marL="68580" marR="68580" marT="34290" marB="34290"/>
                </a:tc>
                <a:extLst>
                  <a:ext uri="{0D108BD9-81ED-4DB2-BD59-A6C34878D82A}">
                    <a16:rowId xmlns:a16="http://schemas.microsoft.com/office/drawing/2014/main" val="3069723402"/>
                  </a:ext>
                </a:extLst>
              </a:tr>
              <a:tr h="480060">
                <a:tc>
                  <a:txBody>
                    <a:bodyPr/>
                    <a:lstStyle/>
                    <a:p>
                      <a:r>
                        <a:rPr lang="en-US" sz="1400" dirty="0" smtClean="0">
                          <a:sym typeface="Wingdings" panose="05000000000000000000" pitchFamily="2" charset="2"/>
                        </a:rPr>
                        <a:t>SPIN </a:t>
                      </a:r>
                      <a:endParaRPr lang="en-US" sz="1400" dirty="0"/>
                    </a:p>
                  </a:txBody>
                  <a:tcPr marL="68580" marR="68580" marT="34290" marB="34290"/>
                </a:tc>
                <a:tc>
                  <a:txBody>
                    <a:bodyPr/>
                    <a:lstStyle/>
                    <a:p>
                      <a:r>
                        <a:rPr lang="en-US" sz="1400" dirty="0" smtClean="0">
                          <a:sym typeface="Wingdings" panose="05000000000000000000" pitchFamily="2" charset="2"/>
                        </a:rPr>
                        <a:t>Explicit state model checker (good for protocols)</a:t>
                      </a:r>
                      <a:endParaRPr lang="en-US" sz="1400" dirty="0"/>
                    </a:p>
                  </a:txBody>
                  <a:tcPr marL="68580" marR="68580" marT="34290" marB="34290"/>
                </a:tc>
                <a:tc>
                  <a:txBody>
                    <a:bodyPr/>
                    <a:lstStyle/>
                    <a:p>
                      <a:r>
                        <a:rPr lang="en-US" sz="1400" dirty="0" err="1" smtClean="0"/>
                        <a:t>Holzmann</a:t>
                      </a:r>
                      <a:endParaRPr lang="en-US" sz="1400" dirty="0"/>
                    </a:p>
                  </a:txBody>
                  <a:tcPr marL="68580" marR="68580" marT="34290" marB="34290"/>
                </a:tc>
                <a:extLst>
                  <a:ext uri="{0D108BD9-81ED-4DB2-BD59-A6C34878D82A}">
                    <a16:rowId xmlns:a16="http://schemas.microsoft.com/office/drawing/2014/main" val="1771292723"/>
                  </a:ext>
                </a:extLst>
              </a:tr>
              <a:tr h="480060">
                <a:tc>
                  <a:txBody>
                    <a:bodyPr/>
                    <a:lstStyle/>
                    <a:p>
                      <a:r>
                        <a:rPr lang="en-US" sz="1400" dirty="0" smtClean="0">
                          <a:sym typeface="Wingdings" panose="05000000000000000000" pitchFamily="2" charset="2"/>
                        </a:rPr>
                        <a:t>Impact</a:t>
                      </a:r>
                      <a:endParaRPr lang="en-US" sz="1400" dirty="0"/>
                    </a:p>
                  </a:txBody>
                  <a:tcPr marL="68580" marR="68580" marT="34290" marB="34290"/>
                </a:tc>
                <a:tc>
                  <a:txBody>
                    <a:bodyPr/>
                    <a:lstStyle/>
                    <a:p>
                      <a:r>
                        <a:rPr lang="en-US" sz="1400" dirty="0" smtClean="0">
                          <a:sym typeface="Wingdings" panose="05000000000000000000" pitchFamily="2" charset="2"/>
                        </a:rPr>
                        <a:t>Symbolic model checking algorithm based on interpolants and SAT </a:t>
                      </a:r>
                      <a:endParaRPr lang="en-US" sz="1400" dirty="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ym typeface="Wingdings" panose="05000000000000000000" pitchFamily="2" charset="2"/>
                        </a:rPr>
                        <a:t>McMillan</a:t>
                      </a:r>
                      <a:endParaRPr lang="en-US" sz="1400" dirty="0" smtClean="0"/>
                    </a:p>
                    <a:p>
                      <a:endParaRPr lang="en-US" sz="1400" dirty="0"/>
                    </a:p>
                  </a:txBody>
                  <a:tcPr marL="68580" marR="68580" marT="34290" marB="34290"/>
                </a:tc>
                <a:extLst>
                  <a:ext uri="{0D108BD9-81ED-4DB2-BD59-A6C34878D82A}">
                    <a16:rowId xmlns:a16="http://schemas.microsoft.com/office/drawing/2014/main" val="3308164545"/>
                  </a:ext>
                </a:extLst>
              </a:tr>
              <a:tr h="480060">
                <a:tc>
                  <a:txBody>
                    <a:bodyPr/>
                    <a:lstStyle/>
                    <a:p>
                      <a:r>
                        <a:rPr lang="en-US" sz="1400" dirty="0" smtClean="0">
                          <a:sym typeface="Wingdings" panose="05000000000000000000" pitchFamily="2" charset="2"/>
                        </a:rPr>
                        <a:t>IC3 </a:t>
                      </a:r>
                      <a:endParaRPr lang="en-US" sz="1400" dirty="0"/>
                    </a:p>
                  </a:txBody>
                  <a:tcPr marL="68580" marR="68580" marT="34290" marB="34290"/>
                </a:tc>
                <a:tc>
                  <a:txBody>
                    <a:bodyPr/>
                    <a:lstStyle/>
                    <a:p>
                      <a:r>
                        <a:rPr lang="en-US" sz="1400" dirty="0" smtClean="0">
                          <a:sym typeface="Wingdings" panose="05000000000000000000" pitchFamily="2" charset="2"/>
                        </a:rPr>
                        <a:t>Symbolic model checking algorithm based on inductive generalization and SAT </a:t>
                      </a:r>
                      <a:endParaRPr lang="en-US" sz="1400" dirty="0"/>
                    </a:p>
                  </a:txBody>
                  <a:tcPr marL="68580" marR="68580" marT="34290" marB="34290"/>
                </a:tc>
                <a:tc>
                  <a:txBody>
                    <a:bodyPr/>
                    <a:lstStyle/>
                    <a:p>
                      <a:r>
                        <a:rPr lang="en-US" sz="1400" dirty="0" smtClean="0">
                          <a:sym typeface="Wingdings" panose="05000000000000000000" pitchFamily="2" charset="2"/>
                        </a:rPr>
                        <a:t>Bradley</a:t>
                      </a:r>
                      <a:endParaRPr lang="en-US" sz="1400" dirty="0"/>
                    </a:p>
                  </a:txBody>
                  <a:tcPr marL="68580" marR="68580" marT="34290" marB="34290"/>
                </a:tc>
                <a:extLst>
                  <a:ext uri="{0D108BD9-81ED-4DB2-BD59-A6C34878D82A}">
                    <a16:rowId xmlns:a16="http://schemas.microsoft.com/office/drawing/2014/main" val="471718541"/>
                  </a:ext>
                </a:extLst>
              </a:tr>
              <a:tr h="278130">
                <a:tc>
                  <a:txBody>
                    <a:bodyPr/>
                    <a:lstStyle/>
                    <a:p>
                      <a:r>
                        <a:rPr lang="en-US" sz="1400" dirty="0" smtClean="0">
                          <a:sym typeface="Wingdings" panose="05000000000000000000" pitchFamily="2" charset="2"/>
                        </a:rPr>
                        <a:t>Klee</a:t>
                      </a:r>
                      <a:endParaRPr lang="en-US" sz="1400" dirty="0"/>
                    </a:p>
                  </a:txBody>
                  <a:tcPr marL="68580" marR="68580" marT="34290" marB="34290"/>
                </a:tc>
                <a:tc>
                  <a:txBody>
                    <a:bodyPr/>
                    <a:lstStyle/>
                    <a:p>
                      <a:r>
                        <a:rPr lang="en-US" sz="1400" dirty="0" smtClean="0">
                          <a:sym typeface="Wingdings" panose="05000000000000000000" pitchFamily="2" charset="2"/>
                        </a:rPr>
                        <a:t>Symbolic state space explorer for</a:t>
                      </a:r>
                      <a:r>
                        <a:rPr lang="en-US" sz="1400" baseline="0" dirty="0" smtClean="0">
                          <a:sym typeface="Wingdings" panose="05000000000000000000" pitchFamily="2" charset="2"/>
                        </a:rPr>
                        <a:t> C</a:t>
                      </a:r>
                      <a:endParaRPr lang="en-US" sz="1400" dirty="0"/>
                    </a:p>
                  </a:txBody>
                  <a:tcPr marL="68580" marR="68580" marT="34290" marB="34290"/>
                </a:tc>
                <a:tc>
                  <a:txBody>
                    <a:bodyPr/>
                    <a:lstStyle/>
                    <a:p>
                      <a:r>
                        <a:rPr lang="en-US" sz="1400" dirty="0" err="1" smtClean="0"/>
                        <a:t>Engler</a:t>
                      </a:r>
                      <a:endParaRPr lang="en-US" sz="1400" dirty="0"/>
                    </a:p>
                  </a:txBody>
                  <a:tcPr marL="68580" marR="68580" marT="34290" marB="34290"/>
                </a:tc>
                <a:extLst>
                  <a:ext uri="{0D108BD9-81ED-4DB2-BD59-A6C34878D82A}">
                    <a16:rowId xmlns:a16="http://schemas.microsoft.com/office/drawing/2014/main" val="2591336419"/>
                  </a:ext>
                </a:extLst>
              </a:tr>
              <a:tr h="278130">
                <a:tc>
                  <a:txBody>
                    <a:bodyPr/>
                    <a:lstStyle/>
                    <a:p>
                      <a:r>
                        <a:rPr lang="en-US" sz="1400" dirty="0" smtClean="0">
                          <a:sym typeface="Wingdings" panose="05000000000000000000" pitchFamily="2" charset="2"/>
                        </a:rPr>
                        <a:t>SAGE</a:t>
                      </a:r>
                      <a:endParaRPr lang="en-US" sz="1400" dirty="0"/>
                    </a:p>
                  </a:txBody>
                  <a:tcPr marL="68580" marR="68580" marT="34290" marB="34290"/>
                </a:tc>
                <a:tc>
                  <a:txBody>
                    <a:bodyPr/>
                    <a:lstStyle/>
                    <a:p>
                      <a:r>
                        <a:rPr lang="en-US" sz="1400" dirty="0" smtClean="0">
                          <a:sym typeface="Wingdings" panose="05000000000000000000" pitchFamily="2" charset="2"/>
                        </a:rPr>
                        <a:t>Dynamic symbolic execution engine</a:t>
                      </a:r>
                      <a:endParaRPr lang="en-US" sz="1400" dirty="0"/>
                    </a:p>
                  </a:txBody>
                  <a:tcPr marL="68580" marR="68580" marT="34290" marB="34290"/>
                </a:tc>
                <a:tc>
                  <a:txBody>
                    <a:bodyPr/>
                    <a:lstStyle/>
                    <a:p>
                      <a:r>
                        <a:rPr lang="en-US" sz="1400" dirty="0" smtClean="0"/>
                        <a:t>Godefroid</a:t>
                      </a:r>
                      <a:endParaRPr lang="en-US" sz="1400" dirty="0"/>
                    </a:p>
                  </a:txBody>
                  <a:tcPr marL="68580" marR="68580" marT="34290" marB="34290"/>
                </a:tc>
                <a:extLst>
                  <a:ext uri="{0D108BD9-81ED-4DB2-BD59-A6C34878D82A}">
                    <a16:rowId xmlns:a16="http://schemas.microsoft.com/office/drawing/2014/main" val="1901433742"/>
                  </a:ext>
                </a:extLst>
              </a:tr>
              <a:tr h="278130">
                <a:tc>
                  <a:txBody>
                    <a:bodyPr/>
                    <a:lstStyle/>
                    <a:p>
                      <a:r>
                        <a:rPr lang="en-US" sz="1400" dirty="0" err="1" smtClean="0">
                          <a:sym typeface="Wingdings" panose="05000000000000000000" pitchFamily="2" charset="2"/>
                        </a:rPr>
                        <a:t>Pex</a:t>
                      </a:r>
                      <a:endParaRPr lang="en-US" sz="1400" dirty="0"/>
                    </a:p>
                  </a:txBody>
                  <a:tcPr marL="68580" marR="68580" marT="34290" marB="34290"/>
                </a:tc>
                <a:tc>
                  <a:txBody>
                    <a:bodyPr/>
                    <a:lstStyle/>
                    <a:p>
                      <a:r>
                        <a:rPr lang="en-US" sz="1400" dirty="0" smtClean="0">
                          <a:sym typeface="Wingdings" panose="05000000000000000000" pitchFamily="2" charset="2"/>
                        </a:rPr>
                        <a:t>Dynamic symbolic execution for .NET</a:t>
                      </a:r>
                      <a:endParaRPr lang="en-US" sz="1400" dirty="0"/>
                    </a:p>
                  </a:txBody>
                  <a:tcPr marL="68580" marR="68580" marT="34290" marB="34290"/>
                </a:tc>
                <a:tc>
                  <a:txBody>
                    <a:bodyPr/>
                    <a:lstStyle/>
                    <a:p>
                      <a:r>
                        <a:rPr lang="en-US" sz="1400" dirty="0" smtClean="0"/>
                        <a:t>Tillmann, Halleux</a:t>
                      </a:r>
                      <a:endParaRPr lang="en-US" sz="1400" dirty="0"/>
                    </a:p>
                  </a:txBody>
                  <a:tcPr marL="68580" marR="68580" marT="34290" marB="34290"/>
                </a:tc>
                <a:extLst>
                  <a:ext uri="{0D108BD9-81ED-4DB2-BD59-A6C34878D82A}">
                    <a16:rowId xmlns:a16="http://schemas.microsoft.com/office/drawing/2014/main" val="3067174837"/>
                  </a:ext>
                </a:extLst>
              </a:tr>
            </a:tbl>
          </a:graphicData>
        </a:graphic>
      </p:graphicFrame>
    </p:spTree>
    <p:extLst>
      <p:ext uri="{BB962C8B-B14F-4D97-AF65-F5344CB8AC3E}">
        <p14:creationId xmlns:p14="http://schemas.microsoft.com/office/powerpoint/2010/main" val="829368003"/>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L</a:t>
            </a:r>
            <a:r>
              <a:rPr lang="en-US" dirty="0" smtClean="0"/>
              <a:t>ogic </a:t>
            </a:r>
            <a:r>
              <a:rPr lang="en-US" dirty="0" smtClean="0"/>
              <a:t>toolbox</a:t>
            </a:r>
            <a:endParaRPr lang="en-US" dirty="0"/>
          </a:p>
        </p:txBody>
      </p:sp>
      <p:graphicFrame>
        <p:nvGraphicFramePr>
          <p:cNvPr id="3" name="Table 2"/>
          <p:cNvGraphicFramePr>
            <a:graphicFrameLocks noGrp="1"/>
          </p:cNvGraphicFramePr>
          <p:nvPr>
            <p:extLst/>
          </p:nvPr>
        </p:nvGraphicFramePr>
        <p:xfrm>
          <a:off x="1640032" y="2060214"/>
          <a:ext cx="6102350" cy="3680460"/>
        </p:xfrm>
        <a:graphic>
          <a:graphicData uri="http://schemas.openxmlformats.org/drawingml/2006/table">
            <a:tbl>
              <a:tblPr firstRow="1" bandRow="1">
                <a:tableStyleId>{5C22544A-7EE6-4342-B048-85BDC9FD1C3A}</a:tableStyleId>
              </a:tblPr>
              <a:tblGrid>
                <a:gridCol w="1051560">
                  <a:extLst>
                    <a:ext uri="{9D8B030D-6E8A-4147-A177-3AD203B41FA5}">
                      <a16:colId xmlns:a16="http://schemas.microsoft.com/office/drawing/2014/main" val="1031197790"/>
                    </a:ext>
                  </a:extLst>
                </a:gridCol>
                <a:gridCol w="4888230">
                  <a:extLst>
                    <a:ext uri="{9D8B030D-6E8A-4147-A177-3AD203B41FA5}">
                      <a16:colId xmlns:a16="http://schemas.microsoft.com/office/drawing/2014/main" val="3983012893"/>
                    </a:ext>
                  </a:extLst>
                </a:gridCol>
                <a:gridCol w="162560">
                  <a:extLst>
                    <a:ext uri="{9D8B030D-6E8A-4147-A177-3AD203B41FA5}">
                      <a16:colId xmlns:a16="http://schemas.microsoft.com/office/drawing/2014/main" val="3113016674"/>
                    </a:ext>
                  </a:extLst>
                </a:gridCol>
              </a:tblGrid>
              <a:tr h="278130">
                <a:tc>
                  <a:txBody>
                    <a:bodyPr/>
                    <a:lstStyle/>
                    <a:p>
                      <a:r>
                        <a:rPr lang="en-US" sz="1400" dirty="0" smtClean="0"/>
                        <a:t>Tool</a:t>
                      </a:r>
                      <a:endParaRPr lang="en-US" sz="1400" dirty="0"/>
                    </a:p>
                  </a:txBody>
                  <a:tcPr marL="68580" marR="68580" marT="34290" marB="34290"/>
                </a:tc>
                <a:tc gridSpan="2">
                  <a:txBody>
                    <a:bodyPr/>
                    <a:lstStyle/>
                    <a:p>
                      <a:r>
                        <a:rPr lang="en-US" sz="1400" dirty="0" smtClean="0"/>
                        <a:t>What it</a:t>
                      </a:r>
                      <a:r>
                        <a:rPr lang="en-US" sz="1400" baseline="0" dirty="0" smtClean="0"/>
                        <a:t> is</a:t>
                      </a:r>
                      <a:endParaRPr lang="en-US" sz="1400" dirty="0"/>
                    </a:p>
                  </a:txBody>
                  <a:tcPr marL="68580" marR="68580" marT="34290" marB="34290"/>
                </a:tc>
                <a:tc hMerge="1">
                  <a:txBody>
                    <a:bodyPr/>
                    <a:lstStyle/>
                    <a:p>
                      <a:endParaRPr lang="en-US"/>
                    </a:p>
                  </a:txBody>
                  <a:tcPr/>
                </a:tc>
                <a:extLst>
                  <a:ext uri="{0D108BD9-81ED-4DB2-BD59-A6C34878D82A}">
                    <a16:rowId xmlns:a16="http://schemas.microsoft.com/office/drawing/2014/main" val="4247988415"/>
                  </a:ext>
                </a:extLst>
              </a:tr>
              <a:tr h="480060">
                <a:tc>
                  <a:txBody>
                    <a:bodyPr/>
                    <a:lstStyle/>
                    <a:p>
                      <a:r>
                        <a:rPr lang="en-US" sz="1400" dirty="0" smtClean="0">
                          <a:sym typeface="Wingdings" panose="05000000000000000000" pitchFamily="2" charset="2"/>
                        </a:rPr>
                        <a:t>CTL</a:t>
                      </a:r>
                      <a:endParaRPr lang="en-US" sz="1400" dirty="0"/>
                    </a:p>
                  </a:txBody>
                  <a:tcPr marL="68580" marR="68580" marT="34290" marB="34290"/>
                </a:tc>
                <a:tc>
                  <a:txBody>
                    <a:bodyPr/>
                    <a:lstStyle/>
                    <a:p>
                      <a:r>
                        <a:rPr lang="en-US" sz="1400" dirty="0" smtClean="0"/>
                        <a:t>Computational Tree Logic</a:t>
                      </a:r>
                    </a:p>
                    <a:p>
                      <a:r>
                        <a:rPr lang="en-US" sz="1400" dirty="0" smtClean="0"/>
                        <a:t>Lets you specify properties of computations</a:t>
                      </a:r>
                      <a:endParaRPr lang="en-US" sz="1400" dirty="0"/>
                    </a:p>
                  </a:txBody>
                  <a:tcPr marL="68580" marR="68580" marT="34290" marB="34290"/>
                </a:tc>
                <a:tc rowSpan="6">
                  <a:txBody>
                    <a:bodyPr/>
                    <a:lstStyle/>
                    <a:p>
                      <a:endParaRPr lang="en-US" sz="1400"/>
                    </a:p>
                  </a:txBody>
                  <a:tcPr marL="68580" marR="68580" marT="34290" marB="34290"/>
                </a:tc>
                <a:extLst>
                  <a:ext uri="{0D108BD9-81ED-4DB2-BD59-A6C34878D82A}">
                    <a16:rowId xmlns:a16="http://schemas.microsoft.com/office/drawing/2014/main" val="1734299551"/>
                  </a:ext>
                </a:extLst>
              </a:tr>
              <a:tr h="480060">
                <a:tc>
                  <a:txBody>
                    <a:bodyPr/>
                    <a:lstStyle/>
                    <a:p>
                      <a:r>
                        <a:rPr lang="en-US" sz="1400" dirty="0" smtClean="0">
                          <a:sym typeface="Wingdings" panose="05000000000000000000" pitchFamily="2" charset="2"/>
                        </a:rPr>
                        <a:t>LTL</a:t>
                      </a:r>
                      <a:endParaRPr lang="en-US" sz="1400" dirty="0"/>
                    </a:p>
                  </a:txBody>
                  <a:tcPr marL="68580" marR="68580" marT="34290" marB="34290"/>
                </a:tc>
                <a:tc>
                  <a:txBody>
                    <a:bodyPr/>
                    <a:lstStyle/>
                    <a:p>
                      <a:r>
                        <a:rPr lang="en-US" sz="1400" dirty="0" smtClean="0">
                          <a:sym typeface="Wingdings" panose="05000000000000000000" pitchFamily="2" charset="2"/>
                        </a:rPr>
                        <a:t>Linear Time Temporal Logic</a:t>
                      </a:r>
                    </a:p>
                    <a:p>
                      <a:r>
                        <a:rPr lang="en-US" sz="1400" dirty="0" smtClean="0">
                          <a:sym typeface="Wingdings" panose="05000000000000000000" pitchFamily="2" charset="2"/>
                        </a:rPr>
                        <a:t>Lets</a:t>
                      </a:r>
                      <a:r>
                        <a:rPr lang="en-US" sz="1400" baseline="0" dirty="0" smtClean="0">
                          <a:sym typeface="Wingdings" panose="05000000000000000000" pitchFamily="2" charset="2"/>
                        </a:rPr>
                        <a:t> you specify with fairness assumptions</a:t>
                      </a:r>
                      <a:endParaRPr lang="en-US" sz="1400" dirty="0"/>
                    </a:p>
                  </a:txBody>
                  <a:tcPr marL="68580" marR="68580" marT="34290" marB="34290"/>
                </a:tc>
                <a:tc vMerge="1">
                  <a:txBody>
                    <a:bodyPr/>
                    <a:lstStyle/>
                    <a:p>
                      <a:endParaRPr lang="en-US"/>
                    </a:p>
                  </a:txBody>
                  <a:tcPr/>
                </a:tc>
                <a:extLst>
                  <a:ext uri="{0D108BD9-81ED-4DB2-BD59-A6C34878D82A}">
                    <a16:rowId xmlns:a16="http://schemas.microsoft.com/office/drawing/2014/main" val="2508672455"/>
                  </a:ext>
                </a:extLst>
              </a:tr>
              <a:tr h="480060">
                <a:tc>
                  <a:txBody>
                    <a:bodyPr/>
                    <a:lstStyle/>
                    <a:p>
                      <a:r>
                        <a:rPr lang="en-US" sz="1400" dirty="0" err="1" smtClean="0">
                          <a:sym typeface="Wingdings" panose="05000000000000000000" pitchFamily="2" charset="2"/>
                        </a:rPr>
                        <a:t>Datalog</a:t>
                      </a:r>
                      <a:endParaRPr lang="en-US" sz="1400" dirty="0"/>
                    </a:p>
                  </a:txBody>
                  <a:tcPr marL="68580" marR="68580" marT="34290" marB="34290"/>
                </a:tc>
                <a:tc>
                  <a:txBody>
                    <a:bodyPr/>
                    <a:lstStyle/>
                    <a:p>
                      <a:r>
                        <a:rPr lang="en-US" sz="1400" dirty="0" smtClean="0">
                          <a:sym typeface="Wingdings" panose="05000000000000000000" pitchFamily="2" charset="2"/>
                        </a:rPr>
                        <a:t>Horn</a:t>
                      </a:r>
                      <a:r>
                        <a:rPr lang="en-US" sz="1400" baseline="0" dirty="0" smtClean="0">
                          <a:sym typeface="Wingdings" panose="05000000000000000000" pitchFamily="2" charset="2"/>
                        </a:rPr>
                        <a:t> Clauses without function symbols</a:t>
                      </a:r>
                    </a:p>
                    <a:p>
                      <a:r>
                        <a:rPr lang="en-US" sz="1400" baseline="0" dirty="0" smtClean="0">
                          <a:sym typeface="Wingdings" panose="05000000000000000000" pitchFamily="2" charset="2"/>
                        </a:rPr>
                        <a:t>Lets you define sets by induction </a:t>
                      </a:r>
                      <a:endParaRPr lang="en-US" sz="1400" dirty="0"/>
                    </a:p>
                  </a:txBody>
                  <a:tcPr marL="68580" marR="68580" marT="34290" marB="34290"/>
                </a:tc>
                <a:tc vMerge="1">
                  <a:txBody>
                    <a:bodyPr/>
                    <a:lstStyle/>
                    <a:p>
                      <a:endParaRPr lang="en-US"/>
                    </a:p>
                  </a:txBody>
                  <a:tcPr/>
                </a:tc>
                <a:extLst>
                  <a:ext uri="{0D108BD9-81ED-4DB2-BD59-A6C34878D82A}">
                    <a16:rowId xmlns:a16="http://schemas.microsoft.com/office/drawing/2014/main" val="194340757"/>
                  </a:ext>
                </a:extLst>
              </a:tr>
              <a:tr h="480060">
                <a:tc>
                  <a:txBody>
                    <a:bodyPr/>
                    <a:lstStyle/>
                    <a:p>
                      <a:r>
                        <a:rPr lang="en-US" sz="1400" dirty="0" smtClean="0">
                          <a:sym typeface="Wingdings" panose="05000000000000000000" pitchFamily="2" charset="2"/>
                        </a:rPr>
                        <a:t>FO+TC</a:t>
                      </a:r>
                      <a:endParaRPr lang="en-US" sz="1400" dirty="0"/>
                    </a:p>
                  </a:txBody>
                  <a:tcPr marL="68580" marR="68580" marT="34290" marB="34290"/>
                </a:tc>
                <a:tc>
                  <a:txBody>
                    <a:bodyPr/>
                    <a:lstStyle/>
                    <a:p>
                      <a:r>
                        <a:rPr lang="en-US" sz="1400" dirty="0" smtClean="0">
                          <a:sym typeface="Wingdings" panose="05000000000000000000" pitchFamily="2" charset="2"/>
                        </a:rPr>
                        <a:t>First order</a:t>
                      </a:r>
                      <a:r>
                        <a:rPr lang="en-US" sz="1400" baseline="0" dirty="0" smtClean="0">
                          <a:sym typeface="Wingdings" panose="05000000000000000000" pitchFamily="2" charset="2"/>
                        </a:rPr>
                        <a:t> logic with transitive closure</a:t>
                      </a:r>
                    </a:p>
                    <a:p>
                      <a:r>
                        <a:rPr lang="en-US" sz="1400" baseline="0" dirty="0" smtClean="0">
                          <a:sym typeface="Wingdings" panose="05000000000000000000" pitchFamily="2" charset="2"/>
                        </a:rPr>
                        <a:t>Lets you take transitive closure of binary relation</a:t>
                      </a:r>
                      <a:endParaRPr lang="en-US" sz="1400" dirty="0"/>
                    </a:p>
                  </a:txBody>
                  <a:tcPr marL="68580" marR="68580" marT="34290" marB="34290"/>
                </a:tc>
                <a:tc vMerge="1">
                  <a:txBody>
                    <a:bodyPr/>
                    <a:lstStyle/>
                    <a:p>
                      <a:endParaRPr lang="en-US"/>
                    </a:p>
                  </a:txBody>
                  <a:tcPr/>
                </a:tc>
                <a:extLst>
                  <a:ext uri="{0D108BD9-81ED-4DB2-BD59-A6C34878D82A}">
                    <a16:rowId xmlns:a16="http://schemas.microsoft.com/office/drawing/2014/main" val="685696117"/>
                  </a:ext>
                </a:extLst>
              </a:tr>
              <a:tr h="685800">
                <a:tc>
                  <a:txBody>
                    <a:bodyPr/>
                    <a:lstStyle/>
                    <a:p>
                      <a:r>
                        <a:rPr lang="en-US" sz="1400" dirty="0" smtClean="0"/>
                        <a:t>KAT</a:t>
                      </a:r>
                      <a:endParaRPr lang="en-US" sz="1400" dirty="0"/>
                    </a:p>
                  </a:txBody>
                  <a:tcPr marL="68580" marR="68580" marT="34290" marB="34290"/>
                </a:tc>
                <a:tc>
                  <a:txBody>
                    <a:bodyPr/>
                    <a:lstStyle/>
                    <a:p>
                      <a:r>
                        <a:rPr lang="en-US" sz="1400" dirty="0" smtClean="0">
                          <a:sym typeface="Wingdings" panose="05000000000000000000" pitchFamily="2" charset="2"/>
                        </a:rPr>
                        <a:t>Kleene Algebra with Tests</a:t>
                      </a:r>
                    </a:p>
                    <a:p>
                      <a:r>
                        <a:rPr lang="en-US" sz="1400" dirty="0" smtClean="0">
                          <a:sym typeface="Wingdings" panose="05000000000000000000" pitchFamily="2" charset="2"/>
                        </a:rPr>
                        <a:t>Lets</a:t>
                      </a:r>
                      <a:r>
                        <a:rPr lang="en-US" sz="1400" baseline="0" dirty="0" smtClean="0">
                          <a:sym typeface="Wingdings" panose="05000000000000000000" pitchFamily="2" charset="2"/>
                        </a:rPr>
                        <a:t> you write down programs as a regular expression with conditional statements</a:t>
                      </a:r>
                      <a:endParaRPr lang="en-US" sz="1400" dirty="0"/>
                    </a:p>
                  </a:txBody>
                  <a:tcPr marL="68580" marR="68580" marT="34290" marB="34290"/>
                </a:tc>
                <a:tc vMerge="1">
                  <a:txBody>
                    <a:bodyPr/>
                    <a:lstStyle/>
                    <a:p>
                      <a:endParaRPr lang="en-US" dirty="0"/>
                    </a:p>
                  </a:txBody>
                  <a:tcPr/>
                </a:tc>
                <a:extLst>
                  <a:ext uri="{0D108BD9-81ED-4DB2-BD59-A6C34878D82A}">
                    <a16:rowId xmlns:a16="http://schemas.microsoft.com/office/drawing/2014/main" val="2013924264"/>
                  </a:ext>
                </a:extLst>
              </a:tr>
              <a:tr h="685800">
                <a:tc>
                  <a:txBody>
                    <a:bodyPr/>
                    <a:lstStyle/>
                    <a:p>
                      <a:r>
                        <a:rPr lang="en-US" sz="1400" dirty="0" smtClean="0"/>
                        <a:t>Relational Algebra </a:t>
                      </a:r>
                    </a:p>
                    <a:p>
                      <a:r>
                        <a:rPr lang="en-US" sz="1400" dirty="0" smtClean="0"/>
                        <a:t>(in Alloy)</a:t>
                      </a:r>
                      <a:endParaRPr lang="en-US" sz="1400" dirty="0"/>
                    </a:p>
                  </a:txBody>
                  <a:tcPr marL="68580" marR="68580" marT="34290" marB="34290"/>
                </a:tc>
                <a:tc>
                  <a:txBody>
                    <a:bodyPr/>
                    <a:lstStyle/>
                    <a:p>
                      <a:r>
                        <a:rPr lang="en-US" sz="1400" dirty="0" smtClean="0"/>
                        <a:t>Similar</a:t>
                      </a:r>
                      <a:r>
                        <a:rPr lang="en-US" sz="1400" baseline="0" dirty="0" smtClean="0"/>
                        <a:t> to FO+TC but composition of relations is first-class</a:t>
                      </a:r>
                    </a:p>
                    <a:p>
                      <a:endParaRPr lang="en-US" sz="1400" dirty="0"/>
                    </a:p>
                  </a:txBody>
                  <a:tcPr marL="68580" marR="68580" marT="34290" marB="34290"/>
                </a:tc>
                <a:tc vMerge="1">
                  <a:txBody>
                    <a:bodyPr/>
                    <a:lstStyle/>
                    <a:p>
                      <a:endParaRPr lang="en-US" dirty="0"/>
                    </a:p>
                  </a:txBody>
                  <a:tcPr/>
                </a:tc>
                <a:extLst>
                  <a:ext uri="{0D108BD9-81ED-4DB2-BD59-A6C34878D82A}">
                    <a16:rowId xmlns:a16="http://schemas.microsoft.com/office/drawing/2014/main" val="3876078294"/>
                  </a:ext>
                </a:extLst>
              </a:tr>
            </a:tbl>
          </a:graphicData>
        </a:graphic>
      </p:graphicFrame>
    </p:spTree>
    <p:extLst>
      <p:ext uri="{BB962C8B-B14F-4D97-AF65-F5344CB8AC3E}">
        <p14:creationId xmlns:p14="http://schemas.microsoft.com/office/powerpoint/2010/main" val="12188208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904457"/>
          </a:xfrm>
        </p:spPr>
        <p:txBody>
          <a:bodyPr>
            <a:normAutofit/>
          </a:bodyPr>
          <a:lstStyle/>
          <a:p>
            <a:r>
              <a:rPr lang="en-US" sz="4000" b="1" dirty="0" smtClean="0">
                <a:solidFill>
                  <a:srgbClr val="0070C0"/>
                </a:solidFill>
                <a:effectLst>
                  <a:outerShdw blurRad="38100" dist="38100" dir="2700000" algn="tl">
                    <a:srgbClr val="000000">
                      <a:alpha val="43137"/>
                    </a:srgbClr>
                  </a:outerShdw>
                </a:effectLst>
              </a:rPr>
              <a:t>Semantics Based Landscape (partial)</a:t>
            </a:r>
            <a:endParaRPr lang="en-US" sz="4000" b="1"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199" y="1600201"/>
            <a:ext cx="8686801" cy="4066674"/>
          </a:xfrm>
        </p:spPr>
        <p:txBody>
          <a:bodyPr>
            <a:normAutofit fontScale="92500"/>
          </a:bodyPr>
          <a:lstStyle/>
          <a:p>
            <a:pPr marL="0" indent="0">
              <a:buNone/>
            </a:pPr>
            <a:r>
              <a:rPr lang="en-US" b="1" dirty="0" smtClean="0">
                <a:solidFill>
                  <a:srgbClr val="00B050"/>
                </a:solidFill>
              </a:rPr>
              <a:t>Hoare style proofs </a:t>
            </a:r>
            <a:r>
              <a:rPr lang="en-US" dirty="0" smtClean="0"/>
              <a:t>(1960s-1980s)</a:t>
            </a:r>
            <a:r>
              <a:rPr lang="en-US" b="1" dirty="0" smtClean="0">
                <a:solidFill>
                  <a:srgbClr val="00B050"/>
                </a:solidFill>
              </a:rPr>
              <a:t>:</a:t>
            </a:r>
            <a:r>
              <a:rPr lang="en-US" dirty="0" smtClean="0"/>
              <a:t> axioms, inference rules</a:t>
            </a:r>
            <a:r>
              <a:rPr lang="en-US" dirty="0"/>
              <a:t>, invariants </a:t>
            </a:r>
            <a:r>
              <a:rPr lang="en-US" dirty="0" smtClean="0"/>
              <a:t>: </a:t>
            </a:r>
            <a:r>
              <a:rPr lang="en-US" dirty="0">
                <a:sym typeface="Wingdings" panose="05000000000000000000" pitchFamily="2" charset="2"/>
              </a:rPr>
              <a:t>scales poorly, hard for humans </a:t>
            </a:r>
            <a:endParaRPr lang="en-US" dirty="0" smtClean="0">
              <a:sym typeface="Wingdings" panose="05000000000000000000" pitchFamily="2" charset="2"/>
            </a:endParaRPr>
          </a:p>
          <a:p>
            <a:pPr marL="0" indent="0">
              <a:buNone/>
            </a:pPr>
            <a:r>
              <a:rPr lang="en-US" b="1" dirty="0" smtClean="0">
                <a:solidFill>
                  <a:srgbClr val="00B050"/>
                </a:solidFill>
                <a:sym typeface="Wingdings" panose="05000000000000000000" pitchFamily="2" charset="2"/>
              </a:rPr>
              <a:t>Model checking: </a:t>
            </a:r>
            <a:r>
              <a:rPr lang="en-US" dirty="0" smtClean="0">
                <a:sym typeface="Wingdings" panose="05000000000000000000" pitchFamily="2" charset="2"/>
              </a:rPr>
              <a:t>search </a:t>
            </a:r>
            <a:r>
              <a:rPr lang="en-US" i="1" dirty="0" smtClean="0">
                <a:sym typeface="Wingdings" panose="05000000000000000000" pitchFamily="2" charset="2"/>
              </a:rPr>
              <a:t>algorithmically</a:t>
            </a:r>
            <a:r>
              <a:rPr lang="en-US" dirty="0" smtClean="0">
                <a:sym typeface="Wingdings" panose="05000000000000000000" pitchFamily="2" charset="2"/>
              </a:rPr>
              <a:t> over state space to check P.  </a:t>
            </a:r>
            <a:r>
              <a:rPr lang="en-US" dirty="0">
                <a:sym typeface="Wingdings" panose="05000000000000000000" pitchFamily="2" charset="2"/>
              </a:rPr>
              <a:t>e</a:t>
            </a:r>
            <a:r>
              <a:rPr lang="en-US" dirty="0" smtClean="0">
                <a:sym typeface="Wingdings" panose="05000000000000000000" pitchFamily="2" charset="2"/>
              </a:rPr>
              <a:t>.g., </a:t>
            </a:r>
            <a:r>
              <a:rPr lang="en-US" dirty="0" err="1" smtClean="0">
                <a:sym typeface="Wingdings" panose="05000000000000000000" pitchFamily="2" charset="2"/>
              </a:rPr>
              <a:t>NuSMV</a:t>
            </a:r>
            <a:r>
              <a:rPr lang="en-US" dirty="0" smtClean="0">
                <a:sym typeface="Wingdings" panose="05000000000000000000" pitchFamily="2" charset="2"/>
              </a:rPr>
              <a:t>, Impact, IC3</a:t>
            </a:r>
          </a:p>
          <a:p>
            <a:pPr marL="0" indent="0">
              <a:buNone/>
            </a:pPr>
            <a:r>
              <a:rPr lang="en-US" b="1" dirty="0" smtClean="0">
                <a:solidFill>
                  <a:srgbClr val="00B050"/>
                </a:solidFill>
                <a:sym typeface="Wingdings" panose="05000000000000000000" pitchFamily="2" charset="2"/>
              </a:rPr>
              <a:t>Proof Assistants:</a:t>
            </a:r>
            <a:r>
              <a:rPr lang="en-US" b="1" dirty="0" smtClean="0">
                <a:sym typeface="Wingdings" panose="05000000000000000000" pitchFamily="2" charset="2"/>
              </a:rPr>
              <a:t>  </a:t>
            </a:r>
            <a:r>
              <a:rPr lang="en-US" dirty="0" smtClean="0">
                <a:sym typeface="Wingdings" panose="05000000000000000000" pitchFamily="2" charset="2"/>
              </a:rPr>
              <a:t>Humans help but system can check proofs. E.g., Coq</a:t>
            </a:r>
            <a:r>
              <a:rPr lang="en-US" dirty="0">
                <a:sym typeface="Wingdings" panose="05000000000000000000" pitchFamily="2" charset="2"/>
              </a:rPr>
              <a:t>, Isabelle. </a:t>
            </a:r>
            <a:endParaRPr lang="en-US" dirty="0" smtClean="0">
              <a:sym typeface="Wingdings" panose="05000000000000000000" pitchFamily="2" charset="2"/>
            </a:endParaRPr>
          </a:p>
          <a:p>
            <a:pPr marL="0" indent="0">
              <a:buNone/>
            </a:pPr>
            <a:r>
              <a:rPr lang="en-US" b="1" dirty="0" smtClean="0">
                <a:solidFill>
                  <a:srgbClr val="00B050"/>
                </a:solidFill>
                <a:sym typeface="Wingdings" panose="05000000000000000000" pitchFamily="2" charset="2"/>
              </a:rPr>
              <a:t>Testing:</a:t>
            </a:r>
            <a:r>
              <a:rPr lang="en-US" b="1" dirty="0" smtClean="0">
                <a:sym typeface="Wingdings" panose="05000000000000000000" pitchFamily="2" charset="2"/>
              </a:rPr>
              <a:t>  </a:t>
            </a:r>
            <a:r>
              <a:rPr lang="en-US" dirty="0">
                <a:sym typeface="Wingdings" panose="05000000000000000000" pitchFamily="2" charset="2"/>
              </a:rPr>
              <a:t>S</a:t>
            </a:r>
            <a:r>
              <a:rPr lang="en-US" dirty="0" smtClean="0">
                <a:sym typeface="Wingdings" panose="05000000000000000000" pitchFamily="2" charset="2"/>
              </a:rPr>
              <a:t>ymbolic execution to maximize coverage and check property failures (e.g., Klee, SAGE)</a:t>
            </a:r>
            <a:endParaRPr lang="en-US" dirty="0"/>
          </a:p>
        </p:txBody>
      </p:sp>
    </p:spTree>
    <p:extLst>
      <p:ext uri="{BB962C8B-B14F-4D97-AF65-F5344CB8AC3E}">
        <p14:creationId xmlns:p14="http://schemas.microsoft.com/office/powerpoint/2010/main" val="37075644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a:t>
            </a:r>
            <a:r>
              <a:rPr lang="en-US" dirty="0" smtClean="0"/>
              <a:t>roof </a:t>
            </a:r>
            <a:r>
              <a:rPr lang="en-US" dirty="0" smtClean="0"/>
              <a:t>and specification assistants</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3122576840"/>
              </p:ext>
            </p:extLst>
          </p:nvPr>
        </p:nvGraphicFramePr>
        <p:xfrm>
          <a:off x="1600794" y="2418676"/>
          <a:ext cx="6096000" cy="1691640"/>
        </p:xfrm>
        <a:graphic>
          <a:graphicData uri="http://schemas.openxmlformats.org/drawingml/2006/table">
            <a:tbl>
              <a:tblPr firstRow="1" bandRow="1">
                <a:tableStyleId>{5C22544A-7EE6-4342-B048-85BDC9FD1C3A}</a:tableStyleId>
              </a:tblPr>
              <a:tblGrid>
                <a:gridCol w="1051560">
                  <a:extLst>
                    <a:ext uri="{9D8B030D-6E8A-4147-A177-3AD203B41FA5}">
                      <a16:colId xmlns:a16="http://schemas.microsoft.com/office/drawing/2014/main" val="30563974"/>
                    </a:ext>
                  </a:extLst>
                </a:gridCol>
                <a:gridCol w="3360420">
                  <a:extLst>
                    <a:ext uri="{9D8B030D-6E8A-4147-A177-3AD203B41FA5}">
                      <a16:colId xmlns:a16="http://schemas.microsoft.com/office/drawing/2014/main" val="1159735027"/>
                    </a:ext>
                  </a:extLst>
                </a:gridCol>
                <a:gridCol w="1684020">
                  <a:extLst>
                    <a:ext uri="{9D8B030D-6E8A-4147-A177-3AD203B41FA5}">
                      <a16:colId xmlns:a16="http://schemas.microsoft.com/office/drawing/2014/main" val="54468824"/>
                    </a:ext>
                  </a:extLst>
                </a:gridCol>
              </a:tblGrid>
              <a:tr h="278130">
                <a:tc>
                  <a:txBody>
                    <a:bodyPr/>
                    <a:lstStyle/>
                    <a:p>
                      <a:r>
                        <a:rPr lang="en-US" sz="1400" dirty="0" smtClean="0"/>
                        <a:t>Tool</a:t>
                      </a:r>
                      <a:endParaRPr lang="en-US" sz="1400" dirty="0"/>
                    </a:p>
                  </a:txBody>
                  <a:tcPr marL="68580" marR="68580" marT="34290" marB="34290"/>
                </a:tc>
                <a:tc gridSpan="2">
                  <a:txBody>
                    <a:bodyPr/>
                    <a:lstStyle/>
                    <a:p>
                      <a:r>
                        <a:rPr lang="en-US" sz="1400" dirty="0" smtClean="0"/>
                        <a:t>What it does</a:t>
                      </a:r>
                      <a:endParaRPr lang="en-US" sz="1400" dirty="0"/>
                    </a:p>
                  </a:txBody>
                  <a:tcPr marL="68580" marR="68580" marT="34290" marB="34290"/>
                </a:tc>
                <a:tc hMerge="1">
                  <a:txBody>
                    <a:bodyPr/>
                    <a:lstStyle/>
                    <a:p>
                      <a:endParaRPr lang="en-US"/>
                    </a:p>
                  </a:txBody>
                  <a:tcPr/>
                </a:tc>
                <a:extLst>
                  <a:ext uri="{0D108BD9-81ED-4DB2-BD59-A6C34878D82A}">
                    <a16:rowId xmlns:a16="http://schemas.microsoft.com/office/drawing/2014/main" val="630153864"/>
                  </a:ext>
                </a:extLst>
              </a:tr>
              <a:tr h="278130">
                <a:tc>
                  <a:txBody>
                    <a:bodyPr/>
                    <a:lstStyle/>
                    <a:p>
                      <a:r>
                        <a:rPr lang="en-US" sz="1400" dirty="0" smtClean="0">
                          <a:sym typeface="Wingdings" panose="05000000000000000000" pitchFamily="2" charset="2"/>
                        </a:rPr>
                        <a:t>Coq</a:t>
                      </a:r>
                      <a:endParaRPr lang="en-US" sz="1400" dirty="0"/>
                    </a:p>
                  </a:txBody>
                  <a:tcPr marL="68580" marR="68580" marT="34290" marB="34290"/>
                </a:tc>
                <a:tc>
                  <a:txBody>
                    <a:bodyPr/>
                    <a:lstStyle/>
                    <a:p>
                      <a:r>
                        <a:rPr lang="en-US" sz="1400" dirty="0" smtClean="0"/>
                        <a:t>Interactive</a:t>
                      </a:r>
                      <a:r>
                        <a:rPr lang="en-US" sz="1400" baseline="0" dirty="0" smtClean="0"/>
                        <a:t> proof assistant</a:t>
                      </a:r>
                      <a:endParaRPr lang="en-US" sz="1400" dirty="0"/>
                    </a:p>
                  </a:txBody>
                  <a:tcPr marL="68580" marR="68580" marT="34290" marB="34290"/>
                </a:tc>
                <a:tc>
                  <a:txBody>
                    <a:bodyPr/>
                    <a:lstStyle/>
                    <a:p>
                      <a:r>
                        <a:rPr lang="en-US" sz="1400" baseline="0" dirty="0" err="1" smtClean="0"/>
                        <a:t>Coquand</a:t>
                      </a:r>
                      <a:r>
                        <a:rPr lang="en-US" sz="1400" baseline="0" dirty="0" smtClean="0"/>
                        <a:t> +</a:t>
                      </a:r>
                      <a:endParaRPr lang="en-US" sz="1400" dirty="0"/>
                    </a:p>
                  </a:txBody>
                  <a:tcPr marL="68580" marR="68580" marT="34290" marB="34290"/>
                </a:tc>
                <a:extLst>
                  <a:ext uri="{0D108BD9-81ED-4DB2-BD59-A6C34878D82A}">
                    <a16:rowId xmlns:a16="http://schemas.microsoft.com/office/drawing/2014/main" val="981032369"/>
                  </a:ext>
                </a:extLst>
              </a:tr>
              <a:tr h="278130">
                <a:tc>
                  <a:txBody>
                    <a:bodyPr/>
                    <a:lstStyle/>
                    <a:p>
                      <a:r>
                        <a:rPr lang="en-US" sz="1400" dirty="0" smtClean="0">
                          <a:sym typeface="Wingdings" panose="05000000000000000000" pitchFamily="2" charset="2"/>
                        </a:rPr>
                        <a:t>Isabelle</a:t>
                      </a:r>
                      <a:endParaRPr lang="en-US" sz="1400" dirty="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Interactive</a:t>
                      </a:r>
                      <a:r>
                        <a:rPr lang="en-US" sz="1400" baseline="0" dirty="0" smtClean="0"/>
                        <a:t> proof assistant</a:t>
                      </a:r>
                      <a:endParaRPr lang="en-US" sz="1400" dirty="0" smtClean="0"/>
                    </a:p>
                  </a:txBody>
                  <a:tcPr marL="68580" marR="68580" marT="34290" marB="34290"/>
                </a:tc>
                <a:tc>
                  <a:txBody>
                    <a:bodyPr/>
                    <a:lstStyle/>
                    <a:p>
                      <a:r>
                        <a:rPr lang="en-US" sz="1400" dirty="0" smtClean="0"/>
                        <a:t>Nipkow, Paulson</a:t>
                      </a:r>
                      <a:endParaRPr lang="en-US" sz="1400" dirty="0"/>
                    </a:p>
                  </a:txBody>
                  <a:tcPr marL="68580" marR="68580" marT="34290" marB="34290"/>
                </a:tc>
                <a:extLst>
                  <a:ext uri="{0D108BD9-81ED-4DB2-BD59-A6C34878D82A}">
                    <a16:rowId xmlns:a16="http://schemas.microsoft.com/office/drawing/2014/main" val="1198127299"/>
                  </a:ext>
                </a:extLst>
              </a:tr>
              <a:tr h="278130">
                <a:tc>
                  <a:txBody>
                    <a:bodyPr/>
                    <a:lstStyle/>
                    <a:p>
                      <a:r>
                        <a:rPr lang="en-US" sz="1400" dirty="0" smtClean="0"/>
                        <a:t>ACL2</a:t>
                      </a:r>
                      <a:endParaRPr lang="en-US" sz="1400" dirty="0"/>
                    </a:p>
                  </a:txBody>
                  <a:tcPr marL="68580" marR="68580" marT="34290" marB="34290"/>
                </a:tc>
                <a:tc>
                  <a:txBody>
                    <a:bodyPr/>
                    <a:lstStyle/>
                    <a:p>
                      <a:r>
                        <a:rPr lang="en-US" sz="1400" dirty="0" smtClean="0"/>
                        <a:t>A Computational Logic proof assistant</a:t>
                      </a:r>
                      <a:endParaRPr lang="en-US" sz="1400" dirty="0"/>
                    </a:p>
                  </a:txBody>
                  <a:tcPr marL="68580" marR="68580" marT="34290" marB="34290"/>
                </a:tc>
                <a:tc>
                  <a:txBody>
                    <a:bodyPr/>
                    <a:lstStyle/>
                    <a:p>
                      <a:r>
                        <a:rPr lang="en-US" sz="1400" dirty="0" smtClean="0"/>
                        <a:t>Boyer,</a:t>
                      </a:r>
                      <a:r>
                        <a:rPr lang="en-US" sz="1400" baseline="0" dirty="0" smtClean="0"/>
                        <a:t> Moore</a:t>
                      </a:r>
                      <a:endParaRPr lang="en-US" sz="1400" dirty="0"/>
                    </a:p>
                  </a:txBody>
                  <a:tcPr marL="68580" marR="68580" marT="34290" marB="34290"/>
                </a:tc>
                <a:extLst>
                  <a:ext uri="{0D108BD9-81ED-4DB2-BD59-A6C34878D82A}">
                    <a16:rowId xmlns:a16="http://schemas.microsoft.com/office/drawing/2014/main" val="173646191"/>
                  </a:ext>
                </a:extLst>
              </a:tr>
              <a:tr h="278130">
                <a:tc>
                  <a:txBody>
                    <a:bodyPr/>
                    <a:lstStyle/>
                    <a:p>
                      <a:r>
                        <a:rPr lang="en-US" sz="1400" dirty="0" smtClean="0"/>
                        <a:t>Alloy</a:t>
                      </a:r>
                      <a:endParaRPr lang="en-US" sz="1400" dirty="0"/>
                    </a:p>
                  </a:txBody>
                  <a:tcPr marL="68580" marR="68580" marT="34290" marB="34290"/>
                </a:tc>
                <a:tc>
                  <a:txBody>
                    <a:bodyPr/>
                    <a:lstStyle/>
                    <a:p>
                      <a:r>
                        <a:rPr lang="en-US" sz="1400" dirty="0" smtClean="0"/>
                        <a:t>Relational algebra specification environment</a:t>
                      </a:r>
                      <a:endParaRPr lang="en-US" sz="1400" dirty="0"/>
                    </a:p>
                  </a:txBody>
                  <a:tcPr marL="68580" marR="68580" marT="34290" marB="34290"/>
                </a:tc>
                <a:tc>
                  <a:txBody>
                    <a:bodyPr/>
                    <a:lstStyle/>
                    <a:p>
                      <a:r>
                        <a:rPr lang="en-US" sz="1400" dirty="0" smtClean="0"/>
                        <a:t>Jackson</a:t>
                      </a:r>
                      <a:endParaRPr lang="en-US" sz="1400" dirty="0"/>
                    </a:p>
                  </a:txBody>
                  <a:tcPr marL="68580" marR="68580" marT="34290" marB="34290"/>
                </a:tc>
                <a:extLst>
                  <a:ext uri="{0D108BD9-81ED-4DB2-BD59-A6C34878D82A}">
                    <a16:rowId xmlns:a16="http://schemas.microsoft.com/office/drawing/2014/main" val="1299605265"/>
                  </a:ext>
                </a:extLst>
              </a:tr>
              <a:tr h="278130">
                <a:tc>
                  <a:txBody>
                    <a:bodyPr/>
                    <a:lstStyle/>
                    <a:p>
                      <a:r>
                        <a:rPr lang="en-US" sz="1400" dirty="0" smtClean="0"/>
                        <a:t>PVS</a:t>
                      </a:r>
                      <a:endParaRPr lang="en-US" sz="1400" dirty="0"/>
                    </a:p>
                  </a:txBody>
                  <a:tcPr marL="68580" marR="68580" marT="34290" marB="34290"/>
                </a:tc>
                <a:tc>
                  <a:txBody>
                    <a:bodyPr/>
                    <a:lstStyle/>
                    <a:p>
                      <a:r>
                        <a:rPr lang="en-US" sz="1400" dirty="0" smtClean="0"/>
                        <a:t>Interactive proof assistant</a:t>
                      </a:r>
                      <a:endParaRPr lang="en-US" sz="1400" dirty="0"/>
                    </a:p>
                  </a:txBody>
                  <a:tcPr marL="68580" marR="68580" marT="34290" marB="34290"/>
                </a:tc>
                <a:tc>
                  <a:txBody>
                    <a:bodyPr/>
                    <a:lstStyle/>
                    <a:p>
                      <a:r>
                        <a:rPr lang="en-US" sz="1400" dirty="0" err="1" smtClean="0"/>
                        <a:t>Owre</a:t>
                      </a:r>
                      <a:r>
                        <a:rPr lang="en-US" sz="1400" dirty="0" smtClean="0"/>
                        <a:t>+ </a:t>
                      </a:r>
                      <a:endParaRPr lang="en-US" sz="1400" dirty="0"/>
                    </a:p>
                  </a:txBody>
                  <a:tcPr marL="68580" marR="68580" marT="34290" marB="34290"/>
                </a:tc>
                <a:extLst>
                  <a:ext uri="{0D108BD9-81ED-4DB2-BD59-A6C34878D82A}">
                    <a16:rowId xmlns:a16="http://schemas.microsoft.com/office/drawing/2014/main" val="656215460"/>
                  </a:ext>
                </a:extLst>
              </a:tr>
            </a:tbl>
          </a:graphicData>
        </a:graphic>
      </p:graphicFrame>
    </p:spTree>
    <p:extLst>
      <p:ext uri="{BB962C8B-B14F-4D97-AF65-F5344CB8AC3E}">
        <p14:creationId xmlns:p14="http://schemas.microsoft.com/office/powerpoint/2010/main" val="3679032823"/>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a:t>
            </a:r>
            <a:r>
              <a:rPr lang="en-US" dirty="0" smtClean="0"/>
              <a:t>utomatic </a:t>
            </a:r>
            <a:r>
              <a:rPr lang="en-US" dirty="0" smtClean="0"/>
              <a:t>theorem prover toolbox</a:t>
            </a:r>
            <a:endParaRPr lang="en-US" dirty="0"/>
          </a:p>
        </p:txBody>
      </p:sp>
      <p:graphicFrame>
        <p:nvGraphicFramePr>
          <p:cNvPr id="6" name="Table 5"/>
          <p:cNvGraphicFramePr>
            <a:graphicFrameLocks noGrp="1"/>
          </p:cNvGraphicFramePr>
          <p:nvPr>
            <p:extLst/>
          </p:nvPr>
        </p:nvGraphicFramePr>
        <p:xfrm>
          <a:off x="1524000" y="2436744"/>
          <a:ext cx="6096000" cy="2750820"/>
        </p:xfrm>
        <a:graphic>
          <a:graphicData uri="http://schemas.openxmlformats.org/drawingml/2006/table">
            <a:tbl>
              <a:tblPr firstRow="1" bandRow="1">
                <a:tableStyleId>{5C22544A-7EE6-4342-B048-85BDC9FD1C3A}</a:tableStyleId>
              </a:tblPr>
              <a:tblGrid>
                <a:gridCol w="1051560">
                  <a:extLst>
                    <a:ext uri="{9D8B030D-6E8A-4147-A177-3AD203B41FA5}">
                      <a16:colId xmlns:a16="http://schemas.microsoft.com/office/drawing/2014/main" val="30563974"/>
                    </a:ext>
                  </a:extLst>
                </a:gridCol>
                <a:gridCol w="3360420">
                  <a:extLst>
                    <a:ext uri="{9D8B030D-6E8A-4147-A177-3AD203B41FA5}">
                      <a16:colId xmlns:a16="http://schemas.microsoft.com/office/drawing/2014/main" val="1159735027"/>
                    </a:ext>
                  </a:extLst>
                </a:gridCol>
                <a:gridCol w="1684020">
                  <a:extLst>
                    <a:ext uri="{9D8B030D-6E8A-4147-A177-3AD203B41FA5}">
                      <a16:colId xmlns:a16="http://schemas.microsoft.com/office/drawing/2014/main" val="54468824"/>
                    </a:ext>
                  </a:extLst>
                </a:gridCol>
              </a:tblGrid>
              <a:tr h="278130">
                <a:tc>
                  <a:txBody>
                    <a:bodyPr/>
                    <a:lstStyle/>
                    <a:p>
                      <a:r>
                        <a:rPr lang="en-US" sz="1400" dirty="0" smtClean="0"/>
                        <a:t>Tool</a:t>
                      </a:r>
                      <a:endParaRPr lang="en-US" sz="1400" dirty="0"/>
                    </a:p>
                  </a:txBody>
                  <a:tcPr marL="68580" marR="68580" marT="34290" marB="34290"/>
                </a:tc>
                <a:tc gridSpan="2">
                  <a:txBody>
                    <a:bodyPr/>
                    <a:lstStyle/>
                    <a:p>
                      <a:r>
                        <a:rPr lang="en-US" sz="1400" dirty="0" smtClean="0"/>
                        <a:t>What it does</a:t>
                      </a:r>
                      <a:endParaRPr lang="en-US" sz="1400" dirty="0"/>
                    </a:p>
                  </a:txBody>
                  <a:tcPr marL="68580" marR="68580" marT="34290" marB="34290"/>
                </a:tc>
                <a:tc hMerge="1">
                  <a:txBody>
                    <a:bodyPr/>
                    <a:lstStyle/>
                    <a:p>
                      <a:endParaRPr lang="en-US"/>
                    </a:p>
                  </a:txBody>
                  <a:tcPr/>
                </a:tc>
                <a:extLst>
                  <a:ext uri="{0D108BD9-81ED-4DB2-BD59-A6C34878D82A}">
                    <a16:rowId xmlns:a16="http://schemas.microsoft.com/office/drawing/2014/main" val="630153864"/>
                  </a:ext>
                </a:extLst>
              </a:tr>
              <a:tr h="480060">
                <a:tc>
                  <a:txBody>
                    <a:bodyPr/>
                    <a:lstStyle/>
                    <a:p>
                      <a:r>
                        <a:rPr lang="en-US" sz="1400" dirty="0" smtClean="0"/>
                        <a:t>Z3</a:t>
                      </a:r>
                      <a:endParaRPr lang="en-US" sz="1400" dirty="0"/>
                    </a:p>
                  </a:txBody>
                  <a:tcPr marL="68580" marR="68580" marT="34290" marB="34290"/>
                </a:tc>
                <a:tc>
                  <a:txBody>
                    <a:bodyPr/>
                    <a:lstStyle/>
                    <a:p>
                      <a:r>
                        <a:rPr lang="en-US" sz="1400" dirty="0" smtClean="0"/>
                        <a:t>SMT solver</a:t>
                      </a:r>
                      <a:endParaRPr lang="en-US" sz="1400" dirty="0"/>
                    </a:p>
                  </a:txBody>
                  <a:tcPr marL="68580" marR="68580" marT="34290" marB="34290"/>
                </a:tc>
                <a:tc>
                  <a:txBody>
                    <a:bodyPr/>
                    <a:lstStyle/>
                    <a:p>
                      <a:r>
                        <a:rPr lang="en-US" sz="1400" dirty="0" smtClean="0"/>
                        <a:t>de Moura, Bjorner, Wintersteiger</a:t>
                      </a:r>
                      <a:endParaRPr lang="en-US" sz="1400" dirty="0"/>
                    </a:p>
                  </a:txBody>
                  <a:tcPr marL="68580" marR="68580" marT="34290" marB="34290"/>
                </a:tc>
                <a:extLst>
                  <a:ext uri="{0D108BD9-81ED-4DB2-BD59-A6C34878D82A}">
                    <a16:rowId xmlns:a16="http://schemas.microsoft.com/office/drawing/2014/main" val="3480262828"/>
                  </a:ext>
                </a:extLst>
              </a:tr>
              <a:tr h="278130">
                <a:tc>
                  <a:txBody>
                    <a:bodyPr/>
                    <a:lstStyle/>
                    <a:p>
                      <a:r>
                        <a:rPr lang="en-US" sz="1400" dirty="0" smtClean="0"/>
                        <a:t>Yices2</a:t>
                      </a:r>
                      <a:endParaRPr lang="en-US" sz="1400" dirty="0"/>
                    </a:p>
                  </a:txBody>
                  <a:tcPr marL="68580" marR="68580" marT="34290" marB="34290"/>
                </a:tc>
                <a:tc>
                  <a:txBody>
                    <a:bodyPr/>
                    <a:lstStyle/>
                    <a:p>
                      <a:r>
                        <a:rPr lang="en-US" sz="1400" dirty="0" smtClean="0"/>
                        <a:t>SMT solver</a:t>
                      </a:r>
                      <a:endParaRPr lang="en-US" sz="1400" dirty="0"/>
                    </a:p>
                  </a:txBody>
                  <a:tcPr marL="68580" marR="68580" marT="34290" marB="34290"/>
                </a:tc>
                <a:tc>
                  <a:txBody>
                    <a:bodyPr/>
                    <a:lstStyle/>
                    <a:p>
                      <a:r>
                        <a:rPr lang="en-US" sz="1400" dirty="0" smtClean="0"/>
                        <a:t>Dutertre</a:t>
                      </a:r>
                      <a:endParaRPr lang="en-US" sz="1400" dirty="0"/>
                    </a:p>
                  </a:txBody>
                  <a:tcPr marL="68580" marR="68580" marT="34290" marB="34290"/>
                </a:tc>
                <a:extLst>
                  <a:ext uri="{0D108BD9-81ED-4DB2-BD59-A6C34878D82A}">
                    <a16:rowId xmlns:a16="http://schemas.microsoft.com/office/drawing/2014/main" val="3500903595"/>
                  </a:ext>
                </a:extLst>
              </a:tr>
              <a:tr h="278130">
                <a:tc>
                  <a:txBody>
                    <a:bodyPr/>
                    <a:lstStyle/>
                    <a:p>
                      <a:r>
                        <a:rPr lang="en-US" sz="1400" dirty="0" smtClean="0"/>
                        <a:t>CVC4</a:t>
                      </a:r>
                      <a:endParaRPr lang="en-US" sz="1400" dirty="0"/>
                    </a:p>
                  </a:txBody>
                  <a:tcPr marL="68580" marR="68580" marT="34290" marB="34290"/>
                </a:tc>
                <a:tc>
                  <a:txBody>
                    <a:bodyPr/>
                    <a:lstStyle/>
                    <a:p>
                      <a:r>
                        <a:rPr lang="en-US" sz="1400" dirty="0" smtClean="0"/>
                        <a:t>SMT solver</a:t>
                      </a:r>
                      <a:endParaRPr lang="en-US" sz="1400" dirty="0"/>
                    </a:p>
                  </a:txBody>
                  <a:tcPr marL="68580" marR="68580" marT="34290" marB="34290"/>
                </a:tc>
                <a:tc>
                  <a:txBody>
                    <a:bodyPr/>
                    <a:lstStyle/>
                    <a:p>
                      <a:r>
                        <a:rPr lang="en-US" sz="1400" dirty="0" smtClean="0"/>
                        <a:t>Barrett</a:t>
                      </a:r>
                      <a:endParaRPr lang="en-US" sz="1400" dirty="0"/>
                    </a:p>
                  </a:txBody>
                  <a:tcPr marL="68580" marR="68580" marT="34290" marB="34290"/>
                </a:tc>
                <a:extLst>
                  <a:ext uri="{0D108BD9-81ED-4DB2-BD59-A6C34878D82A}">
                    <a16:rowId xmlns:a16="http://schemas.microsoft.com/office/drawing/2014/main" val="930766379"/>
                  </a:ext>
                </a:extLst>
              </a:tr>
              <a:tr h="278130">
                <a:tc>
                  <a:txBody>
                    <a:bodyPr/>
                    <a:lstStyle/>
                    <a:p>
                      <a:r>
                        <a:rPr lang="en-US" sz="1400" dirty="0" smtClean="0"/>
                        <a:t>MathSAT4</a:t>
                      </a:r>
                      <a:endParaRPr lang="en-US" sz="1400" dirty="0"/>
                    </a:p>
                  </a:txBody>
                  <a:tcPr marL="68580" marR="68580" marT="34290" marB="34290"/>
                </a:tc>
                <a:tc>
                  <a:txBody>
                    <a:bodyPr/>
                    <a:lstStyle/>
                    <a:p>
                      <a:r>
                        <a:rPr lang="en-US" sz="1400" dirty="0" smtClean="0"/>
                        <a:t>SMT solver</a:t>
                      </a:r>
                      <a:endParaRPr lang="en-US" sz="1400" dirty="0"/>
                    </a:p>
                  </a:txBody>
                  <a:tcPr marL="68580" marR="68580" marT="34290" marB="34290"/>
                </a:tc>
                <a:tc>
                  <a:txBody>
                    <a:bodyPr/>
                    <a:lstStyle/>
                    <a:p>
                      <a:r>
                        <a:rPr lang="en-US" sz="1400" dirty="0" smtClean="0"/>
                        <a:t>Griggio</a:t>
                      </a:r>
                      <a:endParaRPr lang="en-US" sz="1400" dirty="0"/>
                    </a:p>
                  </a:txBody>
                  <a:tcPr marL="68580" marR="68580" marT="34290" marB="34290"/>
                </a:tc>
                <a:extLst>
                  <a:ext uri="{0D108BD9-81ED-4DB2-BD59-A6C34878D82A}">
                    <a16:rowId xmlns:a16="http://schemas.microsoft.com/office/drawing/2014/main" val="2529419656"/>
                  </a:ext>
                </a:extLst>
              </a:tr>
              <a:tr h="278130">
                <a:tc>
                  <a:txBody>
                    <a:bodyPr/>
                    <a:lstStyle/>
                    <a:p>
                      <a:r>
                        <a:rPr lang="en-US" sz="1400" dirty="0" err="1" smtClean="0"/>
                        <a:t>MiniSAT</a:t>
                      </a:r>
                      <a:endParaRPr lang="en-US" sz="1400" dirty="0"/>
                    </a:p>
                  </a:txBody>
                  <a:tcPr marL="68580" marR="68580" marT="34290" marB="34290"/>
                </a:tc>
                <a:tc>
                  <a:txBody>
                    <a:bodyPr/>
                    <a:lstStyle/>
                    <a:p>
                      <a:r>
                        <a:rPr lang="en-US" sz="1400" dirty="0" smtClean="0"/>
                        <a:t>SAT solver</a:t>
                      </a:r>
                      <a:endParaRPr lang="en-US" sz="1400" dirty="0"/>
                    </a:p>
                  </a:txBody>
                  <a:tcPr marL="68580" marR="68580" marT="34290" marB="34290"/>
                </a:tc>
                <a:tc>
                  <a:txBody>
                    <a:bodyPr/>
                    <a:lstStyle/>
                    <a:p>
                      <a:r>
                        <a:rPr lang="en-US" sz="1400" dirty="0" err="1" smtClean="0"/>
                        <a:t>Een</a:t>
                      </a:r>
                      <a:r>
                        <a:rPr lang="en-US" sz="1400" dirty="0" smtClean="0"/>
                        <a:t>,</a:t>
                      </a:r>
                      <a:r>
                        <a:rPr lang="en-US" sz="1400" baseline="0" dirty="0" smtClean="0"/>
                        <a:t> </a:t>
                      </a:r>
                      <a:r>
                        <a:rPr lang="en-US" sz="1400" dirty="0" err="1" smtClean="0"/>
                        <a:t>Soerenson</a:t>
                      </a:r>
                      <a:endParaRPr lang="en-US" sz="1400" dirty="0"/>
                    </a:p>
                  </a:txBody>
                  <a:tcPr marL="68580" marR="68580" marT="34290" marB="34290"/>
                </a:tc>
                <a:extLst>
                  <a:ext uri="{0D108BD9-81ED-4DB2-BD59-A6C34878D82A}">
                    <a16:rowId xmlns:a16="http://schemas.microsoft.com/office/drawing/2014/main" val="2651685138"/>
                  </a:ext>
                </a:extLst>
              </a:tr>
              <a:tr h="278130">
                <a:tc>
                  <a:txBody>
                    <a:bodyPr/>
                    <a:lstStyle/>
                    <a:p>
                      <a:r>
                        <a:rPr lang="en-US" sz="1400" dirty="0" err="1" smtClean="0"/>
                        <a:t>Lingeling</a:t>
                      </a:r>
                      <a:endParaRPr lang="en-US" sz="1400" dirty="0"/>
                    </a:p>
                  </a:txBody>
                  <a:tcPr marL="68580" marR="68580" marT="34290" marB="34290"/>
                </a:tc>
                <a:tc>
                  <a:txBody>
                    <a:bodyPr/>
                    <a:lstStyle/>
                    <a:p>
                      <a:r>
                        <a:rPr lang="en-US" sz="1400" dirty="0" smtClean="0"/>
                        <a:t>SAT solver</a:t>
                      </a:r>
                      <a:endParaRPr lang="en-US" sz="1400" dirty="0"/>
                    </a:p>
                  </a:txBody>
                  <a:tcPr marL="68580" marR="68580" marT="34290" marB="34290"/>
                </a:tc>
                <a:tc>
                  <a:txBody>
                    <a:bodyPr/>
                    <a:lstStyle/>
                    <a:p>
                      <a:r>
                        <a:rPr lang="en-US" sz="1400" dirty="0" smtClean="0"/>
                        <a:t>Biere</a:t>
                      </a:r>
                    </a:p>
                  </a:txBody>
                  <a:tcPr marL="68580" marR="68580" marT="34290" marB="34290"/>
                </a:tc>
                <a:extLst>
                  <a:ext uri="{0D108BD9-81ED-4DB2-BD59-A6C34878D82A}">
                    <a16:rowId xmlns:a16="http://schemas.microsoft.com/office/drawing/2014/main" val="3283953924"/>
                  </a:ext>
                </a:extLst>
              </a:tr>
              <a:tr h="278130">
                <a:tc>
                  <a:txBody>
                    <a:bodyPr/>
                    <a:lstStyle/>
                    <a:p>
                      <a:r>
                        <a:rPr lang="en-US" sz="1400" dirty="0" err="1" smtClean="0"/>
                        <a:t>BuDDy</a:t>
                      </a:r>
                      <a:endParaRPr lang="en-US" sz="1400" dirty="0"/>
                    </a:p>
                  </a:txBody>
                  <a:tcPr marL="68580" marR="68580" marT="34290" marB="34290"/>
                </a:tc>
                <a:tc>
                  <a:txBody>
                    <a:bodyPr/>
                    <a:lstStyle/>
                    <a:p>
                      <a:r>
                        <a:rPr lang="en-US" sz="1400" dirty="0" smtClean="0"/>
                        <a:t>BDD package</a:t>
                      </a:r>
                      <a:endParaRPr lang="en-US" sz="1400" dirty="0"/>
                    </a:p>
                  </a:txBody>
                  <a:tcPr marL="68580" marR="68580" marT="34290" marB="34290"/>
                </a:tc>
                <a:tc>
                  <a:txBody>
                    <a:bodyPr/>
                    <a:lstStyle/>
                    <a:p>
                      <a:r>
                        <a:rPr lang="en-US" sz="1400" dirty="0" smtClean="0"/>
                        <a:t>Lind</a:t>
                      </a:r>
                      <a:endParaRPr lang="en-US" sz="1400" dirty="0"/>
                    </a:p>
                  </a:txBody>
                  <a:tcPr marL="68580" marR="68580" marT="34290" marB="34290"/>
                </a:tc>
                <a:extLst>
                  <a:ext uri="{0D108BD9-81ED-4DB2-BD59-A6C34878D82A}">
                    <a16:rowId xmlns:a16="http://schemas.microsoft.com/office/drawing/2014/main" val="2845249735"/>
                  </a:ext>
                </a:extLst>
              </a:tr>
              <a:tr h="278130">
                <a:tc>
                  <a:txBody>
                    <a:bodyPr/>
                    <a:lstStyle/>
                    <a:p>
                      <a:r>
                        <a:rPr lang="en-US" sz="1400" dirty="0" smtClean="0"/>
                        <a:t>CUDD</a:t>
                      </a:r>
                      <a:endParaRPr lang="en-US" sz="1400" dirty="0"/>
                    </a:p>
                  </a:txBody>
                  <a:tcPr marL="68580" marR="68580" marT="34290" marB="34290"/>
                </a:tc>
                <a:tc>
                  <a:txBody>
                    <a:bodyPr/>
                    <a:lstStyle/>
                    <a:p>
                      <a:r>
                        <a:rPr lang="en-US" sz="1400" dirty="0" smtClean="0"/>
                        <a:t>BDD package</a:t>
                      </a:r>
                      <a:endParaRPr lang="en-US" sz="1400" dirty="0"/>
                    </a:p>
                  </a:txBody>
                  <a:tcPr marL="68580" marR="68580" marT="34290" marB="34290"/>
                </a:tc>
                <a:tc>
                  <a:txBody>
                    <a:bodyPr/>
                    <a:lstStyle/>
                    <a:p>
                      <a:r>
                        <a:rPr lang="en-US" sz="1400" dirty="0" err="1" smtClean="0"/>
                        <a:t>Somenzi</a:t>
                      </a:r>
                      <a:endParaRPr lang="en-US" sz="1400" dirty="0"/>
                    </a:p>
                  </a:txBody>
                  <a:tcPr marL="68580" marR="68580" marT="34290" marB="34290"/>
                </a:tc>
                <a:extLst>
                  <a:ext uri="{0D108BD9-81ED-4DB2-BD59-A6C34878D82A}">
                    <a16:rowId xmlns:a16="http://schemas.microsoft.com/office/drawing/2014/main" val="1322573814"/>
                  </a:ext>
                </a:extLst>
              </a:tr>
            </a:tbl>
          </a:graphicData>
        </a:graphic>
      </p:graphicFrame>
    </p:spTree>
    <p:extLst>
      <p:ext uri="{BB962C8B-B14F-4D97-AF65-F5344CB8AC3E}">
        <p14:creationId xmlns:p14="http://schemas.microsoft.com/office/powerpoint/2010/main" val="981627097"/>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t>
            </a:r>
            <a:r>
              <a:rPr lang="en-US" dirty="0" smtClean="0"/>
              <a:t>ome Network </a:t>
            </a:r>
            <a:r>
              <a:rPr lang="en-US" dirty="0" smtClean="0"/>
              <a:t>Verification Tools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12965044"/>
              </p:ext>
            </p:extLst>
          </p:nvPr>
        </p:nvGraphicFramePr>
        <p:xfrm>
          <a:off x="332509" y="2178654"/>
          <a:ext cx="8478982" cy="3672840"/>
        </p:xfrm>
        <a:graphic>
          <a:graphicData uri="http://schemas.openxmlformats.org/drawingml/2006/table">
            <a:tbl>
              <a:tblPr firstRow="1" bandRow="1">
                <a:tableStyleId>{5C22544A-7EE6-4342-B048-85BDC9FD1C3A}</a:tableStyleId>
              </a:tblPr>
              <a:tblGrid>
                <a:gridCol w="1462625">
                  <a:extLst>
                    <a:ext uri="{9D8B030D-6E8A-4147-A177-3AD203B41FA5}">
                      <a16:colId xmlns:a16="http://schemas.microsoft.com/office/drawing/2014/main" val="30563974"/>
                    </a:ext>
                  </a:extLst>
                </a:gridCol>
                <a:gridCol w="2991611">
                  <a:extLst>
                    <a:ext uri="{9D8B030D-6E8A-4147-A177-3AD203B41FA5}">
                      <a16:colId xmlns:a16="http://schemas.microsoft.com/office/drawing/2014/main" val="1159735027"/>
                    </a:ext>
                  </a:extLst>
                </a:gridCol>
                <a:gridCol w="2064328">
                  <a:extLst>
                    <a:ext uri="{9D8B030D-6E8A-4147-A177-3AD203B41FA5}">
                      <a16:colId xmlns:a16="http://schemas.microsoft.com/office/drawing/2014/main" val="620051975"/>
                    </a:ext>
                  </a:extLst>
                </a:gridCol>
                <a:gridCol w="1960418">
                  <a:extLst>
                    <a:ext uri="{9D8B030D-6E8A-4147-A177-3AD203B41FA5}">
                      <a16:colId xmlns:a16="http://schemas.microsoft.com/office/drawing/2014/main" val="54468824"/>
                    </a:ext>
                  </a:extLst>
                </a:gridCol>
              </a:tblGrid>
              <a:tr h="274320">
                <a:tc>
                  <a:txBody>
                    <a:bodyPr/>
                    <a:lstStyle/>
                    <a:p>
                      <a:r>
                        <a:rPr lang="en-US" sz="1400" dirty="0" smtClean="0"/>
                        <a:t>Tool</a:t>
                      </a:r>
                      <a:endParaRPr lang="en-US" sz="1400" dirty="0"/>
                    </a:p>
                  </a:txBody>
                  <a:tcPr marL="68580" marR="68580" marT="34290" marB="34290"/>
                </a:tc>
                <a:tc>
                  <a:txBody>
                    <a:bodyPr/>
                    <a:lstStyle/>
                    <a:p>
                      <a:r>
                        <a:rPr lang="en-US" sz="1400" dirty="0" smtClean="0"/>
                        <a:t>What it does</a:t>
                      </a:r>
                      <a:endParaRPr lang="en-US" sz="1400" dirty="0"/>
                    </a:p>
                  </a:txBody>
                  <a:tcPr marL="68580" marR="68580" marT="34290" marB="34290"/>
                </a:tc>
                <a:tc gridSpan="2">
                  <a:txBody>
                    <a:bodyPr/>
                    <a:lstStyle/>
                    <a:p>
                      <a:r>
                        <a:rPr lang="en-US" sz="1400" dirty="0" smtClean="0"/>
                        <a:t>Based on</a:t>
                      </a:r>
                      <a:endParaRPr lang="en-US" sz="1400" dirty="0"/>
                    </a:p>
                  </a:txBody>
                  <a:tcPr marL="68580" marR="68580" marT="34290" marB="34290"/>
                </a:tc>
                <a:tc hMerge="1">
                  <a:txBody>
                    <a:bodyPr/>
                    <a:lstStyle/>
                    <a:p>
                      <a:endParaRPr lang="en-US"/>
                    </a:p>
                  </a:txBody>
                  <a:tcPr/>
                </a:tc>
                <a:extLst>
                  <a:ext uri="{0D108BD9-81ED-4DB2-BD59-A6C34878D82A}">
                    <a16:rowId xmlns:a16="http://schemas.microsoft.com/office/drawing/2014/main" val="630153864"/>
                  </a:ext>
                </a:extLst>
              </a:tr>
              <a:tr h="274320">
                <a:tc>
                  <a:txBody>
                    <a:bodyPr/>
                    <a:lstStyle/>
                    <a:p>
                      <a:r>
                        <a:rPr lang="en-US" sz="1400" dirty="0" smtClean="0"/>
                        <a:t>Margrave</a:t>
                      </a:r>
                      <a:endParaRPr lang="en-US" sz="1400" dirty="0"/>
                    </a:p>
                  </a:txBody>
                  <a:tcPr marL="68580" marR="68580" marT="34290" marB="34290"/>
                </a:tc>
                <a:tc>
                  <a:txBody>
                    <a:bodyPr/>
                    <a:lstStyle/>
                    <a:p>
                      <a:r>
                        <a:rPr lang="en-US" sz="1400" dirty="0" smtClean="0"/>
                        <a:t>Specification</a:t>
                      </a:r>
                      <a:r>
                        <a:rPr lang="en-US" sz="1400" baseline="0" dirty="0" smtClean="0"/>
                        <a:t> Environment</a:t>
                      </a:r>
                      <a:endParaRPr lang="en-US" sz="1400" dirty="0"/>
                    </a:p>
                  </a:txBody>
                  <a:tcPr marL="68580" marR="68580" marT="34290" marB="34290"/>
                </a:tc>
                <a:tc>
                  <a:txBody>
                    <a:bodyPr/>
                    <a:lstStyle/>
                    <a:p>
                      <a:r>
                        <a:rPr lang="en-US" sz="1400" dirty="0" smtClean="0"/>
                        <a:t>Alloy</a:t>
                      </a:r>
                      <a:endParaRPr lang="en-US" sz="1400" dirty="0"/>
                    </a:p>
                  </a:txBody>
                  <a:tcPr marL="68580" marR="68580" marT="34290" marB="34290"/>
                </a:tc>
                <a:tc>
                  <a:txBody>
                    <a:bodyPr/>
                    <a:lstStyle/>
                    <a:p>
                      <a:r>
                        <a:rPr lang="en-US" sz="1400" dirty="0" smtClean="0"/>
                        <a:t>Nelson,</a:t>
                      </a:r>
                      <a:r>
                        <a:rPr lang="en-US" sz="1400" baseline="0" dirty="0" smtClean="0"/>
                        <a:t> Krishnamurthi</a:t>
                      </a:r>
                      <a:endParaRPr lang="en-US" sz="1400" dirty="0"/>
                    </a:p>
                  </a:txBody>
                  <a:tcPr marL="68580" marR="68580" marT="34290" marB="34290"/>
                </a:tc>
                <a:extLst>
                  <a:ext uri="{0D108BD9-81ED-4DB2-BD59-A6C34878D82A}">
                    <a16:rowId xmlns:a16="http://schemas.microsoft.com/office/drawing/2014/main" val="3480262828"/>
                  </a:ext>
                </a:extLst>
              </a:tr>
              <a:tr h="274320">
                <a:tc>
                  <a:txBody>
                    <a:bodyPr/>
                    <a:lstStyle/>
                    <a:p>
                      <a:r>
                        <a:rPr lang="en-US" sz="1400" dirty="0" err="1" smtClean="0"/>
                        <a:t>AntEater</a:t>
                      </a:r>
                      <a:endParaRPr lang="en-US" sz="1400" dirty="0"/>
                    </a:p>
                  </a:txBody>
                  <a:tcPr marL="68580" marR="68580" marT="34290" marB="34290"/>
                </a:tc>
                <a:tc>
                  <a:txBody>
                    <a:bodyPr/>
                    <a:lstStyle/>
                    <a:p>
                      <a:r>
                        <a:rPr lang="en-US" sz="1400" dirty="0" smtClean="0"/>
                        <a:t>Bounded Model Checker</a:t>
                      </a:r>
                      <a:endParaRPr lang="en-US" sz="1400" dirty="0"/>
                    </a:p>
                  </a:txBody>
                  <a:tcPr marL="68580" marR="68580" marT="34290" marB="34290"/>
                </a:tc>
                <a:tc>
                  <a:txBody>
                    <a:bodyPr/>
                    <a:lstStyle/>
                    <a:p>
                      <a:r>
                        <a:rPr lang="en-US" sz="1400" dirty="0" err="1" smtClean="0"/>
                        <a:t>Yices</a:t>
                      </a:r>
                      <a:endParaRPr lang="en-US" sz="1400" dirty="0"/>
                    </a:p>
                  </a:txBody>
                  <a:tcPr marL="68580" marR="68580" marT="34290" marB="34290"/>
                </a:tc>
                <a:tc>
                  <a:txBody>
                    <a:bodyPr/>
                    <a:lstStyle/>
                    <a:p>
                      <a:r>
                        <a:rPr lang="en-US" sz="1400" dirty="0" smtClean="0"/>
                        <a:t>Godfrey</a:t>
                      </a:r>
                      <a:endParaRPr lang="en-US" sz="1400" dirty="0"/>
                    </a:p>
                  </a:txBody>
                  <a:tcPr marL="68580" marR="68580" marT="34290" marB="34290"/>
                </a:tc>
                <a:extLst>
                  <a:ext uri="{0D108BD9-81ED-4DB2-BD59-A6C34878D82A}">
                    <a16:rowId xmlns:a16="http://schemas.microsoft.com/office/drawing/2014/main" val="718199256"/>
                  </a:ext>
                </a:extLst>
              </a:tr>
              <a:tr h="274320">
                <a:tc>
                  <a:txBody>
                    <a:bodyPr/>
                    <a:lstStyle/>
                    <a:p>
                      <a:r>
                        <a:rPr lang="en-US" sz="1400" dirty="0" smtClean="0"/>
                        <a:t>Hassel</a:t>
                      </a:r>
                      <a:endParaRPr lang="en-US" sz="1400" dirty="0"/>
                    </a:p>
                  </a:txBody>
                  <a:tcPr marL="68580" marR="68580" marT="34290" marB="34290"/>
                </a:tc>
                <a:tc>
                  <a:txBody>
                    <a:bodyPr/>
                    <a:lstStyle/>
                    <a:p>
                      <a:r>
                        <a:rPr lang="en-US" sz="1400" dirty="0" smtClean="0"/>
                        <a:t>Symbolic Execution</a:t>
                      </a:r>
                      <a:r>
                        <a:rPr lang="en-US" sz="1400" baseline="0" dirty="0" smtClean="0"/>
                        <a:t>, reachability</a:t>
                      </a:r>
                      <a:endParaRPr lang="en-US" sz="1400" dirty="0"/>
                    </a:p>
                  </a:txBody>
                  <a:tcPr marL="68580" marR="68580" marT="34290" marB="34290"/>
                </a:tc>
                <a:tc>
                  <a:txBody>
                    <a:bodyPr/>
                    <a:lstStyle/>
                    <a:p>
                      <a:r>
                        <a:rPr lang="en-US" sz="1400" dirty="0" smtClean="0"/>
                        <a:t>Ternary bit-vectors</a:t>
                      </a:r>
                      <a:endParaRPr lang="en-US" sz="1400" dirty="0"/>
                    </a:p>
                  </a:txBody>
                  <a:tcPr marL="68580" marR="68580" marT="34290" marB="34290"/>
                </a:tc>
                <a:tc>
                  <a:txBody>
                    <a:bodyPr/>
                    <a:lstStyle/>
                    <a:p>
                      <a:r>
                        <a:rPr lang="en-US" sz="1400" dirty="0" err="1" smtClean="0"/>
                        <a:t>Peymen</a:t>
                      </a:r>
                      <a:endParaRPr lang="en-US" sz="1400" dirty="0"/>
                    </a:p>
                  </a:txBody>
                  <a:tcPr marL="68580" marR="68580" marT="34290" marB="34290"/>
                </a:tc>
                <a:extLst>
                  <a:ext uri="{0D108BD9-81ED-4DB2-BD59-A6C34878D82A}">
                    <a16:rowId xmlns:a16="http://schemas.microsoft.com/office/drawing/2014/main" val="156687578"/>
                  </a:ext>
                </a:extLst>
              </a:tr>
              <a:tr h="480060">
                <a:tc>
                  <a:txBody>
                    <a:bodyPr/>
                    <a:lstStyle/>
                    <a:p>
                      <a:r>
                        <a:rPr lang="en-US" sz="1400" dirty="0" err="1" smtClean="0"/>
                        <a:t>NoD</a:t>
                      </a:r>
                      <a:r>
                        <a:rPr lang="en-US" sz="1400" dirty="0" smtClean="0"/>
                        <a:t>/Z3</a:t>
                      </a:r>
                      <a:endParaRPr lang="en-US" sz="1400" dirty="0"/>
                    </a:p>
                  </a:txBody>
                  <a:tcPr marL="68580" marR="68580" marT="34290" marB="34290"/>
                </a:tc>
                <a:tc>
                  <a:txBody>
                    <a:bodyPr/>
                    <a:lstStyle/>
                    <a:p>
                      <a:r>
                        <a:rPr lang="en-US" sz="1400" dirty="0" smtClean="0"/>
                        <a:t>Network optimized </a:t>
                      </a:r>
                      <a:r>
                        <a:rPr lang="en-US" sz="1400" dirty="0" err="1" smtClean="0"/>
                        <a:t>Datalog</a:t>
                      </a:r>
                      <a:r>
                        <a:rPr lang="en-US" sz="1400" dirty="0" smtClean="0"/>
                        <a:t>, </a:t>
                      </a:r>
                      <a:r>
                        <a:rPr lang="en-US" sz="1400" baseline="0" dirty="0" smtClean="0"/>
                        <a:t>reachability</a:t>
                      </a:r>
                      <a:endParaRPr lang="en-US" sz="1400" dirty="0"/>
                    </a:p>
                  </a:txBody>
                  <a:tcPr marL="68580" marR="68580" marT="34290" marB="34290"/>
                </a:tc>
                <a:tc>
                  <a:txBody>
                    <a:bodyPr/>
                    <a:lstStyle/>
                    <a:p>
                      <a:r>
                        <a:rPr lang="en-US" sz="1400" dirty="0" err="1" smtClean="0"/>
                        <a:t>Datalog</a:t>
                      </a:r>
                      <a:r>
                        <a:rPr lang="en-US" sz="1400" baseline="0" dirty="0" smtClean="0"/>
                        <a:t> + ternary bit-vectors</a:t>
                      </a:r>
                      <a:endParaRPr lang="en-US" sz="1400" dirty="0"/>
                    </a:p>
                  </a:txBody>
                  <a:tcPr marL="68580" marR="68580" marT="34290" marB="34290"/>
                </a:tc>
                <a:tc>
                  <a:txBody>
                    <a:bodyPr/>
                    <a:lstStyle/>
                    <a:p>
                      <a:r>
                        <a:rPr lang="en-US" sz="1400" dirty="0" smtClean="0"/>
                        <a:t>Lopes</a:t>
                      </a:r>
                      <a:endParaRPr lang="en-US" sz="1400" dirty="0"/>
                    </a:p>
                  </a:txBody>
                  <a:tcPr marL="68580" marR="68580" marT="34290" marB="34290"/>
                </a:tc>
                <a:extLst>
                  <a:ext uri="{0D108BD9-81ED-4DB2-BD59-A6C34878D82A}">
                    <a16:rowId xmlns:a16="http://schemas.microsoft.com/office/drawing/2014/main" val="3573492853"/>
                  </a:ext>
                </a:extLst>
              </a:tr>
              <a:tr h="274320">
                <a:tc>
                  <a:txBody>
                    <a:bodyPr/>
                    <a:lstStyle/>
                    <a:p>
                      <a:r>
                        <a:rPr lang="en-US" sz="1400" dirty="0" err="1" smtClean="0"/>
                        <a:t>NetKAT</a:t>
                      </a:r>
                      <a:endParaRPr lang="en-US" sz="1400" dirty="0"/>
                    </a:p>
                  </a:txBody>
                  <a:tcPr marL="68580" marR="68580" marT="34290" marB="34290"/>
                </a:tc>
                <a:tc>
                  <a:txBody>
                    <a:bodyPr/>
                    <a:lstStyle/>
                    <a:p>
                      <a:r>
                        <a:rPr lang="en-US" sz="1400" dirty="0" smtClean="0"/>
                        <a:t>Network</a:t>
                      </a:r>
                      <a:r>
                        <a:rPr lang="en-US" sz="1400" baseline="0" dirty="0" smtClean="0"/>
                        <a:t>s as Kleene Algebra</a:t>
                      </a:r>
                      <a:endParaRPr lang="en-US" sz="1400" dirty="0"/>
                    </a:p>
                  </a:txBody>
                  <a:tcPr marL="68580" marR="68580" marT="34290" marB="34290"/>
                </a:tc>
                <a:tc>
                  <a:txBody>
                    <a:bodyPr/>
                    <a:lstStyle/>
                    <a:p>
                      <a:r>
                        <a:rPr lang="en-US" sz="1400" dirty="0" smtClean="0"/>
                        <a:t>Automata Theory</a:t>
                      </a:r>
                      <a:endParaRPr lang="en-US" sz="1400" dirty="0"/>
                    </a:p>
                  </a:txBody>
                  <a:tcPr marL="68580" marR="68580" marT="34290" marB="34290"/>
                </a:tc>
                <a:tc>
                  <a:txBody>
                    <a:bodyPr/>
                    <a:lstStyle/>
                    <a:p>
                      <a:r>
                        <a:rPr lang="en-US" sz="1400" dirty="0" smtClean="0"/>
                        <a:t>Foster</a:t>
                      </a:r>
                      <a:endParaRPr lang="en-US" sz="1400" dirty="0"/>
                    </a:p>
                  </a:txBody>
                  <a:tcPr marL="68580" marR="68580" marT="34290" marB="34290"/>
                </a:tc>
                <a:extLst>
                  <a:ext uri="{0D108BD9-81ED-4DB2-BD59-A6C34878D82A}">
                    <a16:rowId xmlns:a16="http://schemas.microsoft.com/office/drawing/2014/main" val="2383110218"/>
                  </a:ext>
                </a:extLst>
              </a:tr>
              <a:tr h="274320">
                <a:tc>
                  <a:txBody>
                    <a:bodyPr/>
                    <a:lstStyle/>
                    <a:p>
                      <a:r>
                        <a:rPr lang="en-US" sz="1400" dirty="0" err="1" smtClean="0"/>
                        <a:t>VeriFlow</a:t>
                      </a:r>
                      <a:endParaRPr lang="en-US" sz="1400" dirty="0"/>
                    </a:p>
                  </a:txBody>
                  <a:tcPr marL="68580" marR="68580" marT="34290" marB="34290"/>
                </a:tc>
                <a:tc>
                  <a:txBody>
                    <a:bodyPr/>
                    <a:lstStyle/>
                    <a:p>
                      <a:r>
                        <a:rPr lang="en-US" sz="1400" dirty="0" smtClean="0"/>
                        <a:t>Incremental</a:t>
                      </a:r>
                      <a:r>
                        <a:rPr lang="en-US" sz="1400" baseline="0" dirty="0" smtClean="0"/>
                        <a:t> verification</a:t>
                      </a:r>
                      <a:endParaRPr lang="en-US" sz="1400" dirty="0"/>
                    </a:p>
                  </a:txBody>
                  <a:tcPr marL="68580" marR="68580" marT="34290" marB="34290"/>
                </a:tc>
                <a:tc>
                  <a:txBody>
                    <a:bodyPr/>
                    <a:lstStyle/>
                    <a:p>
                      <a:r>
                        <a:rPr lang="en-US" sz="1400" dirty="0" smtClean="0"/>
                        <a:t>Tries</a:t>
                      </a:r>
                      <a:endParaRPr lang="en-US" sz="1400" dirty="0"/>
                    </a:p>
                  </a:txBody>
                  <a:tcPr marL="68580" marR="68580" marT="34290" marB="34290"/>
                </a:tc>
                <a:tc>
                  <a:txBody>
                    <a:bodyPr/>
                    <a:lstStyle/>
                    <a:p>
                      <a:r>
                        <a:rPr lang="en-US" sz="1400" dirty="0" smtClean="0"/>
                        <a:t>Khurshid</a:t>
                      </a:r>
                      <a:endParaRPr lang="en-US" sz="1400" dirty="0"/>
                    </a:p>
                  </a:txBody>
                  <a:tcPr marL="68580" marR="68580" marT="34290" marB="34290"/>
                </a:tc>
                <a:extLst>
                  <a:ext uri="{0D108BD9-81ED-4DB2-BD59-A6C34878D82A}">
                    <a16:rowId xmlns:a16="http://schemas.microsoft.com/office/drawing/2014/main" val="3855926127"/>
                  </a:ext>
                </a:extLst>
              </a:tr>
              <a:tr h="274320">
                <a:tc>
                  <a:txBody>
                    <a:bodyPr/>
                    <a:lstStyle/>
                    <a:p>
                      <a:r>
                        <a:rPr lang="en-US" sz="1400" dirty="0" err="1" smtClean="0"/>
                        <a:t>NetPlumber</a:t>
                      </a:r>
                      <a:endParaRPr lang="en-US" sz="1400" dirty="0"/>
                    </a:p>
                  </a:txBody>
                  <a:tcPr marL="68580" marR="68580" marT="34290" marB="34290"/>
                </a:tc>
                <a:tc>
                  <a:txBody>
                    <a:bodyPr/>
                    <a:lstStyle/>
                    <a:p>
                      <a:r>
                        <a:rPr lang="en-US" sz="1400" dirty="0" smtClean="0"/>
                        <a:t>Path queries using regular expressions, incremental verification</a:t>
                      </a:r>
                      <a:endParaRPr lang="en-US" sz="1400" dirty="0"/>
                    </a:p>
                  </a:txBody>
                  <a:tcPr marL="68580" marR="68580" marT="34290" marB="34290"/>
                </a:tc>
                <a:tc>
                  <a:txBody>
                    <a:bodyPr/>
                    <a:lstStyle/>
                    <a:p>
                      <a:r>
                        <a:rPr lang="en-US" sz="1400" dirty="0" smtClean="0"/>
                        <a:t>Header Spaces, slicing, regular</a:t>
                      </a:r>
                      <a:r>
                        <a:rPr lang="en-US" sz="1400" baseline="0" dirty="0" smtClean="0"/>
                        <a:t> expressions</a:t>
                      </a:r>
                      <a:endParaRPr lang="en-US" sz="1400" dirty="0"/>
                    </a:p>
                  </a:txBody>
                  <a:tcPr marL="68580" marR="68580" marT="34290" marB="34290"/>
                </a:tc>
                <a:tc>
                  <a:txBody>
                    <a:bodyPr/>
                    <a:lstStyle/>
                    <a:p>
                      <a:r>
                        <a:rPr lang="en-US" sz="1400" dirty="0" err="1" smtClean="0"/>
                        <a:t>Kazemian</a:t>
                      </a:r>
                      <a:endParaRPr lang="en-US" sz="1400" dirty="0"/>
                    </a:p>
                  </a:txBody>
                  <a:tcPr marL="68580" marR="68580" marT="34290" marB="34290"/>
                </a:tc>
                <a:extLst>
                  <a:ext uri="{0D108BD9-81ED-4DB2-BD59-A6C34878D82A}">
                    <a16:rowId xmlns:a16="http://schemas.microsoft.com/office/drawing/2014/main" val="1175071233"/>
                  </a:ext>
                </a:extLst>
              </a:tr>
              <a:tr h="480060">
                <a:tc>
                  <a:txBody>
                    <a:bodyPr/>
                    <a:lstStyle/>
                    <a:p>
                      <a:r>
                        <a:rPr lang="en-US" sz="1400" dirty="0" err="1" smtClean="0"/>
                        <a:t>SecGuru</a:t>
                      </a:r>
                      <a:endParaRPr lang="en-US" sz="1400" dirty="0"/>
                    </a:p>
                  </a:txBody>
                  <a:tcPr marL="68580" marR="68580" marT="34290" marB="34290"/>
                </a:tc>
                <a:tc>
                  <a:txBody>
                    <a:bodyPr/>
                    <a:lstStyle/>
                    <a:p>
                      <a:r>
                        <a:rPr lang="en-US" sz="1400" dirty="0" smtClean="0"/>
                        <a:t>Semantic</a:t>
                      </a:r>
                      <a:r>
                        <a:rPr lang="en-US" sz="1400" baseline="0" dirty="0" smtClean="0"/>
                        <a:t> Differences of forwarding tables and firewalls</a:t>
                      </a:r>
                      <a:endParaRPr lang="en-US" sz="1400" dirty="0"/>
                    </a:p>
                  </a:txBody>
                  <a:tcPr marL="68580" marR="68580" marT="34290" marB="34290"/>
                </a:tc>
                <a:tc>
                  <a:txBody>
                    <a:bodyPr/>
                    <a:lstStyle/>
                    <a:p>
                      <a:r>
                        <a:rPr lang="en-US" sz="1400" dirty="0" smtClean="0"/>
                        <a:t>SMT/Bit-vectors</a:t>
                      </a:r>
                      <a:endParaRPr lang="en-US" sz="1400" dirty="0"/>
                    </a:p>
                  </a:txBody>
                  <a:tcPr marL="68580" marR="68580" marT="34290" marB="34290"/>
                </a:tc>
                <a:tc>
                  <a:txBody>
                    <a:bodyPr/>
                    <a:lstStyle/>
                    <a:p>
                      <a:r>
                        <a:rPr lang="en-US" sz="1400" dirty="0" smtClean="0"/>
                        <a:t>Jayaraman</a:t>
                      </a:r>
                      <a:endParaRPr lang="en-US" sz="1400" dirty="0"/>
                    </a:p>
                  </a:txBody>
                  <a:tcPr marL="68580" marR="68580" marT="34290" marB="34290"/>
                </a:tc>
                <a:extLst>
                  <a:ext uri="{0D108BD9-81ED-4DB2-BD59-A6C34878D82A}">
                    <a16:rowId xmlns:a16="http://schemas.microsoft.com/office/drawing/2014/main" val="330204758"/>
                  </a:ext>
                </a:extLst>
              </a:tr>
              <a:tr h="274320">
                <a:tc>
                  <a:txBody>
                    <a:bodyPr/>
                    <a:lstStyle/>
                    <a:p>
                      <a:r>
                        <a:rPr lang="en-US" sz="1400" dirty="0" smtClean="0"/>
                        <a:t>VERMONT</a:t>
                      </a:r>
                      <a:endParaRPr lang="en-US" sz="1400" dirty="0"/>
                    </a:p>
                  </a:txBody>
                  <a:tcPr marL="68580" marR="68580" marT="34290" marB="34290"/>
                </a:tc>
                <a:tc>
                  <a:txBody>
                    <a:bodyPr/>
                    <a:lstStyle/>
                    <a:p>
                      <a:r>
                        <a:rPr lang="en-US" sz="1400" dirty="0" smtClean="0"/>
                        <a:t>Network</a:t>
                      </a:r>
                      <a:r>
                        <a:rPr lang="en-US" sz="1400" baseline="0" dirty="0" smtClean="0"/>
                        <a:t> </a:t>
                      </a:r>
                      <a:r>
                        <a:rPr lang="en-US" sz="1400" baseline="0" dirty="0" smtClean="0"/>
                        <a:t>Reachability, </a:t>
                      </a:r>
                      <a:r>
                        <a:rPr lang="en-US" sz="1400" baseline="0" dirty="0" err="1" smtClean="0"/>
                        <a:t>incrementality</a:t>
                      </a:r>
                      <a:endParaRPr lang="en-US" sz="1400" dirty="0"/>
                    </a:p>
                  </a:txBody>
                  <a:tcPr marL="68580" marR="68580" marT="34290" marB="34290"/>
                </a:tc>
                <a:tc>
                  <a:txBody>
                    <a:bodyPr/>
                    <a:lstStyle/>
                    <a:p>
                      <a:r>
                        <a:rPr lang="en-US" sz="1400" dirty="0" smtClean="0"/>
                        <a:t>FO + Transitive</a:t>
                      </a:r>
                      <a:r>
                        <a:rPr lang="en-US" sz="1400" baseline="0" dirty="0" smtClean="0"/>
                        <a:t> Closure</a:t>
                      </a:r>
                      <a:r>
                        <a:rPr lang="en-US" sz="1400" dirty="0" smtClean="0"/>
                        <a:t>, </a:t>
                      </a:r>
                      <a:r>
                        <a:rPr lang="en-US" sz="1400" dirty="0" smtClean="0"/>
                        <a:t>BDDs</a:t>
                      </a:r>
                      <a:endParaRPr lang="en-US" sz="1400" dirty="0"/>
                    </a:p>
                  </a:txBody>
                  <a:tcPr marL="68580" marR="68580" marT="34290" marB="34290"/>
                </a:tc>
                <a:tc>
                  <a:txBody>
                    <a:bodyPr/>
                    <a:lstStyle/>
                    <a:p>
                      <a:r>
                        <a:rPr lang="en-US" sz="1400" dirty="0" smtClean="0"/>
                        <a:t>Chemeritskiy</a:t>
                      </a:r>
                      <a:endParaRPr lang="en-US" sz="1400" dirty="0"/>
                    </a:p>
                  </a:txBody>
                  <a:tcPr marL="68580" marR="68580" marT="34290" marB="34290"/>
                </a:tc>
                <a:extLst>
                  <a:ext uri="{0D108BD9-81ED-4DB2-BD59-A6C34878D82A}">
                    <a16:rowId xmlns:a16="http://schemas.microsoft.com/office/drawing/2014/main" val="590611144"/>
                  </a:ext>
                </a:extLst>
              </a:tr>
            </a:tbl>
          </a:graphicData>
        </a:graphic>
      </p:graphicFrame>
    </p:spTree>
    <p:extLst>
      <p:ext uri="{BB962C8B-B14F-4D97-AF65-F5344CB8AC3E}">
        <p14:creationId xmlns:p14="http://schemas.microsoft.com/office/powerpoint/2010/main" val="1024419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458200" cy="904457"/>
          </a:xfrm>
          <a:prstGeom prst="rect">
            <a:avLst/>
          </a:prstGeom>
        </p:spPr>
        <p:txBody>
          <a:bodyPr>
            <a:norm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defTabSz="914400"/>
            <a:r>
              <a:rPr lang="en-US" sz="4000" b="1" dirty="0" smtClean="0">
                <a:solidFill>
                  <a:srgbClr val="0070C0"/>
                </a:solidFill>
                <a:effectLst>
                  <a:outerShdw blurRad="38100" dist="38100" dir="2700000" algn="tl">
                    <a:srgbClr val="000000">
                      <a:alpha val="43137"/>
                    </a:srgbClr>
                  </a:outerShdw>
                </a:effectLst>
              </a:rPr>
              <a:t>Ex: Approaches for Token Passing</a:t>
            </a:r>
            <a:endParaRPr lang="en-US" sz="4000" b="1" dirty="0">
              <a:solidFill>
                <a:srgbClr val="0070C0"/>
              </a:solidFill>
              <a:effectLst>
                <a:outerShdw blurRad="38100" dist="38100" dir="2700000" algn="tl">
                  <a:srgbClr val="000000">
                    <a:alpha val="43137"/>
                  </a:srgbClr>
                </a:outerShdw>
              </a:effectLst>
            </a:endParaRPr>
          </a:p>
        </p:txBody>
      </p:sp>
      <p:sp>
        <p:nvSpPr>
          <p:cNvPr id="3" name="Oval 2"/>
          <p:cNvSpPr/>
          <p:nvPr/>
        </p:nvSpPr>
        <p:spPr>
          <a:xfrm>
            <a:off x="3398820" y="1902840"/>
            <a:ext cx="733926" cy="6978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p:cNvCxnSpPr>
            <a:stCxn id="3" idx="5"/>
            <a:endCxn id="12" idx="1"/>
          </p:cNvCxnSpPr>
          <p:nvPr/>
        </p:nvCxnSpPr>
        <p:spPr>
          <a:xfrm>
            <a:off x="4025265" y="2498477"/>
            <a:ext cx="920916" cy="6757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1762627" y="3092115"/>
            <a:ext cx="733926" cy="6978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a:stCxn id="12" idx="3"/>
            <a:endCxn id="9" idx="7"/>
          </p:cNvCxnSpPr>
          <p:nvPr/>
        </p:nvCxnSpPr>
        <p:spPr>
          <a:xfrm flipH="1">
            <a:off x="3917784" y="3667700"/>
            <a:ext cx="1028397" cy="6040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3291339" y="4169542"/>
            <a:ext cx="733926" cy="6978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a:stCxn id="9" idx="1"/>
            <a:endCxn id="6" idx="5"/>
          </p:cNvCxnSpPr>
          <p:nvPr/>
        </p:nvCxnSpPr>
        <p:spPr>
          <a:xfrm flipH="1" flipV="1">
            <a:off x="2389072" y="3687752"/>
            <a:ext cx="1009748" cy="5839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4838700" y="3072063"/>
            <a:ext cx="733926" cy="6978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a:stCxn id="6" idx="7"/>
            <a:endCxn id="3" idx="3"/>
          </p:cNvCxnSpPr>
          <p:nvPr/>
        </p:nvCxnSpPr>
        <p:spPr>
          <a:xfrm flipV="1">
            <a:off x="2389072" y="2498477"/>
            <a:ext cx="1117229" cy="6958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519686" y="3330034"/>
            <a:ext cx="865292" cy="369332"/>
          </a:xfrm>
          <a:prstGeom prst="rect">
            <a:avLst/>
          </a:prstGeom>
          <a:noFill/>
        </p:spPr>
        <p:txBody>
          <a:bodyPr wrap="square" rtlCol="0">
            <a:spAutoFit/>
          </a:bodyPr>
          <a:lstStyle/>
          <a:p>
            <a:r>
              <a:rPr lang="en-US" dirty="0" smtClean="0"/>
              <a:t>Token</a:t>
            </a:r>
            <a:endParaRPr lang="en-US" dirty="0"/>
          </a:p>
        </p:txBody>
      </p:sp>
      <p:cxnSp>
        <p:nvCxnSpPr>
          <p:cNvPr id="24" name="Straight Arrow Connector 23"/>
          <p:cNvCxnSpPr/>
          <p:nvPr/>
        </p:nvCxnSpPr>
        <p:spPr>
          <a:xfrm flipH="1">
            <a:off x="4212255" y="3687752"/>
            <a:ext cx="293590" cy="2086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838700" y="2048920"/>
            <a:ext cx="4134465" cy="646331"/>
          </a:xfrm>
          <a:prstGeom prst="rect">
            <a:avLst/>
          </a:prstGeom>
          <a:noFill/>
        </p:spPr>
        <p:txBody>
          <a:bodyPr wrap="none" rtlCol="0">
            <a:spAutoFit/>
          </a:bodyPr>
          <a:lstStyle/>
          <a:p>
            <a:r>
              <a:rPr lang="en-US" dirty="0" smtClean="0">
                <a:solidFill>
                  <a:srgbClr val="CF6A3D"/>
                </a:solidFill>
              </a:rPr>
              <a:t>Inductive Invariant I:</a:t>
            </a:r>
            <a:r>
              <a:rPr lang="en-US" dirty="0" smtClean="0"/>
              <a:t> Exactly 1 token at</a:t>
            </a:r>
          </a:p>
          <a:p>
            <a:r>
              <a:rPr lang="en-US" dirty="0" smtClean="0"/>
              <a:t>Node or Link (also correctness spec)</a:t>
            </a:r>
            <a:endParaRPr lang="en-US" dirty="0"/>
          </a:p>
        </p:txBody>
      </p:sp>
      <p:sp>
        <p:nvSpPr>
          <p:cNvPr id="26" name="TextBox 25"/>
          <p:cNvSpPr txBox="1"/>
          <p:nvPr/>
        </p:nvSpPr>
        <p:spPr>
          <a:xfrm>
            <a:off x="947584" y="5021449"/>
            <a:ext cx="5045035" cy="369332"/>
          </a:xfrm>
          <a:prstGeom prst="rect">
            <a:avLst/>
          </a:prstGeom>
          <a:noFill/>
        </p:spPr>
        <p:txBody>
          <a:bodyPr wrap="none" rtlCol="0">
            <a:spAutoFit/>
          </a:bodyPr>
          <a:lstStyle/>
          <a:p>
            <a:r>
              <a:rPr lang="en-US" dirty="0" smtClean="0">
                <a:solidFill>
                  <a:srgbClr val="00B050"/>
                </a:solidFill>
              </a:rPr>
              <a:t>Proof Assistant </a:t>
            </a:r>
            <a:r>
              <a:rPr lang="en-US" dirty="0" smtClean="0"/>
              <a:t>: Show </a:t>
            </a:r>
            <a:r>
              <a:rPr lang="en-US" dirty="0"/>
              <a:t>e</a:t>
            </a:r>
            <a:r>
              <a:rPr lang="en-US" dirty="0" smtClean="0"/>
              <a:t>ach action  maintains I </a:t>
            </a:r>
          </a:p>
        </p:txBody>
      </p:sp>
      <p:sp>
        <p:nvSpPr>
          <p:cNvPr id="27" name="TextBox 26"/>
          <p:cNvSpPr txBox="1"/>
          <p:nvPr/>
        </p:nvSpPr>
        <p:spPr>
          <a:xfrm>
            <a:off x="947584" y="5527139"/>
            <a:ext cx="7327070" cy="1200329"/>
          </a:xfrm>
          <a:prstGeom prst="rect">
            <a:avLst/>
          </a:prstGeom>
          <a:noFill/>
        </p:spPr>
        <p:txBody>
          <a:bodyPr wrap="none" rtlCol="0">
            <a:spAutoFit/>
          </a:bodyPr>
          <a:lstStyle/>
          <a:p>
            <a:r>
              <a:rPr lang="en-US" dirty="0" smtClean="0">
                <a:solidFill>
                  <a:srgbClr val="00B050"/>
                </a:solidFill>
              </a:rPr>
              <a:t>Algorithmic Search</a:t>
            </a:r>
            <a:r>
              <a:rPr lang="en-US" dirty="0" smtClean="0"/>
              <a:t>: Want to show for all states reachable from s</a:t>
            </a:r>
            <a:r>
              <a:rPr lang="en-US" baseline="-25000" dirty="0" smtClean="0"/>
              <a:t>0</a:t>
            </a:r>
            <a:r>
              <a:rPr lang="en-US" dirty="0" smtClean="0"/>
              <a:t> that </a:t>
            </a:r>
          </a:p>
          <a:p>
            <a:r>
              <a:rPr lang="en-US" dirty="0" smtClean="0"/>
              <a:t>there is exactly 1 Token in every state.</a:t>
            </a:r>
          </a:p>
          <a:p>
            <a:endParaRPr lang="en-US" dirty="0"/>
          </a:p>
          <a:p>
            <a:r>
              <a:rPr lang="en-US" dirty="0" smtClean="0">
                <a:solidFill>
                  <a:srgbClr val="00B050"/>
                </a:solidFill>
              </a:rPr>
              <a:t>Testing:</a:t>
            </a:r>
            <a:r>
              <a:rPr lang="en-US" dirty="0" smtClean="0"/>
              <a:t> Generate executions to exercise every action.  </a:t>
            </a:r>
          </a:p>
        </p:txBody>
      </p:sp>
      <p:sp>
        <p:nvSpPr>
          <p:cNvPr id="28" name="TextBox 27"/>
          <p:cNvSpPr txBox="1"/>
          <p:nvPr/>
        </p:nvSpPr>
        <p:spPr>
          <a:xfrm>
            <a:off x="3634457" y="1941290"/>
            <a:ext cx="405213" cy="369332"/>
          </a:xfrm>
          <a:prstGeom prst="rect">
            <a:avLst/>
          </a:prstGeom>
          <a:noFill/>
        </p:spPr>
        <p:txBody>
          <a:bodyPr wrap="square" rtlCol="0">
            <a:spAutoFit/>
          </a:bodyPr>
          <a:lstStyle/>
          <a:p>
            <a:r>
              <a:rPr lang="en-US" dirty="0" smtClean="0"/>
              <a:t>A</a:t>
            </a:r>
            <a:endParaRPr lang="en-US" dirty="0"/>
          </a:p>
        </p:txBody>
      </p:sp>
      <p:sp>
        <p:nvSpPr>
          <p:cNvPr id="29" name="TextBox 28"/>
          <p:cNvSpPr txBox="1"/>
          <p:nvPr/>
        </p:nvSpPr>
        <p:spPr>
          <a:xfrm>
            <a:off x="4838700" y="1491551"/>
            <a:ext cx="3527632" cy="646331"/>
          </a:xfrm>
          <a:prstGeom prst="rect">
            <a:avLst/>
          </a:prstGeom>
          <a:noFill/>
        </p:spPr>
        <p:txBody>
          <a:bodyPr wrap="none" rtlCol="0">
            <a:spAutoFit/>
          </a:bodyPr>
          <a:lstStyle/>
          <a:p>
            <a:r>
              <a:rPr lang="en-US" dirty="0" smtClean="0">
                <a:solidFill>
                  <a:srgbClr val="CF6A3D"/>
                </a:solidFill>
              </a:rPr>
              <a:t>Program:</a:t>
            </a:r>
            <a:r>
              <a:rPr lang="en-US" dirty="0" smtClean="0"/>
              <a:t> Receive &amp; Send Token</a:t>
            </a:r>
          </a:p>
          <a:p>
            <a:r>
              <a:rPr lang="en-US" dirty="0" smtClean="0"/>
              <a:t>Initially: s</a:t>
            </a:r>
            <a:r>
              <a:rPr lang="en-US" baseline="-25000" dirty="0" smtClean="0"/>
              <a:t>0 </a:t>
            </a:r>
            <a:r>
              <a:rPr lang="en-US" dirty="0" smtClean="0"/>
              <a:t>token is at A</a:t>
            </a:r>
            <a:endParaRPr lang="en-US" dirty="0"/>
          </a:p>
        </p:txBody>
      </p:sp>
    </p:spTree>
    <p:extLst>
      <p:ext uri="{BB962C8B-B14F-4D97-AF65-F5344CB8AC3E}">
        <p14:creationId xmlns:p14="http://schemas.microsoft.com/office/powerpoint/2010/main" val="39304112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904457"/>
          </a:xfrm>
        </p:spPr>
        <p:txBody>
          <a:bodyPr>
            <a:normAutofit/>
          </a:bodyPr>
          <a:lstStyle/>
          <a:p>
            <a:r>
              <a:rPr lang="en-US" sz="4000" b="1" dirty="0" smtClean="0">
                <a:solidFill>
                  <a:srgbClr val="0070C0"/>
                </a:solidFill>
                <a:effectLst>
                  <a:outerShdw blurRad="38100" dist="38100" dir="2700000" algn="tl">
                    <a:srgbClr val="000000">
                      <a:alpha val="43137"/>
                    </a:srgbClr>
                  </a:outerShdw>
                </a:effectLst>
              </a:rPr>
              <a:t>Pros and Cons</a:t>
            </a:r>
            <a:endParaRPr lang="en-US" sz="4000" b="1"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199" y="1600201"/>
            <a:ext cx="8686801" cy="4066674"/>
          </a:xfrm>
        </p:spPr>
        <p:txBody>
          <a:bodyPr>
            <a:normAutofit fontScale="85000" lnSpcReduction="20000"/>
          </a:bodyPr>
          <a:lstStyle/>
          <a:p>
            <a:r>
              <a:rPr lang="en-US" dirty="0" smtClean="0">
                <a:solidFill>
                  <a:srgbClr val="00B050"/>
                </a:solidFill>
                <a:sym typeface="Wingdings" panose="05000000000000000000" pitchFamily="2" charset="2"/>
              </a:rPr>
              <a:t>Model checking: </a:t>
            </a:r>
            <a:r>
              <a:rPr lang="en-US" dirty="0" smtClean="0">
                <a:sym typeface="Wingdings" panose="05000000000000000000" pitchFamily="2" charset="2"/>
              </a:rPr>
              <a:t>SMV, </a:t>
            </a:r>
            <a:r>
              <a:rPr lang="en-US" dirty="0" err="1" smtClean="0">
                <a:sym typeface="Wingdings" panose="05000000000000000000" pitchFamily="2" charset="2"/>
              </a:rPr>
              <a:t>nuSMV</a:t>
            </a:r>
            <a:r>
              <a:rPr lang="en-US" dirty="0" smtClean="0">
                <a:sym typeface="Wingdings" panose="05000000000000000000" pitchFamily="2" charset="2"/>
              </a:rPr>
              <a:t>, Impact, IC3</a:t>
            </a:r>
          </a:p>
          <a:p>
            <a:pPr lvl="1"/>
            <a:r>
              <a:rPr lang="en-US" dirty="0" smtClean="0">
                <a:sym typeface="Wingdings" panose="05000000000000000000" pitchFamily="2" charset="2"/>
              </a:rPr>
              <a:t>Pros: “push-button verification”; </a:t>
            </a:r>
          </a:p>
          <a:p>
            <a:pPr lvl="1"/>
            <a:r>
              <a:rPr lang="en-US" dirty="0" smtClean="0">
                <a:sym typeface="Wingdings" panose="05000000000000000000" pitchFamily="2" charset="2"/>
              </a:rPr>
              <a:t>Cons: finite state systems (e.g., fixed network).  Hard to scale (needs abstraction, </a:t>
            </a:r>
            <a:r>
              <a:rPr lang="en-US" dirty="0" err="1" smtClean="0">
                <a:sym typeface="Wingdings" panose="05000000000000000000" pitchFamily="2" charset="2"/>
              </a:rPr>
              <a:t>equivalencing</a:t>
            </a:r>
            <a:r>
              <a:rPr lang="en-US" dirty="0" smtClean="0">
                <a:sym typeface="Wingdings" panose="05000000000000000000" pitchFamily="2" charset="2"/>
              </a:rPr>
              <a:t>, compression</a:t>
            </a:r>
            <a:r>
              <a:rPr lang="en-US" dirty="0" smtClean="0">
                <a:sym typeface="Wingdings" panose="05000000000000000000" pitchFamily="2" charset="2"/>
              </a:rPr>
              <a:t>)</a:t>
            </a:r>
          </a:p>
          <a:p>
            <a:r>
              <a:rPr lang="en-US" dirty="0" smtClean="0">
                <a:solidFill>
                  <a:srgbClr val="00B050"/>
                </a:solidFill>
                <a:sym typeface="Wingdings" panose="05000000000000000000" pitchFamily="2" charset="2"/>
              </a:rPr>
              <a:t>Proof Assistants:  </a:t>
            </a:r>
            <a:r>
              <a:rPr lang="en-US" dirty="0" smtClean="0">
                <a:sym typeface="Wingdings" panose="05000000000000000000" pitchFamily="2" charset="2"/>
              </a:rPr>
              <a:t>Coq, Isabelle. </a:t>
            </a:r>
          </a:p>
          <a:p>
            <a:pPr lvl="1"/>
            <a:r>
              <a:rPr lang="en-US" dirty="0" smtClean="0">
                <a:sym typeface="Wingdings" panose="05000000000000000000" pitchFamily="2" charset="2"/>
              </a:rPr>
              <a:t>Pros: Much harder work (must supply invariants)</a:t>
            </a:r>
          </a:p>
          <a:p>
            <a:pPr lvl="1"/>
            <a:r>
              <a:rPr lang="en-US" dirty="0" smtClean="0">
                <a:sym typeface="Wingdings" panose="05000000000000000000" pitchFamily="2" charset="2"/>
              </a:rPr>
              <a:t>Cons: works for infinite state systems (e.g., all networks) and ideally needs methods to suggest invariants</a:t>
            </a:r>
          </a:p>
          <a:p>
            <a:r>
              <a:rPr lang="en-US" dirty="0" smtClean="0">
                <a:solidFill>
                  <a:srgbClr val="00B050"/>
                </a:solidFill>
                <a:sym typeface="Wingdings" panose="05000000000000000000" pitchFamily="2" charset="2"/>
              </a:rPr>
              <a:t>Testing:</a:t>
            </a:r>
            <a:r>
              <a:rPr lang="en-US" dirty="0" smtClean="0">
                <a:sym typeface="Wingdings" panose="05000000000000000000" pitchFamily="2" charset="2"/>
              </a:rPr>
              <a:t> </a:t>
            </a:r>
          </a:p>
          <a:p>
            <a:pPr lvl="1"/>
            <a:r>
              <a:rPr lang="en-US" dirty="0" smtClean="0">
                <a:sym typeface="Wingdings" panose="05000000000000000000" pitchFamily="2" charset="2"/>
              </a:rPr>
              <a:t>Pros:  Can uncover bugs in large code without models</a:t>
            </a:r>
          </a:p>
          <a:p>
            <a:pPr lvl="1"/>
            <a:r>
              <a:rPr lang="en-US" dirty="0" smtClean="0">
                <a:sym typeface="Wingdings" panose="05000000000000000000" pitchFamily="2" charset="2"/>
              </a:rPr>
              <a:t>Cons:  Incomplete (state space too large), imprecise</a:t>
            </a:r>
            <a:endParaRPr lang="en-US" dirty="0"/>
          </a:p>
        </p:txBody>
      </p:sp>
    </p:spTree>
    <p:extLst>
      <p:ext uri="{BB962C8B-B14F-4D97-AF65-F5344CB8AC3E}">
        <p14:creationId xmlns:p14="http://schemas.microsoft.com/office/powerpoint/2010/main" val="25323105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rgbClr val="0070C0"/>
                </a:solidFill>
                <a:effectLst>
                  <a:outerShdw blurRad="38100" dist="38100" dir="2700000" algn="tl">
                    <a:srgbClr val="000000">
                      <a:alpha val="43137"/>
                    </a:srgbClr>
                  </a:outerShdw>
                </a:effectLst>
              </a:rPr>
              <a:t>To apply these techniques</a:t>
            </a:r>
            <a:endParaRPr lang="en-US" sz="4000" b="1" dirty="0">
              <a:solidFill>
                <a:srgbClr val="0070C0"/>
              </a:solidFill>
              <a:effectLst>
                <a:outerShdw blurRad="38100" dist="38100" dir="2700000" algn="tl">
                  <a:srgbClr val="000000">
                    <a:alpha val="43137"/>
                  </a:srgbClr>
                </a:outerShdw>
              </a:effectLst>
            </a:endParaRPr>
          </a:p>
        </p:txBody>
      </p:sp>
      <p:sp>
        <p:nvSpPr>
          <p:cNvPr id="5" name="Text Placeholder 4"/>
          <p:cNvSpPr>
            <a:spLocks noGrp="1"/>
          </p:cNvSpPr>
          <p:nvPr>
            <p:ph type="body" idx="1"/>
          </p:nvPr>
        </p:nvSpPr>
        <p:spPr/>
        <p:txBody>
          <a:bodyPr/>
          <a:lstStyle/>
          <a:p>
            <a:r>
              <a:rPr lang="en-US" dirty="0" smtClean="0"/>
              <a:t>Need to have:</a:t>
            </a:r>
            <a:endParaRPr lang="en-US" dirty="0"/>
          </a:p>
        </p:txBody>
      </p:sp>
      <p:sp>
        <p:nvSpPr>
          <p:cNvPr id="3" name="Content Placeholder 2"/>
          <p:cNvSpPr>
            <a:spLocks noGrp="1"/>
          </p:cNvSpPr>
          <p:nvPr>
            <p:ph sz="half" idx="2"/>
          </p:nvPr>
        </p:nvSpPr>
        <p:spPr>
          <a:xfrm>
            <a:off x="457200" y="2514510"/>
            <a:ext cx="4040188" cy="3951288"/>
          </a:xfrm>
        </p:spPr>
        <p:txBody>
          <a:bodyPr/>
          <a:lstStyle/>
          <a:p>
            <a:r>
              <a:rPr lang="en-US" dirty="0" smtClean="0"/>
              <a:t>a </a:t>
            </a:r>
            <a:r>
              <a:rPr lang="en-US" b="1" dirty="0" smtClean="0"/>
              <a:t>modelling language </a:t>
            </a:r>
            <a:r>
              <a:rPr lang="en-US" dirty="0" smtClean="0"/>
              <a:t>for networks</a:t>
            </a:r>
          </a:p>
          <a:p>
            <a:endParaRPr lang="en-US" dirty="0" smtClean="0"/>
          </a:p>
          <a:p>
            <a:r>
              <a:rPr lang="en-US" dirty="0" smtClean="0"/>
              <a:t>a </a:t>
            </a:r>
            <a:r>
              <a:rPr lang="en-US" b="1" dirty="0" smtClean="0"/>
              <a:t>specification language </a:t>
            </a:r>
            <a:r>
              <a:rPr lang="en-US" dirty="0" smtClean="0"/>
              <a:t>for correctness</a:t>
            </a:r>
          </a:p>
          <a:p>
            <a:endParaRPr lang="en-US" dirty="0" smtClean="0"/>
          </a:p>
          <a:p>
            <a:r>
              <a:rPr lang="en-US" dirty="0" smtClean="0"/>
              <a:t>a </a:t>
            </a:r>
            <a:r>
              <a:rPr lang="en-US" b="1" dirty="0" smtClean="0"/>
              <a:t>system</a:t>
            </a:r>
            <a:r>
              <a:rPr lang="en-US" dirty="0" smtClean="0"/>
              <a:t>, </a:t>
            </a:r>
            <a:r>
              <a:rPr lang="en-US" b="1" dirty="0" smtClean="0"/>
              <a:t>data structures </a:t>
            </a:r>
            <a:r>
              <a:rPr lang="en-US" dirty="0" smtClean="0"/>
              <a:t>to encode program and data and a </a:t>
            </a:r>
            <a:r>
              <a:rPr lang="en-US" b="1" dirty="0" smtClean="0"/>
              <a:t>solver</a:t>
            </a:r>
            <a:endParaRPr lang="en-US" dirty="0"/>
          </a:p>
        </p:txBody>
      </p:sp>
      <p:sp>
        <p:nvSpPr>
          <p:cNvPr id="6" name="Text Placeholder 5"/>
          <p:cNvSpPr>
            <a:spLocks noGrp="1"/>
          </p:cNvSpPr>
          <p:nvPr>
            <p:ph type="body" sz="quarter" idx="3"/>
          </p:nvPr>
        </p:nvSpPr>
        <p:spPr/>
        <p:txBody>
          <a:bodyPr/>
          <a:lstStyle/>
          <a:p>
            <a:r>
              <a:rPr lang="en-US" dirty="0" smtClean="0"/>
              <a:t>Examples:</a:t>
            </a:r>
            <a:endParaRPr lang="en-US" dirty="0"/>
          </a:p>
        </p:txBody>
      </p:sp>
      <p:sp>
        <p:nvSpPr>
          <p:cNvPr id="7" name="Content Placeholder 6"/>
          <p:cNvSpPr>
            <a:spLocks noGrp="1"/>
          </p:cNvSpPr>
          <p:nvPr>
            <p:ph sz="quarter" idx="4"/>
          </p:nvPr>
        </p:nvSpPr>
        <p:spPr>
          <a:xfrm>
            <a:off x="4645025" y="2514510"/>
            <a:ext cx="4041775" cy="3951288"/>
          </a:xfrm>
        </p:spPr>
        <p:txBody>
          <a:bodyPr/>
          <a:lstStyle/>
          <a:p>
            <a:r>
              <a:rPr lang="en-US" dirty="0" smtClean="0"/>
              <a:t>state </a:t>
            </a:r>
            <a:r>
              <a:rPr lang="en-US" dirty="0"/>
              <a:t>machines, </a:t>
            </a:r>
            <a:r>
              <a:rPr lang="en-US" dirty="0" err="1"/>
              <a:t>Datalog</a:t>
            </a:r>
            <a:r>
              <a:rPr lang="en-US" dirty="0"/>
              <a:t>, </a:t>
            </a:r>
            <a:r>
              <a:rPr lang="en-US" dirty="0" smtClean="0"/>
              <a:t>Propositional Logic</a:t>
            </a:r>
          </a:p>
          <a:p>
            <a:endParaRPr lang="en-US" dirty="0"/>
          </a:p>
          <a:p>
            <a:r>
              <a:rPr lang="en-US" dirty="0" smtClean="0"/>
              <a:t>CTL</a:t>
            </a:r>
            <a:r>
              <a:rPr lang="en-US" dirty="0"/>
              <a:t>, Modal </a:t>
            </a:r>
            <a:r>
              <a:rPr lang="en-US" dirty="0" smtClean="0"/>
              <a:t>Logic, </a:t>
            </a:r>
            <a:r>
              <a:rPr lang="en-US" dirty="0" err="1" smtClean="0"/>
              <a:t>Datalog</a:t>
            </a:r>
            <a:r>
              <a:rPr lang="en-US" dirty="0" smtClean="0"/>
              <a:t>, </a:t>
            </a:r>
          </a:p>
          <a:p>
            <a:endParaRPr lang="en-US" dirty="0" smtClean="0"/>
          </a:p>
          <a:p>
            <a:endParaRPr lang="en-US" dirty="0"/>
          </a:p>
          <a:p>
            <a:r>
              <a:rPr lang="en-US" dirty="0" err="1" smtClean="0"/>
              <a:t>NuSMV</a:t>
            </a:r>
            <a:r>
              <a:rPr lang="en-US" dirty="0" smtClean="0"/>
              <a:t> using BDDs </a:t>
            </a:r>
            <a:r>
              <a:rPr lang="en-US" dirty="0"/>
              <a:t>for </a:t>
            </a:r>
            <a:r>
              <a:rPr lang="en-US" dirty="0" smtClean="0"/>
              <a:t>routers and packets</a:t>
            </a:r>
            <a:endParaRPr lang="en-US" dirty="0"/>
          </a:p>
          <a:p>
            <a:endParaRPr lang="en-US" dirty="0"/>
          </a:p>
          <a:p>
            <a:endParaRPr lang="en-US" dirty="0"/>
          </a:p>
        </p:txBody>
      </p:sp>
      <p:cxnSp>
        <p:nvCxnSpPr>
          <p:cNvPr id="4" name="Straight Arrow Connector 3"/>
          <p:cNvCxnSpPr>
            <a:cxnSpLocks noChangeShapeType="1"/>
          </p:cNvCxnSpPr>
          <p:nvPr/>
        </p:nvCxnSpPr>
        <p:spPr bwMode="auto">
          <a:xfrm>
            <a:off x="1764119" y="2786364"/>
            <a:ext cx="0" cy="429665"/>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8394823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rgbClr val="0070C0"/>
                </a:solidFill>
                <a:effectLst>
                  <a:outerShdw blurRad="38100" dist="38100" dir="2700000" algn="tl">
                    <a:srgbClr val="000000">
                      <a:alpha val="43137"/>
                    </a:srgbClr>
                  </a:outerShdw>
                </a:effectLst>
              </a:rPr>
              <a:t>Reactive System/State Machine</a:t>
            </a:r>
            <a:endParaRPr lang="en-US" sz="4000" b="1" dirty="0">
              <a:solidFill>
                <a:srgbClr val="0070C0"/>
              </a:solidFill>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3" name="Content Placeholder 2"/>
              <p:cNvSpPr>
                <a:spLocks noGrp="1"/>
              </p:cNvSpPr>
              <p:nvPr>
                <p:ph sz="half" idx="2"/>
              </p:nvPr>
            </p:nvSpPr>
            <p:spPr>
              <a:xfrm>
                <a:off x="457199" y="1417638"/>
                <a:ext cx="4624629" cy="3951288"/>
              </a:xfrm>
            </p:spPr>
            <p:txBody>
              <a:bodyPr/>
              <a:lstStyle/>
              <a:p>
                <a:pPr marL="0" indent="0">
                  <a:buNone/>
                </a:pPr>
                <a:r>
                  <a:rPr lang="en-US" b="0" dirty="0" smtClean="0"/>
                  <a:t> </a:t>
                </a:r>
                <a14:m>
                  <m:oMath xmlns:m="http://schemas.openxmlformats.org/officeDocument/2006/math">
                    <m:d>
                      <m:dPr>
                        <m:begChr m:val="〈"/>
                        <m:endChr m:val="〉"/>
                        <m:ctrlPr>
                          <a:rPr lang="en-US" b="0" i="1" dirty="0" smtClean="0">
                            <a:latin typeface="Cambria Math" panose="02040503050406030204" pitchFamily="18" charset="0"/>
                          </a:rPr>
                        </m:ctrlPr>
                      </m:dPr>
                      <m:e>
                        <m:r>
                          <a:rPr lang="en-US" b="0" i="1" dirty="0" smtClean="0">
                            <a:latin typeface="Cambria Math" panose="02040503050406030204" pitchFamily="18" charset="0"/>
                          </a:rPr>
                          <m:t>𝑆</m:t>
                        </m:r>
                        <m:r>
                          <a:rPr lang="en-US" b="0" i="1" dirty="0" smtClean="0">
                            <a:latin typeface="Cambria Math" panose="02040503050406030204" pitchFamily="18" charset="0"/>
                          </a:rPr>
                          <m:t>, </m:t>
                        </m:r>
                        <m:r>
                          <a:rPr lang="en-US" b="0" i="1" dirty="0" smtClean="0">
                            <a:latin typeface="Cambria Math" panose="02040503050406030204" pitchFamily="18" charset="0"/>
                          </a:rPr>
                          <m:t>𝐼𝑛𝑖𝑡</m:t>
                        </m:r>
                        <m:r>
                          <a:rPr lang="en-US" b="0" i="1" dirty="0" smtClean="0">
                            <a:latin typeface="Cambria Math" panose="02040503050406030204" pitchFamily="18" charset="0"/>
                          </a:rPr>
                          <m:t>, </m:t>
                        </m:r>
                        <m:r>
                          <a:rPr lang="en-US" b="0" i="1" dirty="0" smtClean="0">
                            <a:latin typeface="Cambria Math" panose="02040503050406030204" pitchFamily="18" charset="0"/>
                          </a:rPr>
                          <m:t>𝑇</m:t>
                        </m:r>
                      </m:e>
                    </m:d>
                  </m:oMath>
                </a14:m>
                <a:endParaRPr lang="en-US" b="0" dirty="0" smtClean="0"/>
              </a:p>
              <a:p>
                <a14:m>
                  <m:oMath xmlns:m="http://schemas.openxmlformats.org/officeDocument/2006/math">
                    <m:r>
                      <a:rPr lang="en-US" i="1" dirty="0">
                        <a:latin typeface="Cambria Math" panose="02040503050406030204" pitchFamily="18" charset="0"/>
                      </a:rPr>
                      <m:t>𝑆</m:t>
                    </m:r>
                  </m:oMath>
                </a14:m>
                <a:r>
                  <a:rPr lang="en-US" dirty="0" smtClean="0"/>
                  <a:t> – set of states</a:t>
                </a:r>
              </a:p>
              <a:p>
                <a14:m>
                  <m:oMath xmlns:m="http://schemas.openxmlformats.org/officeDocument/2006/math">
                    <m:r>
                      <a:rPr lang="en-US" i="1" dirty="0" smtClean="0">
                        <a:latin typeface="Cambria Math" panose="02040503050406030204" pitchFamily="18" charset="0"/>
                      </a:rPr>
                      <m:t>𝐼𝑛𝑖𝑡</m:t>
                    </m:r>
                    <m:r>
                      <a:rPr lang="en-US" b="0" i="1" dirty="0" smtClean="0">
                        <a:latin typeface="Cambria Math" panose="02040503050406030204" pitchFamily="18" charset="0"/>
                      </a:rPr>
                      <m:t>⊆</m:t>
                    </m:r>
                    <m:r>
                      <a:rPr lang="en-US" i="1" dirty="0" smtClean="0">
                        <a:latin typeface="Cambria Math" panose="02040503050406030204" pitchFamily="18" charset="0"/>
                      </a:rPr>
                      <m:t> </m:t>
                    </m:r>
                    <m:r>
                      <a:rPr lang="en-US" i="1" dirty="0" smtClean="0">
                        <a:latin typeface="Cambria Math" panose="02040503050406030204" pitchFamily="18" charset="0"/>
                      </a:rPr>
                      <m:t>𝑆</m:t>
                    </m:r>
                    <m:r>
                      <a:rPr lang="en-US" i="1" dirty="0" smtClean="0">
                        <a:latin typeface="Cambria Math" panose="02040503050406030204" pitchFamily="18" charset="0"/>
                      </a:rPr>
                      <m:t> </m:t>
                    </m:r>
                  </m:oMath>
                </a14:m>
                <a:r>
                  <a:rPr lang="en-US" dirty="0" smtClean="0"/>
                  <a:t>– set initial states</a:t>
                </a:r>
              </a:p>
              <a:p>
                <a14:m>
                  <m:oMath xmlns:m="http://schemas.openxmlformats.org/officeDocument/2006/math">
                    <m:r>
                      <a:rPr lang="en-US" i="1" dirty="0" smtClean="0">
                        <a:latin typeface="Cambria Math" panose="02040503050406030204" pitchFamily="18" charset="0"/>
                      </a:rPr>
                      <m:t>𝑇</m:t>
                    </m:r>
                    <m:r>
                      <a:rPr lang="en-US" b="0" i="1" dirty="0" smtClean="0">
                        <a:latin typeface="Cambria Math" panose="02040503050406030204" pitchFamily="18" charset="0"/>
                      </a:rPr>
                      <m:t>⊆</m:t>
                    </m:r>
                    <m:r>
                      <a:rPr lang="en-US" i="1" dirty="0" smtClean="0">
                        <a:latin typeface="Cambria Math" panose="02040503050406030204" pitchFamily="18" charset="0"/>
                      </a:rPr>
                      <m:t> </m:t>
                    </m:r>
                    <m:r>
                      <a:rPr lang="en-US" i="1" dirty="0" smtClean="0">
                        <a:latin typeface="Cambria Math" panose="02040503050406030204" pitchFamily="18" charset="0"/>
                      </a:rPr>
                      <m:t>𝑆</m:t>
                    </m:r>
                    <m:r>
                      <a:rPr lang="en-US" b="0" i="1" dirty="0" smtClean="0">
                        <a:latin typeface="Cambria Math" panose="02040503050406030204" pitchFamily="18" charset="0"/>
                      </a:rPr>
                      <m:t>×</m:t>
                    </m:r>
                    <m:r>
                      <a:rPr lang="en-US" i="1" dirty="0" smtClean="0">
                        <a:latin typeface="Cambria Math" panose="02040503050406030204" pitchFamily="18" charset="0"/>
                      </a:rPr>
                      <m:t>𝑆</m:t>
                    </m:r>
                    <m:r>
                      <a:rPr lang="en-US" i="1" dirty="0" smtClean="0">
                        <a:latin typeface="Cambria Math" panose="02040503050406030204" pitchFamily="18" charset="0"/>
                      </a:rPr>
                      <m:t> </m:t>
                    </m:r>
                  </m:oMath>
                </a14:m>
                <a:r>
                  <a:rPr lang="en-US" dirty="0" smtClean="0"/>
                  <a:t>–  transitions</a:t>
                </a:r>
                <a:endParaRPr lang="en-US" dirty="0"/>
              </a:p>
              <a:p>
                <a:pPr marL="0" indent="0">
                  <a:buNone/>
                </a:pPr>
                <a:endParaRPr lang="en-US" b="1" dirty="0" smtClean="0"/>
              </a:p>
              <a:p>
                <a:pPr marL="0" indent="0">
                  <a:buNone/>
                </a:pPr>
                <a:r>
                  <a:rPr lang="en-US" b="1" dirty="0" smtClean="0"/>
                  <a:t>Runs</a:t>
                </a:r>
                <a:r>
                  <a:rPr lang="en-US" dirty="0" smtClean="0"/>
                  <a:t>: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𝑠</m:t>
                        </m:r>
                      </m:e>
                      <m:sub>
                        <m:r>
                          <a:rPr lang="en-US" b="0" i="1" dirty="0" smtClean="0">
                            <a:latin typeface="Cambria Math" panose="02040503050406030204" pitchFamily="18" charset="0"/>
                          </a:rPr>
                          <m:t>0</m:t>
                        </m:r>
                      </m:sub>
                    </m:sSub>
                    <m:r>
                      <a:rPr lang="en-US" i="1" dirty="0" smtClean="0">
                        <a:latin typeface="Cambria Math" panose="02040503050406030204" pitchFamily="18" charset="0"/>
                      </a:rPr>
                      <m:t>, </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𝑠</m:t>
                        </m:r>
                      </m:e>
                      <m:sub>
                        <m:r>
                          <a:rPr lang="en-US" b="0" i="1" dirty="0" smtClean="0">
                            <a:latin typeface="Cambria Math" panose="02040503050406030204" pitchFamily="18" charset="0"/>
                          </a:rPr>
                          <m:t>1</m:t>
                        </m:r>
                      </m:sub>
                    </m:sSub>
                    <m:r>
                      <a:rPr lang="en-US" i="1" dirty="0" smtClean="0">
                        <a:latin typeface="Cambria Math" panose="02040503050406030204" pitchFamily="18" charset="0"/>
                      </a:rPr>
                      <m:t>, </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𝑠</m:t>
                        </m:r>
                      </m:e>
                      <m:sub>
                        <m:r>
                          <a:rPr lang="en-US" b="0" i="1" dirty="0" smtClean="0">
                            <a:latin typeface="Cambria Math" panose="02040503050406030204" pitchFamily="18" charset="0"/>
                          </a:rPr>
                          <m:t>2</m:t>
                        </m:r>
                      </m:sub>
                    </m:sSub>
                    <m:r>
                      <a:rPr lang="en-US" i="1" dirty="0" smtClean="0">
                        <a:latin typeface="Cambria Math" panose="02040503050406030204" pitchFamily="18" charset="0"/>
                      </a:rPr>
                      <m:t>, …, </m:t>
                    </m:r>
                  </m:oMath>
                </a14:m>
                <a:endParaRPr lang="en-US" dirty="0" smtClean="0"/>
              </a:p>
              <a:p>
                <a14:m>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𝑠</m:t>
                        </m:r>
                      </m:e>
                      <m:sub>
                        <m:r>
                          <a:rPr lang="en-US" b="0" i="1" dirty="0" smtClean="0">
                            <a:latin typeface="Cambria Math" panose="02040503050406030204" pitchFamily="18" charset="0"/>
                          </a:rPr>
                          <m:t>0</m:t>
                        </m:r>
                      </m:sub>
                    </m:sSub>
                    <m:r>
                      <a:rPr lang="en-US" b="0" i="1" dirty="0" smtClean="0">
                        <a:latin typeface="Cambria Math" panose="02040503050406030204" pitchFamily="18" charset="0"/>
                      </a:rPr>
                      <m:t>∈</m:t>
                    </m:r>
                    <m:r>
                      <a:rPr lang="en-US" i="1" dirty="0" err="1" smtClean="0">
                        <a:latin typeface="Cambria Math" panose="02040503050406030204" pitchFamily="18" charset="0"/>
                      </a:rPr>
                      <m:t>𝐼𝑛𝑖𝑡</m:t>
                    </m:r>
                  </m:oMath>
                </a14:m>
                <a:endParaRPr lang="en-US" dirty="0" smtClean="0"/>
              </a:p>
              <a:p>
                <a14:m>
                  <m:oMath xmlns:m="http://schemas.openxmlformats.org/officeDocument/2006/math">
                    <m:d>
                      <m:dPr>
                        <m:ctrlPr>
                          <a:rPr lang="en-US" i="1" dirty="0" smtClean="0">
                            <a:latin typeface="Cambria Math" panose="02040503050406030204" pitchFamily="18" charset="0"/>
                          </a:rPr>
                        </m:ctrlPr>
                      </m:dPr>
                      <m:e>
                        <m:sSub>
                          <m:sSubPr>
                            <m:ctrlPr>
                              <a:rPr lang="en-US" i="1" dirty="0" err="1" smtClean="0">
                                <a:latin typeface="Cambria Math" panose="02040503050406030204" pitchFamily="18" charset="0"/>
                              </a:rPr>
                            </m:ctrlPr>
                          </m:sSubPr>
                          <m:e>
                            <m:r>
                              <a:rPr lang="en-US" i="1" dirty="0" err="1" smtClean="0">
                                <a:latin typeface="Cambria Math" panose="02040503050406030204" pitchFamily="18" charset="0"/>
                              </a:rPr>
                              <m:t>𝑠</m:t>
                            </m:r>
                          </m:e>
                          <m:sub>
                            <m:r>
                              <a:rPr lang="en-US" i="1" dirty="0" err="1" smtClean="0">
                                <a:latin typeface="Cambria Math" panose="02040503050406030204" pitchFamily="18" charset="0"/>
                              </a:rPr>
                              <m:t>𝑖</m:t>
                            </m:r>
                          </m:sub>
                        </m:sSub>
                        <m:r>
                          <a:rPr lang="en-US" i="1" dirty="0" smtClean="0">
                            <a:latin typeface="Cambria Math" panose="02040503050406030204" pitchFamily="18" charset="0"/>
                          </a:rPr>
                          <m:t>, </m:t>
                        </m:r>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𝑠</m:t>
                            </m:r>
                          </m:e>
                          <m:sub>
                            <m:r>
                              <a:rPr lang="en-US" b="0" i="1" dirty="0" smtClean="0">
                                <a:latin typeface="Cambria Math" panose="02040503050406030204" pitchFamily="18" charset="0"/>
                              </a:rPr>
                              <m:t>𝑖</m:t>
                            </m:r>
                            <m:r>
                              <a:rPr lang="en-US" b="0" i="1" dirty="0" smtClean="0">
                                <a:latin typeface="Cambria Math" panose="02040503050406030204" pitchFamily="18" charset="0"/>
                              </a:rPr>
                              <m:t>+1</m:t>
                            </m:r>
                          </m:sub>
                        </m:sSub>
                      </m:e>
                    </m:d>
                    <m:r>
                      <a:rPr lang="en-US" b="0" i="1" dirty="0" smtClean="0">
                        <a:latin typeface="Cambria Math" panose="02040503050406030204" pitchFamily="18" charset="0"/>
                      </a:rPr>
                      <m:t>∈</m:t>
                    </m:r>
                    <m:r>
                      <a:rPr lang="en-US" i="1" dirty="0" smtClean="0">
                        <a:latin typeface="Cambria Math" panose="02040503050406030204" pitchFamily="18" charset="0"/>
                      </a:rPr>
                      <m:t> </m:t>
                    </m:r>
                    <m:r>
                      <a:rPr lang="en-US" i="1" dirty="0" smtClean="0">
                        <a:latin typeface="Cambria Math" panose="02040503050406030204" pitchFamily="18" charset="0"/>
                      </a:rPr>
                      <m:t>𝑇</m:t>
                    </m:r>
                    <m:r>
                      <a:rPr lang="en-US" b="0" i="1" dirty="0" smtClean="0">
                        <a:latin typeface="Cambria Math" panose="02040503050406030204" pitchFamily="18" charset="0"/>
                      </a:rPr>
                      <m:t>, </m:t>
                    </m:r>
                    <m:r>
                      <a:rPr lang="en-US" i="1" dirty="0">
                        <a:latin typeface="Cambria Math" panose="02040503050406030204" pitchFamily="18" charset="0"/>
                      </a:rPr>
                      <m:t>𝑖</m:t>
                    </m:r>
                    <m:r>
                      <a:rPr lang="en-US" i="1" dirty="0">
                        <a:latin typeface="Cambria Math" panose="02040503050406030204" pitchFamily="18" charset="0"/>
                      </a:rPr>
                      <m:t> = 0,1,2, …</m:t>
                    </m:r>
                  </m:oMath>
                </a14:m>
                <a:r>
                  <a:rPr lang="en-US" dirty="0"/>
                  <a:t> </a:t>
                </a:r>
              </a:p>
              <a:p>
                <a:pPr marL="0" indent="0">
                  <a:buNone/>
                </a:pPr>
                <a:endParaRPr lang="en-US" b="1" dirty="0" smtClean="0"/>
              </a:p>
              <a:p>
                <a:pPr marL="0" indent="0">
                  <a:buNone/>
                </a:pPr>
                <a:r>
                  <a:rPr lang="en-US" b="1" dirty="0" smtClean="0"/>
                  <a:t>Computation Tree</a:t>
                </a:r>
                <a:r>
                  <a:rPr lang="en-US" dirty="0" smtClean="0"/>
                  <a:t>:</a:t>
                </a:r>
              </a:p>
              <a:p>
                <a14:m>
                  <m:oMath xmlns:m="http://schemas.openxmlformats.org/officeDocument/2006/math">
                    <m:r>
                      <a:rPr lang="en-US" i="1" dirty="0">
                        <a:latin typeface="Cambria Math" panose="02040503050406030204" pitchFamily="18" charset="0"/>
                      </a:rPr>
                      <m:t>𝑇</m:t>
                    </m:r>
                  </m:oMath>
                </a14:m>
                <a:r>
                  <a:rPr lang="en-US" dirty="0" smtClean="0"/>
                  <a:t> describes edges in a tree</a:t>
                </a:r>
              </a:p>
              <a:p>
                <a:pPr marL="0" indent="0">
                  <a:buNone/>
                </a:pPr>
                <a:r>
                  <a:rPr lang="en-US" dirty="0"/>
                  <a:t>  </a:t>
                </a:r>
                <a:r>
                  <a:rPr lang="en-US" dirty="0" smtClean="0"/>
                  <a:t>   of all behaviors.</a:t>
                </a:r>
              </a:p>
              <a:p>
                <a:pPr marL="0" indent="0">
                  <a:buNone/>
                </a:pPr>
                <a:r>
                  <a:rPr lang="en-US" dirty="0" smtClean="0"/>
                  <a:t> </a:t>
                </a:r>
              </a:p>
            </p:txBody>
          </p:sp>
        </mc:Choice>
        <mc:Fallback xmlns="">
          <p:sp>
            <p:nvSpPr>
              <p:cNvPr id="3" name="Content Placeholder 2"/>
              <p:cNvSpPr>
                <a:spLocks noGrp="1" noRot="1" noChangeAspect="1" noMove="1" noResize="1" noEditPoints="1" noAdjustHandles="1" noChangeArrowheads="1" noChangeShapeType="1" noTextEdit="1"/>
              </p:cNvSpPr>
              <p:nvPr>
                <p:ph sz="half" idx="2"/>
              </p:nvPr>
            </p:nvSpPr>
            <p:spPr>
              <a:xfrm>
                <a:off x="457199" y="1417638"/>
                <a:ext cx="4624629" cy="3951288"/>
              </a:xfrm>
              <a:blipFill>
                <a:blip r:embed="rId3"/>
                <a:stretch>
                  <a:fillRect l="-1976" b="-37346"/>
                </a:stretch>
              </a:blipFill>
            </p:spPr>
            <p:txBody>
              <a:bodyPr/>
              <a:lstStyle/>
              <a:p>
                <a:r>
                  <a:rPr lang="en-US">
                    <a:noFill/>
                  </a:rPr>
                  <a:t> </a:t>
                </a:r>
              </a:p>
            </p:txBody>
          </p:sp>
        </mc:Fallback>
      </mc:AlternateContent>
      <p:cxnSp>
        <p:nvCxnSpPr>
          <p:cNvPr id="7" name="Straight Arrow Connector 6"/>
          <p:cNvCxnSpPr/>
          <p:nvPr/>
        </p:nvCxnSpPr>
        <p:spPr>
          <a:xfrm flipV="1">
            <a:off x="5857537" y="1788834"/>
            <a:ext cx="483852" cy="4065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Oval 16"/>
              <p:cNvSpPr/>
              <p:nvPr/>
            </p:nvSpPr>
            <p:spPr>
              <a:xfrm>
                <a:off x="5520508" y="2142125"/>
                <a:ext cx="394854" cy="3636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𝑠</m:t>
                          </m:r>
                        </m:e>
                        <m:sub>
                          <m:r>
                            <a:rPr lang="en-US" i="1" dirty="0">
                              <a:latin typeface="Cambria Math" panose="02040503050406030204" pitchFamily="18" charset="0"/>
                            </a:rPr>
                            <m:t>0</m:t>
                          </m:r>
                        </m:sub>
                      </m:sSub>
                    </m:oMath>
                  </m:oMathPara>
                </a14:m>
                <a:endParaRPr lang="en-US" dirty="0"/>
              </a:p>
            </p:txBody>
          </p:sp>
        </mc:Choice>
        <mc:Fallback xmlns="">
          <p:sp>
            <p:nvSpPr>
              <p:cNvPr id="17" name="Oval 16"/>
              <p:cNvSpPr>
                <a:spLocks noRot="1" noChangeAspect="1" noMove="1" noResize="1" noEditPoints="1" noAdjustHandles="1" noChangeArrowheads="1" noChangeShapeType="1" noTextEdit="1"/>
              </p:cNvSpPr>
              <p:nvPr/>
            </p:nvSpPr>
            <p:spPr>
              <a:xfrm>
                <a:off x="5520508" y="2142125"/>
                <a:ext cx="394854" cy="363682"/>
              </a:xfrm>
              <a:prstGeom prst="ellipse">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Oval 17"/>
              <p:cNvSpPr/>
              <p:nvPr/>
            </p:nvSpPr>
            <p:spPr>
              <a:xfrm>
                <a:off x="6325802" y="1562482"/>
                <a:ext cx="394854" cy="3636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𝑠</m:t>
                          </m:r>
                        </m:e>
                        <m:sub>
                          <m:r>
                            <a:rPr lang="en-US" i="1" dirty="0">
                              <a:latin typeface="Cambria Math" panose="02040503050406030204" pitchFamily="18" charset="0"/>
                            </a:rPr>
                            <m:t>3</m:t>
                          </m:r>
                        </m:sub>
                      </m:sSub>
                    </m:oMath>
                  </m:oMathPara>
                </a14:m>
                <a:endParaRPr lang="en-US" dirty="0"/>
              </a:p>
            </p:txBody>
          </p:sp>
        </mc:Choice>
        <mc:Fallback xmlns="">
          <p:sp>
            <p:nvSpPr>
              <p:cNvPr id="18" name="Oval 17"/>
              <p:cNvSpPr>
                <a:spLocks noRot="1" noChangeAspect="1" noMove="1" noResize="1" noEditPoints="1" noAdjustHandles="1" noChangeArrowheads="1" noChangeShapeType="1" noTextEdit="1"/>
              </p:cNvSpPr>
              <p:nvPr/>
            </p:nvSpPr>
            <p:spPr>
              <a:xfrm>
                <a:off x="6325802" y="1562482"/>
                <a:ext cx="394854" cy="363682"/>
              </a:xfrm>
              <a:prstGeom prst="ellipse">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Oval 18"/>
              <p:cNvSpPr/>
              <p:nvPr/>
            </p:nvSpPr>
            <p:spPr>
              <a:xfrm>
                <a:off x="6341389" y="2397352"/>
                <a:ext cx="394854" cy="3636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𝑠</m:t>
                          </m:r>
                        </m:e>
                        <m:sub>
                          <m:r>
                            <a:rPr lang="en-US" i="1" dirty="0">
                              <a:latin typeface="Cambria Math" panose="02040503050406030204" pitchFamily="18" charset="0"/>
                            </a:rPr>
                            <m:t>1</m:t>
                          </m:r>
                        </m:sub>
                      </m:sSub>
                    </m:oMath>
                  </m:oMathPara>
                </a14:m>
                <a:endParaRPr lang="en-US" dirty="0"/>
              </a:p>
            </p:txBody>
          </p:sp>
        </mc:Choice>
        <mc:Fallback xmlns="">
          <p:sp>
            <p:nvSpPr>
              <p:cNvPr id="19" name="Oval 18"/>
              <p:cNvSpPr>
                <a:spLocks noRot="1" noChangeAspect="1" noMove="1" noResize="1" noEditPoints="1" noAdjustHandles="1" noChangeArrowheads="1" noChangeShapeType="1" noTextEdit="1"/>
              </p:cNvSpPr>
              <p:nvPr/>
            </p:nvSpPr>
            <p:spPr>
              <a:xfrm>
                <a:off x="6341389" y="2397352"/>
                <a:ext cx="394854" cy="363682"/>
              </a:xfrm>
              <a:prstGeom prst="ellipse">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Oval 19"/>
              <p:cNvSpPr/>
              <p:nvPr/>
            </p:nvSpPr>
            <p:spPr>
              <a:xfrm>
                <a:off x="7177857" y="1992109"/>
                <a:ext cx="394854" cy="3636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𝑠</m:t>
                          </m:r>
                        </m:e>
                        <m:sub>
                          <m:r>
                            <a:rPr lang="en-US" i="1" dirty="0">
                              <a:latin typeface="Cambria Math" panose="02040503050406030204" pitchFamily="18" charset="0"/>
                            </a:rPr>
                            <m:t>2</m:t>
                          </m:r>
                        </m:sub>
                      </m:sSub>
                    </m:oMath>
                  </m:oMathPara>
                </a14:m>
                <a:endParaRPr lang="en-US" dirty="0"/>
              </a:p>
            </p:txBody>
          </p:sp>
        </mc:Choice>
        <mc:Fallback xmlns="">
          <p:sp>
            <p:nvSpPr>
              <p:cNvPr id="20" name="Oval 19"/>
              <p:cNvSpPr>
                <a:spLocks noRot="1" noChangeAspect="1" noMove="1" noResize="1" noEditPoints="1" noAdjustHandles="1" noChangeArrowheads="1" noChangeShapeType="1" noTextEdit="1"/>
              </p:cNvSpPr>
              <p:nvPr/>
            </p:nvSpPr>
            <p:spPr>
              <a:xfrm>
                <a:off x="7177857" y="1992109"/>
                <a:ext cx="394854" cy="363682"/>
              </a:xfrm>
              <a:prstGeom prst="ellipse">
                <a:avLst/>
              </a:prstGeom>
              <a:blipFill>
                <a:blip r:embed="rId7"/>
                <a:stretch>
                  <a:fillRect/>
                </a:stretch>
              </a:blipFill>
            </p:spPr>
            <p:txBody>
              <a:bodyPr/>
              <a:lstStyle/>
              <a:p>
                <a:r>
                  <a:rPr lang="en-US">
                    <a:noFill/>
                  </a:rPr>
                  <a:t> </a:t>
                </a:r>
              </a:p>
            </p:txBody>
          </p:sp>
        </mc:Fallback>
      </mc:AlternateContent>
      <p:cxnSp>
        <p:nvCxnSpPr>
          <p:cNvPr id="9" name="Straight Arrow Connector 8"/>
          <p:cNvCxnSpPr>
            <a:stCxn id="17" idx="6"/>
          </p:cNvCxnSpPr>
          <p:nvPr/>
        </p:nvCxnSpPr>
        <p:spPr>
          <a:xfrm>
            <a:off x="5915362" y="2323966"/>
            <a:ext cx="410440" cy="2552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19" idx="7"/>
          </p:cNvCxnSpPr>
          <p:nvPr/>
        </p:nvCxnSpPr>
        <p:spPr>
          <a:xfrm flipV="1">
            <a:off x="6678418" y="2195385"/>
            <a:ext cx="483852" cy="2552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6720656" y="1788834"/>
            <a:ext cx="441614" cy="2453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endCxn id="17" idx="7"/>
          </p:cNvCxnSpPr>
          <p:nvPr/>
        </p:nvCxnSpPr>
        <p:spPr>
          <a:xfrm flipH="1">
            <a:off x="5857537" y="2142125"/>
            <a:ext cx="1304733" cy="532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Oval 36"/>
              <p:cNvSpPr/>
              <p:nvPr/>
            </p:nvSpPr>
            <p:spPr>
              <a:xfrm>
                <a:off x="4756438" y="3618934"/>
                <a:ext cx="394854" cy="3636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𝑠</m:t>
                          </m:r>
                        </m:e>
                        <m:sub>
                          <m:r>
                            <a:rPr lang="en-US" i="1" dirty="0">
                              <a:latin typeface="Cambria Math" panose="02040503050406030204" pitchFamily="18" charset="0"/>
                            </a:rPr>
                            <m:t>0</m:t>
                          </m:r>
                        </m:sub>
                      </m:sSub>
                    </m:oMath>
                  </m:oMathPara>
                </a14:m>
                <a:endParaRPr lang="en-US" dirty="0"/>
              </a:p>
            </p:txBody>
          </p:sp>
        </mc:Choice>
        <mc:Fallback xmlns="">
          <p:sp>
            <p:nvSpPr>
              <p:cNvPr id="37" name="Oval 36"/>
              <p:cNvSpPr>
                <a:spLocks noRot="1" noChangeAspect="1" noMove="1" noResize="1" noEditPoints="1" noAdjustHandles="1" noChangeArrowheads="1" noChangeShapeType="1" noTextEdit="1"/>
              </p:cNvSpPr>
              <p:nvPr/>
            </p:nvSpPr>
            <p:spPr>
              <a:xfrm>
                <a:off x="4756438" y="3618934"/>
                <a:ext cx="394854" cy="363682"/>
              </a:xfrm>
              <a:prstGeom prst="ellipse">
                <a:avLst/>
              </a:prstGeom>
              <a:blipFill>
                <a:blip r:embed="rId8"/>
                <a:stretch>
                  <a:fillRect/>
                </a:stretch>
              </a:blipFill>
            </p:spPr>
            <p:txBody>
              <a:bodyPr/>
              <a:lstStyle/>
              <a:p>
                <a:r>
                  <a:rPr lang="en-US">
                    <a:noFill/>
                  </a:rPr>
                  <a:t> </a:t>
                </a:r>
              </a:p>
            </p:txBody>
          </p:sp>
        </mc:Fallback>
      </mc:AlternateContent>
      <p:cxnSp>
        <p:nvCxnSpPr>
          <p:cNvPr id="29" name="Straight Arrow Connector 28"/>
          <p:cNvCxnSpPr/>
          <p:nvPr/>
        </p:nvCxnSpPr>
        <p:spPr>
          <a:xfrm>
            <a:off x="5209116" y="3771900"/>
            <a:ext cx="64842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Oval 39"/>
              <p:cNvSpPr/>
              <p:nvPr/>
            </p:nvSpPr>
            <p:spPr>
              <a:xfrm>
                <a:off x="5873123" y="3618934"/>
                <a:ext cx="394854" cy="3636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𝑠</m:t>
                          </m:r>
                        </m:e>
                        <m:sub>
                          <m:r>
                            <a:rPr lang="en-US" i="1" dirty="0">
                              <a:latin typeface="Cambria Math" panose="02040503050406030204" pitchFamily="18" charset="0"/>
                            </a:rPr>
                            <m:t>1</m:t>
                          </m:r>
                        </m:sub>
                      </m:sSub>
                    </m:oMath>
                  </m:oMathPara>
                </a14:m>
                <a:endParaRPr lang="en-US" dirty="0"/>
              </a:p>
            </p:txBody>
          </p:sp>
        </mc:Choice>
        <mc:Fallback xmlns="">
          <p:sp>
            <p:nvSpPr>
              <p:cNvPr id="40" name="Oval 39"/>
              <p:cNvSpPr>
                <a:spLocks noRot="1" noChangeAspect="1" noMove="1" noResize="1" noEditPoints="1" noAdjustHandles="1" noChangeArrowheads="1" noChangeShapeType="1" noTextEdit="1"/>
              </p:cNvSpPr>
              <p:nvPr/>
            </p:nvSpPr>
            <p:spPr>
              <a:xfrm>
                <a:off x="5873123" y="3618934"/>
                <a:ext cx="394854" cy="363682"/>
              </a:xfrm>
              <a:prstGeom prst="ellipse">
                <a:avLst/>
              </a:prstGeom>
              <a:blipFill>
                <a:blip r:embed="rId9"/>
                <a:stretch>
                  <a:fillRect/>
                </a:stretch>
              </a:blipFill>
            </p:spPr>
            <p:txBody>
              <a:bodyPr/>
              <a:lstStyle/>
              <a:p>
                <a:r>
                  <a:rPr lang="en-US">
                    <a:noFill/>
                  </a:rPr>
                  <a:t> </a:t>
                </a:r>
              </a:p>
            </p:txBody>
          </p:sp>
        </mc:Fallback>
      </mc:AlternateContent>
      <p:cxnSp>
        <p:nvCxnSpPr>
          <p:cNvPr id="41" name="Straight Arrow Connector 40"/>
          <p:cNvCxnSpPr/>
          <p:nvPr/>
        </p:nvCxnSpPr>
        <p:spPr>
          <a:xfrm>
            <a:off x="6205577" y="3747655"/>
            <a:ext cx="64842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2" name="Oval 41"/>
              <p:cNvSpPr/>
              <p:nvPr/>
            </p:nvSpPr>
            <p:spPr>
              <a:xfrm>
                <a:off x="6885107" y="3621367"/>
                <a:ext cx="394854" cy="3636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𝑠</m:t>
                          </m:r>
                        </m:e>
                        <m:sub>
                          <m:r>
                            <a:rPr lang="en-US" i="1" dirty="0">
                              <a:latin typeface="Cambria Math" panose="02040503050406030204" pitchFamily="18" charset="0"/>
                            </a:rPr>
                            <m:t>2</m:t>
                          </m:r>
                        </m:sub>
                      </m:sSub>
                    </m:oMath>
                  </m:oMathPara>
                </a14:m>
                <a:endParaRPr lang="en-US" dirty="0"/>
              </a:p>
            </p:txBody>
          </p:sp>
        </mc:Choice>
        <mc:Fallback xmlns="">
          <p:sp>
            <p:nvSpPr>
              <p:cNvPr id="42" name="Oval 41"/>
              <p:cNvSpPr>
                <a:spLocks noRot="1" noChangeAspect="1" noMove="1" noResize="1" noEditPoints="1" noAdjustHandles="1" noChangeArrowheads="1" noChangeShapeType="1" noTextEdit="1"/>
              </p:cNvSpPr>
              <p:nvPr/>
            </p:nvSpPr>
            <p:spPr>
              <a:xfrm>
                <a:off x="6885107" y="3621367"/>
                <a:ext cx="394854" cy="363682"/>
              </a:xfrm>
              <a:prstGeom prst="ellipse">
                <a:avLst/>
              </a:prstGeom>
              <a:blipFill>
                <a:blip r:embed="rId10"/>
                <a:stretch>
                  <a:fillRect/>
                </a:stretch>
              </a:blipFill>
            </p:spPr>
            <p:txBody>
              <a:bodyPr/>
              <a:lstStyle/>
              <a:p>
                <a:r>
                  <a:rPr lang="en-US">
                    <a:noFill/>
                  </a:rPr>
                  <a:t> </a:t>
                </a:r>
              </a:p>
            </p:txBody>
          </p:sp>
        </mc:Fallback>
      </mc:AlternateContent>
      <p:cxnSp>
        <p:nvCxnSpPr>
          <p:cNvPr id="35" name="Straight Arrow Connector 34"/>
          <p:cNvCxnSpPr/>
          <p:nvPr/>
        </p:nvCxnSpPr>
        <p:spPr>
          <a:xfrm>
            <a:off x="7279961" y="3747655"/>
            <a:ext cx="4034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7683401" y="3747655"/>
            <a:ext cx="8899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7899425" y="3755056"/>
            <a:ext cx="8899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8175840" y="3755055"/>
            <a:ext cx="8899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1" name="Oval 50"/>
              <p:cNvSpPr/>
              <p:nvPr/>
            </p:nvSpPr>
            <p:spPr>
              <a:xfrm>
                <a:off x="6908558" y="4358314"/>
                <a:ext cx="394854" cy="3636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𝑠</m:t>
                          </m:r>
                        </m:e>
                        <m:sub>
                          <m:r>
                            <a:rPr lang="en-US" i="1" dirty="0">
                              <a:latin typeface="Cambria Math" panose="02040503050406030204" pitchFamily="18" charset="0"/>
                            </a:rPr>
                            <m:t>0</m:t>
                          </m:r>
                        </m:sub>
                      </m:sSub>
                    </m:oMath>
                  </m:oMathPara>
                </a14:m>
                <a:endParaRPr lang="en-US" dirty="0"/>
              </a:p>
            </p:txBody>
          </p:sp>
        </mc:Choice>
        <mc:Fallback xmlns="">
          <p:sp>
            <p:nvSpPr>
              <p:cNvPr id="51" name="Oval 50"/>
              <p:cNvSpPr>
                <a:spLocks noRot="1" noChangeAspect="1" noMove="1" noResize="1" noEditPoints="1" noAdjustHandles="1" noChangeArrowheads="1" noChangeShapeType="1" noTextEdit="1"/>
              </p:cNvSpPr>
              <p:nvPr/>
            </p:nvSpPr>
            <p:spPr>
              <a:xfrm>
                <a:off x="6908558" y="4358314"/>
                <a:ext cx="394854" cy="363682"/>
              </a:xfrm>
              <a:prstGeom prst="ellipse">
                <a:avLst/>
              </a:prstGeom>
              <a:blipFill>
                <a:blip r:embed="rId11"/>
                <a:stretch>
                  <a:fillRect/>
                </a:stretch>
              </a:blipFill>
            </p:spPr>
            <p:txBody>
              <a:bodyPr/>
              <a:lstStyle/>
              <a:p>
                <a:r>
                  <a:rPr lang="en-US">
                    <a:noFill/>
                  </a:rPr>
                  <a:t> </a:t>
                </a:r>
              </a:p>
            </p:txBody>
          </p:sp>
        </mc:Fallback>
      </mc:AlternateContent>
      <p:cxnSp>
        <p:nvCxnSpPr>
          <p:cNvPr id="39" name="Straight Arrow Connector 38"/>
          <p:cNvCxnSpPr>
            <a:stCxn id="51" idx="3"/>
            <a:endCxn id="57" idx="7"/>
          </p:cNvCxnSpPr>
          <p:nvPr/>
        </p:nvCxnSpPr>
        <p:spPr>
          <a:xfrm flipH="1">
            <a:off x="6744584" y="4668736"/>
            <a:ext cx="221799" cy="2417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51" idx="5"/>
            <a:endCxn id="59" idx="1"/>
          </p:cNvCxnSpPr>
          <p:nvPr/>
        </p:nvCxnSpPr>
        <p:spPr>
          <a:xfrm>
            <a:off x="7245587" y="4668736"/>
            <a:ext cx="191773" cy="2615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7" name="Oval 56"/>
              <p:cNvSpPr/>
              <p:nvPr/>
            </p:nvSpPr>
            <p:spPr>
              <a:xfrm>
                <a:off x="6407555" y="4857189"/>
                <a:ext cx="394854" cy="3636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𝑠</m:t>
                          </m:r>
                        </m:e>
                        <m:sub>
                          <m:r>
                            <a:rPr lang="en-US" i="1" dirty="0">
                              <a:latin typeface="Cambria Math" panose="02040503050406030204" pitchFamily="18" charset="0"/>
                            </a:rPr>
                            <m:t>1</m:t>
                          </m:r>
                        </m:sub>
                      </m:sSub>
                    </m:oMath>
                  </m:oMathPara>
                </a14:m>
                <a:endParaRPr lang="en-US" dirty="0"/>
              </a:p>
            </p:txBody>
          </p:sp>
        </mc:Choice>
        <mc:Fallback xmlns="">
          <p:sp>
            <p:nvSpPr>
              <p:cNvPr id="57" name="Oval 56"/>
              <p:cNvSpPr>
                <a:spLocks noRot="1" noChangeAspect="1" noMove="1" noResize="1" noEditPoints="1" noAdjustHandles="1" noChangeArrowheads="1" noChangeShapeType="1" noTextEdit="1"/>
              </p:cNvSpPr>
              <p:nvPr/>
            </p:nvSpPr>
            <p:spPr>
              <a:xfrm>
                <a:off x="6407555" y="4857189"/>
                <a:ext cx="394854" cy="363682"/>
              </a:xfrm>
              <a:prstGeom prst="ellipse">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Oval 58"/>
              <p:cNvSpPr/>
              <p:nvPr/>
            </p:nvSpPr>
            <p:spPr>
              <a:xfrm>
                <a:off x="7379535" y="4876996"/>
                <a:ext cx="394854" cy="3636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𝑠</m:t>
                          </m:r>
                        </m:e>
                        <m:sub>
                          <m:r>
                            <a:rPr lang="en-US" i="1" dirty="0">
                              <a:latin typeface="Cambria Math" panose="02040503050406030204" pitchFamily="18" charset="0"/>
                            </a:rPr>
                            <m:t>3</m:t>
                          </m:r>
                        </m:sub>
                      </m:sSub>
                    </m:oMath>
                  </m:oMathPara>
                </a14:m>
                <a:endParaRPr lang="en-US" dirty="0"/>
              </a:p>
            </p:txBody>
          </p:sp>
        </mc:Choice>
        <mc:Fallback xmlns="">
          <p:sp>
            <p:nvSpPr>
              <p:cNvPr id="59" name="Oval 58"/>
              <p:cNvSpPr>
                <a:spLocks noRot="1" noChangeAspect="1" noMove="1" noResize="1" noEditPoints="1" noAdjustHandles="1" noChangeArrowheads="1" noChangeShapeType="1" noTextEdit="1"/>
              </p:cNvSpPr>
              <p:nvPr/>
            </p:nvSpPr>
            <p:spPr>
              <a:xfrm>
                <a:off x="7379535" y="4876996"/>
                <a:ext cx="394854" cy="363682"/>
              </a:xfrm>
              <a:prstGeom prst="ellipse">
                <a:avLst/>
              </a:prstGeom>
              <a:blipFill>
                <a:blip r:embed="rId13"/>
                <a:stretch>
                  <a:fillRect/>
                </a:stretch>
              </a:blipFill>
            </p:spPr>
            <p:txBody>
              <a:bodyPr/>
              <a:lstStyle/>
              <a:p>
                <a:r>
                  <a:rPr lang="en-US">
                    <a:noFill/>
                  </a:rPr>
                  <a:t> </a:t>
                </a:r>
              </a:p>
            </p:txBody>
          </p:sp>
        </mc:Fallback>
      </mc:AlternateContent>
      <p:cxnSp>
        <p:nvCxnSpPr>
          <p:cNvPr id="70" name="Straight Arrow Connector 69"/>
          <p:cNvCxnSpPr>
            <a:stCxn id="57" idx="3"/>
            <a:endCxn id="71" idx="7"/>
          </p:cNvCxnSpPr>
          <p:nvPr/>
        </p:nvCxnSpPr>
        <p:spPr>
          <a:xfrm flipH="1">
            <a:off x="6293152" y="5167611"/>
            <a:ext cx="172228" cy="2189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1" name="Oval 70"/>
              <p:cNvSpPr/>
              <p:nvPr/>
            </p:nvSpPr>
            <p:spPr>
              <a:xfrm>
                <a:off x="5956123" y="5333310"/>
                <a:ext cx="394854" cy="3636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𝑠</m:t>
                          </m:r>
                        </m:e>
                        <m:sub>
                          <m:r>
                            <a:rPr lang="en-US" i="1" dirty="0">
                              <a:latin typeface="Cambria Math" panose="02040503050406030204" pitchFamily="18" charset="0"/>
                            </a:rPr>
                            <m:t>2</m:t>
                          </m:r>
                        </m:sub>
                      </m:sSub>
                    </m:oMath>
                  </m:oMathPara>
                </a14:m>
                <a:endParaRPr lang="en-US" dirty="0"/>
              </a:p>
            </p:txBody>
          </p:sp>
        </mc:Choice>
        <mc:Fallback xmlns="">
          <p:sp>
            <p:nvSpPr>
              <p:cNvPr id="71" name="Oval 70"/>
              <p:cNvSpPr>
                <a:spLocks noRot="1" noChangeAspect="1" noMove="1" noResize="1" noEditPoints="1" noAdjustHandles="1" noChangeArrowheads="1" noChangeShapeType="1" noTextEdit="1"/>
              </p:cNvSpPr>
              <p:nvPr/>
            </p:nvSpPr>
            <p:spPr>
              <a:xfrm>
                <a:off x="5956123" y="5333310"/>
                <a:ext cx="394854" cy="363682"/>
              </a:xfrm>
              <a:prstGeom prst="ellipse">
                <a:avLst/>
              </a:prstGeom>
              <a:blipFill>
                <a:blip r:embed="rId14"/>
                <a:stretch>
                  <a:fillRect/>
                </a:stretch>
              </a:blipFill>
            </p:spPr>
            <p:txBody>
              <a:bodyPr/>
              <a:lstStyle/>
              <a:p>
                <a:r>
                  <a:rPr lang="en-US">
                    <a:noFill/>
                  </a:rPr>
                  <a:t> </a:t>
                </a:r>
              </a:p>
            </p:txBody>
          </p:sp>
        </mc:Fallback>
      </mc:AlternateContent>
      <p:cxnSp>
        <p:nvCxnSpPr>
          <p:cNvPr id="73" name="Straight Arrow Connector 72"/>
          <p:cNvCxnSpPr/>
          <p:nvPr/>
        </p:nvCxnSpPr>
        <p:spPr>
          <a:xfrm flipH="1">
            <a:off x="5882776" y="5651845"/>
            <a:ext cx="142092" cy="1304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4" name="Oval 73"/>
              <p:cNvSpPr/>
              <p:nvPr/>
            </p:nvSpPr>
            <p:spPr>
              <a:xfrm>
                <a:off x="5552907" y="5742549"/>
                <a:ext cx="394854" cy="3636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𝑠</m:t>
                          </m:r>
                        </m:e>
                        <m:sub>
                          <m:r>
                            <a:rPr lang="en-US" i="1" dirty="0">
                              <a:latin typeface="Cambria Math" panose="02040503050406030204" pitchFamily="18" charset="0"/>
                            </a:rPr>
                            <m:t>0</m:t>
                          </m:r>
                        </m:sub>
                      </m:sSub>
                    </m:oMath>
                  </m:oMathPara>
                </a14:m>
                <a:endParaRPr lang="en-US" dirty="0"/>
              </a:p>
            </p:txBody>
          </p:sp>
        </mc:Choice>
        <mc:Fallback xmlns="">
          <p:sp>
            <p:nvSpPr>
              <p:cNvPr id="74" name="Oval 73"/>
              <p:cNvSpPr>
                <a:spLocks noRot="1" noChangeAspect="1" noMove="1" noResize="1" noEditPoints="1" noAdjustHandles="1" noChangeArrowheads="1" noChangeShapeType="1" noTextEdit="1"/>
              </p:cNvSpPr>
              <p:nvPr/>
            </p:nvSpPr>
            <p:spPr>
              <a:xfrm>
                <a:off x="5552907" y="5742549"/>
                <a:ext cx="394854" cy="363682"/>
              </a:xfrm>
              <a:prstGeom prst="ellipse">
                <a:avLst/>
              </a:prstGeom>
              <a:blipFill>
                <a:blip r:embed="rId15"/>
                <a:stretch>
                  <a:fillRect/>
                </a:stretch>
              </a:blipFill>
            </p:spPr>
            <p:txBody>
              <a:bodyPr/>
              <a:lstStyle/>
              <a:p>
                <a:r>
                  <a:rPr lang="en-US">
                    <a:noFill/>
                  </a:rPr>
                  <a:t> </a:t>
                </a:r>
              </a:p>
            </p:txBody>
          </p:sp>
        </mc:Fallback>
      </mc:AlternateContent>
      <p:cxnSp>
        <p:nvCxnSpPr>
          <p:cNvPr id="79" name="Straight Arrow Connector 78"/>
          <p:cNvCxnSpPr>
            <a:stCxn id="59" idx="5"/>
            <a:endCxn id="80" idx="1"/>
          </p:cNvCxnSpPr>
          <p:nvPr/>
        </p:nvCxnSpPr>
        <p:spPr>
          <a:xfrm>
            <a:off x="7716564" y="5187418"/>
            <a:ext cx="272830" cy="3358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0" name="Oval 79"/>
              <p:cNvSpPr/>
              <p:nvPr/>
            </p:nvSpPr>
            <p:spPr>
              <a:xfrm>
                <a:off x="7931569" y="5470004"/>
                <a:ext cx="394854" cy="3636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𝑠</m:t>
                          </m:r>
                        </m:e>
                        <m:sub>
                          <m:r>
                            <a:rPr lang="en-US" i="1" dirty="0">
                              <a:latin typeface="Cambria Math" panose="02040503050406030204" pitchFamily="18" charset="0"/>
                            </a:rPr>
                            <m:t>2</m:t>
                          </m:r>
                        </m:sub>
                      </m:sSub>
                    </m:oMath>
                  </m:oMathPara>
                </a14:m>
                <a:endParaRPr lang="en-US" dirty="0"/>
              </a:p>
            </p:txBody>
          </p:sp>
        </mc:Choice>
        <mc:Fallback xmlns="">
          <p:sp>
            <p:nvSpPr>
              <p:cNvPr id="80" name="Oval 79"/>
              <p:cNvSpPr>
                <a:spLocks noRot="1" noChangeAspect="1" noMove="1" noResize="1" noEditPoints="1" noAdjustHandles="1" noChangeArrowheads="1" noChangeShapeType="1" noTextEdit="1"/>
              </p:cNvSpPr>
              <p:nvPr/>
            </p:nvSpPr>
            <p:spPr>
              <a:xfrm>
                <a:off x="7931569" y="5470004"/>
                <a:ext cx="394854" cy="363682"/>
              </a:xfrm>
              <a:prstGeom prst="ellipse">
                <a:avLst/>
              </a:prstGeom>
              <a:blipFill>
                <a:blip r:embed="rId16"/>
                <a:stretch>
                  <a:fillRect/>
                </a:stretch>
              </a:blipFill>
            </p:spPr>
            <p:txBody>
              <a:bodyPr/>
              <a:lstStyle/>
              <a:p>
                <a:r>
                  <a:rPr lang="en-US">
                    <a:noFill/>
                  </a:rPr>
                  <a:t> </a:t>
                </a:r>
              </a:p>
            </p:txBody>
          </p:sp>
        </mc:Fallback>
      </mc:AlternateContent>
      <p:cxnSp>
        <p:nvCxnSpPr>
          <p:cNvPr id="83" name="Straight Arrow Connector 82"/>
          <p:cNvCxnSpPr/>
          <p:nvPr/>
        </p:nvCxnSpPr>
        <p:spPr>
          <a:xfrm>
            <a:off x="8345663" y="6016373"/>
            <a:ext cx="171525" cy="2515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4" name="Oval 83"/>
          <p:cNvSpPr/>
          <p:nvPr/>
        </p:nvSpPr>
        <p:spPr>
          <a:xfrm>
            <a:off x="8561687" y="6278794"/>
            <a:ext cx="45719" cy="1302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8631497" y="6398333"/>
            <a:ext cx="45719" cy="1302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Arrow Connector 60"/>
          <p:cNvCxnSpPr>
            <a:stCxn id="74" idx="3"/>
            <a:endCxn id="63" idx="7"/>
          </p:cNvCxnSpPr>
          <p:nvPr/>
        </p:nvCxnSpPr>
        <p:spPr>
          <a:xfrm flipH="1">
            <a:off x="5395342" y="6052971"/>
            <a:ext cx="215390" cy="2417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74" idx="5"/>
            <a:endCxn id="64" idx="1"/>
          </p:cNvCxnSpPr>
          <p:nvPr/>
        </p:nvCxnSpPr>
        <p:spPr>
          <a:xfrm>
            <a:off x="5889936" y="6052971"/>
            <a:ext cx="198182" cy="2615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3" name="Oval 62"/>
              <p:cNvSpPr/>
              <p:nvPr/>
            </p:nvSpPr>
            <p:spPr>
              <a:xfrm>
                <a:off x="5058313" y="6241416"/>
                <a:ext cx="394854" cy="3636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𝑠</m:t>
                          </m:r>
                        </m:e>
                        <m:sub>
                          <m:r>
                            <a:rPr lang="en-US" i="1" dirty="0">
                              <a:latin typeface="Cambria Math" panose="02040503050406030204" pitchFamily="18" charset="0"/>
                            </a:rPr>
                            <m:t>1</m:t>
                          </m:r>
                        </m:sub>
                      </m:sSub>
                    </m:oMath>
                  </m:oMathPara>
                </a14:m>
                <a:endParaRPr lang="en-US" dirty="0"/>
              </a:p>
            </p:txBody>
          </p:sp>
        </mc:Choice>
        <mc:Fallback xmlns="">
          <p:sp>
            <p:nvSpPr>
              <p:cNvPr id="63" name="Oval 62"/>
              <p:cNvSpPr>
                <a:spLocks noRot="1" noChangeAspect="1" noMove="1" noResize="1" noEditPoints="1" noAdjustHandles="1" noChangeArrowheads="1" noChangeShapeType="1" noTextEdit="1"/>
              </p:cNvSpPr>
              <p:nvPr/>
            </p:nvSpPr>
            <p:spPr>
              <a:xfrm>
                <a:off x="5058313" y="6241416"/>
                <a:ext cx="394854" cy="363682"/>
              </a:xfrm>
              <a:prstGeom prst="ellipse">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Oval 63"/>
              <p:cNvSpPr/>
              <p:nvPr/>
            </p:nvSpPr>
            <p:spPr>
              <a:xfrm>
                <a:off x="6030293" y="6261223"/>
                <a:ext cx="394854" cy="3636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𝑠</m:t>
                          </m:r>
                        </m:e>
                        <m:sub>
                          <m:r>
                            <a:rPr lang="en-US" i="1" dirty="0">
                              <a:latin typeface="Cambria Math" panose="02040503050406030204" pitchFamily="18" charset="0"/>
                            </a:rPr>
                            <m:t>3</m:t>
                          </m:r>
                        </m:sub>
                      </m:sSub>
                    </m:oMath>
                  </m:oMathPara>
                </a14:m>
                <a:endParaRPr lang="en-US" dirty="0"/>
              </a:p>
            </p:txBody>
          </p:sp>
        </mc:Choice>
        <mc:Fallback xmlns="">
          <p:sp>
            <p:nvSpPr>
              <p:cNvPr id="64" name="Oval 63"/>
              <p:cNvSpPr>
                <a:spLocks noRot="1" noChangeAspect="1" noMove="1" noResize="1" noEditPoints="1" noAdjustHandles="1" noChangeArrowheads="1" noChangeShapeType="1" noTextEdit="1"/>
              </p:cNvSpPr>
              <p:nvPr/>
            </p:nvSpPr>
            <p:spPr>
              <a:xfrm>
                <a:off x="6030293" y="6261223"/>
                <a:ext cx="394854" cy="363682"/>
              </a:xfrm>
              <a:prstGeom prst="ellipse">
                <a:avLst/>
              </a:prstGeom>
              <a:blipFill>
                <a:blip r:embed="rId18"/>
                <a:stretch>
                  <a:fillRect/>
                </a:stretch>
              </a:blipFill>
            </p:spPr>
            <p:txBody>
              <a:bodyPr/>
              <a:lstStyle/>
              <a:p>
                <a:r>
                  <a:rPr lang="en-US">
                    <a:noFill/>
                  </a:rPr>
                  <a:t> </a:t>
                </a:r>
              </a:p>
            </p:txBody>
          </p:sp>
        </mc:Fallback>
      </mc:AlternateContent>
      <p:cxnSp>
        <p:nvCxnSpPr>
          <p:cNvPr id="65" name="Straight Arrow Connector 64"/>
          <p:cNvCxnSpPr>
            <a:stCxn id="63" idx="3"/>
          </p:cNvCxnSpPr>
          <p:nvPr/>
        </p:nvCxnSpPr>
        <p:spPr>
          <a:xfrm flipH="1">
            <a:off x="4943910" y="6551838"/>
            <a:ext cx="172228" cy="2189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19528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rgbClr val="0070C0"/>
                </a:solidFill>
                <a:effectLst>
                  <a:outerShdw blurRad="38100" dist="38100" dir="2700000" algn="tl">
                    <a:srgbClr val="000000">
                      <a:alpha val="43137"/>
                    </a:srgbClr>
                  </a:outerShdw>
                </a:effectLst>
              </a:rPr>
              <a:t>Goals of Tutorial</a:t>
            </a:r>
            <a:endParaRPr lang="en-US" sz="4000" b="1"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solidFill>
                  <a:srgbClr val="00B050"/>
                </a:solidFill>
              </a:rPr>
              <a:t>Motivate:</a:t>
            </a:r>
            <a:r>
              <a:rPr lang="en-US" dirty="0" smtClean="0"/>
              <a:t> why this may be an important inter-disciplinary field that can have real impact</a:t>
            </a:r>
          </a:p>
          <a:p>
            <a:r>
              <a:rPr lang="en-US" dirty="0" smtClean="0">
                <a:solidFill>
                  <a:srgbClr val="00B050"/>
                </a:solidFill>
              </a:rPr>
              <a:t>Expose:</a:t>
            </a:r>
            <a:r>
              <a:rPr lang="en-US" dirty="0" smtClean="0"/>
              <a:t> SIGCOMM audience to verification ideas and terminology</a:t>
            </a:r>
          </a:p>
          <a:p>
            <a:r>
              <a:rPr lang="en-US" dirty="0" smtClean="0">
                <a:solidFill>
                  <a:srgbClr val="00B050"/>
                </a:solidFill>
              </a:rPr>
              <a:t>Survey: </a:t>
            </a:r>
            <a:r>
              <a:rPr lang="en-US" dirty="0" smtClean="0"/>
              <a:t>describe and put in context existing work in network verification </a:t>
            </a:r>
          </a:p>
          <a:p>
            <a:r>
              <a:rPr lang="en-US" dirty="0" smtClean="0">
                <a:solidFill>
                  <a:srgbClr val="00B050"/>
                </a:solidFill>
              </a:rPr>
              <a:t>Inspire:</a:t>
            </a:r>
            <a:r>
              <a:rPr lang="en-US" dirty="0" smtClean="0"/>
              <a:t>  resources available, lessons for you to attempt network verification tasks</a:t>
            </a:r>
          </a:p>
        </p:txBody>
      </p:sp>
      <p:pic>
        <p:nvPicPr>
          <p:cNvPr id="5" name="Picture 4"/>
          <p:cNvPicPr>
            <a:picLocks noChangeAspect="1"/>
          </p:cNvPicPr>
          <p:nvPr/>
        </p:nvPicPr>
        <p:blipFill rotWithShape="1">
          <a:blip r:embed="rId2"/>
          <a:srcRect l="62751" t="34153" r="9249" b="49703"/>
          <a:stretch/>
        </p:blipFill>
        <p:spPr>
          <a:xfrm>
            <a:off x="6050280" y="5715779"/>
            <a:ext cx="3093720" cy="1003330"/>
          </a:xfrm>
          <a:prstGeom prst="rect">
            <a:avLst/>
          </a:prstGeom>
        </p:spPr>
      </p:pic>
      <p:sp>
        <p:nvSpPr>
          <p:cNvPr id="4" name="Rectangle 3"/>
          <p:cNvSpPr/>
          <p:nvPr/>
        </p:nvSpPr>
        <p:spPr>
          <a:xfrm>
            <a:off x="285206" y="6379622"/>
            <a:ext cx="7049588" cy="369332"/>
          </a:xfrm>
          <a:prstGeom prst="rect">
            <a:avLst/>
          </a:prstGeom>
        </p:spPr>
        <p:txBody>
          <a:bodyPr wrap="square">
            <a:spAutoFit/>
          </a:bodyPr>
          <a:lstStyle/>
          <a:p>
            <a:r>
              <a:rPr lang="en-US" dirty="0" smtClean="0"/>
              <a:t>Slides and demo: </a:t>
            </a:r>
            <a:r>
              <a:rPr lang="en-US" dirty="0" smtClean="0">
                <a:hlinkClick r:id="rId3"/>
              </a:rPr>
              <a:t>http</a:t>
            </a:r>
            <a:r>
              <a:rPr lang="en-US" dirty="0">
                <a:hlinkClick r:id="rId3"/>
              </a:rPr>
              <a:t>://research.microsoft.com</a:t>
            </a:r>
            <a:r>
              <a:rPr lang="en-US" dirty="0" smtClean="0">
                <a:hlinkClick r:id="rId3"/>
              </a:rPr>
              <a:t>/~nbjorner</a:t>
            </a:r>
            <a:r>
              <a:rPr lang="en-US" dirty="0" smtClean="0"/>
              <a:t> </a:t>
            </a:r>
            <a:endParaRPr lang="en-US" dirty="0"/>
          </a:p>
        </p:txBody>
      </p:sp>
    </p:spTree>
    <p:extLst>
      <p:ext uri="{BB962C8B-B14F-4D97-AF65-F5344CB8AC3E}">
        <p14:creationId xmlns:p14="http://schemas.microsoft.com/office/powerpoint/2010/main" val="20772955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effectLst>
                  <a:outerShdw blurRad="38100" dist="38100" dir="2700000" algn="tl">
                    <a:srgbClr val="000000">
                      <a:alpha val="43137"/>
                    </a:srgbClr>
                  </a:outerShdw>
                </a:effectLst>
              </a:rPr>
              <a:t>A </a:t>
            </a:r>
            <a:r>
              <a:rPr lang="en-US" sz="4000" b="1" dirty="0" smtClean="0">
                <a:solidFill>
                  <a:srgbClr val="0070C0"/>
                </a:solidFill>
                <a:effectLst>
                  <a:outerShdw blurRad="38100" dist="38100" dir="2700000" algn="tl">
                    <a:srgbClr val="000000">
                      <a:alpha val="43137"/>
                    </a:srgbClr>
                  </a:outerShdw>
                </a:effectLst>
              </a:rPr>
              <a:t>Sample Network N1</a:t>
            </a:r>
            <a:endParaRPr lang="en-US" sz="4000" b="1" dirty="0">
              <a:solidFill>
                <a:srgbClr val="0070C0"/>
              </a:solidFill>
              <a:effectLst>
                <a:outerShdw blurRad="38100" dist="38100" dir="2700000" algn="tl">
                  <a:srgbClr val="000000">
                    <a:alpha val="43137"/>
                  </a:srgbClr>
                </a:outerShdw>
              </a:effectLst>
            </a:endParaRPr>
          </a:p>
        </p:txBody>
      </p:sp>
      <p:pic>
        <p:nvPicPr>
          <p:cNvPr id="4"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12011" y="1873915"/>
            <a:ext cx="446856" cy="359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4864" cap="flat" cmpd="sng">
                <a:solidFill>
                  <a:schemeClr val="accent2"/>
                </a:solidFill>
                <a:prstDash val="solid"/>
                <a:miter lim="800000"/>
                <a:headEnd/>
                <a:tailEnd/>
              </a14:hiddenLine>
            </a:ext>
          </a:extLst>
        </p:spPr>
      </p:pic>
      <p:pic>
        <p:nvPicPr>
          <p:cNvPr id="5"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88322" y="1847978"/>
            <a:ext cx="446856" cy="359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4864" cap="flat" cmpd="sng">
                <a:solidFill>
                  <a:schemeClr val="accent2"/>
                </a:solidFill>
                <a:prstDash val="solid"/>
                <a:miter lim="800000"/>
                <a:headEnd/>
                <a:tailEnd/>
              </a14:hiddenLine>
            </a:ext>
          </a:extLst>
        </p:spPr>
      </p:pic>
      <p:pic>
        <p:nvPicPr>
          <p:cNvPr id="6"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11110" y="4169713"/>
            <a:ext cx="446856" cy="359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4864" cap="flat" cmpd="sng">
                <a:solidFill>
                  <a:schemeClr val="accent2"/>
                </a:solidFill>
                <a:prstDash val="solid"/>
                <a:miter lim="800000"/>
                <a:headEnd/>
                <a:tailEnd/>
              </a14:hiddenLine>
            </a:ext>
          </a:extLst>
        </p:spPr>
      </p:pic>
      <p:cxnSp>
        <p:nvCxnSpPr>
          <p:cNvPr id="8" name="Straight Connector 7"/>
          <p:cNvCxnSpPr/>
          <p:nvPr/>
        </p:nvCxnSpPr>
        <p:spPr bwMode="auto">
          <a:xfrm>
            <a:off x="807660" y="2027792"/>
            <a:ext cx="442671" cy="0"/>
          </a:xfrm>
          <a:prstGeom prst="line">
            <a:avLst/>
          </a:prstGeom>
          <a:noFill/>
          <a:ln w="54864"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9" name="Straight Connector 8"/>
          <p:cNvCxnSpPr/>
          <p:nvPr/>
        </p:nvCxnSpPr>
        <p:spPr bwMode="auto">
          <a:xfrm flipV="1">
            <a:off x="1875210" y="2053728"/>
            <a:ext cx="3118657" cy="14036"/>
          </a:xfrm>
          <a:prstGeom prst="line">
            <a:avLst/>
          </a:prstGeom>
          <a:noFill/>
          <a:ln w="54864" cap="flat" cmpd="sng" algn="ctr">
            <a:solidFill>
              <a:srgbClr val="C00000"/>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0" name="Straight Connector 9"/>
          <p:cNvCxnSpPr/>
          <p:nvPr/>
        </p:nvCxnSpPr>
        <p:spPr bwMode="auto">
          <a:xfrm>
            <a:off x="1535439" y="2323704"/>
            <a:ext cx="1641522" cy="1897553"/>
          </a:xfrm>
          <a:prstGeom prst="line">
            <a:avLst/>
          </a:prstGeom>
          <a:noFill/>
          <a:ln w="54864" cap="flat" cmpd="sng" algn="ctr">
            <a:solidFill>
              <a:schemeClr val="accent6">
                <a:lumMod val="75000"/>
              </a:schemeClr>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2" name="Straight Connector 11"/>
          <p:cNvCxnSpPr/>
          <p:nvPr/>
        </p:nvCxnSpPr>
        <p:spPr bwMode="auto">
          <a:xfrm flipV="1">
            <a:off x="3517616" y="2246101"/>
            <a:ext cx="1672693" cy="1907888"/>
          </a:xfrm>
          <a:prstGeom prst="line">
            <a:avLst/>
          </a:prstGeom>
          <a:noFill/>
          <a:ln w="54864" cap="flat" cmpd="sng" algn="ctr">
            <a:solidFill>
              <a:schemeClr val="accent6">
                <a:lumMod val="75000"/>
              </a:schemeClr>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3" name="Straight Connector 12"/>
          <p:cNvCxnSpPr/>
          <p:nvPr/>
        </p:nvCxnSpPr>
        <p:spPr bwMode="auto">
          <a:xfrm>
            <a:off x="3731526" y="4349526"/>
            <a:ext cx="1677042" cy="0"/>
          </a:xfrm>
          <a:prstGeom prst="line">
            <a:avLst/>
          </a:prstGeom>
          <a:noFill/>
          <a:ln w="54864" cap="flat" cmpd="sng" algn="ctr">
            <a:solidFill>
              <a:srgbClr val="00B050"/>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8" name="Straight Connector 17"/>
          <p:cNvCxnSpPr>
            <a:endCxn id="22" idx="1"/>
          </p:cNvCxnSpPr>
          <p:nvPr/>
        </p:nvCxnSpPr>
        <p:spPr bwMode="auto">
          <a:xfrm flipV="1">
            <a:off x="5629633" y="2027791"/>
            <a:ext cx="1383939" cy="2503"/>
          </a:xfrm>
          <a:prstGeom prst="line">
            <a:avLst/>
          </a:prstGeom>
          <a:noFill/>
          <a:ln w="54864" cap="flat" cmpd="sng" algn="ctr">
            <a:solidFill>
              <a:schemeClr val="accent5">
                <a:lumMod val="75000"/>
              </a:schemeClr>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1" name="Rectangle 20"/>
          <p:cNvSpPr/>
          <p:nvPr/>
        </p:nvSpPr>
        <p:spPr>
          <a:xfrm>
            <a:off x="530615" y="1827737"/>
            <a:ext cx="244790" cy="400110"/>
          </a:xfrm>
          <a:prstGeom prst="rect">
            <a:avLst/>
          </a:prstGeom>
          <a:noFill/>
        </p:spPr>
        <p:txBody>
          <a:bodyPr wrap="square" lIns="91440" tIns="45720" rIns="91440" bIns="45720">
            <a:spAutoFit/>
          </a:bodyPr>
          <a:lstStyle/>
          <a:p>
            <a:pPr algn="ctr"/>
            <a:r>
              <a:rPr lang="en-US" sz="2000" dirty="0">
                <a:ln w="0"/>
                <a:effectLst>
                  <a:outerShdw blurRad="38100" dist="19050" dir="2700000" algn="tl" rotWithShape="0">
                    <a:schemeClr val="dk1">
                      <a:alpha val="40000"/>
                    </a:schemeClr>
                  </a:outerShdw>
                </a:effectLst>
              </a:rPr>
              <a:t>A</a:t>
            </a:r>
            <a:endParaRPr lang="en-US" sz="2000" b="0" cap="none" spc="0" dirty="0">
              <a:ln w="0"/>
              <a:solidFill>
                <a:schemeClr val="tx1"/>
              </a:solidFill>
              <a:effectLst>
                <a:outerShdw blurRad="38100" dist="19050" dir="2700000" algn="tl" rotWithShape="0">
                  <a:schemeClr val="dk1">
                    <a:alpha val="40000"/>
                  </a:schemeClr>
                </a:outerShdw>
              </a:effectLst>
            </a:endParaRPr>
          </a:p>
        </p:txBody>
      </p:sp>
      <p:sp>
        <p:nvSpPr>
          <p:cNvPr id="22" name="Rectangle 21"/>
          <p:cNvSpPr/>
          <p:nvPr/>
        </p:nvSpPr>
        <p:spPr>
          <a:xfrm>
            <a:off x="7013572" y="1827736"/>
            <a:ext cx="244790" cy="400110"/>
          </a:xfrm>
          <a:prstGeom prst="rect">
            <a:avLst/>
          </a:prstGeom>
          <a:noFill/>
        </p:spPr>
        <p:txBody>
          <a:bodyPr wrap="square" lIns="91440" tIns="45720" rIns="91440" bIns="45720">
            <a:spAutoFit/>
          </a:bodyPr>
          <a:lstStyle/>
          <a:p>
            <a:pPr algn="ctr"/>
            <a:r>
              <a:rPr lang="en-US" sz="2000" dirty="0" smtClean="0">
                <a:ln w="0"/>
                <a:solidFill>
                  <a:schemeClr val="accent1"/>
                </a:solidFill>
                <a:effectLst>
                  <a:outerShdw blurRad="38100" dist="19050" dir="2700000" algn="tl" rotWithShape="0">
                    <a:schemeClr val="dk1">
                      <a:alpha val="40000"/>
                    </a:schemeClr>
                  </a:outerShdw>
                </a:effectLst>
              </a:rPr>
              <a:t>B</a:t>
            </a:r>
            <a:endParaRPr lang="en-US" sz="2000" b="0" cap="none" spc="0" dirty="0">
              <a:ln w="0"/>
              <a:solidFill>
                <a:schemeClr val="accent1"/>
              </a:solidFill>
              <a:effectLst>
                <a:outerShdw blurRad="38100" dist="19050" dir="2700000" algn="tl" rotWithShape="0">
                  <a:schemeClr val="dk1">
                    <a:alpha val="40000"/>
                  </a:schemeClr>
                </a:outerShdw>
              </a:effectLst>
            </a:endParaRPr>
          </a:p>
        </p:txBody>
      </p:sp>
      <p:sp>
        <p:nvSpPr>
          <p:cNvPr id="23" name="Rectangle 22"/>
          <p:cNvSpPr/>
          <p:nvPr/>
        </p:nvSpPr>
        <p:spPr>
          <a:xfrm>
            <a:off x="5507238" y="4149471"/>
            <a:ext cx="244790" cy="400110"/>
          </a:xfrm>
          <a:prstGeom prst="rect">
            <a:avLst/>
          </a:prstGeom>
          <a:noFill/>
        </p:spPr>
        <p:txBody>
          <a:bodyPr wrap="square" lIns="91440" tIns="45720" rIns="91440" bIns="45720">
            <a:spAutoFit/>
          </a:bodyPr>
          <a:lstStyle/>
          <a:p>
            <a:pPr algn="ctr"/>
            <a:r>
              <a:rPr lang="en-US" sz="2000" dirty="0">
                <a:ln w="0"/>
                <a:solidFill>
                  <a:srgbClr val="00B050"/>
                </a:solidFill>
                <a:effectLst>
                  <a:outerShdw blurRad="38100" dist="19050" dir="2700000" algn="tl" rotWithShape="0">
                    <a:schemeClr val="dk1">
                      <a:alpha val="40000"/>
                    </a:schemeClr>
                  </a:outerShdw>
                </a:effectLst>
              </a:rPr>
              <a:t>D</a:t>
            </a:r>
            <a:endParaRPr lang="en-US" sz="2000" b="0" cap="none" spc="0" dirty="0">
              <a:ln w="0"/>
              <a:solidFill>
                <a:srgbClr val="00B050"/>
              </a:solidFill>
              <a:effectLst>
                <a:outerShdw blurRad="38100" dist="19050" dir="2700000" algn="tl" rotWithShape="0">
                  <a:schemeClr val="dk1">
                    <a:alpha val="40000"/>
                  </a:schemeClr>
                </a:outerShdw>
              </a:effectLst>
            </a:endParaRPr>
          </a:p>
        </p:txBody>
      </p:sp>
      <p:sp>
        <p:nvSpPr>
          <p:cNvPr id="24" name="Rectangle 23"/>
          <p:cNvSpPr/>
          <p:nvPr/>
        </p:nvSpPr>
        <p:spPr>
          <a:xfrm>
            <a:off x="2465715" y="1504583"/>
            <a:ext cx="1749197" cy="369332"/>
          </a:xfrm>
          <a:prstGeom prst="rect">
            <a:avLst/>
          </a:prstGeom>
        </p:spPr>
        <p:txBody>
          <a:bodyPr wrap="none">
            <a:spAutoFit/>
          </a:bodyPr>
          <a:lstStyle/>
          <a:p>
            <a:r>
              <a:rPr lang="en-US" dirty="0" smtClean="0"/>
              <a:t>src</a:t>
            </a:r>
            <a:r>
              <a:rPr lang="en-US" dirty="0"/>
              <a:t>:</a:t>
            </a:r>
            <a:r>
              <a:rPr lang="en-US" dirty="0" smtClean="0"/>
              <a:t>10* </a:t>
            </a:r>
            <a:r>
              <a:rPr lang="en-US" dirty="0" err="1" smtClean="0"/>
              <a:t>dst</a:t>
            </a:r>
            <a:r>
              <a:rPr lang="en-US" dirty="0" smtClean="0"/>
              <a:t>: 01*</a:t>
            </a:r>
            <a:endParaRPr lang="en-US" dirty="0"/>
          </a:p>
        </p:txBody>
      </p:sp>
      <p:sp>
        <p:nvSpPr>
          <p:cNvPr id="25" name="Rectangle 24"/>
          <p:cNvSpPr/>
          <p:nvPr/>
        </p:nvSpPr>
        <p:spPr>
          <a:xfrm>
            <a:off x="580282" y="3082555"/>
            <a:ext cx="1569660" cy="369332"/>
          </a:xfrm>
          <a:prstGeom prst="rect">
            <a:avLst/>
          </a:prstGeom>
        </p:spPr>
        <p:txBody>
          <a:bodyPr wrap="none">
            <a:spAutoFit/>
          </a:bodyPr>
          <a:lstStyle/>
          <a:p>
            <a:r>
              <a:rPr lang="en-US" dirty="0"/>
              <a:t>s</a:t>
            </a:r>
            <a:r>
              <a:rPr lang="en-US" dirty="0" smtClean="0"/>
              <a:t>rc:1** </a:t>
            </a:r>
            <a:r>
              <a:rPr lang="en-US" dirty="0" err="1" smtClean="0"/>
              <a:t>dst</a:t>
            </a:r>
            <a:r>
              <a:rPr lang="en-US" dirty="0" smtClean="0"/>
              <a:t>:***</a:t>
            </a:r>
            <a:endParaRPr lang="en-US" dirty="0"/>
          </a:p>
        </p:txBody>
      </p:sp>
      <p:sp>
        <p:nvSpPr>
          <p:cNvPr id="26" name="Rectangle 25"/>
          <p:cNvSpPr/>
          <p:nvPr/>
        </p:nvSpPr>
        <p:spPr>
          <a:xfrm>
            <a:off x="5843333" y="1537859"/>
            <a:ext cx="1608133" cy="369332"/>
          </a:xfrm>
          <a:prstGeom prst="rect">
            <a:avLst/>
          </a:prstGeom>
        </p:spPr>
        <p:txBody>
          <a:bodyPr wrap="none">
            <a:spAutoFit/>
          </a:bodyPr>
          <a:lstStyle/>
          <a:p>
            <a:r>
              <a:rPr lang="en-US" dirty="0"/>
              <a:t>s</a:t>
            </a:r>
            <a:r>
              <a:rPr lang="en-US" dirty="0" smtClean="0"/>
              <a:t>rc:10* </a:t>
            </a:r>
            <a:r>
              <a:rPr lang="en-US" dirty="0" err="1" smtClean="0"/>
              <a:t>dst</a:t>
            </a:r>
            <a:r>
              <a:rPr lang="en-US" dirty="0" smtClean="0"/>
              <a:t>:***</a:t>
            </a:r>
            <a:endParaRPr lang="en-US" dirty="0"/>
          </a:p>
        </p:txBody>
      </p:sp>
      <p:sp>
        <p:nvSpPr>
          <p:cNvPr id="27" name="Rectangle 26"/>
          <p:cNvSpPr/>
          <p:nvPr/>
        </p:nvSpPr>
        <p:spPr>
          <a:xfrm>
            <a:off x="3769918" y="4529340"/>
            <a:ext cx="1569660" cy="369332"/>
          </a:xfrm>
          <a:prstGeom prst="rect">
            <a:avLst/>
          </a:prstGeom>
        </p:spPr>
        <p:txBody>
          <a:bodyPr wrap="none">
            <a:spAutoFit/>
          </a:bodyPr>
          <a:lstStyle/>
          <a:p>
            <a:r>
              <a:rPr lang="en-US" dirty="0" err="1"/>
              <a:t>s</a:t>
            </a:r>
            <a:r>
              <a:rPr lang="en-US" dirty="0" err="1" smtClean="0"/>
              <a:t>rc</a:t>
            </a:r>
            <a:r>
              <a:rPr lang="en-US" dirty="0" smtClean="0"/>
              <a:t>:*** dst:1**</a:t>
            </a:r>
            <a:endParaRPr lang="en-US" dirty="0"/>
          </a:p>
        </p:txBody>
      </p:sp>
      <p:sp>
        <p:nvSpPr>
          <p:cNvPr id="28" name="Rectangle 27"/>
          <p:cNvSpPr/>
          <p:nvPr/>
        </p:nvSpPr>
        <p:spPr>
          <a:xfrm>
            <a:off x="4453820" y="3179581"/>
            <a:ext cx="2781531" cy="369332"/>
          </a:xfrm>
          <a:prstGeom prst="rect">
            <a:avLst/>
          </a:prstGeom>
        </p:spPr>
        <p:txBody>
          <a:bodyPr wrap="none">
            <a:spAutoFit/>
          </a:bodyPr>
          <a:lstStyle/>
          <a:p>
            <a:r>
              <a:rPr lang="en-US" dirty="0"/>
              <a:t>s</a:t>
            </a:r>
            <a:r>
              <a:rPr lang="en-US" dirty="0" smtClean="0"/>
              <a:t>rc:1** </a:t>
            </a:r>
            <a:r>
              <a:rPr lang="en-US" dirty="0" err="1" smtClean="0"/>
              <a:t>dst</a:t>
            </a:r>
            <a:r>
              <a:rPr lang="en-US" dirty="0" smtClean="0"/>
              <a:t>:***;  </a:t>
            </a:r>
            <a:r>
              <a:rPr lang="en-US" dirty="0" err="1" smtClean="0"/>
              <a:t>dst</a:t>
            </a:r>
            <a:r>
              <a:rPr lang="en-US" dirty="0" smtClean="0"/>
              <a:t>[1</a:t>
            </a:r>
            <a:r>
              <a:rPr lang="en-US" dirty="0"/>
              <a:t>] := </a:t>
            </a:r>
            <a:r>
              <a:rPr lang="en-US" dirty="0" smtClean="0"/>
              <a:t>0</a:t>
            </a:r>
            <a:endParaRPr lang="en-US" dirty="0"/>
          </a:p>
        </p:txBody>
      </p:sp>
      <p:sp>
        <p:nvSpPr>
          <p:cNvPr id="37" name="Rectangle 36"/>
          <p:cNvSpPr/>
          <p:nvPr/>
        </p:nvSpPr>
        <p:spPr>
          <a:xfrm>
            <a:off x="1161088" y="1442034"/>
            <a:ext cx="719508" cy="400110"/>
          </a:xfrm>
          <a:prstGeom prst="rect">
            <a:avLst/>
          </a:prstGeom>
          <a:noFill/>
        </p:spPr>
        <p:txBody>
          <a:bodyPr wrap="square" lIns="91440" tIns="45720" rIns="91440" bIns="45720">
            <a:spAutoFit/>
          </a:bodyPr>
          <a:lstStyle/>
          <a:p>
            <a:pPr algn="ctr"/>
            <a:r>
              <a:rPr lang="en-US" sz="2000" dirty="0" smtClean="0">
                <a:ln w="0"/>
                <a:effectLst>
                  <a:outerShdw blurRad="38100" dist="19050" dir="2700000" algn="tl" rotWithShape="0">
                    <a:schemeClr val="dk1">
                      <a:alpha val="40000"/>
                    </a:schemeClr>
                  </a:outerShdw>
                </a:effectLst>
              </a:rPr>
              <a:t>R1</a:t>
            </a:r>
            <a:endParaRPr lang="en-US" sz="2000" b="0" cap="none" spc="0" dirty="0">
              <a:ln w="0"/>
              <a:solidFill>
                <a:schemeClr val="tx1"/>
              </a:solidFill>
              <a:effectLst>
                <a:outerShdw blurRad="38100" dist="19050" dir="2700000" algn="tl" rotWithShape="0">
                  <a:schemeClr val="dk1">
                    <a:alpha val="40000"/>
                  </a:schemeClr>
                </a:outerShdw>
              </a:effectLst>
            </a:endParaRPr>
          </a:p>
        </p:txBody>
      </p:sp>
      <p:sp>
        <p:nvSpPr>
          <p:cNvPr id="38" name="Rectangle 37"/>
          <p:cNvSpPr/>
          <p:nvPr/>
        </p:nvSpPr>
        <p:spPr>
          <a:xfrm>
            <a:off x="4929561" y="1386933"/>
            <a:ext cx="719508" cy="400110"/>
          </a:xfrm>
          <a:prstGeom prst="rect">
            <a:avLst/>
          </a:prstGeom>
          <a:noFill/>
        </p:spPr>
        <p:txBody>
          <a:bodyPr wrap="square" lIns="91440" tIns="45720" rIns="91440" bIns="45720">
            <a:spAutoFit/>
          </a:bodyPr>
          <a:lstStyle/>
          <a:p>
            <a:pPr algn="ctr"/>
            <a:r>
              <a:rPr lang="en-US" sz="2000" dirty="0" smtClean="0">
                <a:ln w="0"/>
                <a:effectLst>
                  <a:outerShdw blurRad="38100" dist="19050" dir="2700000" algn="tl" rotWithShape="0">
                    <a:schemeClr val="dk1">
                      <a:alpha val="40000"/>
                    </a:schemeClr>
                  </a:outerShdw>
                </a:effectLst>
              </a:rPr>
              <a:t>R2</a:t>
            </a:r>
            <a:endParaRPr lang="en-US" sz="2000" b="0" cap="none" spc="0" dirty="0">
              <a:ln w="0"/>
              <a:solidFill>
                <a:schemeClr val="tx1"/>
              </a:solidFill>
              <a:effectLst>
                <a:outerShdw blurRad="38100" dist="19050" dir="2700000" algn="tl" rotWithShape="0">
                  <a:schemeClr val="dk1">
                    <a:alpha val="40000"/>
                  </a:schemeClr>
                </a:outerShdw>
              </a:effectLst>
            </a:endParaRPr>
          </a:p>
        </p:txBody>
      </p:sp>
      <p:sp>
        <p:nvSpPr>
          <p:cNvPr id="39" name="Rectangle 38"/>
          <p:cNvSpPr/>
          <p:nvPr/>
        </p:nvSpPr>
        <p:spPr>
          <a:xfrm>
            <a:off x="3074784" y="4613047"/>
            <a:ext cx="719508" cy="400110"/>
          </a:xfrm>
          <a:prstGeom prst="rect">
            <a:avLst/>
          </a:prstGeom>
          <a:noFill/>
        </p:spPr>
        <p:txBody>
          <a:bodyPr wrap="square" lIns="91440" tIns="45720" rIns="91440" bIns="45720">
            <a:spAutoFit/>
          </a:bodyPr>
          <a:lstStyle/>
          <a:p>
            <a:pPr algn="ctr"/>
            <a:r>
              <a:rPr lang="en-US" sz="2000" dirty="0" smtClean="0">
                <a:ln w="0"/>
                <a:effectLst>
                  <a:outerShdw blurRad="38100" dist="19050" dir="2700000" algn="tl" rotWithShape="0">
                    <a:schemeClr val="dk1">
                      <a:alpha val="40000"/>
                    </a:schemeClr>
                  </a:outerShdw>
                </a:effectLst>
              </a:rPr>
              <a:t>R3</a:t>
            </a:r>
            <a:endParaRPr lang="en-US" sz="2000" b="0" cap="none" spc="0" dirty="0">
              <a:ln w="0"/>
              <a:solidFill>
                <a:schemeClr val="tx1"/>
              </a:solidFill>
              <a:effectLst>
                <a:outerShdw blurRad="38100" dist="19050" dir="2700000" algn="tl" rotWithShape="0">
                  <a:schemeClr val="dk1">
                    <a:alpha val="40000"/>
                  </a:schemeClr>
                </a:outerShdw>
              </a:effectLst>
            </a:endParaRPr>
          </a:p>
        </p:txBody>
      </p:sp>
      <p:sp>
        <p:nvSpPr>
          <p:cNvPr id="40" name="TextBox 39"/>
          <p:cNvSpPr txBox="1"/>
          <p:nvPr/>
        </p:nvSpPr>
        <p:spPr>
          <a:xfrm>
            <a:off x="1023267" y="5116804"/>
            <a:ext cx="6666006" cy="646331"/>
          </a:xfrm>
          <a:prstGeom prst="rect">
            <a:avLst/>
          </a:prstGeom>
          <a:noFill/>
        </p:spPr>
        <p:txBody>
          <a:bodyPr wrap="square" rtlCol="0">
            <a:spAutoFit/>
          </a:bodyPr>
          <a:lstStyle/>
          <a:p>
            <a:r>
              <a:rPr lang="en-US" b="1" dirty="0" smtClean="0"/>
              <a:t>Program:  </a:t>
            </a:r>
            <a:r>
              <a:rPr lang="en-US" dirty="0" smtClean="0"/>
              <a:t>Packets matching source IP 101 or 100, </a:t>
            </a:r>
            <a:br>
              <a:rPr lang="en-US" dirty="0" smtClean="0"/>
            </a:br>
            <a:r>
              <a:rPr lang="en-US" dirty="0" smtClean="0"/>
              <a:t>and destination IP 010 or 011 are forwarded from R1 to R2</a:t>
            </a:r>
          </a:p>
        </p:txBody>
      </p:sp>
      <p:sp>
        <p:nvSpPr>
          <p:cNvPr id="29" name="TextBox 28"/>
          <p:cNvSpPr txBox="1"/>
          <p:nvPr/>
        </p:nvSpPr>
        <p:spPr>
          <a:xfrm>
            <a:off x="1017110" y="5794273"/>
            <a:ext cx="7824901" cy="923330"/>
          </a:xfrm>
          <a:prstGeom prst="rect">
            <a:avLst/>
          </a:prstGeom>
          <a:noFill/>
        </p:spPr>
        <p:txBody>
          <a:bodyPr wrap="square" rtlCol="0">
            <a:spAutoFit/>
          </a:bodyPr>
          <a:lstStyle/>
          <a:p>
            <a:r>
              <a:rPr lang="en-US" b="1" dirty="0" smtClean="0"/>
              <a:t>States:   </a:t>
            </a:r>
            <a:r>
              <a:rPr lang="en-US" dirty="0" smtClean="0"/>
              <a:t>Headers at Ports : (h, p)</a:t>
            </a:r>
          </a:p>
          <a:p>
            <a:r>
              <a:rPr lang="en-US" b="1" dirty="0" smtClean="0"/>
              <a:t>Initially: </a:t>
            </a:r>
            <a:r>
              <a:rPr lang="en-US" dirty="0" smtClean="0"/>
              <a:t>All possible packets is at Port A</a:t>
            </a:r>
          </a:p>
          <a:p>
            <a:r>
              <a:rPr lang="en-US" b="1" dirty="0" smtClean="0"/>
              <a:t>State Transitions: </a:t>
            </a:r>
            <a:r>
              <a:rPr lang="en-US" dirty="0" smtClean="0"/>
              <a:t>Router forwarding rules move packets between ports </a:t>
            </a:r>
          </a:p>
        </p:txBody>
      </p:sp>
    </p:spTree>
    <p:extLst>
      <p:ext uri="{BB962C8B-B14F-4D97-AF65-F5344CB8AC3E}">
        <p14:creationId xmlns:p14="http://schemas.microsoft.com/office/powerpoint/2010/main" val="3962221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143000"/>
          </a:xfrm>
        </p:spPr>
        <p:txBody>
          <a:bodyPr/>
          <a:lstStyle/>
          <a:p>
            <a:r>
              <a:rPr lang="en-US" sz="4000" b="1" dirty="0" smtClean="0">
                <a:solidFill>
                  <a:srgbClr val="0070C0"/>
                </a:solidFill>
                <a:effectLst>
                  <a:outerShdw blurRad="38100" dist="38100" dir="2700000" algn="tl">
                    <a:srgbClr val="000000">
                      <a:alpha val="43137"/>
                    </a:srgbClr>
                  </a:outerShdw>
                </a:effectLst>
              </a:rPr>
              <a:t>Networks </a:t>
            </a:r>
            <a:r>
              <a:rPr lang="en-US" sz="4000" b="1" dirty="0">
                <a:solidFill>
                  <a:srgbClr val="0070C0"/>
                </a:solidFill>
                <a:effectLst>
                  <a:outerShdw blurRad="38100" dist="38100" dir="2700000" algn="tl">
                    <a:srgbClr val="000000">
                      <a:alpha val="43137"/>
                    </a:srgbClr>
                  </a:outerShdw>
                </a:effectLst>
              </a:rPr>
              <a:t>as Reactive Systems</a:t>
            </a:r>
          </a:p>
        </p:txBody>
      </p:sp>
      <mc:AlternateContent xmlns:mc="http://schemas.openxmlformats.org/markup-compatibility/2006" xmlns:a14="http://schemas.microsoft.com/office/drawing/2010/main">
        <mc:Choice Requires="a14">
          <p:sp>
            <p:nvSpPr>
              <p:cNvPr id="6" name="Content Placeholder 5"/>
              <p:cNvSpPr>
                <a:spLocks noGrp="1"/>
              </p:cNvSpPr>
              <p:nvPr>
                <p:ph sz="half" idx="2"/>
              </p:nvPr>
            </p:nvSpPr>
            <p:spPr>
              <a:xfrm>
                <a:off x="457200" y="1220364"/>
                <a:ext cx="8502163" cy="4920518"/>
              </a:xfrm>
            </p:spPr>
            <p:txBody>
              <a:bodyPr/>
              <a:lstStyle/>
              <a:p>
                <a:pPr marL="0" indent="0">
                  <a:buNone/>
                </a:pPr>
                <a:r>
                  <a:rPr lang="en-US" b="0" dirty="0" smtClean="0"/>
                  <a:t>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𝑁𝑜𝑑𝑒𝑠</m:t>
                    </m:r>
                    <m:r>
                      <a:rPr lang="en-US" b="0" i="1" smtClean="0">
                        <a:latin typeface="Cambria Math" panose="02040503050406030204" pitchFamily="18" charset="0"/>
                      </a:rPr>
                      <m:t>, </m:t>
                    </m:r>
                    <m:r>
                      <a:rPr lang="en-US" b="0" i="1" smtClean="0">
                        <a:latin typeface="Cambria Math" panose="02040503050406030204" pitchFamily="18" charset="0"/>
                      </a:rPr>
                      <m:t>𝑃𝑜𝑟𝑡𝑠</m:t>
                    </m:r>
                    <m:r>
                      <a:rPr lang="en-US" b="0" i="1" smtClean="0">
                        <a:latin typeface="Cambria Math" panose="02040503050406030204" pitchFamily="18" charset="0"/>
                      </a:rPr>
                      <m:t>, </m:t>
                    </m:r>
                    <m:r>
                      <a:rPr lang="en-US" b="0" i="1" smtClean="0">
                        <a:latin typeface="Cambria Math" panose="02040503050406030204" pitchFamily="18" charset="0"/>
                      </a:rPr>
                      <m:t>𝐻𝑒𝑎𝑑𝑒𝑟</m:t>
                    </m:r>
                    <m:r>
                      <a:rPr lang="en-US" b="0" i="1" smtClean="0">
                        <a:latin typeface="Cambria Math" panose="02040503050406030204" pitchFamily="18" charset="0"/>
                      </a:rPr>
                      <m:t>, </m:t>
                    </m:r>
                    <m:r>
                      <a:rPr lang="en-US" b="0" i="1" smtClean="0">
                        <a:latin typeface="Cambria Math" panose="02040503050406030204" pitchFamily="18" charset="0"/>
                      </a:rPr>
                      <m:t>𝑇𝑟𝑎𝑛𝑠</m:t>
                    </m:r>
                    <m:r>
                      <a:rPr lang="en-US" b="0" i="1" smtClean="0">
                        <a:latin typeface="Cambria Math" panose="02040503050406030204" pitchFamily="18" charset="0"/>
                      </a:rPr>
                      <m:t>〉 </m:t>
                    </m:r>
                  </m:oMath>
                </a14:m>
                <a:endParaRPr lang="en-US" dirty="0" smtClean="0"/>
              </a:p>
              <a:p>
                <a:endParaRPr lang="en-US" b="0" i="1" dirty="0" smtClean="0">
                  <a:latin typeface="Cambria Math" panose="02040503050406030204" pitchFamily="18" charset="0"/>
                </a:endParaRPr>
              </a:p>
              <a:p>
                <a14:m>
                  <m:oMath xmlns:m="http://schemas.openxmlformats.org/officeDocument/2006/math">
                    <m:r>
                      <a:rPr lang="en-US" b="0" i="1" smtClean="0">
                        <a:latin typeface="Cambria Math" panose="02040503050406030204" pitchFamily="18" charset="0"/>
                      </a:rPr>
                      <m:t>𝑜𝑢𝑡</m:t>
                    </m:r>
                    <m:r>
                      <a:rPr lang="en-US" b="0" i="1" smtClean="0">
                        <a:latin typeface="Cambria Math" panose="02040503050406030204" pitchFamily="18" charset="0"/>
                      </a:rPr>
                      <m:t>:</m:t>
                    </m:r>
                    <m:r>
                      <a:rPr lang="en-US" b="0" i="1" smtClean="0">
                        <a:latin typeface="Cambria Math" panose="02040503050406030204" pitchFamily="18" charset="0"/>
                      </a:rPr>
                      <m:t>𝑁𝑜𝑑𝑒𝑠</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𝑃𝑜𝑟𝑡𝑠</m:t>
                        </m:r>
                      </m:sup>
                    </m:sSup>
                  </m:oMath>
                </a14:m>
                <a:r>
                  <a:rPr lang="en-US" b="0" dirty="0" smtClean="0"/>
                  <a:t>				 - outpu</a:t>
                </a:r>
                <a:r>
                  <a:rPr lang="en-US" dirty="0" smtClean="0"/>
                  <a:t>t ports</a:t>
                </a:r>
                <a:endParaRPr lang="en-US" b="0" dirty="0" smtClean="0"/>
              </a:p>
              <a:p>
                <a:endParaRPr lang="en-US" i="1" dirty="0" smtClean="0">
                  <a:latin typeface="Cambria Math" panose="02040503050406030204" pitchFamily="18" charset="0"/>
                </a:endParaRPr>
              </a:p>
              <a:p>
                <a14:m>
                  <m:oMath xmlns:m="http://schemas.openxmlformats.org/officeDocument/2006/math">
                    <m:r>
                      <a:rPr lang="en-US" i="1">
                        <a:latin typeface="Cambria Math" panose="02040503050406030204" pitchFamily="18" charset="0"/>
                      </a:rPr>
                      <m:t>𝑃𝑜𝑟</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𝑁</m:t>
                        </m:r>
                      </m:sub>
                    </m:sSub>
                    <m:r>
                      <a:rPr lang="en-US" b="0" i="1" smtClean="0">
                        <a:latin typeface="Cambria Math" panose="02040503050406030204" pitchFamily="18" charset="0"/>
                      </a:rPr>
                      <m:t> :</m:t>
                    </m:r>
                    <m:r>
                      <a:rPr lang="en-US" i="1">
                        <a:latin typeface="Cambria Math" panose="02040503050406030204" pitchFamily="18" charset="0"/>
                      </a:rPr>
                      <m:t>=</m:t>
                    </m:r>
                    <m:d>
                      <m:dPr>
                        <m:begChr m:val="{"/>
                        <m:endChr m:val="|"/>
                        <m:ctrlPr>
                          <a:rPr lang="pt-BR" i="1">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 </m:t>
                        </m:r>
                      </m:e>
                    </m:d>
                    <m:r>
                      <a:rPr lang="en-US" b="0" i="1" smtClean="0">
                        <a:latin typeface="Cambria Math" panose="02040503050406030204" pitchFamily="18" charset="0"/>
                      </a:rPr>
                      <m:t> </m:t>
                    </m:r>
                    <m:r>
                      <a:rPr lang="pt-BR" i="1">
                        <a:latin typeface="Cambria Math" panose="02040503050406030204" pitchFamily="18" charset="0"/>
                      </a:rPr>
                      <m:t>𝑛</m:t>
                    </m:r>
                    <m:r>
                      <a:rPr lang="pt-BR" i="1">
                        <a:latin typeface="Cambria Math" panose="02040503050406030204" pitchFamily="18" charset="0"/>
                      </a:rPr>
                      <m:t> ∈ </m:t>
                    </m:r>
                    <m:r>
                      <a:rPr lang="pt-BR" i="1">
                        <a:latin typeface="Cambria Math" panose="02040503050406030204" pitchFamily="18" charset="0"/>
                      </a:rPr>
                      <m:t>𝑁𝑜𝑑𝑒𝑠</m:t>
                    </m:r>
                    <m:r>
                      <a:rPr lang="en-US" b="0" i="1" smtClean="0">
                        <a:latin typeface="Cambria Math" panose="02040503050406030204" pitchFamily="18" charset="0"/>
                      </a:rPr>
                      <m:t>,</m:t>
                    </m:r>
                    <m:r>
                      <a:rPr lang="pt-BR" i="1">
                        <a:latin typeface="Cambria Math" panose="02040503050406030204" pitchFamily="18" charset="0"/>
                      </a:rPr>
                      <m:t> </m:t>
                    </m:r>
                    <m:r>
                      <a:rPr lang="en-US" i="1">
                        <a:latin typeface="Cambria Math" panose="02040503050406030204" pitchFamily="18" charset="0"/>
                      </a:rPr>
                      <m:t>𝑖</m:t>
                    </m:r>
                    <m:r>
                      <a:rPr lang="en-US" i="1">
                        <a:latin typeface="Cambria Math" panose="02040503050406030204" pitchFamily="18" charset="0"/>
                      </a:rPr>
                      <m:t>∈</m:t>
                    </m:r>
                    <m:r>
                      <a:rPr lang="en-US" b="0" i="1" smtClean="0">
                        <a:latin typeface="Cambria Math" panose="02040503050406030204" pitchFamily="18" charset="0"/>
                      </a:rPr>
                      <m:t>𝑜𝑢𝑡</m:t>
                    </m:r>
                    <m:d>
                      <m:dPr>
                        <m:ctrlPr>
                          <a:rPr lang="en-US" i="1">
                            <a:latin typeface="Cambria Math" panose="02040503050406030204" pitchFamily="18" charset="0"/>
                          </a:rPr>
                        </m:ctrlPr>
                      </m:dPr>
                      <m:e>
                        <m:r>
                          <a:rPr lang="en-US" i="1">
                            <a:latin typeface="Cambria Math" panose="02040503050406030204" pitchFamily="18" charset="0"/>
                          </a:rPr>
                          <m:t>𝑛</m:t>
                        </m:r>
                      </m:e>
                    </m:d>
                    <m:r>
                      <a:rPr lang="pt-BR" i="1">
                        <a:latin typeface="Cambria Math" panose="02040503050406030204" pitchFamily="18" charset="0"/>
                      </a:rPr>
                      <m:t>}</m:t>
                    </m:r>
                  </m:oMath>
                </a14:m>
                <a:r>
                  <a:rPr lang="en-US" b="0" dirty="0" smtClean="0"/>
                  <a:t>  </a:t>
                </a:r>
                <a:r>
                  <a:rPr lang="en-US" dirty="0"/>
                  <a:t> </a:t>
                </a:r>
                <a:r>
                  <a:rPr lang="en-US" dirty="0" smtClean="0"/>
                  <a:t>      </a:t>
                </a:r>
                <a:r>
                  <a:rPr lang="en-US" b="0" dirty="0" smtClean="0"/>
                  <a:t>- node + out port</a:t>
                </a:r>
              </a:p>
              <a:p>
                <a:endParaRPr lang="en-US" b="0" i="1" dirty="0" smtClean="0">
                  <a:latin typeface="Cambria Math" panose="02040503050406030204" pitchFamily="18" charset="0"/>
                </a:endParaRPr>
              </a:p>
              <a:p>
                <a14:m>
                  <m:oMath xmlns:m="http://schemas.openxmlformats.org/officeDocument/2006/math">
                    <m:r>
                      <a:rPr lang="en-US" b="0" i="1" smtClean="0">
                        <a:latin typeface="Cambria Math" panose="02040503050406030204" pitchFamily="18" charset="0"/>
                      </a:rPr>
                      <m:t>𝑙𝑖𝑛𝑘𝑠</m:t>
                    </m:r>
                    <m:r>
                      <a:rPr lang="en-US" b="0" i="1" smtClean="0">
                        <a:latin typeface="Cambria Math" panose="02040503050406030204" pitchFamily="18" charset="0"/>
                      </a:rPr>
                      <m:t>:</m:t>
                    </m:r>
                    <m:r>
                      <a:rPr lang="en-US" b="0" i="1" smtClean="0">
                        <a:latin typeface="Cambria Math" panose="02040503050406030204" pitchFamily="18" charset="0"/>
                      </a:rPr>
                      <m:t>𝑃𝑜𝑟</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𝑁</m:t>
                        </m:r>
                      </m:sub>
                    </m:sSub>
                    <m:r>
                      <a:rPr lang="en-US" b="0" i="1" smtClean="0">
                        <a:latin typeface="Cambria Math" panose="02040503050406030204" pitchFamily="18" charset="0"/>
                      </a:rPr>
                      <m:t>→</m:t>
                    </m:r>
                    <m:r>
                      <a:rPr lang="en-US" b="0" i="1" smtClean="0">
                        <a:latin typeface="Cambria Math" panose="02040503050406030204" pitchFamily="18" charset="0"/>
                      </a:rPr>
                      <m:t>𝑁𝑜𝑑𝑒𝑠</m:t>
                    </m:r>
                  </m:oMath>
                </a14:m>
                <a:r>
                  <a:rPr lang="en-US" b="0" dirty="0" smtClean="0"/>
                  <a:t>			       - link to next node</a:t>
                </a:r>
              </a:p>
              <a:p>
                <a:endParaRPr lang="en-US" i="1" dirty="0" smtClean="0">
                  <a:latin typeface="Cambria Math" panose="02040503050406030204" pitchFamily="18" charset="0"/>
                </a:endParaRPr>
              </a:p>
              <a:p>
                <a14:m>
                  <m:oMath xmlns:m="http://schemas.openxmlformats.org/officeDocument/2006/math">
                    <m:r>
                      <a:rPr lang="en-US" i="1" dirty="0">
                        <a:latin typeface="Cambria Math" panose="02040503050406030204" pitchFamily="18" charset="0"/>
                      </a:rPr>
                      <m:t>h</m:t>
                    </m:r>
                    <m:r>
                      <a:rPr lang="en-US" i="1" dirty="0">
                        <a:latin typeface="Cambria Math" panose="02040503050406030204" pitchFamily="18" charset="0"/>
                      </a:rPr>
                      <m:t>@</m:t>
                    </m:r>
                    <m:r>
                      <a:rPr lang="en-US" i="1" dirty="0">
                        <a:latin typeface="Cambria Math" panose="02040503050406030204" pitchFamily="18" charset="0"/>
                      </a:rPr>
                      <m:t>𝑛</m:t>
                    </m:r>
                    <m:r>
                      <a:rPr lang="en-US" i="1" dirty="0">
                        <a:latin typeface="Cambria Math" panose="02040503050406030204" pitchFamily="18" charset="0"/>
                      </a:rPr>
                      <m:t>.</m:t>
                    </m:r>
                    <m:r>
                      <a:rPr lang="en-US" i="1" dirty="0">
                        <a:latin typeface="Cambria Math" panose="02040503050406030204" pitchFamily="18" charset="0"/>
                      </a:rPr>
                      <m:t>𝑖</m:t>
                    </m:r>
                    <m:r>
                      <a:rPr lang="en-US" b="0" i="1" dirty="0" smtClean="0">
                        <a:latin typeface="Cambria Math" panose="02040503050406030204" pitchFamily="18" charset="0"/>
                      </a:rPr>
                      <m:t> </m:t>
                    </m:r>
                    <m:groupChr>
                      <m:groupChrPr>
                        <m:chr m:val="→"/>
                        <m:vertJc m:val="bot"/>
                        <m:ctrlPr>
                          <a:rPr lang="en-US" i="1" dirty="0" smtClean="0">
                            <a:latin typeface="Cambria Math" panose="02040503050406030204" pitchFamily="18" charset="0"/>
                          </a:rPr>
                        </m:ctrlPr>
                      </m:groupChrPr>
                      <m:e>
                        <m:r>
                          <m:rPr>
                            <m:nor/>
                          </m:rPr>
                          <a:rPr lang="en-US" b="0" i="0" dirty="0" smtClean="0">
                            <a:latin typeface="Cambria Math" panose="02040503050406030204" pitchFamily="18" charset="0"/>
                          </a:rPr>
                          <m:t>         </m:t>
                        </m:r>
                      </m:e>
                    </m:groupChr>
                    <m:r>
                      <a:rPr lang="en-US" b="0" i="1" dirty="0" smtClean="0">
                        <a:latin typeface="Cambria Math" panose="02040503050406030204" pitchFamily="18" charset="0"/>
                      </a:rPr>
                      <m:t> </m:t>
                    </m:r>
                    <m:sSup>
                      <m:sSupPr>
                        <m:ctrlPr>
                          <a:rPr lang="en-US" i="1" dirty="0">
                            <a:latin typeface="Cambria Math" panose="02040503050406030204" pitchFamily="18" charset="0"/>
                          </a:rPr>
                        </m:ctrlPr>
                      </m:sSupPr>
                      <m:e>
                        <m:r>
                          <a:rPr lang="en-US" i="1" dirty="0">
                            <a:latin typeface="Cambria Math" panose="02040503050406030204" pitchFamily="18" charset="0"/>
                          </a:rPr>
                          <m:t>h</m:t>
                        </m:r>
                      </m:e>
                      <m:sup>
                        <m:r>
                          <a:rPr lang="en-US" i="1" dirty="0">
                            <a:latin typeface="Cambria Math" panose="02040503050406030204" pitchFamily="18" charset="0"/>
                          </a:rPr>
                          <m:t>′</m:t>
                        </m:r>
                      </m:sup>
                    </m:sSup>
                    <m:r>
                      <a:rPr lang="en-US" i="1" dirty="0">
                        <a:latin typeface="Cambria Math" panose="02040503050406030204" pitchFamily="18" charset="0"/>
                      </a:rPr>
                      <m:t>@</m:t>
                    </m:r>
                    <m:sSup>
                      <m:sSupPr>
                        <m:ctrlPr>
                          <a:rPr lang="en-US" i="1" dirty="0">
                            <a:latin typeface="Cambria Math" panose="02040503050406030204" pitchFamily="18" charset="0"/>
                          </a:rPr>
                        </m:ctrlPr>
                      </m:sSupPr>
                      <m:e>
                        <m:r>
                          <a:rPr lang="en-US" i="1" dirty="0">
                            <a:latin typeface="Cambria Math" panose="02040503050406030204" pitchFamily="18" charset="0"/>
                          </a:rPr>
                          <m:t>𝑛</m:t>
                        </m:r>
                      </m:e>
                      <m:sup>
                        <m:r>
                          <a:rPr lang="en-US" i="1" dirty="0">
                            <a:latin typeface="Cambria Math" panose="02040503050406030204" pitchFamily="18" charset="0"/>
                          </a:rPr>
                          <m:t>′</m:t>
                        </m:r>
                      </m:sup>
                    </m:sSup>
                    <m:r>
                      <a:rPr lang="en-US" b="0" i="1" dirty="0" smtClean="0">
                        <a:latin typeface="Cambria Math" panose="02040503050406030204" pitchFamily="18" charset="0"/>
                      </a:rPr>
                      <m:t>.</m:t>
                    </m:r>
                    <m:r>
                      <a:rPr lang="en-US" b="0" i="1" dirty="0" smtClean="0">
                        <a:latin typeface="Cambria Math" panose="02040503050406030204" pitchFamily="18" charset="0"/>
                      </a:rPr>
                      <m:t>𝑖</m:t>
                    </m:r>
                    <m:r>
                      <a:rPr lang="en-US" b="0" i="1" dirty="0" smtClean="0">
                        <a:latin typeface="Cambria Math" panose="02040503050406030204" pitchFamily="18" charset="0"/>
                      </a:rPr>
                      <m:t>′</m:t>
                    </m:r>
                  </m:oMath>
                </a14:m>
                <a:r>
                  <a:rPr lang="en-US" i="1" dirty="0" smtClean="0">
                    <a:latin typeface="Cambria Math" panose="02040503050406030204" pitchFamily="18" charset="0"/>
                  </a:rPr>
                  <a:t/>
                </a:r>
                <a:br>
                  <a:rPr lang="en-US" i="1" dirty="0" smtClean="0">
                    <a:latin typeface="Cambria Math" panose="02040503050406030204" pitchFamily="18" charset="0"/>
                  </a:rPr>
                </a:br>
                <a14:m>
                  <m:oMath xmlns:m="http://schemas.openxmlformats.org/officeDocument/2006/math">
                    <m:r>
                      <a:rPr lang="en-US" b="0" i="1" dirty="0" smtClean="0">
                        <a:latin typeface="Cambria Math" panose="02040503050406030204" pitchFamily="18" charset="0"/>
                      </a:rPr>
                      <m:t>∈</m:t>
                    </m:r>
                    <m:r>
                      <a:rPr lang="en-US" b="0" i="1" smtClean="0">
                        <a:latin typeface="Cambria Math" panose="02040503050406030204" pitchFamily="18" charset="0"/>
                      </a:rPr>
                      <m:t>𝑇𝑟𝑎𝑛𝑠</m:t>
                    </m:r>
                    <m:r>
                      <a:rPr lang="en-US" b="0" i="1" smtClean="0">
                        <a:latin typeface="Cambria Math" panose="02040503050406030204" pitchFamily="18" charset="0"/>
                      </a:rPr>
                      <m:t>      ⊆</m:t>
                    </m:r>
                    <m:d>
                      <m:dPr>
                        <m:ctrlPr>
                          <a:rPr lang="en-US" b="0" i="1" smtClean="0">
                            <a:latin typeface="Cambria Math" panose="02040503050406030204" pitchFamily="18" charset="0"/>
                          </a:rPr>
                        </m:ctrlPr>
                      </m:dPr>
                      <m:e>
                        <m:r>
                          <a:rPr lang="en-US" i="1">
                            <a:latin typeface="Cambria Math" panose="02040503050406030204" pitchFamily="18" charset="0"/>
                          </a:rPr>
                          <m:t>𝐻𝑒𝑎𝑑𝑒𝑟</m:t>
                        </m:r>
                        <m:r>
                          <a:rPr lang="en-US" b="0" i="1" smtClean="0">
                            <a:latin typeface="Cambria Math" panose="02040503050406030204" pitchFamily="18" charset="0"/>
                          </a:rPr>
                          <m:t>×</m:t>
                        </m:r>
                        <m:r>
                          <a:rPr lang="en-US" b="0" i="1" smtClean="0">
                            <a:latin typeface="Cambria Math" panose="02040503050406030204" pitchFamily="18" charset="0"/>
                          </a:rPr>
                          <m:t>𝑃𝑜𝑟</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𝑁</m:t>
                            </m:r>
                          </m:sub>
                        </m:sSub>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i="1">
                            <a:latin typeface="Cambria Math" panose="02040503050406030204" pitchFamily="18" charset="0"/>
                          </a:rPr>
                          <m:t>𝐻𝑒𝑎𝑑𝑒𝑟</m:t>
                        </m:r>
                        <m:r>
                          <a:rPr lang="en-US" b="0" i="1" smtClean="0">
                            <a:latin typeface="Cambria Math" panose="02040503050406030204" pitchFamily="18" charset="0"/>
                          </a:rPr>
                          <m:t>×</m:t>
                        </m:r>
                        <m:r>
                          <a:rPr lang="en-US" b="0" i="1" smtClean="0">
                            <a:latin typeface="Cambria Math" panose="02040503050406030204" pitchFamily="18" charset="0"/>
                          </a:rPr>
                          <m:t>𝑃𝑜𝑟</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𝑁</m:t>
                            </m:r>
                          </m:sub>
                        </m:sSub>
                      </m:e>
                    </m:d>
                  </m:oMath>
                </a14:m>
                <a:endParaRPr lang="en-US" dirty="0" smtClean="0"/>
              </a:p>
              <a:p>
                <a:pPr marL="0" indent="0">
                  <a:buNone/>
                </a:pPr>
                <a:r>
                  <a:rPr lang="en-US" dirty="0" smtClean="0"/>
                  <a:t>     Such that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rPr>
                      <m:t>𝑙𝑖𝑛𝑘𝑠</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𝑖</m:t>
                        </m:r>
                      </m:e>
                    </m:d>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𝑖</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rPr>
                      <m:t>𝑜𝑢𝑡</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b="0" dirty="0" smtClean="0"/>
                  <a:t> </a:t>
                </a:r>
              </a:p>
              <a:p>
                <a:pPr marL="0" indent="0">
                  <a:buNone/>
                </a:pPr>
                <a:r>
                  <a:rPr lang="en-US" dirty="0"/>
                  <a:t> </a:t>
                </a:r>
                <a:r>
                  <a:rPr lang="en-US" dirty="0" smtClean="0"/>
                  <a:t>                                                                          - </a:t>
                </a:r>
                <a14:m>
                  <m:oMath xmlns:m="http://schemas.openxmlformats.org/officeDocument/2006/math">
                    <m:r>
                      <a:rPr lang="en-US" i="1">
                        <a:latin typeface="Cambria Math" panose="02040503050406030204" pitchFamily="18" charset="0"/>
                      </a:rPr>
                      <m:t>𝑆</m:t>
                    </m:r>
                    <m:r>
                      <a:rPr lang="en-US" i="1">
                        <a:latin typeface="Cambria Math" panose="02040503050406030204" pitchFamily="18" charset="0"/>
                      </a:rPr>
                      <m:t> ≔</m:t>
                    </m:r>
                    <m:r>
                      <a:rPr lang="en-US" i="1">
                        <a:latin typeface="Cambria Math" panose="02040503050406030204" pitchFamily="18" charset="0"/>
                      </a:rPr>
                      <m:t>𝐻𝑒𝑎𝑑𝑒𝑟</m:t>
                    </m:r>
                    <m:r>
                      <a:rPr lang="en-US" i="1">
                        <a:latin typeface="Cambria Math" panose="02040503050406030204" pitchFamily="18" charset="0"/>
                      </a:rPr>
                      <m:t>×</m:t>
                    </m:r>
                    <m:r>
                      <a:rPr lang="en-US" i="1">
                        <a:latin typeface="Cambria Math" panose="02040503050406030204" pitchFamily="18" charset="0"/>
                      </a:rPr>
                      <m:t>𝑃𝑜𝑟</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𝑁</m:t>
                        </m:r>
                      </m:sub>
                    </m:sSub>
                    <m:r>
                      <a:rPr lang="en-US" i="1">
                        <a:latin typeface="Cambria Math" panose="02040503050406030204" pitchFamily="18" charset="0"/>
                      </a:rPr>
                      <m:t> </m:t>
                    </m:r>
                  </m:oMath>
                </a14:m>
                <a:r>
                  <a:rPr lang="en-US" i="1" dirty="0">
                    <a:latin typeface="Cambria Math" panose="02040503050406030204" pitchFamily="18" charset="0"/>
                  </a:rPr>
                  <a:t/>
                </a:r>
                <a:br>
                  <a:rPr lang="en-US" i="1" dirty="0">
                    <a:latin typeface="Cambria Math" panose="02040503050406030204" pitchFamily="18" charset="0"/>
                  </a:rPr>
                </a:br>
                <a:r>
                  <a:rPr lang="en-US" i="1" dirty="0" smtClean="0">
                    <a:latin typeface="Cambria Math" panose="02040503050406030204" pitchFamily="18" charset="0"/>
                  </a:rPr>
                  <a:t>                                                        - </a:t>
                </a:r>
                <a14:m>
                  <m:oMath xmlns:m="http://schemas.openxmlformats.org/officeDocument/2006/math">
                    <m:r>
                      <a:rPr lang="en-US" i="1">
                        <a:latin typeface="Cambria Math" panose="02040503050406030204" pitchFamily="18" charset="0"/>
                      </a:rPr>
                      <m:t>𝐼𝑛𝑖𝑡</m:t>
                    </m:r>
                  </m:oMath>
                </a14:m>
                <a:r>
                  <a:rPr lang="en-US" dirty="0"/>
                  <a:t> is a set packet injection </a:t>
                </a:r>
                <a:r>
                  <a:rPr lang="en-US" dirty="0" smtClean="0"/>
                  <a:t>points</a:t>
                </a:r>
                <a:endParaRPr lang="en-US" dirty="0"/>
              </a:p>
            </p:txBody>
          </p:sp>
        </mc:Choice>
        <mc:Fallback xmlns="">
          <p:sp>
            <p:nvSpPr>
              <p:cNvPr id="6" name="Content Placeholder 5"/>
              <p:cNvSpPr>
                <a:spLocks noGrp="1" noRot="1" noChangeAspect="1" noMove="1" noResize="1" noEditPoints="1" noAdjustHandles="1" noChangeArrowheads="1" noChangeShapeType="1" noTextEdit="1"/>
              </p:cNvSpPr>
              <p:nvPr>
                <p:ph sz="half" idx="2"/>
              </p:nvPr>
            </p:nvSpPr>
            <p:spPr>
              <a:xfrm>
                <a:off x="457200" y="1220364"/>
                <a:ext cx="8502163" cy="4920518"/>
              </a:xfrm>
              <a:blipFill>
                <a:blip r:embed="rId2"/>
                <a:stretch>
                  <a:fillRect l="-932" b="-16233"/>
                </a:stretch>
              </a:blipFill>
            </p:spPr>
            <p:txBody>
              <a:bodyPr/>
              <a:lstStyle/>
              <a:p>
                <a:r>
                  <a:rPr lang="en-US">
                    <a:noFill/>
                  </a:rPr>
                  <a:t> </a:t>
                </a:r>
              </a:p>
            </p:txBody>
          </p:sp>
        </mc:Fallback>
      </mc:AlternateContent>
    </p:spTree>
    <p:extLst>
      <p:ext uri="{BB962C8B-B14F-4D97-AF65-F5344CB8AC3E}">
        <p14:creationId xmlns:p14="http://schemas.microsoft.com/office/powerpoint/2010/main" val="13287628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35" y="196137"/>
            <a:ext cx="8831179" cy="968808"/>
          </a:xfrm>
        </p:spPr>
        <p:txBody>
          <a:bodyPr/>
          <a:lstStyle/>
          <a:p>
            <a:r>
              <a:rPr lang="en-US" sz="4000" b="1" dirty="0" smtClean="0">
                <a:solidFill>
                  <a:schemeClr val="tx2">
                    <a:lumMod val="60000"/>
                    <a:lumOff val="40000"/>
                  </a:schemeClr>
                </a:solidFill>
                <a:effectLst>
                  <a:outerShdw blurRad="38100" dist="38100" dir="2700000" algn="tl">
                    <a:srgbClr val="000000">
                      <a:alpha val="43137"/>
                    </a:srgbClr>
                  </a:outerShdw>
                </a:effectLst>
              </a:rPr>
              <a:t>CTL Specifications</a:t>
            </a:r>
            <a:endParaRPr lang="en-US" sz="4000" b="1" dirty="0">
              <a:solidFill>
                <a:schemeClr val="tx2">
                  <a:lumMod val="60000"/>
                  <a:lumOff val="4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1"/>
            <a:ext cx="7652084" cy="1780674"/>
          </a:xfrm>
        </p:spPr>
        <p:txBody>
          <a:bodyPr/>
          <a:lstStyle/>
          <a:p>
            <a:r>
              <a:rPr lang="en-US" b="1" dirty="0" smtClean="0"/>
              <a:t>A</a:t>
            </a:r>
            <a:r>
              <a:rPr lang="en-US" dirty="0" smtClean="0"/>
              <a:t> for all branches, </a:t>
            </a:r>
            <a:r>
              <a:rPr lang="en-US" b="1" dirty="0" smtClean="0"/>
              <a:t>E</a:t>
            </a:r>
            <a:r>
              <a:rPr lang="en-US" dirty="0" smtClean="0"/>
              <a:t> for some branch.</a:t>
            </a:r>
          </a:p>
          <a:p>
            <a:r>
              <a:rPr lang="en-US" b="1" dirty="0" smtClean="0"/>
              <a:t>F </a:t>
            </a:r>
            <a:r>
              <a:rPr lang="en-US" dirty="0" smtClean="0"/>
              <a:t>if one some state in branch, </a:t>
            </a:r>
            <a:r>
              <a:rPr lang="en-US" b="1" dirty="0" smtClean="0"/>
              <a:t>G</a:t>
            </a:r>
            <a:r>
              <a:rPr lang="en-US" dirty="0" smtClean="0"/>
              <a:t> for all states in branch</a:t>
            </a:r>
          </a:p>
          <a:p>
            <a:pPr marL="0" indent="0">
              <a:buNone/>
            </a:pPr>
            <a:endParaRPr lang="en-US" dirty="0"/>
          </a:p>
        </p:txBody>
      </p:sp>
      <p:sp>
        <p:nvSpPr>
          <p:cNvPr id="4" name="Oval 3"/>
          <p:cNvSpPr/>
          <p:nvPr/>
        </p:nvSpPr>
        <p:spPr>
          <a:xfrm>
            <a:off x="3801979" y="3275321"/>
            <a:ext cx="601579" cy="5414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063976" y="4266843"/>
            <a:ext cx="601579" cy="5414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545673" y="3993393"/>
            <a:ext cx="601579" cy="5414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315591" y="4861403"/>
            <a:ext cx="601579" cy="5414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970554" y="4900854"/>
            <a:ext cx="601579" cy="5414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a:stCxn id="4" idx="3"/>
          </p:cNvCxnSpPr>
          <p:nvPr/>
        </p:nvCxnSpPr>
        <p:spPr>
          <a:xfrm flipH="1">
            <a:off x="3489158" y="3737453"/>
            <a:ext cx="400920" cy="5293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4" idx="5"/>
            <a:endCxn id="8" idx="1"/>
          </p:cNvCxnSpPr>
          <p:nvPr/>
        </p:nvCxnSpPr>
        <p:spPr>
          <a:xfrm>
            <a:off x="4315459" y="3737453"/>
            <a:ext cx="318313" cy="3352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8" idx="3"/>
          </p:cNvCxnSpPr>
          <p:nvPr/>
        </p:nvCxnSpPr>
        <p:spPr>
          <a:xfrm flipH="1">
            <a:off x="4357597" y="4455525"/>
            <a:ext cx="276175" cy="4346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8" idx="5"/>
            <a:endCxn id="9" idx="1"/>
          </p:cNvCxnSpPr>
          <p:nvPr/>
        </p:nvCxnSpPr>
        <p:spPr>
          <a:xfrm>
            <a:off x="5059153" y="4455525"/>
            <a:ext cx="344537" cy="4851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293701" y="4537553"/>
            <a:ext cx="543739" cy="369332"/>
          </a:xfrm>
          <a:prstGeom prst="rect">
            <a:avLst/>
          </a:prstGeom>
          <a:noFill/>
        </p:spPr>
        <p:txBody>
          <a:bodyPr wrap="none" rtlCol="0">
            <a:spAutoFit/>
          </a:bodyPr>
          <a:lstStyle/>
          <a:p>
            <a:r>
              <a:rPr lang="en-US" dirty="0" err="1" smtClean="0"/>
              <a:t>x,y</a:t>
            </a:r>
            <a:r>
              <a:rPr lang="en-US" dirty="0" smtClean="0"/>
              <a:t> </a:t>
            </a:r>
            <a:endParaRPr lang="en-US" dirty="0"/>
          </a:p>
        </p:txBody>
      </p:sp>
      <p:sp>
        <p:nvSpPr>
          <p:cNvPr id="20" name="TextBox 19"/>
          <p:cNvSpPr txBox="1"/>
          <p:nvPr/>
        </p:nvSpPr>
        <p:spPr>
          <a:xfrm>
            <a:off x="4519477" y="3284542"/>
            <a:ext cx="364202" cy="369332"/>
          </a:xfrm>
          <a:prstGeom prst="rect">
            <a:avLst/>
          </a:prstGeom>
          <a:noFill/>
        </p:spPr>
        <p:txBody>
          <a:bodyPr wrap="none" rtlCol="0">
            <a:spAutoFit/>
          </a:bodyPr>
          <a:lstStyle/>
          <a:p>
            <a:r>
              <a:rPr lang="en-US" dirty="0"/>
              <a:t>x</a:t>
            </a:r>
            <a:r>
              <a:rPr lang="en-US" dirty="0" smtClean="0"/>
              <a:t> </a:t>
            </a:r>
            <a:endParaRPr lang="en-US" dirty="0"/>
          </a:p>
        </p:txBody>
      </p:sp>
      <p:sp>
        <p:nvSpPr>
          <p:cNvPr id="21" name="TextBox 20"/>
          <p:cNvSpPr txBox="1"/>
          <p:nvPr/>
        </p:nvSpPr>
        <p:spPr>
          <a:xfrm>
            <a:off x="5117527" y="4015561"/>
            <a:ext cx="428322" cy="369332"/>
          </a:xfrm>
          <a:prstGeom prst="rect">
            <a:avLst/>
          </a:prstGeom>
          <a:noFill/>
        </p:spPr>
        <p:txBody>
          <a:bodyPr wrap="none" rtlCol="0">
            <a:spAutoFit/>
          </a:bodyPr>
          <a:lstStyle/>
          <a:p>
            <a:r>
              <a:rPr lang="en-US" dirty="0" smtClean="0"/>
              <a:t> x </a:t>
            </a:r>
            <a:endParaRPr lang="en-US" dirty="0"/>
          </a:p>
        </p:txBody>
      </p:sp>
      <p:sp>
        <p:nvSpPr>
          <p:cNvPr id="22" name="TextBox 21"/>
          <p:cNvSpPr txBox="1"/>
          <p:nvPr/>
        </p:nvSpPr>
        <p:spPr>
          <a:xfrm>
            <a:off x="4062771" y="5503925"/>
            <a:ext cx="898516" cy="369332"/>
          </a:xfrm>
          <a:prstGeom prst="rect">
            <a:avLst/>
          </a:prstGeom>
          <a:noFill/>
        </p:spPr>
        <p:txBody>
          <a:bodyPr wrap="none" rtlCol="0">
            <a:spAutoFit/>
          </a:bodyPr>
          <a:lstStyle/>
          <a:p>
            <a:r>
              <a:rPr lang="en-US" dirty="0"/>
              <a:t>x</a:t>
            </a:r>
            <a:r>
              <a:rPr lang="en-US" dirty="0" smtClean="0"/>
              <a:t>, y, z  </a:t>
            </a:r>
            <a:endParaRPr lang="en-US" dirty="0"/>
          </a:p>
        </p:txBody>
      </p:sp>
      <p:sp>
        <p:nvSpPr>
          <p:cNvPr id="23" name="TextBox 22"/>
          <p:cNvSpPr txBox="1"/>
          <p:nvPr/>
        </p:nvSpPr>
        <p:spPr>
          <a:xfrm>
            <a:off x="5402220" y="5545047"/>
            <a:ext cx="428322" cy="369332"/>
          </a:xfrm>
          <a:prstGeom prst="rect">
            <a:avLst/>
          </a:prstGeom>
          <a:noFill/>
        </p:spPr>
        <p:txBody>
          <a:bodyPr wrap="none" rtlCol="0">
            <a:spAutoFit/>
          </a:bodyPr>
          <a:lstStyle/>
          <a:p>
            <a:r>
              <a:rPr lang="en-US" dirty="0" smtClean="0"/>
              <a:t> y </a:t>
            </a:r>
            <a:endParaRPr lang="en-US" dirty="0"/>
          </a:p>
        </p:txBody>
      </p:sp>
      <p:sp>
        <p:nvSpPr>
          <p:cNvPr id="24" name="TextBox 23"/>
          <p:cNvSpPr txBox="1"/>
          <p:nvPr/>
        </p:nvSpPr>
        <p:spPr>
          <a:xfrm>
            <a:off x="6087979" y="3275321"/>
            <a:ext cx="1840832" cy="369332"/>
          </a:xfrm>
          <a:prstGeom prst="rect">
            <a:avLst/>
          </a:prstGeom>
          <a:noFill/>
        </p:spPr>
        <p:txBody>
          <a:bodyPr wrap="square" rtlCol="0">
            <a:spAutoFit/>
          </a:bodyPr>
          <a:lstStyle/>
          <a:p>
            <a:r>
              <a:rPr lang="en-US" b="1" dirty="0" smtClean="0"/>
              <a:t>E F </a:t>
            </a:r>
            <a:r>
              <a:rPr lang="en-US" dirty="0" smtClean="0"/>
              <a:t>z</a:t>
            </a:r>
            <a:endParaRPr lang="en-US" dirty="0"/>
          </a:p>
        </p:txBody>
      </p:sp>
      <p:sp>
        <p:nvSpPr>
          <p:cNvPr id="25" name="TextBox 24"/>
          <p:cNvSpPr txBox="1"/>
          <p:nvPr/>
        </p:nvSpPr>
        <p:spPr>
          <a:xfrm>
            <a:off x="6087979" y="3877444"/>
            <a:ext cx="1840832" cy="369332"/>
          </a:xfrm>
          <a:prstGeom prst="rect">
            <a:avLst/>
          </a:prstGeom>
          <a:noFill/>
        </p:spPr>
        <p:txBody>
          <a:bodyPr wrap="square" rtlCol="0">
            <a:spAutoFit/>
          </a:bodyPr>
          <a:lstStyle/>
          <a:p>
            <a:r>
              <a:rPr lang="en-US" b="1" dirty="0" smtClean="0"/>
              <a:t>A F </a:t>
            </a:r>
            <a:r>
              <a:rPr lang="en-US" dirty="0" smtClean="0"/>
              <a:t>y</a:t>
            </a:r>
            <a:endParaRPr lang="en-US" dirty="0"/>
          </a:p>
        </p:txBody>
      </p:sp>
      <p:sp>
        <p:nvSpPr>
          <p:cNvPr id="26" name="TextBox 25"/>
          <p:cNvSpPr txBox="1"/>
          <p:nvPr/>
        </p:nvSpPr>
        <p:spPr>
          <a:xfrm>
            <a:off x="6087979" y="4367384"/>
            <a:ext cx="1840832" cy="369332"/>
          </a:xfrm>
          <a:prstGeom prst="rect">
            <a:avLst/>
          </a:prstGeom>
          <a:noFill/>
        </p:spPr>
        <p:txBody>
          <a:bodyPr wrap="square" rtlCol="0">
            <a:spAutoFit/>
          </a:bodyPr>
          <a:lstStyle/>
          <a:p>
            <a:r>
              <a:rPr lang="en-US" b="1" dirty="0" smtClean="0"/>
              <a:t>E G </a:t>
            </a:r>
            <a:r>
              <a:rPr lang="en-US" dirty="0"/>
              <a:t>x</a:t>
            </a:r>
          </a:p>
        </p:txBody>
      </p:sp>
      <p:sp>
        <p:nvSpPr>
          <p:cNvPr id="28" name="TextBox 27"/>
          <p:cNvSpPr txBox="1"/>
          <p:nvPr/>
        </p:nvSpPr>
        <p:spPr>
          <a:xfrm>
            <a:off x="-1964976" y="5455963"/>
            <a:ext cx="7938655" cy="369332"/>
          </a:xfrm>
          <a:prstGeom prst="rect">
            <a:avLst/>
          </a:prstGeom>
          <a:noFill/>
        </p:spPr>
        <p:txBody>
          <a:bodyPr wrap="square" rtlCol="0">
            <a:spAutoFit/>
          </a:bodyPr>
          <a:lstStyle/>
          <a:p>
            <a:r>
              <a:rPr lang="en-US" dirty="0" smtClean="0"/>
              <a:t> </a:t>
            </a:r>
            <a:endParaRPr lang="en-US" dirty="0"/>
          </a:p>
        </p:txBody>
      </p:sp>
      <mc:AlternateContent xmlns:mc="http://schemas.openxmlformats.org/markup-compatibility/2006">
        <mc:Choice xmlns:a14="http://schemas.microsoft.com/office/drawing/2010/main" Requires="a14">
          <p:sp>
            <p:nvSpPr>
              <p:cNvPr id="29" name="TextBox 28"/>
              <p:cNvSpPr txBox="1"/>
              <p:nvPr/>
            </p:nvSpPr>
            <p:spPr>
              <a:xfrm>
                <a:off x="561109" y="6089073"/>
                <a:ext cx="8456930" cy="646331"/>
              </a:xfrm>
              <a:prstGeom prst="rect">
                <a:avLst/>
              </a:prstGeom>
              <a:noFill/>
            </p:spPr>
            <p:txBody>
              <a:bodyPr wrap="none" rtlCol="0">
                <a:spAutoFit/>
              </a:bodyPr>
              <a:lstStyle/>
              <a:p>
                <a:r>
                  <a:rPr lang="en-US" dirty="0" smtClean="0">
                    <a:solidFill>
                      <a:schemeClr val="tx2">
                        <a:lumMod val="60000"/>
                        <a:lumOff val="40000"/>
                      </a:schemeClr>
                    </a:solidFill>
                  </a:rPr>
                  <a:t>Example:</a:t>
                </a:r>
                <a:r>
                  <a:rPr lang="en-US" dirty="0" smtClean="0"/>
                  <a:t> Al-Sharer 2010:  VoIP phones cannot communicate with laptop</a:t>
                </a:r>
              </a:p>
              <a:p>
                <a14:m>
                  <m:oMathPara xmlns:m="http://schemas.openxmlformats.org/officeDocument/2006/math">
                    <m:oMathParaPr>
                      <m:jc m:val="centerGroup"/>
                    </m:oMathParaPr>
                    <m:oMath xmlns:m="http://schemas.openxmlformats.org/officeDocument/2006/math">
                      <m:r>
                        <m:rPr>
                          <m:sty m:val="p"/>
                        </m:rPr>
                        <a:rPr lang="en-US" b="0" i="0" dirty="0" smtClean="0">
                          <a:latin typeface="Cambria Math" panose="02040503050406030204" pitchFamily="18" charset="0"/>
                        </a:rPr>
                        <m:t>s</m:t>
                      </m:r>
                      <m:r>
                        <a:rPr lang="en-US" i="1" dirty="0" smtClean="0">
                          <a:latin typeface="Cambria Math" panose="02040503050406030204" pitchFamily="18" charset="0"/>
                        </a:rPr>
                        <m:t>𝑟𝑐</m:t>
                      </m:r>
                      <m:r>
                        <a:rPr lang="en-US" i="1" dirty="0" smtClean="0">
                          <a:latin typeface="Cambria Math" panose="02040503050406030204" pitchFamily="18" charset="0"/>
                        </a:rPr>
                        <m:t> = </m:t>
                      </m:r>
                      <m:r>
                        <a:rPr lang="en-US" i="1" dirty="0" smtClean="0">
                          <a:latin typeface="Cambria Math" panose="02040503050406030204" pitchFamily="18" charset="0"/>
                        </a:rPr>
                        <m:t>𝐴</m:t>
                      </m:r>
                      <m:r>
                        <a:rPr lang="en-US" b="0" i="1" dirty="0" smtClean="0">
                          <a:latin typeface="Cambria Math" panose="02040503050406030204" pitchFamily="18" charset="0"/>
                        </a:rPr>
                        <m:t>∧</m:t>
                      </m:r>
                      <m:r>
                        <a:rPr lang="en-US" i="1" dirty="0" smtClean="0">
                          <a:latin typeface="Cambria Math" panose="02040503050406030204" pitchFamily="18" charset="0"/>
                        </a:rPr>
                        <m:t>𝑉𝑜𝐼𝑃</m:t>
                      </m:r>
                      <m:d>
                        <m:dPr>
                          <m:ctrlPr>
                            <a:rPr lang="en-US" i="1" dirty="0" smtClean="0">
                              <a:latin typeface="Cambria Math" panose="02040503050406030204" pitchFamily="18" charset="0"/>
                            </a:rPr>
                          </m:ctrlPr>
                        </m:dPr>
                        <m:e>
                          <m:r>
                            <a:rPr lang="en-US" i="1" dirty="0" smtClean="0">
                              <a:latin typeface="Cambria Math" panose="02040503050406030204" pitchFamily="18" charset="0"/>
                            </a:rPr>
                            <m:t>𝐴</m:t>
                          </m:r>
                        </m:e>
                      </m:d>
                      <m:r>
                        <a:rPr lang="en-US" b="0" i="1" dirty="0" smtClean="0">
                          <a:latin typeface="Cambria Math" panose="02040503050406030204" pitchFamily="18" charset="0"/>
                        </a:rPr>
                        <m:t>∧</m:t>
                      </m:r>
                      <m:r>
                        <a:rPr lang="en-US" b="0" i="1" dirty="0" smtClean="0">
                          <a:latin typeface="Cambria Math" panose="02040503050406030204" pitchFamily="18" charset="0"/>
                        </a:rPr>
                        <m:t>𝑑𝑠</m:t>
                      </m:r>
                      <m:r>
                        <a:rPr lang="en-US" i="1" dirty="0" err="1" smtClean="0">
                          <a:latin typeface="Cambria Math" panose="02040503050406030204" pitchFamily="18" charset="0"/>
                        </a:rPr>
                        <m:t>𝑡</m:t>
                      </m:r>
                      <m:r>
                        <a:rPr lang="en-US" i="1" dirty="0" smtClean="0">
                          <a:latin typeface="Cambria Math" panose="02040503050406030204" pitchFamily="18" charset="0"/>
                        </a:rPr>
                        <m:t> = </m:t>
                      </m:r>
                      <m:r>
                        <a:rPr lang="en-US" i="1" dirty="0" smtClean="0">
                          <a:latin typeface="Cambria Math" panose="02040503050406030204" pitchFamily="18" charset="0"/>
                        </a:rPr>
                        <m:t>𝐵</m:t>
                      </m:r>
                      <m:r>
                        <a:rPr lang="en-US" b="0" i="1" dirty="0" smtClean="0">
                          <a:latin typeface="Cambria Math" panose="02040503050406030204" pitchFamily="18" charset="0"/>
                        </a:rPr>
                        <m:t>∧</m:t>
                      </m:r>
                      <m:r>
                        <a:rPr lang="en-US" i="1" dirty="0" smtClean="0">
                          <a:latin typeface="Cambria Math" panose="02040503050406030204" pitchFamily="18" charset="0"/>
                        </a:rPr>
                        <m:t> </m:t>
                      </m:r>
                      <m:r>
                        <a:rPr lang="en-US" i="1" dirty="0" smtClean="0">
                          <a:latin typeface="Cambria Math" panose="02040503050406030204" pitchFamily="18" charset="0"/>
                        </a:rPr>
                        <m:t>𝐿𝑎𝑝𝑡𝑜𝑝</m:t>
                      </m:r>
                      <m:d>
                        <m:dPr>
                          <m:ctrlPr>
                            <a:rPr lang="en-US" i="1" dirty="0" smtClean="0">
                              <a:latin typeface="Cambria Math" panose="02040503050406030204" pitchFamily="18" charset="0"/>
                            </a:rPr>
                          </m:ctrlPr>
                        </m:dPr>
                        <m:e>
                          <m:r>
                            <a:rPr lang="en-US" i="1" dirty="0" smtClean="0">
                              <a:latin typeface="Cambria Math" panose="02040503050406030204" pitchFamily="18" charset="0"/>
                            </a:rPr>
                            <m:t>𝐵</m:t>
                          </m:r>
                        </m:e>
                      </m:d>
                      <m:r>
                        <a:rPr lang="en-US" b="0" i="1" dirty="0" smtClean="0">
                          <a:latin typeface="Cambria Math" panose="02040503050406030204" pitchFamily="18" charset="0"/>
                        </a:rPr>
                        <m:t>→</m:t>
                      </m:r>
                      <m:r>
                        <a:rPr lang="en-US" i="1" dirty="0" smtClean="0">
                          <a:latin typeface="Cambria Math" panose="02040503050406030204" pitchFamily="18" charset="0"/>
                          <a:sym typeface="Wingdings" panose="05000000000000000000" pitchFamily="2" charset="2"/>
                        </a:rPr>
                        <m:t>¬ </m:t>
                      </m:r>
                      <m:r>
                        <a:rPr lang="en-US" i="1" dirty="0" smtClean="0">
                          <a:latin typeface="Cambria Math" panose="02040503050406030204" pitchFamily="18" charset="0"/>
                          <a:sym typeface="Wingdings" panose="05000000000000000000" pitchFamily="2" charset="2"/>
                        </a:rPr>
                        <m:t>𝐸𝐹</m:t>
                      </m:r>
                      <m:r>
                        <a:rPr lang="en-US" i="1" dirty="0" smtClean="0">
                          <a:latin typeface="Cambria Math" panose="02040503050406030204" pitchFamily="18" charset="0"/>
                          <a:sym typeface="Wingdings" panose="05000000000000000000" pitchFamily="2" charset="2"/>
                        </a:rPr>
                        <m:t> (</m:t>
                      </m:r>
                      <m:r>
                        <a:rPr lang="en-US" i="1" dirty="0" err="1" smtClean="0">
                          <a:latin typeface="Cambria Math" panose="02040503050406030204" pitchFamily="18" charset="0"/>
                          <a:sym typeface="Wingdings" panose="05000000000000000000" pitchFamily="2" charset="2"/>
                        </a:rPr>
                        <m:t>𝑠𝑟𝑐</m:t>
                      </m:r>
                      <m:r>
                        <a:rPr lang="en-US" i="1" dirty="0" smtClean="0">
                          <a:latin typeface="Cambria Math" panose="02040503050406030204" pitchFamily="18" charset="0"/>
                          <a:sym typeface="Wingdings" panose="05000000000000000000" pitchFamily="2" charset="2"/>
                        </a:rPr>
                        <m:t> = </m:t>
                      </m:r>
                      <m:r>
                        <a:rPr lang="en-US" i="1" dirty="0" smtClean="0">
                          <a:latin typeface="Cambria Math" panose="02040503050406030204" pitchFamily="18" charset="0"/>
                          <a:sym typeface="Wingdings" panose="05000000000000000000" pitchFamily="2" charset="2"/>
                        </a:rPr>
                        <m:t>𝐴</m:t>
                      </m:r>
                      <m:r>
                        <a:rPr lang="en-US" b="0" i="1" dirty="0" smtClean="0">
                          <a:latin typeface="Cambria Math" panose="02040503050406030204" pitchFamily="18" charset="0"/>
                          <a:sym typeface="Wingdings" panose="05000000000000000000" pitchFamily="2" charset="2"/>
                        </a:rPr>
                        <m:t>∧</m:t>
                      </m:r>
                      <m:r>
                        <a:rPr lang="en-US" i="1" dirty="0" smtClean="0">
                          <a:latin typeface="Cambria Math" panose="02040503050406030204" pitchFamily="18" charset="0"/>
                          <a:sym typeface="Wingdings" panose="05000000000000000000" pitchFamily="2" charset="2"/>
                        </a:rPr>
                        <m:t> </m:t>
                      </m:r>
                      <m:r>
                        <a:rPr lang="en-US" i="1" dirty="0" err="1" smtClean="0">
                          <a:latin typeface="Cambria Math" panose="02040503050406030204" pitchFamily="18" charset="0"/>
                          <a:sym typeface="Wingdings" panose="05000000000000000000" pitchFamily="2" charset="2"/>
                        </a:rPr>
                        <m:t>𝑑𝑠𝑡</m:t>
                      </m:r>
                      <m:r>
                        <a:rPr lang="en-US" i="1" dirty="0" smtClean="0">
                          <a:latin typeface="Cambria Math" panose="02040503050406030204" pitchFamily="18" charset="0"/>
                          <a:sym typeface="Wingdings" panose="05000000000000000000" pitchFamily="2" charset="2"/>
                        </a:rPr>
                        <m:t> = </m:t>
                      </m:r>
                      <m:r>
                        <a:rPr lang="en-US" i="1" dirty="0" smtClean="0">
                          <a:latin typeface="Cambria Math" panose="02040503050406030204" pitchFamily="18" charset="0"/>
                          <a:sym typeface="Wingdings" panose="05000000000000000000" pitchFamily="2" charset="2"/>
                        </a:rPr>
                        <m:t>𝐵</m:t>
                      </m:r>
                      <m:r>
                        <a:rPr lang="en-US" i="1" dirty="0" smtClean="0">
                          <a:latin typeface="Cambria Math" panose="02040503050406030204" pitchFamily="18" charset="0"/>
                          <a:sym typeface="Wingdings" panose="05000000000000000000" pitchFamily="2" charset="2"/>
                        </a:rPr>
                        <m:t>)</m:t>
                      </m:r>
                    </m:oMath>
                  </m:oMathPara>
                </a14:m>
                <a:endParaRPr lang="en-US" dirty="0" smtClean="0"/>
              </a:p>
            </p:txBody>
          </p:sp>
        </mc:Choice>
        <mc:Fallback>
          <p:sp>
            <p:nvSpPr>
              <p:cNvPr id="29" name="TextBox 28"/>
              <p:cNvSpPr txBox="1">
                <a:spLocks noRot="1" noChangeAspect="1" noMove="1" noResize="1" noEditPoints="1" noAdjustHandles="1" noChangeArrowheads="1" noChangeShapeType="1" noTextEdit="1"/>
              </p:cNvSpPr>
              <p:nvPr/>
            </p:nvSpPr>
            <p:spPr>
              <a:xfrm>
                <a:off x="561109" y="6089073"/>
                <a:ext cx="8456930" cy="646331"/>
              </a:xfrm>
              <a:prstGeom prst="rect">
                <a:avLst/>
              </a:prstGeom>
              <a:blipFill>
                <a:blip r:embed="rId3"/>
                <a:stretch>
                  <a:fillRect l="-577" t="-5660" b="-7547"/>
                </a:stretch>
              </a:blipFill>
            </p:spPr>
            <p:txBody>
              <a:bodyPr/>
              <a:lstStyle/>
              <a:p>
                <a:r>
                  <a:rPr lang="en-US">
                    <a:noFill/>
                  </a:rPr>
                  <a:t> </a:t>
                </a:r>
              </a:p>
            </p:txBody>
          </p:sp>
        </mc:Fallback>
      </mc:AlternateContent>
    </p:spTree>
    <p:extLst>
      <p:ext uri="{BB962C8B-B14F-4D97-AF65-F5344CB8AC3E}">
        <p14:creationId xmlns:p14="http://schemas.microsoft.com/office/powerpoint/2010/main" val="22999489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rgbClr val="0070C0"/>
                </a:solidFill>
                <a:effectLst>
                  <a:outerShdw blurRad="38100" dist="38100" dir="2700000" algn="tl">
                    <a:srgbClr val="000000">
                      <a:alpha val="43137"/>
                    </a:srgbClr>
                  </a:outerShdw>
                </a:effectLst>
              </a:rPr>
              <a:t>Model Checking Encoding of N1</a:t>
            </a:r>
            <a:endParaRPr lang="en-US" sz="4000" b="1" dirty="0">
              <a:solidFill>
                <a:srgbClr val="0070C0"/>
              </a:solidFill>
              <a:effectLst>
                <a:outerShdw blurRad="38100" dist="38100" dir="2700000" algn="tl">
                  <a:srgbClr val="000000">
                    <a:alpha val="43137"/>
                  </a:srgbClr>
                </a:outerShdw>
              </a:effectLst>
            </a:endParaRPr>
          </a:p>
        </p:txBody>
      </p:sp>
      <p:pic>
        <p:nvPicPr>
          <p:cNvPr id="4"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12011" y="1873915"/>
            <a:ext cx="446856" cy="359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4864" cap="flat" cmpd="sng">
                <a:solidFill>
                  <a:schemeClr val="accent2"/>
                </a:solidFill>
                <a:prstDash val="solid"/>
                <a:miter lim="800000"/>
                <a:headEnd/>
                <a:tailEnd/>
              </a14:hiddenLine>
            </a:ext>
          </a:extLst>
        </p:spPr>
      </p:pic>
      <p:pic>
        <p:nvPicPr>
          <p:cNvPr id="5"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87289" y="1926073"/>
            <a:ext cx="446856" cy="359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4864" cap="flat" cmpd="sng">
                <a:solidFill>
                  <a:schemeClr val="accent2"/>
                </a:solidFill>
                <a:prstDash val="solid"/>
                <a:miter lim="800000"/>
                <a:headEnd/>
                <a:tailEnd/>
              </a14:hiddenLine>
            </a:ext>
          </a:extLst>
        </p:spPr>
      </p:pic>
      <p:pic>
        <p:nvPicPr>
          <p:cNvPr id="6"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0770" y="2671131"/>
            <a:ext cx="446856" cy="359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4864" cap="flat" cmpd="sng">
                <a:solidFill>
                  <a:schemeClr val="accent2"/>
                </a:solidFill>
                <a:prstDash val="solid"/>
                <a:miter lim="800000"/>
                <a:headEnd/>
                <a:tailEnd/>
              </a14:hiddenLine>
            </a:ext>
          </a:extLst>
        </p:spPr>
      </p:pic>
      <p:cxnSp>
        <p:nvCxnSpPr>
          <p:cNvPr id="8" name="Straight Connector 7"/>
          <p:cNvCxnSpPr/>
          <p:nvPr/>
        </p:nvCxnSpPr>
        <p:spPr bwMode="auto">
          <a:xfrm>
            <a:off x="807660" y="2027792"/>
            <a:ext cx="442671" cy="0"/>
          </a:xfrm>
          <a:prstGeom prst="line">
            <a:avLst/>
          </a:prstGeom>
          <a:noFill/>
          <a:ln w="54864"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9" name="Straight Connector 8"/>
          <p:cNvCxnSpPr/>
          <p:nvPr/>
        </p:nvCxnSpPr>
        <p:spPr bwMode="auto">
          <a:xfrm flipV="1">
            <a:off x="1875210" y="2066622"/>
            <a:ext cx="657976" cy="1142"/>
          </a:xfrm>
          <a:prstGeom prst="line">
            <a:avLst/>
          </a:prstGeom>
          <a:noFill/>
          <a:ln w="54864" cap="flat" cmpd="sng" algn="ctr">
            <a:solidFill>
              <a:srgbClr val="C00000"/>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0" name="Straight Connector 9"/>
          <p:cNvCxnSpPr/>
          <p:nvPr/>
        </p:nvCxnSpPr>
        <p:spPr bwMode="auto">
          <a:xfrm>
            <a:off x="1535439" y="2323704"/>
            <a:ext cx="339771" cy="359131"/>
          </a:xfrm>
          <a:prstGeom prst="line">
            <a:avLst/>
          </a:prstGeom>
          <a:noFill/>
          <a:ln w="54864" cap="flat" cmpd="sng" algn="ctr">
            <a:solidFill>
              <a:schemeClr val="accent6">
                <a:lumMod val="75000"/>
              </a:schemeClr>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2" name="Straight Connector 11"/>
          <p:cNvCxnSpPr/>
          <p:nvPr/>
        </p:nvCxnSpPr>
        <p:spPr bwMode="auto">
          <a:xfrm flipV="1">
            <a:off x="2369291" y="2355891"/>
            <a:ext cx="312949" cy="315240"/>
          </a:xfrm>
          <a:prstGeom prst="line">
            <a:avLst/>
          </a:prstGeom>
          <a:noFill/>
          <a:ln w="54864" cap="flat" cmpd="sng" algn="ctr">
            <a:solidFill>
              <a:schemeClr val="accent6">
                <a:lumMod val="75000"/>
              </a:schemeClr>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3" name="Straight Connector 12"/>
          <p:cNvCxnSpPr/>
          <p:nvPr/>
        </p:nvCxnSpPr>
        <p:spPr bwMode="auto">
          <a:xfrm>
            <a:off x="2533186" y="2850944"/>
            <a:ext cx="442671" cy="0"/>
          </a:xfrm>
          <a:prstGeom prst="line">
            <a:avLst/>
          </a:prstGeom>
          <a:noFill/>
          <a:ln w="54864" cap="flat" cmpd="sng" algn="ctr">
            <a:solidFill>
              <a:srgbClr val="00B050"/>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8" name="Straight Connector 17"/>
          <p:cNvCxnSpPr/>
          <p:nvPr/>
        </p:nvCxnSpPr>
        <p:spPr bwMode="auto">
          <a:xfrm>
            <a:off x="3078021" y="2084040"/>
            <a:ext cx="442671" cy="0"/>
          </a:xfrm>
          <a:prstGeom prst="line">
            <a:avLst/>
          </a:prstGeom>
          <a:noFill/>
          <a:ln w="54864" cap="flat" cmpd="sng" algn="ctr">
            <a:solidFill>
              <a:schemeClr val="accent5">
                <a:lumMod val="75000"/>
              </a:schemeClr>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1" name="Rectangle 20"/>
          <p:cNvSpPr/>
          <p:nvPr/>
        </p:nvSpPr>
        <p:spPr>
          <a:xfrm>
            <a:off x="530615" y="1827737"/>
            <a:ext cx="244790" cy="400110"/>
          </a:xfrm>
          <a:prstGeom prst="rect">
            <a:avLst/>
          </a:prstGeom>
          <a:noFill/>
        </p:spPr>
        <p:txBody>
          <a:bodyPr wrap="square" lIns="91440" tIns="45720" rIns="91440" bIns="45720">
            <a:spAutoFit/>
          </a:bodyPr>
          <a:lstStyle/>
          <a:p>
            <a:pPr algn="ctr"/>
            <a:r>
              <a:rPr lang="en-US" sz="2000" dirty="0">
                <a:ln w="0"/>
                <a:effectLst>
                  <a:outerShdw blurRad="38100" dist="19050" dir="2700000" algn="tl" rotWithShape="0">
                    <a:schemeClr val="dk1">
                      <a:alpha val="40000"/>
                    </a:schemeClr>
                  </a:outerShdw>
                </a:effectLst>
              </a:rPr>
              <a:t>A</a:t>
            </a:r>
            <a:endParaRPr lang="en-US" sz="2000" b="0" cap="none" spc="0" dirty="0">
              <a:ln w="0"/>
              <a:solidFill>
                <a:schemeClr val="tx1"/>
              </a:solidFill>
              <a:effectLst>
                <a:outerShdw blurRad="38100" dist="19050" dir="2700000" algn="tl" rotWithShape="0">
                  <a:schemeClr val="dk1">
                    <a:alpha val="40000"/>
                  </a:schemeClr>
                </a:outerShdw>
              </a:effectLst>
            </a:endParaRPr>
          </a:p>
        </p:txBody>
      </p:sp>
      <p:sp>
        <p:nvSpPr>
          <p:cNvPr id="22" name="Rectangle 21"/>
          <p:cNvSpPr/>
          <p:nvPr/>
        </p:nvSpPr>
        <p:spPr>
          <a:xfrm>
            <a:off x="3564568" y="1866567"/>
            <a:ext cx="244790" cy="400110"/>
          </a:xfrm>
          <a:prstGeom prst="rect">
            <a:avLst/>
          </a:prstGeom>
          <a:noFill/>
        </p:spPr>
        <p:txBody>
          <a:bodyPr wrap="square" lIns="91440" tIns="45720" rIns="91440" bIns="45720">
            <a:spAutoFit/>
          </a:bodyPr>
          <a:lstStyle/>
          <a:p>
            <a:pPr algn="ctr"/>
            <a:r>
              <a:rPr lang="en-US" sz="2000" dirty="0" smtClean="0">
                <a:ln w="0"/>
                <a:solidFill>
                  <a:schemeClr val="accent1"/>
                </a:solidFill>
                <a:effectLst>
                  <a:outerShdw blurRad="38100" dist="19050" dir="2700000" algn="tl" rotWithShape="0">
                    <a:schemeClr val="dk1">
                      <a:alpha val="40000"/>
                    </a:schemeClr>
                  </a:outerShdw>
                </a:effectLst>
              </a:rPr>
              <a:t>B</a:t>
            </a:r>
            <a:endParaRPr lang="en-US" sz="2000" b="0" cap="none" spc="0" dirty="0">
              <a:ln w="0"/>
              <a:solidFill>
                <a:schemeClr val="accent1"/>
              </a:solidFill>
              <a:effectLst>
                <a:outerShdw blurRad="38100" dist="19050" dir="2700000" algn="tl" rotWithShape="0">
                  <a:schemeClr val="dk1">
                    <a:alpha val="40000"/>
                  </a:schemeClr>
                </a:outerShdw>
              </a:effectLst>
            </a:endParaRPr>
          </a:p>
        </p:txBody>
      </p:sp>
      <p:sp>
        <p:nvSpPr>
          <p:cNvPr id="23" name="Rectangle 22"/>
          <p:cNvSpPr/>
          <p:nvPr/>
        </p:nvSpPr>
        <p:spPr>
          <a:xfrm>
            <a:off x="3054566" y="2630648"/>
            <a:ext cx="244790" cy="400110"/>
          </a:xfrm>
          <a:prstGeom prst="rect">
            <a:avLst/>
          </a:prstGeom>
          <a:noFill/>
        </p:spPr>
        <p:txBody>
          <a:bodyPr wrap="square" lIns="91440" tIns="45720" rIns="91440" bIns="45720">
            <a:spAutoFit/>
          </a:bodyPr>
          <a:lstStyle/>
          <a:p>
            <a:pPr algn="ctr"/>
            <a:r>
              <a:rPr lang="en-US" sz="2000" dirty="0">
                <a:ln w="0"/>
                <a:solidFill>
                  <a:srgbClr val="00B050"/>
                </a:solidFill>
                <a:effectLst>
                  <a:outerShdw blurRad="38100" dist="19050" dir="2700000" algn="tl" rotWithShape="0">
                    <a:schemeClr val="dk1">
                      <a:alpha val="40000"/>
                    </a:schemeClr>
                  </a:outerShdw>
                </a:effectLst>
              </a:rPr>
              <a:t>D</a:t>
            </a:r>
            <a:endParaRPr lang="en-US" sz="2000" b="0" cap="none" spc="0" dirty="0">
              <a:ln w="0"/>
              <a:solidFill>
                <a:srgbClr val="00B050"/>
              </a:solidFill>
              <a:effectLst>
                <a:outerShdw blurRad="38100" dist="19050" dir="2700000" algn="tl" rotWithShape="0">
                  <a:schemeClr val="dk1">
                    <a:alpha val="40000"/>
                  </a:schemeClr>
                </a:outerShdw>
              </a:effectLst>
            </a:endParaRPr>
          </a:p>
        </p:txBody>
      </p:sp>
      <p:sp>
        <p:nvSpPr>
          <p:cNvPr id="24" name="Rectangle 23"/>
          <p:cNvSpPr/>
          <p:nvPr/>
        </p:nvSpPr>
        <p:spPr>
          <a:xfrm>
            <a:off x="1699345" y="1538049"/>
            <a:ext cx="941283" cy="369332"/>
          </a:xfrm>
          <a:prstGeom prst="rect">
            <a:avLst/>
          </a:prstGeom>
        </p:spPr>
        <p:txBody>
          <a:bodyPr wrap="none">
            <a:spAutoFit/>
          </a:bodyPr>
          <a:lstStyle/>
          <a:p>
            <a:r>
              <a:rPr lang="en-US" dirty="0" smtClean="0"/>
              <a:t>10* 01*</a:t>
            </a:r>
            <a:endParaRPr lang="en-US" dirty="0"/>
          </a:p>
        </p:txBody>
      </p:sp>
      <p:sp>
        <p:nvSpPr>
          <p:cNvPr id="25" name="Rectangle 24"/>
          <p:cNvSpPr/>
          <p:nvPr/>
        </p:nvSpPr>
        <p:spPr>
          <a:xfrm>
            <a:off x="837397" y="2465199"/>
            <a:ext cx="825867" cy="369332"/>
          </a:xfrm>
          <a:prstGeom prst="rect">
            <a:avLst/>
          </a:prstGeom>
        </p:spPr>
        <p:txBody>
          <a:bodyPr wrap="none">
            <a:spAutoFit/>
          </a:bodyPr>
          <a:lstStyle/>
          <a:p>
            <a:r>
              <a:rPr lang="en-US" dirty="0" smtClean="0"/>
              <a:t>1** ***</a:t>
            </a:r>
            <a:endParaRPr lang="en-US" dirty="0"/>
          </a:p>
        </p:txBody>
      </p:sp>
      <p:sp>
        <p:nvSpPr>
          <p:cNvPr id="26" name="Rectangle 25"/>
          <p:cNvSpPr/>
          <p:nvPr/>
        </p:nvSpPr>
        <p:spPr>
          <a:xfrm>
            <a:off x="2867187" y="1537433"/>
            <a:ext cx="864339" cy="369332"/>
          </a:xfrm>
          <a:prstGeom prst="rect">
            <a:avLst/>
          </a:prstGeom>
        </p:spPr>
        <p:txBody>
          <a:bodyPr wrap="none">
            <a:spAutoFit/>
          </a:bodyPr>
          <a:lstStyle/>
          <a:p>
            <a:r>
              <a:rPr lang="en-US" dirty="0" smtClean="0"/>
              <a:t>10* ***</a:t>
            </a:r>
            <a:endParaRPr lang="en-US" dirty="0"/>
          </a:p>
        </p:txBody>
      </p:sp>
      <p:sp>
        <p:nvSpPr>
          <p:cNvPr id="27" name="Rectangle 26"/>
          <p:cNvSpPr/>
          <p:nvPr/>
        </p:nvSpPr>
        <p:spPr>
          <a:xfrm>
            <a:off x="2409369" y="3025905"/>
            <a:ext cx="889987" cy="369332"/>
          </a:xfrm>
          <a:prstGeom prst="rect">
            <a:avLst/>
          </a:prstGeom>
        </p:spPr>
        <p:txBody>
          <a:bodyPr wrap="none">
            <a:spAutoFit/>
          </a:bodyPr>
          <a:lstStyle/>
          <a:p>
            <a:r>
              <a:rPr lang="en-US" dirty="0"/>
              <a:t> </a:t>
            </a:r>
            <a:r>
              <a:rPr lang="en-US" dirty="0" smtClean="0"/>
              <a:t>*** 1**</a:t>
            </a:r>
            <a:endParaRPr lang="en-US" dirty="0"/>
          </a:p>
        </p:txBody>
      </p:sp>
      <p:sp>
        <p:nvSpPr>
          <p:cNvPr id="28" name="Rectangle 27"/>
          <p:cNvSpPr/>
          <p:nvPr/>
        </p:nvSpPr>
        <p:spPr>
          <a:xfrm>
            <a:off x="2694825" y="2381535"/>
            <a:ext cx="1909497" cy="369332"/>
          </a:xfrm>
          <a:prstGeom prst="rect">
            <a:avLst/>
          </a:prstGeom>
        </p:spPr>
        <p:txBody>
          <a:bodyPr wrap="none">
            <a:spAutoFit/>
          </a:bodyPr>
          <a:lstStyle/>
          <a:p>
            <a:r>
              <a:rPr lang="en-US" dirty="0" smtClean="0"/>
              <a:t>1** *** </a:t>
            </a:r>
            <a:r>
              <a:rPr lang="en-US" dirty="0" err="1"/>
              <a:t>dst</a:t>
            </a:r>
            <a:r>
              <a:rPr lang="en-US" dirty="0"/>
              <a:t>[1] := </a:t>
            </a:r>
            <a:r>
              <a:rPr lang="en-US" dirty="0" smtClean="0"/>
              <a:t>0</a:t>
            </a:r>
            <a:endParaRPr lang="en-US" dirty="0"/>
          </a:p>
        </p:txBody>
      </p:sp>
      <p:sp>
        <p:nvSpPr>
          <p:cNvPr id="7" name="TextBox 6"/>
          <p:cNvSpPr txBox="1"/>
          <p:nvPr/>
        </p:nvSpPr>
        <p:spPr>
          <a:xfrm>
            <a:off x="565152" y="3462066"/>
            <a:ext cx="3839577" cy="369332"/>
          </a:xfrm>
          <a:prstGeom prst="rect">
            <a:avLst/>
          </a:prstGeom>
          <a:noFill/>
        </p:spPr>
        <p:txBody>
          <a:bodyPr wrap="none" rtlCol="0">
            <a:spAutoFit/>
          </a:bodyPr>
          <a:lstStyle/>
          <a:p>
            <a:r>
              <a:rPr lang="en-US" dirty="0" smtClean="0"/>
              <a:t>Which packets can reach B from A?</a:t>
            </a:r>
            <a:endParaRPr lang="en-US" dirty="0"/>
          </a:p>
        </p:txBody>
      </p:sp>
      <p:pic>
        <p:nvPicPr>
          <p:cNvPr id="29" name="Picture 28"/>
          <p:cNvPicPr>
            <a:picLocks noChangeAspect="1"/>
          </p:cNvPicPr>
          <p:nvPr/>
        </p:nvPicPr>
        <p:blipFill rotWithShape="1">
          <a:blip r:embed="rId3"/>
          <a:srcRect l="32167" t="14889" r="34583" b="51811"/>
          <a:stretch/>
        </p:blipFill>
        <p:spPr>
          <a:xfrm>
            <a:off x="4860024" y="1256308"/>
            <a:ext cx="4084320" cy="2300922"/>
          </a:xfrm>
          <a:prstGeom prst="rect">
            <a:avLst/>
          </a:prstGeom>
        </p:spPr>
      </p:pic>
      <mc:AlternateContent xmlns:mc="http://schemas.openxmlformats.org/markup-compatibility/2006" xmlns:a14="http://schemas.microsoft.com/office/drawing/2010/main">
        <mc:Choice Requires="a14">
          <p:sp>
            <p:nvSpPr>
              <p:cNvPr id="14" name="TextBox 13"/>
              <p:cNvSpPr txBox="1"/>
              <p:nvPr/>
            </p:nvSpPr>
            <p:spPr>
              <a:xfrm>
                <a:off x="5013960" y="4212550"/>
                <a:ext cx="4130040" cy="221599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d>
                        <m:dPr>
                          <m:ctrlPr>
                            <a:rPr lang="en-US" b="0" i="1" smtClean="0">
                              <a:latin typeface="Cambria Math" panose="02040503050406030204" pitchFamily="18" charset="0"/>
                            </a:rPr>
                          </m:ctrlPr>
                        </m:dPr>
                        <m:e>
                          <m:r>
                            <a:rPr lang="en-US" b="0" i="1" smtClean="0">
                              <a:latin typeface="Cambria Math" panose="02040503050406030204" pitchFamily="18" charset="0"/>
                            </a:rPr>
                            <m:t>𝑠𝑟𝑐</m:t>
                          </m:r>
                          <m:r>
                            <a:rPr lang="en-US" b="0" i="1" smtClean="0">
                              <a:latin typeface="Cambria Math" panose="02040503050406030204" pitchFamily="18" charset="0"/>
                            </a:rPr>
                            <m:t>,</m:t>
                          </m:r>
                          <m:r>
                            <a:rPr lang="en-US" b="0" i="1" smtClean="0">
                              <a:latin typeface="Cambria Math" panose="02040503050406030204" pitchFamily="18" charset="0"/>
                            </a:rPr>
                            <m:t>𝑑𝑠𝑡</m:t>
                          </m:r>
                          <m:r>
                            <a:rPr lang="en-US" b="0" i="1" smtClean="0">
                              <a:latin typeface="Cambria Math" panose="02040503050406030204" pitchFamily="18" charset="0"/>
                            </a:rPr>
                            <m:t>,</m:t>
                          </m:r>
                          <m:r>
                            <a:rPr lang="en-US" b="0" i="1" smtClean="0">
                              <a:latin typeface="Cambria Math" panose="02040503050406030204" pitchFamily="18" charset="0"/>
                            </a:rPr>
                            <m:t>𝑠𝑟</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𝑐</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rPr>
                            <m:t>𝑑𝑠</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m:t>
                              </m:r>
                            </m:sup>
                          </m:sSup>
                          <m:r>
                            <a:rPr lang="en-US" b="0" i="1" smtClean="0">
                              <a:latin typeface="Cambria Math" panose="02040503050406030204" pitchFamily="18" charset="0"/>
                            </a:rPr>
                            <m:t>, ℓ</m:t>
                          </m:r>
                          <m:r>
                            <m:rPr>
                              <m:lit/>
                            </m:rPr>
                            <a:rPr lang="en-US" b="0" i="1" smtClean="0">
                              <a:latin typeface="Cambria Math" panose="02040503050406030204" pitchFamily="18" charset="0"/>
                            </a:rPr>
                            <m:t>,</m:t>
                          </m:r>
                          <m:r>
                            <a:rPr lang="en-US" b="0" i="1" smtClean="0">
                              <a:latin typeface="Cambria Math" panose="02040503050406030204" pitchFamily="18" charset="0"/>
                            </a:rPr>
                            <m:t>ℓ′</m:t>
                          </m:r>
                        </m:e>
                      </m:d>
                      <m:r>
                        <a:rPr lang="en-US" b="0" i="1" smtClean="0">
                          <a:latin typeface="Cambria Math" panose="02040503050406030204" pitchFamily="18" charset="0"/>
                        </a:rPr>
                        <m:t>≔ </m:t>
                      </m:r>
                    </m:oMath>
                  </m:oMathPara>
                </a14:m>
                <a:endParaRPr lang="en-US" b="0" dirty="0" smtClean="0"/>
              </a:p>
              <a:p>
                <a:r>
                  <a:rPr lang="en-US" b="0" dirty="0" smtClean="0"/>
                  <a:t>	</a:t>
                </a:r>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ℓ=</m:t>
                        </m:r>
                        <m:r>
                          <a:rPr lang="en-US" b="0" i="1" smtClean="0">
                            <a:latin typeface="Cambria Math" panose="02040503050406030204" pitchFamily="18" charset="0"/>
                          </a:rPr>
                          <m:t>𝑅</m:t>
                        </m:r>
                        <m:r>
                          <a:rPr lang="en-US" b="0" i="1" smtClean="0">
                            <a:latin typeface="Cambria Math" panose="02040503050406030204" pitchFamily="18" charset="0"/>
                          </a:rPr>
                          <m:t>1∧</m:t>
                        </m:r>
                        <m:r>
                          <a:rPr lang="en-US" b="0" i="1" smtClean="0">
                            <a:latin typeface="Cambria Math" panose="02040503050406030204" pitchFamily="18" charset="0"/>
                          </a:rPr>
                          <m:t>𝐺</m:t>
                        </m:r>
                      </m:e>
                      <m:sub>
                        <m:r>
                          <a:rPr lang="en-US" b="0" i="1" smtClean="0">
                            <a:latin typeface="Cambria Math" panose="02040503050406030204" pitchFamily="18" charset="0"/>
                          </a:rPr>
                          <m:t>12</m:t>
                        </m:r>
                      </m:sub>
                    </m:sSub>
                    <m:r>
                      <a:rPr lang="en-US" b="0" i="1" smtClean="0">
                        <a:latin typeface="Cambria Math" panose="02040503050406030204" pitchFamily="18" charset="0"/>
                      </a:rPr>
                      <m:t>∧</m:t>
                    </m:r>
                    <m:r>
                      <a:rPr lang="en-US" b="0" i="1" smtClean="0">
                        <a:latin typeface="Cambria Math" panose="02040503050406030204" pitchFamily="18" charset="0"/>
                      </a:rPr>
                      <m:t>𝐼𝑑</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ℓ</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rPr>
                      <m:t>𝑅</m:t>
                    </m:r>
                    <m:r>
                      <a:rPr lang="en-US" b="0" i="1" smtClean="0">
                        <a:latin typeface="Cambria Math" panose="02040503050406030204" pitchFamily="18" charset="0"/>
                      </a:rPr>
                      <m:t>2</m:t>
                    </m:r>
                  </m:oMath>
                </a14:m>
                <a:endParaRPr lang="en-US" b="0" i="1" dirty="0" smtClean="0">
                  <a:latin typeface="Cambria Math" panose="02040503050406030204" pitchFamily="18" charset="0"/>
                </a:endParaRPr>
              </a:p>
              <a:p>
                <a:r>
                  <a:rPr lang="en-US" b="0" dirty="0" smtClean="0"/>
                  <a:t>	</a:t>
                </a:r>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ℓ=</m:t>
                        </m:r>
                        <m:r>
                          <a:rPr lang="en-US" b="0" i="1" smtClean="0">
                            <a:latin typeface="Cambria Math" panose="02040503050406030204" pitchFamily="18" charset="0"/>
                          </a:rPr>
                          <m:t>𝑅</m:t>
                        </m:r>
                        <m:r>
                          <a:rPr lang="en-US" b="0" i="1" smtClean="0">
                            <a:latin typeface="Cambria Math" panose="02040503050406030204" pitchFamily="18" charset="0"/>
                          </a:rPr>
                          <m:t>1∧</m:t>
                        </m:r>
                        <m:r>
                          <a:rPr lang="en-US" b="0" i="1" smtClean="0">
                            <a:latin typeface="Cambria Math" panose="02040503050406030204" pitchFamily="18" charset="0"/>
                          </a:rPr>
                          <m:t>𝐺</m:t>
                        </m:r>
                      </m:e>
                      <m:sub>
                        <m:r>
                          <a:rPr lang="en-US" b="0" i="1" smtClean="0">
                            <a:latin typeface="Cambria Math" panose="02040503050406030204" pitchFamily="18" charset="0"/>
                          </a:rPr>
                          <m:t>13</m:t>
                        </m:r>
                      </m:sub>
                    </m:sSub>
                    <m:r>
                      <a:rPr lang="en-US" b="0" i="1" smtClean="0">
                        <a:latin typeface="Cambria Math" panose="02040503050406030204" pitchFamily="18" charset="0"/>
                      </a:rPr>
                      <m:t>∧</m:t>
                    </m:r>
                    <m:r>
                      <a:rPr lang="en-US" b="0" i="1" smtClean="0">
                        <a:latin typeface="Cambria Math" panose="02040503050406030204" pitchFamily="18" charset="0"/>
                      </a:rPr>
                      <m:t>𝐼𝑑</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ℓ</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rPr>
                      <m:t>𝑅</m:t>
                    </m:r>
                    <m:r>
                      <a:rPr lang="en-US" b="0" i="1" smtClean="0">
                        <a:latin typeface="Cambria Math" panose="02040503050406030204" pitchFamily="18" charset="0"/>
                      </a:rPr>
                      <m:t>3 </m:t>
                    </m:r>
                  </m:oMath>
                </a14:m>
                <a:r>
                  <a:rPr lang="en-US" b="0" dirty="0" smtClean="0"/>
                  <a:t/>
                </a:r>
                <a:br>
                  <a:rPr lang="en-US" b="0" dirty="0" smtClean="0"/>
                </a:br>
                <a:r>
                  <a:rPr lang="en-US" b="0" dirty="0" smtClean="0"/>
                  <a:t>	</a:t>
                </a:r>
                <a14:m>
                  <m:oMath xmlns:m="http://schemas.openxmlformats.org/officeDocument/2006/math">
                    <m:r>
                      <a:rPr lang="en-US" b="0" i="1" smtClean="0">
                        <a:latin typeface="Cambria Math" panose="02040503050406030204" pitchFamily="18" charset="0"/>
                      </a:rPr>
                      <m:t>∨ℓ=</m:t>
                    </m:r>
                    <m:r>
                      <a:rPr lang="en-US" b="0" i="1" smtClean="0">
                        <a:latin typeface="Cambria Math" panose="02040503050406030204" pitchFamily="18" charset="0"/>
                      </a:rPr>
                      <m:t>𝑅</m:t>
                    </m:r>
                    <m:r>
                      <a:rPr lang="en-US" b="0" i="1" smtClean="0">
                        <a:latin typeface="Cambria Math" panose="02040503050406030204" pitchFamily="18" charset="0"/>
                      </a:rPr>
                      <m:t>3∧</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𝐺</m:t>
                        </m:r>
                      </m:e>
                      <m:sub>
                        <m:r>
                          <a:rPr lang="en-US" b="0" i="1" smtClean="0">
                            <a:latin typeface="Cambria Math" panose="02040503050406030204" pitchFamily="18" charset="0"/>
                          </a:rPr>
                          <m:t>3</m:t>
                        </m:r>
                        <m:r>
                          <a:rPr lang="en-US" b="0" i="1" smtClean="0">
                            <a:latin typeface="Cambria Math" panose="02040503050406030204" pitchFamily="18" charset="0"/>
                          </a:rPr>
                          <m:t>𝐷</m:t>
                        </m:r>
                      </m:sub>
                    </m:sSub>
                    <m:r>
                      <a:rPr lang="en-US" b="0" i="1" smtClean="0">
                        <a:latin typeface="Cambria Math" panose="02040503050406030204" pitchFamily="18" charset="0"/>
                      </a:rPr>
                      <m:t>∧</m:t>
                    </m:r>
                    <m:r>
                      <a:rPr lang="en-US" b="0" i="1" smtClean="0">
                        <a:latin typeface="Cambria Math" panose="02040503050406030204" pitchFamily="18" charset="0"/>
                      </a:rPr>
                      <m:t>𝐼𝑑</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ℓ</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rPr>
                      <m:t>𝐷</m:t>
                    </m:r>
                  </m:oMath>
                </a14:m>
                <a:endParaRPr lang="en-US" b="0" i="1" dirty="0" smtClean="0">
                  <a:latin typeface="Cambria Math" panose="02040503050406030204" pitchFamily="18" charset="0"/>
                </a:endParaRPr>
              </a:p>
              <a:p>
                <a:r>
                  <a:rPr lang="en-US" b="0" dirty="0" smtClean="0"/>
                  <a:t>	</a:t>
                </a:r>
                <a14:m>
                  <m:oMath xmlns:m="http://schemas.openxmlformats.org/officeDocument/2006/math">
                    <m:r>
                      <a:rPr lang="en-US" b="0" i="1" smtClean="0">
                        <a:latin typeface="Cambria Math" panose="02040503050406030204" pitchFamily="18" charset="0"/>
                      </a:rPr>
                      <m:t>∨ℓ=</m:t>
                    </m:r>
                    <m:r>
                      <a:rPr lang="en-US" b="0" i="1" smtClean="0">
                        <a:latin typeface="Cambria Math" panose="02040503050406030204" pitchFamily="18" charset="0"/>
                      </a:rPr>
                      <m:t>𝑅</m:t>
                    </m:r>
                    <m:r>
                      <a:rPr lang="en-US" b="0" i="1" smtClean="0">
                        <a:latin typeface="Cambria Math" panose="02040503050406030204" pitchFamily="18" charset="0"/>
                      </a:rPr>
                      <m:t>3∧</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𝐺</m:t>
                        </m:r>
                      </m:e>
                      <m:sub>
                        <m:r>
                          <a:rPr lang="en-US" b="0" i="1" smtClean="0">
                            <a:latin typeface="Cambria Math" panose="02040503050406030204" pitchFamily="18" charset="0"/>
                          </a:rPr>
                          <m:t>32</m:t>
                        </m:r>
                      </m:sub>
                    </m:sSub>
                    <m:r>
                      <a:rPr lang="en-US" b="0" i="1" smtClean="0">
                        <a:latin typeface="Cambria Math" panose="02040503050406030204" pitchFamily="18" charset="0"/>
                      </a:rPr>
                      <m:t>∧</m:t>
                    </m:r>
                    <m:r>
                      <a:rPr lang="en-US" b="0" i="1" smtClean="0">
                        <a:latin typeface="Cambria Math" panose="02040503050406030204" pitchFamily="18" charset="0"/>
                      </a:rPr>
                      <m:t>𝑆𝑒𝑡</m:t>
                    </m:r>
                    <m:r>
                      <a:rPr lang="en-US" b="0" i="1" smtClean="0">
                        <a:latin typeface="Cambria Math" panose="02040503050406030204" pitchFamily="18" charset="0"/>
                      </a:rPr>
                      <m:t>0∧</m:t>
                    </m:r>
                    <m:sSup>
                      <m:sSupPr>
                        <m:ctrlPr>
                          <a:rPr lang="en-US" b="0" i="1" smtClean="0">
                            <a:latin typeface="Cambria Math" panose="02040503050406030204" pitchFamily="18" charset="0"/>
                          </a:rPr>
                        </m:ctrlPr>
                      </m:sSupPr>
                      <m:e>
                        <m:r>
                          <a:rPr lang="en-US" b="0" i="1" smtClean="0">
                            <a:latin typeface="Cambria Math" panose="02040503050406030204" pitchFamily="18" charset="0"/>
                          </a:rPr>
                          <m:t>ℓ</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rPr>
                      <m:t>𝑅</m:t>
                    </m:r>
                    <m:r>
                      <a:rPr lang="en-US" b="0" i="1" smtClean="0">
                        <a:latin typeface="Cambria Math" panose="02040503050406030204" pitchFamily="18" charset="0"/>
                      </a:rPr>
                      <m:t>2 </m:t>
                    </m:r>
                  </m:oMath>
                </a14:m>
                <a:endParaRPr lang="en-US" b="0" i="1" dirty="0" smtClean="0">
                  <a:latin typeface="Cambria Math" panose="02040503050406030204" pitchFamily="18" charset="0"/>
                </a:endParaRPr>
              </a:p>
              <a:p>
                <a:r>
                  <a:rPr lang="en-US" b="0" dirty="0" smtClean="0"/>
                  <a:t>	</a:t>
                </a:r>
                <a14:m>
                  <m:oMath xmlns:m="http://schemas.openxmlformats.org/officeDocument/2006/math">
                    <m:r>
                      <a:rPr lang="en-US" b="0" i="1" smtClean="0">
                        <a:latin typeface="Cambria Math" panose="02040503050406030204" pitchFamily="18" charset="0"/>
                      </a:rPr>
                      <m:t>∨ℓ=</m:t>
                    </m:r>
                    <m:r>
                      <a:rPr lang="en-US" b="0" i="1" smtClean="0">
                        <a:latin typeface="Cambria Math" panose="02040503050406030204" pitchFamily="18" charset="0"/>
                      </a:rPr>
                      <m:t>𝑅</m:t>
                    </m:r>
                    <m:r>
                      <a:rPr lang="en-US" b="0" i="1" smtClean="0">
                        <a:latin typeface="Cambria Math" panose="02040503050406030204" pitchFamily="18" charset="0"/>
                      </a:rPr>
                      <m:t>2∧</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𝐺</m:t>
                        </m:r>
                      </m:e>
                      <m:sub>
                        <m:r>
                          <a:rPr lang="en-US" b="0" i="1" smtClean="0">
                            <a:latin typeface="Cambria Math" panose="02040503050406030204" pitchFamily="18" charset="0"/>
                          </a:rPr>
                          <m:t>2</m:t>
                        </m:r>
                        <m:r>
                          <a:rPr lang="en-US" b="0" i="1" smtClean="0">
                            <a:latin typeface="Cambria Math" panose="02040503050406030204" pitchFamily="18" charset="0"/>
                          </a:rPr>
                          <m:t>𝐵</m:t>
                        </m:r>
                      </m:sub>
                    </m:sSub>
                    <m:r>
                      <a:rPr lang="en-US" b="0" i="1" smtClean="0">
                        <a:latin typeface="Cambria Math" panose="02040503050406030204" pitchFamily="18" charset="0"/>
                      </a:rPr>
                      <m:t>∧</m:t>
                    </m:r>
                    <m:r>
                      <a:rPr lang="en-US" b="0" i="1" smtClean="0">
                        <a:latin typeface="Cambria Math" panose="02040503050406030204" pitchFamily="18" charset="0"/>
                      </a:rPr>
                      <m:t>𝐼𝑑</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ℓ</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rPr>
                      <m:t>𝐵</m:t>
                    </m:r>
                  </m:oMath>
                </a14:m>
                <a:endParaRPr lang="en-US" b="0" dirty="0" smtClean="0"/>
              </a:p>
              <a:p>
                <a:r>
                  <a:rPr lang="en-US" b="0" dirty="0" smtClean="0"/>
                  <a:t/>
                </a:r>
                <a:br>
                  <a:rPr lang="en-US" b="0" dirty="0" smtClean="0"/>
                </a:br>
                <a:endParaRPr lang="en-US" dirty="0"/>
              </a:p>
            </p:txBody>
          </p:sp>
        </mc:Choice>
        <mc:Fallback xmlns="">
          <p:sp>
            <p:nvSpPr>
              <p:cNvPr id="14" name="TextBox 13"/>
              <p:cNvSpPr txBox="1">
                <a:spLocks noRot="1" noChangeAspect="1" noMove="1" noResize="1" noEditPoints="1" noAdjustHandles="1" noChangeArrowheads="1" noChangeShapeType="1" noTextEdit="1"/>
              </p:cNvSpPr>
              <p:nvPr/>
            </p:nvSpPr>
            <p:spPr>
              <a:xfrm>
                <a:off x="5013960" y="4212550"/>
                <a:ext cx="4130040" cy="2215991"/>
              </a:xfrm>
              <a:prstGeom prst="rect">
                <a:avLst/>
              </a:prstGeom>
              <a:blipFill>
                <a:blip r:embed="rId4"/>
                <a:stretch>
                  <a:fillRect t="-275" r="-1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565152" y="4330128"/>
                <a:ext cx="4618786" cy="1661993"/>
              </a:xfrm>
              <a:prstGeom prst="rect">
                <a:avLst/>
              </a:prstGeom>
              <a:noFill/>
            </p:spPr>
            <p:txBody>
              <a:bodyPr wrap="square" lIns="0" tIns="0" rIns="0" bIns="0" rtlCol="0">
                <a:spAutoFit/>
              </a:bodyPr>
              <a:lstStyle/>
              <a:p>
                <a:r>
                  <a:rPr lang="en-US" dirty="0" smtClean="0"/>
                  <a:t> </a:t>
                </a:r>
                <a14:m>
                  <m:oMath xmlns:m="http://schemas.openxmlformats.org/officeDocument/2006/math">
                    <m:r>
                      <a:rPr lang="en-US" i="1">
                        <a:latin typeface="Cambria Math" panose="02040503050406030204" pitchFamily="18" charset="0"/>
                      </a:rPr>
                      <m:t>	</m:t>
                    </m:r>
                    <m:r>
                      <a:rPr lang="en-US" b="0" i="1" smtClean="0">
                        <a:latin typeface="Cambria Math" panose="02040503050406030204" pitchFamily="18" charset="0"/>
                      </a:rPr>
                      <m:t>𝐼𝑛𝑖𝑡</m:t>
                    </m:r>
                    <m:r>
                      <a:rPr lang="en-US" b="0" i="1" smtClean="0">
                        <a:latin typeface="Cambria Math" panose="02040503050406030204" pitchFamily="18" charset="0"/>
                      </a:rPr>
                      <m:t> ≔ℓ=</m:t>
                    </m:r>
                    <m:r>
                      <a:rPr lang="en-US" b="0" i="1" smtClean="0">
                        <a:latin typeface="Cambria Math" panose="02040503050406030204" pitchFamily="18" charset="0"/>
                      </a:rPr>
                      <m:t>𝐴</m:t>
                    </m:r>
                    <m:r>
                      <a:rPr lang="en-US" b="0" i="1" smtClean="0">
                        <a:latin typeface="Cambria Math" panose="02040503050406030204" pitchFamily="18" charset="0"/>
                      </a:rPr>
                      <m:t>, </m:t>
                    </m:r>
                  </m:oMath>
                </a14:m>
                <a:r>
                  <a:rPr lang="en-US" b="0" i="1" dirty="0" smtClean="0">
                    <a:latin typeface="Cambria Math" panose="02040503050406030204" pitchFamily="18" charset="0"/>
                  </a:rPr>
                  <a:t/>
                </a:r>
                <a:br>
                  <a:rPr lang="en-US" b="0" i="1" dirty="0" smtClean="0">
                    <a:latin typeface="Cambria Math" panose="02040503050406030204" pitchFamily="18" charset="0"/>
                  </a:rPr>
                </a:br>
                <a:r>
                  <a:rPr lang="en-US" b="0" i="1" dirty="0" smtClean="0">
                    <a:latin typeface="Cambria Math" panose="02040503050406030204" pitchFamily="18" charset="0"/>
                  </a:rPr>
                  <a:t> </a:t>
                </a:r>
                <a14:m>
                  <m:oMath xmlns:m="http://schemas.openxmlformats.org/officeDocument/2006/math">
                    <m:r>
                      <a:rPr lang="en-US" b="0" i="1" smtClean="0">
                        <a:latin typeface="Cambria Math" panose="02040503050406030204" pitchFamily="18" charset="0"/>
                      </a:rPr>
                      <m:t> </m:t>
                    </m:r>
                    <m:r>
                      <a:rPr lang="en-US" b="0" i="1" smtClean="0">
                        <a:latin typeface="Cambria Math" panose="02040503050406030204" pitchFamily="18" charset="0"/>
                      </a:rPr>
                      <m:t>𝑇𝑟𝑎𝑛𝑠𝑖𝑡𝑖𝑜𝑛</m:t>
                    </m:r>
                    <m:r>
                      <a:rPr lang="en-US" b="0" i="1" smtClean="0">
                        <a:latin typeface="Cambria Math" panose="02040503050406030204" pitchFamily="18" charset="0"/>
                      </a:rPr>
                      <m:t> ≔</m:t>
                    </m:r>
                    <m:r>
                      <a:rPr lang="en-US" b="0" i="1" smtClean="0">
                        <a:latin typeface="Cambria Math" panose="02040503050406030204" pitchFamily="18" charset="0"/>
                      </a:rPr>
                      <m:t>𝑇</m:t>
                    </m:r>
                    <m:r>
                      <a:rPr lang="en-US" b="0" i="1" smtClean="0">
                        <a:latin typeface="Cambria Math" panose="02040503050406030204" pitchFamily="18" charset="0"/>
                      </a:rPr>
                      <m:t>, </m:t>
                    </m:r>
                  </m:oMath>
                </a14:m>
                <a:r>
                  <a:rPr lang="en-US" b="0" i="1" dirty="0" smtClean="0">
                    <a:latin typeface="Cambria Math" panose="02040503050406030204" pitchFamily="18" charset="0"/>
                  </a:rPr>
                  <a:t/>
                </a:r>
                <a:br>
                  <a:rPr lang="en-US" b="0" i="1" dirty="0" smtClean="0">
                    <a:latin typeface="Cambria Math" panose="02040503050406030204" pitchFamily="18" charset="0"/>
                  </a:rPr>
                </a:br>
                <a:r>
                  <a:rPr lang="en-US" b="0" i="1" dirty="0" smtClean="0">
                    <a:latin typeface="Cambria Math" panose="02040503050406030204" pitchFamily="18" charset="0"/>
                  </a:rPr>
                  <a:t>  </a:t>
                </a:r>
                <a:endParaRPr lang="en-US" i="1" dirty="0" smtClean="0">
                  <a:latin typeface="Cambria Math" panose="02040503050406030204" pitchFamily="18" charset="0"/>
                </a:endParaRPr>
              </a:p>
              <a:p>
                <a:r>
                  <a:rPr lang="en-US" i="1" dirty="0" smtClean="0">
                    <a:latin typeface="Cambria Math" panose="02040503050406030204" pitchFamily="18" charset="0"/>
                  </a:rPr>
                  <a:t>  </a:t>
                </a:r>
                <a:r>
                  <a:rPr lang="en-US" b="1" i="1" dirty="0">
                    <a:latin typeface="Cambria Math" panose="02040503050406030204" pitchFamily="18" charset="0"/>
                  </a:rPr>
                  <a:t>Check </a:t>
                </a:r>
                <a14:m>
                  <m:oMath xmlns:m="http://schemas.openxmlformats.org/officeDocument/2006/math">
                    <m:r>
                      <a:rPr lang="en-US" b="1" i="1">
                        <a:latin typeface="Cambria Math" panose="02040503050406030204" pitchFamily="18" charset="0"/>
                      </a:rPr>
                      <m:t> </m:t>
                    </m:r>
                    <m:r>
                      <a:rPr lang="en-US" b="1" i="1">
                        <a:latin typeface="Cambria Math" panose="02040503050406030204" pitchFamily="18" charset="0"/>
                      </a:rPr>
                      <m:t>𝑬𝑭</m:t>
                    </m:r>
                    <m:r>
                      <a:rPr lang="en-US" b="1" i="1">
                        <a:latin typeface="Cambria Math" panose="02040503050406030204" pitchFamily="18" charset="0"/>
                      </a:rPr>
                      <m:t>(ℓ=</m:t>
                    </m:r>
                    <m:r>
                      <a:rPr lang="en-US" b="1" i="1">
                        <a:latin typeface="Cambria Math" panose="02040503050406030204" pitchFamily="18" charset="0"/>
                      </a:rPr>
                      <m:t>𝑩</m:t>
                    </m:r>
                    <m:r>
                      <a:rPr lang="en-US" b="1" i="1">
                        <a:latin typeface="Cambria Math" panose="02040503050406030204" pitchFamily="18" charset="0"/>
                      </a:rPr>
                      <m:t>)</m:t>
                    </m:r>
                  </m:oMath>
                </a14:m>
                <a:endParaRPr lang="en-US" b="1" i="1" dirty="0">
                  <a:latin typeface="Cambria Math" panose="02040503050406030204" pitchFamily="18" charset="0"/>
                </a:endParaRPr>
              </a:p>
              <a:p>
                <a:endParaRPr lang="en-US" i="1" dirty="0" smtClean="0">
                  <a:latin typeface="Cambria Math" panose="02040503050406030204" pitchFamily="18" charset="0"/>
                </a:endParaRPr>
              </a:p>
              <a:p>
                <a:r>
                  <a:rPr lang="en-US" i="1" dirty="0" smtClean="0">
                    <a:latin typeface="Cambria Math" panose="02040503050406030204" pitchFamily="18" charset="0"/>
                  </a:rPr>
                  <a:t>- “EF”: There exists a path such that …</a:t>
                </a:r>
              </a:p>
            </p:txBody>
          </p:sp>
        </mc:Choice>
        <mc:Fallback xmlns="">
          <p:sp>
            <p:nvSpPr>
              <p:cNvPr id="15" name="TextBox 14"/>
              <p:cNvSpPr txBox="1">
                <a:spLocks noRot="1" noChangeAspect="1" noMove="1" noResize="1" noEditPoints="1" noAdjustHandles="1" noChangeArrowheads="1" noChangeShapeType="1" noTextEdit="1"/>
              </p:cNvSpPr>
              <p:nvPr/>
            </p:nvSpPr>
            <p:spPr>
              <a:xfrm>
                <a:off x="565152" y="4330128"/>
                <a:ext cx="4618786" cy="1661993"/>
              </a:xfrm>
              <a:prstGeom prst="rect">
                <a:avLst/>
              </a:prstGeom>
              <a:blipFill>
                <a:blip r:embed="rId5"/>
                <a:stretch>
                  <a:fillRect l="-3170" b="-7326"/>
                </a:stretch>
              </a:blipFill>
            </p:spPr>
            <p:txBody>
              <a:bodyPr/>
              <a:lstStyle/>
              <a:p>
                <a:r>
                  <a:rPr lang="en-US">
                    <a:noFill/>
                  </a:rPr>
                  <a:t> </a:t>
                </a:r>
              </a:p>
            </p:txBody>
          </p:sp>
        </mc:Fallback>
      </mc:AlternateContent>
    </p:spTree>
    <p:extLst>
      <p:ext uri="{BB962C8B-B14F-4D97-AF65-F5344CB8AC3E}">
        <p14:creationId xmlns:p14="http://schemas.microsoft.com/office/powerpoint/2010/main" val="7480748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rgbClr val="0070C0"/>
                </a:solidFill>
                <a:effectLst>
                  <a:outerShdw blurRad="38100" dist="38100" dir="2700000" algn="tl">
                    <a:srgbClr val="000000">
                      <a:alpha val="43137"/>
                    </a:srgbClr>
                  </a:outerShdw>
                </a:effectLst>
              </a:rPr>
              <a:t>Model Checking Evolution</a:t>
            </a:r>
            <a:endParaRPr lang="en-US" sz="4000" b="1"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0" indent="0">
              <a:buNone/>
            </a:pPr>
            <a:r>
              <a:rPr lang="en-US" sz="2800" b="1" dirty="0" smtClean="0">
                <a:solidFill>
                  <a:srgbClr val="00B050"/>
                </a:solidFill>
              </a:rPr>
              <a:t>Explicit Model Checking:  </a:t>
            </a:r>
            <a:r>
              <a:rPr lang="en-US" sz="2800" dirty="0" smtClean="0"/>
              <a:t>Works for protocols, doesn’t scale to many state bits.</a:t>
            </a:r>
          </a:p>
          <a:p>
            <a:pPr marL="0" indent="0">
              <a:buNone/>
            </a:pPr>
            <a:r>
              <a:rPr lang="en-US" sz="2800" b="1" dirty="0" smtClean="0">
                <a:solidFill>
                  <a:srgbClr val="00B050"/>
                </a:solidFill>
              </a:rPr>
              <a:t>Symbolic Model Checking: </a:t>
            </a:r>
            <a:r>
              <a:rPr lang="en-US" sz="2800" dirty="0" smtClean="0"/>
              <a:t>Works on sets of states encoded compactly with BDDs</a:t>
            </a:r>
          </a:p>
          <a:p>
            <a:pPr marL="0" indent="0">
              <a:buNone/>
            </a:pPr>
            <a:r>
              <a:rPr lang="en-US" sz="2800" b="1" dirty="0" smtClean="0">
                <a:solidFill>
                  <a:srgbClr val="00B050"/>
                </a:solidFill>
              </a:rPr>
              <a:t>Bounded Model Checking: </a:t>
            </a:r>
            <a:r>
              <a:rPr lang="en-US" sz="2800" dirty="0" smtClean="0"/>
              <a:t>Unrolls state machine k times and uses SAT solver to verify or find counterexample</a:t>
            </a:r>
            <a:endParaRPr lang="en-US" sz="2800" dirty="0"/>
          </a:p>
          <a:p>
            <a:pPr marL="0" indent="0">
              <a:buNone/>
            </a:pPr>
            <a:r>
              <a:rPr lang="en-US" sz="2800" b="1" dirty="0" smtClean="0">
                <a:solidFill>
                  <a:srgbClr val="00B050"/>
                </a:solidFill>
              </a:rPr>
              <a:t>Impact, IC3 (interpolants, inductive properties): </a:t>
            </a:r>
            <a:r>
              <a:rPr lang="en-US" sz="2800" dirty="0" smtClean="0"/>
              <a:t>Search for inductive invariants using SAT/SMT solvers</a:t>
            </a:r>
          </a:p>
          <a:p>
            <a:endParaRPr lang="en-US" dirty="0"/>
          </a:p>
        </p:txBody>
      </p:sp>
    </p:spTree>
    <p:extLst>
      <p:ext uri="{BB962C8B-B14F-4D97-AF65-F5344CB8AC3E}">
        <p14:creationId xmlns:p14="http://schemas.microsoft.com/office/powerpoint/2010/main" val="39603026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Binary Decision Diagrams</a:t>
            </a:r>
            <a:endParaRPr lang="en-US" dirty="0"/>
          </a:p>
        </p:txBody>
      </p:sp>
      <p:pic>
        <p:nvPicPr>
          <p:cNvPr id="3074" name="Picture 2" descr="https://nanohub.org/site/resources/2012/08/15039/slides/026.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808" y="274638"/>
            <a:ext cx="8124192" cy="609314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188519" y="6488668"/>
            <a:ext cx="4262770" cy="369332"/>
          </a:xfrm>
          <a:prstGeom prst="rect">
            <a:avLst/>
          </a:prstGeom>
          <a:noFill/>
        </p:spPr>
        <p:txBody>
          <a:bodyPr wrap="none" rtlCol="0">
            <a:spAutoFit/>
          </a:bodyPr>
          <a:lstStyle/>
          <a:p>
            <a:r>
              <a:rPr lang="en-US" dirty="0" smtClean="0"/>
              <a:t>From A. </a:t>
            </a:r>
            <a:r>
              <a:rPr lang="en-US" dirty="0" err="1" smtClean="0"/>
              <a:t>Ragunathan</a:t>
            </a:r>
            <a:r>
              <a:rPr lang="en-US" dirty="0" smtClean="0"/>
              <a:t>, Purdue University</a:t>
            </a:r>
            <a:endParaRPr lang="en-US" dirty="0"/>
          </a:p>
        </p:txBody>
      </p:sp>
    </p:spTree>
    <p:extLst>
      <p:ext uri="{BB962C8B-B14F-4D97-AF65-F5344CB8AC3E}">
        <p14:creationId xmlns:p14="http://schemas.microsoft.com/office/powerpoint/2010/main" val="23039050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rgbClr val="0070C0"/>
                </a:solidFill>
                <a:effectLst>
                  <a:outerShdw blurRad="38100" dist="38100" dir="2700000" algn="tl">
                    <a:srgbClr val="000000">
                      <a:alpha val="43137"/>
                    </a:srgbClr>
                  </a:outerShdw>
                </a:effectLst>
              </a:rPr>
              <a:t>BDDs for Networking Folks</a:t>
            </a:r>
            <a:endParaRPr lang="en-US" sz="4000" b="1"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sz="2400" dirty="0" smtClean="0"/>
              <a:t>Compact encoding for Boolean Functions (beyond SMC) </a:t>
            </a:r>
          </a:p>
          <a:p>
            <a:r>
              <a:rPr lang="en-US" sz="2400" dirty="0" smtClean="0"/>
              <a:t>Examples uses: </a:t>
            </a:r>
          </a:p>
          <a:p>
            <a:pPr lvl="1"/>
            <a:r>
              <a:rPr lang="en-US" sz="2400" dirty="0" smtClean="0"/>
              <a:t>[</a:t>
            </a:r>
            <a:r>
              <a:rPr lang="en-US" sz="2400" dirty="0" smtClean="0"/>
              <a:t>Al-Sharer 10</a:t>
            </a:r>
            <a:r>
              <a:rPr lang="en-US" sz="2400" dirty="0"/>
              <a:t>]</a:t>
            </a:r>
            <a:r>
              <a:rPr lang="en-US" sz="2400" dirty="0" smtClean="0"/>
              <a:t> : model router forwarding state machine</a:t>
            </a:r>
          </a:p>
          <a:p>
            <a:pPr lvl="1"/>
            <a:r>
              <a:rPr lang="en-US" sz="2400" dirty="0" smtClean="0"/>
              <a:t>[Yang </a:t>
            </a:r>
            <a:r>
              <a:rPr lang="en-US" sz="2400" dirty="0" smtClean="0"/>
              <a:t>13</a:t>
            </a:r>
            <a:r>
              <a:rPr lang="en-US" sz="2400" dirty="0" smtClean="0"/>
              <a:t>]: model sets of headers</a:t>
            </a:r>
          </a:p>
          <a:p>
            <a:r>
              <a:rPr lang="en-US" sz="2400" dirty="0" smtClean="0"/>
              <a:t>Pros: </a:t>
            </a:r>
          </a:p>
          <a:p>
            <a:pPr lvl="1"/>
            <a:r>
              <a:rPr lang="en-US" sz="2400" dirty="0" smtClean="0"/>
              <a:t>Compositional: Unions, Intersections, Canonical form</a:t>
            </a:r>
          </a:p>
          <a:p>
            <a:pPr lvl="1"/>
            <a:r>
              <a:rPr lang="en-US" sz="2400" dirty="0" smtClean="0"/>
              <a:t>Works well with some model checkers (</a:t>
            </a:r>
            <a:r>
              <a:rPr lang="en-US" sz="2400" dirty="0" err="1" smtClean="0"/>
              <a:t>NuSMV</a:t>
            </a:r>
            <a:r>
              <a:rPr lang="en-US" sz="2400" dirty="0" smtClean="0"/>
              <a:t>)</a:t>
            </a:r>
          </a:p>
          <a:p>
            <a:pPr lvl="1"/>
            <a:r>
              <a:rPr lang="en-US" sz="2400" dirty="0" smtClean="0"/>
              <a:t>Code Available: e.g., </a:t>
            </a:r>
            <a:r>
              <a:rPr lang="en-US" sz="2400" dirty="0" err="1" smtClean="0"/>
              <a:t>BuDDy</a:t>
            </a:r>
            <a:r>
              <a:rPr lang="en-US" sz="2400" dirty="0" smtClean="0"/>
              <a:t> </a:t>
            </a:r>
            <a:r>
              <a:rPr lang="en-US" sz="2400" dirty="0" smtClean="0"/>
              <a:t>, CUDD Library</a:t>
            </a:r>
            <a:endParaRPr lang="en-US" sz="2400" dirty="0" smtClean="0"/>
          </a:p>
          <a:p>
            <a:pPr lvl="1"/>
            <a:r>
              <a:rPr lang="en-US" sz="2400" dirty="0" smtClean="0"/>
              <a:t>Generalizations to non-Booleans available</a:t>
            </a:r>
          </a:p>
          <a:p>
            <a:r>
              <a:rPr lang="en-US" sz="2400" dirty="0" smtClean="0"/>
              <a:t>Con: </a:t>
            </a:r>
          </a:p>
          <a:p>
            <a:pPr lvl="1"/>
            <a:r>
              <a:rPr lang="en-US" sz="2400" dirty="0" smtClean="0"/>
              <a:t>Sensitive to variable ordering </a:t>
            </a:r>
            <a:endParaRPr lang="en-US" sz="2400" dirty="0"/>
          </a:p>
        </p:txBody>
      </p:sp>
    </p:spTree>
    <p:extLst>
      <p:ext uri="{BB962C8B-B14F-4D97-AF65-F5344CB8AC3E}">
        <p14:creationId xmlns:p14="http://schemas.microsoft.com/office/powerpoint/2010/main" val="20379572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rgbClr val="0070C0"/>
                </a:solidFill>
                <a:effectLst>
                  <a:outerShdw blurRad="38100" dist="38100" dir="2700000" algn="tl">
                    <a:srgbClr val="000000">
                      <a:alpha val="43137"/>
                    </a:srgbClr>
                  </a:outerShdw>
                </a:effectLst>
              </a:rPr>
              <a:t>SAT as another useful subroutine</a:t>
            </a:r>
            <a:endParaRPr lang="en-US" sz="4000" b="1"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t>Used in BMC but of independent interest!</a:t>
            </a:r>
          </a:p>
          <a:p>
            <a:r>
              <a:rPr lang="en-US" dirty="0" smtClean="0"/>
              <a:t>Propositional SAT: Variables, negation, and, or</a:t>
            </a:r>
          </a:p>
          <a:p>
            <a:r>
              <a:rPr lang="en-US" dirty="0" smtClean="0"/>
              <a:t>Example: </a:t>
            </a:r>
            <a:r>
              <a:rPr lang="en-US" i="1" dirty="0"/>
              <a:t>x</a:t>
            </a:r>
            <a:r>
              <a:rPr lang="en-US" baseline="-25000" dirty="0"/>
              <a:t>1</a:t>
            </a:r>
            <a:r>
              <a:rPr lang="en-US" dirty="0"/>
              <a:t> ∨ ¬</a:t>
            </a:r>
            <a:r>
              <a:rPr lang="en-US" i="1" dirty="0" smtClean="0"/>
              <a:t>x</a:t>
            </a:r>
            <a:r>
              <a:rPr lang="en-US" baseline="-25000" dirty="0" smtClean="0"/>
              <a:t>2,</a:t>
            </a:r>
            <a:r>
              <a:rPr lang="en-US" dirty="0" smtClean="0"/>
              <a:t> </a:t>
            </a:r>
            <a:r>
              <a:rPr lang="en-US" dirty="0" err="1" smtClean="0"/>
              <a:t>Satisfiable</a:t>
            </a:r>
            <a:r>
              <a:rPr lang="en-US" dirty="0" smtClean="0"/>
              <a:t> with </a:t>
            </a:r>
            <a:r>
              <a:rPr lang="en-US" i="1" dirty="0" smtClean="0"/>
              <a:t>x</a:t>
            </a:r>
            <a:r>
              <a:rPr lang="en-US" baseline="-25000" dirty="0" smtClean="0"/>
              <a:t>1 </a:t>
            </a:r>
            <a:r>
              <a:rPr lang="en-US" dirty="0" smtClean="0"/>
              <a:t>= TRUE</a:t>
            </a:r>
          </a:p>
          <a:p>
            <a:r>
              <a:rPr lang="en-US" dirty="0" smtClean="0"/>
              <a:t>Augmented with constraints, functions: SMT</a:t>
            </a:r>
          </a:p>
          <a:p>
            <a:r>
              <a:rPr lang="en-US" dirty="0" smtClean="0"/>
              <a:t>SMT is at least NP hard!  But modern heuristic SMT solvers are very fast!</a:t>
            </a:r>
          </a:p>
          <a:p>
            <a:r>
              <a:rPr lang="en-US" dirty="0" smtClean="0"/>
              <a:t>Can reduce network verification tasks to SAT</a:t>
            </a:r>
          </a:p>
          <a:p>
            <a:r>
              <a:rPr lang="en-US" dirty="0" smtClean="0"/>
              <a:t>Many good solvers.  Nikolaj promotes Z3!  </a:t>
            </a:r>
            <a:endParaRPr lang="en-US" dirty="0"/>
          </a:p>
        </p:txBody>
      </p:sp>
    </p:spTree>
    <p:extLst>
      <p:ext uri="{BB962C8B-B14F-4D97-AF65-F5344CB8AC3E}">
        <p14:creationId xmlns:p14="http://schemas.microsoft.com/office/powerpoint/2010/main" val="14128803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337" y="274638"/>
            <a:ext cx="8934993" cy="1143000"/>
          </a:xfrm>
        </p:spPr>
        <p:txBody>
          <a:bodyPr/>
          <a:lstStyle/>
          <a:p>
            <a:r>
              <a:rPr lang="en-US" sz="4000" b="1" dirty="0" smtClean="0">
                <a:solidFill>
                  <a:srgbClr val="0070C0"/>
                </a:solidFill>
                <a:effectLst>
                  <a:outerShdw blurRad="38100" dist="38100" dir="2700000" algn="tl">
                    <a:srgbClr val="000000">
                      <a:alpha val="43137"/>
                    </a:srgbClr>
                  </a:outerShdw>
                </a:effectLst>
              </a:rPr>
              <a:t>Data Plane as Logic Circuit</a:t>
            </a:r>
            <a:r>
              <a:rPr lang="en-US" sz="4000" b="1" dirty="0" smtClean="0">
                <a:solidFill>
                  <a:srgbClr val="0070C0"/>
                </a:solidFill>
                <a:effectLst>
                  <a:outerShdw blurRad="38100" dist="38100" dir="2700000" algn="tl">
                    <a:srgbClr val="000000">
                      <a:alpha val="43137"/>
                    </a:srgbClr>
                  </a:outerShdw>
                </a:effectLst>
                <a:sym typeface="Symbol" panose="05050102010706020507" pitchFamily="18" charset="2"/>
              </a:rPr>
              <a:t> </a:t>
            </a:r>
            <a:r>
              <a:rPr lang="en-US" sz="4000" b="1" dirty="0" smtClean="0">
                <a:solidFill>
                  <a:srgbClr val="0070C0"/>
                </a:solidFill>
                <a:effectLst>
                  <a:outerShdw blurRad="38100" dist="38100" dir="2700000" algn="tl">
                    <a:srgbClr val="000000">
                      <a:alpha val="43137"/>
                    </a:srgbClr>
                  </a:outerShdw>
                </a:effectLst>
              </a:rPr>
              <a:t>SAT </a:t>
            </a:r>
            <a:r>
              <a:rPr lang="en-US" sz="4000" b="1" dirty="0">
                <a:solidFill>
                  <a:srgbClr val="0070C0"/>
                </a:solidFill>
                <a:effectLst>
                  <a:outerShdw blurRad="38100" dist="38100" dir="2700000" algn="tl">
                    <a:srgbClr val="000000">
                      <a:alpha val="43137"/>
                    </a:srgbClr>
                  </a:outerShdw>
                </a:effectLst>
              </a:rPr>
              <a:t>[</a:t>
            </a:r>
            <a:r>
              <a:rPr lang="en-US" sz="4000" b="1" dirty="0" smtClean="0">
                <a:solidFill>
                  <a:srgbClr val="0070C0"/>
                </a:solidFill>
                <a:effectLst>
                  <a:outerShdw blurRad="38100" dist="38100" dir="2700000" algn="tl">
                    <a:srgbClr val="000000">
                      <a:alpha val="43137"/>
                    </a:srgbClr>
                  </a:outerShdw>
                </a:effectLst>
              </a:rPr>
              <a:t>Malik]</a:t>
            </a:r>
            <a:endParaRPr lang="en-US" sz="4000" b="1" dirty="0">
              <a:solidFill>
                <a:srgbClr val="0070C0"/>
              </a:solidFill>
              <a:effectLst>
                <a:outerShdw blurRad="38100" dist="38100" dir="2700000" algn="tl">
                  <a:srgbClr val="000000">
                    <a:alpha val="43137"/>
                  </a:srgbClr>
                </a:outerShdw>
              </a:effectLst>
            </a:endParaRPr>
          </a:p>
        </p:txBody>
      </p:sp>
      <p:pic>
        <p:nvPicPr>
          <p:cNvPr id="29" name="Content Placeholder 2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69963" y="3559007"/>
            <a:ext cx="2923931" cy="865484"/>
          </a:xfrm>
        </p:spPr>
      </p:pic>
      <p:pic>
        <p:nvPicPr>
          <p:cNvPr id="4"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4728" y="2803345"/>
            <a:ext cx="526829" cy="416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4864" cap="flat" cmpd="sng">
                <a:solidFill>
                  <a:schemeClr val="accent2"/>
                </a:solidFill>
                <a:prstDash val="solid"/>
                <a:miter lim="800000"/>
                <a:headEnd/>
                <a:tailEnd/>
              </a14:hiddenLine>
            </a:ext>
          </a:extLst>
        </p:spPr>
      </p:pic>
      <p:pic>
        <p:nvPicPr>
          <p:cNvPr id="5"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4728" y="3608251"/>
            <a:ext cx="526829" cy="416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4864" cap="flat" cmpd="sng">
                <a:solidFill>
                  <a:schemeClr val="accent2"/>
                </a:solidFill>
                <a:prstDash val="solid"/>
                <a:miter lim="800000"/>
                <a:headEnd/>
                <a:tailEnd/>
              </a14:hiddenLine>
            </a:ext>
          </a:extLst>
        </p:spPr>
      </p:pic>
      <p:pic>
        <p:nvPicPr>
          <p:cNvPr id="6"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84677" y="3238519"/>
            <a:ext cx="526829" cy="416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4864" cap="flat" cmpd="sng">
                <a:solidFill>
                  <a:schemeClr val="accent2"/>
                </a:solidFill>
                <a:prstDash val="solid"/>
                <a:miter lim="800000"/>
                <a:headEnd/>
                <a:tailEnd/>
              </a14:hiddenLine>
            </a:ext>
          </a:extLst>
        </p:spPr>
      </p:pic>
      <p:cxnSp>
        <p:nvCxnSpPr>
          <p:cNvPr id="7" name="Straight Connector 6"/>
          <p:cNvCxnSpPr/>
          <p:nvPr/>
        </p:nvCxnSpPr>
        <p:spPr bwMode="auto">
          <a:xfrm>
            <a:off x="2895610" y="3075621"/>
            <a:ext cx="589067" cy="294926"/>
          </a:xfrm>
          <a:prstGeom prst="line">
            <a:avLst/>
          </a:prstGeom>
          <a:noFill/>
          <a:ln w="54864"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8" name="Straight Connector 7"/>
          <p:cNvCxnSpPr/>
          <p:nvPr/>
        </p:nvCxnSpPr>
        <p:spPr bwMode="auto">
          <a:xfrm flipV="1">
            <a:off x="2819328" y="3488217"/>
            <a:ext cx="665350" cy="274384"/>
          </a:xfrm>
          <a:prstGeom prst="line">
            <a:avLst/>
          </a:prstGeom>
          <a:noFill/>
          <a:ln w="54864"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9" name="Straight Connector 8"/>
          <p:cNvCxnSpPr/>
          <p:nvPr/>
        </p:nvCxnSpPr>
        <p:spPr bwMode="auto">
          <a:xfrm flipV="1">
            <a:off x="2561864" y="3159472"/>
            <a:ext cx="0" cy="462710"/>
          </a:xfrm>
          <a:prstGeom prst="line">
            <a:avLst/>
          </a:prstGeom>
          <a:noFill/>
          <a:ln w="54864"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0" name="Straight Connector 9"/>
          <p:cNvCxnSpPr/>
          <p:nvPr/>
        </p:nvCxnSpPr>
        <p:spPr bwMode="auto">
          <a:xfrm>
            <a:off x="1658644" y="2513227"/>
            <a:ext cx="763982" cy="381710"/>
          </a:xfrm>
          <a:prstGeom prst="line">
            <a:avLst/>
          </a:prstGeom>
          <a:noFill/>
          <a:ln w="54864" cap="flat" cmpd="sng" algn="ctr">
            <a:solidFill>
              <a:schemeClr val="accent6">
                <a:lumMod val="60000"/>
                <a:lumOff val="40000"/>
              </a:schemeClr>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1" name="Straight Connector 10"/>
          <p:cNvCxnSpPr/>
          <p:nvPr/>
        </p:nvCxnSpPr>
        <p:spPr bwMode="auto">
          <a:xfrm>
            <a:off x="4006033" y="3449389"/>
            <a:ext cx="624410" cy="313211"/>
          </a:xfrm>
          <a:prstGeom prst="line">
            <a:avLst/>
          </a:prstGeom>
          <a:noFill/>
          <a:ln w="54864" cap="flat" cmpd="sng" algn="ctr">
            <a:solidFill>
              <a:schemeClr val="accent6">
                <a:lumMod val="60000"/>
                <a:lumOff val="40000"/>
              </a:schemeClr>
            </a:solidFill>
            <a:prstDash val="solid"/>
            <a:round/>
            <a:headEnd type="arrow"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2" name="Straight Connector 11"/>
          <p:cNvCxnSpPr/>
          <p:nvPr/>
        </p:nvCxnSpPr>
        <p:spPr bwMode="auto">
          <a:xfrm flipV="1">
            <a:off x="1658642" y="3882831"/>
            <a:ext cx="795170" cy="388180"/>
          </a:xfrm>
          <a:prstGeom prst="line">
            <a:avLst/>
          </a:prstGeom>
          <a:noFill/>
          <a:ln w="54864" cap="flat" cmpd="sng" algn="ctr">
            <a:solidFill>
              <a:schemeClr val="accent6">
                <a:lumMod val="60000"/>
                <a:lumOff val="40000"/>
              </a:schemeClr>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3" name="Oval 12"/>
          <p:cNvSpPr/>
          <p:nvPr/>
        </p:nvSpPr>
        <p:spPr bwMode="auto">
          <a:xfrm>
            <a:off x="1943101" y="2585347"/>
            <a:ext cx="2392472" cy="1603997"/>
          </a:xfrm>
          <a:prstGeom prst="ellipse">
            <a:avLst/>
          </a:prstGeom>
          <a:noFill/>
          <a:ln w="54864"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eaLnBrk="0" fontAlgn="base" hangingPunct="0">
              <a:spcBef>
                <a:spcPct val="0"/>
              </a:spcBef>
              <a:spcAft>
                <a:spcPct val="0"/>
              </a:spcAft>
            </a:pPr>
            <a:endParaRPr lang="en-US" b="1">
              <a:latin typeface="Times New Roman" charset="0"/>
              <a:ea typeface="ＭＳ Ｐゴシック" charset="0"/>
            </a:endParaRPr>
          </a:p>
        </p:txBody>
      </p:sp>
      <mc:AlternateContent xmlns:mc="http://schemas.openxmlformats.org/markup-compatibility/2006" xmlns:a14="http://schemas.microsoft.com/office/drawing/2010/main">
        <mc:Choice Requires="a14">
          <p:sp>
            <p:nvSpPr>
              <p:cNvPr id="14" name="Rectangle 13"/>
              <p:cNvSpPr/>
              <p:nvPr/>
            </p:nvSpPr>
            <p:spPr>
              <a:xfrm>
                <a:off x="2776504" y="2667013"/>
                <a:ext cx="63376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a:rPr>
                            <m:t>𝑓</m:t>
                          </m:r>
                        </m:e>
                        <m:sub>
                          <m:r>
                            <a:rPr lang="en-US" i="1">
                              <a:latin typeface="Cambria Math"/>
                            </a:rPr>
                            <m:t>1</m:t>
                          </m:r>
                        </m:sub>
                      </m:sSub>
                      <m:r>
                        <a:rPr lang="en-US" i="1">
                          <a:latin typeface="Cambria Math"/>
                        </a:rPr>
                        <m:t>()</m:t>
                      </m:r>
                    </m:oMath>
                  </m:oMathPara>
                </a14:m>
                <a:endParaRPr lang="en-US" dirty="0"/>
              </a:p>
            </p:txBody>
          </p:sp>
        </mc:Choice>
        <mc:Fallback xmlns="">
          <p:sp>
            <p:nvSpPr>
              <p:cNvPr id="14" name="Rectangle 13"/>
              <p:cNvSpPr>
                <a:spLocks noRot="1" noChangeAspect="1" noMove="1" noResize="1" noEditPoints="1" noAdjustHandles="1" noChangeArrowheads="1" noChangeShapeType="1" noTextEdit="1"/>
              </p:cNvSpPr>
              <p:nvPr/>
            </p:nvSpPr>
            <p:spPr>
              <a:xfrm>
                <a:off x="3702006" y="2413017"/>
                <a:ext cx="622542" cy="369332"/>
              </a:xfrm>
              <a:prstGeom prst="rect">
                <a:avLst/>
              </a:prstGeom>
              <a:blipFill rotWithShape="0">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2857500" y="3714750"/>
                <a:ext cx="63908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a:rPr>
                            <m:t>𝑓</m:t>
                          </m:r>
                        </m:e>
                        <m:sub>
                          <m:r>
                            <a:rPr lang="en-US" i="1">
                              <a:latin typeface="Cambria Math"/>
                            </a:rPr>
                            <m:t>2</m:t>
                          </m:r>
                        </m:sub>
                      </m:sSub>
                      <m:r>
                        <a:rPr lang="en-US" i="1">
                          <a:latin typeface="Cambria Math"/>
                        </a:rPr>
                        <m:t>()</m:t>
                      </m:r>
                    </m:oMath>
                  </m:oMathPara>
                </a14:m>
                <a:endParaRPr lang="en-US" dirty="0"/>
              </a:p>
            </p:txBody>
          </p:sp>
        </mc:Choice>
        <mc:Fallback xmlns="">
          <p:sp>
            <p:nvSpPr>
              <p:cNvPr id="15" name="Rectangle 14"/>
              <p:cNvSpPr>
                <a:spLocks noRot="1" noChangeAspect="1" noMove="1" noResize="1" noEditPoints="1" noAdjustHandles="1" noChangeArrowheads="1" noChangeShapeType="1" noTextEdit="1"/>
              </p:cNvSpPr>
              <p:nvPr/>
            </p:nvSpPr>
            <p:spPr>
              <a:xfrm>
                <a:off x="3810000" y="3810000"/>
                <a:ext cx="627864" cy="369332"/>
              </a:xfrm>
              <a:prstGeom prst="rect">
                <a:avLst/>
              </a:prstGeom>
              <a:blipFill rotWithShape="0">
                <a:blip r:embed="rId5"/>
                <a:stretch>
                  <a:fillRect b="-114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3469348" y="2895613"/>
                <a:ext cx="63908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a:rPr>
                            <m:t>𝑓</m:t>
                          </m:r>
                        </m:e>
                        <m:sub>
                          <m:r>
                            <a:rPr lang="en-US" i="1">
                              <a:latin typeface="Cambria Math"/>
                            </a:rPr>
                            <m:t>3</m:t>
                          </m:r>
                        </m:sub>
                      </m:sSub>
                      <m:r>
                        <a:rPr lang="en-US" i="1">
                          <a:latin typeface="Cambria Math"/>
                        </a:rPr>
                        <m:t>()</m:t>
                      </m:r>
                    </m:oMath>
                  </m:oMathPara>
                </a14:m>
                <a:endParaRPr lang="en-US" dirty="0"/>
              </a:p>
            </p:txBody>
          </p:sp>
        </mc:Choice>
        <mc:Fallback xmlns="">
          <p:sp>
            <p:nvSpPr>
              <p:cNvPr id="16" name="Rectangle 15"/>
              <p:cNvSpPr>
                <a:spLocks noRot="1" noChangeAspect="1" noMove="1" noResize="1" noEditPoints="1" noAdjustHandles="1" noChangeArrowheads="1" noChangeShapeType="1" noTextEdit="1"/>
              </p:cNvSpPr>
              <p:nvPr/>
            </p:nvSpPr>
            <p:spPr>
              <a:xfrm>
                <a:off x="4625797" y="2717817"/>
                <a:ext cx="627864" cy="369332"/>
              </a:xfrm>
              <a:prstGeom prst="rect">
                <a:avLst/>
              </a:prstGeom>
              <a:blipFill rotWithShape="0">
                <a:blip r:embed="rId6"/>
                <a:stretch>
                  <a:fillRect b="-13333"/>
                </a:stretch>
              </a:blipFill>
            </p:spPr>
            <p:txBody>
              <a:bodyPr/>
              <a:lstStyle/>
              <a:p>
                <a:r>
                  <a:rPr lang="en-US">
                    <a:noFill/>
                  </a:rPr>
                  <a:t> </a:t>
                </a:r>
              </a:p>
            </p:txBody>
          </p:sp>
        </mc:Fallback>
      </mc:AlternateContent>
      <p:cxnSp>
        <p:nvCxnSpPr>
          <p:cNvPr id="17" name="Straight Connector 16"/>
          <p:cNvCxnSpPr/>
          <p:nvPr/>
        </p:nvCxnSpPr>
        <p:spPr bwMode="auto">
          <a:xfrm flipV="1">
            <a:off x="4011505" y="3151197"/>
            <a:ext cx="624410" cy="276431"/>
          </a:xfrm>
          <a:prstGeom prst="line">
            <a:avLst/>
          </a:prstGeom>
          <a:noFill/>
          <a:ln w="54864" cap="flat" cmpd="sng" algn="ctr">
            <a:solidFill>
              <a:schemeClr val="accent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8" name="Straight Connector 17"/>
          <p:cNvCxnSpPr/>
          <p:nvPr/>
        </p:nvCxnSpPr>
        <p:spPr bwMode="auto">
          <a:xfrm flipH="1">
            <a:off x="1658642" y="3039103"/>
            <a:ext cx="730605" cy="172547"/>
          </a:xfrm>
          <a:prstGeom prst="line">
            <a:avLst/>
          </a:prstGeom>
          <a:noFill/>
          <a:ln w="54864" cap="flat" cmpd="sng" algn="ctr">
            <a:solidFill>
              <a:schemeClr val="accent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9" name="Straight Connector 18"/>
          <p:cNvCxnSpPr/>
          <p:nvPr/>
        </p:nvCxnSpPr>
        <p:spPr bwMode="auto">
          <a:xfrm flipH="1" flipV="1">
            <a:off x="1658642" y="3654802"/>
            <a:ext cx="720729" cy="112792"/>
          </a:xfrm>
          <a:prstGeom prst="line">
            <a:avLst/>
          </a:prstGeom>
          <a:noFill/>
          <a:ln w="54864" cap="flat" cmpd="sng" algn="ctr">
            <a:solidFill>
              <a:schemeClr val="accent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mc:AlternateContent xmlns:mc="http://schemas.openxmlformats.org/markup-compatibility/2006" xmlns:a14="http://schemas.microsoft.com/office/drawing/2010/main">
        <mc:Choice Requires="a14">
          <p:sp>
            <p:nvSpPr>
              <p:cNvPr id="20" name="Rectangle 19"/>
              <p:cNvSpPr/>
              <p:nvPr/>
            </p:nvSpPr>
            <p:spPr>
              <a:xfrm>
                <a:off x="4645245" y="3738347"/>
                <a:ext cx="409920" cy="36298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ea typeface="Cambria Math"/>
                            </a:rPr>
                          </m:ctrlPr>
                        </m:sSubPr>
                        <m:e>
                          <m:r>
                            <a:rPr lang="en-US" i="1">
                              <a:latin typeface="Cambria Math"/>
                              <a:ea typeface="Cambria Math"/>
                            </a:rPr>
                            <m:t>𝐼</m:t>
                          </m:r>
                        </m:e>
                        <m:sub>
                          <m:r>
                            <a:rPr lang="en-US" i="1">
                              <a:latin typeface="Cambria Math"/>
                              <a:ea typeface="Cambria Math"/>
                            </a:rPr>
                            <m:t>3</m:t>
                          </m:r>
                        </m:sub>
                      </m:sSub>
                    </m:oMath>
                  </m:oMathPara>
                </a14:m>
                <a:endParaRPr lang="en-US" baseline="-25000" dirty="0"/>
              </a:p>
            </p:txBody>
          </p:sp>
        </mc:Choice>
        <mc:Fallback xmlns="">
          <p:sp>
            <p:nvSpPr>
              <p:cNvPr id="20" name="Rectangle 19"/>
              <p:cNvSpPr>
                <a:spLocks noRot="1" noChangeAspect="1" noMove="1" noResize="1" noEditPoints="1" noAdjustHandles="1" noChangeArrowheads="1" noChangeShapeType="1" noTextEdit="1"/>
              </p:cNvSpPr>
              <p:nvPr/>
            </p:nvSpPr>
            <p:spPr>
              <a:xfrm>
                <a:off x="6193660" y="3841463"/>
                <a:ext cx="401905" cy="362984"/>
              </a:xfrm>
              <a:prstGeom prst="rect">
                <a:avLst/>
              </a:prstGeom>
              <a:blipFill rotWithShape="0">
                <a:blip r:embed="rId7"/>
                <a:stretch>
                  <a:fillRect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4555198" y="2833472"/>
                <a:ext cx="480644" cy="36298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ea typeface="Cambria Math"/>
                            </a:rPr>
                          </m:ctrlPr>
                        </m:sSubPr>
                        <m:e>
                          <m:r>
                            <a:rPr lang="en-US" i="1">
                              <a:latin typeface="Cambria Math"/>
                              <a:ea typeface="Cambria Math"/>
                            </a:rPr>
                            <m:t>𝑂</m:t>
                          </m:r>
                        </m:e>
                        <m:sub>
                          <m:r>
                            <a:rPr lang="en-US" i="1">
                              <a:latin typeface="Cambria Math"/>
                              <a:ea typeface="Cambria Math"/>
                            </a:rPr>
                            <m:t>3</m:t>
                          </m:r>
                        </m:sub>
                      </m:sSub>
                    </m:oMath>
                  </m:oMathPara>
                </a14:m>
                <a:endParaRPr lang="en-US" baseline="-25000" dirty="0"/>
              </a:p>
            </p:txBody>
          </p:sp>
        </mc:Choice>
        <mc:Fallback xmlns="">
          <p:sp>
            <p:nvSpPr>
              <p:cNvPr id="21" name="Rectangle 20"/>
              <p:cNvSpPr>
                <a:spLocks noRot="1" noChangeAspect="1" noMove="1" noResize="1" noEditPoints="1" noAdjustHandles="1" noChangeArrowheads="1" noChangeShapeType="1" noTextEdit="1"/>
              </p:cNvSpPr>
              <p:nvPr/>
            </p:nvSpPr>
            <p:spPr>
              <a:xfrm>
                <a:off x="6073597" y="2634963"/>
                <a:ext cx="472630" cy="362984"/>
              </a:xfrm>
              <a:prstGeom prst="rect">
                <a:avLst/>
              </a:prstGeom>
              <a:blipFill rotWithShape="0">
                <a:blip r:embed="rId8"/>
                <a:stretch>
                  <a:fillRect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1287711" y="2343150"/>
                <a:ext cx="404598" cy="36298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ea typeface="Cambria Math"/>
                            </a:rPr>
                          </m:ctrlPr>
                        </m:sSubPr>
                        <m:e>
                          <m:r>
                            <a:rPr lang="en-US" i="1">
                              <a:latin typeface="Cambria Math"/>
                              <a:ea typeface="Cambria Math"/>
                            </a:rPr>
                            <m:t>𝐼</m:t>
                          </m:r>
                        </m:e>
                        <m:sub>
                          <m:r>
                            <a:rPr lang="en-US" i="1">
                              <a:latin typeface="Cambria Math"/>
                              <a:ea typeface="Cambria Math"/>
                            </a:rPr>
                            <m:t>1</m:t>
                          </m:r>
                        </m:sub>
                      </m:sSub>
                    </m:oMath>
                  </m:oMathPara>
                </a14:m>
                <a:endParaRPr lang="en-US" baseline="-25000" dirty="0"/>
              </a:p>
            </p:txBody>
          </p:sp>
        </mc:Choice>
        <mc:Fallback xmlns="">
          <p:sp>
            <p:nvSpPr>
              <p:cNvPr id="22" name="Rectangle 21"/>
              <p:cNvSpPr>
                <a:spLocks noRot="1" noChangeAspect="1" noMove="1" noResize="1" noEditPoints="1" noAdjustHandles="1" noChangeArrowheads="1" noChangeShapeType="1" noTextEdit="1"/>
              </p:cNvSpPr>
              <p:nvPr/>
            </p:nvSpPr>
            <p:spPr>
              <a:xfrm>
                <a:off x="1716948" y="1981200"/>
                <a:ext cx="396582" cy="362984"/>
              </a:xfrm>
              <a:prstGeom prst="rect">
                <a:avLst/>
              </a:prstGeom>
              <a:blipFill rotWithShape="0">
                <a:blip r:embed="rId9"/>
                <a:stretch>
                  <a:fillRect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1257301" y="2981269"/>
                <a:ext cx="475323" cy="36298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ea typeface="Cambria Math"/>
                            </a:rPr>
                          </m:ctrlPr>
                        </m:sSubPr>
                        <m:e>
                          <m:r>
                            <a:rPr lang="en-US" i="1">
                              <a:latin typeface="Cambria Math"/>
                              <a:ea typeface="Cambria Math"/>
                            </a:rPr>
                            <m:t>𝑂</m:t>
                          </m:r>
                        </m:e>
                        <m:sub>
                          <m:r>
                            <a:rPr lang="en-US" i="1">
                              <a:latin typeface="Cambria Math"/>
                              <a:ea typeface="Cambria Math"/>
                            </a:rPr>
                            <m:t>1</m:t>
                          </m:r>
                        </m:sub>
                      </m:sSub>
                    </m:oMath>
                  </m:oMathPara>
                </a14:m>
                <a:endParaRPr lang="en-US" baseline="-25000" dirty="0"/>
              </a:p>
            </p:txBody>
          </p:sp>
        </mc:Choice>
        <mc:Fallback xmlns="">
          <p:sp>
            <p:nvSpPr>
              <p:cNvPr id="23" name="Rectangle 22"/>
              <p:cNvSpPr>
                <a:spLocks noRot="1" noChangeAspect="1" noMove="1" noResize="1" noEditPoints="1" noAdjustHandles="1" noChangeArrowheads="1" noChangeShapeType="1" noTextEdit="1"/>
              </p:cNvSpPr>
              <p:nvPr/>
            </p:nvSpPr>
            <p:spPr>
              <a:xfrm>
                <a:off x="1676401" y="2832025"/>
                <a:ext cx="467307" cy="362984"/>
              </a:xfrm>
              <a:prstGeom prst="rect">
                <a:avLst/>
              </a:prstGeom>
              <a:blipFill rotWithShape="0">
                <a:blip r:embed="rId10"/>
                <a:stretch>
                  <a:fillRect b="-33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1276351" y="3484874"/>
                <a:ext cx="409920" cy="36298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ea typeface="Cambria Math"/>
                            </a:rPr>
                          </m:ctrlPr>
                        </m:sSubPr>
                        <m:e>
                          <m:r>
                            <a:rPr lang="en-US" i="1">
                              <a:latin typeface="Cambria Math"/>
                              <a:ea typeface="Cambria Math"/>
                            </a:rPr>
                            <m:t>𝐼</m:t>
                          </m:r>
                        </m:e>
                        <m:sub>
                          <m:r>
                            <a:rPr lang="en-US" i="1">
                              <a:latin typeface="Cambria Math"/>
                              <a:ea typeface="Cambria Math"/>
                            </a:rPr>
                            <m:t>2</m:t>
                          </m:r>
                        </m:sub>
                      </m:sSub>
                    </m:oMath>
                  </m:oMathPara>
                </a14:m>
                <a:endParaRPr lang="en-US" baseline="-25000" dirty="0"/>
              </a:p>
            </p:txBody>
          </p:sp>
        </mc:Choice>
        <mc:Fallback xmlns="">
          <p:sp>
            <p:nvSpPr>
              <p:cNvPr id="24" name="Rectangle 23"/>
              <p:cNvSpPr>
                <a:spLocks noRot="1" noChangeAspect="1" noMove="1" noResize="1" noEditPoints="1" noAdjustHandles="1" noChangeArrowheads="1" noChangeShapeType="1" noTextEdit="1"/>
              </p:cNvSpPr>
              <p:nvPr/>
            </p:nvSpPr>
            <p:spPr>
              <a:xfrm>
                <a:off x="1701801" y="3503499"/>
                <a:ext cx="401905" cy="362984"/>
              </a:xfrm>
              <a:prstGeom prst="rect">
                <a:avLst/>
              </a:prstGeom>
              <a:blipFill rotWithShape="0">
                <a:blip r:embed="rId11"/>
                <a:stretch>
                  <a:fillRect b="-33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1257300" y="4076919"/>
                <a:ext cx="480644" cy="36298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ea typeface="Cambria Math"/>
                            </a:rPr>
                          </m:ctrlPr>
                        </m:sSubPr>
                        <m:e>
                          <m:r>
                            <a:rPr lang="en-US" i="1">
                              <a:latin typeface="Cambria Math"/>
                              <a:ea typeface="Cambria Math"/>
                            </a:rPr>
                            <m:t>𝑂</m:t>
                          </m:r>
                        </m:e>
                        <m:sub>
                          <m:r>
                            <a:rPr lang="en-US" i="1">
                              <a:latin typeface="Cambria Math"/>
                              <a:ea typeface="Cambria Math"/>
                            </a:rPr>
                            <m:t>2</m:t>
                          </m:r>
                        </m:sub>
                      </m:sSub>
                    </m:oMath>
                  </m:oMathPara>
                </a14:m>
                <a:endParaRPr lang="en-US" baseline="-25000" dirty="0"/>
              </a:p>
            </p:txBody>
          </p:sp>
        </mc:Choice>
        <mc:Fallback xmlns="">
          <p:sp>
            <p:nvSpPr>
              <p:cNvPr id="25" name="Rectangle 24"/>
              <p:cNvSpPr>
                <a:spLocks noRot="1" noChangeAspect="1" noMove="1" noResize="1" noEditPoints="1" noAdjustHandles="1" noChangeArrowheads="1" noChangeShapeType="1" noTextEdit="1"/>
              </p:cNvSpPr>
              <p:nvPr/>
            </p:nvSpPr>
            <p:spPr>
              <a:xfrm>
                <a:off x="1676400" y="4292892"/>
                <a:ext cx="472630" cy="362984"/>
              </a:xfrm>
              <a:prstGeom prst="rect">
                <a:avLst/>
              </a:prstGeom>
              <a:blipFill rotWithShape="0">
                <a:blip r:embed="rId12"/>
                <a:stretch>
                  <a:fillRect b="-1667"/>
                </a:stretch>
              </a:blipFill>
            </p:spPr>
            <p:txBody>
              <a:bodyPr/>
              <a:lstStyle/>
              <a:p>
                <a:r>
                  <a:rPr lang="en-US">
                    <a:noFill/>
                  </a:rPr>
                  <a:t> </a:t>
                </a:r>
              </a:p>
            </p:txBody>
          </p:sp>
        </mc:Fallback>
      </mc:AlternateContent>
      <p:sp>
        <p:nvSpPr>
          <p:cNvPr id="26" name="Oval 25"/>
          <p:cNvSpPr/>
          <p:nvPr/>
        </p:nvSpPr>
        <p:spPr>
          <a:xfrm>
            <a:off x="6088110" y="2036541"/>
            <a:ext cx="1099660" cy="114548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Combinational Logic</a:t>
            </a:r>
          </a:p>
        </p:txBody>
      </p:sp>
      <p:cxnSp>
        <p:nvCxnSpPr>
          <p:cNvPr id="27" name="Straight Arrow Connector 26"/>
          <p:cNvCxnSpPr>
            <a:stCxn id="26" idx="6"/>
          </p:cNvCxnSpPr>
          <p:nvPr/>
        </p:nvCxnSpPr>
        <p:spPr>
          <a:xfrm flipV="1">
            <a:off x="7187770" y="2608023"/>
            <a:ext cx="549830" cy="125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endCxn id="26" idx="2"/>
          </p:cNvCxnSpPr>
          <p:nvPr/>
        </p:nvCxnSpPr>
        <p:spPr>
          <a:xfrm>
            <a:off x="5675737" y="2609281"/>
            <a:ext cx="412373" cy="95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0" name="Content Placeholder 2"/>
          <p:cNvSpPr txBox="1">
            <a:spLocks/>
          </p:cNvSpPr>
          <p:nvPr/>
        </p:nvSpPr>
        <p:spPr>
          <a:xfrm>
            <a:off x="628650" y="4977255"/>
            <a:ext cx="7943850" cy="1106054"/>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100" dirty="0"/>
              <a:t>Model it as a combinational logic circuit?</a:t>
            </a:r>
          </a:p>
          <a:p>
            <a:pPr lvl="1"/>
            <a:r>
              <a:rPr lang="en-US" sz="1800" dirty="0"/>
              <a:t>Outputs and signals are functions of only the present value of the </a:t>
            </a:r>
            <a:r>
              <a:rPr lang="en-US" sz="1800" dirty="0" smtClean="0"/>
              <a:t>inputs</a:t>
            </a:r>
          </a:p>
          <a:p>
            <a:r>
              <a:rPr lang="en-US" sz="2200" dirty="0" smtClean="0"/>
              <a:t>If so can use SAT solvers and not (harder) state machine verifiers</a:t>
            </a:r>
            <a:endParaRPr lang="en-US" sz="2200" dirty="0"/>
          </a:p>
        </p:txBody>
      </p:sp>
      <mc:AlternateContent xmlns:mc="http://schemas.openxmlformats.org/markup-compatibility/2006" xmlns:a14="http://schemas.microsoft.com/office/drawing/2010/main">
        <mc:Choice Requires="a14">
          <p:sp>
            <p:nvSpPr>
              <p:cNvPr id="31" name="TextBox 30"/>
              <p:cNvSpPr txBox="1"/>
              <p:nvPr/>
            </p:nvSpPr>
            <p:spPr>
              <a:xfrm>
                <a:off x="2758019" y="4249073"/>
                <a:ext cx="2400300" cy="646331"/>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txBody>
              <a:bodyPr wrap="square" rtlCol="0">
                <a:spAutoFit/>
              </a:bodyPr>
              <a:lstStyle/>
              <a:p>
                <a:pPr algn="ctr"/>
                <a:r>
                  <a:rPr lang="en-US" sz="1500" dirty="0">
                    <a:ea typeface="Cambria Math"/>
                  </a:rPr>
                  <a:t>Network</a:t>
                </a:r>
                <a:r>
                  <a:rPr lang="en-US" sz="2100" dirty="0">
                    <a:ea typeface="Cambria Math"/>
                  </a:rPr>
                  <a:t> </a:t>
                </a:r>
                <a:r>
                  <a:rPr lang="en-US" sz="1500" dirty="0">
                    <a:ea typeface="Cambria Math"/>
                  </a:rPr>
                  <a:t>Formula</a:t>
                </a:r>
                <a:r>
                  <a:rPr lang="en-US" sz="2100" dirty="0">
                    <a:ea typeface="Cambria Math"/>
                  </a:rPr>
                  <a:t>:</a:t>
                </a:r>
              </a:p>
              <a:p>
                <a:pPr algn="ctr"/>
                <a14:m>
                  <m:oMathPara xmlns:m="http://schemas.openxmlformats.org/officeDocument/2006/math">
                    <m:oMathParaPr>
                      <m:jc m:val="centerGroup"/>
                    </m:oMathParaPr>
                    <m:oMath xmlns:m="http://schemas.openxmlformats.org/officeDocument/2006/math">
                      <m:r>
                        <a:rPr lang="en-US" sz="1500" i="1">
                          <a:latin typeface="Cambria Math"/>
                          <a:ea typeface="Cambria Math"/>
                        </a:rPr>
                        <m:t>𝑁</m:t>
                      </m:r>
                      <m:d>
                        <m:dPr>
                          <m:ctrlPr>
                            <a:rPr lang="en-US" sz="1500" i="1">
                              <a:latin typeface="Cambria Math" panose="02040503050406030204" pitchFamily="18" charset="0"/>
                              <a:ea typeface="Cambria Math"/>
                            </a:rPr>
                          </m:ctrlPr>
                        </m:dPr>
                        <m:e>
                          <m:r>
                            <a:rPr lang="en-US" sz="1500" i="1">
                              <a:latin typeface="Cambria Math"/>
                              <a:ea typeface="Cambria Math"/>
                            </a:rPr>
                            <m:t>𝐼</m:t>
                          </m:r>
                          <m:r>
                            <a:rPr lang="en-US" sz="1500" i="1">
                              <a:latin typeface="Cambria Math"/>
                              <a:ea typeface="Cambria Math"/>
                            </a:rPr>
                            <m:t>, </m:t>
                          </m:r>
                          <m:r>
                            <a:rPr lang="en-US" sz="1500" i="1">
                              <a:latin typeface="Cambria Math"/>
                              <a:ea typeface="Cambria Math"/>
                            </a:rPr>
                            <m:t>𝑂</m:t>
                          </m:r>
                        </m:e>
                      </m:d>
                      <m:r>
                        <a:rPr lang="en-US" sz="1500" i="1">
                          <a:latin typeface="Cambria Math"/>
                          <a:ea typeface="Cambria Math"/>
                        </a:rPr>
                        <m:t>=</m:t>
                      </m:r>
                      <m:sSub>
                        <m:sSubPr>
                          <m:ctrlPr>
                            <a:rPr lang="en-US" sz="1500" i="1">
                              <a:latin typeface="Cambria Math" panose="02040503050406030204" pitchFamily="18" charset="0"/>
                              <a:ea typeface="Cambria Math"/>
                            </a:rPr>
                          </m:ctrlPr>
                        </m:sSubPr>
                        <m:e>
                          <m:r>
                            <a:rPr lang="en-US" sz="1500" i="1">
                              <a:latin typeface="Cambria Math"/>
                              <a:ea typeface="Cambria Math"/>
                            </a:rPr>
                            <m:t>𝑓</m:t>
                          </m:r>
                        </m:e>
                        <m:sub>
                          <m:r>
                            <a:rPr lang="en-US" sz="1500" i="1">
                              <a:latin typeface="Cambria Math"/>
                              <a:ea typeface="Cambria Math"/>
                            </a:rPr>
                            <m:t>1</m:t>
                          </m:r>
                        </m:sub>
                      </m:sSub>
                      <m:r>
                        <a:rPr lang="en-US" sz="1500" i="1">
                          <a:latin typeface="Cambria Math"/>
                          <a:ea typeface="Cambria Math"/>
                        </a:rPr>
                        <m:t>∧</m:t>
                      </m:r>
                      <m:sSub>
                        <m:sSubPr>
                          <m:ctrlPr>
                            <a:rPr lang="en-US" sz="1500" i="1">
                              <a:latin typeface="Cambria Math" panose="02040503050406030204" pitchFamily="18" charset="0"/>
                              <a:ea typeface="Cambria Math"/>
                            </a:rPr>
                          </m:ctrlPr>
                        </m:sSubPr>
                        <m:e>
                          <m:r>
                            <a:rPr lang="en-US" sz="1500" i="1">
                              <a:latin typeface="Cambria Math"/>
                              <a:ea typeface="Cambria Math"/>
                            </a:rPr>
                            <m:t>𝑓</m:t>
                          </m:r>
                        </m:e>
                        <m:sub>
                          <m:r>
                            <a:rPr lang="en-US" sz="1500" i="1">
                              <a:latin typeface="Cambria Math"/>
                              <a:ea typeface="Cambria Math"/>
                            </a:rPr>
                            <m:t>2</m:t>
                          </m:r>
                        </m:sub>
                      </m:sSub>
                      <m:r>
                        <a:rPr lang="en-US" sz="1500" i="1">
                          <a:latin typeface="Cambria Math"/>
                          <a:ea typeface="Cambria Math"/>
                        </a:rPr>
                        <m:t>∧</m:t>
                      </m:r>
                      <m:sSub>
                        <m:sSubPr>
                          <m:ctrlPr>
                            <a:rPr lang="en-US" sz="1500" i="1">
                              <a:latin typeface="Cambria Math" panose="02040503050406030204" pitchFamily="18" charset="0"/>
                              <a:ea typeface="Cambria Math"/>
                            </a:rPr>
                          </m:ctrlPr>
                        </m:sSubPr>
                        <m:e>
                          <m:r>
                            <a:rPr lang="en-US" sz="1500" i="1">
                              <a:latin typeface="Cambria Math"/>
                              <a:ea typeface="Cambria Math"/>
                            </a:rPr>
                            <m:t>𝑓</m:t>
                          </m:r>
                        </m:e>
                        <m:sub>
                          <m:r>
                            <a:rPr lang="en-US" sz="1500" i="1">
                              <a:latin typeface="Cambria Math"/>
                              <a:ea typeface="Cambria Math"/>
                            </a:rPr>
                            <m:t>3</m:t>
                          </m:r>
                        </m:sub>
                      </m:sSub>
                    </m:oMath>
                  </m:oMathPara>
                </a14:m>
                <a:endParaRPr lang="en-US" sz="2100" dirty="0"/>
              </a:p>
            </p:txBody>
          </p:sp>
        </mc:Choice>
        <mc:Fallback xmlns="">
          <p:sp>
            <p:nvSpPr>
              <p:cNvPr id="31" name="TextBox 30"/>
              <p:cNvSpPr txBox="1">
                <a:spLocks noRot="1" noChangeAspect="1" noMove="1" noResize="1" noEditPoints="1" noAdjustHandles="1" noChangeArrowheads="1" noChangeShapeType="1" noTextEdit="1"/>
              </p:cNvSpPr>
              <p:nvPr/>
            </p:nvSpPr>
            <p:spPr>
              <a:xfrm>
                <a:off x="3677358" y="4522430"/>
                <a:ext cx="3200400" cy="830997"/>
              </a:xfrm>
              <a:prstGeom prst="rect">
                <a:avLst/>
              </a:prstGeom>
              <a:blipFill rotWithShape="0">
                <a:blip r:embed="rId13"/>
                <a:stretch>
                  <a:fillRect/>
                </a:stretch>
              </a:blipFill>
              <a:effectLst>
                <a:outerShdw blurRad="50800" dist="38100" dir="2700000" algn="tl" rotWithShape="0">
                  <a:prstClr val="black">
                    <a:alpha val="40000"/>
                  </a:prstClr>
                </a:outerShdw>
              </a:effectLst>
            </p:spPr>
            <p:txBody>
              <a:bodyPr/>
              <a:lstStyle/>
              <a:p>
                <a:r>
                  <a:rPr lang="en-US">
                    <a:noFill/>
                  </a:rPr>
                  <a:t> </a:t>
                </a:r>
              </a:p>
            </p:txBody>
          </p:sp>
        </mc:Fallback>
      </mc:AlternateContent>
    </p:spTree>
    <p:extLst>
      <p:ext uri="{BB962C8B-B14F-4D97-AF65-F5344CB8AC3E}">
        <p14:creationId xmlns:p14="http://schemas.microsoft.com/office/powerpoint/2010/main" val="376925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rgbClr val="0070C0"/>
                </a:solidFill>
                <a:effectLst>
                  <a:outerShdw blurRad="38100" dist="38100" dir="2700000" algn="tl">
                    <a:srgbClr val="000000">
                      <a:alpha val="43137"/>
                    </a:srgbClr>
                  </a:outerShdw>
                </a:effectLst>
              </a:rPr>
              <a:t>SAT Encoding of N1</a:t>
            </a:r>
            <a:endParaRPr lang="en-US" sz="4000" b="1" dirty="0">
              <a:solidFill>
                <a:srgbClr val="0070C0"/>
              </a:solidFill>
              <a:effectLst>
                <a:outerShdw blurRad="38100" dist="38100" dir="2700000" algn="tl">
                  <a:srgbClr val="000000">
                    <a:alpha val="43137"/>
                  </a:srgbClr>
                </a:outerShdw>
              </a:effectLst>
            </a:endParaRPr>
          </a:p>
        </p:txBody>
      </p:sp>
      <p:pic>
        <p:nvPicPr>
          <p:cNvPr id="4"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12011" y="1873915"/>
            <a:ext cx="446856" cy="359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4864" cap="flat" cmpd="sng">
                <a:solidFill>
                  <a:schemeClr val="accent2"/>
                </a:solidFill>
                <a:prstDash val="solid"/>
                <a:miter lim="800000"/>
                <a:headEnd/>
                <a:tailEnd/>
              </a14:hiddenLine>
            </a:ext>
          </a:extLst>
        </p:spPr>
      </p:pic>
      <p:pic>
        <p:nvPicPr>
          <p:cNvPr id="5"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87289" y="1926073"/>
            <a:ext cx="446856" cy="359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4864" cap="flat" cmpd="sng">
                <a:solidFill>
                  <a:schemeClr val="accent2"/>
                </a:solidFill>
                <a:prstDash val="solid"/>
                <a:miter lim="800000"/>
                <a:headEnd/>
                <a:tailEnd/>
              </a14:hiddenLine>
            </a:ext>
          </a:extLst>
        </p:spPr>
      </p:pic>
      <p:pic>
        <p:nvPicPr>
          <p:cNvPr id="6"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0770" y="2671131"/>
            <a:ext cx="446856" cy="359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4864" cap="flat" cmpd="sng">
                <a:solidFill>
                  <a:schemeClr val="accent2"/>
                </a:solidFill>
                <a:prstDash val="solid"/>
                <a:miter lim="800000"/>
                <a:headEnd/>
                <a:tailEnd/>
              </a14:hiddenLine>
            </a:ext>
          </a:extLst>
        </p:spPr>
      </p:pic>
      <p:cxnSp>
        <p:nvCxnSpPr>
          <p:cNvPr id="8" name="Straight Connector 7"/>
          <p:cNvCxnSpPr/>
          <p:nvPr/>
        </p:nvCxnSpPr>
        <p:spPr bwMode="auto">
          <a:xfrm>
            <a:off x="807660" y="2027792"/>
            <a:ext cx="442671" cy="0"/>
          </a:xfrm>
          <a:prstGeom prst="line">
            <a:avLst/>
          </a:prstGeom>
          <a:noFill/>
          <a:ln w="54864"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9" name="Straight Connector 8"/>
          <p:cNvCxnSpPr/>
          <p:nvPr/>
        </p:nvCxnSpPr>
        <p:spPr bwMode="auto">
          <a:xfrm flipV="1">
            <a:off x="1875210" y="2066622"/>
            <a:ext cx="657976" cy="1142"/>
          </a:xfrm>
          <a:prstGeom prst="line">
            <a:avLst/>
          </a:prstGeom>
          <a:noFill/>
          <a:ln w="54864" cap="flat" cmpd="sng" algn="ctr">
            <a:solidFill>
              <a:srgbClr val="C00000"/>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0" name="Straight Connector 9"/>
          <p:cNvCxnSpPr/>
          <p:nvPr/>
        </p:nvCxnSpPr>
        <p:spPr bwMode="auto">
          <a:xfrm>
            <a:off x="1535439" y="2323704"/>
            <a:ext cx="339771" cy="359131"/>
          </a:xfrm>
          <a:prstGeom prst="line">
            <a:avLst/>
          </a:prstGeom>
          <a:noFill/>
          <a:ln w="54864" cap="flat" cmpd="sng" algn="ctr">
            <a:solidFill>
              <a:schemeClr val="accent6">
                <a:lumMod val="75000"/>
              </a:schemeClr>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2" name="Straight Connector 11"/>
          <p:cNvCxnSpPr/>
          <p:nvPr/>
        </p:nvCxnSpPr>
        <p:spPr bwMode="auto">
          <a:xfrm flipV="1">
            <a:off x="2369291" y="2355891"/>
            <a:ext cx="312949" cy="315240"/>
          </a:xfrm>
          <a:prstGeom prst="line">
            <a:avLst/>
          </a:prstGeom>
          <a:noFill/>
          <a:ln w="54864" cap="flat" cmpd="sng" algn="ctr">
            <a:solidFill>
              <a:schemeClr val="accent6">
                <a:lumMod val="75000"/>
              </a:schemeClr>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3" name="Straight Connector 12"/>
          <p:cNvCxnSpPr/>
          <p:nvPr/>
        </p:nvCxnSpPr>
        <p:spPr bwMode="auto">
          <a:xfrm>
            <a:off x="2533186" y="2850944"/>
            <a:ext cx="442671" cy="0"/>
          </a:xfrm>
          <a:prstGeom prst="line">
            <a:avLst/>
          </a:prstGeom>
          <a:noFill/>
          <a:ln w="54864" cap="flat" cmpd="sng" algn="ctr">
            <a:solidFill>
              <a:srgbClr val="00B050"/>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8" name="Straight Connector 17"/>
          <p:cNvCxnSpPr/>
          <p:nvPr/>
        </p:nvCxnSpPr>
        <p:spPr bwMode="auto">
          <a:xfrm>
            <a:off x="3078021" y="2084040"/>
            <a:ext cx="442671" cy="0"/>
          </a:xfrm>
          <a:prstGeom prst="line">
            <a:avLst/>
          </a:prstGeom>
          <a:noFill/>
          <a:ln w="54864" cap="flat" cmpd="sng" algn="ctr">
            <a:solidFill>
              <a:schemeClr val="accent5">
                <a:lumMod val="75000"/>
              </a:schemeClr>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1" name="Rectangle 20"/>
          <p:cNvSpPr/>
          <p:nvPr/>
        </p:nvSpPr>
        <p:spPr>
          <a:xfrm>
            <a:off x="530615" y="1827737"/>
            <a:ext cx="244790" cy="400110"/>
          </a:xfrm>
          <a:prstGeom prst="rect">
            <a:avLst/>
          </a:prstGeom>
          <a:noFill/>
        </p:spPr>
        <p:txBody>
          <a:bodyPr wrap="square" lIns="91440" tIns="45720" rIns="91440" bIns="45720">
            <a:spAutoFit/>
          </a:bodyPr>
          <a:lstStyle/>
          <a:p>
            <a:pPr algn="ctr"/>
            <a:r>
              <a:rPr lang="en-US" sz="2000" dirty="0">
                <a:ln w="0"/>
                <a:effectLst>
                  <a:outerShdw blurRad="38100" dist="19050" dir="2700000" algn="tl" rotWithShape="0">
                    <a:schemeClr val="dk1">
                      <a:alpha val="40000"/>
                    </a:schemeClr>
                  </a:outerShdw>
                </a:effectLst>
              </a:rPr>
              <a:t>A</a:t>
            </a:r>
            <a:endParaRPr lang="en-US" sz="2000" b="0" cap="none" spc="0" dirty="0">
              <a:ln w="0"/>
              <a:solidFill>
                <a:schemeClr val="tx1"/>
              </a:solidFill>
              <a:effectLst>
                <a:outerShdw blurRad="38100" dist="19050" dir="2700000" algn="tl" rotWithShape="0">
                  <a:schemeClr val="dk1">
                    <a:alpha val="40000"/>
                  </a:schemeClr>
                </a:outerShdw>
              </a:effectLst>
            </a:endParaRPr>
          </a:p>
        </p:txBody>
      </p:sp>
      <p:sp>
        <p:nvSpPr>
          <p:cNvPr id="22" name="Rectangle 21"/>
          <p:cNvSpPr/>
          <p:nvPr/>
        </p:nvSpPr>
        <p:spPr>
          <a:xfrm>
            <a:off x="3564568" y="1866567"/>
            <a:ext cx="244790" cy="400110"/>
          </a:xfrm>
          <a:prstGeom prst="rect">
            <a:avLst/>
          </a:prstGeom>
          <a:noFill/>
        </p:spPr>
        <p:txBody>
          <a:bodyPr wrap="square" lIns="91440" tIns="45720" rIns="91440" bIns="45720">
            <a:spAutoFit/>
          </a:bodyPr>
          <a:lstStyle/>
          <a:p>
            <a:pPr algn="ctr"/>
            <a:r>
              <a:rPr lang="en-US" sz="2000" dirty="0" smtClean="0">
                <a:ln w="0"/>
                <a:solidFill>
                  <a:schemeClr val="accent1"/>
                </a:solidFill>
                <a:effectLst>
                  <a:outerShdw blurRad="38100" dist="19050" dir="2700000" algn="tl" rotWithShape="0">
                    <a:schemeClr val="dk1">
                      <a:alpha val="40000"/>
                    </a:schemeClr>
                  </a:outerShdw>
                </a:effectLst>
              </a:rPr>
              <a:t>B</a:t>
            </a:r>
            <a:endParaRPr lang="en-US" sz="2000" b="0" cap="none" spc="0" dirty="0">
              <a:ln w="0"/>
              <a:solidFill>
                <a:schemeClr val="accent1"/>
              </a:solidFill>
              <a:effectLst>
                <a:outerShdw blurRad="38100" dist="19050" dir="2700000" algn="tl" rotWithShape="0">
                  <a:schemeClr val="dk1">
                    <a:alpha val="40000"/>
                  </a:schemeClr>
                </a:outerShdw>
              </a:effectLst>
            </a:endParaRPr>
          </a:p>
        </p:txBody>
      </p:sp>
      <p:sp>
        <p:nvSpPr>
          <p:cNvPr id="23" name="Rectangle 22"/>
          <p:cNvSpPr/>
          <p:nvPr/>
        </p:nvSpPr>
        <p:spPr>
          <a:xfrm>
            <a:off x="3054566" y="2630648"/>
            <a:ext cx="244790" cy="400110"/>
          </a:xfrm>
          <a:prstGeom prst="rect">
            <a:avLst/>
          </a:prstGeom>
          <a:noFill/>
        </p:spPr>
        <p:txBody>
          <a:bodyPr wrap="square" lIns="91440" tIns="45720" rIns="91440" bIns="45720">
            <a:spAutoFit/>
          </a:bodyPr>
          <a:lstStyle/>
          <a:p>
            <a:pPr algn="ctr"/>
            <a:r>
              <a:rPr lang="en-US" sz="2000" dirty="0">
                <a:ln w="0"/>
                <a:solidFill>
                  <a:srgbClr val="00B050"/>
                </a:solidFill>
                <a:effectLst>
                  <a:outerShdw blurRad="38100" dist="19050" dir="2700000" algn="tl" rotWithShape="0">
                    <a:schemeClr val="dk1">
                      <a:alpha val="40000"/>
                    </a:schemeClr>
                  </a:outerShdw>
                </a:effectLst>
              </a:rPr>
              <a:t>D</a:t>
            </a:r>
            <a:endParaRPr lang="en-US" sz="2000" b="0" cap="none" spc="0" dirty="0">
              <a:ln w="0"/>
              <a:solidFill>
                <a:srgbClr val="00B050"/>
              </a:solidFill>
              <a:effectLst>
                <a:outerShdw blurRad="38100" dist="19050" dir="2700000" algn="tl" rotWithShape="0">
                  <a:schemeClr val="dk1">
                    <a:alpha val="40000"/>
                  </a:schemeClr>
                </a:outerShdw>
              </a:effectLst>
            </a:endParaRPr>
          </a:p>
        </p:txBody>
      </p:sp>
      <p:sp>
        <p:nvSpPr>
          <p:cNvPr id="24" name="Rectangle 23"/>
          <p:cNvSpPr/>
          <p:nvPr/>
        </p:nvSpPr>
        <p:spPr>
          <a:xfrm>
            <a:off x="1699345" y="1538049"/>
            <a:ext cx="941283" cy="369332"/>
          </a:xfrm>
          <a:prstGeom prst="rect">
            <a:avLst/>
          </a:prstGeom>
        </p:spPr>
        <p:txBody>
          <a:bodyPr wrap="none">
            <a:spAutoFit/>
          </a:bodyPr>
          <a:lstStyle/>
          <a:p>
            <a:r>
              <a:rPr lang="en-US" dirty="0" smtClean="0"/>
              <a:t>10* 01*</a:t>
            </a:r>
            <a:endParaRPr lang="en-US" dirty="0"/>
          </a:p>
        </p:txBody>
      </p:sp>
      <p:sp>
        <p:nvSpPr>
          <p:cNvPr id="25" name="Rectangle 24"/>
          <p:cNvSpPr/>
          <p:nvPr/>
        </p:nvSpPr>
        <p:spPr>
          <a:xfrm>
            <a:off x="837397" y="2465199"/>
            <a:ext cx="825867" cy="369332"/>
          </a:xfrm>
          <a:prstGeom prst="rect">
            <a:avLst/>
          </a:prstGeom>
        </p:spPr>
        <p:txBody>
          <a:bodyPr wrap="none">
            <a:spAutoFit/>
          </a:bodyPr>
          <a:lstStyle/>
          <a:p>
            <a:r>
              <a:rPr lang="en-US" dirty="0" smtClean="0"/>
              <a:t>1** ***</a:t>
            </a:r>
            <a:endParaRPr lang="en-US" dirty="0"/>
          </a:p>
        </p:txBody>
      </p:sp>
      <p:sp>
        <p:nvSpPr>
          <p:cNvPr id="26" name="Rectangle 25"/>
          <p:cNvSpPr/>
          <p:nvPr/>
        </p:nvSpPr>
        <p:spPr>
          <a:xfrm>
            <a:off x="2867187" y="1537433"/>
            <a:ext cx="864339" cy="369332"/>
          </a:xfrm>
          <a:prstGeom prst="rect">
            <a:avLst/>
          </a:prstGeom>
        </p:spPr>
        <p:txBody>
          <a:bodyPr wrap="none">
            <a:spAutoFit/>
          </a:bodyPr>
          <a:lstStyle/>
          <a:p>
            <a:r>
              <a:rPr lang="en-US" dirty="0" smtClean="0"/>
              <a:t>10* ***</a:t>
            </a:r>
            <a:endParaRPr lang="en-US" dirty="0"/>
          </a:p>
        </p:txBody>
      </p:sp>
      <p:sp>
        <p:nvSpPr>
          <p:cNvPr id="27" name="Rectangle 26"/>
          <p:cNvSpPr/>
          <p:nvPr/>
        </p:nvSpPr>
        <p:spPr>
          <a:xfrm>
            <a:off x="2409369" y="3025905"/>
            <a:ext cx="889987" cy="369332"/>
          </a:xfrm>
          <a:prstGeom prst="rect">
            <a:avLst/>
          </a:prstGeom>
        </p:spPr>
        <p:txBody>
          <a:bodyPr wrap="none">
            <a:spAutoFit/>
          </a:bodyPr>
          <a:lstStyle/>
          <a:p>
            <a:r>
              <a:rPr lang="en-US" dirty="0"/>
              <a:t> </a:t>
            </a:r>
            <a:r>
              <a:rPr lang="en-US" dirty="0" smtClean="0"/>
              <a:t>*** 1**</a:t>
            </a:r>
            <a:endParaRPr lang="en-US" dirty="0"/>
          </a:p>
        </p:txBody>
      </p:sp>
      <p:sp>
        <p:nvSpPr>
          <p:cNvPr id="28" name="Rectangle 27"/>
          <p:cNvSpPr/>
          <p:nvPr/>
        </p:nvSpPr>
        <p:spPr>
          <a:xfrm>
            <a:off x="2694825" y="2381535"/>
            <a:ext cx="1909497" cy="369332"/>
          </a:xfrm>
          <a:prstGeom prst="rect">
            <a:avLst/>
          </a:prstGeom>
        </p:spPr>
        <p:txBody>
          <a:bodyPr wrap="none">
            <a:spAutoFit/>
          </a:bodyPr>
          <a:lstStyle/>
          <a:p>
            <a:r>
              <a:rPr lang="en-US" dirty="0" smtClean="0"/>
              <a:t>1** *** </a:t>
            </a:r>
            <a:r>
              <a:rPr lang="en-US" dirty="0" err="1"/>
              <a:t>dst</a:t>
            </a:r>
            <a:r>
              <a:rPr lang="en-US" dirty="0"/>
              <a:t>[1] := </a:t>
            </a:r>
            <a:r>
              <a:rPr lang="en-US" dirty="0" smtClean="0"/>
              <a:t>0</a:t>
            </a:r>
            <a:endParaRPr lang="en-US" dirty="0"/>
          </a:p>
        </p:txBody>
      </p:sp>
      <p:sp>
        <p:nvSpPr>
          <p:cNvPr id="7" name="TextBox 6"/>
          <p:cNvSpPr txBox="1"/>
          <p:nvPr/>
        </p:nvSpPr>
        <p:spPr>
          <a:xfrm>
            <a:off x="565152" y="3462066"/>
            <a:ext cx="3839577" cy="369332"/>
          </a:xfrm>
          <a:prstGeom prst="rect">
            <a:avLst/>
          </a:prstGeom>
          <a:noFill/>
        </p:spPr>
        <p:txBody>
          <a:bodyPr wrap="none" rtlCol="0">
            <a:spAutoFit/>
          </a:bodyPr>
          <a:lstStyle/>
          <a:p>
            <a:r>
              <a:rPr lang="en-US" dirty="0" smtClean="0"/>
              <a:t>Which packets can reach B from A?</a:t>
            </a:r>
            <a:endParaRPr lang="en-US" dirty="0"/>
          </a:p>
        </p:txBody>
      </p:sp>
      <p:pic>
        <p:nvPicPr>
          <p:cNvPr id="29" name="Picture 28"/>
          <p:cNvPicPr>
            <a:picLocks noChangeAspect="1"/>
          </p:cNvPicPr>
          <p:nvPr/>
        </p:nvPicPr>
        <p:blipFill rotWithShape="1">
          <a:blip r:embed="rId3"/>
          <a:srcRect l="32167" t="14889" r="34583" b="51811"/>
          <a:stretch/>
        </p:blipFill>
        <p:spPr>
          <a:xfrm>
            <a:off x="4860024" y="1256308"/>
            <a:ext cx="4084320" cy="2300922"/>
          </a:xfrm>
          <a:prstGeom prst="rect">
            <a:avLst/>
          </a:prstGeom>
        </p:spPr>
      </p:pic>
      <mc:AlternateContent xmlns:mc="http://schemas.openxmlformats.org/markup-compatibility/2006" xmlns:a14="http://schemas.microsoft.com/office/drawing/2010/main">
        <mc:Choice Requires="a14">
          <p:sp>
            <p:nvSpPr>
              <p:cNvPr id="14" name="TextBox 13"/>
              <p:cNvSpPr txBox="1"/>
              <p:nvPr/>
            </p:nvSpPr>
            <p:spPr>
              <a:xfrm>
                <a:off x="5013960" y="4212550"/>
                <a:ext cx="4130040" cy="221599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d>
                        <m:dPr>
                          <m:ctrlPr>
                            <a:rPr lang="en-US" b="0" i="1" smtClean="0">
                              <a:latin typeface="Cambria Math" panose="02040503050406030204" pitchFamily="18" charset="0"/>
                            </a:rPr>
                          </m:ctrlPr>
                        </m:dPr>
                        <m:e>
                          <m:r>
                            <a:rPr lang="en-US" b="0" i="1" smtClean="0">
                              <a:latin typeface="Cambria Math" panose="02040503050406030204" pitchFamily="18" charset="0"/>
                            </a:rPr>
                            <m:t>𝑠𝑟𝑐</m:t>
                          </m:r>
                          <m:r>
                            <a:rPr lang="en-US" b="0" i="1" smtClean="0">
                              <a:latin typeface="Cambria Math" panose="02040503050406030204" pitchFamily="18" charset="0"/>
                            </a:rPr>
                            <m:t>,</m:t>
                          </m:r>
                          <m:r>
                            <a:rPr lang="en-US" b="0" i="1" smtClean="0">
                              <a:latin typeface="Cambria Math" panose="02040503050406030204" pitchFamily="18" charset="0"/>
                            </a:rPr>
                            <m:t>𝑑𝑠𝑡</m:t>
                          </m:r>
                          <m:r>
                            <a:rPr lang="en-US" b="0" i="1" smtClean="0">
                              <a:latin typeface="Cambria Math" panose="02040503050406030204" pitchFamily="18" charset="0"/>
                            </a:rPr>
                            <m:t>,</m:t>
                          </m:r>
                          <m:r>
                            <a:rPr lang="en-US" b="0" i="1" smtClean="0">
                              <a:latin typeface="Cambria Math" panose="02040503050406030204" pitchFamily="18" charset="0"/>
                            </a:rPr>
                            <m:t>𝑠𝑟</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𝑐</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rPr>
                            <m:t>𝑑𝑠</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m:t>
                              </m:r>
                            </m:sup>
                          </m:sSup>
                          <m:r>
                            <a:rPr lang="en-US" b="0" i="1" smtClean="0">
                              <a:latin typeface="Cambria Math" panose="02040503050406030204" pitchFamily="18" charset="0"/>
                            </a:rPr>
                            <m:t>, ℓ</m:t>
                          </m:r>
                          <m:r>
                            <m:rPr>
                              <m:lit/>
                            </m:rPr>
                            <a:rPr lang="en-US" b="0" i="1" smtClean="0">
                              <a:latin typeface="Cambria Math" panose="02040503050406030204" pitchFamily="18" charset="0"/>
                            </a:rPr>
                            <m:t>,</m:t>
                          </m:r>
                          <m:r>
                            <a:rPr lang="en-US" b="0" i="1" smtClean="0">
                              <a:latin typeface="Cambria Math" panose="02040503050406030204" pitchFamily="18" charset="0"/>
                            </a:rPr>
                            <m:t>ℓ′</m:t>
                          </m:r>
                        </m:e>
                      </m:d>
                      <m:r>
                        <a:rPr lang="en-US" b="0" i="1" smtClean="0">
                          <a:latin typeface="Cambria Math" panose="02040503050406030204" pitchFamily="18" charset="0"/>
                        </a:rPr>
                        <m:t>≔ </m:t>
                      </m:r>
                    </m:oMath>
                  </m:oMathPara>
                </a14:m>
                <a:endParaRPr lang="en-US" b="0" dirty="0" smtClean="0"/>
              </a:p>
              <a:p>
                <a:r>
                  <a:rPr lang="en-US" b="0" dirty="0" smtClean="0"/>
                  <a:t>	</a:t>
                </a:r>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ℓ=</m:t>
                        </m:r>
                        <m:r>
                          <a:rPr lang="en-US" b="0" i="1" smtClean="0">
                            <a:latin typeface="Cambria Math" panose="02040503050406030204" pitchFamily="18" charset="0"/>
                          </a:rPr>
                          <m:t>𝑅</m:t>
                        </m:r>
                        <m:r>
                          <a:rPr lang="en-US" b="0" i="1" smtClean="0">
                            <a:latin typeface="Cambria Math" panose="02040503050406030204" pitchFamily="18" charset="0"/>
                          </a:rPr>
                          <m:t>1∧</m:t>
                        </m:r>
                        <m:r>
                          <a:rPr lang="en-US" b="0" i="1" smtClean="0">
                            <a:latin typeface="Cambria Math" panose="02040503050406030204" pitchFamily="18" charset="0"/>
                          </a:rPr>
                          <m:t>𝐺</m:t>
                        </m:r>
                      </m:e>
                      <m:sub>
                        <m:r>
                          <a:rPr lang="en-US" b="0" i="1" smtClean="0">
                            <a:latin typeface="Cambria Math" panose="02040503050406030204" pitchFamily="18" charset="0"/>
                          </a:rPr>
                          <m:t>12</m:t>
                        </m:r>
                      </m:sub>
                    </m:sSub>
                    <m:r>
                      <a:rPr lang="en-US" b="0" i="1" smtClean="0">
                        <a:latin typeface="Cambria Math" panose="02040503050406030204" pitchFamily="18" charset="0"/>
                      </a:rPr>
                      <m:t>∧</m:t>
                    </m:r>
                    <m:r>
                      <a:rPr lang="en-US" b="0" i="1" smtClean="0">
                        <a:latin typeface="Cambria Math" panose="02040503050406030204" pitchFamily="18" charset="0"/>
                      </a:rPr>
                      <m:t>𝐼𝑑</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ℓ</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rPr>
                      <m:t>𝑅</m:t>
                    </m:r>
                    <m:r>
                      <a:rPr lang="en-US" b="0" i="1" smtClean="0">
                        <a:latin typeface="Cambria Math" panose="02040503050406030204" pitchFamily="18" charset="0"/>
                      </a:rPr>
                      <m:t>2</m:t>
                    </m:r>
                  </m:oMath>
                </a14:m>
                <a:endParaRPr lang="en-US" b="0" i="1" dirty="0" smtClean="0">
                  <a:latin typeface="Cambria Math" panose="02040503050406030204" pitchFamily="18" charset="0"/>
                </a:endParaRPr>
              </a:p>
              <a:p>
                <a:r>
                  <a:rPr lang="en-US" b="0" dirty="0" smtClean="0"/>
                  <a:t>	</a:t>
                </a:r>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ℓ=</m:t>
                        </m:r>
                        <m:r>
                          <a:rPr lang="en-US" b="0" i="1" smtClean="0">
                            <a:latin typeface="Cambria Math" panose="02040503050406030204" pitchFamily="18" charset="0"/>
                          </a:rPr>
                          <m:t>𝑅</m:t>
                        </m:r>
                        <m:r>
                          <a:rPr lang="en-US" b="0" i="1" smtClean="0">
                            <a:latin typeface="Cambria Math" panose="02040503050406030204" pitchFamily="18" charset="0"/>
                          </a:rPr>
                          <m:t>1∧</m:t>
                        </m:r>
                        <m:r>
                          <a:rPr lang="en-US" b="0" i="1" smtClean="0">
                            <a:latin typeface="Cambria Math" panose="02040503050406030204" pitchFamily="18" charset="0"/>
                          </a:rPr>
                          <m:t>𝐺</m:t>
                        </m:r>
                      </m:e>
                      <m:sub>
                        <m:r>
                          <a:rPr lang="en-US" b="0" i="1" smtClean="0">
                            <a:latin typeface="Cambria Math" panose="02040503050406030204" pitchFamily="18" charset="0"/>
                          </a:rPr>
                          <m:t>13</m:t>
                        </m:r>
                      </m:sub>
                    </m:sSub>
                    <m:r>
                      <a:rPr lang="en-US" b="0" i="1" smtClean="0">
                        <a:latin typeface="Cambria Math" panose="02040503050406030204" pitchFamily="18" charset="0"/>
                      </a:rPr>
                      <m:t>∧</m:t>
                    </m:r>
                    <m:r>
                      <a:rPr lang="en-US" b="0" i="1" smtClean="0">
                        <a:latin typeface="Cambria Math" panose="02040503050406030204" pitchFamily="18" charset="0"/>
                      </a:rPr>
                      <m:t>𝐼𝑑</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ℓ</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rPr>
                      <m:t>𝑅</m:t>
                    </m:r>
                    <m:r>
                      <a:rPr lang="en-US" b="0" i="1" smtClean="0">
                        <a:latin typeface="Cambria Math" panose="02040503050406030204" pitchFamily="18" charset="0"/>
                      </a:rPr>
                      <m:t>3 </m:t>
                    </m:r>
                  </m:oMath>
                </a14:m>
                <a:r>
                  <a:rPr lang="en-US" b="0" dirty="0" smtClean="0"/>
                  <a:t/>
                </a:r>
                <a:br>
                  <a:rPr lang="en-US" b="0" dirty="0" smtClean="0"/>
                </a:br>
                <a:r>
                  <a:rPr lang="en-US" b="0" dirty="0" smtClean="0"/>
                  <a:t>	</a:t>
                </a:r>
                <a14:m>
                  <m:oMath xmlns:m="http://schemas.openxmlformats.org/officeDocument/2006/math">
                    <m:r>
                      <a:rPr lang="en-US" b="0" i="1" smtClean="0">
                        <a:latin typeface="Cambria Math" panose="02040503050406030204" pitchFamily="18" charset="0"/>
                      </a:rPr>
                      <m:t>∨ℓ=</m:t>
                    </m:r>
                    <m:r>
                      <a:rPr lang="en-US" b="0" i="1" smtClean="0">
                        <a:latin typeface="Cambria Math" panose="02040503050406030204" pitchFamily="18" charset="0"/>
                      </a:rPr>
                      <m:t>𝑅</m:t>
                    </m:r>
                    <m:r>
                      <a:rPr lang="en-US" b="0" i="1" smtClean="0">
                        <a:latin typeface="Cambria Math" panose="02040503050406030204" pitchFamily="18" charset="0"/>
                      </a:rPr>
                      <m:t>3∧</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𝐺</m:t>
                        </m:r>
                      </m:e>
                      <m:sub>
                        <m:r>
                          <a:rPr lang="en-US" b="0" i="1" smtClean="0">
                            <a:latin typeface="Cambria Math" panose="02040503050406030204" pitchFamily="18" charset="0"/>
                          </a:rPr>
                          <m:t>3</m:t>
                        </m:r>
                        <m:r>
                          <a:rPr lang="en-US" b="0" i="1" smtClean="0">
                            <a:latin typeface="Cambria Math" panose="02040503050406030204" pitchFamily="18" charset="0"/>
                          </a:rPr>
                          <m:t>𝐷</m:t>
                        </m:r>
                      </m:sub>
                    </m:sSub>
                    <m:r>
                      <a:rPr lang="en-US" b="0" i="1" smtClean="0">
                        <a:latin typeface="Cambria Math" panose="02040503050406030204" pitchFamily="18" charset="0"/>
                      </a:rPr>
                      <m:t>∧</m:t>
                    </m:r>
                    <m:r>
                      <a:rPr lang="en-US" b="0" i="1" smtClean="0">
                        <a:latin typeface="Cambria Math" panose="02040503050406030204" pitchFamily="18" charset="0"/>
                      </a:rPr>
                      <m:t>𝐼𝑑</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ℓ</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rPr>
                      <m:t>𝐷</m:t>
                    </m:r>
                  </m:oMath>
                </a14:m>
                <a:endParaRPr lang="en-US" b="0" i="1" dirty="0" smtClean="0">
                  <a:latin typeface="Cambria Math" panose="02040503050406030204" pitchFamily="18" charset="0"/>
                </a:endParaRPr>
              </a:p>
              <a:p>
                <a:r>
                  <a:rPr lang="en-US" b="0" dirty="0" smtClean="0"/>
                  <a:t>	</a:t>
                </a:r>
                <a14:m>
                  <m:oMath xmlns:m="http://schemas.openxmlformats.org/officeDocument/2006/math">
                    <m:r>
                      <a:rPr lang="en-US" b="0" i="1" smtClean="0">
                        <a:latin typeface="Cambria Math" panose="02040503050406030204" pitchFamily="18" charset="0"/>
                      </a:rPr>
                      <m:t>∨ℓ=</m:t>
                    </m:r>
                    <m:r>
                      <a:rPr lang="en-US" b="0" i="1" smtClean="0">
                        <a:latin typeface="Cambria Math" panose="02040503050406030204" pitchFamily="18" charset="0"/>
                      </a:rPr>
                      <m:t>𝑅</m:t>
                    </m:r>
                    <m:r>
                      <a:rPr lang="en-US" b="0" i="1" smtClean="0">
                        <a:latin typeface="Cambria Math" panose="02040503050406030204" pitchFamily="18" charset="0"/>
                      </a:rPr>
                      <m:t>3∧</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𝐺</m:t>
                        </m:r>
                      </m:e>
                      <m:sub>
                        <m:r>
                          <a:rPr lang="en-US" b="0" i="1" smtClean="0">
                            <a:latin typeface="Cambria Math" panose="02040503050406030204" pitchFamily="18" charset="0"/>
                          </a:rPr>
                          <m:t>32</m:t>
                        </m:r>
                      </m:sub>
                    </m:sSub>
                    <m:r>
                      <a:rPr lang="en-US" b="0" i="1" smtClean="0">
                        <a:latin typeface="Cambria Math" panose="02040503050406030204" pitchFamily="18" charset="0"/>
                      </a:rPr>
                      <m:t>∧</m:t>
                    </m:r>
                    <m:r>
                      <a:rPr lang="en-US" b="0" i="1" smtClean="0">
                        <a:latin typeface="Cambria Math" panose="02040503050406030204" pitchFamily="18" charset="0"/>
                      </a:rPr>
                      <m:t>𝑆𝑒𝑡</m:t>
                    </m:r>
                    <m:r>
                      <a:rPr lang="en-US" b="0" i="1" smtClean="0">
                        <a:latin typeface="Cambria Math" panose="02040503050406030204" pitchFamily="18" charset="0"/>
                      </a:rPr>
                      <m:t>0∧</m:t>
                    </m:r>
                    <m:sSup>
                      <m:sSupPr>
                        <m:ctrlPr>
                          <a:rPr lang="en-US" b="0" i="1" smtClean="0">
                            <a:latin typeface="Cambria Math" panose="02040503050406030204" pitchFamily="18" charset="0"/>
                          </a:rPr>
                        </m:ctrlPr>
                      </m:sSupPr>
                      <m:e>
                        <m:r>
                          <a:rPr lang="en-US" b="0" i="1" smtClean="0">
                            <a:latin typeface="Cambria Math" panose="02040503050406030204" pitchFamily="18" charset="0"/>
                          </a:rPr>
                          <m:t>ℓ</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rPr>
                      <m:t>𝑅</m:t>
                    </m:r>
                    <m:r>
                      <a:rPr lang="en-US" b="0" i="1" smtClean="0">
                        <a:latin typeface="Cambria Math" panose="02040503050406030204" pitchFamily="18" charset="0"/>
                      </a:rPr>
                      <m:t>2 </m:t>
                    </m:r>
                  </m:oMath>
                </a14:m>
                <a:endParaRPr lang="en-US" b="0" i="1" dirty="0" smtClean="0">
                  <a:latin typeface="Cambria Math" panose="02040503050406030204" pitchFamily="18" charset="0"/>
                </a:endParaRPr>
              </a:p>
              <a:p>
                <a:r>
                  <a:rPr lang="en-US" b="0" dirty="0" smtClean="0"/>
                  <a:t>	</a:t>
                </a:r>
                <a14:m>
                  <m:oMath xmlns:m="http://schemas.openxmlformats.org/officeDocument/2006/math">
                    <m:r>
                      <a:rPr lang="en-US" b="0" i="1" smtClean="0">
                        <a:latin typeface="Cambria Math" panose="02040503050406030204" pitchFamily="18" charset="0"/>
                      </a:rPr>
                      <m:t>∨ℓ=</m:t>
                    </m:r>
                    <m:r>
                      <a:rPr lang="en-US" b="0" i="1" smtClean="0">
                        <a:latin typeface="Cambria Math" panose="02040503050406030204" pitchFamily="18" charset="0"/>
                      </a:rPr>
                      <m:t>𝑅</m:t>
                    </m:r>
                    <m:r>
                      <a:rPr lang="en-US" b="0" i="1" smtClean="0">
                        <a:latin typeface="Cambria Math" panose="02040503050406030204" pitchFamily="18" charset="0"/>
                      </a:rPr>
                      <m:t>2∧</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𝐺</m:t>
                        </m:r>
                      </m:e>
                      <m:sub>
                        <m:r>
                          <a:rPr lang="en-US" b="0" i="1" smtClean="0">
                            <a:latin typeface="Cambria Math" panose="02040503050406030204" pitchFamily="18" charset="0"/>
                          </a:rPr>
                          <m:t>2</m:t>
                        </m:r>
                        <m:r>
                          <a:rPr lang="en-US" b="0" i="1" smtClean="0">
                            <a:latin typeface="Cambria Math" panose="02040503050406030204" pitchFamily="18" charset="0"/>
                          </a:rPr>
                          <m:t>𝐵</m:t>
                        </m:r>
                      </m:sub>
                    </m:sSub>
                    <m:r>
                      <a:rPr lang="en-US" b="0" i="1" smtClean="0">
                        <a:latin typeface="Cambria Math" panose="02040503050406030204" pitchFamily="18" charset="0"/>
                      </a:rPr>
                      <m:t>∧</m:t>
                    </m:r>
                    <m:r>
                      <a:rPr lang="en-US" b="0" i="1" smtClean="0">
                        <a:latin typeface="Cambria Math" panose="02040503050406030204" pitchFamily="18" charset="0"/>
                      </a:rPr>
                      <m:t>𝐼𝑑</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ℓ</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rPr>
                      <m:t>𝐵</m:t>
                    </m:r>
                  </m:oMath>
                </a14:m>
                <a:endParaRPr lang="en-US" b="0" dirty="0" smtClean="0"/>
              </a:p>
              <a:p>
                <a:r>
                  <a:rPr lang="en-US" b="0" dirty="0" smtClean="0"/>
                  <a:t/>
                </a:r>
                <a:br>
                  <a:rPr lang="en-US" b="0" dirty="0" smtClean="0"/>
                </a:br>
                <a:endParaRPr lang="en-US" dirty="0"/>
              </a:p>
            </p:txBody>
          </p:sp>
        </mc:Choice>
        <mc:Fallback xmlns="">
          <p:sp>
            <p:nvSpPr>
              <p:cNvPr id="14" name="TextBox 13"/>
              <p:cNvSpPr txBox="1">
                <a:spLocks noRot="1" noChangeAspect="1" noMove="1" noResize="1" noEditPoints="1" noAdjustHandles="1" noChangeArrowheads="1" noChangeShapeType="1" noTextEdit="1"/>
              </p:cNvSpPr>
              <p:nvPr/>
            </p:nvSpPr>
            <p:spPr>
              <a:xfrm>
                <a:off x="5013960" y="4212550"/>
                <a:ext cx="4130040" cy="2215991"/>
              </a:xfrm>
              <a:prstGeom prst="rect">
                <a:avLst/>
              </a:prstGeom>
              <a:blipFill>
                <a:blip r:embed="rId4"/>
                <a:stretch>
                  <a:fillRect t="-275" r="-1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565152" y="4330128"/>
                <a:ext cx="4618786" cy="1384995"/>
              </a:xfrm>
              <a:prstGeom prst="rect">
                <a:avLst/>
              </a:prstGeom>
              <a:noFill/>
            </p:spPr>
            <p:txBody>
              <a:bodyPr wrap="square" lIns="0" tIns="0" rIns="0" bIns="0" rtlCol="0">
                <a:spAutoFit/>
              </a:bodyPr>
              <a:lstStyle/>
              <a:p>
                <a:r>
                  <a:rPr lang="en-US" dirty="0" smtClean="0"/>
                  <a:t> </a:t>
                </a:r>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ℓ</m:t>
                        </m:r>
                      </m:e>
                      <m:sub>
                        <m:r>
                          <a:rPr lang="en-US" i="1">
                            <a:latin typeface="Cambria Math" panose="02040503050406030204" pitchFamily="18" charset="0"/>
                          </a:rPr>
                          <m:t>0</m:t>
                        </m:r>
                      </m:sub>
                    </m:sSub>
                    <m:r>
                      <a:rPr lang="en-US" i="1">
                        <a:latin typeface="Cambria Math" panose="02040503050406030204" pitchFamily="18" charset="0"/>
                      </a:rPr>
                      <m:t>=</m:t>
                    </m:r>
                    <m:r>
                      <a:rPr lang="en-US" i="1">
                        <a:latin typeface="Cambria Math" panose="02040503050406030204" pitchFamily="18" charset="0"/>
                      </a:rPr>
                      <m:t>𝐴</m:t>
                    </m:r>
                    <m:r>
                      <a:rPr lang="en-US" i="1">
                        <a:latin typeface="Cambria Math" panose="02040503050406030204" pitchFamily="18" charset="0"/>
                      </a:rPr>
                      <m:t>∧</m:t>
                    </m:r>
                  </m:oMath>
                </a14:m>
                <a:r>
                  <a:rPr lang="en-US" i="1" dirty="0" smtClean="0">
                    <a:latin typeface="Cambria Math" panose="02040503050406030204" pitchFamily="18" charset="0"/>
                  </a:rPr>
                  <a:t/>
                </a:r>
                <a:br>
                  <a:rPr lang="en-US" i="1" dirty="0" smtClean="0">
                    <a:latin typeface="Cambria Math" panose="02040503050406030204" pitchFamily="18" charset="0"/>
                  </a:rPr>
                </a:br>
                <a:r>
                  <a:rPr lang="en-US" i="1" dirty="0" smtClean="0">
                    <a:latin typeface="Cambria Math" panose="02040503050406030204" pitchFamily="18" charset="0"/>
                  </a:rPr>
                  <a:t> </a:t>
                </a:r>
                <a14:m>
                  <m:oMath xmlns:m="http://schemas.openxmlformats.org/officeDocument/2006/math">
                    <m:r>
                      <a:rPr lang="en-US" i="1">
                        <a:latin typeface="Cambria Math" panose="02040503050406030204" pitchFamily="18" charset="0"/>
                      </a:rPr>
                      <m:t>𝑇</m:t>
                    </m:r>
                    <m:d>
                      <m:dPr>
                        <m:ctrlPr>
                          <a:rPr lang="en-US" i="1">
                            <a:latin typeface="Cambria Math" panose="02040503050406030204" pitchFamily="18" charset="0"/>
                          </a:rPr>
                        </m:ctrlPr>
                      </m:dPr>
                      <m:e>
                        <m:r>
                          <a:rPr lang="en-US" i="1">
                            <a:latin typeface="Cambria Math" panose="02040503050406030204" pitchFamily="18" charset="0"/>
                          </a:rPr>
                          <m:t>𝑠𝑟</m:t>
                        </m:r>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0</m:t>
                            </m:r>
                          </m:sub>
                        </m:sSub>
                        <m:r>
                          <a:rPr lang="en-US" i="1">
                            <a:latin typeface="Cambria Math" panose="02040503050406030204" pitchFamily="18" charset="0"/>
                          </a:rPr>
                          <m:t>,</m:t>
                        </m:r>
                        <m:r>
                          <a:rPr lang="en-US" i="1">
                            <a:latin typeface="Cambria Math" panose="02040503050406030204" pitchFamily="18" charset="0"/>
                          </a:rPr>
                          <m:t>𝑑𝑠</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0</m:t>
                            </m:r>
                          </m:sub>
                        </m:sSub>
                        <m:r>
                          <a:rPr lang="en-US" i="1">
                            <a:latin typeface="Cambria Math" panose="02040503050406030204" pitchFamily="18" charset="0"/>
                          </a:rPr>
                          <m:t>,</m:t>
                        </m:r>
                        <m:r>
                          <a:rPr lang="en-US" i="1">
                            <a:latin typeface="Cambria Math" panose="02040503050406030204" pitchFamily="18" charset="0"/>
                          </a:rPr>
                          <m:t>𝑠𝑟</m:t>
                        </m:r>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1</m:t>
                            </m:r>
                          </m:sub>
                        </m:sSub>
                        <m:r>
                          <a:rPr lang="en-US" i="1">
                            <a:latin typeface="Cambria Math" panose="02040503050406030204" pitchFamily="18" charset="0"/>
                          </a:rPr>
                          <m:t>,</m:t>
                        </m:r>
                        <m:r>
                          <a:rPr lang="en-US" i="1">
                            <a:latin typeface="Cambria Math" panose="02040503050406030204" pitchFamily="18" charset="0"/>
                          </a:rPr>
                          <m:t>𝑑𝑠</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ℓ</m:t>
                            </m:r>
                          </m:e>
                          <m:sub>
                            <m:r>
                              <a:rPr lang="en-US" i="1">
                                <a:latin typeface="Cambria Math" panose="02040503050406030204" pitchFamily="18" charset="0"/>
                              </a:rPr>
                              <m:t>0</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ℓ</m:t>
                            </m:r>
                          </m:e>
                          <m:sub>
                            <m:r>
                              <a:rPr lang="en-US" i="1">
                                <a:latin typeface="Cambria Math" panose="02040503050406030204" pitchFamily="18" charset="0"/>
                              </a:rPr>
                              <m:t>1</m:t>
                            </m:r>
                          </m:sub>
                        </m:sSub>
                      </m:e>
                    </m:d>
                    <m:r>
                      <a:rPr lang="en-US" b="0" i="1" smtClean="0">
                        <a:latin typeface="Cambria Math" panose="02040503050406030204" pitchFamily="18" charset="0"/>
                      </a:rPr>
                      <m:t>∧</m:t>
                    </m:r>
                  </m:oMath>
                </a14:m>
                <a:r>
                  <a:rPr lang="en-US" b="0" i="1" dirty="0" smtClean="0">
                    <a:latin typeface="Cambria Math" panose="02040503050406030204" pitchFamily="18" charset="0"/>
                  </a:rPr>
                  <a:t/>
                </a:r>
                <a:br>
                  <a:rPr lang="en-US" b="0" i="1" dirty="0" smtClean="0">
                    <a:latin typeface="Cambria Math" panose="02040503050406030204" pitchFamily="18" charset="0"/>
                  </a:rPr>
                </a:br>
                <a14:m>
                  <m:oMath xmlns:m="http://schemas.openxmlformats.org/officeDocument/2006/math">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ℓ</m:t>
                        </m:r>
                      </m:e>
                      <m:sub>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oMath>
                </a14:m>
                <a:r>
                  <a:rPr lang="en-US" dirty="0"/>
                  <a:t> </a:t>
                </a:r>
                <a14:m>
                  <m:oMath xmlns:m="http://schemas.openxmlformats.org/officeDocument/2006/math">
                    <m:r>
                      <a:rPr lang="en-US" b="0" i="0" smtClean="0">
                        <a:latin typeface="Cambria Math" panose="02040503050406030204" pitchFamily="18" charset="0"/>
                      </a:rPr>
                      <m:t>(</m:t>
                    </m:r>
                    <m:r>
                      <a:rPr lang="en-US" i="1">
                        <a:latin typeface="Cambria Math" panose="02040503050406030204" pitchFamily="18" charset="0"/>
                      </a:rPr>
                      <m:t>𝑇</m:t>
                    </m:r>
                    <m:d>
                      <m:dPr>
                        <m:ctrlPr>
                          <a:rPr lang="en-US" i="1">
                            <a:latin typeface="Cambria Math" panose="02040503050406030204" pitchFamily="18" charset="0"/>
                          </a:rPr>
                        </m:ctrlPr>
                      </m:dPr>
                      <m:e>
                        <m:r>
                          <a:rPr lang="en-US" i="1">
                            <a:latin typeface="Cambria Math" panose="02040503050406030204" pitchFamily="18" charset="0"/>
                          </a:rPr>
                          <m:t>𝑠𝑟</m:t>
                        </m:r>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b="0" i="1" smtClean="0">
                                <a:latin typeface="Cambria Math" panose="02040503050406030204" pitchFamily="18" charset="0"/>
                              </a:rPr>
                              <m:t>1</m:t>
                            </m:r>
                          </m:sub>
                        </m:sSub>
                        <m:r>
                          <a:rPr lang="en-US" i="1">
                            <a:latin typeface="Cambria Math" panose="02040503050406030204" pitchFamily="18" charset="0"/>
                          </a:rPr>
                          <m:t>,</m:t>
                        </m:r>
                        <m:r>
                          <a:rPr lang="en-US" i="1">
                            <a:latin typeface="Cambria Math" panose="02040503050406030204" pitchFamily="18" charset="0"/>
                          </a:rPr>
                          <m:t>𝑑𝑠</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b="0" i="1" smtClean="0">
                                <a:latin typeface="Cambria Math" panose="02040503050406030204" pitchFamily="18" charset="0"/>
                              </a:rPr>
                              <m:t>1</m:t>
                            </m:r>
                          </m:sub>
                        </m:sSub>
                        <m:r>
                          <a:rPr lang="en-US" i="1">
                            <a:latin typeface="Cambria Math" panose="02040503050406030204" pitchFamily="18" charset="0"/>
                          </a:rPr>
                          <m:t>,</m:t>
                        </m:r>
                        <m:r>
                          <a:rPr lang="en-US" i="1">
                            <a:latin typeface="Cambria Math" panose="02040503050406030204" pitchFamily="18" charset="0"/>
                          </a:rPr>
                          <m:t>𝑠𝑟</m:t>
                        </m:r>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b="0" i="1" smtClean="0">
                                <a:latin typeface="Cambria Math" panose="02040503050406030204" pitchFamily="18" charset="0"/>
                              </a:rPr>
                              <m:t>2</m:t>
                            </m:r>
                          </m:sub>
                        </m:sSub>
                        <m:r>
                          <a:rPr lang="en-US" i="1">
                            <a:latin typeface="Cambria Math" panose="02040503050406030204" pitchFamily="18" charset="0"/>
                          </a:rPr>
                          <m:t>,</m:t>
                        </m:r>
                        <m:r>
                          <a:rPr lang="en-US" i="1">
                            <a:latin typeface="Cambria Math" panose="02040503050406030204" pitchFamily="18" charset="0"/>
                          </a:rPr>
                          <m:t>𝑑𝑠</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b="0" i="1" smtClean="0">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ℓ</m:t>
                            </m:r>
                          </m:e>
                          <m:sub>
                            <m:r>
                              <a:rPr lang="en-US" b="0" i="1" smtClean="0">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ℓ</m:t>
                            </m:r>
                          </m:e>
                          <m:sub>
                            <m:r>
                              <a:rPr lang="en-US" b="0" i="1" smtClean="0">
                                <a:latin typeface="Cambria Math" panose="02040503050406030204" pitchFamily="18" charset="0"/>
                              </a:rPr>
                              <m:t>2</m:t>
                            </m:r>
                          </m:sub>
                        </m:sSub>
                      </m:e>
                    </m:d>
                    <m:r>
                      <a:rPr lang="en-US" i="1">
                        <a:latin typeface="Cambria Math" panose="02040503050406030204" pitchFamily="18" charset="0"/>
                      </a:rPr>
                      <m:t>∧</m:t>
                    </m:r>
                  </m:oMath>
                </a14:m>
                <a:endParaRPr lang="en-US" i="1" dirty="0" smtClean="0">
                  <a:latin typeface="Cambria Math" panose="02040503050406030204" pitchFamily="18" charset="0"/>
                </a:endParaRPr>
              </a:p>
              <a:p>
                <a:r>
                  <a:rPr lang="en-US" b="0" dirty="0" smtClean="0"/>
                  <a:t> </a:t>
                </a:r>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ℓ</m:t>
                        </m:r>
                      </m:e>
                      <m:sub>
                        <m:r>
                          <a:rPr lang="en-US" b="0" i="1" smtClean="0">
                            <a:latin typeface="Cambria Math" panose="02040503050406030204" pitchFamily="18" charset="0"/>
                          </a:rPr>
                          <m:t>2</m:t>
                        </m:r>
                      </m:sub>
                    </m:sSub>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a:latin typeface="Cambria Math" panose="02040503050406030204" pitchFamily="18" charset="0"/>
                      </a:rPr>
                      <m:t>(</m:t>
                    </m:r>
                    <m:r>
                      <a:rPr lang="en-US" i="1">
                        <a:latin typeface="Cambria Math" panose="02040503050406030204" pitchFamily="18" charset="0"/>
                      </a:rPr>
                      <m:t>𝑇</m:t>
                    </m:r>
                    <m:d>
                      <m:dPr>
                        <m:ctrlPr>
                          <a:rPr lang="en-US" i="1">
                            <a:latin typeface="Cambria Math" panose="02040503050406030204" pitchFamily="18" charset="0"/>
                          </a:rPr>
                        </m:ctrlPr>
                      </m:dPr>
                      <m:e>
                        <m:r>
                          <a:rPr lang="en-US" i="1">
                            <a:latin typeface="Cambria Math" panose="02040503050406030204" pitchFamily="18" charset="0"/>
                          </a:rPr>
                          <m:t>𝑠𝑟</m:t>
                        </m:r>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b="0" i="1" smtClean="0">
                                <a:latin typeface="Cambria Math" panose="02040503050406030204" pitchFamily="18" charset="0"/>
                              </a:rPr>
                              <m:t>2</m:t>
                            </m:r>
                          </m:sub>
                        </m:sSub>
                        <m:r>
                          <a:rPr lang="en-US" i="1">
                            <a:latin typeface="Cambria Math" panose="02040503050406030204" pitchFamily="18" charset="0"/>
                          </a:rPr>
                          <m:t>,</m:t>
                        </m:r>
                        <m:r>
                          <a:rPr lang="en-US" i="1">
                            <a:latin typeface="Cambria Math" panose="02040503050406030204" pitchFamily="18" charset="0"/>
                          </a:rPr>
                          <m:t>𝑑𝑠</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b="0" i="1" smtClean="0">
                                <a:latin typeface="Cambria Math" panose="02040503050406030204" pitchFamily="18" charset="0"/>
                              </a:rPr>
                              <m:t>2</m:t>
                            </m:r>
                          </m:sub>
                        </m:sSub>
                        <m:r>
                          <a:rPr lang="en-US" i="1">
                            <a:latin typeface="Cambria Math" panose="02040503050406030204" pitchFamily="18" charset="0"/>
                          </a:rPr>
                          <m:t>,</m:t>
                        </m:r>
                        <m:r>
                          <a:rPr lang="en-US" i="1">
                            <a:latin typeface="Cambria Math" panose="02040503050406030204" pitchFamily="18" charset="0"/>
                          </a:rPr>
                          <m:t>𝑠𝑟</m:t>
                        </m:r>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b="0" i="1" smtClean="0">
                                <a:latin typeface="Cambria Math" panose="02040503050406030204" pitchFamily="18" charset="0"/>
                              </a:rPr>
                              <m:t>3</m:t>
                            </m:r>
                          </m:sub>
                        </m:sSub>
                        <m:r>
                          <a:rPr lang="en-US" i="1">
                            <a:latin typeface="Cambria Math" panose="02040503050406030204" pitchFamily="18" charset="0"/>
                          </a:rPr>
                          <m:t>,</m:t>
                        </m:r>
                        <m:r>
                          <a:rPr lang="en-US" i="1">
                            <a:latin typeface="Cambria Math" panose="02040503050406030204" pitchFamily="18" charset="0"/>
                          </a:rPr>
                          <m:t>𝑑𝑠</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b="0" i="1" smtClean="0">
                                <a:latin typeface="Cambria Math" panose="02040503050406030204" pitchFamily="18" charset="0"/>
                              </a:rPr>
                              <m:t>3</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ℓ</m:t>
                            </m:r>
                          </m:e>
                          <m:sub>
                            <m:r>
                              <a:rPr lang="en-US" b="0" i="1" smtClean="0">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ℓ</m:t>
                            </m:r>
                          </m:e>
                          <m:sub>
                            <m:r>
                              <a:rPr lang="en-US" b="0" i="1" smtClean="0">
                                <a:latin typeface="Cambria Math" panose="02040503050406030204" pitchFamily="18" charset="0"/>
                              </a:rPr>
                              <m:t>3</m:t>
                            </m:r>
                          </m:sub>
                        </m:sSub>
                      </m:e>
                    </m:d>
                  </m:oMath>
                </a14:m>
                <a:r>
                  <a:rPr lang="en-US" i="1" dirty="0" smtClean="0">
                    <a:latin typeface="Cambria Math" panose="02040503050406030204" pitchFamily="18" charset="0"/>
                  </a:rPr>
                  <a:t> </a:t>
                </a:r>
                <a14:m>
                  <m:oMath xmlns:m="http://schemas.openxmlformats.org/officeDocument/2006/math">
                    <m:r>
                      <a:rPr lang="en-US" i="1">
                        <a:latin typeface="Cambria Math" panose="02040503050406030204" pitchFamily="18" charset="0"/>
                      </a:rPr>
                      <m:t>∧</m:t>
                    </m:r>
                  </m:oMath>
                </a14:m>
                <a:r>
                  <a:rPr lang="en-US" i="1" dirty="0" smtClean="0">
                    <a:latin typeface="Cambria Math" panose="02040503050406030204" pitchFamily="18" charset="0"/>
                  </a:rPr>
                  <a:t/>
                </a:r>
                <a:br>
                  <a:rPr lang="en-US" i="1" dirty="0" smtClean="0">
                    <a:latin typeface="Cambria Math" panose="02040503050406030204" pitchFamily="18" charset="0"/>
                  </a:rPr>
                </a:br>
                <a:r>
                  <a:rPr lang="en-US" i="1" dirty="0" smtClean="0">
                    <a:latin typeface="Cambria Math" panose="02040503050406030204" pitchFamily="18" charset="0"/>
                  </a:rPr>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ℓ</m:t>
                        </m:r>
                      </m:e>
                      <m:sub>
                        <m:r>
                          <a:rPr lang="en-US" b="0" i="1" smtClean="0">
                            <a:latin typeface="Cambria Math" panose="02040503050406030204" pitchFamily="18" charset="0"/>
                          </a:rPr>
                          <m:t>3</m:t>
                        </m:r>
                      </m:sub>
                    </m:sSub>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oMath>
                </a14:m>
                <a:endParaRPr lang="en-US" i="1" dirty="0" smtClean="0">
                  <a:latin typeface="Cambria Math" panose="02040503050406030204" pitchFamily="18"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565152" y="4330128"/>
                <a:ext cx="4618786" cy="1384995"/>
              </a:xfrm>
              <a:prstGeom prst="rect">
                <a:avLst/>
              </a:prstGeom>
              <a:blipFill>
                <a:blip r:embed="rId5"/>
                <a:stretch>
                  <a:fillRect l="-1321" b="-6140"/>
                </a:stretch>
              </a:blipFill>
            </p:spPr>
            <p:txBody>
              <a:bodyPr/>
              <a:lstStyle/>
              <a:p>
                <a:r>
                  <a:rPr lang="en-US">
                    <a:noFill/>
                  </a:rPr>
                  <a:t> </a:t>
                </a:r>
              </a:p>
            </p:txBody>
          </p:sp>
        </mc:Fallback>
      </mc:AlternateContent>
    </p:spTree>
    <p:extLst>
      <p:ext uri="{BB962C8B-B14F-4D97-AF65-F5344CB8AC3E}">
        <p14:creationId xmlns:p14="http://schemas.microsoft.com/office/powerpoint/2010/main" val="7770069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rgbClr val="0070C0"/>
                </a:solidFill>
                <a:effectLst>
                  <a:outerShdw blurRad="38100" dist="38100" dir="2700000" algn="tl">
                    <a:srgbClr val="000000">
                      <a:alpha val="43137"/>
                    </a:srgbClr>
                  </a:outerShdw>
                </a:effectLst>
              </a:rPr>
              <a:t>Acknowledgments</a:t>
            </a:r>
            <a:endParaRPr lang="en-US" b="1"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t>Slides borrowed from many sources, including</a:t>
            </a:r>
          </a:p>
          <a:p>
            <a:pPr lvl="1"/>
            <a:r>
              <a:rPr lang="en-US" dirty="0" smtClean="0"/>
              <a:t>Marco </a:t>
            </a:r>
            <a:r>
              <a:rPr lang="en-US" dirty="0" err="1" smtClean="0"/>
              <a:t>Canini</a:t>
            </a:r>
            <a:r>
              <a:rPr lang="en-US" dirty="0" smtClean="0"/>
              <a:t>, Nate Foster, </a:t>
            </a:r>
            <a:r>
              <a:rPr lang="en-US" dirty="0"/>
              <a:t>Brighten </a:t>
            </a:r>
            <a:r>
              <a:rPr lang="en-US" dirty="0" smtClean="0"/>
              <a:t>Godfrey, </a:t>
            </a:r>
            <a:r>
              <a:rPr lang="en-US" dirty="0" err="1" smtClean="0"/>
              <a:t>Peyman</a:t>
            </a:r>
            <a:r>
              <a:rPr lang="en-US" dirty="0" smtClean="0"/>
              <a:t> </a:t>
            </a:r>
            <a:r>
              <a:rPr lang="en-US" dirty="0" err="1"/>
              <a:t>Kazemian</a:t>
            </a:r>
            <a:r>
              <a:rPr lang="en-US" dirty="0"/>
              <a:t>, </a:t>
            </a:r>
            <a:r>
              <a:rPr lang="en-US" dirty="0" smtClean="0"/>
              <a:t>Dejan </a:t>
            </a:r>
            <a:r>
              <a:rPr lang="en-US" dirty="0" err="1" smtClean="0"/>
              <a:t>Kostic</a:t>
            </a:r>
            <a:r>
              <a:rPr lang="en-US" dirty="0" smtClean="0"/>
              <a:t>, Sharad Malik, </a:t>
            </a:r>
            <a:r>
              <a:rPr lang="en-US" dirty="0"/>
              <a:t>Nick McKeown, </a:t>
            </a:r>
            <a:r>
              <a:rPr lang="en-US" dirty="0" smtClean="0"/>
              <a:t>Mooly Sagiv, </a:t>
            </a:r>
            <a:r>
              <a:rPr lang="en-US" dirty="0" err="1"/>
              <a:t>Ragunathan</a:t>
            </a:r>
            <a:r>
              <a:rPr lang="en-US" dirty="0"/>
              <a:t>, </a:t>
            </a:r>
            <a:r>
              <a:rPr lang="en-US" dirty="0" smtClean="0"/>
              <a:t>Jennifer Rexford</a:t>
            </a:r>
          </a:p>
          <a:p>
            <a:pPr lvl="1"/>
            <a:r>
              <a:rPr lang="en-US" dirty="0" smtClean="0"/>
              <a:t>Apologies for missing any work related to network verification, please email it to either of us for inclusion in later versions</a:t>
            </a:r>
            <a:r>
              <a:rPr lang="en-US" dirty="0" smtClean="0"/>
              <a:t>.</a:t>
            </a:r>
            <a:endParaRPr lang="en-US" dirty="0"/>
          </a:p>
        </p:txBody>
      </p:sp>
    </p:spTree>
    <p:extLst>
      <p:ext uri="{BB962C8B-B14F-4D97-AF65-F5344CB8AC3E}">
        <p14:creationId xmlns:p14="http://schemas.microsoft.com/office/powerpoint/2010/main" val="11648596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813" y="274638"/>
            <a:ext cx="8559649" cy="1143000"/>
          </a:xfrm>
        </p:spPr>
        <p:txBody>
          <a:bodyPr/>
          <a:lstStyle/>
          <a:p>
            <a:r>
              <a:rPr lang="en-US" sz="4000" b="1" dirty="0" smtClean="0">
                <a:solidFill>
                  <a:srgbClr val="0070C0"/>
                </a:solidFill>
                <a:effectLst>
                  <a:outerShdw blurRad="38100" dist="38100" dir="2700000" algn="tl">
                    <a:srgbClr val="000000">
                      <a:alpha val="43137"/>
                    </a:srgbClr>
                  </a:outerShdw>
                </a:effectLst>
              </a:rPr>
              <a:t>Encoding reachable states with </a:t>
            </a:r>
            <a:r>
              <a:rPr lang="en-US" sz="4000" b="1" dirty="0" err="1" smtClean="0">
                <a:solidFill>
                  <a:srgbClr val="0070C0"/>
                </a:solidFill>
                <a:effectLst>
                  <a:outerShdw blurRad="38100" dist="38100" dir="2700000" algn="tl">
                    <a:srgbClr val="000000">
                      <a:alpha val="43137"/>
                    </a:srgbClr>
                  </a:outerShdw>
                </a:effectLst>
              </a:rPr>
              <a:t>Datalog</a:t>
            </a:r>
            <a:endParaRPr lang="en-US" sz="4000" b="1"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17638"/>
            <a:ext cx="8229600" cy="4525963"/>
          </a:xfrm>
        </p:spPr>
        <p:txBody>
          <a:bodyPr/>
          <a:lstStyle/>
          <a:p>
            <a:r>
              <a:rPr lang="en-US" dirty="0" smtClean="0"/>
              <a:t>Declare facts as predicates: Parent (john, </a:t>
            </a:r>
            <a:r>
              <a:rPr lang="en-US" dirty="0" err="1" smtClean="0"/>
              <a:t>aju</a:t>
            </a:r>
            <a:r>
              <a:rPr lang="en-US" dirty="0" smtClean="0"/>
              <a:t>), Parent (</a:t>
            </a:r>
            <a:r>
              <a:rPr lang="en-US" dirty="0" err="1" smtClean="0"/>
              <a:t>aju</a:t>
            </a:r>
            <a:r>
              <a:rPr lang="en-US" dirty="0" smtClean="0"/>
              <a:t>, </a:t>
            </a:r>
            <a:r>
              <a:rPr lang="en-US" dirty="0" err="1" smtClean="0"/>
              <a:t>tim</a:t>
            </a:r>
            <a:r>
              <a:rPr lang="en-US" dirty="0" smtClean="0"/>
              <a:t>)</a:t>
            </a:r>
          </a:p>
          <a:p>
            <a:r>
              <a:rPr lang="en-US" dirty="0" smtClean="0"/>
              <a:t>Declare inference rules: Head holds if body </a:t>
            </a:r>
          </a:p>
          <a:p>
            <a:pPr lvl="1"/>
            <a:r>
              <a:rPr lang="en-US" dirty="0" smtClean="0"/>
              <a:t>Ancestor (X, Y) :- parent (X, Y)</a:t>
            </a:r>
          </a:p>
          <a:p>
            <a:pPr lvl="1"/>
            <a:r>
              <a:rPr lang="en-US" dirty="0" smtClean="0"/>
              <a:t>Ancestor (X, Y) :- parent (X, Z), ancestor (Z, Y)</a:t>
            </a:r>
          </a:p>
          <a:p>
            <a:r>
              <a:rPr lang="en-US" dirty="0" smtClean="0"/>
              <a:t>State queries  ?- Ancestor (john, X)</a:t>
            </a:r>
          </a:p>
          <a:p>
            <a:r>
              <a:rPr lang="en-US" dirty="0" smtClean="0"/>
              <a:t>System runs to a fixed point and returns all variables john is an ancestor of (</a:t>
            </a:r>
            <a:r>
              <a:rPr lang="en-US" dirty="0" err="1" smtClean="0"/>
              <a:t>aju</a:t>
            </a:r>
            <a:r>
              <a:rPr lang="en-US" dirty="0" smtClean="0"/>
              <a:t>, </a:t>
            </a:r>
            <a:r>
              <a:rPr lang="en-US" dirty="0" err="1" smtClean="0"/>
              <a:t>tim</a:t>
            </a:r>
            <a:r>
              <a:rPr lang="en-US" dirty="0" smtClean="0"/>
              <a:t>)</a:t>
            </a:r>
            <a:endParaRPr lang="en-US" dirty="0"/>
          </a:p>
        </p:txBody>
      </p:sp>
      <p:cxnSp>
        <p:nvCxnSpPr>
          <p:cNvPr id="6" name="Straight Arrow Connector 5"/>
          <p:cNvCxnSpPr/>
          <p:nvPr/>
        </p:nvCxnSpPr>
        <p:spPr>
          <a:xfrm flipH="1">
            <a:off x="3025942" y="2965785"/>
            <a:ext cx="2081462" cy="2045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5642810" y="2965785"/>
            <a:ext cx="1636295" cy="4331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27151" y="5727175"/>
            <a:ext cx="8889697" cy="830997"/>
          </a:xfrm>
          <a:prstGeom prst="rect">
            <a:avLst/>
          </a:prstGeom>
          <a:noFill/>
        </p:spPr>
        <p:txBody>
          <a:bodyPr wrap="square" rtlCol="0">
            <a:spAutoFit/>
          </a:bodyPr>
          <a:lstStyle/>
          <a:p>
            <a:r>
              <a:rPr lang="en-US" sz="2400" dirty="0" smtClean="0">
                <a:solidFill>
                  <a:srgbClr val="619BE1"/>
                </a:solidFill>
              </a:rPr>
              <a:t>Useful if we can state analysis problem recursively and want </a:t>
            </a:r>
            <a:r>
              <a:rPr lang="en-US" sz="2400" i="1" dirty="0" smtClean="0">
                <a:solidFill>
                  <a:srgbClr val="619BE1"/>
                </a:solidFill>
              </a:rPr>
              <a:t>all</a:t>
            </a:r>
            <a:r>
              <a:rPr lang="en-US" sz="2400" dirty="0" smtClean="0">
                <a:solidFill>
                  <a:srgbClr val="619BE1"/>
                </a:solidFill>
              </a:rPr>
              <a:t> solutions not just one. Restrictions </a:t>
            </a:r>
            <a:r>
              <a:rPr lang="en-US" sz="2400" dirty="0" smtClean="0">
                <a:solidFill>
                  <a:srgbClr val="619BE1"/>
                </a:solidFill>
                <a:sym typeface="Wingdings" panose="05000000000000000000" pitchFamily="2" charset="2"/>
              </a:rPr>
              <a:t> eff. decision procedure</a:t>
            </a:r>
            <a:endParaRPr lang="en-US" sz="2400" dirty="0">
              <a:solidFill>
                <a:srgbClr val="619BE1"/>
              </a:solidFill>
            </a:endParaRPr>
          </a:p>
        </p:txBody>
      </p:sp>
    </p:spTree>
    <p:extLst>
      <p:ext uri="{BB962C8B-B14F-4D97-AF65-F5344CB8AC3E}">
        <p14:creationId xmlns:p14="http://schemas.microsoft.com/office/powerpoint/2010/main" val="206853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err="1" smtClean="0">
                <a:solidFill>
                  <a:srgbClr val="0070C0"/>
                </a:solidFill>
                <a:effectLst>
                  <a:outerShdw blurRad="38100" dist="38100" dir="2700000" algn="tl">
                    <a:srgbClr val="000000">
                      <a:alpha val="43137"/>
                    </a:srgbClr>
                  </a:outerShdw>
                </a:effectLst>
              </a:rPr>
              <a:t>Datalog</a:t>
            </a:r>
            <a:r>
              <a:rPr lang="en-US" sz="4000" b="1" dirty="0" smtClean="0">
                <a:solidFill>
                  <a:srgbClr val="0070C0"/>
                </a:solidFill>
                <a:effectLst>
                  <a:outerShdw blurRad="38100" dist="38100" dir="2700000" algn="tl">
                    <a:srgbClr val="000000">
                      <a:alpha val="43137"/>
                    </a:srgbClr>
                  </a:outerShdw>
                </a:effectLst>
              </a:rPr>
              <a:t> Encoding of N1</a:t>
            </a:r>
            <a:endParaRPr lang="en-US" sz="4000" b="1" dirty="0">
              <a:solidFill>
                <a:srgbClr val="0070C0"/>
              </a:solidFill>
              <a:effectLst>
                <a:outerShdw blurRad="38100" dist="38100" dir="2700000" algn="tl">
                  <a:srgbClr val="000000">
                    <a:alpha val="43137"/>
                  </a:srgbClr>
                </a:outerShdw>
              </a:effectLst>
            </a:endParaRPr>
          </a:p>
        </p:txBody>
      </p:sp>
      <p:pic>
        <p:nvPicPr>
          <p:cNvPr id="4"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12011" y="1873915"/>
            <a:ext cx="446856" cy="359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4864" cap="flat" cmpd="sng">
                <a:solidFill>
                  <a:schemeClr val="accent2"/>
                </a:solidFill>
                <a:prstDash val="solid"/>
                <a:miter lim="800000"/>
                <a:headEnd/>
                <a:tailEnd/>
              </a14:hiddenLine>
            </a:ext>
          </a:extLst>
        </p:spPr>
      </p:pic>
      <p:pic>
        <p:nvPicPr>
          <p:cNvPr id="5"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87289" y="1926073"/>
            <a:ext cx="446856" cy="359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4864" cap="flat" cmpd="sng">
                <a:solidFill>
                  <a:schemeClr val="accent2"/>
                </a:solidFill>
                <a:prstDash val="solid"/>
                <a:miter lim="800000"/>
                <a:headEnd/>
                <a:tailEnd/>
              </a14:hiddenLine>
            </a:ext>
          </a:extLst>
        </p:spPr>
      </p:pic>
      <p:pic>
        <p:nvPicPr>
          <p:cNvPr id="6"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0770" y="2671131"/>
            <a:ext cx="446856" cy="359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4864" cap="flat" cmpd="sng">
                <a:solidFill>
                  <a:schemeClr val="accent2"/>
                </a:solidFill>
                <a:prstDash val="solid"/>
                <a:miter lim="800000"/>
                <a:headEnd/>
                <a:tailEnd/>
              </a14:hiddenLine>
            </a:ext>
          </a:extLst>
        </p:spPr>
      </p:pic>
      <p:cxnSp>
        <p:nvCxnSpPr>
          <p:cNvPr id="8" name="Straight Connector 7"/>
          <p:cNvCxnSpPr/>
          <p:nvPr/>
        </p:nvCxnSpPr>
        <p:spPr bwMode="auto">
          <a:xfrm>
            <a:off x="807660" y="2027792"/>
            <a:ext cx="442671" cy="0"/>
          </a:xfrm>
          <a:prstGeom prst="line">
            <a:avLst/>
          </a:prstGeom>
          <a:noFill/>
          <a:ln w="54864"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9" name="Straight Connector 8"/>
          <p:cNvCxnSpPr/>
          <p:nvPr/>
        </p:nvCxnSpPr>
        <p:spPr bwMode="auto">
          <a:xfrm flipV="1">
            <a:off x="1875210" y="2066622"/>
            <a:ext cx="657976" cy="1142"/>
          </a:xfrm>
          <a:prstGeom prst="line">
            <a:avLst/>
          </a:prstGeom>
          <a:noFill/>
          <a:ln w="54864" cap="flat" cmpd="sng" algn="ctr">
            <a:solidFill>
              <a:srgbClr val="C00000"/>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0" name="Straight Connector 9"/>
          <p:cNvCxnSpPr/>
          <p:nvPr/>
        </p:nvCxnSpPr>
        <p:spPr bwMode="auto">
          <a:xfrm>
            <a:off x="1535439" y="2323704"/>
            <a:ext cx="339771" cy="359131"/>
          </a:xfrm>
          <a:prstGeom prst="line">
            <a:avLst/>
          </a:prstGeom>
          <a:noFill/>
          <a:ln w="54864" cap="flat" cmpd="sng" algn="ctr">
            <a:solidFill>
              <a:schemeClr val="accent6">
                <a:lumMod val="75000"/>
              </a:schemeClr>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2" name="Straight Connector 11"/>
          <p:cNvCxnSpPr/>
          <p:nvPr/>
        </p:nvCxnSpPr>
        <p:spPr bwMode="auto">
          <a:xfrm flipV="1">
            <a:off x="2369291" y="2355891"/>
            <a:ext cx="312949" cy="315240"/>
          </a:xfrm>
          <a:prstGeom prst="line">
            <a:avLst/>
          </a:prstGeom>
          <a:noFill/>
          <a:ln w="54864" cap="flat" cmpd="sng" algn="ctr">
            <a:solidFill>
              <a:schemeClr val="accent6">
                <a:lumMod val="75000"/>
              </a:schemeClr>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3" name="Straight Connector 12"/>
          <p:cNvCxnSpPr/>
          <p:nvPr/>
        </p:nvCxnSpPr>
        <p:spPr bwMode="auto">
          <a:xfrm>
            <a:off x="2533186" y="2850944"/>
            <a:ext cx="442671" cy="0"/>
          </a:xfrm>
          <a:prstGeom prst="line">
            <a:avLst/>
          </a:prstGeom>
          <a:noFill/>
          <a:ln w="54864" cap="flat" cmpd="sng" algn="ctr">
            <a:solidFill>
              <a:srgbClr val="00B050"/>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8" name="Straight Connector 17"/>
          <p:cNvCxnSpPr/>
          <p:nvPr/>
        </p:nvCxnSpPr>
        <p:spPr bwMode="auto">
          <a:xfrm>
            <a:off x="3078021" y="2084040"/>
            <a:ext cx="442671" cy="0"/>
          </a:xfrm>
          <a:prstGeom prst="line">
            <a:avLst/>
          </a:prstGeom>
          <a:noFill/>
          <a:ln w="54864" cap="flat" cmpd="sng" algn="ctr">
            <a:solidFill>
              <a:schemeClr val="accent5">
                <a:lumMod val="75000"/>
              </a:schemeClr>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1" name="Rectangle 20"/>
          <p:cNvSpPr/>
          <p:nvPr/>
        </p:nvSpPr>
        <p:spPr>
          <a:xfrm>
            <a:off x="530615" y="1827737"/>
            <a:ext cx="244790" cy="400110"/>
          </a:xfrm>
          <a:prstGeom prst="rect">
            <a:avLst/>
          </a:prstGeom>
          <a:noFill/>
        </p:spPr>
        <p:txBody>
          <a:bodyPr wrap="square" lIns="91440" tIns="45720" rIns="91440" bIns="45720">
            <a:spAutoFit/>
          </a:bodyPr>
          <a:lstStyle/>
          <a:p>
            <a:pPr algn="ctr"/>
            <a:r>
              <a:rPr lang="en-US" sz="2000" dirty="0">
                <a:ln w="0"/>
                <a:effectLst>
                  <a:outerShdw blurRad="38100" dist="19050" dir="2700000" algn="tl" rotWithShape="0">
                    <a:schemeClr val="dk1">
                      <a:alpha val="40000"/>
                    </a:schemeClr>
                  </a:outerShdw>
                </a:effectLst>
              </a:rPr>
              <a:t>A</a:t>
            </a:r>
            <a:endParaRPr lang="en-US" sz="2000" b="0" cap="none" spc="0" dirty="0">
              <a:ln w="0"/>
              <a:solidFill>
                <a:schemeClr val="tx1"/>
              </a:solidFill>
              <a:effectLst>
                <a:outerShdw blurRad="38100" dist="19050" dir="2700000" algn="tl" rotWithShape="0">
                  <a:schemeClr val="dk1">
                    <a:alpha val="40000"/>
                  </a:schemeClr>
                </a:outerShdw>
              </a:effectLst>
            </a:endParaRPr>
          </a:p>
        </p:txBody>
      </p:sp>
      <p:sp>
        <p:nvSpPr>
          <p:cNvPr id="22" name="Rectangle 21"/>
          <p:cNvSpPr/>
          <p:nvPr/>
        </p:nvSpPr>
        <p:spPr>
          <a:xfrm>
            <a:off x="3564568" y="1866567"/>
            <a:ext cx="244790" cy="400110"/>
          </a:xfrm>
          <a:prstGeom prst="rect">
            <a:avLst/>
          </a:prstGeom>
          <a:noFill/>
        </p:spPr>
        <p:txBody>
          <a:bodyPr wrap="square" lIns="91440" tIns="45720" rIns="91440" bIns="45720">
            <a:spAutoFit/>
          </a:bodyPr>
          <a:lstStyle/>
          <a:p>
            <a:pPr algn="ctr"/>
            <a:r>
              <a:rPr lang="en-US" sz="2000" dirty="0" smtClean="0">
                <a:ln w="0"/>
                <a:solidFill>
                  <a:schemeClr val="accent1"/>
                </a:solidFill>
                <a:effectLst>
                  <a:outerShdw blurRad="38100" dist="19050" dir="2700000" algn="tl" rotWithShape="0">
                    <a:schemeClr val="dk1">
                      <a:alpha val="40000"/>
                    </a:schemeClr>
                  </a:outerShdw>
                </a:effectLst>
              </a:rPr>
              <a:t>B</a:t>
            </a:r>
            <a:endParaRPr lang="en-US" sz="2000" b="0" cap="none" spc="0" dirty="0">
              <a:ln w="0"/>
              <a:solidFill>
                <a:schemeClr val="accent1"/>
              </a:solidFill>
              <a:effectLst>
                <a:outerShdw blurRad="38100" dist="19050" dir="2700000" algn="tl" rotWithShape="0">
                  <a:schemeClr val="dk1">
                    <a:alpha val="40000"/>
                  </a:schemeClr>
                </a:outerShdw>
              </a:effectLst>
            </a:endParaRPr>
          </a:p>
        </p:txBody>
      </p:sp>
      <p:sp>
        <p:nvSpPr>
          <p:cNvPr id="23" name="Rectangle 22"/>
          <p:cNvSpPr/>
          <p:nvPr/>
        </p:nvSpPr>
        <p:spPr>
          <a:xfrm>
            <a:off x="3054566" y="2630648"/>
            <a:ext cx="244790" cy="400110"/>
          </a:xfrm>
          <a:prstGeom prst="rect">
            <a:avLst/>
          </a:prstGeom>
          <a:noFill/>
        </p:spPr>
        <p:txBody>
          <a:bodyPr wrap="square" lIns="91440" tIns="45720" rIns="91440" bIns="45720">
            <a:spAutoFit/>
          </a:bodyPr>
          <a:lstStyle/>
          <a:p>
            <a:pPr algn="ctr"/>
            <a:r>
              <a:rPr lang="en-US" sz="2000" dirty="0">
                <a:ln w="0"/>
                <a:solidFill>
                  <a:srgbClr val="00B050"/>
                </a:solidFill>
                <a:effectLst>
                  <a:outerShdw blurRad="38100" dist="19050" dir="2700000" algn="tl" rotWithShape="0">
                    <a:schemeClr val="dk1">
                      <a:alpha val="40000"/>
                    </a:schemeClr>
                  </a:outerShdw>
                </a:effectLst>
              </a:rPr>
              <a:t>D</a:t>
            </a:r>
            <a:endParaRPr lang="en-US" sz="2000" b="0" cap="none" spc="0" dirty="0">
              <a:ln w="0"/>
              <a:solidFill>
                <a:srgbClr val="00B050"/>
              </a:solidFill>
              <a:effectLst>
                <a:outerShdw blurRad="38100" dist="19050" dir="2700000" algn="tl" rotWithShape="0">
                  <a:schemeClr val="dk1">
                    <a:alpha val="40000"/>
                  </a:schemeClr>
                </a:outerShdw>
              </a:effectLst>
            </a:endParaRPr>
          </a:p>
        </p:txBody>
      </p:sp>
      <p:sp>
        <p:nvSpPr>
          <p:cNvPr id="24" name="Rectangle 23"/>
          <p:cNvSpPr/>
          <p:nvPr/>
        </p:nvSpPr>
        <p:spPr>
          <a:xfrm>
            <a:off x="1699345" y="1538049"/>
            <a:ext cx="941283" cy="369332"/>
          </a:xfrm>
          <a:prstGeom prst="rect">
            <a:avLst/>
          </a:prstGeom>
        </p:spPr>
        <p:txBody>
          <a:bodyPr wrap="none">
            <a:spAutoFit/>
          </a:bodyPr>
          <a:lstStyle/>
          <a:p>
            <a:r>
              <a:rPr lang="en-US" dirty="0" smtClean="0"/>
              <a:t>10* 01*</a:t>
            </a:r>
            <a:endParaRPr lang="en-US" dirty="0"/>
          </a:p>
        </p:txBody>
      </p:sp>
      <p:sp>
        <p:nvSpPr>
          <p:cNvPr id="25" name="Rectangle 24"/>
          <p:cNvSpPr/>
          <p:nvPr/>
        </p:nvSpPr>
        <p:spPr>
          <a:xfrm>
            <a:off x="837397" y="2465199"/>
            <a:ext cx="825867" cy="369332"/>
          </a:xfrm>
          <a:prstGeom prst="rect">
            <a:avLst/>
          </a:prstGeom>
        </p:spPr>
        <p:txBody>
          <a:bodyPr wrap="none">
            <a:spAutoFit/>
          </a:bodyPr>
          <a:lstStyle/>
          <a:p>
            <a:r>
              <a:rPr lang="en-US" dirty="0" smtClean="0"/>
              <a:t>1** ***</a:t>
            </a:r>
            <a:endParaRPr lang="en-US" dirty="0"/>
          </a:p>
        </p:txBody>
      </p:sp>
      <p:sp>
        <p:nvSpPr>
          <p:cNvPr id="26" name="Rectangle 25"/>
          <p:cNvSpPr/>
          <p:nvPr/>
        </p:nvSpPr>
        <p:spPr>
          <a:xfrm>
            <a:off x="2867187" y="1537433"/>
            <a:ext cx="864339" cy="369332"/>
          </a:xfrm>
          <a:prstGeom prst="rect">
            <a:avLst/>
          </a:prstGeom>
        </p:spPr>
        <p:txBody>
          <a:bodyPr wrap="none">
            <a:spAutoFit/>
          </a:bodyPr>
          <a:lstStyle/>
          <a:p>
            <a:r>
              <a:rPr lang="en-US" dirty="0" smtClean="0"/>
              <a:t>10* ***</a:t>
            </a:r>
            <a:endParaRPr lang="en-US" dirty="0"/>
          </a:p>
        </p:txBody>
      </p:sp>
      <p:sp>
        <p:nvSpPr>
          <p:cNvPr id="27" name="Rectangle 26"/>
          <p:cNvSpPr/>
          <p:nvPr/>
        </p:nvSpPr>
        <p:spPr>
          <a:xfrm>
            <a:off x="2409369" y="3025905"/>
            <a:ext cx="889987" cy="369332"/>
          </a:xfrm>
          <a:prstGeom prst="rect">
            <a:avLst/>
          </a:prstGeom>
        </p:spPr>
        <p:txBody>
          <a:bodyPr wrap="none">
            <a:spAutoFit/>
          </a:bodyPr>
          <a:lstStyle/>
          <a:p>
            <a:r>
              <a:rPr lang="en-US" dirty="0"/>
              <a:t> </a:t>
            </a:r>
            <a:r>
              <a:rPr lang="en-US" dirty="0" smtClean="0"/>
              <a:t>*** 1**</a:t>
            </a:r>
            <a:endParaRPr lang="en-US" dirty="0"/>
          </a:p>
        </p:txBody>
      </p:sp>
      <p:sp>
        <p:nvSpPr>
          <p:cNvPr id="28" name="Rectangle 27"/>
          <p:cNvSpPr/>
          <p:nvPr/>
        </p:nvSpPr>
        <p:spPr>
          <a:xfrm>
            <a:off x="2694825" y="2381535"/>
            <a:ext cx="1909497" cy="369332"/>
          </a:xfrm>
          <a:prstGeom prst="rect">
            <a:avLst/>
          </a:prstGeom>
        </p:spPr>
        <p:txBody>
          <a:bodyPr wrap="none">
            <a:spAutoFit/>
          </a:bodyPr>
          <a:lstStyle/>
          <a:p>
            <a:r>
              <a:rPr lang="en-US" dirty="0" smtClean="0"/>
              <a:t>1** *** </a:t>
            </a:r>
            <a:r>
              <a:rPr lang="en-US" dirty="0" err="1"/>
              <a:t>dst</a:t>
            </a:r>
            <a:r>
              <a:rPr lang="en-US" dirty="0"/>
              <a:t>[1] := </a:t>
            </a:r>
            <a:r>
              <a:rPr lang="en-US" dirty="0" smtClean="0"/>
              <a:t>0</a:t>
            </a:r>
            <a:endParaRPr lang="en-US" dirty="0"/>
          </a:p>
        </p:txBody>
      </p:sp>
      <p:pic>
        <p:nvPicPr>
          <p:cNvPr id="3" name="Picture 2"/>
          <p:cNvPicPr>
            <a:picLocks noChangeAspect="1"/>
          </p:cNvPicPr>
          <p:nvPr/>
        </p:nvPicPr>
        <p:blipFill rotWithShape="1">
          <a:blip r:embed="rId3"/>
          <a:srcRect l="32167" t="14888" r="34583" b="7630"/>
          <a:stretch/>
        </p:blipFill>
        <p:spPr>
          <a:xfrm>
            <a:off x="4907081" y="1417638"/>
            <a:ext cx="4084320" cy="5353632"/>
          </a:xfrm>
          <a:prstGeom prst="rect">
            <a:avLst/>
          </a:prstGeom>
        </p:spPr>
      </p:pic>
      <p:sp>
        <p:nvSpPr>
          <p:cNvPr id="7" name="TextBox 6"/>
          <p:cNvSpPr txBox="1"/>
          <p:nvPr/>
        </p:nvSpPr>
        <p:spPr>
          <a:xfrm>
            <a:off x="667500" y="4480560"/>
            <a:ext cx="3839577" cy="369332"/>
          </a:xfrm>
          <a:prstGeom prst="rect">
            <a:avLst/>
          </a:prstGeom>
          <a:noFill/>
        </p:spPr>
        <p:txBody>
          <a:bodyPr wrap="none" rtlCol="0">
            <a:spAutoFit/>
          </a:bodyPr>
          <a:lstStyle/>
          <a:p>
            <a:r>
              <a:rPr lang="en-US" dirty="0" smtClean="0"/>
              <a:t>Which packets can reach B from A?</a:t>
            </a:r>
            <a:endParaRPr lang="en-US" dirty="0"/>
          </a:p>
        </p:txBody>
      </p:sp>
    </p:spTree>
    <p:extLst>
      <p:ext uri="{BB962C8B-B14F-4D97-AF65-F5344CB8AC3E}">
        <p14:creationId xmlns:p14="http://schemas.microsoft.com/office/powerpoint/2010/main" val="6699187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0B891A"/>
                </a:solidFill>
              </a:rPr>
              <a:t>Two Simple Demos</a:t>
            </a:r>
            <a:endParaRPr lang="en-US" dirty="0">
              <a:solidFill>
                <a:srgbClr val="0B891A"/>
              </a:solidFill>
            </a:endParaRPr>
          </a:p>
        </p:txBody>
      </p:sp>
      <p:sp>
        <p:nvSpPr>
          <p:cNvPr id="6" name="Text Placeholder 5"/>
          <p:cNvSpPr>
            <a:spLocks noGrp="1"/>
          </p:cNvSpPr>
          <p:nvPr>
            <p:ph type="body" idx="1"/>
          </p:nvPr>
        </p:nvSpPr>
        <p:spPr>
          <a:xfrm>
            <a:off x="722313" y="4406900"/>
            <a:ext cx="7772400" cy="1500187"/>
          </a:xfrm>
        </p:spPr>
        <p:txBody>
          <a:bodyPr/>
          <a:lstStyle/>
          <a:p>
            <a:r>
              <a:rPr lang="en-US" dirty="0" smtClean="0"/>
              <a:t>N1 encoded into Bounded Model Checking (SAT) and </a:t>
            </a:r>
            <a:r>
              <a:rPr lang="en-US" dirty="0" err="1" smtClean="0"/>
              <a:t>Datalog</a:t>
            </a:r>
            <a:r>
              <a:rPr lang="en-US" dirty="0" smtClean="0"/>
              <a:t> </a:t>
            </a:r>
          </a:p>
          <a:p>
            <a:r>
              <a:rPr lang="en-US" dirty="0" smtClean="0"/>
              <a:t>using Z3’s Python API</a:t>
            </a:r>
          </a:p>
        </p:txBody>
      </p:sp>
    </p:spTree>
    <p:extLst>
      <p:ext uri="{BB962C8B-B14F-4D97-AF65-F5344CB8AC3E}">
        <p14:creationId xmlns:p14="http://schemas.microsoft.com/office/powerpoint/2010/main" val="10450680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rgbClr val="0070C0"/>
                </a:solidFill>
                <a:effectLst>
                  <a:outerShdw blurRad="38100" dist="38100" dir="2700000" algn="tl">
                    <a:srgbClr val="000000">
                      <a:alpha val="43137"/>
                    </a:srgbClr>
                  </a:outerShdw>
                </a:effectLst>
              </a:rPr>
              <a:t>SAT Encoding of N1</a:t>
            </a:r>
            <a:endParaRPr lang="en-US" sz="4000" b="1" dirty="0">
              <a:solidFill>
                <a:srgbClr val="0070C0"/>
              </a:solidFill>
              <a:effectLst>
                <a:outerShdw blurRad="38100" dist="38100" dir="2700000" algn="tl">
                  <a:srgbClr val="000000">
                    <a:alpha val="43137"/>
                  </a:srgbClr>
                </a:outerShdw>
              </a:effectLst>
            </a:endParaRPr>
          </a:p>
        </p:txBody>
      </p:sp>
      <p:pic>
        <p:nvPicPr>
          <p:cNvPr id="4"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12011" y="1873915"/>
            <a:ext cx="446856" cy="359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4864" cap="flat" cmpd="sng">
                <a:solidFill>
                  <a:schemeClr val="accent2"/>
                </a:solidFill>
                <a:prstDash val="solid"/>
                <a:miter lim="800000"/>
                <a:headEnd/>
                <a:tailEnd/>
              </a14:hiddenLine>
            </a:ext>
          </a:extLst>
        </p:spPr>
      </p:pic>
      <p:pic>
        <p:nvPicPr>
          <p:cNvPr id="5"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87289" y="1926073"/>
            <a:ext cx="446856" cy="359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4864" cap="flat" cmpd="sng">
                <a:solidFill>
                  <a:schemeClr val="accent2"/>
                </a:solidFill>
                <a:prstDash val="solid"/>
                <a:miter lim="800000"/>
                <a:headEnd/>
                <a:tailEnd/>
              </a14:hiddenLine>
            </a:ext>
          </a:extLst>
        </p:spPr>
      </p:pic>
      <p:pic>
        <p:nvPicPr>
          <p:cNvPr id="6"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0770" y="2671131"/>
            <a:ext cx="446856" cy="359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4864" cap="flat" cmpd="sng">
                <a:solidFill>
                  <a:schemeClr val="accent2"/>
                </a:solidFill>
                <a:prstDash val="solid"/>
                <a:miter lim="800000"/>
                <a:headEnd/>
                <a:tailEnd/>
              </a14:hiddenLine>
            </a:ext>
          </a:extLst>
        </p:spPr>
      </p:pic>
      <p:cxnSp>
        <p:nvCxnSpPr>
          <p:cNvPr id="8" name="Straight Connector 7"/>
          <p:cNvCxnSpPr/>
          <p:nvPr/>
        </p:nvCxnSpPr>
        <p:spPr bwMode="auto">
          <a:xfrm>
            <a:off x="807660" y="2027792"/>
            <a:ext cx="442671" cy="0"/>
          </a:xfrm>
          <a:prstGeom prst="line">
            <a:avLst/>
          </a:prstGeom>
          <a:noFill/>
          <a:ln w="54864"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9" name="Straight Connector 8"/>
          <p:cNvCxnSpPr/>
          <p:nvPr/>
        </p:nvCxnSpPr>
        <p:spPr bwMode="auto">
          <a:xfrm flipV="1">
            <a:off x="1875210" y="2066622"/>
            <a:ext cx="657976" cy="1142"/>
          </a:xfrm>
          <a:prstGeom prst="line">
            <a:avLst/>
          </a:prstGeom>
          <a:noFill/>
          <a:ln w="54864" cap="flat" cmpd="sng" algn="ctr">
            <a:solidFill>
              <a:srgbClr val="C00000"/>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0" name="Straight Connector 9"/>
          <p:cNvCxnSpPr/>
          <p:nvPr/>
        </p:nvCxnSpPr>
        <p:spPr bwMode="auto">
          <a:xfrm>
            <a:off x="1535439" y="2323704"/>
            <a:ext cx="339771" cy="359131"/>
          </a:xfrm>
          <a:prstGeom prst="line">
            <a:avLst/>
          </a:prstGeom>
          <a:noFill/>
          <a:ln w="54864" cap="flat" cmpd="sng" algn="ctr">
            <a:solidFill>
              <a:schemeClr val="accent6">
                <a:lumMod val="75000"/>
              </a:schemeClr>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2" name="Straight Connector 11"/>
          <p:cNvCxnSpPr/>
          <p:nvPr/>
        </p:nvCxnSpPr>
        <p:spPr bwMode="auto">
          <a:xfrm flipV="1">
            <a:off x="2369291" y="2355891"/>
            <a:ext cx="312949" cy="315240"/>
          </a:xfrm>
          <a:prstGeom prst="line">
            <a:avLst/>
          </a:prstGeom>
          <a:noFill/>
          <a:ln w="54864" cap="flat" cmpd="sng" algn="ctr">
            <a:solidFill>
              <a:schemeClr val="accent6">
                <a:lumMod val="75000"/>
              </a:schemeClr>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3" name="Straight Connector 12"/>
          <p:cNvCxnSpPr/>
          <p:nvPr/>
        </p:nvCxnSpPr>
        <p:spPr bwMode="auto">
          <a:xfrm>
            <a:off x="2533186" y="2850944"/>
            <a:ext cx="442671" cy="0"/>
          </a:xfrm>
          <a:prstGeom prst="line">
            <a:avLst/>
          </a:prstGeom>
          <a:noFill/>
          <a:ln w="54864" cap="flat" cmpd="sng" algn="ctr">
            <a:solidFill>
              <a:srgbClr val="00B050"/>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8" name="Straight Connector 17"/>
          <p:cNvCxnSpPr/>
          <p:nvPr/>
        </p:nvCxnSpPr>
        <p:spPr bwMode="auto">
          <a:xfrm>
            <a:off x="3078021" y="2084040"/>
            <a:ext cx="442671" cy="0"/>
          </a:xfrm>
          <a:prstGeom prst="line">
            <a:avLst/>
          </a:prstGeom>
          <a:noFill/>
          <a:ln w="54864" cap="flat" cmpd="sng" algn="ctr">
            <a:solidFill>
              <a:schemeClr val="accent5">
                <a:lumMod val="75000"/>
              </a:schemeClr>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1" name="Rectangle 20"/>
          <p:cNvSpPr/>
          <p:nvPr/>
        </p:nvSpPr>
        <p:spPr>
          <a:xfrm>
            <a:off x="530615" y="1827737"/>
            <a:ext cx="244790" cy="400110"/>
          </a:xfrm>
          <a:prstGeom prst="rect">
            <a:avLst/>
          </a:prstGeom>
          <a:noFill/>
        </p:spPr>
        <p:txBody>
          <a:bodyPr wrap="square" lIns="91440" tIns="45720" rIns="91440" bIns="45720">
            <a:spAutoFit/>
          </a:bodyPr>
          <a:lstStyle/>
          <a:p>
            <a:pPr algn="ctr"/>
            <a:r>
              <a:rPr lang="en-US" sz="2000" dirty="0">
                <a:ln w="0"/>
                <a:effectLst>
                  <a:outerShdw blurRad="38100" dist="19050" dir="2700000" algn="tl" rotWithShape="0">
                    <a:schemeClr val="dk1">
                      <a:alpha val="40000"/>
                    </a:schemeClr>
                  </a:outerShdw>
                </a:effectLst>
              </a:rPr>
              <a:t>A</a:t>
            </a:r>
            <a:endParaRPr lang="en-US" sz="2000" b="0" cap="none" spc="0" dirty="0">
              <a:ln w="0"/>
              <a:solidFill>
                <a:schemeClr val="tx1"/>
              </a:solidFill>
              <a:effectLst>
                <a:outerShdw blurRad="38100" dist="19050" dir="2700000" algn="tl" rotWithShape="0">
                  <a:schemeClr val="dk1">
                    <a:alpha val="40000"/>
                  </a:schemeClr>
                </a:outerShdw>
              </a:effectLst>
            </a:endParaRPr>
          </a:p>
        </p:txBody>
      </p:sp>
      <p:sp>
        <p:nvSpPr>
          <p:cNvPr id="22" name="Rectangle 21"/>
          <p:cNvSpPr/>
          <p:nvPr/>
        </p:nvSpPr>
        <p:spPr>
          <a:xfrm>
            <a:off x="3564568" y="1866567"/>
            <a:ext cx="244790" cy="400110"/>
          </a:xfrm>
          <a:prstGeom prst="rect">
            <a:avLst/>
          </a:prstGeom>
          <a:noFill/>
        </p:spPr>
        <p:txBody>
          <a:bodyPr wrap="square" lIns="91440" tIns="45720" rIns="91440" bIns="45720">
            <a:spAutoFit/>
          </a:bodyPr>
          <a:lstStyle/>
          <a:p>
            <a:pPr algn="ctr"/>
            <a:r>
              <a:rPr lang="en-US" sz="2000" dirty="0" smtClean="0">
                <a:ln w="0"/>
                <a:solidFill>
                  <a:schemeClr val="accent1"/>
                </a:solidFill>
                <a:effectLst>
                  <a:outerShdw blurRad="38100" dist="19050" dir="2700000" algn="tl" rotWithShape="0">
                    <a:schemeClr val="dk1">
                      <a:alpha val="40000"/>
                    </a:schemeClr>
                  </a:outerShdw>
                </a:effectLst>
              </a:rPr>
              <a:t>B</a:t>
            </a:r>
            <a:endParaRPr lang="en-US" sz="2000" b="0" cap="none" spc="0" dirty="0">
              <a:ln w="0"/>
              <a:solidFill>
                <a:schemeClr val="accent1"/>
              </a:solidFill>
              <a:effectLst>
                <a:outerShdw blurRad="38100" dist="19050" dir="2700000" algn="tl" rotWithShape="0">
                  <a:schemeClr val="dk1">
                    <a:alpha val="40000"/>
                  </a:schemeClr>
                </a:outerShdw>
              </a:effectLst>
            </a:endParaRPr>
          </a:p>
        </p:txBody>
      </p:sp>
      <p:sp>
        <p:nvSpPr>
          <p:cNvPr id="23" name="Rectangle 22"/>
          <p:cNvSpPr/>
          <p:nvPr/>
        </p:nvSpPr>
        <p:spPr>
          <a:xfrm>
            <a:off x="3054566" y="2630648"/>
            <a:ext cx="244790" cy="400110"/>
          </a:xfrm>
          <a:prstGeom prst="rect">
            <a:avLst/>
          </a:prstGeom>
          <a:noFill/>
        </p:spPr>
        <p:txBody>
          <a:bodyPr wrap="square" lIns="91440" tIns="45720" rIns="91440" bIns="45720">
            <a:spAutoFit/>
          </a:bodyPr>
          <a:lstStyle/>
          <a:p>
            <a:pPr algn="ctr"/>
            <a:r>
              <a:rPr lang="en-US" sz="2000" dirty="0">
                <a:ln w="0"/>
                <a:solidFill>
                  <a:srgbClr val="00B050"/>
                </a:solidFill>
                <a:effectLst>
                  <a:outerShdw blurRad="38100" dist="19050" dir="2700000" algn="tl" rotWithShape="0">
                    <a:schemeClr val="dk1">
                      <a:alpha val="40000"/>
                    </a:schemeClr>
                  </a:outerShdw>
                </a:effectLst>
              </a:rPr>
              <a:t>D</a:t>
            </a:r>
            <a:endParaRPr lang="en-US" sz="2000" b="0" cap="none" spc="0" dirty="0">
              <a:ln w="0"/>
              <a:solidFill>
                <a:srgbClr val="00B050"/>
              </a:solidFill>
              <a:effectLst>
                <a:outerShdw blurRad="38100" dist="19050" dir="2700000" algn="tl" rotWithShape="0">
                  <a:schemeClr val="dk1">
                    <a:alpha val="40000"/>
                  </a:schemeClr>
                </a:outerShdw>
              </a:effectLst>
            </a:endParaRPr>
          </a:p>
        </p:txBody>
      </p:sp>
      <p:sp>
        <p:nvSpPr>
          <p:cNvPr id="24" name="Rectangle 23"/>
          <p:cNvSpPr/>
          <p:nvPr/>
        </p:nvSpPr>
        <p:spPr>
          <a:xfrm>
            <a:off x="1699345" y="1538049"/>
            <a:ext cx="941283" cy="369332"/>
          </a:xfrm>
          <a:prstGeom prst="rect">
            <a:avLst/>
          </a:prstGeom>
        </p:spPr>
        <p:txBody>
          <a:bodyPr wrap="none">
            <a:spAutoFit/>
          </a:bodyPr>
          <a:lstStyle/>
          <a:p>
            <a:r>
              <a:rPr lang="en-US" dirty="0" smtClean="0"/>
              <a:t>10* 01*</a:t>
            </a:r>
            <a:endParaRPr lang="en-US" dirty="0"/>
          </a:p>
        </p:txBody>
      </p:sp>
      <p:sp>
        <p:nvSpPr>
          <p:cNvPr id="25" name="Rectangle 24"/>
          <p:cNvSpPr/>
          <p:nvPr/>
        </p:nvSpPr>
        <p:spPr>
          <a:xfrm>
            <a:off x="837397" y="2465199"/>
            <a:ext cx="825867" cy="369332"/>
          </a:xfrm>
          <a:prstGeom prst="rect">
            <a:avLst/>
          </a:prstGeom>
        </p:spPr>
        <p:txBody>
          <a:bodyPr wrap="none">
            <a:spAutoFit/>
          </a:bodyPr>
          <a:lstStyle/>
          <a:p>
            <a:r>
              <a:rPr lang="en-US" dirty="0" smtClean="0"/>
              <a:t>1** ***</a:t>
            </a:r>
            <a:endParaRPr lang="en-US" dirty="0"/>
          </a:p>
        </p:txBody>
      </p:sp>
      <p:sp>
        <p:nvSpPr>
          <p:cNvPr id="26" name="Rectangle 25"/>
          <p:cNvSpPr/>
          <p:nvPr/>
        </p:nvSpPr>
        <p:spPr>
          <a:xfrm>
            <a:off x="2867187" y="1537433"/>
            <a:ext cx="864339" cy="369332"/>
          </a:xfrm>
          <a:prstGeom prst="rect">
            <a:avLst/>
          </a:prstGeom>
        </p:spPr>
        <p:txBody>
          <a:bodyPr wrap="none">
            <a:spAutoFit/>
          </a:bodyPr>
          <a:lstStyle/>
          <a:p>
            <a:r>
              <a:rPr lang="en-US" dirty="0" smtClean="0"/>
              <a:t>10* ***</a:t>
            </a:r>
            <a:endParaRPr lang="en-US" dirty="0"/>
          </a:p>
        </p:txBody>
      </p:sp>
      <p:sp>
        <p:nvSpPr>
          <p:cNvPr id="27" name="Rectangle 26"/>
          <p:cNvSpPr/>
          <p:nvPr/>
        </p:nvSpPr>
        <p:spPr>
          <a:xfrm>
            <a:off x="2409369" y="3025905"/>
            <a:ext cx="889987" cy="369332"/>
          </a:xfrm>
          <a:prstGeom prst="rect">
            <a:avLst/>
          </a:prstGeom>
        </p:spPr>
        <p:txBody>
          <a:bodyPr wrap="none">
            <a:spAutoFit/>
          </a:bodyPr>
          <a:lstStyle/>
          <a:p>
            <a:r>
              <a:rPr lang="en-US" dirty="0"/>
              <a:t> </a:t>
            </a:r>
            <a:r>
              <a:rPr lang="en-US" dirty="0" smtClean="0"/>
              <a:t>*** 1**</a:t>
            </a:r>
            <a:endParaRPr lang="en-US" dirty="0"/>
          </a:p>
        </p:txBody>
      </p:sp>
      <p:sp>
        <p:nvSpPr>
          <p:cNvPr id="28" name="Rectangle 27"/>
          <p:cNvSpPr/>
          <p:nvPr/>
        </p:nvSpPr>
        <p:spPr>
          <a:xfrm>
            <a:off x="2694825" y="2381535"/>
            <a:ext cx="1909497" cy="369332"/>
          </a:xfrm>
          <a:prstGeom prst="rect">
            <a:avLst/>
          </a:prstGeom>
        </p:spPr>
        <p:txBody>
          <a:bodyPr wrap="none">
            <a:spAutoFit/>
          </a:bodyPr>
          <a:lstStyle/>
          <a:p>
            <a:r>
              <a:rPr lang="en-US" dirty="0" smtClean="0"/>
              <a:t>1** *** </a:t>
            </a:r>
            <a:r>
              <a:rPr lang="en-US" dirty="0" err="1"/>
              <a:t>dst</a:t>
            </a:r>
            <a:r>
              <a:rPr lang="en-US" dirty="0"/>
              <a:t>[1] := </a:t>
            </a:r>
            <a:r>
              <a:rPr lang="en-US" dirty="0" smtClean="0"/>
              <a:t>0</a:t>
            </a:r>
            <a:endParaRPr lang="en-US" dirty="0"/>
          </a:p>
        </p:txBody>
      </p:sp>
      <p:sp>
        <p:nvSpPr>
          <p:cNvPr id="7" name="TextBox 6"/>
          <p:cNvSpPr txBox="1"/>
          <p:nvPr/>
        </p:nvSpPr>
        <p:spPr>
          <a:xfrm>
            <a:off x="565152" y="3462066"/>
            <a:ext cx="3839577" cy="369332"/>
          </a:xfrm>
          <a:prstGeom prst="rect">
            <a:avLst/>
          </a:prstGeom>
          <a:noFill/>
        </p:spPr>
        <p:txBody>
          <a:bodyPr wrap="none" rtlCol="0">
            <a:spAutoFit/>
          </a:bodyPr>
          <a:lstStyle/>
          <a:p>
            <a:r>
              <a:rPr lang="en-US" dirty="0" smtClean="0"/>
              <a:t>Which packets can reach B from A?</a:t>
            </a:r>
            <a:endParaRPr lang="en-US" dirty="0"/>
          </a:p>
        </p:txBody>
      </p:sp>
      <p:pic>
        <p:nvPicPr>
          <p:cNvPr id="29" name="Picture 28"/>
          <p:cNvPicPr>
            <a:picLocks noChangeAspect="1"/>
          </p:cNvPicPr>
          <p:nvPr/>
        </p:nvPicPr>
        <p:blipFill rotWithShape="1">
          <a:blip r:embed="rId3"/>
          <a:srcRect l="32167" t="14889" r="34583" b="51811"/>
          <a:stretch/>
        </p:blipFill>
        <p:spPr>
          <a:xfrm>
            <a:off x="4860024" y="1256308"/>
            <a:ext cx="4084320" cy="2300922"/>
          </a:xfrm>
          <a:prstGeom prst="rect">
            <a:avLst/>
          </a:prstGeom>
        </p:spPr>
      </p:pic>
      <mc:AlternateContent xmlns:mc="http://schemas.openxmlformats.org/markup-compatibility/2006" xmlns:a14="http://schemas.microsoft.com/office/drawing/2010/main">
        <mc:Choice Requires="a14">
          <p:sp>
            <p:nvSpPr>
              <p:cNvPr id="14" name="TextBox 13"/>
              <p:cNvSpPr txBox="1"/>
              <p:nvPr/>
            </p:nvSpPr>
            <p:spPr>
              <a:xfrm>
                <a:off x="5013960" y="4212550"/>
                <a:ext cx="4130040" cy="221599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d>
                        <m:dPr>
                          <m:ctrlPr>
                            <a:rPr lang="en-US" b="0" i="1" smtClean="0">
                              <a:latin typeface="Cambria Math" panose="02040503050406030204" pitchFamily="18" charset="0"/>
                            </a:rPr>
                          </m:ctrlPr>
                        </m:dPr>
                        <m:e>
                          <m:r>
                            <a:rPr lang="en-US" b="0" i="1" smtClean="0">
                              <a:latin typeface="Cambria Math" panose="02040503050406030204" pitchFamily="18" charset="0"/>
                            </a:rPr>
                            <m:t>𝑠𝑟𝑐</m:t>
                          </m:r>
                          <m:r>
                            <a:rPr lang="en-US" b="0" i="1" smtClean="0">
                              <a:latin typeface="Cambria Math" panose="02040503050406030204" pitchFamily="18" charset="0"/>
                            </a:rPr>
                            <m:t>,</m:t>
                          </m:r>
                          <m:r>
                            <a:rPr lang="en-US" b="0" i="1" smtClean="0">
                              <a:latin typeface="Cambria Math" panose="02040503050406030204" pitchFamily="18" charset="0"/>
                            </a:rPr>
                            <m:t>𝑑𝑠𝑡</m:t>
                          </m:r>
                          <m:r>
                            <a:rPr lang="en-US" b="0" i="1" smtClean="0">
                              <a:latin typeface="Cambria Math" panose="02040503050406030204" pitchFamily="18" charset="0"/>
                            </a:rPr>
                            <m:t>,</m:t>
                          </m:r>
                          <m:r>
                            <a:rPr lang="en-US" b="0" i="1" smtClean="0">
                              <a:latin typeface="Cambria Math" panose="02040503050406030204" pitchFamily="18" charset="0"/>
                            </a:rPr>
                            <m:t>𝑠𝑟</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𝑐</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rPr>
                            <m:t>𝑑𝑠</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m:t>
                              </m:r>
                            </m:sup>
                          </m:sSup>
                          <m:r>
                            <a:rPr lang="en-US" b="0" i="1" smtClean="0">
                              <a:latin typeface="Cambria Math" panose="02040503050406030204" pitchFamily="18" charset="0"/>
                            </a:rPr>
                            <m:t>, ℓ</m:t>
                          </m:r>
                          <m:r>
                            <m:rPr>
                              <m:lit/>
                            </m:rPr>
                            <a:rPr lang="en-US" b="0" i="1" smtClean="0">
                              <a:latin typeface="Cambria Math" panose="02040503050406030204" pitchFamily="18" charset="0"/>
                            </a:rPr>
                            <m:t>,</m:t>
                          </m:r>
                          <m:r>
                            <a:rPr lang="en-US" b="0" i="1" smtClean="0">
                              <a:latin typeface="Cambria Math" panose="02040503050406030204" pitchFamily="18" charset="0"/>
                            </a:rPr>
                            <m:t>ℓ′</m:t>
                          </m:r>
                        </m:e>
                      </m:d>
                      <m:r>
                        <a:rPr lang="en-US" b="0" i="1" smtClean="0">
                          <a:latin typeface="Cambria Math" panose="02040503050406030204" pitchFamily="18" charset="0"/>
                        </a:rPr>
                        <m:t>≔ </m:t>
                      </m:r>
                    </m:oMath>
                  </m:oMathPara>
                </a14:m>
                <a:endParaRPr lang="en-US" b="0" dirty="0" smtClean="0"/>
              </a:p>
              <a:p>
                <a:r>
                  <a:rPr lang="en-US" b="0" dirty="0" smtClean="0"/>
                  <a:t>	</a:t>
                </a:r>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ℓ=</m:t>
                        </m:r>
                        <m:r>
                          <a:rPr lang="en-US" b="0" i="1" smtClean="0">
                            <a:latin typeface="Cambria Math" panose="02040503050406030204" pitchFamily="18" charset="0"/>
                          </a:rPr>
                          <m:t>𝑅</m:t>
                        </m:r>
                        <m:r>
                          <a:rPr lang="en-US" b="0" i="1" smtClean="0">
                            <a:latin typeface="Cambria Math" panose="02040503050406030204" pitchFamily="18" charset="0"/>
                          </a:rPr>
                          <m:t>1∧</m:t>
                        </m:r>
                        <m:r>
                          <a:rPr lang="en-US" b="0" i="1" smtClean="0">
                            <a:latin typeface="Cambria Math" panose="02040503050406030204" pitchFamily="18" charset="0"/>
                          </a:rPr>
                          <m:t>𝐺</m:t>
                        </m:r>
                      </m:e>
                      <m:sub>
                        <m:r>
                          <a:rPr lang="en-US" b="0" i="1" smtClean="0">
                            <a:latin typeface="Cambria Math" panose="02040503050406030204" pitchFamily="18" charset="0"/>
                          </a:rPr>
                          <m:t>12</m:t>
                        </m:r>
                      </m:sub>
                    </m:sSub>
                    <m:r>
                      <a:rPr lang="en-US" b="0" i="1" smtClean="0">
                        <a:latin typeface="Cambria Math" panose="02040503050406030204" pitchFamily="18" charset="0"/>
                      </a:rPr>
                      <m:t>∧</m:t>
                    </m:r>
                    <m:r>
                      <a:rPr lang="en-US" b="0" i="1" smtClean="0">
                        <a:latin typeface="Cambria Math" panose="02040503050406030204" pitchFamily="18" charset="0"/>
                      </a:rPr>
                      <m:t>𝐼𝑑</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ℓ</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rPr>
                      <m:t>𝑅</m:t>
                    </m:r>
                    <m:r>
                      <a:rPr lang="en-US" b="0" i="1" smtClean="0">
                        <a:latin typeface="Cambria Math" panose="02040503050406030204" pitchFamily="18" charset="0"/>
                      </a:rPr>
                      <m:t>2</m:t>
                    </m:r>
                  </m:oMath>
                </a14:m>
                <a:endParaRPr lang="en-US" b="0" i="1" dirty="0" smtClean="0">
                  <a:latin typeface="Cambria Math" panose="02040503050406030204" pitchFamily="18" charset="0"/>
                </a:endParaRPr>
              </a:p>
              <a:p>
                <a:r>
                  <a:rPr lang="en-US" b="0" dirty="0" smtClean="0"/>
                  <a:t>	</a:t>
                </a:r>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ℓ=</m:t>
                        </m:r>
                        <m:r>
                          <a:rPr lang="en-US" b="0" i="1" smtClean="0">
                            <a:latin typeface="Cambria Math" panose="02040503050406030204" pitchFamily="18" charset="0"/>
                          </a:rPr>
                          <m:t>𝑅</m:t>
                        </m:r>
                        <m:r>
                          <a:rPr lang="en-US" b="0" i="1" smtClean="0">
                            <a:latin typeface="Cambria Math" panose="02040503050406030204" pitchFamily="18" charset="0"/>
                          </a:rPr>
                          <m:t>1∧</m:t>
                        </m:r>
                        <m:r>
                          <a:rPr lang="en-US" b="0" i="1" smtClean="0">
                            <a:latin typeface="Cambria Math" panose="02040503050406030204" pitchFamily="18" charset="0"/>
                          </a:rPr>
                          <m:t>𝐺</m:t>
                        </m:r>
                      </m:e>
                      <m:sub>
                        <m:r>
                          <a:rPr lang="en-US" b="0" i="1" smtClean="0">
                            <a:latin typeface="Cambria Math" panose="02040503050406030204" pitchFamily="18" charset="0"/>
                          </a:rPr>
                          <m:t>13</m:t>
                        </m:r>
                      </m:sub>
                    </m:sSub>
                    <m:r>
                      <a:rPr lang="en-US" b="0" i="1" smtClean="0">
                        <a:latin typeface="Cambria Math" panose="02040503050406030204" pitchFamily="18" charset="0"/>
                      </a:rPr>
                      <m:t>∧</m:t>
                    </m:r>
                    <m:r>
                      <a:rPr lang="en-US" b="0" i="1" smtClean="0">
                        <a:latin typeface="Cambria Math" panose="02040503050406030204" pitchFamily="18" charset="0"/>
                      </a:rPr>
                      <m:t>𝐼𝑑</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ℓ</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rPr>
                      <m:t>𝑅</m:t>
                    </m:r>
                    <m:r>
                      <a:rPr lang="en-US" b="0" i="1" smtClean="0">
                        <a:latin typeface="Cambria Math" panose="02040503050406030204" pitchFamily="18" charset="0"/>
                      </a:rPr>
                      <m:t>3 </m:t>
                    </m:r>
                  </m:oMath>
                </a14:m>
                <a:r>
                  <a:rPr lang="en-US" b="0" dirty="0" smtClean="0"/>
                  <a:t/>
                </a:r>
                <a:br>
                  <a:rPr lang="en-US" b="0" dirty="0" smtClean="0"/>
                </a:br>
                <a:r>
                  <a:rPr lang="en-US" b="0" dirty="0" smtClean="0"/>
                  <a:t>	</a:t>
                </a:r>
                <a14:m>
                  <m:oMath xmlns:m="http://schemas.openxmlformats.org/officeDocument/2006/math">
                    <m:r>
                      <a:rPr lang="en-US" b="0" i="1" smtClean="0">
                        <a:latin typeface="Cambria Math" panose="02040503050406030204" pitchFamily="18" charset="0"/>
                      </a:rPr>
                      <m:t>∨ℓ=</m:t>
                    </m:r>
                    <m:r>
                      <a:rPr lang="en-US" b="0" i="1" smtClean="0">
                        <a:latin typeface="Cambria Math" panose="02040503050406030204" pitchFamily="18" charset="0"/>
                      </a:rPr>
                      <m:t>𝑅</m:t>
                    </m:r>
                    <m:r>
                      <a:rPr lang="en-US" b="0" i="1" smtClean="0">
                        <a:latin typeface="Cambria Math" panose="02040503050406030204" pitchFamily="18" charset="0"/>
                      </a:rPr>
                      <m:t>3∧</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𝐺</m:t>
                        </m:r>
                      </m:e>
                      <m:sub>
                        <m:r>
                          <a:rPr lang="en-US" b="0" i="1" smtClean="0">
                            <a:latin typeface="Cambria Math" panose="02040503050406030204" pitchFamily="18" charset="0"/>
                          </a:rPr>
                          <m:t>3</m:t>
                        </m:r>
                        <m:r>
                          <a:rPr lang="en-US" b="0" i="1" smtClean="0">
                            <a:latin typeface="Cambria Math" panose="02040503050406030204" pitchFamily="18" charset="0"/>
                          </a:rPr>
                          <m:t>𝐷</m:t>
                        </m:r>
                      </m:sub>
                    </m:sSub>
                    <m:r>
                      <a:rPr lang="en-US" b="0" i="1" smtClean="0">
                        <a:latin typeface="Cambria Math" panose="02040503050406030204" pitchFamily="18" charset="0"/>
                      </a:rPr>
                      <m:t>∧</m:t>
                    </m:r>
                    <m:r>
                      <a:rPr lang="en-US" b="0" i="1" smtClean="0">
                        <a:latin typeface="Cambria Math" panose="02040503050406030204" pitchFamily="18" charset="0"/>
                      </a:rPr>
                      <m:t>𝐼𝑑</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ℓ</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rPr>
                      <m:t>𝐷</m:t>
                    </m:r>
                  </m:oMath>
                </a14:m>
                <a:endParaRPr lang="en-US" b="0" i="1" dirty="0" smtClean="0">
                  <a:latin typeface="Cambria Math" panose="02040503050406030204" pitchFamily="18" charset="0"/>
                </a:endParaRPr>
              </a:p>
              <a:p>
                <a:r>
                  <a:rPr lang="en-US" b="0" dirty="0" smtClean="0"/>
                  <a:t>	</a:t>
                </a:r>
                <a14:m>
                  <m:oMath xmlns:m="http://schemas.openxmlformats.org/officeDocument/2006/math">
                    <m:r>
                      <a:rPr lang="en-US" b="0" i="1" smtClean="0">
                        <a:latin typeface="Cambria Math" panose="02040503050406030204" pitchFamily="18" charset="0"/>
                      </a:rPr>
                      <m:t>∨ℓ=</m:t>
                    </m:r>
                    <m:r>
                      <a:rPr lang="en-US" b="0" i="1" smtClean="0">
                        <a:latin typeface="Cambria Math" panose="02040503050406030204" pitchFamily="18" charset="0"/>
                      </a:rPr>
                      <m:t>𝑅</m:t>
                    </m:r>
                    <m:r>
                      <a:rPr lang="en-US" b="0" i="1" smtClean="0">
                        <a:latin typeface="Cambria Math" panose="02040503050406030204" pitchFamily="18" charset="0"/>
                      </a:rPr>
                      <m:t>3∧</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𝐺</m:t>
                        </m:r>
                      </m:e>
                      <m:sub>
                        <m:r>
                          <a:rPr lang="en-US" b="0" i="1" smtClean="0">
                            <a:latin typeface="Cambria Math" panose="02040503050406030204" pitchFamily="18" charset="0"/>
                          </a:rPr>
                          <m:t>32</m:t>
                        </m:r>
                      </m:sub>
                    </m:sSub>
                    <m:r>
                      <a:rPr lang="en-US" b="0" i="1" smtClean="0">
                        <a:latin typeface="Cambria Math" panose="02040503050406030204" pitchFamily="18" charset="0"/>
                      </a:rPr>
                      <m:t>∧</m:t>
                    </m:r>
                    <m:r>
                      <a:rPr lang="en-US" b="0" i="1" smtClean="0">
                        <a:latin typeface="Cambria Math" panose="02040503050406030204" pitchFamily="18" charset="0"/>
                      </a:rPr>
                      <m:t>𝑆𝑒𝑡</m:t>
                    </m:r>
                    <m:r>
                      <a:rPr lang="en-US" b="0" i="1" smtClean="0">
                        <a:latin typeface="Cambria Math" panose="02040503050406030204" pitchFamily="18" charset="0"/>
                      </a:rPr>
                      <m:t>0∧</m:t>
                    </m:r>
                    <m:sSup>
                      <m:sSupPr>
                        <m:ctrlPr>
                          <a:rPr lang="en-US" b="0" i="1" smtClean="0">
                            <a:latin typeface="Cambria Math" panose="02040503050406030204" pitchFamily="18" charset="0"/>
                          </a:rPr>
                        </m:ctrlPr>
                      </m:sSupPr>
                      <m:e>
                        <m:r>
                          <a:rPr lang="en-US" b="0" i="1" smtClean="0">
                            <a:latin typeface="Cambria Math" panose="02040503050406030204" pitchFamily="18" charset="0"/>
                          </a:rPr>
                          <m:t>ℓ</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rPr>
                      <m:t>𝑅</m:t>
                    </m:r>
                    <m:r>
                      <a:rPr lang="en-US" b="0" i="1" smtClean="0">
                        <a:latin typeface="Cambria Math" panose="02040503050406030204" pitchFamily="18" charset="0"/>
                      </a:rPr>
                      <m:t>2 </m:t>
                    </m:r>
                  </m:oMath>
                </a14:m>
                <a:endParaRPr lang="en-US" b="0" i="1" dirty="0" smtClean="0">
                  <a:latin typeface="Cambria Math" panose="02040503050406030204" pitchFamily="18" charset="0"/>
                </a:endParaRPr>
              </a:p>
              <a:p>
                <a:r>
                  <a:rPr lang="en-US" b="0" dirty="0" smtClean="0"/>
                  <a:t>	</a:t>
                </a:r>
                <a14:m>
                  <m:oMath xmlns:m="http://schemas.openxmlformats.org/officeDocument/2006/math">
                    <m:r>
                      <a:rPr lang="en-US" b="0" i="1" smtClean="0">
                        <a:latin typeface="Cambria Math" panose="02040503050406030204" pitchFamily="18" charset="0"/>
                      </a:rPr>
                      <m:t>∨ℓ=</m:t>
                    </m:r>
                    <m:r>
                      <a:rPr lang="en-US" b="0" i="1" smtClean="0">
                        <a:latin typeface="Cambria Math" panose="02040503050406030204" pitchFamily="18" charset="0"/>
                      </a:rPr>
                      <m:t>𝑅</m:t>
                    </m:r>
                    <m:r>
                      <a:rPr lang="en-US" b="0" i="1" smtClean="0">
                        <a:latin typeface="Cambria Math" panose="02040503050406030204" pitchFamily="18" charset="0"/>
                      </a:rPr>
                      <m:t>2∧</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𝐺</m:t>
                        </m:r>
                      </m:e>
                      <m:sub>
                        <m:r>
                          <a:rPr lang="en-US" b="0" i="1" smtClean="0">
                            <a:latin typeface="Cambria Math" panose="02040503050406030204" pitchFamily="18" charset="0"/>
                          </a:rPr>
                          <m:t>2</m:t>
                        </m:r>
                        <m:r>
                          <a:rPr lang="en-US" b="0" i="1" smtClean="0">
                            <a:latin typeface="Cambria Math" panose="02040503050406030204" pitchFamily="18" charset="0"/>
                          </a:rPr>
                          <m:t>𝐵</m:t>
                        </m:r>
                      </m:sub>
                    </m:sSub>
                    <m:r>
                      <a:rPr lang="en-US" b="0" i="1" smtClean="0">
                        <a:latin typeface="Cambria Math" panose="02040503050406030204" pitchFamily="18" charset="0"/>
                      </a:rPr>
                      <m:t>∧</m:t>
                    </m:r>
                    <m:r>
                      <a:rPr lang="en-US" b="0" i="1" smtClean="0">
                        <a:latin typeface="Cambria Math" panose="02040503050406030204" pitchFamily="18" charset="0"/>
                      </a:rPr>
                      <m:t>𝐼𝑑</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ℓ</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rPr>
                      <m:t>𝐵</m:t>
                    </m:r>
                  </m:oMath>
                </a14:m>
                <a:endParaRPr lang="en-US" b="0" dirty="0" smtClean="0"/>
              </a:p>
              <a:p>
                <a:r>
                  <a:rPr lang="en-US" b="0" dirty="0" smtClean="0"/>
                  <a:t/>
                </a:r>
                <a:br>
                  <a:rPr lang="en-US" b="0" dirty="0" smtClean="0"/>
                </a:br>
                <a:endParaRPr lang="en-US" dirty="0"/>
              </a:p>
            </p:txBody>
          </p:sp>
        </mc:Choice>
        <mc:Fallback xmlns="">
          <p:sp>
            <p:nvSpPr>
              <p:cNvPr id="14" name="TextBox 13"/>
              <p:cNvSpPr txBox="1">
                <a:spLocks noRot="1" noChangeAspect="1" noMove="1" noResize="1" noEditPoints="1" noAdjustHandles="1" noChangeArrowheads="1" noChangeShapeType="1" noTextEdit="1"/>
              </p:cNvSpPr>
              <p:nvPr/>
            </p:nvSpPr>
            <p:spPr>
              <a:xfrm>
                <a:off x="5013960" y="4212550"/>
                <a:ext cx="4130040" cy="2215991"/>
              </a:xfrm>
              <a:prstGeom prst="rect">
                <a:avLst/>
              </a:prstGeom>
              <a:blipFill>
                <a:blip r:embed="rId4"/>
                <a:stretch>
                  <a:fillRect t="-275" r="-1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565152" y="4330128"/>
                <a:ext cx="4618786" cy="1384995"/>
              </a:xfrm>
              <a:prstGeom prst="rect">
                <a:avLst/>
              </a:prstGeom>
              <a:noFill/>
            </p:spPr>
            <p:txBody>
              <a:bodyPr wrap="square" lIns="0" tIns="0" rIns="0" bIns="0" rtlCol="0">
                <a:spAutoFit/>
              </a:bodyPr>
              <a:lstStyle/>
              <a:p>
                <a:r>
                  <a:rPr lang="en-US" dirty="0" smtClean="0"/>
                  <a:t> </a:t>
                </a:r>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ℓ</m:t>
                        </m:r>
                      </m:e>
                      <m:sub>
                        <m:r>
                          <a:rPr lang="en-US" i="1">
                            <a:latin typeface="Cambria Math" panose="02040503050406030204" pitchFamily="18" charset="0"/>
                          </a:rPr>
                          <m:t>0</m:t>
                        </m:r>
                      </m:sub>
                    </m:sSub>
                    <m:r>
                      <a:rPr lang="en-US" i="1">
                        <a:latin typeface="Cambria Math" panose="02040503050406030204" pitchFamily="18" charset="0"/>
                      </a:rPr>
                      <m:t>=</m:t>
                    </m:r>
                    <m:r>
                      <a:rPr lang="en-US" i="1">
                        <a:latin typeface="Cambria Math" panose="02040503050406030204" pitchFamily="18" charset="0"/>
                      </a:rPr>
                      <m:t>𝐴</m:t>
                    </m:r>
                    <m:r>
                      <a:rPr lang="en-US" i="1">
                        <a:latin typeface="Cambria Math" panose="02040503050406030204" pitchFamily="18" charset="0"/>
                      </a:rPr>
                      <m:t>∧</m:t>
                    </m:r>
                  </m:oMath>
                </a14:m>
                <a:r>
                  <a:rPr lang="en-US" i="1" dirty="0" smtClean="0">
                    <a:latin typeface="Cambria Math" panose="02040503050406030204" pitchFamily="18" charset="0"/>
                  </a:rPr>
                  <a:t/>
                </a:r>
                <a:br>
                  <a:rPr lang="en-US" i="1" dirty="0" smtClean="0">
                    <a:latin typeface="Cambria Math" panose="02040503050406030204" pitchFamily="18" charset="0"/>
                  </a:rPr>
                </a:br>
                <a:r>
                  <a:rPr lang="en-US" i="1" dirty="0" smtClean="0">
                    <a:latin typeface="Cambria Math" panose="02040503050406030204" pitchFamily="18" charset="0"/>
                  </a:rPr>
                  <a:t> </a:t>
                </a:r>
                <a14:m>
                  <m:oMath xmlns:m="http://schemas.openxmlformats.org/officeDocument/2006/math">
                    <m:r>
                      <a:rPr lang="en-US" i="1">
                        <a:latin typeface="Cambria Math" panose="02040503050406030204" pitchFamily="18" charset="0"/>
                      </a:rPr>
                      <m:t>𝑇</m:t>
                    </m:r>
                    <m:d>
                      <m:dPr>
                        <m:ctrlPr>
                          <a:rPr lang="en-US" i="1">
                            <a:latin typeface="Cambria Math" panose="02040503050406030204" pitchFamily="18" charset="0"/>
                          </a:rPr>
                        </m:ctrlPr>
                      </m:dPr>
                      <m:e>
                        <m:r>
                          <a:rPr lang="en-US" i="1">
                            <a:latin typeface="Cambria Math" panose="02040503050406030204" pitchFamily="18" charset="0"/>
                          </a:rPr>
                          <m:t>𝑠𝑟</m:t>
                        </m:r>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0</m:t>
                            </m:r>
                          </m:sub>
                        </m:sSub>
                        <m:r>
                          <a:rPr lang="en-US" i="1">
                            <a:latin typeface="Cambria Math" panose="02040503050406030204" pitchFamily="18" charset="0"/>
                          </a:rPr>
                          <m:t>,</m:t>
                        </m:r>
                        <m:r>
                          <a:rPr lang="en-US" i="1">
                            <a:latin typeface="Cambria Math" panose="02040503050406030204" pitchFamily="18" charset="0"/>
                          </a:rPr>
                          <m:t>𝑑𝑠</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0</m:t>
                            </m:r>
                          </m:sub>
                        </m:sSub>
                        <m:r>
                          <a:rPr lang="en-US" i="1">
                            <a:latin typeface="Cambria Math" panose="02040503050406030204" pitchFamily="18" charset="0"/>
                          </a:rPr>
                          <m:t>,</m:t>
                        </m:r>
                        <m:r>
                          <a:rPr lang="en-US" i="1">
                            <a:latin typeface="Cambria Math" panose="02040503050406030204" pitchFamily="18" charset="0"/>
                          </a:rPr>
                          <m:t>𝑠𝑟</m:t>
                        </m:r>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1</m:t>
                            </m:r>
                          </m:sub>
                        </m:sSub>
                        <m:r>
                          <a:rPr lang="en-US" i="1">
                            <a:latin typeface="Cambria Math" panose="02040503050406030204" pitchFamily="18" charset="0"/>
                          </a:rPr>
                          <m:t>,</m:t>
                        </m:r>
                        <m:r>
                          <a:rPr lang="en-US" i="1">
                            <a:latin typeface="Cambria Math" panose="02040503050406030204" pitchFamily="18" charset="0"/>
                          </a:rPr>
                          <m:t>𝑑𝑠</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ℓ</m:t>
                            </m:r>
                          </m:e>
                          <m:sub>
                            <m:r>
                              <a:rPr lang="en-US" i="1">
                                <a:latin typeface="Cambria Math" panose="02040503050406030204" pitchFamily="18" charset="0"/>
                              </a:rPr>
                              <m:t>0</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ℓ</m:t>
                            </m:r>
                          </m:e>
                          <m:sub>
                            <m:r>
                              <a:rPr lang="en-US" i="1">
                                <a:latin typeface="Cambria Math" panose="02040503050406030204" pitchFamily="18" charset="0"/>
                              </a:rPr>
                              <m:t>1</m:t>
                            </m:r>
                          </m:sub>
                        </m:sSub>
                      </m:e>
                    </m:d>
                    <m:r>
                      <a:rPr lang="en-US" b="0" i="1" smtClean="0">
                        <a:latin typeface="Cambria Math" panose="02040503050406030204" pitchFamily="18" charset="0"/>
                      </a:rPr>
                      <m:t>∧</m:t>
                    </m:r>
                  </m:oMath>
                </a14:m>
                <a:r>
                  <a:rPr lang="en-US" b="0" i="1" dirty="0" smtClean="0">
                    <a:latin typeface="Cambria Math" panose="02040503050406030204" pitchFamily="18" charset="0"/>
                  </a:rPr>
                  <a:t/>
                </a:r>
                <a:br>
                  <a:rPr lang="en-US" b="0" i="1" dirty="0" smtClean="0">
                    <a:latin typeface="Cambria Math" panose="02040503050406030204" pitchFamily="18" charset="0"/>
                  </a:rPr>
                </a:br>
                <a14:m>
                  <m:oMath xmlns:m="http://schemas.openxmlformats.org/officeDocument/2006/math">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ℓ</m:t>
                        </m:r>
                      </m:e>
                      <m:sub>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oMath>
                </a14:m>
                <a:r>
                  <a:rPr lang="en-US" dirty="0"/>
                  <a:t> </a:t>
                </a:r>
                <a14:m>
                  <m:oMath xmlns:m="http://schemas.openxmlformats.org/officeDocument/2006/math">
                    <m:r>
                      <a:rPr lang="en-US" b="0" i="0" smtClean="0">
                        <a:latin typeface="Cambria Math" panose="02040503050406030204" pitchFamily="18" charset="0"/>
                      </a:rPr>
                      <m:t>(</m:t>
                    </m:r>
                    <m:r>
                      <a:rPr lang="en-US" i="1">
                        <a:latin typeface="Cambria Math" panose="02040503050406030204" pitchFamily="18" charset="0"/>
                      </a:rPr>
                      <m:t>𝑇</m:t>
                    </m:r>
                    <m:d>
                      <m:dPr>
                        <m:ctrlPr>
                          <a:rPr lang="en-US" i="1">
                            <a:latin typeface="Cambria Math" panose="02040503050406030204" pitchFamily="18" charset="0"/>
                          </a:rPr>
                        </m:ctrlPr>
                      </m:dPr>
                      <m:e>
                        <m:r>
                          <a:rPr lang="en-US" i="1">
                            <a:latin typeface="Cambria Math" panose="02040503050406030204" pitchFamily="18" charset="0"/>
                          </a:rPr>
                          <m:t>𝑠𝑟</m:t>
                        </m:r>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b="0" i="1" smtClean="0">
                                <a:latin typeface="Cambria Math" panose="02040503050406030204" pitchFamily="18" charset="0"/>
                              </a:rPr>
                              <m:t>1</m:t>
                            </m:r>
                          </m:sub>
                        </m:sSub>
                        <m:r>
                          <a:rPr lang="en-US" i="1">
                            <a:latin typeface="Cambria Math" panose="02040503050406030204" pitchFamily="18" charset="0"/>
                          </a:rPr>
                          <m:t>,</m:t>
                        </m:r>
                        <m:r>
                          <a:rPr lang="en-US" i="1">
                            <a:latin typeface="Cambria Math" panose="02040503050406030204" pitchFamily="18" charset="0"/>
                          </a:rPr>
                          <m:t>𝑑𝑠</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b="0" i="1" smtClean="0">
                                <a:latin typeface="Cambria Math" panose="02040503050406030204" pitchFamily="18" charset="0"/>
                              </a:rPr>
                              <m:t>1</m:t>
                            </m:r>
                          </m:sub>
                        </m:sSub>
                        <m:r>
                          <a:rPr lang="en-US" i="1">
                            <a:latin typeface="Cambria Math" panose="02040503050406030204" pitchFamily="18" charset="0"/>
                          </a:rPr>
                          <m:t>,</m:t>
                        </m:r>
                        <m:r>
                          <a:rPr lang="en-US" i="1">
                            <a:latin typeface="Cambria Math" panose="02040503050406030204" pitchFamily="18" charset="0"/>
                          </a:rPr>
                          <m:t>𝑠𝑟</m:t>
                        </m:r>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b="0" i="1" smtClean="0">
                                <a:latin typeface="Cambria Math" panose="02040503050406030204" pitchFamily="18" charset="0"/>
                              </a:rPr>
                              <m:t>2</m:t>
                            </m:r>
                          </m:sub>
                        </m:sSub>
                        <m:r>
                          <a:rPr lang="en-US" i="1">
                            <a:latin typeface="Cambria Math" panose="02040503050406030204" pitchFamily="18" charset="0"/>
                          </a:rPr>
                          <m:t>,</m:t>
                        </m:r>
                        <m:r>
                          <a:rPr lang="en-US" i="1">
                            <a:latin typeface="Cambria Math" panose="02040503050406030204" pitchFamily="18" charset="0"/>
                          </a:rPr>
                          <m:t>𝑑𝑠</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b="0" i="1" smtClean="0">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ℓ</m:t>
                            </m:r>
                          </m:e>
                          <m:sub>
                            <m:r>
                              <a:rPr lang="en-US" b="0" i="1" smtClean="0">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ℓ</m:t>
                            </m:r>
                          </m:e>
                          <m:sub>
                            <m:r>
                              <a:rPr lang="en-US" b="0" i="1" smtClean="0">
                                <a:latin typeface="Cambria Math" panose="02040503050406030204" pitchFamily="18" charset="0"/>
                              </a:rPr>
                              <m:t>2</m:t>
                            </m:r>
                          </m:sub>
                        </m:sSub>
                      </m:e>
                    </m:d>
                    <m:r>
                      <a:rPr lang="en-US" i="1">
                        <a:latin typeface="Cambria Math" panose="02040503050406030204" pitchFamily="18" charset="0"/>
                      </a:rPr>
                      <m:t>∧</m:t>
                    </m:r>
                  </m:oMath>
                </a14:m>
                <a:endParaRPr lang="en-US" i="1" dirty="0" smtClean="0">
                  <a:latin typeface="Cambria Math" panose="02040503050406030204" pitchFamily="18" charset="0"/>
                </a:endParaRPr>
              </a:p>
              <a:p>
                <a:r>
                  <a:rPr lang="en-US" b="0" dirty="0" smtClean="0"/>
                  <a:t> </a:t>
                </a:r>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ℓ</m:t>
                        </m:r>
                      </m:e>
                      <m:sub>
                        <m:r>
                          <a:rPr lang="en-US" b="0" i="1" smtClean="0">
                            <a:latin typeface="Cambria Math" panose="02040503050406030204" pitchFamily="18" charset="0"/>
                          </a:rPr>
                          <m:t>2</m:t>
                        </m:r>
                      </m:sub>
                    </m:sSub>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a:latin typeface="Cambria Math" panose="02040503050406030204" pitchFamily="18" charset="0"/>
                      </a:rPr>
                      <m:t>(</m:t>
                    </m:r>
                    <m:r>
                      <a:rPr lang="en-US" i="1">
                        <a:latin typeface="Cambria Math" panose="02040503050406030204" pitchFamily="18" charset="0"/>
                      </a:rPr>
                      <m:t>𝑇</m:t>
                    </m:r>
                    <m:d>
                      <m:dPr>
                        <m:ctrlPr>
                          <a:rPr lang="en-US" i="1">
                            <a:latin typeface="Cambria Math" panose="02040503050406030204" pitchFamily="18" charset="0"/>
                          </a:rPr>
                        </m:ctrlPr>
                      </m:dPr>
                      <m:e>
                        <m:r>
                          <a:rPr lang="en-US" i="1">
                            <a:latin typeface="Cambria Math" panose="02040503050406030204" pitchFamily="18" charset="0"/>
                          </a:rPr>
                          <m:t>𝑠𝑟</m:t>
                        </m:r>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b="0" i="1" smtClean="0">
                                <a:latin typeface="Cambria Math" panose="02040503050406030204" pitchFamily="18" charset="0"/>
                              </a:rPr>
                              <m:t>2</m:t>
                            </m:r>
                          </m:sub>
                        </m:sSub>
                        <m:r>
                          <a:rPr lang="en-US" i="1">
                            <a:latin typeface="Cambria Math" panose="02040503050406030204" pitchFamily="18" charset="0"/>
                          </a:rPr>
                          <m:t>,</m:t>
                        </m:r>
                        <m:r>
                          <a:rPr lang="en-US" i="1">
                            <a:latin typeface="Cambria Math" panose="02040503050406030204" pitchFamily="18" charset="0"/>
                          </a:rPr>
                          <m:t>𝑑𝑠</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b="0" i="1" smtClean="0">
                                <a:latin typeface="Cambria Math" panose="02040503050406030204" pitchFamily="18" charset="0"/>
                              </a:rPr>
                              <m:t>2</m:t>
                            </m:r>
                          </m:sub>
                        </m:sSub>
                        <m:r>
                          <a:rPr lang="en-US" i="1">
                            <a:latin typeface="Cambria Math" panose="02040503050406030204" pitchFamily="18" charset="0"/>
                          </a:rPr>
                          <m:t>,</m:t>
                        </m:r>
                        <m:r>
                          <a:rPr lang="en-US" i="1">
                            <a:latin typeface="Cambria Math" panose="02040503050406030204" pitchFamily="18" charset="0"/>
                          </a:rPr>
                          <m:t>𝑠𝑟</m:t>
                        </m:r>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b="0" i="1" smtClean="0">
                                <a:latin typeface="Cambria Math" panose="02040503050406030204" pitchFamily="18" charset="0"/>
                              </a:rPr>
                              <m:t>3</m:t>
                            </m:r>
                          </m:sub>
                        </m:sSub>
                        <m:r>
                          <a:rPr lang="en-US" i="1">
                            <a:latin typeface="Cambria Math" panose="02040503050406030204" pitchFamily="18" charset="0"/>
                          </a:rPr>
                          <m:t>,</m:t>
                        </m:r>
                        <m:r>
                          <a:rPr lang="en-US" i="1">
                            <a:latin typeface="Cambria Math" panose="02040503050406030204" pitchFamily="18" charset="0"/>
                          </a:rPr>
                          <m:t>𝑑𝑠</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b="0" i="1" smtClean="0">
                                <a:latin typeface="Cambria Math" panose="02040503050406030204" pitchFamily="18" charset="0"/>
                              </a:rPr>
                              <m:t>3</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ℓ</m:t>
                            </m:r>
                          </m:e>
                          <m:sub>
                            <m:r>
                              <a:rPr lang="en-US" b="0" i="1" smtClean="0">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ℓ</m:t>
                            </m:r>
                          </m:e>
                          <m:sub>
                            <m:r>
                              <a:rPr lang="en-US" b="0" i="1" smtClean="0">
                                <a:latin typeface="Cambria Math" panose="02040503050406030204" pitchFamily="18" charset="0"/>
                              </a:rPr>
                              <m:t>3</m:t>
                            </m:r>
                          </m:sub>
                        </m:sSub>
                      </m:e>
                    </m:d>
                  </m:oMath>
                </a14:m>
                <a:r>
                  <a:rPr lang="en-US" i="1" dirty="0" smtClean="0">
                    <a:latin typeface="Cambria Math" panose="02040503050406030204" pitchFamily="18" charset="0"/>
                  </a:rPr>
                  <a:t> </a:t>
                </a:r>
                <a14:m>
                  <m:oMath xmlns:m="http://schemas.openxmlformats.org/officeDocument/2006/math">
                    <m:r>
                      <a:rPr lang="en-US" i="1">
                        <a:latin typeface="Cambria Math" panose="02040503050406030204" pitchFamily="18" charset="0"/>
                      </a:rPr>
                      <m:t>∧</m:t>
                    </m:r>
                  </m:oMath>
                </a14:m>
                <a:r>
                  <a:rPr lang="en-US" i="1" dirty="0" smtClean="0">
                    <a:latin typeface="Cambria Math" panose="02040503050406030204" pitchFamily="18" charset="0"/>
                  </a:rPr>
                  <a:t/>
                </a:r>
                <a:br>
                  <a:rPr lang="en-US" i="1" dirty="0" smtClean="0">
                    <a:latin typeface="Cambria Math" panose="02040503050406030204" pitchFamily="18" charset="0"/>
                  </a:rPr>
                </a:br>
                <a:r>
                  <a:rPr lang="en-US" i="1" dirty="0" smtClean="0">
                    <a:latin typeface="Cambria Math" panose="02040503050406030204" pitchFamily="18" charset="0"/>
                  </a:rPr>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ℓ</m:t>
                        </m:r>
                      </m:e>
                      <m:sub>
                        <m:r>
                          <a:rPr lang="en-US" b="0" i="1" smtClean="0">
                            <a:latin typeface="Cambria Math" panose="02040503050406030204" pitchFamily="18" charset="0"/>
                          </a:rPr>
                          <m:t>3</m:t>
                        </m:r>
                      </m:sub>
                    </m:sSub>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oMath>
                </a14:m>
                <a:endParaRPr lang="en-US" i="1" dirty="0" smtClean="0">
                  <a:latin typeface="Cambria Math" panose="02040503050406030204" pitchFamily="18"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565152" y="4330128"/>
                <a:ext cx="4618786" cy="1384995"/>
              </a:xfrm>
              <a:prstGeom prst="rect">
                <a:avLst/>
              </a:prstGeom>
              <a:blipFill>
                <a:blip r:embed="rId5"/>
                <a:stretch>
                  <a:fillRect l="-1321" b="-6140"/>
                </a:stretch>
              </a:blipFill>
            </p:spPr>
            <p:txBody>
              <a:bodyPr/>
              <a:lstStyle/>
              <a:p>
                <a:r>
                  <a:rPr lang="en-US">
                    <a:noFill/>
                  </a:rPr>
                  <a:t> </a:t>
                </a:r>
              </a:p>
            </p:txBody>
          </p:sp>
        </mc:Fallback>
      </mc:AlternateContent>
      <p:pic>
        <p:nvPicPr>
          <p:cNvPr id="3" name="Picture 2"/>
          <p:cNvPicPr>
            <a:picLocks noChangeAspect="1"/>
          </p:cNvPicPr>
          <p:nvPr/>
        </p:nvPicPr>
        <p:blipFill rotWithShape="1">
          <a:blip r:embed="rId6"/>
          <a:srcRect t="11778" r="68588" b="70889"/>
          <a:stretch/>
        </p:blipFill>
        <p:spPr>
          <a:xfrm>
            <a:off x="714222" y="1870674"/>
            <a:ext cx="5789905" cy="1797141"/>
          </a:xfrm>
          <a:prstGeom prst="rect">
            <a:avLst/>
          </a:prstGeom>
        </p:spPr>
      </p:pic>
      <p:pic>
        <p:nvPicPr>
          <p:cNvPr id="11" name="Picture 10"/>
          <p:cNvPicPr>
            <a:picLocks noChangeAspect="1"/>
          </p:cNvPicPr>
          <p:nvPr/>
        </p:nvPicPr>
        <p:blipFill rotWithShape="1">
          <a:blip r:embed="rId6"/>
          <a:srcRect t="44666" r="58917" b="33112"/>
          <a:stretch/>
        </p:blipFill>
        <p:spPr>
          <a:xfrm>
            <a:off x="52698" y="4499250"/>
            <a:ext cx="7513320" cy="2286000"/>
          </a:xfrm>
          <a:prstGeom prst="rect">
            <a:avLst/>
          </a:prstGeom>
        </p:spPr>
      </p:pic>
      <p:pic>
        <p:nvPicPr>
          <p:cNvPr id="17" name="Picture 16"/>
          <p:cNvPicPr>
            <a:picLocks noChangeAspect="1"/>
          </p:cNvPicPr>
          <p:nvPr/>
        </p:nvPicPr>
        <p:blipFill rotWithShape="1">
          <a:blip r:embed="rId7"/>
          <a:srcRect t="40222" r="76083" b="38593"/>
          <a:stretch/>
        </p:blipFill>
        <p:spPr>
          <a:xfrm>
            <a:off x="4715244" y="4625463"/>
            <a:ext cx="4373880" cy="2179320"/>
          </a:xfrm>
          <a:prstGeom prst="rect">
            <a:avLst/>
          </a:prstGeom>
        </p:spPr>
      </p:pic>
      <p:sp>
        <p:nvSpPr>
          <p:cNvPr id="19" name="Left Arrow 18"/>
          <p:cNvSpPr/>
          <p:nvPr/>
        </p:nvSpPr>
        <p:spPr>
          <a:xfrm rot="20300031">
            <a:off x="3577004" y="1574899"/>
            <a:ext cx="1493268" cy="59080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Left Arrow 29"/>
          <p:cNvSpPr/>
          <p:nvPr/>
        </p:nvSpPr>
        <p:spPr>
          <a:xfrm rot="20300031">
            <a:off x="4113390" y="4546550"/>
            <a:ext cx="1493268" cy="59080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Left Arrow 30"/>
          <p:cNvSpPr/>
          <p:nvPr/>
        </p:nvSpPr>
        <p:spPr>
          <a:xfrm rot="10394234">
            <a:off x="3789253" y="5380370"/>
            <a:ext cx="1493268" cy="59080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7577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par>
                                <p:cTn id="13" presetID="1"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subTnLst>
                                    <p:set>
                                      <p:cBhvr override="childStyle">
                                        <p:cTn dur="1" fill="hold" display="0" masterRel="nextClick" afterEffect="1"/>
                                        <p:tgtEl>
                                          <p:spTgt spid="30"/>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0" grpId="0" animBg="1"/>
      <p:bldP spid="3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err="1" smtClean="0">
                <a:solidFill>
                  <a:srgbClr val="0070C0"/>
                </a:solidFill>
                <a:effectLst>
                  <a:outerShdw blurRad="38100" dist="38100" dir="2700000" algn="tl">
                    <a:srgbClr val="000000">
                      <a:alpha val="43137"/>
                    </a:srgbClr>
                  </a:outerShdw>
                </a:effectLst>
              </a:rPr>
              <a:t>Datalog</a:t>
            </a:r>
            <a:r>
              <a:rPr lang="en-US" sz="4000" b="1" dirty="0" smtClean="0">
                <a:solidFill>
                  <a:srgbClr val="0070C0"/>
                </a:solidFill>
                <a:effectLst>
                  <a:outerShdw blurRad="38100" dist="38100" dir="2700000" algn="tl">
                    <a:srgbClr val="000000">
                      <a:alpha val="43137"/>
                    </a:srgbClr>
                  </a:outerShdw>
                </a:effectLst>
              </a:rPr>
              <a:t> Encoding of N1</a:t>
            </a:r>
            <a:endParaRPr lang="en-US" sz="4000" b="1" dirty="0">
              <a:solidFill>
                <a:srgbClr val="0070C0"/>
              </a:solidFill>
              <a:effectLst>
                <a:outerShdw blurRad="38100" dist="38100" dir="2700000" algn="tl">
                  <a:srgbClr val="000000">
                    <a:alpha val="43137"/>
                  </a:srgbClr>
                </a:outerShdw>
              </a:effectLst>
            </a:endParaRPr>
          </a:p>
        </p:txBody>
      </p:sp>
      <p:pic>
        <p:nvPicPr>
          <p:cNvPr id="4"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3995" y="1477675"/>
            <a:ext cx="446856" cy="359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4864" cap="flat" cmpd="sng">
                <a:solidFill>
                  <a:schemeClr val="accent2"/>
                </a:solidFill>
                <a:prstDash val="solid"/>
                <a:miter lim="800000"/>
                <a:headEnd/>
                <a:tailEnd/>
              </a14:hiddenLine>
            </a:ext>
          </a:extLst>
        </p:spPr>
      </p:pic>
      <p:pic>
        <p:nvPicPr>
          <p:cNvPr id="5"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9273" y="1529833"/>
            <a:ext cx="446856" cy="359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4864" cap="flat" cmpd="sng">
                <a:solidFill>
                  <a:schemeClr val="accent2"/>
                </a:solidFill>
                <a:prstDash val="solid"/>
                <a:miter lim="800000"/>
                <a:headEnd/>
                <a:tailEnd/>
              </a14:hiddenLine>
            </a:ext>
          </a:extLst>
        </p:spPr>
      </p:pic>
      <p:pic>
        <p:nvPicPr>
          <p:cNvPr id="6"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2754" y="2274891"/>
            <a:ext cx="446856" cy="359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4864" cap="flat" cmpd="sng">
                <a:solidFill>
                  <a:schemeClr val="accent2"/>
                </a:solidFill>
                <a:prstDash val="solid"/>
                <a:miter lim="800000"/>
                <a:headEnd/>
                <a:tailEnd/>
              </a14:hiddenLine>
            </a:ext>
          </a:extLst>
        </p:spPr>
      </p:pic>
      <p:cxnSp>
        <p:nvCxnSpPr>
          <p:cNvPr id="8" name="Straight Connector 7"/>
          <p:cNvCxnSpPr/>
          <p:nvPr/>
        </p:nvCxnSpPr>
        <p:spPr bwMode="auto">
          <a:xfrm>
            <a:off x="429644" y="1631552"/>
            <a:ext cx="442671" cy="0"/>
          </a:xfrm>
          <a:prstGeom prst="line">
            <a:avLst/>
          </a:prstGeom>
          <a:noFill/>
          <a:ln w="54864"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9" name="Straight Connector 8"/>
          <p:cNvCxnSpPr/>
          <p:nvPr/>
        </p:nvCxnSpPr>
        <p:spPr bwMode="auto">
          <a:xfrm flipV="1">
            <a:off x="1497194" y="1670382"/>
            <a:ext cx="657976" cy="1142"/>
          </a:xfrm>
          <a:prstGeom prst="line">
            <a:avLst/>
          </a:prstGeom>
          <a:noFill/>
          <a:ln w="54864" cap="flat" cmpd="sng" algn="ctr">
            <a:solidFill>
              <a:srgbClr val="C00000"/>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0" name="Straight Connector 9"/>
          <p:cNvCxnSpPr/>
          <p:nvPr/>
        </p:nvCxnSpPr>
        <p:spPr bwMode="auto">
          <a:xfrm>
            <a:off x="1157423" y="1927464"/>
            <a:ext cx="339771" cy="359131"/>
          </a:xfrm>
          <a:prstGeom prst="line">
            <a:avLst/>
          </a:prstGeom>
          <a:noFill/>
          <a:ln w="54864" cap="flat" cmpd="sng" algn="ctr">
            <a:solidFill>
              <a:schemeClr val="accent6">
                <a:lumMod val="75000"/>
              </a:schemeClr>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2" name="Straight Connector 11"/>
          <p:cNvCxnSpPr/>
          <p:nvPr/>
        </p:nvCxnSpPr>
        <p:spPr bwMode="auto">
          <a:xfrm flipV="1">
            <a:off x="1991275" y="1959651"/>
            <a:ext cx="312949" cy="315240"/>
          </a:xfrm>
          <a:prstGeom prst="line">
            <a:avLst/>
          </a:prstGeom>
          <a:noFill/>
          <a:ln w="54864" cap="flat" cmpd="sng" algn="ctr">
            <a:solidFill>
              <a:schemeClr val="accent6">
                <a:lumMod val="75000"/>
              </a:schemeClr>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3" name="Straight Connector 12"/>
          <p:cNvCxnSpPr/>
          <p:nvPr/>
        </p:nvCxnSpPr>
        <p:spPr bwMode="auto">
          <a:xfrm>
            <a:off x="2155170" y="2454704"/>
            <a:ext cx="442671" cy="0"/>
          </a:xfrm>
          <a:prstGeom prst="line">
            <a:avLst/>
          </a:prstGeom>
          <a:noFill/>
          <a:ln w="54864" cap="flat" cmpd="sng" algn="ctr">
            <a:solidFill>
              <a:srgbClr val="00B050"/>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8" name="Straight Connector 17"/>
          <p:cNvCxnSpPr/>
          <p:nvPr/>
        </p:nvCxnSpPr>
        <p:spPr bwMode="auto">
          <a:xfrm>
            <a:off x="2700005" y="1687800"/>
            <a:ext cx="442671" cy="0"/>
          </a:xfrm>
          <a:prstGeom prst="line">
            <a:avLst/>
          </a:prstGeom>
          <a:noFill/>
          <a:ln w="54864" cap="flat" cmpd="sng" algn="ctr">
            <a:solidFill>
              <a:schemeClr val="accent5">
                <a:lumMod val="75000"/>
              </a:schemeClr>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1" name="Rectangle 20"/>
          <p:cNvSpPr/>
          <p:nvPr/>
        </p:nvSpPr>
        <p:spPr>
          <a:xfrm>
            <a:off x="152599" y="1431497"/>
            <a:ext cx="244790" cy="400110"/>
          </a:xfrm>
          <a:prstGeom prst="rect">
            <a:avLst/>
          </a:prstGeom>
          <a:noFill/>
        </p:spPr>
        <p:txBody>
          <a:bodyPr wrap="square" lIns="91440" tIns="45720" rIns="91440" bIns="45720">
            <a:spAutoFit/>
          </a:bodyPr>
          <a:lstStyle/>
          <a:p>
            <a:pPr algn="ctr"/>
            <a:r>
              <a:rPr lang="en-US" sz="2000" dirty="0">
                <a:ln w="0"/>
                <a:effectLst>
                  <a:outerShdw blurRad="38100" dist="19050" dir="2700000" algn="tl" rotWithShape="0">
                    <a:schemeClr val="dk1">
                      <a:alpha val="40000"/>
                    </a:schemeClr>
                  </a:outerShdw>
                </a:effectLst>
              </a:rPr>
              <a:t>A</a:t>
            </a:r>
            <a:endParaRPr lang="en-US" sz="2000" b="0" cap="none" spc="0" dirty="0">
              <a:ln w="0"/>
              <a:solidFill>
                <a:schemeClr val="tx1"/>
              </a:solidFill>
              <a:effectLst>
                <a:outerShdw blurRad="38100" dist="19050" dir="2700000" algn="tl" rotWithShape="0">
                  <a:schemeClr val="dk1">
                    <a:alpha val="40000"/>
                  </a:schemeClr>
                </a:outerShdw>
              </a:effectLst>
            </a:endParaRPr>
          </a:p>
        </p:txBody>
      </p:sp>
      <p:sp>
        <p:nvSpPr>
          <p:cNvPr id="22" name="Rectangle 21"/>
          <p:cNvSpPr/>
          <p:nvPr/>
        </p:nvSpPr>
        <p:spPr>
          <a:xfrm>
            <a:off x="3186552" y="1470327"/>
            <a:ext cx="244790" cy="400110"/>
          </a:xfrm>
          <a:prstGeom prst="rect">
            <a:avLst/>
          </a:prstGeom>
          <a:noFill/>
        </p:spPr>
        <p:txBody>
          <a:bodyPr wrap="square" lIns="91440" tIns="45720" rIns="91440" bIns="45720">
            <a:spAutoFit/>
          </a:bodyPr>
          <a:lstStyle/>
          <a:p>
            <a:pPr algn="ctr"/>
            <a:r>
              <a:rPr lang="en-US" sz="2000" dirty="0" smtClean="0">
                <a:ln w="0"/>
                <a:solidFill>
                  <a:schemeClr val="accent1"/>
                </a:solidFill>
                <a:effectLst>
                  <a:outerShdw blurRad="38100" dist="19050" dir="2700000" algn="tl" rotWithShape="0">
                    <a:schemeClr val="dk1">
                      <a:alpha val="40000"/>
                    </a:schemeClr>
                  </a:outerShdw>
                </a:effectLst>
              </a:rPr>
              <a:t>B</a:t>
            </a:r>
            <a:endParaRPr lang="en-US" sz="2000" b="0" cap="none" spc="0" dirty="0">
              <a:ln w="0"/>
              <a:solidFill>
                <a:schemeClr val="accent1"/>
              </a:solidFill>
              <a:effectLst>
                <a:outerShdw blurRad="38100" dist="19050" dir="2700000" algn="tl" rotWithShape="0">
                  <a:schemeClr val="dk1">
                    <a:alpha val="40000"/>
                  </a:schemeClr>
                </a:outerShdw>
              </a:effectLst>
            </a:endParaRPr>
          </a:p>
        </p:txBody>
      </p:sp>
      <p:sp>
        <p:nvSpPr>
          <p:cNvPr id="23" name="Rectangle 22"/>
          <p:cNvSpPr/>
          <p:nvPr/>
        </p:nvSpPr>
        <p:spPr>
          <a:xfrm>
            <a:off x="2676550" y="2234408"/>
            <a:ext cx="244790" cy="400110"/>
          </a:xfrm>
          <a:prstGeom prst="rect">
            <a:avLst/>
          </a:prstGeom>
          <a:noFill/>
        </p:spPr>
        <p:txBody>
          <a:bodyPr wrap="square" lIns="91440" tIns="45720" rIns="91440" bIns="45720">
            <a:spAutoFit/>
          </a:bodyPr>
          <a:lstStyle/>
          <a:p>
            <a:pPr algn="ctr"/>
            <a:r>
              <a:rPr lang="en-US" sz="2000" dirty="0">
                <a:ln w="0"/>
                <a:solidFill>
                  <a:srgbClr val="00B050"/>
                </a:solidFill>
                <a:effectLst>
                  <a:outerShdw blurRad="38100" dist="19050" dir="2700000" algn="tl" rotWithShape="0">
                    <a:schemeClr val="dk1">
                      <a:alpha val="40000"/>
                    </a:schemeClr>
                  </a:outerShdw>
                </a:effectLst>
              </a:rPr>
              <a:t>D</a:t>
            </a:r>
            <a:endParaRPr lang="en-US" sz="2000" b="0" cap="none" spc="0" dirty="0">
              <a:ln w="0"/>
              <a:solidFill>
                <a:srgbClr val="00B050"/>
              </a:solidFill>
              <a:effectLst>
                <a:outerShdw blurRad="38100" dist="19050" dir="2700000" algn="tl" rotWithShape="0">
                  <a:schemeClr val="dk1">
                    <a:alpha val="40000"/>
                  </a:schemeClr>
                </a:outerShdw>
              </a:effectLst>
            </a:endParaRPr>
          </a:p>
        </p:txBody>
      </p:sp>
      <p:sp>
        <p:nvSpPr>
          <p:cNvPr id="24" name="Rectangle 23"/>
          <p:cNvSpPr/>
          <p:nvPr/>
        </p:nvSpPr>
        <p:spPr>
          <a:xfrm>
            <a:off x="1321329" y="1141809"/>
            <a:ext cx="941283" cy="369332"/>
          </a:xfrm>
          <a:prstGeom prst="rect">
            <a:avLst/>
          </a:prstGeom>
        </p:spPr>
        <p:txBody>
          <a:bodyPr wrap="none">
            <a:spAutoFit/>
          </a:bodyPr>
          <a:lstStyle/>
          <a:p>
            <a:r>
              <a:rPr lang="en-US" dirty="0" smtClean="0"/>
              <a:t>10* 01*</a:t>
            </a:r>
            <a:endParaRPr lang="en-US" dirty="0"/>
          </a:p>
        </p:txBody>
      </p:sp>
      <p:sp>
        <p:nvSpPr>
          <p:cNvPr id="25" name="Rectangle 24"/>
          <p:cNvSpPr/>
          <p:nvPr/>
        </p:nvSpPr>
        <p:spPr>
          <a:xfrm>
            <a:off x="459381" y="2068959"/>
            <a:ext cx="825867" cy="369332"/>
          </a:xfrm>
          <a:prstGeom prst="rect">
            <a:avLst/>
          </a:prstGeom>
        </p:spPr>
        <p:txBody>
          <a:bodyPr wrap="none">
            <a:spAutoFit/>
          </a:bodyPr>
          <a:lstStyle/>
          <a:p>
            <a:r>
              <a:rPr lang="en-US" dirty="0" smtClean="0"/>
              <a:t>1** ***</a:t>
            </a:r>
            <a:endParaRPr lang="en-US" dirty="0"/>
          </a:p>
        </p:txBody>
      </p:sp>
      <p:sp>
        <p:nvSpPr>
          <p:cNvPr id="26" name="Rectangle 25"/>
          <p:cNvSpPr/>
          <p:nvPr/>
        </p:nvSpPr>
        <p:spPr>
          <a:xfrm>
            <a:off x="2489171" y="1141193"/>
            <a:ext cx="864339" cy="369332"/>
          </a:xfrm>
          <a:prstGeom prst="rect">
            <a:avLst/>
          </a:prstGeom>
        </p:spPr>
        <p:txBody>
          <a:bodyPr wrap="none">
            <a:spAutoFit/>
          </a:bodyPr>
          <a:lstStyle/>
          <a:p>
            <a:r>
              <a:rPr lang="en-US" dirty="0" smtClean="0"/>
              <a:t>10* ***</a:t>
            </a:r>
            <a:endParaRPr lang="en-US" dirty="0"/>
          </a:p>
        </p:txBody>
      </p:sp>
      <p:sp>
        <p:nvSpPr>
          <p:cNvPr id="27" name="Rectangle 26"/>
          <p:cNvSpPr/>
          <p:nvPr/>
        </p:nvSpPr>
        <p:spPr>
          <a:xfrm>
            <a:off x="2031353" y="2629665"/>
            <a:ext cx="889987" cy="369332"/>
          </a:xfrm>
          <a:prstGeom prst="rect">
            <a:avLst/>
          </a:prstGeom>
        </p:spPr>
        <p:txBody>
          <a:bodyPr wrap="none">
            <a:spAutoFit/>
          </a:bodyPr>
          <a:lstStyle/>
          <a:p>
            <a:r>
              <a:rPr lang="en-US" dirty="0"/>
              <a:t> </a:t>
            </a:r>
            <a:r>
              <a:rPr lang="en-US" dirty="0" smtClean="0"/>
              <a:t>*** 1**</a:t>
            </a:r>
            <a:endParaRPr lang="en-US" dirty="0"/>
          </a:p>
        </p:txBody>
      </p:sp>
      <p:sp>
        <p:nvSpPr>
          <p:cNvPr id="28" name="Rectangle 27"/>
          <p:cNvSpPr/>
          <p:nvPr/>
        </p:nvSpPr>
        <p:spPr>
          <a:xfrm>
            <a:off x="2316809" y="1985295"/>
            <a:ext cx="1909497" cy="369332"/>
          </a:xfrm>
          <a:prstGeom prst="rect">
            <a:avLst/>
          </a:prstGeom>
        </p:spPr>
        <p:txBody>
          <a:bodyPr wrap="none">
            <a:spAutoFit/>
          </a:bodyPr>
          <a:lstStyle/>
          <a:p>
            <a:r>
              <a:rPr lang="en-US" dirty="0" smtClean="0"/>
              <a:t>1** *** </a:t>
            </a:r>
            <a:r>
              <a:rPr lang="en-US" dirty="0" err="1"/>
              <a:t>dst</a:t>
            </a:r>
            <a:r>
              <a:rPr lang="en-US" dirty="0"/>
              <a:t>[1] := </a:t>
            </a:r>
            <a:r>
              <a:rPr lang="en-US" dirty="0" smtClean="0"/>
              <a:t>0</a:t>
            </a:r>
            <a:endParaRPr lang="en-US" dirty="0"/>
          </a:p>
        </p:txBody>
      </p:sp>
      <p:pic>
        <p:nvPicPr>
          <p:cNvPr id="3" name="Picture 2"/>
          <p:cNvPicPr>
            <a:picLocks noChangeAspect="1"/>
          </p:cNvPicPr>
          <p:nvPr/>
        </p:nvPicPr>
        <p:blipFill rotWithShape="1">
          <a:blip r:embed="rId3"/>
          <a:srcRect l="32167" t="14888" r="34583" b="7630"/>
          <a:stretch/>
        </p:blipFill>
        <p:spPr>
          <a:xfrm>
            <a:off x="4907081" y="1417638"/>
            <a:ext cx="4084320" cy="5353632"/>
          </a:xfrm>
          <a:prstGeom prst="rect">
            <a:avLst/>
          </a:prstGeom>
        </p:spPr>
      </p:pic>
      <p:pic>
        <p:nvPicPr>
          <p:cNvPr id="14" name="Picture 13"/>
          <p:cNvPicPr>
            <a:picLocks noChangeAspect="1"/>
          </p:cNvPicPr>
          <p:nvPr/>
        </p:nvPicPr>
        <p:blipFill rotWithShape="1">
          <a:blip r:embed="rId4">
            <a:clrChange>
              <a:clrFrom>
                <a:srgbClr val="FFFFFF"/>
              </a:clrFrom>
              <a:clrTo>
                <a:srgbClr val="FFFFFF">
                  <a:alpha val="0"/>
                </a:srgbClr>
              </a:clrTo>
            </a:clrChange>
          </a:blip>
          <a:srcRect t="61852" r="63000" b="15333"/>
          <a:stretch/>
        </p:blipFill>
        <p:spPr>
          <a:xfrm>
            <a:off x="48062" y="4469391"/>
            <a:ext cx="6766560" cy="2346960"/>
          </a:xfrm>
          <a:prstGeom prst="rect">
            <a:avLst/>
          </a:prstGeom>
        </p:spPr>
      </p:pic>
      <p:pic>
        <p:nvPicPr>
          <p:cNvPr id="15" name="Picture 14"/>
          <p:cNvPicPr>
            <a:picLocks noChangeAspect="1"/>
          </p:cNvPicPr>
          <p:nvPr/>
        </p:nvPicPr>
        <p:blipFill rotWithShape="1">
          <a:blip r:embed="rId4"/>
          <a:srcRect t="42445" r="77333" b="46148"/>
          <a:stretch/>
        </p:blipFill>
        <p:spPr>
          <a:xfrm>
            <a:off x="244169" y="2989292"/>
            <a:ext cx="4145280" cy="1173480"/>
          </a:xfrm>
          <a:prstGeom prst="rect">
            <a:avLst/>
          </a:prstGeom>
        </p:spPr>
      </p:pic>
      <p:pic>
        <p:nvPicPr>
          <p:cNvPr id="29" name="Picture 28"/>
          <p:cNvPicPr>
            <a:picLocks noChangeAspect="1"/>
          </p:cNvPicPr>
          <p:nvPr/>
        </p:nvPicPr>
        <p:blipFill rotWithShape="1">
          <a:blip r:embed="rId5"/>
          <a:srcRect t="11778" r="68588" b="70889"/>
          <a:stretch/>
        </p:blipFill>
        <p:spPr>
          <a:xfrm>
            <a:off x="152599" y="2125534"/>
            <a:ext cx="5789905" cy="1797141"/>
          </a:xfrm>
          <a:prstGeom prst="rect">
            <a:avLst/>
          </a:prstGeom>
        </p:spPr>
      </p:pic>
      <p:sp>
        <p:nvSpPr>
          <p:cNvPr id="30" name="Left Arrow 29"/>
          <p:cNvSpPr/>
          <p:nvPr/>
        </p:nvSpPr>
        <p:spPr>
          <a:xfrm rot="20300031">
            <a:off x="3535568" y="1799737"/>
            <a:ext cx="1493268" cy="59080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Left Arrow 30"/>
          <p:cNvSpPr/>
          <p:nvPr/>
        </p:nvSpPr>
        <p:spPr>
          <a:xfrm rot="717296">
            <a:off x="4061828" y="3679283"/>
            <a:ext cx="1493268" cy="59080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Left Arrow 31"/>
          <p:cNvSpPr/>
          <p:nvPr/>
        </p:nvSpPr>
        <p:spPr>
          <a:xfrm rot="20555905">
            <a:off x="4160447" y="4173990"/>
            <a:ext cx="1493268" cy="59080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4303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subTnLst>
                                    <p:set>
                                      <p:cBhvr override="childStyle">
                                        <p:cTn dur="1" fill="hold" display="0" masterRel="nextClick" afterEffect="1"/>
                                        <p:tgtEl>
                                          <p:spTgt spid="29"/>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subTnLst>
                                    <p:set>
                                      <p:cBhvr override="childStyle">
                                        <p:cTn dur="1" fill="hold" display="0" masterRel="nextClick" afterEffect="1"/>
                                        <p:tgtEl>
                                          <p:spTgt spid="30"/>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rgbClr val="0070C0"/>
                </a:solidFill>
                <a:effectLst>
                  <a:outerShdw blurRad="38100" dist="38100" dir="2700000" algn="tl">
                    <a:srgbClr val="000000">
                      <a:alpha val="43137"/>
                    </a:srgbClr>
                  </a:outerShdw>
                </a:effectLst>
              </a:rPr>
              <a:t>First Order Logic (</a:t>
            </a:r>
            <a:r>
              <a:rPr lang="en-US" sz="4000" b="1" dirty="0" err="1" smtClean="0">
                <a:solidFill>
                  <a:srgbClr val="0070C0"/>
                </a:solidFill>
                <a:effectLst>
                  <a:outerShdw blurRad="38100" dist="38100" dir="2700000" algn="tl">
                    <a:srgbClr val="000000">
                      <a:alpha val="43137"/>
                    </a:srgbClr>
                  </a:outerShdw>
                </a:effectLst>
              </a:rPr>
              <a:t>Flowlog</a:t>
            </a:r>
            <a:r>
              <a:rPr lang="en-US" sz="4000" b="1" dirty="0" smtClean="0">
                <a:solidFill>
                  <a:srgbClr val="0070C0"/>
                </a:solidFill>
                <a:effectLst>
                  <a:outerShdw blurRad="38100" dist="38100" dir="2700000" algn="tl">
                    <a:srgbClr val="000000">
                      <a:alpha val="43137"/>
                    </a:srgbClr>
                  </a:outerShdw>
                </a:effectLst>
              </a:rPr>
              <a:t> </a:t>
            </a:r>
            <a:r>
              <a:rPr lang="en-US" sz="4000" b="1" dirty="0" smtClean="0">
                <a:solidFill>
                  <a:srgbClr val="0070C0"/>
                </a:solidFill>
                <a:effectLst>
                  <a:outerShdw blurRad="38100" dist="38100" dir="2700000" algn="tl">
                    <a:srgbClr val="000000">
                      <a:alpha val="43137"/>
                    </a:srgbClr>
                  </a:outerShdw>
                </a:effectLst>
                <a:sym typeface="Symbol" panose="05050102010706020507" pitchFamily="18" charset="2"/>
              </a:rPr>
              <a:t> </a:t>
            </a:r>
            <a:r>
              <a:rPr lang="en-US" sz="4000" b="1" dirty="0" smtClean="0">
                <a:solidFill>
                  <a:srgbClr val="0070C0"/>
                </a:solidFill>
                <a:effectLst>
                  <a:outerShdw blurRad="38100" dist="38100" dir="2700000" algn="tl">
                    <a:srgbClr val="000000">
                      <a:alpha val="43137"/>
                    </a:srgbClr>
                  </a:outerShdw>
                </a:effectLst>
              </a:rPr>
              <a:t>Alloy)</a:t>
            </a:r>
            <a:endParaRPr lang="en-US" sz="4000" b="1"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17638"/>
            <a:ext cx="8229600" cy="3736253"/>
          </a:xfrm>
        </p:spPr>
        <p:txBody>
          <a:bodyPr/>
          <a:lstStyle/>
          <a:p>
            <a:r>
              <a:rPr lang="en-US" dirty="0" err="1" smtClean="0"/>
              <a:t>Flowlog</a:t>
            </a:r>
            <a:r>
              <a:rPr lang="en-US" dirty="0" smtClean="0"/>
              <a:t> </a:t>
            </a:r>
            <a:r>
              <a:rPr lang="en-US" dirty="0"/>
              <a:t>[</a:t>
            </a:r>
            <a:r>
              <a:rPr lang="en-US" dirty="0" smtClean="0"/>
              <a:t>Nelson 2014] is a top down language for writing controller programs</a:t>
            </a:r>
          </a:p>
          <a:p>
            <a:r>
              <a:rPr lang="en-US" dirty="0" smtClean="0"/>
              <a:t>Specifications in First Order Logic: </a:t>
            </a:r>
            <a:r>
              <a:rPr lang="el-GR" dirty="0" smtClean="0"/>
              <a:t>∀</a:t>
            </a:r>
            <a:r>
              <a:rPr lang="en-US" dirty="0"/>
              <a:t>,</a:t>
            </a:r>
            <a:r>
              <a:rPr lang="el-GR" dirty="0" smtClean="0"/>
              <a:t> </a:t>
            </a:r>
            <a:r>
              <a:rPr lang="en-US" dirty="0" smtClean="0"/>
              <a:t>∃</a:t>
            </a:r>
            <a:r>
              <a:rPr lang="el-GR" dirty="0"/>
              <a:t> </a:t>
            </a:r>
            <a:endParaRPr lang="en-US" dirty="0" smtClean="0"/>
          </a:p>
          <a:p>
            <a:pPr lvl="1"/>
            <a:r>
              <a:rPr lang="en-US" dirty="0" smtClean="0"/>
              <a:t>All packets on Port 1 will be </a:t>
            </a:r>
            <a:r>
              <a:rPr lang="en-US" dirty="0" err="1" smtClean="0"/>
              <a:t>NATed</a:t>
            </a:r>
            <a:endParaRPr lang="en-US" dirty="0" smtClean="0"/>
          </a:p>
          <a:p>
            <a:pPr lvl="1"/>
            <a:r>
              <a:rPr lang="en-US" dirty="0" smtClean="0"/>
              <a:t>Packets from stolen laptop -&gt; Police Notification</a:t>
            </a:r>
          </a:p>
          <a:p>
            <a:r>
              <a:rPr lang="en-US" dirty="0" smtClean="0"/>
              <a:t>Uses Alloy to solve for counterexamples</a:t>
            </a:r>
          </a:p>
        </p:txBody>
      </p:sp>
      <p:sp>
        <p:nvSpPr>
          <p:cNvPr id="11" name="TextBox 10"/>
          <p:cNvSpPr txBox="1"/>
          <p:nvPr/>
        </p:nvSpPr>
        <p:spPr>
          <a:xfrm>
            <a:off x="334969" y="5311539"/>
            <a:ext cx="8889697" cy="1569660"/>
          </a:xfrm>
          <a:prstGeom prst="rect">
            <a:avLst/>
          </a:prstGeom>
          <a:noFill/>
        </p:spPr>
        <p:txBody>
          <a:bodyPr wrap="square" rtlCol="0">
            <a:spAutoFit/>
          </a:bodyPr>
          <a:lstStyle/>
          <a:p>
            <a:r>
              <a:rPr lang="en-US" sz="2400" dirty="0" smtClean="0">
                <a:solidFill>
                  <a:srgbClr val="619BE1"/>
                </a:solidFill>
              </a:rPr>
              <a:t>Useful for higher level properties as in say controllers but </a:t>
            </a:r>
          </a:p>
          <a:p>
            <a:r>
              <a:rPr lang="en-US" sz="2400" dirty="0" smtClean="0">
                <a:solidFill>
                  <a:srgbClr val="619BE1"/>
                </a:solidFill>
              </a:rPr>
              <a:t>may have difficulty scaling </a:t>
            </a:r>
            <a:r>
              <a:rPr lang="en-US" sz="2400" dirty="0" smtClean="0">
                <a:solidFill>
                  <a:srgbClr val="619BE1"/>
                </a:solidFill>
                <a:sym typeface="Wingdings" panose="05000000000000000000" pitchFamily="2" charset="2"/>
              </a:rPr>
              <a:t> </a:t>
            </a:r>
            <a:r>
              <a:rPr lang="en-US" sz="2400" dirty="0" smtClean="0">
                <a:solidFill>
                  <a:srgbClr val="619BE1"/>
                </a:solidFill>
              </a:rPr>
              <a:t>decision procedure for FOL over finite domains</a:t>
            </a:r>
          </a:p>
          <a:p>
            <a:endParaRPr lang="en-US" sz="2400" dirty="0">
              <a:solidFill>
                <a:srgbClr val="619BE1"/>
              </a:solidFill>
            </a:endParaRPr>
          </a:p>
        </p:txBody>
      </p:sp>
    </p:spTree>
    <p:extLst>
      <p:ext uri="{BB962C8B-B14F-4D97-AF65-F5344CB8AC3E}">
        <p14:creationId xmlns:p14="http://schemas.microsoft.com/office/powerpoint/2010/main" val="366915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rgbClr val="0070C0"/>
                </a:solidFill>
                <a:effectLst>
                  <a:outerShdw blurRad="38100" dist="38100" dir="2700000" algn="tl">
                    <a:srgbClr val="000000">
                      <a:alpha val="43137"/>
                    </a:srgbClr>
                  </a:outerShdw>
                </a:effectLst>
              </a:rPr>
              <a:t>General SW/HW Verification Toolbox and Networking Examples</a:t>
            </a:r>
            <a:endParaRPr lang="en-US" sz="4000" b="1" dirty="0">
              <a:solidFill>
                <a:srgbClr val="0070C0"/>
              </a:solidFill>
              <a:effectLst>
                <a:outerShdw blurRad="38100" dist="38100" dir="2700000" algn="tl">
                  <a:srgbClr val="000000">
                    <a:alpha val="43137"/>
                  </a:srgbClr>
                </a:outerShdw>
              </a:effectLst>
            </a:endParaRPr>
          </a:p>
        </p:txBody>
      </p:sp>
      <p:sp>
        <p:nvSpPr>
          <p:cNvPr id="4" name="Rounded Rectangle 3"/>
          <p:cNvSpPr/>
          <p:nvPr/>
        </p:nvSpPr>
        <p:spPr>
          <a:xfrm>
            <a:off x="914400" y="1635369"/>
            <a:ext cx="3121269" cy="8176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Model Checking</a:t>
            </a:r>
            <a:endParaRPr lang="en-US" sz="3200" dirty="0"/>
          </a:p>
        </p:txBody>
      </p:sp>
      <p:sp>
        <p:nvSpPr>
          <p:cNvPr id="5" name="Rounded Rectangle 4"/>
          <p:cNvSpPr/>
          <p:nvPr/>
        </p:nvSpPr>
        <p:spPr>
          <a:xfrm>
            <a:off x="4571996" y="4428567"/>
            <a:ext cx="3121269" cy="81768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200" dirty="0" smtClean="0"/>
              <a:t>Program</a:t>
            </a:r>
          </a:p>
          <a:p>
            <a:pPr algn="ctr"/>
            <a:r>
              <a:rPr lang="en-US" sz="3200" dirty="0" smtClean="0"/>
              <a:t>Verification</a:t>
            </a:r>
            <a:endParaRPr lang="en-US" sz="3200" dirty="0"/>
          </a:p>
        </p:txBody>
      </p:sp>
      <p:sp>
        <p:nvSpPr>
          <p:cNvPr id="6" name="Rounded Rectangle 5"/>
          <p:cNvSpPr/>
          <p:nvPr/>
        </p:nvSpPr>
        <p:spPr>
          <a:xfrm>
            <a:off x="4571998" y="1635369"/>
            <a:ext cx="3121269" cy="9026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Abstract Interpretation</a:t>
            </a:r>
            <a:endParaRPr lang="en-US" sz="3200" dirty="0"/>
          </a:p>
        </p:txBody>
      </p:sp>
      <p:sp>
        <p:nvSpPr>
          <p:cNvPr id="7" name="Rounded Rectangle 6"/>
          <p:cNvSpPr/>
          <p:nvPr/>
        </p:nvSpPr>
        <p:spPr>
          <a:xfrm>
            <a:off x="4572000" y="3018691"/>
            <a:ext cx="3121269" cy="90267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dirty="0" smtClean="0"/>
              <a:t>Runtime Verification</a:t>
            </a:r>
            <a:endParaRPr lang="en-US" sz="3200" dirty="0"/>
          </a:p>
        </p:txBody>
      </p:sp>
      <p:sp>
        <p:nvSpPr>
          <p:cNvPr id="8" name="Rounded Rectangle 7"/>
          <p:cNvSpPr/>
          <p:nvPr/>
        </p:nvSpPr>
        <p:spPr>
          <a:xfrm>
            <a:off x="914399" y="4428564"/>
            <a:ext cx="3121269" cy="902678"/>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200" dirty="0" smtClean="0"/>
              <a:t>Certified Development</a:t>
            </a:r>
            <a:endParaRPr lang="en-US" sz="3200" dirty="0"/>
          </a:p>
        </p:txBody>
      </p:sp>
      <p:sp>
        <p:nvSpPr>
          <p:cNvPr id="9" name="Rounded Rectangle 8"/>
          <p:cNvSpPr/>
          <p:nvPr/>
        </p:nvSpPr>
        <p:spPr>
          <a:xfrm>
            <a:off x="914399" y="5763964"/>
            <a:ext cx="3121269" cy="90267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smtClean="0"/>
              <a:t>Model Based Testing</a:t>
            </a:r>
            <a:endParaRPr lang="en-US" sz="3200" dirty="0"/>
          </a:p>
        </p:txBody>
      </p:sp>
      <p:sp>
        <p:nvSpPr>
          <p:cNvPr id="10" name="Rounded Rectangle 9"/>
          <p:cNvSpPr/>
          <p:nvPr/>
        </p:nvSpPr>
        <p:spPr>
          <a:xfrm>
            <a:off x="4571996" y="5761034"/>
            <a:ext cx="3121269" cy="90267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smtClean="0"/>
              <a:t>Model Based Development</a:t>
            </a:r>
            <a:endParaRPr lang="en-US" sz="3200" dirty="0"/>
          </a:p>
        </p:txBody>
      </p:sp>
      <p:sp>
        <p:nvSpPr>
          <p:cNvPr id="11" name="Rounded Rectangle 10"/>
          <p:cNvSpPr/>
          <p:nvPr/>
        </p:nvSpPr>
        <p:spPr>
          <a:xfrm>
            <a:off x="914400" y="3018691"/>
            <a:ext cx="3121269" cy="90267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dirty="0" smtClean="0"/>
              <a:t>Symbolic Execution</a:t>
            </a:r>
            <a:endParaRPr lang="en-US" sz="3200" dirty="0"/>
          </a:p>
        </p:txBody>
      </p:sp>
      <p:sp>
        <p:nvSpPr>
          <p:cNvPr id="3" name="TextBox 2"/>
          <p:cNvSpPr txBox="1"/>
          <p:nvPr/>
        </p:nvSpPr>
        <p:spPr>
          <a:xfrm>
            <a:off x="1247741" y="2453054"/>
            <a:ext cx="2454583" cy="369332"/>
          </a:xfrm>
          <a:prstGeom prst="rect">
            <a:avLst/>
          </a:prstGeom>
          <a:noFill/>
        </p:spPr>
        <p:txBody>
          <a:bodyPr wrap="none" rtlCol="0">
            <a:spAutoFit/>
          </a:bodyPr>
          <a:lstStyle/>
          <a:p>
            <a:r>
              <a:rPr lang="en-US" dirty="0" smtClean="0"/>
              <a:t>(ex. Al-</a:t>
            </a:r>
            <a:r>
              <a:rPr lang="en-US" dirty="0" err="1" smtClean="0"/>
              <a:t>Shaer</a:t>
            </a:r>
            <a:r>
              <a:rPr lang="en-US" dirty="0" smtClean="0"/>
              <a:t> via CTL)</a:t>
            </a:r>
            <a:endParaRPr lang="en-US" dirty="0"/>
          </a:p>
        </p:txBody>
      </p:sp>
      <p:sp>
        <p:nvSpPr>
          <p:cNvPr id="12" name="TextBox 11"/>
          <p:cNvSpPr txBox="1"/>
          <p:nvPr/>
        </p:nvSpPr>
        <p:spPr>
          <a:xfrm>
            <a:off x="1798458" y="3842871"/>
            <a:ext cx="1184940" cy="369332"/>
          </a:xfrm>
          <a:prstGeom prst="rect">
            <a:avLst/>
          </a:prstGeom>
          <a:noFill/>
        </p:spPr>
        <p:txBody>
          <a:bodyPr wrap="none" rtlCol="0">
            <a:spAutoFit/>
          </a:bodyPr>
          <a:lstStyle/>
          <a:p>
            <a:r>
              <a:rPr lang="en-US" dirty="0" smtClean="0"/>
              <a:t>(ex. HSA)</a:t>
            </a:r>
            <a:endParaRPr lang="en-US" dirty="0"/>
          </a:p>
        </p:txBody>
      </p:sp>
      <p:sp>
        <p:nvSpPr>
          <p:cNvPr id="13" name="TextBox 12"/>
          <p:cNvSpPr txBox="1"/>
          <p:nvPr/>
        </p:nvSpPr>
        <p:spPr>
          <a:xfrm>
            <a:off x="1247741" y="5331242"/>
            <a:ext cx="2230098" cy="369332"/>
          </a:xfrm>
          <a:prstGeom prst="rect">
            <a:avLst/>
          </a:prstGeom>
          <a:noFill/>
        </p:spPr>
        <p:txBody>
          <a:bodyPr wrap="none" rtlCol="0">
            <a:spAutoFit/>
          </a:bodyPr>
          <a:lstStyle/>
          <a:p>
            <a:r>
              <a:rPr lang="en-US" dirty="0" smtClean="0"/>
              <a:t>(ex. </a:t>
            </a:r>
            <a:r>
              <a:rPr lang="en-US" dirty="0" err="1" smtClean="0"/>
              <a:t>NetCore</a:t>
            </a:r>
            <a:r>
              <a:rPr lang="en-US" dirty="0" smtClean="0"/>
              <a:t> -&gt; OF)</a:t>
            </a:r>
            <a:endParaRPr lang="en-US" dirty="0"/>
          </a:p>
        </p:txBody>
      </p:sp>
      <p:sp>
        <p:nvSpPr>
          <p:cNvPr id="14" name="TextBox 13"/>
          <p:cNvSpPr txBox="1"/>
          <p:nvPr/>
        </p:nvSpPr>
        <p:spPr>
          <a:xfrm>
            <a:off x="1544809" y="6632539"/>
            <a:ext cx="1988621" cy="369332"/>
          </a:xfrm>
          <a:prstGeom prst="rect">
            <a:avLst/>
          </a:prstGeom>
          <a:noFill/>
        </p:spPr>
        <p:txBody>
          <a:bodyPr wrap="none" rtlCol="0">
            <a:spAutoFit/>
          </a:bodyPr>
          <a:lstStyle/>
          <a:p>
            <a:r>
              <a:rPr lang="en-US" dirty="0" smtClean="0"/>
              <a:t>(ex. ATPG, NICE)</a:t>
            </a:r>
            <a:endParaRPr lang="en-US" dirty="0"/>
          </a:p>
        </p:txBody>
      </p:sp>
      <p:sp>
        <p:nvSpPr>
          <p:cNvPr id="15" name="TextBox 14"/>
          <p:cNvSpPr txBox="1"/>
          <p:nvPr/>
        </p:nvSpPr>
        <p:spPr>
          <a:xfrm>
            <a:off x="5213605" y="2535851"/>
            <a:ext cx="595035" cy="369332"/>
          </a:xfrm>
          <a:prstGeom prst="rect">
            <a:avLst/>
          </a:prstGeom>
          <a:noFill/>
        </p:spPr>
        <p:txBody>
          <a:bodyPr wrap="none" rtlCol="0">
            <a:spAutoFit/>
          </a:bodyPr>
          <a:lstStyle/>
          <a:p>
            <a:r>
              <a:rPr lang="en-US" dirty="0" smtClean="0"/>
              <a:t>(  ?)</a:t>
            </a:r>
            <a:endParaRPr lang="en-US" dirty="0"/>
          </a:p>
        </p:txBody>
      </p:sp>
      <p:sp>
        <p:nvSpPr>
          <p:cNvPr id="16" name="TextBox 15"/>
          <p:cNvSpPr txBox="1"/>
          <p:nvPr/>
        </p:nvSpPr>
        <p:spPr>
          <a:xfrm>
            <a:off x="5835112" y="3850211"/>
            <a:ext cx="1514132" cy="369332"/>
          </a:xfrm>
          <a:prstGeom prst="rect">
            <a:avLst/>
          </a:prstGeom>
          <a:noFill/>
        </p:spPr>
        <p:txBody>
          <a:bodyPr wrap="none" rtlCol="0">
            <a:spAutoFit/>
          </a:bodyPr>
          <a:lstStyle/>
          <a:p>
            <a:r>
              <a:rPr lang="en-US" dirty="0" smtClean="0"/>
              <a:t>( e.g., ATPG)</a:t>
            </a:r>
            <a:endParaRPr lang="en-US" dirty="0"/>
          </a:p>
        </p:txBody>
      </p:sp>
      <p:sp>
        <p:nvSpPr>
          <p:cNvPr id="17" name="TextBox 16"/>
          <p:cNvSpPr txBox="1"/>
          <p:nvPr/>
        </p:nvSpPr>
        <p:spPr>
          <a:xfrm>
            <a:off x="5437909" y="5179644"/>
            <a:ext cx="1685141" cy="369332"/>
          </a:xfrm>
          <a:prstGeom prst="rect">
            <a:avLst/>
          </a:prstGeom>
          <a:noFill/>
        </p:spPr>
        <p:txBody>
          <a:bodyPr wrap="none" rtlCol="0">
            <a:spAutoFit/>
          </a:bodyPr>
          <a:lstStyle/>
          <a:p>
            <a:r>
              <a:rPr lang="en-US" dirty="0" smtClean="0"/>
              <a:t>( e.g., </a:t>
            </a:r>
            <a:r>
              <a:rPr lang="en-US" dirty="0" err="1" smtClean="0"/>
              <a:t>Vericon</a:t>
            </a:r>
            <a:r>
              <a:rPr lang="en-US" dirty="0" smtClean="0"/>
              <a:t>)</a:t>
            </a:r>
            <a:endParaRPr lang="en-US" dirty="0"/>
          </a:p>
        </p:txBody>
      </p:sp>
      <p:sp>
        <p:nvSpPr>
          <p:cNvPr id="18" name="TextBox 17"/>
          <p:cNvSpPr txBox="1"/>
          <p:nvPr/>
        </p:nvSpPr>
        <p:spPr>
          <a:xfrm>
            <a:off x="7693265" y="6308711"/>
            <a:ext cx="595035" cy="369332"/>
          </a:xfrm>
          <a:prstGeom prst="rect">
            <a:avLst/>
          </a:prstGeom>
          <a:noFill/>
        </p:spPr>
        <p:txBody>
          <a:bodyPr wrap="none" rtlCol="0">
            <a:spAutoFit/>
          </a:bodyPr>
          <a:lstStyle/>
          <a:p>
            <a:r>
              <a:rPr lang="en-US" dirty="0" smtClean="0"/>
              <a:t>(  ?)</a:t>
            </a:r>
            <a:endParaRPr lang="en-US" dirty="0"/>
          </a:p>
        </p:txBody>
      </p:sp>
    </p:spTree>
    <p:extLst>
      <p:ext uri="{BB962C8B-B14F-4D97-AF65-F5344CB8AC3E}">
        <p14:creationId xmlns:p14="http://schemas.microsoft.com/office/powerpoint/2010/main" val="12186246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rgbClr val="0070C0"/>
                </a:solidFill>
                <a:effectLst>
                  <a:outerShdw blurRad="38100" dist="38100" dir="2700000" algn="tl">
                    <a:srgbClr val="000000">
                      <a:alpha val="43137"/>
                    </a:srgbClr>
                  </a:outerShdw>
                </a:effectLst>
              </a:rPr>
              <a:t>Beware the Black Box</a:t>
            </a:r>
            <a:endParaRPr lang="en-US" sz="4000" b="1" dirty="0">
              <a:solidFill>
                <a:srgbClr val="0070C0"/>
              </a:solidFill>
              <a:effectLst>
                <a:outerShdw blurRad="38100" dist="38100" dir="2700000" algn="tl">
                  <a:srgbClr val="000000">
                    <a:alpha val="43137"/>
                  </a:srgbClr>
                </a:outerShdw>
              </a:effectLst>
            </a:endParaRPr>
          </a:p>
        </p:txBody>
      </p:sp>
      <p:graphicFrame>
        <p:nvGraphicFramePr>
          <p:cNvPr id="5" name="Table 4"/>
          <p:cNvGraphicFramePr>
            <a:graphicFrameLocks noGrp="1"/>
          </p:cNvGraphicFramePr>
          <p:nvPr>
            <p:extLst/>
          </p:nvPr>
        </p:nvGraphicFramePr>
        <p:xfrm>
          <a:off x="1305953" y="1450038"/>
          <a:ext cx="6107414" cy="4584873"/>
        </p:xfrm>
        <a:graphic>
          <a:graphicData uri="http://schemas.openxmlformats.org/drawingml/2006/table">
            <a:tbl>
              <a:tblPr firstRow="1" bandRow="1">
                <a:tableStyleId>{5C22544A-7EE6-4342-B048-85BDC9FD1C3A}</a:tableStyleId>
              </a:tblPr>
              <a:tblGrid>
                <a:gridCol w="1277514">
                  <a:extLst>
                    <a:ext uri="{9D8B030D-6E8A-4147-A177-3AD203B41FA5}">
                      <a16:colId xmlns:a16="http://schemas.microsoft.com/office/drawing/2014/main" val="20000"/>
                    </a:ext>
                  </a:extLst>
                </a:gridCol>
                <a:gridCol w="1143039">
                  <a:extLst>
                    <a:ext uri="{9D8B030D-6E8A-4147-A177-3AD203B41FA5}">
                      <a16:colId xmlns:a16="http://schemas.microsoft.com/office/drawing/2014/main" val="20001"/>
                    </a:ext>
                  </a:extLst>
                </a:gridCol>
                <a:gridCol w="1243895">
                  <a:extLst>
                    <a:ext uri="{9D8B030D-6E8A-4147-A177-3AD203B41FA5}">
                      <a16:colId xmlns:a16="http://schemas.microsoft.com/office/drawing/2014/main" val="20002"/>
                    </a:ext>
                  </a:extLst>
                </a:gridCol>
                <a:gridCol w="1221483">
                  <a:extLst>
                    <a:ext uri="{9D8B030D-6E8A-4147-A177-3AD203B41FA5}">
                      <a16:colId xmlns:a16="http://schemas.microsoft.com/office/drawing/2014/main" val="20003"/>
                    </a:ext>
                  </a:extLst>
                </a:gridCol>
                <a:gridCol w="1221483">
                  <a:extLst>
                    <a:ext uri="{9D8B030D-6E8A-4147-A177-3AD203B41FA5}">
                      <a16:colId xmlns:a16="http://schemas.microsoft.com/office/drawing/2014/main" val="20004"/>
                    </a:ext>
                  </a:extLst>
                </a:gridCol>
              </a:tblGrid>
              <a:tr h="970853">
                <a:tc>
                  <a:txBody>
                    <a:bodyPr/>
                    <a:lstStyle/>
                    <a:p>
                      <a:endParaRPr lang="en-US" sz="1600" dirty="0"/>
                    </a:p>
                  </a:txBody>
                  <a:tcPr marL="80685" marR="80685" marT="40343" marB="40343" anchor="ctr"/>
                </a:tc>
                <a:tc>
                  <a:txBody>
                    <a:bodyPr/>
                    <a:lstStyle/>
                    <a:p>
                      <a:pPr algn="ctr"/>
                      <a:r>
                        <a:rPr lang="en-US" sz="1600" dirty="0" smtClean="0"/>
                        <a:t>Model</a:t>
                      </a:r>
                    </a:p>
                    <a:p>
                      <a:pPr algn="ctr"/>
                      <a:r>
                        <a:rPr lang="en-US" sz="1600" dirty="0" smtClean="0"/>
                        <a:t>Checker</a:t>
                      </a:r>
                      <a:endParaRPr lang="en-US" sz="1600" dirty="0"/>
                    </a:p>
                  </a:txBody>
                  <a:tcPr marL="80685" marR="80685" marT="40343" marB="40343" anchor="ctr"/>
                </a:tc>
                <a:tc>
                  <a:txBody>
                    <a:bodyPr/>
                    <a:lstStyle/>
                    <a:p>
                      <a:pPr algn="ctr"/>
                      <a:r>
                        <a:rPr lang="en-US" sz="1600" dirty="0" smtClean="0"/>
                        <a:t>SMT</a:t>
                      </a:r>
                      <a:r>
                        <a:rPr lang="en-US" sz="1600" baseline="0" dirty="0" smtClean="0"/>
                        <a:t> All</a:t>
                      </a:r>
                    </a:p>
                    <a:p>
                      <a:pPr algn="ctr"/>
                      <a:r>
                        <a:rPr lang="en-US" sz="1600" baseline="0" dirty="0" smtClean="0"/>
                        <a:t>Solutions</a:t>
                      </a:r>
                    </a:p>
                  </a:txBody>
                  <a:tcPr marL="80685" marR="80685" marT="40343" marB="40343" anchor="ctr"/>
                </a:tc>
                <a:tc>
                  <a:txBody>
                    <a:bodyPr/>
                    <a:lstStyle/>
                    <a:p>
                      <a:pPr algn="ctr"/>
                      <a:r>
                        <a:rPr lang="en-US" sz="1600" dirty="0" smtClean="0"/>
                        <a:t>NoD</a:t>
                      </a:r>
                      <a:endParaRPr lang="en-US" sz="1600" baseline="0" dirty="0" smtClean="0">
                        <a:solidFill>
                          <a:srgbClr val="7030A0"/>
                        </a:solidFill>
                      </a:endParaRPr>
                    </a:p>
                  </a:txBody>
                  <a:tcPr marL="80685" marR="80685" marT="40343" marB="40343" anchor="ctr">
                    <a:solidFill>
                      <a:schemeClr val="tx2"/>
                    </a:solidFill>
                  </a:tcPr>
                </a:tc>
                <a:tc>
                  <a:txBody>
                    <a:bodyPr/>
                    <a:lstStyle/>
                    <a:p>
                      <a:pPr algn="ctr"/>
                      <a:r>
                        <a:rPr lang="en-US" sz="1600" dirty="0" smtClean="0"/>
                        <a:t>HSA</a:t>
                      </a:r>
                      <a:endParaRPr lang="en-US" sz="1600" dirty="0"/>
                    </a:p>
                  </a:txBody>
                  <a:tcPr marL="80685" marR="80685" marT="40343" marB="40343" anchor="ctr"/>
                </a:tc>
                <a:extLst>
                  <a:ext uri="{0D108BD9-81ED-4DB2-BD59-A6C34878D82A}">
                    <a16:rowId xmlns:a16="http://schemas.microsoft.com/office/drawing/2014/main" val="10000"/>
                  </a:ext>
                </a:extLst>
              </a:tr>
              <a:tr h="722804">
                <a:tc>
                  <a:txBody>
                    <a:bodyPr/>
                    <a:lstStyle/>
                    <a:p>
                      <a:r>
                        <a:rPr lang="en-US" sz="1600" dirty="0" smtClean="0"/>
                        <a:t>Stanford </a:t>
                      </a:r>
                      <a:r>
                        <a:rPr lang="en-US" sz="1600" dirty="0" err="1" smtClean="0"/>
                        <a:t>Unreach</a:t>
                      </a:r>
                      <a:endParaRPr lang="en-US" sz="1600" dirty="0" smtClean="0"/>
                    </a:p>
                  </a:txBody>
                  <a:tcPr marL="80685" marR="80685" marT="40343" marB="40343" anchor="ctr"/>
                </a:tc>
                <a:tc>
                  <a:txBody>
                    <a:bodyPr/>
                    <a:lstStyle/>
                    <a:p>
                      <a:pPr algn="ctr"/>
                      <a:r>
                        <a:rPr lang="en-US" sz="1600" dirty="0" smtClean="0">
                          <a:solidFill>
                            <a:schemeClr val="tx1"/>
                          </a:solidFill>
                        </a:rPr>
                        <a:t>12.2</a:t>
                      </a:r>
                      <a:endParaRPr lang="en-US" sz="1600" dirty="0">
                        <a:solidFill>
                          <a:schemeClr val="tx1"/>
                        </a:solidFill>
                      </a:endParaRPr>
                    </a:p>
                  </a:txBody>
                  <a:tcPr marL="80685" marR="80685" marT="40343" marB="40343" anchor="ctr"/>
                </a:tc>
                <a:tc>
                  <a:txBody>
                    <a:bodyPr/>
                    <a:lstStyle/>
                    <a:p>
                      <a:pPr algn="ctr"/>
                      <a:r>
                        <a:rPr lang="en-US" sz="1600" dirty="0" smtClean="0"/>
                        <a:t>0.1</a:t>
                      </a:r>
                      <a:endParaRPr lang="en-US" sz="1600" dirty="0"/>
                    </a:p>
                  </a:txBody>
                  <a:tcPr marL="80685" marR="80685" marT="40343" marB="40343" anchor="ctr"/>
                </a:tc>
                <a:tc>
                  <a:txBody>
                    <a:bodyPr/>
                    <a:lstStyle/>
                    <a:p>
                      <a:pPr algn="ctr"/>
                      <a:r>
                        <a:rPr lang="en-US" sz="1600" b="1" dirty="0" smtClean="0">
                          <a:solidFill>
                            <a:schemeClr val="bg1"/>
                          </a:solidFill>
                        </a:rPr>
                        <a:t>2.1</a:t>
                      </a:r>
                      <a:endParaRPr lang="en-US" sz="1600" b="1" dirty="0">
                        <a:solidFill>
                          <a:schemeClr val="bg1"/>
                        </a:solidFill>
                      </a:endParaRPr>
                    </a:p>
                  </a:txBody>
                  <a:tcPr marL="80685" marR="80685" marT="40343" marB="40343" anchor="ctr">
                    <a:solidFill>
                      <a:schemeClr val="tx2"/>
                    </a:solidFill>
                  </a:tcPr>
                </a:tc>
                <a:tc>
                  <a:txBody>
                    <a:bodyPr/>
                    <a:lstStyle/>
                    <a:p>
                      <a:pPr algn="ctr"/>
                      <a:r>
                        <a:rPr lang="en-US" sz="1600" dirty="0" smtClean="0"/>
                        <a:t> 0.1</a:t>
                      </a:r>
                      <a:endParaRPr lang="en-US" sz="1600" dirty="0"/>
                    </a:p>
                  </a:txBody>
                  <a:tcPr marL="80685" marR="80685" marT="40343" marB="40343" anchor="ctr"/>
                </a:tc>
                <a:extLst>
                  <a:ext uri="{0D108BD9-81ED-4DB2-BD59-A6C34878D82A}">
                    <a16:rowId xmlns:a16="http://schemas.microsoft.com/office/drawing/2014/main" val="10001"/>
                  </a:ext>
                </a:extLst>
              </a:tr>
              <a:tr h="722804">
                <a:tc>
                  <a:txBody>
                    <a:bodyPr/>
                    <a:lstStyle/>
                    <a:p>
                      <a:r>
                        <a:rPr lang="en-US" sz="1600" dirty="0" smtClean="0"/>
                        <a:t>Stanford</a:t>
                      </a:r>
                    </a:p>
                    <a:p>
                      <a:r>
                        <a:rPr lang="en-US" sz="1600" dirty="0" smtClean="0"/>
                        <a:t>Reachable</a:t>
                      </a:r>
                      <a:endParaRPr lang="en-US" sz="1600" dirty="0"/>
                    </a:p>
                  </a:txBody>
                  <a:tcPr marL="80685" marR="80685" marT="40343" marB="40343" anchor="ctr"/>
                </a:tc>
                <a:tc>
                  <a:txBody>
                    <a:bodyPr/>
                    <a:lstStyle/>
                    <a:p>
                      <a:pPr algn="ctr"/>
                      <a:r>
                        <a:rPr lang="en-US" sz="1600" dirty="0" smtClean="0"/>
                        <a:t>13.7</a:t>
                      </a:r>
                      <a:endParaRPr lang="en-US" sz="1600" dirty="0"/>
                    </a:p>
                  </a:txBody>
                  <a:tcPr marL="80685" marR="80685" marT="40343" marB="40343" anchor="ctr"/>
                </a:tc>
                <a:tc>
                  <a:txBody>
                    <a:bodyPr/>
                    <a:lstStyle/>
                    <a:p>
                      <a:pPr algn="ctr"/>
                      <a:r>
                        <a:rPr lang="en-US" sz="1600" dirty="0" smtClean="0">
                          <a:solidFill>
                            <a:schemeClr val="tx1"/>
                          </a:solidFill>
                        </a:rPr>
                        <a:t>1121</a:t>
                      </a:r>
                      <a:endParaRPr lang="en-US" sz="1600" dirty="0">
                        <a:solidFill>
                          <a:schemeClr val="tx1"/>
                        </a:solidFill>
                      </a:endParaRPr>
                    </a:p>
                  </a:txBody>
                  <a:tcPr marL="80685" marR="80685" marT="40343" marB="40343" anchor="ctr"/>
                </a:tc>
                <a:tc>
                  <a:txBody>
                    <a:bodyPr/>
                    <a:lstStyle/>
                    <a:p>
                      <a:pPr algn="ctr"/>
                      <a:r>
                        <a:rPr lang="en-US" sz="1600" b="1" dirty="0" smtClean="0">
                          <a:solidFill>
                            <a:schemeClr val="bg1"/>
                          </a:solidFill>
                        </a:rPr>
                        <a:t>5.9</a:t>
                      </a:r>
                      <a:endParaRPr lang="en-US" sz="1600" b="1" dirty="0">
                        <a:solidFill>
                          <a:schemeClr val="bg1"/>
                        </a:solidFill>
                      </a:endParaRPr>
                    </a:p>
                  </a:txBody>
                  <a:tcPr marL="80685" marR="80685" marT="40343" marB="40343" anchor="ctr">
                    <a:solidFill>
                      <a:schemeClr val="tx2"/>
                    </a:solidFill>
                  </a:tcPr>
                </a:tc>
                <a:tc>
                  <a:txBody>
                    <a:bodyPr/>
                    <a:lstStyle/>
                    <a:p>
                      <a:pPr algn="ctr"/>
                      <a:r>
                        <a:rPr lang="en-US" sz="1600" dirty="0" smtClean="0"/>
                        <a:t> 0.9</a:t>
                      </a:r>
                      <a:endParaRPr lang="en-US" sz="1600" dirty="0"/>
                    </a:p>
                  </a:txBody>
                  <a:tcPr marL="80685" marR="80685" marT="40343" marB="40343" anchor="ctr"/>
                </a:tc>
                <a:extLst>
                  <a:ext uri="{0D108BD9-81ED-4DB2-BD59-A6C34878D82A}">
                    <a16:rowId xmlns:a16="http://schemas.microsoft.com/office/drawing/2014/main" val="10002"/>
                  </a:ext>
                </a:extLst>
              </a:tr>
              <a:tr h="722804">
                <a:tc>
                  <a:txBody>
                    <a:bodyPr/>
                    <a:lstStyle/>
                    <a:p>
                      <a:r>
                        <a:rPr lang="en-US" sz="1600" dirty="0" smtClean="0"/>
                        <a:t>Stanford </a:t>
                      </a:r>
                    </a:p>
                    <a:p>
                      <a:r>
                        <a:rPr lang="en-US" sz="1600" dirty="0" smtClean="0"/>
                        <a:t>Loop </a:t>
                      </a:r>
                      <a:endParaRPr lang="en-US" sz="1600" dirty="0"/>
                    </a:p>
                  </a:txBody>
                  <a:tcPr marL="80685" marR="80685" marT="40343" marB="40343" anchor="ctr"/>
                </a:tc>
                <a:tc>
                  <a:txBody>
                    <a:bodyPr/>
                    <a:lstStyle/>
                    <a:p>
                      <a:pPr algn="ctr"/>
                      <a:r>
                        <a:rPr lang="en-US" sz="1600" dirty="0" smtClean="0"/>
                        <a:t>11.7</a:t>
                      </a:r>
                      <a:endParaRPr lang="en-US" sz="1600" dirty="0"/>
                    </a:p>
                  </a:txBody>
                  <a:tcPr marL="80685" marR="80685" marT="40343" marB="40343" anchor="ctr"/>
                </a:tc>
                <a:tc>
                  <a:txBody>
                    <a:bodyPr/>
                    <a:lstStyle/>
                    <a:p>
                      <a:pPr algn="ctr"/>
                      <a:r>
                        <a:rPr lang="en-US" sz="1600" dirty="0" smtClean="0"/>
                        <a:t>290</a:t>
                      </a:r>
                      <a:endParaRPr lang="en-US" sz="1600" dirty="0"/>
                    </a:p>
                  </a:txBody>
                  <a:tcPr marL="80685" marR="80685" marT="40343" marB="40343" anchor="ctr"/>
                </a:tc>
                <a:tc>
                  <a:txBody>
                    <a:bodyPr/>
                    <a:lstStyle/>
                    <a:p>
                      <a:pPr algn="ctr"/>
                      <a:r>
                        <a:rPr lang="en-US" sz="1600" b="1" dirty="0" smtClean="0">
                          <a:solidFill>
                            <a:schemeClr val="bg1"/>
                          </a:solidFill>
                        </a:rPr>
                        <a:t>3.9</a:t>
                      </a:r>
                      <a:endParaRPr lang="en-US" sz="1600" b="1" dirty="0">
                        <a:solidFill>
                          <a:schemeClr val="bg1"/>
                        </a:solidFill>
                      </a:endParaRPr>
                    </a:p>
                  </a:txBody>
                  <a:tcPr marL="80685" marR="80685" marT="40343" marB="40343" anchor="ctr">
                    <a:solidFill>
                      <a:schemeClr val="tx2"/>
                    </a:solidFill>
                  </a:tcPr>
                </a:tc>
                <a:tc>
                  <a:txBody>
                    <a:bodyPr/>
                    <a:lstStyle/>
                    <a:p>
                      <a:pPr algn="ctr"/>
                      <a:r>
                        <a:rPr lang="en-US" sz="1600" dirty="0" smtClean="0"/>
                        <a:t>0.2</a:t>
                      </a:r>
                      <a:endParaRPr lang="en-US" sz="1600" dirty="0"/>
                    </a:p>
                  </a:txBody>
                  <a:tcPr marL="80685" marR="80685" marT="40343" marB="40343" anchor="ctr"/>
                </a:tc>
                <a:extLst>
                  <a:ext uri="{0D108BD9-81ED-4DB2-BD59-A6C34878D82A}">
                    <a16:rowId xmlns:a16="http://schemas.microsoft.com/office/drawing/2014/main" val="10003"/>
                  </a:ext>
                </a:extLst>
              </a:tr>
              <a:tr h="722804">
                <a:tc>
                  <a:txBody>
                    <a:bodyPr/>
                    <a:lstStyle/>
                    <a:p>
                      <a:r>
                        <a:rPr lang="en-US" sz="1600" dirty="0" smtClean="0"/>
                        <a:t>Cloud</a:t>
                      </a:r>
                      <a:endParaRPr lang="en-US" sz="1600" dirty="0"/>
                    </a:p>
                  </a:txBody>
                  <a:tcPr marL="80685" marR="80685" marT="40343" marB="40343" anchor="ctr"/>
                </a:tc>
                <a:tc>
                  <a:txBody>
                    <a:bodyPr/>
                    <a:lstStyle/>
                    <a:p>
                      <a:pPr algn="ctr"/>
                      <a:r>
                        <a:rPr lang="en-US" sz="1600" dirty="0" smtClean="0">
                          <a:solidFill>
                            <a:srgbClr val="FF0000"/>
                          </a:solidFill>
                        </a:rPr>
                        <a:t>Time out</a:t>
                      </a:r>
                      <a:endParaRPr lang="en-US" sz="1600" dirty="0">
                        <a:solidFill>
                          <a:srgbClr val="FF0000"/>
                        </a:solidFill>
                      </a:endParaRPr>
                    </a:p>
                  </a:txBody>
                  <a:tcPr marL="80685" marR="80685" marT="40343" marB="40343" anchor="ctr"/>
                </a:tc>
                <a:tc>
                  <a:txBody>
                    <a:bodyPr/>
                    <a:lstStyle/>
                    <a:p>
                      <a:pPr algn="ctr"/>
                      <a:r>
                        <a:rPr lang="en-US" sz="1600" dirty="0" smtClean="0">
                          <a:solidFill>
                            <a:srgbClr val="FF0000"/>
                          </a:solidFill>
                        </a:rPr>
                        <a:t>Time out</a:t>
                      </a:r>
                      <a:endParaRPr lang="en-US" sz="1600" dirty="0">
                        <a:solidFill>
                          <a:srgbClr val="FF0000"/>
                        </a:solidFill>
                      </a:endParaRPr>
                    </a:p>
                  </a:txBody>
                  <a:tcPr marL="80685" marR="80685" marT="40343" marB="40343" anchor="ctr"/>
                </a:tc>
                <a:tc>
                  <a:txBody>
                    <a:bodyPr/>
                    <a:lstStyle/>
                    <a:p>
                      <a:pPr algn="ctr"/>
                      <a:r>
                        <a:rPr lang="en-US" sz="1600" b="1" dirty="0" smtClean="0">
                          <a:solidFill>
                            <a:schemeClr val="bg1"/>
                          </a:solidFill>
                        </a:rPr>
                        <a:t>15.7</a:t>
                      </a:r>
                      <a:endParaRPr lang="en-US" sz="1600" b="1" dirty="0">
                        <a:solidFill>
                          <a:schemeClr val="bg1"/>
                        </a:solidFill>
                      </a:endParaRPr>
                    </a:p>
                  </a:txBody>
                  <a:tcPr marL="80685" marR="80685" marT="40343" marB="40343" anchor="ctr">
                    <a:solidFill>
                      <a:schemeClr val="tx2"/>
                    </a:solidFill>
                  </a:tcPr>
                </a:tc>
                <a:tc>
                  <a:txBody>
                    <a:bodyPr/>
                    <a:lstStyle/>
                    <a:p>
                      <a:pPr algn="ctr"/>
                      <a:r>
                        <a:rPr lang="en-US" sz="1600" dirty="0" smtClean="0"/>
                        <a:t>- </a:t>
                      </a:r>
                      <a:endParaRPr lang="en-US" sz="1600" dirty="0"/>
                    </a:p>
                  </a:txBody>
                  <a:tcPr marL="80685" marR="80685" marT="40343" marB="40343" anchor="ctr"/>
                </a:tc>
                <a:extLst>
                  <a:ext uri="{0D108BD9-81ED-4DB2-BD59-A6C34878D82A}">
                    <a16:rowId xmlns:a16="http://schemas.microsoft.com/office/drawing/2014/main" val="10004"/>
                  </a:ext>
                </a:extLst>
              </a:tr>
              <a:tr h="722804">
                <a:tc>
                  <a:txBody>
                    <a:bodyPr/>
                    <a:lstStyle/>
                    <a:p>
                      <a:r>
                        <a:rPr lang="en-US" sz="1600" dirty="0" smtClean="0"/>
                        <a:t>Cloud 2</a:t>
                      </a:r>
                      <a:endParaRPr lang="en-US" sz="1600" dirty="0"/>
                    </a:p>
                  </a:txBody>
                  <a:tcPr marL="80685" marR="80685" marT="40343" marB="40343" anchor="ctr"/>
                </a:tc>
                <a:tc>
                  <a:txBody>
                    <a:bodyPr/>
                    <a:lstStyle/>
                    <a:p>
                      <a:pPr algn="ctr"/>
                      <a:r>
                        <a:rPr lang="en-US" sz="1600" dirty="0" smtClean="0"/>
                        <a:t>8.5</a:t>
                      </a:r>
                      <a:endParaRPr lang="en-US" sz="1600" dirty="0"/>
                    </a:p>
                  </a:txBody>
                  <a:tcPr marL="80685" marR="80685" marT="40343" marB="40343" anchor="ctr"/>
                </a:tc>
                <a:tc>
                  <a:txBody>
                    <a:bodyPr/>
                    <a:lstStyle/>
                    <a:p>
                      <a:pPr algn="ctr"/>
                      <a:r>
                        <a:rPr lang="en-US" sz="1600" dirty="0" smtClean="0"/>
                        <a:t>Time out</a:t>
                      </a:r>
                      <a:endParaRPr lang="en-US" sz="1600" dirty="0"/>
                    </a:p>
                  </a:txBody>
                  <a:tcPr marL="80685" marR="80685" marT="40343" marB="40343" anchor="ctr"/>
                </a:tc>
                <a:tc>
                  <a:txBody>
                    <a:bodyPr/>
                    <a:lstStyle/>
                    <a:p>
                      <a:pPr algn="ctr"/>
                      <a:r>
                        <a:rPr lang="en-US" sz="1600" b="1" dirty="0" smtClean="0">
                          <a:solidFill>
                            <a:schemeClr val="bg1"/>
                          </a:solidFill>
                        </a:rPr>
                        <a:t>4.8</a:t>
                      </a:r>
                      <a:endParaRPr lang="en-US" sz="1600" b="1" dirty="0">
                        <a:solidFill>
                          <a:schemeClr val="bg1"/>
                        </a:solidFill>
                      </a:endParaRPr>
                    </a:p>
                  </a:txBody>
                  <a:tcPr marL="80685" marR="80685" marT="40343" marB="40343" anchor="ctr">
                    <a:solidFill>
                      <a:schemeClr val="tx2"/>
                    </a:solidFill>
                  </a:tcPr>
                </a:tc>
                <a:tc>
                  <a:txBody>
                    <a:bodyPr/>
                    <a:lstStyle/>
                    <a:p>
                      <a:pPr algn="ctr"/>
                      <a:r>
                        <a:rPr lang="en-US" sz="1600" dirty="0" smtClean="0"/>
                        <a:t>-</a:t>
                      </a:r>
                      <a:endParaRPr lang="en-US" sz="1600" dirty="0"/>
                    </a:p>
                  </a:txBody>
                  <a:tcPr marL="80685" marR="80685" marT="40343" marB="40343" anchor="ctr"/>
                </a:tc>
                <a:extLst>
                  <a:ext uri="{0D108BD9-81ED-4DB2-BD59-A6C34878D82A}">
                    <a16:rowId xmlns:a16="http://schemas.microsoft.com/office/drawing/2014/main" val="10005"/>
                  </a:ext>
                </a:extLst>
              </a:tr>
            </a:tbl>
          </a:graphicData>
        </a:graphic>
      </p:graphicFrame>
      <p:sp>
        <p:nvSpPr>
          <p:cNvPr id="3" name="TextBox 2"/>
          <p:cNvSpPr txBox="1"/>
          <p:nvPr/>
        </p:nvSpPr>
        <p:spPr>
          <a:xfrm>
            <a:off x="3531756" y="1022838"/>
            <a:ext cx="2191129" cy="506985"/>
          </a:xfrm>
          <a:prstGeom prst="rect">
            <a:avLst/>
          </a:prstGeom>
          <a:noFill/>
        </p:spPr>
        <p:txBody>
          <a:bodyPr wrap="none" lIns="179300" tIns="143440" rIns="179300" bIns="143440" rtlCol="0">
            <a:spAutoFit/>
          </a:bodyPr>
          <a:lstStyle/>
          <a:p>
            <a:pPr>
              <a:lnSpc>
                <a:spcPct val="90000"/>
              </a:lnSpc>
              <a:spcAft>
                <a:spcPts val="588"/>
              </a:spcAft>
            </a:pPr>
            <a:r>
              <a:rPr lang="en-US" sz="1569" dirty="0">
                <a:gradFill>
                  <a:gsLst>
                    <a:gs pos="2917">
                      <a:schemeClr val="tx1"/>
                    </a:gs>
                    <a:gs pos="30000">
                      <a:schemeClr val="tx1"/>
                    </a:gs>
                  </a:gsLst>
                  <a:lin ang="5400000" scaled="0"/>
                </a:gradFill>
              </a:rPr>
              <a:t>Run time in seconds</a:t>
            </a:r>
          </a:p>
        </p:txBody>
      </p:sp>
      <p:sp>
        <p:nvSpPr>
          <p:cNvPr id="4" name="TextBox 3"/>
          <p:cNvSpPr txBox="1"/>
          <p:nvPr/>
        </p:nvSpPr>
        <p:spPr>
          <a:xfrm>
            <a:off x="3439391" y="6525491"/>
            <a:ext cx="184731" cy="369332"/>
          </a:xfrm>
          <a:prstGeom prst="rect">
            <a:avLst/>
          </a:prstGeom>
          <a:noFill/>
        </p:spPr>
        <p:txBody>
          <a:bodyPr wrap="none" rtlCol="0">
            <a:spAutoFit/>
          </a:bodyPr>
          <a:lstStyle/>
          <a:p>
            <a:endParaRPr lang="en-US" dirty="0"/>
          </a:p>
        </p:txBody>
      </p:sp>
      <p:sp>
        <p:nvSpPr>
          <p:cNvPr id="6" name="TextBox 5"/>
          <p:cNvSpPr txBox="1"/>
          <p:nvPr/>
        </p:nvSpPr>
        <p:spPr>
          <a:xfrm>
            <a:off x="1724891" y="6202325"/>
            <a:ext cx="6182591" cy="646331"/>
          </a:xfrm>
          <a:prstGeom prst="rect">
            <a:avLst/>
          </a:prstGeom>
          <a:noFill/>
        </p:spPr>
        <p:txBody>
          <a:bodyPr wrap="square" rtlCol="0">
            <a:spAutoFit/>
          </a:bodyPr>
          <a:lstStyle/>
          <a:p>
            <a:r>
              <a:rPr lang="en-US" dirty="0" smtClean="0">
                <a:solidFill>
                  <a:srgbClr val="0070C0"/>
                </a:solidFill>
              </a:rPr>
              <a:t>Expressivity-run time tradeoff between hand-crafted code</a:t>
            </a:r>
          </a:p>
          <a:p>
            <a:r>
              <a:rPr lang="en-US" dirty="0" smtClean="0">
                <a:solidFill>
                  <a:srgbClr val="0070C0"/>
                </a:solidFill>
              </a:rPr>
              <a:t>and leveraging existing code</a:t>
            </a:r>
            <a:endParaRPr lang="en-US" dirty="0">
              <a:solidFill>
                <a:srgbClr val="0070C0"/>
              </a:solidFill>
            </a:endParaRPr>
          </a:p>
        </p:txBody>
      </p:sp>
    </p:spTree>
    <p:extLst>
      <p:ext uri="{BB962C8B-B14F-4D97-AF65-F5344CB8AC3E}">
        <p14:creationId xmlns:p14="http://schemas.microsoft.com/office/powerpoint/2010/main" val="39329748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additive="base">
                                        <p:cTn id="1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rgbClr val="0070C0"/>
                </a:solidFill>
                <a:effectLst>
                  <a:outerShdw blurRad="38100" dist="38100" dir="2700000" algn="tl">
                    <a:srgbClr val="000000">
                      <a:alpha val="43137"/>
                    </a:srgbClr>
                  </a:outerShdw>
                </a:effectLst>
              </a:rPr>
              <a:t>Data Plane versus Control Plane</a:t>
            </a:r>
            <a:endParaRPr lang="en-US" sz="4000" b="1" dirty="0">
              <a:solidFill>
                <a:srgbClr val="0070C0"/>
              </a:solidFill>
              <a:effectLst>
                <a:outerShdw blurRad="38100" dist="38100" dir="2700000" algn="tl">
                  <a:srgbClr val="000000">
                    <a:alpha val="43137"/>
                  </a:srgbClr>
                </a:outerShdw>
              </a:effectLst>
            </a:endParaRPr>
          </a:p>
        </p:txBody>
      </p:sp>
      <p:sp>
        <p:nvSpPr>
          <p:cNvPr id="3" name="Rectangle 2"/>
          <p:cNvSpPr/>
          <p:nvPr/>
        </p:nvSpPr>
        <p:spPr>
          <a:xfrm>
            <a:off x="1859973" y="2369128"/>
            <a:ext cx="1080655" cy="9767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a:stCxn id="3" idx="3"/>
          </p:cNvCxnSpPr>
          <p:nvPr/>
        </p:nvCxnSpPr>
        <p:spPr>
          <a:xfrm>
            <a:off x="2940628" y="2857501"/>
            <a:ext cx="2067790" cy="10390"/>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5008418" y="2379518"/>
            <a:ext cx="1080655" cy="9767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491345" y="3976255"/>
            <a:ext cx="1080655" cy="9767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a:stCxn id="3" idx="2"/>
            <a:endCxn id="7" idx="1"/>
          </p:cNvCxnSpPr>
          <p:nvPr/>
        </p:nvCxnSpPr>
        <p:spPr>
          <a:xfrm>
            <a:off x="2400301" y="3345874"/>
            <a:ext cx="1091044" cy="111875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7" idx="3"/>
          </p:cNvCxnSpPr>
          <p:nvPr/>
        </p:nvCxnSpPr>
        <p:spPr>
          <a:xfrm flipV="1">
            <a:off x="4572000" y="3356264"/>
            <a:ext cx="852055" cy="1108364"/>
          </a:xfrm>
          <a:prstGeom prst="line">
            <a:avLst/>
          </a:prstGeom>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457201" y="2518065"/>
            <a:ext cx="789709" cy="6788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681353" y="2518065"/>
            <a:ext cx="789709" cy="6788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a:stCxn id="12" idx="6"/>
            <a:endCxn id="3" idx="1"/>
          </p:cNvCxnSpPr>
          <p:nvPr/>
        </p:nvCxnSpPr>
        <p:spPr>
          <a:xfrm>
            <a:off x="1246910" y="2857501"/>
            <a:ext cx="6130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6" idx="3"/>
            <a:endCxn id="13" idx="2"/>
          </p:cNvCxnSpPr>
          <p:nvPr/>
        </p:nvCxnSpPr>
        <p:spPr>
          <a:xfrm flipV="1">
            <a:off x="6089073" y="2857501"/>
            <a:ext cx="592280" cy="10390"/>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148943" y="1871734"/>
            <a:ext cx="1326004" cy="646331"/>
          </a:xfrm>
          <a:prstGeom prst="rect">
            <a:avLst/>
          </a:prstGeom>
          <a:noFill/>
        </p:spPr>
        <p:txBody>
          <a:bodyPr wrap="none" rtlCol="0">
            <a:spAutoFit/>
          </a:bodyPr>
          <a:lstStyle/>
          <a:p>
            <a:r>
              <a:rPr lang="en-US" dirty="0" smtClean="0"/>
              <a:t>1.2.*</a:t>
            </a:r>
          </a:p>
          <a:p>
            <a:r>
              <a:rPr lang="en-US" dirty="0" smtClean="0"/>
              <a:t>Accounting</a:t>
            </a:r>
            <a:endParaRPr lang="en-US" dirty="0"/>
          </a:p>
        </p:txBody>
      </p:sp>
      <p:sp>
        <p:nvSpPr>
          <p:cNvPr id="19" name="TextBox 18"/>
          <p:cNvSpPr txBox="1"/>
          <p:nvPr/>
        </p:nvSpPr>
        <p:spPr>
          <a:xfrm>
            <a:off x="225992" y="1800008"/>
            <a:ext cx="1415772" cy="646331"/>
          </a:xfrm>
          <a:prstGeom prst="rect">
            <a:avLst/>
          </a:prstGeom>
          <a:noFill/>
        </p:spPr>
        <p:txBody>
          <a:bodyPr wrap="none" rtlCol="0">
            <a:spAutoFit/>
          </a:bodyPr>
          <a:lstStyle/>
          <a:p>
            <a:r>
              <a:rPr lang="en-US" dirty="0" smtClean="0"/>
              <a:t>1.8.*</a:t>
            </a:r>
          </a:p>
          <a:p>
            <a:r>
              <a:rPr lang="en-US" dirty="0" smtClean="0"/>
              <a:t>Engineering</a:t>
            </a:r>
            <a:endParaRPr lang="en-US" dirty="0"/>
          </a:p>
        </p:txBody>
      </p:sp>
      <p:sp>
        <p:nvSpPr>
          <p:cNvPr id="20" name="TextBox 19"/>
          <p:cNvSpPr txBox="1"/>
          <p:nvPr/>
        </p:nvSpPr>
        <p:spPr>
          <a:xfrm>
            <a:off x="2362335" y="2492910"/>
            <a:ext cx="659155" cy="369332"/>
          </a:xfrm>
          <a:prstGeom prst="rect">
            <a:avLst/>
          </a:prstGeom>
          <a:noFill/>
        </p:spPr>
        <p:txBody>
          <a:bodyPr wrap="none" rtlCol="0">
            <a:spAutoFit/>
          </a:bodyPr>
          <a:lstStyle/>
          <a:p>
            <a:r>
              <a:rPr lang="en-US" dirty="0" smtClean="0"/>
              <a:t>1.8.*</a:t>
            </a:r>
            <a:endParaRPr lang="en-US" dirty="0"/>
          </a:p>
        </p:txBody>
      </p:sp>
      <p:cxnSp>
        <p:nvCxnSpPr>
          <p:cNvPr id="24" name="Straight Arrow Connector 23"/>
          <p:cNvCxnSpPr>
            <a:stCxn id="20" idx="3"/>
          </p:cNvCxnSpPr>
          <p:nvPr/>
        </p:nvCxnSpPr>
        <p:spPr>
          <a:xfrm flipV="1">
            <a:off x="3021490" y="2672835"/>
            <a:ext cx="355556" cy="47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562066" y="2511322"/>
            <a:ext cx="659155" cy="369332"/>
          </a:xfrm>
          <a:prstGeom prst="rect">
            <a:avLst/>
          </a:prstGeom>
          <a:noFill/>
        </p:spPr>
        <p:txBody>
          <a:bodyPr wrap="none" rtlCol="0">
            <a:spAutoFit/>
          </a:bodyPr>
          <a:lstStyle/>
          <a:p>
            <a:r>
              <a:rPr lang="en-US" dirty="0" smtClean="0"/>
              <a:t>1.8.*</a:t>
            </a:r>
            <a:endParaRPr lang="en-US" dirty="0"/>
          </a:p>
        </p:txBody>
      </p:sp>
      <p:cxnSp>
        <p:nvCxnSpPr>
          <p:cNvPr id="26" name="Straight Arrow Connector 25"/>
          <p:cNvCxnSpPr>
            <a:stCxn id="25" idx="3"/>
          </p:cNvCxnSpPr>
          <p:nvPr/>
        </p:nvCxnSpPr>
        <p:spPr>
          <a:xfrm flipV="1">
            <a:off x="6221221" y="2691247"/>
            <a:ext cx="355556" cy="47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799343" y="4262602"/>
            <a:ext cx="659155" cy="369332"/>
          </a:xfrm>
          <a:prstGeom prst="rect">
            <a:avLst/>
          </a:prstGeom>
          <a:noFill/>
        </p:spPr>
        <p:txBody>
          <a:bodyPr wrap="none" rtlCol="0">
            <a:spAutoFit/>
          </a:bodyPr>
          <a:lstStyle/>
          <a:p>
            <a:r>
              <a:rPr lang="en-US" dirty="0" smtClean="0"/>
              <a:t>1.8.*</a:t>
            </a:r>
            <a:endParaRPr lang="en-US" dirty="0"/>
          </a:p>
        </p:txBody>
      </p:sp>
      <p:cxnSp>
        <p:nvCxnSpPr>
          <p:cNvPr id="29" name="Straight Arrow Connector 28"/>
          <p:cNvCxnSpPr>
            <a:stCxn id="27" idx="3"/>
          </p:cNvCxnSpPr>
          <p:nvPr/>
        </p:nvCxnSpPr>
        <p:spPr>
          <a:xfrm flipV="1">
            <a:off x="4458498" y="4108841"/>
            <a:ext cx="241922" cy="3384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877673" y="2635920"/>
            <a:ext cx="502493" cy="52410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3948548" y="2599016"/>
            <a:ext cx="451603" cy="59790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1859973" y="2975356"/>
            <a:ext cx="659155" cy="369332"/>
          </a:xfrm>
          <a:prstGeom prst="rect">
            <a:avLst/>
          </a:prstGeom>
          <a:noFill/>
        </p:spPr>
        <p:txBody>
          <a:bodyPr wrap="none" rtlCol="0">
            <a:spAutoFit/>
          </a:bodyPr>
          <a:lstStyle/>
          <a:p>
            <a:r>
              <a:rPr lang="en-US" dirty="0" smtClean="0">
                <a:solidFill>
                  <a:srgbClr val="FF0000"/>
                </a:solidFill>
              </a:rPr>
              <a:t>1.8.*</a:t>
            </a:r>
            <a:endParaRPr lang="en-US" dirty="0">
              <a:solidFill>
                <a:srgbClr val="FF0000"/>
              </a:solidFill>
            </a:endParaRPr>
          </a:p>
        </p:txBody>
      </p:sp>
      <p:cxnSp>
        <p:nvCxnSpPr>
          <p:cNvPr id="41" name="Straight Arrow Connector 40"/>
          <p:cNvCxnSpPr/>
          <p:nvPr/>
        </p:nvCxnSpPr>
        <p:spPr>
          <a:xfrm>
            <a:off x="2209933" y="3429048"/>
            <a:ext cx="324650" cy="37589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457200" y="5133109"/>
            <a:ext cx="8364682" cy="1477328"/>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srgbClr val="00B050"/>
                </a:solidFill>
              </a:rPr>
              <a:t>Data Plane (DP)</a:t>
            </a:r>
            <a:r>
              <a:rPr lang="en-US" dirty="0" smtClean="0"/>
              <a:t>: Collection of forwarding tables and logic that forward data packets</a:t>
            </a:r>
          </a:p>
          <a:p>
            <a:pPr marL="285750" indent="-285750">
              <a:buFont typeface="Arial" panose="020B0604020202020204" pitchFamily="34" charset="0"/>
              <a:buChar char="•"/>
            </a:pPr>
            <a:r>
              <a:rPr lang="en-US" dirty="0" smtClean="0">
                <a:solidFill>
                  <a:srgbClr val="FF0000"/>
                </a:solidFill>
              </a:rPr>
              <a:t>Control Plane (CP): </a:t>
            </a:r>
            <a:r>
              <a:rPr lang="en-US" dirty="0" smtClean="0"/>
              <a:t>Program that takes topology and failed links into account to build forwarding tables for data plane</a:t>
            </a:r>
          </a:p>
          <a:p>
            <a:pPr marL="285750" indent="-285750">
              <a:buFont typeface="Arial" panose="020B0604020202020204" pitchFamily="34" charset="0"/>
              <a:buChar char="•"/>
            </a:pPr>
            <a:r>
              <a:rPr lang="en-US" dirty="0" smtClean="0">
                <a:solidFill>
                  <a:srgbClr val="0070C0"/>
                </a:solidFill>
              </a:rPr>
              <a:t>Existing vs SDN: </a:t>
            </a:r>
            <a:r>
              <a:rPr lang="en-US" dirty="0" smtClean="0">
                <a:solidFill>
                  <a:srgbClr val="FF0000"/>
                </a:solidFill>
              </a:rPr>
              <a:t>CP</a:t>
            </a:r>
            <a:r>
              <a:rPr lang="en-US" dirty="0" smtClean="0"/>
              <a:t> distributed in routers (OSPF, BGP) or centralized (SDN) </a:t>
            </a:r>
            <a:endParaRPr lang="en-US" dirty="0"/>
          </a:p>
        </p:txBody>
      </p:sp>
    </p:spTree>
    <p:extLst>
      <p:ext uri="{BB962C8B-B14F-4D97-AF65-F5344CB8AC3E}">
        <p14:creationId xmlns:p14="http://schemas.microsoft.com/office/powerpoint/2010/main" val="3747042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500" fill="hold"/>
                                        <p:tgtEl>
                                          <p:spTgt spid="39"/>
                                        </p:tgtEl>
                                        <p:attrNameLst>
                                          <p:attrName>ppt_x</p:attrName>
                                        </p:attrNameLst>
                                      </p:cBhvr>
                                      <p:tavLst>
                                        <p:tav tm="0">
                                          <p:val>
                                            <p:strVal val="#ppt_x"/>
                                          </p:val>
                                        </p:tav>
                                        <p:tav tm="100000">
                                          <p:val>
                                            <p:strVal val="#ppt_x"/>
                                          </p:val>
                                        </p:tav>
                                      </p:tavLst>
                                    </p:anim>
                                    <p:anim calcmode="lin" valueType="num">
                                      <p:cBhvr additive="base">
                                        <p:cTn id="18" dur="500" fill="hold"/>
                                        <p:tgtEl>
                                          <p:spTgt spid="39"/>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ppt_x"/>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rgbClr val="0070C0"/>
                </a:solidFill>
                <a:effectLst>
                  <a:outerShdw blurRad="38100" dist="38100" dir="2700000" algn="tl">
                    <a:srgbClr val="000000">
                      <a:alpha val="43137"/>
                    </a:srgbClr>
                  </a:outerShdw>
                </a:effectLst>
              </a:rPr>
              <a:t>Verification Tasks</a:t>
            </a:r>
            <a:r>
              <a:rPr lang="en-US" sz="4000" b="1" dirty="0">
                <a:solidFill>
                  <a:srgbClr val="0070C0"/>
                </a:solidFill>
                <a:effectLst>
                  <a:outerShdw blurRad="38100" dist="38100" dir="2700000" algn="tl">
                    <a:srgbClr val="000000">
                      <a:alpha val="43137"/>
                    </a:srgbClr>
                  </a:outerShdw>
                </a:effectLst>
              </a:rPr>
              <a:t> </a:t>
            </a:r>
            <a:r>
              <a:rPr lang="en-US" sz="4000" dirty="0" smtClean="0"/>
              <a:t>[Fayazbakhsh 15</a:t>
            </a:r>
            <a:r>
              <a:rPr lang="en-US" sz="4000" dirty="0"/>
              <a:t>]</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57200" y="1417638"/>
                <a:ext cx="8686800" cy="4707082"/>
              </a:xfrm>
            </p:spPr>
            <p:txBody>
              <a:bodyPr/>
              <a:lstStyle/>
              <a:p>
                <a:pPr marL="0" indent="0">
                  <a:buNone/>
                </a:pPr>
                <a:r>
                  <a:rPr lang="en-US" dirty="0" smtClean="0"/>
                  <a:t>Program types:</a:t>
                </a:r>
              </a:p>
              <a:p>
                <a:pPr lvl="1"/>
                <a14:m>
                  <m:oMath xmlns:m="http://schemas.openxmlformats.org/officeDocument/2006/math">
                    <m:r>
                      <a:rPr lang="en-US" i="1" dirty="0" smtClean="0">
                        <a:solidFill>
                          <a:srgbClr val="FF0000"/>
                        </a:solidFill>
                        <a:latin typeface="Cambria Math" panose="02040503050406030204" pitchFamily="18" charset="0"/>
                      </a:rPr>
                      <m:t>𝐶𝑜𝑛𝑡𝑟𝑜𝑙𝑃𝑙𝑎𝑛𝑒</m:t>
                    </m:r>
                    <m:r>
                      <a:rPr lang="en-US" i="1" dirty="0" smtClean="0">
                        <a:solidFill>
                          <a:srgbClr val="FF0000"/>
                        </a:solidFill>
                        <a:latin typeface="Cambria Math" panose="02040503050406030204" pitchFamily="18" charset="0"/>
                      </a:rPr>
                      <m:t>: </m:t>
                    </m:r>
                    <m:d>
                      <m:dPr>
                        <m:ctrlPr>
                          <a:rPr lang="en-US" i="1" dirty="0" smtClean="0">
                            <a:solidFill>
                              <a:srgbClr val="FF0000"/>
                            </a:solidFill>
                            <a:latin typeface="Cambria Math" panose="02040503050406030204" pitchFamily="18" charset="0"/>
                          </a:rPr>
                        </m:ctrlPr>
                      </m:dPr>
                      <m:e>
                        <m:r>
                          <a:rPr lang="en-US" i="1" dirty="0" err="1" smtClean="0">
                            <a:solidFill>
                              <a:srgbClr val="FF0000"/>
                            </a:solidFill>
                            <a:latin typeface="Cambria Math" panose="02040503050406030204" pitchFamily="18" charset="0"/>
                          </a:rPr>
                          <m:t>𝐶𝑜𝑛𝑓𝑖𝑔</m:t>
                        </m:r>
                        <m:r>
                          <a:rPr lang="en-US" b="0" i="1" dirty="0" smtClean="0">
                            <a:solidFill>
                              <a:srgbClr val="FF0000"/>
                            </a:solidFill>
                            <a:latin typeface="Cambria Math" panose="02040503050406030204" pitchFamily="18" charset="0"/>
                          </a:rPr>
                          <m:t>×</m:t>
                        </m:r>
                        <m:r>
                          <a:rPr lang="en-US" i="1" dirty="0" err="1" smtClean="0">
                            <a:solidFill>
                              <a:srgbClr val="FF0000"/>
                            </a:solidFill>
                            <a:latin typeface="Cambria Math" panose="02040503050406030204" pitchFamily="18" charset="0"/>
                          </a:rPr>
                          <m:t>𝐸𝑛𝑣</m:t>
                        </m:r>
                      </m:e>
                    </m:d>
                    <m:r>
                      <a:rPr lang="en-US" b="0" i="1" dirty="0" smtClean="0">
                        <a:solidFill>
                          <a:srgbClr val="FF0000"/>
                        </a:solidFill>
                        <a:latin typeface="Cambria Math" panose="02040503050406030204" pitchFamily="18" charset="0"/>
                      </a:rPr>
                      <m:t>→</m:t>
                    </m:r>
                    <m:r>
                      <a:rPr lang="en-US" i="1" dirty="0" smtClean="0">
                        <a:solidFill>
                          <a:srgbClr val="FF0000"/>
                        </a:solidFill>
                        <a:latin typeface="Cambria Math" panose="02040503050406030204" pitchFamily="18" charset="0"/>
                        <a:sym typeface="Wingdings" panose="05000000000000000000" pitchFamily="2" charset="2"/>
                      </a:rPr>
                      <m:t> </m:t>
                    </m:r>
                    <m:r>
                      <a:rPr lang="en-US" i="1" dirty="0" smtClean="0">
                        <a:solidFill>
                          <a:srgbClr val="FF0000"/>
                        </a:solidFill>
                        <a:latin typeface="Cambria Math" panose="02040503050406030204" pitchFamily="18" charset="0"/>
                        <a:sym typeface="Wingdings" panose="05000000000000000000" pitchFamily="2" charset="2"/>
                      </a:rPr>
                      <m:t>𝐹𝐼𝐵</m:t>
                    </m:r>
                  </m:oMath>
                </a14:m>
                <a:endParaRPr lang="en-US" dirty="0" smtClean="0">
                  <a:solidFill>
                    <a:srgbClr val="FF0000"/>
                  </a:solidFill>
                  <a:sym typeface="Wingdings" panose="05000000000000000000" pitchFamily="2" charset="2"/>
                </a:endParaRPr>
              </a:p>
              <a:p>
                <a:pPr lvl="1"/>
                <a14:m>
                  <m:oMath xmlns:m="http://schemas.openxmlformats.org/officeDocument/2006/math">
                    <m:r>
                      <a:rPr lang="en-US" i="1" dirty="0" smtClean="0">
                        <a:solidFill>
                          <a:srgbClr val="00B050"/>
                        </a:solidFill>
                        <a:latin typeface="Cambria Math" panose="02040503050406030204" pitchFamily="18" charset="0"/>
                        <a:sym typeface="Wingdings" panose="05000000000000000000" pitchFamily="2" charset="2"/>
                      </a:rPr>
                      <m:t>𝐷𝑎𝑡𝑎𝑃𝑙𝑎𝑛𝑒</m:t>
                    </m:r>
                    <m:r>
                      <a:rPr lang="en-US" i="1" dirty="0" smtClean="0">
                        <a:solidFill>
                          <a:srgbClr val="00B050"/>
                        </a:solidFill>
                        <a:latin typeface="Cambria Math" panose="02040503050406030204" pitchFamily="18" charset="0"/>
                        <a:sym typeface="Wingdings" panose="05000000000000000000" pitchFamily="2" charset="2"/>
                      </a:rPr>
                      <m:t>:      </m:t>
                    </m:r>
                    <m:d>
                      <m:dPr>
                        <m:ctrlPr>
                          <a:rPr lang="en-US" i="1" dirty="0" smtClean="0">
                            <a:solidFill>
                              <a:srgbClr val="00B050"/>
                            </a:solidFill>
                            <a:latin typeface="Cambria Math" panose="02040503050406030204" pitchFamily="18" charset="0"/>
                            <a:sym typeface="Wingdings" panose="05000000000000000000" pitchFamily="2" charset="2"/>
                          </a:rPr>
                        </m:ctrlPr>
                      </m:dPr>
                      <m:e>
                        <m:r>
                          <a:rPr lang="en-US" i="1" dirty="0" smtClean="0">
                            <a:solidFill>
                              <a:srgbClr val="00B050"/>
                            </a:solidFill>
                            <a:latin typeface="Cambria Math" panose="02040503050406030204" pitchFamily="18" charset="0"/>
                            <a:sym typeface="Wingdings" panose="05000000000000000000" pitchFamily="2" charset="2"/>
                          </a:rPr>
                          <m:t>𝐹𝐼𝐵</m:t>
                        </m:r>
                        <m:r>
                          <a:rPr lang="en-US" b="0" i="1" dirty="0" smtClean="0">
                            <a:solidFill>
                              <a:srgbClr val="00B050"/>
                            </a:solidFill>
                            <a:latin typeface="Cambria Math" panose="02040503050406030204" pitchFamily="18" charset="0"/>
                            <a:sym typeface="Wingdings" panose="05000000000000000000" pitchFamily="2" charset="2"/>
                          </a:rPr>
                          <m:t>×</m:t>
                        </m:r>
                        <m:r>
                          <a:rPr lang="en-US" i="1" dirty="0" smtClean="0">
                            <a:solidFill>
                              <a:srgbClr val="00B050"/>
                            </a:solidFill>
                            <a:latin typeface="Cambria Math" panose="02040503050406030204" pitchFamily="18" charset="0"/>
                            <a:sym typeface="Wingdings" panose="05000000000000000000" pitchFamily="2" charset="2"/>
                          </a:rPr>
                          <m:t>𝑃𝑎𝑐𝑘𝑒𝑡</m:t>
                        </m:r>
                      </m:e>
                    </m:d>
                    <m:r>
                      <a:rPr lang="en-US" b="0" i="1" dirty="0" smtClean="0">
                        <a:solidFill>
                          <a:srgbClr val="00B050"/>
                        </a:solidFill>
                        <a:latin typeface="Cambria Math" panose="02040503050406030204" pitchFamily="18" charset="0"/>
                        <a:sym typeface="Wingdings" panose="05000000000000000000" pitchFamily="2" charset="2"/>
                      </a:rPr>
                      <m:t>→</m:t>
                    </m:r>
                    <m:r>
                      <a:rPr lang="en-US" i="1" dirty="0" err="1" smtClean="0">
                        <a:solidFill>
                          <a:srgbClr val="00B050"/>
                        </a:solidFill>
                        <a:latin typeface="Cambria Math" panose="02040503050406030204" pitchFamily="18" charset="0"/>
                        <a:sym typeface="Wingdings" panose="05000000000000000000" pitchFamily="2" charset="2"/>
                      </a:rPr>
                      <m:t>𝐹𝑤𝑑𝑅𝑒𝑠𝑢𝑙𝑡</m:t>
                    </m:r>
                  </m:oMath>
                </a14:m>
                <a:endParaRPr lang="en-US" dirty="0" smtClean="0">
                  <a:solidFill>
                    <a:srgbClr val="00B050"/>
                  </a:solidFill>
                </a:endParaRPr>
              </a:p>
              <a:p>
                <a:pPr marL="0" indent="0">
                  <a:buNone/>
                </a:pPr>
                <a:endParaRPr lang="en-US" dirty="0" smtClean="0">
                  <a:solidFill>
                    <a:srgbClr val="00B050"/>
                  </a:solidFill>
                </a:endParaRPr>
              </a:p>
              <a:p>
                <a:pPr marL="0" indent="0">
                  <a:buNone/>
                </a:pPr>
                <a:r>
                  <a:rPr lang="en-US" dirty="0" smtClean="0">
                    <a:solidFill>
                      <a:srgbClr val="00B050"/>
                    </a:solidFill>
                  </a:rPr>
                  <a:t>DP tasks for fixed snapshot of FIBS </a:t>
                </a:r>
                <a14:m>
                  <m:oMath xmlns:m="http://schemas.openxmlformats.org/officeDocument/2006/math">
                    <m:r>
                      <a:rPr lang="en-US" i="1" dirty="0" smtClean="0">
                        <a:solidFill>
                          <a:srgbClr val="00B050"/>
                        </a:solidFill>
                        <a:latin typeface="Cambria Math" panose="02040503050406030204" pitchFamily="18" charset="0"/>
                      </a:rPr>
                      <m:t>𝑓</m:t>
                    </m:r>
                  </m:oMath>
                </a14:m>
                <a:endParaRPr lang="en-US" i="1" dirty="0" smtClean="0">
                  <a:solidFill>
                    <a:srgbClr val="00B050"/>
                  </a:solidFill>
                  <a:latin typeface="Cambria Math" panose="02040503050406030204" pitchFamily="18" charset="0"/>
                </a:endParaRPr>
              </a:p>
              <a:p>
                <a:pPr marL="0" indent="0">
                  <a:buNone/>
                </a:pPr>
                <a:r>
                  <a:rPr lang="en-US" dirty="0" smtClean="0"/>
                  <a:t>	</a:t>
                </a:r>
                <a14:m>
                  <m:oMath xmlns:m="http://schemas.openxmlformats.org/officeDocument/2006/math">
                    <m:r>
                      <a:rPr lang="el-GR" i="1" dirty="0" smtClean="0">
                        <a:latin typeface="Cambria Math" panose="02040503050406030204" pitchFamily="18" charset="0"/>
                      </a:rPr>
                      <m:t>∀</m:t>
                    </m:r>
                    <m:r>
                      <a:rPr lang="en-US" i="1" dirty="0" smtClean="0">
                        <a:latin typeface="Cambria Math" panose="02040503050406030204" pitchFamily="18" charset="0"/>
                      </a:rPr>
                      <m:t>𝑝</m:t>
                    </m:r>
                    <m:r>
                      <a:rPr lang="en-US" i="1" dirty="0" smtClean="0">
                        <a:latin typeface="Cambria Math" panose="02040503050406030204" pitchFamily="18" charset="0"/>
                      </a:rPr>
                      <m:t>: </m:t>
                    </m:r>
                    <m:r>
                      <a:rPr lang="en-US" i="1" dirty="0" smtClean="0">
                        <a:latin typeface="Cambria Math" panose="02040503050406030204" pitchFamily="18" charset="0"/>
                      </a:rPr>
                      <m:t>𝑃𝑎𝑐𝑘𝑒𝑡</m:t>
                    </m:r>
                    <m:r>
                      <a:rPr lang="en-US" b="0" i="1" dirty="0" smtClean="0">
                        <a:latin typeface="Cambria Math" panose="02040503050406030204" pitchFamily="18" charset="0"/>
                      </a:rPr>
                      <m:t>: </m:t>
                    </m:r>
                    <m:r>
                      <m:rPr>
                        <m:sty m:val="p"/>
                      </m:rPr>
                      <a:rPr lang="el-GR" i="0" dirty="0" smtClean="0">
                        <a:latin typeface="Cambria Math" panose="02040503050406030204" pitchFamily="18" charset="0"/>
                      </a:rPr>
                      <m:t>Φ</m:t>
                    </m:r>
                    <m:r>
                      <a:rPr lang="en-US" i="1" dirty="0" smtClean="0">
                        <a:latin typeface="Cambria Math" panose="02040503050406030204" pitchFamily="18" charset="0"/>
                      </a:rPr>
                      <m:t>(</m:t>
                    </m:r>
                    <m:r>
                      <a:rPr lang="en-US" i="1" dirty="0" smtClean="0">
                        <a:latin typeface="Cambria Math" panose="02040503050406030204" pitchFamily="18" charset="0"/>
                      </a:rPr>
                      <m:t>𝑝</m:t>
                    </m:r>
                    <m:r>
                      <a:rPr lang="en-US" i="1" dirty="0" smtClean="0">
                        <a:latin typeface="Cambria Math" panose="02040503050406030204" pitchFamily="18" charset="0"/>
                      </a:rPr>
                      <m:t>, </m:t>
                    </m:r>
                    <m:r>
                      <a:rPr lang="en-US" i="1" dirty="0" smtClean="0">
                        <a:solidFill>
                          <a:srgbClr val="00B050"/>
                        </a:solidFill>
                        <a:latin typeface="Cambria Math" panose="02040503050406030204" pitchFamily="18" charset="0"/>
                      </a:rPr>
                      <m:t>𝐷𝑎𝑡𝑎𝑃𝑙𝑎𝑛𝑒</m:t>
                    </m:r>
                    <m:r>
                      <a:rPr lang="en-US" i="1" dirty="0" smtClean="0">
                        <a:latin typeface="Cambria Math" panose="02040503050406030204" pitchFamily="18" charset="0"/>
                      </a:rPr>
                      <m:t> </m:t>
                    </m:r>
                    <m:d>
                      <m:dPr>
                        <m:ctrlPr>
                          <a:rPr lang="en-US" i="1" dirty="0" smtClean="0">
                            <a:solidFill>
                              <a:srgbClr val="00B050"/>
                            </a:solidFill>
                            <a:latin typeface="Cambria Math" panose="02040503050406030204" pitchFamily="18" charset="0"/>
                          </a:rPr>
                        </m:ctrlPr>
                      </m:dPr>
                      <m:e>
                        <m:r>
                          <a:rPr lang="en-US" i="1" dirty="0" smtClean="0">
                            <a:solidFill>
                              <a:srgbClr val="00B050"/>
                            </a:solidFill>
                            <a:latin typeface="Cambria Math" panose="02040503050406030204" pitchFamily="18" charset="0"/>
                          </a:rPr>
                          <m:t>𝑓</m:t>
                        </m:r>
                        <m:r>
                          <a:rPr lang="en-US" i="1" dirty="0" smtClean="0">
                            <a:latin typeface="Cambria Math" panose="02040503050406030204" pitchFamily="18" charset="0"/>
                          </a:rPr>
                          <m:t>, </m:t>
                        </m:r>
                        <m:r>
                          <a:rPr lang="en-US" i="1" dirty="0" smtClean="0">
                            <a:latin typeface="Cambria Math" panose="02040503050406030204" pitchFamily="18" charset="0"/>
                          </a:rPr>
                          <m:t>𝑝</m:t>
                        </m:r>
                      </m:e>
                    </m:d>
                    <m:r>
                      <a:rPr lang="en-US" b="0" i="1" dirty="0" smtClean="0">
                        <a:latin typeface="Cambria Math" panose="02040503050406030204" pitchFamily="18" charset="0"/>
                      </a:rPr>
                      <m:t>)</m:t>
                    </m:r>
                  </m:oMath>
                </a14:m>
                <a:endParaRPr lang="en-US" dirty="0" smtClean="0"/>
              </a:p>
              <a:p>
                <a:pPr marL="0" indent="0">
                  <a:buNone/>
                </a:pPr>
                <a:endParaRPr lang="en-US" dirty="0" smtClean="0">
                  <a:solidFill>
                    <a:srgbClr val="FF0000"/>
                  </a:solidFill>
                </a:endParaRPr>
              </a:p>
              <a:p>
                <a:pPr marL="0" indent="0">
                  <a:buNone/>
                </a:pPr>
                <a:r>
                  <a:rPr lang="en-US" dirty="0" smtClean="0">
                    <a:solidFill>
                      <a:srgbClr val="FF0000"/>
                    </a:solidFill>
                  </a:rPr>
                  <a:t>CP verifiers for fixed configuration </a:t>
                </a:r>
                <a14:m>
                  <m:oMath xmlns:m="http://schemas.openxmlformats.org/officeDocument/2006/math">
                    <m:r>
                      <a:rPr lang="en-US" i="1" dirty="0" smtClean="0">
                        <a:solidFill>
                          <a:srgbClr val="FF0000"/>
                        </a:solidFill>
                        <a:latin typeface="Cambria Math" panose="02040503050406030204" pitchFamily="18" charset="0"/>
                      </a:rPr>
                      <m:t>𝑐</m:t>
                    </m:r>
                  </m:oMath>
                </a14:m>
                <a:endParaRPr lang="en-US" i="1" dirty="0" smtClean="0">
                  <a:solidFill>
                    <a:srgbClr val="FF0000"/>
                  </a:solidFill>
                  <a:latin typeface="Cambria Math" panose="02040503050406030204" pitchFamily="18" charset="0"/>
                </a:endParaRPr>
              </a:p>
              <a:p>
                <a:pPr marL="0" indent="0">
                  <a:buNone/>
                </a:pPr>
                <a:r>
                  <a:rPr lang="en-US" dirty="0" smtClean="0"/>
                  <a:t> </a:t>
                </a:r>
                <a14:m>
                  <m:oMath xmlns:m="http://schemas.openxmlformats.org/officeDocument/2006/math">
                    <m:r>
                      <a:rPr lang="el-GR" i="1" dirty="0" smtClean="0">
                        <a:latin typeface="Cambria Math" panose="02040503050406030204" pitchFamily="18" charset="0"/>
                      </a:rPr>
                      <m:t>∀</m:t>
                    </m:r>
                    <m:r>
                      <a:rPr lang="en-US" i="1" dirty="0" smtClean="0">
                        <a:latin typeface="Cambria Math" panose="02040503050406030204" pitchFamily="18" charset="0"/>
                      </a:rPr>
                      <m:t>𝑒</m:t>
                    </m:r>
                    <m:r>
                      <a:rPr lang="en-US" b="0" i="1" dirty="0" smtClean="0">
                        <a:latin typeface="Cambria Math" panose="02040503050406030204" pitchFamily="18" charset="0"/>
                      </a:rPr>
                      <m:t>, </m:t>
                    </m:r>
                    <m:r>
                      <a:rPr lang="en-US" i="1" dirty="0">
                        <a:latin typeface="Cambria Math" panose="02040503050406030204" pitchFamily="18" charset="0"/>
                      </a:rPr>
                      <m:t>𝑝</m:t>
                    </m:r>
                    <m:r>
                      <a:rPr lang="en-US" i="1" dirty="0" smtClean="0">
                        <a:latin typeface="Cambria Math" panose="02040503050406030204" pitchFamily="18" charset="0"/>
                      </a:rPr>
                      <m:t>: </m:t>
                    </m:r>
                    <m:r>
                      <m:rPr>
                        <m:sty m:val="p"/>
                      </m:rPr>
                      <a:rPr lang="el-GR" i="0" dirty="0" smtClean="0">
                        <a:latin typeface="Cambria Math" panose="02040503050406030204" pitchFamily="18" charset="0"/>
                      </a:rPr>
                      <m:t>Φ</m:t>
                    </m:r>
                    <m:r>
                      <a:rPr lang="en-US" i="1" dirty="0" smtClean="0">
                        <a:latin typeface="Cambria Math" panose="02040503050406030204" pitchFamily="18" charset="0"/>
                      </a:rPr>
                      <m:t>(</m:t>
                    </m:r>
                    <m:r>
                      <a:rPr lang="en-US" i="1" dirty="0" smtClean="0">
                        <a:latin typeface="Cambria Math" panose="02040503050406030204" pitchFamily="18" charset="0"/>
                      </a:rPr>
                      <m:t>𝑝</m:t>
                    </m:r>
                    <m:r>
                      <a:rPr lang="en-US" i="1" dirty="0" smtClean="0">
                        <a:latin typeface="Cambria Math" panose="02040503050406030204" pitchFamily="18" charset="0"/>
                      </a:rPr>
                      <m:t>, </m:t>
                    </m:r>
                    <m:r>
                      <a:rPr lang="en-US" i="1" dirty="0" smtClean="0">
                        <a:solidFill>
                          <a:srgbClr val="00B050"/>
                        </a:solidFill>
                        <a:latin typeface="Cambria Math" panose="02040503050406030204" pitchFamily="18" charset="0"/>
                      </a:rPr>
                      <m:t>𝐷𝑎𝑡𝑎𝑃𝑙𝑎𝑛𝑒</m:t>
                    </m:r>
                    <m:r>
                      <a:rPr lang="en-US" i="1" dirty="0" smtClean="0">
                        <a:latin typeface="Cambria Math" panose="02040503050406030204" pitchFamily="18" charset="0"/>
                      </a:rPr>
                      <m:t>(</m:t>
                    </m:r>
                    <m:r>
                      <a:rPr lang="en-US" i="1" dirty="0" smtClean="0">
                        <a:solidFill>
                          <a:srgbClr val="FF0000"/>
                        </a:solidFill>
                        <a:latin typeface="Cambria Math" panose="02040503050406030204" pitchFamily="18" charset="0"/>
                      </a:rPr>
                      <m:t>𝐶𝑜𝑛𝑡𝑟𝑜𝑙𝑃𝑙𝑎𝑛𝑒</m:t>
                    </m:r>
                    <m:r>
                      <a:rPr lang="en-US" i="1" dirty="0" smtClean="0">
                        <a:latin typeface="Cambria Math" panose="02040503050406030204" pitchFamily="18" charset="0"/>
                      </a:rPr>
                      <m:t>(</m:t>
                    </m:r>
                    <m:r>
                      <a:rPr lang="en-US" i="1" dirty="0" smtClean="0">
                        <a:solidFill>
                          <a:srgbClr val="FF0000"/>
                        </a:solidFill>
                        <a:latin typeface="Cambria Math" panose="02040503050406030204" pitchFamily="18" charset="0"/>
                      </a:rPr>
                      <m:t>𝑐</m:t>
                    </m:r>
                    <m:r>
                      <a:rPr lang="en-US" i="1" dirty="0" smtClean="0">
                        <a:latin typeface="Cambria Math" panose="02040503050406030204" pitchFamily="18" charset="0"/>
                      </a:rPr>
                      <m:t>, </m:t>
                    </m:r>
                    <m:r>
                      <a:rPr lang="en-US" i="1" dirty="0" smtClean="0">
                        <a:latin typeface="Cambria Math" panose="02040503050406030204" pitchFamily="18" charset="0"/>
                      </a:rPr>
                      <m:t>𝑒</m:t>
                    </m:r>
                    <m:r>
                      <a:rPr lang="en-US" i="1" dirty="0" smtClean="0">
                        <a:latin typeface="Cambria Math" panose="02040503050406030204" pitchFamily="18" charset="0"/>
                      </a:rPr>
                      <m:t>), </m:t>
                    </m:r>
                    <m:r>
                      <a:rPr lang="en-US" i="1" dirty="0" smtClean="0">
                        <a:latin typeface="Cambria Math" panose="02040503050406030204" pitchFamily="18" charset="0"/>
                      </a:rPr>
                      <m:t>𝑝</m:t>
                    </m:r>
                    <m:r>
                      <a:rPr lang="en-US" i="1" dirty="0" smtClean="0">
                        <a:latin typeface="Cambria Math" panose="02040503050406030204" pitchFamily="18" charset="0"/>
                      </a:rPr>
                      <m:t>)))</m:t>
                    </m:r>
                  </m:oMath>
                </a14:m>
                <a:endParaRPr lang="en-US" dirty="0" smtClean="0"/>
              </a:p>
              <a:p>
                <a:pPr marL="0" indent="0">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1417638"/>
                <a:ext cx="8686800" cy="4707082"/>
              </a:xfrm>
              <a:blipFill>
                <a:blip r:embed="rId2"/>
                <a:stretch>
                  <a:fillRect l="-1754" t="-1684" b="-7383"/>
                </a:stretch>
              </a:blipFill>
            </p:spPr>
            <p:txBody>
              <a:bodyPr/>
              <a:lstStyle/>
              <a:p>
                <a:r>
                  <a:rPr lang="en-US">
                    <a:noFill/>
                  </a:rPr>
                  <a:t> </a:t>
                </a:r>
              </a:p>
            </p:txBody>
          </p:sp>
        </mc:Fallback>
      </mc:AlternateContent>
    </p:spTree>
    <p:extLst>
      <p:ext uri="{BB962C8B-B14F-4D97-AF65-F5344CB8AC3E}">
        <p14:creationId xmlns:p14="http://schemas.microsoft.com/office/powerpoint/2010/main" val="10661030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rgbClr val="0070C0"/>
                </a:solidFill>
                <a:effectLst>
                  <a:outerShdw blurRad="38100" dist="38100" dir="2700000" algn="tl">
                    <a:srgbClr val="000000">
                      <a:alpha val="43137"/>
                    </a:srgbClr>
                  </a:outerShdw>
                </a:effectLst>
              </a:rPr>
              <a:t>Why? Look at Networks today</a:t>
            </a:r>
            <a:endParaRPr lang="en-US" sz="4000" b="1" dirty="0">
              <a:solidFill>
                <a:srgbClr val="0070C0"/>
              </a:solidFill>
              <a:effectLst>
                <a:outerShdw blurRad="38100" dist="38100" dir="2700000" algn="tl">
                  <a:srgbClr val="000000">
                    <a:alpha val="43137"/>
                  </a:srgbClr>
                </a:outerShdw>
              </a:effectLst>
            </a:endParaRPr>
          </a:p>
        </p:txBody>
      </p:sp>
      <p:sp>
        <p:nvSpPr>
          <p:cNvPr id="5" name="Rectangle 4"/>
          <p:cNvSpPr/>
          <p:nvPr/>
        </p:nvSpPr>
        <p:spPr>
          <a:xfrm>
            <a:off x="2892056" y="1417638"/>
            <a:ext cx="2211572" cy="1435395"/>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1286540" y="2005937"/>
            <a:ext cx="1605516" cy="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5103628" y="1607251"/>
            <a:ext cx="1605516" cy="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5103628" y="2482664"/>
            <a:ext cx="1605516" cy="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1167486" y="1546446"/>
            <a:ext cx="2146675" cy="369332"/>
          </a:xfrm>
          <a:prstGeom prst="rect">
            <a:avLst/>
          </a:prstGeom>
          <a:noFill/>
          <a:ln>
            <a:solidFill>
              <a:srgbClr val="00B0F0"/>
            </a:solidFill>
          </a:ln>
        </p:spPr>
        <p:txBody>
          <a:bodyPr wrap="square" rtlCol="0">
            <a:spAutoFit/>
          </a:bodyPr>
          <a:lstStyle/>
          <a:p>
            <a:r>
              <a:rPr lang="en-US" dirty="0" smtClean="0"/>
              <a:t>           1001</a:t>
            </a:r>
            <a:endParaRPr lang="en-US" dirty="0"/>
          </a:p>
        </p:txBody>
      </p:sp>
      <p:sp>
        <p:nvSpPr>
          <p:cNvPr id="15" name="TextBox 14"/>
          <p:cNvSpPr txBox="1"/>
          <p:nvPr/>
        </p:nvSpPr>
        <p:spPr>
          <a:xfrm>
            <a:off x="5165973" y="1232972"/>
            <a:ext cx="420308" cy="369332"/>
          </a:xfrm>
          <a:prstGeom prst="rect">
            <a:avLst/>
          </a:prstGeom>
          <a:noFill/>
        </p:spPr>
        <p:txBody>
          <a:bodyPr wrap="none" rtlCol="0">
            <a:spAutoFit/>
          </a:bodyPr>
          <a:lstStyle/>
          <a:p>
            <a:r>
              <a:rPr lang="en-US" dirty="0" smtClean="0"/>
              <a:t>P1</a:t>
            </a:r>
            <a:endParaRPr lang="en-US" dirty="0"/>
          </a:p>
        </p:txBody>
      </p:sp>
      <p:sp>
        <p:nvSpPr>
          <p:cNvPr id="16" name="TextBox 15"/>
          <p:cNvSpPr txBox="1"/>
          <p:nvPr/>
        </p:nvSpPr>
        <p:spPr>
          <a:xfrm>
            <a:off x="5165973" y="2483994"/>
            <a:ext cx="420308" cy="369332"/>
          </a:xfrm>
          <a:prstGeom prst="rect">
            <a:avLst/>
          </a:prstGeom>
          <a:noFill/>
        </p:spPr>
        <p:txBody>
          <a:bodyPr wrap="none" rtlCol="0">
            <a:spAutoFit/>
          </a:bodyPr>
          <a:lstStyle/>
          <a:p>
            <a:r>
              <a:rPr lang="en-US" dirty="0" smtClean="0"/>
              <a:t>P2</a:t>
            </a:r>
            <a:endParaRPr lang="en-US" dirty="0"/>
          </a:p>
        </p:txBody>
      </p:sp>
      <p:sp>
        <p:nvSpPr>
          <p:cNvPr id="18" name="TextBox 17"/>
          <p:cNvSpPr txBox="1"/>
          <p:nvPr/>
        </p:nvSpPr>
        <p:spPr>
          <a:xfrm>
            <a:off x="3661145" y="1612532"/>
            <a:ext cx="1360967" cy="646331"/>
          </a:xfrm>
          <a:prstGeom prst="rect">
            <a:avLst/>
          </a:prstGeom>
          <a:noFill/>
          <a:ln>
            <a:solidFill>
              <a:schemeClr val="tx1"/>
            </a:solidFill>
          </a:ln>
        </p:spPr>
        <p:txBody>
          <a:bodyPr wrap="square" rtlCol="0">
            <a:spAutoFit/>
          </a:bodyPr>
          <a:lstStyle/>
          <a:p>
            <a:r>
              <a:rPr lang="en-US" dirty="0" smtClean="0"/>
              <a:t> 10*</a:t>
            </a:r>
            <a:r>
              <a:rPr lang="en-US" dirty="0" smtClean="0">
                <a:sym typeface="Wingdings" panose="05000000000000000000" pitchFamily="2" charset="2"/>
              </a:rPr>
              <a:t> P1</a:t>
            </a:r>
          </a:p>
          <a:p>
            <a:r>
              <a:rPr lang="en-US" dirty="0">
                <a:sym typeface="Wingdings" panose="05000000000000000000" pitchFamily="2" charset="2"/>
              </a:rPr>
              <a:t> </a:t>
            </a:r>
            <a:r>
              <a:rPr lang="en-US" dirty="0" smtClean="0">
                <a:sym typeface="Wingdings" panose="05000000000000000000" pitchFamily="2" charset="2"/>
              </a:rPr>
              <a:t> 1*  P2</a:t>
            </a:r>
            <a:endParaRPr lang="en-US" dirty="0"/>
          </a:p>
        </p:txBody>
      </p:sp>
      <p:sp>
        <p:nvSpPr>
          <p:cNvPr id="19" name="TextBox 18"/>
          <p:cNvSpPr txBox="1"/>
          <p:nvPr/>
        </p:nvSpPr>
        <p:spPr>
          <a:xfrm>
            <a:off x="4626208" y="1612532"/>
            <a:ext cx="478016" cy="369332"/>
          </a:xfrm>
          <a:prstGeom prst="rect">
            <a:avLst/>
          </a:prstGeom>
          <a:noFill/>
        </p:spPr>
        <p:txBody>
          <a:bodyPr wrap="none" rtlCol="0">
            <a:spAutoFit/>
          </a:bodyPr>
          <a:lstStyle/>
          <a:p>
            <a:r>
              <a:rPr lang="en-US" dirty="0" smtClean="0"/>
              <a:t>,P2</a:t>
            </a:r>
            <a:endParaRPr lang="en-US" dirty="0"/>
          </a:p>
        </p:txBody>
      </p:sp>
      <p:sp>
        <p:nvSpPr>
          <p:cNvPr id="20" name="TextBox 19"/>
          <p:cNvSpPr txBox="1"/>
          <p:nvPr/>
        </p:nvSpPr>
        <p:spPr>
          <a:xfrm>
            <a:off x="1286540" y="1559367"/>
            <a:ext cx="543739" cy="369332"/>
          </a:xfrm>
          <a:prstGeom prst="rect">
            <a:avLst/>
          </a:prstGeom>
          <a:noFill/>
        </p:spPr>
        <p:txBody>
          <a:bodyPr wrap="none" rtlCol="0">
            <a:spAutoFit/>
          </a:bodyPr>
          <a:lstStyle/>
          <a:p>
            <a:r>
              <a:rPr lang="en-US" dirty="0" smtClean="0"/>
              <a:t>SQL</a:t>
            </a:r>
            <a:endParaRPr lang="en-US" dirty="0"/>
          </a:p>
        </p:txBody>
      </p:sp>
      <p:sp>
        <p:nvSpPr>
          <p:cNvPr id="21" name="TextBox 20"/>
          <p:cNvSpPr txBox="1"/>
          <p:nvPr/>
        </p:nvSpPr>
        <p:spPr>
          <a:xfrm>
            <a:off x="3805823" y="2381693"/>
            <a:ext cx="1059393" cy="369332"/>
          </a:xfrm>
          <a:prstGeom prst="rect">
            <a:avLst/>
          </a:prstGeom>
          <a:noFill/>
          <a:ln>
            <a:solidFill>
              <a:srgbClr val="FF0000"/>
            </a:solidFill>
          </a:ln>
        </p:spPr>
        <p:txBody>
          <a:bodyPr wrap="none" rtlCol="0">
            <a:spAutoFit/>
          </a:bodyPr>
          <a:lstStyle/>
          <a:p>
            <a:r>
              <a:rPr lang="en-US" dirty="0" smtClean="0"/>
              <a:t>Drop SQL</a:t>
            </a:r>
            <a:endParaRPr lang="en-US" dirty="0"/>
          </a:p>
        </p:txBody>
      </p:sp>
      <p:sp>
        <p:nvSpPr>
          <p:cNvPr id="24" name="TextBox 23"/>
          <p:cNvSpPr txBox="1"/>
          <p:nvPr/>
        </p:nvSpPr>
        <p:spPr>
          <a:xfrm>
            <a:off x="3433215" y="2945218"/>
            <a:ext cx="1588897" cy="369332"/>
          </a:xfrm>
          <a:prstGeom prst="rect">
            <a:avLst/>
          </a:prstGeom>
          <a:noFill/>
        </p:spPr>
        <p:txBody>
          <a:bodyPr wrap="none" rtlCol="0">
            <a:spAutoFit/>
          </a:bodyPr>
          <a:lstStyle/>
          <a:p>
            <a:r>
              <a:rPr lang="en-US" dirty="0" smtClean="0"/>
              <a:t>Load balancing</a:t>
            </a:r>
            <a:endParaRPr lang="en-US" dirty="0"/>
          </a:p>
        </p:txBody>
      </p:sp>
      <p:sp>
        <p:nvSpPr>
          <p:cNvPr id="25" name="TextBox 24"/>
          <p:cNvSpPr txBox="1"/>
          <p:nvPr/>
        </p:nvSpPr>
        <p:spPr>
          <a:xfrm>
            <a:off x="5536662" y="2916495"/>
            <a:ext cx="2648033" cy="369332"/>
          </a:xfrm>
          <a:prstGeom prst="rect">
            <a:avLst/>
          </a:prstGeom>
          <a:noFill/>
        </p:spPr>
        <p:txBody>
          <a:bodyPr wrap="none" rtlCol="0">
            <a:spAutoFit/>
          </a:bodyPr>
          <a:lstStyle/>
          <a:p>
            <a:r>
              <a:rPr lang="en-US" dirty="0" smtClean="0"/>
              <a:t>Access Control Lists (ACLs)</a:t>
            </a:r>
            <a:endParaRPr lang="en-US" dirty="0"/>
          </a:p>
        </p:txBody>
      </p:sp>
      <p:sp>
        <p:nvSpPr>
          <p:cNvPr id="26" name="Content Placeholder 2"/>
          <p:cNvSpPr txBox="1">
            <a:spLocks/>
          </p:cNvSpPr>
          <p:nvPr/>
        </p:nvSpPr>
        <p:spPr>
          <a:xfrm>
            <a:off x="660643" y="3790508"/>
            <a:ext cx="7611487" cy="2520162"/>
          </a:xfrm>
          <a:prstGeom prst="rect">
            <a:avLst/>
          </a:prstGeom>
        </p:spPr>
        <p:txBody>
          <a:bodyPr>
            <a:normAutofit/>
          </a:bodyPr>
          <a:lstStyle>
            <a:lvl1pPr marL="342900" indent="-342900" algn="l" defTabSz="457200" rtl="0" eaLnBrk="1" latinLnBrk="0" hangingPunct="1">
              <a:spcBef>
                <a:spcPct val="20000"/>
              </a:spcBef>
              <a:buSzPct val="100000"/>
              <a:buFont typeface="Arial"/>
              <a:buChar char="•"/>
              <a:defRPr sz="3200" kern="1200">
                <a:solidFill>
                  <a:schemeClr val="tx1"/>
                </a:solidFill>
                <a:latin typeface="+mj-lt"/>
                <a:ea typeface="+mn-ea"/>
                <a:cs typeface="+mn-cs"/>
              </a:defRPr>
            </a:lvl1pPr>
            <a:lvl2pPr marL="742950" indent="-285750" algn="l" defTabSz="457200" rtl="0" eaLnBrk="1" latinLnBrk="0" hangingPunct="1">
              <a:spcBef>
                <a:spcPct val="20000"/>
              </a:spcBef>
              <a:buSzPct val="63000"/>
              <a:buFont typeface="Courier New"/>
              <a:buChar char="o"/>
              <a:defRPr sz="2800" kern="1200">
                <a:solidFill>
                  <a:schemeClr val="tx1"/>
                </a:solidFill>
                <a:latin typeface="+mj-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j-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j-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j-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solidFill>
                  <a:srgbClr val="0070C0"/>
                </a:solidFill>
              </a:rPr>
              <a:t>Multiple Protocols: </a:t>
            </a:r>
            <a:r>
              <a:rPr lang="en-US" sz="2400" dirty="0"/>
              <a:t>6000 RFCs </a:t>
            </a:r>
            <a:r>
              <a:rPr lang="en-US" sz="2400" dirty="0" smtClean="0"/>
              <a:t>(MPLS, GRE . . .)</a:t>
            </a:r>
            <a:endParaRPr lang="en-US" sz="2400" dirty="0"/>
          </a:p>
          <a:p>
            <a:r>
              <a:rPr lang="en-US" sz="2400" dirty="0">
                <a:solidFill>
                  <a:srgbClr val="0070C0"/>
                </a:solidFill>
              </a:rPr>
              <a:t>Multiple Vendors: </a:t>
            </a:r>
            <a:r>
              <a:rPr lang="en-US" sz="2400" dirty="0" smtClean="0"/>
              <a:t>Broadcom, Arista, Cisco, . . .</a:t>
            </a:r>
          </a:p>
          <a:p>
            <a:r>
              <a:rPr lang="en-US" sz="2400" dirty="0">
                <a:solidFill>
                  <a:srgbClr val="0070C0"/>
                </a:solidFill>
              </a:rPr>
              <a:t>Manual </a:t>
            </a:r>
            <a:r>
              <a:rPr lang="en-US" sz="2400" dirty="0" smtClean="0">
                <a:solidFill>
                  <a:srgbClr val="0070C0"/>
                </a:solidFill>
              </a:rPr>
              <a:t>Configurations: </a:t>
            </a:r>
            <a:r>
              <a:rPr lang="en-US" sz="2400" dirty="0" smtClean="0"/>
              <a:t>Additional  arcane programs  kept working by “masters of complexity” (</a:t>
            </a:r>
            <a:r>
              <a:rPr lang="en-US" sz="2400" dirty="0" err="1" smtClean="0"/>
              <a:t>Shenker</a:t>
            </a:r>
            <a:r>
              <a:rPr lang="en-US" sz="2400" dirty="0" smtClean="0"/>
              <a:t>)</a:t>
            </a:r>
          </a:p>
          <a:p>
            <a:r>
              <a:rPr lang="en-US" sz="2400" dirty="0" smtClean="0">
                <a:solidFill>
                  <a:srgbClr val="0070C0"/>
                </a:solidFill>
              </a:rPr>
              <a:t>Crude tools: </a:t>
            </a:r>
            <a:r>
              <a:rPr lang="en-US" sz="2400" dirty="0" smtClean="0"/>
              <a:t>SNMP,  </a:t>
            </a:r>
            <a:r>
              <a:rPr lang="en-US" sz="2400" dirty="0" err="1" smtClean="0"/>
              <a:t>NetFlow</a:t>
            </a:r>
            <a:r>
              <a:rPr lang="en-US" sz="2400" dirty="0" smtClean="0"/>
              <a:t>, </a:t>
            </a:r>
            <a:r>
              <a:rPr lang="en-US" sz="2400" dirty="0" err="1" smtClean="0"/>
              <a:t>TraceRoute</a:t>
            </a:r>
            <a:r>
              <a:rPr lang="en-US" sz="2400" dirty="0" smtClean="0"/>
              <a:t>, . . .</a:t>
            </a:r>
          </a:p>
          <a:p>
            <a:endParaRPr lang="en-US" sz="2400" dirty="0"/>
          </a:p>
        </p:txBody>
      </p:sp>
    </p:spTree>
    <p:extLst>
      <p:ext uri="{BB962C8B-B14F-4D97-AF65-F5344CB8AC3E}">
        <p14:creationId xmlns:p14="http://schemas.microsoft.com/office/powerpoint/2010/main" val="11887990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ppt_x"/>
                                          </p:val>
                                        </p:tav>
                                        <p:tav tm="100000">
                                          <p:val>
                                            <p:strVal val="#ppt_x"/>
                                          </p:val>
                                        </p:tav>
                                      </p:tavLst>
                                    </p:anim>
                                    <p:anim calcmode="lin" valueType="num">
                                      <p:cBhvr additive="base">
                                        <p:cTn id="18" dur="500" fill="hold"/>
                                        <p:tgtEl>
                                          <p:spTgt spid="2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500" fill="hold"/>
                                        <p:tgtEl>
                                          <p:spTgt spid="25"/>
                                        </p:tgtEl>
                                        <p:attrNameLst>
                                          <p:attrName>ppt_x</p:attrName>
                                        </p:attrNameLst>
                                      </p:cBhvr>
                                      <p:tavLst>
                                        <p:tav tm="0">
                                          <p:val>
                                            <p:strVal val="#ppt_x"/>
                                          </p:val>
                                        </p:tav>
                                        <p:tav tm="100000">
                                          <p:val>
                                            <p:strVal val="#ppt_x"/>
                                          </p:val>
                                        </p:tav>
                                      </p:tavLst>
                                    </p:anim>
                                    <p:anim calcmode="lin" valueType="num">
                                      <p:cBhvr additive="base">
                                        <p:cTn id="2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animBg="1"/>
      <p:bldP spid="24" grpId="0"/>
      <p:bldP spid="25" grpId="0"/>
      <p:bldP spid="2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rgbClr val="0070C0"/>
                </a:solidFill>
                <a:effectLst>
                  <a:outerShdw blurRad="38100" dist="38100" dir="2700000" algn="tl">
                    <a:srgbClr val="000000">
                      <a:alpha val="43137"/>
                    </a:srgbClr>
                  </a:outerShdw>
                </a:effectLst>
              </a:rPr>
              <a:t>Examples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199" y="1600200"/>
            <a:ext cx="8489374" cy="4707082"/>
          </a:xfrm>
        </p:spPr>
        <p:txBody>
          <a:bodyPr/>
          <a:lstStyle/>
          <a:p>
            <a:r>
              <a:rPr lang="en-US" dirty="0" smtClean="0"/>
              <a:t>Program types:</a:t>
            </a:r>
          </a:p>
          <a:p>
            <a:pPr lvl="1"/>
            <a:r>
              <a:rPr lang="en-US" dirty="0" smtClean="0">
                <a:solidFill>
                  <a:srgbClr val="FF0000"/>
                </a:solidFill>
              </a:rPr>
              <a:t>Control Plane</a:t>
            </a:r>
            <a:r>
              <a:rPr lang="en-US" dirty="0" smtClean="0"/>
              <a:t>: RIP, OSPF, BGP</a:t>
            </a:r>
            <a:endParaRPr lang="en-US" dirty="0" smtClean="0">
              <a:sym typeface="Wingdings" panose="05000000000000000000" pitchFamily="2" charset="2"/>
            </a:endParaRPr>
          </a:p>
          <a:p>
            <a:pPr lvl="1"/>
            <a:r>
              <a:rPr lang="en-US" dirty="0" smtClean="0">
                <a:solidFill>
                  <a:srgbClr val="00B050"/>
                </a:solidFill>
                <a:sym typeface="Wingdings" panose="05000000000000000000" pitchFamily="2" charset="2"/>
              </a:rPr>
              <a:t>Data Plane</a:t>
            </a:r>
            <a:r>
              <a:rPr lang="en-US" dirty="0" smtClean="0">
                <a:sym typeface="Wingdings" panose="05000000000000000000" pitchFamily="2" charset="2"/>
              </a:rPr>
              <a:t>: IP, MPLS, </a:t>
            </a:r>
            <a:r>
              <a:rPr lang="en-US" dirty="0" err="1" smtClean="0">
                <a:sym typeface="Wingdings" panose="05000000000000000000" pitchFamily="2" charset="2"/>
              </a:rPr>
              <a:t>OpenFlow</a:t>
            </a:r>
            <a:endParaRPr lang="en-US" dirty="0" smtClean="0"/>
          </a:p>
          <a:p>
            <a:r>
              <a:rPr lang="en-US" dirty="0" smtClean="0">
                <a:solidFill>
                  <a:srgbClr val="0B891A"/>
                </a:solidFill>
              </a:rPr>
              <a:t>Data Plane</a:t>
            </a:r>
            <a:r>
              <a:rPr lang="en-US" dirty="0" smtClean="0"/>
              <a:t>:</a:t>
            </a:r>
          </a:p>
          <a:p>
            <a:pPr lvl="1"/>
            <a:r>
              <a:rPr lang="en-US" dirty="0" smtClean="0"/>
              <a:t>f: IP </a:t>
            </a:r>
            <a:r>
              <a:rPr lang="en-US" dirty="0" err="1" smtClean="0"/>
              <a:t>Fowarding</a:t>
            </a:r>
            <a:r>
              <a:rPr lang="en-US" dirty="0" smtClean="0"/>
              <a:t> or </a:t>
            </a:r>
            <a:r>
              <a:rPr lang="en-US" dirty="0" err="1" smtClean="0"/>
              <a:t>Openflow</a:t>
            </a:r>
            <a:r>
              <a:rPr lang="en-US" dirty="0" smtClean="0"/>
              <a:t> Forwarding tables</a:t>
            </a:r>
          </a:p>
          <a:p>
            <a:pPr lvl="1"/>
            <a:r>
              <a:rPr lang="el-GR" dirty="0" smtClean="0"/>
              <a:t>Φ</a:t>
            </a:r>
            <a:r>
              <a:rPr lang="en-US" dirty="0" smtClean="0"/>
              <a:t>: reachability, no loops, waypoint traversal</a:t>
            </a:r>
          </a:p>
          <a:p>
            <a:r>
              <a:rPr lang="en-US" dirty="0" smtClean="0">
                <a:solidFill>
                  <a:srgbClr val="FF0000"/>
                </a:solidFill>
              </a:rPr>
              <a:t>Control Plane</a:t>
            </a:r>
            <a:r>
              <a:rPr lang="en-US" dirty="0" smtClean="0"/>
              <a:t>:</a:t>
            </a:r>
          </a:p>
          <a:p>
            <a:pPr lvl="1"/>
            <a:r>
              <a:rPr lang="en-US" dirty="0" smtClean="0"/>
              <a:t> e:  Route Announcements, Link Failures</a:t>
            </a:r>
          </a:p>
          <a:p>
            <a:pPr lvl="1"/>
            <a:r>
              <a:rPr lang="en-US" dirty="0" smtClean="0"/>
              <a:t>Latent Bugs: Information flow, backup differences </a:t>
            </a:r>
          </a:p>
          <a:p>
            <a:endParaRPr lang="en-US" dirty="0"/>
          </a:p>
        </p:txBody>
      </p:sp>
    </p:spTree>
    <p:extLst>
      <p:ext uri="{BB962C8B-B14F-4D97-AF65-F5344CB8AC3E}">
        <p14:creationId xmlns:p14="http://schemas.microsoft.com/office/powerpoint/2010/main" val="174466112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rgbClr val="0070C0"/>
                </a:solidFill>
                <a:effectLst>
                  <a:outerShdw blurRad="38100" dist="38100" dir="2700000" algn="tl">
                    <a:srgbClr val="000000">
                      <a:alpha val="43137"/>
                    </a:srgbClr>
                  </a:outerShdw>
                </a:effectLst>
              </a:rPr>
              <a:t>Plan for tutorial</a:t>
            </a:r>
            <a:endParaRPr lang="en-US" sz="4000" b="1"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437418" cy="4447309"/>
          </a:xfrm>
        </p:spPr>
        <p:txBody>
          <a:bodyPr/>
          <a:lstStyle/>
          <a:p>
            <a:r>
              <a:rPr lang="en-US" dirty="0" smtClean="0">
                <a:solidFill>
                  <a:srgbClr val="00B050"/>
                </a:solidFill>
              </a:rPr>
              <a:t>Data Plane Verification</a:t>
            </a:r>
            <a:r>
              <a:rPr lang="en-US" dirty="0" smtClean="0"/>
              <a:t> (majority): increasing functionality and scale</a:t>
            </a:r>
          </a:p>
          <a:p>
            <a:r>
              <a:rPr lang="en-US" dirty="0" smtClean="0"/>
              <a:t>Data Plane Testing: Detour via Symbolic Testing</a:t>
            </a:r>
          </a:p>
          <a:p>
            <a:r>
              <a:rPr lang="en-US" dirty="0" smtClean="0"/>
              <a:t>Control Plane Verification:</a:t>
            </a:r>
          </a:p>
          <a:p>
            <a:r>
              <a:rPr lang="en-US" dirty="0" smtClean="0"/>
              <a:t>Control Plane Testing:</a:t>
            </a:r>
          </a:p>
          <a:p>
            <a:r>
              <a:rPr lang="en-US" dirty="0" smtClean="0"/>
              <a:t>Synthesis: Design a Control Plane CP that will </a:t>
            </a:r>
            <a:r>
              <a:rPr lang="el-GR" dirty="0"/>
              <a:t>∀</a:t>
            </a:r>
            <a:r>
              <a:rPr lang="en-US" dirty="0" smtClean="0"/>
              <a:t>p, e satisfy </a:t>
            </a:r>
            <a:r>
              <a:rPr lang="el-GR" dirty="0" smtClean="0"/>
              <a:t>Φ</a:t>
            </a:r>
            <a:r>
              <a:rPr lang="en-US" dirty="0" smtClean="0"/>
              <a:t> by </a:t>
            </a:r>
            <a:r>
              <a:rPr lang="en-US" i="1" dirty="0" smtClean="0"/>
              <a:t>construction</a:t>
            </a:r>
            <a:r>
              <a:rPr lang="en-US" dirty="0" smtClean="0"/>
              <a:t> </a:t>
            </a:r>
            <a:endParaRPr lang="en-US" dirty="0"/>
          </a:p>
        </p:txBody>
      </p:sp>
    </p:spTree>
    <p:extLst>
      <p:ext uri="{BB962C8B-B14F-4D97-AF65-F5344CB8AC3E}">
        <p14:creationId xmlns:p14="http://schemas.microsoft.com/office/powerpoint/2010/main" val="37030027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B891A"/>
                </a:solidFill>
              </a:rPr>
              <a:t>DATA PLANE VERIFICATION: IF </a:t>
            </a:r>
            <a:r>
              <a:rPr lang="en-US" i="1" dirty="0" smtClean="0">
                <a:solidFill>
                  <a:srgbClr val="0B891A"/>
                </a:solidFill>
              </a:rPr>
              <a:t>ONE</a:t>
            </a:r>
            <a:r>
              <a:rPr lang="en-US" dirty="0" smtClean="0">
                <a:solidFill>
                  <a:srgbClr val="0B891A"/>
                </a:solidFill>
              </a:rPr>
              <a:t> COUNTEREXAMPLE SUFFICES</a:t>
            </a:r>
            <a:endParaRPr lang="en-US" dirty="0">
              <a:solidFill>
                <a:srgbClr val="0B891A"/>
              </a:solidFill>
            </a:endParaRPr>
          </a:p>
        </p:txBody>
      </p:sp>
      <p:sp>
        <p:nvSpPr>
          <p:cNvPr id="5" name="Rectangle 4"/>
          <p:cNvSpPr/>
          <p:nvPr/>
        </p:nvSpPr>
        <p:spPr>
          <a:xfrm>
            <a:off x="570411" y="444363"/>
            <a:ext cx="4572000" cy="2862322"/>
          </a:xfrm>
          <a:prstGeom prst="rect">
            <a:avLst/>
          </a:prstGeom>
        </p:spPr>
        <p:txBody>
          <a:bodyPr>
            <a:spAutoFit/>
          </a:bodyPr>
          <a:lstStyle/>
          <a:p>
            <a:pPr defTabSz="914400"/>
            <a:r>
              <a:rPr lang="en-US" dirty="0">
                <a:solidFill>
                  <a:schemeClr val="bg1">
                    <a:lumMod val="85000"/>
                  </a:schemeClr>
                </a:solidFill>
              </a:rPr>
              <a:t>Introduction to Formal Methods</a:t>
            </a:r>
          </a:p>
          <a:p>
            <a:pPr defTabSz="914400"/>
            <a:r>
              <a:rPr lang="en-US" dirty="0">
                <a:solidFill>
                  <a:srgbClr val="00B050"/>
                </a:solidFill>
              </a:rPr>
              <a:t>Data Plane </a:t>
            </a:r>
            <a:r>
              <a:rPr lang="en-US" dirty="0" smtClean="0">
                <a:solidFill>
                  <a:srgbClr val="00B050"/>
                </a:solidFill>
              </a:rPr>
              <a:t>Verification</a:t>
            </a:r>
          </a:p>
          <a:p>
            <a:pPr marL="285750" indent="-285750">
              <a:buFont typeface="Arial" panose="020B0604020202020204" pitchFamily="34" charset="0"/>
              <a:buChar char="•"/>
            </a:pPr>
            <a:r>
              <a:rPr lang="en-US" b="1" dirty="0">
                <a:solidFill>
                  <a:srgbClr val="00B050"/>
                </a:solidFill>
              </a:rPr>
              <a:t>One counterexample</a:t>
            </a:r>
          </a:p>
          <a:p>
            <a:pPr marL="285750" indent="-285750">
              <a:buFont typeface="Arial" panose="020B0604020202020204" pitchFamily="34" charset="0"/>
              <a:buChar char="•"/>
            </a:pPr>
            <a:r>
              <a:rPr lang="en-US" dirty="0"/>
              <a:t>All counterexamples</a:t>
            </a:r>
          </a:p>
          <a:p>
            <a:pPr marL="285750" indent="-285750">
              <a:buFont typeface="Arial" panose="020B0604020202020204" pitchFamily="34" charset="0"/>
              <a:buChar char="•"/>
            </a:pPr>
            <a:r>
              <a:rPr lang="en-US" dirty="0"/>
              <a:t>Optimizations</a:t>
            </a:r>
          </a:p>
          <a:p>
            <a:pPr marL="285750" indent="-285750">
              <a:buFont typeface="Arial" panose="020B0604020202020204" pitchFamily="34" charset="0"/>
              <a:buChar char="•"/>
            </a:pPr>
            <a:r>
              <a:rPr lang="en-US" dirty="0"/>
              <a:t>Adding </a:t>
            </a:r>
            <a:r>
              <a:rPr lang="en-US" dirty="0" smtClean="0"/>
              <a:t>Functionality</a:t>
            </a:r>
            <a:endParaRPr lang="en-US" dirty="0">
              <a:solidFill>
                <a:srgbClr val="00B050"/>
              </a:solidFill>
            </a:endParaRPr>
          </a:p>
          <a:p>
            <a:pPr defTabSz="914400"/>
            <a:r>
              <a:rPr lang="en-US" dirty="0">
                <a:solidFill>
                  <a:schemeClr val="bg1">
                    <a:lumMod val="85000"/>
                  </a:schemeClr>
                </a:solidFill>
              </a:rPr>
              <a:t>Data Plane Testing</a:t>
            </a:r>
          </a:p>
          <a:p>
            <a:pPr defTabSz="914400"/>
            <a:r>
              <a:rPr lang="en-US" dirty="0">
                <a:solidFill>
                  <a:schemeClr val="bg1">
                    <a:lumMod val="85000"/>
                  </a:schemeClr>
                </a:solidFill>
              </a:rPr>
              <a:t>Control Plane Verification</a:t>
            </a:r>
          </a:p>
          <a:p>
            <a:pPr defTabSz="914400"/>
            <a:r>
              <a:rPr lang="en-US" dirty="0">
                <a:solidFill>
                  <a:schemeClr val="bg1">
                    <a:lumMod val="75000"/>
                  </a:schemeClr>
                </a:solidFill>
              </a:rPr>
              <a:t>Control Plane Testing</a:t>
            </a:r>
          </a:p>
          <a:p>
            <a:pPr defTabSz="914400"/>
            <a:r>
              <a:rPr lang="en-US" dirty="0">
                <a:solidFill>
                  <a:schemeClr val="bg1">
                    <a:lumMod val="75000"/>
                  </a:schemeClr>
                </a:solidFill>
              </a:rPr>
              <a:t>Synthesis, Semantics</a:t>
            </a:r>
          </a:p>
        </p:txBody>
      </p:sp>
    </p:spTree>
    <p:extLst>
      <p:ext uri="{BB962C8B-B14F-4D97-AF65-F5344CB8AC3E}">
        <p14:creationId xmlns:p14="http://schemas.microsoft.com/office/powerpoint/2010/main" val="52045920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rgbClr val="0070C0"/>
                </a:solidFill>
                <a:effectLst>
                  <a:outerShdw blurRad="38100" dist="38100" dir="2700000" algn="tl">
                    <a:srgbClr val="000000">
                      <a:alpha val="43137"/>
                    </a:srgbClr>
                  </a:outerShdw>
                </a:effectLst>
              </a:rPr>
              <a:t>Historically: </a:t>
            </a:r>
            <a:r>
              <a:rPr lang="en-US" sz="4000" b="1" i="1" dirty="0" smtClean="0">
                <a:solidFill>
                  <a:srgbClr val="0070C0"/>
                </a:solidFill>
                <a:effectLst>
                  <a:outerShdw blurRad="38100" dist="38100" dir="2700000" algn="tl">
                    <a:srgbClr val="000000">
                      <a:alpha val="43137"/>
                    </a:srgbClr>
                  </a:outerShdw>
                </a:effectLst>
              </a:rPr>
              <a:t>Encode</a:t>
            </a:r>
            <a:r>
              <a:rPr lang="en-US" sz="4000" b="1" dirty="0" smtClean="0">
                <a:solidFill>
                  <a:srgbClr val="0070C0"/>
                </a:solidFill>
                <a:effectLst>
                  <a:outerShdw blurRad="38100" dist="38100" dir="2700000" algn="tl">
                    <a:srgbClr val="000000">
                      <a:alpha val="43137"/>
                    </a:srgbClr>
                  </a:outerShdw>
                </a:effectLst>
              </a:rPr>
              <a:t> networks using existing verification engines</a:t>
            </a:r>
            <a:endParaRPr lang="en-US" sz="4000" b="1"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t>[Xie05] Theoretical reachability algorithm</a:t>
            </a:r>
          </a:p>
          <a:p>
            <a:r>
              <a:rPr lang="en-US" dirty="0" smtClean="0"/>
              <a:t>[AlShaer09]: Model checking approach</a:t>
            </a:r>
          </a:p>
          <a:p>
            <a:r>
              <a:rPr lang="en-US" dirty="0" smtClean="0"/>
              <a:t>[Mai11]: SAT Based Anteater</a:t>
            </a:r>
          </a:p>
          <a:p>
            <a:r>
              <a:rPr lang="en-US" dirty="0" smtClean="0"/>
              <a:t>If 1 counterexample + small networks, reusing existing tools works fine. </a:t>
            </a:r>
            <a:r>
              <a:rPr lang="en-US" i="1" dirty="0" smtClean="0"/>
              <a:t>Only clever encoding</a:t>
            </a:r>
          </a:p>
          <a:p>
            <a:r>
              <a:rPr lang="en-US" dirty="0" smtClean="0"/>
              <a:t>SAT Based approach optimized by Malik et al. [Zhang13] whose formulation we describe</a:t>
            </a:r>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34189426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err="1" smtClean="0">
                <a:solidFill>
                  <a:srgbClr val="0070C0"/>
                </a:solidFill>
                <a:effectLst>
                  <a:outerShdw blurRad="38100" dist="38100" dir="2700000" algn="tl">
                    <a:srgbClr val="000000">
                      <a:alpha val="43137"/>
                    </a:srgbClr>
                  </a:outerShdw>
                </a:effectLst>
              </a:rPr>
              <a:t>FlowChecker</a:t>
            </a:r>
            <a:r>
              <a:rPr lang="en-US" sz="4000" b="1" dirty="0" smtClean="0">
                <a:solidFill>
                  <a:srgbClr val="0070C0"/>
                </a:solidFill>
                <a:effectLst>
                  <a:outerShdw blurRad="38100" dist="38100" dir="2700000" algn="tl">
                    <a:srgbClr val="000000">
                      <a:alpha val="43137"/>
                    </a:srgbClr>
                  </a:outerShdw>
                </a:effectLst>
              </a:rPr>
              <a:t> </a:t>
            </a:r>
            <a:r>
              <a:rPr lang="en-US" sz="4000" dirty="0" smtClean="0"/>
              <a:t>[</a:t>
            </a:r>
            <a:r>
              <a:rPr lang="en-US" sz="4000" dirty="0" smtClean="0"/>
              <a:t>Al-</a:t>
            </a:r>
            <a:r>
              <a:rPr lang="en-US" sz="4000" dirty="0" err="1" smtClean="0"/>
              <a:t>Shaer</a:t>
            </a:r>
            <a:r>
              <a:rPr lang="en-US" sz="4000" dirty="0" smtClean="0"/>
              <a:t> 10</a:t>
            </a:r>
            <a:r>
              <a:rPr lang="en-US" sz="4000" dirty="0" smtClean="0"/>
              <a:t>]</a:t>
            </a:r>
            <a:endParaRPr lang="en-US" sz="4000" dirty="0"/>
          </a:p>
        </p:txBody>
      </p:sp>
      <p:sp>
        <p:nvSpPr>
          <p:cNvPr id="3" name="Content Placeholder 2"/>
          <p:cNvSpPr>
            <a:spLocks noGrp="1"/>
          </p:cNvSpPr>
          <p:nvPr>
            <p:ph idx="1"/>
          </p:nvPr>
        </p:nvSpPr>
        <p:spPr/>
        <p:txBody>
          <a:bodyPr/>
          <a:lstStyle/>
          <a:p>
            <a:r>
              <a:rPr lang="en-US" dirty="0" smtClean="0"/>
              <a:t>Al-</a:t>
            </a:r>
            <a:r>
              <a:rPr lang="en-US" dirty="0" err="1" smtClean="0"/>
              <a:t>Shaer</a:t>
            </a:r>
            <a:r>
              <a:rPr lang="en-US" dirty="0" smtClean="0"/>
              <a:t> group has been using model checking for firewalls, networks for 10 years!</a:t>
            </a:r>
          </a:p>
          <a:p>
            <a:r>
              <a:rPr lang="en-US" dirty="0" err="1" smtClean="0"/>
              <a:t>Flowchecker</a:t>
            </a:r>
            <a:r>
              <a:rPr lang="en-US" dirty="0" smtClean="0"/>
              <a:t> [Al-</a:t>
            </a:r>
            <a:r>
              <a:rPr lang="en-US" dirty="0" err="1" smtClean="0"/>
              <a:t>Shaer</a:t>
            </a:r>
            <a:r>
              <a:rPr lang="en-US" dirty="0" smtClean="0"/>
              <a:t> 10</a:t>
            </a:r>
            <a:r>
              <a:rPr lang="en-US" dirty="0" smtClean="0"/>
              <a:t>] applies ideas to </a:t>
            </a:r>
            <a:r>
              <a:rPr lang="en-US" dirty="0" smtClean="0"/>
              <a:t>SDN.</a:t>
            </a:r>
            <a:endParaRPr lang="en-US" dirty="0" smtClean="0"/>
          </a:p>
          <a:p>
            <a:r>
              <a:rPr lang="en-US" dirty="0"/>
              <a:t>R</a:t>
            </a:r>
            <a:r>
              <a:rPr lang="en-US" dirty="0" smtClean="0"/>
              <a:t>outers as BDDs, specs in CTL, and </a:t>
            </a:r>
            <a:r>
              <a:rPr lang="en-US" dirty="0" err="1" smtClean="0"/>
              <a:t>NuSVM</a:t>
            </a:r>
            <a:r>
              <a:rPr lang="en-US" dirty="0" smtClean="0"/>
              <a:t> to check end-to-end specs for SDN controllers.</a:t>
            </a:r>
          </a:p>
          <a:p>
            <a:r>
              <a:rPr lang="en-US" dirty="0" smtClean="0"/>
              <a:t>Small scale experiments.  </a:t>
            </a:r>
            <a:r>
              <a:rPr lang="en-US" dirty="0" smtClean="0">
                <a:solidFill>
                  <a:srgbClr val="FF0000"/>
                </a:solidFill>
              </a:rPr>
              <a:t>May not scale</a:t>
            </a:r>
            <a:endParaRPr lang="en-US" dirty="0">
              <a:solidFill>
                <a:srgbClr val="FF0000"/>
              </a:solidFill>
            </a:endParaRPr>
          </a:p>
        </p:txBody>
      </p:sp>
    </p:spTree>
    <p:extLst>
      <p:ext uri="{BB962C8B-B14F-4D97-AF65-F5344CB8AC3E}">
        <p14:creationId xmlns:p14="http://schemas.microsoft.com/office/powerpoint/2010/main" val="16800451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38754" cy="1143000"/>
          </a:xfrm>
        </p:spPr>
        <p:txBody>
          <a:bodyPr/>
          <a:lstStyle/>
          <a:p>
            <a:r>
              <a:rPr lang="en-US" sz="4000" b="1" dirty="0" smtClean="0">
                <a:solidFill>
                  <a:srgbClr val="0070C0"/>
                </a:solidFill>
                <a:effectLst>
                  <a:outerShdw blurRad="38100" dist="38100" dir="2700000" algn="tl">
                    <a:srgbClr val="000000">
                      <a:alpha val="43137"/>
                    </a:srgbClr>
                  </a:outerShdw>
                </a:effectLst>
              </a:rPr>
              <a:t>SAT Based Property Verification </a:t>
            </a:r>
            <a:r>
              <a:rPr lang="en-US" sz="4000" dirty="0" smtClean="0"/>
              <a:t>[Malik]</a:t>
            </a:r>
            <a:endParaRPr lang="en-US" sz="4000" dirty="0"/>
          </a:p>
        </p:txBody>
      </p:sp>
      <mc:AlternateContent xmlns:mc="http://schemas.openxmlformats.org/markup-compatibility/2006" xmlns:a14="http://schemas.microsoft.com/office/drawing/2010/main">
        <mc:Choice Requires="a14">
          <p:sp>
            <p:nvSpPr>
              <p:cNvPr id="6" name="TextBox 5"/>
              <p:cNvSpPr txBox="1"/>
              <p:nvPr/>
            </p:nvSpPr>
            <p:spPr>
              <a:xfrm>
                <a:off x="560620" y="5357949"/>
                <a:ext cx="1307602" cy="646331"/>
              </a:xfrm>
              <a:prstGeom prst="rect">
                <a:avLst/>
              </a:prstGeom>
              <a:solidFill>
                <a:schemeClr val="accent5">
                  <a:lumMod val="20000"/>
                  <a:lumOff val="80000"/>
                </a:schemeClr>
              </a:solidFill>
              <a:ln>
                <a:noFill/>
              </a:ln>
            </p:spPr>
            <p:txBody>
              <a:bodyPr wrap="none" rtlCol="0">
                <a:spAutoFit/>
              </a:bodyPr>
              <a:lstStyle/>
              <a:p>
                <a:pPr algn="ctr"/>
                <a:r>
                  <a:rPr lang="en-US" dirty="0"/>
                  <a:t>Property</a:t>
                </a:r>
              </a:p>
              <a:p>
                <a:pPr algn="ctr"/>
                <a:r>
                  <a:rPr lang="en-US" dirty="0"/>
                  <a:t>Formula: </a:t>
                </a:r>
                <a14:m>
                  <m:oMath xmlns:m="http://schemas.openxmlformats.org/officeDocument/2006/math">
                    <m:r>
                      <a:rPr lang="en-US" i="1">
                        <a:latin typeface="Cambria Math"/>
                        <a:ea typeface="Cambria Math"/>
                      </a:rPr>
                      <m:t>𝑃</m:t>
                    </m:r>
                  </m:oMath>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560620" y="5357949"/>
                <a:ext cx="1307602" cy="646331"/>
              </a:xfrm>
              <a:prstGeom prst="rect">
                <a:avLst/>
              </a:prstGeom>
              <a:blipFill>
                <a:blip r:embed="rId2"/>
                <a:stretch>
                  <a:fillRect l="-3271" t="-5660" b="-14151"/>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540005" y="4220352"/>
                <a:ext cx="1316386" cy="646331"/>
              </a:xfrm>
              <a:prstGeom prst="rect">
                <a:avLst/>
              </a:prstGeom>
              <a:solidFill>
                <a:schemeClr val="accent5">
                  <a:lumMod val="20000"/>
                  <a:lumOff val="80000"/>
                </a:schemeClr>
              </a:solidFill>
            </p:spPr>
            <p:txBody>
              <a:bodyPr wrap="none" rtlCol="0">
                <a:spAutoFit/>
              </a:bodyPr>
              <a:lstStyle/>
              <a:p>
                <a:pPr algn="ctr"/>
                <a:r>
                  <a:rPr lang="en-US" dirty="0"/>
                  <a:t>Network</a:t>
                </a:r>
              </a:p>
              <a:p>
                <a:pPr algn="ctr"/>
                <a:r>
                  <a:rPr lang="en-US" dirty="0"/>
                  <a:t>Formula: </a:t>
                </a:r>
                <a14:m>
                  <m:oMath xmlns:m="http://schemas.openxmlformats.org/officeDocument/2006/math">
                    <m:r>
                      <m:rPr>
                        <m:sty m:val="p"/>
                      </m:rPr>
                      <a:rPr lang="en-US">
                        <a:latin typeface="Cambria Math"/>
                        <a:ea typeface="Cambria Math"/>
                      </a:rPr>
                      <m:t>N</m:t>
                    </m:r>
                  </m:oMath>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540005" y="4220352"/>
                <a:ext cx="1316386" cy="646331"/>
              </a:xfrm>
              <a:prstGeom prst="rect">
                <a:avLst/>
              </a:prstGeom>
              <a:blipFill>
                <a:blip r:embed="rId3"/>
                <a:stretch>
                  <a:fillRect l="-3704" t="-4717" b="-14151"/>
                </a:stretch>
              </a:blipFill>
            </p:spPr>
            <p:txBody>
              <a:bodyPr/>
              <a:lstStyle/>
              <a:p>
                <a:r>
                  <a:rPr lang="en-US">
                    <a:noFill/>
                  </a:rPr>
                  <a:t> </a:t>
                </a:r>
              </a:p>
            </p:txBody>
          </p:sp>
        </mc:Fallback>
      </mc:AlternateContent>
      <p:sp>
        <p:nvSpPr>
          <p:cNvPr id="10" name="Right Arrow 9"/>
          <p:cNvSpPr/>
          <p:nvPr/>
        </p:nvSpPr>
        <p:spPr bwMode="auto">
          <a:xfrm rot="678637">
            <a:off x="1967903" y="4532781"/>
            <a:ext cx="943430" cy="359627"/>
          </a:xfrm>
          <a:prstGeom prst="rightArrow">
            <a:avLst/>
          </a:prstGeom>
          <a:solidFill>
            <a:schemeClr val="bg1">
              <a:lumMod val="50000"/>
            </a:schemeClr>
          </a:solidFill>
          <a:ln w="54864" cap="flat" cmpd="sng" algn="ctr">
            <a:solidFill>
              <a:schemeClr val="bg1">
                <a:lumMod val="50000"/>
              </a:schemeClr>
            </a:solid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eaLnBrk="0" fontAlgn="base" hangingPunct="0">
              <a:spcBef>
                <a:spcPct val="0"/>
              </a:spcBef>
              <a:spcAft>
                <a:spcPct val="0"/>
              </a:spcAft>
            </a:pPr>
            <a:endParaRPr lang="en-US" b="1">
              <a:latin typeface="Times New Roman" charset="0"/>
              <a:ea typeface="ＭＳ Ｐゴシック" charset="0"/>
            </a:endParaRPr>
          </a:p>
        </p:txBody>
      </p:sp>
      <p:sp>
        <p:nvSpPr>
          <p:cNvPr id="11" name="Right Arrow 10"/>
          <p:cNvSpPr/>
          <p:nvPr/>
        </p:nvSpPr>
        <p:spPr bwMode="auto">
          <a:xfrm rot="20921363" flipV="1">
            <a:off x="1967903" y="5332674"/>
            <a:ext cx="943430" cy="359627"/>
          </a:xfrm>
          <a:prstGeom prst="rightArrow">
            <a:avLst/>
          </a:prstGeom>
          <a:solidFill>
            <a:schemeClr val="bg1">
              <a:lumMod val="50000"/>
            </a:schemeClr>
          </a:solidFill>
          <a:ln w="54864" cap="flat" cmpd="sng" algn="ctr">
            <a:solidFill>
              <a:schemeClr val="bg1">
                <a:lumMod val="50000"/>
              </a:schemeClr>
            </a:solid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eaLnBrk="0" fontAlgn="base" hangingPunct="0">
              <a:spcBef>
                <a:spcPct val="0"/>
              </a:spcBef>
              <a:spcAft>
                <a:spcPct val="0"/>
              </a:spcAft>
            </a:pPr>
            <a:endParaRPr lang="en-US" b="1">
              <a:latin typeface="Times New Roman" charset="0"/>
              <a:ea typeface="ＭＳ Ｐゴシック" charset="0"/>
            </a:endParaRPr>
          </a:p>
        </p:txBody>
      </p:sp>
      <mc:AlternateContent xmlns:mc="http://schemas.openxmlformats.org/markup-compatibility/2006" xmlns:a14="http://schemas.microsoft.com/office/drawing/2010/main">
        <mc:Choice Requires="a14">
          <p:sp>
            <p:nvSpPr>
              <p:cNvPr id="12" name="TextBox 11"/>
              <p:cNvSpPr txBox="1"/>
              <p:nvPr/>
            </p:nvSpPr>
            <p:spPr>
              <a:xfrm>
                <a:off x="2973810" y="4843599"/>
                <a:ext cx="1467069" cy="646331"/>
              </a:xfrm>
              <a:prstGeom prst="rect">
                <a:avLst/>
              </a:prstGeom>
              <a:solidFill>
                <a:schemeClr val="accent5">
                  <a:lumMod val="20000"/>
                  <a:lumOff val="80000"/>
                </a:schemeClr>
              </a:solidFill>
              <a:ln>
                <a:noFill/>
              </a:ln>
            </p:spPr>
            <p:txBody>
              <a:bodyPr wrap="none" rtlCol="0">
                <a:spAutoFit/>
              </a:bodyPr>
              <a:lstStyle/>
              <a:p>
                <a:pPr algn="ctr"/>
                <a:r>
                  <a:rPr lang="en-US" dirty="0"/>
                  <a:t>Satisfiability </a:t>
                </a:r>
              </a:p>
              <a:p>
                <a:pPr algn="ctr"/>
                <a:r>
                  <a:rPr lang="en-US" dirty="0"/>
                  <a:t>of </a:t>
                </a:r>
                <a14:m>
                  <m:oMath xmlns:m="http://schemas.openxmlformats.org/officeDocument/2006/math">
                    <m:r>
                      <m:rPr>
                        <m:sty m:val="p"/>
                      </m:rPr>
                      <a:rPr lang="en-US">
                        <a:latin typeface="Cambria Math"/>
                        <a:ea typeface="Cambria Math"/>
                      </a:rPr>
                      <m:t>N</m:t>
                    </m:r>
                    <m:r>
                      <a:rPr lang="en-US" i="1">
                        <a:latin typeface="Cambria Math"/>
                        <a:ea typeface="Cambria Math"/>
                      </a:rPr>
                      <m:t>∧</m:t>
                    </m:r>
                    <m:r>
                      <a:rPr lang="en-US" i="1">
                        <a:latin typeface="Cambria Math"/>
                        <a:ea typeface="Cambria Math"/>
                      </a:rPr>
                      <m:t>𝑃</m:t>
                    </m:r>
                  </m:oMath>
                </a14:m>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2973810" y="4843599"/>
                <a:ext cx="1467069" cy="646331"/>
              </a:xfrm>
              <a:prstGeom prst="rect">
                <a:avLst/>
              </a:prstGeom>
              <a:blipFill>
                <a:blip r:embed="rId4"/>
                <a:stretch>
                  <a:fillRect l="-3333" t="-5660" r="-2917" b="-14151"/>
                </a:stretch>
              </a:blipFill>
              <a:ln>
                <a:noFill/>
              </a:ln>
            </p:spPr>
            <p:txBody>
              <a:bodyPr/>
              <a:lstStyle/>
              <a:p>
                <a:r>
                  <a:rPr lang="en-US">
                    <a:noFill/>
                  </a:rPr>
                  <a:t> </a:t>
                </a:r>
              </a:p>
            </p:txBody>
          </p:sp>
        </mc:Fallback>
      </mc:AlternateContent>
      <p:sp>
        <p:nvSpPr>
          <p:cNvPr id="13" name="Right Arrow 12"/>
          <p:cNvSpPr/>
          <p:nvPr/>
        </p:nvSpPr>
        <p:spPr bwMode="auto">
          <a:xfrm rot="20921363" flipV="1">
            <a:off x="4506164" y="4539065"/>
            <a:ext cx="943430" cy="359627"/>
          </a:xfrm>
          <a:prstGeom prst="rightArrow">
            <a:avLst/>
          </a:prstGeom>
          <a:solidFill>
            <a:schemeClr val="bg1">
              <a:lumMod val="50000"/>
            </a:schemeClr>
          </a:solidFill>
          <a:ln w="54864" cap="flat" cmpd="sng" algn="ctr">
            <a:solidFill>
              <a:schemeClr val="bg1">
                <a:lumMod val="50000"/>
              </a:schemeClr>
            </a:solid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eaLnBrk="0" fontAlgn="base" hangingPunct="0">
              <a:spcBef>
                <a:spcPct val="0"/>
              </a:spcBef>
              <a:spcAft>
                <a:spcPct val="0"/>
              </a:spcAft>
            </a:pPr>
            <a:endParaRPr lang="en-US" b="1">
              <a:latin typeface="Times New Roman" charset="0"/>
              <a:ea typeface="ＭＳ Ｐゴシック" charset="0"/>
            </a:endParaRPr>
          </a:p>
        </p:txBody>
      </p:sp>
      <p:sp>
        <p:nvSpPr>
          <p:cNvPr id="14" name="Right Arrow 13"/>
          <p:cNvSpPr/>
          <p:nvPr/>
        </p:nvSpPr>
        <p:spPr bwMode="auto">
          <a:xfrm rot="678637">
            <a:off x="4516103" y="5355037"/>
            <a:ext cx="943430" cy="359627"/>
          </a:xfrm>
          <a:prstGeom prst="rightArrow">
            <a:avLst/>
          </a:prstGeom>
          <a:solidFill>
            <a:schemeClr val="bg1">
              <a:lumMod val="50000"/>
            </a:schemeClr>
          </a:solidFill>
          <a:ln w="54864" cap="flat" cmpd="sng" algn="ctr">
            <a:solidFill>
              <a:schemeClr val="bg1">
                <a:lumMod val="50000"/>
              </a:schemeClr>
            </a:solid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eaLnBrk="0" fontAlgn="base" hangingPunct="0">
              <a:spcBef>
                <a:spcPct val="0"/>
              </a:spcBef>
              <a:spcAft>
                <a:spcPct val="0"/>
              </a:spcAft>
            </a:pPr>
            <a:endParaRPr lang="en-US" b="1">
              <a:latin typeface="Times New Roman" charset="0"/>
              <a:ea typeface="ＭＳ Ｐゴシック" charset="0"/>
            </a:endParaRPr>
          </a:p>
        </p:txBody>
      </p:sp>
      <p:sp>
        <p:nvSpPr>
          <p:cNvPr id="15" name="TextBox 14"/>
          <p:cNvSpPr txBox="1"/>
          <p:nvPr/>
        </p:nvSpPr>
        <p:spPr>
          <a:xfrm>
            <a:off x="5416190" y="4214949"/>
            <a:ext cx="1915910" cy="646331"/>
          </a:xfrm>
          <a:prstGeom prst="rect">
            <a:avLst/>
          </a:prstGeom>
          <a:solidFill>
            <a:schemeClr val="accent5">
              <a:lumMod val="20000"/>
              <a:lumOff val="80000"/>
            </a:schemeClr>
          </a:solidFill>
          <a:ln>
            <a:noFill/>
          </a:ln>
        </p:spPr>
        <p:txBody>
          <a:bodyPr wrap="none" rtlCol="0">
            <a:spAutoFit/>
          </a:bodyPr>
          <a:lstStyle/>
          <a:p>
            <a:pPr algn="ctr"/>
            <a:r>
              <a:rPr lang="en-US" dirty="0"/>
              <a:t>Satisfiable:</a:t>
            </a:r>
          </a:p>
          <a:p>
            <a:pPr algn="ctr"/>
            <a:r>
              <a:rPr lang="en-US" dirty="0">
                <a:solidFill>
                  <a:srgbClr val="C00000"/>
                </a:solidFill>
              </a:rPr>
              <a:t>Property violated</a:t>
            </a:r>
          </a:p>
        </p:txBody>
      </p:sp>
      <p:sp>
        <p:nvSpPr>
          <p:cNvPr id="16" name="TextBox 15"/>
          <p:cNvSpPr txBox="1"/>
          <p:nvPr/>
        </p:nvSpPr>
        <p:spPr>
          <a:xfrm>
            <a:off x="5508474" y="5357949"/>
            <a:ext cx="1672254" cy="646331"/>
          </a:xfrm>
          <a:prstGeom prst="rect">
            <a:avLst/>
          </a:prstGeom>
          <a:solidFill>
            <a:schemeClr val="accent5">
              <a:lumMod val="20000"/>
              <a:lumOff val="80000"/>
            </a:schemeClr>
          </a:solidFill>
        </p:spPr>
        <p:txBody>
          <a:bodyPr wrap="none" rtlCol="0">
            <a:spAutoFit/>
          </a:bodyPr>
          <a:lstStyle/>
          <a:p>
            <a:pPr algn="ctr"/>
            <a:r>
              <a:rPr lang="en-US" dirty="0"/>
              <a:t>Unsatisfiable:</a:t>
            </a:r>
          </a:p>
          <a:p>
            <a:pPr algn="ctr"/>
            <a:r>
              <a:rPr lang="en-US" dirty="0">
                <a:solidFill>
                  <a:schemeClr val="accent6">
                    <a:lumMod val="75000"/>
                  </a:schemeClr>
                </a:solidFill>
              </a:rPr>
              <a:t>Property holds</a:t>
            </a:r>
          </a:p>
        </p:txBody>
      </p:sp>
      <p:sp>
        <p:nvSpPr>
          <p:cNvPr id="5" name="Content Placeholder 4"/>
          <p:cNvSpPr>
            <a:spLocks noGrp="1"/>
          </p:cNvSpPr>
          <p:nvPr>
            <p:ph idx="1"/>
          </p:nvPr>
        </p:nvSpPr>
        <p:spPr>
          <a:xfrm>
            <a:off x="419100" y="1354985"/>
            <a:ext cx="8229600" cy="4729163"/>
          </a:xfrm>
        </p:spPr>
        <p:txBody>
          <a:bodyPr/>
          <a:lstStyle/>
          <a:p>
            <a:r>
              <a:rPr lang="en-US" dirty="0"/>
              <a:t>Property Formula</a:t>
            </a:r>
          </a:p>
          <a:p>
            <a:pPr lvl="1"/>
            <a:r>
              <a:rPr lang="en-US" dirty="0"/>
              <a:t>Encode negation of the property: finding counter examples</a:t>
            </a:r>
          </a:p>
          <a:p>
            <a:pPr lvl="2"/>
            <a:r>
              <a:rPr lang="en-US" dirty="0"/>
              <a:t>Example: Check the reachability from A to B</a:t>
            </a:r>
          </a:p>
          <a:p>
            <a:pPr lvl="2"/>
            <a:r>
              <a:rPr lang="en-US" dirty="0" smtClean="0"/>
              <a:t>Property Formula</a:t>
            </a:r>
            <a:r>
              <a:rPr lang="en-US" dirty="0"/>
              <a:t>: </a:t>
            </a:r>
            <a:r>
              <a:rPr lang="en-US" dirty="0" smtClean="0"/>
              <a:t>conditions for non-reachability</a:t>
            </a:r>
            <a:endParaRPr lang="en-US" dirty="0"/>
          </a:p>
        </p:txBody>
      </p:sp>
      <p:sp>
        <p:nvSpPr>
          <p:cNvPr id="3" name="TextBox 2"/>
          <p:cNvSpPr txBox="1"/>
          <p:nvPr/>
        </p:nvSpPr>
        <p:spPr>
          <a:xfrm>
            <a:off x="7224145" y="4276915"/>
            <a:ext cx="1992853" cy="369332"/>
          </a:xfrm>
          <a:prstGeom prst="rect">
            <a:avLst/>
          </a:prstGeom>
          <a:noFill/>
        </p:spPr>
        <p:txBody>
          <a:bodyPr wrap="none" rtlCol="0">
            <a:spAutoFit/>
          </a:bodyPr>
          <a:lstStyle/>
          <a:p>
            <a:r>
              <a:rPr lang="en-US" b="1" dirty="0">
                <a:solidFill>
                  <a:schemeClr val="accent5">
                    <a:lumMod val="75000"/>
                  </a:schemeClr>
                </a:solidFill>
              </a:rPr>
              <a:t>Counterexample</a:t>
            </a:r>
          </a:p>
        </p:txBody>
      </p:sp>
    </p:spTree>
    <p:extLst>
      <p:ext uri="{BB962C8B-B14F-4D97-AF65-F5344CB8AC3E}">
        <p14:creationId xmlns:p14="http://schemas.microsoft.com/office/powerpoint/2010/main" val="39092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rgbClr val="0070C0"/>
                </a:solidFill>
                <a:effectLst>
                  <a:outerShdw blurRad="38100" dist="38100" dir="2700000" algn="tl">
                    <a:srgbClr val="000000">
                      <a:alpha val="43137"/>
                    </a:srgbClr>
                  </a:outerShdw>
                </a:effectLst>
              </a:rPr>
              <a:t>Adapting Modeling/Analysis </a:t>
            </a:r>
            <a:endParaRPr lang="en-US" sz="4000" b="1"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28650" y="2226469"/>
            <a:ext cx="7886700" cy="455462"/>
          </a:xfrm>
        </p:spPr>
        <p:txBody>
          <a:bodyPr/>
          <a:lstStyle/>
          <a:p>
            <a:pPr marL="171450" lvl="1">
              <a:spcBef>
                <a:spcPts val="750"/>
              </a:spcBef>
            </a:pPr>
            <a:r>
              <a:rPr lang="en-US" dirty="0" smtClean="0"/>
              <a:t>Limit packet flow to a </a:t>
            </a:r>
            <a:r>
              <a:rPr lang="en-US" i="1" dirty="0" smtClean="0">
                <a:solidFill>
                  <a:schemeClr val="accent5">
                    <a:lumMod val="75000"/>
                  </a:schemeClr>
                </a:solidFill>
              </a:rPr>
              <a:t>single path for a single packet </a:t>
            </a:r>
            <a:r>
              <a:rPr lang="en-US" dirty="0" smtClean="0"/>
              <a:t>through the network</a:t>
            </a:r>
            <a:endParaRPr lang="en-US" dirty="0"/>
          </a:p>
          <a:p>
            <a:endParaRPr lang="en-US" dirty="0"/>
          </a:p>
        </p:txBody>
      </p:sp>
      <p:pic>
        <p:nvPicPr>
          <p:cNvPr id="4"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3470" y="3639442"/>
            <a:ext cx="446856" cy="359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4864" cap="flat" cmpd="sng">
                <a:solidFill>
                  <a:schemeClr val="accent2"/>
                </a:solidFill>
                <a:prstDash val="solid"/>
                <a:miter lim="800000"/>
                <a:headEnd/>
                <a:tailEnd/>
              </a14:hiddenLine>
            </a:ext>
          </a:extLst>
        </p:spPr>
      </p:pic>
      <p:sp>
        <p:nvSpPr>
          <p:cNvPr id="5" name="Arc 4"/>
          <p:cNvSpPr/>
          <p:nvPr/>
        </p:nvSpPr>
        <p:spPr bwMode="auto">
          <a:xfrm>
            <a:off x="2488545" y="3695652"/>
            <a:ext cx="978087" cy="766798"/>
          </a:xfrm>
          <a:prstGeom prst="arc">
            <a:avLst>
              <a:gd name="adj1" fmla="val 16200000"/>
              <a:gd name="adj2" fmla="val 12062610"/>
            </a:avLst>
          </a:prstGeom>
          <a:noFill/>
          <a:ln w="54864" cap="flat" cmpd="sng" algn="ctr">
            <a:solidFill>
              <a:schemeClr val="accent5">
                <a:lumMod val="75000"/>
              </a:schemeClr>
            </a:solidFill>
            <a:prstDash val="sysDash"/>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eaLnBrk="0" fontAlgn="base" hangingPunct="0">
              <a:spcBef>
                <a:spcPct val="0"/>
              </a:spcBef>
              <a:spcAft>
                <a:spcPct val="0"/>
              </a:spcAft>
            </a:pPr>
            <a:endParaRPr lang="en-US" b="1">
              <a:latin typeface="Times New Roman" charset="0"/>
              <a:ea typeface="ＭＳ Ｐゴシック" charset="0"/>
            </a:endParaRPr>
          </a:p>
        </p:txBody>
      </p:sp>
      <p:cxnSp>
        <p:nvCxnSpPr>
          <p:cNvPr id="6" name="Straight Connector 5"/>
          <p:cNvCxnSpPr/>
          <p:nvPr/>
        </p:nvCxnSpPr>
        <p:spPr bwMode="auto">
          <a:xfrm>
            <a:off x="1968583" y="3278718"/>
            <a:ext cx="556252" cy="416935"/>
          </a:xfrm>
          <a:prstGeom prst="line">
            <a:avLst/>
          </a:prstGeom>
          <a:noFill/>
          <a:ln w="54864" cap="flat" cmpd="sng" algn="ctr">
            <a:solidFill>
              <a:srgbClr val="C00000"/>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7" name="TextBox 6"/>
          <p:cNvSpPr txBox="1"/>
          <p:nvPr/>
        </p:nvSpPr>
        <p:spPr>
          <a:xfrm>
            <a:off x="1627297" y="3925191"/>
            <a:ext cx="697628" cy="369332"/>
          </a:xfrm>
          <a:prstGeom prst="rect">
            <a:avLst/>
          </a:prstGeom>
          <a:noFill/>
        </p:spPr>
        <p:txBody>
          <a:bodyPr wrap="none" rtlCol="0">
            <a:spAutoFit/>
          </a:bodyPr>
          <a:lstStyle/>
          <a:p>
            <a:pPr algn="ctr"/>
            <a:r>
              <a:rPr lang="en-US" dirty="0"/>
              <a:t>Loop</a:t>
            </a:r>
          </a:p>
        </p:txBody>
      </p:sp>
      <p:pic>
        <p:nvPicPr>
          <p:cNvPr id="8"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55476" y="3707830"/>
            <a:ext cx="446856" cy="359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4864" cap="flat" cmpd="sng">
                <a:solidFill>
                  <a:schemeClr val="accent2"/>
                </a:solidFill>
                <a:prstDash val="solid"/>
                <a:miter lim="800000"/>
                <a:headEnd/>
                <a:tailEnd/>
              </a14:hiddenLine>
            </a:ext>
          </a:extLst>
        </p:spPr>
      </p:pic>
      <p:pic>
        <p:nvPicPr>
          <p:cNvPr id="9"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7850" y="3239392"/>
            <a:ext cx="446856" cy="359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4864" cap="flat" cmpd="sng">
                <a:solidFill>
                  <a:schemeClr val="accent2"/>
                </a:solidFill>
                <a:prstDash val="solid"/>
                <a:miter lim="800000"/>
                <a:headEnd/>
                <a:tailEnd/>
              </a14:hiddenLine>
            </a:ext>
          </a:extLst>
        </p:spPr>
      </p:pic>
      <p:pic>
        <p:nvPicPr>
          <p:cNvPr id="10"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65575" y="4155684"/>
            <a:ext cx="446856" cy="359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4864" cap="flat" cmpd="sng">
                <a:solidFill>
                  <a:schemeClr val="accent2"/>
                </a:solidFill>
                <a:prstDash val="solid"/>
                <a:miter lim="800000"/>
                <a:headEnd/>
                <a:tailEnd/>
              </a14:hiddenLine>
            </a:ext>
          </a:extLst>
        </p:spPr>
      </p:pic>
      <p:pic>
        <p:nvPicPr>
          <p:cNvPr id="11"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68692" y="3740554"/>
            <a:ext cx="446856" cy="359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4864" cap="flat" cmpd="sng">
                <a:solidFill>
                  <a:schemeClr val="accent2"/>
                </a:solidFill>
                <a:prstDash val="solid"/>
                <a:miter lim="800000"/>
                <a:headEnd/>
                <a:tailEnd/>
              </a14:hiddenLine>
            </a:ext>
          </a:extLst>
        </p:spPr>
      </p:pic>
      <p:cxnSp>
        <p:nvCxnSpPr>
          <p:cNvPr id="12" name="Straight Connector 11"/>
          <p:cNvCxnSpPr/>
          <p:nvPr/>
        </p:nvCxnSpPr>
        <p:spPr bwMode="auto">
          <a:xfrm>
            <a:off x="4291088" y="3851147"/>
            <a:ext cx="442671" cy="0"/>
          </a:xfrm>
          <a:prstGeom prst="line">
            <a:avLst/>
          </a:prstGeom>
          <a:noFill/>
          <a:ln w="54864"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3" name="Straight Connector 12"/>
          <p:cNvCxnSpPr/>
          <p:nvPr/>
        </p:nvCxnSpPr>
        <p:spPr bwMode="auto">
          <a:xfrm flipV="1">
            <a:off x="5095958" y="3528710"/>
            <a:ext cx="544761" cy="213621"/>
          </a:xfrm>
          <a:prstGeom prst="line">
            <a:avLst/>
          </a:prstGeom>
          <a:noFill/>
          <a:ln w="54864" cap="flat" cmpd="sng" algn="ctr">
            <a:solidFill>
              <a:srgbClr val="C00000"/>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4" name="Straight Connector 13"/>
          <p:cNvCxnSpPr/>
          <p:nvPr/>
        </p:nvCxnSpPr>
        <p:spPr bwMode="auto">
          <a:xfrm>
            <a:off x="5126454" y="4042258"/>
            <a:ext cx="514267" cy="232741"/>
          </a:xfrm>
          <a:prstGeom prst="line">
            <a:avLst/>
          </a:prstGeom>
          <a:noFill/>
          <a:ln w="54864" cap="flat" cmpd="sng" algn="ctr">
            <a:solidFill>
              <a:schemeClr val="accent6">
                <a:lumMod val="75000"/>
              </a:schemeClr>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5" name="Straight Connector 14"/>
          <p:cNvCxnSpPr/>
          <p:nvPr/>
        </p:nvCxnSpPr>
        <p:spPr bwMode="auto">
          <a:xfrm>
            <a:off x="6115242" y="3529853"/>
            <a:ext cx="511611" cy="239613"/>
          </a:xfrm>
          <a:prstGeom prst="line">
            <a:avLst/>
          </a:prstGeom>
          <a:noFill/>
          <a:ln w="54864" cap="flat" cmpd="sng" algn="ctr">
            <a:solidFill>
              <a:srgbClr val="C00000"/>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6" name="Straight Connector 15"/>
          <p:cNvCxnSpPr/>
          <p:nvPr/>
        </p:nvCxnSpPr>
        <p:spPr bwMode="auto">
          <a:xfrm flipV="1">
            <a:off x="6145587" y="4067498"/>
            <a:ext cx="514267" cy="213620"/>
          </a:xfrm>
          <a:prstGeom prst="line">
            <a:avLst/>
          </a:prstGeom>
          <a:noFill/>
          <a:ln w="54864" cap="flat" cmpd="sng" algn="ctr">
            <a:solidFill>
              <a:schemeClr val="accent6">
                <a:lumMod val="75000"/>
              </a:schemeClr>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7" name="Straight Connector 16"/>
          <p:cNvCxnSpPr/>
          <p:nvPr/>
        </p:nvCxnSpPr>
        <p:spPr bwMode="auto">
          <a:xfrm>
            <a:off x="7034288" y="3936469"/>
            <a:ext cx="442671" cy="0"/>
          </a:xfrm>
          <a:prstGeom prst="line">
            <a:avLst/>
          </a:prstGeom>
          <a:noFill/>
          <a:ln w="54864" cap="flat" cmpd="sng" algn="ctr">
            <a:solidFill>
              <a:schemeClr val="accent5">
                <a:lumMod val="75000"/>
              </a:schemeClr>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8" name="TextBox 17"/>
          <p:cNvSpPr txBox="1"/>
          <p:nvPr/>
        </p:nvSpPr>
        <p:spPr>
          <a:xfrm>
            <a:off x="6451485" y="4355512"/>
            <a:ext cx="1402949" cy="369332"/>
          </a:xfrm>
          <a:prstGeom prst="rect">
            <a:avLst/>
          </a:prstGeom>
          <a:noFill/>
        </p:spPr>
        <p:txBody>
          <a:bodyPr wrap="none" rtlCol="0">
            <a:spAutoFit/>
          </a:bodyPr>
          <a:lstStyle/>
          <a:p>
            <a:pPr algn="ctr"/>
            <a:r>
              <a:rPr lang="en-US" dirty="0"/>
              <a:t>Multicasting</a:t>
            </a:r>
          </a:p>
        </p:txBody>
      </p:sp>
      <p:cxnSp>
        <p:nvCxnSpPr>
          <p:cNvPr id="20" name="Straight Connector 19"/>
          <p:cNvCxnSpPr/>
          <p:nvPr/>
        </p:nvCxnSpPr>
        <p:spPr bwMode="auto">
          <a:xfrm flipV="1">
            <a:off x="2807342" y="3421783"/>
            <a:ext cx="544761" cy="213621"/>
          </a:xfrm>
          <a:prstGeom prst="line">
            <a:avLst/>
          </a:prstGeom>
          <a:noFill/>
          <a:ln w="54864" cap="flat" cmpd="sng" algn="ctr">
            <a:solidFill>
              <a:srgbClr val="C00000"/>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178974459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rgbClr val="0070C0"/>
                </a:solidFill>
                <a:effectLst>
                  <a:outerShdw blurRad="38100" dist="38100" dir="2700000" algn="tl">
                    <a:srgbClr val="000000">
                      <a:alpha val="43137"/>
                    </a:srgbClr>
                  </a:outerShdw>
                </a:effectLst>
              </a:rPr>
              <a:t>Modeling/Analysis Challenge</a:t>
            </a:r>
            <a:endParaRPr lang="en-US" sz="4000" b="1"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28650" y="2226469"/>
            <a:ext cx="7886700" cy="455462"/>
          </a:xfrm>
        </p:spPr>
        <p:txBody>
          <a:bodyPr/>
          <a:lstStyle/>
          <a:p>
            <a:pPr marL="171450" lvl="1">
              <a:spcBef>
                <a:spcPts val="750"/>
              </a:spcBef>
            </a:pPr>
            <a:r>
              <a:rPr lang="en-US" dirty="0"/>
              <a:t>Even for a single packet entering a network, a link may see multiple packets</a:t>
            </a:r>
          </a:p>
          <a:p>
            <a:endParaRPr lang="en-US" dirty="0"/>
          </a:p>
        </p:txBody>
      </p:sp>
      <p:pic>
        <p:nvPicPr>
          <p:cNvPr id="4"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3470" y="3639442"/>
            <a:ext cx="446856" cy="359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4864" cap="flat" cmpd="sng">
                <a:solidFill>
                  <a:schemeClr val="accent2"/>
                </a:solidFill>
                <a:prstDash val="solid"/>
                <a:miter lim="800000"/>
                <a:headEnd/>
                <a:tailEnd/>
              </a14:hiddenLine>
            </a:ext>
          </a:extLst>
        </p:spPr>
      </p:pic>
      <p:sp>
        <p:nvSpPr>
          <p:cNvPr id="5" name="Arc 4"/>
          <p:cNvSpPr/>
          <p:nvPr/>
        </p:nvSpPr>
        <p:spPr bwMode="auto">
          <a:xfrm>
            <a:off x="2488545" y="3695652"/>
            <a:ext cx="978087" cy="766798"/>
          </a:xfrm>
          <a:prstGeom prst="arc">
            <a:avLst>
              <a:gd name="adj1" fmla="val 16200000"/>
              <a:gd name="adj2" fmla="val 12062610"/>
            </a:avLst>
          </a:prstGeom>
          <a:noFill/>
          <a:ln w="54864" cap="flat" cmpd="sng" algn="ctr">
            <a:solidFill>
              <a:schemeClr val="accent5">
                <a:lumMod val="75000"/>
              </a:schemeClr>
            </a:solidFill>
            <a:prstDash val="sysDash"/>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eaLnBrk="0" fontAlgn="base" hangingPunct="0">
              <a:spcBef>
                <a:spcPct val="0"/>
              </a:spcBef>
              <a:spcAft>
                <a:spcPct val="0"/>
              </a:spcAft>
            </a:pPr>
            <a:endParaRPr lang="en-US" b="1">
              <a:latin typeface="Times New Roman" charset="0"/>
              <a:ea typeface="ＭＳ Ｐゴシック" charset="0"/>
            </a:endParaRPr>
          </a:p>
        </p:txBody>
      </p:sp>
      <p:cxnSp>
        <p:nvCxnSpPr>
          <p:cNvPr id="6" name="Straight Connector 5"/>
          <p:cNvCxnSpPr/>
          <p:nvPr/>
        </p:nvCxnSpPr>
        <p:spPr bwMode="auto">
          <a:xfrm>
            <a:off x="1968583" y="3278718"/>
            <a:ext cx="556252" cy="416935"/>
          </a:xfrm>
          <a:prstGeom prst="line">
            <a:avLst/>
          </a:prstGeom>
          <a:noFill/>
          <a:ln w="54864" cap="flat" cmpd="sng" algn="ctr">
            <a:solidFill>
              <a:srgbClr val="C00000"/>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7" name="TextBox 6"/>
          <p:cNvSpPr txBox="1"/>
          <p:nvPr/>
        </p:nvSpPr>
        <p:spPr>
          <a:xfrm>
            <a:off x="1627297" y="3925191"/>
            <a:ext cx="697628" cy="369332"/>
          </a:xfrm>
          <a:prstGeom prst="rect">
            <a:avLst/>
          </a:prstGeom>
          <a:noFill/>
        </p:spPr>
        <p:txBody>
          <a:bodyPr wrap="none" rtlCol="0">
            <a:spAutoFit/>
          </a:bodyPr>
          <a:lstStyle/>
          <a:p>
            <a:pPr algn="ctr"/>
            <a:r>
              <a:rPr lang="en-US" dirty="0"/>
              <a:t>Loop</a:t>
            </a:r>
          </a:p>
        </p:txBody>
      </p:sp>
      <p:pic>
        <p:nvPicPr>
          <p:cNvPr id="8"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55476" y="3707830"/>
            <a:ext cx="446856" cy="359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4864" cap="flat" cmpd="sng">
                <a:solidFill>
                  <a:schemeClr val="accent2"/>
                </a:solidFill>
                <a:prstDash val="solid"/>
                <a:miter lim="800000"/>
                <a:headEnd/>
                <a:tailEnd/>
              </a14:hiddenLine>
            </a:ext>
          </a:extLst>
        </p:spPr>
      </p:pic>
      <p:pic>
        <p:nvPicPr>
          <p:cNvPr id="9"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7850" y="3239392"/>
            <a:ext cx="446856" cy="359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4864" cap="flat" cmpd="sng">
                <a:solidFill>
                  <a:schemeClr val="accent2"/>
                </a:solidFill>
                <a:prstDash val="solid"/>
                <a:miter lim="800000"/>
                <a:headEnd/>
                <a:tailEnd/>
              </a14:hiddenLine>
            </a:ext>
          </a:extLst>
        </p:spPr>
      </p:pic>
      <p:pic>
        <p:nvPicPr>
          <p:cNvPr id="10"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65575" y="4155684"/>
            <a:ext cx="446856" cy="359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4864" cap="flat" cmpd="sng">
                <a:solidFill>
                  <a:schemeClr val="accent2"/>
                </a:solidFill>
                <a:prstDash val="solid"/>
                <a:miter lim="800000"/>
                <a:headEnd/>
                <a:tailEnd/>
              </a14:hiddenLine>
            </a:ext>
          </a:extLst>
        </p:spPr>
      </p:pic>
      <p:pic>
        <p:nvPicPr>
          <p:cNvPr id="11"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68692" y="3740554"/>
            <a:ext cx="446856" cy="359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4864" cap="flat" cmpd="sng">
                <a:solidFill>
                  <a:schemeClr val="accent2"/>
                </a:solidFill>
                <a:prstDash val="solid"/>
                <a:miter lim="800000"/>
                <a:headEnd/>
                <a:tailEnd/>
              </a14:hiddenLine>
            </a:ext>
          </a:extLst>
        </p:spPr>
      </p:pic>
      <p:cxnSp>
        <p:nvCxnSpPr>
          <p:cNvPr id="12" name="Straight Connector 11"/>
          <p:cNvCxnSpPr/>
          <p:nvPr/>
        </p:nvCxnSpPr>
        <p:spPr bwMode="auto">
          <a:xfrm>
            <a:off x="4291088" y="3851147"/>
            <a:ext cx="442671" cy="0"/>
          </a:xfrm>
          <a:prstGeom prst="line">
            <a:avLst/>
          </a:prstGeom>
          <a:noFill/>
          <a:ln w="54864"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3" name="Straight Connector 12"/>
          <p:cNvCxnSpPr/>
          <p:nvPr/>
        </p:nvCxnSpPr>
        <p:spPr bwMode="auto">
          <a:xfrm flipV="1">
            <a:off x="5095958" y="3528710"/>
            <a:ext cx="544761" cy="213621"/>
          </a:xfrm>
          <a:prstGeom prst="line">
            <a:avLst/>
          </a:prstGeom>
          <a:noFill/>
          <a:ln w="54864" cap="flat" cmpd="sng" algn="ctr">
            <a:solidFill>
              <a:srgbClr val="C00000"/>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4" name="Straight Connector 13"/>
          <p:cNvCxnSpPr/>
          <p:nvPr/>
        </p:nvCxnSpPr>
        <p:spPr bwMode="auto">
          <a:xfrm>
            <a:off x="5126454" y="4042258"/>
            <a:ext cx="514267" cy="232741"/>
          </a:xfrm>
          <a:prstGeom prst="line">
            <a:avLst/>
          </a:prstGeom>
          <a:noFill/>
          <a:ln w="54864" cap="flat" cmpd="sng" algn="ctr">
            <a:solidFill>
              <a:schemeClr val="accent6">
                <a:lumMod val="75000"/>
              </a:schemeClr>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5" name="Straight Connector 14"/>
          <p:cNvCxnSpPr/>
          <p:nvPr/>
        </p:nvCxnSpPr>
        <p:spPr bwMode="auto">
          <a:xfrm>
            <a:off x="6115242" y="3529853"/>
            <a:ext cx="511611" cy="239613"/>
          </a:xfrm>
          <a:prstGeom prst="line">
            <a:avLst/>
          </a:prstGeom>
          <a:noFill/>
          <a:ln w="54864" cap="flat" cmpd="sng" algn="ctr">
            <a:solidFill>
              <a:srgbClr val="C00000"/>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6" name="Straight Connector 15"/>
          <p:cNvCxnSpPr/>
          <p:nvPr/>
        </p:nvCxnSpPr>
        <p:spPr bwMode="auto">
          <a:xfrm flipV="1">
            <a:off x="6145587" y="4067498"/>
            <a:ext cx="514267" cy="213620"/>
          </a:xfrm>
          <a:prstGeom prst="line">
            <a:avLst/>
          </a:prstGeom>
          <a:noFill/>
          <a:ln w="54864" cap="flat" cmpd="sng" algn="ctr">
            <a:solidFill>
              <a:schemeClr val="accent6">
                <a:lumMod val="75000"/>
              </a:schemeClr>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7" name="Straight Connector 16"/>
          <p:cNvCxnSpPr/>
          <p:nvPr/>
        </p:nvCxnSpPr>
        <p:spPr bwMode="auto">
          <a:xfrm>
            <a:off x="7034288" y="3936469"/>
            <a:ext cx="442671" cy="0"/>
          </a:xfrm>
          <a:prstGeom prst="line">
            <a:avLst/>
          </a:prstGeom>
          <a:noFill/>
          <a:ln w="54864" cap="flat" cmpd="sng" algn="ctr">
            <a:solidFill>
              <a:schemeClr val="accent5">
                <a:lumMod val="75000"/>
              </a:schemeClr>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8" name="TextBox 17"/>
          <p:cNvSpPr txBox="1"/>
          <p:nvPr/>
        </p:nvSpPr>
        <p:spPr>
          <a:xfrm>
            <a:off x="6451485" y="4355512"/>
            <a:ext cx="1402949" cy="369332"/>
          </a:xfrm>
          <a:prstGeom prst="rect">
            <a:avLst/>
          </a:prstGeom>
          <a:noFill/>
        </p:spPr>
        <p:txBody>
          <a:bodyPr wrap="none" rtlCol="0">
            <a:spAutoFit/>
          </a:bodyPr>
          <a:lstStyle/>
          <a:p>
            <a:pPr algn="ctr"/>
            <a:r>
              <a:rPr lang="en-US" dirty="0"/>
              <a:t>Multicasting</a:t>
            </a:r>
          </a:p>
        </p:txBody>
      </p:sp>
      <p:sp>
        <p:nvSpPr>
          <p:cNvPr id="19" name="Content Placeholder 2"/>
          <p:cNvSpPr txBox="1">
            <a:spLocks/>
          </p:cNvSpPr>
          <p:nvPr/>
        </p:nvSpPr>
        <p:spPr>
          <a:xfrm>
            <a:off x="628650" y="4947261"/>
            <a:ext cx="7886700" cy="875516"/>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lvl="1">
              <a:spcBef>
                <a:spcPts val="750"/>
              </a:spcBef>
            </a:pPr>
            <a:r>
              <a:rPr lang="en-US" sz="1800" dirty="0"/>
              <a:t>Switch output not a combinational function of its inputs</a:t>
            </a:r>
          </a:p>
        </p:txBody>
      </p:sp>
      <p:cxnSp>
        <p:nvCxnSpPr>
          <p:cNvPr id="20" name="Straight Connector 19"/>
          <p:cNvCxnSpPr/>
          <p:nvPr/>
        </p:nvCxnSpPr>
        <p:spPr bwMode="auto">
          <a:xfrm flipV="1">
            <a:off x="2807342" y="3421783"/>
            <a:ext cx="544761" cy="213621"/>
          </a:xfrm>
          <a:prstGeom prst="line">
            <a:avLst/>
          </a:prstGeom>
          <a:noFill/>
          <a:ln w="54864" cap="flat" cmpd="sng" algn="ctr">
            <a:solidFill>
              <a:srgbClr val="C00000"/>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1" name="TextBox 20"/>
          <p:cNvSpPr txBox="1"/>
          <p:nvPr/>
        </p:nvSpPr>
        <p:spPr>
          <a:xfrm>
            <a:off x="6794585" y="3346526"/>
            <a:ext cx="1261884" cy="369332"/>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txBody>
          <a:bodyPr wrap="none" rtlCol="0">
            <a:spAutoFit/>
          </a:bodyPr>
          <a:lstStyle/>
          <a:p>
            <a:r>
              <a:rPr lang="en-US" dirty="0">
                <a:solidFill>
                  <a:schemeClr val="accent5">
                    <a:lumMod val="75000"/>
                  </a:schemeClr>
                </a:solidFill>
              </a:rPr>
              <a:t>IO-relation</a:t>
            </a:r>
          </a:p>
        </p:txBody>
      </p:sp>
      <p:sp>
        <p:nvSpPr>
          <p:cNvPr id="22" name="TextBox 21"/>
          <p:cNvSpPr txBox="1"/>
          <p:nvPr/>
        </p:nvSpPr>
        <p:spPr>
          <a:xfrm>
            <a:off x="1979740" y="2882858"/>
            <a:ext cx="2646878" cy="369332"/>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txBody>
          <a:bodyPr wrap="none" rtlCol="0">
            <a:spAutoFit/>
          </a:bodyPr>
          <a:lstStyle/>
          <a:p>
            <a:r>
              <a:rPr lang="en-US" dirty="0">
                <a:solidFill>
                  <a:schemeClr val="accent5">
                    <a:lumMod val="75000"/>
                  </a:schemeClr>
                </a:solidFill>
              </a:rPr>
              <a:t>Fixed-point computation</a:t>
            </a:r>
          </a:p>
        </p:txBody>
      </p:sp>
      <p:sp>
        <p:nvSpPr>
          <p:cNvPr id="23" name="TextBox 22"/>
          <p:cNvSpPr txBox="1"/>
          <p:nvPr/>
        </p:nvSpPr>
        <p:spPr>
          <a:xfrm>
            <a:off x="3212292" y="5365018"/>
            <a:ext cx="3044423" cy="369332"/>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txBody>
          <a:bodyPr wrap="none" rtlCol="0">
            <a:spAutoFit/>
          </a:bodyPr>
          <a:lstStyle/>
          <a:p>
            <a:r>
              <a:rPr lang="en-US" dirty="0">
                <a:solidFill>
                  <a:schemeClr val="accent5">
                    <a:lumMod val="75000"/>
                  </a:schemeClr>
                </a:solidFill>
              </a:rPr>
              <a:t>Need to store sets of values</a:t>
            </a:r>
          </a:p>
        </p:txBody>
      </p:sp>
    </p:spTree>
    <p:extLst>
      <p:ext uri="{BB962C8B-B14F-4D97-AF65-F5344CB8AC3E}">
        <p14:creationId xmlns:p14="http://schemas.microsoft.com/office/powerpoint/2010/main" val="865059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rgbClr val="0070C0"/>
                </a:solidFill>
                <a:effectLst>
                  <a:outerShdw blurRad="38100" dist="38100" dir="2700000" algn="tl">
                    <a:srgbClr val="000000">
                      <a:alpha val="43137"/>
                    </a:srgbClr>
                  </a:outerShdw>
                </a:effectLst>
              </a:rPr>
              <a:t>Adapting Modeling/Analysis </a:t>
            </a:r>
            <a:endParaRPr lang="en-US" sz="4000" b="1"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28650" y="2226469"/>
            <a:ext cx="7886700" cy="455462"/>
          </a:xfrm>
        </p:spPr>
        <p:txBody>
          <a:bodyPr/>
          <a:lstStyle/>
          <a:p>
            <a:pPr marL="171450" lvl="1">
              <a:spcBef>
                <a:spcPts val="750"/>
              </a:spcBef>
            </a:pPr>
            <a:r>
              <a:rPr lang="en-US" dirty="0" smtClean="0"/>
              <a:t>Limit packet flow to a </a:t>
            </a:r>
            <a:r>
              <a:rPr lang="en-US" i="1" dirty="0" smtClean="0">
                <a:solidFill>
                  <a:schemeClr val="accent5">
                    <a:lumMod val="75000"/>
                  </a:schemeClr>
                </a:solidFill>
              </a:rPr>
              <a:t>single path for a single packet </a:t>
            </a:r>
            <a:r>
              <a:rPr lang="en-US" dirty="0" smtClean="0"/>
              <a:t>through the network</a:t>
            </a:r>
            <a:endParaRPr lang="en-US" dirty="0"/>
          </a:p>
          <a:p>
            <a:endParaRPr lang="en-US" dirty="0"/>
          </a:p>
        </p:txBody>
      </p:sp>
      <p:pic>
        <p:nvPicPr>
          <p:cNvPr id="4"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80633" y="3251571"/>
            <a:ext cx="446856" cy="359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4864" cap="flat" cmpd="sng">
                <a:solidFill>
                  <a:schemeClr val="accent2"/>
                </a:solidFill>
                <a:prstDash val="solid"/>
                <a:miter lim="800000"/>
                <a:headEnd/>
                <a:tailEnd/>
              </a14:hiddenLine>
            </a:ext>
          </a:extLst>
        </p:spPr>
      </p:pic>
      <p:sp>
        <p:nvSpPr>
          <p:cNvPr id="5" name="Arc 4"/>
          <p:cNvSpPr/>
          <p:nvPr/>
        </p:nvSpPr>
        <p:spPr bwMode="auto">
          <a:xfrm>
            <a:off x="2645708" y="3307780"/>
            <a:ext cx="978087" cy="766798"/>
          </a:xfrm>
          <a:prstGeom prst="arc">
            <a:avLst>
              <a:gd name="adj1" fmla="val 16200000"/>
              <a:gd name="adj2" fmla="val 12062610"/>
            </a:avLst>
          </a:prstGeom>
          <a:noFill/>
          <a:ln w="54864" cap="flat" cmpd="sng" algn="ctr">
            <a:solidFill>
              <a:schemeClr val="tx1"/>
            </a:solidFill>
            <a:prstDash val="sysDash"/>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eaLnBrk="0" fontAlgn="base" hangingPunct="0">
              <a:spcBef>
                <a:spcPct val="0"/>
              </a:spcBef>
              <a:spcAft>
                <a:spcPct val="0"/>
              </a:spcAft>
            </a:pPr>
            <a:endParaRPr lang="en-US" b="1">
              <a:latin typeface="Times New Roman" charset="0"/>
              <a:ea typeface="ＭＳ Ｐゴシック" charset="0"/>
            </a:endParaRPr>
          </a:p>
        </p:txBody>
      </p:sp>
      <p:cxnSp>
        <p:nvCxnSpPr>
          <p:cNvPr id="6" name="Straight Connector 5"/>
          <p:cNvCxnSpPr/>
          <p:nvPr/>
        </p:nvCxnSpPr>
        <p:spPr bwMode="auto">
          <a:xfrm>
            <a:off x="2125746" y="2890846"/>
            <a:ext cx="556252" cy="416935"/>
          </a:xfrm>
          <a:prstGeom prst="line">
            <a:avLst/>
          </a:prstGeom>
          <a:noFill/>
          <a:ln w="54864" cap="flat" cmpd="sng" algn="ctr">
            <a:solidFill>
              <a:srgbClr val="C00000"/>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7" name="TextBox 6"/>
          <p:cNvSpPr txBox="1"/>
          <p:nvPr/>
        </p:nvSpPr>
        <p:spPr>
          <a:xfrm>
            <a:off x="1784460" y="3537320"/>
            <a:ext cx="697628" cy="369332"/>
          </a:xfrm>
          <a:prstGeom prst="rect">
            <a:avLst/>
          </a:prstGeom>
          <a:noFill/>
        </p:spPr>
        <p:txBody>
          <a:bodyPr wrap="none" rtlCol="0">
            <a:spAutoFit/>
          </a:bodyPr>
          <a:lstStyle/>
          <a:p>
            <a:pPr algn="ctr"/>
            <a:r>
              <a:rPr lang="en-US" dirty="0"/>
              <a:t>Loop</a:t>
            </a:r>
          </a:p>
        </p:txBody>
      </p:sp>
      <p:pic>
        <p:nvPicPr>
          <p:cNvPr id="8"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2757" y="3251571"/>
            <a:ext cx="446856" cy="359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4864" cap="flat" cmpd="sng">
                <a:solidFill>
                  <a:schemeClr val="accent2"/>
                </a:solidFill>
                <a:prstDash val="solid"/>
                <a:miter lim="800000"/>
                <a:headEnd/>
                <a:tailEnd/>
              </a14:hiddenLine>
            </a:ext>
          </a:extLst>
        </p:spPr>
      </p:pic>
      <p:pic>
        <p:nvPicPr>
          <p:cNvPr id="9"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65131" y="2783134"/>
            <a:ext cx="446856" cy="359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4864" cap="flat" cmpd="sng">
                <a:solidFill>
                  <a:schemeClr val="accent2"/>
                </a:solidFill>
                <a:prstDash val="solid"/>
                <a:miter lim="800000"/>
                <a:headEnd/>
                <a:tailEnd/>
              </a14:hiddenLine>
            </a:ext>
          </a:extLst>
        </p:spPr>
      </p:pic>
      <p:pic>
        <p:nvPicPr>
          <p:cNvPr id="10"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2856" y="3699425"/>
            <a:ext cx="446856" cy="359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4864" cap="flat" cmpd="sng">
                <a:solidFill>
                  <a:schemeClr val="accent2"/>
                </a:solidFill>
                <a:prstDash val="solid"/>
                <a:miter lim="800000"/>
                <a:headEnd/>
                <a:tailEnd/>
              </a14:hiddenLine>
            </a:ext>
          </a:extLst>
        </p:spPr>
      </p:pic>
      <p:pic>
        <p:nvPicPr>
          <p:cNvPr id="11"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75973" y="3284295"/>
            <a:ext cx="446856" cy="359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4864" cap="flat" cmpd="sng">
                <a:solidFill>
                  <a:schemeClr val="accent2"/>
                </a:solidFill>
                <a:prstDash val="solid"/>
                <a:miter lim="800000"/>
                <a:headEnd/>
                <a:tailEnd/>
              </a14:hiddenLine>
            </a:ext>
          </a:extLst>
        </p:spPr>
      </p:pic>
      <p:cxnSp>
        <p:nvCxnSpPr>
          <p:cNvPr id="12" name="Straight Connector 11"/>
          <p:cNvCxnSpPr/>
          <p:nvPr/>
        </p:nvCxnSpPr>
        <p:spPr bwMode="auto">
          <a:xfrm>
            <a:off x="5398370" y="3394889"/>
            <a:ext cx="442671" cy="0"/>
          </a:xfrm>
          <a:prstGeom prst="line">
            <a:avLst/>
          </a:prstGeom>
          <a:noFill/>
          <a:ln w="54864" cap="flat" cmpd="sng" algn="ctr">
            <a:solidFill>
              <a:srgbClr val="C00000"/>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3" name="Straight Connector 12"/>
          <p:cNvCxnSpPr/>
          <p:nvPr/>
        </p:nvCxnSpPr>
        <p:spPr bwMode="auto">
          <a:xfrm flipV="1">
            <a:off x="6203240" y="3072451"/>
            <a:ext cx="544761" cy="213621"/>
          </a:xfrm>
          <a:prstGeom prst="line">
            <a:avLst/>
          </a:prstGeom>
          <a:noFill/>
          <a:ln w="54864" cap="flat" cmpd="sng" algn="ctr">
            <a:solidFill>
              <a:srgbClr val="C00000"/>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4" name="Straight Connector 13"/>
          <p:cNvCxnSpPr/>
          <p:nvPr/>
        </p:nvCxnSpPr>
        <p:spPr bwMode="auto">
          <a:xfrm>
            <a:off x="6233735" y="3585999"/>
            <a:ext cx="514267" cy="232741"/>
          </a:xfrm>
          <a:prstGeom prst="line">
            <a:avLst/>
          </a:prstGeom>
          <a:noFill/>
          <a:ln w="54864"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5" name="Straight Connector 14"/>
          <p:cNvCxnSpPr/>
          <p:nvPr/>
        </p:nvCxnSpPr>
        <p:spPr bwMode="auto">
          <a:xfrm>
            <a:off x="7222523" y="3073594"/>
            <a:ext cx="511611" cy="239613"/>
          </a:xfrm>
          <a:prstGeom prst="line">
            <a:avLst/>
          </a:prstGeom>
          <a:noFill/>
          <a:ln w="54864" cap="flat" cmpd="sng" algn="ctr">
            <a:solidFill>
              <a:srgbClr val="C00000"/>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6" name="Straight Connector 15"/>
          <p:cNvCxnSpPr/>
          <p:nvPr/>
        </p:nvCxnSpPr>
        <p:spPr bwMode="auto">
          <a:xfrm flipV="1">
            <a:off x="7252868" y="3611239"/>
            <a:ext cx="514267" cy="213620"/>
          </a:xfrm>
          <a:prstGeom prst="line">
            <a:avLst/>
          </a:prstGeom>
          <a:noFill/>
          <a:ln w="54864"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7" name="Straight Connector 16"/>
          <p:cNvCxnSpPr/>
          <p:nvPr/>
        </p:nvCxnSpPr>
        <p:spPr bwMode="auto">
          <a:xfrm>
            <a:off x="8141570" y="3480210"/>
            <a:ext cx="442671" cy="0"/>
          </a:xfrm>
          <a:prstGeom prst="line">
            <a:avLst/>
          </a:prstGeom>
          <a:noFill/>
          <a:ln w="54864" cap="flat" cmpd="sng" algn="ctr">
            <a:solidFill>
              <a:srgbClr val="C00000"/>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9" name="Content Placeholder 2"/>
          <p:cNvSpPr txBox="1">
            <a:spLocks/>
          </p:cNvSpPr>
          <p:nvPr/>
        </p:nvSpPr>
        <p:spPr>
          <a:xfrm>
            <a:off x="628649" y="4750079"/>
            <a:ext cx="4769720" cy="8291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lvl="1">
              <a:spcBef>
                <a:spcPts val="750"/>
              </a:spcBef>
            </a:pPr>
            <a:r>
              <a:rPr lang="en-US" sz="1800" dirty="0"/>
              <a:t>Captures only part of the network behavior</a:t>
            </a:r>
          </a:p>
          <a:p>
            <a:pPr marL="171450" lvl="1">
              <a:spcBef>
                <a:spcPts val="750"/>
              </a:spcBef>
            </a:pPr>
            <a:r>
              <a:rPr lang="en-US" sz="1800" dirty="0"/>
              <a:t>What good is this?</a:t>
            </a:r>
          </a:p>
          <a:p>
            <a:endParaRPr lang="en-US" sz="2100" dirty="0"/>
          </a:p>
        </p:txBody>
      </p:sp>
      <p:cxnSp>
        <p:nvCxnSpPr>
          <p:cNvPr id="20" name="Straight Connector 19"/>
          <p:cNvCxnSpPr/>
          <p:nvPr/>
        </p:nvCxnSpPr>
        <p:spPr bwMode="auto">
          <a:xfrm flipV="1">
            <a:off x="2964504" y="3033911"/>
            <a:ext cx="544761" cy="213621"/>
          </a:xfrm>
          <a:prstGeom prst="line">
            <a:avLst/>
          </a:prstGeom>
          <a:noFill/>
          <a:ln w="54864" cap="flat" cmpd="sng" algn="ctr">
            <a:solidFill>
              <a:srgbClr val="C00000"/>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21"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8482" y="4651746"/>
            <a:ext cx="446856" cy="359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4864" cap="flat" cmpd="sng">
                <a:solidFill>
                  <a:schemeClr val="accent2"/>
                </a:solidFill>
                <a:prstDash val="solid"/>
                <a:miter lim="800000"/>
                <a:headEnd/>
                <a:tailEnd/>
              </a14:hiddenLine>
            </a:ext>
          </a:extLst>
        </p:spPr>
      </p:pic>
      <p:pic>
        <p:nvPicPr>
          <p:cNvPr id="22"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0856" y="4183309"/>
            <a:ext cx="446856" cy="359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4864" cap="flat" cmpd="sng">
                <a:solidFill>
                  <a:schemeClr val="accent2"/>
                </a:solidFill>
                <a:prstDash val="solid"/>
                <a:miter lim="800000"/>
                <a:headEnd/>
                <a:tailEnd/>
              </a14:hiddenLine>
            </a:ext>
          </a:extLst>
        </p:spPr>
      </p:pic>
      <p:pic>
        <p:nvPicPr>
          <p:cNvPr id="23"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581" y="5099600"/>
            <a:ext cx="446856" cy="359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4864" cap="flat" cmpd="sng">
                <a:solidFill>
                  <a:schemeClr val="accent2"/>
                </a:solidFill>
                <a:prstDash val="solid"/>
                <a:miter lim="800000"/>
                <a:headEnd/>
                <a:tailEnd/>
              </a14:hiddenLine>
            </a:ext>
          </a:extLst>
        </p:spPr>
      </p:pic>
      <p:pic>
        <p:nvPicPr>
          <p:cNvPr id="24"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61698" y="4684470"/>
            <a:ext cx="446856" cy="359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4864" cap="flat" cmpd="sng">
                <a:solidFill>
                  <a:schemeClr val="accent2"/>
                </a:solidFill>
                <a:prstDash val="solid"/>
                <a:miter lim="800000"/>
                <a:headEnd/>
                <a:tailEnd/>
              </a14:hiddenLine>
            </a:ext>
          </a:extLst>
        </p:spPr>
      </p:pic>
      <p:cxnSp>
        <p:nvCxnSpPr>
          <p:cNvPr id="25" name="Straight Connector 24"/>
          <p:cNvCxnSpPr/>
          <p:nvPr/>
        </p:nvCxnSpPr>
        <p:spPr bwMode="auto">
          <a:xfrm>
            <a:off x="5484095" y="4795064"/>
            <a:ext cx="442671" cy="0"/>
          </a:xfrm>
          <a:prstGeom prst="line">
            <a:avLst/>
          </a:prstGeom>
          <a:noFill/>
          <a:ln w="54864" cap="flat" cmpd="sng" algn="ctr">
            <a:solidFill>
              <a:srgbClr val="C00000"/>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6" name="Straight Connector 25"/>
          <p:cNvCxnSpPr/>
          <p:nvPr/>
        </p:nvCxnSpPr>
        <p:spPr bwMode="auto">
          <a:xfrm flipV="1">
            <a:off x="6288965" y="4472626"/>
            <a:ext cx="544761" cy="213621"/>
          </a:xfrm>
          <a:prstGeom prst="line">
            <a:avLst/>
          </a:prstGeom>
          <a:noFill/>
          <a:ln w="54864"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7" name="Straight Connector 26"/>
          <p:cNvCxnSpPr/>
          <p:nvPr/>
        </p:nvCxnSpPr>
        <p:spPr bwMode="auto">
          <a:xfrm>
            <a:off x="6319460" y="4986174"/>
            <a:ext cx="514267" cy="232741"/>
          </a:xfrm>
          <a:prstGeom prst="line">
            <a:avLst/>
          </a:prstGeom>
          <a:noFill/>
          <a:ln w="54864" cap="flat" cmpd="sng" algn="ctr">
            <a:solidFill>
              <a:srgbClr val="C00000"/>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8" name="Straight Connector 27"/>
          <p:cNvCxnSpPr/>
          <p:nvPr/>
        </p:nvCxnSpPr>
        <p:spPr bwMode="auto">
          <a:xfrm>
            <a:off x="7308248" y="4473769"/>
            <a:ext cx="511611" cy="239613"/>
          </a:xfrm>
          <a:prstGeom prst="line">
            <a:avLst/>
          </a:prstGeom>
          <a:noFill/>
          <a:ln w="54864"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9" name="Straight Connector 28"/>
          <p:cNvCxnSpPr/>
          <p:nvPr/>
        </p:nvCxnSpPr>
        <p:spPr bwMode="auto">
          <a:xfrm flipV="1">
            <a:off x="7338593" y="5011414"/>
            <a:ext cx="514267" cy="213620"/>
          </a:xfrm>
          <a:prstGeom prst="line">
            <a:avLst/>
          </a:prstGeom>
          <a:noFill/>
          <a:ln w="54864" cap="flat" cmpd="sng" algn="ctr">
            <a:solidFill>
              <a:srgbClr val="C00000"/>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0" name="Straight Connector 29"/>
          <p:cNvCxnSpPr/>
          <p:nvPr/>
        </p:nvCxnSpPr>
        <p:spPr bwMode="auto">
          <a:xfrm>
            <a:off x="8227295" y="4880385"/>
            <a:ext cx="442671" cy="0"/>
          </a:xfrm>
          <a:prstGeom prst="line">
            <a:avLst/>
          </a:prstGeom>
          <a:noFill/>
          <a:ln w="54864" cap="flat" cmpd="sng" algn="ctr">
            <a:solidFill>
              <a:srgbClr val="C00000"/>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8" name="TextBox 17"/>
          <p:cNvSpPr txBox="1"/>
          <p:nvPr/>
        </p:nvSpPr>
        <p:spPr>
          <a:xfrm>
            <a:off x="2756791" y="4129535"/>
            <a:ext cx="2608406" cy="369332"/>
          </a:xfrm>
          <a:prstGeom prst="rect">
            <a:avLst/>
          </a:prstGeom>
          <a:solidFill>
            <a:schemeClr val="accent5">
              <a:lumMod val="20000"/>
              <a:lumOff val="80000"/>
            </a:schemeClr>
          </a:solidFill>
          <a:effectLst>
            <a:outerShdw blurRad="50800" dist="38100" algn="l" rotWithShape="0">
              <a:prstClr val="black">
                <a:alpha val="40000"/>
              </a:prstClr>
            </a:outerShdw>
          </a:effectLst>
        </p:spPr>
        <p:txBody>
          <a:bodyPr wrap="none" rtlCol="0">
            <a:spAutoFit/>
          </a:bodyPr>
          <a:lstStyle/>
          <a:p>
            <a:r>
              <a:rPr lang="en-US" dirty="0">
                <a:solidFill>
                  <a:schemeClr val="accent5">
                    <a:lumMod val="75000"/>
                  </a:schemeClr>
                </a:solidFill>
              </a:rPr>
              <a:t>Loops implicitly blocked</a:t>
            </a:r>
          </a:p>
        </p:txBody>
      </p:sp>
    </p:spTree>
    <p:extLst>
      <p:ext uri="{BB962C8B-B14F-4D97-AF65-F5344CB8AC3E}">
        <p14:creationId xmlns:p14="http://schemas.microsoft.com/office/powerpoint/2010/main" val="3843420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rgbClr val="0070C0"/>
                </a:solidFill>
                <a:effectLst>
                  <a:outerShdw blurRad="38100" dist="38100" dir="2700000" algn="tl">
                    <a:srgbClr val="000000">
                      <a:alpha val="43137"/>
                    </a:srgbClr>
                  </a:outerShdw>
                </a:effectLst>
              </a:rPr>
              <a:t>Goal: Counterexamples for Property Failures</a:t>
            </a:r>
            <a:endParaRPr lang="en-US" sz="4000" b="1" dirty="0">
              <a:solidFill>
                <a:srgbClr val="0070C0"/>
              </a:solidFill>
              <a:effectLst>
                <a:outerShdw blurRad="38100" dist="38100" dir="2700000" algn="tl">
                  <a:srgbClr val="000000">
                    <a:alpha val="43137"/>
                  </a:srgbClr>
                </a:outerShdw>
              </a:effectLst>
            </a:endParaRPr>
          </a:p>
        </p:txBody>
      </p:sp>
      <p:grpSp>
        <p:nvGrpSpPr>
          <p:cNvPr id="9" name="Group 8"/>
          <p:cNvGrpSpPr/>
          <p:nvPr/>
        </p:nvGrpSpPr>
        <p:grpSpPr>
          <a:xfrm>
            <a:off x="4969051" y="2171701"/>
            <a:ext cx="2992770" cy="1016056"/>
            <a:chOff x="6625401" y="1514476"/>
            <a:chExt cx="3990360" cy="1354741"/>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1019" y="1514476"/>
              <a:ext cx="3335923" cy="1354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6625401" y="1743075"/>
              <a:ext cx="451405" cy="492443"/>
            </a:xfrm>
            <a:prstGeom prst="rect">
              <a:avLst/>
            </a:prstGeom>
            <a:noFill/>
          </p:spPr>
          <p:txBody>
            <a:bodyPr wrap="none" rtlCol="0">
              <a:spAutoFit/>
            </a:bodyPr>
            <a:lstStyle/>
            <a:p>
              <a:r>
                <a:rPr lang="en-US" dirty="0"/>
                <a:t>A</a:t>
              </a:r>
            </a:p>
          </p:txBody>
        </p:sp>
        <p:sp>
          <p:nvSpPr>
            <p:cNvPr id="15" name="TextBox 14"/>
            <p:cNvSpPr txBox="1"/>
            <p:nvPr/>
          </p:nvSpPr>
          <p:spPr>
            <a:xfrm>
              <a:off x="10164356" y="1819275"/>
              <a:ext cx="451405" cy="492443"/>
            </a:xfrm>
            <a:prstGeom prst="rect">
              <a:avLst/>
            </a:prstGeom>
            <a:noFill/>
          </p:spPr>
          <p:txBody>
            <a:bodyPr wrap="none" rtlCol="0">
              <a:spAutoFit/>
            </a:bodyPr>
            <a:lstStyle/>
            <a:p>
              <a:r>
                <a:rPr lang="en-US" dirty="0"/>
                <a:t>B</a:t>
              </a:r>
            </a:p>
          </p:txBody>
        </p:sp>
        <p:sp>
          <p:nvSpPr>
            <p:cNvPr id="18" name="Freeform 17"/>
            <p:cNvSpPr/>
            <p:nvPr/>
          </p:nvSpPr>
          <p:spPr>
            <a:xfrm>
              <a:off x="7268755" y="1970289"/>
              <a:ext cx="2362200" cy="470840"/>
            </a:xfrm>
            <a:custGeom>
              <a:avLst/>
              <a:gdLst>
                <a:gd name="connsiteX0" fmla="*/ 0 w 3087149"/>
                <a:gd name="connsiteY0" fmla="*/ 37496 h 698054"/>
                <a:gd name="connsiteX1" fmla="*/ 713064 w 3087149"/>
                <a:gd name="connsiteY1" fmla="*/ 71052 h 698054"/>
                <a:gd name="connsiteX2" fmla="*/ 1736521 w 3087149"/>
                <a:gd name="connsiteY2" fmla="*/ 683448 h 698054"/>
                <a:gd name="connsiteX3" fmla="*/ 2348918 w 3087149"/>
                <a:gd name="connsiteY3" fmla="*/ 507279 h 698054"/>
                <a:gd name="connsiteX4" fmla="*/ 3087149 w 3087149"/>
                <a:gd name="connsiteY4" fmla="*/ 515668 h 698054"/>
                <a:gd name="connsiteX5" fmla="*/ 3087149 w 3087149"/>
                <a:gd name="connsiteY5" fmla="*/ 515668 h 698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87149" h="698054">
                  <a:moveTo>
                    <a:pt x="0" y="37496"/>
                  </a:moveTo>
                  <a:cubicBezTo>
                    <a:pt x="211822" y="444"/>
                    <a:pt x="423644" y="-36607"/>
                    <a:pt x="713064" y="71052"/>
                  </a:cubicBezTo>
                  <a:cubicBezTo>
                    <a:pt x="1002484" y="178711"/>
                    <a:pt x="1463879" y="610744"/>
                    <a:pt x="1736521" y="683448"/>
                  </a:cubicBezTo>
                  <a:cubicBezTo>
                    <a:pt x="2009163" y="756152"/>
                    <a:pt x="2123813" y="535242"/>
                    <a:pt x="2348918" y="507279"/>
                  </a:cubicBezTo>
                  <a:cubicBezTo>
                    <a:pt x="2574023" y="479316"/>
                    <a:pt x="3087149" y="515668"/>
                    <a:pt x="3087149" y="515668"/>
                  </a:cubicBezTo>
                  <a:lnTo>
                    <a:pt x="3087149" y="515668"/>
                  </a:lnTo>
                </a:path>
              </a:pathLst>
            </a:custGeom>
            <a:noFill/>
            <a:ln w="38100">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4972051" y="3415971"/>
            <a:ext cx="2173709" cy="984580"/>
            <a:chOff x="6629401" y="3325903"/>
            <a:chExt cx="2898278" cy="1312773"/>
          </a:xfrm>
        </p:grpSpPr>
        <p:pic>
          <p:nvPicPr>
            <p:cNvPr id="10"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2679" y="3325903"/>
              <a:ext cx="1905000" cy="1312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reeform 3"/>
            <p:cNvSpPr/>
            <p:nvPr/>
          </p:nvSpPr>
          <p:spPr>
            <a:xfrm>
              <a:off x="8106956" y="3714078"/>
              <a:ext cx="952751" cy="536420"/>
            </a:xfrm>
            <a:custGeom>
              <a:avLst/>
              <a:gdLst>
                <a:gd name="connsiteX0" fmla="*/ 0 w 1150469"/>
                <a:gd name="connsiteY0" fmla="*/ 344528 h 645574"/>
                <a:gd name="connsiteX1" fmla="*/ 587828 w 1150469"/>
                <a:gd name="connsiteY1" fmla="*/ 644974 h 645574"/>
                <a:gd name="connsiteX2" fmla="*/ 1149531 w 1150469"/>
                <a:gd name="connsiteY2" fmla="*/ 409843 h 645574"/>
                <a:gd name="connsiteX3" fmla="*/ 705394 w 1150469"/>
                <a:gd name="connsiteY3" fmla="*/ 4894 h 645574"/>
                <a:gd name="connsiteX4" fmla="*/ 117565 w 1150469"/>
                <a:gd name="connsiteY4" fmla="*/ 174711 h 645574"/>
                <a:gd name="connsiteX5" fmla="*/ 117565 w 1150469"/>
                <a:gd name="connsiteY5" fmla="*/ 174711 h 645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0469" h="645574">
                  <a:moveTo>
                    <a:pt x="0" y="344528"/>
                  </a:moveTo>
                  <a:cubicBezTo>
                    <a:pt x="198120" y="489308"/>
                    <a:pt x="396240" y="634088"/>
                    <a:pt x="587828" y="644974"/>
                  </a:cubicBezTo>
                  <a:cubicBezTo>
                    <a:pt x="779416" y="655860"/>
                    <a:pt x="1129937" y="516523"/>
                    <a:pt x="1149531" y="409843"/>
                  </a:cubicBezTo>
                  <a:cubicBezTo>
                    <a:pt x="1169125" y="303163"/>
                    <a:pt x="877388" y="44083"/>
                    <a:pt x="705394" y="4894"/>
                  </a:cubicBezTo>
                  <a:cubicBezTo>
                    <a:pt x="533400" y="-34295"/>
                    <a:pt x="117565" y="174711"/>
                    <a:pt x="117565" y="174711"/>
                  </a:cubicBezTo>
                  <a:lnTo>
                    <a:pt x="117565" y="174711"/>
                  </a:lnTo>
                </a:path>
              </a:pathLst>
            </a:custGeom>
            <a:noFill/>
            <a:ln w="38100">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a:off x="7037795" y="4009267"/>
              <a:ext cx="611960" cy="0"/>
            </a:xfrm>
            <a:prstGeom prst="straightConnector1">
              <a:avLst/>
            </a:prstGeom>
            <a:ln w="3810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629401" y="3593150"/>
              <a:ext cx="1186649" cy="492443"/>
            </a:xfrm>
            <a:prstGeom prst="rect">
              <a:avLst/>
            </a:prstGeom>
            <a:noFill/>
          </p:spPr>
          <p:txBody>
            <a:bodyPr wrap="none" rtlCol="0">
              <a:spAutoFit/>
            </a:bodyPr>
            <a:lstStyle/>
            <a:p>
              <a:r>
                <a:rPr lang="en-US" dirty="0"/>
                <a:t>Packet</a:t>
              </a:r>
            </a:p>
          </p:txBody>
        </p:sp>
      </p:grpSp>
      <p:grpSp>
        <p:nvGrpSpPr>
          <p:cNvPr id="7" name="Group 6"/>
          <p:cNvGrpSpPr/>
          <p:nvPr/>
        </p:nvGrpSpPr>
        <p:grpSpPr>
          <a:xfrm>
            <a:off x="4857750" y="4614862"/>
            <a:ext cx="3184231" cy="1380905"/>
            <a:chOff x="1795046" y="3897868"/>
            <a:chExt cx="6053860" cy="2704547"/>
          </a:xfrm>
        </p:grpSpPr>
        <p:pic>
          <p:nvPicPr>
            <p:cNvPr id="1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3897868"/>
              <a:ext cx="4895850" cy="223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Freeform 19"/>
            <p:cNvSpPr/>
            <p:nvPr/>
          </p:nvSpPr>
          <p:spPr>
            <a:xfrm>
              <a:off x="3162650" y="4050268"/>
              <a:ext cx="2894201" cy="454126"/>
            </a:xfrm>
            <a:custGeom>
              <a:avLst/>
              <a:gdLst>
                <a:gd name="connsiteX0" fmla="*/ 0 w 2894201"/>
                <a:gd name="connsiteY0" fmla="*/ 0 h 454126"/>
                <a:gd name="connsiteX1" fmla="*/ 687897 w 2894201"/>
                <a:gd name="connsiteY1" fmla="*/ 394282 h 454126"/>
                <a:gd name="connsiteX2" fmla="*/ 2080469 w 2894201"/>
                <a:gd name="connsiteY2" fmla="*/ 427838 h 454126"/>
                <a:gd name="connsiteX3" fmla="*/ 2894201 w 2894201"/>
                <a:gd name="connsiteY3" fmla="*/ 151002 h 454126"/>
              </a:gdLst>
              <a:ahLst/>
              <a:cxnLst>
                <a:cxn ang="0">
                  <a:pos x="connsiteX0" y="connsiteY0"/>
                </a:cxn>
                <a:cxn ang="0">
                  <a:pos x="connsiteX1" y="connsiteY1"/>
                </a:cxn>
                <a:cxn ang="0">
                  <a:pos x="connsiteX2" y="connsiteY2"/>
                </a:cxn>
                <a:cxn ang="0">
                  <a:pos x="connsiteX3" y="connsiteY3"/>
                </a:cxn>
              </a:cxnLst>
              <a:rect l="l" t="t" r="r" b="b"/>
              <a:pathLst>
                <a:path w="2894201" h="454126">
                  <a:moveTo>
                    <a:pt x="0" y="0"/>
                  </a:moveTo>
                  <a:cubicBezTo>
                    <a:pt x="170576" y="161488"/>
                    <a:pt x="341152" y="322976"/>
                    <a:pt x="687897" y="394282"/>
                  </a:cubicBezTo>
                  <a:cubicBezTo>
                    <a:pt x="1034642" y="465588"/>
                    <a:pt x="1712752" y="468385"/>
                    <a:pt x="2080469" y="427838"/>
                  </a:cubicBezTo>
                  <a:cubicBezTo>
                    <a:pt x="2448186" y="387291"/>
                    <a:pt x="2671193" y="269146"/>
                    <a:pt x="2894201" y="151002"/>
                  </a:cubicBezTo>
                </a:path>
              </a:pathLst>
            </a:custGeom>
            <a:noFill/>
            <a:ln w="38100">
              <a:solidFill>
                <a:srgbClr val="00B05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0800000">
              <a:off x="3124201" y="5577341"/>
              <a:ext cx="2894201" cy="454126"/>
            </a:xfrm>
            <a:custGeom>
              <a:avLst/>
              <a:gdLst>
                <a:gd name="connsiteX0" fmla="*/ 0 w 2894201"/>
                <a:gd name="connsiteY0" fmla="*/ 0 h 454126"/>
                <a:gd name="connsiteX1" fmla="*/ 687897 w 2894201"/>
                <a:gd name="connsiteY1" fmla="*/ 394282 h 454126"/>
                <a:gd name="connsiteX2" fmla="*/ 2080469 w 2894201"/>
                <a:gd name="connsiteY2" fmla="*/ 427838 h 454126"/>
                <a:gd name="connsiteX3" fmla="*/ 2894201 w 2894201"/>
                <a:gd name="connsiteY3" fmla="*/ 151002 h 454126"/>
              </a:gdLst>
              <a:ahLst/>
              <a:cxnLst>
                <a:cxn ang="0">
                  <a:pos x="connsiteX0" y="connsiteY0"/>
                </a:cxn>
                <a:cxn ang="0">
                  <a:pos x="connsiteX1" y="connsiteY1"/>
                </a:cxn>
                <a:cxn ang="0">
                  <a:pos x="connsiteX2" y="connsiteY2"/>
                </a:cxn>
                <a:cxn ang="0">
                  <a:pos x="connsiteX3" y="connsiteY3"/>
                </a:cxn>
              </a:cxnLst>
              <a:rect l="l" t="t" r="r" b="b"/>
              <a:pathLst>
                <a:path w="2894201" h="454126">
                  <a:moveTo>
                    <a:pt x="0" y="0"/>
                  </a:moveTo>
                  <a:cubicBezTo>
                    <a:pt x="170576" y="161488"/>
                    <a:pt x="341152" y="322976"/>
                    <a:pt x="687897" y="394282"/>
                  </a:cubicBezTo>
                  <a:cubicBezTo>
                    <a:pt x="1034642" y="465588"/>
                    <a:pt x="1712752" y="468385"/>
                    <a:pt x="2080469" y="427838"/>
                  </a:cubicBezTo>
                  <a:cubicBezTo>
                    <a:pt x="2448186" y="387291"/>
                    <a:pt x="2671193" y="269146"/>
                    <a:pt x="2894201" y="151002"/>
                  </a:cubicBezTo>
                </a:path>
              </a:pathLst>
            </a:custGeom>
            <a:noFill/>
            <a:ln w="38100">
              <a:solidFill>
                <a:srgbClr val="00B0F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3124200" y="4355068"/>
              <a:ext cx="3154260" cy="989901"/>
            </a:xfrm>
            <a:custGeom>
              <a:avLst/>
              <a:gdLst>
                <a:gd name="connsiteX0" fmla="*/ 0 w 3154260"/>
                <a:gd name="connsiteY0" fmla="*/ 0 h 989901"/>
                <a:gd name="connsiteX1" fmla="*/ 645952 w 3154260"/>
                <a:gd name="connsiteY1" fmla="*/ 385893 h 989901"/>
                <a:gd name="connsiteX2" fmla="*/ 1895911 w 3154260"/>
                <a:gd name="connsiteY2" fmla="*/ 461394 h 989901"/>
                <a:gd name="connsiteX3" fmla="*/ 3078759 w 3154260"/>
                <a:gd name="connsiteY3" fmla="*/ 964734 h 989901"/>
                <a:gd name="connsiteX4" fmla="*/ 3078759 w 3154260"/>
                <a:gd name="connsiteY4" fmla="*/ 964734 h 989901"/>
                <a:gd name="connsiteX5" fmla="*/ 3154260 w 3154260"/>
                <a:gd name="connsiteY5" fmla="*/ 989901 h 989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4260" h="989901">
                  <a:moveTo>
                    <a:pt x="0" y="0"/>
                  </a:moveTo>
                  <a:cubicBezTo>
                    <a:pt x="164983" y="154497"/>
                    <a:pt x="329967" y="308994"/>
                    <a:pt x="645952" y="385893"/>
                  </a:cubicBezTo>
                  <a:cubicBezTo>
                    <a:pt x="961937" y="462792"/>
                    <a:pt x="1490443" y="364921"/>
                    <a:pt x="1895911" y="461394"/>
                  </a:cubicBezTo>
                  <a:cubicBezTo>
                    <a:pt x="2301379" y="557867"/>
                    <a:pt x="3078759" y="964734"/>
                    <a:pt x="3078759" y="964734"/>
                  </a:cubicBezTo>
                  <a:lnTo>
                    <a:pt x="3078759" y="964734"/>
                  </a:lnTo>
                  <a:lnTo>
                    <a:pt x="3154260" y="989901"/>
                  </a:lnTo>
                </a:path>
              </a:pathLst>
            </a:custGeom>
            <a:noFill/>
            <a:ln w="38100">
              <a:solidFill>
                <a:srgbClr val="C00000"/>
              </a:solidFill>
              <a:prstDash val="dash"/>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185647" y="3985736"/>
              <a:ext cx="1667662" cy="723349"/>
            </a:xfrm>
            <a:prstGeom prst="rect">
              <a:avLst/>
            </a:prstGeom>
            <a:noFill/>
          </p:spPr>
          <p:txBody>
            <a:bodyPr wrap="none" rtlCol="0">
              <a:spAutoFit/>
            </a:bodyPr>
            <a:lstStyle/>
            <a:p>
              <a:r>
                <a:rPr lang="en-US" dirty="0"/>
                <a:t>Slice 1</a:t>
              </a:r>
            </a:p>
          </p:txBody>
        </p:sp>
        <p:sp>
          <p:nvSpPr>
            <p:cNvPr id="30" name="TextBox 29"/>
            <p:cNvSpPr txBox="1"/>
            <p:nvPr/>
          </p:nvSpPr>
          <p:spPr>
            <a:xfrm>
              <a:off x="4191001" y="5879066"/>
              <a:ext cx="1667662" cy="723349"/>
            </a:xfrm>
            <a:prstGeom prst="rect">
              <a:avLst/>
            </a:prstGeom>
            <a:noFill/>
          </p:spPr>
          <p:txBody>
            <a:bodyPr wrap="none" rtlCol="0">
              <a:spAutoFit/>
            </a:bodyPr>
            <a:lstStyle/>
            <a:p>
              <a:r>
                <a:rPr lang="en-US" dirty="0"/>
                <a:t>Slice 2</a:t>
              </a:r>
            </a:p>
          </p:txBody>
        </p:sp>
        <p:sp>
          <p:nvSpPr>
            <p:cNvPr id="31" name="TextBox 30"/>
            <p:cNvSpPr txBox="1"/>
            <p:nvPr/>
          </p:nvSpPr>
          <p:spPr>
            <a:xfrm>
              <a:off x="4376229" y="4579204"/>
              <a:ext cx="643659" cy="723349"/>
            </a:xfrm>
            <a:prstGeom prst="rect">
              <a:avLst/>
            </a:prstGeom>
            <a:noFill/>
          </p:spPr>
          <p:txBody>
            <a:bodyPr wrap="none" rtlCol="0">
              <a:spAutoFit/>
            </a:bodyPr>
            <a:lstStyle/>
            <a:p>
              <a:r>
                <a:rPr lang="en-US" b="1" dirty="0"/>
                <a:t>X</a:t>
              </a:r>
            </a:p>
          </p:txBody>
        </p:sp>
        <p:sp>
          <p:nvSpPr>
            <p:cNvPr id="32" name="TextBox 31"/>
            <p:cNvSpPr txBox="1"/>
            <p:nvPr/>
          </p:nvSpPr>
          <p:spPr>
            <a:xfrm>
              <a:off x="1795046" y="4050267"/>
              <a:ext cx="643659" cy="723349"/>
            </a:xfrm>
            <a:prstGeom prst="rect">
              <a:avLst/>
            </a:prstGeom>
            <a:noFill/>
          </p:spPr>
          <p:txBody>
            <a:bodyPr wrap="none" rtlCol="0">
              <a:spAutoFit/>
            </a:bodyPr>
            <a:lstStyle/>
            <a:p>
              <a:r>
                <a:rPr lang="en-US" dirty="0"/>
                <a:t>A</a:t>
              </a:r>
            </a:p>
          </p:txBody>
        </p:sp>
        <p:sp>
          <p:nvSpPr>
            <p:cNvPr id="33" name="TextBox 32"/>
            <p:cNvSpPr txBox="1"/>
            <p:nvPr/>
          </p:nvSpPr>
          <p:spPr>
            <a:xfrm>
              <a:off x="7205247" y="4126468"/>
              <a:ext cx="643659" cy="723349"/>
            </a:xfrm>
            <a:prstGeom prst="rect">
              <a:avLst/>
            </a:prstGeom>
            <a:noFill/>
          </p:spPr>
          <p:txBody>
            <a:bodyPr wrap="none" rtlCol="0">
              <a:spAutoFit/>
            </a:bodyPr>
            <a:lstStyle/>
            <a:p>
              <a:r>
                <a:rPr lang="en-US" dirty="0"/>
                <a:t>B</a:t>
              </a:r>
            </a:p>
          </p:txBody>
        </p:sp>
        <p:sp>
          <p:nvSpPr>
            <p:cNvPr id="34" name="TextBox 33"/>
            <p:cNvSpPr txBox="1"/>
            <p:nvPr/>
          </p:nvSpPr>
          <p:spPr>
            <a:xfrm>
              <a:off x="1828800" y="5433536"/>
              <a:ext cx="668040" cy="723349"/>
            </a:xfrm>
            <a:prstGeom prst="rect">
              <a:avLst/>
            </a:prstGeom>
            <a:noFill/>
          </p:spPr>
          <p:txBody>
            <a:bodyPr wrap="none" rtlCol="0">
              <a:spAutoFit/>
            </a:bodyPr>
            <a:lstStyle/>
            <a:p>
              <a:r>
                <a:rPr lang="en-US" dirty="0"/>
                <a:t>C</a:t>
              </a:r>
            </a:p>
          </p:txBody>
        </p:sp>
        <p:sp>
          <p:nvSpPr>
            <p:cNvPr id="35" name="TextBox 34"/>
            <p:cNvSpPr txBox="1"/>
            <p:nvPr/>
          </p:nvSpPr>
          <p:spPr>
            <a:xfrm>
              <a:off x="7162801" y="5421869"/>
              <a:ext cx="668040" cy="723349"/>
            </a:xfrm>
            <a:prstGeom prst="rect">
              <a:avLst/>
            </a:prstGeom>
            <a:noFill/>
          </p:spPr>
          <p:txBody>
            <a:bodyPr wrap="none" rtlCol="0">
              <a:spAutoFit/>
            </a:bodyPr>
            <a:lstStyle/>
            <a:p>
              <a:r>
                <a:rPr lang="en-US" dirty="0"/>
                <a:t>D</a:t>
              </a:r>
            </a:p>
          </p:txBody>
        </p:sp>
      </p:grpSp>
      <p:sp>
        <p:nvSpPr>
          <p:cNvPr id="8" name="Content Placeholder 7"/>
          <p:cNvSpPr>
            <a:spLocks noGrp="1"/>
          </p:cNvSpPr>
          <p:nvPr>
            <p:ph idx="1"/>
          </p:nvPr>
        </p:nvSpPr>
        <p:spPr>
          <a:xfrm>
            <a:off x="528883" y="2424428"/>
            <a:ext cx="4223837" cy="3491328"/>
          </a:xfrm>
        </p:spPr>
        <p:txBody>
          <a:bodyPr>
            <a:normAutofit fontScale="70000" lnSpcReduction="20000"/>
          </a:bodyPr>
          <a:lstStyle/>
          <a:p>
            <a:pPr marL="0" indent="0">
              <a:buNone/>
            </a:pPr>
            <a:r>
              <a:rPr lang="en-US" dirty="0" smtClean="0"/>
              <a:t>Suffices for</a:t>
            </a:r>
          </a:p>
          <a:p>
            <a:r>
              <a:rPr lang="en-US" dirty="0" smtClean="0"/>
              <a:t>Functional </a:t>
            </a:r>
            <a:r>
              <a:rPr lang="en-US" dirty="0"/>
              <a:t>Properties:</a:t>
            </a:r>
          </a:p>
          <a:p>
            <a:pPr lvl="1"/>
            <a:r>
              <a:rPr lang="en-US" dirty="0"/>
              <a:t>Reachability checking</a:t>
            </a:r>
          </a:p>
          <a:p>
            <a:pPr lvl="2"/>
            <a:r>
              <a:rPr lang="en-US" dirty="0" err="1" smtClean="0"/>
              <a:t>Waypointing</a:t>
            </a:r>
            <a:endParaRPr lang="en-US" dirty="0" smtClean="0"/>
          </a:p>
          <a:p>
            <a:pPr lvl="2"/>
            <a:r>
              <a:rPr lang="en-US" dirty="0" smtClean="0"/>
              <a:t>Blacklisting</a:t>
            </a:r>
            <a:endParaRPr lang="en-US" dirty="0"/>
          </a:p>
          <a:p>
            <a:r>
              <a:rPr lang="en-US" dirty="0" smtClean="0"/>
              <a:t>Functional/Performance </a:t>
            </a:r>
            <a:r>
              <a:rPr lang="en-US" dirty="0"/>
              <a:t>Properties:</a:t>
            </a:r>
          </a:p>
          <a:p>
            <a:pPr lvl="1"/>
            <a:r>
              <a:rPr lang="en-US" dirty="0"/>
              <a:t>Forwarding loop</a:t>
            </a:r>
          </a:p>
          <a:p>
            <a:r>
              <a:rPr lang="en-US" dirty="0" smtClean="0"/>
              <a:t>Security </a:t>
            </a:r>
            <a:r>
              <a:rPr lang="en-US" dirty="0"/>
              <a:t>Properties:</a:t>
            </a:r>
          </a:p>
          <a:p>
            <a:pPr lvl="1"/>
            <a:r>
              <a:rPr lang="en-US" dirty="0"/>
              <a:t>Slice </a:t>
            </a:r>
            <a:r>
              <a:rPr lang="en-US" dirty="0" smtClean="0"/>
              <a:t>isolation</a:t>
            </a:r>
          </a:p>
          <a:p>
            <a:pPr lvl="2"/>
            <a:r>
              <a:rPr lang="en-US" dirty="0" smtClean="0"/>
              <a:t>virtualization context</a:t>
            </a:r>
            <a:endParaRPr lang="en-US" dirty="0"/>
          </a:p>
        </p:txBody>
      </p:sp>
      <p:sp>
        <p:nvSpPr>
          <p:cNvPr id="3" name="TextBox 2"/>
          <p:cNvSpPr txBox="1"/>
          <p:nvPr/>
        </p:nvSpPr>
        <p:spPr>
          <a:xfrm>
            <a:off x="528883" y="1944707"/>
            <a:ext cx="5322291" cy="415498"/>
          </a:xfrm>
          <a:prstGeom prst="rect">
            <a:avLst/>
          </a:prstGeom>
          <a:noFill/>
        </p:spPr>
        <p:txBody>
          <a:bodyPr wrap="none" rtlCol="0">
            <a:spAutoFit/>
          </a:bodyPr>
          <a:lstStyle/>
          <a:p>
            <a:r>
              <a:rPr lang="en-US" sz="2100" dirty="0">
                <a:solidFill>
                  <a:schemeClr val="accent5">
                    <a:lumMod val="75000"/>
                  </a:schemeClr>
                </a:solidFill>
              </a:rPr>
              <a:t>Single Path Single Packet Counterexample</a:t>
            </a:r>
            <a:endParaRPr lang="en-US" sz="2100" dirty="0"/>
          </a:p>
        </p:txBody>
      </p:sp>
    </p:spTree>
    <p:extLst>
      <p:ext uri="{BB962C8B-B14F-4D97-AF65-F5344CB8AC3E}">
        <p14:creationId xmlns:p14="http://schemas.microsoft.com/office/powerpoint/2010/main" val="3672178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
                                            <p:txEl>
                                              <p:pRg st="7" end="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
                                            <p:txEl>
                                              <p:pRg st="9" end="9"/>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780" y="167482"/>
            <a:ext cx="8586439" cy="1143000"/>
          </a:xfrm>
        </p:spPr>
        <p:txBody>
          <a:bodyPr>
            <a:normAutofit fontScale="90000"/>
          </a:bodyPr>
          <a:lstStyle/>
          <a:p>
            <a:r>
              <a:rPr lang="en-US" b="1" dirty="0" smtClean="0">
                <a:solidFill>
                  <a:srgbClr val="0070C0"/>
                </a:solidFill>
                <a:effectLst>
                  <a:outerShdw blurRad="38100" dist="38100" dir="2700000" algn="tl">
                    <a:srgbClr val="000000">
                      <a:alpha val="43137"/>
                    </a:srgbClr>
                  </a:outerShdw>
                </a:effectLst>
              </a:rPr>
              <a:t>Simple questions </a:t>
            </a:r>
            <a:r>
              <a:rPr lang="en-US" b="1" dirty="0" smtClean="0">
                <a:solidFill>
                  <a:schemeClr val="accent2"/>
                </a:solidFill>
                <a:effectLst>
                  <a:outerShdw blurRad="38100" dist="38100" dir="2700000" algn="tl">
                    <a:srgbClr val="000000">
                      <a:alpha val="43137"/>
                    </a:srgbClr>
                  </a:outerShdw>
                </a:effectLst>
              </a:rPr>
              <a:t>hard</a:t>
            </a:r>
            <a:r>
              <a:rPr lang="en-US" b="1" dirty="0" smtClean="0">
                <a:solidFill>
                  <a:srgbClr val="619BE1"/>
                </a:solidFill>
                <a:effectLst>
                  <a:outerShdw blurRad="38100" dist="38100" dir="2700000" algn="tl">
                    <a:srgbClr val="000000">
                      <a:alpha val="43137"/>
                    </a:srgbClr>
                  </a:outerShdw>
                </a:effectLst>
              </a:rPr>
              <a:t> </a:t>
            </a:r>
            <a:r>
              <a:rPr lang="en-US" b="1" dirty="0" smtClean="0">
                <a:solidFill>
                  <a:srgbClr val="0070C0"/>
                </a:solidFill>
                <a:effectLst>
                  <a:outerShdw blurRad="38100" dist="38100" dir="2700000" algn="tl">
                    <a:srgbClr val="000000">
                      <a:alpha val="43137"/>
                    </a:srgbClr>
                  </a:outerShdw>
                </a:effectLst>
              </a:rPr>
              <a:t>to answer today</a:t>
            </a:r>
            <a:endParaRPr lang="en-US" b="1"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lvl="1"/>
            <a:r>
              <a:rPr lang="en-US" dirty="0" smtClean="0">
                <a:ea typeface="ＭＳ Ｐゴシック" charset="0"/>
              </a:rPr>
              <a:t>Which packets from </a:t>
            </a:r>
            <a:r>
              <a:rPr lang="en-US" dirty="0">
                <a:ea typeface="ＭＳ Ｐゴシック" charset="0"/>
              </a:rPr>
              <a:t>A </a:t>
            </a:r>
            <a:r>
              <a:rPr lang="en-US" dirty="0" smtClean="0">
                <a:ea typeface="ＭＳ Ｐゴシック" charset="0"/>
              </a:rPr>
              <a:t>can </a:t>
            </a:r>
            <a:r>
              <a:rPr lang="en-US" dirty="0">
                <a:ea typeface="ＭＳ Ｐゴシック" charset="0"/>
              </a:rPr>
              <a:t>reach B?	</a:t>
            </a:r>
            <a:endParaRPr lang="en-US" dirty="0" smtClean="0">
              <a:ea typeface="ＭＳ Ｐゴシック" charset="0"/>
            </a:endParaRPr>
          </a:p>
          <a:p>
            <a:pPr lvl="1"/>
            <a:r>
              <a:rPr lang="en-US" dirty="0" smtClean="0"/>
              <a:t>Is </a:t>
            </a:r>
            <a:r>
              <a:rPr lang="en-US" dirty="0"/>
              <a:t>Group X provably isolated from Group Y</a:t>
            </a:r>
            <a:r>
              <a:rPr lang="en-US" dirty="0" smtClean="0"/>
              <a:t>?</a:t>
            </a:r>
            <a:endParaRPr lang="en-US" dirty="0" smtClean="0">
              <a:ea typeface="ＭＳ Ｐゴシック" charset="0"/>
            </a:endParaRPr>
          </a:p>
          <a:p>
            <a:pPr lvl="1"/>
            <a:r>
              <a:rPr lang="en-US" dirty="0" smtClean="0">
                <a:ea typeface="ＭＳ Ｐゴシック" charset="0"/>
              </a:rPr>
              <a:t>Is the network causing </a:t>
            </a:r>
            <a:r>
              <a:rPr lang="en-US" dirty="0" smtClean="0">
                <a:solidFill>
                  <a:srgbClr val="0070C0"/>
                </a:solidFill>
                <a:ea typeface="ＭＳ Ｐゴシック" charset="0"/>
              </a:rPr>
              <a:t>poor performance </a:t>
            </a:r>
            <a:r>
              <a:rPr lang="en-US" dirty="0" smtClean="0">
                <a:ea typeface="ＭＳ Ｐゴシック" charset="0"/>
              </a:rPr>
              <a:t>or the server? Are </a:t>
            </a:r>
            <a:r>
              <a:rPr lang="en-US" dirty="0" err="1" smtClean="0">
                <a:ea typeface="ＭＳ Ｐゴシック" charset="0"/>
              </a:rPr>
              <a:t>QoS</a:t>
            </a:r>
            <a:r>
              <a:rPr lang="en-US" dirty="0" smtClean="0">
                <a:ea typeface="ＭＳ Ｐゴシック" charset="0"/>
              </a:rPr>
              <a:t> settings to blame?</a:t>
            </a:r>
          </a:p>
          <a:p>
            <a:pPr lvl="1"/>
            <a:r>
              <a:rPr lang="en-US" dirty="0" smtClean="0">
                <a:ea typeface="ＭＳ Ｐゴシック" charset="0"/>
              </a:rPr>
              <a:t>Why is my backbone </a:t>
            </a:r>
            <a:r>
              <a:rPr lang="en-US" dirty="0" smtClean="0">
                <a:solidFill>
                  <a:srgbClr val="0070C0"/>
                </a:solidFill>
                <a:ea typeface="ＭＳ Ｐゴシック" charset="0"/>
              </a:rPr>
              <a:t>utilization </a:t>
            </a:r>
            <a:r>
              <a:rPr lang="en-US" dirty="0" smtClean="0">
                <a:ea typeface="ＭＳ Ｐゴシック" charset="0"/>
              </a:rPr>
              <a:t>poor?</a:t>
            </a:r>
          </a:p>
          <a:p>
            <a:pPr lvl="1"/>
            <a:r>
              <a:rPr lang="en-US" dirty="0" smtClean="0">
                <a:ea typeface="ＭＳ Ｐゴシック" charset="0"/>
              </a:rPr>
              <a:t>Is my load balancer </a:t>
            </a:r>
            <a:r>
              <a:rPr lang="en-US" dirty="0" smtClean="0">
                <a:solidFill>
                  <a:srgbClr val="0070C0"/>
                </a:solidFill>
                <a:ea typeface="ＭＳ Ｐゴシック" charset="0"/>
              </a:rPr>
              <a:t>distributing</a:t>
            </a:r>
            <a:r>
              <a:rPr lang="en-US" dirty="0" smtClean="0">
                <a:ea typeface="ＭＳ Ｐゴシック" charset="0"/>
              </a:rPr>
              <a:t> evenly?</a:t>
            </a:r>
          </a:p>
          <a:p>
            <a:pPr lvl="1"/>
            <a:r>
              <a:rPr lang="en-US" dirty="0" smtClean="0">
                <a:ea typeface="ＭＳ Ｐゴシック" charset="0"/>
              </a:rPr>
              <a:t>Where are there mysterious packet losses?</a:t>
            </a:r>
          </a:p>
          <a:p>
            <a:pPr lvl="2"/>
            <a:endParaRPr lang="en-US" dirty="0"/>
          </a:p>
        </p:txBody>
      </p:sp>
    </p:spTree>
    <p:custDataLst>
      <p:tags r:id="rId1"/>
    </p:custDataLst>
    <p:extLst>
      <p:ext uri="{BB962C8B-B14F-4D97-AF65-F5344CB8AC3E}">
        <p14:creationId xmlns:p14="http://schemas.microsoft.com/office/powerpoint/2010/main" val="1880530236"/>
      </p:ext>
    </p:extLst>
  </p:cSld>
  <p:clrMapOvr>
    <a:masterClrMapping/>
  </p:clrMapOvr>
  <mc:AlternateContent xmlns:mc="http://schemas.openxmlformats.org/markup-compatibility/2006" xmlns:p14="http://schemas.microsoft.com/office/powerpoint/2010/main">
    <mc:Choice Requires="p14">
      <p:transition p14:dur="0" advTm="45606"/>
    </mc:Choice>
    <mc:Fallback xmlns="">
      <p:transition advTm="4560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0070C0"/>
                </a:solidFill>
                <a:effectLst>
                  <a:outerShdw blurRad="38100" dist="38100" dir="2700000" algn="tl">
                    <a:srgbClr val="000000">
                      <a:alpha val="43137"/>
                    </a:srgbClr>
                  </a:outerShdw>
                </a:effectLst>
              </a:rPr>
              <a:t>Adapting Modeling/Analysis</a:t>
            </a:r>
            <a:endParaRPr lang="en-US" sz="4000" b="1" dirty="0">
              <a:solidFill>
                <a:srgbClr val="0070C0"/>
              </a:solidFill>
              <a:effectLst>
                <a:outerShdw blurRad="38100" dist="38100" dir="2700000" algn="tl">
                  <a:srgbClr val="000000">
                    <a:alpha val="43137"/>
                  </a:srgbClr>
                </a:outerShdw>
              </a:effectLst>
            </a:endParaRPr>
          </a:p>
        </p:txBody>
      </p:sp>
      <p:sp>
        <p:nvSpPr>
          <p:cNvPr id="15" name="Content Placeholder 14"/>
          <p:cNvSpPr>
            <a:spLocks noGrp="1"/>
          </p:cNvSpPr>
          <p:nvPr>
            <p:ph idx="1"/>
          </p:nvPr>
        </p:nvSpPr>
        <p:spPr/>
        <p:txBody>
          <a:bodyPr/>
          <a:lstStyle/>
          <a:p>
            <a:r>
              <a:rPr lang="en-US" dirty="0"/>
              <a:t>Non-deterministically select one of the paths</a:t>
            </a:r>
          </a:p>
          <a:p>
            <a:pPr lvl="1"/>
            <a:r>
              <a:rPr lang="en-US" dirty="0" smtClean="0"/>
              <a:t>choice </a:t>
            </a:r>
            <a:r>
              <a:rPr lang="en-US" dirty="0"/>
              <a:t>variable</a:t>
            </a:r>
          </a:p>
          <a:p>
            <a:r>
              <a:rPr lang="en-US" dirty="0" smtClean="0"/>
              <a:t>Solver explores all </a:t>
            </a:r>
            <a:r>
              <a:rPr lang="en-US" dirty="0"/>
              <a:t>possibilities </a:t>
            </a:r>
            <a:r>
              <a:rPr lang="en-US" dirty="0" smtClean="0"/>
              <a:t>for counterexample</a:t>
            </a:r>
            <a:endParaRPr lang="en-US" dirty="0"/>
          </a:p>
          <a:p>
            <a:pPr marL="0" indent="0">
              <a:buNone/>
            </a:pPr>
            <a:endParaRPr lang="en-US" dirty="0"/>
          </a:p>
        </p:txBody>
      </p:sp>
      <p:pic>
        <p:nvPicPr>
          <p:cNvPr id="18"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33882" y="4465067"/>
            <a:ext cx="446856" cy="359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4864" cap="flat" cmpd="sng">
                <a:solidFill>
                  <a:schemeClr val="accent2"/>
                </a:solidFill>
                <a:prstDash val="solid"/>
                <a:miter lim="800000"/>
                <a:headEnd/>
                <a:tailEnd/>
              </a14:hiddenLine>
            </a:ext>
          </a:extLst>
        </p:spPr>
      </p:pic>
      <p:pic>
        <p:nvPicPr>
          <p:cNvPr id="19"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36256" y="3996630"/>
            <a:ext cx="446856" cy="359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4864" cap="flat" cmpd="sng">
                <a:solidFill>
                  <a:schemeClr val="accent2"/>
                </a:solidFill>
                <a:prstDash val="solid"/>
                <a:miter lim="800000"/>
                <a:headEnd/>
                <a:tailEnd/>
              </a14:hiddenLine>
            </a:ext>
          </a:extLst>
        </p:spPr>
      </p:pic>
      <p:pic>
        <p:nvPicPr>
          <p:cNvPr id="20"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43981" y="4912921"/>
            <a:ext cx="446856" cy="359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4864" cap="flat" cmpd="sng">
                <a:solidFill>
                  <a:schemeClr val="accent2"/>
                </a:solidFill>
                <a:prstDash val="solid"/>
                <a:miter lim="800000"/>
                <a:headEnd/>
                <a:tailEnd/>
              </a14:hiddenLine>
            </a:ext>
          </a:extLst>
        </p:spPr>
      </p:pic>
      <p:pic>
        <p:nvPicPr>
          <p:cNvPr id="21"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47098" y="4497791"/>
            <a:ext cx="446856" cy="359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4864" cap="flat" cmpd="sng">
                <a:solidFill>
                  <a:schemeClr val="accent2"/>
                </a:solidFill>
                <a:prstDash val="solid"/>
                <a:miter lim="800000"/>
                <a:headEnd/>
                <a:tailEnd/>
              </a14:hiddenLine>
            </a:ext>
          </a:extLst>
        </p:spPr>
      </p:pic>
      <p:cxnSp>
        <p:nvCxnSpPr>
          <p:cNvPr id="22" name="Straight Connector 21"/>
          <p:cNvCxnSpPr/>
          <p:nvPr/>
        </p:nvCxnSpPr>
        <p:spPr bwMode="auto">
          <a:xfrm>
            <a:off x="2969495" y="4608385"/>
            <a:ext cx="442671" cy="0"/>
          </a:xfrm>
          <a:prstGeom prst="line">
            <a:avLst/>
          </a:prstGeom>
          <a:noFill/>
          <a:ln w="54864"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3" name="Straight Connector 22"/>
          <p:cNvCxnSpPr/>
          <p:nvPr/>
        </p:nvCxnSpPr>
        <p:spPr bwMode="auto">
          <a:xfrm flipV="1">
            <a:off x="3774365" y="4285947"/>
            <a:ext cx="544761" cy="213621"/>
          </a:xfrm>
          <a:prstGeom prst="line">
            <a:avLst/>
          </a:prstGeom>
          <a:noFill/>
          <a:ln w="54864" cap="flat" cmpd="sng" algn="ctr">
            <a:solidFill>
              <a:srgbClr val="C00000"/>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4" name="Straight Connector 23"/>
          <p:cNvCxnSpPr/>
          <p:nvPr/>
        </p:nvCxnSpPr>
        <p:spPr bwMode="auto">
          <a:xfrm>
            <a:off x="3804860" y="4799496"/>
            <a:ext cx="514267" cy="232741"/>
          </a:xfrm>
          <a:prstGeom prst="line">
            <a:avLst/>
          </a:prstGeom>
          <a:noFill/>
          <a:ln w="54864" cap="flat" cmpd="sng" algn="ctr">
            <a:solidFill>
              <a:schemeClr val="accent6">
                <a:lumMod val="75000"/>
              </a:schemeClr>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5" name="Straight Connector 24"/>
          <p:cNvCxnSpPr/>
          <p:nvPr/>
        </p:nvCxnSpPr>
        <p:spPr bwMode="auto">
          <a:xfrm>
            <a:off x="4793648" y="4287090"/>
            <a:ext cx="511611" cy="239613"/>
          </a:xfrm>
          <a:prstGeom prst="line">
            <a:avLst/>
          </a:prstGeom>
          <a:noFill/>
          <a:ln w="54864" cap="flat" cmpd="sng" algn="ctr">
            <a:solidFill>
              <a:srgbClr val="C00000"/>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6" name="Straight Connector 25"/>
          <p:cNvCxnSpPr/>
          <p:nvPr/>
        </p:nvCxnSpPr>
        <p:spPr bwMode="auto">
          <a:xfrm flipV="1">
            <a:off x="4823993" y="4824736"/>
            <a:ext cx="514267" cy="213620"/>
          </a:xfrm>
          <a:prstGeom prst="line">
            <a:avLst/>
          </a:prstGeom>
          <a:noFill/>
          <a:ln w="54864" cap="flat" cmpd="sng" algn="ctr">
            <a:solidFill>
              <a:schemeClr val="accent6">
                <a:lumMod val="75000"/>
              </a:schemeClr>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7" name="Straight Connector 26"/>
          <p:cNvCxnSpPr/>
          <p:nvPr/>
        </p:nvCxnSpPr>
        <p:spPr bwMode="auto">
          <a:xfrm>
            <a:off x="5712695" y="4693706"/>
            <a:ext cx="442671" cy="0"/>
          </a:xfrm>
          <a:prstGeom prst="line">
            <a:avLst/>
          </a:prstGeom>
          <a:noFill/>
          <a:ln w="54864"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8" name="TextBox 27"/>
          <p:cNvSpPr txBox="1"/>
          <p:nvPr/>
        </p:nvSpPr>
        <p:spPr>
          <a:xfrm>
            <a:off x="5129891" y="5112749"/>
            <a:ext cx="1402949" cy="369332"/>
          </a:xfrm>
          <a:prstGeom prst="rect">
            <a:avLst/>
          </a:prstGeom>
          <a:noFill/>
        </p:spPr>
        <p:txBody>
          <a:bodyPr wrap="none" rtlCol="0">
            <a:spAutoFit/>
          </a:bodyPr>
          <a:lstStyle/>
          <a:p>
            <a:pPr algn="ctr"/>
            <a:r>
              <a:rPr lang="en-US" dirty="0"/>
              <a:t>Multicasting</a:t>
            </a:r>
          </a:p>
        </p:txBody>
      </p:sp>
      <p:sp>
        <p:nvSpPr>
          <p:cNvPr id="29" name="TextBox 28"/>
          <p:cNvSpPr txBox="1"/>
          <p:nvPr/>
        </p:nvSpPr>
        <p:spPr>
          <a:xfrm>
            <a:off x="3112114" y="3911276"/>
            <a:ext cx="851515" cy="369332"/>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txBody>
          <a:bodyPr wrap="none" rtlCol="0">
            <a:spAutoFit/>
          </a:bodyPr>
          <a:lstStyle/>
          <a:p>
            <a:r>
              <a:rPr lang="en-US" dirty="0">
                <a:solidFill>
                  <a:schemeClr val="tx2"/>
                </a:solidFill>
              </a:rPr>
              <a:t>choice</a:t>
            </a:r>
          </a:p>
        </p:txBody>
      </p:sp>
    </p:spTree>
    <p:extLst>
      <p:ext uri="{BB962C8B-B14F-4D97-AF65-F5344CB8AC3E}">
        <p14:creationId xmlns:p14="http://schemas.microsoft.com/office/powerpoint/2010/main" val="1369959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0070C0"/>
                </a:solidFill>
                <a:effectLst>
                  <a:outerShdw blurRad="38100" dist="38100" dir="2700000" algn="tl">
                    <a:srgbClr val="000000">
                      <a:alpha val="43137"/>
                    </a:srgbClr>
                  </a:outerShdw>
                </a:effectLst>
              </a:rPr>
              <a:t>Adapting Modeling/Analysis</a:t>
            </a:r>
            <a:endParaRPr lang="en-US" sz="4000" b="1" dirty="0">
              <a:solidFill>
                <a:srgbClr val="0070C0"/>
              </a:solidFill>
              <a:effectLst>
                <a:outerShdw blurRad="38100" dist="38100" dir="2700000" algn="tl">
                  <a:srgbClr val="000000">
                    <a:alpha val="43137"/>
                  </a:srgbClr>
                </a:outerShdw>
              </a:effectLst>
            </a:endParaRPr>
          </a:p>
        </p:txBody>
      </p:sp>
      <p:pic>
        <p:nvPicPr>
          <p:cNvPr id="24"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03704" y="2644456"/>
            <a:ext cx="446856" cy="359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4864" cap="flat" cmpd="sng">
                <a:solidFill>
                  <a:schemeClr val="accent2"/>
                </a:solidFill>
                <a:prstDash val="solid"/>
                <a:miter lim="800000"/>
                <a:headEnd/>
                <a:tailEnd/>
              </a14:hiddenLine>
            </a:ext>
          </a:extLst>
        </p:spPr>
      </p:pic>
      <p:sp>
        <p:nvSpPr>
          <p:cNvPr id="25" name="Arc 24"/>
          <p:cNvSpPr/>
          <p:nvPr/>
        </p:nvSpPr>
        <p:spPr bwMode="auto">
          <a:xfrm>
            <a:off x="6868779" y="2700664"/>
            <a:ext cx="1480287" cy="910359"/>
          </a:xfrm>
          <a:prstGeom prst="arc">
            <a:avLst>
              <a:gd name="adj1" fmla="val 14358262"/>
              <a:gd name="adj2" fmla="val 12062610"/>
            </a:avLst>
          </a:prstGeom>
          <a:noFill/>
          <a:ln w="54864" cap="flat" cmpd="sng" algn="ctr">
            <a:solidFill>
              <a:srgbClr val="0070C0"/>
            </a:solidFill>
            <a:prstDash val="sysDash"/>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eaLnBrk="0" fontAlgn="base" hangingPunct="0">
              <a:spcBef>
                <a:spcPct val="0"/>
              </a:spcBef>
              <a:spcAft>
                <a:spcPct val="0"/>
              </a:spcAft>
            </a:pPr>
            <a:endParaRPr lang="en-US" b="1">
              <a:latin typeface="Times New Roman" charset="0"/>
              <a:ea typeface="ＭＳ Ｐゴシック" charset="0"/>
            </a:endParaRPr>
          </a:p>
        </p:txBody>
      </p:sp>
      <p:cxnSp>
        <p:nvCxnSpPr>
          <p:cNvPr id="26" name="Straight Connector 25"/>
          <p:cNvCxnSpPr/>
          <p:nvPr/>
        </p:nvCxnSpPr>
        <p:spPr bwMode="auto">
          <a:xfrm>
            <a:off x="6063067" y="2283731"/>
            <a:ext cx="842002" cy="416935"/>
          </a:xfrm>
          <a:prstGeom prst="line">
            <a:avLst/>
          </a:prstGeom>
          <a:noFill/>
          <a:ln w="54864" cap="flat" cmpd="sng" algn="ctr">
            <a:solidFill>
              <a:srgbClr val="C00000"/>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7" name="TextBox 26"/>
          <p:cNvSpPr txBox="1"/>
          <p:nvPr/>
        </p:nvSpPr>
        <p:spPr>
          <a:xfrm>
            <a:off x="5773100" y="2571660"/>
            <a:ext cx="1166281" cy="323165"/>
          </a:xfrm>
          <a:prstGeom prst="rect">
            <a:avLst/>
          </a:prstGeom>
          <a:noFill/>
        </p:spPr>
        <p:txBody>
          <a:bodyPr wrap="none" rtlCol="0">
            <a:spAutoFit/>
          </a:bodyPr>
          <a:lstStyle/>
          <a:p>
            <a:r>
              <a:rPr lang="en-US" sz="1500" dirty="0" err="1"/>
              <a:t>Pkt</a:t>
            </a:r>
            <a:r>
              <a:rPr lang="en-US" sz="1500" dirty="0"/>
              <a:t> A: tag 0</a:t>
            </a:r>
          </a:p>
        </p:txBody>
      </p:sp>
      <p:sp>
        <p:nvSpPr>
          <p:cNvPr id="28" name="TextBox 27"/>
          <p:cNvSpPr txBox="1"/>
          <p:nvPr/>
        </p:nvSpPr>
        <p:spPr>
          <a:xfrm>
            <a:off x="5924101" y="2980984"/>
            <a:ext cx="1124026" cy="323165"/>
          </a:xfrm>
          <a:prstGeom prst="rect">
            <a:avLst/>
          </a:prstGeom>
          <a:noFill/>
        </p:spPr>
        <p:txBody>
          <a:bodyPr wrap="none" rtlCol="0">
            <a:spAutoFit/>
          </a:bodyPr>
          <a:lstStyle/>
          <a:p>
            <a:r>
              <a:rPr lang="en-US" sz="1500" dirty="0" err="1"/>
              <a:t>Pkt</a:t>
            </a:r>
            <a:r>
              <a:rPr lang="en-US" sz="1500" dirty="0"/>
              <a:t> B: tag1</a:t>
            </a:r>
          </a:p>
        </p:txBody>
      </p:sp>
      <p:sp>
        <p:nvSpPr>
          <p:cNvPr id="10" name="TextBox 9"/>
          <p:cNvSpPr txBox="1"/>
          <p:nvPr/>
        </p:nvSpPr>
        <p:spPr>
          <a:xfrm>
            <a:off x="7232043" y="2336413"/>
            <a:ext cx="1603901" cy="323165"/>
          </a:xfrm>
          <a:prstGeom prst="rect">
            <a:avLst/>
          </a:prstGeom>
          <a:noFill/>
        </p:spPr>
        <p:txBody>
          <a:bodyPr wrap="none" rtlCol="0">
            <a:spAutoFit/>
          </a:bodyPr>
          <a:lstStyle/>
          <a:p>
            <a:r>
              <a:rPr lang="en-US" sz="1500" dirty="0" err="1"/>
              <a:t>Pkt</a:t>
            </a:r>
            <a:r>
              <a:rPr lang="en-US" sz="1500" dirty="0"/>
              <a:t> from A: tag 1</a:t>
            </a:r>
          </a:p>
        </p:txBody>
      </p:sp>
      <p:sp>
        <p:nvSpPr>
          <p:cNvPr id="5" name="Content Placeholder 4"/>
          <p:cNvSpPr>
            <a:spLocks noGrp="1"/>
          </p:cNvSpPr>
          <p:nvPr>
            <p:ph idx="1"/>
          </p:nvPr>
        </p:nvSpPr>
        <p:spPr/>
        <p:txBody>
          <a:bodyPr/>
          <a:lstStyle/>
          <a:p>
            <a:r>
              <a:rPr lang="en-US" dirty="0"/>
              <a:t>Extra tag bit tracks looping</a:t>
            </a:r>
          </a:p>
          <a:p>
            <a:pPr lvl="1"/>
            <a:r>
              <a:rPr lang="en-US" dirty="0"/>
              <a:t>Packets enter the network with tag 0</a:t>
            </a:r>
          </a:p>
          <a:p>
            <a:pPr lvl="1"/>
            <a:r>
              <a:rPr lang="en-US" dirty="0"/>
              <a:t>S</a:t>
            </a:r>
            <a:r>
              <a:rPr lang="en-US" dirty="0" smtClean="0"/>
              <a:t>witch with two </a:t>
            </a:r>
            <a:r>
              <a:rPr lang="en-US" dirty="0"/>
              <a:t>incoming packets:</a:t>
            </a:r>
          </a:p>
          <a:p>
            <a:pPr lvl="2"/>
            <a:r>
              <a:rPr lang="en-US" dirty="0"/>
              <a:t>One of the two packets has </a:t>
            </a:r>
            <a:r>
              <a:rPr lang="en-US" dirty="0" smtClean="0"/>
              <a:t>looped</a:t>
            </a:r>
            <a:endParaRPr lang="en-US" dirty="0"/>
          </a:p>
          <a:p>
            <a:pPr lvl="2"/>
            <a:r>
              <a:rPr lang="en-US" dirty="0"/>
              <a:t>Switch selects packet with tag 0 for forwarding</a:t>
            </a:r>
          </a:p>
          <a:p>
            <a:pPr lvl="2"/>
            <a:r>
              <a:rPr lang="en-US" dirty="0"/>
              <a:t>The tag of output </a:t>
            </a:r>
            <a:r>
              <a:rPr lang="en-US" dirty="0" smtClean="0"/>
              <a:t>packet is 1</a:t>
            </a:r>
            <a:endParaRPr lang="en-US" dirty="0"/>
          </a:p>
          <a:p>
            <a:pPr lvl="1"/>
            <a:r>
              <a:rPr lang="en-US" dirty="0"/>
              <a:t>Looping packet is </a:t>
            </a:r>
            <a:r>
              <a:rPr lang="en-US" dirty="0" smtClean="0"/>
              <a:t>blocked</a:t>
            </a:r>
          </a:p>
          <a:p>
            <a:pPr lvl="1"/>
            <a:r>
              <a:rPr lang="en-US" dirty="0" smtClean="0"/>
              <a:t>Minimally unroll to check for k-times-looping</a:t>
            </a:r>
            <a:endParaRPr lang="en-US" dirty="0"/>
          </a:p>
          <a:p>
            <a:r>
              <a:rPr lang="en-US" dirty="0"/>
              <a:t>Packet loops </a:t>
            </a:r>
            <a:r>
              <a:rPr lang="en-US" dirty="0" err="1"/>
              <a:t>iff</a:t>
            </a:r>
            <a:r>
              <a:rPr lang="en-US" dirty="0"/>
              <a:t> there exists a switch with two incoming </a:t>
            </a:r>
            <a:r>
              <a:rPr lang="en-US" dirty="0" smtClean="0"/>
              <a:t>packets</a:t>
            </a:r>
          </a:p>
          <a:p>
            <a:pPr lvl="1"/>
            <a:r>
              <a:rPr lang="en-US" dirty="0" smtClean="0"/>
              <a:t>Easy check for packet looping</a:t>
            </a:r>
            <a:endParaRPr lang="en-US" dirty="0"/>
          </a:p>
          <a:p>
            <a:endParaRPr lang="en-US" dirty="0"/>
          </a:p>
        </p:txBody>
      </p:sp>
      <p:sp>
        <p:nvSpPr>
          <p:cNvPr id="3" name="TextBox 2"/>
          <p:cNvSpPr txBox="1"/>
          <p:nvPr/>
        </p:nvSpPr>
        <p:spPr>
          <a:xfrm>
            <a:off x="5556248" y="3803071"/>
            <a:ext cx="3617337" cy="369332"/>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txBody>
          <a:bodyPr wrap="none" rtlCol="0">
            <a:spAutoFit/>
          </a:bodyPr>
          <a:lstStyle/>
          <a:p>
            <a:r>
              <a:rPr lang="en-US" dirty="0">
                <a:solidFill>
                  <a:schemeClr val="accent5">
                    <a:lumMod val="75000"/>
                  </a:schemeClr>
                </a:solidFill>
              </a:rPr>
              <a:t>Avoid maintaining full path history</a:t>
            </a:r>
          </a:p>
        </p:txBody>
      </p:sp>
    </p:spTree>
    <p:extLst>
      <p:ext uri="{BB962C8B-B14F-4D97-AF65-F5344CB8AC3E}">
        <p14:creationId xmlns:p14="http://schemas.microsoft.com/office/powerpoint/2010/main" val="1876899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rgbClr val="0070C0"/>
                </a:solidFill>
                <a:effectLst>
                  <a:outerShdw blurRad="38100" dist="38100" dir="2700000" algn="tl">
                    <a:srgbClr val="000000">
                      <a:alpha val="43137"/>
                    </a:srgbClr>
                  </a:outerShdw>
                </a:effectLst>
              </a:rPr>
              <a:t>Zhang-Malik versus </a:t>
            </a:r>
            <a:r>
              <a:rPr lang="en-US" sz="4000" b="1" dirty="0" err="1" smtClean="0">
                <a:solidFill>
                  <a:srgbClr val="0070C0"/>
                </a:solidFill>
                <a:effectLst>
                  <a:outerShdw blurRad="38100" dist="38100" dir="2700000" algn="tl">
                    <a:srgbClr val="000000">
                      <a:alpha val="43137"/>
                    </a:srgbClr>
                  </a:outerShdw>
                </a:effectLst>
              </a:rPr>
              <a:t>AntEater</a:t>
            </a:r>
            <a:endParaRPr lang="en-US" sz="4000" b="1"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1"/>
            <a:ext cx="8521700" cy="4445000"/>
          </a:xfrm>
        </p:spPr>
        <p:txBody>
          <a:bodyPr/>
          <a:lstStyle/>
          <a:p>
            <a:r>
              <a:rPr lang="en-US" dirty="0" smtClean="0"/>
              <a:t>Zhang-Malik more modular. Separates network and property formula</a:t>
            </a:r>
          </a:p>
          <a:p>
            <a:r>
              <a:rPr lang="en-US" dirty="0" smtClean="0"/>
              <a:t>More efficient encoding for loops and reachability.</a:t>
            </a:r>
          </a:p>
          <a:p>
            <a:r>
              <a:rPr lang="en-US" dirty="0" smtClean="0"/>
              <a:t>For example, loops are caught in Anteater by making two copies of every switch and checking if each switch can reach its copy.</a:t>
            </a:r>
          </a:p>
          <a:p>
            <a:r>
              <a:rPr lang="en-US" dirty="0">
                <a:solidFill>
                  <a:srgbClr val="FF0000"/>
                </a:solidFill>
              </a:rPr>
              <a:t>B</a:t>
            </a:r>
            <a:r>
              <a:rPr lang="en-US" dirty="0" smtClean="0">
                <a:solidFill>
                  <a:srgbClr val="FF0000"/>
                </a:solidFill>
              </a:rPr>
              <a:t>oth</a:t>
            </a:r>
            <a:r>
              <a:rPr lang="en-US" dirty="0" smtClean="0"/>
              <a:t>: only </a:t>
            </a:r>
            <a:r>
              <a:rPr lang="en-US" i="1" dirty="0" smtClean="0"/>
              <a:t>1 counterexample </a:t>
            </a:r>
            <a:r>
              <a:rPr lang="en-US" dirty="0" smtClean="0"/>
              <a:t>for reachability</a:t>
            </a:r>
            <a:endParaRPr lang="en-US" dirty="0"/>
          </a:p>
        </p:txBody>
      </p:sp>
    </p:spTree>
    <p:extLst>
      <p:ext uri="{BB962C8B-B14F-4D97-AF65-F5344CB8AC3E}">
        <p14:creationId xmlns:p14="http://schemas.microsoft.com/office/powerpoint/2010/main" val="424658755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B891A"/>
                </a:solidFill>
              </a:rPr>
              <a:t>DATA PLANE VERIFICATION: IF </a:t>
            </a:r>
            <a:r>
              <a:rPr lang="en-US" i="1" dirty="0" smtClean="0">
                <a:solidFill>
                  <a:srgbClr val="0B891A"/>
                </a:solidFill>
              </a:rPr>
              <a:t>ALL</a:t>
            </a:r>
            <a:r>
              <a:rPr lang="en-US" dirty="0" smtClean="0">
                <a:solidFill>
                  <a:srgbClr val="0B891A"/>
                </a:solidFill>
              </a:rPr>
              <a:t> COUNTEREXAMPLES ARE NEEDED</a:t>
            </a:r>
            <a:endParaRPr lang="en-US" dirty="0">
              <a:solidFill>
                <a:srgbClr val="0B891A"/>
              </a:solidFill>
            </a:endParaRPr>
          </a:p>
        </p:txBody>
      </p:sp>
      <p:sp>
        <p:nvSpPr>
          <p:cNvPr id="6" name="Rectangle 5"/>
          <p:cNvSpPr/>
          <p:nvPr/>
        </p:nvSpPr>
        <p:spPr>
          <a:xfrm>
            <a:off x="722313" y="422870"/>
            <a:ext cx="4572000" cy="2862322"/>
          </a:xfrm>
          <a:prstGeom prst="rect">
            <a:avLst/>
          </a:prstGeom>
        </p:spPr>
        <p:txBody>
          <a:bodyPr>
            <a:spAutoFit/>
          </a:bodyPr>
          <a:lstStyle/>
          <a:p>
            <a:pPr defTabSz="914400"/>
            <a:r>
              <a:rPr lang="en-US" dirty="0">
                <a:solidFill>
                  <a:schemeClr val="bg1">
                    <a:lumMod val="85000"/>
                  </a:schemeClr>
                </a:solidFill>
              </a:rPr>
              <a:t>Introduction to Formal Methods</a:t>
            </a:r>
          </a:p>
          <a:p>
            <a:pPr defTabSz="914400"/>
            <a:r>
              <a:rPr lang="en-US" dirty="0">
                <a:solidFill>
                  <a:srgbClr val="00B050"/>
                </a:solidFill>
              </a:rPr>
              <a:t>Data Plane Verification</a:t>
            </a:r>
          </a:p>
          <a:p>
            <a:pPr marL="285750" indent="-285750">
              <a:buFont typeface="Arial" panose="020B0604020202020204" pitchFamily="34" charset="0"/>
              <a:buChar char="•"/>
            </a:pPr>
            <a:r>
              <a:rPr lang="en-US" dirty="0"/>
              <a:t>One counterexample</a:t>
            </a:r>
          </a:p>
          <a:p>
            <a:pPr marL="285750" indent="-285750">
              <a:buFont typeface="Arial" panose="020B0604020202020204" pitchFamily="34" charset="0"/>
              <a:buChar char="•"/>
            </a:pPr>
            <a:r>
              <a:rPr lang="en-US" b="1" dirty="0">
                <a:solidFill>
                  <a:srgbClr val="00B050"/>
                </a:solidFill>
              </a:rPr>
              <a:t>All counterexamples</a:t>
            </a:r>
          </a:p>
          <a:p>
            <a:pPr marL="285750" indent="-285750">
              <a:buFont typeface="Arial" panose="020B0604020202020204" pitchFamily="34" charset="0"/>
              <a:buChar char="•"/>
            </a:pPr>
            <a:r>
              <a:rPr lang="en-US" dirty="0"/>
              <a:t>Optimizations</a:t>
            </a:r>
          </a:p>
          <a:p>
            <a:pPr marL="285750" indent="-285750">
              <a:buFont typeface="Arial" panose="020B0604020202020204" pitchFamily="34" charset="0"/>
              <a:buChar char="•"/>
            </a:pPr>
            <a:r>
              <a:rPr lang="en-US" dirty="0"/>
              <a:t>Adding Functionality</a:t>
            </a:r>
            <a:endParaRPr lang="en-US" dirty="0">
              <a:solidFill>
                <a:srgbClr val="00B050"/>
              </a:solidFill>
            </a:endParaRPr>
          </a:p>
          <a:p>
            <a:pPr defTabSz="914400"/>
            <a:r>
              <a:rPr lang="en-US" dirty="0">
                <a:solidFill>
                  <a:schemeClr val="bg1">
                    <a:lumMod val="85000"/>
                  </a:schemeClr>
                </a:solidFill>
              </a:rPr>
              <a:t>Data Plane Testing</a:t>
            </a:r>
          </a:p>
          <a:p>
            <a:pPr defTabSz="914400"/>
            <a:r>
              <a:rPr lang="en-US" dirty="0">
                <a:solidFill>
                  <a:schemeClr val="bg1">
                    <a:lumMod val="85000"/>
                  </a:schemeClr>
                </a:solidFill>
              </a:rPr>
              <a:t>Control Plane Verification</a:t>
            </a:r>
          </a:p>
          <a:p>
            <a:pPr defTabSz="914400"/>
            <a:r>
              <a:rPr lang="en-US" dirty="0">
                <a:solidFill>
                  <a:schemeClr val="bg1">
                    <a:lumMod val="75000"/>
                  </a:schemeClr>
                </a:solidFill>
              </a:rPr>
              <a:t>Control Plane Testing</a:t>
            </a:r>
          </a:p>
          <a:p>
            <a:pPr defTabSz="914400"/>
            <a:r>
              <a:rPr lang="en-US" dirty="0">
                <a:solidFill>
                  <a:schemeClr val="bg1">
                    <a:lumMod val="75000"/>
                  </a:schemeClr>
                </a:solidFill>
              </a:rPr>
              <a:t>Synthesis, Semantics</a:t>
            </a:r>
          </a:p>
        </p:txBody>
      </p:sp>
    </p:spTree>
    <p:extLst>
      <p:ext uri="{BB962C8B-B14F-4D97-AF65-F5344CB8AC3E}">
        <p14:creationId xmlns:p14="http://schemas.microsoft.com/office/powerpoint/2010/main" val="33474962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rgbClr val="0070C0"/>
                </a:solidFill>
                <a:effectLst>
                  <a:outerShdw blurRad="38100" dist="38100" dir="2700000" algn="tl">
                    <a:srgbClr val="000000">
                      <a:alpha val="43137"/>
                    </a:srgbClr>
                  </a:outerShdw>
                </a:effectLst>
              </a:rPr>
              <a:t>Why all examples?</a:t>
            </a:r>
            <a:endParaRPr lang="en-US" sz="4000" b="1"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199" y="1600201"/>
            <a:ext cx="8686801" cy="4322618"/>
          </a:xfrm>
        </p:spPr>
        <p:txBody>
          <a:bodyPr/>
          <a:lstStyle/>
          <a:p>
            <a:r>
              <a:rPr lang="en-US" dirty="0" smtClean="0"/>
              <a:t>Easier to see which rule caused counterexample.</a:t>
            </a:r>
          </a:p>
          <a:p>
            <a:r>
              <a:rPr lang="en-US" dirty="0" smtClean="0"/>
              <a:t>Easier to do incremental verification</a:t>
            </a:r>
          </a:p>
          <a:p>
            <a:r>
              <a:rPr lang="en-US" dirty="0" smtClean="0"/>
              <a:t>However, we have now gone from SAT to </a:t>
            </a:r>
            <a:r>
              <a:rPr lang="en-US" dirty="0" err="1" smtClean="0"/>
              <a:t>AllSAT</a:t>
            </a:r>
            <a:r>
              <a:rPr lang="en-US" dirty="0" smtClean="0"/>
              <a:t> which modern SAT solvers are not optimized for.</a:t>
            </a:r>
          </a:p>
          <a:p>
            <a:r>
              <a:rPr lang="en-US" dirty="0" smtClean="0"/>
              <a:t>Fortunately, we can exploit the domain structure to do quite well.</a:t>
            </a:r>
          </a:p>
        </p:txBody>
      </p:sp>
    </p:spTree>
    <p:extLst>
      <p:ext uri="{BB962C8B-B14F-4D97-AF65-F5344CB8AC3E}">
        <p14:creationId xmlns:p14="http://schemas.microsoft.com/office/powerpoint/2010/main" val="128233746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30936" cy="710977"/>
          </a:xfrm>
        </p:spPr>
        <p:txBody>
          <a:bodyPr/>
          <a:lstStyle/>
          <a:p>
            <a:pPr>
              <a:defRPr/>
            </a:pPr>
            <a:r>
              <a:rPr lang="en-US" sz="4000" b="1" dirty="0" smtClean="0">
                <a:solidFill>
                  <a:srgbClr val="0070C0"/>
                </a:solidFill>
                <a:effectLst>
                  <a:outerShdw blurRad="38100" dist="38100" dir="2700000" algn="tl">
                    <a:srgbClr val="000000">
                      <a:alpha val="43137"/>
                    </a:srgbClr>
                  </a:outerShdw>
                </a:effectLst>
              </a:rPr>
              <a:t>Towards all Solutions: Header Space</a:t>
            </a:r>
            <a:br>
              <a:rPr lang="en-US" sz="4000" b="1" dirty="0" smtClean="0">
                <a:solidFill>
                  <a:srgbClr val="0070C0"/>
                </a:solidFill>
                <a:effectLst>
                  <a:outerShdw blurRad="38100" dist="38100" dir="2700000" algn="tl">
                    <a:srgbClr val="000000">
                      <a:alpha val="43137"/>
                    </a:srgbClr>
                  </a:outerShdw>
                </a:effectLst>
              </a:rPr>
            </a:br>
            <a:r>
              <a:rPr lang="en-US" sz="4000" dirty="0" smtClean="0"/>
              <a:t>[</a:t>
            </a:r>
            <a:r>
              <a:rPr lang="en-US" sz="4000" dirty="0" err="1" smtClean="0"/>
              <a:t>Kazemian</a:t>
            </a:r>
            <a:r>
              <a:rPr lang="en-US" sz="4000" dirty="0" smtClean="0"/>
              <a:t> 12]</a:t>
            </a:r>
            <a:endParaRPr lang="en-US" sz="4000" dirty="0"/>
          </a:p>
        </p:txBody>
      </p:sp>
      <p:sp>
        <p:nvSpPr>
          <p:cNvPr id="20482" name="Content Placeholder 2"/>
          <p:cNvSpPr>
            <a:spLocks noGrp="1"/>
          </p:cNvSpPr>
          <p:nvPr>
            <p:ph sz="quarter" idx="1"/>
          </p:nvPr>
        </p:nvSpPr>
        <p:spPr>
          <a:xfrm>
            <a:off x="457201" y="1600200"/>
            <a:ext cx="7357730" cy="1366284"/>
          </a:xfrm>
        </p:spPr>
        <p:txBody>
          <a:bodyPr>
            <a:normAutofit fontScale="62500" lnSpcReduction="20000"/>
          </a:bodyPr>
          <a:lstStyle/>
          <a:p>
            <a:r>
              <a:rPr lang="en-US" dirty="0">
                <a:ea typeface="ＭＳ Ｐゴシック" charset="0"/>
                <a:cs typeface="ＭＳ Ｐゴシック" charset="0"/>
              </a:rPr>
              <a:t>Step 1 - Model </a:t>
            </a:r>
            <a:r>
              <a:rPr lang="en-US" dirty="0" smtClean="0">
                <a:ea typeface="ＭＳ Ｐゴシック" charset="0"/>
                <a:cs typeface="ＭＳ Ｐゴシック" charset="0"/>
              </a:rPr>
              <a:t>a packet, based on its header bits, </a:t>
            </a:r>
            <a:r>
              <a:rPr lang="en-US" dirty="0">
                <a:ea typeface="ＭＳ Ｐゴシック" charset="0"/>
                <a:cs typeface="ＭＳ Ｐゴシック" charset="0"/>
              </a:rPr>
              <a:t>as a point in {0,1}</a:t>
            </a:r>
            <a:r>
              <a:rPr lang="en-US" baseline="30000" dirty="0">
                <a:ea typeface="ＭＳ Ｐゴシック" charset="0"/>
                <a:cs typeface="ＭＳ Ｐゴシック" charset="0"/>
              </a:rPr>
              <a:t>L</a:t>
            </a:r>
            <a:r>
              <a:rPr lang="en-US" dirty="0">
                <a:ea typeface="ＭＳ Ｐゴシック" charset="0"/>
                <a:cs typeface="ＭＳ Ｐゴシック" charset="0"/>
              </a:rPr>
              <a:t> space – t</a:t>
            </a:r>
            <a:r>
              <a:rPr lang="en-US" dirty="0" smtClean="0">
                <a:ea typeface="ＭＳ Ｐゴシック" charset="0"/>
                <a:cs typeface="ＭＳ Ｐゴシック" charset="0"/>
              </a:rPr>
              <a:t>he </a:t>
            </a:r>
            <a:r>
              <a:rPr lang="en-US" dirty="0">
                <a:ea typeface="ＭＳ Ｐゴシック" charset="0"/>
                <a:cs typeface="ＭＳ Ｐゴシック" charset="0"/>
              </a:rPr>
              <a:t>Header </a:t>
            </a:r>
            <a:r>
              <a:rPr lang="en-US" dirty="0" smtClean="0">
                <a:ea typeface="ＭＳ Ｐゴシック" charset="0"/>
                <a:cs typeface="ＭＳ Ｐゴシック" charset="0"/>
              </a:rPr>
              <a:t>Space</a:t>
            </a:r>
          </a:p>
          <a:p>
            <a:r>
              <a:rPr lang="en-US" dirty="0" smtClean="0">
                <a:ea typeface="ＭＳ Ｐゴシック" charset="0"/>
                <a:cs typeface="ＭＳ Ｐゴシック" charset="0"/>
              </a:rPr>
              <a:t>Two abstractions: 1. All layers collapsed into a flat sequence of bits  2. Wildcards ignore header bits irrelevant to forwarding</a:t>
            </a:r>
          </a:p>
        </p:txBody>
      </p:sp>
      <p:sp>
        <p:nvSpPr>
          <p:cNvPr id="4" name="Rectangle 3"/>
          <p:cNvSpPr/>
          <p:nvPr/>
        </p:nvSpPr>
        <p:spPr>
          <a:xfrm>
            <a:off x="1691640" y="3443909"/>
            <a:ext cx="4594860" cy="274320"/>
          </a:xfrm>
          <a:prstGeom prst="rect">
            <a:avLst/>
          </a:prstGeom>
          <a:no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lIns="82296" tIns="41148" rIns="82296" bIns="41148" anchor="ctr"/>
          <a:lstStyle/>
          <a:p>
            <a:pPr algn="ctr">
              <a:defRPr/>
            </a:pPr>
            <a:endParaRPr lang="en-US"/>
          </a:p>
        </p:txBody>
      </p:sp>
      <p:sp>
        <p:nvSpPr>
          <p:cNvPr id="5" name="Rectangle 4"/>
          <p:cNvSpPr/>
          <p:nvPr/>
        </p:nvSpPr>
        <p:spPr>
          <a:xfrm>
            <a:off x="1691640" y="3443909"/>
            <a:ext cx="1371600" cy="274320"/>
          </a:xfrm>
          <a:prstGeom prst="rect">
            <a:avLst/>
          </a:prstGeom>
          <a:solidFill>
            <a:schemeClr val="accent3">
              <a:lumMod val="40000"/>
              <a:lumOff val="60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lIns="82296" tIns="41148" rIns="82296" bIns="41148" anchor="ctr"/>
          <a:lstStyle/>
          <a:p>
            <a:pPr algn="ctr">
              <a:defRPr/>
            </a:pPr>
            <a:r>
              <a:rPr lang="en-US" sz="1400" dirty="0">
                <a:solidFill>
                  <a:schemeClr val="tx1"/>
                </a:solidFill>
              </a:rPr>
              <a:t>01110011…1</a:t>
            </a:r>
          </a:p>
        </p:txBody>
      </p:sp>
      <p:sp>
        <p:nvSpPr>
          <p:cNvPr id="6" name="Rectangle 5"/>
          <p:cNvSpPr/>
          <p:nvPr/>
        </p:nvSpPr>
        <p:spPr>
          <a:xfrm>
            <a:off x="3063240" y="3443909"/>
            <a:ext cx="3223260" cy="274320"/>
          </a:xfrm>
          <a:prstGeom prst="rect">
            <a:avLst/>
          </a:prstGeom>
          <a:solidFill>
            <a:schemeClr val="accent6">
              <a:lumMod val="40000"/>
              <a:lumOff val="60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lIns="82296" tIns="41148" rIns="82296" bIns="41148" anchor="ctr"/>
          <a:lstStyle/>
          <a:p>
            <a:pPr algn="ctr">
              <a:defRPr/>
            </a:pPr>
            <a:endParaRPr lang="en-US"/>
          </a:p>
        </p:txBody>
      </p:sp>
      <p:sp>
        <p:nvSpPr>
          <p:cNvPr id="7" name="TextBox 6"/>
          <p:cNvSpPr txBox="1">
            <a:spLocks noChangeArrowheads="1"/>
          </p:cNvSpPr>
          <p:nvPr/>
        </p:nvSpPr>
        <p:spPr bwMode="auto">
          <a:xfrm>
            <a:off x="2240280" y="3718229"/>
            <a:ext cx="307264" cy="36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t>L</a:t>
            </a:r>
          </a:p>
        </p:txBody>
      </p:sp>
      <p:cxnSp>
        <p:nvCxnSpPr>
          <p:cNvPr id="9" name="Straight Arrow Connector 8"/>
          <p:cNvCxnSpPr/>
          <p:nvPr/>
        </p:nvCxnSpPr>
        <p:spPr>
          <a:xfrm>
            <a:off x="2583180" y="3923969"/>
            <a:ext cx="480060" cy="0"/>
          </a:xfrm>
          <a:prstGeom prst="straightConnector1">
            <a:avLst/>
          </a:prstGeom>
          <a:ln>
            <a:solidFill>
              <a:schemeClr val="accent2">
                <a:lumMod val="75000"/>
              </a:schemeClr>
            </a:solidFill>
            <a:tailEnd type="arrow"/>
          </a:ln>
        </p:spPr>
        <p:style>
          <a:lnRef idx="2">
            <a:schemeClr val="dk1"/>
          </a:lnRef>
          <a:fillRef idx="0">
            <a:schemeClr val="dk1"/>
          </a:fillRef>
          <a:effectRef idx="1">
            <a:schemeClr val="dk1"/>
          </a:effectRef>
          <a:fontRef idx="minor">
            <a:schemeClr val="tx1"/>
          </a:fontRef>
        </p:style>
      </p:cxnSp>
      <p:cxnSp>
        <p:nvCxnSpPr>
          <p:cNvPr id="12" name="Straight Arrow Connector 11"/>
          <p:cNvCxnSpPr/>
          <p:nvPr/>
        </p:nvCxnSpPr>
        <p:spPr>
          <a:xfrm flipH="1">
            <a:off x="1691640" y="3923969"/>
            <a:ext cx="480060" cy="0"/>
          </a:xfrm>
          <a:prstGeom prst="straightConnector1">
            <a:avLst/>
          </a:prstGeom>
          <a:ln>
            <a:solidFill>
              <a:schemeClr val="accent2">
                <a:lumMod val="75000"/>
              </a:schemeClr>
            </a:solidFill>
            <a:tailEnd type="arrow"/>
          </a:ln>
        </p:spPr>
        <p:style>
          <a:lnRef idx="2">
            <a:schemeClr val="dk1"/>
          </a:lnRef>
          <a:fillRef idx="0">
            <a:schemeClr val="dk1"/>
          </a:fillRef>
          <a:effectRef idx="1">
            <a:schemeClr val="dk1"/>
          </a:effectRef>
          <a:fontRef idx="minor">
            <a:schemeClr val="tx1"/>
          </a:fontRef>
        </p:style>
      </p:cxnSp>
      <p:sp>
        <p:nvSpPr>
          <p:cNvPr id="20" name="TextBox 19"/>
          <p:cNvSpPr txBox="1">
            <a:spLocks noChangeArrowheads="1"/>
          </p:cNvSpPr>
          <p:nvPr/>
        </p:nvSpPr>
        <p:spPr bwMode="auto">
          <a:xfrm>
            <a:off x="1965960" y="3142444"/>
            <a:ext cx="765810" cy="332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600"/>
              <a:t>Header</a:t>
            </a:r>
          </a:p>
        </p:txBody>
      </p:sp>
      <p:sp>
        <p:nvSpPr>
          <p:cNvPr id="21" name="TextBox 20"/>
          <p:cNvSpPr txBox="1">
            <a:spLocks noChangeArrowheads="1"/>
          </p:cNvSpPr>
          <p:nvPr/>
        </p:nvSpPr>
        <p:spPr bwMode="auto">
          <a:xfrm>
            <a:off x="4366260" y="3145301"/>
            <a:ext cx="558642" cy="332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600"/>
              <a:t>Data</a:t>
            </a:r>
          </a:p>
        </p:txBody>
      </p:sp>
      <p:cxnSp>
        <p:nvCxnSpPr>
          <p:cNvPr id="23" name="Straight Arrow Connector 22"/>
          <p:cNvCxnSpPr/>
          <p:nvPr/>
        </p:nvCxnSpPr>
        <p:spPr>
          <a:xfrm flipV="1">
            <a:off x="1828800" y="4894196"/>
            <a:ext cx="754380" cy="53853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6" name="Straight Arrow Connector 25"/>
          <p:cNvCxnSpPr/>
          <p:nvPr/>
        </p:nvCxnSpPr>
        <p:spPr>
          <a:xfrm flipV="1">
            <a:off x="1828800" y="4404029"/>
            <a:ext cx="0" cy="10287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8" name="Straight Arrow Connector 27"/>
          <p:cNvCxnSpPr/>
          <p:nvPr/>
        </p:nvCxnSpPr>
        <p:spPr>
          <a:xfrm>
            <a:off x="1828800" y="5432729"/>
            <a:ext cx="123444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1" name="Oval 30"/>
          <p:cNvSpPr/>
          <p:nvPr/>
        </p:nvSpPr>
        <p:spPr>
          <a:xfrm>
            <a:off x="2240280" y="5158409"/>
            <a:ext cx="68580" cy="68580"/>
          </a:xfrm>
          <a:prstGeom prst="ellipse">
            <a:avLst/>
          </a:prstGeom>
          <a:solidFill>
            <a:schemeClr val="accent3">
              <a:lumMod val="60000"/>
              <a:lumOff val="40000"/>
            </a:schemeClr>
          </a:solidFill>
          <a:ln>
            <a:solidFill>
              <a:schemeClr val="accent3">
                <a:lumMod val="75000"/>
              </a:schemeClr>
            </a:solidFill>
          </a:ln>
        </p:spPr>
        <p:style>
          <a:lnRef idx="1">
            <a:schemeClr val="accent3"/>
          </a:lnRef>
          <a:fillRef idx="3">
            <a:schemeClr val="accent3"/>
          </a:fillRef>
          <a:effectRef idx="2">
            <a:schemeClr val="accent3"/>
          </a:effectRef>
          <a:fontRef idx="minor">
            <a:schemeClr val="lt1"/>
          </a:fontRef>
        </p:style>
        <p:txBody>
          <a:bodyPr lIns="82296" tIns="41148" rIns="82296" bIns="41148" anchor="ctr"/>
          <a:lstStyle/>
          <a:p>
            <a:pPr algn="ctr">
              <a:defRPr/>
            </a:pPr>
            <a:endParaRPr lang="en-US"/>
          </a:p>
        </p:txBody>
      </p:sp>
      <p:cxnSp>
        <p:nvCxnSpPr>
          <p:cNvPr id="33" name="Curved Connector 32"/>
          <p:cNvCxnSpPr>
            <a:stCxn id="5" idx="1"/>
            <a:endCxn id="31" idx="0"/>
          </p:cNvCxnSpPr>
          <p:nvPr/>
        </p:nvCxnSpPr>
        <p:spPr>
          <a:xfrm rot="10800000" flipH="1" flipV="1">
            <a:off x="1691640" y="3581069"/>
            <a:ext cx="582930" cy="1577340"/>
          </a:xfrm>
          <a:prstGeom prst="curvedConnector4">
            <a:avLst>
              <a:gd name="adj1" fmla="val -35294"/>
              <a:gd name="adj2" fmla="val 54348"/>
            </a:avLst>
          </a:prstGeom>
          <a:ln>
            <a:solidFill>
              <a:schemeClr val="accent3">
                <a:lumMod val="60000"/>
                <a:lumOff val="40000"/>
              </a:schemeClr>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18" name="Rectangle 17"/>
          <p:cNvSpPr/>
          <p:nvPr/>
        </p:nvSpPr>
        <p:spPr>
          <a:xfrm>
            <a:off x="1691640" y="3443909"/>
            <a:ext cx="1371600" cy="274320"/>
          </a:xfrm>
          <a:prstGeom prst="rect">
            <a:avLst/>
          </a:prstGeom>
          <a:solidFill>
            <a:schemeClr val="accent3">
              <a:lumMod val="40000"/>
              <a:lumOff val="60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lIns="82296" tIns="41148" rIns="82296" bIns="41148" anchor="ctr"/>
          <a:lstStyle/>
          <a:p>
            <a:pPr algn="ctr">
              <a:defRPr/>
            </a:pPr>
            <a:r>
              <a:rPr lang="en-US" sz="1400" dirty="0">
                <a:solidFill>
                  <a:schemeClr val="tx1"/>
                </a:solidFill>
              </a:rPr>
              <a:t>0xxxx0101xxx</a:t>
            </a:r>
          </a:p>
        </p:txBody>
      </p:sp>
      <p:sp>
        <p:nvSpPr>
          <p:cNvPr id="19" name="Cube 18"/>
          <p:cNvSpPr/>
          <p:nvPr/>
        </p:nvSpPr>
        <p:spPr>
          <a:xfrm>
            <a:off x="2382860" y="4994673"/>
            <a:ext cx="500855" cy="327471"/>
          </a:xfrm>
          <a:prstGeom prst="cube">
            <a:avLst/>
          </a:prstGeom>
        </p:spPr>
        <p:style>
          <a:lnRef idx="1">
            <a:schemeClr val="accent1"/>
          </a:lnRef>
          <a:fillRef idx="3">
            <a:schemeClr val="accent1"/>
          </a:fillRef>
          <a:effectRef idx="2">
            <a:schemeClr val="accent1"/>
          </a:effectRef>
          <a:fontRef idx="minor">
            <a:schemeClr val="lt1"/>
          </a:fontRef>
        </p:style>
        <p:txBody>
          <a:bodyPr lIns="82296" tIns="41148" rIns="82296" bIns="41148" rtlCol="0" anchor="ctr"/>
          <a:lstStyle/>
          <a:p>
            <a:pPr algn="ctr"/>
            <a:endParaRPr lang="en-US"/>
          </a:p>
        </p:txBody>
      </p:sp>
      <p:cxnSp>
        <p:nvCxnSpPr>
          <p:cNvPr id="22" name="Curved Connector 21"/>
          <p:cNvCxnSpPr>
            <a:stCxn id="18" idx="2"/>
            <a:endCxn id="19" idx="0"/>
          </p:cNvCxnSpPr>
          <p:nvPr/>
        </p:nvCxnSpPr>
        <p:spPr>
          <a:xfrm rot="16200000" flipH="1">
            <a:off x="1887608" y="4208060"/>
            <a:ext cx="1276444" cy="296781"/>
          </a:xfrm>
          <a:prstGeom prst="curvedConnector3">
            <a:avLst>
              <a:gd name="adj1" fmla="val 50000"/>
            </a:avLst>
          </a:prstGeom>
          <a:ln>
            <a:solidFill>
              <a:schemeClr val="accent3">
                <a:lumMod val="60000"/>
                <a:lumOff val="40000"/>
              </a:schemeClr>
            </a:solidFill>
            <a:prstDash val="sysDash"/>
            <a:tailEnd type="arrow"/>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2020237504"/>
      </p:ext>
    </p:extLst>
  </p:cSld>
  <p:clrMapOvr>
    <a:masterClrMapping/>
  </p:clrMapOvr>
  <mc:AlternateContent xmlns:mc="http://schemas.openxmlformats.org/markup-compatibility/2006" xmlns:p14="http://schemas.microsoft.com/office/powerpoint/2010/main">
    <mc:Choice Requires="p14">
      <p:transition p14:dur="0" advTm="45149"/>
    </mc:Choice>
    <mc:Fallback xmlns="">
      <p:transition advTm="45149"/>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par>
                                <p:cTn id="34" presetID="10" presetClass="entr" presetSubtype="0" fill="hold" nodeType="with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500"/>
                                        <p:tgtEl>
                                          <p:spTgt spid="28"/>
                                        </p:tgtEl>
                                      </p:cBhvr>
                                    </p:animEffect>
                                  </p:childTnLst>
                                </p:cTn>
                              </p:par>
                              <p:par>
                                <p:cTn id="37" presetID="10" presetClass="entr" presetSubtype="0"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500"/>
                                        <p:tgtEl>
                                          <p:spTgt spid="26"/>
                                        </p:tgtEl>
                                      </p:cBhvr>
                                    </p:animEffect>
                                  </p:childTnLst>
                                </p:cTn>
                              </p:par>
                            </p:childTnLst>
                          </p:cTn>
                        </p:par>
                        <p:par>
                          <p:cTn id="40" fill="hold" nodeType="afterGroup">
                            <p:stCondLst>
                              <p:cond delay="500"/>
                            </p:stCondLst>
                            <p:childTnLst>
                              <p:par>
                                <p:cTn id="41" presetID="3" presetClass="entr" presetSubtype="1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linds(horizontal)">
                                      <p:cBhvr>
                                        <p:cTn id="43" dur="500"/>
                                        <p:tgtEl>
                                          <p:spTgt spid="33"/>
                                        </p:tgtEl>
                                      </p:cBhvr>
                                    </p:animEffect>
                                  </p:childTnLst>
                                </p:cTn>
                              </p:par>
                            </p:childTnLst>
                          </p:cTn>
                        </p:par>
                        <p:par>
                          <p:cTn id="44" fill="hold" nodeType="afterGroup">
                            <p:stCondLst>
                              <p:cond delay="1000"/>
                            </p:stCondLst>
                            <p:childTnLst>
                              <p:par>
                                <p:cTn id="45" presetID="10" presetClass="entr" presetSubtype="0"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500"/>
                                        <p:tgtEl>
                                          <p:spTgt spid="3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500"/>
                                        <p:tgtEl>
                                          <p:spTgt spid="18"/>
                                        </p:tgtEl>
                                      </p:cBhvr>
                                    </p:animEffect>
                                  </p:childTnLst>
                                </p:cTn>
                              </p:par>
                            </p:childTnLst>
                          </p:cTn>
                        </p:par>
                        <p:par>
                          <p:cTn id="53" fill="hold">
                            <p:stCondLst>
                              <p:cond delay="500"/>
                            </p:stCondLst>
                            <p:childTnLst>
                              <p:par>
                                <p:cTn id="54" presetID="3" presetClass="entr" presetSubtype="10"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blinds(horizontal)">
                                      <p:cBhvr>
                                        <p:cTn id="56" dur="500"/>
                                        <p:tgtEl>
                                          <p:spTgt spid="22"/>
                                        </p:tgtEl>
                                      </p:cBhvr>
                                    </p:animEffect>
                                  </p:childTnLst>
                                </p:cTn>
                              </p:par>
                            </p:childTnLst>
                          </p:cTn>
                        </p:par>
                        <p:par>
                          <p:cTn id="57" fill="hold">
                            <p:stCondLst>
                              <p:cond delay="1000"/>
                            </p:stCondLst>
                            <p:childTnLst>
                              <p:par>
                                <p:cTn id="58" presetID="10" presetClass="entr" presetSubtype="0" fill="hold" grpId="0" nodeType="after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20" grpId="0"/>
      <p:bldP spid="21" grpId="0"/>
      <p:bldP spid="31" grpId="0" animBg="1"/>
      <p:bldP spid="18" grpId="0" animBg="1"/>
      <p:bldP spid="19"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b="1" dirty="0" smtClean="0">
                <a:solidFill>
                  <a:srgbClr val="0070C0"/>
                </a:solidFill>
                <a:effectLst>
                  <a:outerShdw blurRad="38100" dist="38100" dir="2700000" algn="tl">
                    <a:srgbClr val="000000">
                      <a:alpha val="43137"/>
                    </a:srgbClr>
                  </a:outerShdw>
                </a:effectLst>
              </a:rPr>
              <a:t>Header Space Framework</a:t>
            </a:r>
            <a:endParaRPr lang="en-US" sz="4000" b="1" dirty="0">
              <a:solidFill>
                <a:srgbClr val="0070C0"/>
              </a:solidFill>
              <a:effectLst>
                <a:outerShdw blurRad="38100" dist="38100" dir="2700000" algn="tl">
                  <a:srgbClr val="000000">
                    <a:alpha val="43137"/>
                  </a:srgbClr>
                </a:outerShdw>
              </a:effectLst>
            </a:endParaRPr>
          </a:p>
        </p:txBody>
      </p:sp>
      <p:sp>
        <p:nvSpPr>
          <p:cNvPr id="21506" name="Content Placeholder 2"/>
          <p:cNvSpPr>
            <a:spLocks noGrp="1"/>
          </p:cNvSpPr>
          <p:nvPr>
            <p:ph sz="quarter" idx="1"/>
          </p:nvPr>
        </p:nvSpPr>
        <p:spPr>
          <a:xfrm>
            <a:off x="457200" y="1600200"/>
            <a:ext cx="7468077" cy="868680"/>
          </a:xfrm>
        </p:spPr>
        <p:txBody>
          <a:bodyPr/>
          <a:lstStyle/>
          <a:p>
            <a:r>
              <a:rPr lang="en-US" sz="2200" dirty="0">
                <a:latin typeface="Century Schoolbook" charset="0"/>
                <a:ea typeface="ＭＳ Ｐゴシック" charset="0"/>
                <a:cs typeface="ＭＳ Ｐゴシック" charset="0"/>
              </a:rPr>
              <a:t>Step 2 – Model all networking boxes as </a:t>
            </a:r>
            <a:r>
              <a:rPr lang="en-US" sz="2200" dirty="0" smtClean="0">
                <a:latin typeface="Century Schoolbook" charset="0"/>
                <a:ea typeface="ＭＳ Ｐゴシック" charset="0"/>
                <a:cs typeface="ＭＳ Ｐゴシック" charset="0"/>
              </a:rPr>
              <a:t>transformers </a:t>
            </a:r>
            <a:r>
              <a:rPr lang="en-US" sz="2200" dirty="0">
                <a:latin typeface="Century Schoolbook" charset="0"/>
                <a:ea typeface="ＭＳ Ｐゴシック" charset="0"/>
                <a:cs typeface="ＭＳ Ｐゴシック" charset="0"/>
              </a:rPr>
              <a:t>of header space</a:t>
            </a:r>
          </a:p>
        </p:txBody>
      </p:sp>
      <p:cxnSp>
        <p:nvCxnSpPr>
          <p:cNvPr id="23" name="Straight Arrow Connector 22"/>
          <p:cNvCxnSpPr/>
          <p:nvPr/>
        </p:nvCxnSpPr>
        <p:spPr>
          <a:xfrm flipV="1">
            <a:off x="1245396" y="3633493"/>
            <a:ext cx="891540" cy="40809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6" name="Straight Arrow Connector 25"/>
          <p:cNvCxnSpPr/>
          <p:nvPr/>
        </p:nvCxnSpPr>
        <p:spPr>
          <a:xfrm flipV="1">
            <a:off x="1245396" y="3218632"/>
            <a:ext cx="0" cy="82296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8" name="Straight Arrow Connector 27"/>
          <p:cNvCxnSpPr/>
          <p:nvPr/>
        </p:nvCxnSpPr>
        <p:spPr>
          <a:xfrm>
            <a:off x="1245396" y="4044561"/>
            <a:ext cx="89154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2" name="Can 31"/>
          <p:cNvSpPr/>
          <p:nvPr/>
        </p:nvSpPr>
        <p:spPr>
          <a:xfrm>
            <a:off x="3200400" y="3360420"/>
            <a:ext cx="1440180" cy="754380"/>
          </a:xfrm>
          <a:prstGeom prst="can">
            <a:avLst>
              <a:gd name="adj" fmla="val 38062"/>
            </a:avLst>
          </a:prstGeom>
        </p:spPr>
        <p:style>
          <a:lnRef idx="1">
            <a:schemeClr val="accent2"/>
          </a:lnRef>
          <a:fillRef idx="3">
            <a:schemeClr val="accent2"/>
          </a:fillRef>
          <a:effectRef idx="2">
            <a:schemeClr val="accent2"/>
          </a:effectRef>
          <a:fontRef idx="minor">
            <a:schemeClr val="lt1"/>
          </a:fontRef>
        </p:style>
        <p:txBody>
          <a:bodyPr lIns="82296" tIns="41148" rIns="82296" bIns="41148" anchor="ctr"/>
          <a:lstStyle/>
          <a:p>
            <a:pPr algn="ctr">
              <a:defRPr/>
            </a:pPr>
            <a:r>
              <a:rPr lang="en-US" dirty="0"/>
              <a:t>Packet</a:t>
            </a:r>
          </a:p>
          <a:p>
            <a:pPr algn="ctr">
              <a:defRPr/>
            </a:pPr>
            <a:r>
              <a:rPr lang="en-US" dirty="0"/>
              <a:t>Forwarding</a:t>
            </a:r>
          </a:p>
        </p:txBody>
      </p:sp>
      <p:cxnSp>
        <p:nvCxnSpPr>
          <p:cNvPr id="36" name="Straight Arrow Connector 35"/>
          <p:cNvCxnSpPr/>
          <p:nvPr/>
        </p:nvCxnSpPr>
        <p:spPr>
          <a:xfrm flipV="1">
            <a:off x="5939189" y="4553448"/>
            <a:ext cx="740727" cy="41148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7" name="Straight Arrow Connector 36"/>
          <p:cNvCxnSpPr/>
          <p:nvPr/>
        </p:nvCxnSpPr>
        <p:spPr>
          <a:xfrm flipV="1">
            <a:off x="5939189" y="4141968"/>
            <a:ext cx="0" cy="82296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8" name="Straight Arrow Connector 37"/>
          <p:cNvCxnSpPr/>
          <p:nvPr/>
        </p:nvCxnSpPr>
        <p:spPr>
          <a:xfrm>
            <a:off x="5939189" y="4964928"/>
            <a:ext cx="89154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8" name="Straight Arrow Connector 47"/>
          <p:cNvCxnSpPr/>
          <p:nvPr/>
        </p:nvCxnSpPr>
        <p:spPr>
          <a:xfrm>
            <a:off x="2240280" y="3840480"/>
            <a:ext cx="960120"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57" name="Straight Arrow Connector 56"/>
          <p:cNvCxnSpPr/>
          <p:nvPr/>
        </p:nvCxnSpPr>
        <p:spPr>
          <a:xfrm flipV="1">
            <a:off x="4709160" y="3017520"/>
            <a:ext cx="754380" cy="61722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60" name="Straight Arrow Connector 59"/>
          <p:cNvCxnSpPr/>
          <p:nvPr/>
        </p:nvCxnSpPr>
        <p:spPr>
          <a:xfrm>
            <a:off x="4709160" y="3909060"/>
            <a:ext cx="685800" cy="61722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9497" name="TextBox 96"/>
          <p:cNvSpPr txBox="1">
            <a:spLocks noChangeArrowheads="1"/>
          </p:cNvSpPr>
          <p:nvPr/>
        </p:nvSpPr>
        <p:spPr bwMode="auto">
          <a:xfrm>
            <a:off x="2788920" y="3429000"/>
            <a:ext cx="281464" cy="360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t>1</a:t>
            </a:r>
          </a:p>
        </p:txBody>
      </p:sp>
      <p:sp>
        <p:nvSpPr>
          <p:cNvPr id="19498" name="TextBox 97"/>
          <p:cNvSpPr txBox="1">
            <a:spLocks noChangeArrowheads="1"/>
          </p:cNvSpPr>
          <p:nvPr/>
        </p:nvSpPr>
        <p:spPr bwMode="auto">
          <a:xfrm>
            <a:off x="4702017" y="4029075"/>
            <a:ext cx="281463" cy="360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t>2</a:t>
            </a:r>
          </a:p>
        </p:txBody>
      </p:sp>
      <p:sp>
        <p:nvSpPr>
          <p:cNvPr id="19499" name="TextBox 98"/>
          <p:cNvSpPr txBox="1">
            <a:spLocks noChangeArrowheads="1"/>
          </p:cNvSpPr>
          <p:nvPr/>
        </p:nvSpPr>
        <p:spPr bwMode="auto">
          <a:xfrm>
            <a:off x="4709160" y="3154680"/>
            <a:ext cx="281464" cy="360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t>3</a:t>
            </a:r>
          </a:p>
        </p:txBody>
      </p:sp>
      <p:cxnSp>
        <p:nvCxnSpPr>
          <p:cNvPr id="49" name="Straight Arrow Connector 48"/>
          <p:cNvCxnSpPr/>
          <p:nvPr/>
        </p:nvCxnSpPr>
        <p:spPr>
          <a:xfrm flipV="1">
            <a:off x="5998527" y="2743200"/>
            <a:ext cx="832202" cy="43426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0" name="Straight Arrow Connector 49"/>
          <p:cNvCxnSpPr/>
          <p:nvPr/>
        </p:nvCxnSpPr>
        <p:spPr>
          <a:xfrm flipV="1">
            <a:off x="5998527" y="2354500"/>
            <a:ext cx="0" cy="82296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1" name="Straight Arrow Connector 50"/>
          <p:cNvCxnSpPr/>
          <p:nvPr/>
        </p:nvCxnSpPr>
        <p:spPr>
          <a:xfrm>
            <a:off x="5998527" y="3177460"/>
            <a:ext cx="89154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71" name="Cube 70"/>
          <p:cNvSpPr/>
          <p:nvPr/>
        </p:nvSpPr>
        <p:spPr>
          <a:xfrm>
            <a:off x="1623060" y="3291840"/>
            <a:ext cx="342900" cy="480060"/>
          </a:xfrm>
          <a:prstGeom prst="cube">
            <a:avLst/>
          </a:prstGeom>
        </p:spPr>
        <p:style>
          <a:lnRef idx="1">
            <a:schemeClr val="accent5"/>
          </a:lnRef>
          <a:fillRef idx="2">
            <a:schemeClr val="accent5"/>
          </a:fillRef>
          <a:effectRef idx="1">
            <a:schemeClr val="accent5"/>
          </a:effectRef>
          <a:fontRef idx="minor">
            <a:schemeClr val="dk1"/>
          </a:fontRef>
        </p:style>
        <p:txBody>
          <a:bodyPr lIns="82296" tIns="41148" rIns="82296" bIns="41148" anchor="ctr"/>
          <a:lstStyle/>
          <a:p>
            <a:pPr algn="ctr">
              <a:defRPr/>
            </a:pPr>
            <a:endParaRPr lang="en-US"/>
          </a:p>
        </p:txBody>
      </p:sp>
      <p:sp>
        <p:nvSpPr>
          <p:cNvPr id="72" name="Cube 71"/>
          <p:cNvSpPr/>
          <p:nvPr/>
        </p:nvSpPr>
        <p:spPr>
          <a:xfrm>
            <a:off x="6149340" y="4663440"/>
            <a:ext cx="480060" cy="205740"/>
          </a:xfrm>
          <a:prstGeom prst="cube">
            <a:avLst/>
          </a:prstGeom>
        </p:spPr>
        <p:style>
          <a:lnRef idx="1">
            <a:schemeClr val="accent1"/>
          </a:lnRef>
          <a:fillRef idx="2">
            <a:schemeClr val="accent1"/>
          </a:fillRef>
          <a:effectRef idx="1">
            <a:schemeClr val="accent1"/>
          </a:effectRef>
          <a:fontRef idx="minor">
            <a:schemeClr val="dk1"/>
          </a:fontRef>
        </p:style>
        <p:txBody>
          <a:bodyPr lIns="82296" tIns="41148" rIns="82296" bIns="41148" anchor="ctr"/>
          <a:lstStyle/>
          <a:p>
            <a:pPr algn="ctr">
              <a:defRPr/>
            </a:pPr>
            <a:endParaRPr lang="en-US"/>
          </a:p>
        </p:txBody>
      </p:sp>
      <p:sp>
        <p:nvSpPr>
          <p:cNvPr id="73" name="Cube 72"/>
          <p:cNvSpPr/>
          <p:nvPr/>
        </p:nvSpPr>
        <p:spPr>
          <a:xfrm>
            <a:off x="6149340" y="2743200"/>
            <a:ext cx="480060" cy="274320"/>
          </a:xfrm>
          <a:prstGeom prst="cube">
            <a:avLst/>
          </a:prstGeom>
        </p:spPr>
        <p:style>
          <a:lnRef idx="1">
            <a:schemeClr val="accent5"/>
          </a:lnRef>
          <a:fillRef idx="2">
            <a:schemeClr val="accent5"/>
          </a:fillRef>
          <a:effectRef idx="1">
            <a:schemeClr val="accent5"/>
          </a:effectRef>
          <a:fontRef idx="minor">
            <a:schemeClr val="dk1"/>
          </a:fontRef>
        </p:style>
        <p:txBody>
          <a:bodyPr lIns="82296" tIns="41148" rIns="82296" bIns="41148" anchor="ctr"/>
          <a:lstStyle/>
          <a:p>
            <a:pPr algn="ctr">
              <a:defRPr/>
            </a:pPr>
            <a:endParaRPr lang="en-US"/>
          </a:p>
        </p:txBody>
      </p:sp>
      <p:sp>
        <p:nvSpPr>
          <p:cNvPr id="74" name="Cube 73"/>
          <p:cNvSpPr/>
          <p:nvPr/>
        </p:nvSpPr>
        <p:spPr>
          <a:xfrm>
            <a:off x="1828800" y="3497580"/>
            <a:ext cx="274320" cy="411480"/>
          </a:xfrm>
          <a:prstGeom prst="cube">
            <a:avLst/>
          </a:prstGeom>
        </p:spPr>
        <p:style>
          <a:lnRef idx="1">
            <a:schemeClr val="accent1"/>
          </a:lnRef>
          <a:fillRef idx="2">
            <a:schemeClr val="accent1"/>
          </a:fillRef>
          <a:effectRef idx="1">
            <a:schemeClr val="accent1"/>
          </a:effectRef>
          <a:fontRef idx="minor">
            <a:schemeClr val="dk1"/>
          </a:fontRef>
        </p:style>
        <p:txBody>
          <a:bodyPr lIns="82296" tIns="41148" rIns="82296" bIns="41148" anchor="ctr"/>
          <a:lstStyle/>
          <a:p>
            <a:pPr algn="ctr">
              <a:defRPr/>
            </a:pPr>
            <a:endParaRPr lang="en-US"/>
          </a:p>
        </p:txBody>
      </p:sp>
      <p:sp>
        <p:nvSpPr>
          <p:cNvPr id="75" name="Rectangle 74"/>
          <p:cNvSpPr/>
          <p:nvPr/>
        </p:nvSpPr>
        <p:spPr>
          <a:xfrm>
            <a:off x="1485900" y="4526280"/>
            <a:ext cx="891540" cy="205740"/>
          </a:xfrm>
          <a:prstGeom prst="rect">
            <a:avLst/>
          </a:prstGeom>
          <a:solidFill>
            <a:schemeClr val="accent2">
              <a:lumMod val="40000"/>
              <a:lumOff val="60000"/>
              <a:alpha val="86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lIns="82296" tIns="41148" rIns="82296" bIns="41148" anchor="ctr"/>
          <a:lstStyle/>
          <a:p>
            <a:pPr algn="ctr">
              <a:defRPr/>
            </a:pPr>
            <a:r>
              <a:rPr lang="en-US" sz="1400" dirty="0">
                <a:solidFill>
                  <a:schemeClr val="tx1"/>
                </a:solidFill>
              </a:rPr>
              <a:t>0xx1..x1</a:t>
            </a:r>
          </a:p>
        </p:txBody>
      </p:sp>
      <p:sp>
        <p:nvSpPr>
          <p:cNvPr id="76" name="TextBox 75"/>
          <p:cNvSpPr txBox="1">
            <a:spLocks noChangeArrowheads="1"/>
          </p:cNvSpPr>
          <p:nvPr/>
        </p:nvSpPr>
        <p:spPr bwMode="auto">
          <a:xfrm>
            <a:off x="1554480" y="4183380"/>
            <a:ext cx="697230" cy="332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600"/>
              <a:t>Match</a:t>
            </a:r>
          </a:p>
        </p:txBody>
      </p:sp>
      <p:sp>
        <p:nvSpPr>
          <p:cNvPr id="77" name="TextBox 76"/>
          <p:cNvSpPr txBox="1">
            <a:spLocks noChangeArrowheads="1"/>
          </p:cNvSpPr>
          <p:nvPr/>
        </p:nvSpPr>
        <p:spPr bwMode="auto">
          <a:xfrm>
            <a:off x="2377440" y="4457700"/>
            <a:ext cx="282893" cy="332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600" b="1"/>
              <a:t>+</a:t>
            </a:r>
          </a:p>
        </p:txBody>
      </p:sp>
      <p:sp>
        <p:nvSpPr>
          <p:cNvPr id="78" name="Rectangle 77"/>
          <p:cNvSpPr/>
          <p:nvPr/>
        </p:nvSpPr>
        <p:spPr>
          <a:xfrm>
            <a:off x="2651760" y="4526280"/>
            <a:ext cx="2057400" cy="548640"/>
          </a:xfrm>
          <a:prstGeom prst="rect">
            <a:avLst/>
          </a:prstGeom>
          <a:no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lIns="82296" tIns="41148" rIns="82296" bIns="41148" anchor="ctr"/>
          <a:lstStyle/>
          <a:p>
            <a:pPr algn="ctr">
              <a:defRPr/>
            </a:pPr>
            <a:r>
              <a:rPr lang="en-US" sz="1300" dirty="0">
                <a:solidFill>
                  <a:schemeClr val="tx1"/>
                </a:solidFill>
              </a:rPr>
              <a:t>Send to port 3</a:t>
            </a:r>
          </a:p>
          <a:p>
            <a:pPr algn="ctr">
              <a:defRPr/>
            </a:pPr>
            <a:r>
              <a:rPr lang="en-US" sz="1300" dirty="0">
                <a:solidFill>
                  <a:schemeClr val="tx1"/>
                </a:solidFill>
              </a:rPr>
              <a:t>Rewrite with 1xx011..x1</a:t>
            </a:r>
          </a:p>
        </p:txBody>
      </p:sp>
      <p:sp>
        <p:nvSpPr>
          <p:cNvPr id="79" name="TextBox 78"/>
          <p:cNvSpPr txBox="1">
            <a:spLocks noChangeArrowheads="1"/>
          </p:cNvSpPr>
          <p:nvPr/>
        </p:nvSpPr>
        <p:spPr bwMode="auto">
          <a:xfrm>
            <a:off x="3268980" y="4193382"/>
            <a:ext cx="731520" cy="332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600"/>
              <a:t>Action</a:t>
            </a:r>
          </a:p>
        </p:txBody>
      </p:sp>
      <p:cxnSp>
        <p:nvCxnSpPr>
          <p:cNvPr id="80" name="Curved Connector 79"/>
          <p:cNvCxnSpPr>
            <a:stCxn id="71" idx="0"/>
            <a:endCxn id="73" idx="2"/>
          </p:cNvCxnSpPr>
          <p:nvPr/>
        </p:nvCxnSpPr>
        <p:spPr>
          <a:xfrm rot="5400000" flipH="1" flipV="1">
            <a:off x="3804761" y="947262"/>
            <a:ext cx="377190" cy="4311968"/>
          </a:xfrm>
          <a:prstGeom prst="curvedConnector2">
            <a:avLst/>
          </a:prstGeom>
          <a:ln>
            <a:prstDash val="sysDash"/>
            <a:tailEnd type="arrow"/>
          </a:ln>
        </p:spPr>
        <p:style>
          <a:lnRef idx="1">
            <a:schemeClr val="dk1"/>
          </a:lnRef>
          <a:fillRef idx="0">
            <a:schemeClr val="dk1"/>
          </a:fillRef>
          <a:effectRef idx="0">
            <a:schemeClr val="dk1"/>
          </a:effectRef>
          <a:fontRef idx="minor">
            <a:schemeClr val="tx1"/>
          </a:fontRef>
        </p:style>
      </p:cxnSp>
      <p:sp>
        <p:nvSpPr>
          <p:cNvPr id="82" name="Rectangle 81"/>
          <p:cNvSpPr/>
          <p:nvPr/>
        </p:nvSpPr>
        <p:spPr>
          <a:xfrm>
            <a:off x="1485900" y="4526280"/>
            <a:ext cx="891540" cy="205740"/>
          </a:xfrm>
          <a:prstGeom prst="rect">
            <a:avLst/>
          </a:prstGeom>
          <a:solidFill>
            <a:schemeClr val="accent3">
              <a:lumMod val="20000"/>
              <a:lumOff val="80000"/>
              <a:alpha val="86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lIns="82296" tIns="41148" rIns="82296" bIns="41148" anchor="ctr"/>
          <a:lstStyle/>
          <a:p>
            <a:pPr algn="ctr">
              <a:defRPr/>
            </a:pPr>
            <a:r>
              <a:rPr lang="en-US" sz="1400" dirty="0">
                <a:solidFill>
                  <a:schemeClr val="tx1"/>
                </a:solidFill>
              </a:rPr>
              <a:t>11xx..0x</a:t>
            </a:r>
          </a:p>
        </p:txBody>
      </p:sp>
      <p:sp>
        <p:nvSpPr>
          <p:cNvPr id="83" name="TextBox 82"/>
          <p:cNvSpPr txBox="1">
            <a:spLocks noChangeArrowheads="1"/>
          </p:cNvSpPr>
          <p:nvPr/>
        </p:nvSpPr>
        <p:spPr bwMode="auto">
          <a:xfrm>
            <a:off x="2377440" y="4457700"/>
            <a:ext cx="282893" cy="332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600" b="1"/>
              <a:t>+</a:t>
            </a:r>
          </a:p>
        </p:txBody>
      </p:sp>
      <p:sp>
        <p:nvSpPr>
          <p:cNvPr id="85" name="Rectangle 84"/>
          <p:cNvSpPr/>
          <p:nvPr/>
        </p:nvSpPr>
        <p:spPr>
          <a:xfrm>
            <a:off x="2651760" y="4526280"/>
            <a:ext cx="2057400" cy="548640"/>
          </a:xfrm>
          <a:prstGeom prst="rect">
            <a:avLst/>
          </a:prstGeom>
          <a:solidFill>
            <a:schemeClr val="accent3">
              <a:lumMod val="20000"/>
              <a:lumOff val="80000"/>
              <a:alpha val="86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lIns="82296" tIns="41148" rIns="82296" bIns="41148" anchor="ctr"/>
          <a:lstStyle/>
          <a:p>
            <a:pPr algn="ctr">
              <a:defRPr/>
            </a:pPr>
            <a:r>
              <a:rPr lang="en-US" sz="1300" dirty="0">
                <a:solidFill>
                  <a:schemeClr val="tx1"/>
                </a:solidFill>
              </a:rPr>
              <a:t>Send to port </a:t>
            </a:r>
            <a:r>
              <a:rPr lang="en-US" sz="1300" dirty="0" smtClean="0">
                <a:solidFill>
                  <a:schemeClr val="tx1"/>
                </a:solidFill>
              </a:rPr>
              <a:t>2</a:t>
            </a:r>
            <a:endParaRPr lang="en-US" sz="1300" dirty="0">
              <a:solidFill>
                <a:schemeClr val="tx1"/>
              </a:solidFill>
            </a:endParaRPr>
          </a:p>
          <a:p>
            <a:pPr algn="ctr">
              <a:defRPr/>
            </a:pPr>
            <a:r>
              <a:rPr lang="en-US" sz="1300" dirty="0">
                <a:solidFill>
                  <a:schemeClr val="tx1"/>
                </a:solidFill>
              </a:rPr>
              <a:t>Rewrite with 1x01xx..x1</a:t>
            </a:r>
          </a:p>
        </p:txBody>
      </p:sp>
      <p:cxnSp>
        <p:nvCxnSpPr>
          <p:cNvPr id="87" name="Curved Connector 86"/>
          <p:cNvCxnSpPr>
            <a:stCxn id="74" idx="5"/>
            <a:endCxn id="72" idx="2"/>
          </p:cNvCxnSpPr>
          <p:nvPr/>
        </p:nvCxnSpPr>
        <p:spPr>
          <a:xfrm>
            <a:off x="2103120" y="3669030"/>
            <a:ext cx="4046220" cy="1122998"/>
          </a:xfrm>
          <a:prstGeom prst="curvedConnector3">
            <a:avLst>
              <a:gd name="adj1" fmla="val 50000"/>
            </a:avLst>
          </a:prstGeom>
          <a:ln>
            <a:prstDash val="sysDash"/>
            <a:tailEnd type="arrow"/>
          </a:ln>
        </p:spPr>
        <p:style>
          <a:lnRef idx="1">
            <a:schemeClr val="dk1"/>
          </a:lnRef>
          <a:fillRef idx="0">
            <a:schemeClr val="dk1"/>
          </a:fillRef>
          <a:effectRef idx="0">
            <a:schemeClr val="dk1"/>
          </a:effectRef>
          <a:fontRef idx="minor">
            <a:schemeClr val="tx1"/>
          </a:fontRef>
        </p:style>
      </p:cxnSp>
      <p:sp>
        <p:nvSpPr>
          <p:cNvPr id="91" name="Rectangle 90"/>
          <p:cNvSpPr/>
          <p:nvPr/>
        </p:nvSpPr>
        <p:spPr>
          <a:xfrm>
            <a:off x="251460" y="3977640"/>
            <a:ext cx="891540" cy="274320"/>
          </a:xfrm>
          <a:prstGeom prst="rect">
            <a:avLst/>
          </a:prstGeom>
          <a:solidFill>
            <a:schemeClr val="accent3">
              <a:lumMod val="40000"/>
              <a:lumOff val="60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lIns="82296" tIns="41148" rIns="82296" bIns="41148" anchor="ctr"/>
          <a:lstStyle/>
          <a:p>
            <a:pPr algn="ctr">
              <a:defRPr/>
            </a:pPr>
            <a:r>
              <a:rPr lang="en-US" sz="1400" dirty="0">
                <a:solidFill>
                  <a:schemeClr val="tx1"/>
                </a:solidFill>
              </a:rPr>
              <a:t>1110..00</a:t>
            </a:r>
          </a:p>
        </p:txBody>
      </p:sp>
      <p:sp>
        <p:nvSpPr>
          <p:cNvPr id="97" name="Rectangle 96"/>
          <p:cNvSpPr/>
          <p:nvPr/>
        </p:nvSpPr>
        <p:spPr>
          <a:xfrm>
            <a:off x="1143000" y="3977640"/>
            <a:ext cx="891540" cy="274320"/>
          </a:xfrm>
          <a:prstGeom prst="rect">
            <a:avLst/>
          </a:prstGeom>
          <a:solidFill>
            <a:schemeClr val="accent6">
              <a:lumMod val="40000"/>
              <a:lumOff val="60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lIns="82296" tIns="41148" rIns="82296" bIns="41148" anchor="ctr"/>
          <a:lstStyle/>
          <a:p>
            <a:pPr algn="ctr">
              <a:defRPr/>
            </a:pPr>
            <a:endParaRPr lang="en-US"/>
          </a:p>
        </p:txBody>
      </p:sp>
      <p:sp>
        <p:nvSpPr>
          <p:cNvPr id="98" name="Oval 97"/>
          <p:cNvSpPr/>
          <p:nvPr/>
        </p:nvSpPr>
        <p:spPr>
          <a:xfrm>
            <a:off x="1760220" y="3463637"/>
            <a:ext cx="68580" cy="68580"/>
          </a:xfrm>
          <a:prstGeom prst="ellipse">
            <a:avLst/>
          </a:prstGeom>
          <a:solidFill>
            <a:schemeClr val="accent3">
              <a:lumMod val="60000"/>
              <a:lumOff val="40000"/>
            </a:schemeClr>
          </a:solidFill>
          <a:ln>
            <a:solidFill>
              <a:schemeClr val="accent3">
                <a:lumMod val="75000"/>
              </a:schemeClr>
            </a:solidFill>
          </a:ln>
        </p:spPr>
        <p:style>
          <a:lnRef idx="1">
            <a:schemeClr val="accent3"/>
          </a:lnRef>
          <a:fillRef idx="3">
            <a:schemeClr val="accent3"/>
          </a:fillRef>
          <a:effectRef idx="2">
            <a:schemeClr val="accent3"/>
          </a:effectRef>
          <a:fontRef idx="minor">
            <a:schemeClr val="lt1"/>
          </a:fontRef>
        </p:style>
        <p:txBody>
          <a:bodyPr lIns="82296" tIns="41148" rIns="82296" bIns="41148" anchor="ctr"/>
          <a:lstStyle/>
          <a:p>
            <a:pPr algn="ctr">
              <a:defRPr/>
            </a:pPr>
            <a:endParaRPr lang="en-US"/>
          </a:p>
        </p:txBody>
      </p:sp>
      <p:cxnSp>
        <p:nvCxnSpPr>
          <p:cNvPr id="99" name="Curved Connector 98"/>
          <p:cNvCxnSpPr/>
          <p:nvPr/>
        </p:nvCxnSpPr>
        <p:spPr>
          <a:xfrm rot="16200000" flipV="1">
            <a:off x="1623060" y="3634740"/>
            <a:ext cx="617220" cy="342900"/>
          </a:xfrm>
          <a:prstGeom prst="curvedConnector3">
            <a:avLst>
              <a:gd name="adj1" fmla="val 50000"/>
            </a:avLst>
          </a:prstGeom>
          <a:ln>
            <a:prstDash val="sysDash"/>
            <a:tailEnd type="arrow"/>
          </a:ln>
        </p:spPr>
        <p:style>
          <a:lnRef idx="2">
            <a:schemeClr val="accent1"/>
          </a:lnRef>
          <a:fillRef idx="0">
            <a:schemeClr val="accent1"/>
          </a:fillRef>
          <a:effectRef idx="1">
            <a:schemeClr val="accent1"/>
          </a:effectRef>
          <a:fontRef idx="minor">
            <a:schemeClr val="tx1"/>
          </a:fontRef>
        </p:style>
      </p:cxnSp>
      <p:sp>
        <p:nvSpPr>
          <p:cNvPr id="101" name="Rectangle 100"/>
          <p:cNvSpPr/>
          <p:nvPr/>
        </p:nvSpPr>
        <p:spPr>
          <a:xfrm>
            <a:off x="4160520" y="3086100"/>
            <a:ext cx="891540" cy="274320"/>
          </a:xfrm>
          <a:prstGeom prst="rect">
            <a:avLst/>
          </a:prstGeom>
          <a:solidFill>
            <a:schemeClr val="accent3">
              <a:lumMod val="40000"/>
              <a:lumOff val="60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lIns="82296" tIns="41148" rIns="82296" bIns="41148" anchor="ctr"/>
          <a:lstStyle/>
          <a:p>
            <a:pPr algn="ctr">
              <a:defRPr/>
            </a:pPr>
            <a:r>
              <a:rPr lang="en-US" sz="1400" dirty="0">
                <a:solidFill>
                  <a:schemeClr val="tx1"/>
                </a:solidFill>
              </a:rPr>
              <a:t>1101..00</a:t>
            </a:r>
          </a:p>
        </p:txBody>
      </p:sp>
      <p:sp>
        <p:nvSpPr>
          <p:cNvPr id="102" name="Rectangle 101"/>
          <p:cNvSpPr/>
          <p:nvPr/>
        </p:nvSpPr>
        <p:spPr>
          <a:xfrm>
            <a:off x="5052060" y="3086100"/>
            <a:ext cx="891540" cy="274320"/>
          </a:xfrm>
          <a:prstGeom prst="rect">
            <a:avLst/>
          </a:prstGeom>
          <a:solidFill>
            <a:schemeClr val="accent6">
              <a:lumMod val="40000"/>
              <a:lumOff val="60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lIns="82296" tIns="41148" rIns="82296" bIns="41148" anchor="ctr"/>
          <a:lstStyle/>
          <a:p>
            <a:pPr algn="ctr">
              <a:defRPr/>
            </a:pPr>
            <a:endParaRPr lang="en-US"/>
          </a:p>
        </p:txBody>
      </p:sp>
      <p:sp>
        <p:nvSpPr>
          <p:cNvPr id="24" name="Rectangle 23"/>
          <p:cNvSpPr/>
          <p:nvPr/>
        </p:nvSpPr>
        <p:spPr>
          <a:xfrm>
            <a:off x="895440" y="3113268"/>
            <a:ext cx="7384959" cy="1440180"/>
          </a:xfrm>
          <a:prstGeom prst="rect">
            <a:avLst/>
          </a:prstGeom>
        </p:spPr>
        <p:style>
          <a:lnRef idx="1">
            <a:schemeClr val="accent2"/>
          </a:lnRef>
          <a:fillRef idx="2">
            <a:schemeClr val="accent2"/>
          </a:fillRef>
          <a:effectRef idx="1">
            <a:schemeClr val="accent2"/>
          </a:effectRef>
          <a:fontRef idx="minor">
            <a:schemeClr val="dk1"/>
          </a:fontRef>
        </p:style>
        <p:txBody>
          <a:bodyPr lIns="82296" tIns="41148" rIns="82296" bIns="41148" rtlCol="0" anchor="ctr"/>
          <a:lstStyle/>
          <a:p>
            <a:r>
              <a:rPr lang="en-US" dirty="0" smtClean="0"/>
              <a:t>Transfer Function:</a:t>
            </a:r>
          </a:p>
          <a:p>
            <a:endParaRPr lang="en-US" dirty="0" smtClean="0"/>
          </a:p>
          <a:p>
            <a:r>
              <a:rPr lang="en-US" dirty="0" smtClean="0"/>
              <a:t> </a:t>
            </a:r>
            <a:endParaRPr lang="en-US" dirty="0"/>
          </a:p>
        </p:txBody>
      </p:sp>
      <p:pic>
        <p:nvPicPr>
          <p:cNvPr id="3" name="Picture 2"/>
          <p:cNvPicPr>
            <a:picLocks noChangeAspect="1"/>
          </p:cNvPicPr>
          <p:nvPr/>
        </p:nvPicPr>
        <p:blipFill>
          <a:blip r:embed="rId4"/>
          <a:stretch>
            <a:fillRect/>
          </a:stretch>
        </p:blipFill>
        <p:spPr>
          <a:xfrm>
            <a:off x="1389237" y="3823069"/>
            <a:ext cx="6164621" cy="420057"/>
          </a:xfrm>
          <a:prstGeom prst="rect">
            <a:avLst/>
          </a:prstGeom>
        </p:spPr>
      </p:pic>
    </p:spTree>
    <p:custDataLst>
      <p:tags r:id="rId1"/>
    </p:custDataLst>
    <p:extLst>
      <p:ext uri="{BB962C8B-B14F-4D97-AF65-F5344CB8AC3E}">
        <p14:creationId xmlns:p14="http://schemas.microsoft.com/office/powerpoint/2010/main" val="2775260283"/>
      </p:ext>
    </p:extLst>
  </p:cSld>
  <p:clrMapOvr>
    <a:masterClrMapping/>
  </p:clrMapOvr>
  <mc:AlternateContent xmlns:mc="http://schemas.openxmlformats.org/markup-compatibility/2006" xmlns:p14="http://schemas.microsoft.com/office/powerpoint/2010/main">
    <mc:Choice Requires="p14">
      <p:transition spd="slow" p14:dur="2000" advTm="107989"/>
    </mc:Choice>
    <mc:Fallback xmlns="">
      <p:transition spd="slow" advTm="10798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500"/>
                                        <p:tgtEl>
                                          <p:spTgt spid="7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7"/>
                                        </p:tgtEl>
                                        <p:attrNameLst>
                                          <p:attrName>style.visibility</p:attrName>
                                        </p:attrNameLst>
                                      </p:cBhvr>
                                      <p:to>
                                        <p:strVal val="visible"/>
                                      </p:to>
                                    </p:set>
                                    <p:animEffect transition="in" filter="fade">
                                      <p:cBhvr>
                                        <p:cTn id="10" dur="500"/>
                                        <p:tgtEl>
                                          <p:spTgt spid="7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8"/>
                                        </p:tgtEl>
                                        <p:attrNameLst>
                                          <p:attrName>style.visibility</p:attrName>
                                        </p:attrNameLst>
                                      </p:cBhvr>
                                      <p:to>
                                        <p:strVal val="visible"/>
                                      </p:to>
                                    </p:set>
                                    <p:animEffect transition="in" filter="fade">
                                      <p:cBhvr>
                                        <p:cTn id="13" dur="500"/>
                                        <p:tgtEl>
                                          <p:spTgt spid="7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6"/>
                                        </p:tgtEl>
                                        <p:attrNameLst>
                                          <p:attrName>style.visibility</p:attrName>
                                        </p:attrNameLst>
                                      </p:cBhvr>
                                      <p:to>
                                        <p:strVal val="visible"/>
                                      </p:to>
                                    </p:set>
                                    <p:animEffect transition="in" filter="fade">
                                      <p:cBhvr>
                                        <p:cTn id="16" dur="500"/>
                                        <p:tgtEl>
                                          <p:spTgt spid="7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9"/>
                                        </p:tgtEl>
                                        <p:attrNameLst>
                                          <p:attrName>style.visibility</p:attrName>
                                        </p:attrNameLst>
                                      </p:cBhvr>
                                      <p:to>
                                        <p:strVal val="visible"/>
                                      </p:to>
                                    </p:set>
                                    <p:animEffect transition="in" filter="fade">
                                      <p:cBhvr>
                                        <p:cTn id="19" dur="500"/>
                                        <p:tgtEl>
                                          <p:spTgt spid="7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1"/>
                                        </p:tgtEl>
                                        <p:attrNameLst>
                                          <p:attrName>style.visibility</p:attrName>
                                        </p:attrNameLst>
                                      </p:cBhvr>
                                      <p:to>
                                        <p:strVal val="visible"/>
                                      </p:to>
                                    </p:set>
                                    <p:animEffect transition="in" filter="fade">
                                      <p:cBhvr>
                                        <p:cTn id="24" dur="500"/>
                                        <p:tgtEl>
                                          <p:spTgt spid="71"/>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80"/>
                                        </p:tgtEl>
                                        <p:attrNameLst>
                                          <p:attrName>style.visibility</p:attrName>
                                        </p:attrNameLst>
                                      </p:cBhvr>
                                      <p:to>
                                        <p:strVal val="visible"/>
                                      </p:to>
                                    </p:set>
                                    <p:animEffect transition="in" filter="fade">
                                      <p:cBhvr>
                                        <p:cTn id="28" dur="500"/>
                                        <p:tgtEl>
                                          <p:spTgt spid="80"/>
                                        </p:tgtEl>
                                      </p:cBhvr>
                                    </p:animEffect>
                                  </p:childTnLst>
                                </p:cTn>
                              </p:par>
                            </p:childTnLst>
                          </p:cTn>
                        </p:par>
                        <p:par>
                          <p:cTn id="29" fill="hold">
                            <p:stCondLst>
                              <p:cond delay="1000"/>
                            </p:stCondLst>
                            <p:childTnLst>
                              <p:par>
                                <p:cTn id="30" presetID="10" presetClass="entr" presetSubtype="0" fill="hold"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fade">
                                      <p:cBhvr>
                                        <p:cTn id="32" dur="500"/>
                                        <p:tgtEl>
                                          <p:spTgt spid="7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fade">
                                      <p:cBhvr>
                                        <p:cTn id="37" dur="500"/>
                                        <p:tgtEl>
                                          <p:spTgt spid="8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83"/>
                                        </p:tgtEl>
                                        <p:attrNameLst>
                                          <p:attrName>style.visibility</p:attrName>
                                        </p:attrNameLst>
                                      </p:cBhvr>
                                      <p:to>
                                        <p:strVal val="visible"/>
                                      </p:to>
                                    </p:set>
                                    <p:animEffect transition="in" filter="fade">
                                      <p:cBhvr>
                                        <p:cTn id="40" dur="500"/>
                                        <p:tgtEl>
                                          <p:spTgt spid="8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fade">
                                      <p:cBhvr>
                                        <p:cTn id="43" dur="500"/>
                                        <p:tgtEl>
                                          <p:spTgt spid="85"/>
                                        </p:tgtEl>
                                      </p:cBhvr>
                                    </p:animEffect>
                                  </p:childTnLst>
                                </p:cTn>
                              </p:par>
                            </p:childTnLst>
                          </p:cTn>
                        </p:par>
                        <p:par>
                          <p:cTn id="44" fill="hold">
                            <p:stCondLst>
                              <p:cond delay="500"/>
                            </p:stCondLst>
                            <p:childTnLst>
                              <p:par>
                                <p:cTn id="45" presetID="10" presetClass="entr" presetSubtype="0"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fade">
                                      <p:cBhvr>
                                        <p:cTn id="47" dur="500"/>
                                        <p:tgtEl>
                                          <p:spTgt spid="74"/>
                                        </p:tgtEl>
                                      </p:cBhvr>
                                    </p:animEffect>
                                  </p:childTnLst>
                                </p:cTn>
                              </p:par>
                            </p:childTnLst>
                          </p:cTn>
                        </p:par>
                        <p:par>
                          <p:cTn id="48" fill="hold">
                            <p:stCondLst>
                              <p:cond delay="1000"/>
                            </p:stCondLst>
                            <p:childTnLst>
                              <p:par>
                                <p:cTn id="49" presetID="10" presetClass="entr" presetSubtype="0"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fade">
                                      <p:cBhvr>
                                        <p:cTn id="51" dur="500"/>
                                        <p:tgtEl>
                                          <p:spTgt spid="87"/>
                                        </p:tgtEl>
                                      </p:cBhvr>
                                    </p:animEffect>
                                  </p:childTnLst>
                                </p:cTn>
                              </p:par>
                            </p:childTnLst>
                          </p:cTn>
                        </p:par>
                        <p:par>
                          <p:cTn id="52" fill="hold">
                            <p:stCondLst>
                              <p:cond delay="1500"/>
                            </p:stCondLst>
                            <p:childTnLst>
                              <p:par>
                                <p:cTn id="53" presetID="10" presetClass="entr" presetSubtype="0" fill="hold"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fade">
                                      <p:cBhvr>
                                        <p:cTn id="55" dur="500"/>
                                        <p:tgtEl>
                                          <p:spTgt spid="72"/>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xit" presetSubtype="0" fill="hold" grpId="1" nodeType="clickEffect">
                                  <p:stCondLst>
                                    <p:cond delay="0"/>
                                  </p:stCondLst>
                                  <p:childTnLst>
                                    <p:set>
                                      <p:cBhvr>
                                        <p:cTn id="59" dur="1" fill="hold">
                                          <p:stCondLst>
                                            <p:cond delay="0"/>
                                          </p:stCondLst>
                                        </p:cTn>
                                        <p:tgtEl>
                                          <p:spTgt spid="82"/>
                                        </p:tgtEl>
                                        <p:attrNameLst>
                                          <p:attrName>style.visibility</p:attrName>
                                        </p:attrNameLst>
                                      </p:cBhvr>
                                      <p:to>
                                        <p:strVal val="hidden"/>
                                      </p:to>
                                    </p:set>
                                  </p:childTnLst>
                                </p:cTn>
                              </p:par>
                              <p:par>
                                <p:cTn id="60" presetID="1" presetClass="exit" presetSubtype="0" fill="hold" grpId="1" nodeType="withEffect">
                                  <p:stCondLst>
                                    <p:cond delay="0"/>
                                  </p:stCondLst>
                                  <p:childTnLst>
                                    <p:set>
                                      <p:cBhvr>
                                        <p:cTn id="61" dur="1" fill="hold">
                                          <p:stCondLst>
                                            <p:cond delay="0"/>
                                          </p:stCondLst>
                                        </p:cTn>
                                        <p:tgtEl>
                                          <p:spTgt spid="85"/>
                                        </p:tgtEl>
                                        <p:attrNameLst>
                                          <p:attrName>style.visibility</p:attrName>
                                        </p:attrNameLst>
                                      </p:cBhvr>
                                      <p:to>
                                        <p:strVal val="hidden"/>
                                      </p:to>
                                    </p:set>
                                  </p:childTnLst>
                                </p:cTn>
                              </p:par>
                              <p:par>
                                <p:cTn id="62" presetID="1" presetClass="exit" presetSubtype="0" fill="hold" grpId="1" nodeType="withEffect">
                                  <p:stCondLst>
                                    <p:cond delay="0"/>
                                  </p:stCondLst>
                                  <p:childTnLst>
                                    <p:set>
                                      <p:cBhvr>
                                        <p:cTn id="63" dur="1" fill="hold">
                                          <p:stCondLst>
                                            <p:cond delay="0"/>
                                          </p:stCondLst>
                                        </p:cTn>
                                        <p:tgtEl>
                                          <p:spTgt spid="83"/>
                                        </p:tgtEl>
                                        <p:attrNameLst>
                                          <p:attrName>style.visibility</p:attrName>
                                        </p:attrNameLst>
                                      </p:cBhvr>
                                      <p:to>
                                        <p:strVal val="hidden"/>
                                      </p:to>
                                    </p:set>
                                  </p:childTnLst>
                                </p:cTn>
                              </p:par>
                              <p:par>
                                <p:cTn id="64" presetID="1" presetClass="exit" presetSubtype="0" fill="hold" grpId="1" nodeType="withEffect">
                                  <p:stCondLst>
                                    <p:cond delay="0"/>
                                  </p:stCondLst>
                                  <p:childTnLst>
                                    <p:set>
                                      <p:cBhvr>
                                        <p:cTn id="65" dur="1" fill="hold">
                                          <p:stCondLst>
                                            <p:cond delay="0"/>
                                          </p:stCondLst>
                                        </p:cTn>
                                        <p:tgtEl>
                                          <p:spTgt spid="79"/>
                                        </p:tgtEl>
                                        <p:attrNameLst>
                                          <p:attrName>style.visibility</p:attrName>
                                        </p:attrNameLst>
                                      </p:cBhvr>
                                      <p:to>
                                        <p:strVal val="hidden"/>
                                      </p:to>
                                    </p:set>
                                  </p:childTnLst>
                                </p:cTn>
                              </p:par>
                              <p:par>
                                <p:cTn id="66" presetID="1" presetClass="exit" presetSubtype="0" fill="hold" grpId="1" nodeType="withEffect">
                                  <p:stCondLst>
                                    <p:cond delay="0"/>
                                  </p:stCondLst>
                                  <p:childTnLst>
                                    <p:set>
                                      <p:cBhvr>
                                        <p:cTn id="67" dur="1" fill="hold">
                                          <p:stCondLst>
                                            <p:cond delay="0"/>
                                          </p:stCondLst>
                                        </p:cTn>
                                        <p:tgtEl>
                                          <p:spTgt spid="76"/>
                                        </p:tgtEl>
                                        <p:attrNameLst>
                                          <p:attrName>style.visibility</p:attrName>
                                        </p:attrNameLst>
                                      </p:cBhvr>
                                      <p:to>
                                        <p:strVal val="hidden"/>
                                      </p:to>
                                    </p:set>
                                  </p:childTnLst>
                                </p:cTn>
                              </p:par>
                              <p:par>
                                <p:cTn id="68" presetID="1" presetClass="exit" presetSubtype="0" fill="hold" grpId="1" nodeType="withEffect">
                                  <p:stCondLst>
                                    <p:cond delay="0"/>
                                  </p:stCondLst>
                                  <p:childTnLst>
                                    <p:set>
                                      <p:cBhvr>
                                        <p:cTn id="69" dur="1" fill="hold">
                                          <p:stCondLst>
                                            <p:cond delay="0"/>
                                          </p:stCondLst>
                                        </p:cTn>
                                        <p:tgtEl>
                                          <p:spTgt spid="75"/>
                                        </p:tgtEl>
                                        <p:attrNameLst>
                                          <p:attrName>style.visibility</p:attrName>
                                        </p:attrNameLst>
                                      </p:cBhvr>
                                      <p:to>
                                        <p:strVal val="hidden"/>
                                      </p:to>
                                    </p:set>
                                  </p:childTnLst>
                                </p:cTn>
                              </p:par>
                              <p:par>
                                <p:cTn id="70" presetID="1" presetClass="exit" presetSubtype="0" fill="hold" grpId="1" nodeType="withEffect">
                                  <p:stCondLst>
                                    <p:cond delay="0"/>
                                  </p:stCondLst>
                                  <p:childTnLst>
                                    <p:set>
                                      <p:cBhvr>
                                        <p:cTn id="71" dur="1" fill="hold">
                                          <p:stCondLst>
                                            <p:cond delay="0"/>
                                          </p:stCondLst>
                                        </p:cTn>
                                        <p:tgtEl>
                                          <p:spTgt spid="78"/>
                                        </p:tgtEl>
                                        <p:attrNameLst>
                                          <p:attrName>style.visibility</p:attrName>
                                        </p:attrNameLst>
                                      </p:cBhvr>
                                      <p:to>
                                        <p:strVal val="hidden"/>
                                      </p:to>
                                    </p:set>
                                  </p:childTnLst>
                                </p:cTn>
                              </p:par>
                              <p:par>
                                <p:cTn id="72" presetID="1" presetClass="exit" presetSubtype="0" fill="hold" grpId="1" nodeType="withEffect">
                                  <p:stCondLst>
                                    <p:cond delay="0"/>
                                  </p:stCondLst>
                                  <p:childTnLst>
                                    <p:set>
                                      <p:cBhvr>
                                        <p:cTn id="73" dur="1" fill="hold">
                                          <p:stCondLst>
                                            <p:cond delay="0"/>
                                          </p:stCondLst>
                                        </p:cTn>
                                        <p:tgtEl>
                                          <p:spTgt spid="77"/>
                                        </p:tgtEl>
                                        <p:attrNameLst>
                                          <p:attrName>style.visibility</p:attrName>
                                        </p:attrNameLst>
                                      </p:cBhvr>
                                      <p:to>
                                        <p:strVal val="hidden"/>
                                      </p:to>
                                    </p:set>
                                  </p:childTnLst>
                                </p:cTn>
                              </p:par>
                            </p:childTnLst>
                          </p:cTn>
                        </p:par>
                        <p:par>
                          <p:cTn id="74" fill="hold">
                            <p:stCondLst>
                              <p:cond delay="0"/>
                            </p:stCondLst>
                            <p:childTnLst>
                              <p:par>
                                <p:cTn id="75" presetID="10" presetClass="entr" presetSubtype="0" fill="hold" grpId="2" nodeType="afterEffect">
                                  <p:stCondLst>
                                    <p:cond delay="0"/>
                                  </p:stCondLst>
                                  <p:childTnLst>
                                    <p:set>
                                      <p:cBhvr>
                                        <p:cTn id="76" dur="1" fill="hold">
                                          <p:stCondLst>
                                            <p:cond delay="0"/>
                                          </p:stCondLst>
                                        </p:cTn>
                                        <p:tgtEl>
                                          <p:spTgt spid="91"/>
                                        </p:tgtEl>
                                        <p:attrNameLst>
                                          <p:attrName>style.visibility</p:attrName>
                                        </p:attrNameLst>
                                      </p:cBhvr>
                                      <p:to>
                                        <p:strVal val="visible"/>
                                      </p:to>
                                    </p:set>
                                    <p:animEffect transition="in" filter="fade">
                                      <p:cBhvr>
                                        <p:cTn id="77" dur="500"/>
                                        <p:tgtEl>
                                          <p:spTgt spid="91"/>
                                        </p:tgtEl>
                                      </p:cBhvr>
                                    </p:animEffect>
                                  </p:childTnLst>
                                </p:cTn>
                              </p:par>
                              <p:par>
                                <p:cTn id="78" presetID="10" presetClass="entr" presetSubtype="0" fill="hold" grpId="2" nodeType="withEffect">
                                  <p:stCondLst>
                                    <p:cond delay="0"/>
                                  </p:stCondLst>
                                  <p:childTnLst>
                                    <p:set>
                                      <p:cBhvr>
                                        <p:cTn id="79" dur="1" fill="hold">
                                          <p:stCondLst>
                                            <p:cond delay="0"/>
                                          </p:stCondLst>
                                        </p:cTn>
                                        <p:tgtEl>
                                          <p:spTgt spid="97"/>
                                        </p:tgtEl>
                                        <p:attrNameLst>
                                          <p:attrName>style.visibility</p:attrName>
                                        </p:attrNameLst>
                                      </p:cBhvr>
                                      <p:to>
                                        <p:strVal val="visible"/>
                                      </p:to>
                                    </p:set>
                                    <p:animEffect transition="in" filter="fade">
                                      <p:cBhvr>
                                        <p:cTn id="80" dur="500"/>
                                        <p:tgtEl>
                                          <p:spTgt spid="97"/>
                                        </p:tgtEl>
                                      </p:cBhvr>
                                    </p:animEffect>
                                  </p:childTnLst>
                                </p:cTn>
                              </p:par>
                              <p:par>
                                <p:cTn id="81" presetID="0" presetClass="path" presetSubtype="0" accel="50000" decel="50000" fill="hold" grpId="0" nodeType="withEffect">
                                  <p:stCondLst>
                                    <p:cond delay="0"/>
                                  </p:stCondLst>
                                  <p:childTnLst>
                                    <p:animMotion origin="layout" path="M 0 0 L 0.1575 0 " pathEditMode="relative" ptsTypes="AA">
                                      <p:cBhvr>
                                        <p:cTn id="82" dur="2000" fill="hold"/>
                                        <p:tgtEl>
                                          <p:spTgt spid="91"/>
                                        </p:tgtEl>
                                        <p:attrNameLst>
                                          <p:attrName>ppt_x</p:attrName>
                                          <p:attrName>ppt_y</p:attrName>
                                        </p:attrNameLst>
                                      </p:cBhvr>
                                    </p:animMotion>
                                  </p:childTnLst>
                                </p:cTn>
                              </p:par>
                              <p:par>
                                <p:cTn id="83" presetID="0" presetClass="path" presetSubtype="0" accel="50000" decel="50000" fill="hold" grpId="0" nodeType="withEffect">
                                  <p:stCondLst>
                                    <p:cond delay="0"/>
                                  </p:stCondLst>
                                  <p:childTnLst>
                                    <p:animMotion origin="layout" path="M 0 0 L 0.1575 0 " pathEditMode="relative" ptsTypes="AA">
                                      <p:cBhvr>
                                        <p:cTn id="84" dur="2000" fill="hold"/>
                                        <p:tgtEl>
                                          <p:spTgt spid="97"/>
                                        </p:tgtEl>
                                        <p:attrNameLst>
                                          <p:attrName>ppt_x</p:attrName>
                                          <p:attrName>ppt_y</p:attrName>
                                        </p:attrNameLst>
                                      </p:cBhvr>
                                    </p:animMotion>
                                  </p:childTnLst>
                                </p:cTn>
                              </p:par>
                            </p:childTnLst>
                          </p:cTn>
                        </p:par>
                        <p:par>
                          <p:cTn id="85" fill="hold">
                            <p:stCondLst>
                              <p:cond delay="2000"/>
                            </p:stCondLst>
                            <p:childTnLst>
                              <p:par>
                                <p:cTn id="86" presetID="10" presetClass="entr" presetSubtype="0" fill="hold" nodeType="afterEffect">
                                  <p:stCondLst>
                                    <p:cond delay="0"/>
                                  </p:stCondLst>
                                  <p:childTnLst>
                                    <p:set>
                                      <p:cBhvr>
                                        <p:cTn id="87" dur="1" fill="hold">
                                          <p:stCondLst>
                                            <p:cond delay="0"/>
                                          </p:stCondLst>
                                        </p:cTn>
                                        <p:tgtEl>
                                          <p:spTgt spid="99"/>
                                        </p:tgtEl>
                                        <p:attrNameLst>
                                          <p:attrName>style.visibility</p:attrName>
                                        </p:attrNameLst>
                                      </p:cBhvr>
                                      <p:to>
                                        <p:strVal val="visible"/>
                                      </p:to>
                                    </p:set>
                                    <p:animEffect transition="in" filter="fade">
                                      <p:cBhvr>
                                        <p:cTn id="88" dur="500"/>
                                        <p:tgtEl>
                                          <p:spTgt spid="99"/>
                                        </p:tgtEl>
                                      </p:cBhvr>
                                    </p:animEffect>
                                  </p:childTnLst>
                                </p:cTn>
                              </p:par>
                            </p:childTnLst>
                          </p:cTn>
                        </p:par>
                        <p:par>
                          <p:cTn id="89" fill="hold">
                            <p:stCondLst>
                              <p:cond delay="2500"/>
                            </p:stCondLst>
                            <p:childTnLst>
                              <p:par>
                                <p:cTn id="90" presetID="10" presetClass="entr" presetSubtype="0" fill="hold" grpId="0"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500"/>
                                        <p:tgtEl>
                                          <p:spTgt spid="98"/>
                                        </p:tgtEl>
                                      </p:cBhvr>
                                    </p:animEffect>
                                  </p:childTnLst>
                                </p:cTn>
                              </p:par>
                            </p:childTnLst>
                          </p:cTn>
                        </p:par>
                      </p:childTnLst>
                    </p:cTn>
                  </p:par>
                  <p:par>
                    <p:cTn id="93" fill="hold">
                      <p:stCondLst>
                        <p:cond delay="indefinite"/>
                      </p:stCondLst>
                      <p:childTnLst>
                        <p:par>
                          <p:cTn id="94" fill="hold">
                            <p:stCondLst>
                              <p:cond delay="0"/>
                            </p:stCondLst>
                            <p:childTnLst>
                              <p:par>
                                <p:cTn id="95" presetID="1" presetClass="exit" presetSubtype="0" fill="hold" nodeType="clickEffect">
                                  <p:stCondLst>
                                    <p:cond delay="0"/>
                                  </p:stCondLst>
                                  <p:childTnLst>
                                    <p:set>
                                      <p:cBhvr>
                                        <p:cTn id="96" dur="1" fill="hold">
                                          <p:stCondLst>
                                            <p:cond delay="0"/>
                                          </p:stCondLst>
                                        </p:cTn>
                                        <p:tgtEl>
                                          <p:spTgt spid="99"/>
                                        </p:tgtEl>
                                        <p:attrNameLst>
                                          <p:attrName>style.visibility</p:attrName>
                                        </p:attrNameLst>
                                      </p:cBhvr>
                                      <p:to>
                                        <p:strVal val="hidden"/>
                                      </p:to>
                                    </p:set>
                                  </p:childTnLst>
                                </p:cTn>
                              </p:par>
                              <p:par>
                                <p:cTn id="97" presetID="1" presetClass="exit" presetSubtype="0" fill="hold" grpId="1" nodeType="withEffect">
                                  <p:stCondLst>
                                    <p:cond delay="0"/>
                                  </p:stCondLst>
                                  <p:childTnLst>
                                    <p:set>
                                      <p:cBhvr>
                                        <p:cTn id="98" dur="1" fill="hold">
                                          <p:stCondLst>
                                            <p:cond delay="0"/>
                                          </p:stCondLst>
                                        </p:cTn>
                                        <p:tgtEl>
                                          <p:spTgt spid="91"/>
                                        </p:tgtEl>
                                        <p:attrNameLst>
                                          <p:attrName>style.visibility</p:attrName>
                                        </p:attrNameLst>
                                      </p:cBhvr>
                                      <p:to>
                                        <p:strVal val="hidden"/>
                                      </p:to>
                                    </p:set>
                                  </p:childTnLst>
                                </p:cTn>
                              </p:par>
                              <p:par>
                                <p:cTn id="99" presetID="1" presetClass="exit" presetSubtype="0" fill="hold" grpId="1" nodeType="withEffect">
                                  <p:stCondLst>
                                    <p:cond delay="0"/>
                                  </p:stCondLst>
                                  <p:childTnLst>
                                    <p:set>
                                      <p:cBhvr>
                                        <p:cTn id="100" dur="1" fill="hold">
                                          <p:stCondLst>
                                            <p:cond delay="0"/>
                                          </p:stCondLst>
                                        </p:cTn>
                                        <p:tgtEl>
                                          <p:spTgt spid="97"/>
                                        </p:tgtEl>
                                        <p:attrNameLst>
                                          <p:attrName>style.visibility</p:attrName>
                                        </p:attrNameLst>
                                      </p:cBhvr>
                                      <p:to>
                                        <p:strVal val="hidden"/>
                                      </p:to>
                                    </p:set>
                                  </p:childTnLst>
                                </p:cTn>
                              </p:par>
                            </p:childTnLst>
                          </p:cTn>
                        </p:par>
                        <p:par>
                          <p:cTn id="101" fill="hold">
                            <p:stCondLst>
                              <p:cond delay="0"/>
                            </p:stCondLst>
                            <p:childTnLst>
                              <p:par>
                                <p:cTn id="102" presetID="0" presetClass="path" presetSubtype="0" accel="50000" decel="50000" fill="hold" grpId="1" nodeType="afterEffect">
                                  <p:stCondLst>
                                    <p:cond delay="0"/>
                                  </p:stCondLst>
                                  <p:childTnLst>
                                    <p:animMotion origin="layout" path="M 0.02719 -0.02417 C 0.11438 -0.0625 0.20156 -0.10062 0.27953 -0.11104 C 0.3575 -0.12146 0.42641 -0.10417 0.49547 -0.08667 " pathEditMode="relative" ptsTypes="aaA">
                                      <p:cBhvr>
                                        <p:cTn id="103" dur="2000" fill="hold"/>
                                        <p:tgtEl>
                                          <p:spTgt spid="98"/>
                                        </p:tgtEl>
                                        <p:attrNameLst>
                                          <p:attrName>ppt_x</p:attrName>
                                          <p:attrName>ppt_y</p:attrName>
                                        </p:attrNameLst>
                                      </p:cBhvr>
                                    </p:animMotion>
                                  </p:childTnLst>
                                </p:cTn>
                              </p:par>
                            </p:childTnLst>
                          </p:cTn>
                        </p:par>
                        <p:par>
                          <p:cTn id="104" fill="hold">
                            <p:stCondLst>
                              <p:cond delay="2000"/>
                            </p:stCondLst>
                            <p:childTnLst>
                              <p:par>
                                <p:cTn id="105" presetID="10" presetClass="entr" presetSubtype="0" fill="hold" grpId="0" nodeType="afterEffect">
                                  <p:stCondLst>
                                    <p:cond delay="0"/>
                                  </p:stCondLst>
                                  <p:childTnLst>
                                    <p:set>
                                      <p:cBhvr>
                                        <p:cTn id="106" dur="1" fill="hold">
                                          <p:stCondLst>
                                            <p:cond delay="0"/>
                                          </p:stCondLst>
                                        </p:cTn>
                                        <p:tgtEl>
                                          <p:spTgt spid="101"/>
                                        </p:tgtEl>
                                        <p:attrNameLst>
                                          <p:attrName>style.visibility</p:attrName>
                                        </p:attrNameLst>
                                      </p:cBhvr>
                                      <p:to>
                                        <p:strVal val="visible"/>
                                      </p:to>
                                    </p:set>
                                    <p:animEffect transition="in" filter="fade">
                                      <p:cBhvr>
                                        <p:cTn id="107" dur="500"/>
                                        <p:tgtEl>
                                          <p:spTgt spid="101"/>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102"/>
                                        </p:tgtEl>
                                        <p:attrNameLst>
                                          <p:attrName>style.visibility</p:attrName>
                                        </p:attrNameLst>
                                      </p:cBhvr>
                                      <p:to>
                                        <p:strVal val="visible"/>
                                      </p:to>
                                    </p:set>
                                    <p:animEffect transition="in" filter="fade">
                                      <p:cBhvr>
                                        <p:cTn id="110" dur="500"/>
                                        <p:tgtEl>
                                          <p:spTgt spid="102"/>
                                        </p:tgtEl>
                                      </p:cBhvr>
                                    </p:animEffect>
                                  </p:childTnLst>
                                </p:cTn>
                              </p:par>
                            </p:childTnLst>
                          </p:cTn>
                        </p:par>
                        <p:par>
                          <p:cTn id="111" fill="hold">
                            <p:stCondLst>
                              <p:cond delay="2500"/>
                            </p:stCondLst>
                            <p:childTnLst>
                              <p:par>
                                <p:cTn id="112" presetID="0" presetClass="path" presetSubtype="0" accel="50000" decel="50000" fill="hold" grpId="1" nodeType="afterEffect">
                                  <p:stCondLst>
                                    <p:cond delay="0"/>
                                  </p:stCondLst>
                                  <p:childTnLst>
                                    <p:animMotion origin="layout" path="M 0 0 L 0.135 -0.15 " pathEditMode="relative" ptsTypes="AA">
                                      <p:cBhvr>
                                        <p:cTn id="113" dur="2000" fill="hold"/>
                                        <p:tgtEl>
                                          <p:spTgt spid="101"/>
                                        </p:tgtEl>
                                        <p:attrNameLst>
                                          <p:attrName>ppt_x</p:attrName>
                                          <p:attrName>ppt_y</p:attrName>
                                        </p:attrNameLst>
                                      </p:cBhvr>
                                    </p:animMotion>
                                  </p:childTnLst>
                                </p:cTn>
                              </p:par>
                              <p:par>
                                <p:cTn id="114" presetID="0" presetClass="path" presetSubtype="0" accel="50000" decel="50000" fill="hold" grpId="1" nodeType="withEffect">
                                  <p:stCondLst>
                                    <p:cond delay="0"/>
                                  </p:stCondLst>
                                  <p:childTnLst>
                                    <p:animMotion origin="layout" path="M 0 0 L 0.135 -0.15 " pathEditMode="relative" ptsTypes="AA">
                                      <p:cBhvr>
                                        <p:cTn id="115" dur="2000" fill="hold"/>
                                        <p:tgtEl>
                                          <p:spTgt spid="102"/>
                                        </p:tgtEl>
                                        <p:attrNameLst>
                                          <p:attrName>ppt_x</p:attrName>
                                          <p:attrName>ppt_y</p:attrName>
                                        </p:attrNameLst>
                                      </p:cBhvr>
                                    </p:animMotion>
                                  </p:childTnLst>
                                </p:cTn>
                              </p:par>
                            </p:childTnLst>
                          </p:cTn>
                        </p:par>
                        <p:par>
                          <p:cTn id="116" fill="hold">
                            <p:stCondLst>
                              <p:cond delay="4500"/>
                            </p:stCondLst>
                            <p:childTnLst>
                              <p:par>
                                <p:cTn id="117" presetID="1" presetClass="exit" presetSubtype="0" fill="hold" grpId="2" nodeType="afterEffect">
                                  <p:stCondLst>
                                    <p:cond delay="0"/>
                                  </p:stCondLst>
                                  <p:childTnLst>
                                    <p:set>
                                      <p:cBhvr>
                                        <p:cTn id="118" dur="1" fill="hold">
                                          <p:stCondLst>
                                            <p:cond delay="0"/>
                                          </p:stCondLst>
                                        </p:cTn>
                                        <p:tgtEl>
                                          <p:spTgt spid="101"/>
                                        </p:tgtEl>
                                        <p:attrNameLst>
                                          <p:attrName>style.visibility</p:attrName>
                                        </p:attrNameLst>
                                      </p:cBhvr>
                                      <p:to>
                                        <p:strVal val="hidden"/>
                                      </p:to>
                                    </p:set>
                                  </p:childTnLst>
                                </p:cTn>
                              </p:par>
                              <p:par>
                                <p:cTn id="119" presetID="1" presetClass="exit" presetSubtype="0" fill="hold" grpId="2" nodeType="withEffect">
                                  <p:stCondLst>
                                    <p:cond delay="0"/>
                                  </p:stCondLst>
                                  <p:childTnLst>
                                    <p:set>
                                      <p:cBhvr>
                                        <p:cTn id="120" dur="1" fill="hold">
                                          <p:stCondLst>
                                            <p:cond delay="0"/>
                                          </p:stCondLst>
                                        </p:cTn>
                                        <p:tgtEl>
                                          <p:spTgt spid="102"/>
                                        </p:tgtEl>
                                        <p:attrNameLst>
                                          <p:attrName>style.visibility</p:attrName>
                                        </p:attrNameLst>
                                      </p:cBhvr>
                                      <p:to>
                                        <p:strVal val="hidden"/>
                                      </p:to>
                                    </p:se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grpId="0" nodeType="clickEffect">
                                  <p:stCondLst>
                                    <p:cond delay="0"/>
                                  </p:stCondLst>
                                  <p:childTnLst>
                                    <p:set>
                                      <p:cBhvr>
                                        <p:cTn id="124" dur="1" fill="hold">
                                          <p:stCondLst>
                                            <p:cond delay="0"/>
                                          </p:stCondLst>
                                        </p:cTn>
                                        <p:tgtEl>
                                          <p:spTgt spid="24"/>
                                        </p:tgtEl>
                                        <p:attrNameLst>
                                          <p:attrName>style.visibility</p:attrName>
                                        </p:attrNameLst>
                                      </p:cBhvr>
                                      <p:to>
                                        <p:strVal val="visible"/>
                                      </p:to>
                                    </p:set>
                                    <p:animEffect transition="in" filter="fade">
                                      <p:cBhvr>
                                        <p:cTn id="125" dur="500"/>
                                        <p:tgtEl>
                                          <p:spTgt spid="24"/>
                                        </p:tgtEl>
                                      </p:cBhvr>
                                    </p:animEffect>
                                  </p:childTnLst>
                                </p:cTn>
                              </p:par>
                              <p:par>
                                <p:cTn id="126" presetID="10" presetClass="entr" presetSubtype="0" fill="hold" nodeType="withEffect">
                                  <p:stCondLst>
                                    <p:cond delay="0"/>
                                  </p:stCondLst>
                                  <p:childTnLst>
                                    <p:set>
                                      <p:cBhvr>
                                        <p:cTn id="127" dur="1" fill="hold">
                                          <p:stCondLst>
                                            <p:cond delay="0"/>
                                          </p:stCondLst>
                                        </p:cTn>
                                        <p:tgtEl>
                                          <p:spTgt spid="3"/>
                                        </p:tgtEl>
                                        <p:attrNameLst>
                                          <p:attrName>style.visibility</p:attrName>
                                        </p:attrNameLst>
                                      </p:cBhvr>
                                      <p:to>
                                        <p:strVal val="visible"/>
                                      </p:to>
                                    </p:set>
                                    <p:animEffect transition="in" filter="fade">
                                      <p:cBhvr>
                                        <p:cTn id="12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5" grpId="1" animBg="1"/>
      <p:bldP spid="76" grpId="0"/>
      <p:bldP spid="76" grpId="1"/>
      <p:bldP spid="77" grpId="0"/>
      <p:bldP spid="77" grpId="1"/>
      <p:bldP spid="78" grpId="0" animBg="1"/>
      <p:bldP spid="78" grpId="1" animBg="1"/>
      <p:bldP spid="79" grpId="0"/>
      <p:bldP spid="79" grpId="1"/>
      <p:bldP spid="82" grpId="0" animBg="1"/>
      <p:bldP spid="82" grpId="1" animBg="1"/>
      <p:bldP spid="83" grpId="0"/>
      <p:bldP spid="83" grpId="1"/>
      <p:bldP spid="85" grpId="0" animBg="1"/>
      <p:bldP spid="85" grpId="1" animBg="1"/>
      <p:bldP spid="91" grpId="0" animBg="1"/>
      <p:bldP spid="91" grpId="1" animBg="1"/>
      <p:bldP spid="91" grpId="2" animBg="1"/>
      <p:bldP spid="97" grpId="0" animBg="1"/>
      <p:bldP spid="97" grpId="1" animBg="1"/>
      <p:bldP spid="97" grpId="2" animBg="1"/>
      <p:bldP spid="98" grpId="0" animBg="1"/>
      <p:bldP spid="98" grpId="1" animBg="1"/>
      <p:bldP spid="101" grpId="0" animBg="1"/>
      <p:bldP spid="101" grpId="1" animBg="1"/>
      <p:bldP spid="101" grpId="2" animBg="1"/>
      <p:bldP spid="102" grpId="0" animBg="1"/>
      <p:bldP spid="102" grpId="1" animBg="1"/>
      <p:bldP spid="102" grpId="2" animBg="1"/>
      <p:bldP spid="2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rgbClr val="0070C0"/>
                </a:solidFill>
                <a:effectLst>
                  <a:outerShdw blurRad="38100" dist="38100" dir="2700000" algn="tl">
                    <a:srgbClr val="000000">
                      <a:alpha val="43137"/>
                    </a:srgbClr>
                  </a:outerShdw>
                </a:effectLst>
              </a:rPr>
              <a:t>Transfer Function Example</a:t>
            </a:r>
            <a:endParaRPr lang="en-US" sz="4000" b="1" dirty="0">
              <a:solidFill>
                <a:srgbClr val="0070C0"/>
              </a:solidFill>
              <a:effectLst>
                <a:outerShdw blurRad="38100" dist="38100" dir="2700000" algn="tl">
                  <a:srgbClr val="000000">
                    <a:alpha val="43137"/>
                  </a:srgbClr>
                </a:outerShdw>
              </a:effectLst>
            </a:endParaRPr>
          </a:p>
        </p:txBody>
      </p:sp>
      <p:sp>
        <p:nvSpPr>
          <p:cNvPr id="6" name="Content Placeholder 2"/>
          <p:cNvSpPr>
            <a:spLocks noGrp="1"/>
          </p:cNvSpPr>
          <p:nvPr>
            <p:ph sz="quarter" idx="1"/>
          </p:nvPr>
        </p:nvSpPr>
        <p:spPr>
          <a:xfrm>
            <a:off x="508000" y="1778000"/>
            <a:ext cx="8297333" cy="1803400"/>
          </a:xfrm>
        </p:spPr>
        <p:txBody>
          <a:bodyPr>
            <a:normAutofit/>
          </a:bodyPr>
          <a:lstStyle/>
          <a:p>
            <a:r>
              <a:rPr lang="en-US" dirty="0"/>
              <a:t>IPv4 Router – forwarding + </a:t>
            </a:r>
            <a:r>
              <a:rPr lang="en-US" dirty="0" smtClean="0"/>
              <a:t>TTL + MAC rewrite</a:t>
            </a:r>
            <a:endParaRPr lang="en-US" dirty="0"/>
          </a:p>
          <a:p>
            <a:pPr lvl="1"/>
            <a:endParaRPr lang="en-US" sz="1600" dirty="0"/>
          </a:p>
          <a:p>
            <a:pPr lvl="1"/>
            <a:r>
              <a:rPr lang="en-US" sz="1600" dirty="0"/>
              <a:t>172.24.74.x		 Port1</a:t>
            </a:r>
          </a:p>
          <a:p>
            <a:pPr lvl="1"/>
            <a:r>
              <a:rPr lang="en-US" sz="1600" dirty="0"/>
              <a:t>172.24.128.x	 </a:t>
            </a:r>
            <a:r>
              <a:rPr lang="en-US" sz="1600" dirty="0" smtClean="0"/>
              <a:t>	 Port2</a:t>
            </a:r>
            <a:endParaRPr lang="en-US" sz="1600" dirty="0"/>
          </a:p>
          <a:p>
            <a:pPr lvl="1"/>
            <a:r>
              <a:rPr lang="en-US" sz="1600" dirty="0"/>
              <a:t>171.67.x.x		 Port3</a:t>
            </a:r>
          </a:p>
          <a:p>
            <a:pPr lvl="1"/>
            <a:endParaRPr lang="en-US" sz="1600" dirty="0"/>
          </a:p>
        </p:txBody>
      </p:sp>
      <p:sp>
        <p:nvSpPr>
          <p:cNvPr id="7" name="Can 6"/>
          <p:cNvSpPr/>
          <p:nvPr/>
        </p:nvSpPr>
        <p:spPr>
          <a:xfrm>
            <a:off x="6451600" y="2743200"/>
            <a:ext cx="685800" cy="304800"/>
          </a:xfrm>
          <a:prstGeom prst="can">
            <a:avLst/>
          </a:prstGeom>
          <a:solidFill>
            <a:schemeClr val="accent5"/>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8" name="Straight Connector 7"/>
          <p:cNvCxnSpPr>
            <a:stCxn id="7" idx="2"/>
          </p:cNvCxnSpPr>
          <p:nvPr/>
        </p:nvCxnSpPr>
        <p:spPr>
          <a:xfrm flipH="1">
            <a:off x="5994400" y="2895600"/>
            <a:ext cx="457200" cy="0"/>
          </a:xfrm>
          <a:prstGeom prst="line">
            <a:avLst/>
          </a:prstGeom>
        </p:spPr>
        <p:style>
          <a:lnRef idx="2">
            <a:schemeClr val="dk1"/>
          </a:lnRef>
          <a:fillRef idx="0">
            <a:schemeClr val="dk1"/>
          </a:fillRef>
          <a:effectRef idx="1">
            <a:schemeClr val="dk1"/>
          </a:effectRef>
          <a:fontRef idx="minor">
            <a:schemeClr val="tx1"/>
          </a:fontRef>
        </p:style>
      </p:cxnSp>
      <p:cxnSp>
        <p:nvCxnSpPr>
          <p:cNvPr id="9" name="Straight Connector 8"/>
          <p:cNvCxnSpPr/>
          <p:nvPr/>
        </p:nvCxnSpPr>
        <p:spPr>
          <a:xfrm flipH="1">
            <a:off x="7137400" y="2895600"/>
            <a:ext cx="457200" cy="0"/>
          </a:xfrm>
          <a:prstGeom prst="line">
            <a:avLst/>
          </a:prstGeom>
        </p:spPr>
        <p:style>
          <a:lnRef idx="2">
            <a:schemeClr val="dk1"/>
          </a:lnRef>
          <a:fillRef idx="0">
            <a:schemeClr val="dk1"/>
          </a:fillRef>
          <a:effectRef idx="1">
            <a:schemeClr val="dk1"/>
          </a:effectRef>
          <a:fontRef idx="minor">
            <a:schemeClr val="tx1"/>
          </a:fontRef>
        </p:style>
      </p:cxnSp>
      <p:sp>
        <p:nvSpPr>
          <p:cNvPr id="10" name="TextBox 13"/>
          <p:cNvSpPr txBox="1">
            <a:spLocks noChangeArrowheads="1"/>
          </p:cNvSpPr>
          <p:nvPr/>
        </p:nvSpPr>
        <p:spPr bwMode="auto">
          <a:xfrm>
            <a:off x="6070600" y="2514600"/>
            <a:ext cx="2873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600" dirty="0"/>
              <a:t>1</a:t>
            </a:r>
          </a:p>
        </p:txBody>
      </p:sp>
      <p:sp>
        <p:nvSpPr>
          <p:cNvPr id="11" name="TextBox 16"/>
          <p:cNvSpPr txBox="1">
            <a:spLocks noChangeArrowheads="1"/>
          </p:cNvSpPr>
          <p:nvPr/>
        </p:nvSpPr>
        <p:spPr bwMode="auto">
          <a:xfrm>
            <a:off x="6756400" y="3014662"/>
            <a:ext cx="2873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600" dirty="0" smtClean="0"/>
              <a:t>3</a:t>
            </a:r>
            <a:endParaRPr lang="en-US" sz="1600" dirty="0"/>
          </a:p>
        </p:txBody>
      </p:sp>
      <p:sp>
        <p:nvSpPr>
          <p:cNvPr id="12" name="TextBox 20"/>
          <p:cNvSpPr txBox="1">
            <a:spLocks noChangeArrowheads="1"/>
          </p:cNvSpPr>
          <p:nvPr/>
        </p:nvSpPr>
        <p:spPr bwMode="auto">
          <a:xfrm>
            <a:off x="7231062" y="2518977"/>
            <a:ext cx="2873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600" dirty="0" smtClean="0"/>
              <a:t>2</a:t>
            </a:r>
            <a:endParaRPr lang="en-US" sz="1600" dirty="0"/>
          </a:p>
        </p:txBody>
      </p:sp>
      <p:sp>
        <p:nvSpPr>
          <p:cNvPr id="13" name="Left Brace 12"/>
          <p:cNvSpPr/>
          <p:nvPr/>
        </p:nvSpPr>
        <p:spPr>
          <a:xfrm>
            <a:off x="1462792" y="4038600"/>
            <a:ext cx="152400" cy="1676400"/>
          </a:xfrm>
          <a:prstGeom prst="lef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solidFill>
                <a:srgbClr val="000000"/>
              </a:solidFill>
              <a:latin typeface="Century Schoolbook" charset="0"/>
              <a:ea typeface="ＭＳ Ｐゴシック" charset="0"/>
              <a:cs typeface="ＭＳ Ｐゴシック" charset="0"/>
            </a:endParaRPr>
          </a:p>
        </p:txBody>
      </p:sp>
      <p:sp>
        <p:nvSpPr>
          <p:cNvPr id="14" name="TextBox 23"/>
          <p:cNvSpPr txBox="1">
            <a:spLocks noChangeArrowheads="1"/>
          </p:cNvSpPr>
          <p:nvPr/>
        </p:nvSpPr>
        <p:spPr bwMode="auto">
          <a:xfrm>
            <a:off x="1615192" y="4038600"/>
            <a:ext cx="751270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dirty="0" smtClean="0"/>
              <a:t>(</a:t>
            </a:r>
            <a:r>
              <a:rPr lang="en-US" sz="2000" dirty="0" err="1" smtClean="0"/>
              <a:t>rw_mac</a:t>
            </a:r>
            <a:r>
              <a:rPr lang="en-US" sz="2000" dirty="0" smtClean="0"/>
              <a:t>(</a:t>
            </a:r>
            <a:r>
              <a:rPr lang="en-US" sz="2000" dirty="0" err="1" smtClean="0"/>
              <a:t>dec_ttl</a:t>
            </a:r>
            <a:r>
              <a:rPr lang="en-US" sz="2000" dirty="0" smtClean="0"/>
              <a:t>(h),</a:t>
            </a:r>
            <a:r>
              <a:rPr lang="en-US" sz="2000" dirty="0" err="1" smtClean="0"/>
              <a:t>next_mac</a:t>
            </a:r>
            <a:r>
              <a:rPr lang="en-US" sz="2000" dirty="0" smtClean="0"/>
              <a:t>) , 1)</a:t>
            </a:r>
            <a:r>
              <a:rPr lang="en-US" sz="2000" dirty="0"/>
              <a:t>	</a:t>
            </a:r>
            <a:r>
              <a:rPr lang="en-US" sz="2000" dirty="0" smtClean="0"/>
              <a:t>	if </a:t>
            </a:r>
            <a:r>
              <a:rPr lang="en-US" sz="2000" dirty="0" err="1" smtClean="0"/>
              <a:t>dst_ip</a:t>
            </a:r>
            <a:r>
              <a:rPr lang="en-US" sz="2000" dirty="0" smtClean="0"/>
              <a:t>(h) </a:t>
            </a:r>
            <a:r>
              <a:rPr lang="en-US" sz="2000" dirty="0"/>
              <a:t>= </a:t>
            </a:r>
            <a:r>
              <a:rPr lang="en-US" sz="2000" dirty="0" smtClean="0"/>
              <a:t>172.24.74.x</a:t>
            </a:r>
            <a:endParaRPr lang="en-US" sz="2000" dirty="0"/>
          </a:p>
        </p:txBody>
      </p:sp>
      <p:sp>
        <p:nvSpPr>
          <p:cNvPr id="15" name="TextBox 25"/>
          <p:cNvSpPr txBox="1">
            <a:spLocks noChangeArrowheads="1"/>
          </p:cNvSpPr>
          <p:nvPr/>
        </p:nvSpPr>
        <p:spPr bwMode="auto">
          <a:xfrm>
            <a:off x="1615192" y="4572000"/>
            <a:ext cx="758890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dirty="0" smtClean="0"/>
              <a:t>(</a:t>
            </a:r>
            <a:r>
              <a:rPr lang="en-US" sz="2000" dirty="0" err="1"/>
              <a:t>rw_mac</a:t>
            </a:r>
            <a:r>
              <a:rPr lang="en-US" sz="2000" dirty="0"/>
              <a:t>(</a:t>
            </a:r>
            <a:r>
              <a:rPr lang="en-US" sz="2000" dirty="0" err="1"/>
              <a:t>dec_ttl</a:t>
            </a:r>
            <a:r>
              <a:rPr lang="en-US" sz="2000" dirty="0"/>
              <a:t>(h),</a:t>
            </a:r>
            <a:r>
              <a:rPr lang="en-US" sz="2000" dirty="0" err="1"/>
              <a:t>next_mac</a:t>
            </a:r>
            <a:r>
              <a:rPr lang="en-US" sz="2000" dirty="0"/>
              <a:t>) </a:t>
            </a:r>
            <a:r>
              <a:rPr lang="en-US" sz="2000" dirty="0" smtClean="0"/>
              <a:t>, 2)</a:t>
            </a:r>
            <a:r>
              <a:rPr lang="en-US" sz="2000" dirty="0"/>
              <a:t>		if </a:t>
            </a:r>
            <a:r>
              <a:rPr lang="en-US" sz="2000" dirty="0" err="1"/>
              <a:t>dst_ip</a:t>
            </a:r>
            <a:r>
              <a:rPr lang="en-US" sz="2000" dirty="0"/>
              <a:t>(h) = </a:t>
            </a:r>
            <a:r>
              <a:rPr lang="en-US" sz="2000" dirty="0" smtClean="0"/>
              <a:t>172.24.128.x</a:t>
            </a:r>
            <a:endParaRPr lang="en-US" sz="2000" dirty="0"/>
          </a:p>
        </p:txBody>
      </p:sp>
      <p:sp>
        <p:nvSpPr>
          <p:cNvPr id="16" name="TextBox 26"/>
          <p:cNvSpPr txBox="1">
            <a:spLocks noChangeArrowheads="1"/>
          </p:cNvSpPr>
          <p:nvPr/>
        </p:nvSpPr>
        <p:spPr bwMode="auto">
          <a:xfrm>
            <a:off x="1615192" y="5105400"/>
            <a:ext cx="758890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dirty="0" smtClean="0"/>
              <a:t>(</a:t>
            </a:r>
            <a:r>
              <a:rPr lang="en-US" sz="2000" dirty="0" err="1"/>
              <a:t>rw_mac</a:t>
            </a:r>
            <a:r>
              <a:rPr lang="en-US" sz="2000" dirty="0"/>
              <a:t>(</a:t>
            </a:r>
            <a:r>
              <a:rPr lang="en-US" sz="2000" dirty="0" err="1"/>
              <a:t>dec_ttl</a:t>
            </a:r>
            <a:r>
              <a:rPr lang="en-US" sz="2000" dirty="0"/>
              <a:t>(h),</a:t>
            </a:r>
            <a:r>
              <a:rPr lang="en-US" sz="2000" dirty="0" err="1"/>
              <a:t>next_mac</a:t>
            </a:r>
            <a:r>
              <a:rPr lang="en-US" sz="2000" dirty="0"/>
              <a:t>) </a:t>
            </a:r>
            <a:r>
              <a:rPr lang="en-US" sz="2000" dirty="0" smtClean="0"/>
              <a:t>, 3)</a:t>
            </a:r>
            <a:r>
              <a:rPr lang="en-US" sz="2000" dirty="0"/>
              <a:t>		if </a:t>
            </a:r>
            <a:r>
              <a:rPr lang="en-US" sz="2000" dirty="0" err="1"/>
              <a:t>dst_ip</a:t>
            </a:r>
            <a:r>
              <a:rPr lang="en-US" sz="2000" dirty="0"/>
              <a:t>(h) = </a:t>
            </a:r>
            <a:r>
              <a:rPr lang="en-US" sz="2000" dirty="0" smtClean="0"/>
              <a:t>171.67.x.x</a:t>
            </a:r>
            <a:endParaRPr lang="en-US" sz="2000" dirty="0"/>
          </a:p>
        </p:txBody>
      </p:sp>
      <p:cxnSp>
        <p:nvCxnSpPr>
          <p:cNvPr id="17" name="Straight Connector 16"/>
          <p:cNvCxnSpPr>
            <a:stCxn id="7" idx="3"/>
          </p:cNvCxnSpPr>
          <p:nvPr/>
        </p:nvCxnSpPr>
        <p:spPr>
          <a:xfrm flipH="1">
            <a:off x="6451600" y="3048000"/>
            <a:ext cx="342900" cy="457200"/>
          </a:xfrm>
          <a:prstGeom prst="line">
            <a:avLst/>
          </a:prstGeom>
        </p:spPr>
        <p:style>
          <a:lnRef idx="2">
            <a:schemeClr val="dk1"/>
          </a:lnRef>
          <a:fillRef idx="0">
            <a:schemeClr val="dk1"/>
          </a:fillRef>
          <a:effectRef idx="1">
            <a:schemeClr val="dk1"/>
          </a:effectRef>
          <a:fontRef idx="minor">
            <a:schemeClr val="tx1"/>
          </a:fontRef>
        </p:style>
      </p:cxnSp>
      <p:sp>
        <p:nvSpPr>
          <p:cNvPr id="18" name="TextBox 19"/>
          <p:cNvSpPr txBox="1">
            <a:spLocks noChangeArrowheads="1"/>
          </p:cNvSpPr>
          <p:nvPr/>
        </p:nvSpPr>
        <p:spPr bwMode="auto">
          <a:xfrm>
            <a:off x="-16106" y="4572000"/>
            <a:ext cx="140269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dirty="0" smtClean="0">
                <a:solidFill>
                  <a:srgbClr val="3668C4"/>
                </a:solidFill>
                <a:latin typeface="Century Schoolbook" charset="0"/>
              </a:rPr>
              <a:t>T(</a:t>
            </a:r>
            <a:r>
              <a:rPr lang="en-US" dirty="0">
                <a:solidFill>
                  <a:srgbClr val="3668C4"/>
                </a:solidFill>
                <a:latin typeface="Century Schoolbook" charset="0"/>
              </a:rPr>
              <a:t>h, p) =</a:t>
            </a:r>
          </a:p>
          <a:p>
            <a:pPr eaLnBrk="1" hangingPunct="1"/>
            <a:endParaRPr lang="en-US" dirty="0"/>
          </a:p>
        </p:txBody>
      </p:sp>
    </p:spTree>
    <p:extLst>
      <p:ext uri="{BB962C8B-B14F-4D97-AF65-F5344CB8AC3E}">
        <p14:creationId xmlns:p14="http://schemas.microsoft.com/office/powerpoint/2010/main" val="2859613798"/>
      </p:ext>
    </p:extLst>
  </p:cSld>
  <p:clrMapOvr>
    <a:masterClrMapping/>
  </p:clrMapOvr>
  <mc:AlternateContent xmlns:mc="http://schemas.openxmlformats.org/markup-compatibility/2006" xmlns:p14="http://schemas.microsoft.com/office/powerpoint/2010/main">
    <mc:Choice Requires="p14">
      <p:transition p14:dur="0" advTm="466"/>
    </mc:Choice>
    <mc:Fallback xmlns="">
      <p:transition advTm="466"/>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5" name="Straight Arrow Connector 94"/>
          <p:cNvCxnSpPr/>
          <p:nvPr/>
        </p:nvCxnSpPr>
        <p:spPr>
          <a:xfrm flipV="1">
            <a:off x="7189470" y="4093656"/>
            <a:ext cx="662940" cy="29510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 name="Title 1"/>
          <p:cNvSpPr>
            <a:spLocks noGrp="1"/>
          </p:cNvSpPr>
          <p:nvPr>
            <p:ph type="title"/>
          </p:nvPr>
        </p:nvSpPr>
        <p:spPr/>
        <p:txBody>
          <a:bodyPr/>
          <a:lstStyle/>
          <a:p>
            <a:r>
              <a:rPr lang="en-US" sz="4000" b="1" dirty="0" smtClean="0">
                <a:solidFill>
                  <a:srgbClr val="0070C0"/>
                </a:solidFill>
                <a:effectLst>
                  <a:outerShdw blurRad="38100" dist="38100" dir="2700000" algn="tl">
                    <a:srgbClr val="000000">
                      <a:alpha val="43137"/>
                    </a:srgbClr>
                  </a:outerShdw>
                </a:effectLst>
              </a:rPr>
              <a:t>Composition, Inversion</a:t>
            </a:r>
            <a:endParaRPr lang="en-US" sz="4000" b="1" dirty="0">
              <a:solidFill>
                <a:srgbClr val="0070C0"/>
              </a:solidFill>
              <a:effectLst>
                <a:outerShdw blurRad="38100" dist="38100" dir="2700000" algn="tl">
                  <a:srgbClr val="000000">
                    <a:alpha val="43137"/>
                  </a:srgbClr>
                </a:outerShdw>
              </a:effectLst>
            </a:endParaRPr>
          </a:p>
        </p:txBody>
      </p:sp>
      <p:cxnSp>
        <p:nvCxnSpPr>
          <p:cNvPr id="7" name="Straight Arrow Connector 6"/>
          <p:cNvCxnSpPr/>
          <p:nvPr/>
        </p:nvCxnSpPr>
        <p:spPr>
          <a:xfrm flipV="1">
            <a:off x="841269" y="3773321"/>
            <a:ext cx="508235" cy="35049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8" name="Straight Arrow Connector 7"/>
          <p:cNvCxnSpPr/>
          <p:nvPr/>
        </p:nvCxnSpPr>
        <p:spPr>
          <a:xfrm flipV="1">
            <a:off x="841269" y="3369436"/>
            <a:ext cx="0" cy="75438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9" name="Straight Arrow Connector 8"/>
          <p:cNvCxnSpPr/>
          <p:nvPr/>
        </p:nvCxnSpPr>
        <p:spPr>
          <a:xfrm>
            <a:off x="841269" y="4123816"/>
            <a:ext cx="82296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1" name="Straight Connector 10"/>
          <p:cNvCxnSpPr>
            <a:stCxn id="5" idx="4"/>
            <a:endCxn id="6" idx="2"/>
          </p:cNvCxnSpPr>
          <p:nvPr/>
        </p:nvCxnSpPr>
        <p:spPr>
          <a:xfrm>
            <a:off x="2651760" y="3531870"/>
            <a:ext cx="109728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2" name="Straight Connector 11"/>
          <p:cNvCxnSpPr>
            <a:stCxn id="6" idx="4"/>
            <a:endCxn id="10" idx="2"/>
          </p:cNvCxnSpPr>
          <p:nvPr/>
        </p:nvCxnSpPr>
        <p:spPr>
          <a:xfrm>
            <a:off x="4777740" y="3531870"/>
            <a:ext cx="123444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9" name="Straight Connector 18"/>
          <p:cNvCxnSpPr>
            <a:endCxn id="5" idx="2"/>
          </p:cNvCxnSpPr>
          <p:nvPr/>
        </p:nvCxnSpPr>
        <p:spPr>
          <a:xfrm>
            <a:off x="1073035" y="3530831"/>
            <a:ext cx="550025" cy="1040"/>
          </a:xfrm>
          <a:prstGeom prst="line">
            <a:avLst/>
          </a:prstGeom>
        </p:spPr>
        <p:style>
          <a:lnRef idx="2">
            <a:schemeClr val="accent2"/>
          </a:lnRef>
          <a:fillRef idx="0">
            <a:schemeClr val="accent2"/>
          </a:fillRef>
          <a:effectRef idx="1">
            <a:schemeClr val="accent2"/>
          </a:effectRef>
          <a:fontRef idx="minor">
            <a:schemeClr val="tx1"/>
          </a:fontRef>
        </p:style>
      </p:cxnSp>
      <p:cxnSp>
        <p:nvCxnSpPr>
          <p:cNvPr id="44" name="Curved Connector 43"/>
          <p:cNvCxnSpPr>
            <a:stCxn id="42" idx="3"/>
            <a:endCxn id="90" idx="1"/>
          </p:cNvCxnSpPr>
          <p:nvPr/>
        </p:nvCxnSpPr>
        <p:spPr>
          <a:xfrm rot="16200000" flipH="1">
            <a:off x="1981978" y="2932922"/>
            <a:ext cx="399530" cy="2057400"/>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3172179" y="3722334"/>
            <a:ext cx="849003" cy="360099"/>
          </a:xfrm>
          <a:prstGeom prst="rect">
            <a:avLst/>
          </a:prstGeom>
          <a:noFill/>
        </p:spPr>
        <p:txBody>
          <a:bodyPr wrap="none" lIns="82296" tIns="41148" rIns="82296" bIns="41148" rtlCol="0">
            <a:spAutoFit/>
          </a:bodyPr>
          <a:lstStyle/>
          <a:p>
            <a:r>
              <a:rPr lang="en-US" dirty="0" smtClean="0"/>
              <a:t>T</a:t>
            </a:r>
            <a:r>
              <a:rPr lang="en-US" baseline="-25000" dirty="0" smtClean="0"/>
              <a:t>1</a:t>
            </a:r>
            <a:r>
              <a:rPr lang="en-US" dirty="0" smtClean="0"/>
              <a:t>(h, p)</a:t>
            </a:r>
            <a:endParaRPr lang="en-US" dirty="0"/>
          </a:p>
        </p:txBody>
      </p:sp>
      <p:sp>
        <p:nvSpPr>
          <p:cNvPr id="42" name="Oval 41"/>
          <p:cNvSpPr/>
          <p:nvPr/>
        </p:nvSpPr>
        <p:spPr>
          <a:xfrm>
            <a:off x="1143000" y="3703320"/>
            <a:ext cx="68580" cy="68580"/>
          </a:xfrm>
          <a:prstGeom prst="ellipse">
            <a:avLst/>
          </a:prstGeom>
          <a:solidFill>
            <a:schemeClr val="accent3">
              <a:lumMod val="60000"/>
              <a:lumOff val="40000"/>
            </a:schemeClr>
          </a:solidFill>
          <a:ln>
            <a:solidFill>
              <a:schemeClr val="accent3">
                <a:lumMod val="75000"/>
              </a:schemeClr>
            </a:solidFill>
          </a:ln>
        </p:spPr>
        <p:style>
          <a:lnRef idx="1">
            <a:schemeClr val="accent3"/>
          </a:lnRef>
          <a:fillRef idx="3">
            <a:schemeClr val="accent3"/>
          </a:fillRef>
          <a:effectRef idx="2">
            <a:schemeClr val="accent3"/>
          </a:effectRef>
          <a:fontRef idx="minor">
            <a:schemeClr val="lt1"/>
          </a:fontRef>
        </p:style>
        <p:txBody>
          <a:bodyPr lIns="82296" tIns="41148" rIns="82296" bIns="41148" anchor="ctr"/>
          <a:lstStyle/>
          <a:p>
            <a:pPr algn="ctr">
              <a:defRPr/>
            </a:pPr>
            <a:endParaRPr lang="en-US"/>
          </a:p>
        </p:txBody>
      </p:sp>
      <p:cxnSp>
        <p:nvCxnSpPr>
          <p:cNvPr id="72" name="Straight Connector 71"/>
          <p:cNvCxnSpPr>
            <a:stCxn id="5" idx="3"/>
          </p:cNvCxnSpPr>
          <p:nvPr/>
        </p:nvCxnSpPr>
        <p:spPr>
          <a:xfrm>
            <a:off x="2137410" y="3771900"/>
            <a:ext cx="514350" cy="480060"/>
          </a:xfrm>
          <a:prstGeom prst="line">
            <a:avLst/>
          </a:prstGeom>
        </p:spPr>
        <p:style>
          <a:lnRef idx="2">
            <a:schemeClr val="accent2"/>
          </a:lnRef>
          <a:fillRef idx="0">
            <a:schemeClr val="accent2"/>
          </a:fillRef>
          <a:effectRef idx="1">
            <a:schemeClr val="accent2"/>
          </a:effectRef>
          <a:fontRef idx="minor">
            <a:schemeClr val="tx1"/>
          </a:fontRef>
        </p:style>
      </p:cxnSp>
      <p:cxnSp>
        <p:nvCxnSpPr>
          <p:cNvPr id="75" name="Straight Connector 74"/>
          <p:cNvCxnSpPr/>
          <p:nvPr/>
        </p:nvCxnSpPr>
        <p:spPr>
          <a:xfrm>
            <a:off x="4229100" y="3771900"/>
            <a:ext cx="514350" cy="480060"/>
          </a:xfrm>
          <a:prstGeom prst="line">
            <a:avLst/>
          </a:prstGeom>
        </p:spPr>
        <p:style>
          <a:lnRef idx="2">
            <a:schemeClr val="accent2"/>
          </a:lnRef>
          <a:fillRef idx="0">
            <a:schemeClr val="accent2"/>
          </a:fillRef>
          <a:effectRef idx="1">
            <a:schemeClr val="accent2"/>
          </a:effectRef>
          <a:fontRef idx="minor">
            <a:schemeClr val="tx1"/>
          </a:fontRef>
        </p:style>
      </p:cxnSp>
      <p:cxnSp>
        <p:nvCxnSpPr>
          <p:cNvPr id="76" name="Straight Connector 75"/>
          <p:cNvCxnSpPr/>
          <p:nvPr/>
        </p:nvCxnSpPr>
        <p:spPr>
          <a:xfrm>
            <a:off x="6560820" y="3771900"/>
            <a:ext cx="514350" cy="480060"/>
          </a:xfrm>
          <a:prstGeom prst="line">
            <a:avLst/>
          </a:prstGeom>
        </p:spPr>
        <p:style>
          <a:lnRef idx="2">
            <a:schemeClr val="accent2"/>
          </a:lnRef>
          <a:fillRef idx="0">
            <a:schemeClr val="accent2"/>
          </a:fillRef>
          <a:effectRef idx="1">
            <a:schemeClr val="accent2"/>
          </a:effectRef>
          <a:fontRef idx="minor">
            <a:schemeClr val="tx1"/>
          </a:fontRef>
        </p:style>
      </p:cxnSp>
      <p:cxnSp>
        <p:nvCxnSpPr>
          <p:cNvPr id="77" name="Straight Connector 76"/>
          <p:cNvCxnSpPr>
            <a:stCxn id="5" idx="1"/>
          </p:cNvCxnSpPr>
          <p:nvPr/>
        </p:nvCxnSpPr>
        <p:spPr>
          <a:xfrm flipV="1">
            <a:off x="2137410" y="2948940"/>
            <a:ext cx="514350" cy="342900"/>
          </a:xfrm>
          <a:prstGeom prst="line">
            <a:avLst/>
          </a:prstGeom>
        </p:spPr>
        <p:style>
          <a:lnRef idx="2">
            <a:schemeClr val="accent2"/>
          </a:lnRef>
          <a:fillRef idx="0">
            <a:schemeClr val="accent2"/>
          </a:fillRef>
          <a:effectRef idx="1">
            <a:schemeClr val="accent2"/>
          </a:effectRef>
          <a:fontRef idx="minor">
            <a:schemeClr val="tx1"/>
          </a:fontRef>
        </p:style>
      </p:cxnSp>
      <p:cxnSp>
        <p:nvCxnSpPr>
          <p:cNvPr id="80" name="Straight Connector 79"/>
          <p:cNvCxnSpPr/>
          <p:nvPr/>
        </p:nvCxnSpPr>
        <p:spPr>
          <a:xfrm flipV="1">
            <a:off x="4229100" y="2948940"/>
            <a:ext cx="514350" cy="342900"/>
          </a:xfrm>
          <a:prstGeom prst="line">
            <a:avLst/>
          </a:prstGeom>
        </p:spPr>
        <p:style>
          <a:lnRef idx="2">
            <a:schemeClr val="accent2"/>
          </a:lnRef>
          <a:fillRef idx="0">
            <a:schemeClr val="accent2"/>
          </a:fillRef>
          <a:effectRef idx="1">
            <a:schemeClr val="accent2"/>
          </a:effectRef>
          <a:fontRef idx="minor">
            <a:schemeClr val="tx1"/>
          </a:fontRef>
        </p:style>
      </p:cxnSp>
      <p:sp>
        <p:nvSpPr>
          <p:cNvPr id="5" name="Can 4"/>
          <p:cNvSpPr/>
          <p:nvPr/>
        </p:nvSpPr>
        <p:spPr>
          <a:xfrm>
            <a:off x="1623060" y="3291840"/>
            <a:ext cx="1028700" cy="480060"/>
          </a:xfrm>
          <a:prstGeom prst="can">
            <a:avLst>
              <a:gd name="adj" fmla="val 38062"/>
            </a:avLst>
          </a:prstGeom>
        </p:spPr>
        <p:style>
          <a:lnRef idx="1">
            <a:schemeClr val="accent2"/>
          </a:lnRef>
          <a:fillRef idx="3">
            <a:schemeClr val="accent2"/>
          </a:fillRef>
          <a:effectRef idx="2">
            <a:schemeClr val="accent2"/>
          </a:effectRef>
          <a:fontRef idx="minor">
            <a:schemeClr val="lt1"/>
          </a:fontRef>
        </p:style>
        <p:txBody>
          <a:bodyPr lIns="82296" tIns="41148" rIns="82296" bIns="41148" anchor="ctr"/>
          <a:lstStyle/>
          <a:p>
            <a:pPr algn="ctr">
              <a:defRPr/>
            </a:pPr>
            <a:r>
              <a:rPr lang="en-US" dirty="0" smtClean="0"/>
              <a:t>R1</a:t>
            </a:r>
            <a:endParaRPr lang="en-US" dirty="0"/>
          </a:p>
        </p:txBody>
      </p:sp>
      <p:sp>
        <p:nvSpPr>
          <p:cNvPr id="6" name="Can 5"/>
          <p:cNvSpPr/>
          <p:nvPr/>
        </p:nvSpPr>
        <p:spPr>
          <a:xfrm>
            <a:off x="3749040" y="3291840"/>
            <a:ext cx="1028700" cy="480060"/>
          </a:xfrm>
          <a:prstGeom prst="can">
            <a:avLst>
              <a:gd name="adj" fmla="val 38062"/>
            </a:avLst>
          </a:prstGeom>
        </p:spPr>
        <p:style>
          <a:lnRef idx="1">
            <a:schemeClr val="accent2"/>
          </a:lnRef>
          <a:fillRef idx="3">
            <a:schemeClr val="accent2"/>
          </a:fillRef>
          <a:effectRef idx="2">
            <a:schemeClr val="accent2"/>
          </a:effectRef>
          <a:fontRef idx="minor">
            <a:schemeClr val="lt1"/>
          </a:fontRef>
        </p:style>
        <p:txBody>
          <a:bodyPr lIns="82296" tIns="41148" rIns="82296" bIns="41148" anchor="ctr"/>
          <a:lstStyle/>
          <a:p>
            <a:pPr algn="ctr">
              <a:defRPr/>
            </a:pPr>
            <a:r>
              <a:rPr lang="en-US" dirty="0" smtClean="0"/>
              <a:t>R2</a:t>
            </a:r>
            <a:endParaRPr lang="en-US" dirty="0"/>
          </a:p>
        </p:txBody>
      </p:sp>
      <p:cxnSp>
        <p:nvCxnSpPr>
          <p:cNvPr id="81" name="Straight Connector 80"/>
          <p:cNvCxnSpPr/>
          <p:nvPr/>
        </p:nvCxnSpPr>
        <p:spPr>
          <a:xfrm flipV="1">
            <a:off x="6492240" y="2948940"/>
            <a:ext cx="514350" cy="342900"/>
          </a:xfrm>
          <a:prstGeom prst="line">
            <a:avLst/>
          </a:prstGeom>
        </p:spPr>
        <p:style>
          <a:lnRef idx="2">
            <a:schemeClr val="accent2"/>
          </a:lnRef>
          <a:fillRef idx="0">
            <a:schemeClr val="accent2"/>
          </a:fillRef>
          <a:effectRef idx="1">
            <a:schemeClr val="accent2"/>
          </a:effectRef>
          <a:fontRef idx="minor">
            <a:schemeClr val="tx1"/>
          </a:fontRef>
        </p:style>
      </p:cxnSp>
      <p:sp>
        <p:nvSpPr>
          <p:cNvPr id="10" name="Can 9"/>
          <p:cNvSpPr/>
          <p:nvPr/>
        </p:nvSpPr>
        <p:spPr>
          <a:xfrm>
            <a:off x="6012180" y="3291840"/>
            <a:ext cx="1028700" cy="480060"/>
          </a:xfrm>
          <a:prstGeom prst="can">
            <a:avLst>
              <a:gd name="adj" fmla="val 38062"/>
            </a:avLst>
          </a:prstGeom>
        </p:spPr>
        <p:style>
          <a:lnRef idx="1">
            <a:schemeClr val="accent2"/>
          </a:lnRef>
          <a:fillRef idx="3">
            <a:schemeClr val="accent2"/>
          </a:fillRef>
          <a:effectRef idx="2">
            <a:schemeClr val="accent2"/>
          </a:effectRef>
          <a:fontRef idx="minor">
            <a:schemeClr val="lt1"/>
          </a:fontRef>
        </p:style>
        <p:txBody>
          <a:bodyPr lIns="82296" tIns="41148" rIns="82296" bIns="41148" anchor="ctr"/>
          <a:lstStyle/>
          <a:p>
            <a:pPr algn="ctr">
              <a:defRPr/>
            </a:pPr>
            <a:r>
              <a:rPr lang="en-US" dirty="0" smtClean="0"/>
              <a:t>R3</a:t>
            </a:r>
            <a:endParaRPr lang="en-US" dirty="0"/>
          </a:p>
        </p:txBody>
      </p:sp>
      <p:cxnSp>
        <p:nvCxnSpPr>
          <p:cNvPr id="87" name="Straight Arrow Connector 86"/>
          <p:cNvCxnSpPr/>
          <p:nvPr/>
        </p:nvCxnSpPr>
        <p:spPr>
          <a:xfrm flipV="1">
            <a:off x="3076998" y="4077896"/>
            <a:ext cx="617221" cy="31086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88" name="Straight Arrow Connector 87"/>
          <p:cNvCxnSpPr/>
          <p:nvPr/>
        </p:nvCxnSpPr>
        <p:spPr>
          <a:xfrm flipV="1">
            <a:off x="3076998" y="3634380"/>
            <a:ext cx="0" cy="75438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89" name="Straight Arrow Connector 88"/>
          <p:cNvCxnSpPr/>
          <p:nvPr/>
        </p:nvCxnSpPr>
        <p:spPr>
          <a:xfrm>
            <a:off x="3076998" y="4388760"/>
            <a:ext cx="82296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90" name="Oval 89"/>
          <p:cNvSpPr/>
          <p:nvPr/>
        </p:nvSpPr>
        <p:spPr>
          <a:xfrm>
            <a:off x="3200400" y="4151344"/>
            <a:ext cx="68580" cy="68580"/>
          </a:xfrm>
          <a:prstGeom prst="ellipse">
            <a:avLst/>
          </a:prstGeom>
          <a:solidFill>
            <a:schemeClr val="accent3">
              <a:lumMod val="60000"/>
              <a:lumOff val="40000"/>
            </a:schemeClr>
          </a:solidFill>
          <a:ln>
            <a:solidFill>
              <a:schemeClr val="accent3">
                <a:lumMod val="75000"/>
              </a:schemeClr>
            </a:solidFill>
          </a:ln>
        </p:spPr>
        <p:style>
          <a:lnRef idx="1">
            <a:schemeClr val="accent3"/>
          </a:lnRef>
          <a:fillRef idx="3">
            <a:schemeClr val="accent3"/>
          </a:fillRef>
          <a:effectRef idx="2">
            <a:schemeClr val="accent3"/>
          </a:effectRef>
          <a:fontRef idx="minor">
            <a:schemeClr val="lt1"/>
          </a:fontRef>
        </p:style>
        <p:txBody>
          <a:bodyPr lIns="82296" tIns="41148" rIns="82296" bIns="41148" anchor="ctr"/>
          <a:lstStyle/>
          <a:p>
            <a:pPr algn="ctr">
              <a:defRPr/>
            </a:pPr>
            <a:endParaRPr lang="en-US"/>
          </a:p>
        </p:txBody>
      </p:sp>
      <p:cxnSp>
        <p:nvCxnSpPr>
          <p:cNvPr id="91" name="Straight Arrow Connector 90"/>
          <p:cNvCxnSpPr/>
          <p:nvPr/>
        </p:nvCxnSpPr>
        <p:spPr>
          <a:xfrm flipV="1">
            <a:off x="5184704" y="3812952"/>
            <a:ext cx="548641" cy="27432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92" name="Straight Arrow Connector 91"/>
          <p:cNvCxnSpPr/>
          <p:nvPr/>
        </p:nvCxnSpPr>
        <p:spPr>
          <a:xfrm flipV="1">
            <a:off x="5184704" y="3332892"/>
            <a:ext cx="0" cy="75438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93" name="Straight Arrow Connector 92"/>
          <p:cNvCxnSpPr/>
          <p:nvPr/>
        </p:nvCxnSpPr>
        <p:spPr>
          <a:xfrm>
            <a:off x="5184704" y="4087272"/>
            <a:ext cx="82296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94" name="Oval 93"/>
          <p:cNvSpPr/>
          <p:nvPr/>
        </p:nvSpPr>
        <p:spPr>
          <a:xfrm>
            <a:off x="5394960" y="3758045"/>
            <a:ext cx="68580" cy="68580"/>
          </a:xfrm>
          <a:prstGeom prst="ellipse">
            <a:avLst/>
          </a:prstGeom>
          <a:solidFill>
            <a:schemeClr val="accent3">
              <a:lumMod val="60000"/>
              <a:lumOff val="40000"/>
            </a:schemeClr>
          </a:solidFill>
          <a:ln>
            <a:solidFill>
              <a:schemeClr val="accent3">
                <a:lumMod val="75000"/>
              </a:schemeClr>
            </a:solidFill>
          </a:ln>
        </p:spPr>
        <p:style>
          <a:lnRef idx="1">
            <a:schemeClr val="accent3"/>
          </a:lnRef>
          <a:fillRef idx="3">
            <a:schemeClr val="accent3"/>
          </a:fillRef>
          <a:effectRef idx="2">
            <a:schemeClr val="accent3"/>
          </a:effectRef>
          <a:fontRef idx="minor">
            <a:schemeClr val="lt1"/>
          </a:fontRef>
        </p:style>
        <p:txBody>
          <a:bodyPr lIns="82296" tIns="41148" rIns="82296" bIns="41148" anchor="ctr"/>
          <a:lstStyle/>
          <a:p>
            <a:pPr algn="ctr">
              <a:defRPr/>
            </a:pPr>
            <a:endParaRPr lang="en-US"/>
          </a:p>
        </p:txBody>
      </p:sp>
      <p:cxnSp>
        <p:nvCxnSpPr>
          <p:cNvPr id="96" name="Straight Arrow Connector 95"/>
          <p:cNvCxnSpPr/>
          <p:nvPr/>
        </p:nvCxnSpPr>
        <p:spPr>
          <a:xfrm flipV="1">
            <a:off x="7189470" y="3651516"/>
            <a:ext cx="0" cy="75438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97" name="Straight Arrow Connector 96"/>
          <p:cNvCxnSpPr/>
          <p:nvPr/>
        </p:nvCxnSpPr>
        <p:spPr>
          <a:xfrm>
            <a:off x="7189470" y="4405896"/>
            <a:ext cx="82296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99" name="Straight Connector 98"/>
          <p:cNvCxnSpPr/>
          <p:nvPr/>
        </p:nvCxnSpPr>
        <p:spPr>
          <a:xfrm>
            <a:off x="7040880" y="3545378"/>
            <a:ext cx="123444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03" name="Curved Connector 102"/>
          <p:cNvCxnSpPr>
            <a:stCxn id="90" idx="5"/>
            <a:endCxn id="94" idx="2"/>
          </p:cNvCxnSpPr>
          <p:nvPr/>
        </p:nvCxnSpPr>
        <p:spPr>
          <a:xfrm rot="5400000" flipH="1" flipV="1">
            <a:off x="4118175" y="2933096"/>
            <a:ext cx="417546" cy="2136023"/>
          </a:xfrm>
          <a:prstGeom prst="curvedConnector4">
            <a:avLst>
              <a:gd name="adj1" fmla="val -54748"/>
              <a:gd name="adj2" fmla="val 50235"/>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6" name="Curved Connector 105"/>
          <p:cNvCxnSpPr/>
          <p:nvPr/>
        </p:nvCxnSpPr>
        <p:spPr>
          <a:xfrm>
            <a:off x="5394960" y="3771554"/>
            <a:ext cx="2125980" cy="411827"/>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112" name="Oval 111"/>
          <p:cNvSpPr/>
          <p:nvPr/>
        </p:nvSpPr>
        <p:spPr>
          <a:xfrm>
            <a:off x="1143000" y="3703320"/>
            <a:ext cx="68580" cy="68580"/>
          </a:xfrm>
          <a:prstGeom prst="ellipse">
            <a:avLst/>
          </a:prstGeom>
          <a:solidFill>
            <a:schemeClr val="accent3">
              <a:lumMod val="60000"/>
              <a:lumOff val="40000"/>
            </a:schemeClr>
          </a:solidFill>
          <a:ln>
            <a:solidFill>
              <a:schemeClr val="accent3">
                <a:lumMod val="75000"/>
              </a:schemeClr>
            </a:solidFill>
          </a:ln>
        </p:spPr>
        <p:style>
          <a:lnRef idx="1">
            <a:schemeClr val="accent3"/>
          </a:lnRef>
          <a:fillRef idx="3">
            <a:schemeClr val="accent3"/>
          </a:fillRef>
          <a:effectRef idx="2">
            <a:schemeClr val="accent3"/>
          </a:effectRef>
          <a:fontRef idx="minor">
            <a:schemeClr val="lt1"/>
          </a:fontRef>
        </p:style>
        <p:txBody>
          <a:bodyPr lIns="82296" tIns="41148" rIns="82296" bIns="41148" anchor="ctr"/>
          <a:lstStyle/>
          <a:p>
            <a:pPr algn="ctr">
              <a:defRPr/>
            </a:pPr>
            <a:endParaRPr lang="en-US"/>
          </a:p>
        </p:txBody>
      </p:sp>
      <p:pic>
        <p:nvPicPr>
          <p:cNvPr id="176" name="Picture 175"/>
          <p:cNvPicPr>
            <a:picLocks noChangeAspect="1"/>
          </p:cNvPicPr>
          <p:nvPr/>
        </p:nvPicPr>
        <p:blipFill>
          <a:blip r:embed="rId4"/>
          <a:stretch>
            <a:fillRect/>
          </a:stretch>
        </p:blipFill>
        <p:spPr>
          <a:xfrm>
            <a:off x="7075170" y="3836237"/>
            <a:ext cx="1508760" cy="226927"/>
          </a:xfrm>
          <a:prstGeom prst="rect">
            <a:avLst/>
          </a:prstGeom>
        </p:spPr>
      </p:pic>
      <p:sp>
        <p:nvSpPr>
          <p:cNvPr id="73" name="Content Placeholder 5"/>
          <p:cNvSpPr>
            <a:spLocks noGrp="1"/>
          </p:cNvSpPr>
          <p:nvPr>
            <p:ph idx="1"/>
          </p:nvPr>
        </p:nvSpPr>
        <p:spPr>
          <a:xfrm>
            <a:off x="611975" y="1600200"/>
            <a:ext cx="8170517" cy="4375297"/>
          </a:xfrm>
        </p:spPr>
        <p:txBody>
          <a:bodyPr>
            <a:normAutofit fontScale="92500" lnSpcReduction="10000"/>
          </a:bodyPr>
          <a:lstStyle/>
          <a:p>
            <a:r>
              <a:rPr lang="en-US" dirty="0" smtClean="0">
                <a:solidFill>
                  <a:srgbClr val="0070C0"/>
                </a:solidFill>
              </a:rPr>
              <a:t>Theorem:</a:t>
            </a:r>
            <a:r>
              <a:rPr lang="en-US" dirty="0" smtClean="0"/>
              <a:t> </a:t>
            </a:r>
            <a:r>
              <a:rPr lang="en-US" dirty="0"/>
              <a:t> </a:t>
            </a:r>
            <a:r>
              <a:rPr lang="en-US" dirty="0" smtClean="0"/>
              <a:t>Network behavior = composition of router transfer functions </a:t>
            </a:r>
            <a:r>
              <a:rPr lang="en-US" dirty="0" smtClean="0">
                <a:solidFill>
                  <a:srgbClr val="0070C0"/>
                </a:solidFill>
              </a:rPr>
              <a:t>(Compositionality)</a:t>
            </a:r>
          </a:p>
          <a:p>
            <a:endParaRPr lang="en-US" dirty="0"/>
          </a:p>
          <a:p>
            <a:endParaRPr lang="en-US" dirty="0" smtClean="0"/>
          </a:p>
          <a:p>
            <a:pPr marL="0" indent="0">
              <a:buNone/>
            </a:pPr>
            <a:endParaRPr lang="en-US" dirty="0" smtClean="0"/>
          </a:p>
          <a:p>
            <a:endParaRPr lang="en-US" dirty="0" smtClean="0"/>
          </a:p>
          <a:p>
            <a:r>
              <a:rPr lang="en-US" dirty="0" smtClean="0">
                <a:solidFill>
                  <a:srgbClr val="0070C0"/>
                </a:solidFill>
              </a:rPr>
              <a:t>Theorem:</a:t>
            </a:r>
            <a:r>
              <a:rPr lang="en-US" dirty="0" smtClean="0"/>
              <a:t> given header h at destination p, we can invert to find (</a:t>
            </a:r>
            <a:r>
              <a:rPr lang="en-US" dirty="0" err="1" smtClean="0"/>
              <a:t>h’,s</a:t>
            </a:r>
            <a:r>
              <a:rPr lang="en-US" dirty="0" smtClean="0"/>
              <a:t>): headers sent at source s’ to produce (</a:t>
            </a:r>
            <a:r>
              <a:rPr lang="en-US" dirty="0" err="1" smtClean="0"/>
              <a:t>h,p</a:t>
            </a:r>
            <a:r>
              <a:rPr lang="en-US" dirty="0" smtClean="0"/>
              <a:t>) </a:t>
            </a:r>
            <a:r>
              <a:rPr lang="en-US" dirty="0" smtClean="0">
                <a:solidFill>
                  <a:srgbClr val="0070C0"/>
                </a:solidFill>
              </a:rPr>
              <a:t>(Inversion)</a:t>
            </a:r>
          </a:p>
          <a:p>
            <a:endParaRPr lang="en-US" dirty="0"/>
          </a:p>
          <a:p>
            <a:endParaRPr lang="en-US" dirty="0" smtClean="0"/>
          </a:p>
          <a:p>
            <a:endParaRPr lang="en-US" dirty="0"/>
          </a:p>
          <a:p>
            <a:endParaRPr lang="en-US" dirty="0" smtClean="0"/>
          </a:p>
          <a:p>
            <a:endParaRPr lang="en-US" dirty="0"/>
          </a:p>
        </p:txBody>
      </p:sp>
      <p:pic>
        <p:nvPicPr>
          <p:cNvPr id="46" name="Picture 45"/>
          <p:cNvPicPr>
            <a:picLocks noChangeAspect="1"/>
          </p:cNvPicPr>
          <p:nvPr/>
        </p:nvPicPr>
        <p:blipFill>
          <a:blip r:embed="rId5"/>
          <a:stretch>
            <a:fillRect/>
          </a:stretch>
        </p:blipFill>
        <p:spPr>
          <a:xfrm>
            <a:off x="5184704" y="3470509"/>
            <a:ext cx="1231900" cy="251825"/>
          </a:xfrm>
          <a:prstGeom prst="rect">
            <a:avLst/>
          </a:prstGeom>
        </p:spPr>
      </p:pic>
      <p:sp>
        <p:nvSpPr>
          <p:cNvPr id="15" name="Rectangle 14"/>
          <p:cNvSpPr/>
          <p:nvPr/>
        </p:nvSpPr>
        <p:spPr>
          <a:xfrm>
            <a:off x="1349504" y="2677293"/>
            <a:ext cx="5850567" cy="1774572"/>
          </a:xfrm>
          <a:prstGeom prst="rect">
            <a:avLst/>
          </a:prstGeom>
          <a:gradFill flip="none" rotWithShape="1">
            <a:gsLst>
              <a:gs pos="0">
                <a:schemeClr val="accent4">
                  <a:tint val="100000"/>
                  <a:shade val="100000"/>
                  <a:satMod val="130000"/>
                  <a:alpha val="71000"/>
                </a:schemeClr>
              </a:gs>
              <a:gs pos="100000">
                <a:schemeClr val="accent4">
                  <a:tint val="50000"/>
                  <a:shade val="100000"/>
                  <a:satMod val="350000"/>
                  <a:alpha val="71000"/>
                </a:schemeClr>
              </a:gs>
            </a:gsLst>
            <a:lin ang="16200000" scaled="0"/>
            <a:tileRect/>
          </a:gra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pic>
        <p:nvPicPr>
          <p:cNvPr id="114" name="Picture 113"/>
          <p:cNvPicPr>
            <a:picLocks noChangeAspect="1"/>
          </p:cNvPicPr>
          <p:nvPr/>
        </p:nvPicPr>
        <p:blipFill>
          <a:blip r:embed="rId4"/>
          <a:stretch>
            <a:fillRect/>
          </a:stretch>
        </p:blipFill>
        <p:spPr>
          <a:xfrm>
            <a:off x="2363092" y="3301183"/>
            <a:ext cx="3732015" cy="561319"/>
          </a:xfrm>
          <a:prstGeom prst="rect">
            <a:avLst/>
          </a:prstGeom>
        </p:spPr>
      </p:pic>
    </p:spTree>
    <p:custDataLst>
      <p:tags r:id="rId1"/>
    </p:custDataLst>
    <p:extLst>
      <p:ext uri="{BB962C8B-B14F-4D97-AF65-F5344CB8AC3E}">
        <p14:creationId xmlns:p14="http://schemas.microsoft.com/office/powerpoint/2010/main" val="2736371774"/>
      </p:ext>
    </p:extLst>
  </p:cSld>
  <p:clrMapOvr>
    <a:masterClrMapping/>
  </p:clrMapOvr>
  <mc:AlternateContent xmlns:mc="http://schemas.openxmlformats.org/markup-compatibility/2006" xmlns:p14="http://schemas.microsoft.com/office/powerpoint/2010/main">
    <mc:Choice Requires="p14">
      <p:transition p14:dur="0" advTm="52911"/>
    </mc:Choice>
    <mc:Fallback xmlns="">
      <p:transition advTm="5291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500"/>
                                        <p:tgtEl>
                                          <p:spTgt spid="4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fade">
                                      <p:cBhvr>
                                        <p:cTn id="21" dur="500"/>
                                        <p:tgtEl>
                                          <p:spTgt spid="88"/>
                                        </p:tgtEl>
                                      </p:cBhvr>
                                    </p:animEffect>
                                  </p:childTnLst>
                                </p:cTn>
                              </p:par>
                              <p:par>
                                <p:cTn id="22" presetID="10" presetClass="entr" presetSubtype="0" fill="hold" nodeType="withEffect">
                                  <p:stCondLst>
                                    <p:cond delay="0"/>
                                  </p:stCondLst>
                                  <p:childTnLst>
                                    <p:set>
                                      <p:cBhvr>
                                        <p:cTn id="23" dur="1" fill="hold">
                                          <p:stCondLst>
                                            <p:cond delay="0"/>
                                          </p:stCondLst>
                                        </p:cTn>
                                        <p:tgtEl>
                                          <p:spTgt spid="89"/>
                                        </p:tgtEl>
                                        <p:attrNameLst>
                                          <p:attrName>style.visibility</p:attrName>
                                        </p:attrNameLst>
                                      </p:cBhvr>
                                      <p:to>
                                        <p:strVal val="visible"/>
                                      </p:to>
                                    </p:set>
                                    <p:animEffect transition="in" filter="fade">
                                      <p:cBhvr>
                                        <p:cTn id="24" dur="500"/>
                                        <p:tgtEl>
                                          <p:spTgt spid="89"/>
                                        </p:tgtEl>
                                      </p:cBhvr>
                                    </p:animEffect>
                                  </p:childTnLst>
                                </p:cTn>
                              </p:par>
                              <p:par>
                                <p:cTn id="25" presetID="10" presetClass="entr" presetSubtype="0" fill="hold"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500"/>
                                        <p:tgtEl>
                                          <p:spTgt spid="87"/>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500"/>
                                        <p:tgtEl>
                                          <p:spTgt spid="44"/>
                                        </p:tgtEl>
                                      </p:cBhvr>
                                    </p:animEffect>
                                  </p:childTnLst>
                                </p:cTn>
                              </p:par>
                            </p:childTnLst>
                          </p:cTn>
                        </p:par>
                        <p:par>
                          <p:cTn id="32" fill="hold">
                            <p:stCondLst>
                              <p:cond delay="1000"/>
                            </p:stCondLst>
                            <p:childTnLst>
                              <p:par>
                                <p:cTn id="33" presetID="10" presetClass="entr" presetSubtype="0" fill="hold" grpId="0"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fade">
                                      <p:cBhvr>
                                        <p:cTn id="35" dur="500"/>
                                        <p:tgtEl>
                                          <p:spTgt spid="112"/>
                                        </p:tgtEl>
                                      </p:cBhvr>
                                    </p:animEffect>
                                  </p:childTnLst>
                                </p:cTn>
                              </p:par>
                              <p:par>
                                <p:cTn id="36" presetID="0" presetClass="path" presetSubtype="0" accel="50000" decel="50000" fill="hold" grpId="1" nodeType="withEffect">
                                  <p:stCondLst>
                                    <p:cond delay="0"/>
                                  </p:stCondLst>
                                  <p:childTnLst>
                                    <p:animMotion origin="layout" path="M 0 0 C 0.03188 0.00791 0.06391 0.01604 0.09469 0.02021 C 0.12547 0.02437 0.16297 0.01875 0.18485 0.02521 C 0.20672 0.03166 0.21657 0.04562 0.22641 0.05958 " pathEditMode="relative" ptsTypes="aaaA">
                                      <p:cBhvr>
                                        <p:cTn id="37" dur="2000" fill="hold"/>
                                        <p:tgtEl>
                                          <p:spTgt spid="112"/>
                                        </p:tgtEl>
                                        <p:attrNameLst>
                                          <p:attrName>ppt_x</p:attrName>
                                          <p:attrName>ppt_y</p:attrName>
                                        </p:attrNameLst>
                                      </p:cBhvr>
                                    </p:animMotion>
                                  </p:childTnLst>
                                </p:cTn>
                              </p:par>
                            </p:childTnLst>
                          </p:cTn>
                        </p:par>
                        <p:par>
                          <p:cTn id="38" fill="hold">
                            <p:stCondLst>
                              <p:cond delay="3000"/>
                            </p:stCondLst>
                            <p:childTnLst>
                              <p:par>
                                <p:cTn id="39" presetID="10"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500"/>
                                        <p:tgtEl>
                                          <p:spTgt spid="4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91"/>
                                        </p:tgtEl>
                                        <p:attrNameLst>
                                          <p:attrName>style.visibility</p:attrName>
                                        </p:attrNameLst>
                                      </p:cBhvr>
                                      <p:to>
                                        <p:strVal val="visible"/>
                                      </p:to>
                                    </p:set>
                                    <p:animEffect transition="in" filter="fade">
                                      <p:cBhvr>
                                        <p:cTn id="46" dur="500"/>
                                        <p:tgtEl>
                                          <p:spTgt spid="91"/>
                                        </p:tgtEl>
                                      </p:cBhvr>
                                    </p:animEffect>
                                  </p:childTnLst>
                                </p:cTn>
                              </p:par>
                              <p:par>
                                <p:cTn id="47" presetID="10" presetClass="entr" presetSubtype="0" fill="hold" nodeType="withEffect">
                                  <p:stCondLst>
                                    <p:cond delay="0"/>
                                  </p:stCondLst>
                                  <p:childTnLst>
                                    <p:set>
                                      <p:cBhvr>
                                        <p:cTn id="48" dur="1" fill="hold">
                                          <p:stCondLst>
                                            <p:cond delay="0"/>
                                          </p:stCondLst>
                                        </p:cTn>
                                        <p:tgtEl>
                                          <p:spTgt spid="93"/>
                                        </p:tgtEl>
                                        <p:attrNameLst>
                                          <p:attrName>style.visibility</p:attrName>
                                        </p:attrNameLst>
                                      </p:cBhvr>
                                      <p:to>
                                        <p:strVal val="visible"/>
                                      </p:to>
                                    </p:set>
                                    <p:animEffect transition="in" filter="fade">
                                      <p:cBhvr>
                                        <p:cTn id="49" dur="500"/>
                                        <p:tgtEl>
                                          <p:spTgt spid="93"/>
                                        </p:tgtEl>
                                      </p:cBhvr>
                                    </p:animEffect>
                                  </p:childTnLst>
                                </p:cTn>
                              </p:par>
                              <p:par>
                                <p:cTn id="50" presetID="10" presetClass="entr" presetSubtype="0" fill="hold" nodeType="withEffect">
                                  <p:stCondLst>
                                    <p:cond delay="0"/>
                                  </p:stCondLst>
                                  <p:childTnLst>
                                    <p:set>
                                      <p:cBhvr>
                                        <p:cTn id="51" dur="1" fill="hold">
                                          <p:stCondLst>
                                            <p:cond delay="0"/>
                                          </p:stCondLst>
                                        </p:cTn>
                                        <p:tgtEl>
                                          <p:spTgt spid="92"/>
                                        </p:tgtEl>
                                        <p:attrNameLst>
                                          <p:attrName>style.visibility</p:attrName>
                                        </p:attrNameLst>
                                      </p:cBhvr>
                                      <p:to>
                                        <p:strVal val="visible"/>
                                      </p:to>
                                    </p:set>
                                    <p:animEffect transition="in" filter="fade">
                                      <p:cBhvr>
                                        <p:cTn id="52" dur="500"/>
                                        <p:tgtEl>
                                          <p:spTgt spid="92"/>
                                        </p:tgtEl>
                                      </p:cBhvr>
                                    </p:animEffect>
                                  </p:childTnLst>
                                </p:cTn>
                              </p:par>
                            </p:childTnLst>
                          </p:cTn>
                        </p:par>
                        <p:par>
                          <p:cTn id="53" fill="hold">
                            <p:stCondLst>
                              <p:cond delay="500"/>
                            </p:stCondLst>
                            <p:childTnLst>
                              <p:par>
                                <p:cTn id="54" presetID="10" presetClass="entr" presetSubtype="0" fill="hold" nodeType="after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fade">
                                      <p:cBhvr>
                                        <p:cTn id="56" dur="500"/>
                                        <p:tgtEl>
                                          <p:spTgt spid="103"/>
                                        </p:tgtEl>
                                      </p:cBhvr>
                                    </p:animEffect>
                                  </p:childTnLst>
                                </p:cTn>
                              </p:par>
                            </p:childTnLst>
                          </p:cTn>
                        </p:par>
                        <p:par>
                          <p:cTn id="57" fill="hold">
                            <p:stCondLst>
                              <p:cond delay="1000"/>
                            </p:stCondLst>
                            <p:childTnLst>
                              <p:par>
                                <p:cTn id="58" presetID="10" presetClass="entr" presetSubtype="0" fill="hold" grpId="0" nodeType="afterEffect">
                                  <p:stCondLst>
                                    <p:cond delay="0"/>
                                  </p:stCondLst>
                                  <p:childTnLst>
                                    <p:set>
                                      <p:cBhvr>
                                        <p:cTn id="59" dur="1" fill="hold">
                                          <p:stCondLst>
                                            <p:cond delay="0"/>
                                          </p:stCondLst>
                                        </p:cTn>
                                        <p:tgtEl>
                                          <p:spTgt spid="90"/>
                                        </p:tgtEl>
                                        <p:attrNameLst>
                                          <p:attrName>style.visibility</p:attrName>
                                        </p:attrNameLst>
                                      </p:cBhvr>
                                      <p:to>
                                        <p:strVal val="visible"/>
                                      </p:to>
                                    </p:set>
                                    <p:animEffect transition="in" filter="fade">
                                      <p:cBhvr>
                                        <p:cTn id="60" dur="500"/>
                                        <p:tgtEl>
                                          <p:spTgt spid="90"/>
                                        </p:tgtEl>
                                      </p:cBhvr>
                                    </p:animEffect>
                                  </p:childTnLst>
                                </p:cTn>
                              </p:par>
                              <p:par>
                                <p:cTn id="61" presetID="0" presetClass="path" presetSubtype="0" accel="50000" decel="50000" fill="hold" grpId="1" nodeType="withEffect">
                                  <p:stCondLst>
                                    <p:cond delay="0"/>
                                  </p:stCondLst>
                                  <p:childTnLst>
                                    <p:animMotion origin="layout" path="M 0 0 C 0.01328 0.00958 0.02657 0.01937 0.04172 0.02208 C 0.05688 0.02479 0.0786 0.02395 0.09094 0.01604 C 0.10328 0.00812 0.10407 -0.01355 0.11594 -0.02521 C 0.12782 -0.03688 0.14203 -0.04875 0.16219 -0.05355 C 0.18235 -0.05834 0.20969 -0.05605 0.23719 -0.05355 " pathEditMode="relative" ptsTypes="aaaaaA">
                                      <p:cBhvr>
                                        <p:cTn id="62" dur="2000" fill="hold"/>
                                        <p:tgtEl>
                                          <p:spTgt spid="90"/>
                                        </p:tgtEl>
                                        <p:attrNameLst>
                                          <p:attrName>ppt_x</p:attrName>
                                          <p:attrName>ppt_y</p:attrName>
                                        </p:attrNameLst>
                                      </p:cBhvr>
                                    </p:animMotion>
                                  </p:childTnLst>
                                </p:cTn>
                              </p:par>
                            </p:childTnLst>
                          </p:cTn>
                        </p:par>
                        <p:par>
                          <p:cTn id="63" fill="hold">
                            <p:stCondLst>
                              <p:cond delay="3000"/>
                            </p:stCondLst>
                            <p:childTnLst>
                              <p:par>
                                <p:cTn id="64" presetID="10" presetClass="entr" presetSubtype="0" fill="hold" nodeType="afterEffect">
                                  <p:stCondLst>
                                    <p:cond delay="0"/>
                                  </p:stCondLst>
                                  <p:childTnLst>
                                    <p:set>
                                      <p:cBhvr>
                                        <p:cTn id="65" dur="1" fill="hold">
                                          <p:stCondLst>
                                            <p:cond delay="0"/>
                                          </p:stCondLst>
                                        </p:cTn>
                                        <p:tgtEl>
                                          <p:spTgt spid="46"/>
                                        </p:tgtEl>
                                        <p:attrNameLst>
                                          <p:attrName>style.visibility</p:attrName>
                                        </p:attrNameLst>
                                      </p:cBhvr>
                                      <p:to>
                                        <p:strVal val="visible"/>
                                      </p:to>
                                    </p:set>
                                    <p:animEffect transition="in" filter="fade">
                                      <p:cBhvr>
                                        <p:cTn id="66" dur="500"/>
                                        <p:tgtEl>
                                          <p:spTgt spid="46"/>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96"/>
                                        </p:tgtEl>
                                        <p:attrNameLst>
                                          <p:attrName>style.visibility</p:attrName>
                                        </p:attrNameLst>
                                      </p:cBhvr>
                                      <p:to>
                                        <p:strVal val="visible"/>
                                      </p:to>
                                    </p:set>
                                    <p:animEffect transition="in" filter="fade">
                                      <p:cBhvr>
                                        <p:cTn id="71" dur="500"/>
                                        <p:tgtEl>
                                          <p:spTgt spid="96"/>
                                        </p:tgtEl>
                                      </p:cBhvr>
                                    </p:animEffect>
                                  </p:childTnLst>
                                </p:cTn>
                              </p:par>
                              <p:par>
                                <p:cTn id="72" presetID="10" presetClass="entr" presetSubtype="0" fill="hold" nodeType="with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fade">
                                      <p:cBhvr>
                                        <p:cTn id="74" dur="500"/>
                                        <p:tgtEl>
                                          <p:spTgt spid="95"/>
                                        </p:tgtEl>
                                      </p:cBhvr>
                                    </p:animEffect>
                                  </p:childTnLst>
                                </p:cTn>
                              </p:par>
                              <p:par>
                                <p:cTn id="75" presetID="10" presetClass="entr" presetSubtype="0" fill="hold" nodeType="with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500"/>
                                        <p:tgtEl>
                                          <p:spTgt spid="97"/>
                                        </p:tgtEl>
                                      </p:cBhvr>
                                    </p:animEffect>
                                  </p:childTnLst>
                                </p:cTn>
                              </p:par>
                            </p:childTnLst>
                          </p:cTn>
                        </p:par>
                        <p:par>
                          <p:cTn id="78" fill="hold">
                            <p:stCondLst>
                              <p:cond delay="500"/>
                            </p:stCondLst>
                            <p:childTnLst>
                              <p:par>
                                <p:cTn id="79" presetID="10" presetClass="entr" presetSubtype="0" fill="hold" nodeType="afterEffect">
                                  <p:stCondLst>
                                    <p:cond delay="0"/>
                                  </p:stCondLst>
                                  <p:childTnLst>
                                    <p:set>
                                      <p:cBhvr>
                                        <p:cTn id="80" dur="1" fill="hold">
                                          <p:stCondLst>
                                            <p:cond delay="0"/>
                                          </p:stCondLst>
                                        </p:cTn>
                                        <p:tgtEl>
                                          <p:spTgt spid="106"/>
                                        </p:tgtEl>
                                        <p:attrNameLst>
                                          <p:attrName>style.visibility</p:attrName>
                                        </p:attrNameLst>
                                      </p:cBhvr>
                                      <p:to>
                                        <p:strVal val="visible"/>
                                      </p:to>
                                    </p:set>
                                    <p:animEffect transition="in" filter="fade">
                                      <p:cBhvr>
                                        <p:cTn id="81" dur="500"/>
                                        <p:tgtEl>
                                          <p:spTgt spid="106"/>
                                        </p:tgtEl>
                                      </p:cBhvr>
                                    </p:animEffect>
                                  </p:childTnLst>
                                </p:cTn>
                              </p:par>
                            </p:childTnLst>
                          </p:cTn>
                        </p:par>
                        <p:par>
                          <p:cTn id="82" fill="hold">
                            <p:stCondLst>
                              <p:cond delay="1000"/>
                            </p:stCondLst>
                            <p:childTnLst>
                              <p:par>
                                <p:cTn id="83" presetID="1" presetClass="entr" presetSubtype="0" fill="hold" grpId="0" nodeType="afterEffect">
                                  <p:stCondLst>
                                    <p:cond delay="0"/>
                                  </p:stCondLst>
                                  <p:childTnLst>
                                    <p:set>
                                      <p:cBhvr>
                                        <p:cTn id="84" dur="1" fill="hold">
                                          <p:stCondLst>
                                            <p:cond delay="0"/>
                                          </p:stCondLst>
                                        </p:cTn>
                                        <p:tgtEl>
                                          <p:spTgt spid="94"/>
                                        </p:tgtEl>
                                        <p:attrNameLst>
                                          <p:attrName>style.visibility</p:attrName>
                                        </p:attrNameLst>
                                      </p:cBhvr>
                                      <p:to>
                                        <p:strVal val="visible"/>
                                      </p:to>
                                    </p:set>
                                  </p:childTnLst>
                                </p:cTn>
                              </p:par>
                              <p:par>
                                <p:cTn id="85" presetID="0" presetClass="path" presetSubtype="0" accel="50000" decel="50000" fill="hold" grpId="1" nodeType="withEffect">
                                  <p:stCondLst>
                                    <p:cond delay="0"/>
                                  </p:stCondLst>
                                  <p:childTnLst>
                                    <p:animMotion origin="layout" path="M 0 0 C 0.03078 0.00167 0.06171 0.00355 0.08109 0.00709 C 0.10046 0.01063 0.10921 0.01646 0.11593 0.02105 C 0.12265 0.02563 0.10203 0.02771 0.12125 0.03417 C 0.14046 0.04063 0.18578 0.05042 0.23109 0.06042 " pathEditMode="relative" ptsTypes="aaaaA">
                                      <p:cBhvr>
                                        <p:cTn id="86" dur="2000" fill="hold"/>
                                        <p:tgtEl>
                                          <p:spTgt spid="94"/>
                                        </p:tgtEl>
                                        <p:attrNameLst>
                                          <p:attrName>ppt_x</p:attrName>
                                          <p:attrName>ppt_y</p:attrName>
                                        </p:attrNameLst>
                                      </p:cBhvr>
                                    </p:animMotion>
                                  </p:childTnLst>
                                </p:cTn>
                              </p:par>
                            </p:childTnLst>
                          </p:cTn>
                        </p:par>
                        <p:par>
                          <p:cTn id="87" fill="hold">
                            <p:stCondLst>
                              <p:cond delay="3000"/>
                            </p:stCondLst>
                            <p:childTnLst>
                              <p:par>
                                <p:cTn id="88" presetID="10" presetClass="entr" presetSubtype="0" fill="hold" nodeType="afterEffect">
                                  <p:stCondLst>
                                    <p:cond delay="0"/>
                                  </p:stCondLst>
                                  <p:childTnLst>
                                    <p:set>
                                      <p:cBhvr>
                                        <p:cTn id="89" dur="1" fill="hold">
                                          <p:stCondLst>
                                            <p:cond delay="0"/>
                                          </p:stCondLst>
                                        </p:cTn>
                                        <p:tgtEl>
                                          <p:spTgt spid="176"/>
                                        </p:tgtEl>
                                        <p:attrNameLst>
                                          <p:attrName>style.visibility</p:attrName>
                                        </p:attrNameLst>
                                      </p:cBhvr>
                                      <p:to>
                                        <p:strVal val="visible"/>
                                      </p:to>
                                    </p:set>
                                    <p:animEffect transition="in" filter="fade">
                                      <p:cBhvr>
                                        <p:cTn id="90" dur="500"/>
                                        <p:tgtEl>
                                          <p:spTgt spid="176"/>
                                        </p:tgtEl>
                                      </p:cBhvr>
                                    </p:animEffect>
                                  </p:childTnLst>
                                </p:cTn>
                              </p:par>
                            </p:childTnLst>
                          </p:cTn>
                        </p:par>
                      </p:childTnLst>
                    </p:cTn>
                  </p:par>
                  <p:par>
                    <p:cTn id="91" fill="hold">
                      <p:stCondLst>
                        <p:cond delay="indefinite"/>
                      </p:stCondLst>
                      <p:childTnLst>
                        <p:par>
                          <p:cTn id="92" fill="hold">
                            <p:stCondLst>
                              <p:cond delay="0"/>
                            </p:stCondLst>
                            <p:childTnLst>
                              <p:par>
                                <p:cTn id="93" presetID="3" presetClass="entr" presetSubtype="10" fill="hold" nodeType="clickEffect">
                                  <p:stCondLst>
                                    <p:cond delay="0"/>
                                  </p:stCondLst>
                                  <p:childTnLst>
                                    <p:set>
                                      <p:cBhvr>
                                        <p:cTn id="94" dur="1" fill="hold">
                                          <p:stCondLst>
                                            <p:cond delay="0"/>
                                          </p:stCondLst>
                                        </p:cTn>
                                        <p:tgtEl>
                                          <p:spTgt spid="114"/>
                                        </p:tgtEl>
                                        <p:attrNameLst>
                                          <p:attrName>style.visibility</p:attrName>
                                        </p:attrNameLst>
                                      </p:cBhvr>
                                      <p:to>
                                        <p:strVal val="visible"/>
                                      </p:to>
                                    </p:set>
                                    <p:animEffect transition="in" filter="blinds(horizontal)">
                                      <p:cBhvr>
                                        <p:cTn id="95" dur="500"/>
                                        <p:tgtEl>
                                          <p:spTgt spid="114"/>
                                        </p:tgtEl>
                                      </p:cBhvr>
                                    </p:animEffect>
                                  </p:childTnLst>
                                </p:cTn>
                              </p:par>
                              <p:par>
                                <p:cTn id="96" presetID="3" presetClass="entr" presetSubtype="10" fill="hold" grpId="0" nodeType="with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blinds(horizontal)">
                                      <p:cBhvr>
                                        <p:cTn id="98" dur="500"/>
                                        <p:tgtEl>
                                          <p:spTgt spid="15"/>
                                        </p:tgtEl>
                                      </p:cBhvr>
                                    </p:animEffect>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nodeType="clickEffect">
                                  <p:stCondLst>
                                    <p:cond delay="0"/>
                                  </p:stCondLst>
                                  <p:childTnLst>
                                    <p:set>
                                      <p:cBhvr>
                                        <p:cTn id="102" dur="1" fill="hold">
                                          <p:stCondLst>
                                            <p:cond delay="0"/>
                                          </p:stCondLst>
                                        </p:cTn>
                                        <p:tgtEl>
                                          <p:spTgt spid="73">
                                            <p:txEl>
                                              <p:pRg st="5" end="5"/>
                                            </p:txEl>
                                          </p:spTgt>
                                        </p:tgtEl>
                                        <p:attrNameLst>
                                          <p:attrName>style.visibility</p:attrName>
                                        </p:attrNameLst>
                                      </p:cBhvr>
                                      <p:to>
                                        <p:strVal val="visible"/>
                                      </p:to>
                                    </p:set>
                                    <p:anim calcmode="lin" valueType="num">
                                      <p:cBhvr additive="base">
                                        <p:cTn id="103" dur="500" fill="hold"/>
                                        <p:tgtEl>
                                          <p:spTgt spid="73">
                                            <p:txEl>
                                              <p:pRg st="5" end="5"/>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7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2" grpId="0" animBg="1"/>
      <p:bldP spid="90" grpId="0" animBg="1"/>
      <p:bldP spid="90" grpId="1" animBg="1"/>
      <p:bldP spid="94" grpId="0" animBg="1"/>
      <p:bldP spid="94" grpId="1" animBg="1"/>
      <p:bldP spid="112" grpId="0" animBg="1"/>
      <p:bldP spid="112" grpId="1" animBg="1"/>
      <p:bldP spid="15"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rgbClr val="0070C0"/>
                </a:solidFill>
                <a:effectLst>
                  <a:outerShdw blurRad="38100" dist="38100" dir="2700000" algn="tl">
                    <a:srgbClr val="000000">
                      <a:alpha val="43137"/>
                    </a:srgbClr>
                  </a:outerShdw>
                </a:effectLst>
              </a:rPr>
              <a:t>Header Space Algebra- Intersection</a:t>
            </a:r>
            <a:endParaRPr lang="en-US" sz="4000" b="1"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a:defRPr/>
            </a:pPr>
            <a:r>
              <a:rPr lang="en-US" dirty="0" smtClean="0"/>
              <a:t>Bit </a:t>
            </a:r>
            <a:r>
              <a:rPr lang="en-US" dirty="0"/>
              <a:t>by bit intersect using intersection table:</a:t>
            </a:r>
          </a:p>
          <a:p>
            <a:pPr lvl="1">
              <a:defRPr/>
            </a:pPr>
            <a:r>
              <a:rPr lang="en-US" dirty="0"/>
              <a:t>Example: </a:t>
            </a:r>
            <a:endParaRPr lang="en-US" dirty="0">
              <a:latin typeface="Century Schoolbook" charset="0"/>
              <a:ea typeface="ＭＳ Ｐゴシック" charset="0"/>
              <a:cs typeface="ＭＳ Ｐゴシック" charset="0"/>
            </a:endParaRPr>
          </a:p>
          <a:p>
            <a:pPr lvl="1">
              <a:defRPr/>
            </a:pPr>
            <a:r>
              <a:rPr lang="en-US" dirty="0"/>
              <a:t>If result has any ‘</a:t>
            </a:r>
            <a:r>
              <a:rPr lang="en-US" dirty="0">
                <a:solidFill>
                  <a:srgbClr val="FF0000"/>
                </a:solidFill>
              </a:rPr>
              <a:t>z</a:t>
            </a:r>
            <a:r>
              <a:rPr lang="en-US" dirty="0"/>
              <a:t>’, then intersection is </a:t>
            </a:r>
            <a:r>
              <a:rPr lang="en-US" dirty="0">
                <a:solidFill>
                  <a:srgbClr val="FF0000"/>
                </a:solidFill>
              </a:rPr>
              <a:t>empty</a:t>
            </a:r>
            <a:r>
              <a:rPr lang="en-US" dirty="0"/>
              <a:t>:</a:t>
            </a:r>
          </a:p>
          <a:p>
            <a:pPr lvl="1">
              <a:defRPr/>
            </a:pPr>
            <a:r>
              <a:rPr lang="en-US" dirty="0"/>
              <a:t>Example:</a:t>
            </a:r>
            <a:endParaRPr lang="en-US" dirty="0">
              <a:latin typeface="Century Schoolbook" charset="0"/>
              <a:ea typeface="ＭＳ Ｐゴシック" charset="0"/>
              <a:cs typeface="ＭＳ Ｐゴシック" charset="0"/>
            </a:endParaRPr>
          </a:p>
          <a:p>
            <a:pPr marL="0" indent="0">
              <a:buNone/>
            </a:pPr>
            <a:endParaRPr lang="en-US" dirty="0"/>
          </a:p>
        </p:txBody>
      </p:sp>
      <p:pic>
        <p:nvPicPr>
          <p:cNvPr id="8"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3992600"/>
            <a:ext cx="2676563" cy="1669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9"/>
          <p:cNvSpPr/>
          <p:nvPr/>
        </p:nvSpPr>
        <p:spPr>
          <a:xfrm>
            <a:off x="4292164" y="4214519"/>
            <a:ext cx="402132" cy="381831"/>
          </a:xfrm>
          <a:prstGeom prst="ellipse">
            <a:avLst/>
          </a:prstGeom>
          <a:gradFill flip="none" rotWithShape="1">
            <a:gsLst>
              <a:gs pos="0">
                <a:schemeClr val="accent4">
                  <a:tint val="100000"/>
                  <a:shade val="100000"/>
                  <a:satMod val="130000"/>
                  <a:alpha val="26000"/>
                </a:schemeClr>
              </a:gs>
              <a:gs pos="100000">
                <a:schemeClr val="accent4">
                  <a:tint val="50000"/>
                  <a:shade val="100000"/>
                  <a:satMod val="350000"/>
                  <a:alpha val="26000"/>
                </a:schemeClr>
              </a:gs>
            </a:gsLst>
            <a:lin ang="16200000" scaled="0"/>
            <a:tileRect/>
          </a:gradFill>
          <a:ln>
            <a:solidFill>
              <a:schemeClr val="tx1"/>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3" name="Oval 12"/>
          <p:cNvSpPr/>
          <p:nvPr/>
        </p:nvSpPr>
        <p:spPr>
          <a:xfrm>
            <a:off x="3644934" y="4567241"/>
            <a:ext cx="402132" cy="381831"/>
          </a:xfrm>
          <a:prstGeom prst="ellipse">
            <a:avLst/>
          </a:prstGeom>
          <a:gradFill flip="none" rotWithShape="1">
            <a:gsLst>
              <a:gs pos="0">
                <a:schemeClr val="accent4">
                  <a:tint val="100000"/>
                  <a:shade val="100000"/>
                  <a:satMod val="130000"/>
                  <a:alpha val="26000"/>
                </a:schemeClr>
              </a:gs>
              <a:gs pos="100000">
                <a:schemeClr val="accent4">
                  <a:tint val="50000"/>
                  <a:shade val="100000"/>
                  <a:satMod val="350000"/>
                  <a:alpha val="26000"/>
                </a:schemeClr>
              </a:gs>
            </a:gsLst>
            <a:lin ang="16200000" scaled="0"/>
            <a:tileRect/>
          </a:gradFill>
          <a:ln>
            <a:solidFill>
              <a:schemeClr val="tx1"/>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4" name="Oval 13"/>
          <p:cNvSpPr/>
          <p:nvPr/>
        </p:nvSpPr>
        <p:spPr>
          <a:xfrm>
            <a:off x="4301571" y="4586943"/>
            <a:ext cx="402132" cy="381831"/>
          </a:xfrm>
          <a:prstGeom prst="ellipse">
            <a:avLst/>
          </a:prstGeom>
          <a:solidFill>
            <a:srgbClr val="C0FF3E">
              <a:alpha val="26000"/>
            </a:srgbClr>
          </a:solidFill>
          <a:ln>
            <a:solidFill>
              <a:schemeClr val="tx1"/>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5" name="Oval 14"/>
          <p:cNvSpPr/>
          <p:nvPr/>
        </p:nvSpPr>
        <p:spPr>
          <a:xfrm>
            <a:off x="4971379" y="4214519"/>
            <a:ext cx="402132" cy="381831"/>
          </a:xfrm>
          <a:prstGeom prst="ellipse">
            <a:avLst/>
          </a:prstGeom>
          <a:gradFill flip="none" rotWithShape="1">
            <a:gsLst>
              <a:gs pos="0">
                <a:schemeClr val="accent4">
                  <a:tint val="100000"/>
                  <a:shade val="100000"/>
                  <a:satMod val="130000"/>
                  <a:alpha val="26000"/>
                </a:schemeClr>
              </a:gs>
              <a:gs pos="100000">
                <a:schemeClr val="accent4">
                  <a:tint val="50000"/>
                  <a:shade val="100000"/>
                  <a:satMod val="350000"/>
                  <a:alpha val="26000"/>
                </a:schemeClr>
              </a:gs>
            </a:gsLst>
            <a:lin ang="16200000" scaled="0"/>
            <a:tileRect/>
          </a:gradFill>
          <a:ln>
            <a:solidFill>
              <a:schemeClr val="tx1"/>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6" name="Oval 15"/>
          <p:cNvSpPr/>
          <p:nvPr/>
        </p:nvSpPr>
        <p:spPr>
          <a:xfrm>
            <a:off x="4971379" y="4584953"/>
            <a:ext cx="402132" cy="381831"/>
          </a:xfrm>
          <a:prstGeom prst="ellipse">
            <a:avLst/>
          </a:prstGeom>
          <a:solidFill>
            <a:srgbClr val="C0FF3E">
              <a:alpha val="26000"/>
            </a:srgbClr>
          </a:solidFill>
          <a:ln>
            <a:solidFill>
              <a:schemeClr val="tx1"/>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7" name="Oval 16"/>
          <p:cNvSpPr/>
          <p:nvPr/>
        </p:nvSpPr>
        <p:spPr>
          <a:xfrm>
            <a:off x="4638863" y="4225916"/>
            <a:ext cx="402132" cy="381831"/>
          </a:xfrm>
          <a:prstGeom prst="ellipse">
            <a:avLst/>
          </a:prstGeom>
          <a:gradFill flip="none" rotWithShape="1">
            <a:gsLst>
              <a:gs pos="0">
                <a:schemeClr val="accent4">
                  <a:tint val="100000"/>
                  <a:shade val="100000"/>
                  <a:satMod val="130000"/>
                  <a:alpha val="26000"/>
                </a:schemeClr>
              </a:gs>
              <a:gs pos="100000">
                <a:schemeClr val="accent4">
                  <a:tint val="50000"/>
                  <a:shade val="100000"/>
                  <a:satMod val="350000"/>
                  <a:alpha val="26000"/>
                </a:schemeClr>
              </a:gs>
            </a:gsLst>
            <a:lin ang="16200000" scaled="0"/>
            <a:tileRect/>
          </a:gradFill>
          <a:ln>
            <a:solidFill>
              <a:schemeClr val="tx1"/>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8" name="Oval 17"/>
          <p:cNvSpPr/>
          <p:nvPr/>
        </p:nvSpPr>
        <p:spPr>
          <a:xfrm>
            <a:off x="4638863" y="4596350"/>
            <a:ext cx="402132" cy="381831"/>
          </a:xfrm>
          <a:prstGeom prst="ellipse">
            <a:avLst/>
          </a:prstGeom>
          <a:solidFill>
            <a:srgbClr val="C0FF3E">
              <a:alpha val="26000"/>
            </a:srgbClr>
          </a:solidFill>
          <a:ln>
            <a:solidFill>
              <a:schemeClr val="tx1"/>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9" name="TextBox 8"/>
          <p:cNvSpPr txBox="1"/>
          <p:nvPr/>
        </p:nvSpPr>
        <p:spPr>
          <a:xfrm>
            <a:off x="5373511" y="4188502"/>
            <a:ext cx="986831" cy="369332"/>
          </a:xfrm>
          <a:prstGeom prst="rect">
            <a:avLst/>
          </a:prstGeom>
          <a:noFill/>
        </p:spPr>
        <p:txBody>
          <a:bodyPr wrap="none" rtlCol="0">
            <a:spAutoFit/>
          </a:bodyPr>
          <a:lstStyle/>
          <a:p>
            <a:r>
              <a:rPr lang="en-US" dirty="0" smtClean="0"/>
              <a:t>wildcard</a:t>
            </a:r>
            <a:endParaRPr lang="en-US" dirty="0"/>
          </a:p>
        </p:txBody>
      </p:sp>
      <p:sp>
        <p:nvSpPr>
          <p:cNvPr id="19" name="TextBox 18"/>
          <p:cNvSpPr txBox="1"/>
          <p:nvPr/>
        </p:nvSpPr>
        <p:spPr>
          <a:xfrm>
            <a:off x="4396087" y="4983825"/>
            <a:ext cx="787395" cy="369332"/>
          </a:xfrm>
          <a:prstGeom prst="rect">
            <a:avLst/>
          </a:prstGeom>
          <a:solidFill>
            <a:schemeClr val="bg1"/>
          </a:solidFill>
        </p:spPr>
        <p:txBody>
          <a:bodyPr wrap="none" rtlCol="0">
            <a:spAutoFit/>
          </a:bodyPr>
          <a:lstStyle/>
          <a:p>
            <a:r>
              <a:rPr lang="en-US" dirty="0" smtClean="0"/>
              <a:t>empty</a:t>
            </a:r>
            <a:endParaRPr lang="en-US" dirty="0"/>
          </a:p>
        </p:txBody>
      </p:sp>
      <p:pic>
        <p:nvPicPr>
          <p:cNvPr id="6" name="Picture 5"/>
          <p:cNvPicPr>
            <a:picLocks noChangeAspect="1"/>
          </p:cNvPicPr>
          <p:nvPr/>
        </p:nvPicPr>
        <p:blipFill>
          <a:blip r:embed="rId5"/>
          <a:stretch>
            <a:fillRect/>
          </a:stretch>
        </p:blipFill>
        <p:spPr>
          <a:xfrm>
            <a:off x="2969250" y="2294094"/>
            <a:ext cx="3775450" cy="314621"/>
          </a:xfrm>
          <a:prstGeom prst="rect">
            <a:avLst/>
          </a:prstGeom>
        </p:spPr>
      </p:pic>
      <p:pic>
        <p:nvPicPr>
          <p:cNvPr id="7" name="Picture 6"/>
          <p:cNvPicPr>
            <a:picLocks noChangeAspect="1"/>
          </p:cNvPicPr>
          <p:nvPr/>
        </p:nvPicPr>
        <p:blipFill>
          <a:blip r:embed="rId6"/>
          <a:stretch>
            <a:fillRect/>
          </a:stretch>
        </p:blipFill>
        <p:spPr>
          <a:xfrm>
            <a:off x="2947811" y="3273379"/>
            <a:ext cx="4851400" cy="419100"/>
          </a:xfrm>
          <a:prstGeom prst="rect">
            <a:avLst/>
          </a:prstGeom>
        </p:spPr>
      </p:pic>
    </p:spTree>
    <p:custDataLst>
      <p:tags r:id="rId1"/>
    </p:custDataLst>
    <p:extLst>
      <p:ext uri="{BB962C8B-B14F-4D97-AF65-F5344CB8AC3E}">
        <p14:creationId xmlns:p14="http://schemas.microsoft.com/office/powerpoint/2010/main" val="599550530"/>
      </p:ext>
    </p:extLst>
  </p:cSld>
  <p:clrMapOvr>
    <a:masterClrMapping/>
  </p:clrMapOvr>
  <mc:AlternateContent xmlns:mc="http://schemas.openxmlformats.org/markup-compatibility/2006" xmlns:p14="http://schemas.microsoft.com/office/powerpoint/2010/main">
    <mc:Choice Requires="p14">
      <p:transition p14:dur="0" advTm="58628"/>
    </mc:Choice>
    <mc:Fallback xmlns="">
      <p:transition advTm="5862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14"/>
                                        </p:tgtEl>
                                        <p:attrNameLst>
                                          <p:attrName>style.visibility</p:attrName>
                                        </p:attrNameLst>
                                      </p:cBhvr>
                                      <p:to>
                                        <p:strVal val="hidden"/>
                                      </p:to>
                                    </p:set>
                                  </p:childTnLst>
                                </p:cTn>
                              </p:par>
                              <p:par>
                                <p:cTn id="18" presetID="1" presetClass="exit" presetSubtype="0" fill="hold" grpId="1" nodeType="withEffect">
                                  <p:stCondLst>
                                    <p:cond delay="0"/>
                                  </p:stCondLst>
                                  <p:childTnLst>
                                    <p:set>
                                      <p:cBhvr>
                                        <p:cTn id="19" dur="1" fill="hold">
                                          <p:stCondLst>
                                            <p:cond delay="0"/>
                                          </p:stCondLst>
                                        </p:cTn>
                                        <p:tgtEl>
                                          <p:spTgt spid="10"/>
                                        </p:tgtEl>
                                        <p:attrNameLst>
                                          <p:attrName>style.visibility</p:attrName>
                                        </p:attrNameLst>
                                      </p:cBhvr>
                                      <p:to>
                                        <p:strVal val="hidden"/>
                                      </p:to>
                                    </p:set>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15"/>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16"/>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9"/>
                                        </p:tgtEl>
                                        <p:attrNameLst>
                                          <p:attrName>style.visibility</p:attrName>
                                        </p:attrNameLst>
                                      </p:cBhvr>
                                      <p:to>
                                        <p:strVal val="hidden"/>
                                      </p:to>
                                    </p:set>
                                  </p:childTnLst>
                                </p:cTn>
                              </p:par>
                              <p:par>
                                <p:cTn id="37" presetID="10"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xit" presetSubtype="0" fill="hold" grpId="1" nodeType="clickEffect">
                                  <p:stCondLst>
                                    <p:cond delay="0"/>
                                  </p:stCondLst>
                                  <p:childTnLst>
                                    <p:set>
                                      <p:cBhvr>
                                        <p:cTn id="49" dur="1" fill="hold">
                                          <p:stCondLst>
                                            <p:cond delay="0"/>
                                          </p:stCondLst>
                                        </p:cTn>
                                        <p:tgtEl>
                                          <p:spTgt spid="18"/>
                                        </p:tgtEl>
                                        <p:attrNameLst>
                                          <p:attrName>style.visibility</p:attrName>
                                        </p:attrNameLst>
                                      </p:cBhvr>
                                      <p:to>
                                        <p:strVal val="hidden"/>
                                      </p:to>
                                    </p:set>
                                  </p:childTnLst>
                                </p:cTn>
                              </p:par>
                              <p:par>
                                <p:cTn id="50" presetID="1" presetClass="exit" presetSubtype="0" fill="hold" grpId="1" nodeType="withEffect">
                                  <p:stCondLst>
                                    <p:cond delay="0"/>
                                  </p:stCondLst>
                                  <p:childTnLst>
                                    <p:set>
                                      <p:cBhvr>
                                        <p:cTn id="51" dur="1" fill="hold">
                                          <p:stCondLst>
                                            <p:cond delay="0"/>
                                          </p:stCondLst>
                                        </p:cTn>
                                        <p:tgtEl>
                                          <p:spTgt spid="17"/>
                                        </p:tgtEl>
                                        <p:attrNameLst>
                                          <p:attrName>style.visibility</p:attrName>
                                        </p:attrNameLst>
                                      </p:cBhvr>
                                      <p:to>
                                        <p:strVal val="hidden"/>
                                      </p:to>
                                    </p:set>
                                  </p:childTnLst>
                                </p:cTn>
                              </p:par>
                              <p:par>
                                <p:cTn id="52" presetID="1" presetClass="exit" presetSubtype="0" fill="hold" grpId="1" nodeType="withEffect">
                                  <p:stCondLst>
                                    <p:cond delay="0"/>
                                  </p:stCondLst>
                                  <p:childTnLst>
                                    <p:set>
                                      <p:cBhvr>
                                        <p:cTn id="53" dur="1" fill="hold">
                                          <p:stCondLst>
                                            <p:cond delay="0"/>
                                          </p:stCondLst>
                                        </p:cTn>
                                        <p:tgtEl>
                                          <p:spTgt spid="19"/>
                                        </p:tgtEl>
                                        <p:attrNameLst>
                                          <p:attrName>style.visibility</p:attrName>
                                        </p:attrNameLst>
                                      </p:cBhvr>
                                      <p:to>
                                        <p:strVal val="hidden"/>
                                      </p:to>
                                    </p:set>
                                  </p:childTnLst>
                                </p:cTn>
                              </p:par>
                              <p:par>
                                <p:cTn id="54" presetID="1" presetClass="exit" presetSubtype="0" fill="hold" grpId="1" nodeType="withEffect">
                                  <p:stCondLst>
                                    <p:cond delay="0"/>
                                  </p:stCondLst>
                                  <p:childTnLst>
                                    <p:set>
                                      <p:cBhvr>
                                        <p:cTn id="55" dur="1" fill="hold">
                                          <p:stCondLst>
                                            <p:cond delay="0"/>
                                          </p:stCondLst>
                                        </p:cTn>
                                        <p:tgtEl>
                                          <p:spTgt spid="13"/>
                                        </p:tgtEl>
                                        <p:attrNameLst>
                                          <p:attrName>style.visibility</p:attrName>
                                        </p:attrNameLst>
                                      </p:cBhvr>
                                      <p:to>
                                        <p:strVal val="hidden"/>
                                      </p:to>
                                    </p:set>
                                  </p:childTnLst>
                                </p:cTn>
                              </p:par>
                              <p:par>
                                <p:cTn id="56" presetID="10" presetClass="entr" presetSubtype="0" fill="hold" nodeType="with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fade">
                                      <p:cBhvr>
                                        <p:cTn id="58" dur="500"/>
                                        <p:tgtEl>
                                          <p:spTgt spid="6"/>
                                        </p:tgtEl>
                                      </p:cBhvr>
                                    </p:animEffect>
                                  </p:childTnLst>
                                </p:cTn>
                              </p:par>
                              <p:par>
                                <p:cTn id="59" presetID="10" presetClass="entr" presetSubtype="0" fill="hold" nodeType="withEffect">
                                  <p:stCondLst>
                                    <p:cond delay="0"/>
                                  </p:stCondLst>
                                  <p:childTnLst>
                                    <p:set>
                                      <p:cBhvr>
                                        <p:cTn id="60" dur="1" fill="hold">
                                          <p:stCondLst>
                                            <p:cond delay="0"/>
                                          </p:stCondLst>
                                        </p:cTn>
                                        <p:tgtEl>
                                          <p:spTgt spid="3">
                                            <p:txEl>
                                              <p:pRg st="1" end="1"/>
                                            </p:txEl>
                                          </p:spTgt>
                                        </p:tgtEl>
                                        <p:attrNameLst>
                                          <p:attrName>style.visibility</p:attrName>
                                        </p:attrNameLst>
                                      </p:cBhvr>
                                      <p:to>
                                        <p:strVal val="visible"/>
                                      </p:to>
                                    </p:set>
                                    <p:animEffect transition="in" filter="fade">
                                      <p:cBhvr>
                                        <p:cTn id="61" dur="500"/>
                                        <p:tgtEl>
                                          <p:spTgt spid="3">
                                            <p:txEl>
                                              <p:pRg st="1" end="1"/>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3">
                                            <p:txEl>
                                              <p:pRg st="2" end="2"/>
                                            </p:txEl>
                                          </p:spTgt>
                                        </p:tgtEl>
                                        <p:attrNameLst>
                                          <p:attrName>style.visibility</p:attrName>
                                        </p:attrNameLst>
                                      </p:cBhvr>
                                      <p:to>
                                        <p:strVal val="visible"/>
                                      </p:to>
                                    </p:set>
                                    <p:animEffect transition="in" filter="fade">
                                      <p:cBhvr>
                                        <p:cTn id="66" dur="500"/>
                                        <p:tgtEl>
                                          <p:spTgt spid="3">
                                            <p:txEl>
                                              <p:pRg st="2" end="2"/>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3">
                                            <p:txEl>
                                              <p:pRg st="3" end="3"/>
                                            </p:txEl>
                                          </p:spTgt>
                                        </p:tgtEl>
                                        <p:attrNameLst>
                                          <p:attrName>style.visibility</p:attrName>
                                        </p:attrNameLst>
                                      </p:cBhvr>
                                      <p:to>
                                        <p:strVal val="visible"/>
                                      </p:to>
                                    </p:set>
                                    <p:animEffect transition="in" filter="fade">
                                      <p:cBhvr>
                                        <p:cTn id="71" dur="500"/>
                                        <p:tgtEl>
                                          <p:spTgt spid="3">
                                            <p:txEl>
                                              <p:pRg st="3" end="3"/>
                                            </p:txEl>
                                          </p:spTgt>
                                        </p:tgtEl>
                                      </p:cBhvr>
                                    </p:animEffect>
                                  </p:childTnLst>
                                </p:cTn>
                              </p:par>
                              <p:par>
                                <p:cTn id="72" presetID="10" presetClass="entr" presetSubtype="0" fill="hold" nodeType="with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fade">
                                      <p:cBhvr>
                                        <p:cTn id="7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9" grpId="0"/>
      <p:bldP spid="9" grpId="1"/>
      <p:bldP spid="19" grpId="0" animBg="1"/>
      <p:bldP spid="19"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955280" cy="891540"/>
          </a:xfrm>
        </p:spPr>
        <p:txBody>
          <a:bodyPr>
            <a:normAutofit/>
          </a:bodyPr>
          <a:lstStyle/>
          <a:p>
            <a:r>
              <a:rPr lang="en-US" sz="4000" b="1" dirty="0" smtClean="0">
                <a:solidFill>
                  <a:srgbClr val="0070C0"/>
                </a:solidFill>
                <a:effectLst>
                  <a:outerShdw blurRad="38100" dist="38100" dir="2700000" algn="tl">
                    <a:srgbClr val="000000">
                      <a:alpha val="43137"/>
                    </a:srgbClr>
                  </a:outerShdw>
                </a:effectLst>
              </a:rPr>
              <a:t>Motivation to do better</a:t>
            </a:r>
            <a:endParaRPr lang="en-US" sz="4000" b="1"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40180"/>
            <a:ext cx="7955280" cy="4896612"/>
          </a:xfrm>
        </p:spPr>
        <p:txBody>
          <a:bodyPr>
            <a:normAutofit/>
          </a:bodyPr>
          <a:lstStyle/>
          <a:p>
            <a:r>
              <a:rPr lang="en-US" dirty="0">
                <a:solidFill>
                  <a:srgbClr val="0070C0"/>
                </a:solidFill>
              </a:rPr>
              <a:t>Internal:</a:t>
            </a:r>
            <a:r>
              <a:rPr lang="en-US" dirty="0"/>
              <a:t> </a:t>
            </a:r>
            <a:r>
              <a:rPr lang="en-US" sz="2200" dirty="0"/>
              <a:t>&gt; 1 </a:t>
            </a:r>
            <a:r>
              <a:rPr lang="en-US" sz="2200" dirty="0" err="1"/>
              <a:t>hr</a:t>
            </a:r>
            <a:r>
              <a:rPr lang="en-US" sz="2200" dirty="0"/>
              <a:t> customer visible outage/quarter </a:t>
            </a:r>
            <a:r>
              <a:rPr lang="en-US" sz="2200" dirty="0" smtClean="0"/>
              <a:t>(P. Patel)</a:t>
            </a:r>
          </a:p>
          <a:p>
            <a:pPr lvl="1"/>
            <a:r>
              <a:rPr lang="en-US" sz="2200" dirty="0" smtClean="0"/>
              <a:t>Azure: 30,000 cores down 3 </a:t>
            </a:r>
            <a:r>
              <a:rPr lang="en-US" sz="2200" dirty="0" err="1" smtClean="0"/>
              <a:t>hrs</a:t>
            </a:r>
            <a:r>
              <a:rPr lang="en-US" sz="2200" dirty="0" smtClean="0"/>
              <a:t>, L2/L3 configuration bug</a:t>
            </a:r>
          </a:p>
          <a:p>
            <a:pPr lvl="1"/>
            <a:r>
              <a:rPr lang="en-US" sz="2200" dirty="0" smtClean="0"/>
              <a:t>Bing</a:t>
            </a:r>
            <a:r>
              <a:rPr lang="en-US" sz="2200" dirty="0"/>
              <a:t>: Entire data center, 8 hours, </a:t>
            </a:r>
            <a:r>
              <a:rPr lang="en-US" sz="2200" dirty="0" smtClean="0"/>
              <a:t> </a:t>
            </a:r>
            <a:r>
              <a:rPr lang="en-US" sz="2200" dirty="0"/>
              <a:t>L2/L3 </a:t>
            </a:r>
            <a:r>
              <a:rPr lang="en-US" sz="2200" dirty="0" smtClean="0"/>
              <a:t>configuration bug</a:t>
            </a:r>
            <a:endParaRPr lang="en-US" sz="2200" dirty="0"/>
          </a:p>
          <a:p>
            <a:r>
              <a:rPr lang="en-US" sz="2900" dirty="0" smtClean="0">
                <a:solidFill>
                  <a:srgbClr val="0070C0"/>
                </a:solidFill>
              </a:rPr>
              <a:t>External</a:t>
            </a:r>
            <a:r>
              <a:rPr lang="en-US" sz="2900" dirty="0">
                <a:solidFill>
                  <a:srgbClr val="0070C0"/>
                </a:solidFill>
              </a:rPr>
              <a:t>: </a:t>
            </a:r>
            <a:r>
              <a:rPr lang="en-US" sz="2200" dirty="0"/>
              <a:t>(2012 </a:t>
            </a:r>
            <a:r>
              <a:rPr lang="en-US" sz="2200" dirty="0" smtClean="0"/>
              <a:t>NANOG Network Operator Survey):</a:t>
            </a:r>
            <a:endParaRPr lang="en-US" sz="2200" dirty="0"/>
          </a:p>
          <a:p>
            <a:pPr lvl="1"/>
            <a:r>
              <a:rPr lang="en-US" sz="2200" dirty="0"/>
              <a:t>35% </a:t>
            </a:r>
            <a:r>
              <a:rPr lang="en-US" sz="2200" dirty="0" smtClean="0"/>
              <a:t>&gt; 25 </a:t>
            </a:r>
            <a:r>
              <a:rPr lang="en-US" sz="2200" dirty="0"/>
              <a:t>tickets per </a:t>
            </a:r>
            <a:r>
              <a:rPr lang="en-US" sz="2200" dirty="0" smtClean="0"/>
              <a:t>month, </a:t>
            </a:r>
            <a:r>
              <a:rPr lang="en-US" sz="2200" dirty="0"/>
              <a:t>&gt; 1 hour to </a:t>
            </a:r>
            <a:r>
              <a:rPr lang="en-US" sz="2200" dirty="0" smtClean="0"/>
              <a:t>resolve</a:t>
            </a:r>
          </a:p>
          <a:p>
            <a:pPr lvl="1"/>
            <a:r>
              <a:rPr lang="en-US" sz="2200" dirty="0" smtClean="0"/>
              <a:t>Amazon, </a:t>
            </a:r>
            <a:r>
              <a:rPr lang="en-US" sz="2200" dirty="0" err="1" smtClean="0"/>
              <a:t>BigDaddy</a:t>
            </a:r>
            <a:r>
              <a:rPr lang="en-US" sz="2200" dirty="0" smtClean="0"/>
              <a:t>, United Failures (</a:t>
            </a:r>
            <a:r>
              <a:rPr lang="en-US" sz="2200" dirty="0" err="1" smtClean="0"/>
              <a:t>NetCore</a:t>
            </a:r>
            <a:r>
              <a:rPr lang="en-US" sz="2200" dirty="0" smtClean="0"/>
              <a:t> paper)</a:t>
            </a:r>
            <a:endParaRPr lang="en-US" sz="2200" dirty="0"/>
          </a:p>
          <a:p>
            <a:pPr lvl="1"/>
            <a:r>
              <a:rPr lang="en-US" sz="2200" dirty="0" smtClean="0"/>
              <a:t>Welsh: vast majority of Google “production failures” due to “bugs in configuration settings”</a:t>
            </a:r>
          </a:p>
          <a:p>
            <a:pPr marL="0" indent="0">
              <a:buNone/>
            </a:pPr>
            <a:r>
              <a:rPr lang="en-US" sz="2600" dirty="0" smtClean="0"/>
              <a:t>As we migrate to services ($100B public cloud market), network failure a debilitating cost.</a:t>
            </a:r>
            <a:endParaRPr lang="en-US" sz="2600" dirty="0"/>
          </a:p>
        </p:txBody>
      </p:sp>
    </p:spTree>
    <p:extLst>
      <p:ext uri="{BB962C8B-B14F-4D97-AF65-F5344CB8AC3E}">
        <p14:creationId xmlns:p14="http://schemas.microsoft.com/office/powerpoint/2010/main" val="31326225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94384" y="1437663"/>
            <a:ext cx="2557366" cy="637097"/>
          </a:xfrm>
          <a:prstGeom prst="rect">
            <a:avLst/>
          </a:prstGeom>
          <a:solidFill>
            <a:schemeClr val="bg2">
              <a:lumMod val="75000"/>
            </a:schemeClr>
          </a:solidFill>
        </p:spPr>
        <p:txBody>
          <a:bodyPr wrap="none" lIns="82296" tIns="41148" rIns="82296" bIns="41148" rtlCol="0">
            <a:spAutoFit/>
          </a:bodyPr>
          <a:lstStyle/>
          <a:p>
            <a:r>
              <a:rPr lang="en-US" dirty="0" smtClean="0"/>
              <a:t>All Packets that A can use </a:t>
            </a:r>
          </a:p>
          <a:p>
            <a:r>
              <a:rPr lang="en-US" dirty="0" smtClean="0"/>
              <a:t>to communicate with B</a:t>
            </a:r>
            <a:endParaRPr lang="en-US" dirty="0"/>
          </a:p>
        </p:txBody>
      </p:sp>
      <p:sp>
        <p:nvSpPr>
          <p:cNvPr id="91" name="TextBox 90"/>
          <p:cNvSpPr txBox="1"/>
          <p:nvPr/>
        </p:nvSpPr>
        <p:spPr>
          <a:xfrm>
            <a:off x="3511712" y="1597673"/>
            <a:ext cx="2987485" cy="637097"/>
          </a:xfrm>
          <a:prstGeom prst="rect">
            <a:avLst/>
          </a:prstGeom>
          <a:solidFill>
            <a:schemeClr val="bg2">
              <a:lumMod val="75000"/>
            </a:schemeClr>
          </a:solidFill>
        </p:spPr>
        <p:txBody>
          <a:bodyPr wrap="none" lIns="82296" tIns="41148" rIns="82296" bIns="41148" rtlCol="0">
            <a:spAutoFit/>
          </a:bodyPr>
          <a:lstStyle/>
          <a:p>
            <a:r>
              <a:rPr lang="en-US" dirty="0" smtClean="0"/>
              <a:t>All Packets that A can possibly </a:t>
            </a:r>
          </a:p>
          <a:p>
            <a:r>
              <a:rPr lang="en-US" dirty="0" smtClean="0"/>
              <a:t>send to box 2 through box 1</a:t>
            </a:r>
            <a:endParaRPr lang="en-US" dirty="0"/>
          </a:p>
        </p:txBody>
      </p:sp>
      <p:sp>
        <p:nvSpPr>
          <p:cNvPr id="86" name="TextBox 85"/>
          <p:cNvSpPr txBox="1"/>
          <p:nvPr/>
        </p:nvSpPr>
        <p:spPr>
          <a:xfrm>
            <a:off x="594360" y="1388627"/>
            <a:ext cx="1802991" cy="637097"/>
          </a:xfrm>
          <a:prstGeom prst="rect">
            <a:avLst/>
          </a:prstGeom>
          <a:solidFill>
            <a:schemeClr val="bg2">
              <a:lumMod val="75000"/>
            </a:schemeClr>
          </a:solidFill>
        </p:spPr>
        <p:txBody>
          <a:bodyPr wrap="none" lIns="82296" tIns="41148" rIns="82296" bIns="41148" rtlCol="0">
            <a:spAutoFit/>
          </a:bodyPr>
          <a:lstStyle/>
          <a:p>
            <a:r>
              <a:rPr lang="en-US" dirty="0" smtClean="0"/>
              <a:t>All Packets that A </a:t>
            </a:r>
          </a:p>
          <a:p>
            <a:r>
              <a:rPr lang="en-US" dirty="0" smtClean="0"/>
              <a:t>can possibly send</a:t>
            </a:r>
            <a:endParaRPr lang="en-US" dirty="0"/>
          </a:p>
        </p:txBody>
      </p:sp>
      <p:cxnSp>
        <p:nvCxnSpPr>
          <p:cNvPr id="133" name="Straight Arrow Connector 132"/>
          <p:cNvCxnSpPr/>
          <p:nvPr/>
        </p:nvCxnSpPr>
        <p:spPr>
          <a:xfrm flipV="1">
            <a:off x="6560820" y="4906084"/>
            <a:ext cx="1097280" cy="61722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34" name="Straight Arrow Connector 133"/>
          <p:cNvCxnSpPr/>
          <p:nvPr/>
        </p:nvCxnSpPr>
        <p:spPr>
          <a:xfrm flipV="1">
            <a:off x="6560820" y="4494604"/>
            <a:ext cx="0" cy="10287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35" name="Straight Arrow Connector 134"/>
          <p:cNvCxnSpPr/>
          <p:nvPr/>
        </p:nvCxnSpPr>
        <p:spPr>
          <a:xfrm>
            <a:off x="6560820" y="5523304"/>
            <a:ext cx="116586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 name="Title 1"/>
          <p:cNvSpPr>
            <a:spLocks noGrp="1"/>
          </p:cNvSpPr>
          <p:nvPr>
            <p:ph type="title"/>
          </p:nvPr>
        </p:nvSpPr>
        <p:spPr/>
        <p:txBody>
          <a:bodyPr/>
          <a:lstStyle/>
          <a:p>
            <a:pPr>
              <a:defRPr/>
            </a:pPr>
            <a:r>
              <a:rPr lang="en-US" sz="4000" b="1" dirty="0" smtClean="0">
                <a:solidFill>
                  <a:srgbClr val="0070C0"/>
                </a:solidFill>
                <a:effectLst>
                  <a:outerShdw blurRad="38100" dist="38100" dir="2700000" algn="tl">
                    <a:srgbClr val="000000">
                      <a:alpha val="43137"/>
                    </a:srgbClr>
                  </a:outerShdw>
                </a:effectLst>
              </a:rPr>
              <a:t>Computing Reachability</a:t>
            </a:r>
            <a:endParaRPr lang="en-US" sz="4000" b="1" dirty="0">
              <a:solidFill>
                <a:srgbClr val="0070C0"/>
              </a:solidFill>
              <a:effectLst>
                <a:outerShdw blurRad="38100" dist="38100" dir="2700000" algn="tl">
                  <a:srgbClr val="000000">
                    <a:alpha val="43137"/>
                  </a:srgbClr>
                </a:outerShdw>
              </a:effectLst>
            </a:endParaRPr>
          </a:p>
        </p:txBody>
      </p:sp>
      <p:sp>
        <p:nvSpPr>
          <p:cNvPr id="17" name="Can 16"/>
          <p:cNvSpPr/>
          <p:nvPr/>
        </p:nvSpPr>
        <p:spPr>
          <a:xfrm>
            <a:off x="2240280" y="2368624"/>
            <a:ext cx="1028700" cy="480060"/>
          </a:xfrm>
          <a:prstGeom prst="can">
            <a:avLst>
              <a:gd name="adj" fmla="val 38062"/>
            </a:avLst>
          </a:prstGeom>
        </p:spPr>
        <p:style>
          <a:lnRef idx="1">
            <a:schemeClr val="accent2"/>
          </a:lnRef>
          <a:fillRef idx="3">
            <a:schemeClr val="accent2"/>
          </a:fillRef>
          <a:effectRef idx="2">
            <a:schemeClr val="accent2"/>
          </a:effectRef>
          <a:fontRef idx="minor">
            <a:schemeClr val="lt1"/>
          </a:fontRef>
        </p:style>
        <p:txBody>
          <a:bodyPr lIns="82296" tIns="41148" rIns="82296" bIns="41148" anchor="ctr"/>
          <a:lstStyle/>
          <a:p>
            <a:pPr algn="ctr">
              <a:defRPr/>
            </a:pPr>
            <a:r>
              <a:rPr lang="en-US" sz="1100" dirty="0"/>
              <a:t>Box 1</a:t>
            </a:r>
          </a:p>
        </p:txBody>
      </p:sp>
      <p:sp>
        <p:nvSpPr>
          <p:cNvPr id="18" name="Can 17"/>
          <p:cNvSpPr/>
          <p:nvPr/>
        </p:nvSpPr>
        <p:spPr>
          <a:xfrm>
            <a:off x="4777740" y="2574364"/>
            <a:ext cx="1028700" cy="480060"/>
          </a:xfrm>
          <a:prstGeom prst="can">
            <a:avLst>
              <a:gd name="adj" fmla="val 38062"/>
            </a:avLst>
          </a:prstGeom>
        </p:spPr>
        <p:style>
          <a:lnRef idx="1">
            <a:schemeClr val="accent2"/>
          </a:lnRef>
          <a:fillRef idx="3">
            <a:schemeClr val="accent2"/>
          </a:fillRef>
          <a:effectRef idx="2">
            <a:schemeClr val="accent2"/>
          </a:effectRef>
          <a:fontRef idx="minor">
            <a:schemeClr val="lt1"/>
          </a:fontRef>
        </p:style>
        <p:txBody>
          <a:bodyPr lIns="82296" tIns="41148" rIns="82296" bIns="41148" anchor="ctr"/>
          <a:lstStyle/>
          <a:p>
            <a:pPr algn="ctr">
              <a:defRPr/>
            </a:pPr>
            <a:r>
              <a:rPr lang="en-US" sz="1100" dirty="0"/>
              <a:t>Box 2</a:t>
            </a:r>
          </a:p>
        </p:txBody>
      </p:sp>
      <p:sp>
        <p:nvSpPr>
          <p:cNvPr id="19" name="Can 18"/>
          <p:cNvSpPr/>
          <p:nvPr/>
        </p:nvSpPr>
        <p:spPr>
          <a:xfrm>
            <a:off x="5463540" y="4220284"/>
            <a:ext cx="1028700" cy="480060"/>
          </a:xfrm>
          <a:prstGeom prst="can">
            <a:avLst>
              <a:gd name="adj" fmla="val 38062"/>
            </a:avLst>
          </a:prstGeom>
        </p:spPr>
        <p:style>
          <a:lnRef idx="1">
            <a:schemeClr val="accent2"/>
          </a:lnRef>
          <a:fillRef idx="3">
            <a:schemeClr val="accent2"/>
          </a:fillRef>
          <a:effectRef idx="2">
            <a:schemeClr val="accent2"/>
          </a:effectRef>
          <a:fontRef idx="minor">
            <a:schemeClr val="lt1"/>
          </a:fontRef>
        </p:style>
        <p:txBody>
          <a:bodyPr lIns="82296" tIns="41148" rIns="82296" bIns="41148" anchor="ctr"/>
          <a:lstStyle/>
          <a:p>
            <a:pPr algn="ctr">
              <a:defRPr/>
            </a:pPr>
            <a:r>
              <a:rPr lang="en-US" sz="1100" dirty="0"/>
              <a:t>Box 3</a:t>
            </a:r>
          </a:p>
        </p:txBody>
      </p:sp>
      <p:sp>
        <p:nvSpPr>
          <p:cNvPr id="24" name="Can 23"/>
          <p:cNvSpPr/>
          <p:nvPr/>
        </p:nvSpPr>
        <p:spPr>
          <a:xfrm>
            <a:off x="2377440" y="4220284"/>
            <a:ext cx="1028700" cy="480060"/>
          </a:xfrm>
          <a:prstGeom prst="can">
            <a:avLst>
              <a:gd name="adj" fmla="val 38062"/>
            </a:avLst>
          </a:prstGeom>
        </p:spPr>
        <p:style>
          <a:lnRef idx="1">
            <a:schemeClr val="accent2"/>
          </a:lnRef>
          <a:fillRef idx="3">
            <a:schemeClr val="accent2"/>
          </a:fillRef>
          <a:effectRef idx="2">
            <a:schemeClr val="accent2"/>
          </a:effectRef>
          <a:fontRef idx="minor">
            <a:schemeClr val="lt1"/>
          </a:fontRef>
        </p:style>
        <p:txBody>
          <a:bodyPr lIns="82296" tIns="41148" rIns="82296" bIns="41148" anchor="ctr"/>
          <a:lstStyle/>
          <a:p>
            <a:pPr algn="ctr">
              <a:defRPr/>
            </a:pPr>
            <a:r>
              <a:rPr lang="en-US" sz="1100" dirty="0"/>
              <a:t>Box 4</a:t>
            </a:r>
          </a:p>
        </p:txBody>
      </p:sp>
      <p:cxnSp>
        <p:nvCxnSpPr>
          <p:cNvPr id="10" name="Straight Connector 9"/>
          <p:cNvCxnSpPr/>
          <p:nvPr/>
        </p:nvCxnSpPr>
        <p:spPr>
          <a:xfrm>
            <a:off x="2754630" y="2848684"/>
            <a:ext cx="137160" cy="1371600"/>
          </a:xfrm>
          <a:prstGeom prst="line">
            <a:avLst/>
          </a:prstGeom>
        </p:spPr>
        <p:style>
          <a:lnRef idx="2">
            <a:schemeClr val="accent2"/>
          </a:lnRef>
          <a:fillRef idx="0">
            <a:schemeClr val="accent2"/>
          </a:fillRef>
          <a:effectRef idx="1">
            <a:schemeClr val="accent2"/>
          </a:effectRef>
          <a:fontRef idx="minor">
            <a:schemeClr val="tx1"/>
          </a:fontRef>
        </p:style>
      </p:cxnSp>
      <p:cxnSp>
        <p:nvCxnSpPr>
          <p:cNvPr id="36" name="Straight Connector 35"/>
          <p:cNvCxnSpPr/>
          <p:nvPr/>
        </p:nvCxnSpPr>
        <p:spPr>
          <a:xfrm>
            <a:off x="5292090" y="3054424"/>
            <a:ext cx="685800" cy="1165860"/>
          </a:xfrm>
          <a:prstGeom prst="line">
            <a:avLst/>
          </a:prstGeom>
        </p:spPr>
        <p:style>
          <a:lnRef idx="2">
            <a:schemeClr val="accent2"/>
          </a:lnRef>
          <a:fillRef idx="0">
            <a:schemeClr val="accent2"/>
          </a:fillRef>
          <a:effectRef idx="1">
            <a:schemeClr val="accent2"/>
          </a:effectRef>
          <a:fontRef idx="minor">
            <a:schemeClr val="tx1"/>
          </a:fontRef>
        </p:style>
      </p:cxnSp>
      <p:cxnSp>
        <p:nvCxnSpPr>
          <p:cNvPr id="38" name="Straight Connector 37"/>
          <p:cNvCxnSpPr/>
          <p:nvPr/>
        </p:nvCxnSpPr>
        <p:spPr>
          <a:xfrm>
            <a:off x="3406140" y="4460314"/>
            <a:ext cx="20574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40" name="Straight Connector 39"/>
          <p:cNvCxnSpPr/>
          <p:nvPr/>
        </p:nvCxnSpPr>
        <p:spPr>
          <a:xfrm>
            <a:off x="3268980" y="2608654"/>
            <a:ext cx="1543050" cy="198597"/>
          </a:xfrm>
          <a:prstGeom prst="line">
            <a:avLst/>
          </a:prstGeom>
        </p:spPr>
        <p:style>
          <a:lnRef idx="2">
            <a:schemeClr val="accent2"/>
          </a:lnRef>
          <a:fillRef idx="0">
            <a:schemeClr val="accent2"/>
          </a:fillRef>
          <a:effectRef idx="1">
            <a:schemeClr val="accent2"/>
          </a:effectRef>
          <a:fontRef idx="minor">
            <a:schemeClr val="tx1"/>
          </a:fontRef>
        </p:style>
      </p:cxnSp>
      <p:cxnSp>
        <p:nvCxnSpPr>
          <p:cNvPr id="63" name="Straight Arrow Connector 62"/>
          <p:cNvCxnSpPr/>
          <p:nvPr/>
        </p:nvCxnSpPr>
        <p:spPr>
          <a:xfrm>
            <a:off x="1691640" y="2437204"/>
            <a:ext cx="548640" cy="17145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65" name="Straight Arrow Connector 64"/>
          <p:cNvCxnSpPr>
            <a:stCxn id="19" idx="4"/>
          </p:cNvCxnSpPr>
          <p:nvPr/>
        </p:nvCxnSpPr>
        <p:spPr>
          <a:xfrm>
            <a:off x="6492240" y="4460314"/>
            <a:ext cx="822960" cy="37719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69" name="Straight Arrow Connector 68"/>
          <p:cNvCxnSpPr/>
          <p:nvPr/>
        </p:nvCxnSpPr>
        <p:spPr>
          <a:xfrm flipV="1">
            <a:off x="525780" y="2162884"/>
            <a:ext cx="1097280" cy="61722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70" name="Straight Arrow Connector 69"/>
          <p:cNvCxnSpPr/>
          <p:nvPr/>
        </p:nvCxnSpPr>
        <p:spPr>
          <a:xfrm flipV="1">
            <a:off x="525780" y="1751404"/>
            <a:ext cx="0" cy="10287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71" name="Straight Arrow Connector 70"/>
          <p:cNvCxnSpPr/>
          <p:nvPr/>
        </p:nvCxnSpPr>
        <p:spPr>
          <a:xfrm>
            <a:off x="525780" y="2780104"/>
            <a:ext cx="123444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78" name="Cube 77"/>
          <p:cNvSpPr/>
          <p:nvPr/>
        </p:nvSpPr>
        <p:spPr>
          <a:xfrm>
            <a:off x="525780" y="2094304"/>
            <a:ext cx="822960" cy="685800"/>
          </a:xfrm>
          <a:prstGeom prst="cube">
            <a:avLst/>
          </a:prstGeom>
        </p:spPr>
        <p:style>
          <a:lnRef idx="1">
            <a:schemeClr val="accent5"/>
          </a:lnRef>
          <a:fillRef idx="2">
            <a:schemeClr val="accent5"/>
          </a:fillRef>
          <a:effectRef idx="1">
            <a:schemeClr val="accent5"/>
          </a:effectRef>
          <a:fontRef idx="minor">
            <a:schemeClr val="dk1"/>
          </a:fontRef>
        </p:style>
        <p:txBody>
          <a:bodyPr lIns="82296" tIns="41148" rIns="82296" bIns="41148" anchor="ctr"/>
          <a:lstStyle/>
          <a:p>
            <a:pPr algn="ctr">
              <a:defRPr/>
            </a:pPr>
            <a:endParaRPr lang="en-US"/>
          </a:p>
        </p:txBody>
      </p:sp>
      <p:cxnSp>
        <p:nvCxnSpPr>
          <p:cNvPr id="81" name="Straight Arrow Connector 80"/>
          <p:cNvCxnSpPr/>
          <p:nvPr/>
        </p:nvCxnSpPr>
        <p:spPr>
          <a:xfrm flipV="1">
            <a:off x="3406140" y="2300044"/>
            <a:ext cx="1097280" cy="61722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82" name="Straight Arrow Connector 81"/>
          <p:cNvCxnSpPr/>
          <p:nvPr/>
        </p:nvCxnSpPr>
        <p:spPr>
          <a:xfrm flipV="1">
            <a:off x="3406140" y="1888564"/>
            <a:ext cx="0" cy="10287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83" name="Straight Arrow Connector 82"/>
          <p:cNvCxnSpPr/>
          <p:nvPr/>
        </p:nvCxnSpPr>
        <p:spPr>
          <a:xfrm>
            <a:off x="3406140" y="2917264"/>
            <a:ext cx="123444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84" name="Cube 83"/>
          <p:cNvSpPr/>
          <p:nvPr/>
        </p:nvSpPr>
        <p:spPr>
          <a:xfrm>
            <a:off x="3557155" y="2231464"/>
            <a:ext cx="274320" cy="617220"/>
          </a:xfrm>
          <a:prstGeom prst="cube">
            <a:avLst/>
          </a:prstGeom>
        </p:spPr>
        <p:style>
          <a:lnRef idx="1">
            <a:schemeClr val="accent5"/>
          </a:lnRef>
          <a:fillRef idx="2">
            <a:schemeClr val="accent5"/>
          </a:fillRef>
          <a:effectRef idx="1">
            <a:schemeClr val="accent5"/>
          </a:effectRef>
          <a:fontRef idx="minor">
            <a:schemeClr val="dk1"/>
          </a:fontRef>
        </p:style>
        <p:txBody>
          <a:bodyPr lIns="82296" tIns="41148" rIns="82296" bIns="41148" anchor="ctr"/>
          <a:lstStyle/>
          <a:p>
            <a:pPr algn="ctr">
              <a:defRPr/>
            </a:pPr>
            <a:endParaRPr lang="en-US"/>
          </a:p>
        </p:txBody>
      </p:sp>
      <p:sp>
        <p:nvSpPr>
          <p:cNvPr id="85" name="Cube 84"/>
          <p:cNvSpPr/>
          <p:nvPr/>
        </p:nvSpPr>
        <p:spPr>
          <a:xfrm>
            <a:off x="3900055" y="2231464"/>
            <a:ext cx="274320" cy="411480"/>
          </a:xfrm>
          <a:prstGeom prst="cube">
            <a:avLst/>
          </a:prstGeom>
        </p:spPr>
        <p:style>
          <a:lnRef idx="1">
            <a:schemeClr val="accent5"/>
          </a:lnRef>
          <a:fillRef idx="2">
            <a:schemeClr val="accent5"/>
          </a:fillRef>
          <a:effectRef idx="1">
            <a:schemeClr val="accent5"/>
          </a:effectRef>
          <a:fontRef idx="minor">
            <a:schemeClr val="dk1"/>
          </a:fontRef>
        </p:style>
        <p:txBody>
          <a:bodyPr lIns="82296" tIns="41148" rIns="82296" bIns="41148" anchor="ctr"/>
          <a:lstStyle/>
          <a:p>
            <a:pPr algn="ctr">
              <a:defRPr/>
            </a:pPr>
            <a:endParaRPr lang="en-US"/>
          </a:p>
        </p:txBody>
      </p:sp>
      <p:cxnSp>
        <p:nvCxnSpPr>
          <p:cNvPr id="87" name="Straight Arrow Connector 86"/>
          <p:cNvCxnSpPr/>
          <p:nvPr/>
        </p:nvCxnSpPr>
        <p:spPr>
          <a:xfrm flipV="1">
            <a:off x="1623060" y="3603064"/>
            <a:ext cx="1097280" cy="61722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88" name="Straight Arrow Connector 87"/>
          <p:cNvCxnSpPr/>
          <p:nvPr/>
        </p:nvCxnSpPr>
        <p:spPr>
          <a:xfrm flipV="1">
            <a:off x="1623060" y="3191584"/>
            <a:ext cx="0" cy="10287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89" name="Straight Arrow Connector 88"/>
          <p:cNvCxnSpPr/>
          <p:nvPr/>
        </p:nvCxnSpPr>
        <p:spPr>
          <a:xfrm>
            <a:off x="1623060" y="4220284"/>
            <a:ext cx="10287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90" name="Cube 89"/>
          <p:cNvSpPr/>
          <p:nvPr/>
        </p:nvSpPr>
        <p:spPr>
          <a:xfrm>
            <a:off x="1767147" y="3657789"/>
            <a:ext cx="480060" cy="274320"/>
          </a:xfrm>
          <a:prstGeom prst="cube">
            <a:avLst/>
          </a:prstGeom>
        </p:spPr>
        <p:style>
          <a:lnRef idx="1">
            <a:schemeClr val="accent5"/>
          </a:lnRef>
          <a:fillRef idx="2">
            <a:schemeClr val="accent5"/>
          </a:fillRef>
          <a:effectRef idx="1">
            <a:schemeClr val="accent5"/>
          </a:effectRef>
          <a:fontRef idx="minor">
            <a:schemeClr val="dk1"/>
          </a:fontRef>
        </p:style>
        <p:txBody>
          <a:bodyPr lIns="82296" tIns="41148" rIns="82296" bIns="41148" anchor="ctr"/>
          <a:lstStyle/>
          <a:p>
            <a:pPr algn="ctr">
              <a:defRPr/>
            </a:pPr>
            <a:endParaRPr lang="en-US"/>
          </a:p>
        </p:txBody>
      </p:sp>
      <p:sp>
        <p:nvSpPr>
          <p:cNvPr id="25643" name="TextBox 96"/>
          <p:cNvSpPr txBox="1">
            <a:spLocks noChangeArrowheads="1"/>
          </p:cNvSpPr>
          <p:nvPr/>
        </p:nvSpPr>
        <p:spPr bwMode="auto">
          <a:xfrm>
            <a:off x="1897380" y="2162884"/>
            <a:ext cx="304324" cy="332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600"/>
              <a:t>A</a:t>
            </a:r>
          </a:p>
        </p:txBody>
      </p:sp>
      <p:sp>
        <p:nvSpPr>
          <p:cNvPr id="25644" name="TextBox 97"/>
          <p:cNvSpPr txBox="1">
            <a:spLocks noChangeArrowheads="1"/>
          </p:cNvSpPr>
          <p:nvPr/>
        </p:nvSpPr>
        <p:spPr bwMode="auto">
          <a:xfrm>
            <a:off x="6560820" y="4220284"/>
            <a:ext cx="304324" cy="332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600"/>
              <a:t>B</a:t>
            </a:r>
          </a:p>
        </p:txBody>
      </p:sp>
      <p:sp>
        <p:nvSpPr>
          <p:cNvPr id="100" name="Cube 99"/>
          <p:cNvSpPr/>
          <p:nvPr/>
        </p:nvSpPr>
        <p:spPr>
          <a:xfrm>
            <a:off x="2240280" y="1682824"/>
            <a:ext cx="274320" cy="617220"/>
          </a:xfrm>
          <a:prstGeom prst="cube">
            <a:avLst/>
          </a:prstGeom>
        </p:spPr>
        <p:style>
          <a:lnRef idx="1">
            <a:schemeClr val="accent5"/>
          </a:lnRef>
          <a:fillRef idx="2">
            <a:schemeClr val="accent5"/>
          </a:fillRef>
          <a:effectRef idx="1">
            <a:schemeClr val="accent5"/>
          </a:effectRef>
          <a:fontRef idx="minor">
            <a:schemeClr val="dk1"/>
          </a:fontRef>
        </p:style>
        <p:txBody>
          <a:bodyPr lIns="82296" tIns="41148" rIns="82296" bIns="41148" anchor="ctr"/>
          <a:lstStyle/>
          <a:p>
            <a:pPr algn="ctr">
              <a:defRPr/>
            </a:pPr>
            <a:endParaRPr lang="en-US"/>
          </a:p>
        </p:txBody>
      </p:sp>
      <p:sp>
        <p:nvSpPr>
          <p:cNvPr id="101" name="Cube 100"/>
          <p:cNvSpPr/>
          <p:nvPr/>
        </p:nvSpPr>
        <p:spPr>
          <a:xfrm>
            <a:off x="2583180" y="1682824"/>
            <a:ext cx="274320" cy="411480"/>
          </a:xfrm>
          <a:prstGeom prst="cube">
            <a:avLst/>
          </a:prstGeom>
        </p:spPr>
        <p:style>
          <a:lnRef idx="1">
            <a:schemeClr val="accent5"/>
          </a:lnRef>
          <a:fillRef idx="2">
            <a:schemeClr val="accent5"/>
          </a:fillRef>
          <a:effectRef idx="1">
            <a:schemeClr val="accent5"/>
          </a:effectRef>
          <a:fontRef idx="minor">
            <a:schemeClr val="dk1"/>
          </a:fontRef>
        </p:style>
        <p:txBody>
          <a:bodyPr lIns="82296" tIns="41148" rIns="82296" bIns="41148" anchor="ctr"/>
          <a:lstStyle/>
          <a:p>
            <a:pPr algn="ctr">
              <a:defRPr/>
            </a:pPr>
            <a:endParaRPr lang="en-US"/>
          </a:p>
        </p:txBody>
      </p:sp>
      <p:sp>
        <p:nvSpPr>
          <p:cNvPr id="102" name="Cube 101"/>
          <p:cNvSpPr/>
          <p:nvPr/>
        </p:nvSpPr>
        <p:spPr>
          <a:xfrm>
            <a:off x="2446020" y="1957144"/>
            <a:ext cx="480060" cy="274320"/>
          </a:xfrm>
          <a:prstGeom prst="cube">
            <a:avLst/>
          </a:prstGeom>
        </p:spPr>
        <p:style>
          <a:lnRef idx="1">
            <a:schemeClr val="accent5"/>
          </a:lnRef>
          <a:fillRef idx="2">
            <a:schemeClr val="accent5"/>
          </a:fillRef>
          <a:effectRef idx="1">
            <a:schemeClr val="accent5"/>
          </a:effectRef>
          <a:fontRef idx="minor">
            <a:schemeClr val="dk1"/>
          </a:fontRef>
        </p:style>
        <p:txBody>
          <a:bodyPr lIns="82296" tIns="41148" rIns="82296" bIns="41148" anchor="ctr"/>
          <a:lstStyle/>
          <a:p>
            <a:pPr algn="ctr">
              <a:defRPr/>
            </a:pPr>
            <a:endParaRPr lang="en-US"/>
          </a:p>
        </p:txBody>
      </p:sp>
      <p:sp>
        <p:nvSpPr>
          <p:cNvPr id="112" name="Cube 111"/>
          <p:cNvSpPr/>
          <p:nvPr/>
        </p:nvSpPr>
        <p:spPr>
          <a:xfrm>
            <a:off x="3550227" y="2224537"/>
            <a:ext cx="274320" cy="617220"/>
          </a:xfrm>
          <a:prstGeom prst="cube">
            <a:avLst/>
          </a:prstGeom>
        </p:spPr>
        <p:style>
          <a:lnRef idx="1">
            <a:schemeClr val="accent5"/>
          </a:lnRef>
          <a:fillRef idx="2">
            <a:schemeClr val="accent5"/>
          </a:fillRef>
          <a:effectRef idx="1">
            <a:schemeClr val="accent5"/>
          </a:effectRef>
          <a:fontRef idx="minor">
            <a:schemeClr val="dk1"/>
          </a:fontRef>
        </p:style>
        <p:txBody>
          <a:bodyPr lIns="82296" tIns="41148" rIns="82296" bIns="41148" anchor="ctr"/>
          <a:lstStyle/>
          <a:p>
            <a:pPr algn="ctr">
              <a:defRPr/>
            </a:pPr>
            <a:endParaRPr lang="en-US"/>
          </a:p>
        </p:txBody>
      </p:sp>
      <p:sp>
        <p:nvSpPr>
          <p:cNvPr id="113" name="Cube 112"/>
          <p:cNvSpPr/>
          <p:nvPr/>
        </p:nvSpPr>
        <p:spPr>
          <a:xfrm>
            <a:off x="3900055" y="2217609"/>
            <a:ext cx="274320" cy="411480"/>
          </a:xfrm>
          <a:prstGeom prst="cube">
            <a:avLst/>
          </a:prstGeom>
        </p:spPr>
        <p:style>
          <a:lnRef idx="1">
            <a:schemeClr val="accent5"/>
          </a:lnRef>
          <a:fillRef idx="2">
            <a:schemeClr val="accent5"/>
          </a:fillRef>
          <a:effectRef idx="1">
            <a:schemeClr val="accent5"/>
          </a:effectRef>
          <a:fontRef idx="minor">
            <a:schemeClr val="dk1"/>
          </a:fontRef>
        </p:style>
        <p:txBody>
          <a:bodyPr lIns="82296" tIns="41148" rIns="82296" bIns="41148" anchor="ctr"/>
          <a:lstStyle/>
          <a:p>
            <a:pPr algn="ctr">
              <a:defRPr/>
            </a:pPr>
            <a:endParaRPr lang="en-US"/>
          </a:p>
        </p:txBody>
      </p:sp>
      <p:cxnSp>
        <p:nvCxnSpPr>
          <p:cNvPr id="118" name="Straight Arrow Connector 117"/>
          <p:cNvCxnSpPr/>
          <p:nvPr/>
        </p:nvCxnSpPr>
        <p:spPr>
          <a:xfrm flipV="1">
            <a:off x="3749040" y="4083124"/>
            <a:ext cx="1097280" cy="61722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19" name="Straight Arrow Connector 118"/>
          <p:cNvCxnSpPr/>
          <p:nvPr/>
        </p:nvCxnSpPr>
        <p:spPr>
          <a:xfrm flipV="1">
            <a:off x="3749040" y="3671644"/>
            <a:ext cx="0" cy="10287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20" name="Straight Arrow Connector 119"/>
          <p:cNvCxnSpPr/>
          <p:nvPr/>
        </p:nvCxnSpPr>
        <p:spPr>
          <a:xfrm>
            <a:off x="3749040" y="4700344"/>
            <a:ext cx="116586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21" name="Cube 120"/>
          <p:cNvSpPr/>
          <p:nvPr/>
        </p:nvSpPr>
        <p:spPr>
          <a:xfrm>
            <a:off x="3893128" y="4171793"/>
            <a:ext cx="267393" cy="288175"/>
          </a:xfrm>
          <a:prstGeom prst="cube">
            <a:avLst/>
          </a:prstGeom>
        </p:spPr>
        <p:style>
          <a:lnRef idx="1">
            <a:schemeClr val="accent5"/>
          </a:lnRef>
          <a:fillRef idx="2">
            <a:schemeClr val="accent5"/>
          </a:fillRef>
          <a:effectRef idx="1">
            <a:schemeClr val="accent5"/>
          </a:effectRef>
          <a:fontRef idx="minor">
            <a:schemeClr val="dk1"/>
          </a:fontRef>
        </p:style>
        <p:txBody>
          <a:bodyPr lIns="82296" tIns="41148" rIns="82296" bIns="41148" anchor="ctr"/>
          <a:lstStyle/>
          <a:p>
            <a:pPr algn="ctr">
              <a:defRPr/>
            </a:pPr>
            <a:endParaRPr lang="en-US"/>
          </a:p>
        </p:txBody>
      </p:sp>
      <p:sp>
        <p:nvSpPr>
          <p:cNvPr id="123" name="Cube 122"/>
          <p:cNvSpPr/>
          <p:nvPr/>
        </p:nvSpPr>
        <p:spPr>
          <a:xfrm>
            <a:off x="2788920" y="4014544"/>
            <a:ext cx="267393" cy="288175"/>
          </a:xfrm>
          <a:prstGeom prst="cube">
            <a:avLst/>
          </a:prstGeom>
        </p:spPr>
        <p:style>
          <a:lnRef idx="1">
            <a:schemeClr val="accent5"/>
          </a:lnRef>
          <a:fillRef idx="2">
            <a:schemeClr val="accent5"/>
          </a:fillRef>
          <a:effectRef idx="1">
            <a:schemeClr val="accent5"/>
          </a:effectRef>
          <a:fontRef idx="minor">
            <a:schemeClr val="dk1"/>
          </a:fontRef>
        </p:style>
        <p:txBody>
          <a:bodyPr lIns="82296" tIns="41148" rIns="82296" bIns="41148" anchor="ctr"/>
          <a:lstStyle/>
          <a:p>
            <a:pPr algn="ctr">
              <a:defRPr/>
            </a:pPr>
            <a:endParaRPr lang="en-US"/>
          </a:p>
        </p:txBody>
      </p:sp>
      <p:cxnSp>
        <p:nvCxnSpPr>
          <p:cNvPr id="126" name="Straight Arrow Connector 125"/>
          <p:cNvCxnSpPr/>
          <p:nvPr/>
        </p:nvCxnSpPr>
        <p:spPr>
          <a:xfrm flipV="1">
            <a:off x="5875020" y="3123004"/>
            <a:ext cx="1097280" cy="61722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27" name="Straight Arrow Connector 126"/>
          <p:cNvCxnSpPr/>
          <p:nvPr/>
        </p:nvCxnSpPr>
        <p:spPr>
          <a:xfrm flipV="1">
            <a:off x="5875020" y="2711524"/>
            <a:ext cx="0" cy="10287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28" name="Straight Arrow Connector 127"/>
          <p:cNvCxnSpPr/>
          <p:nvPr/>
        </p:nvCxnSpPr>
        <p:spPr>
          <a:xfrm>
            <a:off x="5875020" y="3740224"/>
            <a:ext cx="116586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29" name="Cube 128"/>
          <p:cNvSpPr/>
          <p:nvPr/>
        </p:nvSpPr>
        <p:spPr>
          <a:xfrm>
            <a:off x="6430588" y="3253237"/>
            <a:ext cx="267393" cy="425335"/>
          </a:xfrm>
          <a:prstGeom prst="cube">
            <a:avLst/>
          </a:prstGeom>
        </p:spPr>
        <p:style>
          <a:lnRef idx="1">
            <a:schemeClr val="accent5"/>
          </a:lnRef>
          <a:fillRef idx="2">
            <a:schemeClr val="accent5"/>
          </a:fillRef>
          <a:effectRef idx="1">
            <a:schemeClr val="accent5"/>
          </a:effectRef>
          <a:fontRef idx="minor">
            <a:schemeClr val="dk1"/>
          </a:fontRef>
        </p:style>
        <p:txBody>
          <a:bodyPr lIns="82296" tIns="41148" rIns="82296" bIns="41148" anchor="ctr"/>
          <a:lstStyle/>
          <a:p>
            <a:pPr algn="ctr">
              <a:defRPr/>
            </a:pPr>
            <a:endParaRPr lang="en-US"/>
          </a:p>
        </p:txBody>
      </p:sp>
      <p:sp>
        <p:nvSpPr>
          <p:cNvPr id="130" name="Cube 129"/>
          <p:cNvSpPr/>
          <p:nvPr/>
        </p:nvSpPr>
        <p:spPr>
          <a:xfrm>
            <a:off x="5394960" y="2162884"/>
            <a:ext cx="267393" cy="425335"/>
          </a:xfrm>
          <a:prstGeom prst="cube">
            <a:avLst/>
          </a:prstGeom>
        </p:spPr>
        <p:style>
          <a:lnRef idx="1">
            <a:schemeClr val="accent5"/>
          </a:lnRef>
          <a:fillRef idx="2">
            <a:schemeClr val="accent5"/>
          </a:fillRef>
          <a:effectRef idx="1">
            <a:schemeClr val="accent5"/>
          </a:effectRef>
          <a:fontRef idx="minor">
            <a:schemeClr val="dk1"/>
          </a:fontRef>
        </p:style>
        <p:txBody>
          <a:bodyPr lIns="82296" tIns="41148" rIns="82296" bIns="41148" anchor="ctr"/>
          <a:lstStyle/>
          <a:p>
            <a:pPr algn="ctr">
              <a:defRPr/>
            </a:pPr>
            <a:endParaRPr lang="en-US"/>
          </a:p>
        </p:txBody>
      </p:sp>
      <p:sp>
        <p:nvSpPr>
          <p:cNvPr id="131" name="Cube 130"/>
          <p:cNvSpPr/>
          <p:nvPr/>
        </p:nvSpPr>
        <p:spPr>
          <a:xfrm>
            <a:off x="3886200" y="4165558"/>
            <a:ext cx="267393" cy="288175"/>
          </a:xfrm>
          <a:prstGeom prst="cube">
            <a:avLst/>
          </a:prstGeom>
        </p:spPr>
        <p:style>
          <a:lnRef idx="1">
            <a:schemeClr val="accent5"/>
          </a:lnRef>
          <a:fillRef idx="2">
            <a:schemeClr val="accent5"/>
          </a:fillRef>
          <a:effectRef idx="1">
            <a:schemeClr val="accent5"/>
          </a:effectRef>
          <a:fontRef idx="minor">
            <a:schemeClr val="dk1"/>
          </a:fontRef>
        </p:style>
        <p:txBody>
          <a:bodyPr lIns="82296" tIns="41148" rIns="82296" bIns="41148" anchor="ctr"/>
          <a:lstStyle/>
          <a:p>
            <a:pPr algn="ctr">
              <a:defRPr/>
            </a:pPr>
            <a:endParaRPr lang="en-US"/>
          </a:p>
        </p:txBody>
      </p:sp>
      <p:sp>
        <p:nvSpPr>
          <p:cNvPr id="132" name="Cube 131"/>
          <p:cNvSpPr/>
          <p:nvPr/>
        </p:nvSpPr>
        <p:spPr>
          <a:xfrm>
            <a:off x="6423660" y="3260164"/>
            <a:ext cx="267393" cy="425335"/>
          </a:xfrm>
          <a:prstGeom prst="cube">
            <a:avLst/>
          </a:prstGeom>
        </p:spPr>
        <p:style>
          <a:lnRef idx="1">
            <a:schemeClr val="accent5"/>
          </a:lnRef>
          <a:fillRef idx="2">
            <a:schemeClr val="accent5"/>
          </a:fillRef>
          <a:effectRef idx="1">
            <a:schemeClr val="accent5"/>
          </a:effectRef>
          <a:fontRef idx="minor">
            <a:schemeClr val="dk1"/>
          </a:fontRef>
        </p:style>
        <p:txBody>
          <a:bodyPr lIns="82296" tIns="41148" rIns="82296" bIns="41148" anchor="ctr"/>
          <a:lstStyle/>
          <a:p>
            <a:pPr algn="ctr">
              <a:defRPr/>
            </a:pPr>
            <a:endParaRPr lang="en-US"/>
          </a:p>
        </p:txBody>
      </p:sp>
      <p:sp>
        <p:nvSpPr>
          <p:cNvPr id="138" name="TextBox 137"/>
          <p:cNvSpPr txBox="1"/>
          <p:nvPr/>
        </p:nvSpPr>
        <p:spPr>
          <a:xfrm>
            <a:off x="2583180" y="3123004"/>
            <a:ext cx="891540" cy="332899"/>
          </a:xfrm>
          <a:prstGeom prst="rect">
            <a:avLst/>
          </a:prstGeom>
          <a:solidFill>
            <a:schemeClr val="accent3">
              <a:lumMod val="20000"/>
              <a:lumOff val="80000"/>
              <a:alpha val="86000"/>
            </a:schemeClr>
          </a:solidFill>
          <a:ln>
            <a:solidFill>
              <a:schemeClr val="accent1">
                <a:lumMod val="75000"/>
              </a:schemeClr>
            </a:solidFill>
          </a:ln>
        </p:spPr>
        <p:txBody>
          <a:bodyPr lIns="82296" tIns="41148" rIns="82296" bIns="41148">
            <a:spAutoFit/>
          </a:bodyPr>
          <a:lstStyle/>
          <a:p>
            <a:pPr>
              <a:defRPr/>
            </a:pPr>
            <a:r>
              <a:rPr lang="en-US" sz="1600" dirty="0"/>
              <a:t>T</a:t>
            </a:r>
            <a:r>
              <a:rPr lang="en-US" sz="1600" baseline="-25000" dirty="0"/>
              <a:t>1</a:t>
            </a:r>
            <a:r>
              <a:rPr lang="en-US" sz="1600" dirty="0"/>
              <a:t>(X,A)</a:t>
            </a:r>
          </a:p>
        </p:txBody>
      </p:sp>
      <p:cxnSp>
        <p:nvCxnSpPr>
          <p:cNvPr id="144" name="Curved Connector 143"/>
          <p:cNvCxnSpPr>
            <a:stCxn id="138" idx="1"/>
          </p:cNvCxnSpPr>
          <p:nvPr/>
        </p:nvCxnSpPr>
        <p:spPr>
          <a:xfrm rot="10800000" flipV="1">
            <a:off x="2041684" y="3288739"/>
            <a:ext cx="541496" cy="368618"/>
          </a:xfrm>
          <a:prstGeom prst="curvedConnector2">
            <a:avLst/>
          </a:prstGeom>
          <a:ln>
            <a:prstDash val="sysDash"/>
            <a:tailEnd type="arrow"/>
          </a:ln>
        </p:spPr>
        <p:style>
          <a:lnRef idx="2">
            <a:schemeClr val="accent1"/>
          </a:lnRef>
          <a:fillRef idx="0">
            <a:schemeClr val="accent1"/>
          </a:fillRef>
          <a:effectRef idx="1">
            <a:schemeClr val="accent1"/>
          </a:effectRef>
          <a:fontRef idx="minor">
            <a:schemeClr val="tx1"/>
          </a:fontRef>
        </p:style>
      </p:cxnSp>
      <p:cxnSp>
        <p:nvCxnSpPr>
          <p:cNvPr id="147" name="Curved Connector 146"/>
          <p:cNvCxnSpPr>
            <a:stCxn id="138" idx="3"/>
          </p:cNvCxnSpPr>
          <p:nvPr/>
        </p:nvCxnSpPr>
        <p:spPr>
          <a:xfrm flipV="1">
            <a:off x="3474720" y="2642944"/>
            <a:ext cx="528638" cy="645795"/>
          </a:xfrm>
          <a:prstGeom prst="curvedConnector2">
            <a:avLst/>
          </a:prstGeom>
          <a:ln>
            <a:prstDash val="sysDash"/>
            <a:tailEnd type="arrow"/>
          </a:ln>
        </p:spPr>
        <p:style>
          <a:lnRef idx="2">
            <a:schemeClr val="accent1"/>
          </a:lnRef>
          <a:fillRef idx="0">
            <a:schemeClr val="accent1"/>
          </a:fillRef>
          <a:effectRef idx="1">
            <a:schemeClr val="accent1"/>
          </a:effectRef>
          <a:fontRef idx="minor">
            <a:schemeClr val="tx1"/>
          </a:fontRef>
        </p:style>
      </p:cxnSp>
      <p:sp>
        <p:nvSpPr>
          <p:cNvPr id="151" name="TextBox 150"/>
          <p:cNvSpPr txBox="1"/>
          <p:nvPr/>
        </p:nvSpPr>
        <p:spPr>
          <a:xfrm>
            <a:off x="6149340" y="2780104"/>
            <a:ext cx="1234440" cy="332899"/>
          </a:xfrm>
          <a:prstGeom prst="rect">
            <a:avLst/>
          </a:prstGeom>
          <a:solidFill>
            <a:schemeClr val="accent3">
              <a:lumMod val="20000"/>
              <a:lumOff val="80000"/>
              <a:alpha val="86000"/>
            </a:schemeClr>
          </a:solidFill>
          <a:ln>
            <a:solidFill>
              <a:schemeClr val="accent1">
                <a:lumMod val="75000"/>
              </a:schemeClr>
            </a:solidFill>
          </a:ln>
        </p:spPr>
        <p:txBody>
          <a:bodyPr lIns="82296" tIns="41148" rIns="82296" bIns="41148">
            <a:spAutoFit/>
          </a:bodyPr>
          <a:lstStyle/>
          <a:p>
            <a:pPr>
              <a:defRPr/>
            </a:pPr>
            <a:r>
              <a:rPr lang="en-US" sz="1600" dirty="0"/>
              <a:t>T</a:t>
            </a:r>
            <a:r>
              <a:rPr lang="en-US" sz="1600" baseline="-25000" dirty="0"/>
              <a:t>2</a:t>
            </a:r>
            <a:r>
              <a:rPr lang="en-US" sz="1600" dirty="0"/>
              <a:t>(T</a:t>
            </a:r>
            <a:r>
              <a:rPr lang="en-US" sz="1600" baseline="-25000" dirty="0"/>
              <a:t>1</a:t>
            </a:r>
            <a:r>
              <a:rPr lang="en-US" sz="1600" dirty="0"/>
              <a:t>(X,A))</a:t>
            </a:r>
          </a:p>
        </p:txBody>
      </p:sp>
      <p:sp>
        <p:nvSpPr>
          <p:cNvPr id="157" name="TextBox 156"/>
          <p:cNvSpPr txBox="1"/>
          <p:nvPr/>
        </p:nvSpPr>
        <p:spPr>
          <a:xfrm>
            <a:off x="3817620" y="3740224"/>
            <a:ext cx="1234440" cy="332899"/>
          </a:xfrm>
          <a:prstGeom prst="rect">
            <a:avLst/>
          </a:prstGeom>
          <a:solidFill>
            <a:schemeClr val="accent3">
              <a:lumMod val="20000"/>
              <a:lumOff val="80000"/>
              <a:alpha val="86000"/>
            </a:schemeClr>
          </a:solidFill>
          <a:ln>
            <a:solidFill>
              <a:schemeClr val="accent1">
                <a:lumMod val="75000"/>
              </a:schemeClr>
            </a:solidFill>
          </a:ln>
        </p:spPr>
        <p:txBody>
          <a:bodyPr lIns="82296" tIns="41148" rIns="82296" bIns="41148">
            <a:spAutoFit/>
          </a:bodyPr>
          <a:lstStyle/>
          <a:p>
            <a:pPr>
              <a:defRPr/>
            </a:pPr>
            <a:r>
              <a:rPr lang="en-US" sz="1600" dirty="0"/>
              <a:t>T</a:t>
            </a:r>
            <a:r>
              <a:rPr lang="en-US" sz="1600" baseline="-25000" dirty="0"/>
              <a:t>4</a:t>
            </a:r>
            <a:r>
              <a:rPr lang="en-US" sz="1600" dirty="0"/>
              <a:t>(T</a:t>
            </a:r>
            <a:r>
              <a:rPr lang="en-US" sz="1600" baseline="-25000" dirty="0"/>
              <a:t>1</a:t>
            </a:r>
            <a:r>
              <a:rPr lang="en-US" sz="1600" dirty="0"/>
              <a:t>(X,A))</a:t>
            </a:r>
          </a:p>
        </p:txBody>
      </p:sp>
      <p:sp>
        <p:nvSpPr>
          <p:cNvPr id="158" name="TextBox 157"/>
          <p:cNvSpPr txBox="1"/>
          <p:nvPr/>
        </p:nvSpPr>
        <p:spPr>
          <a:xfrm>
            <a:off x="5257800" y="5660464"/>
            <a:ext cx="3154680" cy="332899"/>
          </a:xfrm>
          <a:prstGeom prst="rect">
            <a:avLst/>
          </a:prstGeom>
          <a:solidFill>
            <a:schemeClr val="accent3">
              <a:lumMod val="20000"/>
              <a:lumOff val="80000"/>
              <a:alpha val="86000"/>
            </a:schemeClr>
          </a:solidFill>
          <a:ln>
            <a:solidFill>
              <a:schemeClr val="accent1">
                <a:lumMod val="75000"/>
              </a:schemeClr>
            </a:solidFill>
          </a:ln>
        </p:spPr>
        <p:txBody>
          <a:bodyPr lIns="82296" tIns="41148" rIns="82296" bIns="41148">
            <a:spAutoFit/>
          </a:bodyPr>
          <a:lstStyle/>
          <a:p>
            <a:pPr>
              <a:defRPr/>
            </a:pPr>
            <a:r>
              <a:rPr lang="en-US" sz="1600" dirty="0"/>
              <a:t>T</a:t>
            </a:r>
            <a:r>
              <a:rPr lang="en-US" sz="1600" baseline="-25000" dirty="0"/>
              <a:t>3</a:t>
            </a:r>
            <a:r>
              <a:rPr lang="en-US" sz="1600" dirty="0"/>
              <a:t>(T</a:t>
            </a:r>
            <a:r>
              <a:rPr lang="en-US" sz="1600" baseline="-25000" dirty="0"/>
              <a:t>2</a:t>
            </a:r>
            <a:r>
              <a:rPr lang="en-US" sz="1600" dirty="0"/>
              <a:t>(T</a:t>
            </a:r>
            <a:r>
              <a:rPr lang="en-US" sz="1600" baseline="-25000" dirty="0"/>
              <a:t>1</a:t>
            </a:r>
            <a:r>
              <a:rPr lang="en-US" sz="1600" dirty="0"/>
              <a:t>(X,A))  U  T</a:t>
            </a:r>
            <a:r>
              <a:rPr lang="en-US" sz="1600" baseline="-25000" dirty="0"/>
              <a:t>3</a:t>
            </a:r>
            <a:r>
              <a:rPr lang="en-US" sz="1600" dirty="0"/>
              <a:t>(T</a:t>
            </a:r>
            <a:r>
              <a:rPr lang="en-US" sz="1600" baseline="-25000" dirty="0"/>
              <a:t>4</a:t>
            </a:r>
            <a:r>
              <a:rPr lang="en-US" sz="1600" dirty="0"/>
              <a:t>(T</a:t>
            </a:r>
            <a:r>
              <a:rPr lang="en-US" sz="1600" baseline="-25000" dirty="0"/>
              <a:t>1</a:t>
            </a:r>
            <a:r>
              <a:rPr lang="en-US" sz="1600" dirty="0"/>
              <a:t>(X,A))</a:t>
            </a:r>
          </a:p>
        </p:txBody>
      </p:sp>
      <p:sp>
        <p:nvSpPr>
          <p:cNvPr id="159" name="Cube 158"/>
          <p:cNvSpPr/>
          <p:nvPr/>
        </p:nvSpPr>
        <p:spPr>
          <a:xfrm>
            <a:off x="3886200" y="4165992"/>
            <a:ext cx="267177" cy="287179"/>
          </a:xfrm>
          <a:prstGeom prst="cube">
            <a:avLst/>
          </a:prstGeom>
          <a:solidFill>
            <a:schemeClr val="accent1">
              <a:lumMod val="60000"/>
              <a:lumOff val="40000"/>
              <a:alpha val="86000"/>
            </a:schemeClr>
          </a:solidFill>
        </p:spPr>
        <p:style>
          <a:lnRef idx="1">
            <a:schemeClr val="accent1"/>
          </a:lnRef>
          <a:fillRef idx="2">
            <a:schemeClr val="accent1"/>
          </a:fillRef>
          <a:effectRef idx="1">
            <a:schemeClr val="accent1"/>
          </a:effectRef>
          <a:fontRef idx="minor">
            <a:schemeClr val="dk1"/>
          </a:fontRef>
        </p:style>
        <p:txBody>
          <a:bodyPr lIns="82296" tIns="41148" rIns="82296" bIns="41148" anchor="ctr"/>
          <a:lstStyle/>
          <a:p>
            <a:pPr algn="ctr">
              <a:defRPr/>
            </a:pPr>
            <a:endParaRPr lang="en-US"/>
          </a:p>
        </p:txBody>
      </p:sp>
      <p:sp>
        <p:nvSpPr>
          <p:cNvPr id="160" name="Cube 159"/>
          <p:cNvSpPr/>
          <p:nvPr/>
        </p:nvSpPr>
        <p:spPr>
          <a:xfrm>
            <a:off x="6423660" y="3260164"/>
            <a:ext cx="267177" cy="425768"/>
          </a:xfrm>
          <a:prstGeom prst="cube">
            <a:avLst/>
          </a:prstGeom>
          <a:solidFill>
            <a:schemeClr val="accent1">
              <a:lumMod val="60000"/>
              <a:lumOff val="40000"/>
              <a:alpha val="86000"/>
            </a:schemeClr>
          </a:solidFill>
        </p:spPr>
        <p:style>
          <a:lnRef idx="1">
            <a:schemeClr val="accent1"/>
          </a:lnRef>
          <a:fillRef idx="2">
            <a:schemeClr val="accent1"/>
          </a:fillRef>
          <a:effectRef idx="1">
            <a:schemeClr val="accent1"/>
          </a:effectRef>
          <a:fontRef idx="minor">
            <a:schemeClr val="dk1"/>
          </a:fontRef>
        </p:style>
        <p:txBody>
          <a:bodyPr lIns="82296" tIns="41148" rIns="82296" bIns="41148" anchor="ctr"/>
          <a:lstStyle/>
          <a:p>
            <a:pPr algn="ctr">
              <a:defRPr/>
            </a:pPr>
            <a:endParaRPr lang="en-US"/>
          </a:p>
        </p:txBody>
      </p:sp>
      <p:cxnSp>
        <p:nvCxnSpPr>
          <p:cNvPr id="162" name="Curved Connector 161"/>
          <p:cNvCxnSpPr/>
          <p:nvPr/>
        </p:nvCxnSpPr>
        <p:spPr>
          <a:xfrm rot="16200000" flipV="1">
            <a:off x="6035041" y="4174565"/>
            <a:ext cx="1570196" cy="578643"/>
          </a:xfrm>
          <a:prstGeom prst="curvedConnector3">
            <a:avLst/>
          </a:prstGeom>
          <a:ln>
            <a:prstDash val="sysDash"/>
            <a:tailEnd type="arrow"/>
          </a:ln>
        </p:spPr>
        <p:style>
          <a:lnRef idx="2">
            <a:schemeClr val="accent1"/>
          </a:lnRef>
          <a:fillRef idx="0">
            <a:schemeClr val="accent1"/>
          </a:fillRef>
          <a:effectRef idx="1">
            <a:schemeClr val="accent1"/>
          </a:effectRef>
          <a:fontRef idx="minor">
            <a:schemeClr val="tx1"/>
          </a:fontRef>
        </p:style>
      </p:cxnSp>
      <p:cxnSp>
        <p:nvCxnSpPr>
          <p:cNvPr id="165" name="Curved Connector 164"/>
          <p:cNvCxnSpPr>
            <a:endCxn id="121" idx="5"/>
          </p:cNvCxnSpPr>
          <p:nvPr/>
        </p:nvCxnSpPr>
        <p:spPr>
          <a:xfrm rot="10800000">
            <a:off x="4160520" y="4283149"/>
            <a:ext cx="2537460" cy="897255"/>
          </a:xfrm>
          <a:prstGeom prst="curvedConnector3">
            <a:avLst/>
          </a:prstGeom>
          <a:ln>
            <a:prstDash val="sysDash"/>
            <a:tailEnd type="arrow"/>
          </a:ln>
        </p:spPr>
        <p:style>
          <a:lnRef idx="2">
            <a:schemeClr val="accent1"/>
          </a:lnRef>
          <a:fillRef idx="0">
            <a:schemeClr val="accent1"/>
          </a:fillRef>
          <a:effectRef idx="1">
            <a:schemeClr val="accent1"/>
          </a:effectRef>
          <a:fontRef idx="minor">
            <a:schemeClr val="tx1"/>
          </a:fontRef>
        </p:style>
      </p:cxnSp>
      <p:sp>
        <p:nvSpPr>
          <p:cNvPr id="167" name="Cube 166"/>
          <p:cNvSpPr/>
          <p:nvPr/>
        </p:nvSpPr>
        <p:spPr>
          <a:xfrm>
            <a:off x="1828800" y="3657357"/>
            <a:ext cx="274320" cy="288608"/>
          </a:xfrm>
          <a:prstGeom prst="cube">
            <a:avLst/>
          </a:prstGeom>
          <a:solidFill>
            <a:schemeClr val="accent1">
              <a:lumMod val="40000"/>
              <a:lumOff val="60000"/>
              <a:alpha val="58000"/>
            </a:schemeClr>
          </a:solidFill>
        </p:spPr>
        <p:style>
          <a:lnRef idx="1">
            <a:schemeClr val="accent1"/>
          </a:lnRef>
          <a:fillRef idx="2">
            <a:schemeClr val="accent1"/>
          </a:fillRef>
          <a:effectRef idx="1">
            <a:schemeClr val="accent1"/>
          </a:effectRef>
          <a:fontRef idx="minor">
            <a:schemeClr val="dk1"/>
          </a:fontRef>
        </p:style>
        <p:txBody>
          <a:bodyPr lIns="82296" tIns="41148" rIns="82296" bIns="41148" anchor="ctr"/>
          <a:lstStyle/>
          <a:p>
            <a:pPr algn="ctr">
              <a:defRPr/>
            </a:pPr>
            <a:endParaRPr lang="en-US"/>
          </a:p>
        </p:txBody>
      </p:sp>
      <p:sp>
        <p:nvSpPr>
          <p:cNvPr id="168" name="Cube 167"/>
          <p:cNvSpPr/>
          <p:nvPr/>
        </p:nvSpPr>
        <p:spPr>
          <a:xfrm>
            <a:off x="3543300" y="2368624"/>
            <a:ext cx="267177" cy="425768"/>
          </a:xfrm>
          <a:prstGeom prst="cube">
            <a:avLst/>
          </a:prstGeom>
          <a:solidFill>
            <a:schemeClr val="accent1">
              <a:lumMod val="40000"/>
              <a:lumOff val="60000"/>
              <a:alpha val="58000"/>
            </a:schemeClr>
          </a:solidFill>
        </p:spPr>
        <p:style>
          <a:lnRef idx="1">
            <a:schemeClr val="accent1"/>
          </a:lnRef>
          <a:fillRef idx="2">
            <a:schemeClr val="accent1"/>
          </a:fillRef>
          <a:effectRef idx="1">
            <a:schemeClr val="accent1"/>
          </a:effectRef>
          <a:fontRef idx="minor">
            <a:schemeClr val="dk1"/>
          </a:fontRef>
        </p:style>
        <p:txBody>
          <a:bodyPr lIns="82296" tIns="41148" rIns="82296" bIns="41148" anchor="ctr"/>
          <a:lstStyle/>
          <a:p>
            <a:pPr algn="ctr">
              <a:defRPr/>
            </a:pPr>
            <a:endParaRPr lang="en-US"/>
          </a:p>
        </p:txBody>
      </p:sp>
      <p:sp>
        <p:nvSpPr>
          <p:cNvPr id="170" name="Cube 169"/>
          <p:cNvSpPr/>
          <p:nvPr/>
        </p:nvSpPr>
        <p:spPr>
          <a:xfrm>
            <a:off x="800100" y="2162884"/>
            <a:ext cx="267177" cy="288608"/>
          </a:xfrm>
          <a:prstGeom prst="cube">
            <a:avLst/>
          </a:prstGeom>
          <a:solidFill>
            <a:schemeClr val="accent1">
              <a:lumMod val="40000"/>
              <a:lumOff val="60000"/>
              <a:alpha val="63000"/>
            </a:schemeClr>
          </a:solidFill>
        </p:spPr>
        <p:style>
          <a:lnRef idx="1">
            <a:schemeClr val="accent1"/>
          </a:lnRef>
          <a:fillRef idx="2">
            <a:schemeClr val="accent1"/>
          </a:fillRef>
          <a:effectRef idx="1">
            <a:schemeClr val="accent1"/>
          </a:effectRef>
          <a:fontRef idx="minor">
            <a:schemeClr val="dk1"/>
          </a:fontRef>
        </p:style>
        <p:txBody>
          <a:bodyPr lIns="82296" tIns="41148" rIns="82296" bIns="41148" anchor="ctr"/>
          <a:lstStyle/>
          <a:p>
            <a:pPr algn="ctr">
              <a:defRPr/>
            </a:pPr>
            <a:endParaRPr lang="en-US"/>
          </a:p>
        </p:txBody>
      </p:sp>
      <p:sp>
        <p:nvSpPr>
          <p:cNvPr id="169" name="Cube 168"/>
          <p:cNvSpPr/>
          <p:nvPr/>
        </p:nvSpPr>
        <p:spPr>
          <a:xfrm>
            <a:off x="594360" y="2300044"/>
            <a:ext cx="267177" cy="425768"/>
          </a:xfrm>
          <a:prstGeom prst="cube">
            <a:avLst/>
          </a:prstGeom>
          <a:solidFill>
            <a:schemeClr val="accent1">
              <a:lumMod val="40000"/>
              <a:lumOff val="60000"/>
              <a:alpha val="63000"/>
            </a:schemeClr>
          </a:solidFill>
        </p:spPr>
        <p:style>
          <a:lnRef idx="1">
            <a:schemeClr val="accent1"/>
          </a:lnRef>
          <a:fillRef idx="2">
            <a:schemeClr val="accent1"/>
          </a:fillRef>
          <a:effectRef idx="1">
            <a:schemeClr val="accent1"/>
          </a:effectRef>
          <a:fontRef idx="minor">
            <a:schemeClr val="dk1"/>
          </a:fontRef>
        </p:style>
        <p:txBody>
          <a:bodyPr lIns="82296" tIns="41148" rIns="82296" bIns="41148" anchor="ctr"/>
          <a:lstStyle/>
          <a:p>
            <a:pPr algn="ctr">
              <a:defRPr/>
            </a:pPr>
            <a:endParaRPr lang="en-US"/>
          </a:p>
        </p:txBody>
      </p:sp>
      <p:cxnSp>
        <p:nvCxnSpPr>
          <p:cNvPr id="171" name="Curved Connector 170"/>
          <p:cNvCxnSpPr>
            <a:endCxn id="167" idx="3"/>
          </p:cNvCxnSpPr>
          <p:nvPr/>
        </p:nvCxnSpPr>
        <p:spPr>
          <a:xfrm rot="10800000">
            <a:off x="1931670" y="3945964"/>
            <a:ext cx="1961674" cy="402908"/>
          </a:xfrm>
          <a:prstGeom prst="curvedConnector2">
            <a:avLst/>
          </a:prstGeom>
          <a:ln>
            <a:prstDash val="sysDash"/>
            <a:tailEnd type="arrow"/>
          </a:ln>
        </p:spPr>
        <p:style>
          <a:lnRef idx="2">
            <a:schemeClr val="accent1"/>
          </a:lnRef>
          <a:fillRef idx="0">
            <a:schemeClr val="accent1"/>
          </a:fillRef>
          <a:effectRef idx="1">
            <a:schemeClr val="accent1"/>
          </a:effectRef>
          <a:fontRef idx="minor">
            <a:schemeClr val="tx1"/>
          </a:fontRef>
        </p:style>
      </p:cxnSp>
      <p:cxnSp>
        <p:nvCxnSpPr>
          <p:cNvPr id="174" name="Curved Connector 173"/>
          <p:cNvCxnSpPr>
            <a:endCxn id="168" idx="5"/>
          </p:cNvCxnSpPr>
          <p:nvPr/>
        </p:nvCxnSpPr>
        <p:spPr>
          <a:xfrm rot="10800000">
            <a:off x="3810477" y="2547218"/>
            <a:ext cx="2620328" cy="951548"/>
          </a:xfrm>
          <a:prstGeom prst="curvedConnector3">
            <a:avLst/>
          </a:prstGeom>
          <a:ln>
            <a:prstDash val="sysDash"/>
            <a:tailEnd type="arrow"/>
          </a:ln>
        </p:spPr>
        <p:style>
          <a:lnRef idx="2">
            <a:schemeClr val="accent1"/>
          </a:lnRef>
          <a:fillRef idx="0">
            <a:schemeClr val="accent1"/>
          </a:fillRef>
          <a:effectRef idx="1">
            <a:schemeClr val="accent1"/>
          </a:effectRef>
          <a:fontRef idx="minor">
            <a:schemeClr val="tx1"/>
          </a:fontRef>
        </p:style>
      </p:cxnSp>
      <p:cxnSp>
        <p:nvCxnSpPr>
          <p:cNvPr id="177" name="Curved Connector 176"/>
          <p:cNvCxnSpPr>
            <a:stCxn id="168" idx="2"/>
            <a:endCxn id="169" idx="4"/>
          </p:cNvCxnSpPr>
          <p:nvPr/>
        </p:nvCxnSpPr>
        <p:spPr>
          <a:xfrm rot="10800000">
            <a:off x="794385" y="2545789"/>
            <a:ext cx="2748915" cy="68580"/>
          </a:xfrm>
          <a:prstGeom prst="curvedConnector3">
            <a:avLst/>
          </a:prstGeom>
          <a:ln>
            <a:prstDash val="sysDash"/>
            <a:tailEnd type="arrow"/>
          </a:ln>
        </p:spPr>
        <p:style>
          <a:lnRef idx="2">
            <a:schemeClr val="accent1"/>
          </a:lnRef>
          <a:fillRef idx="0">
            <a:schemeClr val="accent1"/>
          </a:fillRef>
          <a:effectRef idx="1">
            <a:schemeClr val="accent1"/>
          </a:effectRef>
          <a:fontRef idx="minor">
            <a:schemeClr val="tx1"/>
          </a:fontRef>
        </p:style>
      </p:cxnSp>
      <p:cxnSp>
        <p:nvCxnSpPr>
          <p:cNvPr id="180" name="Curved Connector 179"/>
          <p:cNvCxnSpPr>
            <a:stCxn id="167" idx="2"/>
            <a:endCxn id="170" idx="4"/>
          </p:cNvCxnSpPr>
          <p:nvPr/>
        </p:nvCxnSpPr>
        <p:spPr>
          <a:xfrm rot="10800000">
            <a:off x="1000125" y="2340049"/>
            <a:ext cx="828675" cy="1495902"/>
          </a:xfrm>
          <a:prstGeom prst="curvedConnector3">
            <a:avLst/>
          </a:prstGeom>
          <a:ln>
            <a:prstDash val="sysDash"/>
            <a:tailEnd type="arrow"/>
          </a:ln>
        </p:spPr>
        <p:style>
          <a:lnRef idx="2">
            <a:schemeClr val="accent1"/>
          </a:lnRef>
          <a:fillRef idx="0">
            <a:schemeClr val="accent1"/>
          </a:fillRef>
          <a:effectRef idx="1">
            <a:schemeClr val="accent1"/>
          </a:effectRef>
          <a:fontRef idx="minor">
            <a:schemeClr val="tx1"/>
          </a:fontRef>
        </p:style>
      </p:cxnSp>
      <p:sp>
        <p:nvSpPr>
          <p:cNvPr id="72" name="TextBox 71"/>
          <p:cNvSpPr txBox="1"/>
          <p:nvPr/>
        </p:nvSpPr>
        <p:spPr>
          <a:xfrm>
            <a:off x="5052060" y="4906084"/>
            <a:ext cx="480060" cy="332899"/>
          </a:xfrm>
          <a:prstGeom prst="rect">
            <a:avLst/>
          </a:prstGeom>
          <a:solidFill>
            <a:schemeClr val="accent3">
              <a:lumMod val="20000"/>
              <a:lumOff val="80000"/>
              <a:alpha val="86000"/>
            </a:schemeClr>
          </a:solidFill>
          <a:ln>
            <a:solidFill>
              <a:schemeClr val="accent1">
                <a:lumMod val="75000"/>
              </a:schemeClr>
            </a:solidFill>
          </a:ln>
        </p:spPr>
        <p:txBody>
          <a:bodyPr lIns="82296" tIns="41148" rIns="82296" bIns="41148">
            <a:spAutoFit/>
          </a:bodyPr>
          <a:lstStyle/>
          <a:p>
            <a:pPr>
              <a:defRPr/>
            </a:pPr>
            <a:r>
              <a:rPr lang="en-US" sz="1600" dirty="0"/>
              <a:t>T</a:t>
            </a:r>
            <a:r>
              <a:rPr lang="en-US" sz="1600" baseline="30000" dirty="0"/>
              <a:t>-1</a:t>
            </a:r>
            <a:r>
              <a:rPr lang="en-US" sz="1600" baseline="-25000" dirty="0"/>
              <a:t>3</a:t>
            </a:r>
          </a:p>
        </p:txBody>
      </p:sp>
      <p:sp>
        <p:nvSpPr>
          <p:cNvPr id="73" name="TextBox 72"/>
          <p:cNvSpPr txBox="1"/>
          <p:nvPr/>
        </p:nvSpPr>
        <p:spPr>
          <a:xfrm>
            <a:off x="6766560" y="4014544"/>
            <a:ext cx="480060" cy="332899"/>
          </a:xfrm>
          <a:prstGeom prst="rect">
            <a:avLst/>
          </a:prstGeom>
          <a:solidFill>
            <a:schemeClr val="accent3">
              <a:lumMod val="20000"/>
              <a:lumOff val="80000"/>
              <a:alpha val="86000"/>
            </a:schemeClr>
          </a:solidFill>
          <a:ln>
            <a:solidFill>
              <a:schemeClr val="accent1">
                <a:lumMod val="75000"/>
              </a:schemeClr>
            </a:solidFill>
          </a:ln>
        </p:spPr>
        <p:txBody>
          <a:bodyPr lIns="82296" tIns="41148" rIns="82296" bIns="41148">
            <a:spAutoFit/>
          </a:bodyPr>
          <a:lstStyle/>
          <a:p>
            <a:pPr>
              <a:defRPr/>
            </a:pPr>
            <a:r>
              <a:rPr lang="en-US" sz="1600" dirty="0"/>
              <a:t>T</a:t>
            </a:r>
            <a:r>
              <a:rPr lang="en-US" sz="1600" baseline="30000" dirty="0"/>
              <a:t>-1</a:t>
            </a:r>
            <a:r>
              <a:rPr lang="en-US" sz="1600" baseline="-25000" dirty="0"/>
              <a:t>3</a:t>
            </a:r>
          </a:p>
        </p:txBody>
      </p:sp>
      <p:sp>
        <p:nvSpPr>
          <p:cNvPr id="74" name="TextBox 73"/>
          <p:cNvSpPr txBox="1"/>
          <p:nvPr/>
        </p:nvSpPr>
        <p:spPr>
          <a:xfrm>
            <a:off x="2720340" y="3877384"/>
            <a:ext cx="480060" cy="332899"/>
          </a:xfrm>
          <a:prstGeom prst="rect">
            <a:avLst/>
          </a:prstGeom>
          <a:solidFill>
            <a:schemeClr val="accent3">
              <a:lumMod val="20000"/>
              <a:lumOff val="80000"/>
              <a:alpha val="86000"/>
            </a:schemeClr>
          </a:solidFill>
          <a:ln>
            <a:solidFill>
              <a:schemeClr val="accent1">
                <a:lumMod val="75000"/>
              </a:schemeClr>
            </a:solidFill>
          </a:ln>
        </p:spPr>
        <p:txBody>
          <a:bodyPr lIns="82296" tIns="41148" rIns="82296" bIns="41148">
            <a:spAutoFit/>
          </a:bodyPr>
          <a:lstStyle/>
          <a:p>
            <a:pPr>
              <a:defRPr/>
            </a:pPr>
            <a:r>
              <a:rPr lang="en-US" sz="1600" dirty="0"/>
              <a:t>T</a:t>
            </a:r>
            <a:r>
              <a:rPr lang="en-US" sz="1600" baseline="30000" dirty="0"/>
              <a:t>-1</a:t>
            </a:r>
            <a:r>
              <a:rPr lang="en-US" sz="1600" baseline="-25000" dirty="0"/>
              <a:t>4</a:t>
            </a:r>
          </a:p>
        </p:txBody>
      </p:sp>
      <p:sp>
        <p:nvSpPr>
          <p:cNvPr id="75" name="TextBox 74"/>
          <p:cNvSpPr txBox="1"/>
          <p:nvPr/>
        </p:nvSpPr>
        <p:spPr>
          <a:xfrm>
            <a:off x="4572000" y="2848684"/>
            <a:ext cx="480060" cy="332899"/>
          </a:xfrm>
          <a:prstGeom prst="rect">
            <a:avLst/>
          </a:prstGeom>
          <a:solidFill>
            <a:schemeClr val="accent3">
              <a:lumMod val="20000"/>
              <a:lumOff val="80000"/>
              <a:alpha val="86000"/>
            </a:schemeClr>
          </a:solidFill>
          <a:ln>
            <a:solidFill>
              <a:schemeClr val="accent1">
                <a:lumMod val="75000"/>
              </a:schemeClr>
            </a:solidFill>
          </a:ln>
        </p:spPr>
        <p:txBody>
          <a:bodyPr lIns="82296" tIns="41148" rIns="82296" bIns="41148">
            <a:spAutoFit/>
          </a:bodyPr>
          <a:lstStyle/>
          <a:p>
            <a:pPr>
              <a:defRPr/>
            </a:pPr>
            <a:r>
              <a:rPr lang="en-US" sz="1600" dirty="0"/>
              <a:t>T</a:t>
            </a:r>
            <a:r>
              <a:rPr lang="en-US" sz="1600" baseline="30000" dirty="0"/>
              <a:t>-1</a:t>
            </a:r>
            <a:r>
              <a:rPr lang="en-US" sz="1600" baseline="-25000" dirty="0"/>
              <a:t>2</a:t>
            </a:r>
          </a:p>
        </p:txBody>
      </p:sp>
      <p:sp>
        <p:nvSpPr>
          <p:cNvPr id="76" name="TextBox 75"/>
          <p:cNvSpPr txBox="1"/>
          <p:nvPr/>
        </p:nvSpPr>
        <p:spPr>
          <a:xfrm>
            <a:off x="937260" y="2985844"/>
            <a:ext cx="480060" cy="332899"/>
          </a:xfrm>
          <a:prstGeom prst="rect">
            <a:avLst/>
          </a:prstGeom>
          <a:solidFill>
            <a:schemeClr val="accent3">
              <a:lumMod val="20000"/>
              <a:lumOff val="80000"/>
              <a:alpha val="86000"/>
            </a:schemeClr>
          </a:solidFill>
          <a:ln>
            <a:solidFill>
              <a:schemeClr val="accent1">
                <a:lumMod val="75000"/>
              </a:schemeClr>
            </a:solidFill>
          </a:ln>
        </p:spPr>
        <p:txBody>
          <a:bodyPr lIns="82296" tIns="41148" rIns="82296" bIns="41148">
            <a:spAutoFit/>
          </a:bodyPr>
          <a:lstStyle/>
          <a:p>
            <a:pPr>
              <a:defRPr/>
            </a:pPr>
            <a:r>
              <a:rPr lang="en-US" sz="1600" dirty="0"/>
              <a:t>T</a:t>
            </a:r>
            <a:r>
              <a:rPr lang="en-US" sz="1600" baseline="30000" dirty="0"/>
              <a:t>-1</a:t>
            </a:r>
            <a:r>
              <a:rPr lang="en-US" sz="1600" baseline="-25000" dirty="0"/>
              <a:t>1</a:t>
            </a:r>
          </a:p>
        </p:txBody>
      </p:sp>
      <p:sp>
        <p:nvSpPr>
          <p:cNvPr id="77" name="TextBox 76"/>
          <p:cNvSpPr txBox="1"/>
          <p:nvPr/>
        </p:nvSpPr>
        <p:spPr>
          <a:xfrm>
            <a:off x="2308860" y="2231464"/>
            <a:ext cx="480060" cy="332899"/>
          </a:xfrm>
          <a:prstGeom prst="rect">
            <a:avLst/>
          </a:prstGeom>
          <a:solidFill>
            <a:schemeClr val="accent3">
              <a:lumMod val="20000"/>
              <a:lumOff val="80000"/>
              <a:alpha val="86000"/>
            </a:schemeClr>
          </a:solidFill>
          <a:ln>
            <a:solidFill>
              <a:schemeClr val="accent1">
                <a:lumMod val="75000"/>
              </a:schemeClr>
            </a:solidFill>
          </a:ln>
        </p:spPr>
        <p:txBody>
          <a:bodyPr lIns="82296" tIns="41148" rIns="82296" bIns="41148">
            <a:spAutoFit/>
          </a:bodyPr>
          <a:lstStyle/>
          <a:p>
            <a:pPr>
              <a:defRPr/>
            </a:pPr>
            <a:r>
              <a:rPr lang="en-US" sz="1600" dirty="0"/>
              <a:t>T</a:t>
            </a:r>
            <a:r>
              <a:rPr lang="en-US" sz="1600" baseline="30000" dirty="0"/>
              <a:t>-1</a:t>
            </a:r>
            <a:r>
              <a:rPr lang="en-US" sz="1600" baseline="-25000" dirty="0"/>
              <a:t>1</a:t>
            </a:r>
          </a:p>
        </p:txBody>
      </p:sp>
      <p:pic>
        <p:nvPicPr>
          <p:cNvPr id="79" name="Picture 56" descr="black-server-icon.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48740" y="2162885"/>
            <a:ext cx="548640" cy="549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 name="Picture 56" descr="black-server-icon.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72300" y="4494605"/>
            <a:ext cx="548640" cy="549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p:cNvSpPr/>
          <p:nvPr/>
        </p:nvSpPr>
        <p:spPr>
          <a:xfrm>
            <a:off x="388620" y="2025724"/>
            <a:ext cx="822960" cy="822960"/>
          </a:xfrm>
          <a:prstGeom prst="ellipse">
            <a:avLst/>
          </a:prstGeom>
          <a:noFill/>
          <a:ln>
            <a:solidFill>
              <a:schemeClr val="accent3"/>
            </a:solidFill>
          </a:ln>
        </p:spPr>
        <p:style>
          <a:lnRef idx="1">
            <a:schemeClr val="accent1"/>
          </a:lnRef>
          <a:fillRef idx="3">
            <a:schemeClr val="accent1"/>
          </a:fillRef>
          <a:effectRef idx="2">
            <a:schemeClr val="accent1"/>
          </a:effectRef>
          <a:fontRef idx="minor">
            <a:schemeClr val="lt1"/>
          </a:fontRef>
        </p:style>
        <p:txBody>
          <a:bodyPr lIns="82296" tIns="41148" rIns="82296" bIns="41148" rtlCol="0" anchor="ctr"/>
          <a:lstStyle/>
          <a:p>
            <a:pPr algn="ctr"/>
            <a:endParaRPr lang="en-US"/>
          </a:p>
        </p:txBody>
      </p:sp>
      <p:sp>
        <p:nvSpPr>
          <p:cNvPr id="99" name="Cube 98"/>
          <p:cNvSpPr/>
          <p:nvPr/>
        </p:nvSpPr>
        <p:spPr>
          <a:xfrm>
            <a:off x="525780" y="2094304"/>
            <a:ext cx="822960" cy="685800"/>
          </a:xfrm>
          <a:prstGeom prst="cube">
            <a:avLst/>
          </a:prstGeom>
        </p:spPr>
        <p:style>
          <a:lnRef idx="1">
            <a:schemeClr val="accent5"/>
          </a:lnRef>
          <a:fillRef idx="2">
            <a:schemeClr val="accent5"/>
          </a:fillRef>
          <a:effectRef idx="1">
            <a:schemeClr val="accent5"/>
          </a:effectRef>
          <a:fontRef idx="minor">
            <a:schemeClr val="dk1"/>
          </a:fontRef>
        </p:style>
        <p:txBody>
          <a:bodyPr lIns="82296" tIns="41148" rIns="82296" bIns="41148" anchor="ctr"/>
          <a:lstStyle/>
          <a:p>
            <a:pPr algn="ctr">
              <a:defRPr/>
            </a:pPr>
            <a:endParaRPr lang="en-US"/>
          </a:p>
        </p:txBody>
      </p:sp>
      <p:sp>
        <p:nvSpPr>
          <p:cNvPr id="92" name="TextBox 91"/>
          <p:cNvSpPr txBox="1"/>
          <p:nvPr/>
        </p:nvSpPr>
        <p:spPr>
          <a:xfrm>
            <a:off x="85319" y="4106548"/>
            <a:ext cx="2236928" cy="914096"/>
          </a:xfrm>
          <a:prstGeom prst="rect">
            <a:avLst/>
          </a:prstGeom>
          <a:solidFill>
            <a:schemeClr val="bg2">
              <a:lumMod val="75000"/>
            </a:schemeClr>
          </a:solidFill>
        </p:spPr>
        <p:txBody>
          <a:bodyPr wrap="none" lIns="82296" tIns="41148" rIns="82296" bIns="41148" rtlCol="0">
            <a:spAutoFit/>
          </a:bodyPr>
          <a:lstStyle/>
          <a:p>
            <a:pPr algn="ctr"/>
            <a:r>
              <a:rPr lang="en-US" dirty="0" smtClean="0"/>
              <a:t>All Packets that A can</a:t>
            </a:r>
          </a:p>
          <a:p>
            <a:pPr algn="ctr"/>
            <a:r>
              <a:rPr lang="en-US" dirty="0" smtClean="0"/>
              <a:t>possibly send to box 4</a:t>
            </a:r>
          </a:p>
          <a:p>
            <a:pPr algn="ctr"/>
            <a:r>
              <a:rPr lang="en-US" dirty="0" smtClean="0"/>
              <a:t> through box 1</a:t>
            </a:r>
            <a:endParaRPr lang="en-US" dirty="0"/>
          </a:p>
        </p:txBody>
      </p:sp>
      <p:sp>
        <p:nvSpPr>
          <p:cNvPr id="111" name="Cube 110"/>
          <p:cNvSpPr/>
          <p:nvPr/>
        </p:nvSpPr>
        <p:spPr>
          <a:xfrm>
            <a:off x="1760220" y="3657789"/>
            <a:ext cx="480060" cy="274320"/>
          </a:xfrm>
          <a:prstGeom prst="cube">
            <a:avLst/>
          </a:prstGeom>
        </p:spPr>
        <p:style>
          <a:lnRef idx="1">
            <a:schemeClr val="accent5"/>
          </a:lnRef>
          <a:fillRef idx="2">
            <a:schemeClr val="accent5"/>
          </a:fillRef>
          <a:effectRef idx="1">
            <a:schemeClr val="accent5"/>
          </a:effectRef>
          <a:fontRef idx="minor">
            <a:schemeClr val="dk1"/>
          </a:fontRef>
        </p:style>
        <p:txBody>
          <a:bodyPr lIns="82296" tIns="41148" rIns="82296" bIns="41148" anchor="ctr"/>
          <a:lstStyle/>
          <a:p>
            <a:pPr algn="ctr">
              <a:defRPr/>
            </a:pPr>
            <a:endParaRPr lang="en-US"/>
          </a:p>
        </p:txBody>
      </p:sp>
    </p:spTree>
    <p:custDataLst>
      <p:tags r:id="rId1"/>
    </p:custDataLst>
    <p:extLst>
      <p:ext uri="{BB962C8B-B14F-4D97-AF65-F5344CB8AC3E}">
        <p14:creationId xmlns:p14="http://schemas.microsoft.com/office/powerpoint/2010/main" val="376384677"/>
      </p:ext>
    </p:extLst>
  </p:cSld>
  <p:clrMapOvr>
    <a:masterClrMapping/>
  </p:clrMapOvr>
  <mc:AlternateContent xmlns:mc="http://schemas.openxmlformats.org/markup-compatibility/2006" xmlns:p14="http://schemas.microsoft.com/office/powerpoint/2010/main">
    <mc:Choice Requires="p14">
      <p:transition spd="slow" p14:dur="2000" advTm="5365"/>
    </mc:Choice>
    <mc:Fallback xmlns="">
      <p:transition spd="slow" advTm="5365"/>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500"/>
                                        <p:tgtEl>
                                          <p:spTgt spid="69"/>
                                        </p:tgtEl>
                                      </p:cBhvr>
                                    </p:animEffect>
                                  </p:childTnLst>
                                </p:cTn>
                              </p:par>
                              <p:par>
                                <p:cTn id="8" presetID="10" presetClass="entr" presetSubtype="0" fill="hold" nodeType="withEffect">
                                  <p:stCondLst>
                                    <p:cond delay="0"/>
                                  </p:stCondLst>
                                  <p:childTnLst>
                                    <p:set>
                                      <p:cBhvr>
                                        <p:cTn id="9" dur="1" fill="hold">
                                          <p:stCondLst>
                                            <p:cond delay="0"/>
                                          </p:stCondLst>
                                        </p:cTn>
                                        <p:tgtEl>
                                          <p:spTgt spid="70"/>
                                        </p:tgtEl>
                                        <p:attrNameLst>
                                          <p:attrName>style.visibility</p:attrName>
                                        </p:attrNameLst>
                                      </p:cBhvr>
                                      <p:to>
                                        <p:strVal val="visible"/>
                                      </p:to>
                                    </p:set>
                                    <p:animEffect transition="in" filter="fade">
                                      <p:cBhvr>
                                        <p:cTn id="10" dur="500"/>
                                        <p:tgtEl>
                                          <p:spTgt spid="70"/>
                                        </p:tgtEl>
                                      </p:cBhvr>
                                    </p:animEffect>
                                  </p:childTnLst>
                                </p:cTn>
                              </p:par>
                              <p:par>
                                <p:cTn id="11" presetID="10" presetClass="entr" presetSubtype="0" fill="hold" nodeType="withEffect">
                                  <p:stCondLst>
                                    <p:cond delay="0"/>
                                  </p:stCondLst>
                                  <p:childTnLst>
                                    <p:set>
                                      <p:cBhvr>
                                        <p:cTn id="12" dur="1" fill="hold">
                                          <p:stCondLst>
                                            <p:cond delay="0"/>
                                          </p:stCondLst>
                                        </p:cTn>
                                        <p:tgtEl>
                                          <p:spTgt spid="71"/>
                                        </p:tgtEl>
                                        <p:attrNameLst>
                                          <p:attrName>style.visibility</p:attrName>
                                        </p:attrNameLst>
                                      </p:cBhvr>
                                      <p:to>
                                        <p:strVal val="visible"/>
                                      </p:to>
                                    </p:set>
                                    <p:animEffect transition="in" filter="fade">
                                      <p:cBhvr>
                                        <p:cTn id="13" dur="500"/>
                                        <p:tgtEl>
                                          <p:spTgt spid="7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6"/>
                                        </p:tgtEl>
                                        <p:attrNameLst>
                                          <p:attrName>style.visibility</p:attrName>
                                        </p:attrNameLst>
                                      </p:cBhvr>
                                      <p:to>
                                        <p:strVal val="visible"/>
                                      </p:to>
                                    </p:set>
                                    <p:animEffect transition="in" filter="fade">
                                      <p:cBhvr>
                                        <p:cTn id="16" dur="500"/>
                                        <p:tgtEl>
                                          <p:spTgt spid="86"/>
                                        </p:tgtEl>
                                      </p:cBhvr>
                                    </p:animEffect>
                                  </p:childTnLst>
                                </p:cTn>
                              </p:par>
                              <p:par>
                                <p:cTn id="17" presetID="10" presetClass="entr" presetSubtype="0" fill="hold" nodeType="withEffect">
                                  <p:stCondLst>
                                    <p:cond delay="0"/>
                                  </p:stCondLst>
                                  <p:childTnLst>
                                    <p:set>
                                      <p:cBhvr>
                                        <p:cTn id="18" dur="1" fill="hold">
                                          <p:stCondLst>
                                            <p:cond delay="0"/>
                                          </p:stCondLst>
                                        </p:cTn>
                                        <p:tgtEl>
                                          <p:spTgt spid="78"/>
                                        </p:tgtEl>
                                        <p:attrNameLst>
                                          <p:attrName>style.visibility</p:attrName>
                                        </p:attrNameLst>
                                      </p:cBhvr>
                                      <p:to>
                                        <p:strVal val="visible"/>
                                      </p:to>
                                    </p:set>
                                    <p:animEffect transition="in" filter="fade">
                                      <p:cBhvr>
                                        <p:cTn id="19" dur="500"/>
                                        <p:tgtEl>
                                          <p:spTgt spid="78"/>
                                        </p:tgtEl>
                                      </p:cBhvr>
                                    </p:animEffect>
                                  </p:childTnLst>
                                </p:cTn>
                              </p:par>
                              <p:par>
                                <p:cTn id="20" presetID="10" presetClass="entr" presetSubtype="0" fill="hold"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fade">
                                      <p:cBhvr>
                                        <p:cTn id="22" dur="500"/>
                                        <p:tgtEl>
                                          <p:spTgt spid="9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0" presetClass="path" presetSubtype="0" accel="50000" decel="50000" fill="hold" nodeType="clickEffect">
                                  <p:stCondLst>
                                    <p:cond delay="0"/>
                                  </p:stCondLst>
                                  <p:childTnLst>
                                    <p:animMotion origin="layout" path="M -0.00031 0.00021 C -0.00094 0.00063 -0.00141 0.00125 0.00906 -0.00667 C 0.01953 -0.01458 0.03531 -0.03604 0.0625 -0.04667 C 0.08969 -0.05708 0.13094 -0.06375 0.17234 -0.07 " pathEditMode="relative" rAng="0" ptsTypes="aaaA">
                                      <p:cBhvr>
                                        <p:cTn id="26" dur="2000" fill="hold"/>
                                        <p:tgtEl>
                                          <p:spTgt spid="99"/>
                                        </p:tgtEl>
                                        <p:attrNameLst>
                                          <p:attrName>ppt_x</p:attrName>
                                          <p:attrName>ppt_y</p:attrName>
                                        </p:attrNameLst>
                                      </p:cBhvr>
                                      <p:rCtr x="8578" y="-3458"/>
                                    </p:animMotion>
                                  </p:childTnLst>
                                </p:cTn>
                              </p:par>
                            </p:childTnLst>
                          </p:cTn>
                        </p:par>
                        <p:par>
                          <p:cTn id="27" fill="hold" nodeType="afterGroup">
                            <p:stCondLst>
                              <p:cond delay="2000"/>
                            </p:stCondLst>
                            <p:childTnLst>
                              <p:par>
                                <p:cTn id="28" presetID="1" presetClass="exit" presetSubtype="0" fill="hold" nodeType="afterEffect">
                                  <p:stCondLst>
                                    <p:cond delay="0"/>
                                  </p:stCondLst>
                                  <p:childTnLst>
                                    <p:set>
                                      <p:cBhvr>
                                        <p:cTn id="29" dur="1" fill="hold">
                                          <p:stCondLst>
                                            <p:cond delay="0"/>
                                          </p:stCondLst>
                                        </p:cTn>
                                        <p:tgtEl>
                                          <p:spTgt spid="99"/>
                                        </p:tgtEl>
                                        <p:attrNameLst>
                                          <p:attrName>style.visibility</p:attrName>
                                        </p:attrNameLst>
                                      </p:cBhvr>
                                      <p:to>
                                        <p:strVal val="hidden"/>
                                      </p:to>
                                    </p:set>
                                  </p:childTnLst>
                                </p:cTn>
                              </p:par>
                              <p:par>
                                <p:cTn id="30" presetID="1" presetClass="entr" presetSubtype="0" fill="hold" nodeType="withEffect">
                                  <p:stCondLst>
                                    <p:cond delay="0"/>
                                  </p:stCondLst>
                                  <p:childTnLst>
                                    <p:set>
                                      <p:cBhvr>
                                        <p:cTn id="31" dur="1" fill="hold">
                                          <p:stCondLst>
                                            <p:cond delay="0"/>
                                          </p:stCondLst>
                                        </p:cTn>
                                        <p:tgtEl>
                                          <p:spTgt spid="81"/>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82"/>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83"/>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87"/>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88"/>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89"/>
                                        </p:tgtEl>
                                        <p:attrNameLst>
                                          <p:attrName>style.visibility</p:attrName>
                                        </p:attrNameLst>
                                      </p:cBhvr>
                                      <p:to>
                                        <p:strVal val="visible"/>
                                      </p:to>
                                    </p:set>
                                  </p:childTnLst>
                                </p:cTn>
                              </p:par>
                            </p:childTnLst>
                          </p:cTn>
                        </p:par>
                        <p:par>
                          <p:cTn id="42" fill="hold" nodeType="afterGroup">
                            <p:stCondLst>
                              <p:cond delay="2000"/>
                            </p:stCondLst>
                            <p:childTnLst>
                              <p:par>
                                <p:cTn id="43" presetID="1" presetClass="entr" presetSubtype="0" fill="hold" nodeType="afterEffect">
                                  <p:stCondLst>
                                    <p:cond delay="0"/>
                                  </p:stCondLst>
                                  <p:childTnLst>
                                    <p:set>
                                      <p:cBhvr>
                                        <p:cTn id="44" dur="1" fill="hold">
                                          <p:stCondLst>
                                            <p:cond delay="0"/>
                                          </p:stCondLst>
                                        </p:cTn>
                                        <p:tgtEl>
                                          <p:spTgt spid="10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0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02"/>
                                        </p:tgtEl>
                                        <p:attrNameLst>
                                          <p:attrName>style.visibility</p:attrName>
                                        </p:attrNameLst>
                                      </p:cBhvr>
                                      <p:to>
                                        <p:strVal val="visible"/>
                                      </p:to>
                                    </p:set>
                                  </p:childTnLst>
                                </p:cTn>
                              </p:par>
                            </p:childTnLst>
                          </p:cTn>
                        </p:par>
                        <p:par>
                          <p:cTn id="49" fill="hold" nodeType="afterGroup">
                            <p:stCondLst>
                              <p:cond delay="2000"/>
                            </p:stCondLst>
                            <p:childTnLst>
                              <p:par>
                                <p:cTn id="50" presetID="0" presetClass="path" presetSubtype="0" accel="50000" decel="50000" fill="hold" nodeType="afterEffect">
                                  <p:stCondLst>
                                    <p:cond delay="0"/>
                                  </p:stCondLst>
                                  <p:childTnLst>
                                    <p:animMotion origin="layout" path="M 0 0 C 0.02797 -0.01646 0.05609 -0.03271 0.08031 -0.01917 C 0.10453 -0.00563 0.125 0.0375 0.14547 0.08083 " pathEditMode="relative" ptsTypes="aaA">
                                      <p:cBhvr>
                                        <p:cTn id="51" dur="2000" fill="hold"/>
                                        <p:tgtEl>
                                          <p:spTgt spid="100"/>
                                        </p:tgtEl>
                                        <p:attrNameLst>
                                          <p:attrName>ppt_x</p:attrName>
                                          <p:attrName>ppt_y</p:attrName>
                                        </p:attrNameLst>
                                      </p:cBhvr>
                                    </p:animMotion>
                                  </p:childTnLst>
                                </p:cTn>
                              </p:par>
                              <p:par>
                                <p:cTn id="52" presetID="0" presetClass="path" presetSubtype="0" accel="50000" decel="50000" fill="hold" nodeType="withEffect">
                                  <p:stCondLst>
                                    <p:cond delay="0"/>
                                  </p:stCondLst>
                                  <p:childTnLst>
                                    <p:animMotion origin="layout" path="M 0 0 C 0.02797 -0.01646 0.05609 -0.03271 0.08031 -0.01917 C 0.10453 -0.00563 0.125 0.0375 0.14547 0.08083 " pathEditMode="relative" ptsTypes="aaA">
                                      <p:cBhvr>
                                        <p:cTn id="53" dur="2000" fill="hold"/>
                                        <p:tgtEl>
                                          <p:spTgt spid="101"/>
                                        </p:tgtEl>
                                        <p:attrNameLst>
                                          <p:attrName>ppt_x</p:attrName>
                                          <p:attrName>ppt_y</p:attrName>
                                        </p:attrNameLst>
                                      </p:cBhvr>
                                    </p:animMotion>
                                  </p:childTnLst>
                                </p:cTn>
                              </p:par>
                              <p:par>
                                <p:cTn id="54" presetID="0" presetClass="path" presetSubtype="0" accel="50000" decel="50000" fill="hold" nodeType="withEffect">
                                  <p:stCondLst>
                                    <p:cond delay="0"/>
                                  </p:stCondLst>
                                  <p:childTnLst>
                                    <p:animMotion origin="layout" path="M 0 0 C -0.00156 0.02895 -0.00297 0.05791 -0.01516 0.09895 C -0.02735 0.14 -0.05016 0.19312 -0.07281 0.24645 " pathEditMode="relative" ptsTypes="aaA">
                                      <p:cBhvr>
                                        <p:cTn id="55" dur="2000" fill="hold"/>
                                        <p:tgtEl>
                                          <p:spTgt spid="102"/>
                                        </p:tgtEl>
                                        <p:attrNameLst>
                                          <p:attrName>ppt_x</p:attrName>
                                          <p:attrName>ppt_y</p:attrName>
                                        </p:attrNameLst>
                                      </p:cBhvr>
                                    </p:animMotion>
                                  </p:childTnLst>
                                </p:cTn>
                              </p:par>
                            </p:childTnLst>
                          </p:cTn>
                        </p:par>
                        <p:par>
                          <p:cTn id="56" fill="hold" nodeType="afterGroup">
                            <p:stCondLst>
                              <p:cond delay="4000"/>
                            </p:stCondLst>
                            <p:childTnLst>
                              <p:par>
                                <p:cTn id="57" presetID="10" presetClass="entr" presetSubtype="0" fill="hold" grpId="0"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fade">
                                      <p:cBhvr>
                                        <p:cTn id="59" dur="500"/>
                                        <p:tgtEl>
                                          <p:spTgt spid="91"/>
                                        </p:tgtEl>
                                      </p:cBhvr>
                                    </p:animEffect>
                                  </p:childTnLst>
                                </p:cTn>
                              </p:par>
                            </p:childTnLst>
                          </p:cTn>
                        </p:par>
                        <p:par>
                          <p:cTn id="60" fill="hold">
                            <p:stCondLst>
                              <p:cond delay="4500"/>
                            </p:stCondLst>
                            <p:childTnLst>
                              <p:par>
                                <p:cTn id="61" presetID="10" presetClass="entr" presetSubtype="0" fill="hold" grpId="0"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fade">
                                      <p:cBhvr>
                                        <p:cTn id="63" dur="500"/>
                                        <p:tgtEl>
                                          <p:spTgt spid="92"/>
                                        </p:tgtEl>
                                      </p:cBhvr>
                                    </p:animEffect>
                                  </p:childTnLst>
                                </p:cTn>
                              </p:par>
                            </p:childTnLst>
                          </p:cTn>
                        </p:par>
                        <p:par>
                          <p:cTn id="64" fill="hold">
                            <p:stCondLst>
                              <p:cond delay="5000"/>
                            </p:stCondLst>
                            <p:childTnLst>
                              <p:par>
                                <p:cTn id="65" presetID="1" presetClass="entr" presetSubtype="0" fill="hold" grpId="0" nodeType="afterEffect">
                                  <p:stCondLst>
                                    <p:cond delay="0"/>
                                  </p:stCondLst>
                                  <p:childTnLst>
                                    <p:set>
                                      <p:cBhvr>
                                        <p:cTn id="66" dur="1" fill="hold">
                                          <p:stCondLst>
                                            <p:cond delay="0"/>
                                          </p:stCondLst>
                                        </p:cTn>
                                        <p:tgtEl>
                                          <p:spTgt spid="138"/>
                                        </p:tgtEl>
                                        <p:attrNameLst>
                                          <p:attrName>style.visibility</p:attrName>
                                        </p:attrNameLst>
                                      </p:cBhvr>
                                      <p:to>
                                        <p:strVal val="visible"/>
                                      </p:to>
                                    </p:set>
                                  </p:childTnLst>
                                </p:cTn>
                              </p:par>
                            </p:childTnLst>
                          </p:cTn>
                        </p:par>
                        <p:par>
                          <p:cTn id="67" fill="hold" nodeType="afterGroup">
                            <p:stCondLst>
                              <p:cond delay="5000"/>
                            </p:stCondLst>
                            <p:childTnLst>
                              <p:par>
                                <p:cTn id="68" presetID="3" presetClass="entr" presetSubtype="10" fill="hold" nodeType="afterEffect">
                                  <p:stCondLst>
                                    <p:cond delay="0"/>
                                  </p:stCondLst>
                                  <p:childTnLst>
                                    <p:set>
                                      <p:cBhvr>
                                        <p:cTn id="69" dur="1" fill="hold">
                                          <p:stCondLst>
                                            <p:cond delay="0"/>
                                          </p:stCondLst>
                                        </p:cTn>
                                        <p:tgtEl>
                                          <p:spTgt spid="147"/>
                                        </p:tgtEl>
                                        <p:attrNameLst>
                                          <p:attrName>style.visibility</p:attrName>
                                        </p:attrNameLst>
                                      </p:cBhvr>
                                      <p:to>
                                        <p:strVal val="visible"/>
                                      </p:to>
                                    </p:set>
                                    <p:animEffect transition="in" filter="blinds(horizontal)">
                                      <p:cBhvr>
                                        <p:cTn id="70" dur="500"/>
                                        <p:tgtEl>
                                          <p:spTgt spid="147"/>
                                        </p:tgtEl>
                                      </p:cBhvr>
                                    </p:animEffect>
                                  </p:childTnLst>
                                </p:cTn>
                              </p:par>
                              <p:par>
                                <p:cTn id="71" presetID="3" presetClass="entr" presetSubtype="10" fill="hold" nodeType="withEffect">
                                  <p:stCondLst>
                                    <p:cond delay="0"/>
                                  </p:stCondLst>
                                  <p:childTnLst>
                                    <p:set>
                                      <p:cBhvr>
                                        <p:cTn id="72" dur="1" fill="hold">
                                          <p:stCondLst>
                                            <p:cond delay="0"/>
                                          </p:stCondLst>
                                        </p:cTn>
                                        <p:tgtEl>
                                          <p:spTgt spid="144"/>
                                        </p:tgtEl>
                                        <p:attrNameLst>
                                          <p:attrName>style.visibility</p:attrName>
                                        </p:attrNameLst>
                                      </p:cBhvr>
                                      <p:to>
                                        <p:strVal val="visible"/>
                                      </p:to>
                                    </p:set>
                                    <p:animEffect transition="in" filter="blinds(horizontal)">
                                      <p:cBhvr>
                                        <p:cTn id="73" dur="500"/>
                                        <p:tgtEl>
                                          <p:spTgt spid="144"/>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1" presetClass="exit" presetSubtype="0" fill="hold" nodeType="clickEffect">
                                  <p:stCondLst>
                                    <p:cond delay="0"/>
                                  </p:stCondLst>
                                  <p:childTnLst>
                                    <p:set>
                                      <p:cBhvr>
                                        <p:cTn id="77" dur="1" fill="hold">
                                          <p:stCondLst>
                                            <p:cond delay="0"/>
                                          </p:stCondLst>
                                        </p:cTn>
                                        <p:tgtEl>
                                          <p:spTgt spid="100"/>
                                        </p:tgtEl>
                                        <p:attrNameLst>
                                          <p:attrName>style.visibility</p:attrName>
                                        </p:attrNameLst>
                                      </p:cBhvr>
                                      <p:to>
                                        <p:strVal val="hidden"/>
                                      </p:to>
                                    </p:set>
                                  </p:childTnLst>
                                </p:cTn>
                              </p:par>
                              <p:par>
                                <p:cTn id="78" presetID="1" presetClass="exit" presetSubtype="0" fill="hold" nodeType="withEffect">
                                  <p:stCondLst>
                                    <p:cond delay="0"/>
                                  </p:stCondLst>
                                  <p:childTnLst>
                                    <p:set>
                                      <p:cBhvr>
                                        <p:cTn id="79" dur="1" fill="hold">
                                          <p:stCondLst>
                                            <p:cond delay="0"/>
                                          </p:stCondLst>
                                        </p:cTn>
                                        <p:tgtEl>
                                          <p:spTgt spid="101"/>
                                        </p:tgtEl>
                                        <p:attrNameLst>
                                          <p:attrName>style.visibility</p:attrName>
                                        </p:attrNameLst>
                                      </p:cBhvr>
                                      <p:to>
                                        <p:strVal val="hidden"/>
                                      </p:to>
                                    </p:set>
                                  </p:childTnLst>
                                </p:cTn>
                              </p:par>
                              <p:par>
                                <p:cTn id="80" presetID="1" presetClass="exit" presetSubtype="0" fill="hold" nodeType="withEffect">
                                  <p:stCondLst>
                                    <p:cond delay="0"/>
                                  </p:stCondLst>
                                  <p:childTnLst>
                                    <p:set>
                                      <p:cBhvr>
                                        <p:cTn id="81" dur="1" fill="hold">
                                          <p:stCondLst>
                                            <p:cond delay="0"/>
                                          </p:stCondLst>
                                        </p:cTn>
                                        <p:tgtEl>
                                          <p:spTgt spid="102"/>
                                        </p:tgtEl>
                                        <p:attrNameLst>
                                          <p:attrName>style.visibility</p:attrName>
                                        </p:attrNameLst>
                                      </p:cBhvr>
                                      <p:to>
                                        <p:strVal val="hidden"/>
                                      </p:to>
                                    </p:set>
                                  </p:childTnLst>
                                </p:cTn>
                              </p:par>
                              <p:par>
                                <p:cTn id="82" presetID="1" presetClass="exit" presetSubtype="0" fill="hold" nodeType="withEffect">
                                  <p:stCondLst>
                                    <p:cond delay="0"/>
                                  </p:stCondLst>
                                  <p:childTnLst>
                                    <p:set>
                                      <p:cBhvr>
                                        <p:cTn id="83" dur="1" fill="hold">
                                          <p:stCondLst>
                                            <p:cond delay="0"/>
                                          </p:stCondLst>
                                        </p:cTn>
                                        <p:tgtEl>
                                          <p:spTgt spid="147"/>
                                        </p:tgtEl>
                                        <p:attrNameLst>
                                          <p:attrName>style.visibility</p:attrName>
                                        </p:attrNameLst>
                                      </p:cBhvr>
                                      <p:to>
                                        <p:strVal val="hidden"/>
                                      </p:to>
                                    </p:set>
                                  </p:childTnLst>
                                </p:cTn>
                              </p:par>
                              <p:par>
                                <p:cTn id="84" presetID="1" presetClass="exit" presetSubtype="0" fill="hold" grpId="1" nodeType="withEffect">
                                  <p:stCondLst>
                                    <p:cond delay="0"/>
                                  </p:stCondLst>
                                  <p:childTnLst>
                                    <p:set>
                                      <p:cBhvr>
                                        <p:cTn id="85" dur="1" fill="hold">
                                          <p:stCondLst>
                                            <p:cond delay="0"/>
                                          </p:stCondLst>
                                        </p:cTn>
                                        <p:tgtEl>
                                          <p:spTgt spid="138"/>
                                        </p:tgtEl>
                                        <p:attrNameLst>
                                          <p:attrName>style.visibility</p:attrName>
                                        </p:attrNameLst>
                                      </p:cBhvr>
                                      <p:to>
                                        <p:strVal val="hidden"/>
                                      </p:to>
                                    </p:set>
                                  </p:childTnLst>
                                </p:cTn>
                              </p:par>
                              <p:par>
                                <p:cTn id="86" presetID="1" presetClass="exit" presetSubtype="0" fill="hold" nodeType="withEffect">
                                  <p:stCondLst>
                                    <p:cond delay="0"/>
                                  </p:stCondLst>
                                  <p:childTnLst>
                                    <p:set>
                                      <p:cBhvr>
                                        <p:cTn id="87" dur="1" fill="hold">
                                          <p:stCondLst>
                                            <p:cond delay="0"/>
                                          </p:stCondLst>
                                        </p:cTn>
                                        <p:tgtEl>
                                          <p:spTgt spid="144"/>
                                        </p:tgtEl>
                                        <p:attrNameLst>
                                          <p:attrName>style.visibility</p:attrName>
                                        </p:attrNameLst>
                                      </p:cBhvr>
                                      <p:to>
                                        <p:strVal val="hidden"/>
                                      </p:to>
                                    </p:set>
                                  </p:childTnLst>
                                </p:cTn>
                              </p:par>
                              <p:par>
                                <p:cTn id="88" presetID="1" presetClass="exit" presetSubtype="0" fill="hold" grpId="1" nodeType="withEffect">
                                  <p:stCondLst>
                                    <p:cond delay="0"/>
                                  </p:stCondLst>
                                  <p:childTnLst>
                                    <p:set>
                                      <p:cBhvr>
                                        <p:cTn id="89" dur="1" fill="hold">
                                          <p:stCondLst>
                                            <p:cond delay="0"/>
                                          </p:stCondLst>
                                        </p:cTn>
                                        <p:tgtEl>
                                          <p:spTgt spid="91"/>
                                        </p:tgtEl>
                                        <p:attrNameLst>
                                          <p:attrName>style.visibility</p:attrName>
                                        </p:attrNameLst>
                                      </p:cBhvr>
                                      <p:to>
                                        <p:strVal val="hidden"/>
                                      </p:to>
                                    </p:set>
                                  </p:childTnLst>
                                </p:cTn>
                              </p:par>
                              <p:par>
                                <p:cTn id="90" presetID="1" presetClass="exit" presetSubtype="0" fill="hold" grpId="1" nodeType="withEffect">
                                  <p:stCondLst>
                                    <p:cond delay="0"/>
                                  </p:stCondLst>
                                  <p:childTnLst>
                                    <p:set>
                                      <p:cBhvr>
                                        <p:cTn id="91" dur="1" fill="hold">
                                          <p:stCondLst>
                                            <p:cond delay="0"/>
                                          </p:stCondLst>
                                        </p:cTn>
                                        <p:tgtEl>
                                          <p:spTgt spid="92"/>
                                        </p:tgtEl>
                                        <p:attrNameLst>
                                          <p:attrName>style.visibility</p:attrName>
                                        </p:attrNameLst>
                                      </p:cBhvr>
                                      <p:to>
                                        <p:strVal val="hidden"/>
                                      </p:to>
                                    </p:set>
                                  </p:childTnLst>
                                </p:cTn>
                              </p:par>
                              <p:par>
                                <p:cTn id="92" presetID="1" presetClass="exit" presetSubtype="0" fill="hold" grpId="1" nodeType="withEffect">
                                  <p:stCondLst>
                                    <p:cond delay="0"/>
                                  </p:stCondLst>
                                  <p:childTnLst>
                                    <p:set>
                                      <p:cBhvr>
                                        <p:cTn id="93" dur="1" fill="hold">
                                          <p:stCondLst>
                                            <p:cond delay="0"/>
                                          </p:stCondLst>
                                        </p:cTn>
                                        <p:tgtEl>
                                          <p:spTgt spid="86"/>
                                        </p:tgtEl>
                                        <p:attrNameLst>
                                          <p:attrName>style.visibility</p:attrName>
                                        </p:attrNameLst>
                                      </p:cBhvr>
                                      <p:to>
                                        <p:strVal val="hidden"/>
                                      </p:to>
                                    </p:set>
                                  </p:childTnLst>
                                </p:cTn>
                              </p:par>
                              <p:par>
                                <p:cTn id="94" presetID="1" presetClass="entr" presetSubtype="0" fill="hold" nodeType="withEffect">
                                  <p:stCondLst>
                                    <p:cond delay="0"/>
                                  </p:stCondLst>
                                  <p:childTnLst>
                                    <p:set>
                                      <p:cBhvr>
                                        <p:cTn id="95" dur="1" fill="hold">
                                          <p:stCondLst>
                                            <p:cond delay="0"/>
                                          </p:stCondLst>
                                        </p:cTn>
                                        <p:tgtEl>
                                          <p:spTgt spid="85"/>
                                        </p:tgtEl>
                                        <p:attrNameLst>
                                          <p:attrName>style.visibility</p:attrName>
                                        </p:attrNameLst>
                                      </p:cBhvr>
                                      <p:to>
                                        <p:strVal val="visible"/>
                                      </p:to>
                                    </p:set>
                                  </p:childTnLst>
                                </p:cTn>
                              </p:par>
                              <p:par>
                                <p:cTn id="96" presetID="1" presetClass="entr" presetSubtype="0" fill="hold" nodeType="withEffect">
                                  <p:stCondLst>
                                    <p:cond delay="0"/>
                                  </p:stCondLst>
                                  <p:childTnLst>
                                    <p:set>
                                      <p:cBhvr>
                                        <p:cTn id="97" dur="1" fill="hold">
                                          <p:stCondLst>
                                            <p:cond delay="0"/>
                                          </p:stCondLst>
                                        </p:cTn>
                                        <p:tgtEl>
                                          <p:spTgt spid="84"/>
                                        </p:tgtEl>
                                        <p:attrNameLst>
                                          <p:attrName>style.visibility</p:attrName>
                                        </p:attrNameLst>
                                      </p:cBhvr>
                                      <p:to>
                                        <p:strVal val="visible"/>
                                      </p:to>
                                    </p:set>
                                  </p:childTnLst>
                                </p:cTn>
                              </p:par>
                              <p:par>
                                <p:cTn id="98" presetID="1" presetClass="entr" presetSubtype="0" fill="hold" nodeType="withEffect">
                                  <p:stCondLst>
                                    <p:cond delay="0"/>
                                  </p:stCondLst>
                                  <p:childTnLst>
                                    <p:set>
                                      <p:cBhvr>
                                        <p:cTn id="99" dur="1" fill="hold">
                                          <p:stCondLst>
                                            <p:cond delay="0"/>
                                          </p:stCondLst>
                                        </p:cTn>
                                        <p:tgtEl>
                                          <p:spTgt spid="90"/>
                                        </p:tgtEl>
                                        <p:attrNameLst>
                                          <p:attrName>style.visibility</p:attrName>
                                        </p:attrNameLst>
                                      </p:cBhvr>
                                      <p:to>
                                        <p:strVal val="visible"/>
                                      </p:to>
                                    </p:set>
                                  </p:childTnLst>
                                </p:cTn>
                              </p:par>
                            </p:childTnLst>
                          </p:cTn>
                        </p:par>
                        <p:par>
                          <p:cTn id="100" fill="hold" nodeType="afterGroup">
                            <p:stCondLst>
                              <p:cond delay="0"/>
                            </p:stCondLst>
                            <p:childTnLst>
                              <p:par>
                                <p:cTn id="101" presetID="1" presetClass="entr" presetSubtype="0" fill="hold" nodeType="afterEffect">
                                  <p:stCondLst>
                                    <p:cond delay="0"/>
                                  </p:stCondLst>
                                  <p:childTnLst>
                                    <p:set>
                                      <p:cBhvr>
                                        <p:cTn id="102" dur="1" fill="hold">
                                          <p:stCondLst>
                                            <p:cond delay="0"/>
                                          </p:stCondLst>
                                        </p:cTn>
                                        <p:tgtEl>
                                          <p:spTgt spid="111"/>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112"/>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113"/>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118"/>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119"/>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120"/>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126"/>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128"/>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127"/>
                                        </p:tgtEl>
                                        <p:attrNameLst>
                                          <p:attrName>style.visibility</p:attrName>
                                        </p:attrNameLst>
                                      </p:cBhvr>
                                      <p:to>
                                        <p:strVal val="visible"/>
                                      </p:to>
                                    </p:set>
                                  </p:childTnLst>
                                </p:cTn>
                              </p:par>
                              <p:par>
                                <p:cTn id="119" presetID="0" presetClass="path" presetSubtype="0" accel="50000" decel="50000" fill="hold" nodeType="withEffect">
                                  <p:stCondLst>
                                    <p:cond delay="0"/>
                                  </p:stCondLst>
                                  <p:childTnLst>
                                    <p:animMotion origin="layout" path="M 0.00219 -0.00146 C 0.0161 0.01687 0.03032 0.03562 0.0486 0.045 C 0.06719 0.05479 0.09 0.05417 0.11297 0.05375 " pathEditMode="relative" rAng="0" ptsTypes="aaA">
                                      <p:cBhvr>
                                        <p:cTn id="120" dur="2000" fill="hold"/>
                                        <p:tgtEl>
                                          <p:spTgt spid="111"/>
                                        </p:tgtEl>
                                        <p:attrNameLst>
                                          <p:attrName>ppt_x</p:attrName>
                                          <p:attrName>ppt_y</p:attrName>
                                        </p:attrNameLst>
                                      </p:cBhvr>
                                      <p:rCtr x="5531" y="2812"/>
                                    </p:animMotion>
                                  </p:childTnLst>
                                </p:cTn>
                              </p:par>
                              <p:par>
                                <p:cTn id="121" presetID="0" presetClass="path" presetSubtype="0" accel="50000" decel="50000" fill="hold" nodeType="withEffect">
                                  <p:stCondLst>
                                    <p:cond delay="0"/>
                                  </p:stCondLst>
                                  <p:childTnLst>
                                    <p:animMotion origin="layout" path="M 0 0 C 0.03156 -0.01521 0.06312 -0.03042 0.09687 -0.03646 C 0.13062 -0.0425 0.1664 -0.03958 0.20219 -0.03646 " pathEditMode="relative" ptsTypes="aaA">
                                      <p:cBhvr>
                                        <p:cTn id="122" dur="2000" fill="hold"/>
                                        <p:tgtEl>
                                          <p:spTgt spid="112"/>
                                        </p:tgtEl>
                                        <p:attrNameLst>
                                          <p:attrName>ppt_x</p:attrName>
                                          <p:attrName>ppt_y</p:attrName>
                                        </p:attrNameLst>
                                      </p:cBhvr>
                                    </p:animMotion>
                                  </p:childTnLst>
                                </p:cTn>
                              </p:par>
                              <p:par>
                                <p:cTn id="123" presetID="0" presetClass="path" presetSubtype="0" accel="50000" decel="50000" fill="hold" nodeType="withEffect">
                                  <p:stCondLst>
                                    <p:cond delay="0"/>
                                  </p:stCondLst>
                                  <p:childTnLst>
                                    <p:animMotion origin="layout" path="M 0.00297 0.00083 C 0.01969 -0.00854 0.03672 -0.01792 0.06922 -0.02313 C 0.10172 -0.02813 0.14969 -0.02875 0.19781 -0.02917 " pathEditMode="relative" rAng="0" ptsTypes="aaA">
                                      <p:cBhvr>
                                        <p:cTn id="124" dur="2000" fill="hold"/>
                                        <p:tgtEl>
                                          <p:spTgt spid="113"/>
                                        </p:tgtEl>
                                        <p:attrNameLst>
                                          <p:attrName>ppt_x</p:attrName>
                                          <p:attrName>ppt_y</p:attrName>
                                        </p:attrNameLst>
                                      </p:cBhvr>
                                      <p:rCtr x="9734" y="-1500"/>
                                    </p:animMotion>
                                  </p:childTnLst>
                                </p:cTn>
                              </p:par>
                            </p:childTnLst>
                          </p:cTn>
                        </p:par>
                        <p:par>
                          <p:cTn id="125" fill="hold" nodeType="afterGroup">
                            <p:stCondLst>
                              <p:cond delay="2000"/>
                            </p:stCondLst>
                            <p:childTnLst>
                              <p:par>
                                <p:cTn id="126" presetID="1" presetClass="exit" presetSubtype="0" fill="hold" nodeType="afterEffect">
                                  <p:stCondLst>
                                    <p:cond delay="0"/>
                                  </p:stCondLst>
                                  <p:childTnLst>
                                    <p:set>
                                      <p:cBhvr>
                                        <p:cTn id="127" dur="1" fill="hold">
                                          <p:stCondLst>
                                            <p:cond delay="0"/>
                                          </p:stCondLst>
                                        </p:cTn>
                                        <p:tgtEl>
                                          <p:spTgt spid="111"/>
                                        </p:tgtEl>
                                        <p:attrNameLst>
                                          <p:attrName>style.visibility</p:attrName>
                                        </p:attrNameLst>
                                      </p:cBhvr>
                                      <p:to>
                                        <p:strVal val="hidden"/>
                                      </p:to>
                                    </p:set>
                                  </p:childTnLst>
                                </p:cTn>
                              </p:par>
                              <p:par>
                                <p:cTn id="128" presetID="1" presetClass="exit" presetSubtype="0" fill="hold" nodeType="withEffect">
                                  <p:stCondLst>
                                    <p:cond delay="0"/>
                                  </p:stCondLst>
                                  <p:childTnLst>
                                    <p:set>
                                      <p:cBhvr>
                                        <p:cTn id="129" dur="1" fill="hold">
                                          <p:stCondLst>
                                            <p:cond delay="0"/>
                                          </p:stCondLst>
                                        </p:cTn>
                                        <p:tgtEl>
                                          <p:spTgt spid="112"/>
                                        </p:tgtEl>
                                        <p:attrNameLst>
                                          <p:attrName>style.visibility</p:attrName>
                                        </p:attrNameLst>
                                      </p:cBhvr>
                                      <p:to>
                                        <p:strVal val="hidden"/>
                                      </p:to>
                                    </p:set>
                                  </p:childTnLst>
                                </p:cTn>
                              </p:par>
                              <p:par>
                                <p:cTn id="130" presetID="1" presetClass="exit" presetSubtype="0" fill="hold" nodeType="withEffect">
                                  <p:stCondLst>
                                    <p:cond delay="0"/>
                                  </p:stCondLst>
                                  <p:childTnLst>
                                    <p:set>
                                      <p:cBhvr>
                                        <p:cTn id="131" dur="1" fill="hold">
                                          <p:stCondLst>
                                            <p:cond delay="0"/>
                                          </p:stCondLst>
                                        </p:cTn>
                                        <p:tgtEl>
                                          <p:spTgt spid="113"/>
                                        </p:tgtEl>
                                        <p:attrNameLst>
                                          <p:attrName>style.visibility</p:attrName>
                                        </p:attrNameLst>
                                      </p:cBhvr>
                                      <p:to>
                                        <p:strVal val="hidden"/>
                                      </p:to>
                                    </p:set>
                                  </p:childTnLst>
                                </p:cTn>
                              </p:par>
                            </p:childTnLst>
                          </p:cTn>
                        </p:par>
                        <p:par>
                          <p:cTn id="132" fill="hold" nodeType="afterGroup">
                            <p:stCondLst>
                              <p:cond delay="2000"/>
                            </p:stCondLst>
                            <p:childTnLst>
                              <p:par>
                                <p:cTn id="133" presetID="1" presetClass="entr" presetSubtype="0" fill="hold" nodeType="afterEffect">
                                  <p:stCondLst>
                                    <p:cond delay="0"/>
                                  </p:stCondLst>
                                  <p:childTnLst>
                                    <p:set>
                                      <p:cBhvr>
                                        <p:cTn id="134" dur="1" fill="hold">
                                          <p:stCondLst>
                                            <p:cond delay="0"/>
                                          </p:stCondLst>
                                        </p:cTn>
                                        <p:tgtEl>
                                          <p:spTgt spid="123"/>
                                        </p:tgtEl>
                                        <p:attrNameLst>
                                          <p:attrName>style.visibility</p:attrName>
                                        </p:attrNameLst>
                                      </p:cBhvr>
                                      <p:to>
                                        <p:strVal val="visible"/>
                                      </p:to>
                                    </p:set>
                                  </p:childTnLst>
                                </p:cTn>
                              </p:par>
                              <p:par>
                                <p:cTn id="135" presetID="1" presetClass="entr" presetSubtype="0" fill="hold" nodeType="withEffect">
                                  <p:stCondLst>
                                    <p:cond delay="0"/>
                                  </p:stCondLst>
                                  <p:childTnLst>
                                    <p:set>
                                      <p:cBhvr>
                                        <p:cTn id="136" dur="1" fill="hold">
                                          <p:stCondLst>
                                            <p:cond delay="0"/>
                                          </p:stCondLst>
                                        </p:cTn>
                                        <p:tgtEl>
                                          <p:spTgt spid="130"/>
                                        </p:tgtEl>
                                        <p:attrNameLst>
                                          <p:attrName>style.visibility</p:attrName>
                                        </p:attrNameLst>
                                      </p:cBhvr>
                                      <p:to>
                                        <p:strVal val="visible"/>
                                      </p:to>
                                    </p:set>
                                  </p:childTnLst>
                                </p:cTn>
                              </p:par>
                            </p:childTnLst>
                          </p:cTn>
                        </p:par>
                        <p:par>
                          <p:cTn id="137" fill="hold" nodeType="afterGroup">
                            <p:stCondLst>
                              <p:cond delay="2000"/>
                            </p:stCondLst>
                            <p:childTnLst>
                              <p:par>
                                <p:cTn id="138" presetID="0" presetClass="path" presetSubtype="0" accel="50000" decel="50000" fill="hold" nodeType="afterEffect">
                                  <p:stCondLst>
                                    <p:cond delay="0"/>
                                  </p:stCondLst>
                                  <p:childTnLst>
                                    <p:animMotion origin="layout" path="M 0 0 C 0.01984 0.00812 0.03969 0.01646 0.05984 0.02021 C 0.08 0.02396 0.11109 0.02187 0.12125 0.02208 " pathEditMode="relative" ptsTypes="aaA">
                                      <p:cBhvr>
                                        <p:cTn id="139" dur="2000" fill="hold"/>
                                        <p:tgtEl>
                                          <p:spTgt spid="123"/>
                                        </p:tgtEl>
                                        <p:attrNameLst>
                                          <p:attrName>ppt_x</p:attrName>
                                          <p:attrName>ppt_y</p:attrName>
                                        </p:attrNameLst>
                                      </p:cBhvr>
                                    </p:animMotion>
                                  </p:childTnLst>
                                </p:cTn>
                              </p:par>
                              <p:par>
                                <p:cTn id="140" presetID="0" presetClass="path" presetSubtype="0" accel="50000" decel="50000" fill="hold" nodeType="withEffect">
                                  <p:stCondLst>
                                    <p:cond delay="0"/>
                                  </p:stCondLst>
                                  <p:childTnLst>
                                    <p:animMotion origin="layout" path="M 0 0 C 0.00422 0.02729 0.00844 0.05479 0.01438 0.07771 C 0.02032 0.10063 0.01907 0.12396 0.03563 0.1375 C 0.05219 0.15104 0.08297 0.15479 0.11375 0.15854 " pathEditMode="relative" ptsTypes="aaaA">
                                      <p:cBhvr>
                                        <p:cTn id="141" dur="2000" fill="hold"/>
                                        <p:tgtEl>
                                          <p:spTgt spid="130"/>
                                        </p:tgtEl>
                                        <p:attrNameLst>
                                          <p:attrName>ppt_x</p:attrName>
                                          <p:attrName>ppt_y</p:attrName>
                                        </p:attrNameLst>
                                      </p:cBhvr>
                                    </p:animMotion>
                                  </p:childTnLst>
                                </p:cTn>
                              </p:par>
                            </p:childTnLst>
                          </p:cTn>
                        </p:par>
                        <p:par>
                          <p:cTn id="142" fill="hold" nodeType="afterGroup">
                            <p:stCondLst>
                              <p:cond delay="4000"/>
                            </p:stCondLst>
                            <p:childTnLst>
                              <p:par>
                                <p:cTn id="143" presetID="1" presetClass="entr" presetSubtype="0" fill="hold" nodeType="afterEffect">
                                  <p:stCondLst>
                                    <p:cond delay="0"/>
                                  </p:stCondLst>
                                  <p:childTnLst>
                                    <p:set>
                                      <p:cBhvr>
                                        <p:cTn id="144" dur="1" fill="hold">
                                          <p:stCondLst>
                                            <p:cond delay="0"/>
                                          </p:stCondLst>
                                        </p:cTn>
                                        <p:tgtEl>
                                          <p:spTgt spid="121"/>
                                        </p:tgtEl>
                                        <p:attrNameLst>
                                          <p:attrName>style.visibility</p:attrName>
                                        </p:attrNameLst>
                                      </p:cBhvr>
                                      <p:to>
                                        <p:strVal val="visible"/>
                                      </p:to>
                                    </p:set>
                                  </p:childTnLst>
                                </p:cTn>
                              </p:par>
                              <p:par>
                                <p:cTn id="145" presetID="1" presetClass="entr" presetSubtype="0" fill="hold" nodeType="withEffect">
                                  <p:stCondLst>
                                    <p:cond delay="0"/>
                                  </p:stCondLst>
                                  <p:childTnLst>
                                    <p:set>
                                      <p:cBhvr>
                                        <p:cTn id="146" dur="1" fill="hold">
                                          <p:stCondLst>
                                            <p:cond delay="0"/>
                                          </p:stCondLst>
                                        </p:cTn>
                                        <p:tgtEl>
                                          <p:spTgt spid="129"/>
                                        </p:tgtEl>
                                        <p:attrNameLst>
                                          <p:attrName>style.visibility</p:attrName>
                                        </p:attrNameLst>
                                      </p:cBhvr>
                                      <p:to>
                                        <p:strVal val="visible"/>
                                      </p:to>
                                    </p:set>
                                  </p:childTnLst>
                                </p:cTn>
                              </p:par>
                              <p:par>
                                <p:cTn id="147" presetID="1" presetClass="exit" presetSubtype="0" fill="hold" nodeType="withEffect">
                                  <p:stCondLst>
                                    <p:cond delay="0"/>
                                  </p:stCondLst>
                                  <p:childTnLst>
                                    <p:set>
                                      <p:cBhvr>
                                        <p:cTn id="148" dur="1" fill="hold">
                                          <p:stCondLst>
                                            <p:cond delay="0"/>
                                          </p:stCondLst>
                                        </p:cTn>
                                        <p:tgtEl>
                                          <p:spTgt spid="123"/>
                                        </p:tgtEl>
                                        <p:attrNameLst>
                                          <p:attrName>style.visibility</p:attrName>
                                        </p:attrNameLst>
                                      </p:cBhvr>
                                      <p:to>
                                        <p:strVal val="hidden"/>
                                      </p:to>
                                    </p:set>
                                  </p:childTnLst>
                                </p:cTn>
                              </p:par>
                              <p:par>
                                <p:cTn id="149" presetID="1" presetClass="exit" presetSubtype="0" fill="hold" nodeType="withEffect">
                                  <p:stCondLst>
                                    <p:cond delay="0"/>
                                  </p:stCondLst>
                                  <p:childTnLst>
                                    <p:set>
                                      <p:cBhvr>
                                        <p:cTn id="150" dur="1" fill="hold">
                                          <p:stCondLst>
                                            <p:cond delay="0"/>
                                          </p:stCondLst>
                                        </p:cTn>
                                        <p:tgtEl>
                                          <p:spTgt spid="130"/>
                                        </p:tgtEl>
                                        <p:attrNameLst>
                                          <p:attrName>style.visibility</p:attrName>
                                        </p:attrNameLst>
                                      </p:cBhvr>
                                      <p:to>
                                        <p:strVal val="hidden"/>
                                      </p:to>
                                    </p:set>
                                  </p:childTnLst>
                                </p:cTn>
                              </p:par>
                            </p:childTnLst>
                          </p:cTn>
                        </p:par>
                        <p:par>
                          <p:cTn id="151" fill="hold" nodeType="afterGroup">
                            <p:stCondLst>
                              <p:cond delay="4000"/>
                            </p:stCondLst>
                            <p:childTnLst>
                              <p:par>
                                <p:cTn id="152" presetID="10" presetClass="entr" presetSubtype="0" fill="hold" grpId="0" nodeType="afterEffect">
                                  <p:stCondLst>
                                    <p:cond delay="0"/>
                                  </p:stCondLst>
                                  <p:childTnLst>
                                    <p:set>
                                      <p:cBhvr>
                                        <p:cTn id="153" dur="1" fill="hold">
                                          <p:stCondLst>
                                            <p:cond delay="0"/>
                                          </p:stCondLst>
                                        </p:cTn>
                                        <p:tgtEl>
                                          <p:spTgt spid="151"/>
                                        </p:tgtEl>
                                        <p:attrNameLst>
                                          <p:attrName>style.visibility</p:attrName>
                                        </p:attrNameLst>
                                      </p:cBhvr>
                                      <p:to>
                                        <p:strVal val="visible"/>
                                      </p:to>
                                    </p:set>
                                    <p:animEffect transition="in" filter="fade">
                                      <p:cBhvr>
                                        <p:cTn id="154" dur="500"/>
                                        <p:tgtEl>
                                          <p:spTgt spid="151"/>
                                        </p:tgtEl>
                                      </p:cBhvr>
                                    </p:animEffect>
                                  </p:childTnLst>
                                </p:cTn>
                              </p:par>
                              <p:par>
                                <p:cTn id="155" presetID="10" presetClass="entr" presetSubtype="0" fill="hold" grpId="0" nodeType="withEffect">
                                  <p:stCondLst>
                                    <p:cond delay="0"/>
                                  </p:stCondLst>
                                  <p:childTnLst>
                                    <p:set>
                                      <p:cBhvr>
                                        <p:cTn id="156" dur="1" fill="hold">
                                          <p:stCondLst>
                                            <p:cond delay="0"/>
                                          </p:stCondLst>
                                        </p:cTn>
                                        <p:tgtEl>
                                          <p:spTgt spid="157"/>
                                        </p:tgtEl>
                                        <p:attrNameLst>
                                          <p:attrName>style.visibility</p:attrName>
                                        </p:attrNameLst>
                                      </p:cBhvr>
                                      <p:to>
                                        <p:strVal val="visible"/>
                                      </p:to>
                                    </p:set>
                                    <p:animEffect transition="in" filter="fade">
                                      <p:cBhvr>
                                        <p:cTn id="157" dur="500"/>
                                        <p:tgtEl>
                                          <p:spTgt spid="157"/>
                                        </p:tgtEl>
                                      </p:cBhvr>
                                    </p:animEffect>
                                  </p:childTnLst>
                                </p:cTn>
                              </p:par>
                            </p:childTnLst>
                          </p:cTn>
                        </p:par>
                      </p:childTnLst>
                    </p:cTn>
                  </p:par>
                  <p:par>
                    <p:cTn id="158" fill="hold" nodeType="clickPar">
                      <p:stCondLst>
                        <p:cond delay="indefinite"/>
                      </p:stCondLst>
                      <p:childTnLst>
                        <p:par>
                          <p:cTn id="159" fill="hold" nodeType="withGroup">
                            <p:stCondLst>
                              <p:cond delay="0"/>
                            </p:stCondLst>
                            <p:childTnLst>
                              <p:par>
                                <p:cTn id="160" presetID="1" presetClass="entr" presetSubtype="0" fill="hold" nodeType="clickEffect">
                                  <p:stCondLst>
                                    <p:cond delay="0"/>
                                  </p:stCondLst>
                                  <p:childTnLst>
                                    <p:set>
                                      <p:cBhvr>
                                        <p:cTn id="161" dur="1" fill="hold">
                                          <p:stCondLst>
                                            <p:cond delay="0"/>
                                          </p:stCondLst>
                                        </p:cTn>
                                        <p:tgtEl>
                                          <p:spTgt spid="131"/>
                                        </p:tgtEl>
                                        <p:attrNameLst>
                                          <p:attrName>style.visibility</p:attrName>
                                        </p:attrNameLst>
                                      </p:cBhvr>
                                      <p:to>
                                        <p:strVal val="visible"/>
                                      </p:to>
                                    </p:set>
                                  </p:childTnLst>
                                </p:cTn>
                              </p:par>
                              <p:par>
                                <p:cTn id="162" presetID="1" presetClass="entr" presetSubtype="0" fill="hold" nodeType="withEffect">
                                  <p:stCondLst>
                                    <p:cond delay="0"/>
                                  </p:stCondLst>
                                  <p:childTnLst>
                                    <p:set>
                                      <p:cBhvr>
                                        <p:cTn id="163" dur="1" fill="hold">
                                          <p:stCondLst>
                                            <p:cond delay="0"/>
                                          </p:stCondLst>
                                        </p:cTn>
                                        <p:tgtEl>
                                          <p:spTgt spid="132"/>
                                        </p:tgtEl>
                                        <p:attrNameLst>
                                          <p:attrName>style.visibility</p:attrName>
                                        </p:attrNameLst>
                                      </p:cBhvr>
                                      <p:to>
                                        <p:strVal val="visible"/>
                                      </p:to>
                                    </p:set>
                                  </p:childTnLst>
                                </p:cTn>
                              </p:par>
                              <p:par>
                                <p:cTn id="164" presetID="1" presetClass="entr" presetSubtype="0" fill="hold" nodeType="withEffect">
                                  <p:stCondLst>
                                    <p:cond delay="0"/>
                                  </p:stCondLst>
                                  <p:childTnLst>
                                    <p:set>
                                      <p:cBhvr>
                                        <p:cTn id="165" dur="1" fill="hold">
                                          <p:stCondLst>
                                            <p:cond delay="0"/>
                                          </p:stCondLst>
                                        </p:cTn>
                                        <p:tgtEl>
                                          <p:spTgt spid="133"/>
                                        </p:tgtEl>
                                        <p:attrNameLst>
                                          <p:attrName>style.visibility</p:attrName>
                                        </p:attrNameLst>
                                      </p:cBhvr>
                                      <p:to>
                                        <p:strVal val="visible"/>
                                      </p:to>
                                    </p:set>
                                  </p:childTnLst>
                                </p:cTn>
                              </p:par>
                              <p:par>
                                <p:cTn id="166" presetID="1" presetClass="entr" presetSubtype="0" fill="hold" nodeType="withEffect">
                                  <p:stCondLst>
                                    <p:cond delay="0"/>
                                  </p:stCondLst>
                                  <p:childTnLst>
                                    <p:set>
                                      <p:cBhvr>
                                        <p:cTn id="167" dur="1" fill="hold">
                                          <p:stCondLst>
                                            <p:cond delay="0"/>
                                          </p:stCondLst>
                                        </p:cTn>
                                        <p:tgtEl>
                                          <p:spTgt spid="134"/>
                                        </p:tgtEl>
                                        <p:attrNameLst>
                                          <p:attrName>style.visibility</p:attrName>
                                        </p:attrNameLst>
                                      </p:cBhvr>
                                      <p:to>
                                        <p:strVal val="visible"/>
                                      </p:to>
                                    </p:set>
                                  </p:childTnLst>
                                </p:cTn>
                              </p:par>
                              <p:par>
                                <p:cTn id="168" presetID="1" presetClass="entr" presetSubtype="0" fill="hold" nodeType="withEffect">
                                  <p:stCondLst>
                                    <p:cond delay="0"/>
                                  </p:stCondLst>
                                  <p:childTnLst>
                                    <p:set>
                                      <p:cBhvr>
                                        <p:cTn id="169" dur="1" fill="hold">
                                          <p:stCondLst>
                                            <p:cond delay="0"/>
                                          </p:stCondLst>
                                        </p:cTn>
                                        <p:tgtEl>
                                          <p:spTgt spid="135"/>
                                        </p:tgtEl>
                                        <p:attrNameLst>
                                          <p:attrName>style.visibility</p:attrName>
                                        </p:attrNameLst>
                                      </p:cBhvr>
                                      <p:to>
                                        <p:strVal val="visible"/>
                                      </p:to>
                                    </p:set>
                                  </p:childTnLst>
                                </p:cTn>
                              </p:par>
                              <p:par>
                                <p:cTn id="170" presetID="1" presetClass="exit" presetSubtype="0" fill="hold" grpId="1" nodeType="withEffect">
                                  <p:stCondLst>
                                    <p:cond delay="0"/>
                                  </p:stCondLst>
                                  <p:childTnLst>
                                    <p:set>
                                      <p:cBhvr>
                                        <p:cTn id="171" dur="1" fill="hold">
                                          <p:stCondLst>
                                            <p:cond delay="0"/>
                                          </p:stCondLst>
                                        </p:cTn>
                                        <p:tgtEl>
                                          <p:spTgt spid="157"/>
                                        </p:tgtEl>
                                        <p:attrNameLst>
                                          <p:attrName>style.visibility</p:attrName>
                                        </p:attrNameLst>
                                      </p:cBhvr>
                                      <p:to>
                                        <p:strVal val="hidden"/>
                                      </p:to>
                                    </p:set>
                                  </p:childTnLst>
                                </p:cTn>
                              </p:par>
                              <p:par>
                                <p:cTn id="172" presetID="1" presetClass="exit" presetSubtype="0" fill="hold" grpId="1" nodeType="withEffect">
                                  <p:stCondLst>
                                    <p:cond delay="0"/>
                                  </p:stCondLst>
                                  <p:childTnLst>
                                    <p:set>
                                      <p:cBhvr>
                                        <p:cTn id="173" dur="1" fill="hold">
                                          <p:stCondLst>
                                            <p:cond delay="0"/>
                                          </p:stCondLst>
                                        </p:cTn>
                                        <p:tgtEl>
                                          <p:spTgt spid="151"/>
                                        </p:tgtEl>
                                        <p:attrNameLst>
                                          <p:attrName>style.visibility</p:attrName>
                                        </p:attrNameLst>
                                      </p:cBhvr>
                                      <p:to>
                                        <p:strVal val="hidden"/>
                                      </p:to>
                                    </p:set>
                                  </p:childTnLst>
                                </p:cTn>
                              </p:par>
                            </p:childTnLst>
                          </p:cTn>
                        </p:par>
                        <p:par>
                          <p:cTn id="174" fill="hold" nodeType="afterGroup">
                            <p:stCondLst>
                              <p:cond delay="0"/>
                            </p:stCondLst>
                            <p:childTnLst>
                              <p:par>
                                <p:cTn id="175" presetID="0" presetClass="path" presetSubtype="0" accel="50000" decel="50000" fill="hold" nodeType="afterEffect">
                                  <p:stCondLst>
                                    <p:cond delay="0"/>
                                  </p:stCondLst>
                                  <p:childTnLst>
                                    <p:animMotion origin="layout" path="M 0 0 C 0.0525 -0.00354 0.10516 -0.00708 0.14625 -0.00208 C 0.18735 0.00292 0.2211 0.00917 0.24625 0.03021 C 0.27141 0.05125 0.28422 0.08771 0.29704 0.12417 " pathEditMode="relative" ptsTypes="aaaA">
                                      <p:cBhvr>
                                        <p:cTn id="176" dur="2000" fill="hold"/>
                                        <p:tgtEl>
                                          <p:spTgt spid="131"/>
                                        </p:tgtEl>
                                        <p:attrNameLst>
                                          <p:attrName>ppt_x</p:attrName>
                                          <p:attrName>ppt_y</p:attrName>
                                        </p:attrNameLst>
                                      </p:cBhvr>
                                    </p:animMotion>
                                  </p:childTnLst>
                                </p:cTn>
                              </p:par>
                              <p:par>
                                <p:cTn id="177" presetID="0" presetClass="path" presetSubtype="0" accel="50000" decel="50000" fill="hold" nodeType="withEffect">
                                  <p:stCondLst>
                                    <p:cond delay="0"/>
                                  </p:stCondLst>
                                  <p:childTnLst>
                                    <p:animMotion origin="layout" path="M 0 0 C -0.02421 0.00521 -0.04828 0.01062 -0.05296 0.03041 C -0.05765 0.05021 -0.04859 0.08 -0.02796 0.11833 C -0.00734 0.15666 0.03188 0.20854 0.07125 0.26062 " pathEditMode="relative" ptsTypes="aaaA">
                                      <p:cBhvr>
                                        <p:cTn id="178" dur="2000" fill="hold"/>
                                        <p:tgtEl>
                                          <p:spTgt spid="132"/>
                                        </p:tgtEl>
                                        <p:attrNameLst>
                                          <p:attrName>ppt_x</p:attrName>
                                          <p:attrName>ppt_y</p:attrName>
                                        </p:attrNameLst>
                                      </p:cBhvr>
                                    </p:animMotion>
                                  </p:childTnLst>
                                </p:cTn>
                              </p:par>
                            </p:childTnLst>
                          </p:cTn>
                        </p:par>
                        <p:par>
                          <p:cTn id="179" fill="hold" nodeType="afterGroup">
                            <p:stCondLst>
                              <p:cond delay="2000"/>
                            </p:stCondLst>
                            <p:childTnLst>
                              <p:par>
                                <p:cTn id="180" presetID="10" presetClass="entr" presetSubtype="0" fill="hold" grpId="0" nodeType="afterEffect">
                                  <p:stCondLst>
                                    <p:cond delay="0"/>
                                  </p:stCondLst>
                                  <p:childTnLst>
                                    <p:set>
                                      <p:cBhvr>
                                        <p:cTn id="181" dur="1" fill="hold">
                                          <p:stCondLst>
                                            <p:cond delay="0"/>
                                          </p:stCondLst>
                                        </p:cTn>
                                        <p:tgtEl>
                                          <p:spTgt spid="158"/>
                                        </p:tgtEl>
                                        <p:attrNameLst>
                                          <p:attrName>style.visibility</p:attrName>
                                        </p:attrNameLst>
                                      </p:cBhvr>
                                      <p:to>
                                        <p:strVal val="visible"/>
                                      </p:to>
                                    </p:set>
                                    <p:animEffect transition="in" filter="fade">
                                      <p:cBhvr>
                                        <p:cTn id="182" dur="500"/>
                                        <p:tgtEl>
                                          <p:spTgt spid="158"/>
                                        </p:tgtEl>
                                      </p:cBhvr>
                                    </p:animEffect>
                                  </p:childTnLst>
                                </p:cTn>
                              </p:par>
                            </p:childTnLst>
                          </p:cTn>
                        </p:par>
                      </p:childTnLst>
                    </p:cTn>
                  </p:par>
                  <p:par>
                    <p:cTn id="183" fill="hold" nodeType="clickPar">
                      <p:stCondLst>
                        <p:cond delay="indefinite"/>
                      </p:stCondLst>
                      <p:childTnLst>
                        <p:par>
                          <p:cTn id="184" fill="hold" nodeType="withGroup">
                            <p:stCondLst>
                              <p:cond delay="0"/>
                            </p:stCondLst>
                            <p:childTnLst>
                              <p:par>
                                <p:cTn id="185" presetID="14" presetClass="entr" presetSubtype="10" fill="hold" nodeType="clickEffect">
                                  <p:stCondLst>
                                    <p:cond delay="0"/>
                                  </p:stCondLst>
                                  <p:childTnLst>
                                    <p:set>
                                      <p:cBhvr>
                                        <p:cTn id="186" dur="1" fill="hold">
                                          <p:stCondLst>
                                            <p:cond delay="0"/>
                                          </p:stCondLst>
                                        </p:cTn>
                                        <p:tgtEl>
                                          <p:spTgt spid="162"/>
                                        </p:tgtEl>
                                        <p:attrNameLst>
                                          <p:attrName>style.visibility</p:attrName>
                                        </p:attrNameLst>
                                      </p:cBhvr>
                                      <p:to>
                                        <p:strVal val="visible"/>
                                      </p:to>
                                    </p:set>
                                    <p:animEffect transition="in" filter="randombar(horizontal)">
                                      <p:cBhvr>
                                        <p:cTn id="187" dur="500"/>
                                        <p:tgtEl>
                                          <p:spTgt spid="162"/>
                                        </p:tgtEl>
                                      </p:cBhvr>
                                    </p:animEffect>
                                  </p:childTnLst>
                                </p:cTn>
                              </p:par>
                              <p:par>
                                <p:cTn id="188" presetID="14" presetClass="entr" presetSubtype="10" fill="hold" nodeType="withEffect">
                                  <p:stCondLst>
                                    <p:cond delay="0"/>
                                  </p:stCondLst>
                                  <p:childTnLst>
                                    <p:set>
                                      <p:cBhvr>
                                        <p:cTn id="189" dur="1" fill="hold">
                                          <p:stCondLst>
                                            <p:cond delay="0"/>
                                          </p:stCondLst>
                                        </p:cTn>
                                        <p:tgtEl>
                                          <p:spTgt spid="165"/>
                                        </p:tgtEl>
                                        <p:attrNameLst>
                                          <p:attrName>style.visibility</p:attrName>
                                        </p:attrNameLst>
                                      </p:cBhvr>
                                      <p:to>
                                        <p:strVal val="visible"/>
                                      </p:to>
                                    </p:set>
                                    <p:animEffect transition="in" filter="randombar(horizontal)">
                                      <p:cBhvr>
                                        <p:cTn id="190" dur="500"/>
                                        <p:tgtEl>
                                          <p:spTgt spid="165"/>
                                        </p:tgtEl>
                                      </p:cBhvr>
                                    </p:animEffect>
                                  </p:childTnLst>
                                </p:cTn>
                              </p:par>
                              <p:par>
                                <p:cTn id="191" presetID="10" presetClass="entr" presetSubtype="0" fill="hold" grpId="0" nodeType="withEffect">
                                  <p:stCondLst>
                                    <p:cond delay="0"/>
                                  </p:stCondLst>
                                  <p:childTnLst>
                                    <p:set>
                                      <p:cBhvr>
                                        <p:cTn id="192" dur="1" fill="hold">
                                          <p:stCondLst>
                                            <p:cond delay="0"/>
                                          </p:stCondLst>
                                        </p:cTn>
                                        <p:tgtEl>
                                          <p:spTgt spid="72"/>
                                        </p:tgtEl>
                                        <p:attrNameLst>
                                          <p:attrName>style.visibility</p:attrName>
                                        </p:attrNameLst>
                                      </p:cBhvr>
                                      <p:to>
                                        <p:strVal val="visible"/>
                                      </p:to>
                                    </p:set>
                                    <p:animEffect transition="in" filter="fade">
                                      <p:cBhvr>
                                        <p:cTn id="193" dur="500"/>
                                        <p:tgtEl>
                                          <p:spTgt spid="72"/>
                                        </p:tgtEl>
                                      </p:cBhvr>
                                    </p:animEffect>
                                  </p:childTnLst>
                                </p:cTn>
                              </p:par>
                              <p:par>
                                <p:cTn id="194" presetID="10" presetClass="entr" presetSubtype="0" fill="hold" grpId="0" nodeType="withEffect">
                                  <p:stCondLst>
                                    <p:cond delay="0"/>
                                  </p:stCondLst>
                                  <p:childTnLst>
                                    <p:set>
                                      <p:cBhvr>
                                        <p:cTn id="195" dur="1" fill="hold">
                                          <p:stCondLst>
                                            <p:cond delay="0"/>
                                          </p:stCondLst>
                                        </p:cTn>
                                        <p:tgtEl>
                                          <p:spTgt spid="73"/>
                                        </p:tgtEl>
                                        <p:attrNameLst>
                                          <p:attrName>style.visibility</p:attrName>
                                        </p:attrNameLst>
                                      </p:cBhvr>
                                      <p:to>
                                        <p:strVal val="visible"/>
                                      </p:to>
                                    </p:set>
                                    <p:animEffect transition="in" filter="fade">
                                      <p:cBhvr>
                                        <p:cTn id="196" dur="500"/>
                                        <p:tgtEl>
                                          <p:spTgt spid="73"/>
                                        </p:tgtEl>
                                      </p:cBhvr>
                                    </p:animEffect>
                                  </p:childTnLst>
                                </p:cTn>
                              </p:par>
                            </p:childTnLst>
                          </p:cTn>
                        </p:par>
                        <p:par>
                          <p:cTn id="197" fill="hold" nodeType="afterGroup">
                            <p:stCondLst>
                              <p:cond delay="500"/>
                            </p:stCondLst>
                            <p:childTnLst>
                              <p:par>
                                <p:cTn id="198" presetID="10" presetClass="entr" presetSubtype="0" fill="hold" grpId="0" nodeType="afterEffect">
                                  <p:stCondLst>
                                    <p:cond delay="0"/>
                                  </p:stCondLst>
                                  <p:childTnLst>
                                    <p:set>
                                      <p:cBhvr>
                                        <p:cTn id="199" dur="1" fill="hold">
                                          <p:stCondLst>
                                            <p:cond delay="0"/>
                                          </p:stCondLst>
                                        </p:cTn>
                                        <p:tgtEl>
                                          <p:spTgt spid="160"/>
                                        </p:tgtEl>
                                        <p:attrNameLst>
                                          <p:attrName>style.visibility</p:attrName>
                                        </p:attrNameLst>
                                      </p:cBhvr>
                                      <p:to>
                                        <p:strVal val="visible"/>
                                      </p:to>
                                    </p:set>
                                    <p:animEffect transition="in" filter="fade">
                                      <p:cBhvr>
                                        <p:cTn id="200" dur="500"/>
                                        <p:tgtEl>
                                          <p:spTgt spid="160"/>
                                        </p:tgtEl>
                                      </p:cBhvr>
                                    </p:animEffect>
                                  </p:childTnLst>
                                </p:cTn>
                              </p:par>
                              <p:par>
                                <p:cTn id="201" presetID="10" presetClass="entr" presetSubtype="0" fill="hold" grpId="0" nodeType="withEffect">
                                  <p:stCondLst>
                                    <p:cond delay="0"/>
                                  </p:stCondLst>
                                  <p:childTnLst>
                                    <p:set>
                                      <p:cBhvr>
                                        <p:cTn id="202" dur="1" fill="hold">
                                          <p:stCondLst>
                                            <p:cond delay="0"/>
                                          </p:stCondLst>
                                        </p:cTn>
                                        <p:tgtEl>
                                          <p:spTgt spid="159"/>
                                        </p:tgtEl>
                                        <p:attrNameLst>
                                          <p:attrName>style.visibility</p:attrName>
                                        </p:attrNameLst>
                                      </p:cBhvr>
                                      <p:to>
                                        <p:strVal val="visible"/>
                                      </p:to>
                                    </p:set>
                                    <p:animEffect transition="in" filter="fade">
                                      <p:cBhvr>
                                        <p:cTn id="203" dur="500"/>
                                        <p:tgtEl>
                                          <p:spTgt spid="159"/>
                                        </p:tgtEl>
                                      </p:cBhvr>
                                    </p:animEffect>
                                  </p:childTnLst>
                                </p:cTn>
                              </p:par>
                            </p:childTnLst>
                          </p:cTn>
                        </p:par>
                        <p:par>
                          <p:cTn id="204" fill="hold" nodeType="afterGroup">
                            <p:stCondLst>
                              <p:cond delay="1000"/>
                            </p:stCondLst>
                            <p:childTnLst>
                              <p:par>
                                <p:cTn id="205" presetID="14" presetClass="entr" presetSubtype="10" fill="hold" nodeType="afterEffect">
                                  <p:stCondLst>
                                    <p:cond delay="0"/>
                                  </p:stCondLst>
                                  <p:childTnLst>
                                    <p:set>
                                      <p:cBhvr>
                                        <p:cTn id="206" dur="1" fill="hold">
                                          <p:stCondLst>
                                            <p:cond delay="0"/>
                                          </p:stCondLst>
                                        </p:cTn>
                                        <p:tgtEl>
                                          <p:spTgt spid="174"/>
                                        </p:tgtEl>
                                        <p:attrNameLst>
                                          <p:attrName>style.visibility</p:attrName>
                                        </p:attrNameLst>
                                      </p:cBhvr>
                                      <p:to>
                                        <p:strVal val="visible"/>
                                      </p:to>
                                    </p:set>
                                    <p:animEffect transition="in" filter="randombar(horizontal)">
                                      <p:cBhvr>
                                        <p:cTn id="207" dur="500"/>
                                        <p:tgtEl>
                                          <p:spTgt spid="174"/>
                                        </p:tgtEl>
                                      </p:cBhvr>
                                    </p:animEffect>
                                  </p:childTnLst>
                                </p:cTn>
                              </p:par>
                              <p:par>
                                <p:cTn id="208" presetID="14" presetClass="entr" presetSubtype="10" fill="hold" nodeType="withEffect">
                                  <p:stCondLst>
                                    <p:cond delay="0"/>
                                  </p:stCondLst>
                                  <p:childTnLst>
                                    <p:set>
                                      <p:cBhvr>
                                        <p:cTn id="209" dur="1" fill="hold">
                                          <p:stCondLst>
                                            <p:cond delay="0"/>
                                          </p:stCondLst>
                                        </p:cTn>
                                        <p:tgtEl>
                                          <p:spTgt spid="171"/>
                                        </p:tgtEl>
                                        <p:attrNameLst>
                                          <p:attrName>style.visibility</p:attrName>
                                        </p:attrNameLst>
                                      </p:cBhvr>
                                      <p:to>
                                        <p:strVal val="visible"/>
                                      </p:to>
                                    </p:set>
                                    <p:animEffect transition="in" filter="randombar(horizontal)">
                                      <p:cBhvr>
                                        <p:cTn id="210" dur="500"/>
                                        <p:tgtEl>
                                          <p:spTgt spid="171"/>
                                        </p:tgtEl>
                                      </p:cBhvr>
                                    </p:animEffect>
                                  </p:childTnLst>
                                </p:cTn>
                              </p:par>
                              <p:par>
                                <p:cTn id="211" presetID="10" presetClass="entr" presetSubtype="0" fill="hold" grpId="0" nodeType="withEffect">
                                  <p:stCondLst>
                                    <p:cond delay="0"/>
                                  </p:stCondLst>
                                  <p:childTnLst>
                                    <p:set>
                                      <p:cBhvr>
                                        <p:cTn id="212" dur="1" fill="hold">
                                          <p:stCondLst>
                                            <p:cond delay="0"/>
                                          </p:stCondLst>
                                        </p:cTn>
                                        <p:tgtEl>
                                          <p:spTgt spid="74"/>
                                        </p:tgtEl>
                                        <p:attrNameLst>
                                          <p:attrName>style.visibility</p:attrName>
                                        </p:attrNameLst>
                                      </p:cBhvr>
                                      <p:to>
                                        <p:strVal val="visible"/>
                                      </p:to>
                                    </p:set>
                                    <p:animEffect transition="in" filter="fade">
                                      <p:cBhvr>
                                        <p:cTn id="213" dur="500"/>
                                        <p:tgtEl>
                                          <p:spTgt spid="74"/>
                                        </p:tgtEl>
                                      </p:cBhvr>
                                    </p:animEffect>
                                  </p:childTnLst>
                                </p:cTn>
                              </p:par>
                              <p:par>
                                <p:cTn id="214" presetID="10" presetClass="entr" presetSubtype="0" fill="hold" grpId="0" nodeType="withEffect">
                                  <p:stCondLst>
                                    <p:cond delay="0"/>
                                  </p:stCondLst>
                                  <p:childTnLst>
                                    <p:set>
                                      <p:cBhvr>
                                        <p:cTn id="215" dur="1" fill="hold">
                                          <p:stCondLst>
                                            <p:cond delay="0"/>
                                          </p:stCondLst>
                                        </p:cTn>
                                        <p:tgtEl>
                                          <p:spTgt spid="75"/>
                                        </p:tgtEl>
                                        <p:attrNameLst>
                                          <p:attrName>style.visibility</p:attrName>
                                        </p:attrNameLst>
                                      </p:cBhvr>
                                      <p:to>
                                        <p:strVal val="visible"/>
                                      </p:to>
                                    </p:set>
                                    <p:animEffect transition="in" filter="fade">
                                      <p:cBhvr>
                                        <p:cTn id="216" dur="500"/>
                                        <p:tgtEl>
                                          <p:spTgt spid="75"/>
                                        </p:tgtEl>
                                      </p:cBhvr>
                                    </p:animEffect>
                                  </p:childTnLst>
                                </p:cTn>
                              </p:par>
                            </p:childTnLst>
                          </p:cTn>
                        </p:par>
                        <p:par>
                          <p:cTn id="217" fill="hold" nodeType="afterGroup">
                            <p:stCondLst>
                              <p:cond delay="1500"/>
                            </p:stCondLst>
                            <p:childTnLst>
                              <p:par>
                                <p:cTn id="218" presetID="10" presetClass="entr" presetSubtype="0" fill="hold" grpId="0" nodeType="afterEffect">
                                  <p:stCondLst>
                                    <p:cond delay="0"/>
                                  </p:stCondLst>
                                  <p:childTnLst>
                                    <p:set>
                                      <p:cBhvr>
                                        <p:cTn id="219" dur="1" fill="hold">
                                          <p:stCondLst>
                                            <p:cond delay="0"/>
                                          </p:stCondLst>
                                        </p:cTn>
                                        <p:tgtEl>
                                          <p:spTgt spid="168"/>
                                        </p:tgtEl>
                                        <p:attrNameLst>
                                          <p:attrName>style.visibility</p:attrName>
                                        </p:attrNameLst>
                                      </p:cBhvr>
                                      <p:to>
                                        <p:strVal val="visible"/>
                                      </p:to>
                                    </p:set>
                                    <p:animEffect transition="in" filter="fade">
                                      <p:cBhvr>
                                        <p:cTn id="220" dur="500"/>
                                        <p:tgtEl>
                                          <p:spTgt spid="168"/>
                                        </p:tgtEl>
                                      </p:cBhvr>
                                    </p:animEffect>
                                  </p:childTnLst>
                                </p:cTn>
                              </p:par>
                              <p:par>
                                <p:cTn id="221" presetID="10" presetClass="entr" presetSubtype="0" fill="hold" grpId="0" nodeType="withEffect">
                                  <p:stCondLst>
                                    <p:cond delay="0"/>
                                  </p:stCondLst>
                                  <p:childTnLst>
                                    <p:set>
                                      <p:cBhvr>
                                        <p:cTn id="222" dur="1" fill="hold">
                                          <p:stCondLst>
                                            <p:cond delay="0"/>
                                          </p:stCondLst>
                                        </p:cTn>
                                        <p:tgtEl>
                                          <p:spTgt spid="167"/>
                                        </p:tgtEl>
                                        <p:attrNameLst>
                                          <p:attrName>style.visibility</p:attrName>
                                        </p:attrNameLst>
                                      </p:cBhvr>
                                      <p:to>
                                        <p:strVal val="visible"/>
                                      </p:to>
                                    </p:set>
                                    <p:animEffect transition="in" filter="fade">
                                      <p:cBhvr>
                                        <p:cTn id="223" dur="500"/>
                                        <p:tgtEl>
                                          <p:spTgt spid="167"/>
                                        </p:tgtEl>
                                      </p:cBhvr>
                                    </p:animEffect>
                                  </p:childTnLst>
                                </p:cTn>
                              </p:par>
                            </p:childTnLst>
                          </p:cTn>
                        </p:par>
                        <p:par>
                          <p:cTn id="224" fill="hold" nodeType="afterGroup">
                            <p:stCondLst>
                              <p:cond delay="2000"/>
                            </p:stCondLst>
                            <p:childTnLst>
                              <p:par>
                                <p:cTn id="225" presetID="14" presetClass="entr" presetSubtype="10" fill="hold" nodeType="afterEffect">
                                  <p:stCondLst>
                                    <p:cond delay="0"/>
                                  </p:stCondLst>
                                  <p:childTnLst>
                                    <p:set>
                                      <p:cBhvr>
                                        <p:cTn id="226" dur="1" fill="hold">
                                          <p:stCondLst>
                                            <p:cond delay="0"/>
                                          </p:stCondLst>
                                        </p:cTn>
                                        <p:tgtEl>
                                          <p:spTgt spid="180"/>
                                        </p:tgtEl>
                                        <p:attrNameLst>
                                          <p:attrName>style.visibility</p:attrName>
                                        </p:attrNameLst>
                                      </p:cBhvr>
                                      <p:to>
                                        <p:strVal val="visible"/>
                                      </p:to>
                                    </p:set>
                                    <p:animEffect transition="in" filter="randombar(horizontal)">
                                      <p:cBhvr>
                                        <p:cTn id="227" dur="500"/>
                                        <p:tgtEl>
                                          <p:spTgt spid="180"/>
                                        </p:tgtEl>
                                      </p:cBhvr>
                                    </p:animEffect>
                                  </p:childTnLst>
                                </p:cTn>
                              </p:par>
                              <p:par>
                                <p:cTn id="228" presetID="14" presetClass="entr" presetSubtype="10" fill="hold" nodeType="withEffect">
                                  <p:stCondLst>
                                    <p:cond delay="0"/>
                                  </p:stCondLst>
                                  <p:childTnLst>
                                    <p:set>
                                      <p:cBhvr>
                                        <p:cTn id="229" dur="1" fill="hold">
                                          <p:stCondLst>
                                            <p:cond delay="0"/>
                                          </p:stCondLst>
                                        </p:cTn>
                                        <p:tgtEl>
                                          <p:spTgt spid="177"/>
                                        </p:tgtEl>
                                        <p:attrNameLst>
                                          <p:attrName>style.visibility</p:attrName>
                                        </p:attrNameLst>
                                      </p:cBhvr>
                                      <p:to>
                                        <p:strVal val="visible"/>
                                      </p:to>
                                    </p:set>
                                    <p:animEffect transition="in" filter="randombar(horizontal)">
                                      <p:cBhvr>
                                        <p:cTn id="230" dur="500"/>
                                        <p:tgtEl>
                                          <p:spTgt spid="177"/>
                                        </p:tgtEl>
                                      </p:cBhvr>
                                    </p:animEffect>
                                  </p:childTnLst>
                                </p:cTn>
                              </p:par>
                              <p:par>
                                <p:cTn id="231" presetID="10" presetClass="entr" presetSubtype="0" fill="hold" grpId="0" nodeType="withEffect">
                                  <p:stCondLst>
                                    <p:cond delay="0"/>
                                  </p:stCondLst>
                                  <p:childTnLst>
                                    <p:set>
                                      <p:cBhvr>
                                        <p:cTn id="232" dur="1" fill="hold">
                                          <p:stCondLst>
                                            <p:cond delay="0"/>
                                          </p:stCondLst>
                                        </p:cTn>
                                        <p:tgtEl>
                                          <p:spTgt spid="76"/>
                                        </p:tgtEl>
                                        <p:attrNameLst>
                                          <p:attrName>style.visibility</p:attrName>
                                        </p:attrNameLst>
                                      </p:cBhvr>
                                      <p:to>
                                        <p:strVal val="visible"/>
                                      </p:to>
                                    </p:set>
                                    <p:animEffect transition="in" filter="fade">
                                      <p:cBhvr>
                                        <p:cTn id="233" dur="500"/>
                                        <p:tgtEl>
                                          <p:spTgt spid="76"/>
                                        </p:tgtEl>
                                      </p:cBhvr>
                                    </p:animEffect>
                                  </p:childTnLst>
                                </p:cTn>
                              </p:par>
                              <p:par>
                                <p:cTn id="234" presetID="10" presetClass="entr" presetSubtype="0" fill="hold" grpId="0" nodeType="withEffect">
                                  <p:stCondLst>
                                    <p:cond delay="0"/>
                                  </p:stCondLst>
                                  <p:childTnLst>
                                    <p:set>
                                      <p:cBhvr>
                                        <p:cTn id="235" dur="1" fill="hold">
                                          <p:stCondLst>
                                            <p:cond delay="0"/>
                                          </p:stCondLst>
                                        </p:cTn>
                                        <p:tgtEl>
                                          <p:spTgt spid="77"/>
                                        </p:tgtEl>
                                        <p:attrNameLst>
                                          <p:attrName>style.visibility</p:attrName>
                                        </p:attrNameLst>
                                      </p:cBhvr>
                                      <p:to>
                                        <p:strVal val="visible"/>
                                      </p:to>
                                    </p:set>
                                    <p:animEffect transition="in" filter="fade">
                                      <p:cBhvr>
                                        <p:cTn id="236" dur="500"/>
                                        <p:tgtEl>
                                          <p:spTgt spid="77"/>
                                        </p:tgtEl>
                                      </p:cBhvr>
                                    </p:animEffect>
                                  </p:childTnLst>
                                </p:cTn>
                              </p:par>
                            </p:childTnLst>
                          </p:cTn>
                        </p:par>
                        <p:par>
                          <p:cTn id="237" fill="hold" nodeType="afterGroup">
                            <p:stCondLst>
                              <p:cond delay="2500"/>
                            </p:stCondLst>
                            <p:childTnLst>
                              <p:par>
                                <p:cTn id="238" presetID="10" presetClass="entr" presetSubtype="0" fill="hold" grpId="0" nodeType="afterEffect">
                                  <p:stCondLst>
                                    <p:cond delay="0"/>
                                  </p:stCondLst>
                                  <p:childTnLst>
                                    <p:set>
                                      <p:cBhvr>
                                        <p:cTn id="239" dur="1" fill="hold">
                                          <p:stCondLst>
                                            <p:cond delay="0"/>
                                          </p:stCondLst>
                                        </p:cTn>
                                        <p:tgtEl>
                                          <p:spTgt spid="169"/>
                                        </p:tgtEl>
                                        <p:attrNameLst>
                                          <p:attrName>style.visibility</p:attrName>
                                        </p:attrNameLst>
                                      </p:cBhvr>
                                      <p:to>
                                        <p:strVal val="visible"/>
                                      </p:to>
                                    </p:set>
                                    <p:animEffect transition="in" filter="fade">
                                      <p:cBhvr>
                                        <p:cTn id="240" dur="500"/>
                                        <p:tgtEl>
                                          <p:spTgt spid="169"/>
                                        </p:tgtEl>
                                      </p:cBhvr>
                                    </p:animEffect>
                                  </p:childTnLst>
                                </p:cTn>
                              </p:par>
                              <p:par>
                                <p:cTn id="241" presetID="10" presetClass="entr" presetSubtype="0" fill="hold" grpId="0" nodeType="withEffect">
                                  <p:stCondLst>
                                    <p:cond delay="0"/>
                                  </p:stCondLst>
                                  <p:childTnLst>
                                    <p:set>
                                      <p:cBhvr>
                                        <p:cTn id="242" dur="1" fill="hold">
                                          <p:stCondLst>
                                            <p:cond delay="0"/>
                                          </p:stCondLst>
                                        </p:cTn>
                                        <p:tgtEl>
                                          <p:spTgt spid="170"/>
                                        </p:tgtEl>
                                        <p:attrNameLst>
                                          <p:attrName>style.visibility</p:attrName>
                                        </p:attrNameLst>
                                      </p:cBhvr>
                                      <p:to>
                                        <p:strVal val="visible"/>
                                      </p:to>
                                    </p:set>
                                    <p:animEffect transition="in" filter="fade">
                                      <p:cBhvr>
                                        <p:cTn id="243" dur="500"/>
                                        <p:tgtEl>
                                          <p:spTgt spid="170"/>
                                        </p:tgtEl>
                                      </p:cBhvr>
                                    </p:animEffect>
                                  </p:childTnLst>
                                </p:cTn>
                              </p:par>
                            </p:childTnLst>
                          </p:cTn>
                        </p:par>
                        <p:par>
                          <p:cTn id="244" fill="hold">
                            <p:stCondLst>
                              <p:cond delay="3000"/>
                            </p:stCondLst>
                            <p:childTnLst>
                              <p:par>
                                <p:cTn id="245" presetID="10" presetClass="entr" presetSubtype="0" fill="hold" grpId="0" nodeType="afterEffect">
                                  <p:stCondLst>
                                    <p:cond delay="0"/>
                                  </p:stCondLst>
                                  <p:childTnLst>
                                    <p:set>
                                      <p:cBhvr>
                                        <p:cTn id="246" dur="1" fill="hold">
                                          <p:stCondLst>
                                            <p:cond delay="0"/>
                                          </p:stCondLst>
                                        </p:cTn>
                                        <p:tgtEl>
                                          <p:spTgt spid="5"/>
                                        </p:tgtEl>
                                        <p:attrNameLst>
                                          <p:attrName>style.visibility</p:attrName>
                                        </p:attrNameLst>
                                      </p:cBhvr>
                                      <p:to>
                                        <p:strVal val="visible"/>
                                      </p:to>
                                    </p:set>
                                    <p:animEffect transition="in" filter="fade">
                                      <p:cBhvr>
                                        <p:cTn id="247" dur="500"/>
                                        <p:tgtEl>
                                          <p:spTgt spid="5"/>
                                        </p:tgtEl>
                                      </p:cBhvr>
                                    </p:animEffect>
                                  </p:childTnLst>
                                </p:cTn>
                              </p:par>
                              <p:par>
                                <p:cTn id="248" presetID="10" presetClass="entr" presetSubtype="0" fill="hold" grpId="0" nodeType="withEffect">
                                  <p:stCondLst>
                                    <p:cond delay="0"/>
                                  </p:stCondLst>
                                  <p:childTnLst>
                                    <p:set>
                                      <p:cBhvr>
                                        <p:cTn id="249" dur="1" fill="hold">
                                          <p:stCondLst>
                                            <p:cond delay="0"/>
                                          </p:stCondLst>
                                        </p:cTn>
                                        <p:tgtEl>
                                          <p:spTgt spid="4"/>
                                        </p:tgtEl>
                                        <p:attrNameLst>
                                          <p:attrName>style.visibility</p:attrName>
                                        </p:attrNameLst>
                                      </p:cBhvr>
                                      <p:to>
                                        <p:strVal val="visible"/>
                                      </p:to>
                                    </p:set>
                                    <p:animEffect transition="in" filter="fade">
                                      <p:cBhvr>
                                        <p:cTn id="25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1" grpId="0" animBg="1"/>
      <p:bldP spid="91" grpId="1" animBg="1"/>
      <p:bldP spid="86" grpId="0" animBg="1"/>
      <p:bldP spid="86" grpId="1" animBg="1"/>
      <p:bldP spid="138" grpId="0" animBg="1"/>
      <p:bldP spid="138" grpId="1" animBg="1"/>
      <p:bldP spid="151" grpId="0" animBg="1"/>
      <p:bldP spid="151" grpId="1" animBg="1"/>
      <p:bldP spid="157" grpId="0" animBg="1"/>
      <p:bldP spid="157" grpId="1" animBg="1"/>
      <p:bldP spid="158" grpId="0" animBg="1"/>
      <p:bldP spid="159" grpId="0" animBg="1"/>
      <p:bldP spid="160" grpId="0" animBg="1"/>
      <p:bldP spid="167" grpId="0" animBg="1"/>
      <p:bldP spid="168" grpId="0" animBg="1"/>
      <p:bldP spid="170" grpId="0" animBg="1"/>
      <p:bldP spid="169" grpId="0" animBg="1"/>
      <p:bldP spid="72" grpId="0" animBg="1"/>
      <p:bldP spid="73" grpId="0" animBg="1"/>
      <p:bldP spid="74" grpId="0" animBg="1"/>
      <p:bldP spid="75" grpId="0" animBg="1"/>
      <p:bldP spid="76" grpId="0" animBg="1"/>
      <p:bldP spid="77" grpId="0" animBg="1"/>
      <p:bldP spid="4" grpId="0" animBg="1"/>
      <p:bldP spid="92" grpId="0" animBg="1"/>
      <p:bldP spid="92" grpId="1"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4000" b="1" dirty="0" smtClean="0">
                <a:solidFill>
                  <a:srgbClr val="0070C0"/>
                </a:solidFill>
                <a:effectLst>
                  <a:outerShdw blurRad="38100" dist="38100" dir="2700000" algn="tl">
                    <a:srgbClr val="000000">
                      <a:alpha val="43137"/>
                    </a:srgbClr>
                  </a:outerShdw>
                </a:effectLst>
              </a:rPr>
              <a:t>Reachability via ternary simulation </a:t>
            </a:r>
            <a:endParaRPr lang="en-US" sz="4000" b="1"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457200" y="1600199"/>
            <a:ext cx="8229600" cy="3652285"/>
          </a:xfrm>
        </p:spPr>
        <p:txBody>
          <a:bodyPr>
            <a:normAutofit fontScale="85000" lnSpcReduction="20000"/>
          </a:bodyPr>
          <a:lstStyle/>
          <a:p>
            <a:pPr lvl="1"/>
            <a:r>
              <a:rPr lang="en-US" dirty="0" smtClean="0">
                <a:ea typeface="ＭＳ Ｐゴシック" charset="0"/>
              </a:rPr>
              <a:t>Worked terribly till we introduced compression via difference of cubes: ∪ </a:t>
            </a:r>
            <a:r>
              <a:rPr lang="en-US" dirty="0" err="1" smtClean="0">
                <a:ea typeface="ＭＳ Ｐゴシック" charset="0"/>
              </a:rPr>
              <a:t>w</a:t>
            </a:r>
            <a:r>
              <a:rPr lang="en-US" baseline="-25000" dirty="0" err="1" smtClean="0">
                <a:ea typeface="ＭＳ Ｐゴシック" charset="0"/>
              </a:rPr>
              <a:t>i</a:t>
            </a:r>
            <a:r>
              <a:rPr lang="en-US" dirty="0" smtClean="0">
                <a:ea typeface="ＭＳ Ｐゴシック" charset="0"/>
              </a:rPr>
              <a:t> </a:t>
            </a:r>
            <a:r>
              <a:rPr lang="en-US" dirty="0">
                <a:ea typeface="ＭＳ Ｐゴシック" charset="0"/>
              </a:rPr>
              <a:t>− </a:t>
            </a:r>
            <a:r>
              <a:rPr lang="en-US" dirty="0" smtClean="0">
                <a:ea typeface="ＭＳ Ｐゴシック" charset="0"/>
              </a:rPr>
              <a:t>∪ </a:t>
            </a:r>
            <a:r>
              <a:rPr lang="en-US" dirty="0" err="1" smtClean="0">
                <a:ea typeface="ＭＳ Ｐゴシック" charset="0"/>
              </a:rPr>
              <a:t>w</a:t>
            </a:r>
            <a:r>
              <a:rPr lang="en-US" baseline="-25000" dirty="0" err="1" smtClean="0">
                <a:ea typeface="ＭＳ Ｐゴシック" charset="0"/>
              </a:rPr>
              <a:t>j</a:t>
            </a:r>
            <a:r>
              <a:rPr lang="en-US" dirty="0" smtClean="0">
                <a:ea typeface="ＭＳ Ｐゴシック" charset="0"/>
              </a:rPr>
              <a:t>.</a:t>
            </a:r>
            <a:endParaRPr lang="en-US" dirty="0">
              <a:ea typeface="ＭＳ Ｐゴシック" charset="0"/>
            </a:endParaRPr>
          </a:p>
          <a:p>
            <a:pPr lvl="1"/>
            <a:r>
              <a:rPr lang="en-US" dirty="0" smtClean="0">
                <a:ea typeface="ＭＳ Ｐゴシック" charset="0"/>
              </a:rPr>
              <a:t>And many optimizations: lazy evaluation (400x), dead space elimination </a:t>
            </a:r>
            <a:r>
              <a:rPr lang="en-US" dirty="0" smtClean="0">
                <a:ea typeface="ＭＳ Ｐゴシック" charset="0"/>
                <a:sym typeface="Wingdings" panose="05000000000000000000" pitchFamily="2" charset="2"/>
              </a:rPr>
              <a:t> </a:t>
            </a:r>
            <a:r>
              <a:rPr lang="en-US" dirty="0" smtClean="0">
                <a:ea typeface="ＭＳ Ｐゴシック" charset="0"/>
              </a:rPr>
              <a:t>10,000x speedup</a:t>
            </a:r>
          </a:p>
          <a:p>
            <a:pPr lvl="1"/>
            <a:r>
              <a:rPr lang="en-US" dirty="0" smtClean="0">
                <a:ea typeface="ＭＳ Ｐゴシック" charset="0"/>
              </a:rPr>
              <a:t>We found difference of cubes worked better and faster than BDDs but jury is still out </a:t>
            </a:r>
          </a:p>
          <a:p>
            <a:pPr lvl="1"/>
            <a:r>
              <a:rPr lang="en-US" dirty="0" smtClean="0">
                <a:ea typeface="ＭＳ Ｐゴシック" charset="0"/>
              </a:rPr>
              <a:t>Difference of cubes seems to work because router “formulae” have 1 level of negation</a:t>
            </a:r>
          </a:p>
          <a:p>
            <a:pPr lvl="1"/>
            <a:r>
              <a:rPr lang="en-US" dirty="0" smtClean="0">
                <a:ea typeface="ＭＳ Ｐゴシック" charset="0"/>
              </a:rPr>
              <a:t>R1: 100*</a:t>
            </a:r>
            <a:r>
              <a:rPr lang="en-US" dirty="0" smtClean="0">
                <a:ea typeface="ＭＳ Ｐゴシック" charset="0"/>
                <a:sym typeface="Wingdings" panose="05000000000000000000" pitchFamily="2" charset="2"/>
              </a:rPr>
              <a:t> P1, R2: 1*  P2, becomes . . .</a:t>
            </a:r>
          </a:p>
          <a:p>
            <a:pPr lvl="1"/>
            <a:r>
              <a:rPr lang="en-US" dirty="0">
                <a:ea typeface="ＭＳ Ｐゴシック" charset="0"/>
                <a:sym typeface="Wingdings" panose="05000000000000000000" pitchFamily="2" charset="2"/>
              </a:rPr>
              <a:t>G</a:t>
            </a:r>
            <a:r>
              <a:rPr lang="en-US" dirty="0" smtClean="0">
                <a:ea typeface="ＭＳ Ｐゴシック" charset="0"/>
                <a:sym typeface="Wingdings" panose="05000000000000000000" pitchFamily="2" charset="2"/>
              </a:rPr>
              <a:t>eneralizes to path predicates, secure slicing . . .</a:t>
            </a:r>
          </a:p>
          <a:p>
            <a:pPr lvl="1"/>
            <a:endParaRPr lang="en-US" dirty="0" smtClean="0">
              <a:ea typeface="ＭＳ Ｐゴシック" charset="0"/>
            </a:endParaRPr>
          </a:p>
        </p:txBody>
      </p:sp>
      <p:sp>
        <p:nvSpPr>
          <p:cNvPr id="61" name="Rectangle 5"/>
          <p:cNvSpPr>
            <a:spLocks noChangeArrowheads="1"/>
          </p:cNvSpPr>
          <p:nvPr/>
        </p:nvSpPr>
        <p:spPr bwMode="auto">
          <a:xfrm>
            <a:off x="310985" y="5202871"/>
            <a:ext cx="8522029" cy="125069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nchor="ctr"/>
          <a:lstStyle/>
          <a:p>
            <a:pPr algn="ctr"/>
            <a:r>
              <a:rPr lang="en-US" sz="2000" b="1" dirty="0" smtClean="0">
                <a:solidFill>
                  <a:srgbClr val="00B050"/>
                </a:solidFill>
                <a:latin typeface="+mn-lt"/>
              </a:rPr>
              <a:t>STRUCTURE</a:t>
            </a:r>
            <a:r>
              <a:rPr lang="en-US" sz="2000" dirty="0" smtClean="0">
                <a:latin typeface="+mn-lt"/>
              </a:rPr>
              <a:t> </a:t>
            </a:r>
            <a:r>
              <a:rPr lang="en-US" sz="2000" dirty="0" smtClean="0">
                <a:solidFill>
                  <a:schemeClr val="bg1"/>
                </a:solidFill>
                <a:latin typeface="+mn-lt"/>
              </a:rPr>
              <a:t>IN DOMAIN: LIMITED NEGATION, SMALL SET OF FORWARDING</a:t>
            </a:r>
          </a:p>
          <a:p>
            <a:pPr algn="ctr"/>
            <a:r>
              <a:rPr lang="en-US" sz="2000" dirty="0" smtClean="0">
                <a:solidFill>
                  <a:schemeClr val="bg1"/>
                </a:solidFill>
                <a:latin typeface="+mn-lt"/>
              </a:rPr>
              <a:t>EQUIVALENCE CLASSES, LIMITED REWRITES, NO LOOPS, SMALL DIAMETER</a:t>
            </a:r>
          </a:p>
        </p:txBody>
      </p:sp>
    </p:spTree>
    <p:custDataLst>
      <p:tags r:id="rId1"/>
    </p:custDataLst>
    <p:extLst>
      <p:ext uri="{BB962C8B-B14F-4D97-AF65-F5344CB8AC3E}">
        <p14:creationId xmlns:p14="http://schemas.microsoft.com/office/powerpoint/2010/main" val="54008834"/>
      </p:ext>
    </p:extLst>
  </p:cSld>
  <p:clrMapOvr>
    <a:masterClrMapping/>
  </p:clrMapOvr>
  <mc:AlternateContent xmlns:mc="http://schemas.openxmlformats.org/markup-compatibility/2006" xmlns:p14="http://schemas.microsoft.com/office/powerpoint/2010/main">
    <mc:Choice Requires="p14">
      <p:transition spd="slow" p14:dur="2000" advTm="12644"/>
    </mc:Choice>
    <mc:Fallback xmlns="">
      <p:transition spd="slow" advTm="1264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rgbClr val="0070C0"/>
                </a:solidFill>
                <a:effectLst>
                  <a:outerShdw blurRad="38100" dist="38100" dir="2700000" algn="tl">
                    <a:srgbClr val="000000">
                      <a:alpha val="43137"/>
                    </a:srgbClr>
                  </a:outerShdw>
                </a:effectLst>
              </a:rPr>
              <a:t>Run Time Compression via Difference of Cubes</a:t>
            </a:r>
            <a:endParaRPr lang="en-US" sz="4000" b="1" dirty="0">
              <a:solidFill>
                <a:srgbClr val="0070C0"/>
              </a:solidFill>
              <a:effectLst>
                <a:outerShdw blurRad="38100" dist="38100" dir="2700000" algn="tl">
                  <a:srgbClr val="000000">
                    <a:alpha val="43137"/>
                  </a:srgbClr>
                </a:outerShdw>
              </a:effectLst>
            </a:endParaRPr>
          </a:p>
        </p:txBody>
      </p:sp>
      <p:sp>
        <p:nvSpPr>
          <p:cNvPr id="3" name="Rectangle 2"/>
          <p:cNvSpPr/>
          <p:nvPr/>
        </p:nvSpPr>
        <p:spPr>
          <a:xfrm>
            <a:off x="1859973" y="2369128"/>
            <a:ext cx="1080655" cy="9767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a:stCxn id="3" idx="3"/>
          </p:cNvCxnSpPr>
          <p:nvPr/>
        </p:nvCxnSpPr>
        <p:spPr>
          <a:xfrm>
            <a:off x="2940628" y="2857501"/>
            <a:ext cx="2067790" cy="10390"/>
          </a:xfrm>
          <a:prstGeom prst="line">
            <a:avLst/>
          </a:prstGeom>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3434195" y="3905251"/>
            <a:ext cx="1080655" cy="9767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a:stCxn id="3" idx="2"/>
            <a:endCxn id="7" idx="1"/>
          </p:cNvCxnSpPr>
          <p:nvPr/>
        </p:nvCxnSpPr>
        <p:spPr>
          <a:xfrm>
            <a:off x="2400301" y="3345874"/>
            <a:ext cx="1033894" cy="10477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4576571" y="2977140"/>
            <a:ext cx="852055" cy="1108364"/>
          </a:xfrm>
          <a:prstGeom prst="line">
            <a:avLst/>
          </a:prstGeom>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457201" y="2518065"/>
            <a:ext cx="789709" cy="6788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a:stCxn id="12" idx="6"/>
            <a:endCxn id="3" idx="1"/>
          </p:cNvCxnSpPr>
          <p:nvPr/>
        </p:nvCxnSpPr>
        <p:spPr>
          <a:xfrm>
            <a:off x="1246910" y="2857501"/>
            <a:ext cx="613063"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352442" y="2496620"/>
            <a:ext cx="647934" cy="461665"/>
          </a:xfrm>
          <a:prstGeom prst="rect">
            <a:avLst/>
          </a:prstGeom>
          <a:noFill/>
        </p:spPr>
        <p:txBody>
          <a:bodyPr wrap="none" rtlCol="0">
            <a:spAutoFit/>
          </a:bodyPr>
          <a:lstStyle/>
          <a:p>
            <a:r>
              <a:rPr lang="en-US" sz="2400" dirty="0" smtClean="0"/>
              <a:t>10*</a:t>
            </a:r>
            <a:endParaRPr lang="en-US" sz="2400" dirty="0"/>
          </a:p>
        </p:txBody>
      </p:sp>
      <p:sp>
        <p:nvSpPr>
          <p:cNvPr id="27" name="TextBox 26"/>
          <p:cNvSpPr txBox="1"/>
          <p:nvPr/>
        </p:nvSpPr>
        <p:spPr>
          <a:xfrm>
            <a:off x="3851021" y="4351693"/>
            <a:ext cx="676404" cy="461665"/>
          </a:xfrm>
          <a:prstGeom prst="rect">
            <a:avLst/>
          </a:prstGeom>
          <a:noFill/>
        </p:spPr>
        <p:txBody>
          <a:bodyPr wrap="none" rtlCol="0">
            <a:spAutoFit/>
          </a:bodyPr>
          <a:lstStyle/>
          <a:p>
            <a:r>
              <a:rPr lang="en-US" sz="2400" dirty="0" smtClean="0"/>
              <a:t>110</a:t>
            </a:r>
            <a:endParaRPr lang="en-US" sz="2400" dirty="0"/>
          </a:p>
        </p:txBody>
      </p:sp>
      <p:cxnSp>
        <p:nvCxnSpPr>
          <p:cNvPr id="29" name="Straight Arrow Connector 28"/>
          <p:cNvCxnSpPr/>
          <p:nvPr/>
        </p:nvCxnSpPr>
        <p:spPr>
          <a:xfrm flipV="1">
            <a:off x="4395353" y="3531322"/>
            <a:ext cx="241922" cy="3384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1948873" y="2954575"/>
            <a:ext cx="596638" cy="461665"/>
          </a:xfrm>
          <a:prstGeom prst="rect">
            <a:avLst/>
          </a:prstGeom>
          <a:noFill/>
        </p:spPr>
        <p:txBody>
          <a:bodyPr wrap="none" rtlCol="0">
            <a:spAutoFit/>
          </a:bodyPr>
          <a:lstStyle/>
          <a:p>
            <a:r>
              <a:rPr lang="en-US" sz="2400" dirty="0" smtClean="0">
                <a:solidFill>
                  <a:srgbClr val="000000"/>
                </a:solidFill>
              </a:rPr>
              <a:t>1**</a:t>
            </a:r>
            <a:endParaRPr lang="en-US" sz="2400" dirty="0">
              <a:solidFill>
                <a:srgbClr val="000000"/>
              </a:solidFill>
            </a:endParaRPr>
          </a:p>
        </p:txBody>
      </p:sp>
      <p:cxnSp>
        <p:nvCxnSpPr>
          <p:cNvPr id="41" name="Straight Arrow Connector 40"/>
          <p:cNvCxnSpPr/>
          <p:nvPr/>
        </p:nvCxnSpPr>
        <p:spPr>
          <a:xfrm>
            <a:off x="2150210" y="3324638"/>
            <a:ext cx="324650" cy="375897"/>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2" name="TextBox 41"/>
              <p:cNvSpPr txBox="1"/>
              <p:nvPr/>
            </p:nvSpPr>
            <p:spPr>
              <a:xfrm>
                <a:off x="457200" y="5133109"/>
                <a:ext cx="8364682" cy="1323439"/>
              </a:xfrm>
              <a:prstGeom prst="rect">
                <a:avLst/>
              </a:prstGeom>
              <a:noFill/>
            </p:spPr>
            <p:txBody>
              <a:bodyPr wrap="square" rtlCol="0">
                <a:spAutoFit/>
              </a:bodyPr>
              <a:lstStyle/>
              <a:p>
                <a:r>
                  <a:rPr lang="en-US" sz="2000" dirty="0" smtClean="0"/>
                  <a:t>Two keys to compression:</a:t>
                </a:r>
              </a:p>
              <a:p>
                <a:pPr marL="285750" indent="-285750">
                  <a:buFont typeface="Arial" panose="020B0604020202020204" pitchFamily="34" charset="0"/>
                  <a:buChar char="•"/>
                </a:pPr>
                <a:r>
                  <a:rPr lang="en-US" sz="2000" dirty="0" err="1" smtClean="0">
                    <a:solidFill>
                      <a:srgbClr val="0070C0"/>
                    </a:solidFill>
                  </a:rPr>
                  <a:t>Distributivity</a:t>
                </a:r>
                <a:r>
                  <a:rPr lang="en-US" sz="2000" dirty="0" smtClean="0">
                    <a:solidFill>
                      <a:srgbClr val="0070C0"/>
                    </a:solidFill>
                  </a:rPr>
                  <a:t>: </a:t>
                </a:r>
                <a:r>
                  <a:rPr lang="en-US" sz="2000" dirty="0" smtClean="0"/>
                  <a:t>On matching 110, (1** - 10*)</a:t>
                </a:r>
                <a:r>
                  <a:rPr lang="en-US" sz="2000" dirty="0"/>
                  <a:t> </a:t>
                </a:r>
                <a14:m>
                  <m:oMath xmlns:m="http://schemas.openxmlformats.org/officeDocument/2006/math">
                    <m:r>
                      <a:rPr lang="en-US" sz="2000" i="1">
                        <a:latin typeface="Cambria Math" panose="02040503050406030204" pitchFamily="18" charset="0"/>
                      </a:rPr>
                      <m:t>∩ </m:t>
                    </m:r>
                  </m:oMath>
                </a14:m>
                <a:r>
                  <a:rPr lang="en-US" sz="2000" dirty="0" smtClean="0"/>
                  <a:t>110 = 110 - </a:t>
                </a:r>
                <a14:m>
                  <m:oMath xmlns:m="http://schemas.openxmlformats.org/officeDocument/2006/math">
                    <m:r>
                      <a:rPr lang="en-US" sz="2000" b="0" i="1" dirty="0" smtClean="0">
                        <a:latin typeface="Cambria Math" panose="02040503050406030204" pitchFamily="18" charset="0"/>
                      </a:rPr>
                      <m:t>∅</m:t>
                    </m:r>
                  </m:oMath>
                </a14:m>
                <a:r>
                  <a:rPr lang="en-US" sz="2000" dirty="0" smtClean="0"/>
                  <a:t> = 110</a:t>
                </a:r>
              </a:p>
              <a:p>
                <a:pPr marL="285750" indent="-285750">
                  <a:buFont typeface="Arial" panose="020B0604020202020204" pitchFamily="34" charset="0"/>
                  <a:buChar char="•"/>
                </a:pPr>
                <a:r>
                  <a:rPr lang="en-US" sz="2000" dirty="0" smtClean="0">
                    <a:solidFill>
                      <a:srgbClr val="0070C0"/>
                    </a:solidFill>
                  </a:rPr>
                  <a:t>Cancellation: </a:t>
                </a:r>
                <a:r>
                  <a:rPr lang="en-US" sz="2000" dirty="0" smtClean="0"/>
                  <a:t>(1** - 10*) </a:t>
                </a:r>
                <a14:m>
                  <m:oMath xmlns:m="http://schemas.openxmlformats.org/officeDocument/2006/math">
                    <m:r>
                      <a:rPr lang="en-US" sz="2000" b="0" i="1" smtClean="0">
                        <a:latin typeface="Cambria Math" panose="02040503050406030204" pitchFamily="18" charset="0"/>
                      </a:rPr>
                      <m:t>∩</m:t>
                    </m:r>
                  </m:oMath>
                </a14:m>
                <a:r>
                  <a:rPr lang="en-US" sz="2000" dirty="0" smtClean="0"/>
                  <a:t>10* = 10* - 10* = </a:t>
                </a:r>
                <a14:m>
                  <m:oMath xmlns:m="http://schemas.openxmlformats.org/officeDocument/2006/math">
                    <m:r>
                      <a:rPr lang="en-US" sz="2000" i="1" dirty="0">
                        <a:latin typeface="Cambria Math" panose="02040503050406030204" pitchFamily="18" charset="0"/>
                      </a:rPr>
                      <m:t>∅</m:t>
                    </m:r>
                  </m:oMath>
                </a14:m>
                <a:r>
                  <a:rPr lang="en-US" sz="2000" dirty="0" smtClean="0"/>
                  <a:t>.  If each positive header space is subsumed by a negative (cheap check), then </a:t>
                </a:r>
                <a14:m>
                  <m:oMath xmlns:m="http://schemas.openxmlformats.org/officeDocument/2006/math">
                    <m:r>
                      <a:rPr lang="en-US" sz="2000" i="1" dirty="0">
                        <a:latin typeface="Cambria Math" panose="02040503050406030204" pitchFamily="18" charset="0"/>
                      </a:rPr>
                      <m:t>∅</m:t>
                    </m:r>
                  </m:oMath>
                </a14:m>
                <a:endParaRPr lang="en-US" sz="2000" dirty="0"/>
              </a:p>
            </p:txBody>
          </p:sp>
        </mc:Choice>
        <mc:Fallback xmlns="">
          <p:sp>
            <p:nvSpPr>
              <p:cNvPr id="42" name="TextBox 41"/>
              <p:cNvSpPr txBox="1">
                <a:spLocks noRot="1" noChangeAspect="1" noMove="1" noResize="1" noEditPoints="1" noAdjustHandles="1" noChangeArrowheads="1" noChangeShapeType="1" noTextEdit="1"/>
              </p:cNvSpPr>
              <p:nvPr/>
            </p:nvSpPr>
            <p:spPr>
              <a:xfrm>
                <a:off x="457200" y="5133109"/>
                <a:ext cx="8364682" cy="1323439"/>
              </a:xfrm>
              <a:prstGeom prst="rect">
                <a:avLst/>
              </a:prstGeom>
              <a:blipFill>
                <a:blip r:embed="rId2"/>
                <a:stretch>
                  <a:fillRect l="-729" t="-1843" b="-7834"/>
                </a:stretch>
              </a:blipFill>
            </p:spPr>
            <p:txBody>
              <a:bodyPr/>
              <a:lstStyle/>
              <a:p>
                <a:r>
                  <a:rPr lang="en-US">
                    <a:noFill/>
                  </a:rPr>
                  <a:t> </a:t>
                </a:r>
              </a:p>
            </p:txBody>
          </p:sp>
        </mc:Fallback>
      </mc:AlternateContent>
      <p:cxnSp>
        <p:nvCxnSpPr>
          <p:cNvPr id="28" name="Straight Connector 27"/>
          <p:cNvCxnSpPr/>
          <p:nvPr/>
        </p:nvCxnSpPr>
        <p:spPr>
          <a:xfrm>
            <a:off x="4576572" y="4607588"/>
            <a:ext cx="2067790" cy="10390"/>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599993" y="3875097"/>
            <a:ext cx="1417376" cy="461665"/>
          </a:xfrm>
          <a:prstGeom prst="rect">
            <a:avLst/>
          </a:prstGeom>
          <a:noFill/>
        </p:spPr>
        <p:txBody>
          <a:bodyPr wrap="none" rtlCol="0">
            <a:spAutoFit/>
          </a:bodyPr>
          <a:lstStyle/>
          <a:p>
            <a:r>
              <a:rPr lang="en-US" sz="2400" dirty="0" smtClean="0">
                <a:solidFill>
                  <a:srgbClr val="00B050"/>
                </a:solidFill>
              </a:rPr>
              <a:t>1**  - 10*</a:t>
            </a:r>
            <a:endParaRPr lang="en-US" sz="2400" dirty="0">
              <a:solidFill>
                <a:srgbClr val="00B050"/>
              </a:solidFill>
            </a:endParaRPr>
          </a:p>
        </p:txBody>
      </p:sp>
      <p:cxnSp>
        <p:nvCxnSpPr>
          <p:cNvPr id="30" name="Straight Arrow Connector 29"/>
          <p:cNvCxnSpPr/>
          <p:nvPr/>
        </p:nvCxnSpPr>
        <p:spPr>
          <a:xfrm flipV="1">
            <a:off x="4524622" y="4437560"/>
            <a:ext cx="483796" cy="47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2950399" y="2719002"/>
            <a:ext cx="483796" cy="47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3745397" y="3869749"/>
            <a:ext cx="647934" cy="461665"/>
          </a:xfrm>
          <a:prstGeom prst="rect">
            <a:avLst/>
          </a:prstGeom>
          <a:noFill/>
        </p:spPr>
        <p:txBody>
          <a:bodyPr wrap="none" rtlCol="0">
            <a:spAutoFit/>
          </a:bodyPr>
          <a:lstStyle/>
          <a:p>
            <a:r>
              <a:rPr lang="en-US" sz="2400" dirty="0" smtClean="0"/>
              <a:t>10*</a:t>
            </a:r>
            <a:endParaRPr lang="en-US" sz="2400" dirty="0"/>
          </a:p>
        </p:txBody>
      </p:sp>
      <p:sp>
        <p:nvSpPr>
          <p:cNvPr id="10" name="Cloud 9"/>
          <p:cNvSpPr/>
          <p:nvPr/>
        </p:nvSpPr>
        <p:spPr>
          <a:xfrm>
            <a:off x="4930416" y="2432874"/>
            <a:ext cx="1360102" cy="849254"/>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5180725" y="4026104"/>
            <a:ext cx="796628" cy="461665"/>
          </a:xfrm>
          <a:prstGeom prst="rect">
            <a:avLst/>
          </a:prstGeom>
          <a:noFill/>
        </p:spPr>
        <p:txBody>
          <a:bodyPr wrap="none" rtlCol="0">
            <a:spAutoFit/>
          </a:bodyPr>
          <a:lstStyle/>
          <a:p>
            <a:r>
              <a:rPr lang="en-US" sz="2400" dirty="0" smtClean="0">
                <a:solidFill>
                  <a:srgbClr val="00B050"/>
                </a:solidFill>
              </a:rPr>
              <a:t>110*</a:t>
            </a:r>
            <a:endParaRPr lang="en-US" sz="2400" dirty="0">
              <a:solidFill>
                <a:srgbClr val="00B050"/>
              </a:solidFill>
            </a:endParaRPr>
          </a:p>
        </p:txBody>
      </p:sp>
      <mc:AlternateContent xmlns:mc="http://schemas.openxmlformats.org/markup-compatibility/2006" xmlns:a14="http://schemas.microsoft.com/office/drawing/2010/main">
        <mc:Choice Requires="a14">
          <p:sp>
            <p:nvSpPr>
              <p:cNvPr id="34" name="TextBox 33"/>
              <p:cNvSpPr txBox="1"/>
              <p:nvPr/>
            </p:nvSpPr>
            <p:spPr>
              <a:xfrm>
                <a:off x="4348737" y="3051295"/>
                <a:ext cx="463588"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dirty="0" smtClean="0">
                          <a:solidFill>
                            <a:srgbClr val="00B050"/>
                          </a:solidFill>
                          <a:latin typeface="Cambria Math" panose="02040503050406030204" pitchFamily="18" charset="0"/>
                        </a:rPr>
                        <m:t>∅</m:t>
                      </m:r>
                    </m:oMath>
                  </m:oMathPara>
                </a14:m>
                <a:endParaRPr lang="en-US" sz="2400" dirty="0">
                  <a:solidFill>
                    <a:srgbClr val="00B050"/>
                  </a:solidFill>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4348737" y="3051295"/>
                <a:ext cx="463588" cy="461665"/>
              </a:xfrm>
              <a:prstGeom prst="rect">
                <a:avLst/>
              </a:prstGeom>
              <a:blipFill>
                <a:blip r:embed="rId3"/>
                <a:stretch>
                  <a:fillRect b="-8000"/>
                </a:stretch>
              </a:blipFill>
            </p:spPr>
            <p:txBody>
              <a:bodyPr/>
              <a:lstStyle/>
              <a:p>
                <a:r>
                  <a:rPr lang="en-US">
                    <a:noFill/>
                  </a:rPr>
                  <a:t> </a:t>
                </a:r>
              </a:p>
            </p:txBody>
          </p:sp>
        </mc:Fallback>
      </mc:AlternateContent>
    </p:spTree>
    <p:extLst>
      <p:ext uri="{BB962C8B-B14F-4D97-AF65-F5344CB8AC3E}">
        <p14:creationId xmlns:p14="http://schemas.microsoft.com/office/powerpoint/2010/main" val="9342087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rgbClr val="0070C0"/>
                </a:solidFill>
                <a:effectLst>
                  <a:outerShdw blurRad="38100" dist="38100" dir="2700000" algn="tl">
                    <a:srgbClr val="000000">
                      <a:alpha val="43137"/>
                    </a:srgbClr>
                  </a:outerShdw>
                </a:effectLst>
              </a:rPr>
              <a:t>Secure Slicing of Networks</a:t>
            </a:r>
            <a:endParaRPr lang="en-US" sz="4000" b="1"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11976" y="1403119"/>
            <a:ext cx="7787745" cy="2881802"/>
          </a:xfrm>
        </p:spPr>
        <p:txBody>
          <a:bodyPr>
            <a:normAutofit fontScale="92500"/>
          </a:bodyPr>
          <a:lstStyle/>
          <a:p>
            <a:r>
              <a:rPr lang="en-US" dirty="0" smtClean="0"/>
              <a:t>Network slice of resources defined by</a:t>
            </a:r>
          </a:p>
          <a:p>
            <a:pPr lvl="1"/>
            <a:r>
              <a:rPr lang="en-US" dirty="0"/>
              <a:t>A topology consisting of switches and ports</a:t>
            </a:r>
            <a:r>
              <a:rPr lang="en-US" dirty="0" smtClean="0"/>
              <a:t>.</a:t>
            </a:r>
          </a:p>
          <a:p>
            <a:pPr lvl="1"/>
            <a:r>
              <a:rPr lang="en-US" dirty="0"/>
              <a:t>A set of predicates on packet </a:t>
            </a:r>
            <a:r>
              <a:rPr lang="en-US" dirty="0" smtClean="0"/>
              <a:t>headers.</a:t>
            </a:r>
          </a:p>
          <a:p>
            <a:r>
              <a:rPr lang="en-US" dirty="0" smtClean="0"/>
              <a:t>Think Citibank &amp; BOA sharing network.</a:t>
            </a:r>
          </a:p>
          <a:p>
            <a:r>
              <a:rPr lang="en-US" dirty="0" smtClean="0"/>
              <a:t>Generalizes what are known as VLANs today</a:t>
            </a:r>
            <a:endParaRPr lang="en-US" dirty="0"/>
          </a:p>
          <a:p>
            <a:pPr lvl="1"/>
            <a:endParaRPr lang="en-US" dirty="0"/>
          </a:p>
          <a:p>
            <a:pPr lvl="1"/>
            <a:endParaRPr lang="en-US" dirty="0"/>
          </a:p>
        </p:txBody>
      </p:sp>
    </p:spTree>
    <p:custDataLst>
      <p:tags r:id="rId1"/>
    </p:custDataLst>
    <p:extLst>
      <p:ext uri="{BB962C8B-B14F-4D97-AF65-F5344CB8AC3E}">
        <p14:creationId xmlns:p14="http://schemas.microsoft.com/office/powerpoint/2010/main" val="2621316107"/>
      </p:ext>
    </p:extLst>
  </p:cSld>
  <p:clrMapOvr>
    <a:masterClrMapping/>
  </p:clrMapOvr>
  <mc:AlternateContent xmlns:mc="http://schemas.openxmlformats.org/markup-compatibility/2006" xmlns:p14="http://schemas.microsoft.com/office/powerpoint/2010/main">
    <mc:Choice Requires="p14">
      <p:transition spd="slow" p14:dur="2000" advTm="81724"/>
    </mc:Choice>
    <mc:Fallback xmlns="">
      <p:transition spd="slow" advTm="81724"/>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 name="Oval 57"/>
          <p:cNvSpPr/>
          <p:nvPr/>
        </p:nvSpPr>
        <p:spPr>
          <a:xfrm>
            <a:off x="1081967" y="4403979"/>
            <a:ext cx="1523886" cy="1356154"/>
          </a:xfrm>
          <a:prstGeom prst="ellipse">
            <a:avLst/>
          </a:prstGeom>
          <a:gradFill flip="none" rotWithShape="1">
            <a:gsLst>
              <a:gs pos="0">
                <a:schemeClr val="accent4">
                  <a:tint val="100000"/>
                  <a:shade val="100000"/>
                  <a:satMod val="130000"/>
                  <a:alpha val="55000"/>
                </a:schemeClr>
              </a:gs>
              <a:gs pos="100000">
                <a:schemeClr val="accent4">
                  <a:tint val="50000"/>
                  <a:shade val="100000"/>
                  <a:satMod val="350000"/>
                  <a:alpha val="55000"/>
                </a:schemeClr>
              </a:gs>
            </a:gsLst>
            <a:lin ang="16200000" scaled="0"/>
            <a:tileRect/>
          </a:gradFill>
          <a:ln>
            <a:solidFill>
              <a:schemeClr val="tx1"/>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cxnSp>
        <p:nvCxnSpPr>
          <p:cNvPr id="68" name="Straight Arrow Connector 67"/>
          <p:cNvCxnSpPr/>
          <p:nvPr/>
        </p:nvCxnSpPr>
        <p:spPr>
          <a:xfrm flipV="1">
            <a:off x="3395510" y="3733781"/>
            <a:ext cx="1097280" cy="61722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71" name="Cube 70"/>
          <p:cNvSpPr/>
          <p:nvPr/>
        </p:nvSpPr>
        <p:spPr>
          <a:xfrm>
            <a:off x="3532670" y="3939521"/>
            <a:ext cx="822960" cy="342900"/>
          </a:xfrm>
          <a:prstGeom prst="cube">
            <a:avLst>
              <a:gd name="adj" fmla="val 47222"/>
            </a:avLst>
          </a:prstGeom>
        </p:spPr>
        <p:style>
          <a:lnRef idx="2">
            <a:schemeClr val="accent2">
              <a:shade val="50000"/>
            </a:schemeClr>
          </a:lnRef>
          <a:fillRef idx="1">
            <a:schemeClr val="accent2"/>
          </a:fillRef>
          <a:effectRef idx="0">
            <a:schemeClr val="accent2"/>
          </a:effectRef>
          <a:fontRef idx="minor">
            <a:schemeClr val="lt1"/>
          </a:fontRef>
        </p:style>
        <p:txBody>
          <a:bodyPr lIns="82296" tIns="41148" rIns="82296" bIns="41148" rtlCol="0" anchor="ctr"/>
          <a:lstStyle/>
          <a:p>
            <a:pPr algn="ctr"/>
            <a:endParaRPr lang="en-US"/>
          </a:p>
        </p:txBody>
      </p:sp>
      <p:sp>
        <p:nvSpPr>
          <p:cNvPr id="43" name="Cube 42"/>
          <p:cNvSpPr/>
          <p:nvPr/>
        </p:nvSpPr>
        <p:spPr>
          <a:xfrm>
            <a:off x="3682775" y="3965444"/>
            <a:ext cx="584559" cy="322139"/>
          </a:xfrm>
          <a:prstGeom prst="cube">
            <a:avLst>
              <a:gd name="adj" fmla="val 47222"/>
            </a:avLst>
          </a:prstGeom>
          <a:solidFill>
            <a:schemeClr val="accent2">
              <a:alpha val="56000"/>
            </a:schemeClr>
          </a:solidFill>
          <a:ln>
            <a:solidFill>
              <a:schemeClr val="tx1"/>
            </a:solidFill>
            <a:prstDash val="dash"/>
          </a:ln>
        </p:spPr>
        <p:style>
          <a:lnRef idx="2">
            <a:schemeClr val="accent2">
              <a:shade val="50000"/>
            </a:schemeClr>
          </a:lnRef>
          <a:fillRef idx="1">
            <a:schemeClr val="accent2"/>
          </a:fillRef>
          <a:effectRef idx="0">
            <a:schemeClr val="accent2"/>
          </a:effectRef>
          <a:fontRef idx="minor">
            <a:schemeClr val="lt1"/>
          </a:fontRef>
        </p:style>
        <p:txBody>
          <a:bodyPr lIns="82296" tIns="41148" rIns="82296" bIns="41148" rtlCol="0" anchor="ctr"/>
          <a:lstStyle/>
          <a:p>
            <a:pPr algn="ctr"/>
            <a:endParaRPr lang="en-US"/>
          </a:p>
        </p:txBody>
      </p:sp>
      <p:cxnSp>
        <p:nvCxnSpPr>
          <p:cNvPr id="8" name="Straight Connector 7"/>
          <p:cNvCxnSpPr/>
          <p:nvPr/>
        </p:nvCxnSpPr>
        <p:spPr>
          <a:xfrm flipH="1" flipV="1">
            <a:off x="3269169" y="4487318"/>
            <a:ext cx="2102462" cy="84667"/>
          </a:xfrm>
          <a:prstGeom prst="line">
            <a:avLst/>
          </a:prstGeom>
          <a:ln>
            <a:solidFill>
              <a:schemeClr val="bg1">
                <a:lumMod val="50000"/>
              </a:schemeClr>
            </a:solidFill>
          </a:ln>
        </p:spPr>
        <p:style>
          <a:lnRef idx="2">
            <a:schemeClr val="dk1"/>
          </a:lnRef>
          <a:fillRef idx="0">
            <a:schemeClr val="dk1"/>
          </a:fillRef>
          <a:effectRef idx="1">
            <a:schemeClr val="dk1"/>
          </a:effectRef>
          <a:fontRef idx="minor">
            <a:schemeClr val="tx1"/>
          </a:fontRef>
        </p:style>
      </p:cxnSp>
      <p:cxnSp>
        <p:nvCxnSpPr>
          <p:cNvPr id="29" name="Straight Connector 28"/>
          <p:cNvCxnSpPr/>
          <p:nvPr/>
        </p:nvCxnSpPr>
        <p:spPr>
          <a:xfrm flipV="1">
            <a:off x="2530593" y="4571987"/>
            <a:ext cx="498592" cy="1110072"/>
          </a:xfrm>
          <a:prstGeom prst="line">
            <a:avLst/>
          </a:prstGeom>
          <a:ln>
            <a:solidFill>
              <a:schemeClr val="bg1">
                <a:lumMod val="50000"/>
              </a:schemeClr>
            </a:solidFill>
          </a:ln>
        </p:spPr>
        <p:style>
          <a:lnRef idx="2">
            <a:schemeClr val="dk1"/>
          </a:lnRef>
          <a:fillRef idx="0">
            <a:schemeClr val="dk1"/>
          </a:fillRef>
          <a:effectRef idx="1">
            <a:schemeClr val="dk1"/>
          </a:effectRef>
          <a:fontRef idx="minor">
            <a:schemeClr val="tx1"/>
          </a:fontRef>
        </p:style>
      </p:cxnSp>
      <p:cxnSp>
        <p:nvCxnSpPr>
          <p:cNvPr id="32" name="Straight Connector 31"/>
          <p:cNvCxnSpPr/>
          <p:nvPr/>
        </p:nvCxnSpPr>
        <p:spPr>
          <a:xfrm flipH="1" flipV="1">
            <a:off x="5503333" y="4571987"/>
            <a:ext cx="752593" cy="1232368"/>
          </a:xfrm>
          <a:prstGeom prst="line">
            <a:avLst/>
          </a:prstGeom>
          <a:ln>
            <a:solidFill>
              <a:schemeClr val="bg1">
                <a:lumMod val="50000"/>
              </a:schemeClr>
            </a:solidFill>
          </a:ln>
        </p:spPr>
        <p:style>
          <a:lnRef idx="2">
            <a:schemeClr val="dk1"/>
          </a:lnRef>
          <a:fillRef idx="0">
            <a:schemeClr val="dk1"/>
          </a:fillRef>
          <a:effectRef idx="1">
            <a:schemeClr val="dk1"/>
          </a:effectRef>
          <a:fontRef idx="minor">
            <a:schemeClr val="tx1"/>
          </a:fontRef>
        </p:style>
      </p:cxnSp>
      <p:cxnSp>
        <p:nvCxnSpPr>
          <p:cNvPr id="35" name="Straight Connector 34"/>
          <p:cNvCxnSpPr/>
          <p:nvPr/>
        </p:nvCxnSpPr>
        <p:spPr>
          <a:xfrm flipV="1">
            <a:off x="4355630" y="4571986"/>
            <a:ext cx="1147703" cy="818443"/>
          </a:xfrm>
          <a:prstGeom prst="line">
            <a:avLst/>
          </a:prstGeom>
          <a:ln>
            <a:solidFill>
              <a:schemeClr val="bg1">
                <a:lumMod val="50000"/>
              </a:schemeClr>
            </a:solidFill>
          </a:ln>
        </p:spPr>
        <p:style>
          <a:lnRef idx="2">
            <a:schemeClr val="dk1"/>
          </a:lnRef>
          <a:fillRef idx="0">
            <a:schemeClr val="dk1"/>
          </a:fillRef>
          <a:effectRef idx="1">
            <a:schemeClr val="dk1"/>
          </a:effectRef>
          <a:fontRef idx="minor">
            <a:schemeClr val="tx1"/>
          </a:fontRef>
        </p:style>
      </p:cxnSp>
      <p:cxnSp>
        <p:nvCxnSpPr>
          <p:cNvPr id="38" name="Straight Connector 37"/>
          <p:cNvCxnSpPr/>
          <p:nvPr/>
        </p:nvCxnSpPr>
        <p:spPr>
          <a:xfrm>
            <a:off x="4355630" y="5481653"/>
            <a:ext cx="1815629" cy="322702"/>
          </a:xfrm>
          <a:prstGeom prst="line">
            <a:avLst/>
          </a:prstGeom>
          <a:ln>
            <a:solidFill>
              <a:schemeClr val="bg1">
                <a:lumMod val="50000"/>
              </a:schemeClr>
            </a:solidFill>
          </a:ln>
        </p:spPr>
        <p:style>
          <a:lnRef idx="2">
            <a:schemeClr val="dk1"/>
          </a:lnRef>
          <a:fillRef idx="0">
            <a:schemeClr val="dk1"/>
          </a:fillRef>
          <a:effectRef idx="1">
            <a:schemeClr val="dk1"/>
          </a:effectRef>
          <a:fontRef idx="minor">
            <a:schemeClr val="tx1"/>
          </a:fontRef>
        </p:style>
      </p:cxnSp>
      <p:cxnSp>
        <p:nvCxnSpPr>
          <p:cNvPr id="42" name="Straight Connector 41"/>
          <p:cNvCxnSpPr/>
          <p:nvPr/>
        </p:nvCxnSpPr>
        <p:spPr>
          <a:xfrm flipH="1">
            <a:off x="2605853" y="5481652"/>
            <a:ext cx="1665110" cy="322703"/>
          </a:xfrm>
          <a:prstGeom prst="line">
            <a:avLst/>
          </a:prstGeom>
          <a:ln>
            <a:solidFill>
              <a:schemeClr val="bg1">
                <a:lumMod val="50000"/>
              </a:schemeClr>
            </a:solidFill>
          </a:ln>
        </p:spPr>
        <p:style>
          <a:lnRef idx="2">
            <a:schemeClr val="dk1"/>
          </a:lnRef>
          <a:fillRef idx="0">
            <a:schemeClr val="dk1"/>
          </a:fillRef>
          <a:effectRef idx="1">
            <a:schemeClr val="dk1"/>
          </a:effectRef>
          <a:fontRef idx="minor">
            <a:schemeClr val="tx1"/>
          </a:fontRef>
        </p:style>
      </p:cxnSp>
      <p:sp>
        <p:nvSpPr>
          <p:cNvPr id="2" name="Title 1"/>
          <p:cNvSpPr>
            <a:spLocks noGrp="1"/>
          </p:cNvSpPr>
          <p:nvPr>
            <p:ph type="title"/>
          </p:nvPr>
        </p:nvSpPr>
        <p:spPr/>
        <p:txBody>
          <a:bodyPr/>
          <a:lstStyle/>
          <a:p>
            <a:r>
              <a:rPr lang="en-US" sz="4000" b="1" dirty="0" smtClean="0">
                <a:solidFill>
                  <a:srgbClr val="0070C0"/>
                </a:solidFill>
                <a:effectLst>
                  <a:outerShdw blurRad="38100" dist="38100" dir="2700000" algn="tl">
                    <a:srgbClr val="000000">
                      <a:alpha val="43137"/>
                    </a:srgbClr>
                  </a:outerShdw>
                </a:effectLst>
              </a:rPr>
              <a:t>Checking Isolation of Slices</a:t>
            </a:r>
            <a:endParaRPr lang="en-US" sz="4000" b="1"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11976" y="1600201"/>
            <a:ext cx="8074824" cy="1767652"/>
          </a:xfrm>
        </p:spPr>
        <p:txBody>
          <a:bodyPr>
            <a:normAutofit/>
          </a:bodyPr>
          <a:lstStyle/>
          <a:p>
            <a:r>
              <a:rPr lang="en-US" dirty="0" smtClean="0"/>
              <a:t>How to check if two slices are isolated?</a:t>
            </a:r>
          </a:p>
          <a:p>
            <a:pPr lvl="1"/>
            <a:r>
              <a:rPr lang="en-US" dirty="0" smtClean="0"/>
              <a:t>Slice definitions don’t intersect.</a:t>
            </a:r>
          </a:p>
          <a:p>
            <a:pPr lvl="1"/>
            <a:r>
              <a:rPr lang="en-US" dirty="0" smtClean="0"/>
              <a:t>Packets don’t leak after forwarding.</a:t>
            </a:r>
          </a:p>
          <a:p>
            <a:pPr lvl="1"/>
            <a:endParaRPr lang="en-US" dirty="0"/>
          </a:p>
          <a:p>
            <a:pPr lvl="1"/>
            <a:endParaRPr lang="en-US" dirty="0"/>
          </a:p>
        </p:txBody>
      </p:sp>
      <p:pic>
        <p:nvPicPr>
          <p:cNvPr id="13" name="Picture 12" descr="router.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8572" y="5481464"/>
            <a:ext cx="770474" cy="787199"/>
          </a:xfrm>
          <a:prstGeom prst="rect">
            <a:avLst/>
          </a:prstGeom>
        </p:spPr>
      </p:pic>
      <p:pic>
        <p:nvPicPr>
          <p:cNvPr id="23" name="Picture 22" descr="router.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92604" y="4200866"/>
            <a:ext cx="770474" cy="787199"/>
          </a:xfrm>
          <a:prstGeom prst="rect">
            <a:avLst/>
          </a:prstGeom>
        </p:spPr>
      </p:pic>
      <p:pic>
        <p:nvPicPr>
          <p:cNvPr id="24" name="Picture 23" descr="router.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5356" y="5439314"/>
            <a:ext cx="770474" cy="787199"/>
          </a:xfrm>
          <a:prstGeom prst="rect">
            <a:avLst/>
          </a:prstGeom>
        </p:spPr>
      </p:pic>
      <p:pic>
        <p:nvPicPr>
          <p:cNvPr id="25" name="Picture 24" descr="router.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8963" y="4095828"/>
            <a:ext cx="770474" cy="787199"/>
          </a:xfrm>
          <a:prstGeom prst="rect">
            <a:avLst/>
          </a:prstGeom>
        </p:spPr>
      </p:pic>
      <p:pic>
        <p:nvPicPr>
          <p:cNvPr id="26" name="Picture 25" descr="router.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85726" y="5082056"/>
            <a:ext cx="770474" cy="787199"/>
          </a:xfrm>
          <a:prstGeom prst="rect">
            <a:avLst/>
          </a:prstGeom>
        </p:spPr>
      </p:pic>
      <p:cxnSp>
        <p:nvCxnSpPr>
          <p:cNvPr id="54" name="Straight Arrow Connector 53"/>
          <p:cNvCxnSpPr/>
          <p:nvPr/>
        </p:nvCxnSpPr>
        <p:spPr>
          <a:xfrm flipV="1">
            <a:off x="6526631" y="5193062"/>
            <a:ext cx="1097280" cy="61722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5" name="Straight Arrow Connector 54"/>
          <p:cNvCxnSpPr/>
          <p:nvPr/>
        </p:nvCxnSpPr>
        <p:spPr>
          <a:xfrm flipV="1">
            <a:off x="6526631" y="4781582"/>
            <a:ext cx="0" cy="10287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6" name="Straight Arrow Connector 55"/>
          <p:cNvCxnSpPr/>
          <p:nvPr/>
        </p:nvCxnSpPr>
        <p:spPr>
          <a:xfrm>
            <a:off x="6526631" y="5810282"/>
            <a:ext cx="116586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57" name="Cube 56"/>
          <p:cNvSpPr/>
          <p:nvPr/>
        </p:nvSpPr>
        <p:spPr>
          <a:xfrm>
            <a:off x="6663791" y="5398802"/>
            <a:ext cx="822960" cy="342900"/>
          </a:xfrm>
          <a:prstGeom prst="cube">
            <a:avLst>
              <a:gd name="adj" fmla="val 47222"/>
            </a:avLst>
          </a:prstGeom>
        </p:spPr>
        <p:style>
          <a:lnRef idx="2">
            <a:schemeClr val="accent2">
              <a:shade val="50000"/>
            </a:schemeClr>
          </a:lnRef>
          <a:fillRef idx="1">
            <a:schemeClr val="accent2"/>
          </a:fillRef>
          <a:effectRef idx="0">
            <a:schemeClr val="accent2"/>
          </a:effectRef>
          <a:fontRef idx="minor">
            <a:schemeClr val="lt1"/>
          </a:fontRef>
        </p:style>
        <p:txBody>
          <a:bodyPr lIns="82296" tIns="41148" rIns="82296" bIns="41148" rtlCol="0" anchor="ctr"/>
          <a:lstStyle/>
          <a:p>
            <a:pPr algn="ctr"/>
            <a:endParaRPr lang="en-US"/>
          </a:p>
        </p:txBody>
      </p:sp>
      <p:cxnSp>
        <p:nvCxnSpPr>
          <p:cNvPr id="64" name="Straight Arrow Connector 63"/>
          <p:cNvCxnSpPr/>
          <p:nvPr/>
        </p:nvCxnSpPr>
        <p:spPr>
          <a:xfrm flipV="1">
            <a:off x="5771412" y="4023347"/>
            <a:ext cx="1097280" cy="61722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65" name="Straight Arrow Connector 64"/>
          <p:cNvCxnSpPr/>
          <p:nvPr/>
        </p:nvCxnSpPr>
        <p:spPr>
          <a:xfrm flipV="1">
            <a:off x="5771412" y="3611867"/>
            <a:ext cx="0" cy="10287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66" name="Straight Arrow Connector 65"/>
          <p:cNvCxnSpPr/>
          <p:nvPr/>
        </p:nvCxnSpPr>
        <p:spPr>
          <a:xfrm>
            <a:off x="5771412" y="4640567"/>
            <a:ext cx="116586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67" name="Cube 66"/>
          <p:cNvSpPr/>
          <p:nvPr/>
        </p:nvSpPr>
        <p:spPr>
          <a:xfrm>
            <a:off x="5908572" y="4229087"/>
            <a:ext cx="822960" cy="342900"/>
          </a:xfrm>
          <a:prstGeom prst="cube">
            <a:avLst>
              <a:gd name="adj" fmla="val 47222"/>
            </a:avLst>
          </a:prstGeom>
        </p:spPr>
        <p:style>
          <a:lnRef idx="2">
            <a:schemeClr val="accent2">
              <a:shade val="50000"/>
            </a:schemeClr>
          </a:lnRef>
          <a:fillRef idx="1">
            <a:schemeClr val="accent2"/>
          </a:fillRef>
          <a:effectRef idx="0">
            <a:schemeClr val="accent2"/>
          </a:effectRef>
          <a:fontRef idx="minor">
            <a:schemeClr val="lt1"/>
          </a:fontRef>
        </p:style>
        <p:txBody>
          <a:bodyPr lIns="82296" tIns="41148" rIns="82296" bIns="41148" rtlCol="0" anchor="ctr"/>
          <a:lstStyle/>
          <a:p>
            <a:pPr algn="ctr"/>
            <a:endParaRPr lang="en-US"/>
          </a:p>
        </p:txBody>
      </p:sp>
      <p:cxnSp>
        <p:nvCxnSpPr>
          <p:cNvPr id="69" name="Straight Arrow Connector 68"/>
          <p:cNvCxnSpPr/>
          <p:nvPr/>
        </p:nvCxnSpPr>
        <p:spPr>
          <a:xfrm flipV="1">
            <a:off x="3395510" y="3322301"/>
            <a:ext cx="0" cy="10287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70" name="Straight Arrow Connector 69"/>
          <p:cNvCxnSpPr/>
          <p:nvPr/>
        </p:nvCxnSpPr>
        <p:spPr>
          <a:xfrm>
            <a:off x="3395510" y="4351001"/>
            <a:ext cx="116586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76" name="Straight Arrow Connector 75"/>
          <p:cNvCxnSpPr/>
          <p:nvPr/>
        </p:nvCxnSpPr>
        <p:spPr>
          <a:xfrm flipV="1">
            <a:off x="1433313" y="4987322"/>
            <a:ext cx="1097280" cy="61722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77" name="Straight Arrow Connector 76"/>
          <p:cNvCxnSpPr/>
          <p:nvPr/>
        </p:nvCxnSpPr>
        <p:spPr>
          <a:xfrm flipV="1">
            <a:off x="1433313" y="4575842"/>
            <a:ext cx="0" cy="10287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78" name="Straight Arrow Connector 77"/>
          <p:cNvCxnSpPr/>
          <p:nvPr/>
        </p:nvCxnSpPr>
        <p:spPr>
          <a:xfrm>
            <a:off x="1433313" y="5604542"/>
            <a:ext cx="116586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79" name="Cube 78"/>
          <p:cNvSpPr/>
          <p:nvPr/>
        </p:nvSpPr>
        <p:spPr>
          <a:xfrm>
            <a:off x="1570473" y="4820680"/>
            <a:ext cx="659083" cy="438823"/>
          </a:xfrm>
          <a:prstGeom prst="cube">
            <a:avLst>
              <a:gd name="adj" fmla="val 47222"/>
            </a:avLst>
          </a:prstGeom>
        </p:spPr>
        <p:style>
          <a:lnRef idx="2">
            <a:schemeClr val="accent3">
              <a:shade val="50000"/>
            </a:schemeClr>
          </a:lnRef>
          <a:fillRef idx="1">
            <a:schemeClr val="accent3"/>
          </a:fillRef>
          <a:effectRef idx="0">
            <a:schemeClr val="accent3"/>
          </a:effectRef>
          <a:fontRef idx="minor">
            <a:schemeClr val="lt1"/>
          </a:fontRef>
        </p:style>
        <p:txBody>
          <a:bodyPr lIns="82296" tIns="41148" rIns="82296" bIns="41148" rtlCol="0" anchor="ctr"/>
          <a:lstStyle/>
          <a:p>
            <a:pPr algn="ctr"/>
            <a:endParaRPr lang="en-US"/>
          </a:p>
        </p:txBody>
      </p:sp>
      <p:cxnSp>
        <p:nvCxnSpPr>
          <p:cNvPr id="80" name="Straight Arrow Connector 79"/>
          <p:cNvCxnSpPr/>
          <p:nvPr/>
        </p:nvCxnSpPr>
        <p:spPr>
          <a:xfrm flipV="1">
            <a:off x="4311981" y="5462971"/>
            <a:ext cx="1097280" cy="61722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81" name="Straight Arrow Connector 80"/>
          <p:cNvCxnSpPr/>
          <p:nvPr/>
        </p:nvCxnSpPr>
        <p:spPr>
          <a:xfrm flipV="1">
            <a:off x="4311981" y="5051491"/>
            <a:ext cx="0" cy="10287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82" name="Straight Arrow Connector 81"/>
          <p:cNvCxnSpPr/>
          <p:nvPr/>
        </p:nvCxnSpPr>
        <p:spPr>
          <a:xfrm>
            <a:off x="4311981" y="6080191"/>
            <a:ext cx="116586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83" name="Cube 82"/>
          <p:cNvSpPr/>
          <p:nvPr/>
        </p:nvSpPr>
        <p:spPr>
          <a:xfrm>
            <a:off x="4751577" y="5503877"/>
            <a:ext cx="508563" cy="475649"/>
          </a:xfrm>
          <a:prstGeom prst="cube">
            <a:avLst>
              <a:gd name="adj" fmla="val 47222"/>
            </a:avLst>
          </a:prstGeom>
        </p:spPr>
        <p:style>
          <a:lnRef idx="2">
            <a:schemeClr val="accent3">
              <a:shade val="50000"/>
            </a:schemeClr>
          </a:lnRef>
          <a:fillRef idx="1">
            <a:schemeClr val="accent3"/>
          </a:fillRef>
          <a:effectRef idx="0">
            <a:schemeClr val="accent3"/>
          </a:effectRef>
          <a:fontRef idx="minor">
            <a:schemeClr val="lt1"/>
          </a:fontRef>
        </p:style>
        <p:txBody>
          <a:bodyPr lIns="82296" tIns="41148" rIns="82296" bIns="41148" rtlCol="0" anchor="ctr"/>
          <a:lstStyle/>
          <a:p>
            <a:pPr algn="ctr"/>
            <a:endParaRPr lang="en-US"/>
          </a:p>
        </p:txBody>
      </p:sp>
      <p:sp>
        <p:nvSpPr>
          <p:cNvPr id="87" name="Cube 86"/>
          <p:cNvSpPr/>
          <p:nvPr/>
        </p:nvSpPr>
        <p:spPr>
          <a:xfrm>
            <a:off x="3682775" y="3596585"/>
            <a:ext cx="629206" cy="475649"/>
          </a:xfrm>
          <a:prstGeom prst="cube">
            <a:avLst>
              <a:gd name="adj" fmla="val 47222"/>
            </a:avLst>
          </a:prstGeom>
        </p:spPr>
        <p:style>
          <a:lnRef idx="2">
            <a:schemeClr val="accent3">
              <a:shade val="50000"/>
            </a:schemeClr>
          </a:lnRef>
          <a:fillRef idx="1">
            <a:schemeClr val="accent3"/>
          </a:fillRef>
          <a:effectRef idx="0">
            <a:schemeClr val="accent3"/>
          </a:effectRef>
          <a:fontRef idx="minor">
            <a:schemeClr val="lt1"/>
          </a:fontRef>
        </p:style>
        <p:txBody>
          <a:bodyPr lIns="82296" tIns="41148" rIns="82296" bIns="41148" rtlCol="0" anchor="ctr"/>
          <a:lstStyle/>
          <a:p>
            <a:pPr algn="ctr"/>
            <a:endParaRPr lang="en-US"/>
          </a:p>
        </p:txBody>
      </p:sp>
      <p:sp>
        <p:nvSpPr>
          <p:cNvPr id="39" name="Cube 38"/>
          <p:cNvSpPr/>
          <p:nvPr/>
        </p:nvSpPr>
        <p:spPr>
          <a:xfrm>
            <a:off x="4492790" y="5211867"/>
            <a:ext cx="736974" cy="454561"/>
          </a:xfrm>
          <a:prstGeom prst="cube">
            <a:avLst>
              <a:gd name="adj" fmla="val 47222"/>
            </a:avLst>
          </a:prstGeom>
          <a:solidFill>
            <a:schemeClr val="accent2">
              <a:alpha val="56000"/>
            </a:schemeClr>
          </a:solidFill>
          <a:ln>
            <a:solidFill>
              <a:schemeClr val="tx1"/>
            </a:solidFill>
            <a:prstDash val="dash"/>
          </a:ln>
        </p:spPr>
        <p:style>
          <a:lnRef idx="2">
            <a:schemeClr val="accent2">
              <a:shade val="50000"/>
            </a:schemeClr>
          </a:lnRef>
          <a:fillRef idx="1">
            <a:schemeClr val="accent2"/>
          </a:fillRef>
          <a:effectRef idx="0">
            <a:schemeClr val="accent2"/>
          </a:effectRef>
          <a:fontRef idx="minor">
            <a:schemeClr val="lt1"/>
          </a:fontRef>
        </p:style>
        <p:txBody>
          <a:bodyPr lIns="82296" tIns="41148" rIns="82296" bIns="41148" rtlCol="0" anchor="ctr"/>
          <a:lstStyle/>
          <a:p>
            <a:pPr algn="ctr"/>
            <a:endParaRPr lang="en-US"/>
          </a:p>
        </p:txBody>
      </p:sp>
      <p:sp>
        <p:nvSpPr>
          <p:cNvPr id="40" name="Cube 39"/>
          <p:cNvSpPr/>
          <p:nvPr/>
        </p:nvSpPr>
        <p:spPr>
          <a:xfrm>
            <a:off x="1705016" y="4619836"/>
            <a:ext cx="349694" cy="863310"/>
          </a:xfrm>
          <a:prstGeom prst="cube">
            <a:avLst>
              <a:gd name="adj" fmla="val 47222"/>
            </a:avLst>
          </a:prstGeom>
          <a:solidFill>
            <a:schemeClr val="accent2">
              <a:alpha val="56000"/>
            </a:schemeClr>
          </a:solidFill>
          <a:ln>
            <a:solidFill>
              <a:schemeClr val="tx1"/>
            </a:solidFill>
            <a:prstDash val="dash"/>
          </a:ln>
        </p:spPr>
        <p:style>
          <a:lnRef idx="2">
            <a:schemeClr val="accent2">
              <a:shade val="50000"/>
            </a:schemeClr>
          </a:lnRef>
          <a:fillRef idx="1">
            <a:schemeClr val="accent2"/>
          </a:fillRef>
          <a:effectRef idx="0">
            <a:schemeClr val="accent2"/>
          </a:effectRef>
          <a:fontRef idx="minor">
            <a:schemeClr val="lt1"/>
          </a:fontRef>
        </p:style>
        <p:txBody>
          <a:bodyPr lIns="82296" tIns="41148" rIns="82296" bIns="41148" rtlCol="0" anchor="ctr"/>
          <a:lstStyle/>
          <a:p>
            <a:pPr algn="ctr"/>
            <a:endParaRPr lang="en-US"/>
          </a:p>
        </p:txBody>
      </p:sp>
      <p:sp>
        <p:nvSpPr>
          <p:cNvPr id="41" name="Cube 40"/>
          <p:cNvSpPr/>
          <p:nvPr/>
        </p:nvSpPr>
        <p:spPr>
          <a:xfrm>
            <a:off x="6015676" y="4229087"/>
            <a:ext cx="584559" cy="322139"/>
          </a:xfrm>
          <a:prstGeom prst="cube">
            <a:avLst>
              <a:gd name="adj" fmla="val 47222"/>
            </a:avLst>
          </a:prstGeom>
          <a:solidFill>
            <a:schemeClr val="accent2">
              <a:alpha val="56000"/>
            </a:schemeClr>
          </a:solidFill>
          <a:ln>
            <a:solidFill>
              <a:schemeClr val="tx1"/>
            </a:solidFill>
            <a:prstDash val="dash"/>
          </a:ln>
        </p:spPr>
        <p:style>
          <a:lnRef idx="2">
            <a:schemeClr val="accent2">
              <a:shade val="50000"/>
            </a:schemeClr>
          </a:lnRef>
          <a:fillRef idx="1">
            <a:schemeClr val="accent2"/>
          </a:fillRef>
          <a:effectRef idx="0">
            <a:schemeClr val="accent2"/>
          </a:effectRef>
          <a:fontRef idx="minor">
            <a:schemeClr val="lt1"/>
          </a:fontRef>
        </p:style>
        <p:txBody>
          <a:bodyPr lIns="82296" tIns="41148" rIns="82296" bIns="41148" rtlCol="0" anchor="ctr"/>
          <a:lstStyle/>
          <a:p>
            <a:pPr algn="ctr"/>
            <a:endParaRPr lang="en-US"/>
          </a:p>
        </p:txBody>
      </p:sp>
      <p:cxnSp>
        <p:nvCxnSpPr>
          <p:cNvPr id="7" name="Curved Connector 6"/>
          <p:cNvCxnSpPr>
            <a:stCxn id="57" idx="0"/>
            <a:endCxn id="41" idx="3"/>
          </p:cNvCxnSpPr>
          <p:nvPr/>
        </p:nvCxnSpPr>
        <p:spPr>
          <a:xfrm rot="16200000" flipV="1">
            <a:off x="6270276" y="4512845"/>
            <a:ext cx="847576" cy="924338"/>
          </a:xfrm>
          <a:prstGeom prst="curvedConnector3">
            <a:avLst/>
          </a:prstGeom>
          <a:ln>
            <a:solidFill>
              <a:schemeClr val="accent1">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45" name="Curved Connector 44"/>
          <p:cNvCxnSpPr>
            <a:stCxn id="57" idx="2"/>
            <a:endCxn id="39" idx="5"/>
          </p:cNvCxnSpPr>
          <p:nvPr/>
        </p:nvCxnSpPr>
        <p:spPr>
          <a:xfrm rot="10800000">
            <a:off x="5229765" y="5331822"/>
            <a:ext cx="1434027" cy="319393"/>
          </a:xfrm>
          <a:prstGeom prst="curvedConnector3">
            <a:avLst/>
          </a:prstGeom>
          <a:ln>
            <a:solidFill>
              <a:schemeClr val="accent1">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48" name="Curved Connector 47"/>
          <p:cNvCxnSpPr>
            <a:stCxn id="67" idx="2"/>
          </p:cNvCxnSpPr>
          <p:nvPr/>
        </p:nvCxnSpPr>
        <p:spPr>
          <a:xfrm rot="10800000">
            <a:off x="4267336" y="4095829"/>
            <a:ext cx="1641237" cy="385670"/>
          </a:xfrm>
          <a:prstGeom prst="curvedConnector3">
            <a:avLst>
              <a:gd name="adj1" fmla="val 50000"/>
            </a:avLst>
          </a:prstGeom>
          <a:ln>
            <a:solidFill>
              <a:schemeClr val="accent1">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52" name="Curved Connector 51"/>
          <p:cNvCxnSpPr>
            <a:stCxn id="71" idx="2"/>
            <a:endCxn id="40" idx="0"/>
          </p:cNvCxnSpPr>
          <p:nvPr/>
        </p:nvCxnSpPr>
        <p:spPr>
          <a:xfrm rot="10800000" flipV="1">
            <a:off x="1962430" y="4191932"/>
            <a:ext cx="1570241" cy="427903"/>
          </a:xfrm>
          <a:prstGeom prst="curvedConnector2">
            <a:avLst/>
          </a:prstGeom>
          <a:ln>
            <a:solidFill>
              <a:schemeClr val="accent1">
                <a:lumMod val="75000"/>
              </a:schemeClr>
            </a:solidFill>
            <a:tailEnd type="arrow"/>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2734184524"/>
      </p:ext>
    </p:extLst>
  </p:cSld>
  <p:clrMapOvr>
    <a:masterClrMapping/>
  </p:clrMapOvr>
  <mc:AlternateContent xmlns:mc="http://schemas.openxmlformats.org/markup-compatibility/2006" xmlns:p14="http://schemas.microsoft.com/office/powerpoint/2010/main">
    <mc:Choice Requires="p14">
      <p:transition p14:dur="0" advTm="78724"/>
    </mc:Choice>
    <mc:Fallback xmlns="">
      <p:transition advTm="7872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dissolve">
                                      <p:cBhvr>
                                        <p:cTn id="7" dur="500"/>
                                        <p:tgtEl>
                                          <p:spTgt spid="7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3"/>
                                        </p:tgtEl>
                                        <p:attrNameLst>
                                          <p:attrName>style.visibility</p:attrName>
                                        </p:attrNameLst>
                                      </p:cBhvr>
                                      <p:to>
                                        <p:strVal val="visible"/>
                                      </p:to>
                                    </p:set>
                                    <p:animEffect transition="in" filter="dissolve">
                                      <p:cBhvr>
                                        <p:cTn id="10" dur="500"/>
                                        <p:tgtEl>
                                          <p:spTgt spid="83"/>
                                        </p:tgtEl>
                                      </p:cBhvr>
                                    </p:animEffect>
                                  </p:childTnLst>
                                </p:cTn>
                              </p:par>
                              <p:par>
                                <p:cTn id="11" presetID="9" presetClass="entr" presetSubtype="0" fill="hold" nodeType="withEffect">
                                  <p:stCondLst>
                                    <p:cond delay="0"/>
                                  </p:stCondLst>
                                  <p:childTnLst>
                                    <p:set>
                                      <p:cBhvr>
                                        <p:cTn id="12" dur="1" fill="hold">
                                          <p:stCondLst>
                                            <p:cond delay="0"/>
                                          </p:stCondLst>
                                        </p:cTn>
                                        <p:tgtEl>
                                          <p:spTgt spid="82"/>
                                        </p:tgtEl>
                                        <p:attrNameLst>
                                          <p:attrName>style.visibility</p:attrName>
                                        </p:attrNameLst>
                                      </p:cBhvr>
                                      <p:to>
                                        <p:strVal val="visible"/>
                                      </p:to>
                                    </p:set>
                                    <p:animEffect transition="in" filter="dissolve">
                                      <p:cBhvr>
                                        <p:cTn id="13" dur="500"/>
                                        <p:tgtEl>
                                          <p:spTgt spid="82"/>
                                        </p:tgtEl>
                                      </p:cBhvr>
                                    </p:animEffect>
                                  </p:childTnLst>
                                </p:cTn>
                              </p:par>
                              <p:par>
                                <p:cTn id="14" presetID="9" presetClass="entr" presetSubtype="0" fill="hold" nodeType="withEffect">
                                  <p:stCondLst>
                                    <p:cond delay="0"/>
                                  </p:stCondLst>
                                  <p:childTnLst>
                                    <p:set>
                                      <p:cBhvr>
                                        <p:cTn id="15" dur="1" fill="hold">
                                          <p:stCondLst>
                                            <p:cond delay="0"/>
                                          </p:stCondLst>
                                        </p:cTn>
                                        <p:tgtEl>
                                          <p:spTgt spid="81"/>
                                        </p:tgtEl>
                                        <p:attrNameLst>
                                          <p:attrName>style.visibility</p:attrName>
                                        </p:attrNameLst>
                                      </p:cBhvr>
                                      <p:to>
                                        <p:strVal val="visible"/>
                                      </p:to>
                                    </p:set>
                                    <p:animEffect transition="in" filter="dissolve">
                                      <p:cBhvr>
                                        <p:cTn id="16" dur="500"/>
                                        <p:tgtEl>
                                          <p:spTgt spid="81"/>
                                        </p:tgtEl>
                                      </p:cBhvr>
                                    </p:animEffect>
                                  </p:childTnLst>
                                </p:cTn>
                              </p:par>
                              <p:par>
                                <p:cTn id="17" presetID="9" presetClass="entr" presetSubtype="0" fill="hold" nodeType="withEffect">
                                  <p:stCondLst>
                                    <p:cond delay="0"/>
                                  </p:stCondLst>
                                  <p:childTnLst>
                                    <p:set>
                                      <p:cBhvr>
                                        <p:cTn id="18" dur="1" fill="hold">
                                          <p:stCondLst>
                                            <p:cond delay="0"/>
                                          </p:stCondLst>
                                        </p:cTn>
                                        <p:tgtEl>
                                          <p:spTgt spid="78"/>
                                        </p:tgtEl>
                                        <p:attrNameLst>
                                          <p:attrName>style.visibility</p:attrName>
                                        </p:attrNameLst>
                                      </p:cBhvr>
                                      <p:to>
                                        <p:strVal val="visible"/>
                                      </p:to>
                                    </p:set>
                                    <p:animEffect transition="in" filter="dissolve">
                                      <p:cBhvr>
                                        <p:cTn id="19" dur="500"/>
                                        <p:tgtEl>
                                          <p:spTgt spid="78"/>
                                        </p:tgtEl>
                                      </p:cBhvr>
                                    </p:animEffect>
                                  </p:childTnLst>
                                </p:cTn>
                              </p:par>
                              <p:par>
                                <p:cTn id="20" presetID="9" presetClass="entr" presetSubtype="0" fill="hold" nodeType="with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dissolve">
                                      <p:cBhvr>
                                        <p:cTn id="22" dur="500"/>
                                        <p:tgtEl>
                                          <p:spTgt spid="76"/>
                                        </p:tgtEl>
                                      </p:cBhvr>
                                    </p:animEffect>
                                  </p:childTnLst>
                                </p:cTn>
                              </p:par>
                              <p:par>
                                <p:cTn id="23" presetID="9" presetClass="entr" presetSubtype="0" fill="hold" nodeType="withEffect">
                                  <p:stCondLst>
                                    <p:cond delay="0"/>
                                  </p:stCondLst>
                                  <p:childTnLst>
                                    <p:set>
                                      <p:cBhvr>
                                        <p:cTn id="24" dur="1" fill="hold">
                                          <p:stCondLst>
                                            <p:cond delay="0"/>
                                          </p:stCondLst>
                                        </p:cTn>
                                        <p:tgtEl>
                                          <p:spTgt spid="77"/>
                                        </p:tgtEl>
                                        <p:attrNameLst>
                                          <p:attrName>style.visibility</p:attrName>
                                        </p:attrNameLst>
                                      </p:cBhvr>
                                      <p:to>
                                        <p:strVal val="visible"/>
                                      </p:to>
                                    </p:set>
                                    <p:animEffect transition="in" filter="dissolve">
                                      <p:cBhvr>
                                        <p:cTn id="25" dur="500"/>
                                        <p:tgtEl>
                                          <p:spTgt spid="77"/>
                                        </p:tgtEl>
                                      </p:cBhvr>
                                    </p:animEffect>
                                  </p:childTnLst>
                                </p:cTn>
                              </p:par>
                              <p:par>
                                <p:cTn id="26" presetID="9" presetClass="entr" presetSubtype="0" fill="hold" nodeType="withEffect">
                                  <p:stCondLst>
                                    <p:cond delay="0"/>
                                  </p:stCondLst>
                                  <p:childTnLst>
                                    <p:set>
                                      <p:cBhvr>
                                        <p:cTn id="27" dur="1" fill="hold">
                                          <p:stCondLst>
                                            <p:cond delay="0"/>
                                          </p:stCondLst>
                                        </p:cTn>
                                        <p:tgtEl>
                                          <p:spTgt spid="80"/>
                                        </p:tgtEl>
                                        <p:attrNameLst>
                                          <p:attrName>style.visibility</p:attrName>
                                        </p:attrNameLst>
                                      </p:cBhvr>
                                      <p:to>
                                        <p:strVal val="visible"/>
                                      </p:to>
                                    </p:set>
                                    <p:animEffect transition="in" filter="dissolve">
                                      <p:cBhvr>
                                        <p:cTn id="28" dur="500"/>
                                        <p:tgtEl>
                                          <p:spTgt spid="80"/>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87"/>
                                        </p:tgtEl>
                                        <p:attrNameLst>
                                          <p:attrName>style.visibility</p:attrName>
                                        </p:attrNameLst>
                                      </p:cBhvr>
                                      <p:to>
                                        <p:strVal val="visible"/>
                                      </p:to>
                                    </p:set>
                                    <p:animEffect transition="in" filter="dissolve">
                                      <p:cBhvr>
                                        <p:cTn id="31" dur="500"/>
                                        <p:tgtEl>
                                          <p:spTgt spid="8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1" end="1"/>
                                            </p:txEl>
                                          </p:spTgt>
                                        </p:tgtEl>
                                        <p:attrNameLst>
                                          <p:attrName>style.visibility</p:attrName>
                                        </p:attrNameLst>
                                      </p:cBhvr>
                                      <p:to>
                                        <p:strVal val="visible"/>
                                      </p:to>
                                    </p:set>
                                    <p:animEffect transition="in" filter="fade">
                                      <p:cBhvr>
                                        <p:cTn id="36" dur="500"/>
                                        <p:tgtEl>
                                          <p:spTgt spid="3">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animEffect transition="in" filter="fade">
                                      <p:cBhvr>
                                        <p:cTn id="41" dur="500"/>
                                        <p:tgtEl>
                                          <p:spTgt spid="3">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500"/>
                                        <p:tgtEl>
                                          <p:spTgt spid="7"/>
                                        </p:tgtEl>
                                      </p:cBhvr>
                                    </p:animEffect>
                                  </p:childTnLst>
                                </p:cTn>
                              </p:par>
                              <p:par>
                                <p:cTn id="47" presetID="10" presetClass="entr" presetSubtype="0" fill="hold" nodeType="with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fade">
                                      <p:cBhvr>
                                        <p:cTn id="49" dur="500"/>
                                        <p:tgtEl>
                                          <p:spTgt spid="48"/>
                                        </p:tgtEl>
                                      </p:cBhvr>
                                    </p:animEffect>
                                  </p:childTnLst>
                                </p:cTn>
                              </p:par>
                              <p:par>
                                <p:cTn id="50" presetID="10"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500"/>
                                        <p:tgtEl>
                                          <p:spTgt spid="52"/>
                                        </p:tgtEl>
                                      </p:cBhvr>
                                    </p:animEffect>
                                  </p:childTnLst>
                                </p:cTn>
                              </p:par>
                              <p:par>
                                <p:cTn id="53" presetID="10" presetClass="entr" presetSubtype="0" fill="hold" nodeType="withEffect">
                                  <p:stCondLst>
                                    <p:cond delay="0"/>
                                  </p:stCondLst>
                                  <p:childTnLst>
                                    <p:set>
                                      <p:cBhvr>
                                        <p:cTn id="54" dur="1" fill="hold">
                                          <p:stCondLst>
                                            <p:cond delay="0"/>
                                          </p:stCondLst>
                                        </p:cTn>
                                        <p:tgtEl>
                                          <p:spTgt spid="45"/>
                                        </p:tgtEl>
                                        <p:attrNameLst>
                                          <p:attrName>style.visibility</p:attrName>
                                        </p:attrNameLst>
                                      </p:cBhvr>
                                      <p:to>
                                        <p:strVal val="visible"/>
                                      </p:to>
                                    </p:set>
                                    <p:animEffect transition="in" filter="fade">
                                      <p:cBhvr>
                                        <p:cTn id="55" dur="500"/>
                                        <p:tgtEl>
                                          <p:spTgt spid="45"/>
                                        </p:tgtEl>
                                      </p:cBhvr>
                                    </p:animEffect>
                                  </p:childTnLst>
                                </p:cTn>
                              </p:par>
                            </p:childTnLst>
                          </p:cTn>
                        </p:par>
                        <p:par>
                          <p:cTn id="56" fill="hold">
                            <p:stCondLst>
                              <p:cond delay="500"/>
                            </p:stCondLst>
                            <p:childTnLst>
                              <p:par>
                                <p:cTn id="57" presetID="18" presetClass="entr" presetSubtype="12"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strips(downLeft)">
                                      <p:cBhvr>
                                        <p:cTn id="59" dur="500"/>
                                        <p:tgtEl>
                                          <p:spTgt spid="41"/>
                                        </p:tgtEl>
                                      </p:cBhvr>
                                    </p:animEffect>
                                  </p:childTnLst>
                                </p:cTn>
                              </p:par>
                              <p:par>
                                <p:cTn id="60" presetID="18" presetClass="entr" presetSubtype="12" fill="hold" grpId="0" nodeType="with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strips(downLeft)">
                                      <p:cBhvr>
                                        <p:cTn id="62" dur="500"/>
                                        <p:tgtEl>
                                          <p:spTgt spid="39"/>
                                        </p:tgtEl>
                                      </p:cBhvr>
                                    </p:animEffect>
                                  </p:childTnLst>
                                </p:cTn>
                              </p:par>
                              <p:par>
                                <p:cTn id="63" presetID="18" presetClass="entr" presetSubtype="12" fill="hold" grpId="0" nodeType="withEffect">
                                  <p:stCondLst>
                                    <p:cond delay="0"/>
                                  </p:stCondLst>
                                  <p:childTnLst>
                                    <p:set>
                                      <p:cBhvr>
                                        <p:cTn id="64" dur="1" fill="hold">
                                          <p:stCondLst>
                                            <p:cond delay="0"/>
                                          </p:stCondLst>
                                        </p:cTn>
                                        <p:tgtEl>
                                          <p:spTgt spid="43"/>
                                        </p:tgtEl>
                                        <p:attrNameLst>
                                          <p:attrName>style.visibility</p:attrName>
                                        </p:attrNameLst>
                                      </p:cBhvr>
                                      <p:to>
                                        <p:strVal val="visible"/>
                                      </p:to>
                                    </p:set>
                                    <p:animEffect transition="in" filter="strips(downLeft)">
                                      <p:cBhvr>
                                        <p:cTn id="65" dur="500"/>
                                        <p:tgtEl>
                                          <p:spTgt spid="43"/>
                                        </p:tgtEl>
                                      </p:cBhvr>
                                    </p:animEffect>
                                  </p:childTnLst>
                                </p:cTn>
                              </p:par>
                              <p:par>
                                <p:cTn id="66" presetID="18" presetClass="entr" presetSubtype="12" fill="hold" grpId="0" nodeType="with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strips(downLeft)">
                                      <p:cBhvr>
                                        <p:cTn id="68" dur="500"/>
                                        <p:tgtEl>
                                          <p:spTgt spid="40"/>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fade">
                                      <p:cBhvr>
                                        <p:cTn id="73"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3" grpId="0" animBg="1"/>
      <p:bldP spid="79" grpId="0" animBg="1"/>
      <p:bldP spid="83" grpId="0" animBg="1"/>
      <p:bldP spid="87" grpId="0" animBg="1"/>
      <p:bldP spid="39" grpId="0" animBg="1"/>
      <p:bldP spid="40" grpId="0" animBg="1"/>
      <p:bldP spid="41"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B891A"/>
                </a:solidFill>
              </a:rPr>
              <a:t>DATA PLANE VERIFICATION: OPTIMIZATIONS</a:t>
            </a:r>
            <a:endParaRPr lang="en-US" dirty="0">
              <a:solidFill>
                <a:srgbClr val="0B891A"/>
              </a:solidFill>
            </a:endParaRPr>
          </a:p>
        </p:txBody>
      </p:sp>
      <p:sp>
        <p:nvSpPr>
          <p:cNvPr id="6" name="Rectangle 5"/>
          <p:cNvSpPr/>
          <p:nvPr/>
        </p:nvSpPr>
        <p:spPr>
          <a:xfrm>
            <a:off x="722313" y="422870"/>
            <a:ext cx="4572000" cy="2862322"/>
          </a:xfrm>
          <a:prstGeom prst="rect">
            <a:avLst/>
          </a:prstGeom>
        </p:spPr>
        <p:txBody>
          <a:bodyPr>
            <a:spAutoFit/>
          </a:bodyPr>
          <a:lstStyle/>
          <a:p>
            <a:pPr defTabSz="914400"/>
            <a:r>
              <a:rPr lang="en-US" dirty="0">
                <a:solidFill>
                  <a:schemeClr val="bg1">
                    <a:lumMod val="85000"/>
                  </a:schemeClr>
                </a:solidFill>
              </a:rPr>
              <a:t>Introduction to Formal Methods</a:t>
            </a:r>
          </a:p>
          <a:p>
            <a:pPr defTabSz="914400"/>
            <a:r>
              <a:rPr lang="en-US" dirty="0">
                <a:solidFill>
                  <a:srgbClr val="00B050"/>
                </a:solidFill>
              </a:rPr>
              <a:t>Data Plane Verification</a:t>
            </a:r>
          </a:p>
          <a:p>
            <a:pPr marL="285750" indent="-285750">
              <a:buFont typeface="Arial" panose="020B0604020202020204" pitchFamily="34" charset="0"/>
              <a:buChar char="•"/>
            </a:pPr>
            <a:r>
              <a:rPr lang="en-US" dirty="0"/>
              <a:t>One counterexample</a:t>
            </a:r>
          </a:p>
          <a:p>
            <a:pPr marL="285750" indent="-285750">
              <a:buFont typeface="Arial" panose="020B0604020202020204" pitchFamily="34" charset="0"/>
              <a:buChar char="•"/>
            </a:pPr>
            <a:r>
              <a:rPr lang="en-US" dirty="0"/>
              <a:t>All counterexamples</a:t>
            </a:r>
          </a:p>
          <a:p>
            <a:pPr marL="285750" indent="-285750">
              <a:buFont typeface="Arial" panose="020B0604020202020204" pitchFamily="34" charset="0"/>
              <a:buChar char="•"/>
            </a:pPr>
            <a:r>
              <a:rPr lang="en-US" b="1" dirty="0">
                <a:solidFill>
                  <a:srgbClr val="00B050"/>
                </a:solidFill>
              </a:rPr>
              <a:t>Optimizations</a:t>
            </a:r>
          </a:p>
          <a:p>
            <a:pPr marL="285750" indent="-285750">
              <a:buFont typeface="Arial" panose="020B0604020202020204" pitchFamily="34" charset="0"/>
              <a:buChar char="•"/>
            </a:pPr>
            <a:r>
              <a:rPr lang="en-US" dirty="0"/>
              <a:t>Adding Functionality</a:t>
            </a:r>
            <a:endParaRPr lang="en-US" dirty="0">
              <a:solidFill>
                <a:srgbClr val="00B050"/>
              </a:solidFill>
            </a:endParaRPr>
          </a:p>
          <a:p>
            <a:pPr defTabSz="914400"/>
            <a:r>
              <a:rPr lang="en-US" dirty="0">
                <a:solidFill>
                  <a:schemeClr val="bg1">
                    <a:lumMod val="85000"/>
                  </a:schemeClr>
                </a:solidFill>
              </a:rPr>
              <a:t>Data Plane Testing</a:t>
            </a:r>
          </a:p>
          <a:p>
            <a:pPr defTabSz="914400"/>
            <a:r>
              <a:rPr lang="en-US" dirty="0">
                <a:solidFill>
                  <a:schemeClr val="bg1">
                    <a:lumMod val="85000"/>
                  </a:schemeClr>
                </a:solidFill>
              </a:rPr>
              <a:t>Control Plane Verification</a:t>
            </a:r>
          </a:p>
          <a:p>
            <a:pPr defTabSz="914400"/>
            <a:r>
              <a:rPr lang="en-US" dirty="0">
                <a:solidFill>
                  <a:schemeClr val="bg1">
                    <a:lumMod val="75000"/>
                  </a:schemeClr>
                </a:solidFill>
              </a:rPr>
              <a:t>Control Plane Testing</a:t>
            </a:r>
          </a:p>
          <a:p>
            <a:pPr defTabSz="914400"/>
            <a:r>
              <a:rPr lang="en-US" dirty="0">
                <a:solidFill>
                  <a:schemeClr val="bg1">
                    <a:lumMod val="75000"/>
                  </a:schemeClr>
                </a:solidFill>
              </a:rPr>
              <a:t>Synthesis, Semantics</a:t>
            </a:r>
          </a:p>
        </p:txBody>
      </p:sp>
    </p:spTree>
    <p:extLst>
      <p:ext uri="{BB962C8B-B14F-4D97-AF65-F5344CB8AC3E}">
        <p14:creationId xmlns:p14="http://schemas.microsoft.com/office/powerpoint/2010/main" val="247726795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rgbClr val="0070C0"/>
                </a:solidFill>
                <a:effectLst>
                  <a:outerShdw blurRad="38100" dist="38100" dir="2700000" algn="tl">
                    <a:srgbClr val="000000">
                      <a:alpha val="43137"/>
                    </a:srgbClr>
                  </a:outerShdw>
                </a:effectLst>
              </a:rPr>
              <a:t>Scaling to Large Networks</a:t>
            </a:r>
            <a:endParaRPr lang="en-US" sz="4000" b="1"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551718" cy="4197927"/>
          </a:xfrm>
        </p:spPr>
        <p:txBody>
          <a:bodyPr/>
          <a:lstStyle/>
          <a:p>
            <a:pPr marL="0" indent="0">
              <a:buNone/>
            </a:pPr>
            <a:r>
              <a:rPr lang="en-US" sz="2400" dirty="0" smtClean="0">
                <a:solidFill>
                  <a:srgbClr val="00B050"/>
                </a:solidFill>
              </a:rPr>
              <a:t>Exploit:</a:t>
            </a:r>
            <a:endParaRPr lang="en-US" sz="2400" dirty="0">
              <a:solidFill>
                <a:srgbClr val="00B050"/>
              </a:solidFill>
            </a:endParaRPr>
          </a:p>
          <a:p>
            <a:pPr marL="0" indent="0">
              <a:buNone/>
            </a:pPr>
            <a:r>
              <a:rPr lang="en-US" sz="2400" dirty="0" err="1" smtClean="0"/>
              <a:t>Incrementality</a:t>
            </a:r>
            <a:r>
              <a:rPr lang="en-US" sz="2400" dirty="0" smtClean="0"/>
              <a:t>  					   [</a:t>
            </a:r>
            <a:r>
              <a:rPr lang="en-US" sz="2400" dirty="0" err="1" smtClean="0"/>
              <a:t>Kazemian</a:t>
            </a:r>
            <a:r>
              <a:rPr lang="en-US" sz="2400" dirty="0" smtClean="0"/>
              <a:t> 13]</a:t>
            </a:r>
          </a:p>
          <a:p>
            <a:pPr lvl="1"/>
            <a:r>
              <a:rPr lang="en-US" sz="2400" dirty="0" smtClean="0"/>
              <a:t>Only small parts of program change on rule change</a:t>
            </a:r>
          </a:p>
          <a:p>
            <a:pPr marL="0" indent="0">
              <a:buNone/>
            </a:pPr>
            <a:r>
              <a:rPr lang="en-US" sz="2400" dirty="0"/>
              <a:t>Local Checking                                                          	 [Jayaraman 15]</a:t>
            </a:r>
          </a:p>
          <a:p>
            <a:pPr lvl="1"/>
            <a:r>
              <a:rPr lang="en-US" sz="2400" dirty="0"/>
              <a:t>Suffices in structured data </a:t>
            </a:r>
            <a:r>
              <a:rPr lang="en-US" sz="2400" dirty="0" smtClean="0"/>
              <a:t>centers</a:t>
            </a:r>
          </a:p>
          <a:p>
            <a:pPr marL="0" indent="0">
              <a:buNone/>
            </a:pPr>
            <a:r>
              <a:rPr lang="en-US" sz="2400" dirty="0" smtClean="0"/>
              <a:t>Equivalence Classes 			    	 [Khurshid 13, Yang 13]</a:t>
            </a:r>
          </a:p>
          <a:p>
            <a:pPr lvl="1"/>
            <a:r>
              <a:rPr lang="en-US" sz="2400" dirty="0" smtClean="0"/>
              <a:t>Number of header equivalence classes is small</a:t>
            </a:r>
          </a:p>
          <a:p>
            <a:pPr marL="0" indent="0">
              <a:buNone/>
            </a:pPr>
            <a:r>
              <a:rPr lang="en-US" sz="2400" dirty="0" smtClean="0"/>
              <a:t>Symmetries 					   	       [Plotkin 15]</a:t>
            </a:r>
          </a:p>
          <a:p>
            <a:pPr lvl="1"/>
            <a:r>
              <a:rPr lang="en-US" sz="2400" dirty="0" smtClean="0"/>
              <a:t>Many rules and boxes are repeated (redundancy)</a:t>
            </a:r>
            <a:endParaRPr lang="en-US" sz="2400" dirty="0"/>
          </a:p>
        </p:txBody>
      </p:sp>
    </p:spTree>
    <p:extLst>
      <p:ext uri="{BB962C8B-B14F-4D97-AF65-F5344CB8AC3E}">
        <p14:creationId xmlns:p14="http://schemas.microsoft.com/office/powerpoint/2010/main" val="65615741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6" name="Straight Connector 335"/>
          <p:cNvCxnSpPr/>
          <p:nvPr/>
        </p:nvCxnSpPr>
        <p:spPr>
          <a:xfrm flipH="1">
            <a:off x="4216501" y="2195500"/>
            <a:ext cx="617442" cy="1"/>
          </a:xfrm>
          <a:prstGeom prst="line">
            <a:avLst/>
          </a:prstGeom>
        </p:spPr>
        <p:style>
          <a:lnRef idx="2">
            <a:schemeClr val="dk1"/>
          </a:lnRef>
          <a:fillRef idx="0">
            <a:schemeClr val="dk1"/>
          </a:fillRef>
          <a:effectRef idx="1">
            <a:schemeClr val="dk1"/>
          </a:effectRef>
          <a:fontRef idx="minor">
            <a:schemeClr val="tx1"/>
          </a:fontRef>
        </p:style>
      </p:cxnSp>
      <p:cxnSp>
        <p:nvCxnSpPr>
          <p:cNvPr id="288" name="Straight Connector 287"/>
          <p:cNvCxnSpPr/>
          <p:nvPr/>
        </p:nvCxnSpPr>
        <p:spPr>
          <a:xfrm flipH="1" flipV="1">
            <a:off x="2527988" y="2097875"/>
            <a:ext cx="741180" cy="184578"/>
          </a:xfrm>
          <a:prstGeom prst="line">
            <a:avLst/>
          </a:prstGeom>
        </p:spPr>
        <p:style>
          <a:lnRef idx="2">
            <a:schemeClr val="dk1"/>
          </a:lnRef>
          <a:fillRef idx="0">
            <a:schemeClr val="dk1"/>
          </a:fillRef>
          <a:effectRef idx="1">
            <a:schemeClr val="dk1"/>
          </a:effectRef>
          <a:fontRef idx="minor">
            <a:schemeClr val="tx1"/>
          </a:fontRef>
        </p:style>
      </p:cxnSp>
      <p:cxnSp>
        <p:nvCxnSpPr>
          <p:cNvPr id="283" name="Straight Connector 282"/>
          <p:cNvCxnSpPr/>
          <p:nvPr/>
        </p:nvCxnSpPr>
        <p:spPr>
          <a:xfrm flipH="1" flipV="1">
            <a:off x="5909900" y="2373817"/>
            <a:ext cx="522653" cy="152400"/>
          </a:xfrm>
          <a:prstGeom prst="line">
            <a:avLst/>
          </a:prstGeom>
        </p:spPr>
        <p:style>
          <a:lnRef idx="2">
            <a:schemeClr val="dk1"/>
          </a:lnRef>
          <a:fillRef idx="0">
            <a:schemeClr val="dk1"/>
          </a:fillRef>
          <a:effectRef idx="1">
            <a:schemeClr val="dk1"/>
          </a:effectRef>
          <a:fontRef idx="minor">
            <a:schemeClr val="tx1"/>
          </a:fontRef>
        </p:style>
      </p:cxnSp>
      <p:cxnSp>
        <p:nvCxnSpPr>
          <p:cNvPr id="256" name="Straight Connector 255"/>
          <p:cNvCxnSpPr/>
          <p:nvPr/>
        </p:nvCxnSpPr>
        <p:spPr>
          <a:xfrm flipH="1" flipV="1">
            <a:off x="5060050" y="2218087"/>
            <a:ext cx="849850" cy="155730"/>
          </a:xfrm>
          <a:prstGeom prst="line">
            <a:avLst/>
          </a:prstGeom>
        </p:spPr>
        <p:style>
          <a:lnRef idx="2">
            <a:schemeClr val="dk1"/>
          </a:lnRef>
          <a:fillRef idx="0">
            <a:schemeClr val="dk1"/>
          </a:fillRef>
          <a:effectRef idx="1">
            <a:schemeClr val="dk1"/>
          </a:effectRef>
          <a:fontRef idx="minor">
            <a:schemeClr val="tx1"/>
          </a:fontRef>
        </p:style>
      </p:cxnSp>
      <p:cxnSp>
        <p:nvCxnSpPr>
          <p:cNvPr id="114" name="Straight Connector 113"/>
          <p:cNvCxnSpPr/>
          <p:nvPr/>
        </p:nvCxnSpPr>
        <p:spPr>
          <a:xfrm flipH="1">
            <a:off x="4548368" y="2218087"/>
            <a:ext cx="350716" cy="806107"/>
          </a:xfrm>
          <a:prstGeom prst="line">
            <a:avLst/>
          </a:prstGeom>
        </p:spPr>
        <p:style>
          <a:lnRef idx="2">
            <a:schemeClr val="dk1"/>
          </a:lnRef>
          <a:fillRef idx="0">
            <a:schemeClr val="dk1"/>
          </a:fillRef>
          <a:effectRef idx="1">
            <a:schemeClr val="dk1"/>
          </a:effectRef>
          <a:fontRef idx="minor">
            <a:schemeClr val="tx1"/>
          </a:fontRef>
        </p:style>
      </p:cxnSp>
      <p:cxnSp>
        <p:nvCxnSpPr>
          <p:cNvPr id="12" name="Straight Connector 11"/>
          <p:cNvCxnSpPr/>
          <p:nvPr/>
        </p:nvCxnSpPr>
        <p:spPr>
          <a:xfrm flipH="1">
            <a:off x="3917905" y="2282453"/>
            <a:ext cx="146195" cy="447683"/>
          </a:xfrm>
          <a:prstGeom prst="line">
            <a:avLst/>
          </a:prstGeom>
        </p:spPr>
        <p:style>
          <a:lnRef idx="2">
            <a:schemeClr val="dk1"/>
          </a:lnRef>
          <a:fillRef idx="0">
            <a:schemeClr val="dk1"/>
          </a:fillRef>
          <a:effectRef idx="1">
            <a:schemeClr val="dk1"/>
          </a:effectRef>
          <a:fontRef idx="minor">
            <a:schemeClr val="tx1"/>
          </a:fontRef>
        </p:style>
      </p:cxnSp>
      <p:cxnSp>
        <p:nvCxnSpPr>
          <p:cNvPr id="34" name="Straight Connector 33"/>
          <p:cNvCxnSpPr/>
          <p:nvPr/>
        </p:nvCxnSpPr>
        <p:spPr>
          <a:xfrm flipH="1" flipV="1">
            <a:off x="4000140" y="2803301"/>
            <a:ext cx="548228" cy="239093"/>
          </a:xfrm>
          <a:prstGeom prst="line">
            <a:avLst/>
          </a:prstGeom>
        </p:spPr>
        <p:style>
          <a:lnRef idx="2">
            <a:schemeClr val="dk1"/>
          </a:lnRef>
          <a:fillRef idx="0">
            <a:schemeClr val="dk1"/>
          </a:fillRef>
          <a:effectRef idx="1">
            <a:schemeClr val="dk1"/>
          </a:effectRef>
          <a:fontRef idx="minor">
            <a:schemeClr val="tx1"/>
          </a:fontRef>
        </p:style>
      </p:cxnSp>
      <p:cxnSp>
        <p:nvCxnSpPr>
          <p:cNvPr id="37" name="Straight Connector 36"/>
          <p:cNvCxnSpPr/>
          <p:nvPr/>
        </p:nvCxnSpPr>
        <p:spPr>
          <a:xfrm flipH="1">
            <a:off x="4630604" y="3024194"/>
            <a:ext cx="906444" cy="18200"/>
          </a:xfrm>
          <a:prstGeom prst="line">
            <a:avLst/>
          </a:prstGeom>
        </p:spPr>
        <p:style>
          <a:lnRef idx="2">
            <a:schemeClr val="dk1"/>
          </a:lnRef>
          <a:fillRef idx="0">
            <a:schemeClr val="dk1"/>
          </a:fillRef>
          <a:effectRef idx="1">
            <a:schemeClr val="dk1"/>
          </a:effectRef>
          <a:fontRef idx="minor">
            <a:schemeClr val="tx1"/>
          </a:fontRef>
        </p:style>
      </p:cxnSp>
      <p:cxnSp>
        <p:nvCxnSpPr>
          <p:cNvPr id="40" name="Straight Connector 39"/>
          <p:cNvCxnSpPr/>
          <p:nvPr/>
        </p:nvCxnSpPr>
        <p:spPr>
          <a:xfrm flipH="1" flipV="1">
            <a:off x="5060050" y="2282453"/>
            <a:ext cx="575639" cy="826842"/>
          </a:xfrm>
          <a:prstGeom prst="line">
            <a:avLst/>
          </a:prstGeom>
        </p:spPr>
        <p:style>
          <a:lnRef idx="2">
            <a:schemeClr val="dk1"/>
          </a:lnRef>
          <a:fillRef idx="0">
            <a:schemeClr val="dk1"/>
          </a:fillRef>
          <a:effectRef idx="1">
            <a:schemeClr val="dk1"/>
          </a:effectRef>
          <a:fontRef idx="minor">
            <a:schemeClr val="tx1"/>
          </a:fontRef>
        </p:style>
      </p:cxnSp>
      <p:cxnSp>
        <p:nvCxnSpPr>
          <p:cNvPr id="47" name="Straight Connector 46"/>
          <p:cNvCxnSpPr/>
          <p:nvPr/>
        </p:nvCxnSpPr>
        <p:spPr>
          <a:xfrm flipH="1">
            <a:off x="3269168" y="2803301"/>
            <a:ext cx="648737" cy="305994"/>
          </a:xfrm>
          <a:prstGeom prst="line">
            <a:avLst/>
          </a:prstGeom>
        </p:spPr>
        <p:style>
          <a:lnRef idx="2">
            <a:schemeClr val="dk1"/>
          </a:lnRef>
          <a:fillRef idx="0">
            <a:schemeClr val="dk1"/>
          </a:fillRef>
          <a:effectRef idx="1">
            <a:schemeClr val="dk1"/>
          </a:effectRef>
          <a:fontRef idx="minor">
            <a:schemeClr val="tx1"/>
          </a:fontRef>
        </p:style>
      </p:cxnSp>
      <p:cxnSp>
        <p:nvCxnSpPr>
          <p:cNvPr id="50" name="Straight Connector 49"/>
          <p:cNvCxnSpPr/>
          <p:nvPr/>
        </p:nvCxnSpPr>
        <p:spPr>
          <a:xfrm flipH="1" flipV="1">
            <a:off x="4064100" y="2282453"/>
            <a:ext cx="484269" cy="741741"/>
          </a:xfrm>
          <a:prstGeom prst="line">
            <a:avLst/>
          </a:prstGeom>
        </p:spPr>
        <p:style>
          <a:lnRef idx="2">
            <a:schemeClr val="dk1"/>
          </a:lnRef>
          <a:fillRef idx="0">
            <a:schemeClr val="dk1"/>
          </a:fillRef>
          <a:effectRef idx="1">
            <a:schemeClr val="dk1"/>
          </a:effectRef>
          <a:fontRef idx="minor">
            <a:schemeClr val="tx1"/>
          </a:fontRef>
        </p:style>
      </p:cxnSp>
      <p:cxnSp>
        <p:nvCxnSpPr>
          <p:cNvPr id="55" name="Straight Connector 54"/>
          <p:cNvCxnSpPr/>
          <p:nvPr/>
        </p:nvCxnSpPr>
        <p:spPr>
          <a:xfrm flipH="1">
            <a:off x="5680086" y="2373817"/>
            <a:ext cx="195511" cy="668576"/>
          </a:xfrm>
          <a:prstGeom prst="line">
            <a:avLst/>
          </a:prstGeom>
        </p:spPr>
        <p:style>
          <a:lnRef idx="2">
            <a:schemeClr val="dk1"/>
          </a:lnRef>
          <a:fillRef idx="0">
            <a:schemeClr val="dk1"/>
          </a:fillRef>
          <a:effectRef idx="1">
            <a:schemeClr val="dk1"/>
          </a:effectRef>
          <a:fontRef idx="minor">
            <a:schemeClr val="tx1"/>
          </a:fontRef>
        </p:style>
      </p:cxnSp>
      <p:cxnSp>
        <p:nvCxnSpPr>
          <p:cNvPr id="58" name="Straight Connector 57"/>
          <p:cNvCxnSpPr/>
          <p:nvPr/>
        </p:nvCxnSpPr>
        <p:spPr>
          <a:xfrm flipH="1">
            <a:off x="3238126" y="2373817"/>
            <a:ext cx="31042" cy="686849"/>
          </a:xfrm>
          <a:prstGeom prst="line">
            <a:avLst/>
          </a:prstGeom>
        </p:spPr>
        <p:style>
          <a:lnRef idx="2">
            <a:schemeClr val="dk1"/>
          </a:lnRef>
          <a:fillRef idx="0">
            <a:schemeClr val="dk1"/>
          </a:fillRef>
          <a:effectRef idx="1">
            <a:schemeClr val="dk1"/>
          </a:effectRef>
          <a:fontRef idx="minor">
            <a:schemeClr val="tx1"/>
          </a:fontRef>
        </p:style>
      </p:cxnSp>
      <p:cxnSp>
        <p:nvCxnSpPr>
          <p:cNvPr id="65" name="Straight Connector 64"/>
          <p:cNvCxnSpPr/>
          <p:nvPr/>
        </p:nvCxnSpPr>
        <p:spPr>
          <a:xfrm flipH="1">
            <a:off x="3269168" y="2282453"/>
            <a:ext cx="730972" cy="91364"/>
          </a:xfrm>
          <a:prstGeom prst="line">
            <a:avLst/>
          </a:prstGeom>
        </p:spPr>
        <p:style>
          <a:lnRef idx="2">
            <a:schemeClr val="dk1"/>
          </a:lnRef>
          <a:fillRef idx="0">
            <a:schemeClr val="dk1"/>
          </a:fillRef>
          <a:effectRef idx="1">
            <a:schemeClr val="dk1"/>
          </a:effectRef>
          <a:fontRef idx="minor">
            <a:schemeClr val="tx1"/>
          </a:fontRef>
        </p:style>
      </p:cxnSp>
      <p:sp>
        <p:nvSpPr>
          <p:cNvPr id="2" name="Title 1"/>
          <p:cNvSpPr>
            <a:spLocks noGrp="1"/>
          </p:cNvSpPr>
          <p:nvPr>
            <p:ph type="title"/>
          </p:nvPr>
        </p:nvSpPr>
        <p:spPr>
          <a:xfrm>
            <a:off x="457199" y="274638"/>
            <a:ext cx="8564137" cy="1143000"/>
          </a:xfrm>
        </p:spPr>
        <p:txBody>
          <a:bodyPr>
            <a:normAutofit fontScale="90000"/>
          </a:bodyPr>
          <a:lstStyle/>
          <a:p>
            <a:r>
              <a:rPr lang="en-US" b="1" dirty="0" smtClean="0">
                <a:solidFill>
                  <a:srgbClr val="0070C0"/>
                </a:solidFill>
                <a:effectLst>
                  <a:outerShdw blurRad="38100" dist="38100" dir="2700000" algn="tl">
                    <a:srgbClr val="000000">
                      <a:alpha val="43137"/>
                    </a:srgbClr>
                  </a:outerShdw>
                </a:effectLst>
              </a:rPr>
              <a:t>Exploiting </a:t>
            </a:r>
            <a:r>
              <a:rPr lang="en-US" b="1" dirty="0" err="1" smtClean="0">
                <a:solidFill>
                  <a:srgbClr val="0070C0"/>
                </a:solidFill>
                <a:effectLst>
                  <a:outerShdw blurRad="38100" dist="38100" dir="2700000" algn="tl">
                    <a:srgbClr val="000000">
                      <a:alpha val="43137"/>
                    </a:srgbClr>
                  </a:outerShdw>
                </a:effectLst>
              </a:rPr>
              <a:t>incremantality</a:t>
            </a:r>
            <a:r>
              <a:rPr lang="en-US" b="1" dirty="0" smtClean="0">
                <a:solidFill>
                  <a:srgbClr val="0070C0"/>
                </a:solidFill>
                <a:effectLst>
                  <a:outerShdw blurRad="38100" dist="38100" dir="2700000" algn="tl">
                    <a:srgbClr val="000000">
                      <a:alpha val="43137"/>
                    </a:srgbClr>
                  </a:outerShdw>
                </a:effectLst>
              </a:rPr>
              <a:t>: </a:t>
            </a:r>
            <a:r>
              <a:rPr lang="en-US" b="1" dirty="0" err="1" smtClean="0">
                <a:solidFill>
                  <a:srgbClr val="0070C0"/>
                </a:solidFill>
                <a:effectLst>
                  <a:outerShdw blurRad="38100" dist="38100" dir="2700000" algn="tl">
                    <a:srgbClr val="000000">
                      <a:alpha val="43137"/>
                    </a:srgbClr>
                  </a:outerShdw>
                </a:effectLst>
              </a:rPr>
              <a:t>NetPlumber</a:t>
            </a:r>
            <a:r>
              <a:rPr lang="en-US" b="1" dirty="0" smtClean="0">
                <a:solidFill>
                  <a:srgbClr val="0070C0"/>
                </a:solidFill>
                <a:effectLst>
                  <a:outerShdw blurRad="38100" dist="38100" dir="2700000" algn="tl">
                    <a:srgbClr val="000000">
                      <a:alpha val="43137"/>
                    </a:srgbClr>
                  </a:outerShdw>
                </a:effectLst>
              </a:rPr>
              <a:t> </a:t>
            </a:r>
            <a:r>
              <a:rPr lang="en-US" dirty="0" smtClean="0"/>
              <a:t>[</a:t>
            </a:r>
            <a:r>
              <a:rPr lang="en-US" dirty="0" err="1" smtClean="0"/>
              <a:t>Kazemian</a:t>
            </a:r>
            <a:r>
              <a:rPr lang="en-US" dirty="0" smtClean="0"/>
              <a:t> 13]</a:t>
            </a:r>
            <a:endParaRPr lang="en-US" dirty="0"/>
          </a:p>
        </p:txBody>
      </p:sp>
      <p:sp>
        <p:nvSpPr>
          <p:cNvPr id="5" name="Slide Number Placeholder 4"/>
          <p:cNvSpPr>
            <a:spLocks noGrp="1"/>
          </p:cNvSpPr>
          <p:nvPr>
            <p:ph type="sldNum" sz="quarter" idx="12"/>
          </p:nvPr>
        </p:nvSpPr>
        <p:spPr/>
        <p:txBody>
          <a:bodyPr/>
          <a:lstStyle/>
          <a:p>
            <a:fld id="{57D92C16-8AE8-1B4F-9331-F4A89351A681}" type="slidenum">
              <a:rPr lang="en-US" smtClean="0"/>
              <a:t>67</a:t>
            </a:fld>
            <a:endParaRPr lang="en-US"/>
          </a:p>
        </p:txBody>
      </p:sp>
      <p:pic>
        <p:nvPicPr>
          <p:cNvPr id="7" name="Picture 6" descr="router.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89690" y="2803301"/>
            <a:ext cx="485907" cy="496455"/>
          </a:xfrm>
          <a:prstGeom prst="rect">
            <a:avLst/>
          </a:prstGeom>
        </p:spPr>
      </p:pic>
      <p:pic>
        <p:nvPicPr>
          <p:cNvPr id="25" name="Picture 24" descr="router.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70498" y="2527739"/>
            <a:ext cx="485907" cy="496455"/>
          </a:xfrm>
          <a:prstGeom prst="rect">
            <a:avLst/>
          </a:prstGeom>
        </p:spPr>
      </p:pic>
      <p:pic>
        <p:nvPicPr>
          <p:cNvPr id="26" name="Picture 25" descr="router.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2766" y="1945474"/>
            <a:ext cx="485907" cy="496455"/>
          </a:xfrm>
          <a:prstGeom prst="rect">
            <a:avLst/>
          </a:prstGeom>
        </p:spPr>
      </p:pic>
      <p:pic>
        <p:nvPicPr>
          <p:cNvPr id="27" name="Picture 26" descr="router.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86189" y="2803301"/>
            <a:ext cx="485907" cy="496455"/>
          </a:xfrm>
          <a:prstGeom prst="rect">
            <a:avLst/>
          </a:prstGeom>
        </p:spPr>
      </p:pic>
      <p:pic>
        <p:nvPicPr>
          <p:cNvPr id="28" name="Picture 27" descr="router.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00282" y="1945474"/>
            <a:ext cx="485907" cy="496455"/>
          </a:xfrm>
          <a:prstGeom prst="rect">
            <a:avLst/>
          </a:prstGeom>
        </p:spPr>
      </p:pic>
      <p:pic>
        <p:nvPicPr>
          <p:cNvPr id="29" name="Picture 28" descr="router.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47729" y="2836682"/>
            <a:ext cx="485907" cy="496455"/>
          </a:xfrm>
          <a:prstGeom prst="rect">
            <a:avLst/>
          </a:prstGeom>
        </p:spPr>
      </p:pic>
      <p:pic>
        <p:nvPicPr>
          <p:cNvPr id="53" name="Picture 52" descr="router.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26214" y="2049483"/>
            <a:ext cx="485907" cy="496455"/>
          </a:xfrm>
          <a:prstGeom prst="rect">
            <a:avLst/>
          </a:prstGeom>
        </p:spPr>
      </p:pic>
      <p:pic>
        <p:nvPicPr>
          <p:cNvPr id="54" name="Picture 53" descr="router.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32643" y="2097874"/>
            <a:ext cx="485907" cy="496455"/>
          </a:xfrm>
          <a:prstGeom prst="rect">
            <a:avLst/>
          </a:prstGeom>
        </p:spPr>
      </p:pic>
      <p:sp>
        <p:nvSpPr>
          <p:cNvPr id="69" name="Rectangle 68"/>
          <p:cNvSpPr/>
          <p:nvPr/>
        </p:nvSpPr>
        <p:spPr>
          <a:xfrm>
            <a:off x="1809084" y="3500855"/>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0" name="Rectangle 69"/>
          <p:cNvSpPr/>
          <p:nvPr/>
        </p:nvSpPr>
        <p:spPr>
          <a:xfrm>
            <a:off x="1809084" y="3726349"/>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2" name="Rectangle 71"/>
          <p:cNvSpPr/>
          <p:nvPr/>
        </p:nvSpPr>
        <p:spPr>
          <a:xfrm>
            <a:off x="1809084" y="4368815"/>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3" name="Rectangle 72"/>
          <p:cNvSpPr/>
          <p:nvPr/>
        </p:nvSpPr>
        <p:spPr>
          <a:xfrm>
            <a:off x="1809084" y="3755285"/>
            <a:ext cx="301525" cy="714034"/>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lnSpc>
                <a:spcPct val="50000"/>
              </a:lnSpc>
            </a:pPr>
            <a:r>
              <a:rPr lang="en-US" dirty="0" smtClean="0">
                <a:solidFill>
                  <a:srgbClr val="000000"/>
                </a:solidFill>
              </a:rPr>
              <a:t>.</a:t>
            </a:r>
          </a:p>
          <a:p>
            <a:pPr algn="ctr">
              <a:lnSpc>
                <a:spcPct val="50000"/>
              </a:lnSpc>
            </a:pPr>
            <a:r>
              <a:rPr lang="en-US" dirty="0" smtClean="0">
                <a:solidFill>
                  <a:srgbClr val="000000"/>
                </a:solidFill>
              </a:rPr>
              <a:t>.</a:t>
            </a:r>
          </a:p>
          <a:p>
            <a:pPr algn="ctr">
              <a:lnSpc>
                <a:spcPct val="50000"/>
              </a:lnSpc>
            </a:pPr>
            <a:r>
              <a:rPr lang="en-US" dirty="0">
                <a:solidFill>
                  <a:srgbClr val="000000"/>
                </a:solidFill>
              </a:rPr>
              <a:t>.</a:t>
            </a:r>
          </a:p>
        </p:txBody>
      </p:sp>
      <p:sp>
        <p:nvSpPr>
          <p:cNvPr id="75" name="Rectangle 74"/>
          <p:cNvSpPr/>
          <p:nvPr/>
        </p:nvSpPr>
        <p:spPr>
          <a:xfrm>
            <a:off x="1751930" y="3415712"/>
            <a:ext cx="413503" cy="1190649"/>
          </a:xfrm>
          <a:prstGeom prst="rect">
            <a:avLst/>
          </a:prstGeom>
          <a:noFill/>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17" name="Rectangle 116"/>
          <p:cNvSpPr/>
          <p:nvPr/>
        </p:nvSpPr>
        <p:spPr>
          <a:xfrm>
            <a:off x="2527988" y="4923213"/>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18" name="Rectangle 117"/>
          <p:cNvSpPr/>
          <p:nvPr/>
        </p:nvSpPr>
        <p:spPr>
          <a:xfrm>
            <a:off x="2527988" y="5148707"/>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19" name="Rectangle 118"/>
          <p:cNvSpPr/>
          <p:nvPr/>
        </p:nvSpPr>
        <p:spPr>
          <a:xfrm>
            <a:off x="2527988" y="5791173"/>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20" name="Rectangle 119"/>
          <p:cNvSpPr/>
          <p:nvPr/>
        </p:nvSpPr>
        <p:spPr>
          <a:xfrm>
            <a:off x="2527988" y="5177643"/>
            <a:ext cx="301525" cy="714034"/>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lnSpc>
                <a:spcPct val="50000"/>
              </a:lnSpc>
            </a:pPr>
            <a:r>
              <a:rPr lang="en-US" dirty="0" smtClean="0">
                <a:solidFill>
                  <a:srgbClr val="000000"/>
                </a:solidFill>
              </a:rPr>
              <a:t>.</a:t>
            </a:r>
          </a:p>
          <a:p>
            <a:pPr algn="ctr">
              <a:lnSpc>
                <a:spcPct val="50000"/>
              </a:lnSpc>
            </a:pPr>
            <a:r>
              <a:rPr lang="en-US" dirty="0" smtClean="0">
                <a:solidFill>
                  <a:srgbClr val="000000"/>
                </a:solidFill>
              </a:rPr>
              <a:t>.</a:t>
            </a:r>
          </a:p>
          <a:p>
            <a:pPr algn="ctr">
              <a:lnSpc>
                <a:spcPct val="50000"/>
              </a:lnSpc>
            </a:pPr>
            <a:r>
              <a:rPr lang="en-US" dirty="0">
                <a:solidFill>
                  <a:srgbClr val="000000"/>
                </a:solidFill>
              </a:rPr>
              <a:t>.</a:t>
            </a:r>
          </a:p>
        </p:txBody>
      </p:sp>
      <p:sp>
        <p:nvSpPr>
          <p:cNvPr id="121" name="Rectangle 120"/>
          <p:cNvSpPr/>
          <p:nvPr/>
        </p:nvSpPr>
        <p:spPr>
          <a:xfrm>
            <a:off x="2470834" y="4838070"/>
            <a:ext cx="413503" cy="1190649"/>
          </a:xfrm>
          <a:prstGeom prst="rect">
            <a:avLst/>
          </a:prstGeom>
          <a:noFill/>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22" name="Rectangle 121"/>
          <p:cNvSpPr/>
          <p:nvPr/>
        </p:nvSpPr>
        <p:spPr>
          <a:xfrm>
            <a:off x="2984271" y="3426295"/>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23" name="Rectangle 122"/>
          <p:cNvSpPr/>
          <p:nvPr/>
        </p:nvSpPr>
        <p:spPr>
          <a:xfrm>
            <a:off x="2984271" y="3651789"/>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24" name="Rectangle 123"/>
          <p:cNvSpPr/>
          <p:nvPr/>
        </p:nvSpPr>
        <p:spPr>
          <a:xfrm>
            <a:off x="2984271" y="4294255"/>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25" name="Rectangle 124"/>
          <p:cNvSpPr/>
          <p:nvPr/>
        </p:nvSpPr>
        <p:spPr>
          <a:xfrm>
            <a:off x="2984271" y="3680725"/>
            <a:ext cx="301525" cy="714034"/>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lnSpc>
                <a:spcPct val="50000"/>
              </a:lnSpc>
            </a:pPr>
            <a:r>
              <a:rPr lang="en-US" dirty="0" smtClean="0">
                <a:solidFill>
                  <a:srgbClr val="000000"/>
                </a:solidFill>
              </a:rPr>
              <a:t>.</a:t>
            </a:r>
          </a:p>
          <a:p>
            <a:pPr algn="ctr">
              <a:lnSpc>
                <a:spcPct val="50000"/>
              </a:lnSpc>
            </a:pPr>
            <a:r>
              <a:rPr lang="en-US" dirty="0" smtClean="0">
                <a:solidFill>
                  <a:srgbClr val="000000"/>
                </a:solidFill>
              </a:rPr>
              <a:t>.</a:t>
            </a:r>
          </a:p>
          <a:p>
            <a:pPr algn="ctr">
              <a:lnSpc>
                <a:spcPct val="50000"/>
              </a:lnSpc>
            </a:pPr>
            <a:r>
              <a:rPr lang="en-US" dirty="0">
                <a:solidFill>
                  <a:srgbClr val="000000"/>
                </a:solidFill>
              </a:rPr>
              <a:t>.</a:t>
            </a:r>
          </a:p>
        </p:txBody>
      </p:sp>
      <p:sp>
        <p:nvSpPr>
          <p:cNvPr id="126" name="Rectangle 125"/>
          <p:cNvSpPr/>
          <p:nvPr/>
        </p:nvSpPr>
        <p:spPr>
          <a:xfrm>
            <a:off x="2927117" y="3341152"/>
            <a:ext cx="413503" cy="1190649"/>
          </a:xfrm>
          <a:prstGeom prst="rect">
            <a:avLst/>
          </a:prstGeom>
          <a:noFill/>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27" name="Rectangle 126"/>
          <p:cNvSpPr/>
          <p:nvPr/>
        </p:nvSpPr>
        <p:spPr>
          <a:xfrm>
            <a:off x="3594694" y="4744860"/>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28" name="Rectangle 127"/>
          <p:cNvSpPr/>
          <p:nvPr/>
        </p:nvSpPr>
        <p:spPr>
          <a:xfrm>
            <a:off x="3594694" y="4970354"/>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29" name="Rectangle 128"/>
          <p:cNvSpPr/>
          <p:nvPr/>
        </p:nvSpPr>
        <p:spPr>
          <a:xfrm>
            <a:off x="3594694" y="5612820"/>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30" name="Rectangle 129"/>
          <p:cNvSpPr/>
          <p:nvPr/>
        </p:nvSpPr>
        <p:spPr>
          <a:xfrm>
            <a:off x="3594694" y="4999290"/>
            <a:ext cx="301525" cy="714034"/>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lnSpc>
                <a:spcPct val="50000"/>
              </a:lnSpc>
            </a:pPr>
            <a:r>
              <a:rPr lang="en-US" dirty="0" smtClean="0">
                <a:solidFill>
                  <a:srgbClr val="000000"/>
                </a:solidFill>
              </a:rPr>
              <a:t>.</a:t>
            </a:r>
          </a:p>
          <a:p>
            <a:pPr algn="ctr">
              <a:lnSpc>
                <a:spcPct val="50000"/>
              </a:lnSpc>
            </a:pPr>
            <a:r>
              <a:rPr lang="en-US" dirty="0" smtClean="0">
                <a:solidFill>
                  <a:srgbClr val="000000"/>
                </a:solidFill>
              </a:rPr>
              <a:t>.</a:t>
            </a:r>
          </a:p>
          <a:p>
            <a:pPr algn="ctr">
              <a:lnSpc>
                <a:spcPct val="50000"/>
              </a:lnSpc>
            </a:pPr>
            <a:r>
              <a:rPr lang="en-US" dirty="0">
                <a:solidFill>
                  <a:srgbClr val="000000"/>
                </a:solidFill>
              </a:rPr>
              <a:t>.</a:t>
            </a:r>
          </a:p>
        </p:txBody>
      </p:sp>
      <p:sp>
        <p:nvSpPr>
          <p:cNvPr id="131" name="Rectangle 130"/>
          <p:cNvSpPr/>
          <p:nvPr/>
        </p:nvSpPr>
        <p:spPr>
          <a:xfrm>
            <a:off x="3537540" y="4659717"/>
            <a:ext cx="413503" cy="1190649"/>
          </a:xfrm>
          <a:prstGeom prst="rect">
            <a:avLst/>
          </a:prstGeom>
          <a:noFill/>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32" name="Rectangle 131"/>
          <p:cNvSpPr/>
          <p:nvPr/>
        </p:nvSpPr>
        <p:spPr>
          <a:xfrm>
            <a:off x="4532418" y="4786171"/>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33" name="Rectangle 132"/>
          <p:cNvSpPr/>
          <p:nvPr/>
        </p:nvSpPr>
        <p:spPr>
          <a:xfrm>
            <a:off x="4532418" y="5011665"/>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34" name="Rectangle 133"/>
          <p:cNvSpPr/>
          <p:nvPr/>
        </p:nvSpPr>
        <p:spPr>
          <a:xfrm>
            <a:off x="4532418" y="5654131"/>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35" name="Rectangle 134"/>
          <p:cNvSpPr/>
          <p:nvPr/>
        </p:nvSpPr>
        <p:spPr>
          <a:xfrm>
            <a:off x="4532418" y="5040601"/>
            <a:ext cx="301525" cy="714034"/>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lnSpc>
                <a:spcPct val="50000"/>
              </a:lnSpc>
            </a:pPr>
            <a:r>
              <a:rPr lang="en-US" dirty="0" smtClean="0">
                <a:solidFill>
                  <a:srgbClr val="000000"/>
                </a:solidFill>
              </a:rPr>
              <a:t>.</a:t>
            </a:r>
          </a:p>
          <a:p>
            <a:pPr algn="ctr">
              <a:lnSpc>
                <a:spcPct val="50000"/>
              </a:lnSpc>
            </a:pPr>
            <a:r>
              <a:rPr lang="en-US" dirty="0" smtClean="0">
                <a:solidFill>
                  <a:srgbClr val="000000"/>
                </a:solidFill>
              </a:rPr>
              <a:t>.</a:t>
            </a:r>
          </a:p>
          <a:p>
            <a:pPr algn="ctr">
              <a:lnSpc>
                <a:spcPct val="50000"/>
              </a:lnSpc>
            </a:pPr>
            <a:r>
              <a:rPr lang="en-US" dirty="0">
                <a:solidFill>
                  <a:srgbClr val="000000"/>
                </a:solidFill>
              </a:rPr>
              <a:t>.</a:t>
            </a:r>
          </a:p>
        </p:txBody>
      </p:sp>
      <p:sp>
        <p:nvSpPr>
          <p:cNvPr id="136" name="Rectangle 135"/>
          <p:cNvSpPr/>
          <p:nvPr/>
        </p:nvSpPr>
        <p:spPr>
          <a:xfrm>
            <a:off x="4475264" y="4701028"/>
            <a:ext cx="413503" cy="1190649"/>
          </a:xfrm>
          <a:prstGeom prst="rect">
            <a:avLst/>
          </a:prstGeom>
          <a:noFill/>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37" name="Rectangle 136"/>
          <p:cNvSpPr/>
          <p:nvPr/>
        </p:nvSpPr>
        <p:spPr>
          <a:xfrm>
            <a:off x="5235044" y="3493175"/>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38" name="Rectangle 137"/>
          <p:cNvSpPr/>
          <p:nvPr/>
        </p:nvSpPr>
        <p:spPr>
          <a:xfrm>
            <a:off x="5235044" y="3718669"/>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39" name="Rectangle 138"/>
          <p:cNvSpPr/>
          <p:nvPr/>
        </p:nvSpPr>
        <p:spPr>
          <a:xfrm>
            <a:off x="5235044" y="4361135"/>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40" name="Rectangle 139"/>
          <p:cNvSpPr/>
          <p:nvPr/>
        </p:nvSpPr>
        <p:spPr>
          <a:xfrm>
            <a:off x="5235044" y="3747605"/>
            <a:ext cx="301525" cy="714034"/>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lnSpc>
                <a:spcPct val="50000"/>
              </a:lnSpc>
            </a:pPr>
            <a:r>
              <a:rPr lang="en-US" dirty="0" smtClean="0">
                <a:solidFill>
                  <a:srgbClr val="000000"/>
                </a:solidFill>
              </a:rPr>
              <a:t>.</a:t>
            </a:r>
          </a:p>
          <a:p>
            <a:pPr algn="ctr">
              <a:lnSpc>
                <a:spcPct val="50000"/>
              </a:lnSpc>
            </a:pPr>
            <a:r>
              <a:rPr lang="en-US" dirty="0" smtClean="0">
                <a:solidFill>
                  <a:srgbClr val="000000"/>
                </a:solidFill>
              </a:rPr>
              <a:t>.</a:t>
            </a:r>
          </a:p>
          <a:p>
            <a:pPr algn="ctr">
              <a:lnSpc>
                <a:spcPct val="50000"/>
              </a:lnSpc>
            </a:pPr>
            <a:r>
              <a:rPr lang="en-US" dirty="0">
                <a:solidFill>
                  <a:srgbClr val="000000"/>
                </a:solidFill>
              </a:rPr>
              <a:t>.</a:t>
            </a:r>
          </a:p>
        </p:txBody>
      </p:sp>
      <p:sp>
        <p:nvSpPr>
          <p:cNvPr id="141" name="Rectangle 140"/>
          <p:cNvSpPr/>
          <p:nvPr/>
        </p:nvSpPr>
        <p:spPr>
          <a:xfrm>
            <a:off x="5177890" y="3408032"/>
            <a:ext cx="413503" cy="1190649"/>
          </a:xfrm>
          <a:prstGeom prst="rect">
            <a:avLst/>
          </a:prstGeom>
          <a:noFill/>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42" name="Rectangle 141"/>
          <p:cNvSpPr/>
          <p:nvPr/>
        </p:nvSpPr>
        <p:spPr>
          <a:xfrm>
            <a:off x="5909899" y="4976185"/>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43" name="Rectangle 142"/>
          <p:cNvSpPr/>
          <p:nvPr/>
        </p:nvSpPr>
        <p:spPr>
          <a:xfrm>
            <a:off x="5909899" y="5201679"/>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44" name="Rectangle 143"/>
          <p:cNvSpPr/>
          <p:nvPr/>
        </p:nvSpPr>
        <p:spPr>
          <a:xfrm>
            <a:off x="5909899" y="5844145"/>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45" name="Rectangle 144"/>
          <p:cNvSpPr/>
          <p:nvPr/>
        </p:nvSpPr>
        <p:spPr>
          <a:xfrm>
            <a:off x="5909899" y="5230615"/>
            <a:ext cx="301525" cy="714034"/>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lnSpc>
                <a:spcPct val="50000"/>
              </a:lnSpc>
            </a:pPr>
            <a:r>
              <a:rPr lang="en-US" dirty="0" smtClean="0">
                <a:solidFill>
                  <a:srgbClr val="000000"/>
                </a:solidFill>
              </a:rPr>
              <a:t>.</a:t>
            </a:r>
          </a:p>
          <a:p>
            <a:pPr algn="ctr">
              <a:lnSpc>
                <a:spcPct val="50000"/>
              </a:lnSpc>
            </a:pPr>
            <a:r>
              <a:rPr lang="en-US" dirty="0" smtClean="0">
                <a:solidFill>
                  <a:srgbClr val="000000"/>
                </a:solidFill>
              </a:rPr>
              <a:t>.</a:t>
            </a:r>
          </a:p>
          <a:p>
            <a:pPr algn="ctr">
              <a:lnSpc>
                <a:spcPct val="50000"/>
              </a:lnSpc>
            </a:pPr>
            <a:r>
              <a:rPr lang="en-US" dirty="0">
                <a:solidFill>
                  <a:srgbClr val="000000"/>
                </a:solidFill>
              </a:rPr>
              <a:t>.</a:t>
            </a:r>
          </a:p>
        </p:txBody>
      </p:sp>
      <p:sp>
        <p:nvSpPr>
          <p:cNvPr id="146" name="Rectangle 145"/>
          <p:cNvSpPr/>
          <p:nvPr/>
        </p:nvSpPr>
        <p:spPr>
          <a:xfrm>
            <a:off x="5852745" y="4891042"/>
            <a:ext cx="413503" cy="1190649"/>
          </a:xfrm>
          <a:prstGeom prst="rect">
            <a:avLst/>
          </a:prstGeom>
          <a:noFill/>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47" name="Rectangle 146"/>
          <p:cNvSpPr/>
          <p:nvPr/>
        </p:nvSpPr>
        <p:spPr>
          <a:xfrm>
            <a:off x="6996052" y="3570638"/>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48" name="Rectangle 147"/>
          <p:cNvSpPr/>
          <p:nvPr/>
        </p:nvSpPr>
        <p:spPr>
          <a:xfrm>
            <a:off x="6996052" y="3796132"/>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49" name="Rectangle 148"/>
          <p:cNvSpPr/>
          <p:nvPr/>
        </p:nvSpPr>
        <p:spPr>
          <a:xfrm>
            <a:off x="6996052" y="4438598"/>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50" name="Rectangle 149"/>
          <p:cNvSpPr/>
          <p:nvPr/>
        </p:nvSpPr>
        <p:spPr>
          <a:xfrm>
            <a:off x="6996052" y="3825068"/>
            <a:ext cx="301525" cy="714034"/>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lnSpc>
                <a:spcPct val="50000"/>
              </a:lnSpc>
            </a:pPr>
            <a:r>
              <a:rPr lang="en-US" dirty="0" smtClean="0">
                <a:solidFill>
                  <a:srgbClr val="000000"/>
                </a:solidFill>
              </a:rPr>
              <a:t>.</a:t>
            </a:r>
          </a:p>
          <a:p>
            <a:pPr algn="ctr">
              <a:lnSpc>
                <a:spcPct val="50000"/>
              </a:lnSpc>
            </a:pPr>
            <a:r>
              <a:rPr lang="en-US" dirty="0" smtClean="0">
                <a:solidFill>
                  <a:srgbClr val="000000"/>
                </a:solidFill>
              </a:rPr>
              <a:t>.</a:t>
            </a:r>
          </a:p>
          <a:p>
            <a:pPr algn="ctr">
              <a:lnSpc>
                <a:spcPct val="50000"/>
              </a:lnSpc>
            </a:pPr>
            <a:r>
              <a:rPr lang="en-US" dirty="0">
                <a:solidFill>
                  <a:srgbClr val="000000"/>
                </a:solidFill>
              </a:rPr>
              <a:t>.</a:t>
            </a:r>
          </a:p>
        </p:txBody>
      </p:sp>
      <p:sp>
        <p:nvSpPr>
          <p:cNvPr id="151" name="Rectangle 150"/>
          <p:cNvSpPr/>
          <p:nvPr/>
        </p:nvSpPr>
        <p:spPr>
          <a:xfrm>
            <a:off x="6938898" y="3485495"/>
            <a:ext cx="413503" cy="1190649"/>
          </a:xfrm>
          <a:prstGeom prst="rect">
            <a:avLst/>
          </a:prstGeom>
          <a:noFill/>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cxnSp>
        <p:nvCxnSpPr>
          <p:cNvPr id="152" name="Straight Connector 151"/>
          <p:cNvCxnSpPr>
            <a:stCxn id="122" idx="1"/>
            <a:endCxn id="69" idx="3"/>
          </p:cNvCxnSpPr>
          <p:nvPr/>
        </p:nvCxnSpPr>
        <p:spPr>
          <a:xfrm flipH="1">
            <a:off x="2110609" y="3499386"/>
            <a:ext cx="873662" cy="74560"/>
          </a:xfrm>
          <a:prstGeom prst="line">
            <a:avLst/>
          </a:prstGeom>
          <a:ln w="15875">
            <a:headEnd type="arrow"/>
            <a:tailEnd type="none"/>
          </a:ln>
        </p:spPr>
        <p:style>
          <a:lnRef idx="2">
            <a:schemeClr val="dk1"/>
          </a:lnRef>
          <a:fillRef idx="0">
            <a:schemeClr val="dk1"/>
          </a:fillRef>
          <a:effectRef idx="1">
            <a:schemeClr val="dk1"/>
          </a:effectRef>
          <a:fontRef idx="minor">
            <a:schemeClr val="tx1"/>
          </a:fontRef>
        </p:style>
      </p:cxnSp>
      <p:cxnSp>
        <p:nvCxnSpPr>
          <p:cNvPr id="155" name="Straight Connector 154"/>
          <p:cNvCxnSpPr>
            <a:stCxn id="122" idx="1"/>
            <a:endCxn id="70" idx="3"/>
          </p:cNvCxnSpPr>
          <p:nvPr/>
        </p:nvCxnSpPr>
        <p:spPr>
          <a:xfrm flipH="1">
            <a:off x="2110609" y="3499386"/>
            <a:ext cx="873662" cy="300054"/>
          </a:xfrm>
          <a:prstGeom prst="line">
            <a:avLst/>
          </a:prstGeom>
          <a:ln w="15875">
            <a:headEnd type="arrow"/>
            <a:tailEnd type="none"/>
          </a:ln>
        </p:spPr>
        <p:style>
          <a:lnRef idx="2">
            <a:schemeClr val="dk1"/>
          </a:lnRef>
          <a:fillRef idx="0">
            <a:schemeClr val="dk1"/>
          </a:fillRef>
          <a:effectRef idx="1">
            <a:schemeClr val="dk1"/>
          </a:effectRef>
          <a:fontRef idx="minor">
            <a:schemeClr val="tx1"/>
          </a:fontRef>
        </p:style>
      </p:cxnSp>
      <p:cxnSp>
        <p:nvCxnSpPr>
          <p:cNvPr id="159" name="Straight Connector 158"/>
          <p:cNvCxnSpPr>
            <a:stCxn id="124" idx="1"/>
            <a:endCxn id="70" idx="3"/>
          </p:cNvCxnSpPr>
          <p:nvPr/>
        </p:nvCxnSpPr>
        <p:spPr>
          <a:xfrm flipH="1" flipV="1">
            <a:off x="2110609" y="3799440"/>
            <a:ext cx="873662" cy="567906"/>
          </a:xfrm>
          <a:prstGeom prst="line">
            <a:avLst/>
          </a:prstGeom>
          <a:ln w="15875">
            <a:headEnd type="arrow"/>
            <a:tailEnd type="none"/>
          </a:ln>
        </p:spPr>
        <p:style>
          <a:lnRef idx="2">
            <a:schemeClr val="dk1"/>
          </a:lnRef>
          <a:fillRef idx="0">
            <a:schemeClr val="dk1"/>
          </a:fillRef>
          <a:effectRef idx="1">
            <a:schemeClr val="dk1"/>
          </a:effectRef>
          <a:fontRef idx="minor">
            <a:schemeClr val="tx1"/>
          </a:fontRef>
        </p:style>
      </p:cxnSp>
      <p:cxnSp>
        <p:nvCxnSpPr>
          <p:cNvPr id="162" name="Straight Connector 161"/>
          <p:cNvCxnSpPr>
            <a:stCxn id="123" idx="1"/>
            <a:endCxn id="72" idx="3"/>
          </p:cNvCxnSpPr>
          <p:nvPr/>
        </p:nvCxnSpPr>
        <p:spPr>
          <a:xfrm flipH="1">
            <a:off x="2110609" y="3724880"/>
            <a:ext cx="873662" cy="717026"/>
          </a:xfrm>
          <a:prstGeom prst="line">
            <a:avLst/>
          </a:prstGeom>
          <a:ln w="15875">
            <a:headEnd type="arrow"/>
            <a:tailEnd type="none"/>
          </a:ln>
        </p:spPr>
        <p:style>
          <a:lnRef idx="2">
            <a:schemeClr val="dk1"/>
          </a:lnRef>
          <a:fillRef idx="0">
            <a:schemeClr val="dk1"/>
          </a:fillRef>
          <a:effectRef idx="1">
            <a:schemeClr val="dk1"/>
          </a:effectRef>
          <a:fontRef idx="minor">
            <a:schemeClr val="tx1"/>
          </a:fontRef>
        </p:style>
      </p:cxnSp>
      <p:cxnSp>
        <p:nvCxnSpPr>
          <p:cNvPr id="165" name="Straight Connector 164"/>
          <p:cNvCxnSpPr>
            <a:stCxn id="124" idx="1"/>
            <a:endCxn id="72" idx="3"/>
          </p:cNvCxnSpPr>
          <p:nvPr/>
        </p:nvCxnSpPr>
        <p:spPr>
          <a:xfrm flipH="1">
            <a:off x="2110609" y="4367346"/>
            <a:ext cx="873662" cy="74560"/>
          </a:xfrm>
          <a:prstGeom prst="line">
            <a:avLst/>
          </a:prstGeom>
          <a:ln w="15875">
            <a:headEnd type="arrow"/>
            <a:tailEnd type="none"/>
          </a:ln>
        </p:spPr>
        <p:style>
          <a:lnRef idx="2">
            <a:schemeClr val="dk1"/>
          </a:lnRef>
          <a:fillRef idx="0">
            <a:schemeClr val="dk1"/>
          </a:fillRef>
          <a:effectRef idx="1">
            <a:schemeClr val="dk1"/>
          </a:effectRef>
          <a:fontRef idx="minor">
            <a:schemeClr val="tx1"/>
          </a:fontRef>
        </p:style>
      </p:cxnSp>
      <p:cxnSp>
        <p:nvCxnSpPr>
          <p:cNvPr id="168" name="Straight Connector 167"/>
          <p:cNvCxnSpPr>
            <a:stCxn id="122" idx="1"/>
            <a:endCxn id="72" idx="3"/>
          </p:cNvCxnSpPr>
          <p:nvPr/>
        </p:nvCxnSpPr>
        <p:spPr>
          <a:xfrm flipH="1">
            <a:off x="2110609" y="3499386"/>
            <a:ext cx="873662" cy="942520"/>
          </a:xfrm>
          <a:prstGeom prst="line">
            <a:avLst/>
          </a:prstGeom>
          <a:ln w="15875">
            <a:headEnd type="arrow"/>
            <a:tailEnd type="none"/>
          </a:ln>
        </p:spPr>
        <p:style>
          <a:lnRef idx="2">
            <a:schemeClr val="dk1"/>
          </a:lnRef>
          <a:fillRef idx="0">
            <a:schemeClr val="dk1"/>
          </a:fillRef>
          <a:effectRef idx="1">
            <a:schemeClr val="dk1"/>
          </a:effectRef>
          <a:fontRef idx="minor">
            <a:schemeClr val="tx1"/>
          </a:fontRef>
        </p:style>
      </p:cxnSp>
      <p:cxnSp>
        <p:nvCxnSpPr>
          <p:cNvPr id="171" name="Straight Connector 170"/>
          <p:cNvCxnSpPr>
            <a:stCxn id="117" idx="1"/>
            <a:endCxn id="69" idx="3"/>
          </p:cNvCxnSpPr>
          <p:nvPr/>
        </p:nvCxnSpPr>
        <p:spPr>
          <a:xfrm flipH="1" flipV="1">
            <a:off x="2110609" y="3573946"/>
            <a:ext cx="417379" cy="1422358"/>
          </a:xfrm>
          <a:prstGeom prst="line">
            <a:avLst/>
          </a:prstGeom>
          <a:ln w="15875">
            <a:headEnd type="arrow"/>
          </a:ln>
        </p:spPr>
        <p:style>
          <a:lnRef idx="2">
            <a:schemeClr val="dk1"/>
          </a:lnRef>
          <a:fillRef idx="0">
            <a:schemeClr val="dk1"/>
          </a:fillRef>
          <a:effectRef idx="1">
            <a:schemeClr val="dk1"/>
          </a:effectRef>
          <a:fontRef idx="minor">
            <a:schemeClr val="tx1"/>
          </a:fontRef>
        </p:style>
      </p:cxnSp>
      <p:cxnSp>
        <p:nvCxnSpPr>
          <p:cNvPr id="174" name="Straight Connector 173"/>
          <p:cNvCxnSpPr>
            <a:stCxn id="118" idx="1"/>
            <a:endCxn id="72" idx="3"/>
          </p:cNvCxnSpPr>
          <p:nvPr/>
        </p:nvCxnSpPr>
        <p:spPr>
          <a:xfrm flipH="1" flipV="1">
            <a:off x="2110609" y="4441906"/>
            <a:ext cx="417379" cy="779892"/>
          </a:xfrm>
          <a:prstGeom prst="line">
            <a:avLst/>
          </a:prstGeom>
          <a:ln w="15875">
            <a:headEnd type="arrow"/>
          </a:ln>
        </p:spPr>
        <p:style>
          <a:lnRef idx="2">
            <a:schemeClr val="dk1"/>
          </a:lnRef>
          <a:fillRef idx="0">
            <a:schemeClr val="dk1"/>
          </a:fillRef>
          <a:effectRef idx="1">
            <a:schemeClr val="dk1"/>
          </a:effectRef>
          <a:fontRef idx="minor">
            <a:schemeClr val="tx1"/>
          </a:fontRef>
        </p:style>
      </p:cxnSp>
      <p:cxnSp>
        <p:nvCxnSpPr>
          <p:cNvPr id="177" name="Straight Connector 176"/>
          <p:cNvCxnSpPr>
            <a:stCxn id="127" idx="1"/>
            <a:endCxn id="119" idx="3"/>
          </p:cNvCxnSpPr>
          <p:nvPr/>
        </p:nvCxnSpPr>
        <p:spPr>
          <a:xfrm flipH="1">
            <a:off x="2829513" y="4817951"/>
            <a:ext cx="765181" cy="1046313"/>
          </a:xfrm>
          <a:prstGeom prst="line">
            <a:avLst/>
          </a:prstGeom>
          <a:ln w="15875">
            <a:headEnd type="arrow"/>
          </a:ln>
        </p:spPr>
        <p:style>
          <a:lnRef idx="2">
            <a:schemeClr val="dk1"/>
          </a:lnRef>
          <a:fillRef idx="0">
            <a:schemeClr val="dk1"/>
          </a:fillRef>
          <a:effectRef idx="1">
            <a:schemeClr val="dk1"/>
          </a:effectRef>
          <a:fontRef idx="minor">
            <a:schemeClr val="tx1"/>
          </a:fontRef>
        </p:style>
      </p:cxnSp>
      <p:cxnSp>
        <p:nvCxnSpPr>
          <p:cNvPr id="180" name="Straight Connector 179"/>
          <p:cNvCxnSpPr>
            <a:stCxn id="127" idx="1"/>
            <a:endCxn id="117" idx="3"/>
          </p:cNvCxnSpPr>
          <p:nvPr/>
        </p:nvCxnSpPr>
        <p:spPr>
          <a:xfrm flipH="1">
            <a:off x="2829513" y="4817951"/>
            <a:ext cx="765181" cy="178353"/>
          </a:xfrm>
          <a:prstGeom prst="line">
            <a:avLst/>
          </a:prstGeom>
          <a:ln w="15875">
            <a:headEnd type="arrow"/>
          </a:ln>
        </p:spPr>
        <p:style>
          <a:lnRef idx="2">
            <a:schemeClr val="dk1"/>
          </a:lnRef>
          <a:fillRef idx="0">
            <a:schemeClr val="dk1"/>
          </a:fillRef>
          <a:effectRef idx="1">
            <a:schemeClr val="dk1"/>
          </a:effectRef>
          <a:fontRef idx="minor">
            <a:schemeClr val="tx1"/>
          </a:fontRef>
        </p:style>
      </p:cxnSp>
      <p:cxnSp>
        <p:nvCxnSpPr>
          <p:cNvPr id="183" name="Straight Connector 182"/>
          <p:cNvCxnSpPr>
            <a:stCxn id="128" idx="1"/>
            <a:endCxn id="118" idx="3"/>
          </p:cNvCxnSpPr>
          <p:nvPr/>
        </p:nvCxnSpPr>
        <p:spPr>
          <a:xfrm flipH="1">
            <a:off x="2829513" y="5043445"/>
            <a:ext cx="765181" cy="178353"/>
          </a:xfrm>
          <a:prstGeom prst="line">
            <a:avLst/>
          </a:prstGeom>
          <a:ln w="15875">
            <a:headEnd type="arrow"/>
          </a:ln>
        </p:spPr>
        <p:style>
          <a:lnRef idx="2">
            <a:schemeClr val="dk1"/>
          </a:lnRef>
          <a:fillRef idx="0">
            <a:schemeClr val="dk1"/>
          </a:fillRef>
          <a:effectRef idx="1">
            <a:schemeClr val="dk1"/>
          </a:effectRef>
          <a:fontRef idx="minor">
            <a:schemeClr val="tx1"/>
          </a:fontRef>
        </p:style>
      </p:cxnSp>
      <p:cxnSp>
        <p:nvCxnSpPr>
          <p:cNvPr id="186" name="Straight Connector 185"/>
          <p:cNvCxnSpPr>
            <a:stCxn id="129" idx="1"/>
          </p:cNvCxnSpPr>
          <p:nvPr/>
        </p:nvCxnSpPr>
        <p:spPr>
          <a:xfrm flipH="1">
            <a:off x="2829513" y="5685911"/>
            <a:ext cx="765181" cy="205766"/>
          </a:xfrm>
          <a:prstGeom prst="line">
            <a:avLst/>
          </a:prstGeom>
          <a:ln w="15875">
            <a:headEnd type="arrow"/>
          </a:ln>
        </p:spPr>
        <p:style>
          <a:lnRef idx="2">
            <a:schemeClr val="dk1"/>
          </a:lnRef>
          <a:fillRef idx="0">
            <a:schemeClr val="dk1"/>
          </a:fillRef>
          <a:effectRef idx="1">
            <a:schemeClr val="dk1"/>
          </a:effectRef>
          <a:fontRef idx="minor">
            <a:schemeClr val="tx1"/>
          </a:fontRef>
        </p:style>
      </p:cxnSp>
      <p:cxnSp>
        <p:nvCxnSpPr>
          <p:cNvPr id="189" name="Straight Connector 188"/>
          <p:cNvCxnSpPr>
            <a:stCxn id="129" idx="1"/>
            <a:endCxn id="118" idx="3"/>
          </p:cNvCxnSpPr>
          <p:nvPr/>
        </p:nvCxnSpPr>
        <p:spPr>
          <a:xfrm flipH="1" flipV="1">
            <a:off x="2829513" y="5221798"/>
            <a:ext cx="765181" cy="464113"/>
          </a:xfrm>
          <a:prstGeom prst="line">
            <a:avLst/>
          </a:prstGeom>
          <a:ln w="15875">
            <a:headEnd type="arrow"/>
          </a:ln>
        </p:spPr>
        <p:style>
          <a:lnRef idx="2">
            <a:schemeClr val="dk1"/>
          </a:lnRef>
          <a:fillRef idx="0">
            <a:schemeClr val="dk1"/>
          </a:fillRef>
          <a:effectRef idx="1">
            <a:schemeClr val="dk1"/>
          </a:effectRef>
          <a:fontRef idx="minor">
            <a:schemeClr val="tx1"/>
          </a:fontRef>
        </p:style>
      </p:cxnSp>
      <p:cxnSp>
        <p:nvCxnSpPr>
          <p:cNvPr id="192" name="Straight Connector 191"/>
          <p:cNvCxnSpPr>
            <a:stCxn id="122" idx="3"/>
            <a:endCxn id="127" idx="1"/>
          </p:cNvCxnSpPr>
          <p:nvPr/>
        </p:nvCxnSpPr>
        <p:spPr>
          <a:xfrm>
            <a:off x="3285796" y="3499386"/>
            <a:ext cx="308898" cy="1318565"/>
          </a:xfrm>
          <a:prstGeom prst="line">
            <a:avLst/>
          </a:prstGeom>
          <a:ln w="15875">
            <a:headEnd type="none"/>
            <a:tailEnd type="arrow"/>
          </a:ln>
        </p:spPr>
        <p:style>
          <a:lnRef idx="2">
            <a:schemeClr val="dk1"/>
          </a:lnRef>
          <a:fillRef idx="0">
            <a:schemeClr val="dk1"/>
          </a:fillRef>
          <a:effectRef idx="1">
            <a:schemeClr val="dk1"/>
          </a:effectRef>
          <a:fontRef idx="minor">
            <a:schemeClr val="tx1"/>
          </a:fontRef>
        </p:style>
      </p:cxnSp>
      <p:cxnSp>
        <p:nvCxnSpPr>
          <p:cNvPr id="195" name="Straight Connector 194"/>
          <p:cNvCxnSpPr>
            <a:endCxn id="124" idx="3"/>
          </p:cNvCxnSpPr>
          <p:nvPr/>
        </p:nvCxnSpPr>
        <p:spPr>
          <a:xfrm flipH="1" flipV="1">
            <a:off x="3285796" y="4367346"/>
            <a:ext cx="308898" cy="644320"/>
          </a:xfrm>
          <a:prstGeom prst="line">
            <a:avLst/>
          </a:prstGeom>
          <a:ln w="15875"/>
        </p:spPr>
        <p:style>
          <a:lnRef idx="2">
            <a:schemeClr val="dk1"/>
          </a:lnRef>
          <a:fillRef idx="0">
            <a:schemeClr val="dk1"/>
          </a:fillRef>
          <a:effectRef idx="1">
            <a:schemeClr val="dk1"/>
          </a:effectRef>
          <a:fontRef idx="minor">
            <a:schemeClr val="tx1"/>
          </a:fontRef>
        </p:style>
      </p:cxnSp>
      <p:cxnSp>
        <p:nvCxnSpPr>
          <p:cNvPr id="199" name="Straight Connector 198"/>
          <p:cNvCxnSpPr>
            <a:stCxn id="132" idx="1"/>
          </p:cNvCxnSpPr>
          <p:nvPr/>
        </p:nvCxnSpPr>
        <p:spPr>
          <a:xfrm flipH="1" flipV="1">
            <a:off x="3285796" y="3726349"/>
            <a:ext cx="1246622" cy="1132913"/>
          </a:xfrm>
          <a:prstGeom prst="line">
            <a:avLst/>
          </a:prstGeom>
          <a:ln w="15875">
            <a:tailEnd type="arrow"/>
          </a:ln>
        </p:spPr>
        <p:style>
          <a:lnRef idx="2">
            <a:schemeClr val="dk1"/>
          </a:lnRef>
          <a:fillRef idx="0">
            <a:schemeClr val="dk1"/>
          </a:fillRef>
          <a:effectRef idx="1">
            <a:schemeClr val="dk1"/>
          </a:effectRef>
          <a:fontRef idx="minor">
            <a:schemeClr val="tx1"/>
          </a:fontRef>
        </p:style>
      </p:cxnSp>
      <p:cxnSp>
        <p:nvCxnSpPr>
          <p:cNvPr id="202" name="Straight Connector 201"/>
          <p:cNvCxnSpPr>
            <a:stCxn id="133" idx="1"/>
            <a:endCxn id="124" idx="3"/>
          </p:cNvCxnSpPr>
          <p:nvPr/>
        </p:nvCxnSpPr>
        <p:spPr>
          <a:xfrm flipH="1" flipV="1">
            <a:off x="3285796" y="4367346"/>
            <a:ext cx="1246622" cy="717410"/>
          </a:xfrm>
          <a:prstGeom prst="line">
            <a:avLst/>
          </a:prstGeom>
          <a:ln w="15875"/>
        </p:spPr>
        <p:style>
          <a:lnRef idx="2">
            <a:schemeClr val="dk1"/>
          </a:lnRef>
          <a:fillRef idx="0">
            <a:schemeClr val="dk1"/>
          </a:fillRef>
          <a:effectRef idx="1">
            <a:schemeClr val="dk1"/>
          </a:effectRef>
          <a:fontRef idx="minor">
            <a:schemeClr val="tx1"/>
          </a:fontRef>
        </p:style>
      </p:cxnSp>
      <p:cxnSp>
        <p:nvCxnSpPr>
          <p:cNvPr id="206" name="Straight Connector 205"/>
          <p:cNvCxnSpPr>
            <a:stCxn id="134" idx="1"/>
            <a:endCxn id="122" idx="3"/>
          </p:cNvCxnSpPr>
          <p:nvPr/>
        </p:nvCxnSpPr>
        <p:spPr>
          <a:xfrm flipH="1" flipV="1">
            <a:off x="3285796" y="3499386"/>
            <a:ext cx="1246622" cy="2227836"/>
          </a:xfrm>
          <a:prstGeom prst="line">
            <a:avLst/>
          </a:prstGeom>
          <a:ln w="15875">
            <a:tailEnd type="arrow"/>
          </a:ln>
        </p:spPr>
        <p:style>
          <a:lnRef idx="2">
            <a:schemeClr val="dk1"/>
          </a:lnRef>
          <a:fillRef idx="0">
            <a:schemeClr val="dk1"/>
          </a:fillRef>
          <a:effectRef idx="1">
            <a:schemeClr val="dk1"/>
          </a:effectRef>
          <a:fontRef idx="minor">
            <a:schemeClr val="tx1"/>
          </a:fontRef>
        </p:style>
      </p:cxnSp>
      <p:cxnSp>
        <p:nvCxnSpPr>
          <p:cNvPr id="209" name="Straight Connector 208"/>
          <p:cNvCxnSpPr>
            <a:stCxn id="133" idx="1"/>
            <a:endCxn id="129" idx="3"/>
          </p:cNvCxnSpPr>
          <p:nvPr/>
        </p:nvCxnSpPr>
        <p:spPr>
          <a:xfrm flipH="1">
            <a:off x="3896219" y="5084756"/>
            <a:ext cx="636199" cy="601155"/>
          </a:xfrm>
          <a:prstGeom prst="line">
            <a:avLst/>
          </a:prstGeom>
          <a:ln w="15875">
            <a:headEnd type="arrow"/>
          </a:ln>
        </p:spPr>
        <p:style>
          <a:lnRef idx="2">
            <a:schemeClr val="dk1"/>
          </a:lnRef>
          <a:fillRef idx="0">
            <a:schemeClr val="dk1"/>
          </a:fillRef>
          <a:effectRef idx="1">
            <a:schemeClr val="dk1"/>
          </a:effectRef>
          <a:fontRef idx="minor">
            <a:schemeClr val="tx1"/>
          </a:fontRef>
        </p:style>
      </p:cxnSp>
      <p:cxnSp>
        <p:nvCxnSpPr>
          <p:cNvPr id="213" name="Straight Connector 212"/>
          <p:cNvCxnSpPr>
            <a:stCxn id="134" idx="1"/>
            <a:endCxn id="128" idx="3"/>
          </p:cNvCxnSpPr>
          <p:nvPr/>
        </p:nvCxnSpPr>
        <p:spPr>
          <a:xfrm flipH="1" flipV="1">
            <a:off x="3896219" y="5043445"/>
            <a:ext cx="636199" cy="683777"/>
          </a:xfrm>
          <a:prstGeom prst="line">
            <a:avLst/>
          </a:prstGeom>
          <a:ln w="15875">
            <a:headEnd type="arrow"/>
          </a:ln>
        </p:spPr>
        <p:style>
          <a:lnRef idx="2">
            <a:schemeClr val="dk1"/>
          </a:lnRef>
          <a:fillRef idx="0">
            <a:schemeClr val="dk1"/>
          </a:fillRef>
          <a:effectRef idx="1">
            <a:schemeClr val="dk1"/>
          </a:effectRef>
          <a:fontRef idx="minor">
            <a:schemeClr val="tx1"/>
          </a:fontRef>
        </p:style>
      </p:cxnSp>
      <p:cxnSp>
        <p:nvCxnSpPr>
          <p:cNvPr id="216" name="Straight Connector 215"/>
          <p:cNvCxnSpPr>
            <a:stCxn id="132" idx="1"/>
            <a:endCxn id="127" idx="3"/>
          </p:cNvCxnSpPr>
          <p:nvPr/>
        </p:nvCxnSpPr>
        <p:spPr>
          <a:xfrm flipH="1" flipV="1">
            <a:off x="3896219" y="4817951"/>
            <a:ext cx="636199" cy="41311"/>
          </a:xfrm>
          <a:prstGeom prst="line">
            <a:avLst/>
          </a:prstGeom>
          <a:ln w="15875">
            <a:headEnd type="arrow"/>
          </a:ln>
        </p:spPr>
        <p:style>
          <a:lnRef idx="2">
            <a:schemeClr val="dk1"/>
          </a:lnRef>
          <a:fillRef idx="0">
            <a:schemeClr val="dk1"/>
          </a:fillRef>
          <a:effectRef idx="1">
            <a:schemeClr val="dk1"/>
          </a:effectRef>
          <a:fontRef idx="minor">
            <a:schemeClr val="tx1"/>
          </a:fontRef>
        </p:style>
      </p:cxnSp>
      <p:cxnSp>
        <p:nvCxnSpPr>
          <p:cNvPr id="219" name="Straight Connector 218"/>
          <p:cNvCxnSpPr>
            <a:stCxn id="133" idx="1"/>
            <a:endCxn id="127" idx="3"/>
          </p:cNvCxnSpPr>
          <p:nvPr/>
        </p:nvCxnSpPr>
        <p:spPr>
          <a:xfrm flipH="1" flipV="1">
            <a:off x="3896219" y="4817951"/>
            <a:ext cx="636199" cy="266805"/>
          </a:xfrm>
          <a:prstGeom prst="line">
            <a:avLst/>
          </a:prstGeom>
          <a:ln w="15875">
            <a:headEnd type="arrow"/>
          </a:ln>
        </p:spPr>
        <p:style>
          <a:lnRef idx="2">
            <a:schemeClr val="dk1"/>
          </a:lnRef>
          <a:fillRef idx="0">
            <a:schemeClr val="dk1"/>
          </a:fillRef>
          <a:effectRef idx="1">
            <a:schemeClr val="dk1"/>
          </a:effectRef>
          <a:fontRef idx="minor">
            <a:schemeClr val="tx1"/>
          </a:fontRef>
        </p:style>
      </p:cxnSp>
      <p:cxnSp>
        <p:nvCxnSpPr>
          <p:cNvPr id="222" name="Straight Connector 221"/>
          <p:cNvCxnSpPr>
            <a:stCxn id="142" idx="1"/>
            <a:endCxn id="132" idx="3"/>
          </p:cNvCxnSpPr>
          <p:nvPr/>
        </p:nvCxnSpPr>
        <p:spPr>
          <a:xfrm flipH="1" flipV="1">
            <a:off x="4833943" y="4859262"/>
            <a:ext cx="1075956" cy="190014"/>
          </a:xfrm>
          <a:prstGeom prst="line">
            <a:avLst/>
          </a:prstGeom>
          <a:ln w="15875">
            <a:headEnd type="arrow"/>
          </a:ln>
        </p:spPr>
        <p:style>
          <a:lnRef idx="2">
            <a:schemeClr val="dk1"/>
          </a:lnRef>
          <a:fillRef idx="0">
            <a:schemeClr val="dk1"/>
          </a:fillRef>
          <a:effectRef idx="1">
            <a:schemeClr val="dk1"/>
          </a:effectRef>
          <a:fontRef idx="minor">
            <a:schemeClr val="tx1"/>
          </a:fontRef>
        </p:style>
      </p:cxnSp>
      <p:cxnSp>
        <p:nvCxnSpPr>
          <p:cNvPr id="225" name="Straight Connector 224"/>
          <p:cNvCxnSpPr>
            <a:stCxn id="142" idx="1"/>
            <a:endCxn id="133" idx="3"/>
          </p:cNvCxnSpPr>
          <p:nvPr/>
        </p:nvCxnSpPr>
        <p:spPr>
          <a:xfrm flipH="1">
            <a:off x="4833943" y="5049276"/>
            <a:ext cx="1075956" cy="35480"/>
          </a:xfrm>
          <a:prstGeom prst="line">
            <a:avLst/>
          </a:prstGeom>
          <a:ln w="15875">
            <a:headEnd type="arrow"/>
          </a:ln>
        </p:spPr>
        <p:style>
          <a:lnRef idx="2">
            <a:schemeClr val="dk1"/>
          </a:lnRef>
          <a:fillRef idx="0">
            <a:schemeClr val="dk1"/>
          </a:fillRef>
          <a:effectRef idx="1">
            <a:schemeClr val="dk1"/>
          </a:effectRef>
          <a:fontRef idx="minor">
            <a:schemeClr val="tx1"/>
          </a:fontRef>
        </p:style>
      </p:cxnSp>
      <p:cxnSp>
        <p:nvCxnSpPr>
          <p:cNvPr id="228" name="Straight Connector 227"/>
          <p:cNvCxnSpPr>
            <a:stCxn id="139" idx="1"/>
            <a:endCxn id="132" idx="3"/>
          </p:cNvCxnSpPr>
          <p:nvPr/>
        </p:nvCxnSpPr>
        <p:spPr>
          <a:xfrm flipH="1">
            <a:off x="4833943" y="4434226"/>
            <a:ext cx="401101" cy="425036"/>
          </a:xfrm>
          <a:prstGeom prst="line">
            <a:avLst/>
          </a:prstGeom>
          <a:ln w="15875">
            <a:headEnd type="arrow"/>
          </a:ln>
        </p:spPr>
        <p:style>
          <a:lnRef idx="2">
            <a:schemeClr val="dk1"/>
          </a:lnRef>
          <a:fillRef idx="0">
            <a:schemeClr val="dk1"/>
          </a:fillRef>
          <a:effectRef idx="1">
            <a:schemeClr val="dk1"/>
          </a:effectRef>
          <a:fontRef idx="minor">
            <a:schemeClr val="tx1"/>
          </a:fontRef>
        </p:style>
      </p:cxnSp>
      <p:cxnSp>
        <p:nvCxnSpPr>
          <p:cNvPr id="231" name="Straight Connector 230"/>
          <p:cNvCxnSpPr>
            <a:stCxn id="137" idx="1"/>
            <a:endCxn id="132" idx="3"/>
          </p:cNvCxnSpPr>
          <p:nvPr/>
        </p:nvCxnSpPr>
        <p:spPr>
          <a:xfrm flipH="1">
            <a:off x="4833943" y="3566266"/>
            <a:ext cx="401101" cy="1292996"/>
          </a:xfrm>
          <a:prstGeom prst="line">
            <a:avLst/>
          </a:prstGeom>
          <a:ln w="15875">
            <a:headEnd type="arrow"/>
            <a:tailEnd type="none"/>
          </a:ln>
        </p:spPr>
        <p:style>
          <a:lnRef idx="2">
            <a:schemeClr val="dk1"/>
          </a:lnRef>
          <a:fillRef idx="0">
            <a:schemeClr val="dk1"/>
          </a:fillRef>
          <a:effectRef idx="1">
            <a:schemeClr val="dk1"/>
          </a:effectRef>
          <a:fontRef idx="minor">
            <a:schemeClr val="tx1"/>
          </a:fontRef>
        </p:style>
      </p:cxnSp>
      <p:cxnSp>
        <p:nvCxnSpPr>
          <p:cNvPr id="235" name="Straight Connector 234"/>
          <p:cNvCxnSpPr>
            <a:stCxn id="138" idx="1"/>
            <a:endCxn id="133" idx="3"/>
          </p:cNvCxnSpPr>
          <p:nvPr/>
        </p:nvCxnSpPr>
        <p:spPr>
          <a:xfrm flipH="1">
            <a:off x="4833943" y="3791760"/>
            <a:ext cx="401101" cy="1292996"/>
          </a:xfrm>
          <a:prstGeom prst="line">
            <a:avLst/>
          </a:prstGeom>
          <a:ln w="15875">
            <a:headEnd type="arrow"/>
            <a:tailEnd type="none"/>
          </a:ln>
        </p:spPr>
        <p:style>
          <a:lnRef idx="2">
            <a:schemeClr val="dk1"/>
          </a:lnRef>
          <a:fillRef idx="0">
            <a:schemeClr val="dk1"/>
          </a:fillRef>
          <a:effectRef idx="1">
            <a:schemeClr val="dk1"/>
          </a:effectRef>
          <a:fontRef idx="minor">
            <a:schemeClr val="tx1"/>
          </a:fontRef>
        </p:style>
      </p:cxnSp>
      <p:cxnSp>
        <p:nvCxnSpPr>
          <p:cNvPr id="238" name="Straight Connector 237"/>
          <p:cNvCxnSpPr>
            <a:stCxn id="143" idx="1"/>
            <a:endCxn id="134" idx="3"/>
          </p:cNvCxnSpPr>
          <p:nvPr/>
        </p:nvCxnSpPr>
        <p:spPr>
          <a:xfrm flipH="1">
            <a:off x="4833943" y="5274770"/>
            <a:ext cx="1075956" cy="452452"/>
          </a:xfrm>
          <a:prstGeom prst="line">
            <a:avLst/>
          </a:prstGeom>
          <a:ln w="15875">
            <a:headEnd type="arrow"/>
          </a:ln>
        </p:spPr>
        <p:style>
          <a:lnRef idx="2">
            <a:schemeClr val="dk1"/>
          </a:lnRef>
          <a:fillRef idx="0">
            <a:schemeClr val="dk1"/>
          </a:fillRef>
          <a:effectRef idx="1">
            <a:schemeClr val="dk1"/>
          </a:effectRef>
          <a:fontRef idx="minor">
            <a:schemeClr val="tx1"/>
          </a:fontRef>
        </p:style>
      </p:cxnSp>
      <p:cxnSp>
        <p:nvCxnSpPr>
          <p:cNvPr id="241" name="Straight Connector 240"/>
          <p:cNvCxnSpPr>
            <a:stCxn id="144" idx="1"/>
            <a:endCxn id="133" idx="3"/>
          </p:cNvCxnSpPr>
          <p:nvPr/>
        </p:nvCxnSpPr>
        <p:spPr>
          <a:xfrm flipH="1" flipV="1">
            <a:off x="4833943" y="5084756"/>
            <a:ext cx="1075956" cy="832480"/>
          </a:xfrm>
          <a:prstGeom prst="line">
            <a:avLst/>
          </a:prstGeom>
          <a:ln w="15875">
            <a:headEnd type="arrow"/>
          </a:ln>
        </p:spPr>
        <p:style>
          <a:lnRef idx="2">
            <a:schemeClr val="dk1"/>
          </a:lnRef>
          <a:fillRef idx="0">
            <a:schemeClr val="dk1"/>
          </a:fillRef>
          <a:effectRef idx="1">
            <a:schemeClr val="dk1"/>
          </a:effectRef>
          <a:fontRef idx="minor">
            <a:schemeClr val="tx1"/>
          </a:fontRef>
        </p:style>
      </p:cxnSp>
      <p:cxnSp>
        <p:nvCxnSpPr>
          <p:cNvPr id="244" name="Straight Connector 243"/>
          <p:cNvCxnSpPr>
            <a:stCxn id="142" idx="1"/>
          </p:cNvCxnSpPr>
          <p:nvPr/>
        </p:nvCxnSpPr>
        <p:spPr>
          <a:xfrm flipH="1">
            <a:off x="4833943" y="5049276"/>
            <a:ext cx="1075956" cy="705359"/>
          </a:xfrm>
          <a:prstGeom prst="line">
            <a:avLst/>
          </a:prstGeom>
          <a:ln w="15875">
            <a:headEnd type="arrow"/>
          </a:ln>
        </p:spPr>
        <p:style>
          <a:lnRef idx="2">
            <a:schemeClr val="dk1"/>
          </a:lnRef>
          <a:fillRef idx="0">
            <a:schemeClr val="dk1"/>
          </a:fillRef>
          <a:effectRef idx="1">
            <a:schemeClr val="dk1"/>
          </a:effectRef>
          <a:fontRef idx="minor">
            <a:schemeClr val="tx1"/>
          </a:fontRef>
        </p:style>
      </p:cxnSp>
      <p:cxnSp>
        <p:nvCxnSpPr>
          <p:cNvPr id="247" name="Straight Connector 246"/>
          <p:cNvCxnSpPr>
            <a:stCxn id="142" idx="1"/>
          </p:cNvCxnSpPr>
          <p:nvPr/>
        </p:nvCxnSpPr>
        <p:spPr>
          <a:xfrm flipH="1" flipV="1">
            <a:off x="5536569" y="4441906"/>
            <a:ext cx="373330" cy="607370"/>
          </a:xfrm>
          <a:prstGeom prst="line">
            <a:avLst/>
          </a:prstGeom>
          <a:ln w="15875">
            <a:headEnd type="arrow"/>
          </a:ln>
        </p:spPr>
        <p:style>
          <a:lnRef idx="2">
            <a:schemeClr val="dk1"/>
          </a:lnRef>
          <a:fillRef idx="0">
            <a:schemeClr val="dk1"/>
          </a:fillRef>
          <a:effectRef idx="1">
            <a:schemeClr val="dk1"/>
          </a:effectRef>
          <a:fontRef idx="minor">
            <a:schemeClr val="tx1"/>
          </a:fontRef>
        </p:style>
      </p:cxnSp>
      <p:cxnSp>
        <p:nvCxnSpPr>
          <p:cNvPr id="250" name="Straight Connector 249"/>
          <p:cNvCxnSpPr>
            <a:endCxn id="139" idx="3"/>
          </p:cNvCxnSpPr>
          <p:nvPr/>
        </p:nvCxnSpPr>
        <p:spPr>
          <a:xfrm flipH="1" flipV="1">
            <a:off x="5536569" y="4434226"/>
            <a:ext cx="373331" cy="1503130"/>
          </a:xfrm>
          <a:prstGeom prst="line">
            <a:avLst/>
          </a:prstGeom>
          <a:ln w="15875">
            <a:headEnd type="arrow"/>
          </a:ln>
        </p:spPr>
        <p:style>
          <a:lnRef idx="2">
            <a:schemeClr val="dk1"/>
          </a:lnRef>
          <a:fillRef idx="0">
            <a:schemeClr val="dk1"/>
          </a:fillRef>
          <a:effectRef idx="1">
            <a:schemeClr val="dk1"/>
          </a:effectRef>
          <a:fontRef idx="minor">
            <a:schemeClr val="tx1"/>
          </a:fontRef>
        </p:style>
      </p:cxnSp>
      <p:cxnSp>
        <p:nvCxnSpPr>
          <p:cNvPr id="253" name="Straight Connector 252"/>
          <p:cNvCxnSpPr>
            <a:stCxn id="149" idx="1"/>
            <a:endCxn id="142" idx="3"/>
          </p:cNvCxnSpPr>
          <p:nvPr/>
        </p:nvCxnSpPr>
        <p:spPr>
          <a:xfrm flipH="1">
            <a:off x="6211424" y="4511689"/>
            <a:ext cx="784628" cy="537587"/>
          </a:xfrm>
          <a:prstGeom prst="line">
            <a:avLst/>
          </a:prstGeom>
          <a:ln w="15875">
            <a:headEnd type="arrow"/>
          </a:ln>
        </p:spPr>
        <p:style>
          <a:lnRef idx="2">
            <a:schemeClr val="dk1"/>
          </a:lnRef>
          <a:fillRef idx="0">
            <a:schemeClr val="dk1"/>
          </a:fillRef>
          <a:effectRef idx="1">
            <a:schemeClr val="dk1"/>
          </a:effectRef>
          <a:fontRef idx="minor">
            <a:schemeClr val="tx1"/>
          </a:fontRef>
        </p:style>
      </p:cxnSp>
      <p:cxnSp>
        <p:nvCxnSpPr>
          <p:cNvPr id="259" name="Straight Connector 258"/>
          <p:cNvCxnSpPr>
            <a:stCxn id="148" idx="1"/>
            <a:endCxn id="138" idx="3"/>
          </p:cNvCxnSpPr>
          <p:nvPr/>
        </p:nvCxnSpPr>
        <p:spPr>
          <a:xfrm flipH="1" flipV="1">
            <a:off x="5536569" y="3791760"/>
            <a:ext cx="1459483" cy="77463"/>
          </a:xfrm>
          <a:prstGeom prst="line">
            <a:avLst/>
          </a:prstGeom>
          <a:ln w="15875">
            <a:headEnd type="arrow"/>
          </a:ln>
        </p:spPr>
        <p:style>
          <a:lnRef idx="2">
            <a:schemeClr val="dk1"/>
          </a:lnRef>
          <a:fillRef idx="0">
            <a:schemeClr val="dk1"/>
          </a:fillRef>
          <a:effectRef idx="1">
            <a:schemeClr val="dk1"/>
          </a:effectRef>
          <a:fontRef idx="minor">
            <a:schemeClr val="tx1"/>
          </a:fontRef>
        </p:style>
      </p:cxnSp>
      <p:cxnSp>
        <p:nvCxnSpPr>
          <p:cNvPr id="262" name="Straight Connector 261"/>
          <p:cNvCxnSpPr>
            <a:stCxn id="147" idx="1"/>
            <a:endCxn id="138" idx="3"/>
          </p:cNvCxnSpPr>
          <p:nvPr/>
        </p:nvCxnSpPr>
        <p:spPr>
          <a:xfrm flipH="1">
            <a:off x="5536569" y="3643729"/>
            <a:ext cx="1459483" cy="148031"/>
          </a:xfrm>
          <a:prstGeom prst="line">
            <a:avLst/>
          </a:prstGeom>
          <a:ln w="15875">
            <a:headEnd type="arrow"/>
          </a:ln>
        </p:spPr>
        <p:style>
          <a:lnRef idx="2">
            <a:schemeClr val="dk1"/>
          </a:lnRef>
          <a:fillRef idx="0">
            <a:schemeClr val="dk1"/>
          </a:fillRef>
          <a:effectRef idx="1">
            <a:schemeClr val="dk1"/>
          </a:effectRef>
          <a:fontRef idx="minor">
            <a:schemeClr val="tx1"/>
          </a:fontRef>
        </p:style>
      </p:cxnSp>
      <p:cxnSp>
        <p:nvCxnSpPr>
          <p:cNvPr id="265" name="Straight Connector 264"/>
          <p:cNvCxnSpPr>
            <a:stCxn id="149" idx="1"/>
            <a:endCxn id="137" idx="3"/>
          </p:cNvCxnSpPr>
          <p:nvPr/>
        </p:nvCxnSpPr>
        <p:spPr>
          <a:xfrm flipH="1" flipV="1">
            <a:off x="5536569" y="3566266"/>
            <a:ext cx="1459483" cy="945423"/>
          </a:xfrm>
          <a:prstGeom prst="line">
            <a:avLst/>
          </a:prstGeom>
          <a:ln w="15875">
            <a:headEnd type="arrow"/>
          </a:ln>
        </p:spPr>
        <p:style>
          <a:lnRef idx="2">
            <a:schemeClr val="dk1"/>
          </a:lnRef>
          <a:fillRef idx="0">
            <a:schemeClr val="dk1"/>
          </a:fillRef>
          <a:effectRef idx="1">
            <a:schemeClr val="dk1"/>
          </a:effectRef>
          <a:fontRef idx="minor">
            <a:schemeClr val="tx1"/>
          </a:fontRef>
        </p:style>
      </p:cxnSp>
      <p:cxnSp>
        <p:nvCxnSpPr>
          <p:cNvPr id="268" name="Straight Connector 267"/>
          <p:cNvCxnSpPr>
            <a:stCxn id="148" idx="1"/>
            <a:endCxn id="139" idx="3"/>
          </p:cNvCxnSpPr>
          <p:nvPr/>
        </p:nvCxnSpPr>
        <p:spPr>
          <a:xfrm flipH="1">
            <a:off x="5536569" y="3869223"/>
            <a:ext cx="1459483" cy="565003"/>
          </a:xfrm>
          <a:prstGeom prst="line">
            <a:avLst/>
          </a:prstGeom>
          <a:ln w="15875">
            <a:headEnd type="arrow"/>
          </a:ln>
        </p:spPr>
        <p:style>
          <a:lnRef idx="2">
            <a:schemeClr val="dk1"/>
          </a:lnRef>
          <a:fillRef idx="0">
            <a:schemeClr val="dk1"/>
          </a:fillRef>
          <a:effectRef idx="1">
            <a:schemeClr val="dk1"/>
          </a:effectRef>
          <a:fontRef idx="minor">
            <a:schemeClr val="tx1"/>
          </a:fontRef>
        </p:style>
      </p:cxnSp>
      <p:cxnSp>
        <p:nvCxnSpPr>
          <p:cNvPr id="272" name="Straight Connector 271"/>
          <p:cNvCxnSpPr>
            <a:stCxn id="148" idx="1"/>
            <a:endCxn id="144" idx="3"/>
          </p:cNvCxnSpPr>
          <p:nvPr/>
        </p:nvCxnSpPr>
        <p:spPr>
          <a:xfrm flipH="1">
            <a:off x="6211424" y="3869223"/>
            <a:ext cx="784628" cy="2048013"/>
          </a:xfrm>
          <a:prstGeom prst="line">
            <a:avLst/>
          </a:prstGeom>
          <a:ln w="15875">
            <a:headEnd type="arrow"/>
          </a:ln>
        </p:spPr>
        <p:style>
          <a:lnRef idx="2">
            <a:schemeClr val="dk1"/>
          </a:lnRef>
          <a:fillRef idx="0">
            <a:schemeClr val="dk1"/>
          </a:fillRef>
          <a:effectRef idx="1">
            <a:schemeClr val="dk1"/>
          </a:effectRef>
          <a:fontRef idx="minor">
            <a:schemeClr val="tx1"/>
          </a:fontRef>
        </p:style>
      </p:cxnSp>
      <p:cxnSp>
        <p:nvCxnSpPr>
          <p:cNvPr id="275" name="Straight Connector 274"/>
          <p:cNvCxnSpPr>
            <a:stCxn id="149" idx="1"/>
            <a:endCxn id="143" idx="3"/>
          </p:cNvCxnSpPr>
          <p:nvPr/>
        </p:nvCxnSpPr>
        <p:spPr>
          <a:xfrm flipH="1">
            <a:off x="6211424" y="4511689"/>
            <a:ext cx="784628" cy="763081"/>
          </a:xfrm>
          <a:prstGeom prst="line">
            <a:avLst/>
          </a:prstGeom>
          <a:ln w="15875">
            <a:headEnd type="arrow"/>
          </a:ln>
        </p:spPr>
        <p:style>
          <a:lnRef idx="2">
            <a:schemeClr val="dk1"/>
          </a:lnRef>
          <a:fillRef idx="0">
            <a:schemeClr val="dk1"/>
          </a:fillRef>
          <a:effectRef idx="1">
            <a:schemeClr val="dk1"/>
          </a:effectRef>
          <a:fontRef idx="minor">
            <a:schemeClr val="tx1"/>
          </a:fontRef>
        </p:style>
      </p:cxnSp>
      <p:cxnSp>
        <p:nvCxnSpPr>
          <p:cNvPr id="278" name="Straight Connector 277"/>
          <p:cNvCxnSpPr>
            <a:stCxn id="149" idx="1"/>
            <a:endCxn id="139" idx="3"/>
          </p:cNvCxnSpPr>
          <p:nvPr/>
        </p:nvCxnSpPr>
        <p:spPr>
          <a:xfrm flipH="1" flipV="1">
            <a:off x="5536569" y="4434226"/>
            <a:ext cx="1459483" cy="77463"/>
          </a:xfrm>
          <a:prstGeom prst="line">
            <a:avLst/>
          </a:prstGeom>
          <a:ln w="15875">
            <a:headEnd type="arrow"/>
          </a:ln>
        </p:spPr>
        <p:style>
          <a:lnRef idx="2">
            <a:schemeClr val="dk1"/>
          </a:lnRef>
          <a:fillRef idx="0">
            <a:schemeClr val="dk1"/>
          </a:fillRef>
          <a:effectRef idx="1">
            <a:schemeClr val="dk1"/>
          </a:effectRef>
          <a:fontRef idx="minor">
            <a:schemeClr val="tx1"/>
          </a:fontRef>
        </p:style>
      </p:cxnSp>
      <p:pic>
        <p:nvPicPr>
          <p:cNvPr id="282" name="Picture 56" descr="black-server-icon.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66248" y="2282453"/>
            <a:ext cx="385698" cy="386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 name="Picture 285" descr="laptop_256.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40676" y="1907830"/>
            <a:ext cx="374623" cy="374623"/>
          </a:xfrm>
          <a:prstGeom prst="rect">
            <a:avLst/>
          </a:prstGeom>
        </p:spPr>
      </p:pic>
      <p:sp>
        <p:nvSpPr>
          <p:cNvPr id="294" name="TextBox 293"/>
          <p:cNvSpPr txBox="1"/>
          <p:nvPr/>
        </p:nvSpPr>
        <p:spPr>
          <a:xfrm>
            <a:off x="6377833" y="2610394"/>
            <a:ext cx="267158" cy="307777"/>
          </a:xfrm>
          <a:prstGeom prst="rect">
            <a:avLst/>
          </a:prstGeom>
          <a:noFill/>
        </p:spPr>
        <p:txBody>
          <a:bodyPr wrap="none" rtlCol="0">
            <a:spAutoFit/>
          </a:bodyPr>
          <a:lstStyle/>
          <a:p>
            <a:r>
              <a:rPr lang="en-US" sz="1400" dirty="0" smtClean="0"/>
              <a:t>S</a:t>
            </a:r>
            <a:endParaRPr lang="en-US" sz="1400" dirty="0"/>
          </a:p>
        </p:txBody>
      </p:sp>
      <p:cxnSp>
        <p:nvCxnSpPr>
          <p:cNvPr id="295" name="Straight Arrow Connector 294"/>
          <p:cNvCxnSpPr/>
          <p:nvPr/>
        </p:nvCxnSpPr>
        <p:spPr>
          <a:xfrm flipV="1">
            <a:off x="621909" y="3729252"/>
            <a:ext cx="0" cy="40183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96" name="Straight Arrow Connector 295"/>
          <p:cNvCxnSpPr/>
          <p:nvPr/>
        </p:nvCxnSpPr>
        <p:spPr>
          <a:xfrm>
            <a:off x="621909" y="4131091"/>
            <a:ext cx="442754"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97" name="Cube 296"/>
          <p:cNvSpPr/>
          <p:nvPr/>
        </p:nvSpPr>
        <p:spPr>
          <a:xfrm>
            <a:off x="621909" y="3797255"/>
            <a:ext cx="351382" cy="330342"/>
          </a:xfrm>
          <a:prstGeom prst="cube">
            <a:avLst/>
          </a:prstGeom>
          <a:solidFill>
            <a:schemeClr val="bg1">
              <a:lumMod val="50000"/>
            </a:schemeClr>
          </a:solidFill>
          <a:ln>
            <a:solidFill>
              <a:srgbClr val="000000"/>
            </a:solidFill>
          </a:ln>
        </p:spPr>
        <p:style>
          <a:lnRef idx="1">
            <a:schemeClr val="accent5"/>
          </a:lnRef>
          <a:fillRef idx="2">
            <a:schemeClr val="accent5"/>
          </a:fillRef>
          <a:effectRef idx="1">
            <a:schemeClr val="accent5"/>
          </a:effectRef>
          <a:fontRef idx="minor">
            <a:schemeClr val="dk1"/>
          </a:fontRef>
        </p:style>
        <p:txBody>
          <a:bodyPr lIns="82295" tIns="41148" rIns="82295" bIns="41148" anchor="ctr"/>
          <a:lstStyle/>
          <a:p>
            <a:pPr algn="ctr">
              <a:defRPr/>
            </a:pPr>
            <a:endParaRPr lang="en-US"/>
          </a:p>
        </p:txBody>
      </p:sp>
      <p:sp>
        <p:nvSpPr>
          <p:cNvPr id="301" name="Oval 300"/>
          <p:cNvSpPr/>
          <p:nvPr/>
        </p:nvSpPr>
        <p:spPr>
          <a:xfrm>
            <a:off x="461611" y="3635499"/>
            <a:ext cx="685286" cy="658756"/>
          </a:xfrm>
          <a:prstGeom prst="ellipse">
            <a:avLst/>
          </a:prstGeom>
          <a:solidFill>
            <a:schemeClr val="bg2">
              <a:lumMod val="75000"/>
              <a:alpha val="36000"/>
            </a:scheme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06" name="Straight Connector 305"/>
          <p:cNvCxnSpPr>
            <a:stCxn id="69" idx="1"/>
            <a:endCxn id="301" idx="6"/>
          </p:cNvCxnSpPr>
          <p:nvPr/>
        </p:nvCxnSpPr>
        <p:spPr>
          <a:xfrm flipH="1">
            <a:off x="1146897" y="3573946"/>
            <a:ext cx="662187" cy="390931"/>
          </a:xfrm>
          <a:prstGeom prst="line">
            <a:avLst/>
          </a:prstGeom>
          <a:ln w="15875">
            <a:headEnd type="arrow"/>
            <a:tailEnd type="none"/>
          </a:ln>
        </p:spPr>
        <p:style>
          <a:lnRef idx="2">
            <a:schemeClr val="dk1"/>
          </a:lnRef>
          <a:fillRef idx="0">
            <a:schemeClr val="dk1"/>
          </a:fillRef>
          <a:effectRef idx="1">
            <a:schemeClr val="dk1"/>
          </a:effectRef>
          <a:fontRef idx="minor">
            <a:schemeClr val="tx1"/>
          </a:fontRef>
        </p:style>
      </p:cxnSp>
      <p:cxnSp>
        <p:nvCxnSpPr>
          <p:cNvPr id="309" name="Straight Connector 308"/>
          <p:cNvCxnSpPr>
            <a:stCxn id="70" idx="1"/>
            <a:endCxn id="301" idx="6"/>
          </p:cNvCxnSpPr>
          <p:nvPr/>
        </p:nvCxnSpPr>
        <p:spPr>
          <a:xfrm flipH="1">
            <a:off x="1146897" y="3799440"/>
            <a:ext cx="662187" cy="165437"/>
          </a:xfrm>
          <a:prstGeom prst="line">
            <a:avLst/>
          </a:prstGeom>
          <a:ln w="15875">
            <a:headEnd type="arrow"/>
            <a:tailEnd type="none"/>
          </a:ln>
        </p:spPr>
        <p:style>
          <a:lnRef idx="2">
            <a:schemeClr val="dk1"/>
          </a:lnRef>
          <a:fillRef idx="0">
            <a:schemeClr val="dk1"/>
          </a:fillRef>
          <a:effectRef idx="1">
            <a:schemeClr val="dk1"/>
          </a:effectRef>
          <a:fontRef idx="minor">
            <a:schemeClr val="tx1"/>
          </a:fontRef>
        </p:style>
      </p:cxnSp>
      <p:cxnSp>
        <p:nvCxnSpPr>
          <p:cNvPr id="313" name="Straight Connector 312"/>
          <p:cNvCxnSpPr>
            <a:stCxn id="72" idx="1"/>
            <a:endCxn id="301" idx="6"/>
          </p:cNvCxnSpPr>
          <p:nvPr/>
        </p:nvCxnSpPr>
        <p:spPr>
          <a:xfrm flipH="1" flipV="1">
            <a:off x="1146897" y="3964877"/>
            <a:ext cx="662187" cy="477029"/>
          </a:xfrm>
          <a:prstGeom prst="line">
            <a:avLst/>
          </a:prstGeom>
          <a:ln w="15875">
            <a:headEnd type="arrow"/>
            <a:tailEnd type="none"/>
          </a:ln>
        </p:spPr>
        <p:style>
          <a:lnRef idx="2">
            <a:schemeClr val="dk1"/>
          </a:lnRef>
          <a:fillRef idx="0">
            <a:schemeClr val="dk1"/>
          </a:fillRef>
          <a:effectRef idx="1">
            <a:schemeClr val="dk1"/>
          </a:effectRef>
          <a:fontRef idx="minor">
            <a:schemeClr val="tx1"/>
          </a:fontRef>
        </p:style>
      </p:cxnSp>
      <p:sp>
        <p:nvSpPr>
          <p:cNvPr id="326" name="Diamond 325"/>
          <p:cNvSpPr/>
          <p:nvPr/>
        </p:nvSpPr>
        <p:spPr>
          <a:xfrm>
            <a:off x="8068101" y="3864851"/>
            <a:ext cx="539092" cy="569375"/>
          </a:xfrm>
          <a:prstGeom prst="diamond">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a:t>
            </a:r>
            <a:endParaRPr lang="en-US" dirty="0"/>
          </a:p>
        </p:txBody>
      </p:sp>
      <p:cxnSp>
        <p:nvCxnSpPr>
          <p:cNvPr id="327" name="Straight Connector 326"/>
          <p:cNvCxnSpPr>
            <a:stCxn id="326" idx="1"/>
            <a:endCxn id="147" idx="3"/>
          </p:cNvCxnSpPr>
          <p:nvPr/>
        </p:nvCxnSpPr>
        <p:spPr>
          <a:xfrm flipH="1" flipV="1">
            <a:off x="7297577" y="3643729"/>
            <a:ext cx="770524" cy="505810"/>
          </a:xfrm>
          <a:prstGeom prst="line">
            <a:avLst/>
          </a:prstGeom>
          <a:ln w="15875">
            <a:headEnd type="arrow"/>
            <a:tailEnd type="none"/>
          </a:ln>
        </p:spPr>
        <p:style>
          <a:lnRef idx="2">
            <a:schemeClr val="dk1"/>
          </a:lnRef>
          <a:fillRef idx="0">
            <a:schemeClr val="dk1"/>
          </a:fillRef>
          <a:effectRef idx="1">
            <a:schemeClr val="dk1"/>
          </a:effectRef>
          <a:fontRef idx="minor">
            <a:schemeClr val="tx1"/>
          </a:fontRef>
        </p:style>
      </p:cxnSp>
      <p:cxnSp>
        <p:nvCxnSpPr>
          <p:cNvPr id="330" name="Straight Connector 329"/>
          <p:cNvCxnSpPr>
            <a:stCxn id="326" idx="1"/>
            <a:endCxn id="148" idx="3"/>
          </p:cNvCxnSpPr>
          <p:nvPr/>
        </p:nvCxnSpPr>
        <p:spPr>
          <a:xfrm flipH="1" flipV="1">
            <a:off x="7297577" y="3869223"/>
            <a:ext cx="770524" cy="280316"/>
          </a:xfrm>
          <a:prstGeom prst="line">
            <a:avLst/>
          </a:prstGeom>
          <a:ln w="15875">
            <a:headEnd type="arrow"/>
            <a:tailEnd type="none"/>
          </a:ln>
        </p:spPr>
        <p:style>
          <a:lnRef idx="2">
            <a:schemeClr val="dk1"/>
          </a:lnRef>
          <a:fillRef idx="0">
            <a:schemeClr val="dk1"/>
          </a:fillRef>
          <a:effectRef idx="1">
            <a:schemeClr val="dk1"/>
          </a:effectRef>
          <a:fontRef idx="minor">
            <a:schemeClr val="tx1"/>
          </a:fontRef>
        </p:style>
      </p:cxnSp>
      <p:cxnSp>
        <p:nvCxnSpPr>
          <p:cNvPr id="333" name="Straight Connector 332"/>
          <p:cNvCxnSpPr>
            <a:stCxn id="326" idx="1"/>
            <a:endCxn id="149" idx="3"/>
          </p:cNvCxnSpPr>
          <p:nvPr/>
        </p:nvCxnSpPr>
        <p:spPr>
          <a:xfrm flipH="1">
            <a:off x="7297577" y="4149539"/>
            <a:ext cx="770524" cy="362150"/>
          </a:xfrm>
          <a:prstGeom prst="line">
            <a:avLst/>
          </a:prstGeom>
          <a:ln w="15875">
            <a:headEnd type="arrow"/>
            <a:tailEnd type="none"/>
          </a:ln>
        </p:spPr>
        <p:style>
          <a:lnRef idx="2">
            <a:schemeClr val="dk1"/>
          </a:lnRef>
          <a:fillRef idx="0">
            <a:schemeClr val="dk1"/>
          </a:fillRef>
          <a:effectRef idx="1">
            <a:schemeClr val="dk1"/>
          </a:effectRef>
          <a:fontRef idx="minor">
            <a:schemeClr val="tx1"/>
          </a:fontRef>
        </p:style>
      </p:cxnSp>
      <p:cxnSp>
        <p:nvCxnSpPr>
          <p:cNvPr id="338" name="Straight Connector 337"/>
          <p:cNvCxnSpPr>
            <a:stCxn id="122" idx="3"/>
            <a:endCxn id="137" idx="1"/>
          </p:cNvCxnSpPr>
          <p:nvPr/>
        </p:nvCxnSpPr>
        <p:spPr>
          <a:xfrm>
            <a:off x="3285796" y="3499386"/>
            <a:ext cx="1949248" cy="66880"/>
          </a:xfrm>
          <a:prstGeom prst="line">
            <a:avLst/>
          </a:prstGeom>
          <a:ln w="15875">
            <a:headEnd type="none"/>
            <a:tailEnd type="arrow"/>
          </a:ln>
        </p:spPr>
        <p:style>
          <a:lnRef idx="2">
            <a:schemeClr val="dk1"/>
          </a:lnRef>
          <a:fillRef idx="0">
            <a:schemeClr val="dk1"/>
          </a:fillRef>
          <a:effectRef idx="1">
            <a:schemeClr val="dk1"/>
          </a:effectRef>
          <a:fontRef idx="minor">
            <a:schemeClr val="tx1"/>
          </a:fontRef>
        </p:style>
      </p:cxnSp>
      <p:cxnSp>
        <p:nvCxnSpPr>
          <p:cNvPr id="341" name="Straight Connector 340"/>
          <p:cNvCxnSpPr>
            <a:endCxn id="139" idx="1"/>
          </p:cNvCxnSpPr>
          <p:nvPr/>
        </p:nvCxnSpPr>
        <p:spPr>
          <a:xfrm>
            <a:off x="3340620" y="3566266"/>
            <a:ext cx="1894424" cy="867960"/>
          </a:xfrm>
          <a:prstGeom prst="line">
            <a:avLst/>
          </a:prstGeom>
          <a:ln w="15875">
            <a:headEnd type="none"/>
            <a:tailEnd type="arrow"/>
          </a:ln>
        </p:spPr>
        <p:style>
          <a:lnRef idx="2">
            <a:schemeClr val="dk1"/>
          </a:lnRef>
          <a:fillRef idx="0">
            <a:schemeClr val="dk1"/>
          </a:fillRef>
          <a:effectRef idx="1">
            <a:schemeClr val="dk1"/>
          </a:effectRef>
          <a:fontRef idx="minor">
            <a:schemeClr val="tx1"/>
          </a:fontRef>
        </p:style>
      </p:cxnSp>
      <p:cxnSp>
        <p:nvCxnSpPr>
          <p:cNvPr id="345" name="Straight Connector 344"/>
          <p:cNvCxnSpPr>
            <a:stCxn id="124" idx="3"/>
          </p:cNvCxnSpPr>
          <p:nvPr/>
        </p:nvCxnSpPr>
        <p:spPr>
          <a:xfrm flipV="1">
            <a:off x="3285796" y="3799440"/>
            <a:ext cx="1949248" cy="567906"/>
          </a:xfrm>
          <a:prstGeom prst="line">
            <a:avLst/>
          </a:prstGeom>
          <a:ln w="15875">
            <a:headEnd type="none"/>
            <a:tailEnd type="arrow"/>
          </a:ln>
        </p:spPr>
        <p:style>
          <a:lnRef idx="2">
            <a:schemeClr val="dk1"/>
          </a:lnRef>
          <a:fillRef idx="0">
            <a:schemeClr val="dk1"/>
          </a:fillRef>
          <a:effectRef idx="1">
            <a:schemeClr val="dk1"/>
          </a:effectRef>
          <a:fontRef idx="minor">
            <a:schemeClr val="tx1"/>
          </a:fontRef>
        </p:style>
      </p:cxnSp>
      <p:sp>
        <p:nvSpPr>
          <p:cNvPr id="4" name="PB"/>
          <p:cNvSpPr/>
          <p:nvPr/>
        </p:nvSpPr>
        <p:spPr>
          <a:xfrm>
            <a:off x="0" y="6705600"/>
            <a:ext cx="5842000" cy="152400"/>
          </a:xfrm>
          <a:prstGeom prst="rect">
            <a:avLst/>
          </a:prstGeom>
          <a:gradFill flip="none" rotWithShape="1">
            <a:gsLst>
              <a:gs pos="0">
                <a:srgbClr val="7F0000"/>
              </a:gs>
              <a:gs pos="100000">
                <a:schemeClr val="accent1">
                  <a:tint val="50000"/>
                  <a:shade val="100000"/>
                  <a:satMod val="350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 name="Rectangle 5"/>
          <p:cNvSpPr>
            <a:spLocks noChangeArrowheads="1"/>
          </p:cNvSpPr>
          <p:nvPr/>
        </p:nvSpPr>
        <p:spPr bwMode="auto">
          <a:xfrm>
            <a:off x="0" y="5784668"/>
            <a:ext cx="9021337" cy="101194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nchor="ctr"/>
          <a:lstStyle/>
          <a:p>
            <a:pPr algn="ctr"/>
            <a:r>
              <a:rPr lang="en-US" b="1" dirty="0" smtClean="0">
                <a:solidFill>
                  <a:schemeClr val="bg1"/>
                </a:solidFill>
              </a:rPr>
              <a:t>VERIFYING CHANGES BY SDN CONTROLLERS </a:t>
            </a:r>
            <a:r>
              <a:rPr lang="en-US" b="1" dirty="0" smtClean="0">
                <a:solidFill>
                  <a:srgbClr val="00B050"/>
                </a:solidFill>
              </a:rPr>
              <a:t>BEFORE</a:t>
            </a:r>
            <a:r>
              <a:rPr lang="en-US" b="1" dirty="0" smtClean="0"/>
              <a:t> </a:t>
            </a:r>
            <a:r>
              <a:rPr lang="en-US" b="1" dirty="0" smtClean="0">
                <a:solidFill>
                  <a:schemeClr val="bg1"/>
                </a:solidFill>
              </a:rPr>
              <a:t>THEY  TAKE EFFECT</a:t>
            </a:r>
            <a:endParaRPr lang="en-US" dirty="0" smtClean="0">
              <a:solidFill>
                <a:schemeClr val="bg1"/>
              </a:solidFill>
            </a:endParaRPr>
          </a:p>
        </p:txBody>
      </p:sp>
      <p:cxnSp>
        <p:nvCxnSpPr>
          <p:cNvPr id="6" name="Straight Connector 5"/>
          <p:cNvCxnSpPr/>
          <p:nvPr/>
        </p:nvCxnSpPr>
        <p:spPr>
          <a:xfrm>
            <a:off x="6938898" y="4404626"/>
            <a:ext cx="413503" cy="321425"/>
          </a:xfrm>
          <a:prstGeom prst="line">
            <a:avLst/>
          </a:prstGeom>
        </p:spPr>
        <p:style>
          <a:lnRef idx="2">
            <a:schemeClr val="accent3"/>
          </a:lnRef>
          <a:fillRef idx="0">
            <a:schemeClr val="accent3"/>
          </a:fillRef>
          <a:effectRef idx="1">
            <a:schemeClr val="accent3"/>
          </a:effectRef>
          <a:fontRef idx="minor">
            <a:schemeClr val="tx1"/>
          </a:fontRef>
        </p:style>
      </p:cxnSp>
      <p:cxnSp>
        <p:nvCxnSpPr>
          <p:cNvPr id="9" name="Straight Connector 8"/>
          <p:cNvCxnSpPr/>
          <p:nvPr/>
        </p:nvCxnSpPr>
        <p:spPr>
          <a:xfrm flipV="1">
            <a:off x="6938898" y="4434226"/>
            <a:ext cx="413503" cy="266803"/>
          </a:xfrm>
          <a:prstGeom prst="line">
            <a:avLst/>
          </a:prstGeom>
        </p:spPr>
        <p:style>
          <a:lnRef idx="2">
            <a:schemeClr val="accent3"/>
          </a:lnRef>
          <a:fillRef idx="0">
            <a:schemeClr val="accent3"/>
          </a:fillRef>
          <a:effectRef idx="1">
            <a:schemeClr val="accent3"/>
          </a:effectRef>
          <a:fontRef idx="minor">
            <a:schemeClr val="tx1"/>
          </a:fontRef>
        </p:style>
      </p:cxnSp>
    </p:spTree>
    <p:custDataLst>
      <p:tags r:id="rId1"/>
    </p:custDataLst>
    <p:extLst>
      <p:ext uri="{BB962C8B-B14F-4D97-AF65-F5344CB8AC3E}">
        <p14:creationId xmlns:p14="http://schemas.microsoft.com/office/powerpoint/2010/main" val="4146759797"/>
      </p:ext>
    </p:extLst>
  </p:cSld>
  <p:clrMapOvr>
    <a:masterClrMapping/>
  </p:clrMapOvr>
  <mc:AlternateContent xmlns:mc="http://schemas.openxmlformats.org/markup-compatibility/2006" xmlns:p14="http://schemas.microsoft.com/office/powerpoint/2010/main">
    <mc:Choice Requires="p14">
      <p:transition spd="slow" p14:dur="2000" advTm="11934"/>
    </mc:Choice>
    <mc:Fallback xmlns="">
      <p:transition spd="slow" advTm="1193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additive="base">
                                        <p:cTn id="7" dur="500" fill="hold"/>
                                        <p:tgtEl>
                                          <p:spTgt spid="69"/>
                                        </p:tgtEl>
                                        <p:attrNameLst>
                                          <p:attrName>ppt_x</p:attrName>
                                        </p:attrNameLst>
                                      </p:cBhvr>
                                      <p:tavLst>
                                        <p:tav tm="0">
                                          <p:val>
                                            <p:strVal val="#ppt_x"/>
                                          </p:val>
                                        </p:tav>
                                        <p:tav tm="100000">
                                          <p:val>
                                            <p:strVal val="#ppt_x"/>
                                          </p:val>
                                        </p:tav>
                                      </p:tavLst>
                                    </p:anim>
                                    <p:anim calcmode="lin" valueType="num">
                                      <p:cBhvr additive="base">
                                        <p:cTn id="8" dur="500" fill="hold"/>
                                        <p:tgtEl>
                                          <p:spTgt spid="6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fill="hold"/>
                                        <p:tgtEl>
                                          <p:spTgt spid="72"/>
                                        </p:tgtEl>
                                        <p:attrNameLst>
                                          <p:attrName>ppt_x</p:attrName>
                                        </p:attrNameLst>
                                      </p:cBhvr>
                                      <p:tavLst>
                                        <p:tav tm="0">
                                          <p:val>
                                            <p:strVal val="#ppt_x"/>
                                          </p:val>
                                        </p:tav>
                                        <p:tav tm="100000">
                                          <p:val>
                                            <p:strVal val="#ppt_x"/>
                                          </p:val>
                                        </p:tav>
                                      </p:tavLst>
                                    </p:anim>
                                    <p:anim calcmode="lin" valueType="num">
                                      <p:cBhvr additive="base">
                                        <p:cTn id="16" dur="500" fill="hold"/>
                                        <p:tgtEl>
                                          <p:spTgt spid="7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3"/>
                                        </p:tgtEl>
                                        <p:attrNameLst>
                                          <p:attrName>style.visibility</p:attrName>
                                        </p:attrNameLst>
                                      </p:cBhvr>
                                      <p:to>
                                        <p:strVal val="visible"/>
                                      </p:to>
                                    </p:set>
                                    <p:anim calcmode="lin" valueType="num">
                                      <p:cBhvr additive="base">
                                        <p:cTn id="19" dur="500" fill="hold"/>
                                        <p:tgtEl>
                                          <p:spTgt spid="73"/>
                                        </p:tgtEl>
                                        <p:attrNameLst>
                                          <p:attrName>ppt_x</p:attrName>
                                        </p:attrNameLst>
                                      </p:cBhvr>
                                      <p:tavLst>
                                        <p:tav tm="0">
                                          <p:val>
                                            <p:strVal val="#ppt_x"/>
                                          </p:val>
                                        </p:tav>
                                        <p:tav tm="100000">
                                          <p:val>
                                            <p:strVal val="#ppt_x"/>
                                          </p:val>
                                        </p:tav>
                                      </p:tavLst>
                                    </p:anim>
                                    <p:anim calcmode="lin" valueType="num">
                                      <p:cBhvr additive="base">
                                        <p:cTn id="20" dur="500" fill="hold"/>
                                        <p:tgtEl>
                                          <p:spTgt spid="7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5"/>
                                        </p:tgtEl>
                                        <p:attrNameLst>
                                          <p:attrName>style.visibility</p:attrName>
                                        </p:attrNameLst>
                                      </p:cBhvr>
                                      <p:to>
                                        <p:strVal val="visible"/>
                                      </p:to>
                                    </p:set>
                                    <p:anim calcmode="lin" valueType="num">
                                      <p:cBhvr additive="base">
                                        <p:cTn id="23" dur="500" fill="hold"/>
                                        <p:tgtEl>
                                          <p:spTgt spid="75"/>
                                        </p:tgtEl>
                                        <p:attrNameLst>
                                          <p:attrName>ppt_x</p:attrName>
                                        </p:attrNameLst>
                                      </p:cBhvr>
                                      <p:tavLst>
                                        <p:tav tm="0">
                                          <p:val>
                                            <p:strVal val="#ppt_x"/>
                                          </p:val>
                                        </p:tav>
                                        <p:tav tm="100000">
                                          <p:val>
                                            <p:strVal val="#ppt_x"/>
                                          </p:val>
                                        </p:tav>
                                      </p:tavLst>
                                    </p:anim>
                                    <p:anim calcmode="lin" valueType="num">
                                      <p:cBhvr additive="base">
                                        <p:cTn id="24" dur="500" fill="hold"/>
                                        <p:tgtEl>
                                          <p:spTgt spid="7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17"/>
                                        </p:tgtEl>
                                        <p:attrNameLst>
                                          <p:attrName>style.visibility</p:attrName>
                                        </p:attrNameLst>
                                      </p:cBhvr>
                                      <p:to>
                                        <p:strVal val="visible"/>
                                      </p:to>
                                    </p:set>
                                    <p:anim calcmode="lin" valueType="num">
                                      <p:cBhvr additive="base">
                                        <p:cTn id="27" dur="500" fill="hold"/>
                                        <p:tgtEl>
                                          <p:spTgt spid="117"/>
                                        </p:tgtEl>
                                        <p:attrNameLst>
                                          <p:attrName>ppt_x</p:attrName>
                                        </p:attrNameLst>
                                      </p:cBhvr>
                                      <p:tavLst>
                                        <p:tav tm="0">
                                          <p:val>
                                            <p:strVal val="#ppt_x"/>
                                          </p:val>
                                        </p:tav>
                                        <p:tav tm="100000">
                                          <p:val>
                                            <p:strVal val="#ppt_x"/>
                                          </p:val>
                                        </p:tav>
                                      </p:tavLst>
                                    </p:anim>
                                    <p:anim calcmode="lin" valueType="num">
                                      <p:cBhvr additive="base">
                                        <p:cTn id="28" dur="500" fill="hold"/>
                                        <p:tgtEl>
                                          <p:spTgt spid="11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8"/>
                                        </p:tgtEl>
                                        <p:attrNameLst>
                                          <p:attrName>style.visibility</p:attrName>
                                        </p:attrNameLst>
                                      </p:cBhvr>
                                      <p:to>
                                        <p:strVal val="visible"/>
                                      </p:to>
                                    </p:set>
                                    <p:anim calcmode="lin" valueType="num">
                                      <p:cBhvr additive="base">
                                        <p:cTn id="31" dur="500" fill="hold"/>
                                        <p:tgtEl>
                                          <p:spTgt spid="118"/>
                                        </p:tgtEl>
                                        <p:attrNameLst>
                                          <p:attrName>ppt_x</p:attrName>
                                        </p:attrNameLst>
                                      </p:cBhvr>
                                      <p:tavLst>
                                        <p:tav tm="0">
                                          <p:val>
                                            <p:strVal val="#ppt_x"/>
                                          </p:val>
                                        </p:tav>
                                        <p:tav tm="100000">
                                          <p:val>
                                            <p:strVal val="#ppt_x"/>
                                          </p:val>
                                        </p:tav>
                                      </p:tavLst>
                                    </p:anim>
                                    <p:anim calcmode="lin" valueType="num">
                                      <p:cBhvr additive="base">
                                        <p:cTn id="32" dur="500" fill="hold"/>
                                        <p:tgtEl>
                                          <p:spTgt spid="11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19"/>
                                        </p:tgtEl>
                                        <p:attrNameLst>
                                          <p:attrName>style.visibility</p:attrName>
                                        </p:attrNameLst>
                                      </p:cBhvr>
                                      <p:to>
                                        <p:strVal val="visible"/>
                                      </p:to>
                                    </p:set>
                                    <p:anim calcmode="lin" valueType="num">
                                      <p:cBhvr additive="base">
                                        <p:cTn id="35" dur="500" fill="hold"/>
                                        <p:tgtEl>
                                          <p:spTgt spid="119"/>
                                        </p:tgtEl>
                                        <p:attrNameLst>
                                          <p:attrName>ppt_x</p:attrName>
                                        </p:attrNameLst>
                                      </p:cBhvr>
                                      <p:tavLst>
                                        <p:tav tm="0">
                                          <p:val>
                                            <p:strVal val="#ppt_x"/>
                                          </p:val>
                                        </p:tav>
                                        <p:tav tm="100000">
                                          <p:val>
                                            <p:strVal val="#ppt_x"/>
                                          </p:val>
                                        </p:tav>
                                      </p:tavLst>
                                    </p:anim>
                                    <p:anim calcmode="lin" valueType="num">
                                      <p:cBhvr additive="base">
                                        <p:cTn id="36" dur="500" fill="hold"/>
                                        <p:tgtEl>
                                          <p:spTgt spid="11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additive="base">
                                        <p:cTn id="39" dur="500" fill="hold"/>
                                        <p:tgtEl>
                                          <p:spTgt spid="120"/>
                                        </p:tgtEl>
                                        <p:attrNameLst>
                                          <p:attrName>ppt_x</p:attrName>
                                        </p:attrNameLst>
                                      </p:cBhvr>
                                      <p:tavLst>
                                        <p:tav tm="0">
                                          <p:val>
                                            <p:strVal val="#ppt_x"/>
                                          </p:val>
                                        </p:tav>
                                        <p:tav tm="100000">
                                          <p:val>
                                            <p:strVal val="#ppt_x"/>
                                          </p:val>
                                        </p:tav>
                                      </p:tavLst>
                                    </p:anim>
                                    <p:anim calcmode="lin" valueType="num">
                                      <p:cBhvr additive="base">
                                        <p:cTn id="40" dur="500" fill="hold"/>
                                        <p:tgtEl>
                                          <p:spTgt spid="12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additive="base">
                                        <p:cTn id="43" dur="500" fill="hold"/>
                                        <p:tgtEl>
                                          <p:spTgt spid="121"/>
                                        </p:tgtEl>
                                        <p:attrNameLst>
                                          <p:attrName>ppt_x</p:attrName>
                                        </p:attrNameLst>
                                      </p:cBhvr>
                                      <p:tavLst>
                                        <p:tav tm="0">
                                          <p:val>
                                            <p:strVal val="#ppt_x"/>
                                          </p:val>
                                        </p:tav>
                                        <p:tav tm="100000">
                                          <p:val>
                                            <p:strVal val="#ppt_x"/>
                                          </p:val>
                                        </p:tav>
                                      </p:tavLst>
                                    </p:anim>
                                    <p:anim calcmode="lin" valueType="num">
                                      <p:cBhvr additive="base">
                                        <p:cTn id="44" dur="500" fill="hold"/>
                                        <p:tgtEl>
                                          <p:spTgt spid="12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additive="base">
                                        <p:cTn id="47" dur="500" fill="hold"/>
                                        <p:tgtEl>
                                          <p:spTgt spid="122"/>
                                        </p:tgtEl>
                                        <p:attrNameLst>
                                          <p:attrName>ppt_x</p:attrName>
                                        </p:attrNameLst>
                                      </p:cBhvr>
                                      <p:tavLst>
                                        <p:tav tm="0">
                                          <p:val>
                                            <p:strVal val="#ppt_x"/>
                                          </p:val>
                                        </p:tav>
                                        <p:tav tm="100000">
                                          <p:val>
                                            <p:strVal val="#ppt_x"/>
                                          </p:val>
                                        </p:tav>
                                      </p:tavLst>
                                    </p:anim>
                                    <p:anim calcmode="lin" valueType="num">
                                      <p:cBhvr additive="base">
                                        <p:cTn id="48" dur="500" fill="hold"/>
                                        <p:tgtEl>
                                          <p:spTgt spid="12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3"/>
                                        </p:tgtEl>
                                        <p:attrNameLst>
                                          <p:attrName>style.visibility</p:attrName>
                                        </p:attrNameLst>
                                      </p:cBhvr>
                                      <p:to>
                                        <p:strVal val="visible"/>
                                      </p:to>
                                    </p:set>
                                    <p:anim calcmode="lin" valueType="num">
                                      <p:cBhvr additive="base">
                                        <p:cTn id="51" dur="500" fill="hold"/>
                                        <p:tgtEl>
                                          <p:spTgt spid="123"/>
                                        </p:tgtEl>
                                        <p:attrNameLst>
                                          <p:attrName>ppt_x</p:attrName>
                                        </p:attrNameLst>
                                      </p:cBhvr>
                                      <p:tavLst>
                                        <p:tav tm="0">
                                          <p:val>
                                            <p:strVal val="#ppt_x"/>
                                          </p:val>
                                        </p:tav>
                                        <p:tav tm="100000">
                                          <p:val>
                                            <p:strVal val="#ppt_x"/>
                                          </p:val>
                                        </p:tav>
                                      </p:tavLst>
                                    </p:anim>
                                    <p:anim calcmode="lin" valueType="num">
                                      <p:cBhvr additive="base">
                                        <p:cTn id="52" dur="500" fill="hold"/>
                                        <p:tgtEl>
                                          <p:spTgt spid="12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additive="base">
                                        <p:cTn id="55" dur="500" fill="hold"/>
                                        <p:tgtEl>
                                          <p:spTgt spid="124"/>
                                        </p:tgtEl>
                                        <p:attrNameLst>
                                          <p:attrName>ppt_x</p:attrName>
                                        </p:attrNameLst>
                                      </p:cBhvr>
                                      <p:tavLst>
                                        <p:tav tm="0">
                                          <p:val>
                                            <p:strVal val="#ppt_x"/>
                                          </p:val>
                                        </p:tav>
                                        <p:tav tm="100000">
                                          <p:val>
                                            <p:strVal val="#ppt_x"/>
                                          </p:val>
                                        </p:tav>
                                      </p:tavLst>
                                    </p:anim>
                                    <p:anim calcmode="lin" valueType="num">
                                      <p:cBhvr additive="base">
                                        <p:cTn id="56" dur="500" fill="hold"/>
                                        <p:tgtEl>
                                          <p:spTgt spid="12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additive="base">
                                        <p:cTn id="59" dur="500" fill="hold"/>
                                        <p:tgtEl>
                                          <p:spTgt spid="125"/>
                                        </p:tgtEl>
                                        <p:attrNameLst>
                                          <p:attrName>ppt_x</p:attrName>
                                        </p:attrNameLst>
                                      </p:cBhvr>
                                      <p:tavLst>
                                        <p:tav tm="0">
                                          <p:val>
                                            <p:strVal val="#ppt_x"/>
                                          </p:val>
                                        </p:tav>
                                        <p:tav tm="100000">
                                          <p:val>
                                            <p:strVal val="#ppt_x"/>
                                          </p:val>
                                        </p:tav>
                                      </p:tavLst>
                                    </p:anim>
                                    <p:anim calcmode="lin" valueType="num">
                                      <p:cBhvr additive="base">
                                        <p:cTn id="60" dur="500" fill="hold"/>
                                        <p:tgtEl>
                                          <p:spTgt spid="12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additive="base">
                                        <p:cTn id="63" dur="500" fill="hold"/>
                                        <p:tgtEl>
                                          <p:spTgt spid="126"/>
                                        </p:tgtEl>
                                        <p:attrNameLst>
                                          <p:attrName>ppt_x</p:attrName>
                                        </p:attrNameLst>
                                      </p:cBhvr>
                                      <p:tavLst>
                                        <p:tav tm="0">
                                          <p:val>
                                            <p:strVal val="#ppt_x"/>
                                          </p:val>
                                        </p:tav>
                                        <p:tav tm="100000">
                                          <p:val>
                                            <p:strVal val="#ppt_x"/>
                                          </p:val>
                                        </p:tav>
                                      </p:tavLst>
                                    </p:anim>
                                    <p:anim calcmode="lin" valueType="num">
                                      <p:cBhvr additive="base">
                                        <p:cTn id="64" dur="500" fill="hold"/>
                                        <p:tgtEl>
                                          <p:spTgt spid="12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27"/>
                                        </p:tgtEl>
                                        <p:attrNameLst>
                                          <p:attrName>style.visibility</p:attrName>
                                        </p:attrNameLst>
                                      </p:cBhvr>
                                      <p:to>
                                        <p:strVal val="visible"/>
                                      </p:to>
                                    </p:set>
                                    <p:anim calcmode="lin" valueType="num">
                                      <p:cBhvr additive="base">
                                        <p:cTn id="67" dur="500" fill="hold"/>
                                        <p:tgtEl>
                                          <p:spTgt spid="127"/>
                                        </p:tgtEl>
                                        <p:attrNameLst>
                                          <p:attrName>ppt_x</p:attrName>
                                        </p:attrNameLst>
                                      </p:cBhvr>
                                      <p:tavLst>
                                        <p:tav tm="0">
                                          <p:val>
                                            <p:strVal val="#ppt_x"/>
                                          </p:val>
                                        </p:tav>
                                        <p:tav tm="100000">
                                          <p:val>
                                            <p:strVal val="#ppt_x"/>
                                          </p:val>
                                        </p:tav>
                                      </p:tavLst>
                                    </p:anim>
                                    <p:anim calcmode="lin" valueType="num">
                                      <p:cBhvr additive="base">
                                        <p:cTn id="68" dur="500" fill="hold"/>
                                        <p:tgtEl>
                                          <p:spTgt spid="127"/>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28"/>
                                        </p:tgtEl>
                                        <p:attrNameLst>
                                          <p:attrName>style.visibility</p:attrName>
                                        </p:attrNameLst>
                                      </p:cBhvr>
                                      <p:to>
                                        <p:strVal val="visible"/>
                                      </p:to>
                                    </p:set>
                                    <p:anim calcmode="lin" valueType="num">
                                      <p:cBhvr additive="base">
                                        <p:cTn id="71" dur="500" fill="hold"/>
                                        <p:tgtEl>
                                          <p:spTgt spid="128"/>
                                        </p:tgtEl>
                                        <p:attrNameLst>
                                          <p:attrName>ppt_x</p:attrName>
                                        </p:attrNameLst>
                                      </p:cBhvr>
                                      <p:tavLst>
                                        <p:tav tm="0">
                                          <p:val>
                                            <p:strVal val="#ppt_x"/>
                                          </p:val>
                                        </p:tav>
                                        <p:tav tm="100000">
                                          <p:val>
                                            <p:strVal val="#ppt_x"/>
                                          </p:val>
                                        </p:tav>
                                      </p:tavLst>
                                    </p:anim>
                                    <p:anim calcmode="lin" valueType="num">
                                      <p:cBhvr additive="base">
                                        <p:cTn id="72" dur="500" fill="hold"/>
                                        <p:tgtEl>
                                          <p:spTgt spid="128"/>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29"/>
                                        </p:tgtEl>
                                        <p:attrNameLst>
                                          <p:attrName>style.visibility</p:attrName>
                                        </p:attrNameLst>
                                      </p:cBhvr>
                                      <p:to>
                                        <p:strVal val="visible"/>
                                      </p:to>
                                    </p:set>
                                    <p:anim calcmode="lin" valueType="num">
                                      <p:cBhvr additive="base">
                                        <p:cTn id="75" dur="500" fill="hold"/>
                                        <p:tgtEl>
                                          <p:spTgt spid="129"/>
                                        </p:tgtEl>
                                        <p:attrNameLst>
                                          <p:attrName>ppt_x</p:attrName>
                                        </p:attrNameLst>
                                      </p:cBhvr>
                                      <p:tavLst>
                                        <p:tav tm="0">
                                          <p:val>
                                            <p:strVal val="#ppt_x"/>
                                          </p:val>
                                        </p:tav>
                                        <p:tav tm="100000">
                                          <p:val>
                                            <p:strVal val="#ppt_x"/>
                                          </p:val>
                                        </p:tav>
                                      </p:tavLst>
                                    </p:anim>
                                    <p:anim calcmode="lin" valueType="num">
                                      <p:cBhvr additive="base">
                                        <p:cTn id="76" dur="500" fill="hold"/>
                                        <p:tgtEl>
                                          <p:spTgt spid="129"/>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0"/>
                                        </p:tgtEl>
                                        <p:attrNameLst>
                                          <p:attrName>style.visibility</p:attrName>
                                        </p:attrNameLst>
                                      </p:cBhvr>
                                      <p:to>
                                        <p:strVal val="visible"/>
                                      </p:to>
                                    </p:set>
                                    <p:anim calcmode="lin" valueType="num">
                                      <p:cBhvr additive="base">
                                        <p:cTn id="79" dur="500" fill="hold"/>
                                        <p:tgtEl>
                                          <p:spTgt spid="130"/>
                                        </p:tgtEl>
                                        <p:attrNameLst>
                                          <p:attrName>ppt_x</p:attrName>
                                        </p:attrNameLst>
                                      </p:cBhvr>
                                      <p:tavLst>
                                        <p:tav tm="0">
                                          <p:val>
                                            <p:strVal val="#ppt_x"/>
                                          </p:val>
                                        </p:tav>
                                        <p:tav tm="100000">
                                          <p:val>
                                            <p:strVal val="#ppt_x"/>
                                          </p:val>
                                        </p:tav>
                                      </p:tavLst>
                                    </p:anim>
                                    <p:anim calcmode="lin" valueType="num">
                                      <p:cBhvr additive="base">
                                        <p:cTn id="80" dur="500" fill="hold"/>
                                        <p:tgtEl>
                                          <p:spTgt spid="130"/>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1"/>
                                        </p:tgtEl>
                                        <p:attrNameLst>
                                          <p:attrName>style.visibility</p:attrName>
                                        </p:attrNameLst>
                                      </p:cBhvr>
                                      <p:to>
                                        <p:strVal val="visible"/>
                                      </p:to>
                                    </p:set>
                                    <p:anim calcmode="lin" valueType="num">
                                      <p:cBhvr additive="base">
                                        <p:cTn id="83" dur="500" fill="hold"/>
                                        <p:tgtEl>
                                          <p:spTgt spid="131"/>
                                        </p:tgtEl>
                                        <p:attrNameLst>
                                          <p:attrName>ppt_x</p:attrName>
                                        </p:attrNameLst>
                                      </p:cBhvr>
                                      <p:tavLst>
                                        <p:tav tm="0">
                                          <p:val>
                                            <p:strVal val="#ppt_x"/>
                                          </p:val>
                                        </p:tav>
                                        <p:tav tm="100000">
                                          <p:val>
                                            <p:strVal val="#ppt_x"/>
                                          </p:val>
                                        </p:tav>
                                      </p:tavLst>
                                    </p:anim>
                                    <p:anim calcmode="lin" valueType="num">
                                      <p:cBhvr additive="base">
                                        <p:cTn id="84" dur="500" fill="hold"/>
                                        <p:tgtEl>
                                          <p:spTgt spid="131"/>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2"/>
                                        </p:tgtEl>
                                        <p:attrNameLst>
                                          <p:attrName>style.visibility</p:attrName>
                                        </p:attrNameLst>
                                      </p:cBhvr>
                                      <p:to>
                                        <p:strVal val="visible"/>
                                      </p:to>
                                    </p:set>
                                    <p:anim calcmode="lin" valueType="num">
                                      <p:cBhvr additive="base">
                                        <p:cTn id="87" dur="500" fill="hold"/>
                                        <p:tgtEl>
                                          <p:spTgt spid="132"/>
                                        </p:tgtEl>
                                        <p:attrNameLst>
                                          <p:attrName>ppt_x</p:attrName>
                                        </p:attrNameLst>
                                      </p:cBhvr>
                                      <p:tavLst>
                                        <p:tav tm="0">
                                          <p:val>
                                            <p:strVal val="#ppt_x"/>
                                          </p:val>
                                        </p:tav>
                                        <p:tav tm="100000">
                                          <p:val>
                                            <p:strVal val="#ppt_x"/>
                                          </p:val>
                                        </p:tav>
                                      </p:tavLst>
                                    </p:anim>
                                    <p:anim calcmode="lin" valueType="num">
                                      <p:cBhvr additive="base">
                                        <p:cTn id="88" dur="500" fill="hold"/>
                                        <p:tgtEl>
                                          <p:spTgt spid="132"/>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
                                        </p:tgtEl>
                                        <p:attrNameLst>
                                          <p:attrName>style.visibility</p:attrName>
                                        </p:attrNameLst>
                                      </p:cBhvr>
                                      <p:to>
                                        <p:strVal val="visible"/>
                                      </p:to>
                                    </p:set>
                                    <p:anim calcmode="lin" valueType="num">
                                      <p:cBhvr additive="base">
                                        <p:cTn id="91" dur="500" fill="hold"/>
                                        <p:tgtEl>
                                          <p:spTgt spid="133"/>
                                        </p:tgtEl>
                                        <p:attrNameLst>
                                          <p:attrName>ppt_x</p:attrName>
                                        </p:attrNameLst>
                                      </p:cBhvr>
                                      <p:tavLst>
                                        <p:tav tm="0">
                                          <p:val>
                                            <p:strVal val="#ppt_x"/>
                                          </p:val>
                                        </p:tav>
                                        <p:tav tm="100000">
                                          <p:val>
                                            <p:strVal val="#ppt_x"/>
                                          </p:val>
                                        </p:tav>
                                      </p:tavLst>
                                    </p:anim>
                                    <p:anim calcmode="lin" valueType="num">
                                      <p:cBhvr additive="base">
                                        <p:cTn id="92" dur="500" fill="hold"/>
                                        <p:tgtEl>
                                          <p:spTgt spid="133"/>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4"/>
                                        </p:tgtEl>
                                        <p:attrNameLst>
                                          <p:attrName>style.visibility</p:attrName>
                                        </p:attrNameLst>
                                      </p:cBhvr>
                                      <p:to>
                                        <p:strVal val="visible"/>
                                      </p:to>
                                    </p:set>
                                    <p:anim calcmode="lin" valueType="num">
                                      <p:cBhvr additive="base">
                                        <p:cTn id="95" dur="500" fill="hold"/>
                                        <p:tgtEl>
                                          <p:spTgt spid="134"/>
                                        </p:tgtEl>
                                        <p:attrNameLst>
                                          <p:attrName>ppt_x</p:attrName>
                                        </p:attrNameLst>
                                      </p:cBhvr>
                                      <p:tavLst>
                                        <p:tav tm="0">
                                          <p:val>
                                            <p:strVal val="#ppt_x"/>
                                          </p:val>
                                        </p:tav>
                                        <p:tav tm="100000">
                                          <p:val>
                                            <p:strVal val="#ppt_x"/>
                                          </p:val>
                                        </p:tav>
                                      </p:tavLst>
                                    </p:anim>
                                    <p:anim calcmode="lin" valueType="num">
                                      <p:cBhvr additive="base">
                                        <p:cTn id="96" dur="500" fill="hold"/>
                                        <p:tgtEl>
                                          <p:spTgt spid="134"/>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5"/>
                                        </p:tgtEl>
                                        <p:attrNameLst>
                                          <p:attrName>style.visibility</p:attrName>
                                        </p:attrNameLst>
                                      </p:cBhvr>
                                      <p:to>
                                        <p:strVal val="visible"/>
                                      </p:to>
                                    </p:set>
                                    <p:anim calcmode="lin" valueType="num">
                                      <p:cBhvr additive="base">
                                        <p:cTn id="99" dur="500" fill="hold"/>
                                        <p:tgtEl>
                                          <p:spTgt spid="135"/>
                                        </p:tgtEl>
                                        <p:attrNameLst>
                                          <p:attrName>ppt_x</p:attrName>
                                        </p:attrNameLst>
                                      </p:cBhvr>
                                      <p:tavLst>
                                        <p:tav tm="0">
                                          <p:val>
                                            <p:strVal val="#ppt_x"/>
                                          </p:val>
                                        </p:tav>
                                        <p:tav tm="100000">
                                          <p:val>
                                            <p:strVal val="#ppt_x"/>
                                          </p:val>
                                        </p:tav>
                                      </p:tavLst>
                                    </p:anim>
                                    <p:anim calcmode="lin" valueType="num">
                                      <p:cBhvr additive="base">
                                        <p:cTn id="100" dur="500" fill="hold"/>
                                        <p:tgtEl>
                                          <p:spTgt spid="135"/>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6"/>
                                        </p:tgtEl>
                                        <p:attrNameLst>
                                          <p:attrName>style.visibility</p:attrName>
                                        </p:attrNameLst>
                                      </p:cBhvr>
                                      <p:to>
                                        <p:strVal val="visible"/>
                                      </p:to>
                                    </p:set>
                                    <p:anim calcmode="lin" valueType="num">
                                      <p:cBhvr additive="base">
                                        <p:cTn id="103" dur="500" fill="hold"/>
                                        <p:tgtEl>
                                          <p:spTgt spid="136"/>
                                        </p:tgtEl>
                                        <p:attrNameLst>
                                          <p:attrName>ppt_x</p:attrName>
                                        </p:attrNameLst>
                                      </p:cBhvr>
                                      <p:tavLst>
                                        <p:tav tm="0">
                                          <p:val>
                                            <p:strVal val="#ppt_x"/>
                                          </p:val>
                                        </p:tav>
                                        <p:tav tm="100000">
                                          <p:val>
                                            <p:strVal val="#ppt_x"/>
                                          </p:val>
                                        </p:tav>
                                      </p:tavLst>
                                    </p:anim>
                                    <p:anim calcmode="lin" valueType="num">
                                      <p:cBhvr additive="base">
                                        <p:cTn id="104" dur="500" fill="hold"/>
                                        <p:tgtEl>
                                          <p:spTgt spid="136"/>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7"/>
                                        </p:tgtEl>
                                        <p:attrNameLst>
                                          <p:attrName>style.visibility</p:attrName>
                                        </p:attrNameLst>
                                      </p:cBhvr>
                                      <p:to>
                                        <p:strVal val="visible"/>
                                      </p:to>
                                    </p:set>
                                    <p:anim calcmode="lin" valueType="num">
                                      <p:cBhvr additive="base">
                                        <p:cTn id="107" dur="500" fill="hold"/>
                                        <p:tgtEl>
                                          <p:spTgt spid="137"/>
                                        </p:tgtEl>
                                        <p:attrNameLst>
                                          <p:attrName>ppt_x</p:attrName>
                                        </p:attrNameLst>
                                      </p:cBhvr>
                                      <p:tavLst>
                                        <p:tav tm="0">
                                          <p:val>
                                            <p:strVal val="#ppt_x"/>
                                          </p:val>
                                        </p:tav>
                                        <p:tav tm="100000">
                                          <p:val>
                                            <p:strVal val="#ppt_x"/>
                                          </p:val>
                                        </p:tav>
                                      </p:tavLst>
                                    </p:anim>
                                    <p:anim calcmode="lin" valueType="num">
                                      <p:cBhvr additive="base">
                                        <p:cTn id="108" dur="500" fill="hold"/>
                                        <p:tgtEl>
                                          <p:spTgt spid="1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500" fill="hold"/>
                                        <p:tgtEl>
                                          <p:spTgt spid="138"/>
                                        </p:tgtEl>
                                        <p:attrNameLst>
                                          <p:attrName>ppt_x</p:attrName>
                                        </p:attrNameLst>
                                      </p:cBhvr>
                                      <p:tavLst>
                                        <p:tav tm="0">
                                          <p:val>
                                            <p:strVal val="#ppt_x"/>
                                          </p:val>
                                        </p:tav>
                                        <p:tav tm="100000">
                                          <p:val>
                                            <p:strVal val="#ppt_x"/>
                                          </p:val>
                                        </p:tav>
                                      </p:tavLst>
                                    </p:anim>
                                    <p:anim calcmode="lin" valueType="num">
                                      <p:cBhvr additive="base">
                                        <p:cTn id="112" dur="500" fill="hold"/>
                                        <p:tgtEl>
                                          <p:spTgt spid="138"/>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39"/>
                                        </p:tgtEl>
                                        <p:attrNameLst>
                                          <p:attrName>style.visibility</p:attrName>
                                        </p:attrNameLst>
                                      </p:cBhvr>
                                      <p:to>
                                        <p:strVal val="visible"/>
                                      </p:to>
                                    </p:set>
                                    <p:anim calcmode="lin" valueType="num">
                                      <p:cBhvr additive="base">
                                        <p:cTn id="115" dur="500" fill="hold"/>
                                        <p:tgtEl>
                                          <p:spTgt spid="139"/>
                                        </p:tgtEl>
                                        <p:attrNameLst>
                                          <p:attrName>ppt_x</p:attrName>
                                        </p:attrNameLst>
                                      </p:cBhvr>
                                      <p:tavLst>
                                        <p:tav tm="0">
                                          <p:val>
                                            <p:strVal val="#ppt_x"/>
                                          </p:val>
                                        </p:tav>
                                        <p:tav tm="100000">
                                          <p:val>
                                            <p:strVal val="#ppt_x"/>
                                          </p:val>
                                        </p:tav>
                                      </p:tavLst>
                                    </p:anim>
                                    <p:anim calcmode="lin" valueType="num">
                                      <p:cBhvr additive="base">
                                        <p:cTn id="116" dur="500" fill="hold"/>
                                        <p:tgtEl>
                                          <p:spTgt spid="139"/>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additive="base">
                                        <p:cTn id="119" dur="500" fill="hold"/>
                                        <p:tgtEl>
                                          <p:spTgt spid="140"/>
                                        </p:tgtEl>
                                        <p:attrNameLst>
                                          <p:attrName>ppt_x</p:attrName>
                                        </p:attrNameLst>
                                      </p:cBhvr>
                                      <p:tavLst>
                                        <p:tav tm="0">
                                          <p:val>
                                            <p:strVal val="#ppt_x"/>
                                          </p:val>
                                        </p:tav>
                                        <p:tav tm="100000">
                                          <p:val>
                                            <p:strVal val="#ppt_x"/>
                                          </p:val>
                                        </p:tav>
                                      </p:tavLst>
                                    </p:anim>
                                    <p:anim calcmode="lin" valueType="num">
                                      <p:cBhvr additive="base">
                                        <p:cTn id="120" dur="500" fill="hold"/>
                                        <p:tgtEl>
                                          <p:spTgt spid="140"/>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1"/>
                                        </p:tgtEl>
                                        <p:attrNameLst>
                                          <p:attrName>style.visibility</p:attrName>
                                        </p:attrNameLst>
                                      </p:cBhvr>
                                      <p:to>
                                        <p:strVal val="visible"/>
                                      </p:to>
                                    </p:set>
                                    <p:anim calcmode="lin" valueType="num">
                                      <p:cBhvr additive="base">
                                        <p:cTn id="123" dur="500" fill="hold"/>
                                        <p:tgtEl>
                                          <p:spTgt spid="141"/>
                                        </p:tgtEl>
                                        <p:attrNameLst>
                                          <p:attrName>ppt_x</p:attrName>
                                        </p:attrNameLst>
                                      </p:cBhvr>
                                      <p:tavLst>
                                        <p:tav tm="0">
                                          <p:val>
                                            <p:strVal val="#ppt_x"/>
                                          </p:val>
                                        </p:tav>
                                        <p:tav tm="100000">
                                          <p:val>
                                            <p:strVal val="#ppt_x"/>
                                          </p:val>
                                        </p:tav>
                                      </p:tavLst>
                                    </p:anim>
                                    <p:anim calcmode="lin" valueType="num">
                                      <p:cBhvr additive="base">
                                        <p:cTn id="124" dur="500" fill="hold"/>
                                        <p:tgtEl>
                                          <p:spTgt spid="141"/>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2"/>
                                        </p:tgtEl>
                                        <p:attrNameLst>
                                          <p:attrName>style.visibility</p:attrName>
                                        </p:attrNameLst>
                                      </p:cBhvr>
                                      <p:to>
                                        <p:strVal val="visible"/>
                                      </p:to>
                                    </p:set>
                                    <p:anim calcmode="lin" valueType="num">
                                      <p:cBhvr additive="base">
                                        <p:cTn id="127" dur="500" fill="hold"/>
                                        <p:tgtEl>
                                          <p:spTgt spid="142"/>
                                        </p:tgtEl>
                                        <p:attrNameLst>
                                          <p:attrName>ppt_x</p:attrName>
                                        </p:attrNameLst>
                                      </p:cBhvr>
                                      <p:tavLst>
                                        <p:tav tm="0">
                                          <p:val>
                                            <p:strVal val="#ppt_x"/>
                                          </p:val>
                                        </p:tav>
                                        <p:tav tm="100000">
                                          <p:val>
                                            <p:strVal val="#ppt_x"/>
                                          </p:val>
                                        </p:tav>
                                      </p:tavLst>
                                    </p:anim>
                                    <p:anim calcmode="lin" valueType="num">
                                      <p:cBhvr additive="base">
                                        <p:cTn id="128" dur="500" fill="hold"/>
                                        <p:tgtEl>
                                          <p:spTgt spid="142"/>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3"/>
                                        </p:tgtEl>
                                        <p:attrNameLst>
                                          <p:attrName>style.visibility</p:attrName>
                                        </p:attrNameLst>
                                      </p:cBhvr>
                                      <p:to>
                                        <p:strVal val="visible"/>
                                      </p:to>
                                    </p:set>
                                    <p:anim calcmode="lin" valueType="num">
                                      <p:cBhvr additive="base">
                                        <p:cTn id="131" dur="500" fill="hold"/>
                                        <p:tgtEl>
                                          <p:spTgt spid="143"/>
                                        </p:tgtEl>
                                        <p:attrNameLst>
                                          <p:attrName>ppt_x</p:attrName>
                                        </p:attrNameLst>
                                      </p:cBhvr>
                                      <p:tavLst>
                                        <p:tav tm="0">
                                          <p:val>
                                            <p:strVal val="#ppt_x"/>
                                          </p:val>
                                        </p:tav>
                                        <p:tav tm="100000">
                                          <p:val>
                                            <p:strVal val="#ppt_x"/>
                                          </p:val>
                                        </p:tav>
                                      </p:tavLst>
                                    </p:anim>
                                    <p:anim calcmode="lin" valueType="num">
                                      <p:cBhvr additive="base">
                                        <p:cTn id="132" dur="500" fill="hold"/>
                                        <p:tgtEl>
                                          <p:spTgt spid="143"/>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44"/>
                                        </p:tgtEl>
                                        <p:attrNameLst>
                                          <p:attrName>style.visibility</p:attrName>
                                        </p:attrNameLst>
                                      </p:cBhvr>
                                      <p:to>
                                        <p:strVal val="visible"/>
                                      </p:to>
                                    </p:set>
                                    <p:anim calcmode="lin" valueType="num">
                                      <p:cBhvr additive="base">
                                        <p:cTn id="135" dur="500" fill="hold"/>
                                        <p:tgtEl>
                                          <p:spTgt spid="144"/>
                                        </p:tgtEl>
                                        <p:attrNameLst>
                                          <p:attrName>ppt_x</p:attrName>
                                        </p:attrNameLst>
                                      </p:cBhvr>
                                      <p:tavLst>
                                        <p:tav tm="0">
                                          <p:val>
                                            <p:strVal val="#ppt_x"/>
                                          </p:val>
                                        </p:tav>
                                        <p:tav tm="100000">
                                          <p:val>
                                            <p:strVal val="#ppt_x"/>
                                          </p:val>
                                        </p:tav>
                                      </p:tavLst>
                                    </p:anim>
                                    <p:anim calcmode="lin" valueType="num">
                                      <p:cBhvr additive="base">
                                        <p:cTn id="136" dur="500" fill="hold"/>
                                        <p:tgtEl>
                                          <p:spTgt spid="144"/>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45"/>
                                        </p:tgtEl>
                                        <p:attrNameLst>
                                          <p:attrName>style.visibility</p:attrName>
                                        </p:attrNameLst>
                                      </p:cBhvr>
                                      <p:to>
                                        <p:strVal val="visible"/>
                                      </p:to>
                                    </p:set>
                                    <p:anim calcmode="lin" valueType="num">
                                      <p:cBhvr additive="base">
                                        <p:cTn id="139" dur="500" fill="hold"/>
                                        <p:tgtEl>
                                          <p:spTgt spid="145"/>
                                        </p:tgtEl>
                                        <p:attrNameLst>
                                          <p:attrName>ppt_x</p:attrName>
                                        </p:attrNameLst>
                                      </p:cBhvr>
                                      <p:tavLst>
                                        <p:tav tm="0">
                                          <p:val>
                                            <p:strVal val="#ppt_x"/>
                                          </p:val>
                                        </p:tav>
                                        <p:tav tm="100000">
                                          <p:val>
                                            <p:strVal val="#ppt_x"/>
                                          </p:val>
                                        </p:tav>
                                      </p:tavLst>
                                    </p:anim>
                                    <p:anim calcmode="lin" valueType="num">
                                      <p:cBhvr additive="base">
                                        <p:cTn id="140" dur="500" fill="hold"/>
                                        <p:tgtEl>
                                          <p:spTgt spid="145"/>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46"/>
                                        </p:tgtEl>
                                        <p:attrNameLst>
                                          <p:attrName>style.visibility</p:attrName>
                                        </p:attrNameLst>
                                      </p:cBhvr>
                                      <p:to>
                                        <p:strVal val="visible"/>
                                      </p:to>
                                    </p:set>
                                    <p:anim calcmode="lin" valueType="num">
                                      <p:cBhvr additive="base">
                                        <p:cTn id="143" dur="500" fill="hold"/>
                                        <p:tgtEl>
                                          <p:spTgt spid="146"/>
                                        </p:tgtEl>
                                        <p:attrNameLst>
                                          <p:attrName>ppt_x</p:attrName>
                                        </p:attrNameLst>
                                      </p:cBhvr>
                                      <p:tavLst>
                                        <p:tav tm="0">
                                          <p:val>
                                            <p:strVal val="#ppt_x"/>
                                          </p:val>
                                        </p:tav>
                                        <p:tav tm="100000">
                                          <p:val>
                                            <p:strVal val="#ppt_x"/>
                                          </p:val>
                                        </p:tav>
                                      </p:tavLst>
                                    </p:anim>
                                    <p:anim calcmode="lin" valueType="num">
                                      <p:cBhvr additive="base">
                                        <p:cTn id="144" dur="500" fill="hold"/>
                                        <p:tgtEl>
                                          <p:spTgt spid="146"/>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47"/>
                                        </p:tgtEl>
                                        <p:attrNameLst>
                                          <p:attrName>style.visibility</p:attrName>
                                        </p:attrNameLst>
                                      </p:cBhvr>
                                      <p:to>
                                        <p:strVal val="visible"/>
                                      </p:to>
                                    </p:set>
                                    <p:anim calcmode="lin" valueType="num">
                                      <p:cBhvr additive="base">
                                        <p:cTn id="147" dur="500" fill="hold"/>
                                        <p:tgtEl>
                                          <p:spTgt spid="147"/>
                                        </p:tgtEl>
                                        <p:attrNameLst>
                                          <p:attrName>ppt_x</p:attrName>
                                        </p:attrNameLst>
                                      </p:cBhvr>
                                      <p:tavLst>
                                        <p:tav tm="0">
                                          <p:val>
                                            <p:strVal val="#ppt_x"/>
                                          </p:val>
                                        </p:tav>
                                        <p:tav tm="100000">
                                          <p:val>
                                            <p:strVal val="#ppt_x"/>
                                          </p:val>
                                        </p:tav>
                                      </p:tavLst>
                                    </p:anim>
                                    <p:anim calcmode="lin" valueType="num">
                                      <p:cBhvr additive="base">
                                        <p:cTn id="148" dur="500" fill="hold"/>
                                        <p:tgtEl>
                                          <p:spTgt spid="147"/>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48"/>
                                        </p:tgtEl>
                                        <p:attrNameLst>
                                          <p:attrName>style.visibility</p:attrName>
                                        </p:attrNameLst>
                                      </p:cBhvr>
                                      <p:to>
                                        <p:strVal val="visible"/>
                                      </p:to>
                                    </p:set>
                                    <p:anim calcmode="lin" valueType="num">
                                      <p:cBhvr additive="base">
                                        <p:cTn id="151" dur="500" fill="hold"/>
                                        <p:tgtEl>
                                          <p:spTgt spid="148"/>
                                        </p:tgtEl>
                                        <p:attrNameLst>
                                          <p:attrName>ppt_x</p:attrName>
                                        </p:attrNameLst>
                                      </p:cBhvr>
                                      <p:tavLst>
                                        <p:tav tm="0">
                                          <p:val>
                                            <p:strVal val="#ppt_x"/>
                                          </p:val>
                                        </p:tav>
                                        <p:tav tm="100000">
                                          <p:val>
                                            <p:strVal val="#ppt_x"/>
                                          </p:val>
                                        </p:tav>
                                      </p:tavLst>
                                    </p:anim>
                                    <p:anim calcmode="lin" valueType="num">
                                      <p:cBhvr additive="base">
                                        <p:cTn id="152" dur="500" fill="hold"/>
                                        <p:tgtEl>
                                          <p:spTgt spid="148"/>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49"/>
                                        </p:tgtEl>
                                        <p:attrNameLst>
                                          <p:attrName>style.visibility</p:attrName>
                                        </p:attrNameLst>
                                      </p:cBhvr>
                                      <p:to>
                                        <p:strVal val="visible"/>
                                      </p:to>
                                    </p:set>
                                    <p:anim calcmode="lin" valueType="num">
                                      <p:cBhvr additive="base">
                                        <p:cTn id="155" dur="500" fill="hold"/>
                                        <p:tgtEl>
                                          <p:spTgt spid="149"/>
                                        </p:tgtEl>
                                        <p:attrNameLst>
                                          <p:attrName>ppt_x</p:attrName>
                                        </p:attrNameLst>
                                      </p:cBhvr>
                                      <p:tavLst>
                                        <p:tav tm="0">
                                          <p:val>
                                            <p:strVal val="#ppt_x"/>
                                          </p:val>
                                        </p:tav>
                                        <p:tav tm="100000">
                                          <p:val>
                                            <p:strVal val="#ppt_x"/>
                                          </p:val>
                                        </p:tav>
                                      </p:tavLst>
                                    </p:anim>
                                    <p:anim calcmode="lin" valueType="num">
                                      <p:cBhvr additive="base">
                                        <p:cTn id="156" dur="500" fill="hold"/>
                                        <p:tgtEl>
                                          <p:spTgt spid="149"/>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50"/>
                                        </p:tgtEl>
                                        <p:attrNameLst>
                                          <p:attrName>style.visibility</p:attrName>
                                        </p:attrNameLst>
                                      </p:cBhvr>
                                      <p:to>
                                        <p:strVal val="visible"/>
                                      </p:to>
                                    </p:set>
                                    <p:anim calcmode="lin" valueType="num">
                                      <p:cBhvr additive="base">
                                        <p:cTn id="159" dur="500" fill="hold"/>
                                        <p:tgtEl>
                                          <p:spTgt spid="150"/>
                                        </p:tgtEl>
                                        <p:attrNameLst>
                                          <p:attrName>ppt_x</p:attrName>
                                        </p:attrNameLst>
                                      </p:cBhvr>
                                      <p:tavLst>
                                        <p:tav tm="0">
                                          <p:val>
                                            <p:strVal val="#ppt_x"/>
                                          </p:val>
                                        </p:tav>
                                        <p:tav tm="100000">
                                          <p:val>
                                            <p:strVal val="#ppt_x"/>
                                          </p:val>
                                        </p:tav>
                                      </p:tavLst>
                                    </p:anim>
                                    <p:anim calcmode="lin" valueType="num">
                                      <p:cBhvr additive="base">
                                        <p:cTn id="160" dur="500" fill="hold"/>
                                        <p:tgtEl>
                                          <p:spTgt spid="150"/>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51"/>
                                        </p:tgtEl>
                                        <p:attrNameLst>
                                          <p:attrName>style.visibility</p:attrName>
                                        </p:attrNameLst>
                                      </p:cBhvr>
                                      <p:to>
                                        <p:strVal val="visible"/>
                                      </p:to>
                                    </p:set>
                                    <p:anim calcmode="lin" valueType="num">
                                      <p:cBhvr additive="base">
                                        <p:cTn id="163" dur="500" fill="hold"/>
                                        <p:tgtEl>
                                          <p:spTgt spid="151"/>
                                        </p:tgtEl>
                                        <p:attrNameLst>
                                          <p:attrName>ppt_x</p:attrName>
                                        </p:attrNameLst>
                                      </p:cBhvr>
                                      <p:tavLst>
                                        <p:tav tm="0">
                                          <p:val>
                                            <p:strVal val="#ppt_x"/>
                                          </p:val>
                                        </p:tav>
                                        <p:tav tm="100000">
                                          <p:val>
                                            <p:strVal val="#ppt_x"/>
                                          </p:val>
                                        </p:tav>
                                      </p:tavLst>
                                    </p:anim>
                                    <p:anim calcmode="lin" valueType="num">
                                      <p:cBhvr additive="base">
                                        <p:cTn id="164" dur="500" fill="hold"/>
                                        <p:tgtEl>
                                          <p:spTgt spid="151"/>
                                        </p:tgtEl>
                                        <p:attrNameLst>
                                          <p:attrName>ppt_y</p:attrName>
                                        </p:attrNameLst>
                                      </p:cBhvr>
                                      <p:tavLst>
                                        <p:tav tm="0">
                                          <p:val>
                                            <p:strVal val="1+#ppt_h/2"/>
                                          </p:val>
                                        </p:tav>
                                        <p:tav tm="100000">
                                          <p:val>
                                            <p:strVal val="#ppt_y"/>
                                          </p:val>
                                        </p:tav>
                                      </p:tavLst>
                                    </p:anim>
                                  </p:childTnLst>
                                </p:cTn>
                              </p:par>
                              <p:par>
                                <p:cTn id="165" presetID="2" presetClass="entr" presetSubtype="4" fill="hold" nodeType="withEffect">
                                  <p:stCondLst>
                                    <p:cond delay="0"/>
                                  </p:stCondLst>
                                  <p:childTnLst>
                                    <p:set>
                                      <p:cBhvr>
                                        <p:cTn id="166" dur="1" fill="hold">
                                          <p:stCondLst>
                                            <p:cond delay="0"/>
                                          </p:stCondLst>
                                        </p:cTn>
                                        <p:tgtEl>
                                          <p:spTgt spid="152"/>
                                        </p:tgtEl>
                                        <p:attrNameLst>
                                          <p:attrName>style.visibility</p:attrName>
                                        </p:attrNameLst>
                                      </p:cBhvr>
                                      <p:to>
                                        <p:strVal val="visible"/>
                                      </p:to>
                                    </p:set>
                                    <p:anim calcmode="lin" valueType="num">
                                      <p:cBhvr additive="base">
                                        <p:cTn id="167" dur="500" fill="hold"/>
                                        <p:tgtEl>
                                          <p:spTgt spid="152"/>
                                        </p:tgtEl>
                                        <p:attrNameLst>
                                          <p:attrName>ppt_x</p:attrName>
                                        </p:attrNameLst>
                                      </p:cBhvr>
                                      <p:tavLst>
                                        <p:tav tm="0">
                                          <p:val>
                                            <p:strVal val="#ppt_x"/>
                                          </p:val>
                                        </p:tav>
                                        <p:tav tm="100000">
                                          <p:val>
                                            <p:strVal val="#ppt_x"/>
                                          </p:val>
                                        </p:tav>
                                      </p:tavLst>
                                    </p:anim>
                                    <p:anim calcmode="lin" valueType="num">
                                      <p:cBhvr additive="base">
                                        <p:cTn id="168" dur="500" fill="hold"/>
                                        <p:tgtEl>
                                          <p:spTgt spid="152"/>
                                        </p:tgtEl>
                                        <p:attrNameLst>
                                          <p:attrName>ppt_y</p:attrName>
                                        </p:attrNameLst>
                                      </p:cBhvr>
                                      <p:tavLst>
                                        <p:tav tm="0">
                                          <p:val>
                                            <p:strVal val="1+#ppt_h/2"/>
                                          </p:val>
                                        </p:tav>
                                        <p:tav tm="100000">
                                          <p:val>
                                            <p:strVal val="#ppt_y"/>
                                          </p:val>
                                        </p:tav>
                                      </p:tavLst>
                                    </p:anim>
                                  </p:childTnLst>
                                </p:cTn>
                              </p:par>
                              <p:par>
                                <p:cTn id="169" presetID="2" presetClass="entr" presetSubtype="4" fill="hold" nodeType="withEffect">
                                  <p:stCondLst>
                                    <p:cond delay="0"/>
                                  </p:stCondLst>
                                  <p:childTnLst>
                                    <p:set>
                                      <p:cBhvr>
                                        <p:cTn id="170" dur="1" fill="hold">
                                          <p:stCondLst>
                                            <p:cond delay="0"/>
                                          </p:stCondLst>
                                        </p:cTn>
                                        <p:tgtEl>
                                          <p:spTgt spid="155"/>
                                        </p:tgtEl>
                                        <p:attrNameLst>
                                          <p:attrName>style.visibility</p:attrName>
                                        </p:attrNameLst>
                                      </p:cBhvr>
                                      <p:to>
                                        <p:strVal val="visible"/>
                                      </p:to>
                                    </p:set>
                                    <p:anim calcmode="lin" valueType="num">
                                      <p:cBhvr additive="base">
                                        <p:cTn id="171" dur="500" fill="hold"/>
                                        <p:tgtEl>
                                          <p:spTgt spid="155"/>
                                        </p:tgtEl>
                                        <p:attrNameLst>
                                          <p:attrName>ppt_x</p:attrName>
                                        </p:attrNameLst>
                                      </p:cBhvr>
                                      <p:tavLst>
                                        <p:tav tm="0">
                                          <p:val>
                                            <p:strVal val="#ppt_x"/>
                                          </p:val>
                                        </p:tav>
                                        <p:tav tm="100000">
                                          <p:val>
                                            <p:strVal val="#ppt_x"/>
                                          </p:val>
                                        </p:tav>
                                      </p:tavLst>
                                    </p:anim>
                                    <p:anim calcmode="lin" valueType="num">
                                      <p:cBhvr additive="base">
                                        <p:cTn id="172" dur="500" fill="hold"/>
                                        <p:tgtEl>
                                          <p:spTgt spid="155"/>
                                        </p:tgtEl>
                                        <p:attrNameLst>
                                          <p:attrName>ppt_y</p:attrName>
                                        </p:attrNameLst>
                                      </p:cBhvr>
                                      <p:tavLst>
                                        <p:tav tm="0">
                                          <p:val>
                                            <p:strVal val="1+#ppt_h/2"/>
                                          </p:val>
                                        </p:tav>
                                        <p:tav tm="100000">
                                          <p:val>
                                            <p:strVal val="#ppt_y"/>
                                          </p:val>
                                        </p:tav>
                                      </p:tavLst>
                                    </p:anim>
                                  </p:childTnLst>
                                </p:cTn>
                              </p:par>
                              <p:par>
                                <p:cTn id="173" presetID="2" presetClass="entr" presetSubtype="4" fill="hold" nodeType="withEffect">
                                  <p:stCondLst>
                                    <p:cond delay="0"/>
                                  </p:stCondLst>
                                  <p:childTnLst>
                                    <p:set>
                                      <p:cBhvr>
                                        <p:cTn id="174" dur="1" fill="hold">
                                          <p:stCondLst>
                                            <p:cond delay="0"/>
                                          </p:stCondLst>
                                        </p:cTn>
                                        <p:tgtEl>
                                          <p:spTgt spid="159"/>
                                        </p:tgtEl>
                                        <p:attrNameLst>
                                          <p:attrName>style.visibility</p:attrName>
                                        </p:attrNameLst>
                                      </p:cBhvr>
                                      <p:to>
                                        <p:strVal val="visible"/>
                                      </p:to>
                                    </p:set>
                                    <p:anim calcmode="lin" valueType="num">
                                      <p:cBhvr additive="base">
                                        <p:cTn id="175" dur="500" fill="hold"/>
                                        <p:tgtEl>
                                          <p:spTgt spid="159"/>
                                        </p:tgtEl>
                                        <p:attrNameLst>
                                          <p:attrName>ppt_x</p:attrName>
                                        </p:attrNameLst>
                                      </p:cBhvr>
                                      <p:tavLst>
                                        <p:tav tm="0">
                                          <p:val>
                                            <p:strVal val="#ppt_x"/>
                                          </p:val>
                                        </p:tav>
                                        <p:tav tm="100000">
                                          <p:val>
                                            <p:strVal val="#ppt_x"/>
                                          </p:val>
                                        </p:tav>
                                      </p:tavLst>
                                    </p:anim>
                                    <p:anim calcmode="lin" valueType="num">
                                      <p:cBhvr additive="base">
                                        <p:cTn id="176" dur="500" fill="hold"/>
                                        <p:tgtEl>
                                          <p:spTgt spid="159"/>
                                        </p:tgtEl>
                                        <p:attrNameLst>
                                          <p:attrName>ppt_y</p:attrName>
                                        </p:attrNameLst>
                                      </p:cBhvr>
                                      <p:tavLst>
                                        <p:tav tm="0">
                                          <p:val>
                                            <p:strVal val="1+#ppt_h/2"/>
                                          </p:val>
                                        </p:tav>
                                        <p:tav tm="100000">
                                          <p:val>
                                            <p:strVal val="#ppt_y"/>
                                          </p:val>
                                        </p:tav>
                                      </p:tavLst>
                                    </p:anim>
                                  </p:childTnLst>
                                </p:cTn>
                              </p:par>
                              <p:par>
                                <p:cTn id="177" presetID="2" presetClass="entr" presetSubtype="4" fill="hold" nodeType="withEffect">
                                  <p:stCondLst>
                                    <p:cond delay="0"/>
                                  </p:stCondLst>
                                  <p:childTnLst>
                                    <p:set>
                                      <p:cBhvr>
                                        <p:cTn id="178" dur="1" fill="hold">
                                          <p:stCondLst>
                                            <p:cond delay="0"/>
                                          </p:stCondLst>
                                        </p:cTn>
                                        <p:tgtEl>
                                          <p:spTgt spid="162"/>
                                        </p:tgtEl>
                                        <p:attrNameLst>
                                          <p:attrName>style.visibility</p:attrName>
                                        </p:attrNameLst>
                                      </p:cBhvr>
                                      <p:to>
                                        <p:strVal val="visible"/>
                                      </p:to>
                                    </p:set>
                                    <p:anim calcmode="lin" valueType="num">
                                      <p:cBhvr additive="base">
                                        <p:cTn id="179" dur="500" fill="hold"/>
                                        <p:tgtEl>
                                          <p:spTgt spid="162"/>
                                        </p:tgtEl>
                                        <p:attrNameLst>
                                          <p:attrName>ppt_x</p:attrName>
                                        </p:attrNameLst>
                                      </p:cBhvr>
                                      <p:tavLst>
                                        <p:tav tm="0">
                                          <p:val>
                                            <p:strVal val="#ppt_x"/>
                                          </p:val>
                                        </p:tav>
                                        <p:tav tm="100000">
                                          <p:val>
                                            <p:strVal val="#ppt_x"/>
                                          </p:val>
                                        </p:tav>
                                      </p:tavLst>
                                    </p:anim>
                                    <p:anim calcmode="lin" valueType="num">
                                      <p:cBhvr additive="base">
                                        <p:cTn id="180" dur="500" fill="hold"/>
                                        <p:tgtEl>
                                          <p:spTgt spid="162"/>
                                        </p:tgtEl>
                                        <p:attrNameLst>
                                          <p:attrName>ppt_y</p:attrName>
                                        </p:attrNameLst>
                                      </p:cBhvr>
                                      <p:tavLst>
                                        <p:tav tm="0">
                                          <p:val>
                                            <p:strVal val="1+#ppt_h/2"/>
                                          </p:val>
                                        </p:tav>
                                        <p:tav tm="100000">
                                          <p:val>
                                            <p:strVal val="#ppt_y"/>
                                          </p:val>
                                        </p:tav>
                                      </p:tavLst>
                                    </p:anim>
                                  </p:childTnLst>
                                </p:cTn>
                              </p:par>
                              <p:par>
                                <p:cTn id="181" presetID="2" presetClass="entr" presetSubtype="4" fill="hold" nodeType="withEffect">
                                  <p:stCondLst>
                                    <p:cond delay="0"/>
                                  </p:stCondLst>
                                  <p:childTnLst>
                                    <p:set>
                                      <p:cBhvr>
                                        <p:cTn id="182" dur="1" fill="hold">
                                          <p:stCondLst>
                                            <p:cond delay="0"/>
                                          </p:stCondLst>
                                        </p:cTn>
                                        <p:tgtEl>
                                          <p:spTgt spid="165"/>
                                        </p:tgtEl>
                                        <p:attrNameLst>
                                          <p:attrName>style.visibility</p:attrName>
                                        </p:attrNameLst>
                                      </p:cBhvr>
                                      <p:to>
                                        <p:strVal val="visible"/>
                                      </p:to>
                                    </p:set>
                                    <p:anim calcmode="lin" valueType="num">
                                      <p:cBhvr additive="base">
                                        <p:cTn id="183" dur="500" fill="hold"/>
                                        <p:tgtEl>
                                          <p:spTgt spid="165"/>
                                        </p:tgtEl>
                                        <p:attrNameLst>
                                          <p:attrName>ppt_x</p:attrName>
                                        </p:attrNameLst>
                                      </p:cBhvr>
                                      <p:tavLst>
                                        <p:tav tm="0">
                                          <p:val>
                                            <p:strVal val="#ppt_x"/>
                                          </p:val>
                                        </p:tav>
                                        <p:tav tm="100000">
                                          <p:val>
                                            <p:strVal val="#ppt_x"/>
                                          </p:val>
                                        </p:tav>
                                      </p:tavLst>
                                    </p:anim>
                                    <p:anim calcmode="lin" valueType="num">
                                      <p:cBhvr additive="base">
                                        <p:cTn id="184" dur="500" fill="hold"/>
                                        <p:tgtEl>
                                          <p:spTgt spid="165"/>
                                        </p:tgtEl>
                                        <p:attrNameLst>
                                          <p:attrName>ppt_y</p:attrName>
                                        </p:attrNameLst>
                                      </p:cBhvr>
                                      <p:tavLst>
                                        <p:tav tm="0">
                                          <p:val>
                                            <p:strVal val="1+#ppt_h/2"/>
                                          </p:val>
                                        </p:tav>
                                        <p:tav tm="100000">
                                          <p:val>
                                            <p:strVal val="#ppt_y"/>
                                          </p:val>
                                        </p:tav>
                                      </p:tavLst>
                                    </p:anim>
                                  </p:childTnLst>
                                </p:cTn>
                              </p:par>
                              <p:par>
                                <p:cTn id="185" presetID="2" presetClass="entr" presetSubtype="4" fill="hold" nodeType="withEffect">
                                  <p:stCondLst>
                                    <p:cond delay="0"/>
                                  </p:stCondLst>
                                  <p:childTnLst>
                                    <p:set>
                                      <p:cBhvr>
                                        <p:cTn id="186" dur="1" fill="hold">
                                          <p:stCondLst>
                                            <p:cond delay="0"/>
                                          </p:stCondLst>
                                        </p:cTn>
                                        <p:tgtEl>
                                          <p:spTgt spid="168"/>
                                        </p:tgtEl>
                                        <p:attrNameLst>
                                          <p:attrName>style.visibility</p:attrName>
                                        </p:attrNameLst>
                                      </p:cBhvr>
                                      <p:to>
                                        <p:strVal val="visible"/>
                                      </p:to>
                                    </p:set>
                                    <p:anim calcmode="lin" valueType="num">
                                      <p:cBhvr additive="base">
                                        <p:cTn id="187" dur="500" fill="hold"/>
                                        <p:tgtEl>
                                          <p:spTgt spid="168"/>
                                        </p:tgtEl>
                                        <p:attrNameLst>
                                          <p:attrName>ppt_x</p:attrName>
                                        </p:attrNameLst>
                                      </p:cBhvr>
                                      <p:tavLst>
                                        <p:tav tm="0">
                                          <p:val>
                                            <p:strVal val="#ppt_x"/>
                                          </p:val>
                                        </p:tav>
                                        <p:tav tm="100000">
                                          <p:val>
                                            <p:strVal val="#ppt_x"/>
                                          </p:val>
                                        </p:tav>
                                      </p:tavLst>
                                    </p:anim>
                                    <p:anim calcmode="lin" valueType="num">
                                      <p:cBhvr additive="base">
                                        <p:cTn id="188" dur="500" fill="hold"/>
                                        <p:tgtEl>
                                          <p:spTgt spid="168"/>
                                        </p:tgtEl>
                                        <p:attrNameLst>
                                          <p:attrName>ppt_y</p:attrName>
                                        </p:attrNameLst>
                                      </p:cBhvr>
                                      <p:tavLst>
                                        <p:tav tm="0">
                                          <p:val>
                                            <p:strVal val="1+#ppt_h/2"/>
                                          </p:val>
                                        </p:tav>
                                        <p:tav tm="100000">
                                          <p:val>
                                            <p:strVal val="#ppt_y"/>
                                          </p:val>
                                        </p:tav>
                                      </p:tavLst>
                                    </p:anim>
                                  </p:childTnLst>
                                </p:cTn>
                              </p:par>
                              <p:par>
                                <p:cTn id="189" presetID="2" presetClass="entr" presetSubtype="4" fill="hold" nodeType="withEffect">
                                  <p:stCondLst>
                                    <p:cond delay="0"/>
                                  </p:stCondLst>
                                  <p:childTnLst>
                                    <p:set>
                                      <p:cBhvr>
                                        <p:cTn id="190" dur="1" fill="hold">
                                          <p:stCondLst>
                                            <p:cond delay="0"/>
                                          </p:stCondLst>
                                        </p:cTn>
                                        <p:tgtEl>
                                          <p:spTgt spid="171"/>
                                        </p:tgtEl>
                                        <p:attrNameLst>
                                          <p:attrName>style.visibility</p:attrName>
                                        </p:attrNameLst>
                                      </p:cBhvr>
                                      <p:to>
                                        <p:strVal val="visible"/>
                                      </p:to>
                                    </p:set>
                                    <p:anim calcmode="lin" valueType="num">
                                      <p:cBhvr additive="base">
                                        <p:cTn id="191" dur="500" fill="hold"/>
                                        <p:tgtEl>
                                          <p:spTgt spid="171"/>
                                        </p:tgtEl>
                                        <p:attrNameLst>
                                          <p:attrName>ppt_x</p:attrName>
                                        </p:attrNameLst>
                                      </p:cBhvr>
                                      <p:tavLst>
                                        <p:tav tm="0">
                                          <p:val>
                                            <p:strVal val="#ppt_x"/>
                                          </p:val>
                                        </p:tav>
                                        <p:tav tm="100000">
                                          <p:val>
                                            <p:strVal val="#ppt_x"/>
                                          </p:val>
                                        </p:tav>
                                      </p:tavLst>
                                    </p:anim>
                                    <p:anim calcmode="lin" valueType="num">
                                      <p:cBhvr additive="base">
                                        <p:cTn id="192" dur="500" fill="hold"/>
                                        <p:tgtEl>
                                          <p:spTgt spid="171"/>
                                        </p:tgtEl>
                                        <p:attrNameLst>
                                          <p:attrName>ppt_y</p:attrName>
                                        </p:attrNameLst>
                                      </p:cBhvr>
                                      <p:tavLst>
                                        <p:tav tm="0">
                                          <p:val>
                                            <p:strVal val="1+#ppt_h/2"/>
                                          </p:val>
                                        </p:tav>
                                        <p:tav tm="100000">
                                          <p:val>
                                            <p:strVal val="#ppt_y"/>
                                          </p:val>
                                        </p:tav>
                                      </p:tavLst>
                                    </p:anim>
                                  </p:childTnLst>
                                </p:cTn>
                              </p:par>
                              <p:par>
                                <p:cTn id="193" presetID="2" presetClass="entr" presetSubtype="4" fill="hold" nodeType="withEffect">
                                  <p:stCondLst>
                                    <p:cond delay="0"/>
                                  </p:stCondLst>
                                  <p:childTnLst>
                                    <p:set>
                                      <p:cBhvr>
                                        <p:cTn id="194" dur="1" fill="hold">
                                          <p:stCondLst>
                                            <p:cond delay="0"/>
                                          </p:stCondLst>
                                        </p:cTn>
                                        <p:tgtEl>
                                          <p:spTgt spid="174"/>
                                        </p:tgtEl>
                                        <p:attrNameLst>
                                          <p:attrName>style.visibility</p:attrName>
                                        </p:attrNameLst>
                                      </p:cBhvr>
                                      <p:to>
                                        <p:strVal val="visible"/>
                                      </p:to>
                                    </p:set>
                                    <p:anim calcmode="lin" valueType="num">
                                      <p:cBhvr additive="base">
                                        <p:cTn id="195" dur="500" fill="hold"/>
                                        <p:tgtEl>
                                          <p:spTgt spid="174"/>
                                        </p:tgtEl>
                                        <p:attrNameLst>
                                          <p:attrName>ppt_x</p:attrName>
                                        </p:attrNameLst>
                                      </p:cBhvr>
                                      <p:tavLst>
                                        <p:tav tm="0">
                                          <p:val>
                                            <p:strVal val="#ppt_x"/>
                                          </p:val>
                                        </p:tav>
                                        <p:tav tm="100000">
                                          <p:val>
                                            <p:strVal val="#ppt_x"/>
                                          </p:val>
                                        </p:tav>
                                      </p:tavLst>
                                    </p:anim>
                                    <p:anim calcmode="lin" valueType="num">
                                      <p:cBhvr additive="base">
                                        <p:cTn id="196" dur="500" fill="hold"/>
                                        <p:tgtEl>
                                          <p:spTgt spid="174"/>
                                        </p:tgtEl>
                                        <p:attrNameLst>
                                          <p:attrName>ppt_y</p:attrName>
                                        </p:attrNameLst>
                                      </p:cBhvr>
                                      <p:tavLst>
                                        <p:tav tm="0">
                                          <p:val>
                                            <p:strVal val="1+#ppt_h/2"/>
                                          </p:val>
                                        </p:tav>
                                        <p:tav tm="100000">
                                          <p:val>
                                            <p:strVal val="#ppt_y"/>
                                          </p:val>
                                        </p:tav>
                                      </p:tavLst>
                                    </p:anim>
                                  </p:childTnLst>
                                </p:cTn>
                              </p:par>
                              <p:par>
                                <p:cTn id="197" presetID="2" presetClass="entr" presetSubtype="4" fill="hold" nodeType="withEffect">
                                  <p:stCondLst>
                                    <p:cond delay="0"/>
                                  </p:stCondLst>
                                  <p:childTnLst>
                                    <p:set>
                                      <p:cBhvr>
                                        <p:cTn id="198" dur="1" fill="hold">
                                          <p:stCondLst>
                                            <p:cond delay="0"/>
                                          </p:stCondLst>
                                        </p:cTn>
                                        <p:tgtEl>
                                          <p:spTgt spid="177"/>
                                        </p:tgtEl>
                                        <p:attrNameLst>
                                          <p:attrName>style.visibility</p:attrName>
                                        </p:attrNameLst>
                                      </p:cBhvr>
                                      <p:to>
                                        <p:strVal val="visible"/>
                                      </p:to>
                                    </p:set>
                                    <p:anim calcmode="lin" valueType="num">
                                      <p:cBhvr additive="base">
                                        <p:cTn id="199" dur="500" fill="hold"/>
                                        <p:tgtEl>
                                          <p:spTgt spid="177"/>
                                        </p:tgtEl>
                                        <p:attrNameLst>
                                          <p:attrName>ppt_x</p:attrName>
                                        </p:attrNameLst>
                                      </p:cBhvr>
                                      <p:tavLst>
                                        <p:tav tm="0">
                                          <p:val>
                                            <p:strVal val="#ppt_x"/>
                                          </p:val>
                                        </p:tav>
                                        <p:tav tm="100000">
                                          <p:val>
                                            <p:strVal val="#ppt_x"/>
                                          </p:val>
                                        </p:tav>
                                      </p:tavLst>
                                    </p:anim>
                                    <p:anim calcmode="lin" valueType="num">
                                      <p:cBhvr additive="base">
                                        <p:cTn id="200" dur="500" fill="hold"/>
                                        <p:tgtEl>
                                          <p:spTgt spid="177"/>
                                        </p:tgtEl>
                                        <p:attrNameLst>
                                          <p:attrName>ppt_y</p:attrName>
                                        </p:attrNameLst>
                                      </p:cBhvr>
                                      <p:tavLst>
                                        <p:tav tm="0">
                                          <p:val>
                                            <p:strVal val="1+#ppt_h/2"/>
                                          </p:val>
                                        </p:tav>
                                        <p:tav tm="100000">
                                          <p:val>
                                            <p:strVal val="#ppt_y"/>
                                          </p:val>
                                        </p:tav>
                                      </p:tavLst>
                                    </p:anim>
                                  </p:childTnLst>
                                </p:cTn>
                              </p:par>
                              <p:par>
                                <p:cTn id="201" presetID="2" presetClass="entr" presetSubtype="4" fill="hold" nodeType="withEffect">
                                  <p:stCondLst>
                                    <p:cond delay="0"/>
                                  </p:stCondLst>
                                  <p:childTnLst>
                                    <p:set>
                                      <p:cBhvr>
                                        <p:cTn id="202" dur="1" fill="hold">
                                          <p:stCondLst>
                                            <p:cond delay="0"/>
                                          </p:stCondLst>
                                        </p:cTn>
                                        <p:tgtEl>
                                          <p:spTgt spid="180"/>
                                        </p:tgtEl>
                                        <p:attrNameLst>
                                          <p:attrName>style.visibility</p:attrName>
                                        </p:attrNameLst>
                                      </p:cBhvr>
                                      <p:to>
                                        <p:strVal val="visible"/>
                                      </p:to>
                                    </p:set>
                                    <p:anim calcmode="lin" valueType="num">
                                      <p:cBhvr additive="base">
                                        <p:cTn id="203" dur="500" fill="hold"/>
                                        <p:tgtEl>
                                          <p:spTgt spid="180"/>
                                        </p:tgtEl>
                                        <p:attrNameLst>
                                          <p:attrName>ppt_x</p:attrName>
                                        </p:attrNameLst>
                                      </p:cBhvr>
                                      <p:tavLst>
                                        <p:tav tm="0">
                                          <p:val>
                                            <p:strVal val="#ppt_x"/>
                                          </p:val>
                                        </p:tav>
                                        <p:tav tm="100000">
                                          <p:val>
                                            <p:strVal val="#ppt_x"/>
                                          </p:val>
                                        </p:tav>
                                      </p:tavLst>
                                    </p:anim>
                                    <p:anim calcmode="lin" valueType="num">
                                      <p:cBhvr additive="base">
                                        <p:cTn id="204" dur="500" fill="hold"/>
                                        <p:tgtEl>
                                          <p:spTgt spid="180"/>
                                        </p:tgtEl>
                                        <p:attrNameLst>
                                          <p:attrName>ppt_y</p:attrName>
                                        </p:attrNameLst>
                                      </p:cBhvr>
                                      <p:tavLst>
                                        <p:tav tm="0">
                                          <p:val>
                                            <p:strVal val="1+#ppt_h/2"/>
                                          </p:val>
                                        </p:tav>
                                        <p:tav tm="100000">
                                          <p:val>
                                            <p:strVal val="#ppt_y"/>
                                          </p:val>
                                        </p:tav>
                                      </p:tavLst>
                                    </p:anim>
                                  </p:childTnLst>
                                </p:cTn>
                              </p:par>
                              <p:par>
                                <p:cTn id="205" presetID="2" presetClass="entr" presetSubtype="4" fill="hold" nodeType="withEffect">
                                  <p:stCondLst>
                                    <p:cond delay="0"/>
                                  </p:stCondLst>
                                  <p:childTnLst>
                                    <p:set>
                                      <p:cBhvr>
                                        <p:cTn id="206" dur="1" fill="hold">
                                          <p:stCondLst>
                                            <p:cond delay="0"/>
                                          </p:stCondLst>
                                        </p:cTn>
                                        <p:tgtEl>
                                          <p:spTgt spid="183"/>
                                        </p:tgtEl>
                                        <p:attrNameLst>
                                          <p:attrName>style.visibility</p:attrName>
                                        </p:attrNameLst>
                                      </p:cBhvr>
                                      <p:to>
                                        <p:strVal val="visible"/>
                                      </p:to>
                                    </p:set>
                                    <p:anim calcmode="lin" valueType="num">
                                      <p:cBhvr additive="base">
                                        <p:cTn id="207" dur="500" fill="hold"/>
                                        <p:tgtEl>
                                          <p:spTgt spid="183"/>
                                        </p:tgtEl>
                                        <p:attrNameLst>
                                          <p:attrName>ppt_x</p:attrName>
                                        </p:attrNameLst>
                                      </p:cBhvr>
                                      <p:tavLst>
                                        <p:tav tm="0">
                                          <p:val>
                                            <p:strVal val="#ppt_x"/>
                                          </p:val>
                                        </p:tav>
                                        <p:tav tm="100000">
                                          <p:val>
                                            <p:strVal val="#ppt_x"/>
                                          </p:val>
                                        </p:tav>
                                      </p:tavLst>
                                    </p:anim>
                                    <p:anim calcmode="lin" valueType="num">
                                      <p:cBhvr additive="base">
                                        <p:cTn id="208" dur="500" fill="hold"/>
                                        <p:tgtEl>
                                          <p:spTgt spid="183"/>
                                        </p:tgtEl>
                                        <p:attrNameLst>
                                          <p:attrName>ppt_y</p:attrName>
                                        </p:attrNameLst>
                                      </p:cBhvr>
                                      <p:tavLst>
                                        <p:tav tm="0">
                                          <p:val>
                                            <p:strVal val="1+#ppt_h/2"/>
                                          </p:val>
                                        </p:tav>
                                        <p:tav tm="100000">
                                          <p:val>
                                            <p:strVal val="#ppt_y"/>
                                          </p:val>
                                        </p:tav>
                                      </p:tavLst>
                                    </p:anim>
                                  </p:childTnLst>
                                </p:cTn>
                              </p:par>
                              <p:par>
                                <p:cTn id="209" presetID="2" presetClass="entr" presetSubtype="4" fill="hold" nodeType="with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500" fill="hold"/>
                                        <p:tgtEl>
                                          <p:spTgt spid="186"/>
                                        </p:tgtEl>
                                        <p:attrNameLst>
                                          <p:attrName>ppt_x</p:attrName>
                                        </p:attrNameLst>
                                      </p:cBhvr>
                                      <p:tavLst>
                                        <p:tav tm="0">
                                          <p:val>
                                            <p:strVal val="#ppt_x"/>
                                          </p:val>
                                        </p:tav>
                                        <p:tav tm="100000">
                                          <p:val>
                                            <p:strVal val="#ppt_x"/>
                                          </p:val>
                                        </p:tav>
                                      </p:tavLst>
                                    </p:anim>
                                    <p:anim calcmode="lin" valueType="num">
                                      <p:cBhvr additive="base">
                                        <p:cTn id="212" dur="500" fill="hold"/>
                                        <p:tgtEl>
                                          <p:spTgt spid="186"/>
                                        </p:tgtEl>
                                        <p:attrNameLst>
                                          <p:attrName>ppt_y</p:attrName>
                                        </p:attrNameLst>
                                      </p:cBhvr>
                                      <p:tavLst>
                                        <p:tav tm="0">
                                          <p:val>
                                            <p:strVal val="1+#ppt_h/2"/>
                                          </p:val>
                                        </p:tav>
                                        <p:tav tm="100000">
                                          <p:val>
                                            <p:strVal val="#ppt_y"/>
                                          </p:val>
                                        </p:tav>
                                      </p:tavLst>
                                    </p:anim>
                                  </p:childTnLst>
                                </p:cTn>
                              </p:par>
                              <p:par>
                                <p:cTn id="213" presetID="2" presetClass="entr" presetSubtype="4" fill="hold" nodeType="withEffect">
                                  <p:stCondLst>
                                    <p:cond delay="0"/>
                                  </p:stCondLst>
                                  <p:childTnLst>
                                    <p:set>
                                      <p:cBhvr>
                                        <p:cTn id="214" dur="1" fill="hold">
                                          <p:stCondLst>
                                            <p:cond delay="0"/>
                                          </p:stCondLst>
                                        </p:cTn>
                                        <p:tgtEl>
                                          <p:spTgt spid="189"/>
                                        </p:tgtEl>
                                        <p:attrNameLst>
                                          <p:attrName>style.visibility</p:attrName>
                                        </p:attrNameLst>
                                      </p:cBhvr>
                                      <p:to>
                                        <p:strVal val="visible"/>
                                      </p:to>
                                    </p:set>
                                    <p:anim calcmode="lin" valueType="num">
                                      <p:cBhvr additive="base">
                                        <p:cTn id="215" dur="500" fill="hold"/>
                                        <p:tgtEl>
                                          <p:spTgt spid="189"/>
                                        </p:tgtEl>
                                        <p:attrNameLst>
                                          <p:attrName>ppt_x</p:attrName>
                                        </p:attrNameLst>
                                      </p:cBhvr>
                                      <p:tavLst>
                                        <p:tav tm="0">
                                          <p:val>
                                            <p:strVal val="#ppt_x"/>
                                          </p:val>
                                        </p:tav>
                                        <p:tav tm="100000">
                                          <p:val>
                                            <p:strVal val="#ppt_x"/>
                                          </p:val>
                                        </p:tav>
                                      </p:tavLst>
                                    </p:anim>
                                    <p:anim calcmode="lin" valueType="num">
                                      <p:cBhvr additive="base">
                                        <p:cTn id="216" dur="500" fill="hold"/>
                                        <p:tgtEl>
                                          <p:spTgt spid="189"/>
                                        </p:tgtEl>
                                        <p:attrNameLst>
                                          <p:attrName>ppt_y</p:attrName>
                                        </p:attrNameLst>
                                      </p:cBhvr>
                                      <p:tavLst>
                                        <p:tav tm="0">
                                          <p:val>
                                            <p:strVal val="1+#ppt_h/2"/>
                                          </p:val>
                                        </p:tav>
                                        <p:tav tm="100000">
                                          <p:val>
                                            <p:strVal val="#ppt_y"/>
                                          </p:val>
                                        </p:tav>
                                      </p:tavLst>
                                    </p:anim>
                                  </p:childTnLst>
                                </p:cTn>
                              </p:par>
                              <p:par>
                                <p:cTn id="217" presetID="2" presetClass="entr" presetSubtype="4" fill="hold" nodeType="withEffect">
                                  <p:stCondLst>
                                    <p:cond delay="0"/>
                                  </p:stCondLst>
                                  <p:childTnLst>
                                    <p:set>
                                      <p:cBhvr>
                                        <p:cTn id="218" dur="1" fill="hold">
                                          <p:stCondLst>
                                            <p:cond delay="0"/>
                                          </p:stCondLst>
                                        </p:cTn>
                                        <p:tgtEl>
                                          <p:spTgt spid="192"/>
                                        </p:tgtEl>
                                        <p:attrNameLst>
                                          <p:attrName>style.visibility</p:attrName>
                                        </p:attrNameLst>
                                      </p:cBhvr>
                                      <p:to>
                                        <p:strVal val="visible"/>
                                      </p:to>
                                    </p:set>
                                    <p:anim calcmode="lin" valueType="num">
                                      <p:cBhvr additive="base">
                                        <p:cTn id="219" dur="500" fill="hold"/>
                                        <p:tgtEl>
                                          <p:spTgt spid="192"/>
                                        </p:tgtEl>
                                        <p:attrNameLst>
                                          <p:attrName>ppt_x</p:attrName>
                                        </p:attrNameLst>
                                      </p:cBhvr>
                                      <p:tavLst>
                                        <p:tav tm="0">
                                          <p:val>
                                            <p:strVal val="#ppt_x"/>
                                          </p:val>
                                        </p:tav>
                                        <p:tav tm="100000">
                                          <p:val>
                                            <p:strVal val="#ppt_x"/>
                                          </p:val>
                                        </p:tav>
                                      </p:tavLst>
                                    </p:anim>
                                    <p:anim calcmode="lin" valueType="num">
                                      <p:cBhvr additive="base">
                                        <p:cTn id="220" dur="500" fill="hold"/>
                                        <p:tgtEl>
                                          <p:spTgt spid="192"/>
                                        </p:tgtEl>
                                        <p:attrNameLst>
                                          <p:attrName>ppt_y</p:attrName>
                                        </p:attrNameLst>
                                      </p:cBhvr>
                                      <p:tavLst>
                                        <p:tav tm="0">
                                          <p:val>
                                            <p:strVal val="1+#ppt_h/2"/>
                                          </p:val>
                                        </p:tav>
                                        <p:tav tm="100000">
                                          <p:val>
                                            <p:strVal val="#ppt_y"/>
                                          </p:val>
                                        </p:tav>
                                      </p:tavLst>
                                    </p:anim>
                                  </p:childTnLst>
                                </p:cTn>
                              </p:par>
                              <p:par>
                                <p:cTn id="221" presetID="2" presetClass="entr" presetSubtype="4" fill="hold" nodeType="withEffect">
                                  <p:stCondLst>
                                    <p:cond delay="0"/>
                                  </p:stCondLst>
                                  <p:childTnLst>
                                    <p:set>
                                      <p:cBhvr>
                                        <p:cTn id="222" dur="1" fill="hold">
                                          <p:stCondLst>
                                            <p:cond delay="0"/>
                                          </p:stCondLst>
                                        </p:cTn>
                                        <p:tgtEl>
                                          <p:spTgt spid="195"/>
                                        </p:tgtEl>
                                        <p:attrNameLst>
                                          <p:attrName>style.visibility</p:attrName>
                                        </p:attrNameLst>
                                      </p:cBhvr>
                                      <p:to>
                                        <p:strVal val="visible"/>
                                      </p:to>
                                    </p:set>
                                    <p:anim calcmode="lin" valueType="num">
                                      <p:cBhvr additive="base">
                                        <p:cTn id="223" dur="500" fill="hold"/>
                                        <p:tgtEl>
                                          <p:spTgt spid="195"/>
                                        </p:tgtEl>
                                        <p:attrNameLst>
                                          <p:attrName>ppt_x</p:attrName>
                                        </p:attrNameLst>
                                      </p:cBhvr>
                                      <p:tavLst>
                                        <p:tav tm="0">
                                          <p:val>
                                            <p:strVal val="#ppt_x"/>
                                          </p:val>
                                        </p:tav>
                                        <p:tav tm="100000">
                                          <p:val>
                                            <p:strVal val="#ppt_x"/>
                                          </p:val>
                                        </p:tav>
                                      </p:tavLst>
                                    </p:anim>
                                    <p:anim calcmode="lin" valueType="num">
                                      <p:cBhvr additive="base">
                                        <p:cTn id="224" dur="500" fill="hold"/>
                                        <p:tgtEl>
                                          <p:spTgt spid="195"/>
                                        </p:tgtEl>
                                        <p:attrNameLst>
                                          <p:attrName>ppt_y</p:attrName>
                                        </p:attrNameLst>
                                      </p:cBhvr>
                                      <p:tavLst>
                                        <p:tav tm="0">
                                          <p:val>
                                            <p:strVal val="1+#ppt_h/2"/>
                                          </p:val>
                                        </p:tav>
                                        <p:tav tm="100000">
                                          <p:val>
                                            <p:strVal val="#ppt_y"/>
                                          </p:val>
                                        </p:tav>
                                      </p:tavLst>
                                    </p:anim>
                                  </p:childTnLst>
                                </p:cTn>
                              </p:par>
                              <p:par>
                                <p:cTn id="225" presetID="2" presetClass="entr" presetSubtype="4" fill="hold" nodeType="withEffect">
                                  <p:stCondLst>
                                    <p:cond delay="0"/>
                                  </p:stCondLst>
                                  <p:childTnLst>
                                    <p:set>
                                      <p:cBhvr>
                                        <p:cTn id="226" dur="1" fill="hold">
                                          <p:stCondLst>
                                            <p:cond delay="0"/>
                                          </p:stCondLst>
                                        </p:cTn>
                                        <p:tgtEl>
                                          <p:spTgt spid="199"/>
                                        </p:tgtEl>
                                        <p:attrNameLst>
                                          <p:attrName>style.visibility</p:attrName>
                                        </p:attrNameLst>
                                      </p:cBhvr>
                                      <p:to>
                                        <p:strVal val="visible"/>
                                      </p:to>
                                    </p:set>
                                    <p:anim calcmode="lin" valueType="num">
                                      <p:cBhvr additive="base">
                                        <p:cTn id="227" dur="500" fill="hold"/>
                                        <p:tgtEl>
                                          <p:spTgt spid="199"/>
                                        </p:tgtEl>
                                        <p:attrNameLst>
                                          <p:attrName>ppt_x</p:attrName>
                                        </p:attrNameLst>
                                      </p:cBhvr>
                                      <p:tavLst>
                                        <p:tav tm="0">
                                          <p:val>
                                            <p:strVal val="#ppt_x"/>
                                          </p:val>
                                        </p:tav>
                                        <p:tav tm="100000">
                                          <p:val>
                                            <p:strVal val="#ppt_x"/>
                                          </p:val>
                                        </p:tav>
                                      </p:tavLst>
                                    </p:anim>
                                    <p:anim calcmode="lin" valueType="num">
                                      <p:cBhvr additive="base">
                                        <p:cTn id="228" dur="500" fill="hold"/>
                                        <p:tgtEl>
                                          <p:spTgt spid="199"/>
                                        </p:tgtEl>
                                        <p:attrNameLst>
                                          <p:attrName>ppt_y</p:attrName>
                                        </p:attrNameLst>
                                      </p:cBhvr>
                                      <p:tavLst>
                                        <p:tav tm="0">
                                          <p:val>
                                            <p:strVal val="1+#ppt_h/2"/>
                                          </p:val>
                                        </p:tav>
                                        <p:tav tm="100000">
                                          <p:val>
                                            <p:strVal val="#ppt_y"/>
                                          </p:val>
                                        </p:tav>
                                      </p:tavLst>
                                    </p:anim>
                                  </p:childTnLst>
                                </p:cTn>
                              </p:par>
                              <p:par>
                                <p:cTn id="229" presetID="2" presetClass="entr" presetSubtype="4" fill="hold" nodeType="withEffect">
                                  <p:stCondLst>
                                    <p:cond delay="0"/>
                                  </p:stCondLst>
                                  <p:childTnLst>
                                    <p:set>
                                      <p:cBhvr>
                                        <p:cTn id="230" dur="1" fill="hold">
                                          <p:stCondLst>
                                            <p:cond delay="0"/>
                                          </p:stCondLst>
                                        </p:cTn>
                                        <p:tgtEl>
                                          <p:spTgt spid="202"/>
                                        </p:tgtEl>
                                        <p:attrNameLst>
                                          <p:attrName>style.visibility</p:attrName>
                                        </p:attrNameLst>
                                      </p:cBhvr>
                                      <p:to>
                                        <p:strVal val="visible"/>
                                      </p:to>
                                    </p:set>
                                    <p:anim calcmode="lin" valueType="num">
                                      <p:cBhvr additive="base">
                                        <p:cTn id="231" dur="500" fill="hold"/>
                                        <p:tgtEl>
                                          <p:spTgt spid="202"/>
                                        </p:tgtEl>
                                        <p:attrNameLst>
                                          <p:attrName>ppt_x</p:attrName>
                                        </p:attrNameLst>
                                      </p:cBhvr>
                                      <p:tavLst>
                                        <p:tav tm="0">
                                          <p:val>
                                            <p:strVal val="#ppt_x"/>
                                          </p:val>
                                        </p:tav>
                                        <p:tav tm="100000">
                                          <p:val>
                                            <p:strVal val="#ppt_x"/>
                                          </p:val>
                                        </p:tav>
                                      </p:tavLst>
                                    </p:anim>
                                    <p:anim calcmode="lin" valueType="num">
                                      <p:cBhvr additive="base">
                                        <p:cTn id="232" dur="500" fill="hold"/>
                                        <p:tgtEl>
                                          <p:spTgt spid="202"/>
                                        </p:tgtEl>
                                        <p:attrNameLst>
                                          <p:attrName>ppt_y</p:attrName>
                                        </p:attrNameLst>
                                      </p:cBhvr>
                                      <p:tavLst>
                                        <p:tav tm="0">
                                          <p:val>
                                            <p:strVal val="1+#ppt_h/2"/>
                                          </p:val>
                                        </p:tav>
                                        <p:tav tm="100000">
                                          <p:val>
                                            <p:strVal val="#ppt_y"/>
                                          </p:val>
                                        </p:tav>
                                      </p:tavLst>
                                    </p:anim>
                                  </p:childTnLst>
                                </p:cTn>
                              </p:par>
                              <p:par>
                                <p:cTn id="233" presetID="2" presetClass="entr" presetSubtype="4" fill="hold" nodeType="withEffect">
                                  <p:stCondLst>
                                    <p:cond delay="0"/>
                                  </p:stCondLst>
                                  <p:childTnLst>
                                    <p:set>
                                      <p:cBhvr>
                                        <p:cTn id="234" dur="1" fill="hold">
                                          <p:stCondLst>
                                            <p:cond delay="0"/>
                                          </p:stCondLst>
                                        </p:cTn>
                                        <p:tgtEl>
                                          <p:spTgt spid="206"/>
                                        </p:tgtEl>
                                        <p:attrNameLst>
                                          <p:attrName>style.visibility</p:attrName>
                                        </p:attrNameLst>
                                      </p:cBhvr>
                                      <p:to>
                                        <p:strVal val="visible"/>
                                      </p:to>
                                    </p:set>
                                    <p:anim calcmode="lin" valueType="num">
                                      <p:cBhvr additive="base">
                                        <p:cTn id="235" dur="500" fill="hold"/>
                                        <p:tgtEl>
                                          <p:spTgt spid="206"/>
                                        </p:tgtEl>
                                        <p:attrNameLst>
                                          <p:attrName>ppt_x</p:attrName>
                                        </p:attrNameLst>
                                      </p:cBhvr>
                                      <p:tavLst>
                                        <p:tav tm="0">
                                          <p:val>
                                            <p:strVal val="#ppt_x"/>
                                          </p:val>
                                        </p:tav>
                                        <p:tav tm="100000">
                                          <p:val>
                                            <p:strVal val="#ppt_x"/>
                                          </p:val>
                                        </p:tav>
                                      </p:tavLst>
                                    </p:anim>
                                    <p:anim calcmode="lin" valueType="num">
                                      <p:cBhvr additive="base">
                                        <p:cTn id="236" dur="500" fill="hold"/>
                                        <p:tgtEl>
                                          <p:spTgt spid="206"/>
                                        </p:tgtEl>
                                        <p:attrNameLst>
                                          <p:attrName>ppt_y</p:attrName>
                                        </p:attrNameLst>
                                      </p:cBhvr>
                                      <p:tavLst>
                                        <p:tav tm="0">
                                          <p:val>
                                            <p:strVal val="1+#ppt_h/2"/>
                                          </p:val>
                                        </p:tav>
                                        <p:tav tm="100000">
                                          <p:val>
                                            <p:strVal val="#ppt_y"/>
                                          </p:val>
                                        </p:tav>
                                      </p:tavLst>
                                    </p:anim>
                                  </p:childTnLst>
                                </p:cTn>
                              </p:par>
                              <p:par>
                                <p:cTn id="237" presetID="2" presetClass="entr" presetSubtype="4" fill="hold" nodeType="withEffect">
                                  <p:stCondLst>
                                    <p:cond delay="0"/>
                                  </p:stCondLst>
                                  <p:childTnLst>
                                    <p:set>
                                      <p:cBhvr>
                                        <p:cTn id="238" dur="1" fill="hold">
                                          <p:stCondLst>
                                            <p:cond delay="0"/>
                                          </p:stCondLst>
                                        </p:cTn>
                                        <p:tgtEl>
                                          <p:spTgt spid="209"/>
                                        </p:tgtEl>
                                        <p:attrNameLst>
                                          <p:attrName>style.visibility</p:attrName>
                                        </p:attrNameLst>
                                      </p:cBhvr>
                                      <p:to>
                                        <p:strVal val="visible"/>
                                      </p:to>
                                    </p:set>
                                    <p:anim calcmode="lin" valueType="num">
                                      <p:cBhvr additive="base">
                                        <p:cTn id="239" dur="500" fill="hold"/>
                                        <p:tgtEl>
                                          <p:spTgt spid="209"/>
                                        </p:tgtEl>
                                        <p:attrNameLst>
                                          <p:attrName>ppt_x</p:attrName>
                                        </p:attrNameLst>
                                      </p:cBhvr>
                                      <p:tavLst>
                                        <p:tav tm="0">
                                          <p:val>
                                            <p:strVal val="#ppt_x"/>
                                          </p:val>
                                        </p:tav>
                                        <p:tav tm="100000">
                                          <p:val>
                                            <p:strVal val="#ppt_x"/>
                                          </p:val>
                                        </p:tav>
                                      </p:tavLst>
                                    </p:anim>
                                    <p:anim calcmode="lin" valueType="num">
                                      <p:cBhvr additive="base">
                                        <p:cTn id="240" dur="500" fill="hold"/>
                                        <p:tgtEl>
                                          <p:spTgt spid="209"/>
                                        </p:tgtEl>
                                        <p:attrNameLst>
                                          <p:attrName>ppt_y</p:attrName>
                                        </p:attrNameLst>
                                      </p:cBhvr>
                                      <p:tavLst>
                                        <p:tav tm="0">
                                          <p:val>
                                            <p:strVal val="1+#ppt_h/2"/>
                                          </p:val>
                                        </p:tav>
                                        <p:tav tm="100000">
                                          <p:val>
                                            <p:strVal val="#ppt_y"/>
                                          </p:val>
                                        </p:tav>
                                      </p:tavLst>
                                    </p:anim>
                                  </p:childTnLst>
                                </p:cTn>
                              </p:par>
                              <p:par>
                                <p:cTn id="241" presetID="2" presetClass="entr" presetSubtype="4" fill="hold" nodeType="withEffect">
                                  <p:stCondLst>
                                    <p:cond delay="0"/>
                                  </p:stCondLst>
                                  <p:childTnLst>
                                    <p:set>
                                      <p:cBhvr>
                                        <p:cTn id="242" dur="1" fill="hold">
                                          <p:stCondLst>
                                            <p:cond delay="0"/>
                                          </p:stCondLst>
                                        </p:cTn>
                                        <p:tgtEl>
                                          <p:spTgt spid="213"/>
                                        </p:tgtEl>
                                        <p:attrNameLst>
                                          <p:attrName>style.visibility</p:attrName>
                                        </p:attrNameLst>
                                      </p:cBhvr>
                                      <p:to>
                                        <p:strVal val="visible"/>
                                      </p:to>
                                    </p:set>
                                    <p:anim calcmode="lin" valueType="num">
                                      <p:cBhvr additive="base">
                                        <p:cTn id="243" dur="500" fill="hold"/>
                                        <p:tgtEl>
                                          <p:spTgt spid="213"/>
                                        </p:tgtEl>
                                        <p:attrNameLst>
                                          <p:attrName>ppt_x</p:attrName>
                                        </p:attrNameLst>
                                      </p:cBhvr>
                                      <p:tavLst>
                                        <p:tav tm="0">
                                          <p:val>
                                            <p:strVal val="#ppt_x"/>
                                          </p:val>
                                        </p:tav>
                                        <p:tav tm="100000">
                                          <p:val>
                                            <p:strVal val="#ppt_x"/>
                                          </p:val>
                                        </p:tav>
                                      </p:tavLst>
                                    </p:anim>
                                    <p:anim calcmode="lin" valueType="num">
                                      <p:cBhvr additive="base">
                                        <p:cTn id="244" dur="500" fill="hold"/>
                                        <p:tgtEl>
                                          <p:spTgt spid="213"/>
                                        </p:tgtEl>
                                        <p:attrNameLst>
                                          <p:attrName>ppt_y</p:attrName>
                                        </p:attrNameLst>
                                      </p:cBhvr>
                                      <p:tavLst>
                                        <p:tav tm="0">
                                          <p:val>
                                            <p:strVal val="1+#ppt_h/2"/>
                                          </p:val>
                                        </p:tav>
                                        <p:tav tm="100000">
                                          <p:val>
                                            <p:strVal val="#ppt_y"/>
                                          </p:val>
                                        </p:tav>
                                      </p:tavLst>
                                    </p:anim>
                                  </p:childTnLst>
                                </p:cTn>
                              </p:par>
                              <p:par>
                                <p:cTn id="245" presetID="2" presetClass="entr" presetSubtype="4" fill="hold" nodeType="withEffect">
                                  <p:stCondLst>
                                    <p:cond delay="0"/>
                                  </p:stCondLst>
                                  <p:childTnLst>
                                    <p:set>
                                      <p:cBhvr>
                                        <p:cTn id="246" dur="1" fill="hold">
                                          <p:stCondLst>
                                            <p:cond delay="0"/>
                                          </p:stCondLst>
                                        </p:cTn>
                                        <p:tgtEl>
                                          <p:spTgt spid="216"/>
                                        </p:tgtEl>
                                        <p:attrNameLst>
                                          <p:attrName>style.visibility</p:attrName>
                                        </p:attrNameLst>
                                      </p:cBhvr>
                                      <p:to>
                                        <p:strVal val="visible"/>
                                      </p:to>
                                    </p:set>
                                    <p:anim calcmode="lin" valueType="num">
                                      <p:cBhvr additive="base">
                                        <p:cTn id="247" dur="500" fill="hold"/>
                                        <p:tgtEl>
                                          <p:spTgt spid="216"/>
                                        </p:tgtEl>
                                        <p:attrNameLst>
                                          <p:attrName>ppt_x</p:attrName>
                                        </p:attrNameLst>
                                      </p:cBhvr>
                                      <p:tavLst>
                                        <p:tav tm="0">
                                          <p:val>
                                            <p:strVal val="#ppt_x"/>
                                          </p:val>
                                        </p:tav>
                                        <p:tav tm="100000">
                                          <p:val>
                                            <p:strVal val="#ppt_x"/>
                                          </p:val>
                                        </p:tav>
                                      </p:tavLst>
                                    </p:anim>
                                    <p:anim calcmode="lin" valueType="num">
                                      <p:cBhvr additive="base">
                                        <p:cTn id="248" dur="500" fill="hold"/>
                                        <p:tgtEl>
                                          <p:spTgt spid="216"/>
                                        </p:tgtEl>
                                        <p:attrNameLst>
                                          <p:attrName>ppt_y</p:attrName>
                                        </p:attrNameLst>
                                      </p:cBhvr>
                                      <p:tavLst>
                                        <p:tav tm="0">
                                          <p:val>
                                            <p:strVal val="1+#ppt_h/2"/>
                                          </p:val>
                                        </p:tav>
                                        <p:tav tm="100000">
                                          <p:val>
                                            <p:strVal val="#ppt_y"/>
                                          </p:val>
                                        </p:tav>
                                      </p:tavLst>
                                    </p:anim>
                                  </p:childTnLst>
                                </p:cTn>
                              </p:par>
                              <p:par>
                                <p:cTn id="249" presetID="2" presetClass="entr" presetSubtype="4" fill="hold" nodeType="withEffect">
                                  <p:stCondLst>
                                    <p:cond delay="0"/>
                                  </p:stCondLst>
                                  <p:childTnLst>
                                    <p:set>
                                      <p:cBhvr>
                                        <p:cTn id="250" dur="1" fill="hold">
                                          <p:stCondLst>
                                            <p:cond delay="0"/>
                                          </p:stCondLst>
                                        </p:cTn>
                                        <p:tgtEl>
                                          <p:spTgt spid="219"/>
                                        </p:tgtEl>
                                        <p:attrNameLst>
                                          <p:attrName>style.visibility</p:attrName>
                                        </p:attrNameLst>
                                      </p:cBhvr>
                                      <p:to>
                                        <p:strVal val="visible"/>
                                      </p:to>
                                    </p:set>
                                    <p:anim calcmode="lin" valueType="num">
                                      <p:cBhvr additive="base">
                                        <p:cTn id="251" dur="500" fill="hold"/>
                                        <p:tgtEl>
                                          <p:spTgt spid="219"/>
                                        </p:tgtEl>
                                        <p:attrNameLst>
                                          <p:attrName>ppt_x</p:attrName>
                                        </p:attrNameLst>
                                      </p:cBhvr>
                                      <p:tavLst>
                                        <p:tav tm="0">
                                          <p:val>
                                            <p:strVal val="#ppt_x"/>
                                          </p:val>
                                        </p:tav>
                                        <p:tav tm="100000">
                                          <p:val>
                                            <p:strVal val="#ppt_x"/>
                                          </p:val>
                                        </p:tav>
                                      </p:tavLst>
                                    </p:anim>
                                    <p:anim calcmode="lin" valueType="num">
                                      <p:cBhvr additive="base">
                                        <p:cTn id="252" dur="500" fill="hold"/>
                                        <p:tgtEl>
                                          <p:spTgt spid="219"/>
                                        </p:tgtEl>
                                        <p:attrNameLst>
                                          <p:attrName>ppt_y</p:attrName>
                                        </p:attrNameLst>
                                      </p:cBhvr>
                                      <p:tavLst>
                                        <p:tav tm="0">
                                          <p:val>
                                            <p:strVal val="1+#ppt_h/2"/>
                                          </p:val>
                                        </p:tav>
                                        <p:tav tm="100000">
                                          <p:val>
                                            <p:strVal val="#ppt_y"/>
                                          </p:val>
                                        </p:tav>
                                      </p:tavLst>
                                    </p:anim>
                                  </p:childTnLst>
                                </p:cTn>
                              </p:par>
                              <p:par>
                                <p:cTn id="253" presetID="2" presetClass="entr" presetSubtype="4" fill="hold"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500" fill="hold"/>
                                        <p:tgtEl>
                                          <p:spTgt spid="222"/>
                                        </p:tgtEl>
                                        <p:attrNameLst>
                                          <p:attrName>ppt_x</p:attrName>
                                        </p:attrNameLst>
                                      </p:cBhvr>
                                      <p:tavLst>
                                        <p:tav tm="0">
                                          <p:val>
                                            <p:strVal val="#ppt_x"/>
                                          </p:val>
                                        </p:tav>
                                        <p:tav tm="100000">
                                          <p:val>
                                            <p:strVal val="#ppt_x"/>
                                          </p:val>
                                        </p:tav>
                                      </p:tavLst>
                                    </p:anim>
                                    <p:anim calcmode="lin" valueType="num">
                                      <p:cBhvr additive="base">
                                        <p:cTn id="256" dur="5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nodeType="withEffect">
                                  <p:stCondLst>
                                    <p:cond delay="0"/>
                                  </p:stCondLst>
                                  <p:childTnLst>
                                    <p:set>
                                      <p:cBhvr>
                                        <p:cTn id="258" dur="1" fill="hold">
                                          <p:stCondLst>
                                            <p:cond delay="0"/>
                                          </p:stCondLst>
                                        </p:cTn>
                                        <p:tgtEl>
                                          <p:spTgt spid="225"/>
                                        </p:tgtEl>
                                        <p:attrNameLst>
                                          <p:attrName>style.visibility</p:attrName>
                                        </p:attrNameLst>
                                      </p:cBhvr>
                                      <p:to>
                                        <p:strVal val="visible"/>
                                      </p:to>
                                    </p:set>
                                    <p:anim calcmode="lin" valueType="num">
                                      <p:cBhvr additive="base">
                                        <p:cTn id="259" dur="500" fill="hold"/>
                                        <p:tgtEl>
                                          <p:spTgt spid="225"/>
                                        </p:tgtEl>
                                        <p:attrNameLst>
                                          <p:attrName>ppt_x</p:attrName>
                                        </p:attrNameLst>
                                      </p:cBhvr>
                                      <p:tavLst>
                                        <p:tav tm="0">
                                          <p:val>
                                            <p:strVal val="#ppt_x"/>
                                          </p:val>
                                        </p:tav>
                                        <p:tav tm="100000">
                                          <p:val>
                                            <p:strVal val="#ppt_x"/>
                                          </p:val>
                                        </p:tav>
                                      </p:tavLst>
                                    </p:anim>
                                    <p:anim calcmode="lin" valueType="num">
                                      <p:cBhvr additive="base">
                                        <p:cTn id="260" dur="500" fill="hold"/>
                                        <p:tgtEl>
                                          <p:spTgt spid="225"/>
                                        </p:tgtEl>
                                        <p:attrNameLst>
                                          <p:attrName>ppt_y</p:attrName>
                                        </p:attrNameLst>
                                      </p:cBhvr>
                                      <p:tavLst>
                                        <p:tav tm="0">
                                          <p:val>
                                            <p:strVal val="1+#ppt_h/2"/>
                                          </p:val>
                                        </p:tav>
                                        <p:tav tm="100000">
                                          <p:val>
                                            <p:strVal val="#ppt_y"/>
                                          </p:val>
                                        </p:tav>
                                      </p:tavLst>
                                    </p:anim>
                                  </p:childTnLst>
                                </p:cTn>
                              </p:par>
                              <p:par>
                                <p:cTn id="261" presetID="2" presetClass="entr" presetSubtype="4" fill="hold" nodeType="withEffect">
                                  <p:stCondLst>
                                    <p:cond delay="0"/>
                                  </p:stCondLst>
                                  <p:childTnLst>
                                    <p:set>
                                      <p:cBhvr>
                                        <p:cTn id="262" dur="1" fill="hold">
                                          <p:stCondLst>
                                            <p:cond delay="0"/>
                                          </p:stCondLst>
                                        </p:cTn>
                                        <p:tgtEl>
                                          <p:spTgt spid="228"/>
                                        </p:tgtEl>
                                        <p:attrNameLst>
                                          <p:attrName>style.visibility</p:attrName>
                                        </p:attrNameLst>
                                      </p:cBhvr>
                                      <p:to>
                                        <p:strVal val="visible"/>
                                      </p:to>
                                    </p:set>
                                    <p:anim calcmode="lin" valueType="num">
                                      <p:cBhvr additive="base">
                                        <p:cTn id="263" dur="500" fill="hold"/>
                                        <p:tgtEl>
                                          <p:spTgt spid="228"/>
                                        </p:tgtEl>
                                        <p:attrNameLst>
                                          <p:attrName>ppt_x</p:attrName>
                                        </p:attrNameLst>
                                      </p:cBhvr>
                                      <p:tavLst>
                                        <p:tav tm="0">
                                          <p:val>
                                            <p:strVal val="#ppt_x"/>
                                          </p:val>
                                        </p:tav>
                                        <p:tav tm="100000">
                                          <p:val>
                                            <p:strVal val="#ppt_x"/>
                                          </p:val>
                                        </p:tav>
                                      </p:tavLst>
                                    </p:anim>
                                    <p:anim calcmode="lin" valueType="num">
                                      <p:cBhvr additive="base">
                                        <p:cTn id="264" dur="500" fill="hold"/>
                                        <p:tgtEl>
                                          <p:spTgt spid="228"/>
                                        </p:tgtEl>
                                        <p:attrNameLst>
                                          <p:attrName>ppt_y</p:attrName>
                                        </p:attrNameLst>
                                      </p:cBhvr>
                                      <p:tavLst>
                                        <p:tav tm="0">
                                          <p:val>
                                            <p:strVal val="1+#ppt_h/2"/>
                                          </p:val>
                                        </p:tav>
                                        <p:tav tm="100000">
                                          <p:val>
                                            <p:strVal val="#ppt_y"/>
                                          </p:val>
                                        </p:tav>
                                      </p:tavLst>
                                    </p:anim>
                                  </p:childTnLst>
                                </p:cTn>
                              </p:par>
                              <p:par>
                                <p:cTn id="265" presetID="2" presetClass="entr" presetSubtype="4" fill="hold" nodeType="withEffect">
                                  <p:stCondLst>
                                    <p:cond delay="0"/>
                                  </p:stCondLst>
                                  <p:childTnLst>
                                    <p:set>
                                      <p:cBhvr>
                                        <p:cTn id="266" dur="1" fill="hold">
                                          <p:stCondLst>
                                            <p:cond delay="0"/>
                                          </p:stCondLst>
                                        </p:cTn>
                                        <p:tgtEl>
                                          <p:spTgt spid="231"/>
                                        </p:tgtEl>
                                        <p:attrNameLst>
                                          <p:attrName>style.visibility</p:attrName>
                                        </p:attrNameLst>
                                      </p:cBhvr>
                                      <p:to>
                                        <p:strVal val="visible"/>
                                      </p:to>
                                    </p:set>
                                    <p:anim calcmode="lin" valueType="num">
                                      <p:cBhvr additive="base">
                                        <p:cTn id="267" dur="500" fill="hold"/>
                                        <p:tgtEl>
                                          <p:spTgt spid="231"/>
                                        </p:tgtEl>
                                        <p:attrNameLst>
                                          <p:attrName>ppt_x</p:attrName>
                                        </p:attrNameLst>
                                      </p:cBhvr>
                                      <p:tavLst>
                                        <p:tav tm="0">
                                          <p:val>
                                            <p:strVal val="#ppt_x"/>
                                          </p:val>
                                        </p:tav>
                                        <p:tav tm="100000">
                                          <p:val>
                                            <p:strVal val="#ppt_x"/>
                                          </p:val>
                                        </p:tav>
                                      </p:tavLst>
                                    </p:anim>
                                    <p:anim calcmode="lin" valueType="num">
                                      <p:cBhvr additive="base">
                                        <p:cTn id="268" dur="500" fill="hold"/>
                                        <p:tgtEl>
                                          <p:spTgt spid="231"/>
                                        </p:tgtEl>
                                        <p:attrNameLst>
                                          <p:attrName>ppt_y</p:attrName>
                                        </p:attrNameLst>
                                      </p:cBhvr>
                                      <p:tavLst>
                                        <p:tav tm="0">
                                          <p:val>
                                            <p:strVal val="1+#ppt_h/2"/>
                                          </p:val>
                                        </p:tav>
                                        <p:tav tm="100000">
                                          <p:val>
                                            <p:strVal val="#ppt_y"/>
                                          </p:val>
                                        </p:tav>
                                      </p:tavLst>
                                    </p:anim>
                                  </p:childTnLst>
                                </p:cTn>
                              </p:par>
                              <p:par>
                                <p:cTn id="269" presetID="2" presetClass="entr" presetSubtype="4" fill="hold" nodeType="withEffect">
                                  <p:stCondLst>
                                    <p:cond delay="0"/>
                                  </p:stCondLst>
                                  <p:childTnLst>
                                    <p:set>
                                      <p:cBhvr>
                                        <p:cTn id="270" dur="1" fill="hold">
                                          <p:stCondLst>
                                            <p:cond delay="0"/>
                                          </p:stCondLst>
                                        </p:cTn>
                                        <p:tgtEl>
                                          <p:spTgt spid="235"/>
                                        </p:tgtEl>
                                        <p:attrNameLst>
                                          <p:attrName>style.visibility</p:attrName>
                                        </p:attrNameLst>
                                      </p:cBhvr>
                                      <p:to>
                                        <p:strVal val="visible"/>
                                      </p:to>
                                    </p:set>
                                    <p:anim calcmode="lin" valueType="num">
                                      <p:cBhvr additive="base">
                                        <p:cTn id="271" dur="500" fill="hold"/>
                                        <p:tgtEl>
                                          <p:spTgt spid="235"/>
                                        </p:tgtEl>
                                        <p:attrNameLst>
                                          <p:attrName>ppt_x</p:attrName>
                                        </p:attrNameLst>
                                      </p:cBhvr>
                                      <p:tavLst>
                                        <p:tav tm="0">
                                          <p:val>
                                            <p:strVal val="#ppt_x"/>
                                          </p:val>
                                        </p:tav>
                                        <p:tav tm="100000">
                                          <p:val>
                                            <p:strVal val="#ppt_x"/>
                                          </p:val>
                                        </p:tav>
                                      </p:tavLst>
                                    </p:anim>
                                    <p:anim calcmode="lin" valueType="num">
                                      <p:cBhvr additive="base">
                                        <p:cTn id="272" dur="500" fill="hold"/>
                                        <p:tgtEl>
                                          <p:spTgt spid="235"/>
                                        </p:tgtEl>
                                        <p:attrNameLst>
                                          <p:attrName>ppt_y</p:attrName>
                                        </p:attrNameLst>
                                      </p:cBhvr>
                                      <p:tavLst>
                                        <p:tav tm="0">
                                          <p:val>
                                            <p:strVal val="1+#ppt_h/2"/>
                                          </p:val>
                                        </p:tav>
                                        <p:tav tm="100000">
                                          <p:val>
                                            <p:strVal val="#ppt_y"/>
                                          </p:val>
                                        </p:tav>
                                      </p:tavLst>
                                    </p:anim>
                                  </p:childTnLst>
                                </p:cTn>
                              </p:par>
                              <p:par>
                                <p:cTn id="273" presetID="2" presetClass="entr" presetSubtype="4" fill="hold" nodeType="withEffect">
                                  <p:stCondLst>
                                    <p:cond delay="0"/>
                                  </p:stCondLst>
                                  <p:childTnLst>
                                    <p:set>
                                      <p:cBhvr>
                                        <p:cTn id="274" dur="1" fill="hold">
                                          <p:stCondLst>
                                            <p:cond delay="0"/>
                                          </p:stCondLst>
                                        </p:cTn>
                                        <p:tgtEl>
                                          <p:spTgt spid="238"/>
                                        </p:tgtEl>
                                        <p:attrNameLst>
                                          <p:attrName>style.visibility</p:attrName>
                                        </p:attrNameLst>
                                      </p:cBhvr>
                                      <p:to>
                                        <p:strVal val="visible"/>
                                      </p:to>
                                    </p:set>
                                    <p:anim calcmode="lin" valueType="num">
                                      <p:cBhvr additive="base">
                                        <p:cTn id="275" dur="500" fill="hold"/>
                                        <p:tgtEl>
                                          <p:spTgt spid="238"/>
                                        </p:tgtEl>
                                        <p:attrNameLst>
                                          <p:attrName>ppt_x</p:attrName>
                                        </p:attrNameLst>
                                      </p:cBhvr>
                                      <p:tavLst>
                                        <p:tav tm="0">
                                          <p:val>
                                            <p:strVal val="#ppt_x"/>
                                          </p:val>
                                        </p:tav>
                                        <p:tav tm="100000">
                                          <p:val>
                                            <p:strVal val="#ppt_x"/>
                                          </p:val>
                                        </p:tav>
                                      </p:tavLst>
                                    </p:anim>
                                    <p:anim calcmode="lin" valueType="num">
                                      <p:cBhvr additive="base">
                                        <p:cTn id="276" dur="500" fill="hold"/>
                                        <p:tgtEl>
                                          <p:spTgt spid="238"/>
                                        </p:tgtEl>
                                        <p:attrNameLst>
                                          <p:attrName>ppt_y</p:attrName>
                                        </p:attrNameLst>
                                      </p:cBhvr>
                                      <p:tavLst>
                                        <p:tav tm="0">
                                          <p:val>
                                            <p:strVal val="1+#ppt_h/2"/>
                                          </p:val>
                                        </p:tav>
                                        <p:tav tm="100000">
                                          <p:val>
                                            <p:strVal val="#ppt_y"/>
                                          </p:val>
                                        </p:tav>
                                      </p:tavLst>
                                    </p:anim>
                                  </p:childTnLst>
                                </p:cTn>
                              </p:par>
                              <p:par>
                                <p:cTn id="277" presetID="2" presetClass="entr" presetSubtype="4" fill="hold" nodeType="withEffect">
                                  <p:stCondLst>
                                    <p:cond delay="0"/>
                                  </p:stCondLst>
                                  <p:childTnLst>
                                    <p:set>
                                      <p:cBhvr>
                                        <p:cTn id="278" dur="1" fill="hold">
                                          <p:stCondLst>
                                            <p:cond delay="0"/>
                                          </p:stCondLst>
                                        </p:cTn>
                                        <p:tgtEl>
                                          <p:spTgt spid="241"/>
                                        </p:tgtEl>
                                        <p:attrNameLst>
                                          <p:attrName>style.visibility</p:attrName>
                                        </p:attrNameLst>
                                      </p:cBhvr>
                                      <p:to>
                                        <p:strVal val="visible"/>
                                      </p:to>
                                    </p:set>
                                    <p:anim calcmode="lin" valueType="num">
                                      <p:cBhvr additive="base">
                                        <p:cTn id="279" dur="500" fill="hold"/>
                                        <p:tgtEl>
                                          <p:spTgt spid="241"/>
                                        </p:tgtEl>
                                        <p:attrNameLst>
                                          <p:attrName>ppt_x</p:attrName>
                                        </p:attrNameLst>
                                      </p:cBhvr>
                                      <p:tavLst>
                                        <p:tav tm="0">
                                          <p:val>
                                            <p:strVal val="#ppt_x"/>
                                          </p:val>
                                        </p:tav>
                                        <p:tav tm="100000">
                                          <p:val>
                                            <p:strVal val="#ppt_x"/>
                                          </p:val>
                                        </p:tav>
                                      </p:tavLst>
                                    </p:anim>
                                    <p:anim calcmode="lin" valueType="num">
                                      <p:cBhvr additive="base">
                                        <p:cTn id="280" dur="500" fill="hold"/>
                                        <p:tgtEl>
                                          <p:spTgt spid="241"/>
                                        </p:tgtEl>
                                        <p:attrNameLst>
                                          <p:attrName>ppt_y</p:attrName>
                                        </p:attrNameLst>
                                      </p:cBhvr>
                                      <p:tavLst>
                                        <p:tav tm="0">
                                          <p:val>
                                            <p:strVal val="1+#ppt_h/2"/>
                                          </p:val>
                                        </p:tav>
                                        <p:tav tm="100000">
                                          <p:val>
                                            <p:strVal val="#ppt_y"/>
                                          </p:val>
                                        </p:tav>
                                      </p:tavLst>
                                    </p:anim>
                                  </p:childTnLst>
                                </p:cTn>
                              </p:par>
                              <p:par>
                                <p:cTn id="281" presetID="2" presetClass="entr" presetSubtype="4" fill="hold" nodeType="withEffect">
                                  <p:stCondLst>
                                    <p:cond delay="0"/>
                                  </p:stCondLst>
                                  <p:childTnLst>
                                    <p:set>
                                      <p:cBhvr>
                                        <p:cTn id="282" dur="1" fill="hold">
                                          <p:stCondLst>
                                            <p:cond delay="0"/>
                                          </p:stCondLst>
                                        </p:cTn>
                                        <p:tgtEl>
                                          <p:spTgt spid="244"/>
                                        </p:tgtEl>
                                        <p:attrNameLst>
                                          <p:attrName>style.visibility</p:attrName>
                                        </p:attrNameLst>
                                      </p:cBhvr>
                                      <p:to>
                                        <p:strVal val="visible"/>
                                      </p:to>
                                    </p:set>
                                    <p:anim calcmode="lin" valueType="num">
                                      <p:cBhvr additive="base">
                                        <p:cTn id="283" dur="500" fill="hold"/>
                                        <p:tgtEl>
                                          <p:spTgt spid="244"/>
                                        </p:tgtEl>
                                        <p:attrNameLst>
                                          <p:attrName>ppt_x</p:attrName>
                                        </p:attrNameLst>
                                      </p:cBhvr>
                                      <p:tavLst>
                                        <p:tav tm="0">
                                          <p:val>
                                            <p:strVal val="#ppt_x"/>
                                          </p:val>
                                        </p:tav>
                                        <p:tav tm="100000">
                                          <p:val>
                                            <p:strVal val="#ppt_x"/>
                                          </p:val>
                                        </p:tav>
                                      </p:tavLst>
                                    </p:anim>
                                    <p:anim calcmode="lin" valueType="num">
                                      <p:cBhvr additive="base">
                                        <p:cTn id="284" dur="500" fill="hold"/>
                                        <p:tgtEl>
                                          <p:spTgt spid="244"/>
                                        </p:tgtEl>
                                        <p:attrNameLst>
                                          <p:attrName>ppt_y</p:attrName>
                                        </p:attrNameLst>
                                      </p:cBhvr>
                                      <p:tavLst>
                                        <p:tav tm="0">
                                          <p:val>
                                            <p:strVal val="1+#ppt_h/2"/>
                                          </p:val>
                                        </p:tav>
                                        <p:tav tm="100000">
                                          <p:val>
                                            <p:strVal val="#ppt_y"/>
                                          </p:val>
                                        </p:tav>
                                      </p:tavLst>
                                    </p:anim>
                                  </p:childTnLst>
                                </p:cTn>
                              </p:par>
                              <p:par>
                                <p:cTn id="285" presetID="2" presetClass="entr" presetSubtype="4" fill="hold" nodeType="withEffect">
                                  <p:stCondLst>
                                    <p:cond delay="0"/>
                                  </p:stCondLst>
                                  <p:childTnLst>
                                    <p:set>
                                      <p:cBhvr>
                                        <p:cTn id="286" dur="1" fill="hold">
                                          <p:stCondLst>
                                            <p:cond delay="0"/>
                                          </p:stCondLst>
                                        </p:cTn>
                                        <p:tgtEl>
                                          <p:spTgt spid="247"/>
                                        </p:tgtEl>
                                        <p:attrNameLst>
                                          <p:attrName>style.visibility</p:attrName>
                                        </p:attrNameLst>
                                      </p:cBhvr>
                                      <p:to>
                                        <p:strVal val="visible"/>
                                      </p:to>
                                    </p:set>
                                    <p:anim calcmode="lin" valueType="num">
                                      <p:cBhvr additive="base">
                                        <p:cTn id="287" dur="500" fill="hold"/>
                                        <p:tgtEl>
                                          <p:spTgt spid="247"/>
                                        </p:tgtEl>
                                        <p:attrNameLst>
                                          <p:attrName>ppt_x</p:attrName>
                                        </p:attrNameLst>
                                      </p:cBhvr>
                                      <p:tavLst>
                                        <p:tav tm="0">
                                          <p:val>
                                            <p:strVal val="#ppt_x"/>
                                          </p:val>
                                        </p:tav>
                                        <p:tav tm="100000">
                                          <p:val>
                                            <p:strVal val="#ppt_x"/>
                                          </p:val>
                                        </p:tav>
                                      </p:tavLst>
                                    </p:anim>
                                    <p:anim calcmode="lin" valueType="num">
                                      <p:cBhvr additive="base">
                                        <p:cTn id="288" dur="500" fill="hold"/>
                                        <p:tgtEl>
                                          <p:spTgt spid="247"/>
                                        </p:tgtEl>
                                        <p:attrNameLst>
                                          <p:attrName>ppt_y</p:attrName>
                                        </p:attrNameLst>
                                      </p:cBhvr>
                                      <p:tavLst>
                                        <p:tav tm="0">
                                          <p:val>
                                            <p:strVal val="1+#ppt_h/2"/>
                                          </p:val>
                                        </p:tav>
                                        <p:tav tm="100000">
                                          <p:val>
                                            <p:strVal val="#ppt_y"/>
                                          </p:val>
                                        </p:tav>
                                      </p:tavLst>
                                    </p:anim>
                                  </p:childTnLst>
                                </p:cTn>
                              </p:par>
                              <p:par>
                                <p:cTn id="289" presetID="2" presetClass="entr" presetSubtype="4" fill="hold" nodeType="withEffect">
                                  <p:stCondLst>
                                    <p:cond delay="0"/>
                                  </p:stCondLst>
                                  <p:childTnLst>
                                    <p:set>
                                      <p:cBhvr>
                                        <p:cTn id="290" dur="1" fill="hold">
                                          <p:stCondLst>
                                            <p:cond delay="0"/>
                                          </p:stCondLst>
                                        </p:cTn>
                                        <p:tgtEl>
                                          <p:spTgt spid="250"/>
                                        </p:tgtEl>
                                        <p:attrNameLst>
                                          <p:attrName>style.visibility</p:attrName>
                                        </p:attrNameLst>
                                      </p:cBhvr>
                                      <p:to>
                                        <p:strVal val="visible"/>
                                      </p:to>
                                    </p:set>
                                    <p:anim calcmode="lin" valueType="num">
                                      <p:cBhvr additive="base">
                                        <p:cTn id="291" dur="500" fill="hold"/>
                                        <p:tgtEl>
                                          <p:spTgt spid="250"/>
                                        </p:tgtEl>
                                        <p:attrNameLst>
                                          <p:attrName>ppt_x</p:attrName>
                                        </p:attrNameLst>
                                      </p:cBhvr>
                                      <p:tavLst>
                                        <p:tav tm="0">
                                          <p:val>
                                            <p:strVal val="#ppt_x"/>
                                          </p:val>
                                        </p:tav>
                                        <p:tav tm="100000">
                                          <p:val>
                                            <p:strVal val="#ppt_x"/>
                                          </p:val>
                                        </p:tav>
                                      </p:tavLst>
                                    </p:anim>
                                    <p:anim calcmode="lin" valueType="num">
                                      <p:cBhvr additive="base">
                                        <p:cTn id="292" dur="500" fill="hold"/>
                                        <p:tgtEl>
                                          <p:spTgt spid="250"/>
                                        </p:tgtEl>
                                        <p:attrNameLst>
                                          <p:attrName>ppt_y</p:attrName>
                                        </p:attrNameLst>
                                      </p:cBhvr>
                                      <p:tavLst>
                                        <p:tav tm="0">
                                          <p:val>
                                            <p:strVal val="1+#ppt_h/2"/>
                                          </p:val>
                                        </p:tav>
                                        <p:tav tm="100000">
                                          <p:val>
                                            <p:strVal val="#ppt_y"/>
                                          </p:val>
                                        </p:tav>
                                      </p:tavLst>
                                    </p:anim>
                                  </p:childTnLst>
                                </p:cTn>
                              </p:par>
                              <p:par>
                                <p:cTn id="293" presetID="2" presetClass="entr" presetSubtype="4" fill="hold" nodeType="withEffect">
                                  <p:stCondLst>
                                    <p:cond delay="0"/>
                                  </p:stCondLst>
                                  <p:childTnLst>
                                    <p:set>
                                      <p:cBhvr>
                                        <p:cTn id="294" dur="1" fill="hold">
                                          <p:stCondLst>
                                            <p:cond delay="0"/>
                                          </p:stCondLst>
                                        </p:cTn>
                                        <p:tgtEl>
                                          <p:spTgt spid="253"/>
                                        </p:tgtEl>
                                        <p:attrNameLst>
                                          <p:attrName>style.visibility</p:attrName>
                                        </p:attrNameLst>
                                      </p:cBhvr>
                                      <p:to>
                                        <p:strVal val="visible"/>
                                      </p:to>
                                    </p:set>
                                    <p:anim calcmode="lin" valueType="num">
                                      <p:cBhvr additive="base">
                                        <p:cTn id="295" dur="500" fill="hold"/>
                                        <p:tgtEl>
                                          <p:spTgt spid="253"/>
                                        </p:tgtEl>
                                        <p:attrNameLst>
                                          <p:attrName>ppt_x</p:attrName>
                                        </p:attrNameLst>
                                      </p:cBhvr>
                                      <p:tavLst>
                                        <p:tav tm="0">
                                          <p:val>
                                            <p:strVal val="#ppt_x"/>
                                          </p:val>
                                        </p:tav>
                                        <p:tav tm="100000">
                                          <p:val>
                                            <p:strVal val="#ppt_x"/>
                                          </p:val>
                                        </p:tav>
                                      </p:tavLst>
                                    </p:anim>
                                    <p:anim calcmode="lin" valueType="num">
                                      <p:cBhvr additive="base">
                                        <p:cTn id="296" dur="500" fill="hold"/>
                                        <p:tgtEl>
                                          <p:spTgt spid="253"/>
                                        </p:tgtEl>
                                        <p:attrNameLst>
                                          <p:attrName>ppt_y</p:attrName>
                                        </p:attrNameLst>
                                      </p:cBhvr>
                                      <p:tavLst>
                                        <p:tav tm="0">
                                          <p:val>
                                            <p:strVal val="1+#ppt_h/2"/>
                                          </p:val>
                                        </p:tav>
                                        <p:tav tm="100000">
                                          <p:val>
                                            <p:strVal val="#ppt_y"/>
                                          </p:val>
                                        </p:tav>
                                      </p:tavLst>
                                    </p:anim>
                                  </p:childTnLst>
                                </p:cTn>
                              </p:par>
                              <p:par>
                                <p:cTn id="297" presetID="2" presetClass="entr" presetSubtype="4" fill="hold"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500" fill="hold"/>
                                        <p:tgtEl>
                                          <p:spTgt spid="259"/>
                                        </p:tgtEl>
                                        <p:attrNameLst>
                                          <p:attrName>ppt_x</p:attrName>
                                        </p:attrNameLst>
                                      </p:cBhvr>
                                      <p:tavLst>
                                        <p:tav tm="0">
                                          <p:val>
                                            <p:strVal val="#ppt_x"/>
                                          </p:val>
                                        </p:tav>
                                        <p:tav tm="100000">
                                          <p:val>
                                            <p:strVal val="#ppt_x"/>
                                          </p:val>
                                        </p:tav>
                                      </p:tavLst>
                                    </p:anim>
                                    <p:anim calcmode="lin" valueType="num">
                                      <p:cBhvr additive="base">
                                        <p:cTn id="300" dur="500" fill="hold"/>
                                        <p:tgtEl>
                                          <p:spTgt spid="259"/>
                                        </p:tgtEl>
                                        <p:attrNameLst>
                                          <p:attrName>ppt_y</p:attrName>
                                        </p:attrNameLst>
                                      </p:cBhvr>
                                      <p:tavLst>
                                        <p:tav tm="0">
                                          <p:val>
                                            <p:strVal val="1+#ppt_h/2"/>
                                          </p:val>
                                        </p:tav>
                                        <p:tav tm="100000">
                                          <p:val>
                                            <p:strVal val="#ppt_y"/>
                                          </p:val>
                                        </p:tav>
                                      </p:tavLst>
                                    </p:anim>
                                  </p:childTnLst>
                                </p:cTn>
                              </p:par>
                              <p:par>
                                <p:cTn id="301" presetID="2" presetClass="entr" presetSubtype="4" fill="hold" nodeType="withEffect">
                                  <p:stCondLst>
                                    <p:cond delay="0"/>
                                  </p:stCondLst>
                                  <p:childTnLst>
                                    <p:set>
                                      <p:cBhvr>
                                        <p:cTn id="302" dur="1" fill="hold">
                                          <p:stCondLst>
                                            <p:cond delay="0"/>
                                          </p:stCondLst>
                                        </p:cTn>
                                        <p:tgtEl>
                                          <p:spTgt spid="262"/>
                                        </p:tgtEl>
                                        <p:attrNameLst>
                                          <p:attrName>style.visibility</p:attrName>
                                        </p:attrNameLst>
                                      </p:cBhvr>
                                      <p:to>
                                        <p:strVal val="visible"/>
                                      </p:to>
                                    </p:set>
                                    <p:anim calcmode="lin" valueType="num">
                                      <p:cBhvr additive="base">
                                        <p:cTn id="303" dur="500" fill="hold"/>
                                        <p:tgtEl>
                                          <p:spTgt spid="262"/>
                                        </p:tgtEl>
                                        <p:attrNameLst>
                                          <p:attrName>ppt_x</p:attrName>
                                        </p:attrNameLst>
                                      </p:cBhvr>
                                      <p:tavLst>
                                        <p:tav tm="0">
                                          <p:val>
                                            <p:strVal val="#ppt_x"/>
                                          </p:val>
                                        </p:tav>
                                        <p:tav tm="100000">
                                          <p:val>
                                            <p:strVal val="#ppt_x"/>
                                          </p:val>
                                        </p:tav>
                                      </p:tavLst>
                                    </p:anim>
                                    <p:anim calcmode="lin" valueType="num">
                                      <p:cBhvr additive="base">
                                        <p:cTn id="304" dur="500" fill="hold"/>
                                        <p:tgtEl>
                                          <p:spTgt spid="262"/>
                                        </p:tgtEl>
                                        <p:attrNameLst>
                                          <p:attrName>ppt_y</p:attrName>
                                        </p:attrNameLst>
                                      </p:cBhvr>
                                      <p:tavLst>
                                        <p:tav tm="0">
                                          <p:val>
                                            <p:strVal val="1+#ppt_h/2"/>
                                          </p:val>
                                        </p:tav>
                                        <p:tav tm="100000">
                                          <p:val>
                                            <p:strVal val="#ppt_y"/>
                                          </p:val>
                                        </p:tav>
                                      </p:tavLst>
                                    </p:anim>
                                  </p:childTnLst>
                                </p:cTn>
                              </p:par>
                              <p:par>
                                <p:cTn id="305" presetID="2" presetClass="entr" presetSubtype="4" fill="hold" nodeType="withEffect">
                                  <p:stCondLst>
                                    <p:cond delay="0"/>
                                  </p:stCondLst>
                                  <p:childTnLst>
                                    <p:set>
                                      <p:cBhvr>
                                        <p:cTn id="306" dur="1" fill="hold">
                                          <p:stCondLst>
                                            <p:cond delay="0"/>
                                          </p:stCondLst>
                                        </p:cTn>
                                        <p:tgtEl>
                                          <p:spTgt spid="265"/>
                                        </p:tgtEl>
                                        <p:attrNameLst>
                                          <p:attrName>style.visibility</p:attrName>
                                        </p:attrNameLst>
                                      </p:cBhvr>
                                      <p:to>
                                        <p:strVal val="visible"/>
                                      </p:to>
                                    </p:set>
                                    <p:anim calcmode="lin" valueType="num">
                                      <p:cBhvr additive="base">
                                        <p:cTn id="307" dur="500" fill="hold"/>
                                        <p:tgtEl>
                                          <p:spTgt spid="265"/>
                                        </p:tgtEl>
                                        <p:attrNameLst>
                                          <p:attrName>ppt_x</p:attrName>
                                        </p:attrNameLst>
                                      </p:cBhvr>
                                      <p:tavLst>
                                        <p:tav tm="0">
                                          <p:val>
                                            <p:strVal val="#ppt_x"/>
                                          </p:val>
                                        </p:tav>
                                        <p:tav tm="100000">
                                          <p:val>
                                            <p:strVal val="#ppt_x"/>
                                          </p:val>
                                        </p:tav>
                                      </p:tavLst>
                                    </p:anim>
                                    <p:anim calcmode="lin" valueType="num">
                                      <p:cBhvr additive="base">
                                        <p:cTn id="308" dur="500" fill="hold"/>
                                        <p:tgtEl>
                                          <p:spTgt spid="265"/>
                                        </p:tgtEl>
                                        <p:attrNameLst>
                                          <p:attrName>ppt_y</p:attrName>
                                        </p:attrNameLst>
                                      </p:cBhvr>
                                      <p:tavLst>
                                        <p:tav tm="0">
                                          <p:val>
                                            <p:strVal val="1+#ppt_h/2"/>
                                          </p:val>
                                        </p:tav>
                                        <p:tav tm="100000">
                                          <p:val>
                                            <p:strVal val="#ppt_y"/>
                                          </p:val>
                                        </p:tav>
                                      </p:tavLst>
                                    </p:anim>
                                  </p:childTnLst>
                                </p:cTn>
                              </p:par>
                              <p:par>
                                <p:cTn id="309" presetID="2" presetClass="entr" presetSubtype="4" fill="hold" nodeType="withEffect">
                                  <p:stCondLst>
                                    <p:cond delay="0"/>
                                  </p:stCondLst>
                                  <p:childTnLst>
                                    <p:set>
                                      <p:cBhvr>
                                        <p:cTn id="310" dur="1" fill="hold">
                                          <p:stCondLst>
                                            <p:cond delay="0"/>
                                          </p:stCondLst>
                                        </p:cTn>
                                        <p:tgtEl>
                                          <p:spTgt spid="268"/>
                                        </p:tgtEl>
                                        <p:attrNameLst>
                                          <p:attrName>style.visibility</p:attrName>
                                        </p:attrNameLst>
                                      </p:cBhvr>
                                      <p:to>
                                        <p:strVal val="visible"/>
                                      </p:to>
                                    </p:set>
                                    <p:anim calcmode="lin" valueType="num">
                                      <p:cBhvr additive="base">
                                        <p:cTn id="311" dur="500" fill="hold"/>
                                        <p:tgtEl>
                                          <p:spTgt spid="268"/>
                                        </p:tgtEl>
                                        <p:attrNameLst>
                                          <p:attrName>ppt_x</p:attrName>
                                        </p:attrNameLst>
                                      </p:cBhvr>
                                      <p:tavLst>
                                        <p:tav tm="0">
                                          <p:val>
                                            <p:strVal val="#ppt_x"/>
                                          </p:val>
                                        </p:tav>
                                        <p:tav tm="100000">
                                          <p:val>
                                            <p:strVal val="#ppt_x"/>
                                          </p:val>
                                        </p:tav>
                                      </p:tavLst>
                                    </p:anim>
                                    <p:anim calcmode="lin" valueType="num">
                                      <p:cBhvr additive="base">
                                        <p:cTn id="312" dur="500" fill="hold"/>
                                        <p:tgtEl>
                                          <p:spTgt spid="268"/>
                                        </p:tgtEl>
                                        <p:attrNameLst>
                                          <p:attrName>ppt_y</p:attrName>
                                        </p:attrNameLst>
                                      </p:cBhvr>
                                      <p:tavLst>
                                        <p:tav tm="0">
                                          <p:val>
                                            <p:strVal val="1+#ppt_h/2"/>
                                          </p:val>
                                        </p:tav>
                                        <p:tav tm="100000">
                                          <p:val>
                                            <p:strVal val="#ppt_y"/>
                                          </p:val>
                                        </p:tav>
                                      </p:tavLst>
                                    </p:anim>
                                  </p:childTnLst>
                                </p:cTn>
                              </p:par>
                              <p:par>
                                <p:cTn id="313" presetID="2" presetClass="entr" presetSubtype="4" fill="hold" nodeType="withEffect">
                                  <p:stCondLst>
                                    <p:cond delay="0"/>
                                  </p:stCondLst>
                                  <p:childTnLst>
                                    <p:set>
                                      <p:cBhvr>
                                        <p:cTn id="314" dur="1" fill="hold">
                                          <p:stCondLst>
                                            <p:cond delay="0"/>
                                          </p:stCondLst>
                                        </p:cTn>
                                        <p:tgtEl>
                                          <p:spTgt spid="272"/>
                                        </p:tgtEl>
                                        <p:attrNameLst>
                                          <p:attrName>style.visibility</p:attrName>
                                        </p:attrNameLst>
                                      </p:cBhvr>
                                      <p:to>
                                        <p:strVal val="visible"/>
                                      </p:to>
                                    </p:set>
                                    <p:anim calcmode="lin" valueType="num">
                                      <p:cBhvr additive="base">
                                        <p:cTn id="315" dur="500" fill="hold"/>
                                        <p:tgtEl>
                                          <p:spTgt spid="272"/>
                                        </p:tgtEl>
                                        <p:attrNameLst>
                                          <p:attrName>ppt_x</p:attrName>
                                        </p:attrNameLst>
                                      </p:cBhvr>
                                      <p:tavLst>
                                        <p:tav tm="0">
                                          <p:val>
                                            <p:strVal val="#ppt_x"/>
                                          </p:val>
                                        </p:tav>
                                        <p:tav tm="100000">
                                          <p:val>
                                            <p:strVal val="#ppt_x"/>
                                          </p:val>
                                        </p:tav>
                                      </p:tavLst>
                                    </p:anim>
                                    <p:anim calcmode="lin" valueType="num">
                                      <p:cBhvr additive="base">
                                        <p:cTn id="316" dur="500" fill="hold"/>
                                        <p:tgtEl>
                                          <p:spTgt spid="272"/>
                                        </p:tgtEl>
                                        <p:attrNameLst>
                                          <p:attrName>ppt_y</p:attrName>
                                        </p:attrNameLst>
                                      </p:cBhvr>
                                      <p:tavLst>
                                        <p:tav tm="0">
                                          <p:val>
                                            <p:strVal val="1+#ppt_h/2"/>
                                          </p:val>
                                        </p:tav>
                                        <p:tav tm="100000">
                                          <p:val>
                                            <p:strVal val="#ppt_y"/>
                                          </p:val>
                                        </p:tav>
                                      </p:tavLst>
                                    </p:anim>
                                  </p:childTnLst>
                                </p:cTn>
                              </p:par>
                              <p:par>
                                <p:cTn id="317" presetID="2" presetClass="entr" presetSubtype="4" fill="hold" nodeType="withEffect">
                                  <p:stCondLst>
                                    <p:cond delay="0"/>
                                  </p:stCondLst>
                                  <p:childTnLst>
                                    <p:set>
                                      <p:cBhvr>
                                        <p:cTn id="318" dur="1" fill="hold">
                                          <p:stCondLst>
                                            <p:cond delay="0"/>
                                          </p:stCondLst>
                                        </p:cTn>
                                        <p:tgtEl>
                                          <p:spTgt spid="275"/>
                                        </p:tgtEl>
                                        <p:attrNameLst>
                                          <p:attrName>style.visibility</p:attrName>
                                        </p:attrNameLst>
                                      </p:cBhvr>
                                      <p:to>
                                        <p:strVal val="visible"/>
                                      </p:to>
                                    </p:set>
                                    <p:anim calcmode="lin" valueType="num">
                                      <p:cBhvr additive="base">
                                        <p:cTn id="319" dur="500" fill="hold"/>
                                        <p:tgtEl>
                                          <p:spTgt spid="275"/>
                                        </p:tgtEl>
                                        <p:attrNameLst>
                                          <p:attrName>ppt_x</p:attrName>
                                        </p:attrNameLst>
                                      </p:cBhvr>
                                      <p:tavLst>
                                        <p:tav tm="0">
                                          <p:val>
                                            <p:strVal val="#ppt_x"/>
                                          </p:val>
                                        </p:tav>
                                        <p:tav tm="100000">
                                          <p:val>
                                            <p:strVal val="#ppt_x"/>
                                          </p:val>
                                        </p:tav>
                                      </p:tavLst>
                                    </p:anim>
                                    <p:anim calcmode="lin" valueType="num">
                                      <p:cBhvr additive="base">
                                        <p:cTn id="320" dur="500" fill="hold"/>
                                        <p:tgtEl>
                                          <p:spTgt spid="275"/>
                                        </p:tgtEl>
                                        <p:attrNameLst>
                                          <p:attrName>ppt_y</p:attrName>
                                        </p:attrNameLst>
                                      </p:cBhvr>
                                      <p:tavLst>
                                        <p:tav tm="0">
                                          <p:val>
                                            <p:strVal val="1+#ppt_h/2"/>
                                          </p:val>
                                        </p:tav>
                                        <p:tav tm="100000">
                                          <p:val>
                                            <p:strVal val="#ppt_y"/>
                                          </p:val>
                                        </p:tav>
                                      </p:tavLst>
                                    </p:anim>
                                  </p:childTnLst>
                                </p:cTn>
                              </p:par>
                              <p:par>
                                <p:cTn id="321" presetID="2" presetClass="entr" presetSubtype="4" fill="hold" nodeType="withEffect">
                                  <p:stCondLst>
                                    <p:cond delay="0"/>
                                  </p:stCondLst>
                                  <p:childTnLst>
                                    <p:set>
                                      <p:cBhvr>
                                        <p:cTn id="322" dur="1" fill="hold">
                                          <p:stCondLst>
                                            <p:cond delay="0"/>
                                          </p:stCondLst>
                                        </p:cTn>
                                        <p:tgtEl>
                                          <p:spTgt spid="278"/>
                                        </p:tgtEl>
                                        <p:attrNameLst>
                                          <p:attrName>style.visibility</p:attrName>
                                        </p:attrNameLst>
                                      </p:cBhvr>
                                      <p:to>
                                        <p:strVal val="visible"/>
                                      </p:to>
                                    </p:set>
                                    <p:anim calcmode="lin" valueType="num">
                                      <p:cBhvr additive="base">
                                        <p:cTn id="323" dur="500" fill="hold"/>
                                        <p:tgtEl>
                                          <p:spTgt spid="278"/>
                                        </p:tgtEl>
                                        <p:attrNameLst>
                                          <p:attrName>ppt_x</p:attrName>
                                        </p:attrNameLst>
                                      </p:cBhvr>
                                      <p:tavLst>
                                        <p:tav tm="0">
                                          <p:val>
                                            <p:strVal val="#ppt_x"/>
                                          </p:val>
                                        </p:tav>
                                        <p:tav tm="100000">
                                          <p:val>
                                            <p:strVal val="#ppt_x"/>
                                          </p:val>
                                        </p:tav>
                                      </p:tavLst>
                                    </p:anim>
                                    <p:anim calcmode="lin" valueType="num">
                                      <p:cBhvr additive="base">
                                        <p:cTn id="324" dur="500" fill="hold"/>
                                        <p:tgtEl>
                                          <p:spTgt spid="278"/>
                                        </p:tgtEl>
                                        <p:attrNameLst>
                                          <p:attrName>ppt_y</p:attrName>
                                        </p:attrNameLst>
                                      </p:cBhvr>
                                      <p:tavLst>
                                        <p:tav tm="0">
                                          <p:val>
                                            <p:strVal val="1+#ppt_h/2"/>
                                          </p:val>
                                        </p:tav>
                                        <p:tav tm="100000">
                                          <p:val>
                                            <p:strVal val="#ppt_y"/>
                                          </p:val>
                                        </p:tav>
                                      </p:tavLst>
                                    </p:anim>
                                  </p:childTnLst>
                                </p:cTn>
                              </p:par>
                              <p:par>
                                <p:cTn id="325" presetID="2" presetClass="entr" presetSubtype="4" fill="hold" nodeType="withEffect">
                                  <p:stCondLst>
                                    <p:cond delay="0"/>
                                  </p:stCondLst>
                                  <p:childTnLst>
                                    <p:set>
                                      <p:cBhvr>
                                        <p:cTn id="326" dur="1" fill="hold">
                                          <p:stCondLst>
                                            <p:cond delay="0"/>
                                          </p:stCondLst>
                                        </p:cTn>
                                        <p:tgtEl>
                                          <p:spTgt spid="295"/>
                                        </p:tgtEl>
                                        <p:attrNameLst>
                                          <p:attrName>style.visibility</p:attrName>
                                        </p:attrNameLst>
                                      </p:cBhvr>
                                      <p:to>
                                        <p:strVal val="visible"/>
                                      </p:to>
                                    </p:set>
                                    <p:anim calcmode="lin" valueType="num">
                                      <p:cBhvr additive="base">
                                        <p:cTn id="327" dur="500" fill="hold"/>
                                        <p:tgtEl>
                                          <p:spTgt spid="295"/>
                                        </p:tgtEl>
                                        <p:attrNameLst>
                                          <p:attrName>ppt_x</p:attrName>
                                        </p:attrNameLst>
                                      </p:cBhvr>
                                      <p:tavLst>
                                        <p:tav tm="0">
                                          <p:val>
                                            <p:strVal val="#ppt_x"/>
                                          </p:val>
                                        </p:tav>
                                        <p:tav tm="100000">
                                          <p:val>
                                            <p:strVal val="#ppt_x"/>
                                          </p:val>
                                        </p:tav>
                                      </p:tavLst>
                                    </p:anim>
                                    <p:anim calcmode="lin" valueType="num">
                                      <p:cBhvr additive="base">
                                        <p:cTn id="328" dur="500" fill="hold"/>
                                        <p:tgtEl>
                                          <p:spTgt spid="295"/>
                                        </p:tgtEl>
                                        <p:attrNameLst>
                                          <p:attrName>ppt_y</p:attrName>
                                        </p:attrNameLst>
                                      </p:cBhvr>
                                      <p:tavLst>
                                        <p:tav tm="0">
                                          <p:val>
                                            <p:strVal val="1+#ppt_h/2"/>
                                          </p:val>
                                        </p:tav>
                                        <p:tav tm="100000">
                                          <p:val>
                                            <p:strVal val="#ppt_y"/>
                                          </p:val>
                                        </p:tav>
                                      </p:tavLst>
                                    </p:anim>
                                  </p:childTnLst>
                                </p:cTn>
                              </p:par>
                              <p:par>
                                <p:cTn id="329" presetID="2" presetClass="entr" presetSubtype="4" fill="hold" nodeType="withEffect">
                                  <p:stCondLst>
                                    <p:cond delay="0"/>
                                  </p:stCondLst>
                                  <p:childTnLst>
                                    <p:set>
                                      <p:cBhvr>
                                        <p:cTn id="330" dur="1" fill="hold">
                                          <p:stCondLst>
                                            <p:cond delay="0"/>
                                          </p:stCondLst>
                                        </p:cTn>
                                        <p:tgtEl>
                                          <p:spTgt spid="296"/>
                                        </p:tgtEl>
                                        <p:attrNameLst>
                                          <p:attrName>style.visibility</p:attrName>
                                        </p:attrNameLst>
                                      </p:cBhvr>
                                      <p:to>
                                        <p:strVal val="visible"/>
                                      </p:to>
                                    </p:set>
                                    <p:anim calcmode="lin" valueType="num">
                                      <p:cBhvr additive="base">
                                        <p:cTn id="331" dur="500" fill="hold"/>
                                        <p:tgtEl>
                                          <p:spTgt spid="296"/>
                                        </p:tgtEl>
                                        <p:attrNameLst>
                                          <p:attrName>ppt_x</p:attrName>
                                        </p:attrNameLst>
                                      </p:cBhvr>
                                      <p:tavLst>
                                        <p:tav tm="0">
                                          <p:val>
                                            <p:strVal val="#ppt_x"/>
                                          </p:val>
                                        </p:tav>
                                        <p:tav tm="100000">
                                          <p:val>
                                            <p:strVal val="#ppt_x"/>
                                          </p:val>
                                        </p:tav>
                                      </p:tavLst>
                                    </p:anim>
                                    <p:anim calcmode="lin" valueType="num">
                                      <p:cBhvr additive="base">
                                        <p:cTn id="332" dur="500" fill="hold"/>
                                        <p:tgtEl>
                                          <p:spTgt spid="296"/>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297"/>
                                        </p:tgtEl>
                                        <p:attrNameLst>
                                          <p:attrName>style.visibility</p:attrName>
                                        </p:attrNameLst>
                                      </p:cBhvr>
                                      <p:to>
                                        <p:strVal val="visible"/>
                                      </p:to>
                                    </p:set>
                                    <p:anim calcmode="lin" valueType="num">
                                      <p:cBhvr additive="base">
                                        <p:cTn id="335" dur="500" fill="hold"/>
                                        <p:tgtEl>
                                          <p:spTgt spid="297"/>
                                        </p:tgtEl>
                                        <p:attrNameLst>
                                          <p:attrName>ppt_x</p:attrName>
                                        </p:attrNameLst>
                                      </p:cBhvr>
                                      <p:tavLst>
                                        <p:tav tm="0">
                                          <p:val>
                                            <p:strVal val="#ppt_x"/>
                                          </p:val>
                                        </p:tav>
                                        <p:tav tm="100000">
                                          <p:val>
                                            <p:strVal val="#ppt_x"/>
                                          </p:val>
                                        </p:tav>
                                      </p:tavLst>
                                    </p:anim>
                                    <p:anim calcmode="lin" valueType="num">
                                      <p:cBhvr additive="base">
                                        <p:cTn id="336" dur="500" fill="hold"/>
                                        <p:tgtEl>
                                          <p:spTgt spid="297"/>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301"/>
                                        </p:tgtEl>
                                        <p:attrNameLst>
                                          <p:attrName>style.visibility</p:attrName>
                                        </p:attrNameLst>
                                      </p:cBhvr>
                                      <p:to>
                                        <p:strVal val="visible"/>
                                      </p:to>
                                    </p:set>
                                    <p:anim calcmode="lin" valueType="num">
                                      <p:cBhvr additive="base">
                                        <p:cTn id="339" dur="500" fill="hold"/>
                                        <p:tgtEl>
                                          <p:spTgt spid="301"/>
                                        </p:tgtEl>
                                        <p:attrNameLst>
                                          <p:attrName>ppt_x</p:attrName>
                                        </p:attrNameLst>
                                      </p:cBhvr>
                                      <p:tavLst>
                                        <p:tav tm="0">
                                          <p:val>
                                            <p:strVal val="#ppt_x"/>
                                          </p:val>
                                        </p:tav>
                                        <p:tav tm="100000">
                                          <p:val>
                                            <p:strVal val="#ppt_x"/>
                                          </p:val>
                                        </p:tav>
                                      </p:tavLst>
                                    </p:anim>
                                    <p:anim calcmode="lin" valueType="num">
                                      <p:cBhvr additive="base">
                                        <p:cTn id="340" dur="500" fill="hold"/>
                                        <p:tgtEl>
                                          <p:spTgt spid="301"/>
                                        </p:tgtEl>
                                        <p:attrNameLst>
                                          <p:attrName>ppt_y</p:attrName>
                                        </p:attrNameLst>
                                      </p:cBhvr>
                                      <p:tavLst>
                                        <p:tav tm="0">
                                          <p:val>
                                            <p:strVal val="1+#ppt_h/2"/>
                                          </p:val>
                                        </p:tav>
                                        <p:tav tm="100000">
                                          <p:val>
                                            <p:strVal val="#ppt_y"/>
                                          </p:val>
                                        </p:tav>
                                      </p:tavLst>
                                    </p:anim>
                                  </p:childTnLst>
                                </p:cTn>
                              </p:par>
                              <p:par>
                                <p:cTn id="341" presetID="2" presetClass="entr" presetSubtype="4" fill="hold" nodeType="withEffect">
                                  <p:stCondLst>
                                    <p:cond delay="0"/>
                                  </p:stCondLst>
                                  <p:childTnLst>
                                    <p:set>
                                      <p:cBhvr>
                                        <p:cTn id="342" dur="1" fill="hold">
                                          <p:stCondLst>
                                            <p:cond delay="0"/>
                                          </p:stCondLst>
                                        </p:cTn>
                                        <p:tgtEl>
                                          <p:spTgt spid="306"/>
                                        </p:tgtEl>
                                        <p:attrNameLst>
                                          <p:attrName>style.visibility</p:attrName>
                                        </p:attrNameLst>
                                      </p:cBhvr>
                                      <p:to>
                                        <p:strVal val="visible"/>
                                      </p:to>
                                    </p:set>
                                    <p:anim calcmode="lin" valueType="num">
                                      <p:cBhvr additive="base">
                                        <p:cTn id="343" dur="500" fill="hold"/>
                                        <p:tgtEl>
                                          <p:spTgt spid="306"/>
                                        </p:tgtEl>
                                        <p:attrNameLst>
                                          <p:attrName>ppt_x</p:attrName>
                                        </p:attrNameLst>
                                      </p:cBhvr>
                                      <p:tavLst>
                                        <p:tav tm="0">
                                          <p:val>
                                            <p:strVal val="#ppt_x"/>
                                          </p:val>
                                        </p:tav>
                                        <p:tav tm="100000">
                                          <p:val>
                                            <p:strVal val="#ppt_x"/>
                                          </p:val>
                                        </p:tav>
                                      </p:tavLst>
                                    </p:anim>
                                    <p:anim calcmode="lin" valueType="num">
                                      <p:cBhvr additive="base">
                                        <p:cTn id="344" dur="500" fill="hold"/>
                                        <p:tgtEl>
                                          <p:spTgt spid="306"/>
                                        </p:tgtEl>
                                        <p:attrNameLst>
                                          <p:attrName>ppt_y</p:attrName>
                                        </p:attrNameLst>
                                      </p:cBhvr>
                                      <p:tavLst>
                                        <p:tav tm="0">
                                          <p:val>
                                            <p:strVal val="1+#ppt_h/2"/>
                                          </p:val>
                                        </p:tav>
                                        <p:tav tm="100000">
                                          <p:val>
                                            <p:strVal val="#ppt_y"/>
                                          </p:val>
                                        </p:tav>
                                      </p:tavLst>
                                    </p:anim>
                                  </p:childTnLst>
                                </p:cTn>
                              </p:par>
                              <p:par>
                                <p:cTn id="345" presetID="2" presetClass="entr" presetSubtype="4" fill="hold" nodeType="withEffect">
                                  <p:stCondLst>
                                    <p:cond delay="0"/>
                                  </p:stCondLst>
                                  <p:childTnLst>
                                    <p:set>
                                      <p:cBhvr>
                                        <p:cTn id="346" dur="1" fill="hold">
                                          <p:stCondLst>
                                            <p:cond delay="0"/>
                                          </p:stCondLst>
                                        </p:cTn>
                                        <p:tgtEl>
                                          <p:spTgt spid="309"/>
                                        </p:tgtEl>
                                        <p:attrNameLst>
                                          <p:attrName>style.visibility</p:attrName>
                                        </p:attrNameLst>
                                      </p:cBhvr>
                                      <p:to>
                                        <p:strVal val="visible"/>
                                      </p:to>
                                    </p:set>
                                    <p:anim calcmode="lin" valueType="num">
                                      <p:cBhvr additive="base">
                                        <p:cTn id="347" dur="500" fill="hold"/>
                                        <p:tgtEl>
                                          <p:spTgt spid="309"/>
                                        </p:tgtEl>
                                        <p:attrNameLst>
                                          <p:attrName>ppt_x</p:attrName>
                                        </p:attrNameLst>
                                      </p:cBhvr>
                                      <p:tavLst>
                                        <p:tav tm="0">
                                          <p:val>
                                            <p:strVal val="#ppt_x"/>
                                          </p:val>
                                        </p:tav>
                                        <p:tav tm="100000">
                                          <p:val>
                                            <p:strVal val="#ppt_x"/>
                                          </p:val>
                                        </p:tav>
                                      </p:tavLst>
                                    </p:anim>
                                    <p:anim calcmode="lin" valueType="num">
                                      <p:cBhvr additive="base">
                                        <p:cTn id="348" dur="500" fill="hold"/>
                                        <p:tgtEl>
                                          <p:spTgt spid="309"/>
                                        </p:tgtEl>
                                        <p:attrNameLst>
                                          <p:attrName>ppt_y</p:attrName>
                                        </p:attrNameLst>
                                      </p:cBhvr>
                                      <p:tavLst>
                                        <p:tav tm="0">
                                          <p:val>
                                            <p:strVal val="1+#ppt_h/2"/>
                                          </p:val>
                                        </p:tav>
                                        <p:tav tm="100000">
                                          <p:val>
                                            <p:strVal val="#ppt_y"/>
                                          </p:val>
                                        </p:tav>
                                      </p:tavLst>
                                    </p:anim>
                                  </p:childTnLst>
                                </p:cTn>
                              </p:par>
                              <p:par>
                                <p:cTn id="349" presetID="2" presetClass="entr" presetSubtype="4" fill="hold" nodeType="withEffect">
                                  <p:stCondLst>
                                    <p:cond delay="0"/>
                                  </p:stCondLst>
                                  <p:childTnLst>
                                    <p:set>
                                      <p:cBhvr>
                                        <p:cTn id="350" dur="1" fill="hold">
                                          <p:stCondLst>
                                            <p:cond delay="0"/>
                                          </p:stCondLst>
                                        </p:cTn>
                                        <p:tgtEl>
                                          <p:spTgt spid="313"/>
                                        </p:tgtEl>
                                        <p:attrNameLst>
                                          <p:attrName>style.visibility</p:attrName>
                                        </p:attrNameLst>
                                      </p:cBhvr>
                                      <p:to>
                                        <p:strVal val="visible"/>
                                      </p:to>
                                    </p:set>
                                    <p:anim calcmode="lin" valueType="num">
                                      <p:cBhvr additive="base">
                                        <p:cTn id="351" dur="500" fill="hold"/>
                                        <p:tgtEl>
                                          <p:spTgt spid="313"/>
                                        </p:tgtEl>
                                        <p:attrNameLst>
                                          <p:attrName>ppt_x</p:attrName>
                                        </p:attrNameLst>
                                      </p:cBhvr>
                                      <p:tavLst>
                                        <p:tav tm="0">
                                          <p:val>
                                            <p:strVal val="#ppt_x"/>
                                          </p:val>
                                        </p:tav>
                                        <p:tav tm="100000">
                                          <p:val>
                                            <p:strVal val="#ppt_x"/>
                                          </p:val>
                                        </p:tav>
                                      </p:tavLst>
                                    </p:anim>
                                    <p:anim calcmode="lin" valueType="num">
                                      <p:cBhvr additive="base">
                                        <p:cTn id="352" dur="500" fill="hold"/>
                                        <p:tgtEl>
                                          <p:spTgt spid="313"/>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326"/>
                                        </p:tgtEl>
                                        <p:attrNameLst>
                                          <p:attrName>style.visibility</p:attrName>
                                        </p:attrNameLst>
                                      </p:cBhvr>
                                      <p:to>
                                        <p:strVal val="visible"/>
                                      </p:to>
                                    </p:set>
                                    <p:anim calcmode="lin" valueType="num">
                                      <p:cBhvr additive="base">
                                        <p:cTn id="355" dur="500" fill="hold"/>
                                        <p:tgtEl>
                                          <p:spTgt spid="326"/>
                                        </p:tgtEl>
                                        <p:attrNameLst>
                                          <p:attrName>ppt_x</p:attrName>
                                        </p:attrNameLst>
                                      </p:cBhvr>
                                      <p:tavLst>
                                        <p:tav tm="0">
                                          <p:val>
                                            <p:strVal val="#ppt_x"/>
                                          </p:val>
                                        </p:tav>
                                        <p:tav tm="100000">
                                          <p:val>
                                            <p:strVal val="#ppt_x"/>
                                          </p:val>
                                        </p:tav>
                                      </p:tavLst>
                                    </p:anim>
                                    <p:anim calcmode="lin" valueType="num">
                                      <p:cBhvr additive="base">
                                        <p:cTn id="356" dur="500" fill="hold"/>
                                        <p:tgtEl>
                                          <p:spTgt spid="326"/>
                                        </p:tgtEl>
                                        <p:attrNameLst>
                                          <p:attrName>ppt_y</p:attrName>
                                        </p:attrNameLst>
                                      </p:cBhvr>
                                      <p:tavLst>
                                        <p:tav tm="0">
                                          <p:val>
                                            <p:strVal val="1+#ppt_h/2"/>
                                          </p:val>
                                        </p:tav>
                                        <p:tav tm="100000">
                                          <p:val>
                                            <p:strVal val="#ppt_y"/>
                                          </p:val>
                                        </p:tav>
                                      </p:tavLst>
                                    </p:anim>
                                  </p:childTnLst>
                                </p:cTn>
                              </p:par>
                              <p:par>
                                <p:cTn id="357" presetID="2" presetClass="entr" presetSubtype="4" fill="hold" nodeType="withEffect">
                                  <p:stCondLst>
                                    <p:cond delay="0"/>
                                  </p:stCondLst>
                                  <p:childTnLst>
                                    <p:set>
                                      <p:cBhvr>
                                        <p:cTn id="358" dur="1" fill="hold">
                                          <p:stCondLst>
                                            <p:cond delay="0"/>
                                          </p:stCondLst>
                                        </p:cTn>
                                        <p:tgtEl>
                                          <p:spTgt spid="327"/>
                                        </p:tgtEl>
                                        <p:attrNameLst>
                                          <p:attrName>style.visibility</p:attrName>
                                        </p:attrNameLst>
                                      </p:cBhvr>
                                      <p:to>
                                        <p:strVal val="visible"/>
                                      </p:to>
                                    </p:set>
                                    <p:anim calcmode="lin" valueType="num">
                                      <p:cBhvr additive="base">
                                        <p:cTn id="359" dur="500" fill="hold"/>
                                        <p:tgtEl>
                                          <p:spTgt spid="327"/>
                                        </p:tgtEl>
                                        <p:attrNameLst>
                                          <p:attrName>ppt_x</p:attrName>
                                        </p:attrNameLst>
                                      </p:cBhvr>
                                      <p:tavLst>
                                        <p:tav tm="0">
                                          <p:val>
                                            <p:strVal val="#ppt_x"/>
                                          </p:val>
                                        </p:tav>
                                        <p:tav tm="100000">
                                          <p:val>
                                            <p:strVal val="#ppt_x"/>
                                          </p:val>
                                        </p:tav>
                                      </p:tavLst>
                                    </p:anim>
                                    <p:anim calcmode="lin" valueType="num">
                                      <p:cBhvr additive="base">
                                        <p:cTn id="360" dur="500" fill="hold"/>
                                        <p:tgtEl>
                                          <p:spTgt spid="327"/>
                                        </p:tgtEl>
                                        <p:attrNameLst>
                                          <p:attrName>ppt_y</p:attrName>
                                        </p:attrNameLst>
                                      </p:cBhvr>
                                      <p:tavLst>
                                        <p:tav tm="0">
                                          <p:val>
                                            <p:strVal val="1+#ppt_h/2"/>
                                          </p:val>
                                        </p:tav>
                                        <p:tav tm="100000">
                                          <p:val>
                                            <p:strVal val="#ppt_y"/>
                                          </p:val>
                                        </p:tav>
                                      </p:tavLst>
                                    </p:anim>
                                  </p:childTnLst>
                                </p:cTn>
                              </p:par>
                              <p:par>
                                <p:cTn id="361" presetID="2" presetClass="entr" presetSubtype="4" fill="hold" nodeType="withEffect">
                                  <p:stCondLst>
                                    <p:cond delay="0"/>
                                  </p:stCondLst>
                                  <p:childTnLst>
                                    <p:set>
                                      <p:cBhvr>
                                        <p:cTn id="362" dur="1" fill="hold">
                                          <p:stCondLst>
                                            <p:cond delay="0"/>
                                          </p:stCondLst>
                                        </p:cTn>
                                        <p:tgtEl>
                                          <p:spTgt spid="330"/>
                                        </p:tgtEl>
                                        <p:attrNameLst>
                                          <p:attrName>style.visibility</p:attrName>
                                        </p:attrNameLst>
                                      </p:cBhvr>
                                      <p:to>
                                        <p:strVal val="visible"/>
                                      </p:to>
                                    </p:set>
                                    <p:anim calcmode="lin" valueType="num">
                                      <p:cBhvr additive="base">
                                        <p:cTn id="363" dur="500" fill="hold"/>
                                        <p:tgtEl>
                                          <p:spTgt spid="330"/>
                                        </p:tgtEl>
                                        <p:attrNameLst>
                                          <p:attrName>ppt_x</p:attrName>
                                        </p:attrNameLst>
                                      </p:cBhvr>
                                      <p:tavLst>
                                        <p:tav tm="0">
                                          <p:val>
                                            <p:strVal val="#ppt_x"/>
                                          </p:val>
                                        </p:tav>
                                        <p:tav tm="100000">
                                          <p:val>
                                            <p:strVal val="#ppt_x"/>
                                          </p:val>
                                        </p:tav>
                                      </p:tavLst>
                                    </p:anim>
                                    <p:anim calcmode="lin" valueType="num">
                                      <p:cBhvr additive="base">
                                        <p:cTn id="364" dur="500" fill="hold"/>
                                        <p:tgtEl>
                                          <p:spTgt spid="330"/>
                                        </p:tgtEl>
                                        <p:attrNameLst>
                                          <p:attrName>ppt_y</p:attrName>
                                        </p:attrNameLst>
                                      </p:cBhvr>
                                      <p:tavLst>
                                        <p:tav tm="0">
                                          <p:val>
                                            <p:strVal val="1+#ppt_h/2"/>
                                          </p:val>
                                        </p:tav>
                                        <p:tav tm="100000">
                                          <p:val>
                                            <p:strVal val="#ppt_y"/>
                                          </p:val>
                                        </p:tav>
                                      </p:tavLst>
                                    </p:anim>
                                  </p:childTnLst>
                                </p:cTn>
                              </p:par>
                              <p:par>
                                <p:cTn id="365" presetID="2" presetClass="entr" presetSubtype="4" fill="hold" nodeType="withEffect">
                                  <p:stCondLst>
                                    <p:cond delay="0"/>
                                  </p:stCondLst>
                                  <p:childTnLst>
                                    <p:set>
                                      <p:cBhvr>
                                        <p:cTn id="366" dur="1" fill="hold">
                                          <p:stCondLst>
                                            <p:cond delay="0"/>
                                          </p:stCondLst>
                                        </p:cTn>
                                        <p:tgtEl>
                                          <p:spTgt spid="333"/>
                                        </p:tgtEl>
                                        <p:attrNameLst>
                                          <p:attrName>style.visibility</p:attrName>
                                        </p:attrNameLst>
                                      </p:cBhvr>
                                      <p:to>
                                        <p:strVal val="visible"/>
                                      </p:to>
                                    </p:set>
                                    <p:anim calcmode="lin" valueType="num">
                                      <p:cBhvr additive="base">
                                        <p:cTn id="367" dur="500" fill="hold"/>
                                        <p:tgtEl>
                                          <p:spTgt spid="333"/>
                                        </p:tgtEl>
                                        <p:attrNameLst>
                                          <p:attrName>ppt_x</p:attrName>
                                        </p:attrNameLst>
                                      </p:cBhvr>
                                      <p:tavLst>
                                        <p:tav tm="0">
                                          <p:val>
                                            <p:strVal val="#ppt_x"/>
                                          </p:val>
                                        </p:tav>
                                        <p:tav tm="100000">
                                          <p:val>
                                            <p:strVal val="#ppt_x"/>
                                          </p:val>
                                        </p:tav>
                                      </p:tavLst>
                                    </p:anim>
                                    <p:anim calcmode="lin" valueType="num">
                                      <p:cBhvr additive="base">
                                        <p:cTn id="368" dur="500" fill="hold"/>
                                        <p:tgtEl>
                                          <p:spTgt spid="333"/>
                                        </p:tgtEl>
                                        <p:attrNameLst>
                                          <p:attrName>ppt_y</p:attrName>
                                        </p:attrNameLst>
                                      </p:cBhvr>
                                      <p:tavLst>
                                        <p:tav tm="0">
                                          <p:val>
                                            <p:strVal val="1+#ppt_h/2"/>
                                          </p:val>
                                        </p:tav>
                                        <p:tav tm="100000">
                                          <p:val>
                                            <p:strVal val="#ppt_y"/>
                                          </p:val>
                                        </p:tav>
                                      </p:tavLst>
                                    </p:anim>
                                  </p:childTnLst>
                                </p:cTn>
                              </p:par>
                              <p:par>
                                <p:cTn id="369" presetID="2" presetClass="entr" presetSubtype="4" fill="hold" nodeType="withEffect">
                                  <p:stCondLst>
                                    <p:cond delay="0"/>
                                  </p:stCondLst>
                                  <p:childTnLst>
                                    <p:set>
                                      <p:cBhvr>
                                        <p:cTn id="370" dur="1" fill="hold">
                                          <p:stCondLst>
                                            <p:cond delay="0"/>
                                          </p:stCondLst>
                                        </p:cTn>
                                        <p:tgtEl>
                                          <p:spTgt spid="338"/>
                                        </p:tgtEl>
                                        <p:attrNameLst>
                                          <p:attrName>style.visibility</p:attrName>
                                        </p:attrNameLst>
                                      </p:cBhvr>
                                      <p:to>
                                        <p:strVal val="visible"/>
                                      </p:to>
                                    </p:set>
                                    <p:anim calcmode="lin" valueType="num">
                                      <p:cBhvr additive="base">
                                        <p:cTn id="371" dur="500" fill="hold"/>
                                        <p:tgtEl>
                                          <p:spTgt spid="338"/>
                                        </p:tgtEl>
                                        <p:attrNameLst>
                                          <p:attrName>ppt_x</p:attrName>
                                        </p:attrNameLst>
                                      </p:cBhvr>
                                      <p:tavLst>
                                        <p:tav tm="0">
                                          <p:val>
                                            <p:strVal val="#ppt_x"/>
                                          </p:val>
                                        </p:tav>
                                        <p:tav tm="100000">
                                          <p:val>
                                            <p:strVal val="#ppt_x"/>
                                          </p:val>
                                        </p:tav>
                                      </p:tavLst>
                                    </p:anim>
                                    <p:anim calcmode="lin" valueType="num">
                                      <p:cBhvr additive="base">
                                        <p:cTn id="372" dur="500" fill="hold"/>
                                        <p:tgtEl>
                                          <p:spTgt spid="338"/>
                                        </p:tgtEl>
                                        <p:attrNameLst>
                                          <p:attrName>ppt_y</p:attrName>
                                        </p:attrNameLst>
                                      </p:cBhvr>
                                      <p:tavLst>
                                        <p:tav tm="0">
                                          <p:val>
                                            <p:strVal val="1+#ppt_h/2"/>
                                          </p:val>
                                        </p:tav>
                                        <p:tav tm="100000">
                                          <p:val>
                                            <p:strVal val="#ppt_y"/>
                                          </p:val>
                                        </p:tav>
                                      </p:tavLst>
                                    </p:anim>
                                  </p:childTnLst>
                                </p:cTn>
                              </p:par>
                              <p:par>
                                <p:cTn id="373" presetID="2" presetClass="entr" presetSubtype="4" fill="hold" nodeType="withEffect">
                                  <p:stCondLst>
                                    <p:cond delay="0"/>
                                  </p:stCondLst>
                                  <p:childTnLst>
                                    <p:set>
                                      <p:cBhvr>
                                        <p:cTn id="374" dur="1" fill="hold">
                                          <p:stCondLst>
                                            <p:cond delay="0"/>
                                          </p:stCondLst>
                                        </p:cTn>
                                        <p:tgtEl>
                                          <p:spTgt spid="341"/>
                                        </p:tgtEl>
                                        <p:attrNameLst>
                                          <p:attrName>style.visibility</p:attrName>
                                        </p:attrNameLst>
                                      </p:cBhvr>
                                      <p:to>
                                        <p:strVal val="visible"/>
                                      </p:to>
                                    </p:set>
                                    <p:anim calcmode="lin" valueType="num">
                                      <p:cBhvr additive="base">
                                        <p:cTn id="375" dur="500" fill="hold"/>
                                        <p:tgtEl>
                                          <p:spTgt spid="341"/>
                                        </p:tgtEl>
                                        <p:attrNameLst>
                                          <p:attrName>ppt_x</p:attrName>
                                        </p:attrNameLst>
                                      </p:cBhvr>
                                      <p:tavLst>
                                        <p:tav tm="0">
                                          <p:val>
                                            <p:strVal val="#ppt_x"/>
                                          </p:val>
                                        </p:tav>
                                        <p:tav tm="100000">
                                          <p:val>
                                            <p:strVal val="#ppt_x"/>
                                          </p:val>
                                        </p:tav>
                                      </p:tavLst>
                                    </p:anim>
                                    <p:anim calcmode="lin" valueType="num">
                                      <p:cBhvr additive="base">
                                        <p:cTn id="376" dur="500" fill="hold"/>
                                        <p:tgtEl>
                                          <p:spTgt spid="341"/>
                                        </p:tgtEl>
                                        <p:attrNameLst>
                                          <p:attrName>ppt_y</p:attrName>
                                        </p:attrNameLst>
                                      </p:cBhvr>
                                      <p:tavLst>
                                        <p:tav tm="0">
                                          <p:val>
                                            <p:strVal val="1+#ppt_h/2"/>
                                          </p:val>
                                        </p:tav>
                                        <p:tav tm="100000">
                                          <p:val>
                                            <p:strVal val="#ppt_y"/>
                                          </p:val>
                                        </p:tav>
                                      </p:tavLst>
                                    </p:anim>
                                  </p:childTnLst>
                                </p:cTn>
                              </p:par>
                              <p:par>
                                <p:cTn id="377" presetID="2" presetClass="entr" presetSubtype="4" fill="hold" nodeType="withEffect">
                                  <p:stCondLst>
                                    <p:cond delay="0"/>
                                  </p:stCondLst>
                                  <p:childTnLst>
                                    <p:set>
                                      <p:cBhvr>
                                        <p:cTn id="378" dur="1" fill="hold">
                                          <p:stCondLst>
                                            <p:cond delay="0"/>
                                          </p:stCondLst>
                                        </p:cTn>
                                        <p:tgtEl>
                                          <p:spTgt spid="345"/>
                                        </p:tgtEl>
                                        <p:attrNameLst>
                                          <p:attrName>style.visibility</p:attrName>
                                        </p:attrNameLst>
                                      </p:cBhvr>
                                      <p:to>
                                        <p:strVal val="visible"/>
                                      </p:to>
                                    </p:set>
                                    <p:anim calcmode="lin" valueType="num">
                                      <p:cBhvr additive="base">
                                        <p:cTn id="379" dur="500" fill="hold"/>
                                        <p:tgtEl>
                                          <p:spTgt spid="345"/>
                                        </p:tgtEl>
                                        <p:attrNameLst>
                                          <p:attrName>ppt_x</p:attrName>
                                        </p:attrNameLst>
                                      </p:cBhvr>
                                      <p:tavLst>
                                        <p:tav tm="0">
                                          <p:val>
                                            <p:strVal val="#ppt_x"/>
                                          </p:val>
                                        </p:tav>
                                        <p:tav tm="100000">
                                          <p:val>
                                            <p:strVal val="#ppt_x"/>
                                          </p:val>
                                        </p:tav>
                                      </p:tavLst>
                                    </p:anim>
                                    <p:anim calcmode="lin" valueType="num">
                                      <p:cBhvr additive="base">
                                        <p:cTn id="380" dur="500" fill="hold"/>
                                        <p:tgtEl>
                                          <p:spTgt spid="345"/>
                                        </p:tgtEl>
                                        <p:attrNameLst>
                                          <p:attrName>ppt_y</p:attrName>
                                        </p:attrNameLst>
                                      </p:cBhvr>
                                      <p:tavLst>
                                        <p:tav tm="0">
                                          <p:val>
                                            <p:strVal val="1+#ppt_h/2"/>
                                          </p:val>
                                        </p:tav>
                                        <p:tav tm="100000">
                                          <p:val>
                                            <p:strVal val="#ppt_y"/>
                                          </p:val>
                                        </p:tav>
                                      </p:tavLst>
                                    </p:anim>
                                  </p:childTnLst>
                                </p:cTn>
                              </p:par>
                            </p:childTnLst>
                          </p:cTn>
                        </p:par>
                      </p:childTnLst>
                    </p:cTn>
                  </p:par>
                  <p:par>
                    <p:cTn id="381" fill="hold">
                      <p:stCondLst>
                        <p:cond delay="indefinite"/>
                      </p:stCondLst>
                      <p:childTnLst>
                        <p:par>
                          <p:cTn id="382" fill="hold">
                            <p:stCondLst>
                              <p:cond delay="0"/>
                            </p:stCondLst>
                            <p:childTnLst>
                              <p:par>
                                <p:cTn id="383" presetID="2" presetClass="entr" presetSubtype="4" fill="hold" nodeType="clickEffect">
                                  <p:stCondLst>
                                    <p:cond delay="0"/>
                                  </p:stCondLst>
                                  <p:childTnLst>
                                    <p:set>
                                      <p:cBhvr>
                                        <p:cTn id="384" dur="1" fill="hold">
                                          <p:stCondLst>
                                            <p:cond delay="0"/>
                                          </p:stCondLst>
                                        </p:cTn>
                                        <p:tgtEl>
                                          <p:spTgt spid="9"/>
                                        </p:tgtEl>
                                        <p:attrNameLst>
                                          <p:attrName>style.visibility</p:attrName>
                                        </p:attrNameLst>
                                      </p:cBhvr>
                                      <p:to>
                                        <p:strVal val="visible"/>
                                      </p:to>
                                    </p:set>
                                    <p:anim calcmode="lin" valueType="num">
                                      <p:cBhvr additive="base">
                                        <p:cTn id="385" dur="500" fill="hold"/>
                                        <p:tgtEl>
                                          <p:spTgt spid="9"/>
                                        </p:tgtEl>
                                        <p:attrNameLst>
                                          <p:attrName>ppt_x</p:attrName>
                                        </p:attrNameLst>
                                      </p:cBhvr>
                                      <p:tavLst>
                                        <p:tav tm="0">
                                          <p:val>
                                            <p:strVal val="#ppt_x"/>
                                          </p:val>
                                        </p:tav>
                                        <p:tav tm="100000">
                                          <p:val>
                                            <p:strVal val="#ppt_x"/>
                                          </p:val>
                                        </p:tav>
                                      </p:tavLst>
                                    </p:anim>
                                    <p:anim calcmode="lin" valueType="num">
                                      <p:cBhvr additive="base">
                                        <p:cTn id="386" dur="500" fill="hold"/>
                                        <p:tgtEl>
                                          <p:spTgt spid="9"/>
                                        </p:tgtEl>
                                        <p:attrNameLst>
                                          <p:attrName>ppt_y</p:attrName>
                                        </p:attrNameLst>
                                      </p:cBhvr>
                                      <p:tavLst>
                                        <p:tav tm="0">
                                          <p:val>
                                            <p:strVal val="1+#ppt_h/2"/>
                                          </p:val>
                                        </p:tav>
                                        <p:tav tm="100000">
                                          <p:val>
                                            <p:strVal val="#ppt_y"/>
                                          </p:val>
                                        </p:tav>
                                      </p:tavLst>
                                    </p:anim>
                                  </p:childTnLst>
                                </p:cTn>
                              </p:par>
                              <p:par>
                                <p:cTn id="387" presetID="2" presetClass="entr" presetSubtype="4" fill="hold" nodeType="withEffect">
                                  <p:stCondLst>
                                    <p:cond delay="0"/>
                                  </p:stCondLst>
                                  <p:childTnLst>
                                    <p:set>
                                      <p:cBhvr>
                                        <p:cTn id="388" dur="1" fill="hold">
                                          <p:stCondLst>
                                            <p:cond delay="0"/>
                                          </p:stCondLst>
                                        </p:cTn>
                                        <p:tgtEl>
                                          <p:spTgt spid="6"/>
                                        </p:tgtEl>
                                        <p:attrNameLst>
                                          <p:attrName>style.visibility</p:attrName>
                                        </p:attrNameLst>
                                      </p:cBhvr>
                                      <p:to>
                                        <p:strVal val="visible"/>
                                      </p:to>
                                    </p:set>
                                    <p:anim calcmode="lin" valueType="num">
                                      <p:cBhvr additive="base">
                                        <p:cTn id="389" dur="500" fill="hold"/>
                                        <p:tgtEl>
                                          <p:spTgt spid="6"/>
                                        </p:tgtEl>
                                        <p:attrNameLst>
                                          <p:attrName>ppt_x</p:attrName>
                                        </p:attrNameLst>
                                      </p:cBhvr>
                                      <p:tavLst>
                                        <p:tav tm="0">
                                          <p:val>
                                            <p:strVal val="#ppt_x"/>
                                          </p:val>
                                        </p:tav>
                                        <p:tav tm="100000">
                                          <p:val>
                                            <p:strVal val="#ppt_x"/>
                                          </p:val>
                                        </p:tav>
                                      </p:tavLst>
                                    </p:anim>
                                    <p:anim calcmode="lin" valueType="num">
                                      <p:cBhvr additive="base">
                                        <p:cTn id="39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1" fill="hold">
                      <p:stCondLst>
                        <p:cond delay="indefinite"/>
                      </p:stCondLst>
                      <p:childTnLst>
                        <p:par>
                          <p:cTn id="392" fill="hold">
                            <p:stCondLst>
                              <p:cond delay="0"/>
                            </p:stCondLst>
                            <p:childTnLst>
                              <p:par>
                                <p:cTn id="393" presetID="2" presetClass="entr" presetSubtype="4" fill="hold" grpId="0" nodeType="clickEffect">
                                  <p:stCondLst>
                                    <p:cond delay="0"/>
                                  </p:stCondLst>
                                  <p:childTnLst>
                                    <p:set>
                                      <p:cBhvr>
                                        <p:cTn id="394" dur="1" fill="hold">
                                          <p:stCondLst>
                                            <p:cond delay="0"/>
                                          </p:stCondLst>
                                        </p:cTn>
                                        <p:tgtEl>
                                          <p:spTgt spid="153"/>
                                        </p:tgtEl>
                                        <p:attrNameLst>
                                          <p:attrName>style.visibility</p:attrName>
                                        </p:attrNameLst>
                                      </p:cBhvr>
                                      <p:to>
                                        <p:strVal val="visible"/>
                                      </p:to>
                                    </p:set>
                                    <p:anim calcmode="lin" valueType="num">
                                      <p:cBhvr additive="base">
                                        <p:cTn id="395" dur="500" fill="hold"/>
                                        <p:tgtEl>
                                          <p:spTgt spid="153"/>
                                        </p:tgtEl>
                                        <p:attrNameLst>
                                          <p:attrName>ppt_x</p:attrName>
                                        </p:attrNameLst>
                                      </p:cBhvr>
                                      <p:tavLst>
                                        <p:tav tm="0">
                                          <p:val>
                                            <p:strVal val="#ppt_x"/>
                                          </p:val>
                                        </p:tav>
                                        <p:tav tm="100000">
                                          <p:val>
                                            <p:strVal val="#ppt_x"/>
                                          </p:val>
                                        </p:tav>
                                      </p:tavLst>
                                    </p:anim>
                                    <p:anim calcmode="lin" valueType="num">
                                      <p:cBhvr additive="base">
                                        <p:cTn id="396" dur="500" fill="hold"/>
                                        <p:tgtEl>
                                          <p:spTgt spid="1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0" grpId="0" animBg="1"/>
      <p:bldP spid="72" grpId="0" animBg="1"/>
      <p:bldP spid="73" grpId="0"/>
      <p:bldP spid="75" grpId="0" animBg="1"/>
      <p:bldP spid="117" grpId="0" animBg="1"/>
      <p:bldP spid="118" grpId="0" animBg="1"/>
      <p:bldP spid="119" grpId="0" animBg="1"/>
      <p:bldP spid="120" grpId="0"/>
      <p:bldP spid="121" grpId="0" animBg="1"/>
      <p:bldP spid="122" grpId="0" animBg="1"/>
      <p:bldP spid="123" grpId="0" animBg="1"/>
      <p:bldP spid="124" grpId="0" animBg="1"/>
      <p:bldP spid="125" grpId="0"/>
      <p:bldP spid="126" grpId="0" animBg="1"/>
      <p:bldP spid="127" grpId="0" animBg="1"/>
      <p:bldP spid="128" grpId="0" animBg="1"/>
      <p:bldP spid="129" grpId="0" animBg="1"/>
      <p:bldP spid="130" grpId="0"/>
      <p:bldP spid="131" grpId="0" animBg="1"/>
      <p:bldP spid="132" grpId="0" animBg="1"/>
      <p:bldP spid="133" grpId="0" animBg="1"/>
      <p:bldP spid="134" grpId="0" animBg="1"/>
      <p:bldP spid="135" grpId="0"/>
      <p:bldP spid="136" grpId="0" animBg="1"/>
      <p:bldP spid="137" grpId="0" animBg="1"/>
      <p:bldP spid="138" grpId="0" animBg="1"/>
      <p:bldP spid="139" grpId="0" animBg="1"/>
      <p:bldP spid="140" grpId="0"/>
      <p:bldP spid="141" grpId="0" animBg="1"/>
      <p:bldP spid="142" grpId="0" animBg="1"/>
      <p:bldP spid="143" grpId="0" animBg="1"/>
      <p:bldP spid="144" grpId="0" animBg="1"/>
      <p:bldP spid="145" grpId="0"/>
      <p:bldP spid="146" grpId="0" animBg="1"/>
      <p:bldP spid="147" grpId="0" animBg="1"/>
      <p:bldP spid="148" grpId="0" animBg="1"/>
      <p:bldP spid="149" grpId="0" animBg="1"/>
      <p:bldP spid="150" grpId="0"/>
      <p:bldP spid="151" grpId="0" animBg="1"/>
      <p:bldP spid="297" grpId="0" animBg="1"/>
      <p:bldP spid="301" grpId="0" animBg="1"/>
      <p:bldP spid="326" grpId="0" animBg="1"/>
      <p:bldP spid="153"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b="1" dirty="0" smtClean="0">
                <a:solidFill>
                  <a:srgbClr val="0070C0"/>
                </a:solidFill>
                <a:effectLst>
                  <a:outerShdw blurRad="38100" dist="38100" dir="2700000" algn="tl">
                    <a:srgbClr val="000000">
                      <a:alpha val="43137"/>
                    </a:srgbClr>
                  </a:outerShdw>
                </a:effectLst>
              </a:rPr>
              <a:t>Verifying Local Forwarding Rules </a:t>
            </a:r>
            <a:br>
              <a:rPr lang="en-US" b="1" dirty="0" smtClean="0">
                <a:solidFill>
                  <a:srgbClr val="0070C0"/>
                </a:solidFill>
                <a:effectLst>
                  <a:outerShdw blurRad="38100" dist="38100" dir="2700000" algn="tl">
                    <a:srgbClr val="000000">
                      <a:alpha val="43137"/>
                    </a:srgbClr>
                  </a:outerShdw>
                </a:effectLst>
              </a:rPr>
            </a:br>
            <a:r>
              <a:rPr lang="en-US" b="1" dirty="0" smtClean="0">
                <a:solidFill>
                  <a:srgbClr val="0070C0"/>
                </a:solidFill>
                <a:effectLst>
                  <a:outerShdw blurRad="38100" dist="38100" dir="2700000" algn="tl">
                    <a:srgbClr val="000000">
                      <a:alpha val="43137"/>
                    </a:srgbClr>
                  </a:outerShdw>
                </a:effectLst>
              </a:rPr>
              <a:t>with just Z3 (No propagation)</a:t>
            </a:r>
            <a:endParaRPr lang="en-US" dirty="0">
              <a:solidFill>
                <a:srgbClr val="0070C0"/>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4341" y="2826974"/>
            <a:ext cx="4659760" cy="3847382"/>
          </a:xfrm>
          <a:prstGeom prst="rect">
            <a:avLst/>
          </a:prstGeom>
        </p:spPr>
      </p:pic>
      <p:pic>
        <p:nvPicPr>
          <p:cNvPr id="7" name="Picture 6"/>
          <p:cNvPicPr>
            <a:picLocks noChangeAspect="1"/>
          </p:cNvPicPr>
          <p:nvPr/>
        </p:nvPicPr>
        <p:blipFill rotWithShape="1">
          <a:blip r:embed="rId3">
            <a:clrChange>
              <a:clrFrom>
                <a:srgbClr val="FFFFFF"/>
              </a:clrFrom>
              <a:clrTo>
                <a:srgbClr val="FFFFFF">
                  <a:alpha val="0"/>
                </a:srgbClr>
              </a:clrTo>
            </a:clrChange>
          </a:blip>
          <a:srcRect l="71202" t="17521" r="4712" b="67988"/>
          <a:stretch/>
        </p:blipFill>
        <p:spPr>
          <a:xfrm>
            <a:off x="167053" y="2053459"/>
            <a:ext cx="4404946" cy="1490710"/>
          </a:xfrm>
          <a:prstGeom prst="rect">
            <a:avLst/>
          </a:prstGeom>
        </p:spPr>
      </p:pic>
      <p:pic>
        <p:nvPicPr>
          <p:cNvPr id="8" name="Picture 7"/>
          <p:cNvPicPr>
            <a:picLocks noChangeAspect="1"/>
          </p:cNvPicPr>
          <p:nvPr/>
        </p:nvPicPr>
        <p:blipFill rotWithShape="1">
          <a:blip r:embed="rId3">
            <a:clrChange>
              <a:clrFrom>
                <a:srgbClr val="FFFFFF"/>
              </a:clrFrom>
              <a:clrTo>
                <a:srgbClr val="FFFFFF">
                  <a:alpha val="0"/>
                </a:srgbClr>
              </a:clrTo>
            </a:clrChange>
          </a:blip>
          <a:srcRect l="71491" t="70417" r="5625" b="18178"/>
          <a:stretch/>
        </p:blipFill>
        <p:spPr>
          <a:xfrm>
            <a:off x="99203" y="3977477"/>
            <a:ext cx="4185138" cy="1173193"/>
          </a:xfrm>
          <a:prstGeom prst="rect">
            <a:avLst/>
          </a:prstGeom>
        </p:spPr>
      </p:pic>
      <mc:AlternateContent xmlns:mc="http://schemas.openxmlformats.org/markup-compatibility/2006" xmlns:a14="http://schemas.microsoft.com/office/drawing/2010/main">
        <mc:Choice Requires="a14">
          <p:sp>
            <p:nvSpPr>
              <p:cNvPr id="9" name="TextBox 8"/>
              <p:cNvSpPr txBox="1"/>
              <p:nvPr/>
            </p:nvSpPr>
            <p:spPr>
              <a:xfrm>
                <a:off x="261337" y="5814651"/>
                <a:ext cx="3478196" cy="553998"/>
              </a:xfrm>
              <a:prstGeom prst="rect">
                <a:avLst/>
              </a:prstGeom>
              <a:noFill/>
            </p:spPr>
            <p:txBody>
              <a:bodyPr wrap="none" lIns="0" tIns="0" rIns="0" bIns="0" rtlCol="0">
                <a:spAutoFit/>
              </a:bodyPr>
              <a:lstStyle/>
              <a:p>
                <a:r>
                  <a:rPr lang="en-US" b="0" dirty="0" smtClean="0"/>
                  <a:t> </a:t>
                </a:r>
                <a14:m>
                  <m:oMath xmlns:m="http://schemas.openxmlformats.org/officeDocument/2006/math">
                    <m:r>
                      <a:rPr lang="en-US" b="0" i="1" smtClean="0">
                        <a:latin typeface="Cambria Math" panose="02040503050406030204" pitchFamily="18" charset="0"/>
                      </a:rPr>
                      <m:t>𝐶𝑙𝑢𝑠𝑡𝑒𝑟</m:t>
                    </m:r>
                    <m:d>
                      <m:dPr>
                        <m:ctrlPr>
                          <a:rPr lang="en-US" b="0" i="1" smtClean="0">
                            <a:latin typeface="Cambria Math" panose="02040503050406030204" pitchFamily="18" charset="0"/>
                          </a:rPr>
                        </m:ctrlPr>
                      </m:dPr>
                      <m:e>
                        <m:r>
                          <a:rPr lang="en-US" b="0" i="1" smtClean="0">
                            <a:latin typeface="Cambria Math" panose="02040503050406030204" pitchFamily="18" charset="0"/>
                          </a:rPr>
                          <m:t>𝑑𝑠𝑡</m:t>
                        </m:r>
                      </m:e>
                    </m:d>
                    <m:r>
                      <a:rPr lang="en-US" b="0" i="1" smtClean="0">
                        <a:latin typeface="Cambria Math" panose="02040503050406030204" pitchFamily="18" charset="0"/>
                      </a:rPr>
                      <m:t>⇒</m:t>
                    </m:r>
                  </m:oMath>
                </a14:m>
                <a:endParaRPr lang="en-US" b="0" i="1" dirty="0" smtClean="0">
                  <a:latin typeface="Cambria Math" panose="02040503050406030204" pitchFamily="18" charset="0"/>
                </a:endParaRPr>
              </a:p>
              <a:p>
                <a:r>
                  <a:rPr lang="en-US" b="0" dirty="0" smtClean="0"/>
                  <a:t>        </a:t>
                </a:r>
                <a14:m>
                  <m:oMath xmlns:m="http://schemas.openxmlformats.org/officeDocument/2006/math">
                    <m:r>
                      <a:rPr lang="en-US" b="0" i="1" smtClean="0">
                        <a:latin typeface="Cambria Math" panose="02040503050406030204" pitchFamily="18" charset="0"/>
                      </a:rPr>
                      <m:t>𝑅𝑜𝑢𝑡𝑒</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1</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𝑑𝑠𝑡</m:t>
                        </m:r>
                      </m:e>
                    </m:d>
                    <m:r>
                      <a:rPr lang="en-US" b="0" i="1" smtClean="0">
                        <a:latin typeface="Cambria Math" panose="02040503050406030204" pitchFamily="18" charset="0"/>
                      </a:rPr>
                      <m:t>≡</m:t>
                    </m:r>
                    <m:r>
                      <a:rPr lang="en-US" b="0" i="1" smtClean="0">
                        <a:latin typeface="Cambria Math" panose="02040503050406030204" pitchFamily="18" charset="0"/>
                      </a:rPr>
                      <m:t>𝑅𝑜𝑢𝑡𝑒</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2</m:t>
                        </m:r>
                      </m:sub>
                    </m:sSub>
                    <m:r>
                      <a:rPr lang="en-US" b="0" i="1" smtClean="0">
                        <a:latin typeface="Cambria Math" panose="02040503050406030204" pitchFamily="18" charset="0"/>
                      </a:rPr>
                      <m:t>(</m:t>
                    </m:r>
                    <m:r>
                      <a:rPr lang="en-US" b="0" i="1" smtClean="0">
                        <a:latin typeface="Cambria Math" panose="02040503050406030204" pitchFamily="18" charset="0"/>
                      </a:rPr>
                      <m:t>𝑑𝑠𝑡</m:t>
                    </m:r>
                    <m:r>
                      <a:rPr lang="en-US" b="0" i="1" smtClean="0">
                        <a:latin typeface="Cambria Math" panose="02040503050406030204" pitchFamily="18" charset="0"/>
                      </a:rPr>
                      <m:t>)</m:t>
                    </m:r>
                  </m:oMath>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261337" y="5814651"/>
                <a:ext cx="3478196" cy="553998"/>
              </a:xfrm>
              <a:prstGeom prst="rect">
                <a:avLst/>
              </a:prstGeom>
              <a:blipFill rotWithShape="0">
                <a:blip r:embed="rId4"/>
                <a:stretch>
                  <a:fillRect l="-702" r="-2632" b="-17582"/>
                </a:stretch>
              </a:blipFill>
            </p:spPr>
            <p:txBody>
              <a:bodyPr/>
              <a:lstStyle/>
              <a:p>
                <a:r>
                  <a:rPr lang="en-US">
                    <a:noFill/>
                  </a:rPr>
                  <a:t> </a:t>
                </a:r>
              </a:p>
            </p:txBody>
          </p:sp>
        </mc:Fallback>
      </mc:AlternateContent>
      <p:sp>
        <p:nvSpPr>
          <p:cNvPr id="11" name="Down Arrow 10"/>
          <p:cNvSpPr/>
          <p:nvPr/>
        </p:nvSpPr>
        <p:spPr>
          <a:xfrm>
            <a:off x="957532" y="5189139"/>
            <a:ext cx="2286000" cy="58704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Contract</a:t>
            </a:r>
            <a:endParaRPr lang="en-US" dirty="0"/>
          </a:p>
        </p:txBody>
      </p:sp>
      <p:sp>
        <p:nvSpPr>
          <p:cNvPr id="13" name="Down Arrow 12"/>
          <p:cNvSpPr/>
          <p:nvPr/>
        </p:nvSpPr>
        <p:spPr>
          <a:xfrm>
            <a:off x="957532" y="3664721"/>
            <a:ext cx="2286000" cy="58704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Logic</a:t>
            </a:r>
            <a:endParaRPr lang="en-US" dirty="0"/>
          </a:p>
        </p:txBody>
      </p:sp>
      <p:sp>
        <p:nvSpPr>
          <p:cNvPr id="14" name="Down Arrow 13"/>
          <p:cNvSpPr/>
          <p:nvPr/>
        </p:nvSpPr>
        <p:spPr>
          <a:xfrm>
            <a:off x="857435" y="1426781"/>
            <a:ext cx="2286000" cy="58704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Routes</a:t>
            </a:r>
            <a:endParaRPr lang="en-US" dirty="0"/>
          </a:p>
        </p:txBody>
      </p:sp>
      <p:sp>
        <p:nvSpPr>
          <p:cNvPr id="3" name="Oval 2"/>
          <p:cNvSpPr/>
          <p:nvPr/>
        </p:nvSpPr>
        <p:spPr>
          <a:xfrm>
            <a:off x="-160740" y="5760720"/>
            <a:ext cx="3907173" cy="10972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cxnSp>
        <p:nvCxnSpPr>
          <p:cNvPr id="5" name="Straight Arrow Connector 4"/>
          <p:cNvCxnSpPr/>
          <p:nvPr/>
        </p:nvCxnSpPr>
        <p:spPr>
          <a:xfrm flipV="1">
            <a:off x="3444240" y="2570672"/>
            <a:ext cx="1295400" cy="338816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284341" y="2122921"/>
            <a:ext cx="1890261" cy="369332"/>
          </a:xfrm>
          <a:prstGeom prst="rect">
            <a:avLst/>
          </a:prstGeom>
          <a:noFill/>
          <a:ln>
            <a:solidFill>
              <a:srgbClr val="FF0000"/>
            </a:solidFill>
          </a:ln>
        </p:spPr>
        <p:txBody>
          <a:bodyPr wrap="none" rtlCol="0">
            <a:spAutoFit/>
          </a:bodyPr>
          <a:lstStyle/>
          <a:p>
            <a:r>
              <a:rPr lang="en-US" dirty="0" smtClean="0">
                <a:solidFill>
                  <a:srgbClr val="FF0000"/>
                </a:solidFill>
              </a:rPr>
              <a:t>Local check only</a:t>
            </a:r>
            <a:endParaRPr lang="en-US" dirty="0">
              <a:solidFill>
                <a:srgbClr val="FF0000"/>
              </a:solidFill>
            </a:endParaRPr>
          </a:p>
        </p:txBody>
      </p:sp>
      <p:sp>
        <p:nvSpPr>
          <p:cNvPr id="4" name="Rectangle 3"/>
          <p:cNvSpPr/>
          <p:nvPr/>
        </p:nvSpPr>
        <p:spPr>
          <a:xfrm>
            <a:off x="7305035" y="1577764"/>
            <a:ext cx="1838965" cy="369332"/>
          </a:xfrm>
          <a:prstGeom prst="rect">
            <a:avLst/>
          </a:prstGeom>
        </p:spPr>
        <p:txBody>
          <a:bodyPr wrap="none">
            <a:spAutoFit/>
          </a:bodyPr>
          <a:lstStyle/>
          <a:p>
            <a:r>
              <a:rPr lang="en-US" dirty="0"/>
              <a:t> [Jayaraman </a:t>
            </a:r>
            <a:r>
              <a:rPr lang="en-US" dirty="0" smtClean="0"/>
              <a:t>15]</a:t>
            </a:r>
            <a:endParaRPr lang="en-US" dirty="0"/>
          </a:p>
        </p:txBody>
      </p:sp>
    </p:spTree>
    <p:extLst>
      <p:ext uri="{BB962C8B-B14F-4D97-AF65-F5344CB8AC3E}">
        <p14:creationId xmlns:p14="http://schemas.microsoft.com/office/powerpoint/2010/main" val="3849883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rgbClr val="0070C0"/>
                </a:solidFill>
                <a:effectLst>
                  <a:outerShdw blurRad="38100" dist="38100" dir="2700000" algn="tl">
                    <a:srgbClr val="000000">
                      <a:alpha val="43137"/>
                    </a:srgbClr>
                  </a:outerShdw>
                </a:effectLst>
              </a:rPr>
              <a:t>Scaling via Equivalence Classes</a:t>
            </a:r>
            <a:endParaRPr lang="en-US" sz="4000" b="1"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a:t>V</a:t>
            </a:r>
            <a:r>
              <a:rPr lang="en-US" dirty="0" smtClean="0"/>
              <a:t>erification complexity proportional to number of headers and rules. </a:t>
            </a:r>
          </a:p>
          <a:p>
            <a:r>
              <a:rPr lang="en-US" dirty="0" smtClean="0"/>
              <a:t>But number of equivalent header classes should be small </a:t>
            </a:r>
            <a:r>
              <a:rPr lang="en-US" dirty="0"/>
              <a:t>[</a:t>
            </a:r>
            <a:r>
              <a:rPr lang="en-US" dirty="0" smtClean="0"/>
              <a:t>Lakshman 98]</a:t>
            </a:r>
          </a:p>
          <a:p>
            <a:r>
              <a:rPr lang="en-US" dirty="0" smtClean="0"/>
              <a:t>Two strategies to discover: </a:t>
            </a:r>
            <a:r>
              <a:rPr lang="en-US" dirty="0" err="1" smtClean="0"/>
              <a:t>Veriflow</a:t>
            </a:r>
            <a:r>
              <a:rPr lang="en-US" dirty="0" smtClean="0"/>
              <a:t> (heuristic) and Atomic Predicates (optimal)</a:t>
            </a:r>
          </a:p>
          <a:p>
            <a:r>
              <a:rPr lang="en-US" dirty="0" smtClean="0"/>
              <a:t>Similarly, many redundant rules in backup routers (exploit symmetry)</a:t>
            </a:r>
            <a:endParaRPr lang="en-US" dirty="0"/>
          </a:p>
        </p:txBody>
      </p:sp>
    </p:spTree>
    <p:extLst>
      <p:ext uri="{BB962C8B-B14F-4D97-AF65-F5344CB8AC3E}">
        <p14:creationId xmlns:p14="http://schemas.microsoft.com/office/powerpoint/2010/main" val="19288865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effectLst>
                  <a:outerShdw blurRad="38100" dist="38100" dir="2700000" algn="tl">
                    <a:srgbClr val="000000">
                      <a:alpha val="43137"/>
                    </a:srgbClr>
                  </a:outerShdw>
                </a:effectLst>
              </a:rPr>
              <a:t>Networks Tomorrow</a:t>
            </a:r>
            <a:endParaRPr lang="en-US" b="1" dirty="0">
              <a:solidFill>
                <a:srgbClr val="0070C0"/>
              </a:solidFill>
              <a:effectLst>
                <a:outerShdw blurRad="38100" dist="38100" dir="2700000" algn="tl">
                  <a:srgbClr val="000000">
                    <a:alpha val="43137"/>
                  </a:srgbClr>
                </a:outerShdw>
              </a:effectLst>
            </a:endParaRPr>
          </a:p>
        </p:txBody>
      </p:sp>
      <p:sp>
        <p:nvSpPr>
          <p:cNvPr id="7" name="Rectangle 5"/>
          <p:cNvSpPr>
            <a:spLocks noChangeArrowheads="1"/>
          </p:cNvSpPr>
          <p:nvPr/>
        </p:nvSpPr>
        <p:spPr bwMode="auto">
          <a:xfrm>
            <a:off x="382773" y="5180614"/>
            <a:ext cx="8474148" cy="113005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nchor="ctr"/>
          <a:lstStyle/>
          <a:p>
            <a:pPr algn="ctr"/>
            <a:r>
              <a:rPr lang="en-US" sz="2400" dirty="0" smtClean="0">
                <a:solidFill>
                  <a:schemeClr val="bg1"/>
                </a:solidFill>
              </a:rPr>
              <a:t>Opportunity to custom design networks to optimize goal.  </a:t>
            </a:r>
          </a:p>
          <a:p>
            <a:pPr algn="ctr"/>
            <a:r>
              <a:rPr lang="en-US" sz="2400" dirty="0" smtClean="0">
                <a:solidFill>
                  <a:schemeClr val="bg1"/>
                </a:solidFill>
              </a:rPr>
              <a:t>Potential simplifications but hard to get right</a:t>
            </a:r>
          </a:p>
        </p:txBody>
      </p:sp>
      <p:graphicFrame>
        <p:nvGraphicFramePr>
          <p:cNvPr id="4" name="Table 3"/>
          <p:cNvGraphicFramePr>
            <a:graphicFrameLocks noGrp="1"/>
          </p:cNvGraphicFramePr>
          <p:nvPr>
            <p:extLst>
              <p:ext uri="{D42A27DB-BD31-4B8C-83A1-F6EECF244321}">
                <p14:modId xmlns:p14="http://schemas.microsoft.com/office/powerpoint/2010/main" val="889624291"/>
              </p:ext>
            </p:extLst>
          </p:nvPr>
        </p:nvGraphicFramePr>
        <p:xfrm>
          <a:off x="542693" y="1835809"/>
          <a:ext cx="8445190" cy="2286000"/>
        </p:xfrm>
        <a:graphic>
          <a:graphicData uri="http://schemas.openxmlformats.org/drawingml/2006/table">
            <a:tbl>
              <a:tblPr firstRow="1" bandRow="1">
                <a:tableStyleId>{2D5ABB26-0587-4C30-8999-92F81FD0307C}</a:tableStyleId>
              </a:tblPr>
              <a:tblGrid>
                <a:gridCol w="3785467">
                  <a:extLst>
                    <a:ext uri="{9D8B030D-6E8A-4147-A177-3AD203B41FA5}">
                      <a16:colId xmlns:a16="http://schemas.microsoft.com/office/drawing/2014/main" val="4036338051"/>
                    </a:ext>
                  </a:extLst>
                </a:gridCol>
                <a:gridCol w="589528">
                  <a:extLst>
                    <a:ext uri="{9D8B030D-6E8A-4147-A177-3AD203B41FA5}">
                      <a16:colId xmlns:a16="http://schemas.microsoft.com/office/drawing/2014/main" val="1677173823"/>
                    </a:ext>
                  </a:extLst>
                </a:gridCol>
                <a:gridCol w="4070195">
                  <a:extLst>
                    <a:ext uri="{9D8B030D-6E8A-4147-A177-3AD203B41FA5}">
                      <a16:colId xmlns:a16="http://schemas.microsoft.com/office/drawing/2014/main" val="554415575"/>
                    </a:ext>
                  </a:extLst>
                </a:gridCol>
              </a:tblGrid>
              <a:tr h="370840">
                <a:tc>
                  <a:txBody>
                    <a:bodyPr/>
                    <a:lstStyle/>
                    <a:p>
                      <a:r>
                        <a:rPr lang="en-US" sz="2000" dirty="0" smtClean="0"/>
                        <a:t>Online services </a:t>
                      </a:r>
                      <a:endParaRPr lang="en-US" sz="2000" dirty="0"/>
                    </a:p>
                  </a:txBody>
                  <a:tcPr/>
                </a:tc>
                <a:tc>
                  <a:txBody>
                    <a:bodyPr/>
                    <a:lstStyle/>
                    <a:p>
                      <a:r>
                        <a:rPr lang="en-US" sz="2000" dirty="0" smtClean="0">
                          <a:sym typeface="Wingdings" panose="05000000000000000000" pitchFamily="2" charset="2"/>
                        </a:rPr>
                        <a:t></a:t>
                      </a:r>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ym typeface="Wingdings" panose="05000000000000000000" pitchFamily="2" charset="2"/>
                        </a:rPr>
                        <a:t>latency, cost sensitive</a:t>
                      </a:r>
                      <a:endParaRPr lang="en-US" sz="2000" dirty="0" smtClean="0"/>
                    </a:p>
                  </a:txBody>
                  <a:tcPr/>
                </a:tc>
                <a:extLst>
                  <a:ext uri="{0D108BD9-81ED-4DB2-BD59-A6C34878D82A}">
                    <a16:rowId xmlns:a16="http://schemas.microsoft.com/office/drawing/2014/main" val="1385900214"/>
                  </a:ext>
                </a:extLst>
              </a:tr>
              <a:tr h="370840">
                <a:tc>
                  <a:txBody>
                    <a:bodyPr/>
                    <a:lstStyle/>
                    <a:p>
                      <a:r>
                        <a:rPr lang="en-US" sz="2000" dirty="0" smtClean="0"/>
                        <a:t>Merchant Silicon </a:t>
                      </a:r>
                      <a:endParaRPr lang="en-US" sz="2000" dirty="0"/>
                    </a:p>
                  </a:txBody>
                  <a:tcPr/>
                </a:tc>
                <a:tc>
                  <a:txBody>
                    <a:bodyPr/>
                    <a:lstStyle/>
                    <a:p>
                      <a:r>
                        <a:rPr lang="en-US" sz="2000" dirty="0" smtClean="0">
                          <a:sym typeface="Wingdings" panose="05000000000000000000" pitchFamily="2" charset="2"/>
                        </a:rPr>
                        <a:t></a:t>
                      </a:r>
                      <a:endParaRPr lang="en-US" sz="2000" dirty="0"/>
                    </a:p>
                  </a:txBody>
                  <a:tcPr/>
                </a:tc>
                <a:tc>
                  <a:txBody>
                    <a:bodyPr/>
                    <a:lstStyle/>
                    <a:p>
                      <a:r>
                        <a:rPr lang="en-US" sz="2000" dirty="0" smtClean="0">
                          <a:sym typeface="Wingdings" panose="05000000000000000000" pitchFamily="2" charset="2"/>
                        </a:rPr>
                        <a:t>Build your own router</a:t>
                      </a:r>
                      <a:endParaRPr lang="en-US" sz="2000" dirty="0"/>
                    </a:p>
                  </a:txBody>
                  <a:tcPr/>
                </a:tc>
                <a:extLst>
                  <a:ext uri="{0D108BD9-81ED-4DB2-BD59-A6C34878D82A}">
                    <a16:rowId xmlns:a16="http://schemas.microsoft.com/office/drawing/2014/main" val="407688299"/>
                  </a:ext>
                </a:extLst>
              </a:tr>
              <a:tr h="370840">
                <a:tc>
                  <a:txBody>
                    <a:bodyPr/>
                    <a:lstStyle/>
                    <a:p>
                      <a:r>
                        <a:rPr lang="en-US" sz="2000" dirty="0" smtClean="0"/>
                        <a:t>Rise of Data centers </a:t>
                      </a:r>
                      <a:endParaRPr lang="en-US" sz="2000" dirty="0"/>
                    </a:p>
                  </a:txBody>
                  <a:tcPr/>
                </a:tc>
                <a:tc>
                  <a:txBody>
                    <a:bodyPr/>
                    <a:lstStyle/>
                    <a:p>
                      <a:r>
                        <a:rPr lang="en-US" sz="2000" dirty="0" smtClean="0">
                          <a:sym typeface="Wingdings" panose="05000000000000000000" pitchFamily="2" charset="2"/>
                        </a:rPr>
                        <a:t></a:t>
                      </a:r>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ym typeface="Wingdings" panose="05000000000000000000" pitchFamily="2" charset="2"/>
                        </a:rPr>
                        <a:t>Custom networks</a:t>
                      </a:r>
                    </a:p>
                  </a:txBody>
                  <a:tcPr/>
                </a:tc>
                <a:extLst>
                  <a:ext uri="{0D108BD9-81ED-4DB2-BD59-A6C34878D82A}">
                    <a16:rowId xmlns:a16="http://schemas.microsoft.com/office/drawing/2014/main" val="505601226"/>
                  </a:ext>
                </a:extLst>
              </a:tr>
              <a:tr h="370840">
                <a:tc>
                  <a:txBody>
                    <a:bodyPr/>
                    <a:lstStyle/>
                    <a:p>
                      <a:r>
                        <a:rPr lang="en-US" sz="2000" dirty="0" smtClean="0">
                          <a:sym typeface="Wingdings" panose="05000000000000000000" pitchFamily="2" charset="2"/>
                        </a:rPr>
                        <a:t>Software defined Networks (SDNs) </a:t>
                      </a:r>
                      <a:endParaRPr lang="en-US" sz="2000" dirty="0"/>
                    </a:p>
                  </a:txBody>
                  <a:tcPr/>
                </a:tc>
                <a:tc>
                  <a:txBody>
                    <a:bodyPr/>
                    <a:lstStyle/>
                    <a:p>
                      <a:r>
                        <a:rPr lang="en-US" sz="2000" dirty="0" smtClean="0">
                          <a:sym typeface="Wingdings" panose="05000000000000000000" pitchFamily="2" charset="2"/>
                        </a:rPr>
                        <a:t></a:t>
                      </a:r>
                      <a:endParaRPr lang="en-US" sz="2000" dirty="0"/>
                    </a:p>
                  </a:txBody>
                  <a:tcPr/>
                </a:tc>
                <a:tc>
                  <a:txBody>
                    <a:bodyPr/>
                    <a:lstStyle/>
                    <a:p>
                      <a:r>
                        <a:rPr lang="en-US" sz="2000" dirty="0" smtClean="0">
                          <a:sym typeface="Wingdings" panose="05000000000000000000" pitchFamily="2" charset="2"/>
                        </a:rPr>
                        <a:t>Program custom design “routing” </a:t>
                      </a:r>
                      <a:endParaRPr lang="en-US" sz="2000" dirty="0"/>
                    </a:p>
                  </a:txBody>
                  <a:tcPr/>
                </a:tc>
                <a:extLst>
                  <a:ext uri="{0D108BD9-81ED-4DB2-BD59-A6C34878D82A}">
                    <a16:rowId xmlns:a16="http://schemas.microsoft.com/office/drawing/2014/main" val="1208602829"/>
                  </a:ext>
                </a:extLst>
              </a:tr>
              <a:tr h="370840">
                <a:tc>
                  <a:txBody>
                    <a:bodyPr/>
                    <a:lstStyle/>
                    <a:p>
                      <a:r>
                        <a:rPr lang="en-US" sz="2000" dirty="0" smtClean="0">
                          <a:sym typeface="Wingdings" panose="05000000000000000000" pitchFamily="2" charset="2"/>
                        </a:rPr>
                        <a:t>P4 (next generation SDN) </a:t>
                      </a:r>
                      <a:endParaRPr lang="en-US" sz="2000" dirty="0"/>
                    </a:p>
                  </a:txBody>
                  <a:tcPr/>
                </a:tc>
                <a:tc>
                  <a:txBody>
                    <a:bodyPr/>
                    <a:lstStyle/>
                    <a:p>
                      <a:r>
                        <a:rPr lang="en-US" sz="2000" dirty="0" smtClean="0">
                          <a:sym typeface="Wingdings" panose="05000000000000000000" pitchFamily="2" charset="2"/>
                        </a:rPr>
                        <a:t></a:t>
                      </a:r>
                      <a:endParaRPr lang="en-US" sz="2000" dirty="0"/>
                    </a:p>
                  </a:txBody>
                  <a:tcPr/>
                </a:tc>
                <a:tc>
                  <a:txBody>
                    <a:bodyPr/>
                    <a:lstStyle/>
                    <a:p>
                      <a:r>
                        <a:rPr lang="en-US" sz="2000" dirty="0" smtClean="0">
                          <a:sym typeface="Wingdings" panose="05000000000000000000" pitchFamily="2" charset="2"/>
                        </a:rPr>
                        <a:t>redefine hardware forwarding at runtime </a:t>
                      </a:r>
                      <a:endParaRPr lang="en-US" sz="2000" dirty="0"/>
                    </a:p>
                  </a:txBody>
                  <a:tcPr/>
                </a:tc>
                <a:extLst>
                  <a:ext uri="{0D108BD9-81ED-4DB2-BD59-A6C34878D82A}">
                    <a16:rowId xmlns:a16="http://schemas.microsoft.com/office/drawing/2014/main" val="728337961"/>
                  </a:ext>
                </a:extLst>
              </a:tr>
            </a:tbl>
          </a:graphicData>
        </a:graphic>
      </p:graphicFrame>
    </p:spTree>
    <p:extLst>
      <p:ext uri="{BB962C8B-B14F-4D97-AF65-F5344CB8AC3E}">
        <p14:creationId xmlns:p14="http://schemas.microsoft.com/office/powerpoint/2010/main" val="32906764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8405" y="3200400"/>
            <a:ext cx="3602595" cy="2761694"/>
          </a:xfrm>
          <a:prstGeom prst="rect">
            <a:avLst/>
          </a:prstGeom>
        </p:spPr>
      </p:pic>
      <p:sp>
        <p:nvSpPr>
          <p:cNvPr id="2" name="Title 1"/>
          <p:cNvSpPr>
            <a:spLocks noGrp="1"/>
          </p:cNvSpPr>
          <p:nvPr>
            <p:ph type="title"/>
          </p:nvPr>
        </p:nvSpPr>
        <p:spPr>
          <a:xfrm>
            <a:off x="457200" y="153086"/>
            <a:ext cx="8229600" cy="1143000"/>
          </a:xfrm>
        </p:spPr>
        <p:txBody>
          <a:bodyPr>
            <a:normAutofit fontScale="90000"/>
          </a:bodyPr>
          <a:lstStyle/>
          <a:p>
            <a:r>
              <a:rPr lang="en-US" b="1" dirty="0" smtClean="0">
                <a:solidFill>
                  <a:srgbClr val="0070C0"/>
                </a:solidFill>
                <a:effectLst>
                  <a:outerShdw blurRad="38100" dist="38100" dir="2700000" algn="tl">
                    <a:srgbClr val="000000">
                      <a:alpha val="43137"/>
                    </a:srgbClr>
                  </a:outerShdw>
                </a:effectLst>
              </a:rPr>
              <a:t>Computing Equivalence Classes in </a:t>
            </a:r>
            <a:r>
              <a:rPr lang="en-US" b="1" dirty="0" err="1" smtClean="0">
                <a:solidFill>
                  <a:srgbClr val="0070C0"/>
                </a:solidFill>
                <a:effectLst>
                  <a:outerShdw blurRad="38100" dist="38100" dir="2700000" algn="tl">
                    <a:srgbClr val="000000">
                      <a:alpha val="43137"/>
                    </a:srgbClr>
                  </a:outerShdw>
                </a:effectLst>
              </a:rPr>
              <a:t>Veriflow</a:t>
            </a:r>
            <a:r>
              <a:rPr lang="en-US" b="1" dirty="0" smtClean="0">
                <a:solidFill>
                  <a:srgbClr val="0070C0"/>
                </a:solidFill>
                <a:effectLst>
                  <a:outerShdw blurRad="38100" dist="38100" dir="2700000" algn="tl">
                    <a:srgbClr val="000000">
                      <a:alpha val="43137"/>
                    </a:srgbClr>
                  </a:outerShdw>
                </a:effectLst>
              </a:rPr>
              <a:t> </a:t>
            </a:r>
            <a:r>
              <a:rPr lang="en-US" dirty="0" smtClean="0"/>
              <a:t>[</a:t>
            </a:r>
            <a:r>
              <a:rPr lang="en-US" dirty="0"/>
              <a:t>Khurshid 13] </a:t>
            </a:r>
            <a:endParaRPr lang="en-US" b="1" dirty="0">
              <a:solidFill>
                <a:srgbClr val="0070C0"/>
              </a:solidFill>
              <a:effectLst>
                <a:outerShdw blurRad="38100" dist="38100" dir="2700000" algn="tl">
                  <a:srgbClr val="000000">
                    <a:alpha val="43137"/>
                  </a:srgbClr>
                </a:outerShdw>
              </a:effectLst>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9436" y="3184017"/>
            <a:ext cx="1932148" cy="2101079"/>
          </a:xfrm>
          <a:prstGeom prst="rect">
            <a:avLst/>
          </a:prstGeom>
        </p:spPr>
      </p:pic>
      <p:pic>
        <p:nvPicPr>
          <p:cNvPr id="27" name="Picture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16237" y="4135322"/>
            <a:ext cx="1050963" cy="284278"/>
          </a:xfrm>
          <a:prstGeom prst="rect">
            <a:avLst/>
          </a:prstGeom>
        </p:spPr>
      </p:pic>
      <p:sp>
        <p:nvSpPr>
          <p:cNvPr id="12" name="Oval 11"/>
          <p:cNvSpPr/>
          <p:nvPr/>
        </p:nvSpPr>
        <p:spPr>
          <a:xfrm>
            <a:off x="1357952" y="4405952"/>
            <a:ext cx="1079552" cy="1064528"/>
          </a:xfrm>
          <a:prstGeom prst="ellipse">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338616" y="4121674"/>
            <a:ext cx="1508796" cy="153077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91568" y="5791200"/>
            <a:ext cx="2223240" cy="400110"/>
          </a:xfrm>
          <a:prstGeom prst="rect">
            <a:avLst/>
          </a:prstGeom>
          <a:noFill/>
        </p:spPr>
        <p:txBody>
          <a:bodyPr wrap="square" rtlCol="0">
            <a:spAutoFit/>
          </a:bodyPr>
          <a:lstStyle/>
          <a:p>
            <a:pPr algn="ctr"/>
            <a:r>
              <a:rPr lang="en-US" sz="2000" dirty="0" smtClean="0"/>
              <a:t>(device, rule) pairs</a:t>
            </a:r>
            <a:endParaRPr lang="en-US" sz="2000" dirty="0"/>
          </a:p>
        </p:txBody>
      </p:sp>
      <p:grpSp>
        <p:nvGrpSpPr>
          <p:cNvPr id="42" name="Group 41"/>
          <p:cNvGrpSpPr/>
          <p:nvPr/>
        </p:nvGrpSpPr>
        <p:grpSpPr>
          <a:xfrm>
            <a:off x="1579432" y="5331728"/>
            <a:ext cx="630368" cy="514064"/>
            <a:chOff x="1579432" y="5277136"/>
            <a:chExt cx="630368" cy="514064"/>
          </a:xfrm>
        </p:grpSpPr>
        <p:cxnSp>
          <p:nvCxnSpPr>
            <p:cNvPr id="11" name="Straight Connector 10"/>
            <p:cNvCxnSpPr/>
            <p:nvPr/>
          </p:nvCxnSpPr>
          <p:spPr>
            <a:xfrm>
              <a:off x="1579432" y="5581936"/>
              <a:ext cx="63036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1593080" y="5277136"/>
              <a:ext cx="0" cy="304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2196992" y="5277136"/>
              <a:ext cx="0" cy="304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894616" y="5581936"/>
              <a:ext cx="0" cy="2092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72813" y="2751454"/>
            <a:ext cx="2227787" cy="371298"/>
          </a:xfrm>
          <a:prstGeom prst="rect">
            <a:avLst/>
          </a:prstGeom>
        </p:spPr>
      </p:pic>
      <p:pic>
        <p:nvPicPr>
          <p:cNvPr id="49" name="Picture 4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75300" y="1419255"/>
            <a:ext cx="1829220" cy="1349424"/>
          </a:xfrm>
          <a:prstGeom prst="rect">
            <a:avLst/>
          </a:prstGeom>
        </p:spPr>
      </p:pic>
      <p:cxnSp>
        <p:nvCxnSpPr>
          <p:cNvPr id="46" name="Straight Arrow Connector 45"/>
          <p:cNvCxnSpPr/>
          <p:nvPr/>
        </p:nvCxnSpPr>
        <p:spPr>
          <a:xfrm flipH="1">
            <a:off x="4006754" y="1571342"/>
            <a:ext cx="412846" cy="10079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392304" y="1330656"/>
            <a:ext cx="2402520" cy="400110"/>
          </a:xfrm>
          <a:prstGeom prst="rect">
            <a:avLst/>
          </a:prstGeom>
          <a:noFill/>
        </p:spPr>
        <p:txBody>
          <a:bodyPr wrap="square" rtlCol="0">
            <a:spAutoFit/>
          </a:bodyPr>
          <a:lstStyle/>
          <a:p>
            <a:pPr algn="ctr"/>
            <a:r>
              <a:rPr lang="en-US" sz="2000" dirty="0" smtClean="0"/>
              <a:t>(don’t care/wildcard)</a:t>
            </a:r>
            <a:endParaRPr lang="en-US" sz="2000" dirty="0"/>
          </a:p>
        </p:txBody>
      </p:sp>
      <p:sp>
        <p:nvSpPr>
          <p:cNvPr id="9" name="Oval 8"/>
          <p:cNvSpPr/>
          <p:nvPr/>
        </p:nvSpPr>
        <p:spPr>
          <a:xfrm>
            <a:off x="3150719" y="1227160"/>
            <a:ext cx="1026633" cy="102370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p:cNvCxnSpPr/>
          <p:nvPr/>
        </p:nvCxnSpPr>
        <p:spPr>
          <a:xfrm>
            <a:off x="2196992" y="4234554"/>
            <a:ext cx="403117" cy="73152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53" name="Picture 5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09432" y="5029200"/>
            <a:ext cx="228600" cy="250372"/>
          </a:xfrm>
          <a:prstGeom prst="rect">
            <a:avLst/>
          </a:prstGeom>
        </p:spPr>
      </p:pic>
      <p:pic>
        <p:nvPicPr>
          <p:cNvPr id="59" name="Picture 5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019674" y="4791340"/>
            <a:ext cx="1856232" cy="204276"/>
          </a:xfrm>
          <a:prstGeom prst="rect">
            <a:avLst/>
          </a:prstGeom>
        </p:spPr>
      </p:pic>
      <p:pic>
        <p:nvPicPr>
          <p:cNvPr id="60" name="Picture 5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91208" y="5057671"/>
            <a:ext cx="3410712" cy="213170"/>
          </a:xfrm>
          <a:prstGeom prst="rect">
            <a:avLst/>
          </a:prstGeom>
        </p:spPr>
      </p:pic>
      <p:pic>
        <p:nvPicPr>
          <p:cNvPr id="58" name="Picture 5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357750" y="4519623"/>
            <a:ext cx="1014984" cy="204777"/>
          </a:xfrm>
          <a:prstGeom prst="rect">
            <a:avLst/>
          </a:prstGeom>
        </p:spPr>
      </p:pic>
      <p:sp>
        <p:nvSpPr>
          <p:cNvPr id="16" name="Oval 15"/>
          <p:cNvSpPr/>
          <p:nvPr/>
        </p:nvSpPr>
        <p:spPr>
          <a:xfrm>
            <a:off x="4419600" y="4390860"/>
            <a:ext cx="5334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925704" y="4142096"/>
            <a:ext cx="5334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464792" y="4142096"/>
            <a:ext cx="5334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6158552" y="4142096"/>
            <a:ext cx="5334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6831120" y="4392304"/>
            <a:ext cx="5334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a:stCxn id="49" idx="0"/>
          </p:cNvCxnSpPr>
          <p:nvPr/>
        </p:nvCxnSpPr>
        <p:spPr>
          <a:xfrm flipH="1">
            <a:off x="2093014" y="1419255"/>
            <a:ext cx="1596896" cy="2619345"/>
          </a:xfrm>
          <a:prstGeom prst="line">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56049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fade">
                                      <p:cBhvr>
                                        <p:cTn id="21" dur="500"/>
                                        <p:tgtEl>
                                          <p:spTgt spid="4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8"/>
                                        </p:tgtEl>
                                        <p:attrNameLst>
                                          <p:attrName>style.visibility</p:attrName>
                                        </p:attrNameLst>
                                      </p:cBhvr>
                                      <p:to>
                                        <p:strVal val="visible"/>
                                      </p:to>
                                    </p:set>
                                    <p:animEffect transition="in" filter="fade">
                                      <p:cBhvr>
                                        <p:cTn id="33" dur="500"/>
                                        <p:tgtEl>
                                          <p:spTgt spid="58"/>
                                        </p:tgtEl>
                                      </p:cBhvr>
                                    </p:animEffect>
                                  </p:childTnLst>
                                </p:cTn>
                              </p:par>
                              <p:par>
                                <p:cTn id="34" presetID="10" presetClass="entr" presetSubtype="0" fill="hold" nodeType="withEffect">
                                  <p:stCondLst>
                                    <p:cond delay="0"/>
                                  </p:stCondLst>
                                  <p:childTnLst>
                                    <p:set>
                                      <p:cBhvr>
                                        <p:cTn id="35" dur="1" fill="hold">
                                          <p:stCondLst>
                                            <p:cond delay="0"/>
                                          </p:stCondLst>
                                        </p:cTn>
                                        <p:tgtEl>
                                          <p:spTgt spid="59"/>
                                        </p:tgtEl>
                                        <p:attrNameLst>
                                          <p:attrName>style.visibility</p:attrName>
                                        </p:attrNameLst>
                                      </p:cBhvr>
                                      <p:to>
                                        <p:strVal val="visible"/>
                                      </p:to>
                                    </p:set>
                                    <p:animEffect transition="in" filter="fade">
                                      <p:cBhvr>
                                        <p:cTn id="36" dur="500"/>
                                        <p:tgtEl>
                                          <p:spTgt spid="59"/>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12"/>
                                        </p:tgtEl>
                                        <p:attrNameLst>
                                          <p:attrName>style.visibility</p:attrName>
                                        </p:attrNameLst>
                                      </p:cBhvr>
                                      <p:to>
                                        <p:strVal val="hidden"/>
                                      </p:to>
                                    </p:set>
                                  </p:childTnLst>
                                </p:cTn>
                              </p:par>
                              <p:par>
                                <p:cTn id="41" presetID="10" presetClass="entr" presetSubtype="0" fill="hold" nodeType="with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fade">
                                      <p:cBhvr>
                                        <p:cTn id="43" dur="500"/>
                                        <p:tgtEl>
                                          <p:spTgt spid="60"/>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nodeType="clickEffect">
                                  <p:stCondLst>
                                    <p:cond delay="0"/>
                                  </p:stCondLst>
                                  <p:childTnLst>
                                    <p:set>
                                      <p:cBhvr>
                                        <p:cTn id="47" dur="1" fill="hold">
                                          <p:stCondLst>
                                            <p:cond delay="0"/>
                                          </p:stCondLst>
                                        </p:cTn>
                                        <p:tgtEl>
                                          <p:spTgt spid="62"/>
                                        </p:tgtEl>
                                        <p:attrNameLst>
                                          <p:attrName>style.visibility</p:attrName>
                                        </p:attrNameLst>
                                      </p:cBhvr>
                                      <p:to>
                                        <p:strVal val="visible"/>
                                      </p:to>
                                    </p:set>
                                    <p:animEffect transition="in" filter="wipe(up)">
                                      <p:cBhvr>
                                        <p:cTn id="48" dur="500"/>
                                        <p:tgtEl>
                                          <p:spTgt spid="62"/>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52"/>
                                        </p:tgtEl>
                                        <p:attrNameLst>
                                          <p:attrName>style.visibility</p:attrName>
                                        </p:attrNameLst>
                                      </p:cBhvr>
                                      <p:to>
                                        <p:strVal val="visible"/>
                                      </p:to>
                                    </p:set>
                                    <p:animEffect transition="in" filter="fade">
                                      <p:cBhvr>
                                        <p:cTn id="53" dur="500"/>
                                        <p:tgtEl>
                                          <p:spTgt spid="52"/>
                                        </p:tgtEl>
                                      </p:cBhvr>
                                    </p:animEffect>
                                  </p:childTnLst>
                                </p:cTn>
                              </p:par>
                              <p:par>
                                <p:cTn id="54" presetID="10" presetClass="entr" presetSubtype="0" fill="hold" nodeType="withEffect">
                                  <p:stCondLst>
                                    <p:cond delay="0"/>
                                  </p:stCondLst>
                                  <p:childTnLst>
                                    <p:set>
                                      <p:cBhvr>
                                        <p:cTn id="55" dur="1" fill="hold">
                                          <p:stCondLst>
                                            <p:cond delay="0"/>
                                          </p:stCondLst>
                                        </p:cTn>
                                        <p:tgtEl>
                                          <p:spTgt spid="53"/>
                                        </p:tgtEl>
                                        <p:attrNameLst>
                                          <p:attrName>style.visibility</p:attrName>
                                        </p:attrNameLst>
                                      </p:cBhvr>
                                      <p:to>
                                        <p:strVal val="visible"/>
                                      </p:to>
                                    </p:set>
                                    <p:animEffect transition="in" filter="fade">
                                      <p:cBhvr>
                                        <p:cTn id="56" dur="500"/>
                                        <p:tgtEl>
                                          <p:spTgt spid="53"/>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nodeType="clickEffect">
                                  <p:stCondLst>
                                    <p:cond delay="0"/>
                                  </p:stCondLst>
                                  <p:childTnLst>
                                    <p:set>
                                      <p:cBhvr>
                                        <p:cTn id="64" dur="1" fill="hold">
                                          <p:stCondLst>
                                            <p:cond delay="0"/>
                                          </p:stCondLst>
                                        </p:cTn>
                                        <p:tgtEl>
                                          <p:spTgt spid="58"/>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59"/>
                                        </p:tgtEl>
                                        <p:attrNameLst>
                                          <p:attrName>style.visibility</p:attrName>
                                        </p:attrNameLst>
                                      </p:cBhvr>
                                      <p:to>
                                        <p:strVal val="hidden"/>
                                      </p:to>
                                    </p:set>
                                  </p:childTnLst>
                                </p:cTn>
                              </p:par>
                              <p:par>
                                <p:cTn id="67" presetID="1" presetClass="exit" presetSubtype="0" fill="hold" nodeType="withEffect">
                                  <p:stCondLst>
                                    <p:cond delay="0"/>
                                  </p:stCondLst>
                                  <p:childTnLst>
                                    <p:set>
                                      <p:cBhvr>
                                        <p:cTn id="68" dur="1" fill="hold">
                                          <p:stCondLst>
                                            <p:cond delay="0"/>
                                          </p:stCondLst>
                                        </p:cTn>
                                        <p:tgtEl>
                                          <p:spTgt spid="60"/>
                                        </p:tgtEl>
                                        <p:attrNameLst>
                                          <p:attrName>style.visibility</p:attrName>
                                        </p:attrNameLst>
                                      </p:cBhvr>
                                      <p:to>
                                        <p:strVal val="hidden"/>
                                      </p:to>
                                    </p:set>
                                  </p:childTnLst>
                                </p:cTn>
                              </p:par>
                              <p:par>
                                <p:cTn id="69" presetID="10" presetClass="entr" presetSubtype="0" fill="hold" nodeType="with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fade">
                                      <p:cBhvr>
                                        <p:cTn id="71" dur="500"/>
                                        <p:tgtEl>
                                          <p:spTgt spid="27"/>
                                        </p:tgtEl>
                                      </p:cBhvr>
                                    </p:animEffect>
                                  </p:childTnLst>
                                </p:cTn>
                              </p:par>
                              <p:par>
                                <p:cTn id="72" presetID="10" presetClass="entr" presetSubtype="0"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500"/>
                                        <p:tgtEl>
                                          <p:spTgt spid="28"/>
                                        </p:tgtEl>
                                      </p:cBhvr>
                                    </p:animEffec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6"/>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7"/>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9"/>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8" grpId="0"/>
      <p:bldP spid="9" grpId="0" animBg="1"/>
      <p:bldP spid="9" grpId="1" animBg="1"/>
      <p:bldP spid="16" grpId="0" animBg="1"/>
      <p:bldP spid="17" grpId="0" animBg="1"/>
      <p:bldP spid="18" grpId="0" animBg="1"/>
      <p:bldP spid="19" grpId="0" animBg="1"/>
      <p:bldP spid="20"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rgbClr val="0070C0"/>
                </a:solidFill>
                <a:effectLst>
                  <a:outerShdw blurRad="38100" dist="38100" dir="2700000" algn="tl">
                    <a:srgbClr val="000000">
                      <a:alpha val="43137"/>
                    </a:srgbClr>
                  </a:outerShdw>
                </a:effectLst>
              </a:rPr>
              <a:t>Atomic Predicates Intuition </a:t>
            </a:r>
            <a:r>
              <a:rPr lang="en-US" sz="4000" dirty="0"/>
              <a:t>[Yang 13]</a:t>
            </a:r>
            <a:endParaRPr lang="en-US" sz="4000" b="1"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4861560"/>
          </a:xfrm>
        </p:spPr>
        <p:txBody>
          <a:bodyPr/>
          <a:lstStyle/>
          <a:p>
            <a:r>
              <a:rPr lang="en-US" dirty="0" smtClean="0"/>
              <a:t>From run-time compression via Difference of cubes to precomputed compression via A</a:t>
            </a:r>
            <a:r>
              <a:rPr lang="en-US" baseline="-25000" dirty="0" smtClean="0"/>
              <a:t>i</a:t>
            </a:r>
          </a:p>
          <a:p>
            <a:r>
              <a:rPr lang="en-US" dirty="0" smtClean="0"/>
              <a:t>Computes pairwise intersection of router and ACL guards to generate A</a:t>
            </a:r>
            <a:r>
              <a:rPr lang="en-US" baseline="-25000" dirty="0" smtClean="0"/>
              <a:t>i</a:t>
            </a:r>
            <a:r>
              <a:rPr lang="en-US" dirty="0" smtClean="0"/>
              <a:t> using BDDs</a:t>
            </a:r>
          </a:p>
          <a:p>
            <a:r>
              <a:rPr lang="en-US" dirty="0" smtClean="0"/>
              <a:t>Then rewrites forwarding rules using a simple set of integer labels for each </a:t>
            </a:r>
          </a:p>
          <a:p>
            <a:r>
              <a:rPr lang="en-US" dirty="0"/>
              <a:t>S</a:t>
            </a:r>
            <a:r>
              <a:rPr lang="en-US" dirty="0" smtClean="0"/>
              <a:t>ymbolic propagation </a:t>
            </a:r>
            <a:r>
              <a:rPr lang="en-US" dirty="0" smtClean="0">
                <a:sym typeface="Wingdings" panose="05000000000000000000" pitchFamily="2" charset="2"/>
              </a:rPr>
              <a:t></a:t>
            </a:r>
            <a:r>
              <a:rPr lang="en-US" dirty="0" smtClean="0"/>
              <a:t> propagating sets of integers.  Fast.  No rule matching, less space</a:t>
            </a:r>
          </a:p>
          <a:p>
            <a:r>
              <a:rPr lang="en-US" dirty="0" smtClean="0"/>
              <a:t>Analog to MPLS versus IP forwarding!</a:t>
            </a:r>
            <a:endParaRPr lang="en-US" dirty="0"/>
          </a:p>
        </p:txBody>
      </p:sp>
    </p:spTree>
    <p:extLst>
      <p:ext uri="{BB962C8B-B14F-4D97-AF65-F5344CB8AC3E}">
        <p14:creationId xmlns:p14="http://schemas.microsoft.com/office/powerpoint/2010/main" val="370047270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rgbClr val="0070C0"/>
                </a:solidFill>
                <a:effectLst>
                  <a:outerShdw blurRad="38100" dist="38100" dir="2700000" algn="tl">
                    <a:srgbClr val="000000">
                      <a:alpha val="43137"/>
                    </a:srgbClr>
                  </a:outerShdw>
                </a:effectLst>
              </a:rPr>
              <a:t>Atomic Predicates</a:t>
            </a:r>
            <a:endParaRPr lang="en-US" sz="40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smtClean="0"/>
                  <a:t>Compute a set A</a:t>
                </a:r>
                <a:r>
                  <a:rPr lang="en-US" baseline="-25000" dirty="0" smtClean="0"/>
                  <a:t>i</a:t>
                </a:r>
                <a:r>
                  <a:rPr lang="en-US" dirty="0" smtClean="0"/>
                  <a:t> of non-empty sets of headers: </a:t>
                </a:r>
              </a:p>
              <a:p>
                <a:r>
                  <a:rPr lang="en-US" dirty="0" smtClean="0"/>
                  <a:t>The union of all the A</a:t>
                </a:r>
                <a:r>
                  <a:rPr lang="en-US" baseline="-25000" dirty="0" smtClean="0"/>
                  <a:t>i </a:t>
                </a:r>
                <a:r>
                  <a:rPr lang="en-US" dirty="0" smtClean="0"/>
                  <a:t>covers all headers</a:t>
                </a:r>
              </a:p>
              <a:p>
                <a:r>
                  <a:rPr lang="en-US" dirty="0" smtClean="0"/>
                  <a:t>The </a:t>
                </a:r>
                <a:r>
                  <a:rPr lang="en-US" dirty="0"/>
                  <a:t>A</a:t>
                </a:r>
                <a:r>
                  <a:rPr lang="en-US" baseline="-25000" dirty="0"/>
                  <a:t>i </a:t>
                </a:r>
                <a:r>
                  <a:rPr lang="en-US" dirty="0" smtClean="0"/>
                  <a:t>are disjoint (no header in common)</a:t>
                </a:r>
              </a:p>
              <a:p>
                <a:r>
                  <a:rPr lang="en-US" dirty="0" smtClean="0"/>
                  <a:t>Each predicate in a forwarding rule can be written as the union of a subset of the A</a:t>
                </a:r>
                <a:r>
                  <a:rPr lang="en-US" baseline="-25000" dirty="0" smtClean="0"/>
                  <a:t>i </a:t>
                </a:r>
                <a:r>
                  <a:rPr lang="en-US" baseline="30000" dirty="0" smtClean="0">
                    <a:solidFill>
                      <a:srgbClr val="FF0000"/>
                    </a:solidFill>
                  </a:rPr>
                  <a:t>*</a:t>
                </a:r>
              </a:p>
              <a:p>
                <a:r>
                  <a:rPr lang="en-US" dirty="0" smtClean="0">
                    <a:solidFill>
                      <a:srgbClr val="00B050"/>
                    </a:solidFill>
                  </a:rPr>
                  <a:t>Example:</a:t>
                </a:r>
                <a:r>
                  <a:rPr lang="en-US" dirty="0" smtClean="0"/>
                  <a:t> 1* </a:t>
                </a:r>
                <a14:m>
                  <m:oMath xmlns:m="http://schemas.openxmlformats.org/officeDocument/2006/math">
                    <m:r>
                      <a:rPr lang="en-US" b="0" i="1" dirty="0" smtClean="0">
                        <a:latin typeface="Cambria Math" panose="02040503050406030204" pitchFamily="18" charset="0"/>
                      </a:rPr>
                      <m:t>→</m:t>
                    </m:r>
                  </m:oMath>
                </a14:m>
                <a:r>
                  <a:rPr lang="en-US" dirty="0" smtClean="0"/>
                  <a:t> R1, 10*</a:t>
                </a:r>
                <a:r>
                  <a:rPr lang="en-US" dirty="0"/>
                  <a:t> </a:t>
                </a:r>
                <a14:m>
                  <m:oMath xmlns:m="http://schemas.openxmlformats.org/officeDocument/2006/math">
                    <m:r>
                      <a:rPr lang="en-US" i="1" dirty="0">
                        <a:latin typeface="Cambria Math" panose="02040503050406030204" pitchFamily="18" charset="0"/>
                      </a:rPr>
                      <m:t>→</m:t>
                    </m:r>
                  </m:oMath>
                </a14:m>
                <a:r>
                  <a:rPr lang="en-US" dirty="0" smtClean="0"/>
                  <a:t> R2, 110*</a:t>
                </a:r>
                <a:r>
                  <a:rPr lang="en-US" dirty="0"/>
                  <a:t> </a:t>
                </a:r>
                <a14:m>
                  <m:oMath xmlns:m="http://schemas.openxmlformats.org/officeDocument/2006/math">
                    <m:r>
                      <a:rPr lang="en-US" i="1" dirty="0">
                        <a:latin typeface="Cambria Math" panose="02040503050406030204" pitchFamily="18" charset="0"/>
                      </a:rPr>
                      <m:t>→</m:t>
                    </m:r>
                  </m:oMath>
                </a14:m>
                <a:r>
                  <a:rPr lang="en-US" dirty="0" smtClean="0"/>
                  <a:t> R3.</a:t>
                </a:r>
                <a:br>
                  <a:rPr lang="en-US" dirty="0" smtClean="0"/>
                </a:br>
                <a:r>
                  <a:rPr lang="en-US" dirty="0" smtClean="0"/>
                  <a:t>Then A</a:t>
                </a:r>
                <a:r>
                  <a:rPr lang="en-US" baseline="-25000" dirty="0" smtClean="0"/>
                  <a:t>1</a:t>
                </a:r>
                <a:r>
                  <a:rPr lang="en-US" dirty="0" smtClean="0"/>
                  <a:t> = 0*, A</a:t>
                </a:r>
                <a:r>
                  <a:rPr lang="en-US" baseline="-25000" dirty="0" smtClean="0"/>
                  <a:t>2</a:t>
                </a:r>
                <a:r>
                  <a:rPr lang="en-US" dirty="0" smtClean="0"/>
                  <a:t> = 10*, A</a:t>
                </a:r>
                <a:r>
                  <a:rPr lang="en-US" baseline="-25000" dirty="0" smtClean="0"/>
                  <a:t>3</a:t>
                </a:r>
                <a:r>
                  <a:rPr lang="en-US" dirty="0" smtClean="0"/>
                  <a:t> = 110</a:t>
                </a:r>
                <a:r>
                  <a:rPr lang="en-US" dirty="0"/>
                  <a:t>*, </a:t>
                </a:r>
                <a:r>
                  <a:rPr lang="en-US" dirty="0" smtClean="0"/>
                  <a:t>A</a:t>
                </a:r>
                <a:r>
                  <a:rPr lang="en-US" baseline="-25000" dirty="0" smtClean="0"/>
                  <a:t>4</a:t>
                </a:r>
                <a:r>
                  <a:rPr lang="en-US" dirty="0" smtClean="0"/>
                  <a:t> </a:t>
                </a:r>
                <a:r>
                  <a:rPr lang="en-US" dirty="0"/>
                  <a:t>= </a:t>
                </a:r>
                <a:r>
                  <a:rPr lang="en-US" dirty="0" smtClean="0"/>
                  <a:t>111*</a:t>
                </a:r>
              </a:p>
              <a:p>
                <a:r>
                  <a:rPr lang="en-US" dirty="0" smtClean="0"/>
                  <a:t>Our MS data centers have &lt; 10K of </a:t>
                </a:r>
                <a:r>
                  <a:rPr lang="en-US" dirty="0"/>
                  <a:t>A</a:t>
                </a:r>
                <a:r>
                  <a:rPr lang="en-US" baseline="-25000" dirty="0"/>
                  <a:t>i</a:t>
                </a:r>
                <a:endParaRPr lang="en-US" dirty="0" smtClean="0"/>
              </a:p>
              <a:p>
                <a:pPr marL="0" indent="0">
                  <a:buNone/>
                </a:pPr>
                <a:r>
                  <a:rPr lang="en-US" baseline="30000" dirty="0" smtClean="0">
                    <a:solidFill>
                      <a:srgbClr val="FF0000"/>
                    </a:solidFill>
                  </a:rPr>
                  <a:t>* </a:t>
                </a:r>
                <a:r>
                  <a:rPr lang="en-US" baseline="-25000" dirty="0" smtClean="0"/>
                  <a:t> </a:t>
                </a:r>
                <a:r>
                  <a:rPr lang="en-US" dirty="0" smtClean="0"/>
                  <a:t>[Yang13] takes into account next hops as well</a:t>
                </a:r>
                <a:endParaRPr lang="en-US" baseline="-25000" dirty="0" smtClean="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852" t="-1752" r="-296" b="-16307"/>
                </a:stretch>
              </a:blipFill>
            </p:spPr>
            <p:txBody>
              <a:bodyPr/>
              <a:lstStyle/>
              <a:p>
                <a:r>
                  <a:rPr lang="en-US">
                    <a:noFill/>
                  </a:rPr>
                  <a:t> </a:t>
                </a:r>
              </a:p>
            </p:txBody>
          </p:sp>
        </mc:Fallback>
      </mc:AlternateContent>
    </p:spTree>
    <p:extLst>
      <p:ext uri="{BB962C8B-B14F-4D97-AF65-F5344CB8AC3E}">
        <p14:creationId xmlns:p14="http://schemas.microsoft.com/office/powerpoint/2010/main" val="267734270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i="1" dirty="0" smtClean="0">
                <a:solidFill>
                  <a:srgbClr val="0070C0"/>
                </a:solidFill>
                <a:effectLst>
                  <a:outerShdw blurRad="38100" dist="38100" dir="2700000" algn="tl">
                    <a:srgbClr val="000000">
                      <a:alpha val="43137"/>
                    </a:srgbClr>
                  </a:outerShdw>
                </a:effectLst>
              </a:rPr>
              <a:t>Compile</a:t>
            </a:r>
            <a:r>
              <a:rPr lang="en-US" sz="4000" b="1" dirty="0" smtClean="0">
                <a:solidFill>
                  <a:srgbClr val="0070C0"/>
                </a:solidFill>
                <a:effectLst>
                  <a:outerShdw blurRad="38100" dist="38100" dir="2700000" algn="tl">
                    <a:srgbClr val="000000">
                      <a:alpha val="43137"/>
                    </a:srgbClr>
                  </a:outerShdw>
                </a:effectLst>
              </a:rPr>
              <a:t> Time Compression via Atomic Predicates</a:t>
            </a:r>
            <a:endParaRPr lang="en-US" sz="4000" dirty="0"/>
          </a:p>
        </p:txBody>
      </p:sp>
      <p:sp>
        <p:nvSpPr>
          <p:cNvPr id="3" name="Rectangle 2"/>
          <p:cNvSpPr/>
          <p:nvPr/>
        </p:nvSpPr>
        <p:spPr>
          <a:xfrm>
            <a:off x="1859973" y="2369128"/>
            <a:ext cx="1080655" cy="9767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a:stCxn id="3" idx="3"/>
          </p:cNvCxnSpPr>
          <p:nvPr/>
        </p:nvCxnSpPr>
        <p:spPr>
          <a:xfrm>
            <a:off x="2940628" y="2857501"/>
            <a:ext cx="2067790" cy="10390"/>
          </a:xfrm>
          <a:prstGeom prst="line">
            <a:avLst/>
          </a:prstGeom>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3434195" y="3905251"/>
            <a:ext cx="1080655" cy="9767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a:stCxn id="3" idx="2"/>
            <a:endCxn id="7" idx="1"/>
          </p:cNvCxnSpPr>
          <p:nvPr/>
        </p:nvCxnSpPr>
        <p:spPr>
          <a:xfrm>
            <a:off x="2400301" y="3345874"/>
            <a:ext cx="1033894" cy="10477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4576571" y="2977140"/>
            <a:ext cx="852055" cy="1108364"/>
          </a:xfrm>
          <a:prstGeom prst="line">
            <a:avLst/>
          </a:prstGeom>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457201" y="2518065"/>
            <a:ext cx="789709" cy="6788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a:stCxn id="12" idx="6"/>
            <a:endCxn id="3" idx="1"/>
          </p:cNvCxnSpPr>
          <p:nvPr/>
        </p:nvCxnSpPr>
        <p:spPr>
          <a:xfrm>
            <a:off x="1246910" y="2857501"/>
            <a:ext cx="613063"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850202" y="2324778"/>
            <a:ext cx="952505" cy="400110"/>
          </a:xfrm>
          <a:prstGeom prst="rect">
            <a:avLst/>
          </a:prstGeom>
          <a:noFill/>
        </p:spPr>
        <p:txBody>
          <a:bodyPr wrap="none" rtlCol="0">
            <a:spAutoFit/>
          </a:bodyPr>
          <a:lstStyle/>
          <a:p>
            <a:r>
              <a:rPr lang="en-US" sz="2000" dirty="0" smtClean="0"/>
              <a:t>10* </a:t>
            </a:r>
            <a:r>
              <a:rPr lang="en-US" sz="2000" dirty="0">
                <a:solidFill>
                  <a:srgbClr val="FF0000"/>
                </a:solidFill>
              </a:rPr>
              <a:t>{</a:t>
            </a:r>
            <a:r>
              <a:rPr lang="en-US" sz="2000" dirty="0" smtClean="0">
                <a:solidFill>
                  <a:srgbClr val="FF0000"/>
                </a:solidFill>
              </a:rPr>
              <a:t>2</a:t>
            </a:r>
            <a:r>
              <a:rPr lang="en-US" sz="2000" dirty="0">
                <a:solidFill>
                  <a:srgbClr val="FF0000"/>
                </a:solidFill>
              </a:rPr>
              <a:t>}</a:t>
            </a:r>
          </a:p>
        </p:txBody>
      </p:sp>
      <p:cxnSp>
        <p:nvCxnSpPr>
          <p:cNvPr id="29" name="Straight Arrow Connector 28"/>
          <p:cNvCxnSpPr/>
          <p:nvPr/>
        </p:nvCxnSpPr>
        <p:spPr>
          <a:xfrm flipV="1">
            <a:off x="4395353" y="3531322"/>
            <a:ext cx="241922" cy="3384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1850202" y="2882018"/>
            <a:ext cx="1192955" cy="400110"/>
          </a:xfrm>
          <a:prstGeom prst="rect">
            <a:avLst/>
          </a:prstGeom>
          <a:noFill/>
        </p:spPr>
        <p:txBody>
          <a:bodyPr wrap="none" rtlCol="0">
            <a:spAutoFit/>
          </a:bodyPr>
          <a:lstStyle/>
          <a:p>
            <a:r>
              <a:rPr lang="en-US" sz="2000" dirty="0" smtClean="0">
                <a:solidFill>
                  <a:srgbClr val="000000"/>
                </a:solidFill>
              </a:rPr>
              <a:t>1** </a:t>
            </a:r>
            <a:r>
              <a:rPr lang="en-US" sz="2000" dirty="0">
                <a:solidFill>
                  <a:srgbClr val="FF0000"/>
                </a:solidFill>
              </a:rPr>
              <a:t>{</a:t>
            </a:r>
            <a:r>
              <a:rPr lang="en-US" sz="2000" dirty="0" smtClean="0">
                <a:solidFill>
                  <a:srgbClr val="FF0000"/>
                </a:solidFill>
              </a:rPr>
              <a:t>3,4</a:t>
            </a:r>
            <a:r>
              <a:rPr lang="en-US" sz="2000" dirty="0">
                <a:solidFill>
                  <a:srgbClr val="FF0000"/>
                </a:solidFill>
              </a:rPr>
              <a:t>}</a:t>
            </a:r>
            <a:r>
              <a:rPr lang="en-US" sz="2000" dirty="0" smtClean="0">
                <a:solidFill>
                  <a:srgbClr val="FF0000"/>
                </a:solidFill>
              </a:rPr>
              <a:t> </a:t>
            </a:r>
            <a:endParaRPr lang="en-US" sz="2000" dirty="0">
              <a:solidFill>
                <a:srgbClr val="FF0000"/>
              </a:solidFill>
            </a:endParaRPr>
          </a:p>
        </p:txBody>
      </p:sp>
      <p:cxnSp>
        <p:nvCxnSpPr>
          <p:cNvPr id="41" name="Straight Arrow Connector 40"/>
          <p:cNvCxnSpPr/>
          <p:nvPr/>
        </p:nvCxnSpPr>
        <p:spPr>
          <a:xfrm>
            <a:off x="2150210" y="3324638"/>
            <a:ext cx="324650" cy="375897"/>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457200" y="5133109"/>
            <a:ext cx="8364682" cy="1323439"/>
          </a:xfrm>
          <a:prstGeom prst="rect">
            <a:avLst/>
          </a:prstGeom>
          <a:noFill/>
        </p:spPr>
        <p:txBody>
          <a:bodyPr wrap="square" rtlCol="0">
            <a:spAutoFit/>
          </a:bodyPr>
          <a:lstStyle/>
          <a:p>
            <a:r>
              <a:rPr lang="en-US" sz="2000" dirty="0"/>
              <a:t>K</a:t>
            </a:r>
            <a:r>
              <a:rPr lang="en-US" sz="2000" dirty="0" smtClean="0"/>
              <a:t>eys to compression:</a:t>
            </a:r>
          </a:p>
          <a:p>
            <a:pPr marL="285750" indent="-285750">
              <a:buFont typeface="Arial" panose="020B0604020202020204" pitchFamily="34" charset="0"/>
              <a:buChar char="•"/>
            </a:pPr>
            <a:r>
              <a:rPr lang="en-US" sz="2000" dirty="0" smtClean="0">
                <a:solidFill>
                  <a:srgbClr val="FF0000"/>
                </a:solidFill>
              </a:rPr>
              <a:t>Labels</a:t>
            </a:r>
            <a:r>
              <a:rPr lang="en-US" sz="2000" dirty="0" smtClean="0">
                <a:solidFill>
                  <a:srgbClr val="0070C0"/>
                </a:solidFill>
              </a:rPr>
              <a:t> not </a:t>
            </a:r>
            <a:r>
              <a:rPr lang="en-US" sz="2000" dirty="0" smtClean="0"/>
              <a:t>prefixes</a:t>
            </a:r>
            <a:r>
              <a:rPr lang="en-US" sz="2000" dirty="0" smtClean="0">
                <a:solidFill>
                  <a:srgbClr val="0070C0"/>
                </a:solidFill>
              </a:rPr>
              <a:t>: </a:t>
            </a:r>
            <a:r>
              <a:rPr lang="en-US" sz="2000" dirty="0" smtClean="0"/>
              <a:t>Every guard and header set </a:t>
            </a:r>
            <a:r>
              <a:rPr lang="en-US" sz="2000" dirty="0" smtClean="0">
                <a:sym typeface="Wingdings" panose="05000000000000000000" pitchFamily="2" charset="2"/>
              </a:rPr>
              <a:t> set of integers</a:t>
            </a:r>
            <a:endParaRPr lang="en-US" sz="2000" dirty="0" smtClean="0"/>
          </a:p>
          <a:p>
            <a:pPr marL="285750" indent="-285750">
              <a:buFont typeface="Arial" panose="020B0604020202020204" pitchFamily="34" charset="0"/>
              <a:buChar char="•"/>
            </a:pPr>
            <a:r>
              <a:rPr lang="en-US" sz="2000" dirty="0" smtClean="0">
                <a:solidFill>
                  <a:srgbClr val="0070C0"/>
                </a:solidFill>
              </a:rPr>
              <a:t>Propagation: </a:t>
            </a:r>
            <a:r>
              <a:rPr lang="en-US" sz="2000" dirty="0" smtClean="0"/>
              <a:t>On match, do intersection.  No prefix matches!</a:t>
            </a:r>
          </a:p>
          <a:p>
            <a:pPr marL="285750" indent="-285750">
              <a:buFont typeface="Arial" panose="020B0604020202020204" pitchFamily="34" charset="0"/>
              <a:buChar char="•"/>
            </a:pPr>
            <a:r>
              <a:rPr lang="en-US" sz="2000" dirty="0" smtClean="0">
                <a:solidFill>
                  <a:srgbClr val="FF0000"/>
                </a:solidFill>
              </a:rPr>
              <a:t>Limitation:</a:t>
            </a:r>
            <a:r>
              <a:rPr lang="en-US" sz="2000" dirty="0" smtClean="0"/>
              <a:t> Original paper assumes no header rewrites by routers</a:t>
            </a:r>
            <a:endParaRPr lang="en-US" sz="2000" dirty="0"/>
          </a:p>
        </p:txBody>
      </p:sp>
      <p:cxnSp>
        <p:nvCxnSpPr>
          <p:cNvPr id="28" name="Straight Connector 27"/>
          <p:cNvCxnSpPr/>
          <p:nvPr/>
        </p:nvCxnSpPr>
        <p:spPr>
          <a:xfrm>
            <a:off x="4576572" y="4607588"/>
            <a:ext cx="2067790" cy="10390"/>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077920" y="3777516"/>
            <a:ext cx="817853" cy="461665"/>
          </a:xfrm>
          <a:prstGeom prst="rect">
            <a:avLst/>
          </a:prstGeom>
          <a:noFill/>
        </p:spPr>
        <p:txBody>
          <a:bodyPr wrap="none" rtlCol="0">
            <a:spAutoFit/>
          </a:bodyPr>
          <a:lstStyle/>
          <a:p>
            <a:r>
              <a:rPr lang="en-US" sz="2400" dirty="0" smtClean="0">
                <a:solidFill>
                  <a:srgbClr val="00B050"/>
                </a:solidFill>
              </a:rPr>
              <a:t>{3,4}</a:t>
            </a:r>
            <a:endParaRPr lang="en-US" sz="2400" dirty="0">
              <a:solidFill>
                <a:srgbClr val="00B050"/>
              </a:solidFill>
            </a:endParaRPr>
          </a:p>
        </p:txBody>
      </p:sp>
      <p:cxnSp>
        <p:nvCxnSpPr>
          <p:cNvPr id="30" name="Straight Arrow Connector 29"/>
          <p:cNvCxnSpPr/>
          <p:nvPr/>
        </p:nvCxnSpPr>
        <p:spPr>
          <a:xfrm flipV="1">
            <a:off x="4524622" y="4732173"/>
            <a:ext cx="483796" cy="47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2950399" y="2719002"/>
            <a:ext cx="483796" cy="47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3648221" y="3913526"/>
            <a:ext cx="881973" cy="400110"/>
          </a:xfrm>
          <a:prstGeom prst="rect">
            <a:avLst/>
          </a:prstGeom>
          <a:noFill/>
        </p:spPr>
        <p:txBody>
          <a:bodyPr wrap="none" rtlCol="0">
            <a:spAutoFit/>
          </a:bodyPr>
          <a:lstStyle/>
          <a:p>
            <a:r>
              <a:rPr lang="en-US" sz="2000" dirty="0" smtClean="0"/>
              <a:t>10*</a:t>
            </a:r>
            <a:r>
              <a:rPr lang="en-US" sz="2000" dirty="0" smtClean="0">
                <a:solidFill>
                  <a:srgbClr val="FF0000"/>
                </a:solidFill>
              </a:rPr>
              <a:t>{2}</a:t>
            </a:r>
            <a:endParaRPr lang="en-US" sz="2000" dirty="0">
              <a:solidFill>
                <a:srgbClr val="FF0000"/>
              </a:solidFill>
            </a:endParaRPr>
          </a:p>
        </p:txBody>
      </p:sp>
      <p:sp>
        <p:nvSpPr>
          <p:cNvPr id="10" name="Cloud 9"/>
          <p:cNvSpPr/>
          <p:nvPr/>
        </p:nvSpPr>
        <p:spPr>
          <a:xfrm>
            <a:off x="4930416" y="2432874"/>
            <a:ext cx="1360102" cy="849254"/>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5002598" y="4573230"/>
            <a:ext cx="561372" cy="461665"/>
          </a:xfrm>
          <a:prstGeom prst="rect">
            <a:avLst/>
          </a:prstGeom>
          <a:noFill/>
        </p:spPr>
        <p:txBody>
          <a:bodyPr wrap="none" rtlCol="0">
            <a:spAutoFit/>
          </a:bodyPr>
          <a:lstStyle/>
          <a:p>
            <a:r>
              <a:rPr lang="en-US" sz="2400" dirty="0" smtClean="0">
                <a:solidFill>
                  <a:srgbClr val="00B050"/>
                </a:solidFill>
              </a:rPr>
              <a:t>{3}</a:t>
            </a:r>
            <a:endParaRPr lang="en-US" sz="2400" dirty="0">
              <a:solidFill>
                <a:srgbClr val="00B050"/>
              </a:solidFill>
            </a:endParaRPr>
          </a:p>
        </p:txBody>
      </p:sp>
      <mc:AlternateContent xmlns:mc="http://schemas.openxmlformats.org/markup-compatibility/2006" xmlns:a14="http://schemas.microsoft.com/office/drawing/2010/main">
        <mc:Choice Requires="a14">
          <p:sp>
            <p:nvSpPr>
              <p:cNvPr id="34" name="TextBox 33"/>
              <p:cNvSpPr txBox="1"/>
              <p:nvPr/>
            </p:nvSpPr>
            <p:spPr>
              <a:xfrm>
                <a:off x="4436849" y="3121754"/>
                <a:ext cx="463588"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dirty="0" smtClean="0">
                          <a:solidFill>
                            <a:srgbClr val="00B050"/>
                          </a:solidFill>
                          <a:latin typeface="Cambria Math" panose="02040503050406030204" pitchFamily="18" charset="0"/>
                        </a:rPr>
                        <m:t>∅</m:t>
                      </m:r>
                    </m:oMath>
                  </m:oMathPara>
                </a14:m>
                <a:endParaRPr lang="en-US" sz="2400" dirty="0">
                  <a:solidFill>
                    <a:srgbClr val="00B050"/>
                  </a:solidFill>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4436849" y="3121754"/>
                <a:ext cx="463588" cy="461665"/>
              </a:xfrm>
              <a:prstGeom prst="rect">
                <a:avLst/>
              </a:prstGeom>
              <a:blipFill>
                <a:blip r:embed="rId2"/>
                <a:stretch>
                  <a:fillRect b="-6579"/>
                </a:stretch>
              </a:blipFill>
            </p:spPr>
            <p:txBody>
              <a:bodyPr/>
              <a:lstStyle/>
              <a:p>
                <a:r>
                  <a:rPr lang="en-US">
                    <a:noFill/>
                  </a:rPr>
                  <a:t> </a:t>
                </a:r>
              </a:p>
            </p:txBody>
          </p:sp>
        </mc:Fallback>
      </mc:AlternateContent>
      <p:sp>
        <p:nvSpPr>
          <p:cNvPr id="6" name="Rectangle 5"/>
          <p:cNvSpPr/>
          <p:nvPr/>
        </p:nvSpPr>
        <p:spPr>
          <a:xfrm>
            <a:off x="3616334" y="4495964"/>
            <a:ext cx="898516" cy="369332"/>
          </a:xfrm>
          <a:prstGeom prst="rect">
            <a:avLst/>
          </a:prstGeom>
        </p:spPr>
        <p:txBody>
          <a:bodyPr wrap="none">
            <a:spAutoFit/>
          </a:bodyPr>
          <a:lstStyle/>
          <a:p>
            <a:r>
              <a:rPr lang="en-US" dirty="0" smtClean="0"/>
              <a:t>110 </a:t>
            </a:r>
            <a:r>
              <a:rPr lang="en-US" dirty="0">
                <a:solidFill>
                  <a:srgbClr val="FF0000"/>
                </a:solidFill>
              </a:rPr>
              <a:t>{3}</a:t>
            </a:r>
            <a:endParaRPr lang="en-US" dirty="0"/>
          </a:p>
        </p:txBody>
      </p:sp>
    </p:spTree>
    <p:extLst>
      <p:ext uri="{BB962C8B-B14F-4D97-AF65-F5344CB8AC3E}">
        <p14:creationId xmlns:p14="http://schemas.microsoft.com/office/powerpoint/2010/main" val="290896690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168" y="274638"/>
            <a:ext cx="8455655" cy="1143000"/>
          </a:xfrm>
        </p:spPr>
        <p:txBody>
          <a:bodyPr>
            <a:normAutofit/>
          </a:bodyPr>
          <a:lstStyle/>
          <a:p>
            <a:r>
              <a:rPr lang="en-US" b="1" dirty="0" smtClean="0">
                <a:solidFill>
                  <a:srgbClr val="0070C0"/>
                </a:solidFill>
                <a:effectLst>
                  <a:outerShdw blurRad="38100" dist="38100" dir="2700000" algn="tl">
                    <a:srgbClr val="000000">
                      <a:alpha val="43137"/>
                    </a:srgbClr>
                  </a:outerShdw>
                </a:effectLst>
              </a:rPr>
              <a:t>Exploiting Symmetry </a:t>
            </a:r>
            <a:r>
              <a:rPr lang="en-US" dirty="0" smtClean="0"/>
              <a:t>[Plotkin15]</a:t>
            </a:r>
            <a:endParaRPr lang="en-US" dirty="0"/>
          </a:p>
        </p:txBody>
      </p:sp>
      <p:sp>
        <p:nvSpPr>
          <p:cNvPr id="3" name="Content Placeholder 2"/>
          <p:cNvSpPr>
            <a:spLocks noGrp="1"/>
          </p:cNvSpPr>
          <p:nvPr>
            <p:ph idx="1"/>
          </p:nvPr>
        </p:nvSpPr>
        <p:spPr>
          <a:xfrm>
            <a:off x="454169" y="4529470"/>
            <a:ext cx="8165805" cy="1628591"/>
          </a:xfrm>
        </p:spPr>
        <p:txBody>
          <a:bodyPr>
            <a:normAutofit fontScale="70000" lnSpcReduction="20000"/>
          </a:bodyPr>
          <a:lstStyle/>
          <a:p>
            <a:pPr marL="0" indent="0">
              <a:buNone/>
            </a:pPr>
            <a:r>
              <a:rPr lang="en-US" sz="3400" dirty="0" smtClean="0"/>
              <a:t>Can exploit regularities in rules and topology (not headers):</a:t>
            </a:r>
          </a:p>
          <a:p>
            <a:r>
              <a:rPr lang="en-US" sz="3400" dirty="0">
                <a:solidFill>
                  <a:srgbClr val="00B050"/>
                </a:solidFill>
              </a:rPr>
              <a:t>Symmetry Theorem</a:t>
            </a:r>
            <a:r>
              <a:rPr lang="en-US" sz="3400" dirty="0" smtClean="0"/>
              <a:t>: Can reduce fat tree  to “</a:t>
            </a:r>
            <a:r>
              <a:rPr lang="en-US" sz="3400" i="1" dirty="0" smtClean="0"/>
              <a:t>thin tree</a:t>
            </a:r>
            <a:r>
              <a:rPr lang="en-US" sz="3400" dirty="0" smtClean="0"/>
              <a:t>” </a:t>
            </a:r>
            <a:r>
              <a:rPr lang="en-US" sz="3400" dirty="0"/>
              <a:t>using </a:t>
            </a:r>
            <a:r>
              <a:rPr lang="en-US" sz="3400" dirty="0" smtClean="0"/>
              <a:t>a “simulation”  and verify reachability cheaply in latter </a:t>
            </a:r>
            <a:endParaRPr lang="en-US" sz="3400" dirty="0"/>
          </a:p>
          <a:p>
            <a:r>
              <a:rPr lang="en-US" sz="3400" dirty="0" smtClean="0">
                <a:solidFill>
                  <a:srgbClr val="00B050"/>
                </a:solidFill>
              </a:rPr>
              <a:t>Modularity Theorem: </a:t>
            </a:r>
            <a:r>
              <a:rPr lang="en-US" sz="3400" dirty="0" smtClean="0"/>
              <a:t>reuse of parts of switching network</a:t>
            </a:r>
            <a:endParaRPr lang="en-US" sz="3400" dirty="0" smtClean="0">
              <a:solidFill>
                <a:srgbClr val="00B050"/>
              </a:solidFill>
            </a:endParaRPr>
          </a:p>
          <a:p>
            <a:endParaRPr lang="en-US" dirty="0" smtClean="0"/>
          </a:p>
          <a:p>
            <a:endParaRPr lang="en-US" dirty="0" smtClean="0"/>
          </a:p>
          <a:p>
            <a:pPr marL="0" indent="0">
              <a:buNone/>
            </a:pPr>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pic>
        <p:nvPicPr>
          <p:cNvPr id="1026" name="Picture 2" descr="http://storagemojo.com/wp-content/uploads/2008/08/fat_tree_common_datacenter_ne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904" y="1551356"/>
            <a:ext cx="5213868" cy="2487451"/>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4636706" y="2115879"/>
            <a:ext cx="1095154" cy="2052084"/>
          </a:xfrm>
          <a:prstGeom prst="ellipse">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noFill/>
            </a:endParaRPr>
          </a:p>
        </p:txBody>
      </p:sp>
      <p:cxnSp>
        <p:nvCxnSpPr>
          <p:cNvPr id="9" name="Straight Arrow Connector 8"/>
          <p:cNvCxnSpPr>
            <a:stCxn id="4" idx="6"/>
          </p:cNvCxnSpPr>
          <p:nvPr/>
        </p:nvCxnSpPr>
        <p:spPr>
          <a:xfrm>
            <a:off x="5731860" y="3141921"/>
            <a:ext cx="122806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6864223" y="2957255"/>
            <a:ext cx="1342034" cy="400110"/>
          </a:xfrm>
          <a:prstGeom prst="rect">
            <a:avLst/>
          </a:prstGeom>
          <a:noFill/>
        </p:spPr>
        <p:txBody>
          <a:bodyPr wrap="none" rtlCol="0">
            <a:spAutoFit/>
          </a:bodyPr>
          <a:lstStyle/>
          <a:p>
            <a:r>
              <a:rPr lang="en-US" sz="2000" dirty="0" smtClean="0"/>
              <a:t>Modularity</a:t>
            </a:r>
            <a:endParaRPr lang="en-US" sz="2000" dirty="0"/>
          </a:p>
        </p:txBody>
      </p:sp>
      <p:cxnSp>
        <p:nvCxnSpPr>
          <p:cNvPr id="7" name="Straight Arrow Connector 6"/>
          <p:cNvCxnSpPr/>
          <p:nvPr/>
        </p:nvCxnSpPr>
        <p:spPr>
          <a:xfrm>
            <a:off x="2810354" y="1507827"/>
            <a:ext cx="1010093"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3974309" y="1323161"/>
            <a:ext cx="1245854" cy="400110"/>
          </a:xfrm>
          <a:prstGeom prst="rect">
            <a:avLst/>
          </a:prstGeom>
          <a:noFill/>
        </p:spPr>
        <p:txBody>
          <a:bodyPr wrap="none" rtlCol="0">
            <a:spAutoFit/>
          </a:bodyPr>
          <a:lstStyle/>
          <a:p>
            <a:r>
              <a:rPr lang="en-US" sz="2000" dirty="0" smtClean="0"/>
              <a:t>Symmetry</a:t>
            </a:r>
            <a:endParaRPr lang="en-US" sz="2000" dirty="0"/>
          </a:p>
        </p:txBody>
      </p:sp>
    </p:spTree>
    <p:extLst>
      <p:ext uri="{BB962C8B-B14F-4D97-AF65-F5344CB8AC3E}">
        <p14:creationId xmlns:p14="http://schemas.microsoft.com/office/powerpoint/2010/main" val="18021475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additive="base">
                                        <p:cTn id="2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500" fill="hold"/>
                                        <p:tgtEl>
                                          <p:spTgt spid="4"/>
                                        </p:tgtEl>
                                        <p:attrNameLst>
                                          <p:attrName>ppt_x</p:attrName>
                                        </p:attrNameLst>
                                      </p:cBhvr>
                                      <p:tavLst>
                                        <p:tav tm="0">
                                          <p:val>
                                            <p:strVal val="#ppt_x"/>
                                          </p:val>
                                        </p:tav>
                                        <p:tav tm="100000">
                                          <p:val>
                                            <p:strVal val="#ppt_x"/>
                                          </p:val>
                                        </p:tav>
                                      </p:tavLst>
                                    </p:anim>
                                    <p:anim calcmode="lin" valueType="num">
                                      <p:cBhvr additive="base">
                                        <p:cTn id="34" dur="500" fill="hold"/>
                                        <p:tgtEl>
                                          <p:spTgt spid="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additive="base">
                                        <p:cTn id="41" dur="500" fill="hold"/>
                                        <p:tgtEl>
                                          <p:spTgt spid="30"/>
                                        </p:tgtEl>
                                        <p:attrNameLst>
                                          <p:attrName>ppt_x</p:attrName>
                                        </p:attrNameLst>
                                      </p:cBhvr>
                                      <p:tavLst>
                                        <p:tav tm="0">
                                          <p:val>
                                            <p:strVal val="#ppt_x"/>
                                          </p:val>
                                        </p:tav>
                                        <p:tav tm="100000">
                                          <p:val>
                                            <p:strVal val="#ppt_x"/>
                                          </p:val>
                                        </p:tav>
                                      </p:tavLst>
                                    </p:anim>
                                    <p:anim calcmode="lin" valueType="num">
                                      <p:cBhvr additive="base">
                                        <p:cTn id="42"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30" grpId="0"/>
      <p:bldP spid="11"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B891A"/>
                </a:solidFill>
              </a:rPr>
              <a:t>DATA PLANE VERIFICATION: ADDING FUNCTIONALITY</a:t>
            </a:r>
            <a:endParaRPr lang="en-US" dirty="0">
              <a:solidFill>
                <a:srgbClr val="0B891A"/>
              </a:solidFill>
            </a:endParaRPr>
          </a:p>
        </p:txBody>
      </p:sp>
      <p:sp>
        <p:nvSpPr>
          <p:cNvPr id="6" name="Rectangle 5"/>
          <p:cNvSpPr/>
          <p:nvPr/>
        </p:nvSpPr>
        <p:spPr>
          <a:xfrm>
            <a:off x="722313" y="422870"/>
            <a:ext cx="4572000" cy="2862322"/>
          </a:xfrm>
          <a:prstGeom prst="rect">
            <a:avLst/>
          </a:prstGeom>
        </p:spPr>
        <p:txBody>
          <a:bodyPr>
            <a:spAutoFit/>
          </a:bodyPr>
          <a:lstStyle/>
          <a:p>
            <a:pPr defTabSz="914400"/>
            <a:r>
              <a:rPr lang="en-US" dirty="0">
                <a:solidFill>
                  <a:schemeClr val="bg1">
                    <a:lumMod val="85000"/>
                  </a:schemeClr>
                </a:solidFill>
              </a:rPr>
              <a:t>Introduction to Formal Methods</a:t>
            </a:r>
          </a:p>
          <a:p>
            <a:pPr defTabSz="914400"/>
            <a:r>
              <a:rPr lang="en-US" dirty="0">
                <a:solidFill>
                  <a:srgbClr val="00B050"/>
                </a:solidFill>
              </a:rPr>
              <a:t>Data Plane Verification</a:t>
            </a:r>
          </a:p>
          <a:p>
            <a:pPr marL="285750" indent="-285750">
              <a:buFont typeface="Arial" panose="020B0604020202020204" pitchFamily="34" charset="0"/>
              <a:buChar char="•"/>
            </a:pPr>
            <a:r>
              <a:rPr lang="en-US" dirty="0"/>
              <a:t>One counterexample</a:t>
            </a:r>
          </a:p>
          <a:p>
            <a:pPr marL="285750" indent="-285750">
              <a:buFont typeface="Arial" panose="020B0604020202020204" pitchFamily="34" charset="0"/>
              <a:buChar char="•"/>
            </a:pPr>
            <a:r>
              <a:rPr lang="en-US" dirty="0"/>
              <a:t>All counterexamples</a:t>
            </a:r>
          </a:p>
          <a:p>
            <a:pPr marL="285750" indent="-285750">
              <a:buFont typeface="Arial" panose="020B0604020202020204" pitchFamily="34" charset="0"/>
              <a:buChar char="•"/>
            </a:pPr>
            <a:r>
              <a:rPr lang="en-US" dirty="0"/>
              <a:t>Optimizations</a:t>
            </a:r>
          </a:p>
          <a:p>
            <a:pPr marL="285750" indent="-285750">
              <a:buFont typeface="Arial" panose="020B0604020202020204" pitchFamily="34" charset="0"/>
              <a:buChar char="•"/>
            </a:pPr>
            <a:r>
              <a:rPr lang="en-US" b="1" dirty="0">
                <a:solidFill>
                  <a:srgbClr val="0B891A"/>
                </a:solidFill>
              </a:rPr>
              <a:t>Adding Functionality</a:t>
            </a:r>
          </a:p>
          <a:p>
            <a:pPr defTabSz="914400"/>
            <a:r>
              <a:rPr lang="en-US" dirty="0">
                <a:solidFill>
                  <a:schemeClr val="bg1">
                    <a:lumMod val="85000"/>
                  </a:schemeClr>
                </a:solidFill>
              </a:rPr>
              <a:t>Data Plane Testing</a:t>
            </a:r>
          </a:p>
          <a:p>
            <a:pPr defTabSz="914400"/>
            <a:r>
              <a:rPr lang="en-US" dirty="0">
                <a:solidFill>
                  <a:schemeClr val="bg1">
                    <a:lumMod val="85000"/>
                  </a:schemeClr>
                </a:solidFill>
              </a:rPr>
              <a:t>Control Plane Verification</a:t>
            </a:r>
          </a:p>
          <a:p>
            <a:pPr defTabSz="914400"/>
            <a:r>
              <a:rPr lang="en-US" dirty="0">
                <a:solidFill>
                  <a:schemeClr val="bg1">
                    <a:lumMod val="75000"/>
                  </a:schemeClr>
                </a:solidFill>
              </a:rPr>
              <a:t>Control Plane Testing</a:t>
            </a:r>
          </a:p>
          <a:p>
            <a:pPr defTabSz="914400"/>
            <a:r>
              <a:rPr lang="en-US" dirty="0">
                <a:solidFill>
                  <a:schemeClr val="bg1">
                    <a:lumMod val="75000"/>
                  </a:schemeClr>
                </a:solidFill>
              </a:rPr>
              <a:t>Synthesis, Semantics</a:t>
            </a:r>
          </a:p>
        </p:txBody>
      </p:sp>
    </p:spTree>
    <p:extLst>
      <p:ext uri="{BB962C8B-B14F-4D97-AF65-F5344CB8AC3E}">
        <p14:creationId xmlns:p14="http://schemas.microsoft.com/office/powerpoint/2010/main" val="20700417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rgbClr val="0070C0"/>
                </a:solidFill>
                <a:effectLst>
                  <a:outerShdw blurRad="38100" dist="38100" dir="2700000" algn="tl">
                    <a:srgbClr val="000000">
                      <a:alpha val="43137"/>
                    </a:srgbClr>
                  </a:outerShdw>
                </a:effectLst>
              </a:rPr>
              <a:t>Improving Functionality</a:t>
            </a:r>
            <a:endParaRPr lang="en-US" sz="4000" b="1"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a:t>Support for dynamic networks and imperfect specifications  (NOD)</a:t>
            </a:r>
          </a:p>
          <a:p>
            <a:pPr lvl="1"/>
            <a:r>
              <a:rPr lang="en-US" dirty="0"/>
              <a:t>HSA only static specifications, static </a:t>
            </a:r>
            <a:r>
              <a:rPr lang="en-US" dirty="0" smtClean="0"/>
              <a:t>routers</a:t>
            </a:r>
          </a:p>
          <a:p>
            <a:r>
              <a:rPr lang="en-US" dirty="0" smtClean="0"/>
              <a:t>Support </a:t>
            </a:r>
            <a:r>
              <a:rPr lang="en-US" dirty="0"/>
              <a:t>for Quantities (</a:t>
            </a:r>
            <a:r>
              <a:rPr lang="en-US" dirty="0" smtClean="0"/>
              <a:t>Sung09)</a:t>
            </a:r>
            <a:endParaRPr lang="en-US" dirty="0"/>
          </a:p>
          <a:p>
            <a:pPr lvl="1"/>
            <a:r>
              <a:rPr lang="en-US" dirty="0"/>
              <a:t>HSA only verifies Boolean </a:t>
            </a:r>
            <a:r>
              <a:rPr lang="en-US" dirty="0" smtClean="0"/>
              <a:t>properties</a:t>
            </a:r>
          </a:p>
          <a:p>
            <a:r>
              <a:rPr lang="en-US" dirty="0" smtClean="0"/>
              <a:t>Support for </a:t>
            </a:r>
            <a:r>
              <a:rPr lang="en-US" dirty="0" err="1" smtClean="0"/>
              <a:t>Stateful</a:t>
            </a:r>
            <a:r>
              <a:rPr lang="en-US" dirty="0" smtClean="0"/>
              <a:t> boxes</a:t>
            </a:r>
          </a:p>
          <a:p>
            <a:pPr lvl="1"/>
            <a:r>
              <a:rPr lang="en-US" dirty="0" smtClean="0"/>
              <a:t>HSA does not handle </a:t>
            </a:r>
            <a:r>
              <a:rPr lang="en-US" dirty="0" err="1" smtClean="0"/>
              <a:t>stateful</a:t>
            </a:r>
            <a:r>
              <a:rPr lang="en-US" dirty="0" smtClean="0"/>
              <a:t> boxes like NAT etc.</a:t>
            </a:r>
          </a:p>
          <a:p>
            <a:pPr lvl="1"/>
            <a:endParaRPr lang="en-US" dirty="0"/>
          </a:p>
        </p:txBody>
      </p:sp>
    </p:spTree>
    <p:extLst>
      <p:ext uri="{BB962C8B-B14F-4D97-AF65-F5344CB8AC3E}">
        <p14:creationId xmlns:p14="http://schemas.microsoft.com/office/powerpoint/2010/main" val="218079635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976" y="274638"/>
            <a:ext cx="8366561" cy="1143000"/>
          </a:xfrm>
        </p:spPr>
        <p:txBody>
          <a:bodyPr>
            <a:normAutofit fontScale="90000"/>
          </a:bodyPr>
          <a:lstStyle/>
          <a:p>
            <a:r>
              <a:rPr lang="en-US" b="1" dirty="0" smtClean="0">
                <a:solidFill>
                  <a:srgbClr val="0070C0"/>
                </a:solidFill>
                <a:effectLst>
                  <a:outerShdw blurRad="38100" dist="38100" dir="2700000" algn="tl">
                    <a:srgbClr val="000000">
                      <a:alpha val="43137"/>
                    </a:srgbClr>
                  </a:outerShdw>
                </a:effectLst>
              </a:rPr>
              <a:t>Dynamic Networks: </a:t>
            </a:r>
            <a:br>
              <a:rPr lang="en-US" b="1" dirty="0" smtClean="0">
                <a:solidFill>
                  <a:srgbClr val="0070C0"/>
                </a:solidFill>
                <a:effectLst>
                  <a:outerShdw blurRad="38100" dist="38100" dir="2700000" algn="tl">
                    <a:srgbClr val="000000">
                      <a:alpha val="43137"/>
                    </a:srgbClr>
                  </a:outerShdw>
                </a:effectLst>
              </a:rPr>
            </a:br>
            <a:r>
              <a:rPr lang="en-US" b="1" dirty="0" smtClean="0">
                <a:solidFill>
                  <a:srgbClr val="0070C0"/>
                </a:solidFill>
                <a:effectLst>
                  <a:outerShdw blurRad="38100" dist="38100" dir="2700000" algn="tl">
                    <a:srgbClr val="000000">
                      <a:alpha val="43137"/>
                    </a:srgbClr>
                  </a:outerShdw>
                </a:effectLst>
              </a:rPr>
              <a:t>Network Optimized </a:t>
            </a:r>
            <a:r>
              <a:rPr lang="en-US" b="1" dirty="0" err="1" smtClean="0">
                <a:solidFill>
                  <a:srgbClr val="0070C0"/>
                </a:solidFill>
                <a:effectLst>
                  <a:outerShdw blurRad="38100" dist="38100" dir="2700000" algn="tl">
                    <a:srgbClr val="000000">
                      <a:alpha val="43137"/>
                    </a:srgbClr>
                  </a:outerShdw>
                </a:effectLst>
              </a:rPr>
              <a:t>Datalog</a:t>
            </a:r>
            <a:r>
              <a:rPr lang="en-US" b="1" dirty="0">
                <a:solidFill>
                  <a:srgbClr val="0070C0"/>
                </a:solidFill>
                <a:effectLst>
                  <a:outerShdw blurRad="38100" dist="38100" dir="2700000" algn="tl">
                    <a:srgbClr val="000000">
                      <a:alpha val="43137"/>
                    </a:srgbClr>
                  </a:outerShdw>
                </a:effectLst>
              </a:rPr>
              <a:t> </a:t>
            </a:r>
            <a:r>
              <a:rPr lang="en-US" dirty="0" smtClean="0"/>
              <a:t>[Lopes15</a:t>
            </a:r>
            <a:r>
              <a:rPr lang="en-US" dirty="0"/>
              <a:t>]</a:t>
            </a:r>
            <a:r>
              <a:rPr lang="en-US" dirty="0" smtClean="0"/>
              <a:t> </a:t>
            </a:r>
            <a:endParaRPr lang="en-US" dirty="0"/>
          </a:p>
        </p:txBody>
      </p:sp>
      <p:sp>
        <p:nvSpPr>
          <p:cNvPr id="3" name="Content Placeholder 2"/>
          <p:cNvSpPr>
            <a:spLocks noGrp="1"/>
          </p:cNvSpPr>
          <p:nvPr>
            <p:ph idx="1"/>
          </p:nvPr>
        </p:nvSpPr>
        <p:spPr>
          <a:xfrm>
            <a:off x="457200" y="1577341"/>
            <a:ext cx="8435340" cy="4899660"/>
          </a:xfrm>
        </p:spPr>
        <p:txBody>
          <a:bodyPr>
            <a:normAutofit/>
          </a:bodyPr>
          <a:lstStyle/>
          <a:p>
            <a:r>
              <a:rPr lang="en-US" sz="2800" dirty="0"/>
              <a:t>C</a:t>
            </a:r>
            <a:r>
              <a:rPr lang="en-US" sz="2800" dirty="0" smtClean="0"/>
              <a:t>lassical model checking provides languages based on temporal logic to specify a variety of properties</a:t>
            </a:r>
            <a:endParaRPr lang="en-US" sz="2800" dirty="0"/>
          </a:p>
          <a:p>
            <a:pPr marL="342900" lvl="1" indent="-342900">
              <a:buSzPct val="100000"/>
              <a:buFont typeface="Arial"/>
              <a:buChar char="•"/>
            </a:pPr>
            <a:r>
              <a:rPr lang="en-US" dirty="0" smtClean="0"/>
              <a:t>Header Space hard codes some properties </a:t>
            </a:r>
          </a:p>
          <a:p>
            <a:pPr marL="342900" lvl="1" indent="-342900">
              <a:buSzPct val="100000"/>
              <a:buFont typeface="Arial"/>
              <a:buChar char="•"/>
            </a:pPr>
            <a:r>
              <a:rPr lang="en-US" dirty="0" smtClean="0"/>
              <a:t>Classical verification tools compute only 1 solution</a:t>
            </a:r>
          </a:p>
          <a:p>
            <a:pPr marL="342900" lvl="1" indent="-342900">
              <a:buSzPct val="100000"/>
              <a:buFont typeface="Arial"/>
              <a:buChar char="•"/>
            </a:pPr>
            <a:r>
              <a:rPr lang="en-US" dirty="0" err="1" smtClean="0"/>
              <a:t>Datalog</a:t>
            </a:r>
            <a:r>
              <a:rPr lang="en-US" dirty="0" smtClean="0"/>
              <a:t> computes all but was inefficient.  Had to redo </a:t>
            </a:r>
            <a:r>
              <a:rPr lang="en-US" dirty="0" err="1" smtClean="0"/>
              <a:t>Datalog</a:t>
            </a:r>
            <a:r>
              <a:rPr lang="en-US" dirty="0" smtClean="0"/>
              <a:t> engine</a:t>
            </a:r>
            <a:r>
              <a:rPr lang="en-US" dirty="0" smtClean="0">
                <a:sym typeface="Wingdings" panose="05000000000000000000" pitchFamily="2" charset="2"/>
              </a:rPr>
              <a:t>  </a:t>
            </a:r>
            <a:endParaRPr lang="en-US" dirty="0"/>
          </a:p>
        </p:txBody>
      </p:sp>
      <p:sp>
        <p:nvSpPr>
          <p:cNvPr id="5" name="Rectangle 5"/>
          <p:cNvSpPr>
            <a:spLocks noChangeArrowheads="1"/>
          </p:cNvSpPr>
          <p:nvPr/>
        </p:nvSpPr>
        <p:spPr bwMode="auto">
          <a:xfrm>
            <a:off x="611976" y="5040471"/>
            <a:ext cx="8023860" cy="131587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nchor="ctr"/>
          <a:lstStyle/>
          <a:p>
            <a:r>
              <a:rPr lang="en-US" sz="2400" dirty="0" err="1" smtClean="0">
                <a:solidFill>
                  <a:schemeClr val="bg1"/>
                </a:solidFill>
              </a:rPr>
              <a:t>Datalog</a:t>
            </a:r>
            <a:r>
              <a:rPr lang="en-US" sz="2400" dirty="0" smtClean="0">
                <a:solidFill>
                  <a:schemeClr val="bg1"/>
                </a:solidFill>
              </a:rPr>
              <a:t> nearly as fast as HSA but much more expressive </a:t>
            </a:r>
            <a:endParaRPr lang="en-US" sz="2400" dirty="0">
              <a:solidFill>
                <a:schemeClr val="bg1"/>
              </a:solidFill>
            </a:endParaRPr>
          </a:p>
          <a:p>
            <a:r>
              <a:rPr lang="en-US" sz="2400" dirty="0" smtClean="0">
                <a:solidFill>
                  <a:schemeClr val="bg1"/>
                </a:solidFill>
              </a:rPr>
              <a:t>Included in Z3. Being used to check Azure configurations</a:t>
            </a:r>
            <a:endParaRPr lang="en-US" sz="2400" dirty="0">
              <a:solidFill>
                <a:schemeClr val="bg1"/>
              </a:solidFill>
            </a:endParaRPr>
          </a:p>
        </p:txBody>
      </p:sp>
    </p:spTree>
    <p:extLst>
      <p:ext uri="{BB962C8B-B14F-4D97-AF65-F5344CB8AC3E}">
        <p14:creationId xmlns:p14="http://schemas.microsoft.com/office/powerpoint/2010/main" val="32193312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rgbClr val="0070C0"/>
                </a:solidFill>
                <a:effectLst>
                  <a:outerShdw blurRad="38100" dist="38100" dir="2700000" algn="tl">
                    <a:srgbClr val="000000">
                      <a:alpha val="43137"/>
                    </a:srgbClr>
                  </a:outerShdw>
                </a:effectLst>
              </a:rPr>
              <a:t>Quantitative Verification </a:t>
            </a:r>
            <a:r>
              <a:rPr lang="en-US" sz="4000" dirty="0" smtClean="0"/>
              <a:t>[Sung 09</a:t>
            </a:r>
            <a:r>
              <a:rPr lang="en-US" sz="4000" dirty="0"/>
              <a:t>]</a:t>
            </a:r>
          </a:p>
        </p:txBody>
      </p:sp>
      <p:sp>
        <p:nvSpPr>
          <p:cNvPr id="3" name="Content Placeholder 2"/>
          <p:cNvSpPr>
            <a:spLocks noGrp="1"/>
          </p:cNvSpPr>
          <p:nvPr>
            <p:ph idx="1"/>
          </p:nvPr>
        </p:nvSpPr>
        <p:spPr>
          <a:xfrm>
            <a:off x="457200" y="1600201"/>
            <a:ext cx="8686800" cy="4343400"/>
          </a:xfrm>
        </p:spPr>
        <p:txBody>
          <a:bodyPr/>
          <a:lstStyle/>
          <a:p>
            <a:r>
              <a:rPr lang="en-US" sz="2800" dirty="0" smtClean="0"/>
              <a:t>Extends verification to non Boolean quantities such as Class of Service</a:t>
            </a:r>
          </a:p>
          <a:p>
            <a:r>
              <a:rPr lang="en-US" sz="2800" dirty="0" smtClean="0"/>
              <a:t>Especially important in ISPs: differential treatment of traffic, marking, queues, rates</a:t>
            </a:r>
          </a:p>
          <a:p>
            <a:r>
              <a:rPr lang="en-US" sz="2800" dirty="0" smtClean="0"/>
              <a:t>Finds all class of service treatments for any flow F a user queries for.</a:t>
            </a:r>
          </a:p>
          <a:p>
            <a:r>
              <a:rPr lang="en-US" sz="2800" dirty="0" smtClean="0"/>
              <a:t>Like reachability, accumulate </a:t>
            </a:r>
            <a:r>
              <a:rPr lang="en-US" sz="2800" dirty="0" err="1" smtClean="0"/>
              <a:t>QoS</a:t>
            </a:r>
            <a:r>
              <a:rPr lang="en-US" sz="2800" dirty="0" smtClean="0"/>
              <a:t> actions in path</a:t>
            </a:r>
          </a:p>
          <a:p>
            <a:r>
              <a:rPr lang="en-US" sz="2800" dirty="0" smtClean="0"/>
              <a:t>Uses BDDs to model </a:t>
            </a:r>
            <a:r>
              <a:rPr lang="en-US" sz="2800" dirty="0" err="1" smtClean="0"/>
              <a:t>QoS</a:t>
            </a:r>
            <a:r>
              <a:rPr lang="en-US" sz="2800" dirty="0" smtClean="0"/>
              <a:t> ACLs.  Finds bugs based on </a:t>
            </a:r>
            <a:r>
              <a:rPr lang="en-US" sz="2800" dirty="0" err="1" smtClean="0"/>
              <a:t>QoS</a:t>
            </a:r>
            <a:r>
              <a:rPr lang="en-US" sz="2800" dirty="0" smtClean="0"/>
              <a:t> “beliefs” </a:t>
            </a:r>
            <a:endParaRPr lang="en-US" sz="2800" dirty="0"/>
          </a:p>
        </p:txBody>
      </p:sp>
    </p:spTree>
    <p:extLst>
      <p:ext uri="{BB962C8B-B14F-4D97-AF65-F5344CB8AC3E}">
        <p14:creationId xmlns:p14="http://schemas.microsoft.com/office/powerpoint/2010/main" val="370648245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465" name="Line 233"/>
          <p:cNvSpPr>
            <a:spLocks noChangeShapeType="1"/>
          </p:cNvSpPr>
          <p:nvPr/>
        </p:nvSpPr>
        <p:spPr bwMode="auto">
          <a:xfrm flipH="1">
            <a:off x="7010400" y="2514600"/>
            <a:ext cx="1295400" cy="0"/>
          </a:xfrm>
          <a:prstGeom prst="line">
            <a:avLst/>
          </a:prstGeom>
          <a:noFill/>
          <a:ln w="28575">
            <a:solidFill>
              <a:srgbClr val="000080"/>
            </a:solidFill>
            <a:round/>
            <a:headEnd/>
            <a:tailEnd type="triangle" w="med" len="med"/>
          </a:ln>
          <a:effectLst/>
        </p:spPr>
        <p:txBody>
          <a:bodyPr lIns="90000" tIns="46800" rIns="90000" bIns="46800">
            <a:spAutoFit/>
          </a:bodyPr>
          <a:lstStyle/>
          <a:p>
            <a:endParaRPr lang="en-US"/>
          </a:p>
        </p:txBody>
      </p:sp>
      <p:sp>
        <p:nvSpPr>
          <p:cNvPr id="95466" name="Line 234"/>
          <p:cNvSpPr>
            <a:spLocks noChangeShapeType="1"/>
          </p:cNvSpPr>
          <p:nvPr/>
        </p:nvSpPr>
        <p:spPr bwMode="auto">
          <a:xfrm flipH="1">
            <a:off x="7010400" y="3124200"/>
            <a:ext cx="1295400" cy="0"/>
          </a:xfrm>
          <a:prstGeom prst="line">
            <a:avLst/>
          </a:prstGeom>
          <a:noFill/>
          <a:ln w="28575">
            <a:solidFill>
              <a:srgbClr val="000080"/>
            </a:solidFill>
            <a:round/>
            <a:headEnd/>
            <a:tailEnd type="triangle" w="med" len="med"/>
          </a:ln>
          <a:effectLst/>
        </p:spPr>
        <p:txBody>
          <a:bodyPr lIns="90000" tIns="46800" rIns="90000" bIns="46800">
            <a:spAutoFit/>
          </a:bodyPr>
          <a:lstStyle/>
          <a:p>
            <a:endParaRPr lang="en-US"/>
          </a:p>
        </p:txBody>
      </p:sp>
      <p:sp>
        <p:nvSpPr>
          <p:cNvPr id="95467" name="Line 235"/>
          <p:cNvSpPr>
            <a:spLocks noChangeShapeType="1"/>
          </p:cNvSpPr>
          <p:nvPr/>
        </p:nvSpPr>
        <p:spPr bwMode="auto">
          <a:xfrm flipH="1">
            <a:off x="7010400" y="3733800"/>
            <a:ext cx="1295400" cy="0"/>
          </a:xfrm>
          <a:prstGeom prst="line">
            <a:avLst/>
          </a:prstGeom>
          <a:noFill/>
          <a:ln w="28575">
            <a:solidFill>
              <a:srgbClr val="000080"/>
            </a:solidFill>
            <a:round/>
            <a:headEnd/>
            <a:tailEnd type="triangle" w="med" len="med"/>
          </a:ln>
          <a:effectLst/>
        </p:spPr>
        <p:txBody>
          <a:bodyPr lIns="90000" tIns="46800" rIns="90000" bIns="46800">
            <a:spAutoFit/>
          </a:bodyPr>
          <a:lstStyle/>
          <a:p>
            <a:endParaRPr lang="en-US"/>
          </a:p>
        </p:txBody>
      </p:sp>
      <p:sp>
        <p:nvSpPr>
          <p:cNvPr id="95468" name="Text Box 236"/>
          <p:cNvSpPr txBox="1">
            <a:spLocks noChangeArrowheads="1"/>
          </p:cNvSpPr>
          <p:nvPr/>
        </p:nvSpPr>
        <p:spPr bwMode="auto">
          <a:xfrm>
            <a:off x="8229600" y="2286000"/>
            <a:ext cx="609600" cy="457200"/>
          </a:xfrm>
          <a:prstGeom prst="rect">
            <a:avLst/>
          </a:prstGeom>
          <a:noFill/>
          <a:ln w="28575">
            <a:noFill/>
            <a:miter lim="800000"/>
            <a:headEnd/>
            <a:tailEnd/>
          </a:ln>
          <a:effectLst/>
        </p:spPr>
        <p:txBody>
          <a:bodyPr lIns="90000" tIns="46800" rIns="90000" bIns="46800">
            <a:spAutoFit/>
          </a:bodyPr>
          <a:lstStyle/>
          <a:p>
            <a:pPr>
              <a:spcBef>
                <a:spcPct val="50000"/>
              </a:spcBef>
            </a:pPr>
            <a:r>
              <a:rPr lang="en-US" altLang="zh-TW" sz="2400" b="1">
                <a:solidFill>
                  <a:schemeClr val="tx2"/>
                </a:solidFill>
                <a:latin typeface="Times New Roman" pitchFamily="18" charset="0"/>
              </a:rPr>
              <a:t>Q1</a:t>
            </a:r>
          </a:p>
        </p:txBody>
      </p:sp>
      <p:sp>
        <p:nvSpPr>
          <p:cNvPr id="95469" name="Text Box 237"/>
          <p:cNvSpPr txBox="1">
            <a:spLocks noChangeArrowheads="1"/>
          </p:cNvSpPr>
          <p:nvPr/>
        </p:nvSpPr>
        <p:spPr bwMode="auto">
          <a:xfrm>
            <a:off x="8229600" y="2895600"/>
            <a:ext cx="609600" cy="457200"/>
          </a:xfrm>
          <a:prstGeom prst="rect">
            <a:avLst/>
          </a:prstGeom>
          <a:noFill/>
          <a:ln w="28575">
            <a:noFill/>
            <a:miter lim="800000"/>
            <a:headEnd/>
            <a:tailEnd/>
          </a:ln>
          <a:effectLst/>
        </p:spPr>
        <p:txBody>
          <a:bodyPr lIns="90000" tIns="46800" rIns="90000" bIns="46800">
            <a:spAutoFit/>
          </a:bodyPr>
          <a:lstStyle/>
          <a:p>
            <a:pPr>
              <a:spcBef>
                <a:spcPct val="50000"/>
              </a:spcBef>
            </a:pPr>
            <a:r>
              <a:rPr lang="en-US" altLang="zh-TW" sz="2400" b="1">
                <a:solidFill>
                  <a:schemeClr val="tx2"/>
                </a:solidFill>
                <a:latin typeface="Times New Roman" pitchFamily="18" charset="0"/>
              </a:rPr>
              <a:t>Q2</a:t>
            </a:r>
          </a:p>
        </p:txBody>
      </p:sp>
      <p:sp>
        <p:nvSpPr>
          <p:cNvPr id="95470" name="Text Box 238"/>
          <p:cNvSpPr txBox="1">
            <a:spLocks noChangeArrowheads="1"/>
          </p:cNvSpPr>
          <p:nvPr/>
        </p:nvSpPr>
        <p:spPr bwMode="auto">
          <a:xfrm>
            <a:off x="8229600" y="3505200"/>
            <a:ext cx="609600" cy="457200"/>
          </a:xfrm>
          <a:prstGeom prst="rect">
            <a:avLst/>
          </a:prstGeom>
          <a:noFill/>
          <a:ln w="28575">
            <a:noFill/>
            <a:miter lim="800000"/>
            <a:headEnd/>
            <a:tailEnd/>
          </a:ln>
          <a:effectLst/>
        </p:spPr>
        <p:txBody>
          <a:bodyPr lIns="90000" tIns="46800" rIns="90000" bIns="46800">
            <a:spAutoFit/>
          </a:bodyPr>
          <a:lstStyle/>
          <a:p>
            <a:pPr>
              <a:spcBef>
                <a:spcPct val="50000"/>
              </a:spcBef>
            </a:pPr>
            <a:r>
              <a:rPr lang="en-US" altLang="zh-TW" sz="2400" b="1">
                <a:solidFill>
                  <a:schemeClr val="tx2"/>
                </a:solidFill>
                <a:latin typeface="Times New Roman" pitchFamily="18" charset="0"/>
              </a:rPr>
              <a:t>Q3</a:t>
            </a:r>
          </a:p>
        </p:txBody>
      </p:sp>
      <p:sp>
        <p:nvSpPr>
          <p:cNvPr id="95249" name="AutoShape 17"/>
          <p:cNvSpPr>
            <a:spLocks noChangeArrowheads="1"/>
          </p:cNvSpPr>
          <p:nvPr/>
        </p:nvSpPr>
        <p:spPr bwMode="auto">
          <a:xfrm>
            <a:off x="4572000" y="1828800"/>
            <a:ext cx="4267200" cy="2133600"/>
          </a:xfrm>
          <a:prstGeom prst="roundRect">
            <a:avLst>
              <a:gd name="adj" fmla="val 16667"/>
            </a:avLst>
          </a:prstGeom>
          <a:noFill/>
          <a:ln w="28575">
            <a:solidFill>
              <a:srgbClr val="000000"/>
            </a:solidFill>
            <a:round/>
            <a:headEnd/>
            <a:tailEnd/>
          </a:ln>
          <a:effectLst/>
        </p:spPr>
        <p:txBody>
          <a:bodyPr lIns="90000" tIns="46800" rIns="90000" bIns="46800" anchor="ctr">
            <a:spAutoFit/>
          </a:bodyPr>
          <a:lstStyle/>
          <a:p>
            <a:endParaRPr lang="en-US"/>
          </a:p>
        </p:txBody>
      </p:sp>
      <p:sp>
        <p:nvSpPr>
          <p:cNvPr id="95471" name="Text Box 239"/>
          <p:cNvSpPr txBox="1">
            <a:spLocks noChangeArrowheads="1"/>
          </p:cNvSpPr>
          <p:nvPr/>
        </p:nvSpPr>
        <p:spPr bwMode="auto">
          <a:xfrm>
            <a:off x="6400800" y="1600200"/>
            <a:ext cx="381000" cy="365125"/>
          </a:xfrm>
          <a:prstGeom prst="rect">
            <a:avLst/>
          </a:prstGeom>
          <a:solidFill>
            <a:schemeClr val="bg1"/>
          </a:solidFill>
          <a:ln w="28575">
            <a:noFill/>
            <a:miter lim="800000"/>
            <a:headEnd/>
            <a:tailEnd/>
          </a:ln>
          <a:effectLst/>
        </p:spPr>
        <p:txBody>
          <a:bodyPr lIns="90000" tIns="0" rIns="90000" bIns="0">
            <a:spAutoFit/>
          </a:bodyPr>
          <a:lstStyle/>
          <a:p>
            <a:pPr algn="ctr">
              <a:spcBef>
                <a:spcPct val="50000"/>
              </a:spcBef>
            </a:pPr>
            <a:r>
              <a:rPr lang="en-US" altLang="zh-TW" sz="2400">
                <a:solidFill>
                  <a:schemeClr val="tx2"/>
                </a:solidFill>
                <a:latin typeface="Times New Roman" pitchFamily="18" charset="0"/>
              </a:rPr>
              <a:t>Q</a:t>
            </a:r>
          </a:p>
        </p:txBody>
      </p:sp>
      <p:sp>
        <p:nvSpPr>
          <p:cNvPr id="95234" name="Rectangle 2"/>
          <p:cNvSpPr>
            <a:spLocks noGrp="1" noChangeArrowheads="1"/>
          </p:cNvSpPr>
          <p:nvPr>
            <p:ph type="title"/>
          </p:nvPr>
        </p:nvSpPr>
        <p:spPr>
          <a:xfrm>
            <a:off x="457200" y="228600"/>
            <a:ext cx="8686800" cy="609600"/>
          </a:xfrm>
        </p:spPr>
        <p:txBody>
          <a:bodyPr>
            <a:noAutofit/>
          </a:bodyPr>
          <a:lstStyle/>
          <a:p>
            <a:r>
              <a:rPr lang="en-US" altLang="zh-TW" sz="4000" b="1" dirty="0" smtClean="0">
                <a:solidFill>
                  <a:schemeClr val="accent1"/>
                </a:solidFill>
                <a:effectLst>
                  <a:outerShdw blurRad="38100" dist="38100" dir="2700000" algn="tl">
                    <a:srgbClr val="000000">
                      <a:alpha val="43137"/>
                    </a:srgbClr>
                  </a:outerShdw>
                </a:effectLst>
              </a:rPr>
              <a:t>Recursive ruleset representation </a:t>
            </a:r>
            <a:br>
              <a:rPr lang="en-US" altLang="zh-TW" sz="4000" b="1" dirty="0" smtClean="0">
                <a:solidFill>
                  <a:schemeClr val="accent1"/>
                </a:solidFill>
                <a:effectLst>
                  <a:outerShdw blurRad="38100" dist="38100" dir="2700000" algn="tl">
                    <a:srgbClr val="000000">
                      <a:alpha val="43137"/>
                    </a:srgbClr>
                  </a:outerShdw>
                </a:effectLst>
              </a:rPr>
            </a:br>
            <a:r>
              <a:rPr lang="en-US" altLang="zh-TW" sz="4000" b="1" dirty="0" smtClean="0">
                <a:solidFill>
                  <a:schemeClr val="accent1"/>
                </a:solidFill>
                <a:effectLst>
                  <a:outerShdw blurRad="38100" dist="38100" dir="2700000" algn="tl">
                    <a:srgbClr val="000000">
                      <a:alpha val="43137"/>
                    </a:srgbClr>
                  </a:outerShdw>
                </a:effectLst>
              </a:rPr>
              <a:t>of a policy block</a:t>
            </a:r>
            <a:endParaRPr lang="zh-TW" altLang="en-US" sz="4000" b="1" dirty="0" smtClean="0">
              <a:solidFill>
                <a:schemeClr val="accent1"/>
              </a:solidFill>
              <a:effectLst>
                <a:outerShdw blurRad="38100" dist="38100" dir="2700000" algn="tl">
                  <a:srgbClr val="000000">
                    <a:alpha val="43137"/>
                  </a:srgbClr>
                </a:outerShdw>
              </a:effectLst>
            </a:endParaRPr>
          </a:p>
        </p:txBody>
      </p:sp>
      <p:sp>
        <p:nvSpPr>
          <p:cNvPr id="95236" name="Text Box 4"/>
          <p:cNvSpPr txBox="1">
            <a:spLocks noChangeArrowheads="1"/>
          </p:cNvSpPr>
          <p:nvPr/>
        </p:nvSpPr>
        <p:spPr bwMode="auto">
          <a:xfrm>
            <a:off x="152400" y="1981200"/>
            <a:ext cx="4495800" cy="1104900"/>
          </a:xfrm>
          <a:prstGeom prst="rect">
            <a:avLst/>
          </a:prstGeom>
          <a:noFill/>
          <a:ln w="9525">
            <a:noFill/>
            <a:miter lim="800000"/>
            <a:headEnd/>
            <a:tailEnd/>
          </a:ln>
          <a:effectLst/>
        </p:spPr>
        <p:txBody>
          <a:bodyPr lIns="90000" tIns="46800" rIns="90000" bIns="46800">
            <a:spAutoFit/>
          </a:bodyPr>
          <a:lstStyle/>
          <a:p>
            <a:pPr>
              <a:lnSpc>
                <a:spcPct val="50000"/>
              </a:lnSpc>
              <a:spcBef>
                <a:spcPct val="50000"/>
              </a:spcBef>
            </a:pPr>
            <a:r>
              <a:rPr lang="en-US" altLang="zh-TW" sz="1200" b="1">
                <a:solidFill>
                  <a:schemeClr val="hlink"/>
                </a:solidFill>
                <a:latin typeface="Courier New" pitchFamily="49" charset="0"/>
                <a:ea typeface="+mn-ea"/>
                <a:cs typeface="Courier New" pitchFamily="49" charset="0"/>
              </a:rPr>
              <a:t>class-map</a:t>
            </a:r>
            <a:r>
              <a:rPr lang="en-US" altLang="zh-TW" sz="1200">
                <a:solidFill>
                  <a:schemeClr val="hlink"/>
                </a:solidFill>
                <a:latin typeface="Courier New" pitchFamily="49" charset="0"/>
                <a:ea typeface="+mn-ea"/>
                <a:cs typeface="Courier New" pitchFamily="49" charset="0"/>
              </a:rPr>
              <a:t> </a:t>
            </a:r>
            <a:r>
              <a:rPr lang="en-US" altLang="zh-TW" sz="1200" b="1">
                <a:solidFill>
                  <a:schemeClr val="hlink"/>
                </a:solidFill>
                <a:latin typeface="Courier New" pitchFamily="49" charset="0"/>
                <a:ea typeface="+mn-ea"/>
                <a:cs typeface="Courier New" pitchFamily="49" charset="0"/>
              </a:rPr>
              <a:t>match-any</a:t>
            </a:r>
            <a:r>
              <a:rPr lang="en-US" altLang="zh-TW" sz="1200">
                <a:solidFill>
                  <a:schemeClr val="hlink"/>
                </a:solidFill>
                <a:latin typeface="Courier New" pitchFamily="49" charset="0"/>
                <a:ea typeface="+mn-ea"/>
                <a:cs typeface="Courier New" pitchFamily="49" charset="0"/>
              </a:rPr>
              <a:t> REALTIME</a:t>
            </a:r>
          </a:p>
          <a:p>
            <a:pPr>
              <a:lnSpc>
                <a:spcPct val="50000"/>
              </a:lnSpc>
              <a:spcBef>
                <a:spcPct val="50000"/>
              </a:spcBef>
            </a:pPr>
            <a:r>
              <a:rPr lang="en-US" altLang="zh-TW" sz="1200">
                <a:solidFill>
                  <a:schemeClr val="hlink"/>
                </a:solidFill>
                <a:latin typeface="Courier New" pitchFamily="49" charset="0"/>
                <a:ea typeface="+mn-ea"/>
                <a:cs typeface="Courier New" pitchFamily="49" charset="0"/>
              </a:rPr>
              <a:t> match access-group VOICE</a:t>
            </a:r>
          </a:p>
          <a:p>
            <a:pPr>
              <a:lnSpc>
                <a:spcPct val="50000"/>
              </a:lnSpc>
              <a:spcBef>
                <a:spcPct val="50000"/>
              </a:spcBef>
            </a:pPr>
            <a:r>
              <a:rPr lang="en-US" altLang="zh-TW" sz="1200">
                <a:solidFill>
                  <a:schemeClr val="hlink"/>
                </a:solidFill>
                <a:latin typeface="Courier New" pitchFamily="49" charset="0"/>
                <a:ea typeface="+mn-ea"/>
                <a:cs typeface="Courier New" pitchFamily="49" charset="0"/>
              </a:rPr>
              <a:t> match access-group INTERACTIVE-VIDEO</a:t>
            </a:r>
          </a:p>
          <a:p>
            <a:pPr>
              <a:lnSpc>
                <a:spcPct val="50000"/>
              </a:lnSpc>
              <a:spcBef>
                <a:spcPct val="50000"/>
              </a:spcBef>
            </a:pPr>
            <a:r>
              <a:rPr lang="en-US" altLang="zh-TW" sz="1200">
                <a:solidFill>
                  <a:schemeClr val="hlink"/>
                </a:solidFill>
                <a:latin typeface="Courier New" pitchFamily="49" charset="0"/>
                <a:ea typeface="+mn-ea"/>
                <a:cs typeface="Courier New" pitchFamily="49" charset="0"/>
              </a:rPr>
              <a:t> match ip dscp 46</a:t>
            </a:r>
          </a:p>
          <a:p>
            <a:pPr>
              <a:lnSpc>
                <a:spcPct val="50000"/>
              </a:lnSpc>
              <a:spcBef>
                <a:spcPct val="50000"/>
              </a:spcBef>
            </a:pPr>
            <a:r>
              <a:rPr lang="en-US" altLang="zh-TW" sz="1200" b="1">
                <a:solidFill>
                  <a:schemeClr val="bg2"/>
                </a:solidFill>
                <a:latin typeface="Courier New" pitchFamily="49" charset="0"/>
                <a:ea typeface="+mn-ea"/>
                <a:cs typeface="Courier New" pitchFamily="49" charset="0"/>
              </a:rPr>
              <a:t>class-map</a:t>
            </a:r>
            <a:r>
              <a:rPr lang="en-US" altLang="zh-TW" sz="1200">
                <a:solidFill>
                  <a:schemeClr val="bg2"/>
                </a:solidFill>
                <a:latin typeface="Courier New" pitchFamily="49" charset="0"/>
                <a:ea typeface="+mn-ea"/>
                <a:cs typeface="Courier New" pitchFamily="49" charset="0"/>
              </a:rPr>
              <a:t> </a:t>
            </a:r>
            <a:r>
              <a:rPr lang="en-US" altLang="zh-TW" sz="1200" b="1">
                <a:solidFill>
                  <a:schemeClr val="bg2"/>
                </a:solidFill>
                <a:latin typeface="Courier New" pitchFamily="49" charset="0"/>
                <a:ea typeface="+mn-ea"/>
                <a:cs typeface="Courier New" pitchFamily="49" charset="0"/>
              </a:rPr>
              <a:t>match-all</a:t>
            </a:r>
            <a:r>
              <a:rPr lang="en-US" altLang="zh-TW" sz="1200">
                <a:solidFill>
                  <a:schemeClr val="bg2"/>
                </a:solidFill>
                <a:latin typeface="Courier New" pitchFamily="49" charset="0"/>
                <a:ea typeface="+mn-ea"/>
                <a:cs typeface="Courier New" pitchFamily="49" charset="0"/>
              </a:rPr>
              <a:t> CRITICAL-DATA </a:t>
            </a:r>
          </a:p>
          <a:p>
            <a:pPr>
              <a:lnSpc>
                <a:spcPct val="50000"/>
              </a:lnSpc>
              <a:spcBef>
                <a:spcPct val="50000"/>
              </a:spcBef>
            </a:pPr>
            <a:r>
              <a:rPr lang="en-US" altLang="zh-TW" sz="1200">
                <a:solidFill>
                  <a:schemeClr val="bg2"/>
                </a:solidFill>
                <a:latin typeface="Courier New" pitchFamily="49" charset="0"/>
                <a:ea typeface="+mn-ea"/>
                <a:cs typeface="Courier New" pitchFamily="49" charset="0"/>
              </a:rPr>
              <a:t>!</a:t>
            </a:r>
          </a:p>
        </p:txBody>
      </p:sp>
      <p:sp>
        <p:nvSpPr>
          <p:cNvPr id="95237" name="Text Box 5"/>
          <p:cNvSpPr txBox="1">
            <a:spLocks noChangeArrowheads="1"/>
          </p:cNvSpPr>
          <p:nvPr/>
        </p:nvSpPr>
        <p:spPr bwMode="auto">
          <a:xfrm>
            <a:off x="4572000" y="1981200"/>
            <a:ext cx="4572000" cy="3921125"/>
          </a:xfrm>
          <a:prstGeom prst="rect">
            <a:avLst/>
          </a:prstGeom>
          <a:noFill/>
          <a:ln w="9525">
            <a:noFill/>
            <a:miter lim="800000"/>
            <a:headEnd/>
            <a:tailEnd/>
          </a:ln>
          <a:effectLst/>
        </p:spPr>
        <p:txBody>
          <a:bodyPr lIns="90000" tIns="46800" rIns="90000" bIns="46800">
            <a:spAutoFit/>
          </a:bodyPr>
          <a:lstStyle/>
          <a:p>
            <a:pPr>
              <a:lnSpc>
                <a:spcPct val="50000"/>
              </a:lnSpc>
              <a:spcBef>
                <a:spcPct val="50000"/>
              </a:spcBef>
            </a:pPr>
            <a:r>
              <a:rPr lang="en-US" altLang="zh-TW" sz="1400" b="1">
                <a:solidFill>
                  <a:schemeClr val="accent2"/>
                </a:solidFill>
                <a:latin typeface="Courier New" pitchFamily="49" charset="0"/>
                <a:ea typeface="+mn-ea"/>
                <a:cs typeface="Courier New" pitchFamily="49" charset="0"/>
              </a:rPr>
              <a:t>policy-map</a:t>
            </a:r>
            <a:r>
              <a:rPr lang="en-US" altLang="zh-TW" sz="1400">
                <a:solidFill>
                  <a:schemeClr val="accent2"/>
                </a:solidFill>
                <a:latin typeface="Courier New" pitchFamily="49" charset="0"/>
                <a:ea typeface="+mn-ea"/>
                <a:cs typeface="Courier New" pitchFamily="49" charset="0"/>
              </a:rPr>
              <a:t> WAN-EGRESS-POLICER-QUEUE</a:t>
            </a:r>
          </a:p>
          <a:p>
            <a:pPr>
              <a:lnSpc>
                <a:spcPct val="50000"/>
              </a:lnSpc>
              <a:spcBef>
                <a:spcPct val="50000"/>
              </a:spcBef>
            </a:pPr>
            <a:r>
              <a:rPr lang="en-US" altLang="zh-TW" sz="1400">
                <a:solidFill>
                  <a:schemeClr val="accent2"/>
                </a:solidFill>
                <a:latin typeface="Courier New" pitchFamily="49" charset="0"/>
                <a:ea typeface="+mn-ea"/>
                <a:cs typeface="Courier New" pitchFamily="49" charset="0"/>
              </a:rPr>
              <a:t> </a:t>
            </a:r>
            <a:r>
              <a:rPr lang="en-US" altLang="zh-TW" sz="1400" b="1">
                <a:solidFill>
                  <a:schemeClr val="accent2"/>
                </a:solidFill>
                <a:latin typeface="Courier New" pitchFamily="49" charset="0"/>
                <a:ea typeface="+mn-ea"/>
                <a:cs typeface="Courier New" pitchFamily="49" charset="0"/>
              </a:rPr>
              <a:t>class</a:t>
            </a:r>
            <a:r>
              <a:rPr lang="en-US" altLang="zh-TW" sz="1400">
                <a:solidFill>
                  <a:schemeClr val="accent2"/>
                </a:solidFill>
                <a:latin typeface="Courier New" pitchFamily="49" charset="0"/>
                <a:ea typeface="+mn-ea"/>
                <a:cs typeface="Courier New" pitchFamily="49" charset="0"/>
              </a:rPr>
              <a:t> REALTIME</a:t>
            </a:r>
          </a:p>
          <a:p>
            <a:pPr>
              <a:lnSpc>
                <a:spcPct val="50000"/>
              </a:lnSpc>
              <a:spcBef>
                <a:spcPct val="50000"/>
              </a:spcBef>
            </a:pPr>
            <a:r>
              <a:rPr lang="en-US" altLang="zh-TW" sz="1400">
                <a:solidFill>
                  <a:schemeClr val="accent2"/>
                </a:solidFill>
                <a:latin typeface="Courier New" pitchFamily="49" charset="0"/>
                <a:ea typeface="+mn-ea"/>
                <a:cs typeface="Courier New" pitchFamily="49" charset="0"/>
              </a:rPr>
              <a:t>  priority percent 35</a:t>
            </a:r>
          </a:p>
          <a:p>
            <a:pPr>
              <a:lnSpc>
                <a:spcPct val="50000"/>
              </a:lnSpc>
              <a:spcBef>
                <a:spcPct val="50000"/>
              </a:spcBef>
            </a:pPr>
            <a:r>
              <a:rPr lang="en-US" altLang="zh-TW" sz="1400">
                <a:solidFill>
                  <a:schemeClr val="accent2"/>
                </a:solidFill>
                <a:latin typeface="Courier New" pitchFamily="49" charset="0"/>
                <a:ea typeface="+mn-ea"/>
                <a:cs typeface="Courier New" pitchFamily="49" charset="0"/>
              </a:rPr>
              <a:t>  </a:t>
            </a:r>
            <a:endParaRPr lang="en-US" altLang="zh-TW" sz="1400">
              <a:solidFill>
                <a:schemeClr val="bg2"/>
              </a:solidFill>
              <a:latin typeface="Courier New" pitchFamily="49" charset="0"/>
              <a:ea typeface="+mn-ea"/>
              <a:cs typeface="Courier New" pitchFamily="49" charset="0"/>
            </a:endParaRPr>
          </a:p>
          <a:p>
            <a:pPr>
              <a:lnSpc>
                <a:spcPct val="50000"/>
              </a:lnSpc>
              <a:spcBef>
                <a:spcPct val="50000"/>
              </a:spcBef>
            </a:pPr>
            <a:r>
              <a:rPr lang="en-US" altLang="zh-TW" sz="1400">
                <a:solidFill>
                  <a:schemeClr val="accent2"/>
                </a:solidFill>
                <a:latin typeface="Courier New" pitchFamily="49" charset="0"/>
                <a:ea typeface="+mn-ea"/>
                <a:cs typeface="Courier New" pitchFamily="49" charset="0"/>
              </a:rPr>
              <a:t> </a:t>
            </a:r>
            <a:r>
              <a:rPr lang="en-US" altLang="zh-TW" sz="1400" b="1">
                <a:solidFill>
                  <a:schemeClr val="accent2"/>
                </a:solidFill>
                <a:latin typeface="Courier New" pitchFamily="49" charset="0"/>
                <a:ea typeface="+mn-ea"/>
                <a:cs typeface="Courier New" pitchFamily="49" charset="0"/>
              </a:rPr>
              <a:t>class</a:t>
            </a:r>
            <a:r>
              <a:rPr lang="en-US" altLang="zh-TW" sz="1400">
                <a:solidFill>
                  <a:schemeClr val="accent2"/>
                </a:solidFill>
                <a:latin typeface="Courier New" pitchFamily="49" charset="0"/>
                <a:ea typeface="+mn-ea"/>
                <a:cs typeface="Courier New" pitchFamily="49" charset="0"/>
              </a:rPr>
              <a:t> CRITICAL-DATA</a:t>
            </a:r>
          </a:p>
          <a:p>
            <a:pPr>
              <a:lnSpc>
                <a:spcPct val="50000"/>
              </a:lnSpc>
              <a:spcBef>
                <a:spcPct val="50000"/>
              </a:spcBef>
            </a:pPr>
            <a:r>
              <a:rPr lang="en-US" altLang="zh-TW" sz="1400">
                <a:solidFill>
                  <a:schemeClr val="accent2"/>
                </a:solidFill>
                <a:latin typeface="Courier New" pitchFamily="49" charset="0"/>
                <a:ea typeface="+mn-ea"/>
                <a:cs typeface="Courier New" pitchFamily="49" charset="0"/>
              </a:rPr>
              <a:t>  bandwidth percent 40</a:t>
            </a:r>
          </a:p>
          <a:p>
            <a:pPr>
              <a:lnSpc>
                <a:spcPct val="50000"/>
              </a:lnSpc>
              <a:spcBef>
                <a:spcPct val="50000"/>
              </a:spcBef>
            </a:pPr>
            <a:r>
              <a:rPr lang="en-US" altLang="zh-TW" sz="1400">
                <a:solidFill>
                  <a:schemeClr val="accent2"/>
                </a:solidFill>
                <a:latin typeface="Courier New" pitchFamily="49" charset="0"/>
                <a:ea typeface="+mn-ea"/>
                <a:cs typeface="Courier New" pitchFamily="49" charset="0"/>
              </a:rPr>
              <a:t>  </a:t>
            </a:r>
            <a:endParaRPr lang="en-US" altLang="zh-TW" sz="1400">
              <a:solidFill>
                <a:schemeClr val="bg2"/>
              </a:solidFill>
              <a:latin typeface="Courier New" pitchFamily="49" charset="0"/>
              <a:ea typeface="+mn-ea"/>
              <a:cs typeface="Courier New" pitchFamily="49" charset="0"/>
            </a:endParaRPr>
          </a:p>
          <a:p>
            <a:pPr>
              <a:lnSpc>
                <a:spcPct val="50000"/>
              </a:lnSpc>
              <a:spcBef>
                <a:spcPct val="50000"/>
              </a:spcBef>
            </a:pPr>
            <a:r>
              <a:rPr lang="en-US" altLang="zh-TW" sz="1400">
                <a:solidFill>
                  <a:schemeClr val="accent2"/>
                </a:solidFill>
                <a:latin typeface="Courier New" pitchFamily="49" charset="0"/>
                <a:ea typeface="+mn-ea"/>
                <a:cs typeface="Courier New" pitchFamily="49" charset="0"/>
              </a:rPr>
              <a:t> </a:t>
            </a:r>
            <a:r>
              <a:rPr lang="en-US" altLang="zh-TW" sz="1400" b="1">
                <a:solidFill>
                  <a:schemeClr val="accent2"/>
                </a:solidFill>
                <a:latin typeface="Courier New" pitchFamily="49" charset="0"/>
                <a:ea typeface="+mn-ea"/>
                <a:cs typeface="Courier New" pitchFamily="49" charset="0"/>
              </a:rPr>
              <a:t>class</a:t>
            </a:r>
            <a:r>
              <a:rPr lang="en-US" altLang="zh-TW" sz="1400">
                <a:solidFill>
                  <a:schemeClr val="accent2"/>
                </a:solidFill>
                <a:latin typeface="Courier New" pitchFamily="49" charset="0"/>
                <a:ea typeface="+mn-ea"/>
                <a:cs typeface="Courier New" pitchFamily="49" charset="0"/>
              </a:rPr>
              <a:t> class-default</a:t>
            </a:r>
          </a:p>
          <a:p>
            <a:pPr>
              <a:lnSpc>
                <a:spcPct val="50000"/>
              </a:lnSpc>
              <a:spcBef>
                <a:spcPct val="50000"/>
              </a:spcBef>
            </a:pPr>
            <a:r>
              <a:rPr lang="en-US" altLang="zh-TW" sz="1400">
                <a:solidFill>
                  <a:schemeClr val="accent2"/>
                </a:solidFill>
                <a:latin typeface="Courier New" pitchFamily="49" charset="0"/>
                <a:ea typeface="+mn-ea"/>
                <a:cs typeface="Courier New" pitchFamily="49" charset="0"/>
              </a:rPr>
              <a:t>  bandwidth percent 25</a:t>
            </a:r>
          </a:p>
          <a:p>
            <a:pPr>
              <a:lnSpc>
                <a:spcPct val="50000"/>
              </a:lnSpc>
              <a:spcBef>
                <a:spcPct val="50000"/>
              </a:spcBef>
            </a:pPr>
            <a:r>
              <a:rPr lang="en-US" altLang="zh-TW" sz="1400">
                <a:solidFill>
                  <a:schemeClr val="accent2"/>
                </a:solidFill>
                <a:latin typeface="Courier New" pitchFamily="49" charset="0"/>
                <a:ea typeface="+mn-ea"/>
                <a:cs typeface="Courier New" pitchFamily="49" charset="0"/>
              </a:rPr>
              <a:t>  </a:t>
            </a:r>
            <a:endParaRPr lang="en-US" altLang="zh-TW" sz="1400">
              <a:solidFill>
                <a:schemeClr val="bg2"/>
              </a:solidFill>
              <a:latin typeface="Courier New" pitchFamily="49" charset="0"/>
              <a:ea typeface="+mn-ea"/>
              <a:cs typeface="Courier New" pitchFamily="49" charset="0"/>
            </a:endParaRPr>
          </a:p>
          <a:p>
            <a:pPr>
              <a:lnSpc>
                <a:spcPct val="50000"/>
              </a:lnSpc>
              <a:spcBef>
                <a:spcPct val="50000"/>
              </a:spcBef>
            </a:pPr>
            <a:r>
              <a:rPr lang="en-US" altLang="zh-TW" sz="1400">
                <a:solidFill>
                  <a:schemeClr val="bg2"/>
                </a:solidFill>
                <a:latin typeface="Courier New" pitchFamily="49" charset="0"/>
                <a:ea typeface="+mn-ea"/>
                <a:cs typeface="Courier New" pitchFamily="49" charset="0"/>
              </a:rPr>
              <a:t>!</a:t>
            </a:r>
          </a:p>
          <a:p>
            <a:pPr>
              <a:lnSpc>
                <a:spcPct val="50000"/>
              </a:lnSpc>
              <a:spcBef>
                <a:spcPct val="50000"/>
              </a:spcBef>
            </a:pPr>
            <a:r>
              <a:rPr lang="en-US" altLang="zh-TW" sz="1400" b="1">
                <a:solidFill>
                  <a:schemeClr val="bg2"/>
                </a:solidFill>
                <a:latin typeface="Courier New" pitchFamily="49" charset="0"/>
                <a:ea typeface="+mn-ea"/>
                <a:cs typeface="Courier New" pitchFamily="49" charset="0"/>
              </a:rPr>
              <a:t>interface</a:t>
            </a:r>
            <a:r>
              <a:rPr lang="en-US" altLang="zh-TW" sz="1400">
                <a:solidFill>
                  <a:schemeClr val="bg2"/>
                </a:solidFill>
                <a:latin typeface="Courier New" pitchFamily="49" charset="0"/>
                <a:ea typeface="+mn-ea"/>
                <a:cs typeface="Courier New" pitchFamily="49" charset="0"/>
              </a:rPr>
              <a:t> Serial1/0   ! INTERFACE TO PE1</a:t>
            </a:r>
          </a:p>
          <a:p>
            <a:pPr>
              <a:lnSpc>
                <a:spcPct val="50000"/>
              </a:lnSpc>
              <a:spcBef>
                <a:spcPct val="50000"/>
              </a:spcBef>
            </a:pPr>
            <a:r>
              <a:rPr lang="en-US" altLang="zh-TW" sz="1400">
                <a:solidFill>
                  <a:schemeClr val="bg2"/>
                </a:solidFill>
                <a:latin typeface="Courier New" pitchFamily="49" charset="0"/>
                <a:ea typeface="+mn-ea"/>
                <a:cs typeface="Courier New" pitchFamily="49" charset="0"/>
              </a:rPr>
              <a:t> </a:t>
            </a:r>
            <a:r>
              <a:rPr lang="en-US" altLang="zh-TW" sz="1400" b="1">
                <a:solidFill>
                  <a:schemeClr val="bg2"/>
                </a:solidFill>
                <a:latin typeface="Courier New" pitchFamily="49" charset="0"/>
                <a:ea typeface="+mn-ea"/>
                <a:cs typeface="Courier New" pitchFamily="49" charset="0"/>
              </a:rPr>
              <a:t>service-policy</a:t>
            </a:r>
            <a:r>
              <a:rPr lang="en-US" altLang="zh-TW" sz="1400">
                <a:solidFill>
                  <a:schemeClr val="bg2"/>
                </a:solidFill>
                <a:latin typeface="Courier New" pitchFamily="49" charset="0"/>
                <a:ea typeface="+mn-ea"/>
                <a:cs typeface="Courier New" pitchFamily="49" charset="0"/>
              </a:rPr>
              <a:t> output WAN-EGRESS-POLICER-QUEUE</a:t>
            </a:r>
          </a:p>
          <a:p>
            <a:pPr>
              <a:lnSpc>
                <a:spcPct val="50000"/>
              </a:lnSpc>
              <a:spcBef>
                <a:spcPct val="50000"/>
              </a:spcBef>
            </a:pPr>
            <a:r>
              <a:rPr lang="en-US" altLang="zh-TW" sz="1400">
                <a:solidFill>
                  <a:schemeClr val="bg2"/>
                </a:solidFill>
                <a:latin typeface="Courier New" pitchFamily="49" charset="0"/>
                <a:ea typeface="+mn-ea"/>
                <a:cs typeface="Courier New" pitchFamily="49" charset="0"/>
              </a:rPr>
              <a:t>!</a:t>
            </a:r>
          </a:p>
          <a:p>
            <a:pPr>
              <a:lnSpc>
                <a:spcPct val="50000"/>
              </a:lnSpc>
              <a:spcBef>
                <a:spcPct val="50000"/>
              </a:spcBef>
            </a:pPr>
            <a:r>
              <a:rPr lang="en-US" altLang="zh-TW" sz="1400">
                <a:solidFill>
                  <a:srgbClr val="CC0099"/>
                </a:solidFill>
                <a:latin typeface="Courier New" pitchFamily="49" charset="0"/>
                <a:ea typeface="+mn-ea"/>
                <a:cs typeface="Courier New" pitchFamily="49" charset="0"/>
              </a:rPr>
              <a:t>ip access-list extended VOICE</a:t>
            </a:r>
          </a:p>
          <a:p>
            <a:pPr>
              <a:lnSpc>
                <a:spcPct val="50000"/>
              </a:lnSpc>
              <a:spcBef>
                <a:spcPct val="50000"/>
              </a:spcBef>
            </a:pPr>
            <a:r>
              <a:rPr lang="en-US" altLang="zh-TW" sz="1400">
                <a:solidFill>
                  <a:srgbClr val="CC0099"/>
                </a:solidFill>
                <a:latin typeface="Courier New" pitchFamily="49" charset="0"/>
                <a:ea typeface="+mn-ea"/>
                <a:cs typeface="Courier New" pitchFamily="49" charset="0"/>
              </a:rPr>
              <a:t> permit ip 192.168.1.0 0.0.0.255 any</a:t>
            </a:r>
          </a:p>
          <a:p>
            <a:pPr>
              <a:lnSpc>
                <a:spcPct val="50000"/>
              </a:lnSpc>
              <a:spcBef>
                <a:spcPct val="50000"/>
              </a:spcBef>
            </a:pPr>
            <a:r>
              <a:rPr lang="en-US" altLang="zh-TW" sz="1400">
                <a:solidFill>
                  <a:srgbClr val="CC0099"/>
                </a:solidFill>
                <a:latin typeface="Courier New" pitchFamily="49" charset="0"/>
                <a:ea typeface="+mn-ea"/>
                <a:cs typeface="Courier New" pitchFamily="49" charset="0"/>
              </a:rPr>
              <a:t> permit ip any 192.168.1.0 0.0.0.255</a:t>
            </a:r>
          </a:p>
          <a:p>
            <a:pPr>
              <a:lnSpc>
                <a:spcPct val="50000"/>
              </a:lnSpc>
              <a:spcBef>
                <a:spcPct val="50000"/>
              </a:spcBef>
            </a:pPr>
            <a:r>
              <a:rPr lang="en-US" altLang="zh-TW" sz="1400">
                <a:solidFill>
                  <a:schemeClr val="bg2"/>
                </a:solidFill>
                <a:latin typeface="Courier New" pitchFamily="49" charset="0"/>
                <a:ea typeface="+mn-ea"/>
                <a:cs typeface="Courier New" pitchFamily="49" charset="0"/>
              </a:rPr>
              <a:t>ip access-list ...    </a:t>
            </a:r>
          </a:p>
        </p:txBody>
      </p:sp>
      <p:sp>
        <p:nvSpPr>
          <p:cNvPr id="95245" name="Text Box 13"/>
          <p:cNvSpPr txBox="1">
            <a:spLocks noChangeArrowheads="1"/>
          </p:cNvSpPr>
          <p:nvPr/>
        </p:nvSpPr>
        <p:spPr bwMode="auto">
          <a:xfrm>
            <a:off x="2057400" y="2178050"/>
            <a:ext cx="838200" cy="184150"/>
          </a:xfrm>
          <a:prstGeom prst="rect">
            <a:avLst/>
          </a:prstGeom>
          <a:solidFill>
            <a:schemeClr val="bg1"/>
          </a:solidFill>
          <a:ln w="9525">
            <a:noFill/>
            <a:miter lim="800000"/>
            <a:headEnd/>
            <a:tailEnd/>
          </a:ln>
          <a:effectLst/>
        </p:spPr>
        <p:txBody>
          <a:bodyPr lIns="90000" tIns="46800" rIns="90000" bIns="46800">
            <a:spAutoFit/>
          </a:bodyPr>
          <a:lstStyle/>
          <a:p>
            <a:pPr>
              <a:lnSpc>
                <a:spcPct val="50000"/>
              </a:lnSpc>
              <a:spcBef>
                <a:spcPct val="50000"/>
              </a:spcBef>
            </a:pPr>
            <a:r>
              <a:rPr lang="en-US" altLang="zh-TW" sz="1200" i="1">
                <a:solidFill>
                  <a:srgbClr val="CC0099"/>
                </a:solidFill>
                <a:latin typeface="Courier New" pitchFamily="49" charset="0"/>
                <a:ea typeface="+mn-ea"/>
                <a:cs typeface="Courier New" pitchFamily="49" charset="0"/>
              </a:rPr>
              <a:t>VOICE</a:t>
            </a:r>
            <a:endParaRPr lang="zh-TW" altLang="en-US" sz="1200" i="1">
              <a:solidFill>
                <a:srgbClr val="CC0099"/>
              </a:solidFill>
              <a:latin typeface="Courier New" pitchFamily="49" charset="0"/>
              <a:ea typeface="+mn-ea"/>
              <a:cs typeface="Courier New" pitchFamily="49" charset="0"/>
            </a:endParaRPr>
          </a:p>
        </p:txBody>
      </p:sp>
      <p:sp>
        <p:nvSpPr>
          <p:cNvPr id="95246" name="Text Box 14"/>
          <p:cNvSpPr txBox="1">
            <a:spLocks noChangeArrowheads="1"/>
          </p:cNvSpPr>
          <p:nvPr/>
        </p:nvSpPr>
        <p:spPr bwMode="auto">
          <a:xfrm>
            <a:off x="2057400" y="2362200"/>
            <a:ext cx="1752600" cy="184150"/>
          </a:xfrm>
          <a:prstGeom prst="rect">
            <a:avLst/>
          </a:prstGeom>
          <a:solidFill>
            <a:schemeClr val="bg1"/>
          </a:solidFill>
          <a:ln w="9525">
            <a:noFill/>
            <a:miter lim="800000"/>
            <a:headEnd/>
            <a:tailEnd/>
          </a:ln>
          <a:effectLst/>
        </p:spPr>
        <p:txBody>
          <a:bodyPr lIns="90000" tIns="46800" rIns="90000" bIns="46800">
            <a:spAutoFit/>
          </a:bodyPr>
          <a:lstStyle/>
          <a:p>
            <a:pPr>
              <a:lnSpc>
                <a:spcPct val="50000"/>
              </a:lnSpc>
              <a:spcBef>
                <a:spcPct val="50000"/>
              </a:spcBef>
            </a:pPr>
            <a:r>
              <a:rPr lang="en-US" altLang="zh-TW" sz="1200" i="1">
                <a:solidFill>
                  <a:srgbClr val="CC0099"/>
                </a:solidFill>
                <a:latin typeface="Courier New" pitchFamily="49" charset="0"/>
                <a:ea typeface="+mn-ea"/>
                <a:cs typeface="Courier New" pitchFamily="49" charset="0"/>
              </a:rPr>
              <a:t>INTERACTIVE-VIDEO</a:t>
            </a:r>
          </a:p>
        </p:txBody>
      </p:sp>
      <p:sp>
        <p:nvSpPr>
          <p:cNvPr id="95262" name="AutoShape 30"/>
          <p:cNvSpPr>
            <a:spLocks noChangeArrowheads="1"/>
          </p:cNvSpPr>
          <p:nvPr/>
        </p:nvSpPr>
        <p:spPr bwMode="auto">
          <a:xfrm>
            <a:off x="76200" y="1905000"/>
            <a:ext cx="4419600" cy="838200"/>
          </a:xfrm>
          <a:prstGeom prst="roundRect">
            <a:avLst>
              <a:gd name="adj" fmla="val 16667"/>
            </a:avLst>
          </a:prstGeom>
          <a:noFill/>
          <a:ln w="28575">
            <a:solidFill>
              <a:srgbClr val="000000"/>
            </a:solidFill>
            <a:prstDash val="dash"/>
            <a:round/>
            <a:headEnd/>
            <a:tailEnd/>
          </a:ln>
          <a:effectLst/>
        </p:spPr>
        <p:txBody>
          <a:bodyPr lIns="90000" tIns="46800" rIns="90000" bIns="46800" anchor="ctr">
            <a:spAutoFit/>
          </a:bodyPr>
          <a:lstStyle/>
          <a:p>
            <a:endParaRPr lang="en-US"/>
          </a:p>
        </p:txBody>
      </p:sp>
      <p:sp>
        <p:nvSpPr>
          <p:cNvPr id="95263" name="AutoShape 31"/>
          <p:cNvSpPr>
            <a:spLocks noChangeArrowheads="1"/>
          </p:cNvSpPr>
          <p:nvPr/>
        </p:nvSpPr>
        <p:spPr bwMode="auto">
          <a:xfrm>
            <a:off x="4572000" y="4953000"/>
            <a:ext cx="4267200" cy="762000"/>
          </a:xfrm>
          <a:prstGeom prst="roundRect">
            <a:avLst>
              <a:gd name="adj" fmla="val 16667"/>
            </a:avLst>
          </a:prstGeom>
          <a:noFill/>
          <a:ln w="28575">
            <a:solidFill>
              <a:srgbClr val="000000"/>
            </a:solidFill>
            <a:prstDash val="dash"/>
            <a:round/>
            <a:headEnd/>
            <a:tailEnd/>
          </a:ln>
          <a:effectLst/>
        </p:spPr>
        <p:txBody>
          <a:bodyPr lIns="90000" tIns="46800" rIns="90000" bIns="46800" anchor="ctr">
            <a:spAutoFit/>
          </a:bodyPr>
          <a:lstStyle/>
          <a:p>
            <a:endParaRPr lang="en-US"/>
          </a:p>
        </p:txBody>
      </p:sp>
      <p:graphicFrame>
        <p:nvGraphicFramePr>
          <p:cNvPr id="95499" name="Group 267"/>
          <p:cNvGraphicFramePr>
            <a:graphicFrameLocks noGrp="1"/>
          </p:cNvGraphicFramePr>
          <p:nvPr/>
        </p:nvGraphicFramePr>
        <p:xfrm>
          <a:off x="228600" y="1676400"/>
          <a:ext cx="4267200" cy="2362201"/>
        </p:xfrm>
        <a:graphic>
          <a:graphicData uri="http://schemas.openxmlformats.org/drawingml/2006/table">
            <a:tbl>
              <a:tblPr/>
              <a:tblGrid>
                <a:gridCol w="1584325">
                  <a:extLst>
                    <a:ext uri="{9D8B030D-6E8A-4147-A177-3AD203B41FA5}">
                      <a16:colId xmlns:a16="http://schemas.microsoft.com/office/drawing/2014/main" val="20000"/>
                    </a:ext>
                  </a:extLst>
                </a:gridCol>
                <a:gridCol w="1585913">
                  <a:extLst>
                    <a:ext uri="{9D8B030D-6E8A-4147-A177-3AD203B41FA5}">
                      <a16:colId xmlns:a16="http://schemas.microsoft.com/office/drawing/2014/main" val="20001"/>
                    </a:ext>
                  </a:extLst>
                </a:gridCol>
                <a:gridCol w="1096962">
                  <a:extLst>
                    <a:ext uri="{9D8B030D-6E8A-4147-A177-3AD203B41FA5}">
                      <a16:colId xmlns:a16="http://schemas.microsoft.com/office/drawing/2014/main" val="20002"/>
                    </a:ext>
                  </a:extLst>
                </a:gridCol>
              </a:tblGrid>
              <a:tr h="787400">
                <a:tc>
                  <a:txBody>
                    <a:bodyPr/>
                    <a:lstStyle/>
                    <a:p>
                      <a:pPr marL="0" marR="0" lvl="0" indent="0" algn="ctr" defTabSz="914400" rtl="0" eaLnBrk="0" fontAlgn="base" latinLnBrk="0" hangingPunct="0">
                        <a:lnSpc>
                          <a:spcPct val="100000"/>
                        </a:lnSpc>
                        <a:spcBef>
                          <a:spcPct val="20000"/>
                        </a:spcBef>
                        <a:spcAft>
                          <a:spcPct val="20000"/>
                        </a:spcAft>
                        <a:buClr>
                          <a:schemeClr val="accent1"/>
                        </a:buClr>
                        <a:buSzTx/>
                        <a:buFontTx/>
                        <a:buNone/>
                        <a:tabLst/>
                      </a:pPr>
                      <a:r>
                        <a:rPr kumimoji="0" lang="en-US" altLang="zh-TW" sz="2400" b="0" i="0" u="sng" strike="noStrike" cap="none" normalizeH="0" baseline="0" smtClean="0">
                          <a:ln>
                            <a:noFill/>
                          </a:ln>
                          <a:solidFill>
                            <a:srgbClr val="009900"/>
                          </a:solidFill>
                          <a:effectLst/>
                          <a:latin typeface="Times New Roman" pitchFamily="18" charset="0"/>
                          <a:ea typeface="新細明體" pitchFamily="18" charset="-120"/>
                        </a:rPr>
                        <a:t>REALTIME</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7D7D7"/>
                    </a:solidFill>
                  </a:tcPr>
                </a:tc>
                <a:tc>
                  <a:txBody>
                    <a:bodyPr/>
                    <a:lstStyle/>
                    <a:p>
                      <a:pPr marL="0" marR="0" lvl="0" indent="0" algn="ctr" defTabSz="914400" rtl="0" eaLnBrk="0" fontAlgn="base" latinLnBrk="0" hangingPunct="0">
                        <a:lnSpc>
                          <a:spcPct val="100000"/>
                        </a:lnSpc>
                        <a:spcBef>
                          <a:spcPct val="20000"/>
                        </a:spcBef>
                        <a:spcAft>
                          <a:spcPct val="20000"/>
                        </a:spcAft>
                        <a:buClr>
                          <a:schemeClr val="accent1"/>
                        </a:buClr>
                        <a:buSzTx/>
                        <a:buFontTx/>
                        <a:buNone/>
                        <a:tabLst/>
                      </a:pPr>
                      <a:r>
                        <a:rPr kumimoji="0" lang="en-US" altLang="zh-TW" sz="2400" b="0" i="1" u="none" strike="noStrike" cap="none" normalizeH="0" baseline="0" smtClean="0">
                          <a:ln>
                            <a:noFill/>
                          </a:ln>
                          <a:solidFill>
                            <a:schemeClr val="tx2"/>
                          </a:solidFill>
                          <a:effectLst/>
                          <a:latin typeface="Times New Roman" pitchFamily="18" charset="0"/>
                          <a:ea typeface="新細明體" pitchFamily="18" charset="-120"/>
                        </a:rPr>
                        <a:t>CRITICAL-DATA</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7D7D7"/>
                    </a:solidFill>
                  </a:tcPr>
                </a:tc>
                <a:tc>
                  <a:txBody>
                    <a:bodyPr/>
                    <a:lstStyle/>
                    <a:p>
                      <a:pPr marL="0" marR="0" lvl="0" indent="0" algn="ctr" defTabSz="914400" rtl="0" eaLnBrk="0" fontAlgn="base" latinLnBrk="0" hangingPunct="0">
                        <a:lnSpc>
                          <a:spcPct val="100000"/>
                        </a:lnSpc>
                        <a:spcBef>
                          <a:spcPct val="20000"/>
                        </a:spcBef>
                        <a:spcAft>
                          <a:spcPct val="20000"/>
                        </a:spcAft>
                        <a:buClr>
                          <a:schemeClr val="accent1"/>
                        </a:buClr>
                        <a:buSzTx/>
                        <a:buFontTx/>
                        <a:buNone/>
                        <a:tabLst/>
                      </a:pPr>
                      <a:r>
                        <a:rPr kumimoji="0" lang="en-US" altLang="zh-TW" sz="2400" b="1" i="0" u="none" strike="noStrike" cap="none" normalizeH="0" baseline="0" smtClean="0">
                          <a:ln>
                            <a:noFill/>
                          </a:ln>
                          <a:solidFill>
                            <a:schemeClr val="tx2"/>
                          </a:solidFill>
                          <a:effectLst/>
                          <a:latin typeface="Times New Roman" pitchFamily="18" charset="0"/>
                          <a:ea typeface="新細明體" pitchFamily="18" charset="-120"/>
                        </a:rPr>
                        <a:t>output</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7D7D7"/>
                    </a:solidFill>
                  </a:tcPr>
                </a:tc>
                <a:extLst>
                  <a:ext uri="{0D108BD9-81ED-4DB2-BD59-A6C34878D82A}">
                    <a16:rowId xmlns:a16="http://schemas.microsoft.com/office/drawing/2014/main" val="10000"/>
                  </a:ext>
                </a:extLst>
              </a:tr>
              <a:tr h="523875">
                <a:tc>
                  <a:txBody>
                    <a:bodyPr/>
                    <a:lstStyle/>
                    <a:p>
                      <a:pPr marL="0" marR="0" lvl="0" indent="0" algn="ctr" defTabSz="914400" rtl="0" eaLnBrk="0" fontAlgn="base" latinLnBrk="0" hangingPunct="0">
                        <a:lnSpc>
                          <a:spcPct val="100000"/>
                        </a:lnSpc>
                        <a:spcBef>
                          <a:spcPct val="20000"/>
                        </a:spcBef>
                        <a:spcAft>
                          <a:spcPct val="20000"/>
                        </a:spcAft>
                        <a:buClr>
                          <a:schemeClr val="accent1"/>
                        </a:buClr>
                        <a:buSzTx/>
                        <a:buFontTx/>
                        <a:buNone/>
                        <a:tabLst/>
                      </a:pPr>
                      <a:r>
                        <a:rPr kumimoji="0" lang="en-US" altLang="zh-TW" sz="2800" b="0" i="0" u="none" strike="noStrike" cap="none" normalizeH="0" baseline="0" smtClean="0">
                          <a:ln>
                            <a:noFill/>
                          </a:ln>
                          <a:solidFill>
                            <a:schemeClr val="tx2"/>
                          </a:solidFill>
                          <a:effectLst/>
                          <a:latin typeface="Times New Roman" pitchFamily="18" charset="0"/>
                          <a:ea typeface="新細明體" pitchFamily="18" charset="-120"/>
                        </a:rPr>
                        <a:t>match</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20000"/>
                        </a:spcAft>
                        <a:buClr>
                          <a:schemeClr val="accent1"/>
                        </a:buClr>
                        <a:buSzTx/>
                        <a:buFontTx/>
                        <a:buNone/>
                        <a:tabLst/>
                      </a:pPr>
                      <a:r>
                        <a:rPr kumimoji="0" lang="zh-TW" altLang="en-US" sz="3200" b="0" i="0" u="none" strike="noStrike" cap="none" normalizeH="0" baseline="0" smtClean="0">
                          <a:ln>
                            <a:noFill/>
                          </a:ln>
                          <a:solidFill>
                            <a:schemeClr val="tx2"/>
                          </a:solidFill>
                          <a:effectLst/>
                          <a:latin typeface="Times New Roman" pitchFamily="18" charset="0"/>
                          <a:ea typeface="新細明體" pitchFamily="18" charset="-120"/>
                        </a:rPr>
                        <a:t>*</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20000"/>
                        </a:spcAft>
                        <a:buClr>
                          <a:schemeClr val="accent1"/>
                        </a:buClr>
                        <a:buSzTx/>
                        <a:buFontTx/>
                        <a:buNone/>
                        <a:tabLst/>
                      </a:pPr>
                      <a:r>
                        <a:rPr kumimoji="0" lang="en-US" altLang="zh-TW" sz="2400" b="0" i="0" u="none" strike="noStrike" cap="none" normalizeH="0" baseline="0" smtClean="0">
                          <a:ln>
                            <a:noFill/>
                          </a:ln>
                          <a:solidFill>
                            <a:schemeClr val="tx2"/>
                          </a:solidFill>
                          <a:effectLst/>
                          <a:latin typeface="Times New Roman" pitchFamily="18" charset="0"/>
                          <a:ea typeface="新細明體" pitchFamily="18" charset="-120"/>
                        </a:rPr>
                        <a:t>Q1</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525463">
                <a:tc>
                  <a:txBody>
                    <a:bodyPr/>
                    <a:lstStyle/>
                    <a:p>
                      <a:pPr marL="0" marR="0" lvl="0" indent="0" algn="ctr" defTabSz="914400" rtl="0" eaLnBrk="0" fontAlgn="base" latinLnBrk="0" hangingPunct="0">
                        <a:lnSpc>
                          <a:spcPct val="100000"/>
                        </a:lnSpc>
                        <a:spcBef>
                          <a:spcPct val="20000"/>
                        </a:spcBef>
                        <a:spcAft>
                          <a:spcPct val="20000"/>
                        </a:spcAft>
                        <a:buClr>
                          <a:schemeClr val="accent1"/>
                        </a:buClr>
                        <a:buSzTx/>
                        <a:buFontTx/>
                        <a:buNone/>
                        <a:tabLst/>
                      </a:pPr>
                      <a:r>
                        <a:rPr kumimoji="0" lang="zh-TW" altLang="en-US" sz="3200" b="0" i="0" u="none" strike="noStrike" cap="none" normalizeH="0" baseline="0" smtClean="0">
                          <a:ln>
                            <a:noFill/>
                          </a:ln>
                          <a:solidFill>
                            <a:schemeClr val="tx2"/>
                          </a:solidFill>
                          <a:effectLst/>
                          <a:latin typeface="Times New Roman" pitchFamily="18" charset="0"/>
                          <a:ea typeface="新細明體" pitchFamily="18" charset="-120"/>
                        </a:rPr>
                        <a:t>*</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20000"/>
                        </a:spcAft>
                        <a:buClr>
                          <a:schemeClr val="accent1"/>
                        </a:buClr>
                        <a:buSzTx/>
                        <a:buFontTx/>
                        <a:buNone/>
                        <a:tabLst/>
                      </a:pPr>
                      <a:r>
                        <a:rPr kumimoji="0" lang="en-US" altLang="zh-TW" sz="2800" b="0" i="0" u="none" strike="noStrike" cap="none" normalizeH="0" baseline="0" smtClean="0">
                          <a:ln>
                            <a:noFill/>
                          </a:ln>
                          <a:solidFill>
                            <a:schemeClr val="tx2"/>
                          </a:solidFill>
                          <a:effectLst/>
                          <a:latin typeface="Times New Roman" pitchFamily="18" charset="0"/>
                          <a:ea typeface="新細明體" pitchFamily="18" charset="-120"/>
                        </a:rPr>
                        <a:t>match</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20000"/>
                        </a:spcAft>
                        <a:buClr>
                          <a:schemeClr val="accent1"/>
                        </a:buClr>
                        <a:buSzTx/>
                        <a:buFontTx/>
                        <a:buNone/>
                        <a:tabLst/>
                      </a:pPr>
                      <a:r>
                        <a:rPr kumimoji="0" lang="en-US" altLang="zh-TW" sz="2400" b="0" i="0" u="none" strike="noStrike" cap="none" normalizeH="0" baseline="0" smtClean="0">
                          <a:ln>
                            <a:noFill/>
                          </a:ln>
                          <a:solidFill>
                            <a:schemeClr val="tx2"/>
                          </a:solidFill>
                          <a:effectLst/>
                          <a:latin typeface="Times New Roman" pitchFamily="18" charset="0"/>
                          <a:ea typeface="新細明體" pitchFamily="18" charset="-120"/>
                        </a:rPr>
                        <a:t>Q2</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525463">
                <a:tc>
                  <a:txBody>
                    <a:bodyPr/>
                    <a:lstStyle/>
                    <a:p>
                      <a:pPr marL="0" marR="0" lvl="0" indent="0" algn="ctr" defTabSz="914400" rtl="0" eaLnBrk="0" fontAlgn="base" latinLnBrk="0" hangingPunct="0">
                        <a:lnSpc>
                          <a:spcPct val="100000"/>
                        </a:lnSpc>
                        <a:spcBef>
                          <a:spcPct val="20000"/>
                        </a:spcBef>
                        <a:spcAft>
                          <a:spcPct val="20000"/>
                        </a:spcAft>
                        <a:buClr>
                          <a:schemeClr val="accent1"/>
                        </a:buClr>
                        <a:buSzTx/>
                        <a:buFontTx/>
                        <a:buNone/>
                        <a:tabLst/>
                      </a:pPr>
                      <a:r>
                        <a:rPr kumimoji="0" lang="zh-TW" altLang="en-US" sz="3200" b="0" i="0" u="none" strike="noStrike" cap="none" normalizeH="0" baseline="0" smtClean="0">
                          <a:ln>
                            <a:noFill/>
                          </a:ln>
                          <a:solidFill>
                            <a:schemeClr val="tx2"/>
                          </a:solidFill>
                          <a:effectLst/>
                          <a:latin typeface="Times New Roman" pitchFamily="18" charset="0"/>
                          <a:ea typeface="新細明體" pitchFamily="18" charset="-120"/>
                        </a:rPr>
                        <a:t>*</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20000"/>
                        </a:spcAft>
                        <a:buClr>
                          <a:schemeClr val="accent1"/>
                        </a:buClr>
                        <a:buSzTx/>
                        <a:buFontTx/>
                        <a:buNone/>
                        <a:tabLst/>
                      </a:pPr>
                      <a:r>
                        <a:rPr kumimoji="0" lang="zh-TW" altLang="en-US" sz="3200" b="0" i="0" u="none" strike="noStrike" cap="none" normalizeH="0" baseline="0" smtClean="0">
                          <a:ln>
                            <a:noFill/>
                          </a:ln>
                          <a:solidFill>
                            <a:schemeClr val="tx2"/>
                          </a:solidFill>
                          <a:effectLst/>
                          <a:latin typeface="Times New Roman" pitchFamily="18" charset="0"/>
                          <a:ea typeface="新細明體" pitchFamily="18" charset="-120"/>
                        </a:rPr>
                        <a:t>*</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20000"/>
                        </a:spcAft>
                        <a:buClr>
                          <a:schemeClr val="accent1"/>
                        </a:buClr>
                        <a:buSzTx/>
                        <a:buFontTx/>
                        <a:buNone/>
                        <a:tabLst/>
                      </a:pPr>
                      <a:r>
                        <a:rPr kumimoji="0" lang="en-US" altLang="zh-TW" sz="2400" b="0" i="0" u="none" strike="noStrike" cap="none" normalizeH="0" baseline="0" smtClean="0">
                          <a:ln>
                            <a:noFill/>
                          </a:ln>
                          <a:solidFill>
                            <a:schemeClr val="tx2"/>
                          </a:solidFill>
                          <a:effectLst/>
                          <a:latin typeface="Times New Roman" pitchFamily="18" charset="0"/>
                          <a:ea typeface="新細明體" pitchFamily="18" charset="-120"/>
                        </a:rPr>
                        <a:t>Q3</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bl>
          </a:graphicData>
        </a:graphic>
      </p:graphicFrame>
      <p:graphicFrame>
        <p:nvGraphicFramePr>
          <p:cNvPr id="95521" name="Group 289"/>
          <p:cNvGraphicFramePr>
            <a:graphicFrameLocks noGrp="1"/>
          </p:cNvGraphicFramePr>
          <p:nvPr/>
        </p:nvGraphicFramePr>
        <p:xfrm>
          <a:off x="152400" y="1295400"/>
          <a:ext cx="4343400" cy="2804160"/>
        </p:xfrm>
        <a:graphic>
          <a:graphicData uri="http://schemas.openxmlformats.org/drawingml/2006/table">
            <a:tbl>
              <a:tblPr/>
              <a:tblGrid>
                <a:gridCol w="955675">
                  <a:extLst>
                    <a:ext uri="{9D8B030D-6E8A-4147-A177-3AD203B41FA5}">
                      <a16:colId xmlns:a16="http://schemas.microsoft.com/office/drawing/2014/main" val="20000"/>
                    </a:ext>
                  </a:extLst>
                </a:gridCol>
                <a:gridCol w="1177925">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tblGrid>
              <a:tr h="533400">
                <a:tc>
                  <a:txBody>
                    <a:bodyPr/>
                    <a:lstStyle/>
                    <a:p>
                      <a:pPr marL="0" marR="0" lvl="0" indent="0" algn="ctr" defTabSz="914400" rtl="0" eaLnBrk="0" fontAlgn="base" latinLnBrk="0" hangingPunct="0">
                        <a:lnSpc>
                          <a:spcPct val="100000"/>
                        </a:lnSpc>
                        <a:spcBef>
                          <a:spcPct val="20000"/>
                        </a:spcBef>
                        <a:spcAft>
                          <a:spcPct val="20000"/>
                        </a:spcAft>
                        <a:buClr>
                          <a:schemeClr val="accent1"/>
                        </a:buClr>
                        <a:buSzTx/>
                        <a:buFontTx/>
                        <a:buNone/>
                        <a:tabLst/>
                      </a:pPr>
                      <a:r>
                        <a:rPr kumimoji="0" lang="en-US" altLang="zh-TW" sz="2400" b="0" i="0" u="sng" strike="noStrike" cap="none" normalizeH="0" baseline="0" smtClean="0">
                          <a:ln>
                            <a:noFill/>
                          </a:ln>
                          <a:solidFill>
                            <a:srgbClr val="CC0099"/>
                          </a:solidFill>
                          <a:effectLst/>
                          <a:latin typeface="Times New Roman" pitchFamily="18" charset="0"/>
                          <a:ea typeface="新細明體" pitchFamily="18" charset="-120"/>
                        </a:rPr>
                        <a:t>VOICE</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20000"/>
                        </a:spcAft>
                        <a:buClr>
                          <a:schemeClr val="accent1"/>
                        </a:buClr>
                        <a:buSzTx/>
                        <a:buFontTx/>
                        <a:buNone/>
                        <a:tabLst/>
                      </a:pPr>
                      <a:r>
                        <a:rPr kumimoji="0" lang="en-US" altLang="zh-TW" sz="2400" b="0" i="1" u="none" strike="noStrike" cap="none" normalizeH="0" baseline="0" smtClean="0">
                          <a:ln>
                            <a:noFill/>
                          </a:ln>
                          <a:solidFill>
                            <a:schemeClr val="tx2"/>
                          </a:solidFill>
                          <a:effectLst/>
                          <a:latin typeface="Times New Roman" pitchFamily="18" charset="0"/>
                          <a:ea typeface="新細明體" pitchFamily="18" charset="-120"/>
                        </a:rPr>
                        <a:t>INTERACTIVE-VIDEO</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20000"/>
                        </a:spcAft>
                        <a:buClr>
                          <a:schemeClr val="accent1"/>
                        </a:buClr>
                        <a:buSzTx/>
                        <a:buFontTx/>
                        <a:buNone/>
                        <a:tabLst/>
                      </a:pPr>
                      <a:r>
                        <a:rPr kumimoji="0" lang="en-US" altLang="zh-TW" sz="2400" b="0" i="0" u="none" strike="noStrike" cap="none" normalizeH="0" baseline="0" smtClean="0">
                          <a:ln>
                            <a:noFill/>
                          </a:ln>
                          <a:solidFill>
                            <a:schemeClr val="tx2"/>
                          </a:solidFill>
                          <a:effectLst/>
                          <a:latin typeface="Times New Roman" pitchFamily="18" charset="0"/>
                          <a:ea typeface="新細明體" pitchFamily="18" charset="-120"/>
                        </a:rPr>
                        <a:t>IP marking</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20000"/>
                        </a:spcAft>
                        <a:buClr>
                          <a:schemeClr val="accent1"/>
                        </a:buClr>
                        <a:buSzTx/>
                        <a:buFontTx/>
                        <a:buNone/>
                        <a:tabLst/>
                      </a:pPr>
                      <a:r>
                        <a:rPr kumimoji="0" lang="en-US" altLang="zh-TW" sz="2400" b="1" i="0" u="none" strike="noStrike" cap="none" normalizeH="0" baseline="0" smtClean="0">
                          <a:ln>
                            <a:noFill/>
                          </a:ln>
                          <a:solidFill>
                            <a:schemeClr val="tx2"/>
                          </a:solidFill>
                          <a:effectLst/>
                          <a:latin typeface="Times New Roman" pitchFamily="18" charset="0"/>
                          <a:ea typeface="新細明體" pitchFamily="18" charset="-120"/>
                        </a:rPr>
                        <a:t>output</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238125">
                <a:tc>
                  <a:txBody>
                    <a:bodyPr/>
                    <a:lstStyle/>
                    <a:p>
                      <a:pPr marL="0" marR="0" lvl="0" indent="0" algn="ctr" defTabSz="914400" rtl="0" eaLnBrk="0" fontAlgn="base" latinLnBrk="0" hangingPunct="0">
                        <a:lnSpc>
                          <a:spcPct val="100000"/>
                        </a:lnSpc>
                        <a:spcBef>
                          <a:spcPct val="20000"/>
                        </a:spcBef>
                        <a:spcAft>
                          <a:spcPct val="20000"/>
                        </a:spcAft>
                        <a:buClr>
                          <a:schemeClr val="accent1"/>
                        </a:buClr>
                        <a:buSzTx/>
                        <a:buFontTx/>
                        <a:buNone/>
                        <a:tabLst/>
                      </a:pPr>
                      <a:r>
                        <a:rPr kumimoji="0" lang="en-US" altLang="zh-TW" sz="2800" b="0" i="0" u="none" strike="noStrike" cap="none" normalizeH="0" baseline="0" smtClean="0">
                          <a:ln>
                            <a:noFill/>
                          </a:ln>
                          <a:solidFill>
                            <a:schemeClr val="tx2"/>
                          </a:solidFill>
                          <a:effectLst/>
                          <a:latin typeface="Times New Roman" pitchFamily="18" charset="0"/>
                          <a:ea typeface="新細明體" pitchFamily="18" charset="-120"/>
                        </a:rPr>
                        <a:t>permit</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20000"/>
                        </a:spcAft>
                        <a:buClr>
                          <a:schemeClr val="accent1"/>
                        </a:buClr>
                        <a:buSzTx/>
                        <a:buFontTx/>
                        <a:buNone/>
                        <a:tabLst/>
                      </a:pPr>
                      <a:r>
                        <a:rPr kumimoji="0" lang="zh-TW" altLang="en-US" sz="2800" b="0" i="0" u="none" strike="noStrike" cap="none" normalizeH="0" baseline="0" smtClean="0">
                          <a:ln>
                            <a:noFill/>
                          </a:ln>
                          <a:solidFill>
                            <a:schemeClr val="tx2"/>
                          </a:solidFill>
                          <a:effectLst/>
                          <a:latin typeface="Times New Roman" pitchFamily="18" charset="0"/>
                          <a:ea typeface="新細明體" pitchFamily="18" charset="-12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20000"/>
                        </a:spcAft>
                        <a:buClr>
                          <a:schemeClr val="accent1"/>
                        </a:buClr>
                        <a:buSzTx/>
                        <a:buFontTx/>
                        <a:buNone/>
                        <a:tabLst/>
                      </a:pPr>
                      <a:r>
                        <a:rPr kumimoji="0" lang="zh-TW" altLang="en-US" sz="2800" b="0" i="0" u="none" strike="noStrike" cap="none" normalizeH="0" baseline="0" smtClean="0">
                          <a:ln>
                            <a:noFill/>
                          </a:ln>
                          <a:solidFill>
                            <a:schemeClr val="tx2"/>
                          </a:solidFill>
                          <a:effectLst/>
                          <a:latin typeface="Times New Roman" pitchFamily="18" charset="0"/>
                          <a:ea typeface="新細明體" pitchFamily="18" charset="-12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20000"/>
                        </a:spcAft>
                        <a:buClr>
                          <a:schemeClr val="accent1"/>
                        </a:buClr>
                        <a:buSzTx/>
                        <a:buFontTx/>
                        <a:buNone/>
                        <a:tabLst/>
                      </a:pPr>
                      <a:r>
                        <a:rPr kumimoji="0" lang="en-US" altLang="zh-TW" sz="2800" b="0" i="0" u="none" strike="noStrike" cap="none" normalizeH="0" baseline="0" smtClean="0">
                          <a:ln>
                            <a:noFill/>
                          </a:ln>
                          <a:solidFill>
                            <a:schemeClr val="tx2"/>
                          </a:solidFill>
                          <a:effectLst/>
                          <a:latin typeface="Times New Roman" pitchFamily="18" charset="0"/>
                          <a:ea typeface="新細明體" pitchFamily="18" charset="-120"/>
                        </a:rPr>
                        <a:t>match</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238125">
                <a:tc>
                  <a:txBody>
                    <a:bodyPr/>
                    <a:lstStyle/>
                    <a:p>
                      <a:pPr marL="0" marR="0" lvl="0" indent="0" algn="ctr" defTabSz="914400" rtl="0" eaLnBrk="0" fontAlgn="base" latinLnBrk="0" hangingPunct="0">
                        <a:lnSpc>
                          <a:spcPct val="100000"/>
                        </a:lnSpc>
                        <a:spcBef>
                          <a:spcPct val="20000"/>
                        </a:spcBef>
                        <a:spcAft>
                          <a:spcPct val="20000"/>
                        </a:spcAft>
                        <a:buClr>
                          <a:schemeClr val="accent1"/>
                        </a:buClr>
                        <a:buSzTx/>
                        <a:buFontTx/>
                        <a:buNone/>
                        <a:tabLst/>
                      </a:pPr>
                      <a:r>
                        <a:rPr kumimoji="0" lang="zh-TW" altLang="en-US" sz="2800" b="0" i="0" u="none" strike="noStrike" cap="none" normalizeH="0" baseline="0" smtClean="0">
                          <a:ln>
                            <a:noFill/>
                          </a:ln>
                          <a:solidFill>
                            <a:schemeClr val="tx2"/>
                          </a:solidFill>
                          <a:effectLst/>
                          <a:latin typeface="Times New Roman" pitchFamily="18" charset="0"/>
                          <a:ea typeface="新細明體" pitchFamily="18" charset="-120"/>
                        </a:rPr>
                        <a:t>*</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20000"/>
                        </a:spcAft>
                        <a:buClr>
                          <a:schemeClr val="accent1"/>
                        </a:buClr>
                        <a:buSzTx/>
                        <a:buFontTx/>
                        <a:buNone/>
                        <a:tabLst/>
                      </a:pPr>
                      <a:r>
                        <a:rPr kumimoji="0" lang="en-US" altLang="zh-TW" sz="2800" b="0" i="0" u="none" strike="noStrike" cap="none" normalizeH="0" baseline="0" smtClean="0">
                          <a:ln>
                            <a:noFill/>
                          </a:ln>
                          <a:solidFill>
                            <a:schemeClr val="tx2"/>
                          </a:solidFill>
                          <a:effectLst/>
                          <a:latin typeface="Times New Roman" pitchFamily="18" charset="0"/>
                          <a:ea typeface="新細明體" pitchFamily="18" charset="-120"/>
                        </a:rPr>
                        <a:t>permit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20000"/>
                        </a:spcAft>
                        <a:buClr>
                          <a:schemeClr val="accent1"/>
                        </a:buClr>
                        <a:buSzTx/>
                        <a:buFontTx/>
                        <a:buNone/>
                        <a:tabLst/>
                      </a:pPr>
                      <a:r>
                        <a:rPr kumimoji="0" lang="zh-TW" altLang="en-US" sz="2800" b="0" i="0" u="none" strike="noStrike" cap="none" normalizeH="0" baseline="0" smtClean="0">
                          <a:ln>
                            <a:noFill/>
                          </a:ln>
                          <a:solidFill>
                            <a:schemeClr val="tx2"/>
                          </a:solidFill>
                          <a:effectLst/>
                          <a:latin typeface="Times New Roman" pitchFamily="18" charset="0"/>
                          <a:ea typeface="新細明體" pitchFamily="18" charset="-12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20000"/>
                        </a:spcAft>
                        <a:buClr>
                          <a:schemeClr val="accent1"/>
                        </a:buClr>
                        <a:buSzTx/>
                        <a:buFontTx/>
                        <a:buNone/>
                        <a:tabLst/>
                      </a:pPr>
                      <a:r>
                        <a:rPr kumimoji="0" lang="en-US" altLang="zh-TW" sz="2800" b="0" i="0" u="none" strike="noStrike" cap="none" normalizeH="0" baseline="0" smtClean="0">
                          <a:ln>
                            <a:noFill/>
                          </a:ln>
                          <a:solidFill>
                            <a:schemeClr val="tx2"/>
                          </a:solidFill>
                          <a:effectLst/>
                          <a:latin typeface="Times New Roman" pitchFamily="18" charset="0"/>
                          <a:ea typeface="新細明體" pitchFamily="18" charset="-120"/>
                        </a:rPr>
                        <a:t>match</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238125">
                <a:tc>
                  <a:txBody>
                    <a:bodyPr/>
                    <a:lstStyle/>
                    <a:p>
                      <a:pPr marL="0" marR="0" lvl="0" indent="0" algn="ctr" defTabSz="914400" rtl="0" eaLnBrk="0" fontAlgn="base" latinLnBrk="0" hangingPunct="0">
                        <a:lnSpc>
                          <a:spcPct val="100000"/>
                        </a:lnSpc>
                        <a:spcBef>
                          <a:spcPct val="20000"/>
                        </a:spcBef>
                        <a:spcAft>
                          <a:spcPct val="20000"/>
                        </a:spcAft>
                        <a:buClr>
                          <a:schemeClr val="accent1"/>
                        </a:buClr>
                        <a:buSzTx/>
                        <a:buFontTx/>
                        <a:buNone/>
                        <a:tabLst/>
                      </a:pPr>
                      <a:r>
                        <a:rPr kumimoji="0" lang="zh-TW" altLang="en-US" sz="2800" b="0" i="0" u="none" strike="noStrike" cap="none" normalizeH="0" baseline="0" smtClean="0">
                          <a:ln>
                            <a:noFill/>
                          </a:ln>
                          <a:solidFill>
                            <a:schemeClr val="tx2"/>
                          </a:solidFill>
                          <a:effectLst/>
                          <a:latin typeface="Times New Roman" pitchFamily="18" charset="0"/>
                          <a:ea typeface="新細明體" pitchFamily="18" charset="-120"/>
                        </a:rPr>
                        <a:t>*</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20000"/>
                        </a:spcAft>
                        <a:buClr>
                          <a:schemeClr val="accent1"/>
                        </a:buClr>
                        <a:buSzTx/>
                        <a:buFontTx/>
                        <a:buNone/>
                        <a:tabLst/>
                      </a:pPr>
                      <a:r>
                        <a:rPr kumimoji="0" lang="zh-TW" altLang="en-US" sz="2800" b="0" i="0" u="none" strike="noStrike" cap="none" normalizeH="0" baseline="0" smtClean="0">
                          <a:ln>
                            <a:noFill/>
                          </a:ln>
                          <a:solidFill>
                            <a:schemeClr val="tx2"/>
                          </a:solidFill>
                          <a:effectLst/>
                          <a:latin typeface="Times New Roman" pitchFamily="18" charset="0"/>
                          <a:ea typeface="新細明體" pitchFamily="18" charset="-12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20000"/>
                        </a:spcAft>
                        <a:buClr>
                          <a:schemeClr val="accent1"/>
                        </a:buClr>
                        <a:buSzTx/>
                        <a:buFontTx/>
                        <a:buNone/>
                        <a:tabLst/>
                      </a:pPr>
                      <a:r>
                        <a:rPr kumimoji="0" lang="en-US" altLang="zh-TW" sz="2800" b="0" i="0" u="none" strike="noStrike" cap="none" normalizeH="0" baseline="0" smtClean="0">
                          <a:ln>
                            <a:noFill/>
                          </a:ln>
                          <a:solidFill>
                            <a:schemeClr val="tx2"/>
                          </a:solidFill>
                          <a:effectLst/>
                          <a:latin typeface="Times New Roman" pitchFamily="18" charset="0"/>
                          <a:ea typeface="新細明體" pitchFamily="18" charset="-120"/>
                        </a:rPr>
                        <a:t>46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20000"/>
                        </a:spcAft>
                        <a:buClr>
                          <a:schemeClr val="accent1"/>
                        </a:buClr>
                        <a:buSzTx/>
                        <a:buFontTx/>
                        <a:buNone/>
                        <a:tabLst/>
                      </a:pPr>
                      <a:r>
                        <a:rPr kumimoji="0" lang="en-US" altLang="zh-TW" sz="2800" b="0" i="0" u="none" strike="noStrike" cap="none" normalizeH="0" baseline="0" smtClean="0">
                          <a:ln>
                            <a:noFill/>
                          </a:ln>
                          <a:solidFill>
                            <a:schemeClr val="tx2"/>
                          </a:solidFill>
                          <a:effectLst/>
                          <a:latin typeface="Times New Roman" pitchFamily="18" charset="0"/>
                          <a:ea typeface="新細明體" pitchFamily="18" charset="-120"/>
                        </a:rPr>
                        <a:t>match</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238125">
                <a:tc>
                  <a:txBody>
                    <a:bodyPr/>
                    <a:lstStyle/>
                    <a:p>
                      <a:pPr marL="0" marR="0" lvl="0" indent="0" algn="ctr" defTabSz="914400" rtl="0" eaLnBrk="0" fontAlgn="base" latinLnBrk="0" hangingPunct="0">
                        <a:lnSpc>
                          <a:spcPct val="100000"/>
                        </a:lnSpc>
                        <a:spcBef>
                          <a:spcPct val="20000"/>
                        </a:spcBef>
                        <a:spcAft>
                          <a:spcPct val="20000"/>
                        </a:spcAft>
                        <a:buClr>
                          <a:schemeClr val="accent1"/>
                        </a:buClr>
                        <a:buSzTx/>
                        <a:buFontTx/>
                        <a:buNone/>
                        <a:tabLst/>
                      </a:pPr>
                      <a:r>
                        <a:rPr kumimoji="0" lang="zh-TW" altLang="en-US" sz="2800" b="0" i="0" u="none" strike="noStrike" cap="none" normalizeH="0" baseline="0" smtClean="0">
                          <a:ln>
                            <a:noFill/>
                          </a:ln>
                          <a:solidFill>
                            <a:schemeClr val="tx2"/>
                          </a:solidFill>
                          <a:effectLst/>
                          <a:latin typeface="Times New Roman" pitchFamily="18" charset="0"/>
                          <a:ea typeface="新細明體" pitchFamily="18" charset="-120"/>
                        </a:rPr>
                        <a:t>*</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20000"/>
                        </a:spcAft>
                        <a:buClr>
                          <a:schemeClr val="accent1"/>
                        </a:buClr>
                        <a:buSzTx/>
                        <a:buFontTx/>
                        <a:buNone/>
                        <a:tabLst/>
                      </a:pPr>
                      <a:r>
                        <a:rPr kumimoji="0" lang="zh-TW" altLang="en-US" sz="2800" b="0" i="0" u="none" strike="noStrike" cap="none" normalizeH="0" baseline="0" smtClean="0">
                          <a:ln>
                            <a:noFill/>
                          </a:ln>
                          <a:solidFill>
                            <a:schemeClr val="tx2"/>
                          </a:solidFill>
                          <a:effectLst/>
                          <a:latin typeface="Times New Roman" pitchFamily="18" charset="0"/>
                          <a:ea typeface="新細明體" pitchFamily="18" charset="-12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20000"/>
                        </a:spcAft>
                        <a:buClr>
                          <a:schemeClr val="accent1"/>
                        </a:buClr>
                        <a:buSzTx/>
                        <a:buFontTx/>
                        <a:buNone/>
                        <a:tabLst/>
                      </a:pPr>
                      <a:r>
                        <a:rPr kumimoji="0" lang="zh-TW" altLang="en-US" sz="2800" b="0" i="0" u="none" strike="noStrike" cap="none" normalizeH="0" baseline="0" smtClean="0">
                          <a:ln>
                            <a:noFill/>
                          </a:ln>
                          <a:solidFill>
                            <a:schemeClr val="tx2"/>
                          </a:solidFill>
                          <a:effectLst/>
                          <a:latin typeface="Times New Roman" pitchFamily="18" charset="0"/>
                          <a:ea typeface="新細明體" pitchFamily="18" charset="-12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20000"/>
                        </a:spcAft>
                        <a:buClr>
                          <a:schemeClr val="accent1"/>
                        </a:buClr>
                        <a:buSzTx/>
                        <a:buFontTx/>
                        <a:buNone/>
                        <a:tabLst/>
                      </a:pPr>
                      <a:r>
                        <a:rPr kumimoji="0" lang="en-US" altLang="zh-TW" sz="2800" b="0" i="0" u="none" strike="noStrike" cap="none" normalizeH="0" baseline="0" smtClean="0">
                          <a:ln>
                            <a:noFill/>
                          </a:ln>
                          <a:solidFill>
                            <a:schemeClr val="tx2"/>
                          </a:solidFill>
                          <a:effectLst/>
                          <a:latin typeface="Times New Roman" pitchFamily="18" charset="0"/>
                          <a:ea typeface="新細明體" pitchFamily="18" charset="-120"/>
                        </a:rPr>
                        <a:t>no</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bl>
          </a:graphicData>
        </a:graphic>
      </p:graphicFrame>
      <p:graphicFrame>
        <p:nvGraphicFramePr>
          <p:cNvPr id="95539" name="Group 307"/>
          <p:cNvGraphicFramePr>
            <a:graphicFrameLocks noGrp="1"/>
          </p:cNvGraphicFramePr>
          <p:nvPr/>
        </p:nvGraphicFramePr>
        <p:xfrm>
          <a:off x="533400" y="4419600"/>
          <a:ext cx="8382000" cy="1645920"/>
        </p:xfrm>
        <a:graphic>
          <a:graphicData uri="http://schemas.openxmlformats.org/drawingml/2006/table">
            <a:tbl>
              <a:tblPr/>
              <a:tblGrid>
                <a:gridCol w="23622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2209800">
                  <a:extLst>
                    <a:ext uri="{9D8B030D-6E8A-4147-A177-3AD203B41FA5}">
                      <a16:colId xmlns:a16="http://schemas.microsoft.com/office/drawing/2014/main" val="20002"/>
                    </a:ext>
                  </a:extLst>
                </a:gridCol>
                <a:gridCol w="1066800">
                  <a:extLst>
                    <a:ext uri="{9D8B030D-6E8A-4147-A177-3AD203B41FA5}">
                      <a16:colId xmlns:a16="http://schemas.microsoft.com/office/drawing/2014/main" val="20003"/>
                    </a:ext>
                  </a:extLst>
                </a:gridCol>
                <a:gridCol w="720725">
                  <a:extLst>
                    <a:ext uri="{9D8B030D-6E8A-4147-A177-3AD203B41FA5}">
                      <a16:colId xmlns:a16="http://schemas.microsoft.com/office/drawing/2014/main" val="20004"/>
                    </a:ext>
                  </a:extLst>
                </a:gridCol>
                <a:gridCol w="1031875">
                  <a:extLst>
                    <a:ext uri="{9D8B030D-6E8A-4147-A177-3AD203B41FA5}">
                      <a16:colId xmlns:a16="http://schemas.microsoft.com/office/drawing/2014/main" val="20005"/>
                    </a:ext>
                  </a:extLst>
                </a:gridCol>
              </a:tblGrid>
              <a:tr h="254000">
                <a:tc>
                  <a:txBody>
                    <a:bodyPr/>
                    <a:lstStyle/>
                    <a:p>
                      <a:pPr marL="0" marR="0" lvl="0" indent="0" algn="ctr" defTabSz="914400" rtl="0" eaLnBrk="0" fontAlgn="base" latinLnBrk="0" hangingPunct="0">
                        <a:lnSpc>
                          <a:spcPct val="100000"/>
                        </a:lnSpc>
                        <a:spcBef>
                          <a:spcPct val="20000"/>
                        </a:spcBef>
                        <a:spcAft>
                          <a:spcPct val="20000"/>
                        </a:spcAft>
                        <a:buClr>
                          <a:schemeClr val="accent1"/>
                        </a:buClr>
                        <a:buSzTx/>
                        <a:buFontTx/>
                        <a:buNone/>
                        <a:tabLst/>
                      </a:pPr>
                      <a:r>
                        <a:rPr kumimoji="0" lang="en-US" altLang="zh-TW" sz="2400" b="0" i="0" u="none" strike="noStrike" cap="none" normalizeH="0" baseline="0" smtClean="0">
                          <a:ln>
                            <a:noFill/>
                          </a:ln>
                          <a:solidFill>
                            <a:schemeClr val="tx2"/>
                          </a:solidFill>
                          <a:effectLst/>
                          <a:latin typeface="Times New Roman" pitchFamily="18" charset="0"/>
                          <a:ea typeface="新細明體" pitchFamily="18" charset="-120"/>
                        </a:rPr>
                        <a:t>srcIP</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20000"/>
                        </a:spcAft>
                        <a:buClr>
                          <a:schemeClr val="accent1"/>
                        </a:buClr>
                        <a:buSzTx/>
                        <a:buFontTx/>
                        <a:buNone/>
                        <a:tabLst/>
                      </a:pPr>
                      <a:r>
                        <a:rPr kumimoji="0" lang="en-US" altLang="zh-TW" sz="2400" b="0" i="0" u="none" strike="noStrike" cap="none" normalizeH="0" baseline="0" smtClean="0">
                          <a:ln>
                            <a:noFill/>
                          </a:ln>
                          <a:solidFill>
                            <a:schemeClr val="tx2"/>
                          </a:solidFill>
                          <a:effectLst/>
                          <a:latin typeface="Times New Roman" pitchFamily="18" charset="0"/>
                          <a:ea typeface="新細明體" pitchFamily="18" charset="-120"/>
                        </a:rPr>
                        <a:t>srcPort</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20000"/>
                        </a:spcAft>
                        <a:buClr>
                          <a:schemeClr val="accent1"/>
                        </a:buClr>
                        <a:buSzTx/>
                        <a:buFontTx/>
                        <a:buNone/>
                        <a:tabLst/>
                      </a:pPr>
                      <a:r>
                        <a:rPr kumimoji="0" lang="en-US" altLang="zh-TW" sz="2400" b="0" i="0" u="none" strike="noStrike" cap="none" normalizeH="0" baseline="0" smtClean="0">
                          <a:ln>
                            <a:noFill/>
                          </a:ln>
                          <a:solidFill>
                            <a:schemeClr val="tx2"/>
                          </a:solidFill>
                          <a:effectLst/>
                          <a:latin typeface="Times New Roman" pitchFamily="18" charset="0"/>
                          <a:ea typeface="新細明體" pitchFamily="18" charset="-120"/>
                        </a:rPr>
                        <a:t>destIP</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20000"/>
                        </a:spcAft>
                        <a:buClr>
                          <a:schemeClr val="accent1"/>
                        </a:buClr>
                        <a:buSzTx/>
                        <a:buFontTx/>
                        <a:buNone/>
                        <a:tabLst/>
                      </a:pPr>
                      <a:r>
                        <a:rPr kumimoji="0" lang="en-US" altLang="zh-TW" sz="2400" b="0" i="0" u="none" strike="noStrike" cap="none" normalizeH="0" baseline="0" smtClean="0">
                          <a:ln>
                            <a:noFill/>
                          </a:ln>
                          <a:solidFill>
                            <a:schemeClr val="tx2"/>
                          </a:solidFill>
                          <a:effectLst/>
                          <a:latin typeface="Times New Roman" pitchFamily="18" charset="0"/>
                          <a:ea typeface="新細明體" pitchFamily="18" charset="-120"/>
                        </a:rPr>
                        <a:t>destPort</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20000"/>
                        </a:spcAft>
                        <a:buClr>
                          <a:schemeClr val="accent1"/>
                        </a:buClr>
                        <a:buSzTx/>
                        <a:buFontTx/>
                        <a:buNone/>
                        <a:tabLst/>
                      </a:pPr>
                      <a:r>
                        <a:rPr kumimoji="0" lang="en-US" altLang="zh-TW" sz="2400" b="0" i="0" u="none" strike="noStrike" cap="none" normalizeH="0" baseline="0" smtClean="0">
                          <a:ln>
                            <a:noFill/>
                          </a:ln>
                          <a:solidFill>
                            <a:schemeClr val="tx2"/>
                          </a:solidFill>
                          <a:effectLst/>
                          <a:latin typeface="Times New Roman" pitchFamily="18" charset="0"/>
                          <a:ea typeface="新細明體" pitchFamily="18" charset="-120"/>
                        </a:rPr>
                        <a:t>proto</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20000"/>
                        </a:spcAft>
                        <a:buClr>
                          <a:schemeClr val="accent1"/>
                        </a:buClr>
                        <a:buSzTx/>
                        <a:buFontTx/>
                        <a:buNone/>
                        <a:tabLst/>
                      </a:pPr>
                      <a:r>
                        <a:rPr kumimoji="0" lang="en-US" altLang="zh-TW" sz="2400" b="1" i="0" u="none" strike="noStrike" cap="none" normalizeH="0" baseline="0" smtClean="0">
                          <a:ln>
                            <a:noFill/>
                          </a:ln>
                          <a:solidFill>
                            <a:schemeClr val="tx2"/>
                          </a:solidFill>
                          <a:effectLst/>
                          <a:latin typeface="Times New Roman" pitchFamily="18" charset="0"/>
                          <a:ea typeface="新細明體" pitchFamily="18" charset="-120"/>
                        </a:rPr>
                        <a:t>output</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0">
                <a:tc>
                  <a:txBody>
                    <a:bodyPr/>
                    <a:lstStyle/>
                    <a:p>
                      <a:pPr marL="0" marR="0" lvl="0" indent="0" algn="ctr" defTabSz="914400" rtl="0" eaLnBrk="0" fontAlgn="base" latinLnBrk="0" hangingPunct="0">
                        <a:lnSpc>
                          <a:spcPct val="100000"/>
                        </a:lnSpc>
                        <a:spcBef>
                          <a:spcPct val="20000"/>
                        </a:spcBef>
                        <a:spcAft>
                          <a:spcPct val="20000"/>
                        </a:spcAft>
                        <a:buClr>
                          <a:schemeClr val="accent1"/>
                        </a:buClr>
                        <a:buSzTx/>
                        <a:buFontTx/>
                        <a:buNone/>
                        <a:tabLst/>
                      </a:pPr>
                      <a:r>
                        <a:rPr kumimoji="0" lang="en-US" altLang="zh-TW" sz="2800" b="0" i="0" u="none" strike="noStrike" cap="none" normalizeH="0" baseline="0" smtClean="0">
                          <a:ln>
                            <a:noFill/>
                          </a:ln>
                          <a:solidFill>
                            <a:schemeClr val="tx2"/>
                          </a:solidFill>
                          <a:effectLst/>
                          <a:latin typeface="Times New Roman" pitchFamily="18" charset="0"/>
                          <a:ea typeface="新細明體" pitchFamily="18" charset="-120"/>
                        </a:rPr>
                        <a:t>192.168.1.0/24</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20000"/>
                        </a:spcAft>
                        <a:buClr>
                          <a:schemeClr val="accent1"/>
                        </a:buClr>
                        <a:buSzTx/>
                        <a:buFontTx/>
                        <a:buNone/>
                        <a:tabLst/>
                      </a:pPr>
                      <a:r>
                        <a:rPr kumimoji="0" lang="zh-TW" altLang="en-US" sz="2800" b="0" i="0" u="none" strike="noStrike" cap="none" normalizeH="0" baseline="0" smtClean="0">
                          <a:ln>
                            <a:noFill/>
                          </a:ln>
                          <a:solidFill>
                            <a:schemeClr val="tx2"/>
                          </a:solidFill>
                          <a:effectLst/>
                          <a:latin typeface="Times New Roman" pitchFamily="18" charset="0"/>
                          <a:ea typeface="新細明體" pitchFamily="18" charset="-120"/>
                        </a:rPr>
                        <a:t>*</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20000"/>
                        </a:spcAft>
                        <a:buClr>
                          <a:schemeClr val="accent1"/>
                        </a:buClr>
                        <a:buSzTx/>
                        <a:buFontTx/>
                        <a:buNone/>
                        <a:tabLst/>
                      </a:pPr>
                      <a:r>
                        <a:rPr kumimoji="0" lang="zh-TW" altLang="en-US" sz="2800" b="0" i="0" u="none" strike="noStrike" cap="none" normalizeH="0" baseline="0" smtClean="0">
                          <a:ln>
                            <a:noFill/>
                          </a:ln>
                          <a:solidFill>
                            <a:schemeClr val="tx2"/>
                          </a:solidFill>
                          <a:effectLst/>
                          <a:latin typeface="Times New Roman" pitchFamily="18" charset="0"/>
                          <a:ea typeface="新細明體" pitchFamily="18" charset="-120"/>
                        </a:rPr>
                        <a:t>*</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20000"/>
                        </a:spcAft>
                        <a:buClr>
                          <a:schemeClr val="accent1"/>
                        </a:buClr>
                        <a:buSzTx/>
                        <a:buFontTx/>
                        <a:buNone/>
                        <a:tabLst/>
                      </a:pPr>
                      <a:r>
                        <a:rPr kumimoji="0" lang="zh-TW" altLang="en-US" sz="2800" b="0" i="0" u="none" strike="noStrike" cap="none" normalizeH="0" baseline="0" smtClean="0">
                          <a:ln>
                            <a:noFill/>
                          </a:ln>
                          <a:solidFill>
                            <a:schemeClr val="tx2"/>
                          </a:solidFill>
                          <a:effectLst/>
                          <a:latin typeface="Times New Roman" pitchFamily="18" charset="0"/>
                          <a:ea typeface="新細明體" pitchFamily="18" charset="-120"/>
                        </a:rPr>
                        <a:t>*</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20000"/>
                        </a:spcAft>
                        <a:buClr>
                          <a:schemeClr val="accent1"/>
                        </a:buClr>
                        <a:buSzTx/>
                        <a:buFontTx/>
                        <a:buNone/>
                        <a:tabLst/>
                      </a:pPr>
                      <a:r>
                        <a:rPr kumimoji="0" lang="zh-TW" altLang="en-US" sz="2800" b="0" i="0" u="none" strike="noStrike" cap="none" normalizeH="0" baseline="0" smtClean="0">
                          <a:ln>
                            <a:noFill/>
                          </a:ln>
                          <a:solidFill>
                            <a:schemeClr val="tx2"/>
                          </a:solidFill>
                          <a:effectLst/>
                          <a:latin typeface="Times New Roman" pitchFamily="18" charset="0"/>
                          <a:ea typeface="新細明體" pitchFamily="18" charset="-120"/>
                        </a:rPr>
                        <a:t>*</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20000"/>
                        </a:spcAft>
                        <a:buClr>
                          <a:schemeClr val="accent1"/>
                        </a:buClr>
                        <a:buSzTx/>
                        <a:buFontTx/>
                        <a:buNone/>
                        <a:tabLst/>
                      </a:pPr>
                      <a:r>
                        <a:rPr kumimoji="0" lang="en-US" altLang="zh-TW" sz="2800" b="0" i="0" u="none" strike="noStrike" cap="none" normalizeH="0" baseline="0" smtClean="0">
                          <a:ln>
                            <a:noFill/>
                          </a:ln>
                          <a:solidFill>
                            <a:schemeClr val="tx2"/>
                          </a:solidFill>
                          <a:effectLst/>
                          <a:latin typeface="Times New Roman" pitchFamily="18" charset="0"/>
                          <a:ea typeface="新細明體" pitchFamily="18" charset="-120"/>
                        </a:rPr>
                        <a:t>permit</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0">
                <a:tc>
                  <a:txBody>
                    <a:bodyPr/>
                    <a:lstStyle/>
                    <a:p>
                      <a:pPr marL="0" marR="0" lvl="0" indent="0" algn="ctr" defTabSz="914400" rtl="0" eaLnBrk="0" fontAlgn="base" latinLnBrk="0" hangingPunct="0">
                        <a:lnSpc>
                          <a:spcPct val="100000"/>
                        </a:lnSpc>
                        <a:spcBef>
                          <a:spcPct val="20000"/>
                        </a:spcBef>
                        <a:spcAft>
                          <a:spcPct val="20000"/>
                        </a:spcAft>
                        <a:buClr>
                          <a:schemeClr val="accent1"/>
                        </a:buClr>
                        <a:buSzTx/>
                        <a:buFontTx/>
                        <a:buNone/>
                        <a:tabLst/>
                      </a:pPr>
                      <a:r>
                        <a:rPr kumimoji="0" lang="zh-TW" altLang="en-US" sz="2800" b="0" i="0" u="none" strike="noStrike" cap="none" normalizeH="0" baseline="0" smtClean="0">
                          <a:ln>
                            <a:noFill/>
                          </a:ln>
                          <a:solidFill>
                            <a:schemeClr val="tx2"/>
                          </a:solidFill>
                          <a:effectLst/>
                          <a:latin typeface="Times New Roman" pitchFamily="18" charset="0"/>
                          <a:ea typeface="新細明體" pitchFamily="18" charset="-120"/>
                        </a:rPr>
                        <a:t>*</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20000"/>
                        </a:spcAft>
                        <a:buClr>
                          <a:schemeClr val="accent1"/>
                        </a:buClr>
                        <a:buSzTx/>
                        <a:buFontTx/>
                        <a:buNone/>
                        <a:tabLst/>
                      </a:pPr>
                      <a:r>
                        <a:rPr kumimoji="0" lang="zh-TW" altLang="en-US" sz="2800" b="0" i="0" u="none" strike="noStrike" cap="none" normalizeH="0" baseline="0" smtClean="0">
                          <a:ln>
                            <a:noFill/>
                          </a:ln>
                          <a:solidFill>
                            <a:schemeClr val="tx2"/>
                          </a:solidFill>
                          <a:effectLst/>
                          <a:latin typeface="Times New Roman" pitchFamily="18" charset="0"/>
                          <a:ea typeface="新細明體" pitchFamily="18" charset="-120"/>
                        </a:rPr>
                        <a:t>*</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20000"/>
                        </a:spcAft>
                        <a:buClr>
                          <a:schemeClr val="accent1"/>
                        </a:buClr>
                        <a:buSzTx/>
                        <a:buFontTx/>
                        <a:buNone/>
                        <a:tabLst/>
                      </a:pPr>
                      <a:r>
                        <a:rPr kumimoji="0" lang="en-US" altLang="zh-TW" sz="2800" b="0" i="0" u="none" strike="noStrike" cap="none" normalizeH="0" baseline="0" smtClean="0">
                          <a:ln>
                            <a:noFill/>
                          </a:ln>
                          <a:solidFill>
                            <a:schemeClr val="tx2"/>
                          </a:solidFill>
                          <a:effectLst/>
                          <a:latin typeface="Times New Roman" pitchFamily="18" charset="0"/>
                          <a:ea typeface="新細明體" pitchFamily="18" charset="-120"/>
                        </a:rPr>
                        <a:t>192.168.1.0/24</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20000"/>
                        </a:spcAft>
                        <a:buClr>
                          <a:schemeClr val="accent1"/>
                        </a:buClr>
                        <a:buSzTx/>
                        <a:buFontTx/>
                        <a:buNone/>
                        <a:tabLst/>
                      </a:pPr>
                      <a:r>
                        <a:rPr kumimoji="0" lang="zh-TW" altLang="en-US" sz="2800" b="0" i="0" u="none" strike="noStrike" cap="none" normalizeH="0" baseline="0" smtClean="0">
                          <a:ln>
                            <a:noFill/>
                          </a:ln>
                          <a:solidFill>
                            <a:schemeClr val="tx2"/>
                          </a:solidFill>
                          <a:effectLst/>
                          <a:latin typeface="Times New Roman" pitchFamily="18" charset="0"/>
                          <a:ea typeface="新細明體" pitchFamily="18" charset="-120"/>
                        </a:rPr>
                        <a:t>*</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20000"/>
                        </a:spcAft>
                        <a:buClr>
                          <a:schemeClr val="accent1"/>
                        </a:buClr>
                        <a:buSzTx/>
                        <a:buFontTx/>
                        <a:buNone/>
                        <a:tabLst/>
                      </a:pPr>
                      <a:r>
                        <a:rPr kumimoji="0" lang="zh-TW" altLang="en-US" sz="2800" b="0" i="0" u="none" strike="noStrike" cap="none" normalizeH="0" baseline="0" smtClean="0">
                          <a:ln>
                            <a:noFill/>
                          </a:ln>
                          <a:solidFill>
                            <a:schemeClr val="tx2"/>
                          </a:solidFill>
                          <a:effectLst/>
                          <a:latin typeface="Times New Roman" pitchFamily="18" charset="0"/>
                          <a:ea typeface="新細明體" pitchFamily="18" charset="-120"/>
                        </a:rPr>
                        <a:t>*</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20000"/>
                        </a:spcAft>
                        <a:buClr>
                          <a:schemeClr val="accent1"/>
                        </a:buClr>
                        <a:buSzTx/>
                        <a:buFontTx/>
                        <a:buNone/>
                        <a:tabLst/>
                      </a:pPr>
                      <a:r>
                        <a:rPr kumimoji="0" lang="en-US" altLang="zh-TW" sz="2800" b="0" i="0" u="none" strike="noStrike" cap="none" normalizeH="0" baseline="0" smtClean="0">
                          <a:ln>
                            <a:noFill/>
                          </a:ln>
                          <a:solidFill>
                            <a:schemeClr val="tx2"/>
                          </a:solidFill>
                          <a:effectLst/>
                          <a:latin typeface="Times New Roman" pitchFamily="18" charset="0"/>
                          <a:ea typeface="新細明體" pitchFamily="18" charset="-120"/>
                        </a:rPr>
                        <a:t>permit</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212725">
                <a:tc>
                  <a:txBody>
                    <a:bodyPr/>
                    <a:lstStyle/>
                    <a:p>
                      <a:pPr marL="0" marR="0" lvl="0" indent="0" algn="ctr" defTabSz="914400" rtl="0" eaLnBrk="0" fontAlgn="base" latinLnBrk="0" hangingPunct="0">
                        <a:lnSpc>
                          <a:spcPct val="100000"/>
                        </a:lnSpc>
                        <a:spcBef>
                          <a:spcPct val="20000"/>
                        </a:spcBef>
                        <a:spcAft>
                          <a:spcPct val="20000"/>
                        </a:spcAft>
                        <a:buClr>
                          <a:schemeClr val="accent1"/>
                        </a:buClr>
                        <a:buSzTx/>
                        <a:buFontTx/>
                        <a:buNone/>
                        <a:tabLst/>
                      </a:pPr>
                      <a:r>
                        <a:rPr kumimoji="0" lang="zh-TW" altLang="en-US" sz="2800" b="0" i="0" u="none" strike="noStrike" cap="none" normalizeH="0" baseline="0" smtClean="0">
                          <a:ln>
                            <a:noFill/>
                          </a:ln>
                          <a:solidFill>
                            <a:schemeClr val="tx2"/>
                          </a:solidFill>
                          <a:effectLst/>
                          <a:latin typeface="Times New Roman" pitchFamily="18" charset="0"/>
                          <a:ea typeface="新細明體" pitchFamily="18" charset="-120"/>
                        </a:rPr>
                        <a:t>*</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20000"/>
                        </a:spcAft>
                        <a:buClr>
                          <a:schemeClr val="accent1"/>
                        </a:buClr>
                        <a:buSzTx/>
                        <a:buFontTx/>
                        <a:buNone/>
                        <a:tabLst/>
                      </a:pPr>
                      <a:r>
                        <a:rPr kumimoji="0" lang="zh-TW" altLang="en-US" sz="2800" b="0" i="0" u="none" strike="noStrike" cap="none" normalizeH="0" baseline="0" smtClean="0">
                          <a:ln>
                            <a:noFill/>
                          </a:ln>
                          <a:solidFill>
                            <a:schemeClr val="tx2"/>
                          </a:solidFill>
                          <a:effectLst/>
                          <a:latin typeface="Times New Roman" pitchFamily="18" charset="0"/>
                          <a:ea typeface="新細明體" pitchFamily="18" charset="-120"/>
                        </a:rPr>
                        <a:t>*</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20000"/>
                        </a:spcAft>
                        <a:buClr>
                          <a:schemeClr val="accent1"/>
                        </a:buClr>
                        <a:buSzTx/>
                        <a:buFontTx/>
                        <a:buNone/>
                        <a:tabLst/>
                      </a:pPr>
                      <a:r>
                        <a:rPr kumimoji="0" lang="zh-TW" altLang="en-US" sz="2800" b="0" i="0" u="none" strike="noStrike" cap="none" normalizeH="0" baseline="0" smtClean="0">
                          <a:ln>
                            <a:noFill/>
                          </a:ln>
                          <a:solidFill>
                            <a:schemeClr val="tx2"/>
                          </a:solidFill>
                          <a:effectLst/>
                          <a:latin typeface="Times New Roman" pitchFamily="18" charset="0"/>
                          <a:ea typeface="新細明體" pitchFamily="18" charset="-120"/>
                        </a:rPr>
                        <a:t>*</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20000"/>
                        </a:spcAft>
                        <a:buClr>
                          <a:schemeClr val="accent1"/>
                        </a:buClr>
                        <a:buSzTx/>
                        <a:buFontTx/>
                        <a:buNone/>
                        <a:tabLst/>
                      </a:pPr>
                      <a:r>
                        <a:rPr kumimoji="0" lang="zh-TW" altLang="en-US" sz="2800" b="0" i="0" u="none" strike="noStrike" cap="none" normalizeH="0" baseline="0" smtClean="0">
                          <a:ln>
                            <a:noFill/>
                          </a:ln>
                          <a:solidFill>
                            <a:schemeClr val="tx2"/>
                          </a:solidFill>
                          <a:effectLst/>
                          <a:latin typeface="Times New Roman" pitchFamily="18" charset="0"/>
                          <a:ea typeface="新細明體" pitchFamily="18" charset="-120"/>
                        </a:rPr>
                        <a:t>*</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20000"/>
                        </a:spcAft>
                        <a:buClr>
                          <a:schemeClr val="accent1"/>
                        </a:buClr>
                        <a:buSzTx/>
                        <a:buFontTx/>
                        <a:buNone/>
                        <a:tabLst/>
                      </a:pPr>
                      <a:r>
                        <a:rPr kumimoji="0" lang="zh-TW" altLang="en-US" sz="2800" b="0" i="0" u="none" strike="noStrike" cap="none" normalizeH="0" baseline="0" smtClean="0">
                          <a:ln>
                            <a:noFill/>
                          </a:ln>
                          <a:solidFill>
                            <a:schemeClr val="tx2"/>
                          </a:solidFill>
                          <a:effectLst/>
                          <a:latin typeface="Times New Roman" pitchFamily="18" charset="0"/>
                          <a:ea typeface="新細明體" pitchFamily="18" charset="-120"/>
                        </a:rPr>
                        <a:t>*</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20000"/>
                        </a:spcAft>
                        <a:buClr>
                          <a:schemeClr val="accent1"/>
                        </a:buClr>
                        <a:buSzTx/>
                        <a:buFontTx/>
                        <a:buNone/>
                        <a:tabLst/>
                      </a:pPr>
                      <a:r>
                        <a:rPr kumimoji="0" lang="en-US" altLang="zh-TW" sz="2800" b="0" i="0" u="none" strike="noStrike" cap="none" normalizeH="0" baseline="0" smtClean="0">
                          <a:ln>
                            <a:noFill/>
                          </a:ln>
                          <a:solidFill>
                            <a:schemeClr val="tx2"/>
                          </a:solidFill>
                          <a:effectLst/>
                          <a:latin typeface="Times New Roman" pitchFamily="18" charset="0"/>
                          <a:ea typeface="新細明體" pitchFamily="18" charset="-120"/>
                        </a:rPr>
                        <a:t>deny</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bl>
          </a:graphicData>
        </a:graphic>
      </p:graphicFrame>
      <p:sp>
        <p:nvSpPr>
          <p:cNvPr id="95540" name="Freeform 308"/>
          <p:cNvSpPr>
            <a:spLocks/>
          </p:cNvSpPr>
          <p:nvPr/>
        </p:nvSpPr>
        <p:spPr bwMode="auto">
          <a:xfrm>
            <a:off x="1752600" y="990600"/>
            <a:ext cx="3505200" cy="685800"/>
          </a:xfrm>
          <a:custGeom>
            <a:avLst/>
            <a:gdLst/>
            <a:ahLst/>
            <a:cxnLst>
              <a:cxn ang="0">
                <a:pos x="2208" y="432"/>
              </a:cxn>
              <a:cxn ang="0">
                <a:pos x="2208" y="0"/>
              </a:cxn>
              <a:cxn ang="0">
                <a:pos x="0" y="0"/>
              </a:cxn>
              <a:cxn ang="0">
                <a:pos x="0" y="192"/>
              </a:cxn>
            </a:cxnLst>
            <a:rect l="0" t="0" r="r" b="b"/>
            <a:pathLst>
              <a:path w="2208" h="432">
                <a:moveTo>
                  <a:pt x="2208" y="432"/>
                </a:moveTo>
                <a:lnTo>
                  <a:pt x="2208" y="0"/>
                </a:lnTo>
                <a:lnTo>
                  <a:pt x="0" y="0"/>
                </a:lnTo>
                <a:lnTo>
                  <a:pt x="0" y="192"/>
                </a:lnTo>
              </a:path>
            </a:pathLst>
          </a:custGeom>
          <a:noFill/>
          <a:ln w="38100" cap="flat" cmpd="sng">
            <a:solidFill>
              <a:schemeClr val="folHlink"/>
            </a:solidFill>
            <a:prstDash val="solid"/>
            <a:round/>
            <a:headEnd type="none" w="med" len="med"/>
            <a:tailEnd type="triangle" w="med" len="med"/>
          </a:ln>
          <a:effectLst/>
        </p:spPr>
        <p:txBody>
          <a:bodyPr lIns="90000" tIns="46800" rIns="90000" bIns="46800">
            <a:spAutoFit/>
          </a:bodyPr>
          <a:lstStyle/>
          <a:p>
            <a:endParaRPr lang="en-US"/>
          </a:p>
        </p:txBody>
      </p:sp>
      <p:sp>
        <p:nvSpPr>
          <p:cNvPr id="95541" name="Freeform 309"/>
          <p:cNvSpPr>
            <a:spLocks/>
          </p:cNvSpPr>
          <p:nvPr/>
        </p:nvSpPr>
        <p:spPr bwMode="auto">
          <a:xfrm>
            <a:off x="76200" y="1066800"/>
            <a:ext cx="533400" cy="4191000"/>
          </a:xfrm>
          <a:custGeom>
            <a:avLst/>
            <a:gdLst/>
            <a:ahLst/>
            <a:cxnLst>
              <a:cxn ang="0">
                <a:pos x="336" y="144"/>
              </a:cxn>
              <a:cxn ang="0">
                <a:pos x="336" y="0"/>
              </a:cxn>
              <a:cxn ang="0">
                <a:pos x="0" y="0"/>
              </a:cxn>
              <a:cxn ang="0">
                <a:pos x="0" y="2640"/>
              </a:cxn>
              <a:cxn ang="0">
                <a:pos x="288" y="2640"/>
              </a:cxn>
            </a:cxnLst>
            <a:rect l="0" t="0" r="r" b="b"/>
            <a:pathLst>
              <a:path w="336" h="2640">
                <a:moveTo>
                  <a:pt x="336" y="144"/>
                </a:moveTo>
                <a:lnTo>
                  <a:pt x="336" y="0"/>
                </a:lnTo>
                <a:lnTo>
                  <a:pt x="0" y="0"/>
                </a:lnTo>
                <a:lnTo>
                  <a:pt x="0" y="2640"/>
                </a:lnTo>
                <a:lnTo>
                  <a:pt x="288" y="2640"/>
                </a:lnTo>
              </a:path>
            </a:pathLst>
          </a:custGeom>
          <a:noFill/>
          <a:ln w="38100" cap="flat" cmpd="sng">
            <a:solidFill>
              <a:schemeClr val="folHlink"/>
            </a:solidFill>
            <a:prstDash val="solid"/>
            <a:round/>
            <a:headEnd type="none" w="med" len="med"/>
            <a:tailEnd type="triangle" w="med" len="med"/>
          </a:ln>
          <a:effectLst/>
        </p:spPr>
        <p:txBody>
          <a:bodyPr lIns="90000" tIns="46800" rIns="90000" bIns="46800">
            <a:spAutoFit/>
          </a:bodyPr>
          <a:lstStyle/>
          <a:p>
            <a:endParaRPr lang="en-US"/>
          </a:p>
        </p:txBody>
      </p:sp>
      <p:sp>
        <p:nvSpPr>
          <p:cNvPr id="95542" name="Text Box 310"/>
          <p:cNvSpPr txBox="1">
            <a:spLocks noChangeArrowheads="1"/>
          </p:cNvSpPr>
          <p:nvPr/>
        </p:nvSpPr>
        <p:spPr bwMode="auto">
          <a:xfrm>
            <a:off x="914400" y="4343400"/>
            <a:ext cx="2286000" cy="557213"/>
          </a:xfrm>
          <a:prstGeom prst="rect">
            <a:avLst/>
          </a:prstGeom>
          <a:solidFill>
            <a:schemeClr val="bg1"/>
          </a:solidFill>
          <a:ln w="38100" cmpd="dbl">
            <a:solidFill>
              <a:srgbClr val="FF0000"/>
            </a:solidFill>
            <a:miter lim="800000"/>
            <a:headEnd/>
            <a:tailEnd/>
          </a:ln>
          <a:effectLst/>
        </p:spPr>
        <p:txBody>
          <a:bodyPr lIns="90000" tIns="46800" rIns="90000" bIns="46800">
            <a:spAutoFit/>
          </a:bodyPr>
          <a:lstStyle/>
          <a:p>
            <a:pPr>
              <a:spcBef>
                <a:spcPct val="50000"/>
              </a:spcBef>
            </a:pPr>
            <a:r>
              <a:rPr lang="zh-TW" altLang="en-US">
                <a:solidFill>
                  <a:schemeClr val="tx2"/>
                </a:solidFill>
                <a:latin typeface="Times New Roman" pitchFamily="18" charset="0"/>
              </a:rPr>
              <a:t>*</a:t>
            </a:r>
            <a:r>
              <a:rPr lang="en-US" altLang="zh-TW">
                <a:solidFill>
                  <a:schemeClr val="tx2"/>
                </a:solidFill>
                <a:latin typeface="Times New Roman" pitchFamily="18" charset="0"/>
              </a:rPr>
              <a:t>=Don’t care</a:t>
            </a:r>
          </a:p>
        </p:txBody>
      </p:sp>
    </p:spTree>
    <p:custDataLst>
      <p:tags r:id="rId1"/>
    </p:custDataLst>
    <p:extLst>
      <p:ext uri="{BB962C8B-B14F-4D97-AF65-F5344CB8AC3E}">
        <p14:creationId xmlns:p14="http://schemas.microsoft.com/office/powerpoint/2010/main" val="2237871937"/>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546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546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5470"/>
                                        </p:tgtEl>
                                        <p:attrNameLst>
                                          <p:attrName>style.visibility</p:attrName>
                                        </p:attrNameLst>
                                      </p:cBhvr>
                                      <p:to>
                                        <p:strVal val="visible"/>
                                      </p:to>
                                    </p:set>
                                  </p:childTnLst>
                                </p:cTn>
                              </p:par>
                              <p:par>
                                <p:cTn id="11" presetID="22" presetClass="entr" presetSubtype="2" fill="hold" grpId="0" nodeType="withEffect">
                                  <p:stCondLst>
                                    <p:cond delay="0"/>
                                  </p:stCondLst>
                                  <p:childTnLst>
                                    <p:set>
                                      <p:cBhvr>
                                        <p:cTn id="12" dur="1" fill="hold">
                                          <p:stCondLst>
                                            <p:cond delay="0"/>
                                          </p:stCondLst>
                                        </p:cTn>
                                        <p:tgtEl>
                                          <p:spTgt spid="95465"/>
                                        </p:tgtEl>
                                        <p:attrNameLst>
                                          <p:attrName>style.visibility</p:attrName>
                                        </p:attrNameLst>
                                      </p:cBhvr>
                                      <p:to>
                                        <p:strVal val="visible"/>
                                      </p:to>
                                    </p:set>
                                    <p:animEffect transition="in" filter="wipe(right)">
                                      <p:cBhvr>
                                        <p:cTn id="13" dur="500"/>
                                        <p:tgtEl>
                                          <p:spTgt spid="95465"/>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95466"/>
                                        </p:tgtEl>
                                        <p:attrNameLst>
                                          <p:attrName>style.visibility</p:attrName>
                                        </p:attrNameLst>
                                      </p:cBhvr>
                                      <p:to>
                                        <p:strVal val="visible"/>
                                      </p:to>
                                    </p:set>
                                    <p:animEffect transition="in" filter="wipe(right)">
                                      <p:cBhvr>
                                        <p:cTn id="16" dur="500"/>
                                        <p:tgtEl>
                                          <p:spTgt spid="95466"/>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95467"/>
                                        </p:tgtEl>
                                        <p:attrNameLst>
                                          <p:attrName>style.visibility</p:attrName>
                                        </p:attrNameLst>
                                      </p:cBhvr>
                                      <p:to>
                                        <p:strVal val="visible"/>
                                      </p:to>
                                    </p:set>
                                    <p:animEffect transition="in" filter="wipe(right)">
                                      <p:cBhvr>
                                        <p:cTn id="19" dur="500"/>
                                        <p:tgtEl>
                                          <p:spTgt spid="95467"/>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95499"/>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95542"/>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63" presetClass="path" presetSubtype="0" accel="50000" decel="50000" fill="hold" nodeType="clickEffect">
                                  <p:stCondLst>
                                    <p:cond delay="0"/>
                                  </p:stCondLst>
                                  <p:childTnLst>
                                    <p:animMotion origin="layout" path="M -3.33333E-6 -1.11111E-6 L 0.48334 -1.11111E-6 " pathEditMode="relative" rAng="0" ptsTypes="AA">
                                      <p:cBhvr>
                                        <p:cTn id="29" dur="1000" fill="hold"/>
                                        <p:tgtEl>
                                          <p:spTgt spid="95499"/>
                                        </p:tgtEl>
                                        <p:attrNameLst>
                                          <p:attrName>ppt_x</p:attrName>
                                          <p:attrName>ppt_y</p:attrName>
                                        </p:attrNameLst>
                                      </p:cBhvr>
                                      <p:rCtr x="242" y="0"/>
                                    </p:animMotion>
                                  </p:childTnLst>
                                </p:cTn>
                              </p:par>
                              <p:par>
                                <p:cTn id="30" presetID="1" presetClass="exit" presetSubtype="0" fill="hold" grpId="1" nodeType="withEffect">
                                  <p:stCondLst>
                                    <p:cond delay="0"/>
                                  </p:stCondLst>
                                  <p:childTnLst>
                                    <p:set>
                                      <p:cBhvr>
                                        <p:cTn id="31" dur="1" fill="hold">
                                          <p:stCondLst>
                                            <p:cond delay="0"/>
                                          </p:stCondLst>
                                        </p:cTn>
                                        <p:tgtEl>
                                          <p:spTgt spid="95542"/>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95262"/>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grpId="0" nodeType="clickEffect">
                                  <p:stCondLst>
                                    <p:cond delay="0"/>
                                  </p:stCondLst>
                                  <p:childTnLst>
                                    <p:set>
                                      <p:cBhvr>
                                        <p:cTn id="39" dur="1" fill="hold">
                                          <p:stCondLst>
                                            <p:cond delay="0"/>
                                          </p:stCondLst>
                                        </p:cTn>
                                        <p:tgtEl>
                                          <p:spTgt spid="95540"/>
                                        </p:tgtEl>
                                        <p:attrNameLst>
                                          <p:attrName>style.visibility</p:attrName>
                                        </p:attrNameLst>
                                      </p:cBhvr>
                                      <p:to>
                                        <p:strVal val="visible"/>
                                      </p:to>
                                    </p:set>
                                    <p:animEffect transition="in" filter="wipe(right)">
                                      <p:cBhvr>
                                        <p:cTn id="40" dur="500"/>
                                        <p:tgtEl>
                                          <p:spTgt spid="95540"/>
                                        </p:tgtEl>
                                      </p:cBhvr>
                                    </p:animEffect>
                                  </p:childTnLst>
                                </p:cTn>
                              </p:par>
                            </p:childTnLst>
                          </p:cTn>
                        </p:par>
                        <p:par>
                          <p:cTn id="41" fill="hold">
                            <p:stCondLst>
                              <p:cond delay="500"/>
                            </p:stCondLst>
                            <p:childTnLst>
                              <p:par>
                                <p:cTn id="42" presetID="1" presetClass="entr" presetSubtype="0" fill="hold" nodeType="afterEffect">
                                  <p:stCondLst>
                                    <p:cond delay="0"/>
                                  </p:stCondLst>
                                  <p:childTnLst>
                                    <p:set>
                                      <p:cBhvr>
                                        <p:cTn id="43" dur="1" fill="hold">
                                          <p:stCondLst>
                                            <p:cond delay="0"/>
                                          </p:stCondLst>
                                        </p:cTn>
                                        <p:tgtEl>
                                          <p:spTgt spid="95521"/>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95263"/>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95541"/>
                                        </p:tgtEl>
                                        <p:attrNameLst>
                                          <p:attrName>style.visibility</p:attrName>
                                        </p:attrNameLst>
                                      </p:cBhvr>
                                      <p:to>
                                        <p:strVal val="visible"/>
                                      </p:to>
                                    </p:set>
                                    <p:animEffect transition="in" filter="wipe(up)">
                                      <p:cBhvr>
                                        <p:cTn id="52" dur="500"/>
                                        <p:tgtEl>
                                          <p:spTgt spid="95541"/>
                                        </p:tgtEl>
                                      </p:cBhvr>
                                    </p:animEffect>
                                  </p:childTnLst>
                                </p:cTn>
                              </p:par>
                            </p:childTnLst>
                          </p:cTn>
                        </p:par>
                        <p:par>
                          <p:cTn id="53" fill="hold">
                            <p:stCondLst>
                              <p:cond delay="500"/>
                            </p:stCondLst>
                            <p:childTnLst>
                              <p:par>
                                <p:cTn id="54" presetID="1" presetClass="entr" presetSubtype="0" fill="hold" nodeType="afterEffect">
                                  <p:stCondLst>
                                    <p:cond delay="0"/>
                                  </p:stCondLst>
                                  <p:childTnLst>
                                    <p:set>
                                      <p:cBhvr>
                                        <p:cTn id="55" dur="1" fill="hold">
                                          <p:stCondLst>
                                            <p:cond delay="0"/>
                                          </p:stCondLst>
                                        </p:cTn>
                                        <p:tgtEl>
                                          <p:spTgt spid="955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465" grpId="0" animBg="1"/>
      <p:bldP spid="95466" grpId="0" animBg="1"/>
      <p:bldP spid="95467" grpId="0" animBg="1"/>
      <p:bldP spid="95468" grpId="0"/>
      <p:bldP spid="95469" grpId="0"/>
      <p:bldP spid="95470" grpId="0"/>
      <p:bldP spid="95262" grpId="0" animBg="1"/>
      <p:bldP spid="95263" grpId="0" animBg="1"/>
      <p:bldP spid="95540" grpId="0" animBg="1"/>
      <p:bldP spid="95541" grpId="0" animBg="1"/>
      <p:bldP spid="95542" grpId="0" animBg="1"/>
      <p:bldP spid="95542"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a:spLocks noChangeArrowheads="1"/>
          </p:cNvSpPr>
          <p:nvPr/>
        </p:nvSpPr>
        <p:spPr bwMode="auto">
          <a:xfrm>
            <a:off x="1861622" y="1258207"/>
            <a:ext cx="1325457" cy="318862"/>
          </a:xfrm>
          <a:prstGeom prst="roundRect">
            <a:avLst>
              <a:gd name="adj" fmla="val 16667"/>
            </a:avLst>
          </a:prstGeom>
          <a:gradFill rotWithShape="1">
            <a:gsLst>
              <a:gs pos="0">
                <a:srgbClr val="9BC1FF"/>
              </a:gs>
              <a:gs pos="100000">
                <a:srgbClr val="3F80CD"/>
              </a:gs>
            </a:gsLst>
            <a:lin ang="5400000"/>
          </a:gradFill>
          <a:ln w="9525">
            <a:solidFill>
              <a:srgbClr val="4A7EBB"/>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r>
              <a:rPr lang="en-US" sz="1600" dirty="0">
                <a:solidFill>
                  <a:schemeClr val="lt1"/>
                </a:solidFill>
                <a:latin typeface="+mn-lt"/>
                <a:ea typeface="+mn-ea"/>
              </a:rPr>
              <a:t>Specificatio</a:t>
            </a:r>
            <a:r>
              <a:rPr lang="en-US" dirty="0">
                <a:solidFill>
                  <a:schemeClr val="lt1"/>
                </a:solidFill>
                <a:latin typeface="+mn-lt"/>
                <a:ea typeface="+mn-ea"/>
              </a:rPr>
              <a:t>n</a:t>
            </a:r>
          </a:p>
        </p:txBody>
      </p:sp>
      <p:sp>
        <p:nvSpPr>
          <p:cNvPr id="6" name="Rounded Rectangle 5"/>
          <p:cNvSpPr/>
          <p:nvPr/>
        </p:nvSpPr>
        <p:spPr>
          <a:xfrm>
            <a:off x="979767" y="1848867"/>
            <a:ext cx="1519864" cy="532988"/>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US" sz="1400" dirty="0"/>
              <a:t>Functional Description (RTL)</a:t>
            </a:r>
          </a:p>
        </p:txBody>
      </p:sp>
      <p:sp>
        <p:nvSpPr>
          <p:cNvPr id="7" name="Rounded Rectangle 6"/>
          <p:cNvSpPr/>
          <p:nvPr/>
        </p:nvSpPr>
        <p:spPr>
          <a:xfrm>
            <a:off x="2652620" y="1884256"/>
            <a:ext cx="1325457" cy="4484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US" sz="1400" dirty="0" err="1"/>
              <a:t>Testbench</a:t>
            </a:r>
            <a:r>
              <a:rPr lang="en-US" sz="1400" dirty="0"/>
              <a:t> &amp; Vectors</a:t>
            </a:r>
          </a:p>
        </p:txBody>
      </p:sp>
      <p:sp>
        <p:nvSpPr>
          <p:cNvPr id="8" name="Rounded Rectangle 7"/>
          <p:cNvSpPr/>
          <p:nvPr/>
        </p:nvSpPr>
        <p:spPr>
          <a:xfrm>
            <a:off x="979766" y="2553119"/>
            <a:ext cx="1325457" cy="39359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r>
              <a:rPr lang="en-US" sz="1400" dirty="0"/>
              <a:t>Functional Verification</a:t>
            </a:r>
          </a:p>
        </p:txBody>
      </p:sp>
      <p:sp>
        <p:nvSpPr>
          <p:cNvPr id="9" name="Rounded Rectangle 8"/>
          <p:cNvSpPr/>
          <p:nvPr/>
        </p:nvSpPr>
        <p:spPr>
          <a:xfrm>
            <a:off x="979766" y="2992800"/>
            <a:ext cx="1325457" cy="369929"/>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r>
              <a:rPr lang="en-US" sz="1400" dirty="0"/>
              <a:t>Logical Synthesis</a:t>
            </a:r>
          </a:p>
        </p:txBody>
      </p:sp>
      <p:sp>
        <p:nvSpPr>
          <p:cNvPr id="10" name="Rounded Rectangle 9"/>
          <p:cNvSpPr/>
          <p:nvPr/>
        </p:nvSpPr>
        <p:spPr>
          <a:xfrm>
            <a:off x="979766" y="3408815"/>
            <a:ext cx="1325457" cy="31886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r>
              <a:rPr lang="en-US" sz="1400" dirty="0"/>
              <a:t>Static Timing</a:t>
            </a:r>
          </a:p>
        </p:txBody>
      </p:sp>
      <p:sp>
        <p:nvSpPr>
          <p:cNvPr id="11" name="Rounded Rectangle 10"/>
          <p:cNvSpPr/>
          <p:nvPr/>
        </p:nvSpPr>
        <p:spPr>
          <a:xfrm>
            <a:off x="979766" y="3775008"/>
            <a:ext cx="1325457" cy="31886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en-US" sz="1400" dirty="0"/>
              <a:t>Place &amp; Route</a:t>
            </a:r>
          </a:p>
        </p:txBody>
      </p:sp>
      <p:sp>
        <p:nvSpPr>
          <p:cNvPr id="12" name="Rounded Rectangle 11"/>
          <p:cNvSpPr/>
          <p:nvPr/>
        </p:nvSpPr>
        <p:spPr>
          <a:xfrm>
            <a:off x="979766" y="4139955"/>
            <a:ext cx="1325457" cy="38736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en-US" sz="1400" dirty="0"/>
              <a:t>Design Rule Checking (DRC)</a:t>
            </a:r>
          </a:p>
        </p:txBody>
      </p:sp>
      <p:sp>
        <p:nvSpPr>
          <p:cNvPr id="13" name="Rounded Rectangle 12"/>
          <p:cNvSpPr/>
          <p:nvPr/>
        </p:nvSpPr>
        <p:spPr>
          <a:xfrm>
            <a:off x="979766" y="4573408"/>
            <a:ext cx="1530085" cy="39359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en-US" sz="1400" dirty="0" smtClean="0"/>
              <a:t>Layout vs Schematic (LVS) </a:t>
            </a:r>
            <a:endParaRPr lang="en-US" sz="1400" dirty="0"/>
          </a:p>
        </p:txBody>
      </p:sp>
      <p:cxnSp>
        <p:nvCxnSpPr>
          <p:cNvPr id="22" name="Straight Connector 21"/>
          <p:cNvCxnSpPr>
            <a:cxnSpLocks noChangeShapeType="1"/>
          </p:cNvCxnSpPr>
          <p:nvPr/>
        </p:nvCxnSpPr>
        <p:spPr bwMode="auto">
          <a:xfrm>
            <a:off x="1659394" y="1726693"/>
            <a:ext cx="1700914" cy="0"/>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3" name="Straight Arrow Connector 22"/>
          <p:cNvCxnSpPr>
            <a:cxnSpLocks noChangeShapeType="1"/>
          </p:cNvCxnSpPr>
          <p:nvPr/>
        </p:nvCxnSpPr>
        <p:spPr bwMode="auto">
          <a:xfrm flipH="1">
            <a:off x="3338096" y="1726539"/>
            <a:ext cx="2672" cy="156940"/>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4" name="Straight Arrow Connector 23"/>
          <p:cNvCxnSpPr>
            <a:cxnSpLocks noChangeShapeType="1"/>
          </p:cNvCxnSpPr>
          <p:nvPr/>
        </p:nvCxnSpPr>
        <p:spPr bwMode="auto">
          <a:xfrm flipH="1">
            <a:off x="1662958" y="1703357"/>
            <a:ext cx="2672" cy="156940"/>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5" name="Straight Arrow Connector 24"/>
          <p:cNvCxnSpPr>
            <a:cxnSpLocks noChangeShapeType="1"/>
          </p:cNvCxnSpPr>
          <p:nvPr/>
        </p:nvCxnSpPr>
        <p:spPr bwMode="auto">
          <a:xfrm flipH="1">
            <a:off x="2516333" y="1600782"/>
            <a:ext cx="2672" cy="158185"/>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6" name="Straight Connector 25"/>
          <p:cNvCxnSpPr>
            <a:cxnSpLocks noChangeShapeType="1"/>
          </p:cNvCxnSpPr>
          <p:nvPr/>
        </p:nvCxnSpPr>
        <p:spPr bwMode="auto">
          <a:xfrm>
            <a:off x="1642494" y="2431054"/>
            <a:ext cx="1714275" cy="0"/>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7" name="Straight Arrow Connector 26"/>
          <p:cNvCxnSpPr>
            <a:cxnSpLocks noChangeShapeType="1"/>
          </p:cNvCxnSpPr>
          <p:nvPr/>
        </p:nvCxnSpPr>
        <p:spPr bwMode="auto">
          <a:xfrm flipH="1">
            <a:off x="3303323" y="2332656"/>
            <a:ext cx="4009" cy="98398"/>
          </a:xfrm>
          <a:prstGeom prst="straightConnector1">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8" name="Straight Arrow Connector 27"/>
          <p:cNvCxnSpPr>
            <a:cxnSpLocks noChangeShapeType="1"/>
          </p:cNvCxnSpPr>
          <p:nvPr/>
        </p:nvCxnSpPr>
        <p:spPr bwMode="auto">
          <a:xfrm>
            <a:off x="1642494" y="2381855"/>
            <a:ext cx="0" cy="216727"/>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nvGrpSpPr>
          <p:cNvPr id="48147" name="Group 3"/>
          <p:cNvGrpSpPr>
            <a:grpSpLocks/>
          </p:cNvGrpSpPr>
          <p:nvPr/>
        </p:nvGrpSpPr>
        <p:grpSpPr bwMode="auto">
          <a:xfrm>
            <a:off x="390525" y="2149559"/>
            <a:ext cx="589241" cy="2616911"/>
            <a:chOff x="389961" y="2375231"/>
            <a:chExt cx="700315" cy="3335246"/>
          </a:xfrm>
        </p:grpSpPr>
        <p:cxnSp>
          <p:nvCxnSpPr>
            <p:cNvPr id="38" name="Straight Arrow Connector 37"/>
            <p:cNvCxnSpPr>
              <a:cxnSpLocks noChangeShapeType="1"/>
            </p:cNvCxnSpPr>
            <p:nvPr/>
          </p:nvCxnSpPr>
          <p:spPr bwMode="auto">
            <a:xfrm>
              <a:off x="389961" y="2375231"/>
              <a:ext cx="700315" cy="0"/>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0" name="Straight Connector 39"/>
            <p:cNvCxnSpPr>
              <a:cxnSpLocks noChangeShapeType="1"/>
            </p:cNvCxnSpPr>
            <p:nvPr/>
          </p:nvCxnSpPr>
          <p:spPr bwMode="auto">
            <a:xfrm>
              <a:off x="389961" y="5710477"/>
              <a:ext cx="700315" cy="0"/>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4" name="Straight Arrow Connector 43"/>
            <p:cNvCxnSpPr>
              <a:cxnSpLocks noChangeShapeType="1"/>
            </p:cNvCxnSpPr>
            <p:nvPr/>
          </p:nvCxnSpPr>
          <p:spPr bwMode="auto">
            <a:xfrm>
              <a:off x="570995" y="3676945"/>
              <a:ext cx="495461" cy="0"/>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5" name="Straight Arrow Connector 44"/>
            <p:cNvCxnSpPr>
              <a:cxnSpLocks noChangeShapeType="1"/>
            </p:cNvCxnSpPr>
            <p:nvPr/>
          </p:nvCxnSpPr>
          <p:spPr bwMode="auto">
            <a:xfrm>
              <a:off x="715505" y="4642118"/>
              <a:ext cx="350951" cy="0"/>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9" name="Straight Connector 48"/>
            <p:cNvCxnSpPr>
              <a:cxnSpLocks noChangeShapeType="1"/>
            </p:cNvCxnSpPr>
            <p:nvPr/>
          </p:nvCxnSpPr>
          <p:spPr bwMode="auto">
            <a:xfrm>
              <a:off x="389961" y="2375231"/>
              <a:ext cx="0" cy="3335246"/>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0" name="Straight Connector 49"/>
            <p:cNvCxnSpPr>
              <a:cxnSpLocks noChangeShapeType="1"/>
            </p:cNvCxnSpPr>
            <p:nvPr/>
          </p:nvCxnSpPr>
          <p:spPr bwMode="auto">
            <a:xfrm flipH="1">
              <a:off x="570995" y="3676945"/>
              <a:ext cx="0" cy="2033532"/>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3" name="Straight Connector 52"/>
            <p:cNvCxnSpPr>
              <a:cxnSpLocks noChangeShapeType="1"/>
            </p:cNvCxnSpPr>
            <p:nvPr/>
          </p:nvCxnSpPr>
          <p:spPr bwMode="auto">
            <a:xfrm>
              <a:off x="715505" y="4642118"/>
              <a:ext cx="0" cy="1068359"/>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cxnSp>
        <p:nvCxnSpPr>
          <p:cNvPr id="65" name="Straight Arrow Connector 64"/>
          <p:cNvCxnSpPr>
            <a:cxnSpLocks noChangeShapeType="1"/>
          </p:cNvCxnSpPr>
          <p:nvPr/>
        </p:nvCxnSpPr>
        <p:spPr bwMode="auto">
          <a:xfrm flipH="1">
            <a:off x="3303323" y="2431054"/>
            <a:ext cx="9353" cy="2590754"/>
          </a:xfrm>
          <a:prstGeom prst="straightConnector1">
            <a:avLst/>
          </a:prstGeom>
          <a:noFill/>
          <a:ln w="25400">
            <a:solidFill>
              <a:schemeClr val="accent1"/>
            </a:solidFill>
            <a:prstDash val="dot"/>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nvGrpSpPr>
          <p:cNvPr id="48149" name="Group 13"/>
          <p:cNvGrpSpPr>
            <a:grpSpLocks/>
          </p:cNvGrpSpPr>
          <p:nvPr/>
        </p:nvGrpSpPr>
        <p:grpSpPr bwMode="auto">
          <a:xfrm>
            <a:off x="979766" y="5013090"/>
            <a:ext cx="3066454" cy="392349"/>
            <a:chOff x="1090276" y="6024501"/>
            <a:chExt cx="3643001" cy="500743"/>
          </a:xfrm>
        </p:grpSpPr>
        <p:sp>
          <p:nvSpPr>
            <p:cNvPr id="15" name="Rounded Rectangle 14"/>
            <p:cNvSpPr/>
            <p:nvPr/>
          </p:nvSpPr>
          <p:spPr>
            <a:xfrm>
              <a:off x="1090276" y="6024501"/>
              <a:ext cx="1581015" cy="50074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en-US" sz="1400" dirty="0" smtClean="0"/>
                <a:t>Parasitic Extraction</a:t>
              </a:r>
              <a:endParaRPr lang="en-US" sz="1400" dirty="0"/>
            </a:p>
          </p:txBody>
        </p:sp>
        <p:sp>
          <p:nvSpPr>
            <p:cNvPr id="62" name="Rounded Rectangle 61"/>
            <p:cNvSpPr/>
            <p:nvPr/>
          </p:nvSpPr>
          <p:spPr>
            <a:xfrm>
              <a:off x="3158611" y="6024501"/>
              <a:ext cx="1574666" cy="500743"/>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r>
                <a:rPr lang="en-US" sz="1400" dirty="0"/>
                <a:t>Manufacture</a:t>
              </a:r>
            </a:p>
            <a:p>
              <a:pPr algn="ctr" fontAlgn="auto">
                <a:spcBef>
                  <a:spcPts val="0"/>
                </a:spcBef>
                <a:spcAft>
                  <a:spcPts val="0"/>
                </a:spcAft>
                <a:defRPr/>
              </a:pPr>
              <a:r>
                <a:rPr lang="en-US" sz="1400" dirty="0"/>
                <a:t>&amp; Validate</a:t>
              </a:r>
            </a:p>
          </p:txBody>
        </p:sp>
        <p:cxnSp>
          <p:nvCxnSpPr>
            <p:cNvPr id="67" name="Straight Arrow Connector 66"/>
            <p:cNvCxnSpPr>
              <a:cxnSpLocks noChangeShapeType="1"/>
            </p:cNvCxnSpPr>
            <p:nvPr/>
          </p:nvCxnSpPr>
          <p:spPr bwMode="auto">
            <a:xfrm>
              <a:off x="2671291" y="6291564"/>
              <a:ext cx="495258" cy="0"/>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sp>
        <p:nvSpPr>
          <p:cNvPr id="39" name="Rounded Rectangle 38"/>
          <p:cNvSpPr>
            <a:spLocks noChangeArrowheads="1"/>
          </p:cNvSpPr>
          <p:nvPr/>
        </p:nvSpPr>
        <p:spPr bwMode="auto">
          <a:xfrm>
            <a:off x="6608882" y="1481139"/>
            <a:ext cx="1325457" cy="318862"/>
          </a:xfrm>
          <a:prstGeom prst="roundRect">
            <a:avLst>
              <a:gd name="adj" fmla="val 16667"/>
            </a:avLst>
          </a:prstGeom>
          <a:gradFill rotWithShape="1">
            <a:gsLst>
              <a:gs pos="0">
                <a:srgbClr val="9BC1FF"/>
              </a:gs>
              <a:gs pos="100000">
                <a:srgbClr val="3F80CD"/>
              </a:gs>
            </a:gsLst>
            <a:lin ang="5400000"/>
          </a:gradFill>
          <a:ln w="9525">
            <a:solidFill>
              <a:srgbClr val="4A7EBB"/>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r>
              <a:rPr lang="en-US" sz="1600" dirty="0">
                <a:solidFill>
                  <a:schemeClr val="lt1"/>
                </a:solidFill>
                <a:latin typeface="+mn-lt"/>
                <a:ea typeface="+mn-ea"/>
              </a:rPr>
              <a:t>Specificatio</a:t>
            </a:r>
            <a:r>
              <a:rPr lang="en-US" dirty="0">
                <a:solidFill>
                  <a:schemeClr val="lt1"/>
                </a:solidFill>
                <a:latin typeface="+mn-lt"/>
                <a:ea typeface="+mn-ea"/>
              </a:rPr>
              <a:t>n</a:t>
            </a:r>
          </a:p>
        </p:txBody>
      </p:sp>
      <p:sp>
        <p:nvSpPr>
          <p:cNvPr id="41" name="Rounded Rectangle 40"/>
          <p:cNvSpPr/>
          <p:nvPr/>
        </p:nvSpPr>
        <p:spPr>
          <a:xfrm>
            <a:off x="5727026" y="1987456"/>
            <a:ext cx="1464415" cy="546799"/>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US" sz="1400" dirty="0" smtClean="0"/>
              <a:t>Policy Language, Semantics</a:t>
            </a:r>
            <a:endParaRPr lang="en-US" sz="1400" dirty="0"/>
          </a:p>
        </p:txBody>
      </p:sp>
      <p:sp>
        <p:nvSpPr>
          <p:cNvPr id="42" name="Rounded Rectangle 41"/>
          <p:cNvSpPr/>
          <p:nvPr/>
        </p:nvSpPr>
        <p:spPr>
          <a:xfrm>
            <a:off x="7399880" y="2036656"/>
            <a:ext cx="1325457" cy="4484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US" sz="1400" dirty="0" smtClean="0"/>
              <a:t>Testing</a:t>
            </a:r>
          </a:p>
        </p:txBody>
      </p:sp>
      <p:sp>
        <p:nvSpPr>
          <p:cNvPr id="43" name="Rounded Rectangle 42"/>
          <p:cNvSpPr/>
          <p:nvPr/>
        </p:nvSpPr>
        <p:spPr>
          <a:xfrm>
            <a:off x="5727026" y="2705519"/>
            <a:ext cx="1415712" cy="39359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r>
              <a:rPr lang="en-US" sz="1400" dirty="0" smtClean="0"/>
              <a:t>Verification</a:t>
            </a:r>
            <a:endParaRPr lang="en-US" sz="1400" dirty="0"/>
          </a:p>
        </p:txBody>
      </p:sp>
      <p:sp>
        <p:nvSpPr>
          <p:cNvPr id="46" name="Rounded Rectangle 45"/>
          <p:cNvSpPr/>
          <p:nvPr/>
        </p:nvSpPr>
        <p:spPr>
          <a:xfrm>
            <a:off x="5727026" y="3145200"/>
            <a:ext cx="1544584" cy="369929"/>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r>
              <a:rPr lang="en-US" sz="1400" dirty="0" smtClean="0"/>
              <a:t>Synthesis</a:t>
            </a:r>
          </a:p>
        </p:txBody>
      </p:sp>
      <p:sp>
        <p:nvSpPr>
          <p:cNvPr id="47" name="Rounded Rectangle 46"/>
          <p:cNvSpPr/>
          <p:nvPr/>
        </p:nvSpPr>
        <p:spPr>
          <a:xfrm>
            <a:off x="5727025" y="3561215"/>
            <a:ext cx="2207313" cy="31886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r>
              <a:rPr lang="en-US" sz="1400" dirty="0" smtClean="0"/>
              <a:t>Performance verification?</a:t>
            </a:r>
            <a:endParaRPr lang="en-US" sz="1400" dirty="0"/>
          </a:p>
        </p:txBody>
      </p:sp>
      <p:sp>
        <p:nvSpPr>
          <p:cNvPr id="48" name="Rounded Rectangle 47"/>
          <p:cNvSpPr/>
          <p:nvPr/>
        </p:nvSpPr>
        <p:spPr>
          <a:xfrm>
            <a:off x="5717088" y="3928211"/>
            <a:ext cx="1992232" cy="31886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en-US" sz="1400" dirty="0" smtClean="0"/>
              <a:t>Network Topology Design</a:t>
            </a:r>
            <a:endParaRPr lang="en-US" sz="1400" dirty="0"/>
          </a:p>
        </p:txBody>
      </p:sp>
      <p:sp>
        <p:nvSpPr>
          <p:cNvPr id="51" name="Rounded Rectangle 50"/>
          <p:cNvSpPr/>
          <p:nvPr/>
        </p:nvSpPr>
        <p:spPr>
          <a:xfrm>
            <a:off x="5511946" y="4294626"/>
            <a:ext cx="2207312" cy="38736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en-US" sz="1400" dirty="0" smtClean="0"/>
              <a:t>Static checking (local checks) </a:t>
            </a:r>
            <a:endParaRPr lang="en-US" sz="1400" dirty="0"/>
          </a:p>
        </p:txBody>
      </p:sp>
      <p:sp>
        <p:nvSpPr>
          <p:cNvPr id="52" name="Rounded Rectangle 51"/>
          <p:cNvSpPr/>
          <p:nvPr/>
        </p:nvSpPr>
        <p:spPr>
          <a:xfrm>
            <a:off x="5727026" y="4725808"/>
            <a:ext cx="1530085" cy="39359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en-US" sz="1400" dirty="0" smtClean="0"/>
              <a:t>Wiring Checkers</a:t>
            </a:r>
            <a:endParaRPr lang="en-US" sz="1400" dirty="0"/>
          </a:p>
        </p:txBody>
      </p:sp>
      <p:cxnSp>
        <p:nvCxnSpPr>
          <p:cNvPr id="54" name="Straight Connector 53"/>
          <p:cNvCxnSpPr>
            <a:cxnSpLocks noChangeShapeType="1"/>
          </p:cNvCxnSpPr>
          <p:nvPr/>
        </p:nvCxnSpPr>
        <p:spPr bwMode="auto">
          <a:xfrm>
            <a:off x="6406654" y="1879093"/>
            <a:ext cx="1700914" cy="0"/>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5" name="Straight Arrow Connector 54"/>
          <p:cNvCxnSpPr>
            <a:cxnSpLocks noChangeShapeType="1"/>
          </p:cNvCxnSpPr>
          <p:nvPr/>
        </p:nvCxnSpPr>
        <p:spPr bwMode="auto">
          <a:xfrm flipH="1">
            <a:off x="8085356" y="1878939"/>
            <a:ext cx="2672" cy="156940"/>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6" name="Straight Arrow Connector 55"/>
          <p:cNvCxnSpPr>
            <a:cxnSpLocks noChangeShapeType="1"/>
          </p:cNvCxnSpPr>
          <p:nvPr/>
        </p:nvCxnSpPr>
        <p:spPr bwMode="auto">
          <a:xfrm flipH="1">
            <a:off x="6410218" y="1844327"/>
            <a:ext cx="2672" cy="156940"/>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8" name="Straight Arrow Connector 57"/>
          <p:cNvCxnSpPr>
            <a:cxnSpLocks noChangeShapeType="1"/>
          </p:cNvCxnSpPr>
          <p:nvPr/>
        </p:nvCxnSpPr>
        <p:spPr bwMode="auto">
          <a:xfrm flipH="1">
            <a:off x="7263593" y="1800001"/>
            <a:ext cx="2672" cy="158185"/>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9" name="Straight Connector 58"/>
          <p:cNvCxnSpPr>
            <a:cxnSpLocks noChangeShapeType="1"/>
          </p:cNvCxnSpPr>
          <p:nvPr/>
        </p:nvCxnSpPr>
        <p:spPr bwMode="auto">
          <a:xfrm flipV="1">
            <a:off x="6389754" y="2583454"/>
            <a:ext cx="1717814" cy="15128"/>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60" name="Straight Arrow Connector 59"/>
          <p:cNvCxnSpPr>
            <a:cxnSpLocks noChangeShapeType="1"/>
          </p:cNvCxnSpPr>
          <p:nvPr/>
        </p:nvCxnSpPr>
        <p:spPr bwMode="auto">
          <a:xfrm flipH="1">
            <a:off x="8050583" y="2485056"/>
            <a:ext cx="4009" cy="98398"/>
          </a:xfrm>
          <a:prstGeom prst="straightConnector1">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61" name="Straight Arrow Connector 60"/>
          <p:cNvCxnSpPr>
            <a:cxnSpLocks noChangeShapeType="1"/>
          </p:cNvCxnSpPr>
          <p:nvPr/>
        </p:nvCxnSpPr>
        <p:spPr bwMode="auto">
          <a:xfrm>
            <a:off x="6389754" y="2534255"/>
            <a:ext cx="0" cy="216727"/>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nvGrpSpPr>
          <p:cNvPr id="63" name="Group 3"/>
          <p:cNvGrpSpPr>
            <a:grpSpLocks/>
          </p:cNvGrpSpPr>
          <p:nvPr/>
        </p:nvGrpSpPr>
        <p:grpSpPr bwMode="auto">
          <a:xfrm>
            <a:off x="5137785" y="2301959"/>
            <a:ext cx="589241" cy="2616911"/>
            <a:chOff x="389961" y="2375231"/>
            <a:chExt cx="700315" cy="3335246"/>
          </a:xfrm>
        </p:grpSpPr>
        <p:cxnSp>
          <p:nvCxnSpPr>
            <p:cNvPr id="64" name="Straight Arrow Connector 63"/>
            <p:cNvCxnSpPr>
              <a:cxnSpLocks noChangeShapeType="1"/>
            </p:cNvCxnSpPr>
            <p:nvPr/>
          </p:nvCxnSpPr>
          <p:spPr bwMode="auto">
            <a:xfrm>
              <a:off x="389961" y="2375231"/>
              <a:ext cx="700315" cy="0"/>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66" name="Straight Connector 65"/>
            <p:cNvCxnSpPr>
              <a:cxnSpLocks noChangeShapeType="1"/>
            </p:cNvCxnSpPr>
            <p:nvPr/>
          </p:nvCxnSpPr>
          <p:spPr bwMode="auto">
            <a:xfrm>
              <a:off x="389961" y="5710477"/>
              <a:ext cx="700315" cy="0"/>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68" name="Straight Arrow Connector 67"/>
            <p:cNvCxnSpPr>
              <a:cxnSpLocks noChangeShapeType="1"/>
            </p:cNvCxnSpPr>
            <p:nvPr/>
          </p:nvCxnSpPr>
          <p:spPr bwMode="auto">
            <a:xfrm>
              <a:off x="570995" y="3676945"/>
              <a:ext cx="495461" cy="0"/>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69" name="Straight Arrow Connector 68"/>
            <p:cNvCxnSpPr>
              <a:cxnSpLocks noChangeShapeType="1"/>
            </p:cNvCxnSpPr>
            <p:nvPr/>
          </p:nvCxnSpPr>
          <p:spPr bwMode="auto">
            <a:xfrm>
              <a:off x="715505" y="4642118"/>
              <a:ext cx="350951" cy="0"/>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70" name="Straight Connector 69"/>
            <p:cNvCxnSpPr>
              <a:cxnSpLocks noChangeShapeType="1"/>
            </p:cNvCxnSpPr>
            <p:nvPr/>
          </p:nvCxnSpPr>
          <p:spPr bwMode="auto">
            <a:xfrm>
              <a:off x="389961" y="2375231"/>
              <a:ext cx="0" cy="3335246"/>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71" name="Straight Connector 70"/>
            <p:cNvCxnSpPr>
              <a:cxnSpLocks noChangeShapeType="1"/>
            </p:cNvCxnSpPr>
            <p:nvPr/>
          </p:nvCxnSpPr>
          <p:spPr bwMode="auto">
            <a:xfrm flipH="1">
              <a:off x="570995" y="3676945"/>
              <a:ext cx="0" cy="2033532"/>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72" name="Straight Connector 71"/>
            <p:cNvCxnSpPr>
              <a:cxnSpLocks noChangeShapeType="1"/>
            </p:cNvCxnSpPr>
            <p:nvPr/>
          </p:nvCxnSpPr>
          <p:spPr bwMode="auto">
            <a:xfrm>
              <a:off x="715505" y="4642118"/>
              <a:ext cx="0" cy="1068359"/>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cxnSp>
        <p:nvCxnSpPr>
          <p:cNvPr id="73" name="Straight Arrow Connector 72"/>
          <p:cNvCxnSpPr>
            <a:cxnSpLocks noChangeShapeType="1"/>
          </p:cNvCxnSpPr>
          <p:nvPr/>
        </p:nvCxnSpPr>
        <p:spPr bwMode="auto">
          <a:xfrm>
            <a:off x="8043014" y="2544401"/>
            <a:ext cx="0" cy="2468689"/>
          </a:xfrm>
          <a:prstGeom prst="straightConnector1">
            <a:avLst/>
          </a:prstGeom>
          <a:noFill/>
          <a:ln w="25400">
            <a:solidFill>
              <a:schemeClr val="accent1"/>
            </a:solidFill>
            <a:prstDash val="dot"/>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nvGrpSpPr>
          <p:cNvPr id="74" name="Group 13"/>
          <p:cNvGrpSpPr>
            <a:grpSpLocks/>
          </p:cNvGrpSpPr>
          <p:nvPr/>
        </p:nvGrpSpPr>
        <p:grpSpPr bwMode="auto">
          <a:xfrm>
            <a:off x="5811937" y="5021808"/>
            <a:ext cx="3325535" cy="544754"/>
            <a:chOff x="1090276" y="5829993"/>
            <a:chExt cx="3950794" cy="695252"/>
          </a:xfrm>
        </p:grpSpPr>
        <p:sp>
          <p:nvSpPr>
            <p:cNvPr id="75" name="Rounded Rectangle 74"/>
            <p:cNvSpPr/>
            <p:nvPr/>
          </p:nvSpPr>
          <p:spPr>
            <a:xfrm>
              <a:off x="1090276" y="6024501"/>
              <a:ext cx="1581015" cy="50074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en-US" sz="1400" dirty="0" smtClean="0"/>
                <a:t>Interference estimation?</a:t>
              </a:r>
              <a:endParaRPr lang="en-US" sz="1400" dirty="0"/>
            </a:p>
          </p:txBody>
        </p:sp>
        <p:sp>
          <p:nvSpPr>
            <p:cNvPr id="76" name="Rounded Rectangle 75"/>
            <p:cNvSpPr/>
            <p:nvPr/>
          </p:nvSpPr>
          <p:spPr>
            <a:xfrm>
              <a:off x="3077657" y="5829993"/>
              <a:ext cx="1963413" cy="695252"/>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r>
                <a:rPr lang="en-US" sz="1400" dirty="0" smtClean="0"/>
                <a:t>Dynamic checkers/ debuggers</a:t>
              </a:r>
              <a:endParaRPr lang="en-US" sz="1400" dirty="0"/>
            </a:p>
          </p:txBody>
        </p:sp>
        <p:cxnSp>
          <p:nvCxnSpPr>
            <p:cNvPr id="77" name="Straight Arrow Connector 76"/>
            <p:cNvCxnSpPr>
              <a:cxnSpLocks noChangeShapeType="1"/>
            </p:cNvCxnSpPr>
            <p:nvPr/>
          </p:nvCxnSpPr>
          <p:spPr bwMode="auto">
            <a:xfrm>
              <a:off x="2605693" y="6291564"/>
              <a:ext cx="437398" cy="0"/>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cxnSp>
        <p:nvCxnSpPr>
          <p:cNvPr id="16" name="Straight Connector 15"/>
          <p:cNvCxnSpPr/>
          <p:nvPr/>
        </p:nvCxnSpPr>
        <p:spPr>
          <a:xfrm>
            <a:off x="4572000" y="1417638"/>
            <a:ext cx="34290" cy="4788852"/>
          </a:xfrm>
          <a:prstGeom prst="line">
            <a:avLst/>
          </a:prstGeom>
          <a:ln>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sp>
        <p:nvSpPr>
          <p:cNvPr id="78" name="TextBox 77"/>
          <p:cNvSpPr txBox="1"/>
          <p:nvPr/>
        </p:nvSpPr>
        <p:spPr>
          <a:xfrm>
            <a:off x="979766" y="5793907"/>
            <a:ext cx="3058722" cy="646331"/>
          </a:xfrm>
          <a:prstGeom prst="rect">
            <a:avLst/>
          </a:prstGeom>
          <a:noFill/>
        </p:spPr>
        <p:txBody>
          <a:bodyPr wrap="none" rtlCol="0">
            <a:spAutoFit/>
          </a:bodyPr>
          <a:lstStyle/>
          <a:p>
            <a:r>
              <a:rPr lang="en-US" dirty="0" smtClean="0">
                <a:solidFill>
                  <a:srgbClr val="0070C0"/>
                </a:solidFill>
              </a:rPr>
              <a:t>Electronic Design Automation</a:t>
            </a:r>
          </a:p>
          <a:p>
            <a:r>
              <a:rPr lang="en-US" dirty="0" smtClean="0">
                <a:solidFill>
                  <a:srgbClr val="0070C0"/>
                </a:solidFill>
              </a:rPr>
              <a:t>(McKeown SIGCOMM 2012) </a:t>
            </a:r>
            <a:endParaRPr lang="en-US" dirty="0">
              <a:solidFill>
                <a:srgbClr val="0070C0"/>
              </a:solidFill>
            </a:endParaRPr>
          </a:p>
        </p:txBody>
      </p:sp>
      <p:sp>
        <p:nvSpPr>
          <p:cNvPr id="79" name="TextBox 78"/>
          <p:cNvSpPr txBox="1"/>
          <p:nvPr/>
        </p:nvSpPr>
        <p:spPr>
          <a:xfrm>
            <a:off x="5559340" y="5794146"/>
            <a:ext cx="2849178" cy="646331"/>
          </a:xfrm>
          <a:prstGeom prst="rect">
            <a:avLst/>
          </a:prstGeom>
          <a:noFill/>
        </p:spPr>
        <p:txBody>
          <a:bodyPr wrap="none" rtlCol="0">
            <a:spAutoFit/>
          </a:bodyPr>
          <a:lstStyle/>
          <a:p>
            <a:r>
              <a:rPr lang="en-US" dirty="0" smtClean="0">
                <a:solidFill>
                  <a:srgbClr val="0070C0"/>
                </a:solidFill>
              </a:rPr>
              <a:t>Network Design Automation</a:t>
            </a:r>
          </a:p>
          <a:p>
            <a:r>
              <a:rPr lang="en-US" dirty="0">
                <a:solidFill>
                  <a:srgbClr val="0070C0"/>
                </a:solidFill>
              </a:rPr>
              <a:t> </a:t>
            </a:r>
            <a:r>
              <a:rPr lang="en-US" dirty="0" smtClean="0">
                <a:solidFill>
                  <a:srgbClr val="0070C0"/>
                </a:solidFill>
              </a:rPr>
              <a:t>                   (NDA)?</a:t>
            </a:r>
            <a:r>
              <a:rPr lang="en-US" dirty="0" smtClean="0"/>
              <a:t> </a:t>
            </a:r>
            <a:endParaRPr lang="en-US" dirty="0"/>
          </a:p>
        </p:txBody>
      </p:sp>
      <p:sp>
        <p:nvSpPr>
          <p:cNvPr id="80" name="Title 1"/>
          <p:cNvSpPr>
            <a:spLocks noGrp="1"/>
          </p:cNvSpPr>
          <p:nvPr>
            <p:ph type="title"/>
          </p:nvPr>
        </p:nvSpPr>
        <p:spPr>
          <a:xfrm>
            <a:off x="390525" y="104208"/>
            <a:ext cx="8553562" cy="1143000"/>
          </a:xfrm>
        </p:spPr>
        <p:txBody>
          <a:bodyPr>
            <a:normAutofit fontScale="90000"/>
          </a:bodyPr>
          <a:lstStyle/>
          <a:p>
            <a:pPr eaLnBrk="1" hangingPunct="1"/>
            <a:r>
              <a:rPr lang="en-US" b="1" dirty="0" smtClean="0">
                <a:solidFill>
                  <a:srgbClr val="0070C0"/>
                </a:solidFill>
                <a:effectLst>
                  <a:outerShdw blurRad="38100" dist="38100" dir="2700000" algn="tl">
                    <a:srgbClr val="000000">
                      <a:alpha val="43137"/>
                    </a:srgbClr>
                  </a:outerShdw>
                </a:effectLst>
                <a:latin typeface="Calibri" charset="0"/>
              </a:rPr>
              <a:t>Digital Hardware Design as Inspiration?</a:t>
            </a:r>
            <a:endParaRPr lang="en-US" b="1" dirty="0">
              <a:solidFill>
                <a:srgbClr val="0070C0"/>
              </a:solidFill>
              <a:effectLst>
                <a:outerShdw blurRad="38100" dist="38100" dir="2700000" algn="tl">
                  <a:srgbClr val="000000">
                    <a:alpha val="43137"/>
                  </a:srgbClr>
                </a:outerShdw>
              </a:effectLst>
              <a:latin typeface="Calibri" charset="0"/>
            </a:endParaRPr>
          </a:p>
        </p:txBody>
      </p:sp>
      <mc:AlternateContent xmlns:mc="http://schemas.openxmlformats.org/markup-compatibility/2006" xmlns:p14="http://schemas.microsoft.com/office/powerpoint/2010/main">
        <mc:Choice Requires="p14">
          <p:contentPart p14:bwMode="auto" r:id="rId3">
            <p14:nvContentPartPr>
              <p14:cNvPr id="81" name="Ink 80"/>
              <p14:cNvContentPartPr/>
              <p14:nvPr/>
            </p14:nvContentPartPr>
            <p14:xfrm>
              <a:off x="5513503" y="1085229"/>
              <a:ext cx="3449520" cy="2746800"/>
            </p14:xfrm>
          </p:contentPart>
        </mc:Choice>
        <mc:Fallback xmlns="">
          <p:pic>
            <p:nvPicPr>
              <p:cNvPr id="81" name="Ink 80"/>
              <p:cNvPicPr/>
              <p:nvPr/>
            </p:nvPicPr>
            <p:blipFill>
              <a:blip r:embed="rId4"/>
              <a:stretch>
                <a:fillRect/>
              </a:stretch>
            </p:blipFill>
            <p:spPr>
              <a:xfrm>
                <a:off x="5498383" y="1070109"/>
                <a:ext cx="3479760" cy="2777040"/>
              </a:xfrm>
              <a:prstGeom prst="rect">
                <a:avLst/>
              </a:prstGeom>
            </p:spPr>
          </p:pic>
        </mc:Fallback>
      </mc:AlternateContent>
    </p:spTree>
    <p:extLst>
      <p:ext uri="{BB962C8B-B14F-4D97-AF65-F5344CB8AC3E}">
        <p14:creationId xmlns:p14="http://schemas.microsoft.com/office/powerpoint/2010/main" val="5718569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40" name="Picture 4" descr="BD18185_"/>
          <p:cNvPicPr>
            <a:picLocks noChangeAspect="1" noChangeArrowheads="1"/>
          </p:cNvPicPr>
          <p:nvPr/>
        </p:nvPicPr>
        <p:blipFill>
          <a:blip r:embed="rId4" cstate="print"/>
          <a:srcRect/>
          <a:stretch>
            <a:fillRect/>
          </a:stretch>
        </p:blipFill>
        <p:spPr bwMode="auto">
          <a:xfrm>
            <a:off x="4648200" y="5575300"/>
            <a:ext cx="1524000" cy="627063"/>
          </a:xfrm>
          <a:prstGeom prst="rect">
            <a:avLst/>
          </a:prstGeom>
          <a:noFill/>
        </p:spPr>
      </p:pic>
      <p:pic>
        <p:nvPicPr>
          <p:cNvPr id="116827" name="Picture 141"/>
          <p:cNvPicPr>
            <a:picLocks noChangeArrowheads="1"/>
          </p:cNvPicPr>
          <p:nvPr/>
        </p:nvPicPr>
        <p:blipFill>
          <a:blip r:embed="rId5" cstate="print"/>
          <a:srcRect/>
          <a:stretch>
            <a:fillRect/>
          </a:stretch>
        </p:blipFill>
        <p:spPr bwMode="auto">
          <a:xfrm>
            <a:off x="5791200" y="5602288"/>
            <a:ext cx="1371600" cy="533400"/>
          </a:xfrm>
          <a:prstGeom prst="rect">
            <a:avLst/>
          </a:prstGeom>
          <a:noFill/>
          <a:ln w="9525">
            <a:noFill/>
            <a:miter lim="800000"/>
            <a:headEnd/>
            <a:tailEnd/>
          </a:ln>
        </p:spPr>
      </p:pic>
      <p:pic>
        <p:nvPicPr>
          <p:cNvPr id="116826" name="Picture 141"/>
          <p:cNvPicPr>
            <a:picLocks noChangeArrowheads="1"/>
          </p:cNvPicPr>
          <p:nvPr/>
        </p:nvPicPr>
        <p:blipFill>
          <a:blip r:embed="rId6" cstate="print"/>
          <a:srcRect/>
          <a:stretch>
            <a:fillRect/>
          </a:stretch>
        </p:blipFill>
        <p:spPr bwMode="auto">
          <a:xfrm>
            <a:off x="3733800" y="5602288"/>
            <a:ext cx="1371600" cy="533400"/>
          </a:xfrm>
          <a:prstGeom prst="rect">
            <a:avLst/>
          </a:prstGeom>
          <a:noFill/>
          <a:ln w="9525">
            <a:noFill/>
            <a:miter lim="800000"/>
            <a:headEnd/>
            <a:tailEnd/>
          </a:ln>
        </p:spPr>
      </p:pic>
      <p:pic>
        <p:nvPicPr>
          <p:cNvPr id="116738" name="Picture 2" descr="MCNA01847_0000[1]"/>
          <p:cNvPicPr>
            <a:picLocks noChangeAspect="1" noChangeArrowheads="1"/>
          </p:cNvPicPr>
          <p:nvPr/>
        </p:nvPicPr>
        <p:blipFill>
          <a:blip r:embed="rId7" cstate="print"/>
          <a:srcRect/>
          <a:stretch>
            <a:fillRect/>
          </a:stretch>
        </p:blipFill>
        <p:spPr bwMode="auto">
          <a:xfrm rot="1074042">
            <a:off x="7162800" y="5799138"/>
            <a:ext cx="533400" cy="184150"/>
          </a:xfrm>
          <a:prstGeom prst="rect">
            <a:avLst/>
          </a:prstGeom>
          <a:noFill/>
        </p:spPr>
      </p:pic>
      <p:pic>
        <p:nvPicPr>
          <p:cNvPr id="116739" name="Picture 3"/>
          <p:cNvPicPr>
            <a:picLocks noChangeArrowheads="1"/>
          </p:cNvPicPr>
          <p:nvPr/>
        </p:nvPicPr>
        <p:blipFill>
          <a:blip r:embed="rId8" cstate="print"/>
          <a:srcRect/>
          <a:stretch>
            <a:fillRect/>
          </a:stretch>
        </p:blipFill>
        <p:spPr bwMode="auto">
          <a:xfrm>
            <a:off x="1600200" y="5602288"/>
            <a:ext cx="1371600" cy="533400"/>
          </a:xfrm>
          <a:prstGeom prst="rect">
            <a:avLst/>
          </a:prstGeom>
          <a:noFill/>
          <a:ln w="9525">
            <a:noFill/>
            <a:miter lim="800000"/>
            <a:headEnd/>
            <a:tailEnd/>
          </a:ln>
          <a:effectLst/>
        </p:spPr>
      </p:pic>
      <p:sp>
        <p:nvSpPr>
          <p:cNvPr id="116741" name="Rectangle 38"/>
          <p:cNvSpPr>
            <a:spLocks noChangeArrowheads="1"/>
          </p:cNvSpPr>
          <p:nvPr/>
        </p:nvSpPr>
        <p:spPr bwMode="auto">
          <a:xfrm>
            <a:off x="1933575" y="5311775"/>
            <a:ext cx="533400" cy="366713"/>
          </a:xfrm>
          <a:prstGeom prst="rect">
            <a:avLst/>
          </a:prstGeom>
          <a:noFill/>
          <a:ln w="9525">
            <a:noFill/>
            <a:miter lim="800000"/>
            <a:headEnd/>
            <a:tailEnd/>
          </a:ln>
        </p:spPr>
        <p:txBody>
          <a:bodyPr wrap="none">
            <a:spAutoFit/>
          </a:bodyPr>
          <a:lstStyle/>
          <a:p>
            <a:r>
              <a:rPr lang="en-US" altLang="zh-TW" sz="1800">
                <a:latin typeface="Calibri" pitchFamily="34" charset="0"/>
                <a:ea typeface="新細明體" pitchFamily="18" charset="-120"/>
                <a:cs typeface="Arial" pitchFamily="34" charset="0"/>
              </a:rPr>
              <a:t>CE1</a:t>
            </a:r>
          </a:p>
        </p:txBody>
      </p:sp>
      <p:sp>
        <p:nvSpPr>
          <p:cNvPr id="116742" name="Rectangle 39"/>
          <p:cNvSpPr>
            <a:spLocks noChangeArrowheads="1"/>
          </p:cNvSpPr>
          <p:nvPr/>
        </p:nvSpPr>
        <p:spPr bwMode="auto">
          <a:xfrm>
            <a:off x="3995738" y="5373688"/>
            <a:ext cx="528637" cy="366712"/>
          </a:xfrm>
          <a:prstGeom prst="rect">
            <a:avLst/>
          </a:prstGeom>
          <a:noFill/>
          <a:ln w="9525">
            <a:noFill/>
            <a:miter lim="800000"/>
            <a:headEnd/>
            <a:tailEnd/>
          </a:ln>
        </p:spPr>
        <p:txBody>
          <a:bodyPr wrap="none">
            <a:spAutoFit/>
          </a:bodyPr>
          <a:lstStyle/>
          <a:p>
            <a:r>
              <a:rPr lang="en-US" altLang="zh-TW" sz="1800">
                <a:latin typeface="Calibri" pitchFamily="34" charset="0"/>
                <a:ea typeface="新細明體" pitchFamily="18" charset="-120"/>
                <a:cs typeface="Arial" pitchFamily="34" charset="0"/>
              </a:rPr>
              <a:t>PE1</a:t>
            </a:r>
          </a:p>
        </p:txBody>
      </p:sp>
      <p:sp>
        <p:nvSpPr>
          <p:cNvPr id="116743" name="Rectangle 40"/>
          <p:cNvSpPr>
            <a:spLocks noChangeArrowheads="1"/>
          </p:cNvSpPr>
          <p:nvPr/>
        </p:nvSpPr>
        <p:spPr bwMode="auto">
          <a:xfrm>
            <a:off x="6096000" y="5373688"/>
            <a:ext cx="528638" cy="366712"/>
          </a:xfrm>
          <a:prstGeom prst="rect">
            <a:avLst/>
          </a:prstGeom>
          <a:noFill/>
          <a:ln w="9525">
            <a:noFill/>
            <a:miter lim="800000"/>
            <a:headEnd/>
            <a:tailEnd/>
          </a:ln>
        </p:spPr>
        <p:txBody>
          <a:bodyPr wrap="none">
            <a:spAutoFit/>
          </a:bodyPr>
          <a:lstStyle/>
          <a:p>
            <a:r>
              <a:rPr lang="en-US" altLang="zh-TW" sz="1800">
                <a:latin typeface="Calibri" pitchFamily="34" charset="0"/>
                <a:ea typeface="新細明體" pitchFamily="18" charset="-120"/>
                <a:cs typeface="Arial" pitchFamily="34" charset="0"/>
              </a:rPr>
              <a:t>PE2</a:t>
            </a:r>
          </a:p>
        </p:txBody>
      </p:sp>
      <p:sp>
        <p:nvSpPr>
          <p:cNvPr id="116744" name="Rectangle 8"/>
          <p:cNvSpPr>
            <a:spLocks noChangeArrowheads="1"/>
          </p:cNvSpPr>
          <p:nvPr/>
        </p:nvSpPr>
        <p:spPr bwMode="auto">
          <a:xfrm>
            <a:off x="457200" y="2173288"/>
            <a:ext cx="2743200" cy="3224212"/>
          </a:xfrm>
          <a:prstGeom prst="rect">
            <a:avLst/>
          </a:prstGeom>
          <a:noFill/>
          <a:ln w="9525">
            <a:solidFill>
              <a:schemeClr val="tx1"/>
            </a:solidFill>
            <a:prstDash val="dashDot"/>
            <a:miter lim="800000"/>
            <a:headEnd/>
            <a:tailEnd/>
          </a:ln>
          <a:effectLst/>
        </p:spPr>
        <p:txBody>
          <a:bodyPr wrap="none" anchor="ctr"/>
          <a:lstStyle/>
          <a:p>
            <a:endParaRPr lang="en-US"/>
          </a:p>
        </p:txBody>
      </p:sp>
      <p:sp>
        <p:nvSpPr>
          <p:cNvPr id="116745" name="Rectangle 9"/>
          <p:cNvSpPr>
            <a:spLocks noChangeArrowheads="1"/>
          </p:cNvSpPr>
          <p:nvPr/>
        </p:nvSpPr>
        <p:spPr bwMode="auto">
          <a:xfrm>
            <a:off x="3581400" y="2173288"/>
            <a:ext cx="1524000" cy="3224212"/>
          </a:xfrm>
          <a:prstGeom prst="rect">
            <a:avLst/>
          </a:prstGeom>
          <a:noFill/>
          <a:ln w="9525">
            <a:solidFill>
              <a:schemeClr val="tx1"/>
            </a:solidFill>
            <a:prstDash val="dashDot"/>
            <a:miter lim="800000"/>
            <a:headEnd/>
            <a:tailEnd/>
          </a:ln>
          <a:effectLst/>
        </p:spPr>
        <p:txBody>
          <a:bodyPr wrap="none" anchor="ctr"/>
          <a:lstStyle/>
          <a:p>
            <a:endParaRPr lang="en-US"/>
          </a:p>
        </p:txBody>
      </p:sp>
      <p:sp>
        <p:nvSpPr>
          <p:cNvPr id="116746" name="Rectangle 10"/>
          <p:cNvSpPr>
            <a:spLocks noChangeArrowheads="1"/>
          </p:cNvSpPr>
          <p:nvPr/>
        </p:nvSpPr>
        <p:spPr bwMode="auto">
          <a:xfrm>
            <a:off x="5638800" y="2173288"/>
            <a:ext cx="1600200" cy="3224212"/>
          </a:xfrm>
          <a:prstGeom prst="rect">
            <a:avLst/>
          </a:prstGeom>
          <a:noFill/>
          <a:ln w="9525">
            <a:solidFill>
              <a:schemeClr val="tx1"/>
            </a:solidFill>
            <a:prstDash val="dashDot"/>
            <a:miter lim="800000"/>
            <a:headEnd/>
            <a:tailEnd/>
          </a:ln>
          <a:effectLst/>
        </p:spPr>
        <p:txBody>
          <a:bodyPr wrap="none" anchor="ctr"/>
          <a:lstStyle/>
          <a:p>
            <a:endParaRPr lang="en-US"/>
          </a:p>
        </p:txBody>
      </p:sp>
      <p:sp>
        <p:nvSpPr>
          <p:cNvPr id="116749" name="Text Box 13"/>
          <p:cNvSpPr txBox="1">
            <a:spLocks noChangeArrowheads="1"/>
          </p:cNvSpPr>
          <p:nvPr/>
        </p:nvSpPr>
        <p:spPr bwMode="auto">
          <a:xfrm>
            <a:off x="5029200" y="5727700"/>
            <a:ext cx="838200" cy="336550"/>
          </a:xfrm>
          <a:prstGeom prst="rect">
            <a:avLst/>
          </a:prstGeom>
          <a:noFill/>
          <a:ln w="9525">
            <a:noFill/>
            <a:miter lim="800000"/>
            <a:headEnd/>
            <a:tailEnd/>
          </a:ln>
          <a:effectLst/>
        </p:spPr>
        <p:txBody>
          <a:bodyPr>
            <a:spAutoFit/>
          </a:bodyPr>
          <a:lstStyle/>
          <a:p>
            <a:pPr>
              <a:spcBef>
                <a:spcPct val="50000"/>
              </a:spcBef>
            </a:pPr>
            <a:r>
              <a:rPr lang="en-US" altLang="zh-TW" sz="1600">
                <a:ea typeface="新細明體" pitchFamily="18" charset="-120"/>
                <a:cs typeface="Arial" pitchFamily="34" charset="0"/>
              </a:rPr>
              <a:t>Core</a:t>
            </a:r>
          </a:p>
        </p:txBody>
      </p:sp>
      <p:sp>
        <p:nvSpPr>
          <p:cNvPr id="116755" name="Rectangle 39"/>
          <p:cNvSpPr>
            <a:spLocks noChangeArrowheads="1"/>
          </p:cNvSpPr>
          <p:nvPr/>
        </p:nvSpPr>
        <p:spPr bwMode="auto">
          <a:xfrm>
            <a:off x="-60325" y="3986213"/>
            <a:ext cx="320675" cy="366712"/>
          </a:xfrm>
          <a:prstGeom prst="rect">
            <a:avLst/>
          </a:prstGeom>
          <a:noFill/>
          <a:ln w="9525">
            <a:noFill/>
            <a:miter lim="800000"/>
            <a:headEnd/>
            <a:tailEnd/>
          </a:ln>
        </p:spPr>
        <p:txBody>
          <a:bodyPr wrap="none">
            <a:spAutoFit/>
          </a:bodyPr>
          <a:lstStyle/>
          <a:p>
            <a:r>
              <a:rPr lang="en-US" altLang="zh-TW" sz="1800" b="1">
                <a:latin typeface="Courier New" pitchFamily="49" charset="0"/>
                <a:ea typeface="新細明體" pitchFamily="18" charset="-120"/>
                <a:cs typeface="Arial" pitchFamily="34" charset="0"/>
              </a:rPr>
              <a:t>S</a:t>
            </a:r>
          </a:p>
        </p:txBody>
      </p:sp>
      <p:sp>
        <p:nvSpPr>
          <p:cNvPr id="116756" name="AutoShape 20"/>
          <p:cNvSpPr>
            <a:spLocks noChangeArrowheads="1"/>
          </p:cNvSpPr>
          <p:nvPr/>
        </p:nvSpPr>
        <p:spPr bwMode="auto">
          <a:xfrm>
            <a:off x="7391400" y="3886200"/>
            <a:ext cx="838200" cy="250825"/>
          </a:xfrm>
          <a:prstGeom prst="rightArrow">
            <a:avLst>
              <a:gd name="adj1" fmla="val 40833"/>
              <a:gd name="adj2" fmla="val 77449"/>
            </a:avLst>
          </a:prstGeom>
          <a:solidFill>
            <a:schemeClr val="accent1"/>
          </a:solidFill>
          <a:ln w="9525">
            <a:solidFill>
              <a:schemeClr val="tx1"/>
            </a:solidFill>
            <a:miter lim="800000"/>
            <a:headEnd/>
            <a:tailEnd/>
          </a:ln>
          <a:effectLst/>
        </p:spPr>
        <p:txBody>
          <a:bodyPr wrap="none" anchor="ctr"/>
          <a:lstStyle/>
          <a:p>
            <a:pPr algn="ctr"/>
            <a:endParaRPr lang="zh-TW" altLang="en-US" sz="1800">
              <a:ea typeface="新細明體" pitchFamily="18" charset="-120"/>
              <a:cs typeface="Arial" pitchFamily="34" charset="0"/>
            </a:endParaRPr>
          </a:p>
        </p:txBody>
      </p:sp>
      <p:sp>
        <p:nvSpPr>
          <p:cNvPr id="116757" name="Rectangle 40"/>
          <p:cNvSpPr>
            <a:spLocks noChangeArrowheads="1"/>
          </p:cNvSpPr>
          <p:nvPr/>
        </p:nvSpPr>
        <p:spPr bwMode="auto">
          <a:xfrm>
            <a:off x="7086600" y="3482975"/>
            <a:ext cx="1233488" cy="366713"/>
          </a:xfrm>
          <a:prstGeom prst="rect">
            <a:avLst/>
          </a:prstGeom>
          <a:noFill/>
          <a:ln w="9525">
            <a:noFill/>
            <a:miter lim="800000"/>
            <a:headEnd/>
            <a:tailEnd/>
          </a:ln>
        </p:spPr>
        <p:txBody>
          <a:bodyPr>
            <a:spAutoFit/>
          </a:bodyPr>
          <a:lstStyle/>
          <a:p>
            <a:pPr algn="ctr"/>
            <a:r>
              <a:rPr lang="en-US" altLang="zh-TW" sz="1800">
                <a:latin typeface="Calibri" pitchFamily="34" charset="0"/>
                <a:ea typeface="新細明體" pitchFamily="18" charset="-120"/>
                <a:cs typeface="Arial" pitchFamily="34" charset="0"/>
              </a:rPr>
              <a:t>To CE2</a:t>
            </a:r>
          </a:p>
        </p:txBody>
      </p:sp>
      <p:sp>
        <p:nvSpPr>
          <p:cNvPr id="116758" name="Line 22"/>
          <p:cNvSpPr>
            <a:spLocks noChangeShapeType="1"/>
          </p:cNvSpPr>
          <p:nvPr/>
        </p:nvSpPr>
        <p:spPr bwMode="auto">
          <a:xfrm>
            <a:off x="457200" y="5446713"/>
            <a:ext cx="1143000" cy="303212"/>
          </a:xfrm>
          <a:prstGeom prst="line">
            <a:avLst/>
          </a:prstGeom>
          <a:noFill/>
          <a:ln w="28575">
            <a:solidFill>
              <a:schemeClr val="tx1"/>
            </a:solidFill>
            <a:prstDash val="dash"/>
            <a:round/>
            <a:headEnd/>
            <a:tailEnd/>
          </a:ln>
          <a:effectLst/>
        </p:spPr>
        <p:txBody>
          <a:bodyPr wrap="none" anchor="ctr"/>
          <a:lstStyle/>
          <a:p>
            <a:endParaRPr lang="en-US"/>
          </a:p>
        </p:txBody>
      </p:sp>
      <p:sp>
        <p:nvSpPr>
          <p:cNvPr id="116759" name="Line 23"/>
          <p:cNvSpPr>
            <a:spLocks noChangeShapeType="1"/>
          </p:cNvSpPr>
          <p:nvPr/>
        </p:nvSpPr>
        <p:spPr bwMode="auto">
          <a:xfrm flipV="1">
            <a:off x="2971800" y="5446713"/>
            <a:ext cx="152400" cy="303212"/>
          </a:xfrm>
          <a:prstGeom prst="line">
            <a:avLst/>
          </a:prstGeom>
          <a:noFill/>
          <a:ln w="28575">
            <a:solidFill>
              <a:schemeClr val="tx1"/>
            </a:solidFill>
            <a:prstDash val="dash"/>
            <a:round/>
            <a:headEnd/>
            <a:tailEnd/>
          </a:ln>
          <a:effectLst/>
        </p:spPr>
        <p:txBody>
          <a:bodyPr wrap="none" anchor="ctr"/>
          <a:lstStyle/>
          <a:p>
            <a:endParaRPr lang="en-US"/>
          </a:p>
        </p:txBody>
      </p:sp>
      <p:sp>
        <p:nvSpPr>
          <p:cNvPr id="116760" name="Line 24"/>
          <p:cNvSpPr>
            <a:spLocks noChangeShapeType="1"/>
          </p:cNvSpPr>
          <p:nvPr/>
        </p:nvSpPr>
        <p:spPr bwMode="auto">
          <a:xfrm>
            <a:off x="3581400" y="5446713"/>
            <a:ext cx="76200" cy="352425"/>
          </a:xfrm>
          <a:prstGeom prst="line">
            <a:avLst/>
          </a:prstGeom>
          <a:noFill/>
          <a:ln w="28575">
            <a:solidFill>
              <a:schemeClr val="tx1"/>
            </a:solidFill>
            <a:prstDash val="dash"/>
            <a:round/>
            <a:headEnd/>
            <a:tailEnd/>
          </a:ln>
          <a:effectLst/>
        </p:spPr>
        <p:txBody>
          <a:bodyPr wrap="none" anchor="ctr"/>
          <a:lstStyle/>
          <a:p>
            <a:endParaRPr lang="en-US"/>
          </a:p>
        </p:txBody>
      </p:sp>
      <p:sp>
        <p:nvSpPr>
          <p:cNvPr id="116761" name="Line 25"/>
          <p:cNvSpPr>
            <a:spLocks noChangeShapeType="1"/>
          </p:cNvSpPr>
          <p:nvPr/>
        </p:nvSpPr>
        <p:spPr bwMode="auto">
          <a:xfrm flipH="1">
            <a:off x="5029200" y="5446713"/>
            <a:ext cx="76200" cy="303212"/>
          </a:xfrm>
          <a:prstGeom prst="line">
            <a:avLst/>
          </a:prstGeom>
          <a:noFill/>
          <a:ln w="28575">
            <a:solidFill>
              <a:schemeClr val="tx1"/>
            </a:solidFill>
            <a:prstDash val="dash"/>
            <a:round/>
            <a:headEnd/>
            <a:tailEnd/>
          </a:ln>
          <a:effectLst/>
        </p:spPr>
        <p:txBody>
          <a:bodyPr wrap="none" anchor="ctr"/>
          <a:lstStyle/>
          <a:p>
            <a:endParaRPr lang="en-US"/>
          </a:p>
        </p:txBody>
      </p:sp>
      <p:sp>
        <p:nvSpPr>
          <p:cNvPr id="116762" name="Line 26"/>
          <p:cNvSpPr>
            <a:spLocks noChangeShapeType="1"/>
          </p:cNvSpPr>
          <p:nvPr/>
        </p:nvSpPr>
        <p:spPr bwMode="auto">
          <a:xfrm>
            <a:off x="5638800" y="5397500"/>
            <a:ext cx="152400" cy="352425"/>
          </a:xfrm>
          <a:prstGeom prst="line">
            <a:avLst/>
          </a:prstGeom>
          <a:noFill/>
          <a:ln w="28575">
            <a:solidFill>
              <a:schemeClr val="tx1"/>
            </a:solidFill>
            <a:prstDash val="dash"/>
            <a:round/>
            <a:headEnd/>
            <a:tailEnd/>
          </a:ln>
          <a:effectLst/>
        </p:spPr>
        <p:txBody>
          <a:bodyPr wrap="none" anchor="ctr"/>
          <a:lstStyle/>
          <a:p>
            <a:endParaRPr lang="en-US"/>
          </a:p>
        </p:txBody>
      </p:sp>
      <p:sp>
        <p:nvSpPr>
          <p:cNvPr id="116763" name="Line 27"/>
          <p:cNvSpPr>
            <a:spLocks noChangeShapeType="1"/>
          </p:cNvSpPr>
          <p:nvPr/>
        </p:nvSpPr>
        <p:spPr bwMode="auto">
          <a:xfrm flipH="1">
            <a:off x="7162800" y="5397500"/>
            <a:ext cx="76200" cy="352425"/>
          </a:xfrm>
          <a:prstGeom prst="line">
            <a:avLst/>
          </a:prstGeom>
          <a:noFill/>
          <a:ln w="28575">
            <a:solidFill>
              <a:schemeClr val="tx1"/>
            </a:solidFill>
            <a:prstDash val="dash"/>
            <a:round/>
            <a:headEnd/>
            <a:tailEnd/>
          </a:ln>
          <a:effectLst/>
        </p:spPr>
        <p:txBody>
          <a:bodyPr wrap="none" anchor="ctr"/>
          <a:lstStyle/>
          <a:p>
            <a:endParaRPr lang="en-US"/>
          </a:p>
        </p:txBody>
      </p:sp>
      <p:pic>
        <p:nvPicPr>
          <p:cNvPr id="116764" name="Picture 28"/>
          <p:cNvPicPr>
            <a:picLocks noChangeArrowheads="1"/>
          </p:cNvPicPr>
          <p:nvPr/>
        </p:nvPicPr>
        <p:blipFill>
          <a:blip r:embed="rId8" cstate="print"/>
          <a:srcRect/>
          <a:stretch>
            <a:fillRect/>
          </a:stretch>
        </p:blipFill>
        <p:spPr bwMode="auto">
          <a:xfrm>
            <a:off x="7696200" y="5618163"/>
            <a:ext cx="1371600" cy="533400"/>
          </a:xfrm>
          <a:prstGeom prst="rect">
            <a:avLst/>
          </a:prstGeom>
          <a:noFill/>
          <a:ln w="9525">
            <a:noFill/>
            <a:miter lim="800000"/>
            <a:headEnd/>
            <a:tailEnd/>
          </a:ln>
          <a:effectLst/>
        </p:spPr>
      </p:pic>
      <p:pic>
        <p:nvPicPr>
          <p:cNvPr id="116765" name="Picture 29" descr="MCNA01847_0000[1]"/>
          <p:cNvPicPr>
            <a:picLocks noChangeAspect="1" noChangeArrowheads="1"/>
          </p:cNvPicPr>
          <p:nvPr/>
        </p:nvPicPr>
        <p:blipFill>
          <a:blip r:embed="rId7" cstate="print"/>
          <a:srcRect/>
          <a:stretch>
            <a:fillRect/>
          </a:stretch>
        </p:blipFill>
        <p:spPr bwMode="auto">
          <a:xfrm rot="1215149">
            <a:off x="3048000" y="5767388"/>
            <a:ext cx="533400" cy="184150"/>
          </a:xfrm>
          <a:prstGeom prst="rect">
            <a:avLst/>
          </a:prstGeom>
          <a:noFill/>
        </p:spPr>
      </p:pic>
      <p:sp>
        <p:nvSpPr>
          <p:cNvPr id="116769" name="Rectangle 38"/>
          <p:cNvSpPr>
            <a:spLocks noChangeArrowheads="1"/>
          </p:cNvSpPr>
          <p:nvPr/>
        </p:nvSpPr>
        <p:spPr bwMode="auto">
          <a:xfrm>
            <a:off x="8029575" y="5311775"/>
            <a:ext cx="533400" cy="366713"/>
          </a:xfrm>
          <a:prstGeom prst="rect">
            <a:avLst/>
          </a:prstGeom>
          <a:noFill/>
          <a:ln w="9525">
            <a:noFill/>
            <a:miter lim="800000"/>
            <a:headEnd/>
            <a:tailEnd/>
          </a:ln>
        </p:spPr>
        <p:txBody>
          <a:bodyPr wrap="none">
            <a:spAutoFit/>
          </a:bodyPr>
          <a:lstStyle/>
          <a:p>
            <a:r>
              <a:rPr lang="en-US" altLang="zh-TW" sz="1800">
                <a:latin typeface="Calibri" pitchFamily="34" charset="0"/>
                <a:ea typeface="新細明體" pitchFamily="18" charset="-120"/>
                <a:cs typeface="Arial" pitchFamily="34" charset="0"/>
              </a:rPr>
              <a:t>CE2</a:t>
            </a:r>
          </a:p>
        </p:txBody>
      </p:sp>
      <p:sp>
        <p:nvSpPr>
          <p:cNvPr id="116771" name="AutoShape 35"/>
          <p:cNvSpPr>
            <a:spLocks noChangeArrowheads="1"/>
          </p:cNvSpPr>
          <p:nvPr/>
        </p:nvSpPr>
        <p:spPr bwMode="auto">
          <a:xfrm>
            <a:off x="533400" y="3079750"/>
            <a:ext cx="533400" cy="2116138"/>
          </a:xfrm>
          <a:prstGeom prst="roundRect">
            <a:avLst>
              <a:gd name="adj" fmla="val 16667"/>
            </a:avLst>
          </a:prstGeom>
          <a:noFill/>
          <a:ln w="28575">
            <a:solidFill>
              <a:schemeClr val="tx1"/>
            </a:solidFill>
            <a:round/>
            <a:headEnd/>
            <a:tailEnd/>
          </a:ln>
          <a:effectLst/>
        </p:spPr>
        <p:txBody>
          <a:bodyPr wrap="none" anchor="ctr"/>
          <a:lstStyle/>
          <a:p>
            <a:endParaRPr lang="en-US"/>
          </a:p>
        </p:txBody>
      </p:sp>
      <p:sp>
        <p:nvSpPr>
          <p:cNvPr id="116772" name="AutoShape 36"/>
          <p:cNvSpPr>
            <a:spLocks noChangeArrowheads="1"/>
          </p:cNvSpPr>
          <p:nvPr/>
        </p:nvSpPr>
        <p:spPr bwMode="auto">
          <a:xfrm>
            <a:off x="1447800" y="2273300"/>
            <a:ext cx="609600" cy="3073400"/>
          </a:xfrm>
          <a:prstGeom prst="roundRect">
            <a:avLst>
              <a:gd name="adj" fmla="val 16667"/>
            </a:avLst>
          </a:prstGeom>
          <a:noFill/>
          <a:ln w="28575">
            <a:solidFill>
              <a:schemeClr val="tx1"/>
            </a:solidFill>
            <a:round/>
            <a:headEnd/>
            <a:tailEnd/>
          </a:ln>
          <a:effectLst/>
        </p:spPr>
        <p:txBody>
          <a:bodyPr wrap="none" anchor="ctr"/>
          <a:lstStyle/>
          <a:p>
            <a:endParaRPr lang="en-US"/>
          </a:p>
        </p:txBody>
      </p:sp>
      <p:sp>
        <p:nvSpPr>
          <p:cNvPr id="116773" name="AutoShape 37"/>
          <p:cNvSpPr>
            <a:spLocks noChangeArrowheads="1"/>
          </p:cNvSpPr>
          <p:nvPr/>
        </p:nvSpPr>
        <p:spPr bwMode="auto">
          <a:xfrm>
            <a:off x="2514600" y="2273300"/>
            <a:ext cx="609600" cy="2922588"/>
          </a:xfrm>
          <a:prstGeom prst="roundRect">
            <a:avLst>
              <a:gd name="adj" fmla="val 16667"/>
            </a:avLst>
          </a:prstGeom>
          <a:noFill/>
          <a:ln w="28575">
            <a:solidFill>
              <a:schemeClr val="tx1"/>
            </a:solidFill>
            <a:round/>
            <a:headEnd/>
            <a:tailEnd/>
          </a:ln>
          <a:effectLst/>
        </p:spPr>
        <p:txBody>
          <a:bodyPr wrap="none" anchor="ctr"/>
          <a:lstStyle/>
          <a:p>
            <a:endParaRPr lang="en-US"/>
          </a:p>
        </p:txBody>
      </p:sp>
      <p:sp>
        <p:nvSpPr>
          <p:cNvPr id="116774" name="AutoShape 38"/>
          <p:cNvSpPr>
            <a:spLocks noChangeArrowheads="1"/>
          </p:cNvSpPr>
          <p:nvPr/>
        </p:nvSpPr>
        <p:spPr bwMode="auto">
          <a:xfrm>
            <a:off x="3733800" y="2273300"/>
            <a:ext cx="990600" cy="2922588"/>
          </a:xfrm>
          <a:prstGeom prst="roundRect">
            <a:avLst>
              <a:gd name="adj" fmla="val 16667"/>
            </a:avLst>
          </a:prstGeom>
          <a:noFill/>
          <a:ln w="28575">
            <a:solidFill>
              <a:schemeClr val="tx1"/>
            </a:solidFill>
            <a:round/>
            <a:headEnd/>
            <a:tailEnd/>
          </a:ln>
          <a:effectLst/>
        </p:spPr>
        <p:txBody>
          <a:bodyPr wrap="none" anchor="ctr"/>
          <a:lstStyle/>
          <a:p>
            <a:endParaRPr lang="en-US"/>
          </a:p>
        </p:txBody>
      </p:sp>
      <p:sp>
        <p:nvSpPr>
          <p:cNvPr id="116787" name="AutoShape 51"/>
          <p:cNvSpPr>
            <a:spLocks noChangeArrowheads="1"/>
          </p:cNvSpPr>
          <p:nvPr/>
        </p:nvSpPr>
        <p:spPr bwMode="auto">
          <a:xfrm>
            <a:off x="5715000" y="2827338"/>
            <a:ext cx="1371600" cy="2368550"/>
          </a:xfrm>
          <a:prstGeom prst="roundRect">
            <a:avLst>
              <a:gd name="adj" fmla="val 16667"/>
            </a:avLst>
          </a:prstGeom>
          <a:noFill/>
          <a:ln w="28575">
            <a:solidFill>
              <a:schemeClr val="tx1"/>
            </a:solidFill>
            <a:round/>
            <a:headEnd/>
            <a:tailEnd/>
          </a:ln>
          <a:effectLst/>
        </p:spPr>
        <p:txBody>
          <a:bodyPr wrap="none" anchor="ctr"/>
          <a:lstStyle/>
          <a:p>
            <a:endParaRPr lang="en-US"/>
          </a:p>
        </p:txBody>
      </p:sp>
      <p:sp>
        <p:nvSpPr>
          <p:cNvPr id="116788" name="Text Box 52"/>
          <p:cNvSpPr txBox="1">
            <a:spLocks noChangeArrowheads="1"/>
          </p:cNvSpPr>
          <p:nvPr/>
        </p:nvSpPr>
        <p:spPr bwMode="auto">
          <a:xfrm>
            <a:off x="609600" y="3130550"/>
            <a:ext cx="457200" cy="366713"/>
          </a:xfrm>
          <a:prstGeom prst="rect">
            <a:avLst/>
          </a:prstGeom>
          <a:noFill/>
          <a:ln w="19050">
            <a:noFill/>
            <a:miter lim="800000"/>
            <a:headEnd/>
            <a:tailEnd/>
          </a:ln>
          <a:effectLst/>
        </p:spPr>
        <p:txBody>
          <a:bodyPr>
            <a:spAutoFit/>
          </a:bodyPr>
          <a:lstStyle/>
          <a:p>
            <a:pPr>
              <a:spcBef>
                <a:spcPct val="50000"/>
              </a:spcBef>
            </a:pPr>
            <a:r>
              <a:rPr lang="en-US" altLang="zh-TW" sz="1800" b="1">
                <a:latin typeface="Courier New" pitchFamily="49" charset="0"/>
                <a:ea typeface="新細明體" pitchFamily="18" charset="-120"/>
                <a:cs typeface="Arial" pitchFamily="34" charset="0"/>
              </a:rPr>
              <a:t>M2</a:t>
            </a:r>
          </a:p>
        </p:txBody>
      </p:sp>
      <p:sp>
        <p:nvSpPr>
          <p:cNvPr id="116789" name="Text Box 53"/>
          <p:cNvSpPr txBox="1">
            <a:spLocks noChangeArrowheads="1"/>
          </p:cNvSpPr>
          <p:nvPr/>
        </p:nvSpPr>
        <p:spPr bwMode="auto">
          <a:xfrm>
            <a:off x="609600" y="3995738"/>
            <a:ext cx="457200" cy="366712"/>
          </a:xfrm>
          <a:prstGeom prst="rect">
            <a:avLst/>
          </a:prstGeom>
          <a:noFill/>
          <a:ln w="19050">
            <a:noFill/>
            <a:miter lim="800000"/>
            <a:headEnd/>
            <a:tailEnd/>
          </a:ln>
          <a:effectLst/>
        </p:spPr>
        <p:txBody>
          <a:bodyPr>
            <a:spAutoFit/>
          </a:bodyPr>
          <a:lstStyle/>
          <a:p>
            <a:pPr>
              <a:spcBef>
                <a:spcPct val="50000"/>
              </a:spcBef>
            </a:pPr>
            <a:r>
              <a:rPr lang="en-US" altLang="zh-TW" sz="1800" b="1">
                <a:latin typeface="Courier New" pitchFamily="49" charset="0"/>
                <a:ea typeface="新細明體" pitchFamily="18" charset="-120"/>
                <a:cs typeface="Arial" pitchFamily="34" charset="0"/>
              </a:rPr>
              <a:t>M3</a:t>
            </a:r>
          </a:p>
        </p:txBody>
      </p:sp>
      <p:sp>
        <p:nvSpPr>
          <p:cNvPr id="116790" name="Text Box 54"/>
          <p:cNvSpPr txBox="1">
            <a:spLocks noChangeArrowheads="1"/>
          </p:cNvSpPr>
          <p:nvPr/>
        </p:nvSpPr>
        <p:spPr bwMode="auto">
          <a:xfrm>
            <a:off x="609600" y="4902200"/>
            <a:ext cx="457200" cy="366713"/>
          </a:xfrm>
          <a:prstGeom prst="rect">
            <a:avLst/>
          </a:prstGeom>
          <a:noFill/>
          <a:ln w="19050">
            <a:noFill/>
            <a:miter lim="800000"/>
            <a:headEnd/>
            <a:tailEnd/>
          </a:ln>
          <a:effectLst/>
        </p:spPr>
        <p:txBody>
          <a:bodyPr>
            <a:spAutoFit/>
          </a:bodyPr>
          <a:lstStyle/>
          <a:p>
            <a:pPr>
              <a:spcBef>
                <a:spcPct val="50000"/>
              </a:spcBef>
            </a:pPr>
            <a:r>
              <a:rPr lang="en-US" altLang="zh-TW" sz="1800" b="1">
                <a:latin typeface="Courier New" pitchFamily="49" charset="0"/>
                <a:ea typeface="新細明體" pitchFamily="18" charset="-120"/>
                <a:cs typeface="Arial" pitchFamily="34" charset="0"/>
              </a:rPr>
              <a:t>M4</a:t>
            </a:r>
          </a:p>
        </p:txBody>
      </p:sp>
      <p:sp>
        <p:nvSpPr>
          <p:cNvPr id="116791" name="Text Box 55"/>
          <p:cNvSpPr txBox="1">
            <a:spLocks noChangeArrowheads="1"/>
          </p:cNvSpPr>
          <p:nvPr/>
        </p:nvSpPr>
        <p:spPr bwMode="auto">
          <a:xfrm>
            <a:off x="1524000" y="2274888"/>
            <a:ext cx="457200" cy="366712"/>
          </a:xfrm>
          <a:prstGeom prst="rect">
            <a:avLst/>
          </a:prstGeom>
          <a:noFill/>
          <a:ln w="19050">
            <a:noFill/>
            <a:miter lim="800000"/>
            <a:headEnd/>
            <a:tailEnd/>
          </a:ln>
          <a:effectLst/>
        </p:spPr>
        <p:txBody>
          <a:bodyPr>
            <a:spAutoFit/>
          </a:bodyPr>
          <a:lstStyle/>
          <a:p>
            <a:pPr>
              <a:spcBef>
                <a:spcPct val="50000"/>
              </a:spcBef>
            </a:pPr>
            <a:r>
              <a:rPr lang="en-US" altLang="zh-TW" sz="1800" b="1">
                <a:latin typeface="Courier New" pitchFamily="49" charset="0"/>
                <a:ea typeface="新細明體" pitchFamily="18" charset="-120"/>
                <a:cs typeface="Arial" pitchFamily="34" charset="0"/>
              </a:rPr>
              <a:t>Pm</a:t>
            </a:r>
          </a:p>
        </p:txBody>
      </p:sp>
      <p:sp>
        <p:nvSpPr>
          <p:cNvPr id="116795" name="Text Box 59"/>
          <p:cNvSpPr txBox="1">
            <a:spLocks noChangeArrowheads="1"/>
          </p:cNvSpPr>
          <p:nvPr/>
        </p:nvSpPr>
        <p:spPr bwMode="auto">
          <a:xfrm>
            <a:off x="1524000" y="2936875"/>
            <a:ext cx="457200" cy="366713"/>
          </a:xfrm>
          <a:prstGeom prst="rect">
            <a:avLst/>
          </a:prstGeom>
          <a:noFill/>
          <a:ln w="19050">
            <a:noFill/>
            <a:miter lim="800000"/>
            <a:headEnd/>
            <a:tailEnd/>
          </a:ln>
          <a:effectLst/>
        </p:spPr>
        <p:txBody>
          <a:bodyPr>
            <a:spAutoFit/>
          </a:bodyPr>
          <a:lstStyle/>
          <a:p>
            <a:pPr>
              <a:spcBef>
                <a:spcPct val="50000"/>
              </a:spcBef>
            </a:pPr>
            <a:r>
              <a:rPr lang="en-US" altLang="zh-TW" sz="1800" b="1">
                <a:latin typeface="Courier New" pitchFamily="49" charset="0"/>
                <a:ea typeface="新細明體" pitchFamily="18" charset="-120"/>
                <a:cs typeface="Arial" pitchFamily="34" charset="0"/>
              </a:rPr>
              <a:t>Tx</a:t>
            </a:r>
          </a:p>
        </p:txBody>
      </p:sp>
      <p:sp>
        <p:nvSpPr>
          <p:cNvPr id="116796" name="Text Box 60"/>
          <p:cNvSpPr txBox="1">
            <a:spLocks noChangeArrowheads="1"/>
          </p:cNvSpPr>
          <p:nvPr/>
        </p:nvSpPr>
        <p:spPr bwMode="auto">
          <a:xfrm>
            <a:off x="1524000" y="3341688"/>
            <a:ext cx="457200" cy="366712"/>
          </a:xfrm>
          <a:prstGeom prst="rect">
            <a:avLst/>
          </a:prstGeom>
          <a:noFill/>
          <a:ln w="19050">
            <a:noFill/>
            <a:miter lim="800000"/>
            <a:headEnd/>
            <a:tailEnd/>
          </a:ln>
          <a:effectLst/>
        </p:spPr>
        <p:txBody>
          <a:bodyPr>
            <a:spAutoFit/>
          </a:bodyPr>
          <a:lstStyle/>
          <a:p>
            <a:pPr>
              <a:spcBef>
                <a:spcPct val="50000"/>
              </a:spcBef>
            </a:pPr>
            <a:r>
              <a:rPr lang="en-US" altLang="zh-TW" sz="1800" b="1">
                <a:latin typeface="Courier New" pitchFamily="49" charset="0"/>
                <a:ea typeface="新細明體" pitchFamily="18" charset="-120"/>
                <a:cs typeface="Arial" pitchFamily="34" charset="0"/>
              </a:rPr>
              <a:t>P2</a:t>
            </a:r>
          </a:p>
        </p:txBody>
      </p:sp>
      <p:sp>
        <p:nvSpPr>
          <p:cNvPr id="116797" name="Text Box 61"/>
          <p:cNvSpPr txBox="1">
            <a:spLocks noChangeArrowheads="1"/>
          </p:cNvSpPr>
          <p:nvPr/>
        </p:nvSpPr>
        <p:spPr bwMode="auto">
          <a:xfrm>
            <a:off x="1524000" y="3794125"/>
            <a:ext cx="457200" cy="366713"/>
          </a:xfrm>
          <a:prstGeom prst="rect">
            <a:avLst/>
          </a:prstGeom>
          <a:noFill/>
          <a:ln w="19050">
            <a:noFill/>
            <a:miter lim="800000"/>
            <a:headEnd/>
            <a:tailEnd/>
          </a:ln>
          <a:effectLst/>
        </p:spPr>
        <p:txBody>
          <a:bodyPr>
            <a:spAutoFit/>
          </a:bodyPr>
          <a:lstStyle/>
          <a:p>
            <a:pPr>
              <a:spcBef>
                <a:spcPct val="50000"/>
              </a:spcBef>
            </a:pPr>
            <a:r>
              <a:rPr lang="en-US" altLang="zh-TW" sz="1800" b="1">
                <a:latin typeface="Courier New" pitchFamily="49" charset="0"/>
                <a:ea typeface="新細明體" pitchFamily="18" charset="-120"/>
                <a:cs typeface="Arial" pitchFamily="34" charset="0"/>
              </a:rPr>
              <a:t>Tx</a:t>
            </a:r>
          </a:p>
        </p:txBody>
      </p:sp>
      <p:sp>
        <p:nvSpPr>
          <p:cNvPr id="116798" name="Text Box 62"/>
          <p:cNvSpPr txBox="1">
            <a:spLocks noChangeArrowheads="1"/>
          </p:cNvSpPr>
          <p:nvPr/>
        </p:nvSpPr>
        <p:spPr bwMode="auto">
          <a:xfrm>
            <a:off x="1524000" y="4700588"/>
            <a:ext cx="457200" cy="366712"/>
          </a:xfrm>
          <a:prstGeom prst="rect">
            <a:avLst/>
          </a:prstGeom>
          <a:noFill/>
          <a:ln w="19050">
            <a:noFill/>
            <a:miter lim="800000"/>
            <a:headEnd/>
            <a:tailEnd/>
          </a:ln>
          <a:effectLst/>
        </p:spPr>
        <p:txBody>
          <a:bodyPr>
            <a:spAutoFit/>
          </a:bodyPr>
          <a:lstStyle/>
          <a:p>
            <a:pPr>
              <a:spcBef>
                <a:spcPct val="50000"/>
              </a:spcBef>
            </a:pPr>
            <a:r>
              <a:rPr lang="en-US" altLang="zh-TW" sz="1800" b="1">
                <a:latin typeface="Courier New" pitchFamily="49" charset="0"/>
                <a:ea typeface="新細明體" pitchFamily="18" charset="-120"/>
                <a:cs typeface="Arial" pitchFamily="34" charset="0"/>
              </a:rPr>
              <a:t>Tx</a:t>
            </a:r>
          </a:p>
        </p:txBody>
      </p:sp>
      <p:sp>
        <p:nvSpPr>
          <p:cNvPr id="116799" name="Text Box 63"/>
          <p:cNvSpPr txBox="1">
            <a:spLocks noChangeArrowheads="1"/>
          </p:cNvSpPr>
          <p:nvPr/>
        </p:nvSpPr>
        <p:spPr bwMode="auto">
          <a:xfrm>
            <a:off x="1524000" y="4187825"/>
            <a:ext cx="457200" cy="366713"/>
          </a:xfrm>
          <a:prstGeom prst="rect">
            <a:avLst/>
          </a:prstGeom>
          <a:noFill/>
          <a:ln w="19050">
            <a:noFill/>
            <a:miter lim="800000"/>
            <a:headEnd/>
            <a:tailEnd/>
          </a:ln>
          <a:effectLst/>
        </p:spPr>
        <p:txBody>
          <a:bodyPr>
            <a:spAutoFit/>
          </a:bodyPr>
          <a:lstStyle/>
          <a:p>
            <a:pPr>
              <a:spcBef>
                <a:spcPct val="50000"/>
              </a:spcBef>
            </a:pPr>
            <a:r>
              <a:rPr lang="en-US" altLang="zh-TW" sz="1800" b="1">
                <a:latin typeface="Courier New" pitchFamily="49" charset="0"/>
                <a:ea typeface="新細明體" pitchFamily="18" charset="-120"/>
                <a:cs typeface="Arial" pitchFamily="34" charset="0"/>
              </a:rPr>
              <a:t>P3</a:t>
            </a:r>
          </a:p>
        </p:txBody>
      </p:sp>
      <p:sp>
        <p:nvSpPr>
          <p:cNvPr id="116800" name="Text Box 64"/>
          <p:cNvSpPr txBox="1">
            <a:spLocks noChangeArrowheads="1"/>
          </p:cNvSpPr>
          <p:nvPr/>
        </p:nvSpPr>
        <p:spPr bwMode="auto">
          <a:xfrm>
            <a:off x="1524000" y="5006975"/>
            <a:ext cx="457200" cy="366713"/>
          </a:xfrm>
          <a:prstGeom prst="rect">
            <a:avLst/>
          </a:prstGeom>
          <a:noFill/>
          <a:ln w="19050">
            <a:noFill/>
            <a:miter lim="800000"/>
            <a:headEnd/>
            <a:tailEnd/>
          </a:ln>
          <a:effectLst/>
        </p:spPr>
        <p:txBody>
          <a:bodyPr>
            <a:spAutoFit/>
          </a:bodyPr>
          <a:lstStyle/>
          <a:p>
            <a:pPr>
              <a:spcBef>
                <a:spcPct val="50000"/>
              </a:spcBef>
            </a:pPr>
            <a:r>
              <a:rPr lang="en-US" altLang="zh-TW" sz="1800" b="1">
                <a:latin typeface="Courier New" pitchFamily="49" charset="0"/>
                <a:ea typeface="新細明體" pitchFamily="18" charset="-120"/>
                <a:cs typeface="Arial" pitchFamily="34" charset="0"/>
              </a:rPr>
              <a:t>P4</a:t>
            </a:r>
          </a:p>
        </p:txBody>
      </p:sp>
      <p:sp>
        <p:nvSpPr>
          <p:cNvPr id="116807" name="Text Box 71"/>
          <p:cNvSpPr txBox="1">
            <a:spLocks noChangeArrowheads="1"/>
          </p:cNvSpPr>
          <p:nvPr/>
        </p:nvSpPr>
        <p:spPr bwMode="auto">
          <a:xfrm>
            <a:off x="2590800" y="2274888"/>
            <a:ext cx="457200" cy="366712"/>
          </a:xfrm>
          <a:prstGeom prst="rect">
            <a:avLst/>
          </a:prstGeom>
          <a:noFill/>
          <a:ln w="19050">
            <a:noFill/>
            <a:miter lim="800000"/>
            <a:headEnd/>
            <a:tailEnd/>
          </a:ln>
          <a:effectLst/>
        </p:spPr>
        <p:txBody>
          <a:bodyPr>
            <a:spAutoFit/>
          </a:bodyPr>
          <a:lstStyle/>
          <a:p>
            <a:pPr>
              <a:spcBef>
                <a:spcPct val="50000"/>
              </a:spcBef>
            </a:pPr>
            <a:r>
              <a:rPr lang="en-US" altLang="zh-TW" sz="1800" b="1">
                <a:latin typeface="Courier New" pitchFamily="49" charset="0"/>
                <a:ea typeface="新細明體" pitchFamily="18" charset="-120"/>
                <a:cs typeface="Arial" pitchFamily="34" charset="0"/>
              </a:rPr>
              <a:t>Qm</a:t>
            </a:r>
          </a:p>
        </p:txBody>
      </p:sp>
      <p:sp>
        <p:nvSpPr>
          <p:cNvPr id="116808" name="Text Box 72"/>
          <p:cNvSpPr txBox="1">
            <a:spLocks noChangeArrowheads="1"/>
          </p:cNvSpPr>
          <p:nvPr/>
        </p:nvSpPr>
        <p:spPr bwMode="auto">
          <a:xfrm>
            <a:off x="2590800" y="3140075"/>
            <a:ext cx="457200" cy="366713"/>
          </a:xfrm>
          <a:prstGeom prst="rect">
            <a:avLst/>
          </a:prstGeom>
          <a:noFill/>
          <a:ln w="19050">
            <a:noFill/>
            <a:miter lim="800000"/>
            <a:headEnd/>
            <a:tailEnd/>
          </a:ln>
          <a:effectLst/>
        </p:spPr>
        <p:txBody>
          <a:bodyPr>
            <a:spAutoFit/>
          </a:bodyPr>
          <a:lstStyle/>
          <a:p>
            <a:pPr>
              <a:spcBef>
                <a:spcPct val="50000"/>
              </a:spcBef>
            </a:pPr>
            <a:r>
              <a:rPr lang="en-US" altLang="zh-TW" sz="1800" b="1">
                <a:latin typeface="Courier New" pitchFamily="49" charset="0"/>
                <a:ea typeface="新細明體" pitchFamily="18" charset="-120"/>
                <a:cs typeface="Arial" pitchFamily="34" charset="0"/>
              </a:rPr>
              <a:t>Q2</a:t>
            </a:r>
          </a:p>
        </p:txBody>
      </p:sp>
      <p:sp>
        <p:nvSpPr>
          <p:cNvPr id="116809" name="Text Box 73"/>
          <p:cNvSpPr txBox="1">
            <a:spLocks noChangeArrowheads="1"/>
          </p:cNvSpPr>
          <p:nvPr/>
        </p:nvSpPr>
        <p:spPr bwMode="auto">
          <a:xfrm>
            <a:off x="2590800" y="3986213"/>
            <a:ext cx="457200" cy="366712"/>
          </a:xfrm>
          <a:prstGeom prst="rect">
            <a:avLst/>
          </a:prstGeom>
          <a:noFill/>
          <a:ln w="19050">
            <a:noFill/>
            <a:miter lim="800000"/>
            <a:headEnd/>
            <a:tailEnd/>
          </a:ln>
          <a:effectLst/>
        </p:spPr>
        <p:txBody>
          <a:bodyPr>
            <a:spAutoFit/>
          </a:bodyPr>
          <a:lstStyle/>
          <a:p>
            <a:pPr>
              <a:spcBef>
                <a:spcPct val="50000"/>
              </a:spcBef>
            </a:pPr>
            <a:r>
              <a:rPr lang="en-US" altLang="zh-TW" sz="1800" b="1">
                <a:latin typeface="Courier New" pitchFamily="49" charset="0"/>
                <a:ea typeface="新細明體" pitchFamily="18" charset="-120"/>
                <a:cs typeface="Arial" pitchFamily="34" charset="0"/>
              </a:rPr>
              <a:t>Q3</a:t>
            </a:r>
          </a:p>
        </p:txBody>
      </p:sp>
      <p:sp>
        <p:nvSpPr>
          <p:cNvPr id="116810" name="Text Box 74"/>
          <p:cNvSpPr txBox="1">
            <a:spLocks noChangeArrowheads="1"/>
          </p:cNvSpPr>
          <p:nvPr/>
        </p:nvSpPr>
        <p:spPr bwMode="auto">
          <a:xfrm>
            <a:off x="2590800" y="4840288"/>
            <a:ext cx="457200" cy="366712"/>
          </a:xfrm>
          <a:prstGeom prst="rect">
            <a:avLst/>
          </a:prstGeom>
          <a:noFill/>
          <a:ln w="19050">
            <a:noFill/>
            <a:miter lim="800000"/>
            <a:headEnd/>
            <a:tailEnd/>
          </a:ln>
          <a:effectLst/>
        </p:spPr>
        <p:txBody>
          <a:bodyPr>
            <a:spAutoFit/>
          </a:bodyPr>
          <a:lstStyle/>
          <a:p>
            <a:pPr>
              <a:spcBef>
                <a:spcPct val="50000"/>
              </a:spcBef>
            </a:pPr>
            <a:r>
              <a:rPr lang="en-US" altLang="zh-TW" sz="1800" b="1">
                <a:latin typeface="Courier New" pitchFamily="49" charset="0"/>
                <a:ea typeface="新細明體" pitchFamily="18" charset="-120"/>
                <a:cs typeface="Arial" pitchFamily="34" charset="0"/>
              </a:rPr>
              <a:t>Q4</a:t>
            </a:r>
          </a:p>
        </p:txBody>
      </p:sp>
      <p:grpSp>
        <p:nvGrpSpPr>
          <p:cNvPr id="2" name="Group 134"/>
          <p:cNvGrpSpPr>
            <a:grpSpLocks/>
          </p:cNvGrpSpPr>
          <p:nvPr/>
        </p:nvGrpSpPr>
        <p:grpSpPr bwMode="auto">
          <a:xfrm>
            <a:off x="228600" y="2374900"/>
            <a:ext cx="5943600" cy="2898775"/>
            <a:chOff x="144" y="799"/>
            <a:chExt cx="3744" cy="1826"/>
          </a:xfrm>
        </p:grpSpPr>
        <p:sp>
          <p:nvSpPr>
            <p:cNvPr id="116775" name="Line 39"/>
            <p:cNvSpPr>
              <a:spLocks noChangeShapeType="1"/>
            </p:cNvSpPr>
            <p:nvPr/>
          </p:nvSpPr>
          <p:spPr bwMode="auto">
            <a:xfrm>
              <a:off x="2880" y="816"/>
              <a:ext cx="816" cy="349"/>
            </a:xfrm>
            <a:prstGeom prst="line">
              <a:avLst/>
            </a:prstGeom>
            <a:noFill/>
            <a:ln w="19050">
              <a:solidFill>
                <a:srgbClr val="EEEEEE"/>
              </a:solidFill>
              <a:round/>
              <a:headEnd/>
              <a:tailEnd type="arrow" w="med" len="med"/>
            </a:ln>
            <a:effectLst/>
          </p:spPr>
          <p:txBody>
            <a:bodyPr/>
            <a:lstStyle/>
            <a:p>
              <a:endParaRPr lang="en-US"/>
            </a:p>
          </p:txBody>
        </p:sp>
        <p:sp>
          <p:nvSpPr>
            <p:cNvPr id="116776" name="Line 40"/>
            <p:cNvSpPr>
              <a:spLocks noChangeShapeType="1"/>
            </p:cNvSpPr>
            <p:nvPr/>
          </p:nvSpPr>
          <p:spPr bwMode="auto">
            <a:xfrm flipV="1">
              <a:off x="2880" y="1296"/>
              <a:ext cx="816" cy="285"/>
            </a:xfrm>
            <a:prstGeom prst="line">
              <a:avLst/>
            </a:prstGeom>
            <a:noFill/>
            <a:ln w="19050">
              <a:solidFill>
                <a:srgbClr val="EEEEEE"/>
              </a:solidFill>
              <a:round/>
              <a:headEnd/>
              <a:tailEnd type="arrow" w="med" len="med"/>
            </a:ln>
            <a:effectLst/>
          </p:spPr>
          <p:txBody>
            <a:bodyPr/>
            <a:lstStyle/>
            <a:p>
              <a:endParaRPr lang="en-US"/>
            </a:p>
          </p:txBody>
        </p:sp>
        <p:sp>
          <p:nvSpPr>
            <p:cNvPr id="116777" name="Line 41"/>
            <p:cNvSpPr>
              <a:spLocks noChangeShapeType="1"/>
            </p:cNvSpPr>
            <p:nvPr/>
          </p:nvSpPr>
          <p:spPr bwMode="auto">
            <a:xfrm flipV="1">
              <a:off x="144" y="1424"/>
              <a:ext cx="240" cy="476"/>
            </a:xfrm>
            <a:prstGeom prst="line">
              <a:avLst/>
            </a:prstGeom>
            <a:noFill/>
            <a:ln w="19050">
              <a:solidFill>
                <a:srgbClr val="EEEEEE"/>
              </a:solidFill>
              <a:round/>
              <a:headEnd/>
              <a:tailEnd type="arrow" w="med" len="med"/>
            </a:ln>
            <a:effectLst/>
          </p:spPr>
          <p:txBody>
            <a:bodyPr/>
            <a:lstStyle/>
            <a:p>
              <a:endParaRPr lang="en-US"/>
            </a:p>
          </p:txBody>
        </p:sp>
        <p:sp>
          <p:nvSpPr>
            <p:cNvPr id="116778" name="Line 42"/>
            <p:cNvSpPr>
              <a:spLocks noChangeShapeType="1"/>
            </p:cNvSpPr>
            <p:nvPr/>
          </p:nvSpPr>
          <p:spPr bwMode="auto">
            <a:xfrm>
              <a:off x="192" y="1931"/>
              <a:ext cx="192" cy="0"/>
            </a:xfrm>
            <a:prstGeom prst="line">
              <a:avLst/>
            </a:prstGeom>
            <a:noFill/>
            <a:ln w="19050">
              <a:solidFill>
                <a:srgbClr val="EEEEEE"/>
              </a:solidFill>
              <a:round/>
              <a:headEnd/>
              <a:tailEnd type="arrow" w="med" len="med"/>
            </a:ln>
            <a:effectLst/>
          </p:spPr>
          <p:txBody>
            <a:bodyPr/>
            <a:lstStyle/>
            <a:p>
              <a:endParaRPr lang="en-US"/>
            </a:p>
          </p:txBody>
        </p:sp>
        <p:sp>
          <p:nvSpPr>
            <p:cNvPr id="116779" name="Line 43"/>
            <p:cNvSpPr>
              <a:spLocks noChangeShapeType="1"/>
            </p:cNvSpPr>
            <p:nvPr/>
          </p:nvSpPr>
          <p:spPr bwMode="auto">
            <a:xfrm>
              <a:off x="144" y="1963"/>
              <a:ext cx="240" cy="539"/>
            </a:xfrm>
            <a:prstGeom prst="line">
              <a:avLst/>
            </a:prstGeom>
            <a:noFill/>
            <a:ln w="19050">
              <a:solidFill>
                <a:srgbClr val="EEEEEE"/>
              </a:solidFill>
              <a:round/>
              <a:headEnd/>
              <a:tailEnd type="arrow" w="med" len="med"/>
            </a:ln>
            <a:effectLst/>
          </p:spPr>
          <p:txBody>
            <a:bodyPr/>
            <a:lstStyle/>
            <a:p>
              <a:endParaRPr lang="en-US"/>
            </a:p>
          </p:txBody>
        </p:sp>
        <p:sp>
          <p:nvSpPr>
            <p:cNvPr id="116780" name="Line 44"/>
            <p:cNvSpPr>
              <a:spLocks noChangeShapeType="1"/>
            </p:cNvSpPr>
            <p:nvPr/>
          </p:nvSpPr>
          <p:spPr bwMode="auto">
            <a:xfrm>
              <a:off x="2880" y="2469"/>
              <a:ext cx="1008" cy="0"/>
            </a:xfrm>
            <a:prstGeom prst="line">
              <a:avLst/>
            </a:prstGeom>
            <a:noFill/>
            <a:ln w="19050">
              <a:solidFill>
                <a:srgbClr val="EEEEEE"/>
              </a:solidFill>
              <a:round/>
              <a:headEnd/>
              <a:tailEnd type="arrow" w="med" len="med"/>
            </a:ln>
            <a:effectLst/>
          </p:spPr>
          <p:txBody>
            <a:bodyPr wrap="none" anchor="ctr"/>
            <a:lstStyle/>
            <a:p>
              <a:endParaRPr lang="en-US"/>
            </a:p>
          </p:txBody>
        </p:sp>
        <p:sp>
          <p:nvSpPr>
            <p:cNvPr id="116781" name="Line 45"/>
            <p:cNvSpPr>
              <a:spLocks noChangeShapeType="1"/>
            </p:cNvSpPr>
            <p:nvPr/>
          </p:nvSpPr>
          <p:spPr bwMode="auto">
            <a:xfrm>
              <a:off x="2880" y="1613"/>
              <a:ext cx="1008" cy="254"/>
            </a:xfrm>
            <a:prstGeom prst="line">
              <a:avLst/>
            </a:prstGeom>
            <a:noFill/>
            <a:ln w="19050">
              <a:solidFill>
                <a:srgbClr val="EEEEEE"/>
              </a:solidFill>
              <a:round/>
              <a:headEnd/>
              <a:tailEnd type="arrow" w="med" len="med"/>
            </a:ln>
            <a:effectLst/>
          </p:spPr>
          <p:txBody>
            <a:bodyPr wrap="none" anchor="ctr"/>
            <a:lstStyle/>
            <a:p>
              <a:endParaRPr lang="en-US"/>
            </a:p>
          </p:txBody>
        </p:sp>
        <p:sp>
          <p:nvSpPr>
            <p:cNvPr id="116782" name="Line 46"/>
            <p:cNvSpPr>
              <a:spLocks noChangeShapeType="1"/>
            </p:cNvSpPr>
            <p:nvPr/>
          </p:nvSpPr>
          <p:spPr bwMode="auto">
            <a:xfrm>
              <a:off x="1920" y="2469"/>
              <a:ext cx="480" cy="0"/>
            </a:xfrm>
            <a:prstGeom prst="line">
              <a:avLst/>
            </a:prstGeom>
            <a:noFill/>
            <a:ln w="19050">
              <a:solidFill>
                <a:srgbClr val="EEEEEE"/>
              </a:solidFill>
              <a:round/>
              <a:headEnd/>
              <a:tailEnd type="arrow" w="med" len="med"/>
            </a:ln>
            <a:effectLst/>
          </p:spPr>
          <p:txBody>
            <a:bodyPr wrap="none" anchor="ctr"/>
            <a:lstStyle/>
            <a:p>
              <a:endParaRPr lang="en-US"/>
            </a:p>
          </p:txBody>
        </p:sp>
        <p:sp>
          <p:nvSpPr>
            <p:cNvPr id="116783" name="Line 47"/>
            <p:cNvSpPr>
              <a:spLocks noChangeShapeType="1"/>
            </p:cNvSpPr>
            <p:nvPr/>
          </p:nvSpPr>
          <p:spPr bwMode="auto">
            <a:xfrm flipV="1">
              <a:off x="1920" y="1645"/>
              <a:ext cx="480" cy="253"/>
            </a:xfrm>
            <a:prstGeom prst="line">
              <a:avLst/>
            </a:prstGeom>
            <a:noFill/>
            <a:ln w="19050">
              <a:solidFill>
                <a:srgbClr val="EEEEEE"/>
              </a:solidFill>
              <a:round/>
              <a:headEnd/>
              <a:tailEnd type="arrow" w="med" len="med"/>
            </a:ln>
            <a:effectLst/>
          </p:spPr>
          <p:txBody>
            <a:bodyPr wrap="none" anchor="ctr"/>
            <a:lstStyle/>
            <a:p>
              <a:endParaRPr lang="en-US"/>
            </a:p>
          </p:txBody>
        </p:sp>
        <p:sp>
          <p:nvSpPr>
            <p:cNvPr id="116784" name="Line 48"/>
            <p:cNvSpPr>
              <a:spLocks noChangeShapeType="1"/>
            </p:cNvSpPr>
            <p:nvPr/>
          </p:nvSpPr>
          <p:spPr bwMode="auto">
            <a:xfrm>
              <a:off x="1920" y="1327"/>
              <a:ext cx="480" cy="254"/>
            </a:xfrm>
            <a:prstGeom prst="line">
              <a:avLst/>
            </a:prstGeom>
            <a:noFill/>
            <a:ln w="19050">
              <a:solidFill>
                <a:srgbClr val="EEEEEE"/>
              </a:solidFill>
              <a:round/>
              <a:headEnd/>
              <a:tailEnd type="arrow" w="med" len="med"/>
            </a:ln>
            <a:effectLst/>
          </p:spPr>
          <p:txBody>
            <a:bodyPr wrap="none" anchor="ctr"/>
            <a:lstStyle/>
            <a:p>
              <a:endParaRPr lang="en-US"/>
            </a:p>
          </p:txBody>
        </p:sp>
        <p:sp>
          <p:nvSpPr>
            <p:cNvPr id="116785" name="Line 49"/>
            <p:cNvSpPr>
              <a:spLocks noChangeShapeType="1"/>
            </p:cNvSpPr>
            <p:nvPr/>
          </p:nvSpPr>
          <p:spPr bwMode="auto">
            <a:xfrm>
              <a:off x="1920" y="799"/>
              <a:ext cx="480" cy="0"/>
            </a:xfrm>
            <a:prstGeom prst="line">
              <a:avLst/>
            </a:prstGeom>
            <a:noFill/>
            <a:ln w="19050">
              <a:solidFill>
                <a:srgbClr val="EEEEEE"/>
              </a:solidFill>
              <a:round/>
              <a:headEnd/>
              <a:tailEnd type="arrow" w="med" len="med"/>
            </a:ln>
            <a:effectLst/>
          </p:spPr>
          <p:txBody>
            <a:bodyPr wrap="none" anchor="ctr"/>
            <a:lstStyle/>
            <a:p>
              <a:endParaRPr lang="en-US"/>
            </a:p>
          </p:txBody>
        </p:sp>
        <p:sp>
          <p:nvSpPr>
            <p:cNvPr id="116786" name="Line 50"/>
            <p:cNvSpPr>
              <a:spLocks noChangeShapeType="1"/>
            </p:cNvSpPr>
            <p:nvPr/>
          </p:nvSpPr>
          <p:spPr bwMode="auto">
            <a:xfrm>
              <a:off x="1248" y="799"/>
              <a:ext cx="432" cy="0"/>
            </a:xfrm>
            <a:prstGeom prst="line">
              <a:avLst/>
            </a:prstGeom>
            <a:noFill/>
            <a:ln w="19050">
              <a:solidFill>
                <a:srgbClr val="EEEEEE"/>
              </a:solidFill>
              <a:round/>
              <a:headEnd/>
              <a:tailEnd type="arrow" w="med" len="med"/>
            </a:ln>
            <a:effectLst/>
          </p:spPr>
          <p:txBody>
            <a:bodyPr wrap="none" anchor="ctr"/>
            <a:lstStyle/>
            <a:p>
              <a:endParaRPr lang="en-US"/>
            </a:p>
          </p:txBody>
        </p:sp>
        <p:sp>
          <p:nvSpPr>
            <p:cNvPr id="116792" name="Line 56"/>
            <p:cNvSpPr>
              <a:spLocks noChangeShapeType="1"/>
            </p:cNvSpPr>
            <p:nvPr/>
          </p:nvSpPr>
          <p:spPr bwMode="auto">
            <a:xfrm flipV="1">
              <a:off x="624" y="891"/>
              <a:ext cx="432" cy="1587"/>
            </a:xfrm>
            <a:prstGeom prst="line">
              <a:avLst/>
            </a:prstGeom>
            <a:noFill/>
            <a:ln w="19050">
              <a:solidFill>
                <a:srgbClr val="EEEEEE"/>
              </a:solidFill>
              <a:round/>
              <a:headEnd/>
              <a:tailEnd type="arrow" w="med" len="med"/>
            </a:ln>
            <a:effectLst/>
          </p:spPr>
          <p:txBody>
            <a:bodyPr wrap="none" anchor="ctr"/>
            <a:lstStyle/>
            <a:p>
              <a:endParaRPr lang="en-US"/>
            </a:p>
          </p:txBody>
        </p:sp>
        <p:sp>
          <p:nvSpPr>
            <p:cNvPr id="116793" name="Line 57"/>
            <p:cNvSpPr>
              <a:spLocks noChangeShapeType="1"/>
            </p:cNvSpPr>
            <p:nvPr/>
          </p:nvSpPr>
          <p:spPr bwMode="auto">
            <a:xfrm flipV="1">
              <a:off x="624" y="893"/>
              <a:ext cx="432" cy="1016"/>
            </a:xfrm>
            <a:prstGeom prst="line">
              <a:avLst/>
            </a:prstGeom>
            <a:noFill/>
            <a:ln w="19050">
              <a:solidFill>
                <a:srgbClr val="EEEEEE"/>
              </a:solidFill>
              <a:round/>
              <a:headEnd/>
              <a:tailEnd type="arrow" w="med" len="med"/>
            </a:ln>
            <a:effectLst/>
          </p:spPr>
          <p:txBody>
            <a:bodyPr wrap="none" anchor="ctr"/>
            <a:lstStyle/>
            <a:p>
              <a:endParaRPr lang="en-US"/>
            </a:p>
          </p:txBody>
        </p:sp>
        <p:sp>
          <p:nvSpPr>
            <p:cNvPr id="116794" name="Line 58"/>
            <p:cNvSpPr>
              <a:spLocks noChangeShapeType="1"/>
            </p:cNvSpPr>
            <p:nvPr/>
          </p:nvSpPr>
          <p:spPr bwMode="auto">
            <a:xfrm flipV="1">
              <a:off x="624" y="895"/>
              <a:ext cx="432" cy="476"/>
            </a:xfrm>
            <a:prstGeom prst="line">
              <a:avLst/>
            </a:prstGeom>
            <a:noFill/>
            <a:ln w="19050">
              <a:solidFill>
                <a:srgbClr val="EEEEEE"/>
              </a:solidFill>
              <a:round/>
              <a:headEnd/>
              <a:tailEnd type="arrow" w="med" len="med"/>
            </a:ln>
            <a:effectLst/>
          </p:spPr>
          <p:txBody>
            <a:bodyPr wrap="none" anchor="ctr"/>
            <a:lstStyle/>
            <a:p>
              <a:endParaRPr lang="en-US"/>
            </a:p>
          </p:txBody>
        </p:sp>
        <p:sp>
          <p:nvSpPr>
            <p:cNvPr id="116801" name="Line 65"/>
            <p:cNvSpPr>
              <a:spLocks noChangeShapeType="1"/>
            </p:cNvSpPr>
            <p:nvPr/>
          </p:nvSpPr>
          <p:spPr bwMode="auto">
            <a:xfrm>
              <a:off x="624" y="2498"/>
              <a:ext cx="384" cy="127"/>
            </a:xfrm>
            <a:prstGeom prst="line">
              <a:avLst/>
            </a:prstGeom>
            <a:noFill/>
            <a:ln w="19050">
              <a:solidFill>
                <a:srgbClr val="EEEEEE"/>
              </a:solidFill>
              <a:round/>
              <a:headEnd/>
              <a:tailEnd type="arrow" w="med" len="med"/>
            </a:ln>
            <a:effectLst/>
          </p:spPr>
          <p:txBody>
            <a:bodyPr wrap="none" anchor="ctr"/>
            <a:lstStyle/>
            <a:p>
              <a:endParaRPr lang="en-US"/>
            </a:p>
          </p:txBody>
        </p:sp>
        <p:sp>
          <p:nvSpPr>
            <p:cNvPr id="116802" name="Line 66"/>
            <p:cNvSpPr>
              <a:spLocks noChangeShapeType="1"/>
            </p:cNvSpPr>
            <p:nvPr/>
          </p:nvSpPr>
          <p:spPr bwMode="auto">
            <a:xfrm flipV="1">
              <a:off x="624" y="2391"/>
              <a:ext cx="384" cy="95"/>
            </a:xfrm>
            <a:prstGeom prst="line">
              <a:avLst/>
            </a:prstGeom>
            <a:noFill/>
            <a:ln w="19050">
              <a:solidFill>
                <a:srgbClr val="EEEEEE"/>
              </a:solidFill>
              <a:round/>
              <a:headEnd/>
              <a:tailEnd type="arrow" w="med" len="med"/>
            </a:ln>
            <a:effectLst/>
          </p:spPr>
          <p:txBody>
            <a:bodyPr wrap="none" anchor="ctr"/>
            <a:lstStyle/>
            <a:p>
              <a:endParaRPr lang="en-US"/>
            </a:p>
          </p:txBody>
        </p:sp>
        <p:sp>
          <p:nvSpPr>
            <p:cNvPr id="116803" name="Line 67"/>
            <p:cNvSpPr>
              <a:spLocks noChangeShapeType="1"/>
            </p:cNvSpPr>
            <p:nvPr/>
          </p:nvSpPr>
          <p:spPr bwMode="auto">
            <a:xfrm>
              <a:off x="624" y="1927"/>
              <a:ext cx="384" cy="96"/>
            </a:xfrm>
            <a:prstGeom prst="line">
              <a:avLst/>
            </a:prstGeom>
            <a:noFill/>
            <a:ln w="19050">
              <a:solidFill>
                <a:srgbClr val="EEEEEE"/>
              </a:solidFill>
              <a:round/>
              <a:headEnd/>
              <a:tailEnd type="arrow" w="med" len="med"/>
            </a:ln>
            <a:effectLst/>
          </p:spPr>
          <p:txBody>
            <a:bodyPr wrap="none" anchor="ctr"/>
            <a:lstStyle/>
            <a:p>
              <a:endParaRPr lang="en-US"/>
            </a:p>
          </p:txBody>
        </p:sp>
        <p:sp>
          <p:nvSpPr>
            <p:cNvPr id="116804" name="Line 68"/>
            <p:cNvSpPr>
              <a:spLocks noChangeShapeType="1"/>
            </p:cNvSpPr>
            <p:nvPr/>
          </p:nvSpPr>
          <p:spPr bwMode="auto">
            <a:xfrm flipV="1">
              <a:off x="624" y="1819"/>
              <a:ext cx="384" cy="96"/>
            </a:xfrm>
            <a:prstGeom prst="line">
              <a:avLst/>
            </a:prstGeom>
            <a:noFill/>
            <a:ln w="19050">
              <a:solidFill>
                <a:srgbClr val="EEEEEE"/>
              </a:solidFill>
              <a:round/>
              <a:headEnd/>
              <a:tailEnd type="arrow" w="med" len="med"/>
            </a:ln>
            <a:effectLst/>
          </p:spPr>
          <p:txBody>
            <a:bodyPr wrap="none" anchor="ctr"/>
            <a:lstStyle/>
            <a:p>
              <a:endParaRPr lang="en-US"/>
            </a:p>
          </p:txBody>
        </p:sp>
        <p:sp>
          <p:nvSpPr>
            <p:cNvPr id="116805" name="Line 69"/>
            <p:cNvSpPr>
              <a:spLocks noChangeShapeType="1"/>
            </p:cNvSpPr>
            <p:nvPr/>
          </p:nvSpPr>
          <p:spPr bwMode="auto">
            <a:xfrm flipV="1">
              <a:off x="624" y="1280"/>
              <a:ext cx="384" cy="95"/>
            </a:xfrm>
            <a:prstGeom prst="line">
              <a:avLst/>
            </a:prstGeom>
            <a:noFill/>
            <a:ln w="19050">
              <a:solidFill>
                <a:srgbClr val="EEEEEE"/>
              </a:solidFill>
              <a:round/>
              <a:headEnd/>
              <a:tailEnd type="arrow" w="med" len="med"/>
            </a:ln>
            <a:effectLst/>
          </p:spPr>
          <p:txBody>
            <a:bodyPr wrap="none" anchor="ctr"/>
            <a:lstStyle/>
            <a:p>
              <a:endParaRPr lang="en-US"/>
            </a:p>
          </p:txBody>
        </p:sp>
        <p:sp>
          <p:nvSpPr>
            <p:cNvPr id="116806" name="Line 70"/>
            <p:cNvSpPr>
              <a:spLocks noChangeShapeType="1"/>
            </p:cNvSpPr>
            <p:nvPr/>
          </p:nvSpPr>
          <p:spPr bwMode="auto">
            <a:xfrm>
              <a:off x="624" y="1388"/>
              <a:ext cx="384" cy="95"/>
            </a:xfrm>
            <a:prstGeom prst="line">
              <a:avLst/>
            </a:prstGeom>
            <a:noFill/>
            <a:ln w="19050">
              <a:solidFill>
                <a:srgbClr val="EEEEEE"/>
              </a:solidFill>
              <a:round/>
              <a:headEnd/>
              <a:tailEnd type="arrow" w="med" len="med"/>
            </a:ln>
            <a:effectLst/>
          </p:spPr>
          <p:txBody>
            <a:bodyPr wrap="none" anchor="ctr"/>
            <a:lstStyle/>
            <a:p>
              <a:endParaRPr lang="en-US"/>
            </a:p>
          </p:txBody>
        </p:sp>
        <p:sp>
          <p:nvSpPr>
            <p:cNvPr id="116811" name="Line 75"/>
            <p:cNvSpPr>
              <a:spLocks noChangeShapeType="1"/>
            </p:cNvSpPr>
            <p:nvPr/>
          </p:nvSpPr>
          <p:spPr bwMode="auto">
            <a:xfrm>
              <a:off x="1248" y="1247"/>
              <a:ext cx="432" cy="95"/>
            </a:xfrm>
            <a:prstGeom prst="line">
              <a:avLst/>
            </a:prstGeom>
            <a:noFill/>
            <a:ln w="19050">
              <a:solidFill>
                <a:srgbClr val="EEEEEE"/>
              </a:solidFill>
              <a:round/>
              <a:headEnd/>
              <a:tailEnd type="arrow" w="med" len="med"/>
            </a:ln>
            <a:effectLst/>
          </p:spPr>
          <p:txBody>
            <a:bodyPr wrap="none" anchor="ctr"/>
            <a:lstStyle/>
            <a:p>
              <a:endParaRPr lang="en-US"/>
            </a:p>
          </p:txBody>
        </p:sp>
        <p:sp>
          <p:nvSpPr>
            <p:cNvPr id="116812" name="Line 76"/>
            <p:cNvSpPr>
              <a:spLocks noChangeShapeType="1"/>
            </p:cNvSpPr>
            <p:nvPr/>
          </p:nvSpPr>
          <p:spPr bwMode="auto">
            <a:xfrm flipV="1">
              <a:off x="1248" y="1355"/>
              <a:ext cx="432" cy="114"/>
            </a:xfrm>
            <a:prstGeom prst="line">
              <a:avLst/>
            </a:prstGeom>
            <a:noFill/>
            <a:ln w="19050">
              <a:solidFill>
                <a:srgbClr val="EEEEEE"/>
              </a:solidFill>
              <a:round/>
              <a:headEnd/>
              <a:tailEnd type="arrow" w="med" len="med"/>
            </a:ln>
            <a:effectLst/>
          </p:spPr>
          <p:txBody>
            <a:bodyPr wrap="none" anchor="ctr"/>
            <a:lstStyle/>
            <a:p>
              <a:endParaRPr lang="en-US"/>
            </a:p>
          </p:txBody>
        </p:sp>
        <p:sp>
          <p:nvSpPr>
            <p:cNvPr id="116813" name="Line 77"/>
            <p:cNvSpPr>
              <a:spLocks noChangeShapeType="1"/>
            </p:cNvSpPr>
            <p:nvPr/>
          </p:nvSpPr>
          <p:spPr bwMode="auto">
            <a:xfrm>
              <a:off x="1248" y="1786"/>
              <a:ext cx="432" cy="96"/>
            </a:xfrm>
            <a:prstGeom prst="line">
              <a:avLst/>
            </a:prstGeom>
            <a:noFill/>
            <a:ln w="19050">
              <a:solidFill>
                <a:srgbClr val="EEEEEE"/>
              </a:solidFill>
              <a:round/>
              <a:headEnd/>
              <a:tailEnd type="arrow" w="med" len="med"/>
            </a:ln>
            <a:effectLst/>
          </p:spPr>
          <p:txBody>
            <a:bodyPr wrap="none" anchor="ctr"/>
            <a:lstStyle/>
            <a:p>
              <a:endParaRPr lang="en-US"/>
            </a:p>
          </p:txBody>
        </p:sp>
        <p:sp>
          <p:nvSpPr>
            <p:cNvPr id="116814" name="Line 78"/>
            <p:cNvSpPr>
              <a:spLocks noChangeShapeType="1"/>
            </p:cNvSpPr>
            <p:nvPr/>
          </p:nvSpPr>
          <p:spPr bwMode="auto">
            <a:xfrm flipV="1">
              <a:off x="1248" y="1894"/>
              <a:ext cx="432" cy="115"/>
            </a:xfrm>
            <a:prstGeom prst="line">
              <a:avLst/>
            </a:prstGeom>
            <a:noFill/>
            <a:ln w="19050">
              <a:solidFill>
                <a:srgbClr val="EEEEEE"/>
              </a:solidFill>
              <a:round/>
              <a:headEnd/>
              <a:tailEnd type="arrow" w="med" len="med"/>
            </a:ln>
            <a:effectLst/>
          </p:spPr>
          <p:txBody>
            <a:bodyPr wrap="none" anchor="ctr"/>
            <a:lstStyle/>
            <a:p>
              <a:endParaRPr lang="en-US"/>
            </a:p>
          </p:txBody>
        </p:sp>
        <p:sp>
          <p:nvSpPr>
            <p:cNvPr id="116815" name="Line 79"/>
            <p:cNvSpPr>
              <a:spLocks noChangeShapeType="1"/>
            </p:cNvSpPr>
            <p:nvPr/>
          </p:nvSpPr>
          <p:spPr bwMode="auto">
            <a:xfrm>
              <a:off x="1248" y="2358"/>
              <a:ext cx="432" cy="95"/>
            </a:xfrm>
            <a:prstGeom prst="line">
              <a:avLst/>
            </a:prstGeom>
            <a:noFill/>
            <a:ln w="19050">
              <a:solidFill>
                <a:srgbClr val="EEEEEE"/>
              </a:solidFill>
              <a:round/>
              <a:headEnd/>
              <a:tailEnd type="arrow" w="med" len="med"/>
            </a:ln>
            <a:effectLst/>
          </p:spPr>
          <p:txBody>
            <a:bodyPr wrap="none" anchor="ctr"/>
            <a:lstStyle/>
            <a:p>
              <a:endParaRPr lang="en-US"/>
            </a:p>
          </p:txBody>
        </p:sp>
        <p:sp>
          <p:nvSpPr>
            <p:cNvPr id="116816" name="Line 80"/>
            <p:cNvSpPr>
              <a:spLocks noChangeShapeType="1"/>
            </p:cNvSpPr>
            <p:nvPr/>
          </p:nvSpPr>
          <p:spPr bwMode="auto">
            <a:xfrm flipV="1">
              <a:off x="1248" y="2465"/>
              <a:ext cx="432" cy="115"/>
            </a:xfrm>
            <a:prstGeom prst="line">
              <a:avLst/>
            </a:prstGeom>
            <a:noFill/>
            <a:ln w="19050">
              <a:solidFill>
                <a:srgbClr val="EEEEEE"/>
              </a:solidFill>
              <a:round/>
              <a:headEnd/>
              <a:tailEnd type="arrow" w="med" len="med"/>
            </a:ln>
            <a:effectLst/>
          </p:spPr>
          <p:txBody>
            <a:bodyPr wrap="none" anchor="ctr"/>
            <a:lstStyle/>
            <a:p>
              <a:endParaRPr lang="en-US"/>
            </a:p>
          </p:txBody>
        </p:sp>
      </p:grpSp>
      <p:sp>
        <p:nvSpPr>
          <p:cNvPr id="116817" name="Text Box 81"/>
          <p:cNvSpPr txBox="1">
            <a:spLocks noChangeArrowheads="1"/>
          </p:cNvSpPr>
          <p:nvPr/>
        </p:nvSpPr>
        <p:spPr bwMode="auto">
          <a:xfrm>
            <a:off x="3733800" y="2274888"/>
            <a:ext cx="1066800" cy="336550"/>
          </a:xfrm>
          <a:prstGeom prst="rect">
            <a:avLst/>
          </a:prstGeom>
          <a:noFill/>
          <a:ln w="19050">
            <a:noFill/>
            <a:miter lim="800000"/>
            <a:headEnd/>
            <a:tailEnd/>
          </a:ln>
          <a:effectLst/>
        </p:spPr>
        <p:txBody>
          <a:bodyPr>
            <a:spAutoFit/>
          </a:bodyPr>
          <a:lstStyle/>
          <a:p>
            <a:pPr>
              <a:spcBef>
                <a:spcPct val="50000"/>
              </a:spcBef>
            </a:pPr>
            <a:r>
              <a:rPr lang="en-US" altLang="zh-TW" sz="1600" b="1">
                <a:latin typeface="Courier New" pitchFamily="49" charset="0"/>
                <a:ea typeface="新細明體" pitchFamily="18" charset="-120"/>
                <a:cs typeface="Arial" pitchFamily="34" charset="0"/>
              </a:rPr>
              <a:t>mpls:4</a:t>
            </a:r>
          </a:p>
        </p:txBody>
      </p:sp>
      <p:sp>
        <p:nvSpPr>
          <p:cNvPr id="116819" name="Text Box 83"/>
          <p:cNvSpPr txBox="1">
            <a:spLocks noChangeArrowheads="1"/>
          </p:cNvSpPr>
          <p:nvPr/>
        </p:nvSpPr>
        <p:spPr bwMode="auto">
          <a:xfrm>
            <a:off x="3733800" y="3543300"/>
            <a:ext cx="1066800" cy="336550"/>
          </a:xfrm>
          <a:prstGeom prst="rect">
            <a:avLst/>
          </a:prstGeom>
          <a:noFill/>
          <a:ln w="19050">
            <a:noFill/>
            <a:miter lim="800000"/>
            <a:headEnd/>
            <a:tailEnd/>
          </a:ln>
          <a:effectLst/>
        </p:spPr>
        <p:txBody>
          <a:bodyPr>
            <a:spAutoFit/>
          </a:bodyPr>
          <a:lstStyle/>
          <a:p>
            <a:pPr>
              <a:spcBef>
                <a:spcPct val="50000"/>
              </a:spcBef>
            </a:pPr>
            <a:r>
              <a:rPr lang="en-US" altLang="zh-TW" sz="1600" b="1">
                <a:latin typeface="Courier New" pitchFamily="49" charset="0"/>
                <a:ea typeface="新細明體" pitchFamily="18" charset="-120"/>
                <a:cs typeface="Arial" pitchFamily="34" charset="0"/>
              </a:rPr>
              <a:t>mpls:4</a:t>
            </a:r>
          </a:p>
        </p:txBody>
      </p:sp>
      <p:sp>
        <p:nvSpPr>
          <p:cNvPr id="116820" name="Text Box 84"/>
          <p:cNvSpPr txBox="1">
            <a:spLocks noChangeArrowheads="1"/>
          </p:cNvSpPr>
          <p:nvPr/>
        </p:nvSpPr>
        <p:spPr bwMode="auto">
          <a:xfrm>
            <a:off x="3733800" y="4854575"/>
            <a:ext cx="1066800" cy="336550"/>
          </a:xfrm>
          <a:prstGeom prst="rect">
            <a:avLst/>
          </a:prstGeom>
          <a:noFill/>
          <a:ln w="19050">
            <a:noFill/>
            <a:miter lim="800000"/>
            <a:headEnd/>
            <a:tailEnd/>
          </a:ln>
          <a:effectLst/>
        </p:spPr>
        <p:txBody>
          <a:bodyPr>
            <a:spAutoFit/>
          </a:bodyPr>
          <a:lstStyle/>
          <a:p>
            <a:pPr>
              <a:spcBef>
                <a:spcPct val="50000"/>
              </a:spcBef>
            </a:pPr>
            <a:r>
              <a:rPr lang="en-US" altLang="zh-TW" sz="1600" b="1">
                <a:latin typeface="Courier New" pitchFamily="49" charset="0"/>
                <a:ea typeface="新細明體" pitchFamily="18" charset="-120"/>
                <a:cs typeface="Arial" pitchFamily="34" charset="0"/>
              </a:rPr>
              <a:t>mpls:3</a:t>
            </a:r>
          </a:p>
        </p:txBody>
      </p:sp>
      <p:sp>
        <p:nvSpPr>
          <p:cNvPr id="116821" name="Text Box 85"/>
          <p:cNvSpPr txBox="1">
            <a:spLocks noChangeArrowheads="1"/>
          </p:cNvSpPr>
          <p:nvPr/>
        </p:nvSpPr>
        <p:spPr bwMode="auto">
          <a:xfrm>
            <a:off x="6096000" y="3986213"/>
            <a:ext cx="762000" cy="366712"/>
          </a:xfrm>
          <a:prstGeom prst="rect">
            <a:avLst/>
          </a:prstGeom>
          <a:noFill/>
          <a:ln w="19050">
            <a:noFill/>
            <a:miter lim="800000"/>
            <a:headEnd/>
            <a:tailEnd/>
          </a:ln>
          <a:effectLst/>
        </p:spPr>
        <p:txBody>
          <a:bodyPr>
            <a:spAutoFit/>
          </a:bodyPr>
          <a:lstStyle/>
          <a:p>
            <a:pPr>
              <a:spcBef>
                <a:spcPct val="50000"/>
              </a:spcBef>
            </a:pPr>
            <a:r>
              <a:rPr lang="en-US" altLang="zh-TW" sz="1800" b="1">
                <a:latin typeface="Courier New" pitchFamily="49" charset="0"/>
                <a:ea typeface="新細明體" pitchFamily="18" charset="-120"/>
                <a:cs typeface="Arial" pitchFamily="34" charset="0"/>
              </a:rPr>
              <a:t>Q</a:t>
            </a:r>
            <a:r>
              <a:rPr lang="en-US" altLang="zh-TW" sz="1800" b="1" baseline="-25000">
                <a:latin typeface="Courier New" pitchFamily="49" charset="0"/>
                <a:ea typeface="新細明體" pitchFamily="18" charset="-120"/>
                <a:cs typeface="Arial" pitchFamily="34" charset="0"/>
              </a:rPr>
              <a:t>(C3)</a:t>
            </a:r>
          </a:p>
        </p:txBody>
      </p:sp>
      <p:sp>
        <p:nvSpPr>
          <p:cNvPr id="116822" name="Text Box 86"/>
          <p:cNvSpPr txBox="1">
            <a:spLocks noChangeArrowheads="1"/>
          </p:cNvSpPr>
          <p:nvPr/>
        </p:nvSpPr>
        <p:spPr bwMode="auto">
          <a:xfrm>
            <a:off x="6096000" y="4840288"/>
            <a:ext cx="762000" cy="366712"/>
          </a:xfrm>
          <a:prstGeom prst="rect">
            <a:avLst/>
          </a:prstGeom>
          <a:noFill/>
          <a:ln w="19050">
            <a:noFill/>
            <a:miter lim="800000"/>
            <a:headEnd/>
            <a:tailEnd/>
          </a:ln>
          <a:effectLst/>
        </p:spPr>
        <p:txBody>
          <a:bodyPr>
            <a:spAutoFit/>
          </a:bodyPr>
          <a:lstStyle/>
          <a:p>
            <a:pPr>
              <a:spcBef>
                <a:spcPct val="50000"/>
              </a:spcBef>
            </a:pPr>
            <a:r>
              <a:rPr lang="en-US" altLang="zh-TW" sz="1800" b="1">
                <a:latin typeface="Courier New" pitchFamily="49" charset="0"/>
                <a:ea typeface="新細明體" pitchFamily="18" charset="-120"/>
                <a:cs typeface="Arial" pitchFamily="34" charset="0"/>
              </a:rPr>
              <a:t>Q</a:t>
            </a:r>
            <a:r>
              <a:rPr lang="en-US" altLang="zh-TW" sz="1800" b="1" baseline="-25000">
                <a:latin typeface="Courier New" pitchFamily="49" charset="0"/>
                <a:ea typeface="新細明體" pitchFamily="18" charset="-120"/>
                <a:cs typeface="Arial" pitchFamily="34" charset="0"/>
              </a:rPr>
              <a:t>(C4)</a:t>
            </a:r>
          </a:p>
        </p:txBody>
      </p:sp>
      <p:sp>
        <p:nvSpPr>
          <p:cNvPr id="116823" name="Text Box 87"/>
          <p:cNvSpPr txBox="1">
            <a:spLocks noChangeArrowheads="1"/>
          </p:cNvSpPr>
          <p:nvPr/>
        </p:nvSpPr>
        <p:spPr bwMode="auto">
          <a:xfrm>
            <a:off x="5867400" y="2928938"/>
            <a:ext cx="1295400" cy="366712"/>
          </a:xfrm>
          <a:prstGeom prst="rect">
            <a:avLst/>
          </a:prstGeom>
          <a:noFill/>
          <a:ln w="19050">
            <a:noFill/>
            <a:miter lim="800000"/>
            <a:headEnd/>
            <a:tailEnd/>
          </a:ln>
          <a:effectLst/>
        </p:spPr>
        <p:txBody>
          <a:bodyPr>
            <a:spAutoFit/>
          </a:bodyPr>
          <a:lstStyle/>
          <a:p>
            <a:pPr>
              <a:spcBef>
                <a:spcPct val="50000"/>
              </a:spcBef>
            </a:pPr>
            <a:r>
              <a:rPr lang="en-US" altLang="zh-TW" sz="1800" b="1">
                <a:latin typeface="Courier New" pitchFamily="49" charset="0"/>
                <a:ea typeface="新細明體" pitchFamily="18" charset="-120"/>
                <a:cs typeface="Arial" pitchFamily="34" charset="0"/>
              </a:rPr>
              <a:t>Q</a:t>
            </a:r>
            <a:r>
              <a:rPr lang="en-US" altLang="zh-TW" sz="1800" b="1" baseline="-25000">
                <a:latin typeface="Courier New" pitchFamily="49" charset="0"/>
                <a:ea typeface="新細明體" pitchFamily="18" charset="-120"/>
                <a:cs typeface="Arial" pitchFamily="34" charset="0"/>
              </a:rPr>
              <a:t>(C2,Cm)</a:t>
            </a:r>
          </a:p>
        </p:txBody>
      </p:sp>
      <p:sp>
        <p:nvSpPr>
          <p:cNvPr id="116825" name="Rectangle 89"/>
          <p:cNvSpPr>
            <a:spLocks noGrp="1" noChangeArrowheads="1"/>
          </p:cNvSpPr>
          <p:nvPr>
            <p:ph type="title"/>
          </p:nvPr>
        </p:nvSpPr>
        <p:spPr>
          <a:xfrm>
            <a:off x="471139" y="151607"/>
            <a:ext cx="8229600" cy="1143000"/>
          </a:xfrm>
        </p:spPr>
        <p:txBody>
          <a:bodyPr/>
          <a:lstStyle/>
          <a:p>
            <a:r>
              <a:rPr lang="en-US" altLang="zh-TW" sz="4000" b="1" dirty="0" smtClean="0">
                <a:solidFill>
                  <a:schemeClr val="accent1"/>
                </a:solidFill>
                <a:effectLst>
                  <a:outerShdw blurRad="38100" dist="38100" dir="2700000" algn="tl">
                    <a:srgbClr val="000000">
                      <a:alpha val="43137"/>
                    </a:srgbClr>
                  </a:outerShdw>
                </a:effectLst>
              </a:rPr>
              <a:t>Example query</a:t>
            </a:r>
          </a:p>
        </p:txBody>
      </p:sp>
      <p:sp>
        <p:nvSpPr>
          <p:cNvPr id="116900" name="Rectangle 164"/>
          <p:cNvSpPr>
            <a:spLocks noGrp="1" noChangeArrowheads="1"/>
          </p:cNvSpPr>
          <p:nvPr>
            <p:ph type="body" idx="1"/>
          </p:nvPr>
        </p:nvSpPr>
        <p:spPr>
          <a:xfrm>
            <a:off x="457200" y="977900"/>
            <a:ext cx="8037513" cy="4051300"/>
          </a:xfrm>
        </p:spPr>
        <p:txBody>
          <a:bodyPr/>
          <a:lstStyle/>
          <a:p>
            <a:r>
              <a:rPr lang="en-US" altLang="zh-TW" sz="2000" smtClean="0"/>
              <a:t>Mx, Px, Qx: marking, policing, queuing rules for class Cx</a:t>
            </a:r>
          </a:p>
          <a:p>
            <a:r>
              <a:rPr lang="en-US" altLang="zh-TW" sz="2000" smtClean="0"/>
              <a:t>Tx: transmit the flow without taking any action</a:t>
            </a:r>
          </a:p>
          <a:p>
            <a:r>
              <a:rPr lang="en-US" altLang="zh-TW" sz="2000" smtClean="0"/>
              <a:t>Cm: network management class</a:t>
            </a:r>
          </a:p>
        </p:txBody>
      </p:sp>
      <p:grpSp>
        <p:nvGrpSpPr>
          <p:cNvPr id="3" name="Group 107"/>
          <p:cNvGrpSpPr>
            <a:grpSpLocks/>
          </p:cNvGrpSpPr>
          <p:nvPr/>
        </p:nvGrpSpPr>
        <p:grpSpPr bwMode="auto">
          <a:xfrm>
            <a:off x="228600" y="3163888"/>
            <a:ext cx="5943600" cy="2116137"/>
            <a:chOff x="240" y="3851"/>
            <a:chExt cx="3744" cy="1333"/>
          </a:xfrm>
        </p:grpSpPr>
        <p:sp>
          <p:nvSpPr>
            <p:cNvPr id="116828" name="Line 92"/>
            <p:cNvSpPr>
              <a:spLocks noChangeShapeType="1"/>
            </p:cNvSpPr>
            <p:nvPr/>
          </p:nvSpPr>
          <p:spPr bwMode="auto">
            <a:xfrm flipV="1">
              <a:off x="2976" y="3851"/>
              <a:ext cx="816" cy="285"/>
            </a:xfrm>
            <a:prstGeom prst="line">
              <a:avLst/>
            </a:prstGeom>
            <a:noFill/>
            <a:ln w="19050">
              <a:solidFill>
                <a:srgbClr val="000080"/>
              </a:solidFill>
              <a:round/>
              <a:headEnd/>
              <a:tailEnd type="arrow" w="med" len="med"/>
            </a:ln>
            <a:effectLst/>
          </p:spPr>
          <p:txBody>
            <a:bodyPr/>
            <a:lstStyle/>
            <a:p>
              <a:endParaRPr lang="en-US"/>
            </a:p>
          </p:txBody>
        </p:sp>
        <p:sp>
          <p:nvSpPr>
            <p:cNvPr id="116829" name="Line 93"/>
            <p:cNvSpPr>
              <a:spLocks noChangeShapeType="1"/>
            </p:cNvSpPr>
            <p:nvPr/>
          </p:nvSpPr>
          <p:spPr bwMode="auto">
            <a:xfrm flipV="1">
              <a:off x="240" y="3979"/>
              <a:ext cx="240" cy="476"/>
            </a:xfrm>
            <a:prstGeom prst="line">
              <a:avLst/>
            </a:prstGeom>
            <a:noFill/>
            <a:ln w="19050">
              <a:solidFill>
                <a:srgbClr val="000080"/>
              </a:solidFill>
              <a:round/>
              <a:headEnd/>
              <a:tailEnd type="arrow" w="med" len="med"/>
            </a:ln>
            <a:effectLst/>
          </p:spPr>
          <p:txBody>
            <a:bodyPr/>
            <a:lstStyle/>
            <a:p>
              <a:endParaRPr lang="en-US"/>
            </a:p>
          </p:txBody>
        </p:sp>
        <p:sp>
          <p:nvSpPr>
            <p:cNvPr id="116830" name="Line 94"/>
            <p:cNvSpPr>
              <a:spLocks noChangeShapeType="1"/>
            </p:cNvSpPr>
            <p:nvPr/>
          </p:nvSpPr>
          <p:spPr bwMode="auto">
            <a:xfrm>
              <a:off x="288" y="4486"/>
              <a:ext cx="192" cy="0"/>
            </a:xfrm>
            <a:prstGeom prst="line">
              <a:avLst/>
            </a:prstGeom>
            <a:noFill/>
            <a:ln w="19050">
              <a:solidFill>
                <a:srgbClr val="000080"/>
              </a:solidFill>
              <a:round/>
              <a:headEnd/>
              <a:tailEnd type="arrow" w="med" len="med"/>
            </a:ln>
            <a:effectLst/>
          </p:spPr>
          <p:txBody>
            <a:bodyPr/>
            <a:lstStyle/>
            <a:p>
              <a:endParaRPr lang="en-US"/>
            </a:p>
          </p:txBody>
        </p:sp>
        <p:sp>
          <p:nvSpPr>
            <p:cNvPr id="116831" name="Line 95"/>
            <p:cNvSpPr>
              <a:spLocks noChangeShapeType="1"/>
            </p:cNvSpPr>
            <p:nvPr/>
          </p:nvSpPr>
          <p:spPr bwMode="auto">
            <a:xfrm>
              <a:off x="240" y="4518"/>
              <a:ext cx="240" cy="539"/>
            </a:xfrm>
            <a:prstGeom prst="line">
              <a:avLst/>
            </a:prstGeom>
            <a:noFill/>
            <a:ln w="19050">
              <a:solidFill>
                <a:srgbClr val="000080"/>
              </a:solidFill>
              <a:round/>
              <a:headEnd/>
              <a:tailEnd type="arrow" w="med" len="med"/>
            </a:ln>
            <a:effectLst/>
          </p:spPr>
          <p:txBody>
            <a:bodyPr/>
            <a:lstStyle/>
            <a:p>
              <a:endParaRPr lang="en-US"/>
            </a:p>
          </p:txBody>
        </p:sp>
        <p:sp>
          <p:nvSpPr>
            <p:cNvPr id="116832" name="Line 96"/>
            <p:cNvSpPr>
              <a:spLocks noChangeShapeType="1"/>
            </p:cNvSpPr>
            <p:nvPr/>
          </p:nvSpPr>
          <p:spPr bwMode="auto">
            <a:xfrm>
              <a:off x="2976" y="5024"/>
              <a:ext cx="1008" cy="0"/>
            </a:xfrm>
            <a:prstGeom prst="line">
              <a:avLst/>
            </a:prstGeom>
            <a:noFill/>
            <a:ln w="19050">
              <a:solidFill>
                <a:srgbClr val="000080"/>
              </a:solidFill>
              <a:round/>
              <a:headEnd/>
              <a:tailEnd type="arrow" w="med" len="med"/>
            </a:ln>
            <a:effectLst/>
          </p:spPr>
          <p:txBody>
            <a:bodyPr wrap="none" anchor="ctr"/>
            <a:lstStyle/>
            <a:p>
              <a:endParaRPr lang="en-US"/>
            </a:p>
          </p:txBody>
        </p:sp>
        <p:sp>
          <p:nvSpPr>
            <p:cNvPr id="116833" name="Line 97"/>
            <p:cNvSpPr>
              <a:spLocks noChangeShapeType="1"/>
            </p:cNvSpPr>
            <p:nvPr/>
          </p:nvSpPr>
          <p:spPr bwMode="auto">
            <a:xfrm>
              <a:off x="2976" y="4168"/>
              <a:ext cx="1008" cy="254"/>
            </a:xfrm>
            <a:prstGeom prst="line">
              <a:avLst/>
            </a:prstGeom>
            <a:noFill/>
            <a:ln w="19050">
              <a:solidFill>
                <a:srgbClr val="000080"/>
              </a:solidFill>
              <a:round/>
              <a:headEnd/>
              <a:tailEnd type="arrow" w="med" len="med"/>
            </a:ln>
            <a:effectLst/>
          </p:spPr>
          <p:txBody>
            <a:bodyPr wrap="none" anchor="ctr"/>
            <a:lstStyle/>
            <a:p>
              <a:endParaRPr lang="en-US"/>
            </a:p>
          </p:txBody>
        </p:sp>
        <p:sp>
          <p:nvSpPr>
            <p:cNvPr id="116834" name="Line 98"/>
            <p:cNvSpPr>
              <a:spLocks noChangeShapeType="1"/>
            </p:cNvSpPr>
            <p:nvPr/>
          </p:nvSpPr>
          <p:spPr bwMode="auto">
            <a:xfrm>
              <a:off x="2016" y="5024"/>
              <a:ext cx="480" cy="0"/>
            </a:xfrm>
            <a:prstGeom prst="line">
              <a:avLst/>
            </a:prstGeom>
            <a:noFill/>
            <a:ln w="19050">
              <a:solidFill>
                <a:srgbClr val="000080"/>
              </a:solidFill>
              <a:round/>
              <a:headEnd/>
              <a:tailEnd type="arrow" w="med" len="med"/>
            </a:ln>
            <a:effectLst/>
          </p:spPr>
          <p:txBody>
            <a:bodyPr wrap="none" anchor="ctr"/>
            <a:lstStyle/>
            <a:p>
              <a:endParaRPr lang="en-US"/>
            </a:p>
          </p:txBody>
        </p:sp>
        <p:sp>
          <p:nvSpPr>
            <p:cNvPr id="116835" name="Line 99"/>
            <p:cNvSpPr>
              <a:spLocks noChangeShapeType="1"/>
            </p:cNvSpPr>
            <p:nvPr/>
          </p:nvSpPr>
          <p:spPr bwMode="auto">
            <a:xfrm flipV="1">
              <a:off x="2016" y="4200"/>
              <a:ext cx="480" cy="253"/>
            </a:xfrm>
            <a:prstGeom prst="line">
              <a:avLst/>
            </a:prstGeom>
            <a:noFill/>
            <a:ln w="19050">
              <a:solidFill>
                <a:srgbClr val="000080"/>
              </a:solidFill>
              <a:round/>
              <a:headEnd/>
              <a:tailEnd type="arrow" w="med" len="med"/>
            </a:ln>
            <a:effectLst/>
          </p:spPr>
          <p:txBody>
            <a:bodyPr wrap="none" anchor="ctr"/>
            <a:lstStyle/>
            <a:p>
              <a:endParaRPr lang="en-US"/>
            </a:p>
          </p:txBody>
        </p:sp>
        <p:sp>
          <p:nvSpPr>
            <p:cNvPr id="116836" name="Line 100"/>
            <p:cNvSpPr>
              <a:spLocks noChangeShapeType="1"/>
            </p:cNvSpPr>
            <p:nvPr/>
          </p:nvSpPr>
          <p:spPr bwMode="auto">
            <a:xfrm>
              <a:off x="2016" y="3882"/>
              <a:ext cx="480" cy="254"/>
            </a:xfrm>
            <a:prstGeom prst="line">
              <a:avLst/>
            </a:prstGeom>
            <a:noFill/>
            <a:ln w="19050">
              <a:solidFill>
                <a:srgbClr val="000080"/>
              </a:solidFill>
              <a:round/>
              <a:headEnd/>
              <a:tailEnd type="arrow" w="med" len="med"/>
            </a:ln>
            <a:effectLst/>
          </p:spPr>
          <p:txBody>
            <a:bodyPr wrap="none" anchor="ctr"/>
            <a:lstStyle/>
            <a:p>
              <a:endParaRPr lang="en-US"/>
            </a:p>
          </p:txBody>
        </p:sp>
        <p:sp>
          <p:nvSpPr>
            <p:cNvPr id="116837" name="Line 101"/>
            <p:cNvSpPr>
              <a:spLocks noChangeShapeType="1"/>
            </p:cNvSpPr>
            <p:nvPr/>
          </p:nvSpPr>
          <p:spPr bwMode="auto">
            <a:xfrm>
              <a:off x="720" y="5057"/>
              <a:ext cx="384" cy="127"/>
            </a:xfrm>
            <a:prstGeom prst="line">
              <a:avLst/>
            </a:prstGeom>
            <a:noFill/>
            <a:ln w="19050">
              <a:solidFill>
                <a:srgbClr val="000080"/>
              </a:solidFill>
              <a:round/>
              <a:headEnd/>
              <a:tailEnd type="arrow" w="med" len="med"/>
            </a:ln>
            <a:effectLst/>
          </p:spPr>
          <p:txBody>
            <a:bodyPr wrap="none" anchor="ctr"/>
            <a:lstStyle/>
            <a:p>
              <a:endParaRPr lang="en-US"/>
            </a:p>
          </p:txBody>
        </p:sp>
        <p:sp>
          <p:nvSpPr>
            <p:cNvPr id="116838" name="Line 102"/>
            <p:cNvSpPr>
              <a:spLocks noChangeShapeType="1"/>
            </p:cNvSpPr>
            <p:nvPr/>
          </p:nvSpPr>
          <p:spPr bwMode="auto">
            <a:xfrm>
              <a:off x="720" y="4486"/>
              <a:ext cx="384" cy="96"/>
            </a:xfrm>
            <a:prstGeom prst="line">
              <a:avLst/>
            </a:prstGeom>
            <a:noFill/>
            <a:ln w="19050">
              <a:solidFill>
                <a:srgbClr val="000080"/>
              </a:solidFill>
              <a:round/>
              <a:headEnd/>
              <a:tailEnd type="arrow" w="med" len="med"/>
            </a:ln>
            <a:effectLst/>
          </p:spPr>
          <p:txBody>
            <a:bodyPr wrap="none" anchor="ctr"/>
            <a:lstStyle/>
            <a:p>
              <a:endParaRPr lang="en-US"/>
            </a:p>
          </p:txBody>
        </p:sp>
        <p:sp>
          <p:nvSpPr>
            <p:cNvPr id="116839" name="Line 103"/>
            <p:cNvSpPr>
              <a:spLocks noChangeShapeType="1"/>
            </p:cNvSpPr>
            <p:nvPr/>
          </p:nvSpPr>
          <p:spPr bwMode="auto">
            <a:xfrm>
              <a:off x="720" y="3947"/>
              <a:ext cx="384" cy="95"/>
            </a:xfrm>
            <a:prstGeom prst="line">
              <a:avLst/>
            </a:prstGeom>
            <a:noFill/>
            <a:ln w="19050">
              <a:solidFill>
                <a:srgbClr val="000080"/>
              </a:solidFill>
              <a:round/>
              <a:headEnd/>
              <a:tailEnd type="arrow" w="med" len="med"/>
            </a:ln>
            <a:effectLst/>
          </p:spPr>
          <p:txBody>
            <a:bodyPr wrap="none" anchor="ctr"/>
            <a:lstStyle/>
            <a:p>
              <a:endParaRPr lang="en-US"/>
            </a:p>
          </p:txBody>
        </p:sp>
        <p:sp>
          <p:nvSpPr>
            <p:cNvPr id="116840" name="Line 104"/>
            <p:cNvSpPr>
              <a:spLocks noChangeShapeType="1"/>
            </p:cNvSpPr>
            <p:nvPr/>
          </p:nvSpPr>
          <p:spPr bwMode="auto">
            <a:xfrm flipV="1">
              <a:off x="1344" y="3914"/>
              <a:ext cx="432" cy="114"/>
            </a:xfrm>
            <a:prstGeom prst="line">
              <a:avLst/>
            </a:prstGeom>
            <a:noFill/>
            <a:ln w="19050">
              <a:solidFill>
                <a:srgbClr val="000080"/>
              </a:solidFill>
              <a:round/>
              <a:headEnd/>
              <a:tailEnd type="arrow" w="med" len="med"/>
            </a:ln>
            <a:effectLst/>
          </p:spPr>
          <p:txBody>
            <a:bodyPr wrap="none" anchor="ctr"/>
            <a:lstStyle/>
            <a:p>
              <a:endParaRPr lang="en-US"/>
            </a:p>
          </p:txBody>
        </p:sp>
        <p:sp>
          <p:nvSpPr>
            <p:cNvPr id="116841" name="Line 105"/>
            <p:cNvSpPr>
              <a:spLocks noChangeShapeType="1"/>
            </p:cNvSpPr>
            <p:nvPr/>
          </p:nvSpPr>
          <p:spPr bwMode="auto">
            <a:xfrm flipV="1">
              <a:off x="1344" y="4453"/>
              <a:ext cx="432" cy="115"/>
            </a:xfrm>
            <a:prstGeom prst="line">
              <a:avLst/>
            </a:prstGeom>
            <a:noFill/>
            <a:ln w="19050">
              <a:solidFill>
                <a:srgbClr val="000080"/>
              </a:solidFill>
              <a:round/>
              <a:headEnd/>
              <a:tailEnd type="arrow" w="med" len="med"/>
            </a:ln>
            <a:effectLst/>
          </p:spPr>
          <p:txBody>
            <a:bodyPr wrap="none" anchor="ctr"/>
            <a:lstStyle/>
            <a:p>
              <a:endParaRPr lang="en-US"/>
            </a:p>
          </p:txBody>
        </p:sp>
        <p:sp>
          <p:nvSpPr>
            <p:cNvPr id="116842" name="Line 106"/>
            <p:cNvSpPr>
              <a:spLocks noChangeShapeType="1"/>
            </p:cNvSpPr>
            <p:nvPr/>
          </p:nvSpPr>
          <p:spPr bwMode="auto">
            <a:xfrm flipV="1">
              <a:off x="1344" y="5024"/>
              <a:ext cx="432" cy="115"/>
            </a:xfrm>
            <a:prstGeom prst="line">
              <a:avLst/>
            </a:prstGeom>
            <a:noFill/>
            <a:ln w="19050">
              <a:solidFill>
                <a:srgbClr val="000080"/>
              </a:solidFill>
              <a:round/>
              <a:headEnd/>
              <a:tailEnd type="arrow" w="med" len="med"/>
            </a:ln>
            <a:effectLst/>
          </p:spPr>
          <p:txBody>
            <a:bodyPr wrap="none" anchor="ctr"/>
            <a:lstStyle/>
            <a:p>
              <a:endParaRPr lang="en-US"/>
            </a:p>
          </p:txBody>
        </p:sp>
      </p:grpSp>
      <p:grpSp>
        <p:nvGrpSpPr>
          <p:cNvPr id="4" name="Group 135"/>
          <p:cNvGrpSpPr>
            <a:grpSpLocks/>
          </p:cNvGrpSpPr>
          <p:nvPr/>
        </p:nvGrpSpPr>
        <p:grpSpPr bwMode="auto">
          <a:xfrm>
            <a:off x="228600" y="2362200"/>
            <a:ext cx="5943600" cy="2898775"/>
            <a:chOff x="144" y="799"/>
            <a:chExt cx="3744" cy="1826"/>
          </a:xfrm>
        </p:grpSpPr>
        <p:sp>
          <p:nvSpPr>
            <p:cNvPr id="116872" name="Line 136"/>
            <p:cNvSpPr>
              <a:spLocks noChangeShapeType="1"/>
            </p:cNvSpPr>
            <p:nvPr/>
          </p:nvSpPr>
          <p:spPr bwMode="auto">
            <a:xfrm>
              <a:off x="2880" y="816"/>
              <a:ext cx="816" cy="349"/>
            </a:xfrm>
            <a:prstGeom prst="line">
              <a:avLst/>
            </a:prstGeom>
            <a:noFill/>
            <a:ln w="19050">
              <a:solidFill>
                <a:schemeClr val="tx2"/>
              </a:solidFill>
              <a:round/>
              <a:headEnd/>
              <a:tailEnd type="arrow" w="med" len="med"/>
            </a:ln>
            <a:effectLst/>
          </p:spPr>
          <p:txBody>
            <a:bodyPr/>
            <a:lstStyle/>
            <a:p>
              <a:endParaRPr lang="en-US"/>
            </a:p>
          </p:txBody>
        </p:sp>
        <p:sp>
          <p:nvSpPr>
            <p:cNvPr id="116873" name="Line 137"/>
            <p:cNvSpPr>
              <a:spLocks noChangeShapeType="1"/>
            </p:cNvSpPr>
            <p:nvPr/>
          </p:nvSpPr>
          <p:spPr bwMode="auto">
            <a:xfrm flipV="1">
              <a:off x="2880" y="1296"/>
              <a:ext cx="816" cy="285"/>
            </a:xfrm>
            <a:prstGeom prst="line">
              <a:avLst/>
            </a:prstGeom>
            <a:noFill/>
            <a:ln w="19050">
              <a:solidFill>
                <a:schemeClr val="tx2"/>
              </a:solidFill>
              <a:round/>
              <a:headEnd/>
              <a:tailEnd type="arrow" w="med" len="med"/>
            </a:ln>
            <a:effectLst/>
          </p:spPr>
          <p:txBody>
            <a:bodyPr/>
            <a:lstStyle/>
            <a:p>
              <a:endParaRPr lang="en-US"/>
            </a:p>
          </p:txBody>
        </p:sp>
        <p:sp>
          <p:nvSpPr>
            <p:cNvPr id="116874" name="Line 138"/>
            <p:cNvSpPr>
              <a:spLocks noChangeShapeType="1"/>
            </p:cNvSpPr>
            <p:nvPr/>
          </p:nvSpPr>
          <p:spPr bwMode="auto">
            <a:xfrm flipV="1">
              <a:off x="144" y="1424"/>
              <a:ext cx="240" cy="476"/>
            </a:xfrm>
            <a:prstGeom prst="line">
              <a:avLst/>
            </a:prstGeom>
            <a:noFill/>
            <a:ln w="19050">
              <a:solidFill>
                <a:schemeClr val="tx2"/>
              </a:solidFill>
              <a:round/>
              <a:headEnd/>
              <a:tailEnd type="arrow" w="med" len="med"/>
            </a:ln>
            <a:effectLst/>
          </p:spPr>
          <p:txBody>
            <a:bodyPr/>
            <a:lstStyle/>
            <a:p>
              <a:endParaRPr lang="en-US"/>
            </a:p>
          </p:txBody>
        </p:sp>
        <p:sp>
          <p:nvSpPr>
            <p:cNvPr id="116875" name="Line 139"/>
            <p:cNvSpPr>
              <a:spLocks noChangeShapeType="1"/>
            </p:cNvSpPr>
            <p:nvPr/>
          </p:nvSpPr>
          <p:spPr bwMode="auto">
            <a:xfrm>
              <a:off x="192" y="1931"/>
              <a:ext cx="192" cy="0"/>
            </a:xfrm>
            <a:prstGeom prst="line">
              <a:avLst/>
            </a:prstGeom>
            <a:noFill/>
            <a:ln w="19050">
              <a:solidFill>
                <a:schemeClr val="tx2"/>
              </a:solidFill>
              <a:round/>
              <a:headEnd/>
              <a:tailEnd type="arrow" w="med" len="med"/>
            </a:ln>
            <a:effectLst/>
          </p:spPr>
          <p:txBody>
            <a:bodyPr/>
            <a:lstStyle/>
            <a:p>
              <a:endParaRPr lang="en-US"/>
            </a:p>
          </p:txBody>
        </p:sp>
        <p:sp>
          <p:nvSpPr>
            <p:cNvPr id="116876" name="Line 140"/>
            <p:cNvSpPr>
              <a:spLocks noChangeShapeType="1"/>
            </p:cNvSpPr>
            <p:nvPr/>
          </p:nvSpPr>
          <p:spPr bwMode="auto">
            <a:xfrm>
              <a:off x="144" y="1963"/>
              <a:ext cx="240" cy="539"/>
            </a:xfrm>
            <a:prstGeom prst="line">
              <a:avLst/>
            </a:prstGeom>
            <a:noFill/>
            <a:ln w="19050">
              <a:solidFill>
                <a:schemeClr val="tx2"/>
              </a:solidFill>
              <a:round/>
              <a:headEnd/>
              <a:tailEnd type="arrow" w="med" len="med"/>
            </a:ln>
            <a:effectLst/>
          </p:spPr>
          <p:txBody>
            <a:bodyPr/>
            <a:lstStyle/>
            <a:p>
              <a:endParaRPr lang="en-US"/>
            </a:p>
          </p:txBody>
        </p:sp>
        <p:sp>
          <p:nvSpPr>
            <p:cNvPr id="116877" name="Line 141"/>
            <p:cNvSpPr>
              <a:spLocks noChangeShapeType="1"/>
            </p:cNvSpPr>
            <p:nvPr/>
          </p:nvSpPr>
          <p:spPr bwMode="auto">
            <a:xfrm>
              <a:off x="2880" y="2469"/>
              <a:ext cx="1008" cy="0"/>
            </a:xfrm>
            <a:prstGeom prst="line">
              <a:avLst/>
            </a:prstGeom>
            <a:noFill/>
            <a:ln w="19050">
              <a:solidFill>
                <a:schemeClr val="tx2"/>
              </a:solidFill>
              <a:round/>
              <a:headEnd/>
              <a:tailEnd type="arrow" w="med" len="med"/>
            </a:ln>
            <a:effectLst/>
          </p:spPr>
          <p:txBody>
            <a:bodyPr wrap="none" anchor="ctr"/>
            <a:lstStyle/>
            <a:p>
              <a:endParaRPr lang="en-US"/>
            </a:p>
          </p:txBody>
        </p:sp>
        <p:sp>
          <p:nvSpPr>
            <p:cNvPr id="116878" name="Line 142"/>
            <p:cNvSpPr>
              <a:spLocks noChangeShapeType="1"/>
            </p:cNvSpPr>
            <p:nvPr/>
          </p:nvSpPr>
          <p:spPr bwMode="auto">
            <a:xfrm>
              <a:off x="2880" y="1613"/>
              <a:ext cx="1008" cy="254"/>
            </a:xfrm>
            <a:prstGeom prst="line">
              <a:avLst/>
            </a:prstGeom>
            <a:noFill/>
            <a:ln w="19050">
              <a:solidFill>
                <a:schemeClr val="tx2"/>
              </a:solidFill>
              <a:round/>
              <a:headEnd/>
              <a:tailEnd type="arrow" w="med" len="med"/>
            </a:ln>
            <a:effectLst/>
          </p:spPr>
          <p:txBody>
            <a:bodyPr wrap="none" anchor="ctr"/>
            <a:lstStyle/>
            <a:p>
              <a:endParaRPr lang="en-US"/>
            </a:p>
          </p:txBody>
        </p:sp>
        <p:sp>
          <p:nvSpPr>
            <p:cNvPr id="116879" name="Line 143"/>
            <p:cNvSpPr>
              <a:spLocks noChangeShapeType="1"/>
            </p:cNvSpPr>
            <p:nvPr/>
          </p:nvSpPr>
          <p:spPr bwMode="auto">
            <a:xfrm>
              <a:off x="1920" y="2469"/>
              <a:ext cx="480" cy="0"/>
            </a:xfrm>
            <a:prstGeom prst="line">
              <a:avLst/>
            </a:prstGeom>
            <a:noFill/>
            <a:ln w="19050">
              <a:solidFill>
                <a:schemeClr val="tx2"/>
              </a:solidFill>
              <a:round/>
              <a:headEnd/>
              <a:tailEnd type="arrow" w="med" len="med"/>
            </a:ln>
            <a:effectLst/>
          </p:spPr>
          <p:txBody>
            <a:bodyPr wrap="none" anchor="ctr"/>
            <a:lstStyle/>
            <a:p>
              <a:endParaRPr lang="en-US"/>
            </a:p>
          </p:txBody>
        </p:sp>
        <p:sp>
          <p:nvSpPr>
            <p:cNvPr id="116880" name="Line 144"/>
            <p:cNvSpPr>
              <a:spLocks noChangeShapeType="1"/>
            </p:cNvSpPr>
            <p:nvPr/>
          </p:nvSpPr>
          <p:spPr bwMode="auto">
            <a:xfrm flipV="1">
              <a:off x="1920" y="1645"/>
              <a:ext cx="480" cy="253"/>
            </a:xfrm>
            <a:prstGeom prst="line">
              <a:avLst/>
            </a:prstGeom>
            <a:noFill/>
            <a:ln w="19050">
              <a:solidFill>
                <a:schemeClr val="tx2"/>
              </a:solidFill>
              <a:round/>
              <a:headEnd/>
              <a:tailEnd type="arrow" w="med" len="med"/>
            </a:ln>
            <a:effectLst/>
          </p:spPr>
          <p:txBody>
            <a:bodyPr wrap="none" anchor="ctr"/>
            <a:lstStyle/>
            <a:p>
              <a:endParaRPr lang="en-US"/>
            </a:p>
          </p:txBody>
        </p:sp>
        <p:sp>
          <p:nvSpPr>
            <p:cNvPr id="116881" name="Line 145"/>
            <p:cNvSpPr>
              <a:spLocks noChangeShapeType="1"/>
            </p:cNvSpPr>
            <p:nvPr/>
          </p:nvSpPr>
          <p:spPr bwMode="auto">
            <a:xfrm>
              <a:off x="1920" y="1327"/>
              <a:ext cx="480" cy="254"/>
            </a:xfrm>
            <a:prstGeom prst="line">
              <a:avLst/>
            </a:prstGeom>
            <a:noFill/>
            <a:ln w="19050">
              <a:solidFill>
                <a:schemeClr val="tx2"/>
              </a:solidFill>
              <a:round/>
              <a:headEnd/>
              <a:tailEnd type="arrow" w="med" len="med"/>
            </a:ln>
            <a:effectLst/>
          </p:spPr>
          <p:txBody>
            <a:bodyPr wrap="none" anchor="ctr"/>
            <a:lstStyle/>
            <a:p>
              <a:endParaRPr lang="en-US"/>
            </a:p>
          </p:txBody>
        </p:sp>
        <p:sp>
          <p:nvSpPr>
            <p:cNvPr id="116882" name="Line 146"/>
            <p:cNvSpPr>
              <a:spLocks noChangeShapeType="1"/>
            </p:cNvSpPr>
            <p:nvPr/>
          </p:nvSpPr>
          <p:spPr bwMode="auto">
            <a:xfrm>
              <a:off x="1920" y="799"/>
              <a:ext cx="480" cy="0"/>
            </a:xfrm>
            <a:prstGeom prst="line">
              <a:avLst/>
            </a:prstGeom>
            <a:noFill/>
            <a:ln w="19050">
              <a:solidFill>
                <a:schemeClr val="tx2"/>
              </a:solidFill>
              <a:round/>
              <a:headEnd/>
              <a:tailEnd type="arrow" w="med" len="med"/>
            </a:ln>
            <a:effectLst/>
          </p:spPr>
          <p:txBody>
            <a:bodyPr wrap="none" anchor="ctr"/>
            <a:lstStyle/>
            <a:p>
              <a:endParaRPr lang="en-US"/>
            </a:p>
          </p:txBody>
        </p:sp>
        <p:sp>
          <p:nvSpPr>
            <p:cNvPr id="116883" name="Line 147"/>
            <p:cNvSpPr>
              <a:spLocks noChangeShapeType="1"/>
            </p:cNvSpPr>
            <p:nvPr/>
          </p:nvSpPr>
          <p:spPr bwMode="auto">
            <a:xfrm>
              <a:off x="1248" y="799"/>
              <a:ext cx="432" cy="0"/>
            </a:xfrm>
            <a:prstGeom prst="line">
              <a:avLst/>
            </a:prstGeom>
            <a:noFill/>
            <a:ln w="19050">
              <a:solidFill>
                <a:schemeClr val="tx2"/>
              </a:solidFill>
              <a:round/>
              <a:headEnd/>
              <a:tailEnd type="arrow" w="med" len="med"/>
            </a:ln>
            <a:effectLst/>
          </p:spPr>
          <p:txBody>
            <a:bodyPr wrap="none" anchor="ctr"/>
            <a:lstStyle/>
            <a:p>
              <a:endParaRPr lang="en-US"/>
            </a:p>
          </p:txBody>
        </p:sp>
        <p:sp>
          <p:nvSpPr>
            <p:cNvPr id="116884" name="Line 148"/>
            <p:cNvSpPr>
              <a:spLocks noChangeShapeType="1"/>
            </p:cNvSpPr>
            <p:nvPr/>
          </p:nvSpPr>
          <p:spPr bwMode="auto">
            <a:xfrm flipV="1">
              <a:off x="624" y="891"/>
              <a:ext cx="432" cy="1587"/>
            </a:xfrm>
            <a:prstGeom prst="line">
              <a:avLst/>
            </a:prstGeom>
            <a:noFill/>
            <a:ln w="19050">
              <a:solidFill>
                <a:schemeClr val="tx2"/>
              </a:solidFill>
              <a:round/>
              <a:headEnd/>
              <a:tailEnd type="arrow" w="med" len="med"/>
            </a:ln>
            <a:effectLst/>
          </p:spPr>
          <p:txBody>
            <a:bodyPr wrap="none" anchor="ctr"/>
            <a:lstStyle/>
            <a:p>
              <a:endParaRPr lang="en-US"/>
            </a:p>
          </p:txBody>
        </p:sp>
        <p:sp>
          <p:nvSpPr>
            <p:cNvPr id="116885" name="Line 149"/>
            <p:cNvSpPr>
              <a:spLocks noChangeShapeType="1"/>
            </p:cNvSpPr>
            <p:nvPr/>
          </p:nvSpPr>
          <p:spPr bwMode="auto">
            <a:xfrm flipV="1">
              <a:off x="624" y="893"/>
              <a:ext cx="432" cy="1016"/>
            </a:xfrm>
            <a:prstGeom prst="line">
              <a:avLst/>
            </a:prstGeom>
            <a:noFill/>
            <a:ln w="19050">
              <a:solidFill>
                <a:schemeClr val="tx2"/>
              </a:solidFill>
              <a:round/>
              <a:headEnd/>
              <a:tailEnd type="arrow" w="med" len="med"/>
            </a:ln>
            <a:effectLst/>
          </p:spPr>
          <p:txBody>
            <a:bodyPr wrap="none" anchor="ctr"/>
            <a:lstStyle/>
            <a:p>
              <a:endParaRPr lang="en-US"/>
            </a:p>
          </p:txBody>
        </p:sp>
        <p:sp>
          <p:nvSpPr>
            <p:cNvPr id="116886" name="Line 150"/>
            <p:cNvSpPr>
              <a:spLocks noChangeShapeType="1"/>
            </p:cNvSpPr>
            <p:nvPr/>
          </p:nvSpPr>
          <p:spPr bwMode="auto">
            <a:xfrm flipV="1">
              <a:off x="624" y="895"/>
              <a:ext cx="432" cy="476"/>
            </a:xfrm>
            <a:prstGeom prst="line">
              <a:avLst/>
            </a:prstGeom>
            <a:noFill/>
            <a:ln w="19050">
              <a:solidFill>
                <a:schemeClr val="tx2"/>
              </a:solidFill>
              <a:round/>
              <a:headEnd/>
              <a:tailEnd type="arrow" w="med" len="med"/>
            </a:ln>
            <a:effectLst/>
          </p:spPr>
          <p:txBody>
            <a:bodyPr wrap="none" anchor="ctr"/>
            <a:lstStyle/>
            <a:p>
              <a:endParaRPr lang="en-US"/>
            </a:p>
          </p:txBody>
        </p:sp>
        <p:sp>
          <p:nvSpPr>
            <p:cNvPr id="116887" name="Line 151"/>
            <p:cNvSpPr>
              <a:spLocks noChangeShapeType="1"/>
            </p:cNvSpPr>
            <p:nvPr/>
          </p:nvSpPr>
          <p:spPr bwMode="auto">
            <a:xfrm>
              <a:off x="624" y="2498"/>
              <a:ext cx="384" cy="127"/>
            </a:xfrm>
            <a:prstGeom prst="line">
              <a:avLst/>
            </a:prstGeom>
            <a:noFill/>
            <a:ln w="19050">
              <a:solidFill>
                <a:schemeClr val="tx2"/>
              </a:solidFill>
              <a:round/>
              <a:headEnd/>
              <a:tailEnd type="arrow" w="med" len="med"/>
            </a:ln>
            <a:effectLst/>
          </p:spPr>
          <p:txBody>
            <a:bodyPr wrap="none" anchor="ctr"/>
            <a:lstStyle/>
            <a:p>
              <a:endParaRPr lang="en-US"/>
            </a:p>
          </p:txBody>
        </p:sp>
        <p:sp>
          <p:nvSpPr>
            <p:cNvPr id="116888" name="Line 152"/>
            <p:cNvSpPr>
              <a:spLocks noChangeShapeType="1"/>
            </p:cNvSpPr>
            <p:nvPr/>
          </p:nvSpPr>
          <p:spPr bwMode="auto">
            <a:xfrm flipV="1">
              <a:off x="624" y="2391"/>
              <a:ext cx="384" cy="95"/>
            </a:xfrm>
            <a:prstGeom prst="line">
              <a:avLst/>
            </a:prstGeom>
            <a:noFill/>
            <a:ln w="19050">
              <a:solidFill>
                <a:schemeClr val="tx2"/>
              </a:solidFill>
              <a:round/>
              <a:headEnd/>
              <a:tailEnd type="arrow" w="med" len="med"/>
            </a:ln>
            <a:effectLst/>
          </p:spPr>
          <p:txBody>
            <a:bodyPr wrap="none" anchor="ctr"/>
            <a:lstStyle/>
            <a:p>
              <a:endParaRPr lang="en-US"/>
            </a:p>
          </p:txBody>
        </p:sp>
        <p:sp>
          <p:nvSpPr>
            <p:cNvPr id="116889" name="Line 153"/>
            <p:cNvSpPr>
              <a:spLocks noChangeShapeType="1"/>
            </p:cNvSpPr>
            <p:nvPr/>
          </p:nvSpPr>
          <p:spPr bwMode="auto">
            <a:xfrm>
              <a:off x="624" y="1927"/>
              <a:ext cx="384" cy="96"/>
            </a:xfrm>
            <a:prstGeom prst="line">
              <a:avLst/>
            </a:prstGeom>
            <a:noFill/>
            <a:ln w="19050">
              <a:solidFill>
                <a:schemeClr val="tx2"/>
              </a:solidFill>
              <a:round/>
              <a:headEnd/>
              <a:tailEnd type="arrow" w="med" len="med"/>
            </a:ln>
            <a:effectLst/>
          </p:spPr>
          <p:txBody>
            <a:bodyPr wrap="none" anchor="ctr"/>
            <a:lstStyle/>
            <a:p>
              <a:endParaRPr lang="en-US"/>
            </a:p>
          </p:txBody>
        </p:sp>
        <p:sp>
          <p:nvSpPr>
            <p:cNvPr id="116890" name="Line 154"/>
            <p:cNvSpPr>
              <a:spLocks noChangeShapeType="1"/>
            </p:cNvSpPr>
            <p:nvPr/>
          </p:nvSpPr>
          <p:spPr bwMode="auto">
            <a:xfrm flipV="1">
              <a:off x="624" y="1819"/>
              <a:ext cx="384" cy="96"/>
            </a:xfrm>
            <a:prstGeom prst="line">
              <a:avLst/>
            </a:prstGeom>
            <a:noFill/>
            <a:ln w="19050">
              <a:solidFill>
                <a:schemeClr val="tx2"/>
              </a:solidFill>
              <a:round/>
              <a:headEnd/>
              <a:tailEnd type="arrow" w="med" len="med"/>
            </a:ln>
            <a:effectLst/>
          </p:spPr>
          <p:txBody>
            <a:bodyPr wrap="none" anchor="ctr"/>
            <a:lstStyle/>
            <a:p>
              <a:endParaRPr lang="en-US"/>
            </a:p>
          </p:txBody>
        </p:sp>
        <p:sp>
          <p:nvSpPr>
            <p:cNvPr id="116891" name="Line 155"/>
            <p:cNvSpPr>
              <a:spLocks noChangeShapeType="1"/>
            </p:cNvSpPr>
            <p:nvPr/>
          </p:nvSpPr>
          <p:spPr bwMode="auto">
            <a:xfrm flipV="1">
              <a:off x="624" y="1280"/>
              <a:ext cx="384" cy="95"/>
            </a:xfrm>
            <a:prstGeom prst="line">
              <a:avLst/>
            </a:prstGeom>
            <a:noFill/>
            <a:ln w="19050">
              <a:solidFill>
                <a:schemeClr val="tx2"/>
              </a:solidFill>
              <a:round/>
              <a:headEnd/>
              <a:tailEnd type="arrow" w="med" len="med"/>
            </a:ln>
            <a:effectLst/>
          </p:spPr>
          <p:txBody>
            <a:bodyPr wrap="none" anchor="ctr"/>
            <a:lstStyle/>
            <a:p>
              <a:endParaRPr lang="en-US"/>
            </a:p>
          </p:txBody>
        </p:sp>
        <p:sp>
          <p:nvSpPr>
            <p:cNvPr id="116892" name="Line 156"/>
            <p:cNvSpPr>
              <a:spLocks noChangeShapeType="1"/>
            </p:cNvSpPr>
            <p:nvPr/>
          </p:nvSpPr>
          <p:spPr bwMode="auto">
            <a:xfrm>
              <a:off x="624" y="1388"/>
              <a:ext cx="384" cy="95"/>
            </a:xfrm>
            <a:prstGeom prst="line">
              <a:avLst/>
            </a:prstGeom>
            <a:noFill/>
            <a:ln w="19050">
              <a:solidFill>
                <a:schemeClr val="tx2"/>
              </a:solidFill>
              <a:round/>
              <a:headEnd/>
              <a:tailEnd type="arrow" w="med" len="med"/>
            </a:ln>
            <a:effectLst/>
          </p:spPr>
          <p:txBody>
            <a:bodyPr wrap="none" anchor="ctr"/>
            <a:lstStyle/>
            <a:p>
              <a:endParaRPr lang="en-US"/>
            </a:p>
          </p:txBody>
        </p:sp>
        <p:sp>
          <p:nvSpPr>
            <p:cNvPr id="116893" name="Line 157"/>
            <p:cNvSpPr>
              <a:spLocks noChangeShapeType="1"/>
            </p:cNvSpPr>
            <p:nvPr/>
          </p:nvSpPr>
          <p:spPr bwMode="auto">
            <a:xfrm>
              <a:off x="1248" y="1247"/>
              <a:ext cx="432" cy="95"/>
            </a:xfrm>
            <a:prstGeom prst="line">
              <a:avLst/>
            </a:prstGeom>
            <a:noFill/>
            <a:ln w="19050">
              <a:solidFill>
                <a:schemeClr val="tx2"/>
              </a:solidFill>
              <a:round/>
              <a:headEnd/>
              <a:tailEnd type="arrow" w="med" len="med"/>
            </a:ln>
            <a:effectLst/>
          </p:spPr>
          <p:txBody>
            <a:bodyPr wrap="none" anchor="ctr"/>
            <a:lstStyle/>
            <a:p>
              <a:endParaRPr lang="en-US"/>
            </a:p>
          </p:txBody>
        </p:sp>
        <p:sp>
          <p:nvSpPr>
            <p:cNvPr id="116894" name="Line 158"/>
            <p:cNvSpPr>
              <a:spLocks noChangeShapeType="1"/>
            </p:cNvSpPr>
            <p:nvPr/>
          </p:nvSpPr>
          <p:spPr bwMode="auto">
            <a:xfrm flipV="1">
              <a:off x="1248" y="1355"/>
              <a:ext cx="432" cy="114"/>
            </a:xfrm>
            <a:prstGeom prst="line">
              <a:avLst/>
            </a:prstGeom>
            <a:noFill/>
            <a:ln w="19050">
              <a:solidFill>
                <a:schemeClr val="tx2"/>
              </a:solidFill>
              <a:round/>
              <a:headEnd/>
              <a:tailEnd type="arrow" w="med" len="med"/>
            </a:ln>
            <a:effectLst/>
          </p:spPr>
          <p:txBody>
            <a:bodyPr wrap="none" anchor="ctr"/>
            <a:lstStyle/>
            <a:p>
              <a:endParaRPr lang="en-US"/>
            </a:p>
          </p:txBody>
        </p:sp>
        <p:sp>
          <p:nvSpPr>
            <p:cNvPr id="116895" name="Line 159"/>
            <p:cNvSpPr>
              <a:spLocks noChangeShapeType="1"/>
            </p:cNvSpPr>
            <p:nvPr/>
          </p:nvSpPr>
          <p:spPr bwMode="auto">
            <a:xfrm>
              <a:off x="1248" y="1786"/>
              <a:ext cx="432" cy="96"/>
            </a:xfrm>
            <a:prstGeom prst="line">
              <a:avLst/>
            </a:prstGeom>
            <a:noFill/>
            <a:ln w="19050">
              <a:solidFill>
                <a:schemeClr val="tx2"/>
              </a:solidFill>
              <a:round/>
              <a:headEnd/>
              <a:tailEnd type="arrow" w="med" len="med"/>
            </a:ln>
            <a:effectLst/>
          </p:spPr>
          <p:txBody>
            <a:bodyPr wrap="none" anchor="ctr"/>
            <a:lstStyle/>
            <a:p>
              <a:endParaRPr lang="en-US"/>
            </a:p>
          </p:txBody>
        </p:sp>
        <p:sp>
          <p:nvSpPr>
            <p:cNvPr id="116896" name="Line 160"/>
            <p:cNvSpPr>
              <a:spLocks noChangeShapeType="1"/>
            </p:cNvSpPr>
            <p:nvPr/>
          </p:nvSpPr>
          <p:spPr bwMode="auto">
            <a:xfrm flipV="1">
              <a:off x="1248" y="1894"/>
              <a:ext cx="432" cy="115"/>
            </a:xfrm>
            <a:prstGeom prst="line">
              <a:avLst/>
            </a:prstGeom>
            <a:noFill/>
            <a:ln w="19050">
              <a:solidFill>
                <a:schemeClr val="tx2"/>
              </a:solidFill>
              <a:round/>
              <a:headEnd/>
              <a:tailEnd type="arrow" w="med" len="med"/>
            </a:ln>
            <a:effectLst/>
          </p:spPr>
          <p:txBody>
            <a:bodyPr wrap="none" anchor="ctr"/>
            <a:lstStyle/>
            <a:p>
              <a:endParaRPr lang="en-US"/>
            </a:p>
          </p:txBody>
        </p:sp>
        <p:sp>
          <p:nvSpPr>
            <p:cNvPr id="116897" name="Line 161"/>
            <p:cNvSpPr>
              <a:spLocks noChangeShapeType="1"/>
            </p:cNvSpPr>
            <p:nvPr/>
          </p:nvSpPr>
          <p:spPr bwMode="auto">
            <a:xfrm>
              <a:off x="1248" y="2358"/>
              <a:ext cx="432" cy="95"/>
            </a:xfrm>
            <a:prstGeom prst="line">
              <a:avLst/>
            </a:prstGeom>
            <a:noFill/>
            <a:ln w="19050">
              <a:solidFill>
                <a:schemeClr val="tx2"/>
              </a:solidFill>
              <a:round/>
              <a:headEnd/>
              <a:tailEnd type="arrow" w="med" len="med"/>
            </a:ln>
            <a:effectLst/>
          </p:spPr>
          <p:txBody>
            <a:bodyPr wrap="none" anchor="ctr"/>
            <a:lstStyle/>
            <a:p>
              <a:endParaRPr lang="en-US"/>
            </a:p>
          </p:txBody>
        </p:sp>
        <p:sp>
          <p:nvSpPr>
            <p:cNvPr id="116898" name="Line 162"/>
            <p:cNvSpPr>
              <a:spLocks noChangeShapeType="1"/>
            </p:cNvSpPr>
            <p:nvPr/>
          </p:nvSpPr>
          <p:spPr bwMode="auto">
            <a:xfrm flipV="1">
              <a:off x="1248" y="2465"/>
              <a:ext cx="432" cy="115"/>
            </a:xfrm>
            <a:prstGeom prst="line">
              <a:avLst/>
            </a:prstGeom>
            <a:noFill/>
            <a:ln w="19050">
              <a:solidFill>
                <a:schemeClr val="tx2"/>
              </a:solidFill>
              <a:round/>
              <a:headEnd/>
              <a:tailEnd type="arrow" w="med" len="med"/>
            </a:ln>
            <a:effectLst/>
          </p:spPr>
          <p:txBody>
            <a:bodyPr wrap="none" anchor="ctr"/>
            <a:lstStyle/>
            <a:p>
              <a:endParaRPr lang="en-US"/>
            </a:p>
          </p:txBody>
        </p:sp>
      </p:grpSp>
      <p:sp>
        <p:nvSpPr>
          <p:cNvPr id="116901" name="Text Box 165"/>
          <p:cNvSpPr txBox="1">
            <a:spLocks noChangeArrowheads="1"/>
          </p:cNvSpPr>
          <p:nvPr/>
        </p:nvSpPr>
        <p:spPr bwMode="auto">
          <a:xfrm>
            <a:off x="2590800" y="2438400"/>
            <a:ext cx="3352800" cy="457200"/>
          </a:xfrm>
          <a:prstGeom prst="rect">
            <a:avLst/>
          </a:prstGeom>
          <a:noFill/>
          <a:ln w="28575">
            <a:noFill/>
            <a:miter lim="800000"/>
            <a:headEnd/>
            <a:tailEnd/>
          </a:ln>
          <a:effectLst/>
        </p:spPr>
        <p:txBody>
          <a:bodyPr lIns="90000" tIns="46800" rIns="90000" bIns="46800">
            <a:spAutoFit/>
          </a:bodyPr>
          <a:lstStyle/>
          <a:p>
            <a:pPr>
              <a:spcBef>
                <a:spcPct val="50000"/>
              </a:spcBef>
            </a:pPr>
            <a:endParaRPr lang="zh-TW" altLang="en-US" sz="2400"/>
          </a:p>
        </p:txBody>
      </p:sp>
      <p:sp>
        <p:nvSpPr>
          <p:cNvPr id="116902" name="Text Box 166"/>
          <p:cNvSpPr txBox="1">
            <a:spLocks noChangeArrowheads="1"/>
          </p:cNvSpPr>
          <p:nvPr/>
        </p:nvSpPr>
        <p:spPr bwMode="auto">
          <a:xfrm>
            <a:off x="1600200" y="2209800"/>
            <a:ext cx="4343400" cy="495300"/>
          </a:xfrm>
          <a:prstGeom prst="rect">
            <a:avLst/>
          </a:prstGeom>
          <a:solidFill>
            <a:schemeClr val="bg1"/>
          </a:solidFill>
          <a:ln w="38100">
            <a:solidFill>
              <a:schemeClr val="folHlink"/>
            </a:solidFill>
            <a:miter lim="800000"/>
            <a:headEnd/>
            <a:tailEnd/>
          </a:ln>
          <a:effectLst/>
        </p:spPr>
        <p:txBody>
          <a:bodyPr lIns="90000" tIns="46800" rIns="90000" bIns="46800">
            <a:spAutoFit/>
          </a:bodyPr>
          <a:lstStyle/>
          <a:p>
            <a:pPr algn="ctr">
              <a:spcBef>
                <a:spcPct val="50000"/>
              </a:spcBef>
            </a:pPr>
            <a:r>
              <a:rPr lang="en-US" altLang="zh-TW" sz="2400">
                <a:solidFill>
                  <a:schemeClr val="tx2"/>
                </a:solidFill>
                <a:latin typeface="Times New Roman" pitchFamily="18" charset="0"/>
              </a:rPr>
              <a:t>Data classes: C2, C3, and C4 </a:t>
            </a:r>
          </a:p>
        </p:txBody>
      </p:sp>
      <p:pic>
        <p:nvPicPr>
          <p:cNvPr id="116905" name="Picture 7"/>
          <p:cNvPicPr>
            <a:picLocks noChangeArrowheads="1"/>
          </p:cNvPicPr>
          <p:nvPr/>
        </p:nvPicPr>
        <p:blipFill>
          <a:blip r:embed="rId9" cstate="print"/>
          <a:srcRect/>
          <a:stretch>
            <a:fillRect/>
          </a:stretch>
        </p:blipFill>
        <p:spPr bwMode="auto">
          <a:xfrm>
            <a:off x="1009650" y="5634038"/>
            <a:ext cx="407988" cy="533400"/>
          </a:xfrm>
          <a:prstGeom prst="rect">
            <a:avLst/>
          </a:prstGeom>
          <a:noFill/>
          <a:ln w="9525">
            <a:noFill/>
            <a:miter lim="800000"/>
            <a:headEnd/>
            <a:tailEnd/>
          </a:ln>
        </p:spPr>
      </p:pic>
      <p:grpSp>
        <p:nvGrpSpPr>
          <p:cNvPr id="5" name="Group 170"/>
          <p:cNvGrpSpPr>
            <a:grpSpLocks/>
          </p:cNvGrpSpPr>
          <p:nvPr/>
        </p:nvGrpSpPr>
        <p:grpSpPr bwMode="auto">
          <a:xfrm rot="5400000">
            <a:off x="1066800" y="5638800"/>
            <a:ext cx="503238" cy="503238"/>
            <a:chOff x="340" y="2160"/>
            <a:chExt cx="317" cy="318"/>
          </a:xfrm>
        </p:grpSpPr>
        <p:sp>
          <p:nvSpPr>
            <p:cNvPr id="116907" name="Line 171"/>
            <p:cNvSpPr>
              <a:spLocks noChangeShapeType="1"/>
            </p:cNvSpPr>
            <p:nvPr/>
          </p:nvSpPr>
          <p:spPr bwMode="auto">
            <a:xfrm flipH="1">
              <a:off x="340" y="2341"/>
              <a:ext cx="317" cy="0"/>
            </a:xfrm>
            <a:prstGeom prst="line">
              <a:avLst/>
            </a:prstGeom>
            <a:noFill/>
            <a:ln w="9525">
              <a:solidFill>
                <a:schemeClr val="tx1"/>
              </a:solidFill>
              <a:round/>
              <a:headEnd/>
              <a:tailEnd/>
            </a:ln>
            <a:effectLst/>
          </p:spPr>
          <p:txBody>
            <a:bodyPr/>
            <a:lstStyle/>
            <a:p>
              <a:endParaRPr lang="en-US"/>
            </a:p>
          </p:txBody>
        </p:sp>
        <p:sp>
          <p:nvSpPr>
            <p:cNvPr id="116908" name="Line 172"/>
            <p:cNvSpPr>
              <a:spLocks noChangeShapeType="1"/>
            </p:cNvSpPr>
            <p:nvPr/>
          </p:nvSpPr>
          <p:spPr bwMode="auto">
            <a:xfrm flipV="1">
              <a:off x="521" y="2160"/>
              <a:ext cx="0" cy="181"/>
            </a:xfrm>
            <a:prstGeom prst="line">
              <a:avLst/>
            </a:prstGeom>
            <a:noFill/>
            <a:ln w="9525">
              <a:solidFill>
                <a:schemeClr val="tx1"/>
              </a:solidFill>
              <a:round/>
              <a:headEnd/>
              <a:tailEnd/>
            </a:ln>
            <a:effectLst/>
          </p:spPr>
          <p:txBody>
            <a:bodyPr/>
            <a:lstStyle/>
            <a:p>
              <a:endParaRPr lang="en-US"/>
            </a:p>
          </p:txBody>
        </p:sp>
        <p:sp>
          <p:nvSpPr>
            <p:cNvPr id="116909" name="Line 173"/>
            <p:cNvSpPr>
              <a:spLocks noChangeShapeType="1"/>
            </p:cNvSpPr>
            <p:nvPr/>
          </p:nvSpPr>
          <p:spPr bwMode="auto">
            <a:xfrm>
              <a:off x="431" y="2341"/>
              <a:ext cx="0" cy="137"/>
            </a:xfrm>
            <a:prstGeom prst="line">
              <a:avLst/>
            </a:prstGeom>
            <a:noFill/>
            <a:ln w="9525">
              <a:solidFill>
                <a:schemeClr val="tx1"/>
              </a:solidFill>
              <a:round/>
              <a:headEnd/>
              <a:tailEnd/>
            </a:ln>
            <a:effectLst/>
          </p:spPr>
          <p:txBody>
            <a:bodyPr/>
            <a:lstStyle/>
            <a:p>
              <a:endParaRPr lang="en-US"/>
            </a:p>
          </p:txBody>
        </p:sp>
        <p:sp>
          <p:nvSpPr>
            <p:cNvPr id="116910" name="Line 174"/>
            <p:cNvSpPr>
              <a:spLocks noChangeShapeType="1"/>
            </p:cNvSpPr>
            <p:nvPr/>
          </p:nvSpPr>
          <p:spPr bwMode="auto">
            <a:xfrm>
              <a:off x="567" y="2341"/>
              <a:ext cx="0" cy="137"/>
            </a:xfrm>
            <a:prstGeom prst="line">
              <a:avLst/>
            </a:prstGeom>
            <a:noFill/>
            <a:ln w="9525">
              <a:solidFill>
                <a:schemeClr val="tx1"/>
              </a:solidFill>
              <a:round/>
              <a:headEnd/>
              <a:tailEnd/>
            </a:ln>
            <a:effectLst/>
          </p:spPr>
          <p:txBody>
            <a:bodyPr/>
            <a:lstStyle/>
            <a:p>
              <a:endParaRPr lang="en-US"/>
            </a:p>
          </p:txBody>
        </p:sp>
      </p:grpSp>
      <p:sp>
        <p:nvSpPr>
          <p:cNvPr id="116911" name="Text Box 175"/>
          <p:cNvSpPr txBox="1">
            <a:spLocks noChangeArrowheads="1"/>
          </p:cNvSpPr>
          <p:nvPr/>
        </p:nvSpPr>
        <p:spPr bwMode="auto">
          <a:xfrm>
            <a:off x="381000" y="5715000"/>
            <a:ext cx="533400" cy="381000"/>
          </a:xfrm>
          <a:prstGeom prst="rect">
            <a:avLst/>
          </a:prstGeom>
          <a:noFill/>
          <a:ln w="9525">
            <a:noFill/>
            <a:miter lim="800000"/>
            <a:headEnd/>
            <a:tailEnd/>
          </a:ln>
          <a:effectLst/>
        </p:spPr>
        <p:txBody>
          <a:bodyPr lIns="91429" tIns="45713" rIns="91429" bIns="45713">
            <a:spAutoFit/>
          </a:bodyPr>
          <a:lstStyle/>
          <a:p>
            <a:pPr>
              <a:spcBef>
                <a:spcPct val="50000"/>
              </a:spcBef>
            </a:pPr>
            <a:r>
              <a:rPr kumimoji="1" lang="en-US" altLang="zh-TW" sz="1900" b="1">
                <a:ea typeface="新細明體" pitchFamily="18" charset="-120"/>
                <a:cs typeface="Arial" pitchFamily="34" charset="0"/>
              </a:rPr>
              <a:t>SF</a:t>
            </a:r>
          </a:p>
        </p:txBody>
      </p:sp>
      <p:sp>
        <p:nvSpPr>
          <p:cNvPr id="116913" name="Rectangle 177"/>
          <p:cNvSpPr>
            <a:spLocks noChangeArrowheads="1"/>
          </p:cNvSpPr>
          <p:nvPr/>
        </p:nvSpPr>
        <p:spPr bwMode="auto">
          <a:xfrm>
            <a:off x="1524000" y="5791200"/>
            <a:ext cx="228600" cy="228600"/>
          </a:xfrm>
          <a:prstGeom prst="rect">
            <a:avLst/>
          </a:prstGeom>
          <a:solidFill>
            <a:schemeClr val="bg1"/>
          </a:solidFill>
          <a:ln w="28575">
            <a:solidFill>
              <a:srgbClr val="000000"/>
            </a:solidFill>
            <a:miter lim="800000"/>
            <a:headEnd/>
            <a:tailEnd/>
          </a:ln>
          <a:effectLst/>
        </p:spPr>
        <p:txBody>
          <a:bodyPr wrap="none" lIns="90000" tIns="46800" rIns="90000" bIns="46800" anchor="ctr">
            <a:spAutoFit/>
          </a:bodyPr>
          <a:lstStyle/>
          <a:p>
            <a:endParaRPr lang="en-US"/>
          </a:p>
        </p:txBody>
      </p:sp>
      <p:sp>
        <p:nvSpPr>
          <p:cNvPr id="116914" name="Rectangle 178"/>
          <p:cNvSpPr>
            <a:spLocks noChangeArrowheads="1"/>
          </p:cNvSpPr>
          <p:nvPr/>
        </p:nvSpPr>
        <p:spPr bwMode="auto">
          <a:xfrm>
            <a:off x="2819400" y="5791200"/>
            <a:ext cx="228600" cy="228600"/>
          </a:xfrm>
          <a:prstGeom prst="rect">
            <a:avLst/>
          </a:prstGeom>
          <a:solidFill>
            <a:schemeClr val="bg1"/>
          </a:solidFill>
          <a:ln w="28575">
            <a:solidFill>
              <a:srgbClr val="000000"/>
            </a:solidFill>
            <a:miter lim="800000"/>
            <a:headEnd/>
            <a:tailEnd/>
          </a:ln>
          <a:effectLst/>
        </p:spPr>
        <p:txBody>
          <a:bodyPr wrap="none" lIns="90000" tIns="46800" rIns="90000" bIns="46800" anchor="ctr">
            <a:spAutoFit/>
          </a:bodyPr>
          <a:lstStyle/>
          <a:p>
            <a:endParaRPr lang="en-US"/>
          </a:p>
        </p:txBody>
      </p:sp>
      <p:sp>
        <p:nvSpPr>
          <p:cNvPr id="116915" name="Rectangle 179"/>
          <p:cNvSpPr>
            <a:spLocks noChangeArrowheads="1"/>
          </p:cNvSpPr>
          <p:nvPr/>
        </p:nvSpPr>
        <p:spPr bwMode="auto">
          <a:xfrm>
            <a:off x="3581400" y="5791200"/>
            <a:ext cx="228600" cy="228600"/>
          </a:xfrm>
          <a:prstGeom prst="rect">
            <a:avLst/>
          </a:prstGeom>
          <a:solidFill>
            <a:schemeClr val="bg1"/>
          </a:solidFill>
          <a:ln w="28575">
            <a:solidFill>
              <a:srgbClr val="000000"/>
            </a:solidFill>
            <a:miter lim="800000"/>
            <a:headEnd/>
            <a:tailEnd/>
          </a:ln>
          <a:effectLst/>
        </p:spPr>
        <p:txBody>
          <a:bodyPr wrap="none" lIns="90000" tIns="46800" rIns="90000" bIns="46800" anchor="ctr">
            <a:spAutoFit/>
          </a:bodyPr>
          <a:lstStyle/>
          <a:p>
            <a:endParaRPr lang="en-US"/>
          </a:p>
        </p:txBody>
      </p:sp>
      <p:sp>
        <p:nvSpPr>
          <p:cNvPr id="116916" name="Rectangle 180"/>
          <p:cNvSpPr>
            <a:spLocks noChangeArrowheads="1"/>
          </p:cNvSpPr>
          <p:nvPr/>
        </p:nvSpPr>
        <p:spPr bwMode="auto">
          <a:xfrm>
            <a:off x="7010400" y="5715000"/>
            <a:ext cx="228600" cy="228600"/>
          </a:xfrm>
          <a:prstGeom prst="rect">
            <a:avLst/>
          </a:prstGeom>
          <a:solidFill>
            <a:schemeClr val="bg1"/>
          </a:solidFill>
          <a:ln w="28575">
            <a:solidFill>
              <a:srgbClr val="000000"/>
            </a:solidFill>
            <a:miter lim="800000"/>
            <a:headEnd/>
            <a:tailEnd/>
          </a:ln>
          <a:effectLst/>
        </p:spPr>
        <p:txBody>
          <a:bodyPr wrap="none" lIns="90000" tIns="46800" rIns="90000" bIns="46800" anchor="ctr">
            <a:spAutoFit/>
          </a:bodyPr>
          <a:lstStyle/>
          <a:p>
            <a:endParaRPr lang="en-US"/>
          </a:p>
        </p:txBody>
      </p:sp>
      <p:sp>
        <p:nvSpPr>
          <p:cNvPr id="116917" name="Rectangle 181"/>
          <p:cNvSpPr>
            <a:spLocks noChangeArrowheads="1"/>
          </p:cNvSpPr>
          <p:nvPr/>
        </p:nvSpPr>
        <p:spPr bwMode="auto">
          <a:xfrm>
            <a:off x="7620000" y="5791200"/>
            <a:ext cx="228600" cy="228600"/>
          </a:xfrm>
          <a:prstGeom prst="rect">
            <a:avLst/>
          </a:prstGeom>
          <a:solidFill>
            <a:schemeClr val="bg1"/>
          </a:solidFill>
          <a:ln w="28575">
            <a:solidFill>
              <a:srgbClr val="000000"/>
            </a:solidFill>
            <a:miter lim="800000"/>
            <a:headEnd/>
            <a:tailEnd/>
          </a:ln>
          <a:effectLst/>
        </p:spPr>
        <p:txBody>
          <a:bodyPr wrap="none" lIns="90000" tIns="46800" rIns="90000" bIns="46800" anchor="ctr">
            <a:spAutoFit/>
          </a:bodyPr>
          <a:lstStyle/>
          <a:p>
            <a:endParaRPr lang="en-US"/>
          </a:p>
        </p:txBody>
      </p:sp>
      <p:sp>
        <p:nvSpPr>
          <p:cNvPr id="116918" name="Oval 182"/>
          <p:cNvSpPr>
            <a:spLocks noChangeArrowheads="1"/>
          </p:cNvSpPr>
          <p:nvPr/>
        </p:nvSpPr>
        <p:spPr bwMode="auto">
          <a:xfrm>
            <a:off x="2362200" y="2895600"/>
            <a:ext cx="2667000" cy="1676400"/>
          </a:xfrm>
          <a:prstGeom prst="ellipse">
            <a:avLst/>
          </a:prstGeom>
          <a:noFill/>
          <a:ln w="28575">
            <a:solidFill>
              <a:srgbClr val="FF0000"/>
            </a:solidFill>
            <a:round/>
            <a:headEnd/>
            <a:tailEnd/>
          </a:ln>
          <a:effectLst/>
        </p:spPr>
        <p:txBody>
          <a:bodyPr wrap="none" lIns="90000" tIns="46800" rIns="90000" bIns="46800" anchor="ctr">
            <a:spAutoFit/>
          </a:bodyPr>
          <a:lstStyle/>
          <a:p>
            <a:endParaRPr lang="en-US"/>
          </a:p>
        </p:txBody>
      </p:sp>
      <p:sp>
        <p:nvSpPr>
          <p:cNvPr id="116919" name="Oval 183"/>
          <p:cNvSpPr>
            <a:spLocks noChangeArrowheads="1"/>
          </p:cNvSpPr>
          <p:nvPr/>
        </p:nvSpPr>
        <p:spPr bwMode="auto">
          <a:xfrm>
            <a:off x="5105400" y="2895600"/>
            <a:ext cx="2057400" cy="1676400"/>
          </a:xfrm>
          <a:prstGeom prst="ellipse">
            <a:avLst/>
          </a:prstGeom>
          <a:noFill/>
          <a:ln w="28575">
            <a:solidFill>
              <a:srgbClr val="FF0000"/>
            </a:solidFill>
            <a:round/>
            <a:headEnd/>
            <a:tailEnd/>
          </a:ln>
          <a:effectLst/>
        </p:spPr>
        <p:txBody>
          <a:bodyPr lIns="90000" tIns="46800" rIns="90000" bIns="46800" anchor="ctr">
            <a:spAutoFit/>
          </a:bodyPr>
          <a:lstStyle/>
          <a:p>
            <a:endParaRPr lang="en-US"/>
          </a:p>
        </p:txBody>
      </p:sp>
      <p:sp>
        <p:nvSpPr>
          <p:cNvPr id="116920" name="Oval 184"/>
          <p:cNvSpPr>
            <a:spLocks noChangeArrowheads="1"/>
          </p:cNvSpPr>
          <p:nvPr/>
        </p:nvSpPr>
        <p:spPr bwMode="auto">
          <a:xfrm>
            <a:off x="228600" y="2819400"/>
            <a:ext cx="3124200" cy="2819400"/>
          </a:xfrm>
          <a:prstGeom prst="ellipse">
            <a:avLst/>
          </a:prstGeom>
          <a:noFill/>
          <a:ln w="28575">
            <a:solidFill>
              <a:srgbClr val="FF0000"/>
            </a:solidFill>
            <a:round/>
            <a:headEnd/>
            <a:tailEnd/>
          </a:ln>
          <a:effectLst/>
        </p:spPr>
        <p:txBody>
          <a:bodyPr lIns="90000" tIns="46800" rIns="90000" bIns="46800" anchor="ctr">
            <a:spAutoFit/>
          </a:bodyPr>
          <a:lstStyle/>
          <a:p>
            <a:endParaRPr lang="en-US"/>
          </a:p>
        </p:txBody>
      </p:sp>
    </p:spTree>
    <p:custDataLst>
      <p:tags r:id="rId1"/>
    </p:custDataLst>
    <p:extLst>
      <p:ext uri="{BB962C8B-B14F-4D97-AF65-F5344CB8AC3E}">
        <p14:creationId xmlns:p14="http://schemas.microsoft.com/office/powerpoint/2010/main" val="4071527900"/>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22" presetClass="entr" presetSubtype="8"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wipe(left)">
                                      <p:cBhvr>
                                        <p:cTn id="9" dur="2000"/>
                                        <p:tgtEl>
                                          <p:spTgt spid="3"/>
                                        </p:tgtEl>
                                      </p:cBhvr>
                                    </p:animEffect>
                                  </p:childTnLst>
                                </p:cTn>
                              </p:par>
                              <p:par>
                                <p:cTn id="10" presetID="1" presetClass="entr" presetSubtype="0" fill="hold" grpId="0" nodeType="withEffect">
                                  <p:stCondLst>
                                    <p:cond delay="0"/>
                                  </p:stCondLst>
                                  <p:childTnLst>
                                    <p:set>
                                      <p:cBhvr>
                                        <p:cTn id="11" dur="1" fill="hold">
                                          <p:stCondLst>
                                            <p:cond delay="0"/>
                                          </p:stCondLst>
                                        </p:cTn>
                                        <p:tgtEl>
                                          <p:spTgt spid="116902"/>
                                        </p:tgtEl>
                                        <p:attrNameLst>
                                          <p:attrName>style.visibility</p:attrName>
                                        </p:attrNameLst>
                                      </p:cBhvr>
                                      <p:to>
                                        <p:strVal val="visible"/>
                                      </p:to>
                                    </p:set>
                                  </p:childTnLst>
                                </p:cTn>
                              </p:par>
                              <p:par>
                                <p:cTn id="12" presetID="3" presetClass="emph" presetSubtype="2" fill="hold" nodeType="withEffect">
                                  <p:stCondLst>
                                    <p:cond delay="0"/>
                                  </p:stCondLst>
                                  <p:childTnLst>
                                    <p:animClr clrSpc="rgb" dir="cw">
                                      <p:cBhvr override="childStyle">
                                        <p:cTn id="13" dur="500" fill="hold"/>
                                        <p:tgtEl>
                                          <p:spTgt spid="116795">
                                            <p:txEl>
                                              <p:pRg st="0" end="0"/>
                                            </p:txEl>
                                          </p:spTgt>
                                        </p:tgtEl>
                                        <p:attrNameLst>
                                          <p:attrName>style.color</p:attrName>
                                        </p:attrNameLst>
                                      </p:cBhvr>
                                      <p:to>
                                        <a:srgbClr val="EAEAEA"/>
                                      </p:to>
                                    </p:animClr>
                                  </p:childTnLst>
                                </p:cTn>
                              </p:par>
                              <p:par>
                                <p:cTn id="14" presetID="3" presetClass="emph" presetSubtype="2" fill="hold" nodeType="withEffect">
                                  <p:stCondLst>
                                    <p:cond delay="0"/>
                                  </p:stCondLst>
                                  <p:childTnLst>
                                    <p:animClr clrSpc="rgb" dir="cw">
                                      <p:cBhvr override="childStyle">
                                        <p:cTn id="15" dur="500" fill="hold"/>
                                        <p:tgtEl>
                                          <p:spTgt spid="116797">
                                            <p:txEl>
                                              <p:pRg st="0" end="0"/>
                                            </p:txEl>
                                          </p:spTgt>
                                        </p:tgtEl>
                                        <p:attrNameLst>
                                          <p:attrName>style.color</p:attrName>
                                        </p:attrNameLst>
                                      </p:cBhvr>
                                      <p:to>
                                        <a:srgbClr val="EAEAEA"/>
                                      </p:to>
                                    </p:animClr>
                                  </p:childTnLst>
                                </p:cTn>
                              </p:par>
                              <p:par>
                                <p:cTn id="16" presetID="3" presetClass="emph" presetSubtype="2" fill="hold" nodeType="withEffect">
                                  <p:stCondLst>
                                    <p:cond delay="0"/>
                                  </p:stCondLst>
                                  <p:childTnLst>
                                    <p:animClr clrSpc="rgb" dir="cw">
                                      <p:cBhvr override="childStyle">
                                        <p:cTn id="17" dur="500" fill="hold"/>
                                        <p:tgtEl>
                                          <p:spTgt spid="116798">
                                            <p:txEl>
                                              <p:pRg st="0" end="0"/>
                                            </p:txEl>
                                          </p:spTgt>
                                        </p:tgtEl>
                                        <p:attrNameLst>
                                          <p:attrName>style.color</p:attrName>
                                        </p:attrNameLst>
                                      </p:cBhvr>
                                      <p:to>
                                        <a:srgbClr val="EAEAEA"/>
                                      </p:to>
                                    </p:animClr>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1692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1" nodeType="clickEffect">
                                  <p:stCondLst>
                                    <p:cond delay="0"/>
                                  </p:stCondLst>
                                  <p:childTnLst>
                                    <p:set>
                                      <p:cBhvr>
                                        <p:cTn id="25" dur="1" fill="hold">
                                          <p:stCondLst>
                                            <p:cond delay="0"/>
                                          </p:stCondLst>
                                        </p:cTn>
                                        <p:tgtEl>
                                          <p:spTgt spid="116920"/>
                                        </p:tgtEl>
                                        <p:attrNameLst>
                                          <p:attrName>style.visibility</p:attrName>
                                        </p:attrNameLst>
                                      </p:cBhvr>
                                      <p:to>
                                        <p:strVal val="hidden"/>
                                      </p:to>
                                    </p:set>
                                  </p:childTnLst>
                                </p:cTn>
                              </p:par>
                              <p:par>
                                <p:cTn id="26" presetID="1" presetClass="entr" presetSubtype="0" fill="hold" grpId="0" nodeType="withEffect">
                                  <p:stCondLst>
                                    <p:cond delay="0"/>
                                  </p:stCondLst>
                                  <p:childTnLst>
                                    <p:set>
                                      <p:cBhvr>
                                        <p:cTn id="27" dur="1" fill="hold">
                                          <p:stCondLst>
                                            <p:cond delay="0"/>
                                          </p:stCondLst>
                                        </p:cTn>
                                        <p:tgtEl>
                                          <p:spTgt spid="116918"/>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grpId="1" nodeType="clickEffect">
                                  <p:stCondLst>
                                    <p:cond delay="0"/>
                                  </p:stCondLst>
                                  <p:childTnLst>
                                    <p:set>
                                      <p:cBhvr>
                                        <p:cTn id="31" dur="1" fill="hold">
                                          <p:stCondLst>
                                            <p:cond delay="0"/>
                                          </p:stCondLst>
                                        </p:cTn>
                                        <p:tgtEl>
                                          <p:spTgt spid="116918"/>
                                        </p:tgtEl>
                                        <p:attrNameLst>
                                          <p:attrName>style.visibility</p:attrName>
                                        </p:attrNameLst>
                                      </p:cBhvr>
                                      <p:to>
                                        <p:strVal val="hidden"/>
                                      </p:to>
                                    </p:set>
                                  </p:childTnLst>
                                </p:cTn>
                              </p:par>
                              <p:par>
                                <p:cTn id="32" presetID="1" presetClass="entr" presetSubtype="0" fill="hold" grpId="0" nodeType="withEffect">
                                  <p:stCondLst>
                                    <p:cond delay="0"/>
                                  </p:stCondLst>
                                  <p:childTnLst>
                                    <p:set>
                                      <p:cBhvr>
                                        <p:cTn id="33" dur="1" fill="hold">
                                          <p:stCondLst>
                                            <p:cond delay="0"/>
                                          </p:stCondLst>
                                        </p:cTn>
                                        <p:tgtEl>
                                          <p:spTgt spid="1169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902" grpId="0" animBg="1"/>
      <p:bldP spid="116918" grpId="0" animBg="1"/>
      <p:bldP spid="116918" grpId="1" animBg="1"/>
      <p:bldP spid="116919" grpId="0" animBg="1"/>
      <p:bldP spid="116920" grpId="0" animBg="1"/>
      <p:bldP spid="116920" grpId="1"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68580" tIns="34290" rIns="68580" bIns="34290" numCol="1" rtlCol="0" anchor="ctr" anchorCtr="0" compatLnSpc="1">
            <a:prstTxWarp prst="textNoShape">
              <a:avLst/>
            </a:prstTxWarp>
            <a:normAutofit fontScale="90000"/>
          </a:bodyPr>
          <a:lstStyle/>
          <a:p>
            <a:r>
              <a:rPr lang="en-US" sz="4000" b="1" dirty="0" err="1" smtClean="0">
                <a:solidFill>
                  <a:srgbClr val="619BE1"/>
                </a:solidFill>
                <a:effectLst>
                  <a:outerShdw blurRad="38100" dist="38100" dir="2700000" algn="tl">
                    <a:srgbClr val="000000">
                      <a:alpha val="43137"/>
                    </a:srgbClr>
                  </a:outerShdw>
                </a:effectLst>
              </a:rPr>
              <a:t>Stateful</a:t>
            </a:r>
            <a:r>
              <a:rPr lang="en-US" sz="4000" b="1" dirty="0" smtClean="0">
                <a:solidFill>
                  <a:srgbClr val="619BE1"/>
                </a:solidFill>
                <a:effectLst>
                  <a:outerShdw blurRad="38100" dist="38100" dir="2700000" algn="tl">
                    <a:srgbClr val="000000">
                      <a:alpha val="43137"/>
                    </a:srgbClr>
                  </a:outerShdw>
                </a:effectLst>
              </a:rPr>
              <a:t> boxes as transducers </a:t>
            </a:r>
            <a:r>
              <a:rPr lang="en-US" sz="4000" dirty="0"/>
              <a:t>[Sagiv </a:t>
            </a:r>
            <a:r>
              <a:rPr lang="en-US" sz="4000" dirty="0" smtClean="0"/>
              <a:t>2015]</a:t>
            </a:r>
            <a:endParaRPr lang="he-IL" sz="4000" b="1" dirty="0">
              <a:solidFill>
                <a:srgbClr val="619BE1"/>
              </a:solidFill>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7" name="Content Placeholder 6"/>
              <p:cNvSpPr>
                <a:spLocks noGrp="1"/>
              </p:cNvSpPr>
              <p:nvPr>
                <p:ph sz="half" idx="1"/>
              </p:nvPr>
            </p:nvSpPr>
            <p:spPr>
              <a:xfrm>
                <a:off x="-103446" y="1933855"/>
                <a:ext cx="5516405" cy="4702820"/>
              </a:xfrm>
            </p:spPr>
            <p:txBody>
              <a:bodyPr>
                <a:normAutofit fontScale="85000" lnSpcReduction="20000"/>
              </a:bodyPr>
              <a:lstStyle/>
              <a:p>
                <a:pPr marL="342900" lvl="1" indent="0">
                  <a:buNone/>
                </a:pPr>
                <a:r>
                  <a:rPr lang="en-US" b="0" dirty="0" smtClean="0">
                    <a:sym typeface="Symbol"/>
                  </a:rPr>
                  <a:t> </a:t>
                </a:r>
                <a14:m>
                  <m:oMath xmlns:m="http://schemas.openxmlformats.org/officeDocument/2006/math">
                    <m:r>
                      <m:rPr>
                        <m:nor/>
                      </m:rPr>
                      <a:rPr lang="en-US" b="0" i="0" dirty="0" smtClean="0">
                        <a:sym typeface="Symbol"/>
                      </a:rPr>
                      <m:t>MiddleBox</m:t>
                    </m:r>
                    <m:r>
                      <m:rPr>
                        <m:nor/>
                      </m:rPr>
                      <a:rPr lang="en-US" b="0" i="0" dirty="0" smtClean="0">
                        <a:sym typeface="Symbol"/>
                      </a:rPr>
                      <m:t> </m:t>
                    </m:r>
                    <m:r>
                      <a:rPr lang="en-US" b="0" i="1" dirty="0" smtClean="0">
                        <a:latin typeface="Cambria Math" panose="02040503050406030204" pitchFamily="18" charset="0"/>
                        <a:sym typeface="Symbol"/>
                      </a:rPr>
                      <m:t>≔</m:t>
                    </m:r>
                  </m:oMath>
                </a14:m>
                <a:endParaRPr lang="en-US" b="0" i="1" dirty="0" smtClean="0">
                  <a:sym typeface="Symbol"/>
                </a:endParaRPr>
              </a:p>
              <a:p>
                <a:pPr marL="342900" lvl="1" indent="0">
                  <a:buNone/>
                </a:pPr>
                <a:r>
                  <a:rPr lang="en-US" b="0" dirty="0" smtClean="0">
                    <a:sym typeface="Symbol"/>
                  </a:rPr>
                  <a:t>  </a:t>
                </a:r>
                <a14:m>
                  <m:oMath xmlns:m="http://schemas.openxmlformats.org/officeDocument/2006/math">
                    <m:r>
                      <a:rPr lang="en-US" i="1" dirty="0">
                        <a:latin typeface="Cambria Math" panose="02040503050406030204" pitchFamily="18" charset="0"/>
                        <a:sym typeface="Symbol"/>
                      </a:rPr>
                      <m:t> </m:t>
                    </m:r>
                    <m:r>
                      <m:rPr>
                        <m:nor/>
                      </m:rPr>
                      <a:rPr lang="en-US" b="0" i="0" dirty="0" smtClean="0">
                        <a:sym typeface="Symbol"/>
                      </a:rPr>
                      <m:t>S</m:t>
                    </m:r>
                    <m:r>
                      <m:rPr>
                        <m:nor/>
                      </m:rPr>
                      <a:rPr lang="en-US" b="0" i="0" dirty="0" smtClean="0">
                        <a:sym typeface="Symbol"/>
                      </a:rPr>
                      <m:t>: </m:t>
                    </m:r>
                    <m:r>
                      <m:rPr>
                        <m:nor/>
                      </m:rPr>
                      <a:rPr lang="en-US" dirty="0" smtClean="0">
                        <a:sym typeface="Symbol"/>
                      </a:rPr>
                      <m:t>the</m:t>
                    </m:r>
                    <m:r>
                      <m:rPr>
                        <m:nor/>
                      </m:rPr>
                      <a:rPr lang="en-US" b="0" i="0" dirty="0" smtClean="0">
                        <a:sym typeface="Symbol"/>
                      </a:rPr>
                      <m:t> </m:t>
                    </m:r>
                    <m:r>
                      <m:rPr>
                        <m:nor/>
                      </m:rPr>
                      <a:rPr lang="en-US" b="0" i="0" dirty="0" smtClean="0">
                        <a:sym typeface="Symbol"/>
                      </a:rPr>
                      <m:t>set</m:t>
                    </m:r>
                    <m:r>
                      <m:rPr>
                        <m:nor/>
                      </m:rPr>
                      <a:rPr lang="en-US" b="0" i="0" dirty="0" smtClean="0">
                        <a:sym typeface="Symbol"/>
                      </a:rPr>
                      <m:t> </m:t>
                    </m:r>
                    <m:r>
                      <m:rPr>
                        <m:nor/>
                      </m:rPr>
                      <a:rPr lang="en-US" b="0" i="0" dirty="0" smtClean="0">
                        <a:sym typeface="Symbol"/>
                      </a:rPr>
                      <m:t>of</m:t>
                    </m:r>
                    <m:r>
                      <m:rPr>
                        <m:nor/>
                      </m:rPr>
                      <a:rPr lang="en-US" dirty="0" smtClean="0">
                        <a:sym typeface="Symbol"/>
                      </a:rPr>
                      <m:t> </m:t>
                    </m:r>
                    <m:r>
                      <m:rPr>
                        <m:nor/>
                      </m:rPr>
                      <a:rPr lang="en-US" dirty="0" smtClean="0">
                        <a:solidFill>
                          <a:srgbClr val="FF0000"/>
                        </a:solidFill>
                        <a:sym typeface="Symbol"/>
                      </a:rPr>
                      <m:t>states</m:t>
                    </m:r>
                    <m:r>
                      <m:rPr>
                        <m:nor/>
                      </m:rPr>
                      <a:rPr lang="en-US" b="0" i="0" dirty="0" smtClean="0">
                        <a:solidFill>
                          <a:srgbClr val="FF0000"/>
                        </a:solidFill>
                        <a:sym typeface="Symbol"/>
                      </a:rPr>
                      <m:t> </m:t>
                    </m:r>
                  </m:oMath>
                </a14:m>
                <a:r>
                  <a:rPr lang="en-US" b="0" i="0" dirty="0" smtClean="0">
                    <a:solidFill>
                      <a:srgbClr val="FF0000"/>
                    </a:solidFill>
                    <a:sym typeface="Symbol"/>
                  </a:rPr>
                  <a:t/>
                </a:r>
                <a:br>
                  <a:rPr lang="en-US" b="0" i="0" dirty="0" smtClean="0">
                    <a:solidFill>
                      <a:srgbClr val="FF0000"/>
                    </a:solidFill>
                    <a:sym typeface="Symbol"/>
                  </a:rPr>
                </a:br>
                <a:r>
                  <a:rPr lang="en-US" b="0" i="0" dirty="0" smtClean="0">
                    <a:solidFill>
                      <a:srgbClr val="FF0000"/>
                    </a:solidFill>
                    <a:sym typeface="Symbol"/>
                  </a:rPr>
                  <a:t>   </a:t>
                </a:r>
                <a14:m>
                  <m:oMath xmlns:m="http://schemas.openxmlformats.org/officeDocument/2006/math">
                    <m:r>
                      <m:rPr>
                        <m:nor/>
                      </m:rPr>
                      <a:rPr lang="en-US" b="0" i="0" dirty="0" smtClean="0">
                        <a:solidFill>
                          <a:schemeClr val="tx1"/>
                        </a:solidFill>
                        <a:sym typeface="Symbol"/>
                      </a:rPr>
                      <m:t>P</m:t>
                    </m:r>
                    <m:r>
                      <m:rPr>
                        <m:nor/>
                      </m:rPr>
                      <a:rPr lang="en-US" b="0" i="0" dirty="0" smtClean="0">
                        <a:solidFill>
                          <a:schemeClr val="tx1"/>
                        </a:solidFill>
                        <a:sym typeface="Symbol"/>
                      </a:rPr>
                      <m:t>: </m:t>
                    </m:r>
                    <m:r>
                      <m:rPr>
                        <m:nor/>
                      </m:rPr>
                      <a:rPr lang="en-US" b="0" i="0" dirty="0" smtClean="0">
                        <a:solidFill>
                          <a:srgbClr val="FF0000"/>
                        </a:solidFill>
                        <a:sym typeface="Symbol"/>
                      </a:rPr>
                      <m:t>packets</m:t>
                    </m:r>
                  </m:oMath>
                </a14:m>
                <a:r>
                  <a:rPr lang="en-US" b="0" i="0" dirty="0" smtClean="0">
                    <a:solidFill>
                      <a:srgbClr val="FF0000"/>
                    </a:solidFill>
                    <a:sym typeface="Symbol"/>
                  </a:rPr>
                  <a:t/>
                </a:r>
                <a:br>
                  <a:rPr lang="en-US" b="0" i="0" dirty="0" smtClean="0">
                    <a:solidFill>
                      <a:srgbClr val="FF0000"/>
                    </a:solidFill>
                    <a:sym typeface="Symbol"/>
                  </a:rPr>
                </a:br>
                <a:r>
                  <a:rPr lang="en-US" b="0" i="0" dirty="0" smtClean="0">
                    <a:solidFill>
                      <a:srgbClr val="FF0000"/>
                    </a:solidFill>
                    <a:sym typeface="Symbol"/>
                  </a:rPr>
                  <a:t> </a:t>
                </a:r>
                <a14:m>
                  <m:oMath xmlns:m="http://schemas.openxmlformats.org/officeDocument/2006/math">
                    <m:r>
                      <a:rPr lang="en-US" b="0" i="0" dirty="0" smtClean="0">
                        <a:latin typeface="Cambria Math" panose="02040503050406030204" pitchFamily="18" charset="0"/>
                        <a:sym typeface="Symbol"/>
                      </a:rPr>
                      <m:t>  </m:t>
                    </m:r>
                    <m:r>
                      <m:rPr>
                        <m:nor/>
                      </m:rPr>
                      <a:rPr lang="en-US" dirty="0" smtClean="0">
                        <a:sym typeface="Symbol"/>
                      </a:rPr>
                      <m:t>s</m:t>
                    </m:r>
                    <m:r>
                      <m:rPr>
                        <m:nor/>
                      </m:rPr>
                      <a:rPr lang="en-US" baseline="-25000" dirty="0" smtClean="0">
                        <a:sym typeface="Symbol"/>
                      </a:rPr>
                      <m:t>0</m:t>
                    </m:r>
                    <m:r>
                      <m:rPr>
                        <m:nor/>
                      </m:rPr>
                      <a:rPr lang="en-US" dirty="0" smtClean="0">
                        <a:sym typeface="Symbol"/>
                      </a:rPr>
                      <m:t>  </m:t>
                    </m:r>
                    <m:r>
                      <m:rPr>
                        <m:nor/>
                      </m:rPr>
                      <a:rPr lang="en-US" dirty="0" smtClean="0">
                        <a:sym typeface="Symbol"/>
                      </a:rPr>
                      <m:t>S</m:t>
                    </m:r>
                    <m:r>
                      <m:rPr>
                        <m:nor/>
                      </m:rPr>
                      <a:rPr lang="en-US" b="0" i="0" dirty="0" smtClean="0">
                        <a:sym typeface="Symbol"/>
                      </a:rPr>
                      <m:t>:</m:t>
                    </m:r>
                    <m:r>
                      <m:rPr>
                        <m:nor/>
                      </m:rPr>
                      <a:rPr lang="en-US" dirty="0" smtClean="0">
                        <a:sym typeface="Symbol"/>
                      </a:rPr>
                      <m:t> </m:t>
                    </m:r>
                    <m:r>
                      <m:rPr>
                        <m:nor/>
                      </m:rPr>
                      <a:rPr lang="en-US" dirty="0" smtClean="0">
                        <a:sym typeface="Symbol"/>
                      </a:rPr>
                      <m:t>the</m:t>
                    </m:r>
                    <m:r>
                      <m:rPr>
                        <m:nor/>
                      </m:rPr>
                      <a:rPr lang="en-US" dirty="0" smtClean="0">
                        <a:sym typeface="Symbol"/>
                      </a:rPr>
                      <m:t> </m:t>
                    </m:r>
                    <m:r>
                      <m:rPr>
                        <m:nor/>
                      </m:rPr>
                      <a:rPr lang="en-US" dirty="0" smtClean="0">
                        <a:solidFill>
                          <a:srgbClr val="FF0000"/>
                        </a:solidFill>
                        <a:sym typeface="Symbol"/>
                      </a:rPr>
                      <m:t>initial</m:t>
                    </m:r>
                    <m:r>
                      <m:rPr>
                        <m:nor/>
                      </m:rPr>
                      <a:rPr lang="en-US" dirty="0" smtClean="0">
                        <a:sym typeface="Symbol"/>
                      </a:rPr>
                      <m:t> </m:t>
                    </m:r>
                    <m:r>
                      <m:rPr>
                        <m:nor/>
                      </m:rPr>
                      <a:rPr lang="en-US" dirty="0" smtClean="0">
                        <a:sym typeface="Symbol"/>
                      </a:rPr>
                      <m:t>state</m:t>
                    </m:r>
                  </m:oMath>
                </a14:m>
                <a:r>
                  <a:rPr lang="en-US" b="0" i="0" dirty="0" smtClean="0">
                    <a:sym typeface="Symbol"/>
                  </a:rPr>
                  <a:t/>
                </a:r>
                <a:br>
                  <a:rPr lang="en-US" b="0" i="0" dirty="0" smtClean="0">
                    <a:sym typeface="Symbol"/>
                  </a:rPr>
                </a:br>
                <a:r>
                  <a:rPr lang="en-US" b="0" i="0" dirty="0" smtClean="0">
                    <a:sym typeface="Symbol"/>
                  </a:rPr>
                  <a:t>  </a:t>
                </a:r>
                <a14:m>
                  <m:oMath xmlns:m="http://schemas.openxmlformats.org/officeDocument/2006/math">
                    <m:r>
                      <m:rPr>
                        <m:nor/>
                      </m:rPr>
                      <a:rPr lang="en-US" dirty="0" smtClean="0">
                        <a:sym typeface="Symbol"/>
                      </a:rPr>
                      <m:t>: </m:t>
                    </m:r>
                    <m:r>
                      <m:rPr>
                        <m:nor/>
                      </m:rPr>
                      <a:rPr lang="en-US" dirty="0" smtClean="0">
                        <a:sym typeface="Symbol"/>
                      </a:rPr>
                      <m:t>S</m:t>
                    </m:r>
                    <m:r>
                      <m:rPr>
                        <m:nor/>
                      </m:rPr>
                      <a:rPr lang="en-US" dirty="0" smtClean="0">
                        <a:sym typeface="Symbol"/>
                      </a:rPr>
                      <m:t>  </m:t>
                    </m:r>
                    <m:r>
                      <m:rPr>
                        <m:nor/>
                      </m:rPr>
                      <a:rPr lang="en-US" dirty="0" smtClean="0">
                        <a:sym typeface="Symbol"/>
                      </a:rPr>
                      <m:t>P</m:t>
                    </m:r>
                    <m:r>
                      <m:rPr>
                        <m:nor/>
                      </m:rPr>
                      <a:rPr lang="en-US" dirty="0" smtClean="0">
                        <a:sym typeface="Symbol"/>
                      </a:rPr>
                      <m:t>  2</m:t>
                    </m:r>
                    <m:r>
                      <m:rPr>
                        <m:nor/>
                      </m:rPr>
                      <a:rPr lang="en-US" baseline="30000" dirty="0" smtClean="0">
                        <a:sym typeface="Symbol"/>
                      </a:rPr>
                      <m:t>P</m:t>
                    </m:r>
                    <m:r>
                      <m:rPr>
                        <m:nor/>
                      </m:rPr>
                      <a:rPr lang="en-US" b="0" i="0" dirty="0" smtClean="0">
                        <a:sym typeface="Symbol"/>
                      </a:rPr>
                      <m:t>: </m:t>
                    </m:r>
                    <m:r>
                      <m:rPr>
                        <m:nor/>
                      </m:rPr>
                      <a:rPr lang="en-US" dirty="0" smtClean="0">
                        <a:solidFill>
                          <a:srgbClr val="FF0000"/>
                        </a:solidFill>
                        <a:sym typeface="Symbol"/>
                      </a:rPr>
                      <m:t>forwarding</m:t>
                    </m:r>
                    <m:r>
                      <m:rPr>
                        <m:nor/>
                      </m:rPr>
                      <a:rPr lang="en-US" dirty="0" smtClean="0">
                        <a:solidFill>
                          <a:srgbClr val="FF0000"/>
                        </a:solidFill>
                        <a:sym typeface="Symbol"/>
                      </a:rPr>
                      <m:t> </m:t>
                    </m:r>
                    <m:r>
                      <m:rPr>
                        <m:nor/>
                      </m:rPr>
                      <a:rPr lang="en-US" dirty="0" smtClean="0">
                        <a:solidFill>
                          <a:srgbClr val="FF0000"/>
                        </a:solidFill>
                        <a:sym typeface="Symbol"/>
                      </a:rPr>
                      <m:t>behavior</m:t>
                    </m:r>
                  </m:oMath>
                </a14:m>
                <a:endParaRPr lang="en-US" dirty="0" smtClean="0">
                  <a:solidFill>
                    <a:srgbClr val="FF0000"/>
                  </a:solidFill>
                  <a:sym typeface="Symbol"/>
                </a:endParaRPr>
              </a:p>
              <a:p>
                <a:pPr marL="342900" lvl="1" indent="0">
                  <a:buNone/>
                </a:pPr>
                <a:r>
                  <a:rPr lang="en-US" dirty="0" smtClean="0">
                    <a:sym typeface="Symbol"/>
                  </a:rPr>
                  <a:t> </a:t>
                </a:r>
                <a14:m>
                  <m:oMath xmlns:m="http://schemas.openxmlformats.org/officeDocument/2006/math">
                    <m:r>
                      <a:rPr lang="en-US" b="0" i="0" dirty="0" smtClean="0">
                        <a:latin typeface="Cambria Math" panose="02040503050406030204" pitchFamily="18" charset="0"/>
                        <a:sym typeface="Symbol"/>
                      </a:rPr>
                      <m:t>  </m:t>
                    </m:r>
                    <m:r>
                      <m:rPr>
                        <m:nor/>
                      </m:rPr>
                      <a:rPr lang="en-US" dirty="0" smtClean="0">
                        <a:sym typeface="Symbol"/>
                      </a:rPr>
                      <m:t>: </m:t>
                    </m:r>
                    <m:r>
                      <m:rPr>
                        <m:nor/>
                      </m:rPr>
                      <a:rPr lang="en-US" dirty="0" smtClean="0">
                        <a:sym typeface="Symbol"/>
                      </a:rPr>
                      <m:t>S</m:t>
                    </m:r>
                    <m:r>
                      <m:rPr>
                        <m:nor/>
                      </m:rPr>
                      <a:rPr lang="en-US" dirty="0" smtClean="0">
                        <a:sym typeface="Symbol"/>
                      </a:rPr>
                      <m:t>  </m:t>
                    </m:r>
                    <m:r>
                      <m:rPr>
                        <m:nor/>
                      </m:rPr>
                      <a:rPr lang="en-US" dirty="0" smtClean="0">
                        <a:sym typeface="Symbol"/>
                      </a:rPr>
                      <m:t>P</m:t>
                    </m:r>
                    <m:r>
                      <m:rPr>
                        <m:nor/>
                      </m:rPr>
                      <a:rPr lang="en-US" dirty="0" smtClean="0">
                        <a:sym typeface="Symbol"/>
                      </a:rPr>
                      <m:t>  2</m:t>
                    </m:r>
                    <m:r>
                      <m:rPr>
                        <m:nor/>
                      </m:rPr>
                      <a:rPr lang="en-US" baseline="30000" dirty="0" smtClean="0">
                        <a:sym typeface="Symbol"/>
                      </a:rPr>
                      <m:t>S</m:t>
                    </m:r>
                    <m:r>
                      <m:rPr>
                        <m:nor/>
                      </m:rPr>
                      <a:rPr lang="en-US" b="0" i="0" dirty="0" smtClean="0">
                        <a:sym typeface="Symbol"/>
                      </a:rPr>
                      <m:t>:</m:t>
                    </m:r>
                    <m:r>
                      <m:rPr>
                        <m:nor/>
                      </m:rPr>
                      <a:rPr lang="en-US" dirty="0" smtClean="0">
                        <a:sym typeface="Symbol"/>
                      </a:rPr>
                      <m:t> </m:t>
                    </m:r>
                    <m:r>
                      <m:rPr>
                        <m:nor/>
                      </m:rPr>
                      <a:rPr lang="en-US" dirty="0" smtClean="0">
                        <a:solidFill>
                          <a:srgbClr val="FF0000"/>
                        </a:solidFill>
                        <a:sym typeface="Symbol"/>
                      </a:rPr>
                      <m:t>next</m:t>
                    </m:r>
                    <m:r>
                      <m:rPr>
                        <m:nor/>
                      </m:rPr>
                      <a:rPr lang="en-US" dirty="0" smtClean="0">
                        <a:solidFill>
                          <a:srgbClr val="FF0000"/>
                        </a:solidFill>
                        <a:sym typeface="Symbol"/>
                      </a:rPr>
                      <m:t> </m:t>
                    </m:r>
                    <m:r>
                      <m:rPr>
                        <m:nor/>
                      </m:rPr>
                      <a:rPr lang="en-US" dirty="0" smtClean="0">
                        <a:solidFill>
                          <a:srgbClr val="FF0000"/>
                        </a:solidFill>
                        <a:sym typeface="Symbol"/>
                      </a:rPr>
                      <m:t>state</m:t>
                    </m:r>
                  </m:oMath>
                </a14:m>
                <a:endParaRPr lang="en-US" dirty="0" smtClean="0">
                  <a:sym typeface="Symbol"/>
                </a:endParaRPr>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r>
                  <a:rPr lang="en-US" dirty="0"/>
                  <a:t> </a:t>
                </a:r>
                <a:r>
                  <a:rPr lang="en-US" dirty="0" smtClean="0"/>
                  <a:t>  Stateless: S = {s0}</a:t>
                </a:r>
              </a:p>
              <a:p>
                <a:pPr marL="0" indent="0">
                  <a:buNone/>
                </a:pPr>
                <a:r>
                  <a:rPr lang="en-US" dirty="0" smtClean="0"/>
                  <a:t>   Increasing: </a:t>
                </a:r>
                <a14:m>
                  <m:oMath xmlns:m="http://schemas.openxmlformats.org/officeDocument/2006/math">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s</m:t>
                        </m:r>
                      </m:e>
                      <m:sup>
                        <m:r>
                          <a:rPr lang="en-US" b="0" i="0" smtClean="0">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rPr>
                      <m:t>𝛿</m:t>
                    </m:r>
                    <m:d>
                      <m:dPr>
                        <m:ctrlPr>
                          <a:rPr lang="en-US" b="0" i="1" smtClean="0">
                            <a:latin typeface="Cambria Math" panose="02040503050406030204" pitchFamily="18" charset="0"/>
                          </a:rPr>
                        </m:ctrlPr>
                      </m:dPr>
                      <m:e>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 </m:t>
                        </m:r>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 </m:t>
                        </m:r>
                        <m:r>
                          <a:rPr lang="en-US" b="0" i="1" smtClean="0">
                            <a:latin typeface="Cambria Math" panose="02040503050406030204" pitchFamily="18" charset="0"/>
                          </a:rPr>
                          <m:t>𝑝</m:t>
                        </m:r>
                      </m:e>
                    </m:d>
                  </m:oMath>
                </a14:m>
                <a:endParaRPr lang="en-US" dirty="0" smtClean="0"/>
              </a:p>
              <a:p>
                <a:pPr marL="0" indent="0">
                  <a:buNone/>
                </a:pPr>
                <a:r>
                  <a:rPr lang="en-US" dirty="0" smtClean="0"/>
                  <a:t>   Progressing: only </a:t>
                </a:r>
                <a14:m>
                  <m:oMath xmlns:m="http://schemas.openxmlformats.org/officeDocument/2006/math">
                    <m:r>
                      <m:rPr>
                        <m:nor/>
                      </m:rPr>
                      <a:rPr lang="en-US" dirty="0">
                        <a:sym typeface="Symbol"/>
                      </a:rPr>
                      <m:t></m:t>
                    </m:r>
                  </m:oMath>
                </a14:m>
                <a:r>
                  <a:rPr lang="en-US" dirty="0"/>
                  <a:t> </a:t>
                </a:r>
                <a:r>
                  <a:rPr lang="en-US" dirty="0" smtClean="0"/>
                  <a:t>loops are self-loops</a:t>
                </a:r>
              </a:p>
            </p:txBody>
          </p:sp>
        </mc:Choice>
        <mc:Fallback xmlns="">
          <p:sp>
            <p:nvSpPr>
              <p:cNvPr id="7" name="Content Placeholder 6"/>
              <p:cNvSpPr>
                <a:spLocks noGrp="1" noRot="1" noChangeAspect="1" noMove="1" noResize="1" noEditPoints="1" noAdjustHandles="1" noChangeArrowheads="1" noChangeShapeType="1" noTextEdit="1"/>
              </p:cNvSpPr>
              <p:nvPr>
                <p:ph sz="half" idx="1"/>
              </p:nvPr>
            </p:nvSpPr>
            <p:spPr>
              <a:xfrm>
                <a:off x="-103446" y="1933855"/>
                <a:ext cx="5516405" cy="4702820"/>
              </a:xfrm>
              <a:blipFill>
                <a:blip r:embed="rId3"/>
                <a:stretch>
                  <a:fillRect b="-907"/>
                </a:stretch>
              </a:blipFill>
            </p:spPr>
            <p:txBody>
              <a:bodyPr/>
              <a:lstStyle/>
              <a:p>
                <a:r>
                  <a:rPr lang="en-US">
                    <a:noFill/>
                  </a:rPr>
                  <a:t> </a:t>
                </a:r>
              </a:p>
            </p:txBody>
          </p:sp>
        </mc:Fallback>
      </mc:AlternateContent>
      <p:sp>
        <p:nvSpPr>
          <p:cNvPr id="5" name="Oval 4"/>
          <p:cNvSpPr/>
          <p:nvPr/>
        </p:nvSpPr>
        <p:spPr>
          <a:xfrm>
            <a:off x="3920836" y="1917122"/>
            <a:ext cx="5133953" cy="4220069"/>
          </a:xfrm>
          <a:prstGeom prst="ellipse">
            <a:avLst/>
          </a:prstGeom>
          <a:noFill/>
          <a:ln>
            <a:solidFill>
              <a:srgbClr val="0B9B8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rgbClr val="0B9B80"/>
              </a:solidFill>
            </a:endParaRPr>
          </a:p>
        </p:txBody>
      </p:sp>
      <p:sp>
        <p:nvSpPr>
          <p:cNvPr id="6" name="TextBox 5"/>
          <p:cNvSpPr txBox="1"/>
          <p:nvPr/>
        </p:nvSpPr>
        <p:spPr>
          <a:xfrm>
            <a:off x="5926295" y="1931176"/>
            <a:ext cx="1796954" cy="323165"/>
          </a:xfrm>
          <a:prstGeom prst="rect">
            <a:avLst/>
          </a:prstGeom>
          <a:noFill/>
        </p:spPr>
        <p:txBody>
          <a:bodyPr wrap="square" rtlCol="1">
            <a:spAutoFit/>
          </a:bodyPr>
          <a:lstStyle/>
          <a:p>
            <a:r>
              <a:rPr lang="en-US" sz="1500" dirty="0">
                <a:solidFill>
                  <a:srgbClr val="0B9B80"/>
                </a:solidFill>
              </a:rPr>
              <a:t>Arbitrary</a:t>
            </a:r>
          </a:p>
        </p:txBody>
      </p:sp>
      <p:grpSp>
        <p:nvGrpSpPr>
          <p:cNvPr id="3" name="Group 11"/>
          <p:cNvGrpSpPr/>
          <p:nvPr/>
        </p:nvGrpSpPr>
        <p:grpSpPr>
          <a:xfrm>
            <a:off x="4014332" y="2164303"/>
            <a:ext cx="4100741" cy="3669626"/>
            <a:chOff x="3352800" y="4495800"/>
            <a:chExt cx="2133600" cy="2057400"/>
          </a:xfrm>
        </p:grpSpPr>
        <p:sp>
          <p:nvSpPr>
            <p:cNvPr id="13" name="Oval 12"/>
            <p:cNvSpPr/>
            <p:nvPr/>
          </p:nvSpPr>
          <p:spPr>
            <a:xfrm>
              <a:off x="3352800" y="4495800"/>
              <a:ext cx="2133600" cy="2057400"/>
            </a:xfrm>
            <a:prstGeom prst="ellipse">
              <a:avLst/>
            </a:prstGeom>
            <a:noFill/>
            <a:ln>
              <a:solidFill>
                <a:srgbClr val="0B9B8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rgbClr val="0B9B80"/>
                </a:solidFill>
              </a:endParaRPr>
            </a:p>
          </p:txBody>
        </p:sp>
        <p:sp>
          <p:nvSpPr>
            <p:cNvPr id="14" name="TextBox 13"/>
            <p:cNvSpPr txBox="1"/>
            <p:nvPr/>
          </p:nvSpPr>
          <p:spPr>
            <a:xfrm>
              <a:off x="4116221" y="4555781"/>
              <a:ext cx="1066800" cy="195791"/>
            </a:xfrm>
            <a:prstGeom prst="rect">
              <a:avLst/>
            </a:prstGeom>
            <a:noFill/>
          </p:spPr>
          <p:txBody>
            <a:bodyPr wrap="square" rtlCol="1">
              <a:spAutoFit/>
            </a:bodyPr>
            <a:lstStyle/>
            <a:p>
              <a:r>
                <a:rPr lang="en-US" sz="1500" dirty="0">
                  <a:solidFill>
                    <a:srgbClr val="0B9B80"/>
                  </a:solidFill>
                </a:rPr>
                <a:t>Progressing</a:t>
              </a:r>
            </a:p>
          </p:txBody>
        </p:sp>
      </p:grpSp>
      <p:grpSp>
        <p:nvGrpSpPr>
          <p:cNvPr id="4" name="Group 14"/>
          <p:cNvGrpSpPr/>
          <p:nvPr/>
        </p:nvGrpSpPr>
        <p:grpSpPr>
          <a:xfrm>
            <a:off x="3968550" y="2654773"/>
            <a:ext cx="2165559" cy="2874540"/>
            <a:chOff x="3352800" y="4495800"/>
            <a:chExt cx="2133600" cy="2057400"/>
          </a:xfrm>
        </p:grpSpPr>
        <p:sp>
          <p:nvSpPr>
            <p:cNvPr id="16" name="Oval 15"/>
            <p:cNvSpPr/>
            <p:nvPr/>
          </p:nvSpPr>
          <p:spPr>
            <a:xfrm>
              <a:off x="3352800" y="4495800"/>
              <a:ext cx="2133600" cy="2057400"/>
            </a:xfrm>
            <a:prstGeom prst="ellipse">
              <a:avLst/>
            </a:prstGeom>
            <a:noFill/>
            <a:ln>
              <a:solidFill>
                <a:srgbClr val="0B9B8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rgbClr val="0B9B80"/>
                </a:solidFill>
              </a:endParaRPr>
            </a:p>
          </p:txBody>
        </p:sp>
        <p:sp>
          <p:nvSpPr>
            <p:cNvPr id="17" name="TextBox 16"/>
            <p:cNvSpPr txBox="1"/>
            <p:nvPr/>
          </p:nvSpPr>
          <p:spPr>
            <a:xfrm>
              <a:off x="3910084" y="4572000"/>
              <a:ext cx="1066800" cy="249946"/>
            </a:xfrm>
            <a:prstGeom prst="rect">
              <a:avLst/>
            </a:prstGeom>
            <a:noFill/>
          </p:spPr>
          <p:txBody>
            <a:bodyPr wrap="square" rtlCol="1">
              <a:spAutoFit/>
            </a:bodyPr>
            <a:lstStyle/>
            <a:p>
              <a:r>
                <a:rPr lang="en-US" sz="1500" dirty="0">
                  <a:solidFill>
                    <a:srgbClr val="0B9B80"/>
                  </a:solidFill>
                </a:rPr>
                <a:t>Increasing</a:t>
              </a:r>
            </a:p>
          </p:txBody>
        </p:sp>
      </p:grpSp>
      <p:sp>
        <p:nvSpPr>
          <p:cNvPr id="19" name="TextBox 18"/>
          <p:cNvSpPr txBox="1"/>
          <p:nvPr/>
        </p:nvSpPr>
        <p:spPr>
          <a:xfrm>
            <a:off x="4957278" y="4224848"/>
            <a:ext cx="645060" cy="369332"/>
          </a:xfrm>
          <a:prstGeom prst="rect">
            <a:avLst/>
          </a:prstGeom>
          <a:noFill/>
          <a:ln>
            <a:noFill/>
          </a:ln>
        </p:spPr>
        <p:txBody>
          <a:bodyPr wrap="square" rtlCol="1">
            <a:spAutoFit/>
          </a:bodyPr>
          <a:lstStyle/>
          <a:p>
            <a:r>
              <a:rPr lang="en-US" dirty="0" smtClean="0">
                <a:solidFill>
                  <a:schemeClr val="tx2"/>
                </a:solidFill>
              </a:rPr>
              <a:t>Nat</a:t>
            </a:r>
            <a:endParaRPr lang="en-US" dirty="0">
              <a:solidFill>
                <a:schemeClr val="tx2"/>
              </a:solidFill>
            </a:endParaRPr>
          </a:p>
        </p:txBody>
      </p:sp>
      <p:sp>
        <p:nvSpPr>
          <p:cNvPr id="21" name="TextBox 20"/>
          <p:cNvSpPr txBox="1"/>
          <p:nvPr/>
        </p:nvSpPr>
        <p:spPr>
          <a:xfrm>
            <a:off x="6141386" y="4336984"/>
            <a:ext cx="1390597" cy="646331"/>
          </a:xfrm>
          <a:prstGeom prst="rect">
            <a:avLst/>
          </a:prstGeom>
          <a:noFill/>
          <a:ln>
            <a:noFill/>
          </a:ln>
        </p:spPr>
        <p:txBody>
          <a:bodyPr wrap="square" rtlCol="1">
            <a:spAutoFit/>
          </a:bodyPr>
          <a:lstStyle/>
          <a:p>
            <a:r>
              <a:rPr lang="en-US" dirty="0">
                <a:solidFill>
                  <a:schemeClr val="tx2"/>
                </a:solidFill>
              </a:rPr>
              <a:t>Learning Switch</a:t>
            </a:r>
          </a:p>
        </p:txBody>
      </p:sp>
      <p:sp>
        <p:nvSpPr>
          <p:cNvPr id="22" name="TextBox 21"/>
          <p:cNvSpPr txBox="1"/>
          <p:nvPr/>
        </p:nvSpPr>
        <p:spPr>
          <a:xfrm>
            <a:off x="4572000" y="4919982"/>
            <a:ext cx="1318579" cy="369332"/>
          </a:xfrm>
          <a:prstGeom prst="rect">
            <a:avLst/>
          </a:prstGeom>
          <a:noFill/>
          <a:ln>
            <a:noFill/>
          </a:ln>
        </p:spPr>
        <p:txBody>
          <a:bodyPr wrap="square" rtlCol="1">
            <a:spAutoFit/>
          </a:bodyPr>
          <a:lstStyle/>
          <a:p>
            <a:r>
              <a:rPr lang="en-US" dirty="0">
                <a:solidFill>
                  <a:schemeClr val="tx2"/>
                </a:solidFill>
              </a:rPr>
              <a:t>Firewall</a:t>
            </a:r>
          </a:p>
        </p:txBody>
      </p:sp>
      <p:sp>
        <p:nvSpPr>
          <p:cNvPr id="23" name="TextBox 22"/>
          <p:cNvSpPr txBox="1"/>
          <p:nvPr/>
        </p:nvSpPr>
        <p:spPr>
          <a:xfrm>
            <a:off x="6296244" y="3593522"/>
            <a:ext cx="645060" cy="369332"/>
          </a:xfrm>
          <a:prstGeom prst="rect">
            <a:avLst/>
          </a:prstGeom>
          <a:noFill/>
          <a:ln>
            <a:noFill/>
          </a:ln>
        </p:spPr>
        <p:txBody>
          <a:bodyPr wrap="square" rtlCol="1">
            <a:spAutoFit/>
          </a:bodyPr>
          <a:lstStyle/>
          <a:p>
            <a:r>
              <a:rPr lang="en-US" dirty="0">
                <a:solidFill>
                  <a:schemeClr val="tx2"/>
                </a:solidFill>
              </a:rPr>
              <a:t>IDS</a:t>
            </a:r>
          </a:p>
        </p:txBody>
      </p:sp>
      <p:sp>
        <p:nvSpPr>
          <p:cNvPr id="24" name="TextBox 23"/>
          <p:cNvSpPr txBox="1"/>
          <p:nvPr/>
        </p:nvSpPr>
        <p:spPr>
          <a:xfrm>
            <a:off x="7186127" y="3710499"/>
            <a:ext cx="916335" cy="369332"/>
          </a:xfrm>
          <a:prstGeom prst="rect">
            <a:avLst/>
          </a:prstGeom>
          <a:noFill/>
          <a:ln>
            <a:noFill/>
          </a:ln>
        </p:spPr>
        <p:txBody>
          <a:bodyPr wrap="square" rtlCol="1">
            <a:spAutoFit/>
          </a:bodyPr>
          <a:lstStyle/>
          <a:p>
            <a:r>
              <a:rPr lang="en-US" dirty="0">
                <a:solidFill>
                  <a:schemeClr val="tx2"/>
                </a:solidFill>
              </a:rPr>
              <a:t>Cache</a:t>
            </a:r>
          </a:p>
        </p:txBody>
      </p:sp>
      <p:sp>
        <p:nvSpPr>
          <p:cNvPr id="26" name="TextBox 25"/>
          <p:cNvSpPr txBox="1"/>
          <p:nvPr/>
        </p:nvSpPr>
        <p:spPr>
          <a:xfrm>
            <a:off x="8018418" y="3593522"/>
            <a:ext cx="1173769" cy="646331"/>
          </a:xfrm>
          <a:prstGeom prst="rect">
            <a:avLst/>
          </a:prstGeom>
          <a:noFill/>
          <a:ln>
            <a:noFill/>
          </a:ln>
        </p:spPr>
        <p:txBody>
          <a:bodyPr wrap="square" rtlCol="1">
            <a:spAutoFit/>
          </a:bodyPr>
          <a:lstStyle/>
          <a:p>
            <a:r>
              <a:rPr lang="en-US" dirty="0">
                <a:solidFill>
                  <a:schemeClr val="tx2"/>
                </a:solidFill>
              </a:rPr>
              <a:t>Load Balancer</a:t>
            </a:r>
          </a:p>
        </p:txBody>
      </p:sp>
      <p:sp>
        <p:nvSpPr>
          <p:cNvPr id="25" name="TextBox 24"/>
          <p:cNvSpPr txBox="1"/>
          <p:nvPr/>
        </p:nvSpPr>
        <p:spPr>
          <a:xfrm>
            <a:off x="4498728" y="3580255"/>
            <a:ext cx="1161651" cy="369332"/>
          </a:xfrm>
          <a:prstGeom prst="rect">
            <a:avLst/>
          </a:prstGeom>
          <a:noFill/>
        </p:spPr>
        <p:txBody>
          <a:bodyPr wrap="square" rtlCol="0">
            <a:spAutoFit/>
          </a:bodyPr>
          <a:lstStyle/>
          <a:p>
            <a:r>
              <a:rPr lang="en-US" dirty="0"/>
              <a:t>Stateless</a:t>
            </a:r>
          </a:p>
        </p:txBody>
      </p:sp>
      <p:sp>
        <p:nvSpPr>
          <p:cNvPr id="27" name="Oval 26"/>
          <p:cNvSpPr/>
          <p:nvPr/>
        </p:nvSpPr>
        <p:spPr>
          <a:xfrm>
            <a:off x="4518637" y="3402487"/>
            <a:ext cx="1083701" cy="135908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rot="2293522">
            <a:off x="5291587" y="3211911"/>
            <a:ext cx="645060" cy="369332"/>
          </a:xfrm>
          <a:prstGeom prst="rect">
            <a:avLst/>
          </a:prstGeom>
          <a:noFill/>
          <a:ln>
            <a:solidFill>
              <a:srgbClr val="FF0000"/>
            </a:solidFill>
          </a:ln>
        </p:spPr>
        <p:txBody>
          <a:bodyPr wrap="square" rtlCol="0">
            <a:spAutoFit/>
          </a:bodyPr>
          <a:lstStyle/>
          <a:p>
            <a:pPr algn="ctr"/>
            <a:r>
              <a:rPr lang="en-US" i="1" dirty="0">
                <a:solidFill>
                  <a:srgbClr val="FF0000"/>
                </a:solidFill>
              </a:rPr>
              <a:t>P</a:t>
            </a:r>
          </a:p>
        </p:txBody>
      </p:sp>
      <p:sp>
        <p:nvSpPr>
          <p:cNvPr id="29" name="TextBox 28"/>
          <p:cNvSpPr txBox="1"/>
          <p:nvPr/>
        </p:nvSpPr>
        <p:spPr>
          <a:xfrm rot="1567658">
            <a:off x="6208684" y="2841211"/>
            <a:ext cx="1302057" cy="646331"/>
          </a:xfrm>
          <a:prstGeom prst="rect">
            <a:avLst/>
          </a:prstGeom>
          <a:noFill/>
          <a:ln>
            <a:solidFill>
              <a:srgbClr val="FF0000"/>
            </a:solidFill>
          </a:ln>
        </p:spPr>
        <p:txBody>
          <a:bodyPr wrap="square" rtlCol="0">
            <a:spAutoFit/>
          </a:bodyPr>
          <a:lstStyle/>
          <a:p>
            <a:pPr algn="ctr"/>
            <a:r>
              <a:rPr lang="en-US" i="1" dirty="0">
                <a:solidFill>
                  <a:srgbClr val="FF0000"/>
                </a:solidFill>
              </a:rPr>
              <a:t>co-NP Complete</a:t>
            </a:r>
          </a:p>
        </p:txBody>
      </p:sp>
      <p:sp>
        <p:nvSpPr>
          <p:cNvPr id="30" name="TextBox 29"/>
          <p:cNvSpPr txBox="1"/>
          <p:nvPr/>
        </p:nvSpPr>
        <p:spPr>
          <a:xfrm rot="2193226">
            <a:off x="7463225" y="2464317"/>
            <a:ext cx="1254198" cy="923330"/>
          </a:xfrm>
          <a:prstGeom prst="rect">
            <a:avLst/>
          </a:prstGeom>
          <a:noFill/>
          <a:ln>
            <a:solidFill>
              <a:srgbClr val="FF0000"/>
            </a:solidFill>
          </a:ln>
        </p:spPr>
        <p:txBody>
          <a:bodyPr wrap="square" rtlCol="0">
            <a:spAutoFit/>
          </a:bodyPr>
          <a:lstStyle/>
          <a:p>
            <a:pPr algn="ctr"/>
            <a:r>
              <a:rPr lang="en-US" i="1" dirty="0">
                <a:solidFill>
                  <a:srgbClr val="FF0000"/>
                </a:solidFill>
              </a:rPr>
              <a:t>EXP-Space Complete</a:t>
            </a:r>
          </a:p>
        </p:txBody>
      </p:sp>
    </p:spTree>
    <p:extLst>
      <p:ext uri="{BB962C8B-B14F-4D97-AF65-F5344CB8AC3E}">
        <p14:creationId xmlns:p14="http://schemas.microsoft.com/office/powerpoint/2010/main" val="645726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Lst>
  </p:timing>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Road Map</a:t>
            </a:r>
            <a:endParaRPr lang="en-US" dirty="0">
              <a:solidFill>
                <a:srgbClr val="002060"/>
              </a:solidFill>
            </a:endParaRPr>
          </a:p>
        </p:txBody>
      </p:sp>
      <p:sp>
        <p:nvSpPr>
          <p:cNvPr id="3" name="Content Placeholder 2"/>
          <p:cNvSpPr>
            <a:spLocks noGrp="1"/>
          </p:cNvSpPr>
          <p:nvPr>
            <p:ph idx="1"/>
          </p:nvPr>
        </p:nvSpPr>
        <p:spPr/>
        <p:txBody>
          <a:bodyPr/>
          <a:lstStyle/>
          <a:p>
            <a:r>
              <a:rPr lang="en-US" dirty="0" smtClean="0">
                <a:solidFill>
                  <a:schemeClr val="bg1">
                    <a:lumMod val="75000"/>
                  </a:schemeClr>
                </a:solidFill>
              </a:rPr>
              <a:t>Introduction to Formal Methods</a:t>
            </a:r>
          </a:p>
          <a:p>
            <a:r>
              <a:rPr lang="en-US" dirty="0" smtClean="0">
                <a:solidFill>
                  <a:schemeClr val="bg1">
                    <a:lumMod val="75000"/>
                  </a:schemeClr>
                </a:solidFill>
              </a:rPr>
              <a:t>Data Plane Verification</a:t>
            </a:r>
            <a:endParaRPr lang="en-US" dirty="0" smtClean="0">
              <a:solidFill>
                <a:srgbClr val="00B050"/>
              </a:solidFill>
            </a:endParaRPr>
          </a:p>
          <a:p>
            <a:r>
              <a:rPr lang="en-US" dirty="0" smtClean="0">
                <a:solidFill>
                  <a:srgbClr val="00B050"/>
                </a:solidFill>
              </a:rPr>
              <a:t>Control Plane Verification</a:t>
            </a:r>
          </a:p>
          <a:p>
            <a:r>
              <a:rPr lang="en-US" dirty="0">
                <a:solidFill>
                  <a:schemeClr val="bg1">
                    <a:lumMod val="75000"/>
                  </a:schemeClr>
                </a:solidFill>
              </a:rPr>
              <a:t>Data Plane </a:t>
            </a:r>
            <a:r>
              <a:rPr lang="en-US" dirty="0" smtClean="0">
                <a:solidFill>
                  <a:schemeClr val="bg1">
                    <a:lumMod val="75000"/>
                  </a:schemeClr>
                </a:solidFill>
              </a:rPr>
              <a:t>Testing</a:t>
            </a:r>
          </a:p>
          <a:p>
            <a:r>
              <a:rPr lang="en-US" dirty="0" smtClean="0">
                <a:solidFill>
                  <a:schemeClr val="bg1">
                    <a:lumMod val="75000"/>
                  </a:schemeClr>
                </a:solidFill>
              </a:rPr>
              <a:t>Control Plane Testing</a:t>
            </a:r>
          </a:p>
          <a:p>
            <a:r>
              <a:rPr lang="en-US" dirty="0" smtClean="0">
                <a:solidFill>
                  <a:schemeClr val="bg1">
                    <a:lumMod val="75000"/>
                  </a:schemeClr>
                </a:solidFill>
              </a:rPr>
              <a:t>Synthesis, Semantics</a:t>
            </a:r>
            <a:endParaRPr lang="en-US" dirty="0">
              <a:solidFill>
                <a:schemeClr val="bg1">
                  <a:lumMod val="75000"/>
                </a:schemeClr>
              </a:solidFill>
            </a:endParaRPr>
          </a:p>
          <a:p>
            <a:pPr marL="0" indent="0">
              <a:buNone/>
            </a:pPr>
            <a:r>
              <a:rPr lang="en-US" dirty="0" smtClean="0"/>
              <a:t>     </a:t>
            </a:r>
            <a:endParaRPr lang="en-US" dirty="0"/>
          </a:p>
          <a:p>
            <a:endParaRPr lang="en-US" dirty="0"/>
          </a:p>
          <a:p>
            <a:endParaRPr lang="en-US" dirty="0" smtClean="0"/>
          </a:p>
        </p:txBody>
      </p:sp>
    </p:spTree>
    <p:extLst>
      <p:ext uri="{BB962C8B-B14F-4D97-AF65-F5344CB8AC3E}">
        <p14:creationId xmlns:p14="http://schemas.microsoft.com/office/powerpoint/2010/main" val="33464760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CONTROL PLANE VERIFICATION</a:t>
            </a:r>
            <a:endParaRPr lang="en-US" dirty="0">
              <a:solidFill>
                <a:srgbClr val="FF0000"/>
              </a:solidFill>
            </a:endParaRPr>
          </a:p>
        </p:txBody>
      </p:sp>
      <p:sp>
        <p:nvSpPr>
          <p:cNvPr id="4" name="Content Placeholder 2"/>
          <p:cNvSpPr txBox="1">
            <a:spLocks/>
          </p:cNvSpPr>
          <p:nvPr/>
        </p:nvSpPr>
        <p:spPr bwMode="auto">
          <a:xfrm>
            <a:off x="457200" y="1943101"/>
            <a:ext cx="6972300" cy="19431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marL="0" indent="0" algn="l" rtl="0" fontAlgn="base">
              <a:spcBef>
                <a:spcPct val="20000"/>
              </a:spcBef>
              <a:spcAft>
                <a:spcPct val="0"/>
              </a:spcAft>
              <a:buFont typeface="Arial" charset="0"/>
              <a:buNone/>
              <a:defRPr sz="2000" kern="1200">
                <a:solidFill>
                  <a:schemeClr val="tx1">
                    <a:tint val="75000"/>
                  </a:schemeClr>
                </a:solidFill>
                <a:latin typeface="+mn-lt"/>
                <a:ea typeface="+mn-ea"/>
                <a:cs typeface="+mn-cs"/>
              </a:defRPr>
            </a:lvl1pPr>
            <a:lvl2pPr marL="457200" indent="0" algn="l" rtl="0" fontAlgn="base">
              <a:spcBef>
                <a:spcPct val="20000"/>
              </a:spcBef>
              <a:spcAft>
                <a:spcPct val="0"/>
              </a:spcAft>
              <a:buFont typeface="Arial" charset="0"/>
              <a:buNone/>
              <a:defRPr sz="1800" kern="1200">
                <a:solidFill>
                  <a:schemeClr val="tx1">
                    <a:tint val="75000"/>
                  </a:schemeClr>
                </a:solidFill>
                <a:latin typeface="+mn-lt"/>
                <a:ea typeface="+mn-ea"/>
                <a:cs typeface="+mn-cs"/>
              </a:defRPr>
            </a:lvl2pPr>
            <a:lvl3pPr marL="914400" indent="0" algn="l" rtl="0" fontAlgn="base">
              <a:spcBef>
                <a:spcPct val="20000"/>
              </a:spcBef>
              <a:spcAft>
                <a:spcPct val="0"/>
              </a:spcAft>
              <a:buFont typeface="Arial" charset="0"/>
              <a:buNone/>
              <a:defRPr sz="1600" kern="1200">
                <a:solidFill>
                  <a:schemeClr val="tx1">
                    <a:tint val="75000"/>
                  </a:schemeClr>
                </a:solidFill>
                <a:latin typeface="+mn-lt"/>
                <a:ea typeface="+mn-ea"/>
                <a:cs typeface="+mn-cs"/>
              </a:defRPr>
            </a:lvl3pPr>
            <a:lvl4pPr marL="1371600" indent="0" algn="l" rtl="0" fontAlgn="base">
              <a:spcBef>
                <a:spcPct val="20000"/>
              </a:spcBef>
              <a:spcAft>
                <a:spcPct val="0"/>
              </a:spcAft>
              <a:buFont typeface="Arial" charset="0"/>
              <a:buNone/>
              <a:defRPr sz="1400" kern="1200">
                <a:solidFill>
                  <a:schemeClr val="tx1">
                    <a:tint val="75000"/>
                  </a:schemeClr>
                </a:solidFill>
                <a:latin typeface="+mn-lt"/>
                <a:ea typeface="+mn-ea"/>
                <a:cs typeface="+mn-cs"/>
              </a:defRPr>
            </a:lvl4pPr>
            <a:lvl5pPr marL="1828800" indent="0" algn="l" rtl="0" fontAlgn="base">
              <a:spcBef>
                <a:spcPct val="20000"/>
              </a:spcBef>
              <a:spcAft>
                <a:spcPct val="0"/>
              </a:spcAft>
              <a:buFont typeface="Arial"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defTabSz="914400"/>
            <a:r>
              <a:rPr lang="en-US" sz="2400" dirty="0" smtClean="0">
                <a:solidFill>
                  <a:schemeClr val="bg1">
                    <a:lumMod val="75000"/>
                  </a:schemeClr>
                </a:solidFill>
              </a:rPr>
              <a:t>Introduction to Formal Methods</a:t>
            </a:r>
          </a:p>
          <a:p>
            <a:pPr defTabSz="914400"/>
            <a:r>
              <a:rPr lang="en-US" sz="2400" dirty="0" smtClean="0">
                <a:solidFill>
                  <a:schemeClr val="bg1">
                    <a:lumMod val="75000"/>
                  </a:schemeClr>
                </a:solidFill>
              </a:rPr>
              <a:t>Data Plane Verification</a:t>
            </a:r>
            <a:endParaRPr lang="en-US" sz="2400" dirty="0" smtClean="0">
              <a:solidFill>
                <a:srgbClr val="00B050"/>
              </a:solidFill>
            </a:endParaRPr>
          </a:p>
          <a:p>
            <a:pPr defTabSz="914400"/>
            <a:r>
              <a:rPr lang="en-US" sz="2400" dirty="0" smtClean="0">
                <a:solidFill>
                  <a:schemeClr val="bg1">
                    <a:lumMod val="75000"/>
                  </a:schemeClr>
                </a:solidFill>
              </a:rPr>
              <a:t>Data Plane Testing</a:t>
            </a:r>
          </a:p>
          <a:p>
            <a:pPr defTabSz="914400"/>
            <a:r>
              <a:rPr lang="en-US" sz="2400" dirty="0" smtClean="0">
                <a:solidFill>
                  <a:srgbClr val="FF0000"/>
                </a:solidFill>
              </a:rPr>
              <a:t>Control Plane Verification</a:t>
            </a:r>
          </a:p>
          <a:p>
            <a:pPr defTabSz="914400"/>
            <a:r>
              <a:rPr lang="en-US" sz="2400" dirty="0" smtClean="0">
                <a:solidFill>
                  <a:schemeClr val="bg1">
                    <a:lumMod val="75000"/>
                  </a:schemeClr>
                </a:solidFill>
              </a:rPr>
              <a:t>Control Plane Testing</a:t>
            </a:r>
          </a:p>
          <a:p>
            <a:pPr defTabSz="914400"/>
            <a:r>
              <a:rPr lang="en-US" sz="2400" dirty="0" smtClean="0">
                <a:solidFill>
                  <a:schemeClr val="bg1">
                    <a:lumMod val="75000"/>
                  </a:schemeClr>
                </a:solidFill>
              </a:rPr>
              <a:t>Synthesis, Semantics</a:t>
            </a:r>
          </a:p>
          <a:p>
            <a:pPr defTabSz="914400"/>
            <a:r>
              <a:rPr lang="en-US" dirty="0" smtClean="0"/>
              <a:t>     </a:t>
            </a:r>
          </a:p>
          <a:p>
            <a:pPr defTabSz="914400"/>
            <a:endParaRPr lang="en-US" dirty="0" smtClean="0"/>
          </a:p>
          <a:p>
            <a:pPr defTabSz="914400"/>
            <a:endParaRPr lang="en-US" dirty="0" smtClean="0"/>
          </a:p>
        </p:txBody>
      </p:sp>
    </p:spTree>
    <p:extLst>
      <p:ext uri="{BB962C8B-B14F-4D97-AF65-F5344CB8AC3E}">
        <p14:creationId xmlns:p14="http://schemas.microsoft.com/office/powerpoint/2010/main" val="175161902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rgbClr val="0070C0"/>
                </a:solidFill>
                <a:effectLst>
                  <a:outerShdw blurRad="38100" dist="38100" dir="2700000" algn="tl">
                    <a:srgbClr val="000000">
                      <a:alpha val="43137"/>
                    </a:srgbClr>
                  </a:outerShdw>
                </a:effectLst>
              </a:rPr>
              <a:t>Earlier Control Plane Work</a:t>
            </a:r>
            <a:endParaRPr lang="en-US" sz="4000" b="1"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364682" cy="4010891"/>
          </a:xfrm>
        </p:spPr>
        <p:txBody>
          <a:bodyPr/>
          <a:lstStyle/>
          <a:p>
            <a:r>
              <a:rPr lang="en-US" dirty="0" smtClean="0"/>
              <a:t>BGP Loops Possible </a:t>
            </a:r>
          </a:p>
          <a:p>
            <a:pPr lvl="1"/>
            <a:r>
              <a:rPr lang="en-US" dirty="0" smtClean="0"/>
              <a:t>[</a:t>
            </a:r>
            <a:r>
              <a:rPr lang="en-US" dirty="0" err="1" smtClean="0"/>
              <a:t>Govindan</a:t>
            </a:r>
            <a:r>
              <a:rPr lang="en-US" dirty="0" smtClean="0"/>
              <a:t>, Griffin-</a:t>
            </a:r>
            <a:r>
              <a:rPr lang="en-US" dirty="0" err="1" smtClean="0"/>
              <a:t>Wilfong</a:t>
            </a:r>
            <a:r>
              <a:rPr lang="en-US" dirty="0" smtClean="0"/>
              <a:t>]</a:t>
            </a:r>
          </a:p>
          <a:p>
            <a:r>
              <a:rPr lang="en-US" dirty="0" smtClean="0"/>
              <a:t>Sufficient Conditions for Avoiding Loops </a:t>
            </a:r>
          </a:p>
          <a:p>
            <a:pPr lvl="1"/>
            <a:r>
              <a:rPr lang="en-US" dirty="0" smtClean="0"/>
              <a:t>[Gao-Rexford]</a:t>
            </a:r>
          </a:p>
          <a:p>
            <a:r>
              <a:rPr lang="en-US" dirty="0" smtClean="0"/>
              <a:t>Route redistribution can cause loops </a:t>
            </a:r>
          </a:p>
          <a:p>
            <a:pPr lvl="1"/>
            <a:r>
              <a:rPr lang="en-US" dirty="0" smtClean="0"/>
              <a:t>[Le 2008]</a:t>
            </a:r>
          </a:p>
          <a:p>
            <a:pPr marL="0" indent="0">
              <a:buNone/>
            </a:pPr>
            <a:endParaRPr lang="en-US" dirty="0" smtClean="0"/>
          </a:p>
          <a:p>
            <a:pPr marL="0" indent="0">
              <a:buNone/>
            </a:pPr>
            <a:r>
              <a:rPr lang="en-US" dirty="0" smtClean="0"/>
              <a:t>But based on human analysis and proofs.  We now describe some tools for </a:t>
            </a:r>
            <a:r>
              <a:rPr lang="en-US" dirty="0" smtClean="0">
                <a:solidFill>
                  <a:srgbClr val="00B050"/>
                </a:solidFill>
              </a:rPr>
              <a:t>automated </a:t>
            </a:r>
            <a:r>
              <a:rPr lang="en-US" dirty="0" smtClean="0"/>
              <a:t>analysis</a:t>
            </a:r>
            <a:endParaRPr lang="en-US" dirty="0"/>
          </a:p>
        </p:txBody>
      </p:sp>
    </p:spTree>
    <p:extLst>
      <p:ext uri="{BB962C8B-B14F-4D97-AF65-F5344CB8AC3E}">
        <p14:creationId xmlns:p14="http://schemas.microsoft.com/office/powerpoint/2010/main" val="386309680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2273" y="299099"/>
            <a:ext cx="8229600" cy="1143000"/>
          </a:xfrm>
        </p:spPr>
        <p:txBody>
          <a:bodyPr/>
          <a:lstStyle/>
          <a:p>
            <a:r>
              <a:rPr lang="en-US" sz="4000" b="1" dirty="0" smtClean="0">
                <a:solidFill>
                  <a:srgbClr val="0070C0"/>
                </a:solidFill>
                <a:effectLst>
                  <a:outerShdw blurRad="38100" dist="38100" dir="2700000" algn="tl">
                    <a:srgbClr val="000000">
                      <a:alpha val="43137"/>
                    </a:srgbClr>
                  </a:outerShdw>
                </a:effectLst>
              </a:rPr>
              <a:t>Static Checking BGP </a:t>
            </a:r>
            <a:r>
              <a:rPr lang="en-US" sz="4000" b="1" dirty="0" err="1" smtClean="0">
                <a:solidFill>
                  <a:srgbClr val="0070C0"/>
                </a:solidFill>
                <a:effectLst>
                  <a:outerShdw blurRad="38100" dist="38100" dir="2700000" algn="tl">
                    <a:srgbClr val="000000">
                      <a:alpha val="43137"/>
                    </a:srgbClr>
                  </a:outerShdw>
                </a:effectLst>
              </a:rPr>
              <a:t>Configs</a:t>
            </a:r>
            <a:r>
              <a:rPr lang="en-US" sz="4000" b="1" dirty="0" smtClean="0">
                <a:solidFill>
                  <a:srgbClr val="0070C0"/>
                </a:solidFill>
                <a:effectLst>
                  <a:outerShdw blurRad="38100" dist="38100" dir="2700000" algn="tl">
                    <a:srgbClr val="000000">
                      <a:alpha val="43137"/>
                    </a:srgbClr>
                  </a:outerShdw>
                </a:effectLst>
              </a:rPr>
              <a:t>:</a:t>
            </a:r>
            <a:br>
              <a:rPr lang="en-US" sz="4000" b="1" dirty="0" smtClean="0">
                <a:solidFill>
                  <a:srgbClr val="0070C0"/>
                </a:solidFill>
                <a:effectLst>
                  <a:outerShdw blurRad="38100" dist="38100" dir="2700000" algn="tl">
                    <a:srgbClr val="000000">
                      <a:alpha val="43137"/>
                    </a:srgbClr>
                  </a:outerShdw>
                </a:effectLst>
              </a:rPr>
            </a:br>
            <a:r>
              <a:rPr lang="en-US" sz="4000" b="1" dirty="0" smtClean="0">
                <a:solidFill>
                  <a:srgbClr val="0070C0"/>
                </a:solidFill>
                <a:effectLst>
                  <a:outerShdw blurRad="38100" dist="38100" dir="2700000" algn="tl">
                    <a:srgbClr val="000000">
                      <a:alpha val="43137"/>
                    </a:srgbClr>
                  </a:outerShdw>
                </a:effectLst>
              </a:rPr>
              <a:t>RCC </a:t>
            </a:r>
            <a:r>
              <a:rPr lang="en-US" sz="4000" dirty="0" smtClean="0"/>
              <a:t>[</a:t>
            </a:r>
            <a:r>
              <a:rPr lang="en-US" sz="4000" dirty="0" err="1" smtClean="0"/>
              <a:t>Feamster</a:t>
            </a:r>
            <a:r>
              <a:rPr lang="en-US" sz="4000" dirty="0" smtClean="0"/>
              <a:t> 05]</a:t>
            </a:r>
            <a:endParaRPr lang="en-US" sz="4000" dirty="0"/>
          </a:p>
        </p:txBody>
      </p:sp>
      <p:sp>
        <p:nvSpPr>
          <p:cNvPr id="3" name="Content Placeholder 2"/>
          <p:cNvSpPr>
            <a:spLocks noGrp="1"/>
          </p:cNvSpPr>
          <p:nvPr>
            <p:ph idx="1"/>
          </p:nvPr>
        </p:nvSpPr>
        <p:spPr/>
        <p:txBody>
          <a:bodyPr/>
          <a:lstStyle/>
          <a:p>
            <a:r>
              <a:rPr lang="en-US" dirty="0" smtClean="0"/>
              <a:t>Checks BGP </a:t>
            </a:r>
            <a:r>
              <a:rPr lang="en-US" dirty="0" err="1" smtClean="0"/>
              <a:t>configs</a:t>
            </a:r>
            <a:r>
              <a:rPr lang="en-US" dirty="0" smtClean="0"/>
              <a:t> for path visibility, validity</a:t>
            </a:r>
          </a:p>
          <a:p>
            <a:r>
              <a:rPr lang="en-US" dirty="0" smtClean="0"/>
              <a:t>Example, route reflector configuration bugs</a:t>
            </a:r>
          </a:p>
          <a:p>
            <a:endParaRPr lang="en-US" dirty="0"/>
          </a:p>
        </p:txBody>
      </p:sp>
      <p:sp>
        <p:nvSpPr>
          <p:cNvPr id="4" name="Oval 3"/>
          <p:cNvSpPr/>
          <p:nvPr/>
        </p:nvSpPr>
        <p:spPr>
          <a:xfrm>
            <a:off x="1861358" y="4377344"/>
            <a:ext cx="498764" cy="4052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145078" y="5230784"/>
            <a:ext cx="498764" cy="4052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V="1">
            <a:off x="1494600" y="4782589"/>
            <a:ext cx="539940" cy="5075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2653838" y="5433406"/>
            <a:ext cx="498764" cy="4052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a:stCxn id="8" idx="1"/>
            <a:endCxn id="4" idx="4"/>
          </p:cNvCxnSpPr>
          <p:nvPr/>
        </p:nvCxnSpPr>
        <p:spPr>
          <a:xfrm flipH="1" flipV="1">
            <a:off x="2110740" y="4782589"/>
            <a:ext cx="616140" cy="7101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8" idx="6"/>
          </p:cNvCxnSpPr>
          <p:nvPr/>
        </p:nvCxnSpPr>
        <p:spPr>
          <a:xfrm flipV="1">
            <a:off x="3152602" y="5636028"/>
            <a:ext cx="1178869" cy="1"/>
          </a:xfrm>
          <a:prstGeom prst="line">
            <a:avLst/>
          </a:prstGeom>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4314153" y="5433406"/>
            <a:ext cx="498764" cy="4052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514032" y="5433405"/>
            <a:ext cx="498764" cy="4052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a:stCxn id="14" idx="2"/>
            <a:endCxn id="13" idx="6"/>
          </p:cNvCxnSpPr>
          <p:nvPr/>
        </p:nvCxnSpPr>
        <p:spPr>
          <a:xfrm flipH="1">
            <a:off x="4812917" y="5636028"/>
            <a:ext cx="701115"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2110740" y="3538639"/>
            <a:ext cx="0" cy="754726"/>
          </a:xfrm>
          <a:prstGeom prst="straightConnector1">
            <a:avLst/>
          </a:prstGeom>
          <a:ln>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2865120" y="5838650"/>
            <a:ext cx="0" cy="588127"/>
          </a:xfrm>
          <a:prstGeom prst="straightConnector1">
            <a:avLst/>
          </a:prstGeom>
          <a:ln>
            <a:prstDash val="dashDot"/>
            <a:tailEnd type="triangle"/>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344333" y="3146875"/>
            <a:ext cx="5668463" cy="597059"/>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Route r (not visible to all)</a:t>
            </a:r>
            <a:endParaRPr lang="en-US" sz="2800" dirty="0">
              <a:solidFill>
                <a:schemeClr val="tx1"/>
              </a:solidFill>
            </a:endParaRPr>
          </a:p>
        </p:txBody>
      </p:sp>
      <p:sp>
        <p:nvSpPr>
          <p:cNvPr id="26" name="Oval 25"/>
          <p:cNvSpPr/>
          <p:nvPr/>
        </p:nvSpPr>
        <p:spPr>
          <a:xfrm>
            <a:off x="702273" y="6269439"/>
            <a:ext cx="5668463" cy="597059"/>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Route s (visible to all)</a:t>
            </a:r>
            <a:endParaRPr lang="en-US" sz="2800" dirty="0">
              <a:solidFill>
                <a:schemeClr val="tx1"/>
              </a:solidFill>
            </a:endParaRPr>
          </a:p>
        </p:txBody>
      </p:sp>
    </p:spTree>
    <p:extLst>
      <p:ext uri="{BB962C8B-B14F-4D97-AF65-F5344CB8AC3E}">
        <p14:creationId xmlns:p14="http://schemas.microsoft.com/office/powerpoint/2010/main" val="423705387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67402" y="4754611"/>
            <a:ext cx="892166" cy="601472"/>
          </a:xfrm>
          <a:prstGeom prst="rect">
            <a:avLst/>
          </a:prstGeom>
        </p:spPr>
      </p:pic>
      <p:sp>
        <p:nvSpPr>
          <p:cNvPr id="2" name="Title 1"/>
          <p:cNvSpPr>
            <a:spLocks noGrp="1"/>
          </p:cNvSpPr>
          <p:nvPr>
            <p:ph type="title"/>
          </p:nvPr>
        </p:nvSpPr>
        <p:spPr>
          <a:xfrm>
            <a:off x="768927" y="332509"/>
            <a:ext cx="7055428" cy="776439"/>
          </a:xfrm>
        </p:spPr>
        <p:txBody>
          <a:bodyPr>
            <a:normAutofit/>
          </a:bodyPr>
          <a:lstStyle/>
          <a:p>
            <a:r>
              <a:rPr lang="en-US" sz="4000" b="1" dirty="0" smtClean="0">
                <a:solidFill>
                  <a:srgbClr val="0070C0"/>
                </a:solidFill>
                <a:effectLst>
                  <a:outerShdw blurRad="38100" dist="38100" dir="2700000" algn="tl">
                    <a:srgbClr val="000000">
                      <a:alpha val="43137"/>
                    </a:srgbClr>
                  </a:outerShdw>
                </a:effectLst>
              </a:rPr>
              <a:t>CP Tester: </a:t>
            </a:r>
            <a:r>
              <a:rPr lang="en-US" sz="4000" b="1" dirty="0" err="1" smtClean="0">
                <a:solidFill>
                  <a:srgbClr val="0070C0"/>
                </a:solidFill>
                <a:effectLst>
                  <a:outerShdw blurRad="38100" dist="38100" dir="2700000" algn="tl">
                    <a:srgbClr val="000000">
                      <a:alpha val="43137"/>
                    </a:srgbClr>
                  </a:outerShdw>
                </a:effectLst>
              </a:rPr>
              <a:t>BatFish</a:t>
            </a:r>
            <a:r>
              <a:rPr lang="en-US" sz="4000" b="1" dirty="0" smtClean="0">
                <a:solidFill>
                  <a:srgbClr val="0070C0"/>
                </a:solidFill>
                <a:effectLst>
                  <a:outerShdw blurRad="38100" dist="38100" dir="2700000" algn="tl">
                    <a:srgbClr val="000000">
                      <a:alpha val="43137"/>
                    </a:srgbClr>
                  </a:outerShdw>
                </a:effectLst>
              </a:rPr>
              <a:t>  </a:t>
            </a:r>
            <a:r>
              <a:rPr lang="en-US" sz="4000" dirty="0" smtClean="0"/>
              <a:t>[Fogel 15</a:t>
            </a:r>
            <a:r>
              <a:rPr lang="en-US" sz="4000" dirty="0"/>
              <a:t>]</a:t>
            </a:r>
          </a:p>
        </p:txBody>
      </p:sp>
      <p:sp>
        <p:nvSpPr>
          <p:cNvPr id="3" name="Content Placeholder 2"/>
          <p:cNvSpPr>
            <a:spLocks noGrp="1"/>
          </p:cNvSpPr>
          <p:nvPr>
            <p:ph idx="1"/>
          </p:nvPr>
        </p:nvSpPr>
        <p:spPr>
          <a:xfrm>
            <a:off x="1492930" y="988763"/>
            <a:ext cx="6326505" cy="3674745"/>
          </a:xfrm>
        </p:spPr>
        <p:txBody>
          <a:bodyPr>
            <a:normAutofit/>
          </a:bodyPr>
          <a:lstStyle/>
          <a:p>
            <a:pPr marL="0" lvl="1" indent="0">
              <a:buSzPct val="100000"/>
              <a:buNone/>
            </a:pPr>
            <a:r>
              <a:rPr lang="en-US" dirty="0" smtClean="0"/>
              <a:t>Check configuration sanity </a:t>
            </a:r>
            <a:r>
              <a:rPr lang="en-US" i="1" dirty="0" smtClean="0"/>
              <a:t>before</a:t>
            </a:r>
            <a:r>
              <a:rPr lang="en-US" dirty="0" smtClean="0"/>
              <a:t> applying to the network</a:t>
            </a:r>
          </a:p>
          <a:p>
            <a:pPr marL="557213" lvl="2" indent="-257175">
              <a:buSzPct val="100000"/>
            </a:pPr>
            <a:r>
              <a:rPr lang="en-US" dirty="0" smtClean="0"/>
              <a:t>Check safety in the presence of certain routing changes</a:t>
            </a:r>
          </a:p>
          <a:p>
            <a:pPr marL="557213" lvl="2" indent="-257175">
              <a:buSzPct val="100000"/>
            </a:pPr>
            <a:r>
              <a:rPr lang="en-US" dirty="0" smtClean="0"/>
              <a:t>Check back-ups are properly implemented</a:t>
            </a:r>
          </a:p>
          <a:p>
            <a:pPr marL="557213" lvl="2" indent="-257175">
              <a:buSzPct val="100000"/>
            </a:pPr>
            <a:r>
              <a:rPr lang="en-US" dirty="0" smtClean="0"/>
              <a:t>Abstractions: </a:t>
            </a:r>
            <a:r>
              <a:rPr lang="en-US" dirty="0" err="1" smtClean="0"/>
              <a:t>Datalog</a:t>
            </a:r>
            <a:r>
              <a:rPr lang="en-US" dirty="0" smtClean="0"/>
              <a:t> model, ignores race conditions</a:t>
            </a:r>
          </a:p>
        </p:txBody>
      </p:sp>
      <p:sp>
        <p:nvSpPr>
          <p:cNvPr id="6" name="Rounded Rectangle 5"/>
          <p:cNvSpPr/>
          <p:nvPr/>
        </p:nvSpPr>
        <p:spPr>
          <a:xfrm>
            <a:off x="1524542" y="3969728"/>
            <a:ext cx="1236242" cy="262838"/>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lgn="ctr" defTabSz="825500">
              <a:defRPr sz="5000">
                <a:solidFill>
                  <a:schemeClr val="lt1"/>
                </a:solidFill>
                <a:latin typeface="+mn-lt"/>
                <a:ea typeface="+mn-ea"/>
                <a:cs typeface="+mn-cs"/>
                <a:sym typeface="Helvetica Light"/>
              </a:defRPr>
            </a:lvl1pPr>
            <a:lvl2pPr indent="228600" algn="ctr" defTabSz="825500">
              <a:defRPr sz="5000">
                <a:solidFill>
                  <a:schemeClr val="lt1"/>
                </a:solidFill>
                <a:latin typeface="+mn-lt"/>
                <a:ea typeface="+mn-ea"/>
                <a:cs typeface="+mn-cs"/>
                <a:sym typeface="Helvetica Light"/>
              </a:defRPr>
            </a:lvl2pPr>
            <a:lvl3pPr indent="457200" algn="ctr" defTabSz="825500">
              <a:defRPr sz="5000">
                <a:solidFill>
                  <a:schemeClr val="lt1"/>
                </a:solidFill>
                <a:latin typeface="+mn-lt"/>
                <a:ea typeface="+mn-ea"/>
                <a:cs typeface="+mn-cs"/>
                <a:sym typeface="Helvetica Light"/>
              </a:defRPr>
            </a:lvl3pPr>
            <a:lvl4pPr indent="685800" algn="ctr" defTabSz="825500">
              <a:defRPr sz="5000">
                <a:solidFill>
                  <a:schemeClr val="lt1"/>
                </a:solidFill>
                <a:latin typeface="+mn-lt"/>
                <a:ea typeface="+mn-ea"/>
                <a:cs typeface="+mn-cs"/>
                <a:sym typeface="Helvetica Light"/>
              </a:defRPr>
            </a:lvl4pPr>
            <a:lvl5pPr indent="914400" algn="ctr" defTabSz="825500">
              <a:defRPr sz="5000">
                <a:solidFill>
                  <a:schemeClr val="lt1"/>
                </a:solidFill>
                <a:latin typeface="+mn-lt"/>
                <a:ea typeface="+mn-ea"/>
                <a:cs typeface="+mn-cs"/>
                <a:sym typeface="Helvetica Light"/>
              </a:defRPr>
            </a:lvl5pPr>
            <a:lvl6pPr indent="1143000" algn="ctr" defTabSz="825500">
              <a:defRPr sz="5000">
                <a:solidFill>
                  <a:schemeClr val="lt1"/>
                </a:solidFill>
                <a:latin typeface="+mn-lt"/>
                <a:ea typeface="+mn-ea"/>
                <a:cs typeface="+mn-cs"/>
                <a:sym typeface="Helvetica Light"/>
              </a:defRPr>
            </a:lvl6pPr>
            <a:lvl7pPr indent="1371600" algn="ctr" defTabSz="825500">
              <a:defRPr sz="5000">
                <a:solidFill>
                  <a:schemeClr val="lt1"/>
                </a:solidFill>
                <a:latin typeface="+mn-lt"/>
                <a:ea typeface="+mn-ea"/>
                <a:cs typeface="+mn-cs"/>
                <a:sym typeface="Helvetica Light"/>
              </a:defRPr>
            </a:lvl7pPr>
            <a:lvl8pPr indent="1600200" algn="ctr" defTabSz="825500">
              <a:defRPr sz="5000">
                <a:solidFill>
                  <a:schemeClr val="lt1"/>
                </a:solidFill>
                <a:latin typeface="+mn-lt"/>
                <a:ea typeface="+mn-ea"/>
                <a:cs typeface="+mn-cs"/>
                <a:sym typeface="Helvetica Light"/>
              </a:defRPr>
            </a:lvl8pPr>
            <a:lvl9pPr indent="1828800" algn="ctr" defTabSz="825500">
              <a:defRPr sz="5000">
                <a:solidFill>
                  <a:schemeClr val="lt1"/>
                </a:solidFill>
                <a:latin typeface="+mn-lt"/>
                <a:ea typeface="+mn-ea"/>
                <a:cs typeface="+mn-cs"/>
                <a:sym typeface="Helvetica Light"/>
              </a:defRPr>
            </a:lvl9pPr>
          </a:lstStyle>
          <a:p>
            <a:pPr algn="ctr"/>
            <a:r>
              <a:rPr lang="en-US" sz="1500" dirty="0" err="1">
                <a:solidFill>
                  <a:schemeClr val="tx1"/>
                </a:solidFill>
              </a:rPr>
              <a:t>Config</a:t>
            </a:r>
            <a:r>
              <a:rPr lang="en-US" sz="1500" dirty="0">
                <a:solidFill>
                  <a:schemeClr val="tx1"/>
                </a:solidFill>
              </a:rPr>
              <a:t> files</a:t>
            </a:r>
          </a:p>
        </p:txBody>
      </p:sp>
      <p:sp>
        <p:nvSpPr>
          <p:cNvPr id="8" name="Rounded Rectangle 7"/>
          <p:cNvSpPr/>
          <p:nvPr/>
        </p:nvSpPr>
        <p:spPr>
          <a:xfrm>
            <a:off x="4656183" y="3969729"/>
            <a:ext cx="1253729" cy="47988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lgn="ctr" defTabSz="825500">
              <a:defRPr sz="5000">
                <a:solidFill>
                  <a:schemeClr val="lt1"/>
                </a:solidFill>
                <a:latin typeface="+mn-lt"/>
                <a:ea typeface="+mn-ea"/>
                <a:cs typeface="+mn-cs"/>
                <a:sym typeface="Helvetica Light"/>
              </a:defRPr>
            </a:lvl1pPr>
            <a:lvl2pPr indent="228600" algn="ctr" defTabSz="825500">
              <a:defRPr sz="5000">
                <a:solidFill>
                  <a:schemeClr val="lt1"/>
                </a:solidFill>
                <a:latin typeface="+mn-lt"/>
                <a:ea typeface="+mn-ea"/>
                <a:cs typeface="+mn-cs"/>
                <a:sym typeface="Helvetica Light"/>
              </a:defRPr>
            </a:lvl2pPr>
            <a:lvl3pPr indent="457200" algn="ctr" defTabSz="825500">
              <a:defRPr sz="5000">
                <a:solidFill>
                  <a:schemeClr val="lt1"/>
                </a:solidFill>
                <a:latin typeface="+mn-lt"/>
                <a:ea typeface="+mn-ea"/>
                <a:cs typeface="+mn-cs"/>
                <a:sym typeface="Helvetica Light"/>
              </a:defRPr>
            </a:lvl3pPr>
            <a:lvl4pPr indent="685800" algn="ctr" defTabSz="825500">
              <a:defRPr sz="5000">
                <a:solidFill>
                  <a:schemeClr val="lt1"/>
                </a:solidFill>
                <a:latin typeface="+mn-lt"/>
                <a:ea typeface="+mn-ea"/>
                <a:cs typeface="+mn-cs"/>
                <a:sym typeface="Helvetica Light"/>
              </a:defRPr>
            </a:lvl4pPr>
            <a:lvl5pPr indent="914400" algn="ctr" defTabSz="825500">
              <a:defRPr sz="5000">
                <a:solidFill>
                  <a:schemeClr val="lt1"/>
                </a:solidFill>
                <a:latin typeface="+mn-lt"/>
                <a:ea typeface="+mn-ea"/>
                <a:cs typeface="+mn-cs"/>
                <a:sym typeface="Helvetica Light"/>
              </a:defRPr>
            </a:lvl5pPr>
            <a:lvl6pPr indent="1143000" algn="ctr" defTabSz="825500">
              <a:defRPr sz="5000">
                <a:solidFill>
                  <a:schemeClr val="lt1"/>
                </a:solidFill>
                <a:latin typeface="+mn-lt"/>
                <a:ea typeface="+mn-ea"/>
                <a:cs typeface="+mn-cs"/>
                <a:sym typeface="Helvetica Light"/>
              </a:defRPr>
            </a:lvl6pPr>
            <a:lvl7pPr indent="1371600" algn="ctr" defTabSz="825500">
              <a:defRPr sz="5000">
                <a:solidFill>
                  <a:schemeClr val="lt1"/>
                </a:solidFill>
                <a:latin typeface="+mn-lt"/>
                <a:ea typeface="+mn-ea"/>
                <a:cs typeface="+mn-cs"/>
                <a:sym typeface="Helvetica Light"/>
              </a:defRPr>
            </a:lvl7pPr>
            <a:lvl8pPr indent="1600200" algn="ctr" defTabSz="825500">
              <a:defRPr sz="5000">
                <a:solidFill>
                  <a:schemeClr val="lt1"/>
                </a:solidFill>
                <a:latin typeface="+mn-lt"/>
                <a:ea typeface="+mn-ea"/>
                <a:cs typeface="+mn-cs"/>
                <a:sym typeface="Helvetica Light"/>
              </a:defRPr>
            </a:lvl8pPr>
            <a:lvl9pPr indent="1828800" algn="ctr" defTabSz="825500">
              <a:defRPr sz="5000">
                <a:solidFill>
                  <a:schemeClr val="lt1"/>
                </a:solidFill>
                <a:latin typeface="+mn-lt"/>
                <a:ea typeface="+mn-ea"/>
                <a:cs typeface="+mn-cs"/>
                <a:sym typeface="Helvetica Light"/>
              </a:defRPr>
            </a:lvl9pPr>
          </a:lstStyle>
          <a:p>
            <a:pPr algn="ctr"/>
            <a:r>
              <a:rPr lang="en-US" sz="1500" dirty="0">
                <a:solidFill>
                  <a:schemeClr val="tx1"/>
                </a:solidFill>
              </a:rPr>
              <a:t>Control plane logic</a:t>
            </a:r>
          </a:p>
        </p:txBody>
      </p:sp>
      <p:sp>
        <p:nvSpPr>
          <p:cNvPr id="9" name="Rounded Rectangle 8"/>
          <p:cNvSpPr/>
          <p:nvPr/>
        </p:nvSpPr>
        <p:spPr>
          <a:xfrm>
            <a:off x="6413647" y="4799335"/>
            <a:ext cx="1179162" cy="520427"/>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lgn="ctr" defTabSz="825500">
              <a:defRPr sz="5000">
                <a:solidFill>
                  <a:schemeClr val="lt1"/>
                </a:solidFill>
                <a:latin typeface="+mn-lt"/>
                <a:ea typeface="+mn-ea"/>
                <a:cs typeface="+mn-cs"/>
                <a:sym typeface="Helvetica Light"/>
              </a:defRPr>
            </a:lvl1pPr>
            <a:lvl2pPr indent="228600" algn="ctr" defTabSz="825500">
              <a:defRPr sz="5000">
                <a:solidFill>
                  <a:schemeClr val="lt1"/>
                </a:solidFill>
                <a:latin typeface="+mn-lt"/>
                <a:ea typeface="+mn-ea"/>
                <a:cs typeface="+mn-cs"/>
                <a:sym typeface="Helvetica Light"/>
              </a:defRPr>
            </a:lvl2pPr>
            <a:lvl3pPr indent="457200" algn="ctr" defTabSz="825500">
              <a:defRPr sz="5000">
                <a:solidFill>
                  <a:schemeClr val="lt1"/>
                </a:solidFill>
                <a:latin typeface="+mn-lt"/>
                <a:ea typeface="+mn-ea"/>
                <a:cs typeface="+mn-cs"/>
                <a:sym typeface="Helvetica Light"/>
              </a:defRPr>
            </a:lvl3pPr>
            <a:lvl4pPr indent="685800" algn="ctr" defTabSz="825500">
              <a:defRPr sz="5000">
                <a:solidFill>
                  <a:schemeClr val="lt1"/>
                </a:solidFill>
                <a:latin typeface="+mn-lt"/>
                <a:ea typeface="+mn-ea"/>
                <a:cs typeface="+mn-cs"/>
                <a:sym typeface="Helvetica Light"/>
              </a:defRPr>
            </a:lvl4pPr>
            <a:lvl5pPr indent="914400" algn="ctr" defTabSz="825500">
              <a:defRPr sz="5000">
                <a:solidFill>
                  <a:schemeClr val="lt1"/>
                </a:solidFill>
                <a:latin typeface="+mn-lt"/>
                <a:ea typeface="+mn-ea"/>
                <a:cs typeface="+mn-cs"/>
                <a:sym typeface="Helvetica Light"/>
              </a:defRPr>
            </a:lvl5pPr>
            <a:lvl6pPr indent="1143000" algn="ctr" defTabSz="825500">
              <a:defRPr sz="5000">
                <a:solidFill>
                  <a:schemeClr val="lt1"/>
                </a:solidFill>
                <a:latin typeface="+mn-lt"/>
                <a:ea typeface="+mn-ea"/>
                <a:cs typeface="+mn-cs"/>
                <a:sym typeface="Helvetica Light"/>
              </a:defRPr>
            </a:lvl6pPr>
            <a:lvl7pPr indent="1371600" algn="ctr" defTabSz="825500">
              <a:defRPr sz="5000">
                <a:solidFill>
                  <a:schemeClr val="lt1"/>
                </a:solidFill>
                <a:latin typeface="+mn-lt"/>
                <a:ea typeface="+mn-ea"/>
                <a:cs typeface="+mn-cs"/>
                <a:sym typeface="Helvetica Light"/>
              </a:defRPr>
            </a:lvl7pPr>
            <a:lvl8pPr indent="1600200" algn="ctr" defTabSz="825500">
              <a:defRPr sz="5000">
                <a:solidFill>
                  <a:schemeClr val="lt1"/>
                </a:solidFill>
                <a:latin typeface="+mn-lt"/>
                <a:ea typeface="+mn-ea"/>
                <a:cs typeface="+mn-cs"/>
                <a:sym typeface="Helvetica Light"/>
              </a:defRPr>
            </a:lvl8pPr>
            <a:lvl9pPr indent="1828800" algn="ctr" defTabSz="825500">
              <a:defRPr sz="5000">
                <a:solidFill>
                  <a:schemeClr val="lt1"/>
                </a:solidFill>
                <a:latin typeface="+mn-lt"/>
                <a:ea typeface="+mn-ea"/>
                <a:cs typeface="+mn-cs"/>
                <a:sym typeface="Helvetica Light"/>
              </a:defRPr>
            </a:lvl9pPr>
          </a:lstStyle>
          <a:p>
            <a:pPr algn="ctr"/>
            <a:r>
              <a:rPr lang="en-US" sz="1500" dirty="0">
                <a:solidFill>
                  <a:schemeClr val="tx1"/>
                </a:solidFill>
              </a:rPr>
              <a:t>Data plane state</a:t>
            </a:r>
          </a:p>
        </p:txBody>
      </p:sp>
      <p:sp>
        <p:nvSpPr>
          <p:cNvPr id="10" name="Oval 9"/>
          <p:cNvSpPr/>
          <p:nvPr/>
        </p:nvSpPr>
        <p:spPr>
          <a:xfrm>
            <a:off x="3269043" y="4087442"/>
            <a:ext cx="991230" cy="23849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rPr>
              <a:t>Parser</a:t>
            </a:r>
          </a:p>
        </p:txBody>
      </p:sp>
      <p:sp>
        <p:nvSpPr>
          <p:cNvPr id="11" name="Oval 10"/>
          <p:cNvSpPr/>
          <p:nvPr/>
        </p:nvSpPr>
        <p:spPr>
          <a:xfrm>
            <a:off x="6407334" y="3987387"/>
            <a:ext cx="1186006" cy="442976"/>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rPr>
              <a:t>Logic solver</a:t>
            </a:r>
          </a:p>
        </p:txBody>
      </p:sp>
      <p:sp>
        <p:nvSpPr>
          <p:cNvPr id="12" name="Rounded Rectangle 11"/>
          <p:cNvSpPr/>
          <p:nvPr/>
        </p:nvSpPr>
        <p:spPr>
          <a:xfrm>
            <a:off x="4675810" y="5545836"/>
            <a:ext cx="1014843" cy="29618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lgn="ctr" defTabSz="825500">
              <a:defRPr sz="5000">
                <a:solidFill>
                  <a:schemeClr val="lt1"/>
                </a:solidFill>
                <a:latin typeface="+mn-lt"/>
                <a:ea typeface="+mn-ea"/>
                <a:cs typeface="+mn-cs"/>
                <a:sym typeface="Helvetica Light"/>
              </a:defRPr>
            </a:lvl1pPr>
            <a:lvl2pPr indent="228600" algn="ctr" defTabSz="825500">
              <a:defRPr sz="5000">
                <a:solidFill>
                  <a:schemeClr val="lt1"/>
                </a:solidFill>
                <a:latin typeface="+mn-lt"/>
                <a:ea typeface="+mn-ea"/>
                <a:cs typeface="+mn-cs"/>
                <a:sym typeface="Helvetica Light"/>
              </a:defRPr>
            </a:lvl2pPr>
            <a:lvl3pPr indent="457200" algn="ctr" defTabSz="825500">
              <a:defRPr sz="5000">
                <a:solidFill>
                  <a:schemeClr val="lt1"/>
                </a:solidFill>
                <a:latin typeface="+mn-lt"/>
                <a:ea typeface="+mn-ea"/>
                <a:cs typeface="+mn-cs"/>
                <a:sym typeface="Helvetica Light"/>
              </a:defRPr>
            </a:lvl3pPr>
            <a:lvl4pPr indent="685800" algn="ctr" defTabSz="825500">
              <a:defRPr sz="5000">
                <a:solidFill>
                  <a:schemeClr val="lt1"/>
                </a:solidFill>
                <a:latin typeface="+mn-lt"/>
                <a:ea typeface="+mn-ea"/>
                <a:cs typeface="+mn-cs"/>
                <a:sym typeface="Helvetica Light"/>
              </a:defRPr>
            </a:lvl4pPr>
            <a:lvl5pPr indent="914400" algn="ctr" defTabSz="825500">
              <a:defRPr sz="5000">
                <a:solidFill>
                  <a:schemeClr val="lt1"/>
                </a:solidFill>
                <a:latin typeface="+mn-lt"/>
                <a:ea typeface="+mn-ea"/>
                <a:cs typeface="+mn-cs"/>
                <a:sym typeface="Helvetica Light"/>
              </a:defRPr>
            </a:lvl5pPr>
            <a:lvl6pPr indent="1143000" algn="ctr" defTabSz="825500">
              <a:defRPr sz="5000">
                <a:solidFill>
                  <a:schemeClr val="lt1"/>
                </a:solidFill>
                <a:latin typeface="+mn-lt"/>
                <a:ea typeface="+mn-ea"/>
                <a:cs typeface="+mn-cs"/>
                <a:sym typeface="Helvetica Light"/>
              </a:defRPr>
            </a:lvl6pPr>
            <a:lvl7pPr indent="1371600" algn="ctr" defTabSz="825500">
              <a:defRPr sz="5000">
                <a:solidFill>
                  <a:schemeClr val="lt1"/>
                </a:solidFill>
                <a:latin typeface="+mn-lt"/>
                <a:ea typeface="+mn-ea"/>
                <a:cs typeface="+mn-cs"/>
                <a:sym typeface="Helvetica Light"/>
              </a:defRPr>
            </a:lvl7pPr>
            <a:lvl8pPr indent="1600200" algn="ctr" defTabSz="825500">
              <a:defRPr sz="5000">
                <a:solidFill>
                  <a:schemeClr val="lt1"/>
                </a:solidFill>
                <a:latin typeface="+mn-lt"/>
                <a:ea typeface="+mn-ea"/>
                <a:cs typeface="+mn-cs"/>
                <a:sym typeface="Helvetica Light"/>
              </a:defRPr>
            </a:lvl8pPr>
            <a:lvl9pPr indent="1828800" algn="ctr" defTabSz="825500">
              <a:defRPr sz="5000">
                <a:solidFill>
                  <a:schemeClr val="lt1"/>
                </a:solidFill>
                <a:latin typeface="+mn-lt"/>
                <a:ea typeface="+mn-ea"/>
                <a:cs typeface="+mn-cs"/>
                <a:sym typeface="Helvetica Light"/>
              </a:defRPr>
            </a:lvl9pPr>
          </a:lstStyle>
          <a:p>
            <a:pPr algn="ctr"/>
            <a:r>
              <a:rPr lang="en-US" sz="1500" dirty="0">
                <a:solidFill>
                  <a:schemeClr val="tx1"/>
                </a:solidFill>
              </a:rPr>
              <a:t>Query</a:t>
            </a:r>
          </a:p>
        </p:txBody>
      </p:sp>
      <p:sp>
        <p:nvSpPr>
          <p:cNvPr id="13" name="Oval 12"/>
          <p:cNvSpPr/>
          <p:nvPr/>
        </p:nvSpPr>
        <p:spPr>
          <a:xfrm>
            <a:off x="4656184" y="4830409"/>
            <a:ext cx="1050026" cy="47575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rPr>
              <a:t>Query solver</a:t>
            </a:r>
          </a:p>
        </p:txBody>
      </p:sp>
      <p:cxnSp>
        <p:nvCxnSpPr>
          <p:cNvPr id="15" name="Straight Arrow Connector 14"/>
          <p:cNvCxnSpPr>
            <a:stCxn id="6" idx="3"/>
            <a:endCxn id="10" idx="2"/>
          </p:cNvCxnSpPr>
          <p:nvPr/>
        </p:nvCxnSpPr>
        <p:spPr>
          <a:xfrm>
            <a:off x="2760784" y="4101147"/>
            <a:ext cx="508259" cy="10554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26" idx="3"/>
            <a:endCxn id="10" idx="2"/>
          </p:cNvCxnSpPr>
          <p:nvPr/>
        </p:nvCxnSpPr>
        <p:spPr>
          <a:xfrm flipV="1">
            <a:off x="2771622" y="4206691"/>
            <a:ext cx="497421" cy="24291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0" idx="6"/>
            <a:endCxn id="8" idx="1"/>
          </p:cNvCxnSpPr>
          <p:nvPr/>
        </p:nvCxnSpPr>
        <p:spPr>
          <a:xfrm>
            <a:off x="4260273" y="4206691"/>
            <a:ext cx="395910" cy="297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8" idx="3"/>
            <a:endCxn id="11" idx="2"/>
          </p:cNvCxnSpPr>
          <p:nvPr/>
        </p:nvCxnSpPr>
        <p:spPr>
          <a:xfrm flipV="1">
            <a:off x="5909912" y="4208875"/>
            <a:ext cx="497422" cy="79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1" idx="4"/>
            <a:endCxn id="9" idx="0"/>
          </p:cNvCxnSpPr>
          <p:nvPr/>
        </p:nvCxnSpPr>
        <p:spPr>
          <a:xfrm>
            <a:off x="7000337" y="4430363"/>
            <a:ext cx="2891" cy="36897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9" idx="1"/>
            <a:endCxn id="13" idx="6"/>
          </p:cNvCxnSpPr>
          <p:nvPr/>
        </p:nvCxnSpPr>
        <p:spPr>
          <a:xfrm flipH="1">
            <a:off x="5706210" y="5059549"/>
            <a:ext cx="707437" cy="873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2" idx="0"/>
            <a:endCxn id="13" idx="4"/>
          </p:cNvCxnSpPr>
          <p:nvPr/>
        </p:nvCxnSpPr>
        <p:spPr>
          <a:xfrm flipH="1" flipV="1">
            <a:off x="5181198" y="5306162"/>
            <a:ext cx="2035" cy="23967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8" idx="2"/>
            <a:endCxn id="13" idx="0"/>
          </p:cNvCxnSpPr>
          <p:nvPr/>
        </p:nvCxnSpPr>
        <p:spPr>
          <a:xfrm flipH="1">
            <a:off x="5181197" y="4449609"/>
            <a:ext cx="101851" cy="3808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3" idx="2"/>
            <a:endCxn id="24" idx="3"/>
          </p:cNvCxnSpPr>
          <p:nvPr/>
        </p:nvCxnSpPr>
        <p:spPr>
          <a:xfrm flipH="1" flipV="1">
            <a:off x="3959567" y="5055347"/>
            <a:ext cx="696617" cy="1294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Rounded Rectangle 24"/>
          <p:cNvSpPr/>
          <p:nvPr/>
        </p:nvSpPr>
        <p:spPr>
          <a:xfrm>
            <a:off x="2926144" y="5251975"/>
            <a:ext cx="1222619" cy="29386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lgn="ctr" defTabSz="825500">
              <a:defRPr sz="5000">
                <a:solidFill>
                  <a:schemeClr val="lt1"/>
                </a:solidFill>
                <a:latin typeface="+mn-lt"/>
                <a:ea typeface="+mn-ea"/>
                <a:cs typeface="+mn-cs"/>
                <a:sym typeface="Helvetica Light"/>
              </a:defRPr>
            </a:lvl1pPr>
            <a:lvl2pPr indent="228600" algn="ctr" defTabSz="825500">
              <a:defRPr sz="5000">
                <a:solidFill>
                  <a:schemeClr val="lt1"/>
                </a:solidFill>
                <a:latin typeface="+mn-lt"/>
                <a:ea typeface="+mn-ea"/>
                <a:cs typeface="+mn-cs"/>
                <a:sym typeface="Helvetica Light"/>
              </a:defRPr>
            </a:lvl2pPr>
            <a:lvl3pPr indent="457200" algn="ctr" defTabSz="825500">
              <a:defRPr sz="5000">
                <a:solidFill>
                  <a:schemeClr val="lt1"/>
                </a:solidFill>
                <a:latin typeface="+mn-lt"/>
                <a:ea typeface="+mn-ea"/>
                <a:cs typeface="+mn-cs"/>
                <a:sym typeface="Helvetica Light"/>
              </a:defRPr>
            </a:lvl3pPr>
            <a:lvl4pPr indent="685800" algn="ctr" defTabSz="825500">
              <a:defRPr sz="5000">
                <a:solidFill>
                  <a:schemeClr val="lt1"/>
                </a:solidFill>
                <a:latin typeface="+mn-lt"/>
                <a:ea typeface="+mn-ea"/>
                <a:cs typeface="+mn-cs"/>
                <a:sym typeface="Helvetica Light"/>
              </a:defRPr>
            </a:lvl4pPr>
            <a:lvl5pPr indent="914400" algn="ctr" defTabSz="825500">
              <a:defRPr sz="5000">
                <a:solidFill>
                  <a:schemeClr val="lt1"/>
                </a:solidFill>
                <a:latin typeface="+mn-lt"/>
                <a:ea typeface="+mn-ea"/>
                <a:cs typeface="+mn-cs"/>
                <a:sym typeface="Helvetica Light"/>
              </a:defRPr>
            </a:lvl5pPr>
            <a:lvl6pPr indent="1143000" algn="ctr" defTabSz="825500">
              <a:defRPr sz="5000">
                <a:solidFill>
                  <a:schemeClr val="lt1"/>
                </a:solidFill>
                <a:latin typeface="+mn-lt"/>
                <a:ea typeface="+mn-ea"/>
                <a:cs typeface="+mn-cs"/>
                <a:sym typeface="Helvetica Light"/>
              </a:defRPr>
            </a:lvl6pPr>
            <a:lvl7pPr indent="1371600" algn="ctr" defTabSz="825500">
              <a:defRPr sz="5000">
                <a:solidFill>
                  <a:schemeClr val="lt1"/>
                </a:solidFill>
                <a:latin typeface="+mn-lt"/>
                <a:ea typeface="+mn-ea"/>
                <a:cs typeface="+mn-cs"/>
                <a:sym typeface="Helvetica Light"/>
              </a:defRPr>
            </a:lvl7pPr>
            <a:lvl8pPr indent="1600200" algn="ctr" defTabSz="825500">
              <a:defRPr sz="5000">
                <a:solidFill>
                  <a:schemeClr val="lt1"/>
                </a:solidFill>
                <a:latin typeface="+mn-lt"/>
                <a:ea typeface="+mn-ea"/>
                <a:cs typeface="+mn-cs"/>
                <a:sym typeface="Helvetica Light"/>
              </a:defRPr>
            </a:lvl8pPr>
            <a:lvl9pPr indent="1828800" algn="ctr" defTabSz="825500">
              <a:defRPr sz="5000">
                <a:solidFill>
                  <a:schemeClr val="lt1"/>
                </a:solidFill>
                <a:latin typeface="+mn-lt"/>
                <a:ea typeface="+mn-ea"/>
                <a:cs typeface="+mn-cs"/>
                <a:sym typeface="Helvetica Light"/>
              </a:defRPr>
            </a:lvl9pPr>
          </a:lstStyle>
          <a:p>
            <a:pPr algn="ctr"/>
            <a:r>
              <a:rPr lang="en-US" sz="1500" dirty="0">
                <a:solidFill>
                  <a:schemeClr val="tx1"/>
                </a:solidFill>
              </a:rPr>
              <a:t>Provenance</a:t>
            </a:r>
          </a:p>
        </p:txBody>
      </p:sp>
      <p:sp>
        <p:nvSpPr>
          <p:cNvPr id="26" name="Rounded Rectangle 25"/>
          <p:cNvSpPr/>
          <p:nvPr/>
        </p:nvSpPr>
        <p:spPr>
          <a:xfrm>
            <a:off x="1524542" y="4325939"/>
            <a:ext cx="1247080" cy="247337"/>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lgn="ctr" defTabSz="825500">
              <a:defRPr sz="5000">
                <a:solidFill>
                  <a:schemeClr val="lt1"/>
                </a:solidFill>
                <a:latin typeface="+mn-lt"/>
                <a:ea typeface="+mn-ea"/>
                <a:cs typeface="+mn-cs"/>
                <a:sym typeface="Helvetica Light"/>
              </a:defRPr>
            </a:lvl1pPr>
            <a:lvl2pPr indent="228600" algn="ctr" defTabSz="825500">
              <a:defRPr sz="5000">
                <a:solidFill>
                  <a:schemeClr val="lt1"/>
                </a:solidFill>
                <a:latin typeface="+mn-lt"/>
                <a:ea typeface="+mn-ea"/>
                <a:cs typeface="+mn-cs"/>
                <a:sym typeface="Helvetica Light"/>
              </a:defRPr>
            </a:lvl2pPr>
            <a:lvl3pPr indent="457200" algn="ctr" defTabSz="825500">
              <a:defRPr sz="5000">
                <a:solidFill>
                  <a:schemeClr val="lt1"/>
                </a:solidFill>
                <a:latin typeface="+mn-lt"/>
                <a:ea typeface="+mn-ea"/>
                <a:cs typeface="+mn-cs"/>
                <a:sym typeface="Helvetica Light"/>
              </a:defRPr>
            </a:lvl3pPr>
            <a:lvl4pPr indent="685800" algn="ctr" defTabSz="825500">
              <a:defRPr sz="5000">
                <a:solidFill>
                  <a:schemeClr val="lt1"/>
                </a:solidFill>
                <a:latin typeface="+mn-lt"/>
                <a:ea typeface="+mn-ea"/>
                <a:cs typeface="+mn-cs"/>
                <a:sym typeface="Helvetica Light"/>
              </a:defRPr>
            </a:lvl4pPr>
            <a:lvl5pPr indent="914400" algn="ctr" defTabSz="825500">
              <a:defRPr sz="5000">
                <a:solidFill>
                  <a:schemeClr val="lt1"/>
                </a:solidFill>
                <a:latin typeface="+mn-lt"/>
                <a:ea typeface="+mn-ea"/>
                <a:cs typeface="+mn-cs"/>
                <a:sym typeface="Helvetica Light"/>
              </a:defRPr>
            </a:lvl5pPr>
            <a:lvl6pPr indent="1143000" algn="ctr" defTabSz="825500">
              <a:defRPr sz="5000">
                <a:solidFill>
                  <a:schemeClr val="lt1"/>
                </a:solidFill>
                <a:latin typeface="+mn-lt"/>
                <a:ea typeface="+mn-ea"/>
                <a:cs typeface="+mn-cs"/>
                <a:sym typeface="Helvetica Light"/>
              </a:defRPr>
            </a:lvl6pPr>
            <a:lvl7pPr indent="1371600" algn="ctr" defTabSz="825500">
              <a:defRPr sz="5000">
                <a:solidFill>
                  <a:schemeClr val="lt1"/>
                </a:solidFill>
                <a:latin typeface="+mn-lt"/>
                <a:ea typeface="+mn-ea"/>
                <a:cs typeface="+mn-cs"/>
                <a:sym typeface="Helvetica Light"/>
              </a:defRPr>
            </a:lvl7pPr>
            <a:lvl8pPr indent="1600200" algn="ctr" defTabSz="825500">
              <a:defRPr sz="5000">
                <a:solidFill>
                  <a:schemeClr val="lt1"/>
                </a:solidFill>
                <a:latin typeface="+mn-lt"/>
                <a:ea typeface="+mn-ea"/>
                <a:cs typeface="+mn-cs"/>
                <a:sym typeface="Helvetica Light"/>
              </a:defRPr>
            </a:lvl8pPr>
            <a:lvl9pPr indent="1828800" algn="ctr" defTabSz="825500">
              <a:defRPr sz="5000">
                <a:solidFill>
                  <a:schemeClr val="lt1"/>
                </a:solidFill>
                <a:latin typeface="+mn-lt"/>
                <a:ea typeface="+mn-ea"/>
                <a:cs typeface="+mn-cs"/>
                <a:sym typeface="Helvetica Light"/>
              </a:defRPr>
            </a:lvl9pPr>
          </a:lstStyle>
          <a:p>
            <a:pPr algn="ctr"/>
            <a:r>
              <a:rPr lang="en-US" sz="1500" dirty="0">
                <a:solidFill>
                  <a:schemeClr val="tx1"/>
                </a:solidFill>
              </a:rPr>
              <a:t>Environment</a:t>
            </a:r>
          </a:p>
        </p:txBody>
      </p:sp>
    </p:spTree>
    <p:extLst>
      <p:ext uri="{BB962C8B-B14F-4D97-AF65-F5344CB8AC3E}">
        <p14:creationId xmlns:p14="http://schemas.microsoft.com/office/powerpoint/2010/main" val="8742838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25" grpId="0" animBg="1"/>
      <p:bldP spid="26"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err="1" smtClean="0">
                <a:solidFill>
                  <a:srgbClr val="0070C0"/>
                </a:solidFill>
                <a:effectLst>
                  <a:outerShdw blurRad="38100" dist="38100" dir="2700000" algn="tl">
                    <a:srgbClr val="000000">
                      <a:alpha val="43137"/>
                    </a:srgbClr>
                  </a:outerShdw>
                </a:effectLst>
              </a:rPr>
              <a:t>VeriCon</a:t>
            </a:r>
            <a:r>
              <a:rPr lang="en-US" sz="4000" b="1" dirty="0">
                <a:solidFill>
                  <a:srgbClr val="0070C0"/>
                </a:solidFill>
                <a:effectLst>
                  <a:outerShdw blurRad="38100" dist="38100" dir="2700000" algn="tl">
                    <a:srgbClr val="000000">
                      <a:alpha val="43137"/>
                    </a:srgbClr>
                  </a:outerShdw>
                </a:effectLst>
              </a:rPr>
              <a:t> </a:t>
            </a:r>
            <a:r>
              <a:rPr lang="en-US" sz="4000" dirty="0" smtClean="0"/>
              <a:t>[Ball 14]</a:t>
            </a:r>
            <a:endParaRPr lang="en-US" sz="4000" dirty="0"/>
          </a:p>
        </p:txBody>
      </p:sp>
      <p:sp>
        <p:nvSpPr>
          <p:cNvPr id="3" name="Content Placeholder 2"/>
          <p:cNvSpPr>
            <a:spLocks noGrp="1"/>
          </p:cNvSpPr>
          <p:nvPr>
            <p:ph idx="1"/>
          </p:nvPr>
        </p:nvSpPr>
        <p:spPr/>
        <p:txBody>
          <a:bodyPr/>
          <a:lstStyle/>
          <a:p>
            <a:r>
              <a:rPr lang="en-US" dirty="0" smtClean="0"/>
              <a:t>Works for infinite state systems.  All networks that meet network invariants</a:t>
            </a:r>
          </a:p>
          <a:p>
            <a:r>
              <a:rPr lang="en-US" dirty="0" smtClean="0"/>
              <a:t>Works only for safety properties</a:t>
            </a:r>
          </a:p>
          <a:p>
            <a:r>
              <a:rPr lang="en-US" dirty="0" smtClean="0"/>
              <a:t>Needs auxiliary invariants for proof </a:t>
            </a:r>
          </a:p>
          <a:p>
            <a:pPr lvl="1"/>
            <a:r>
              <a:rPr lang="en-US" dirty="0" smtClean="0"/>
              <a:t>but system uses weakest preconditions to supply hints</a:t>
            </a:r>
          </a:p>
        </p:txBody>
      </p:sp>
    </p:spTree>
    <p:extLst>
      <p:ext uri="{BB962C8B-B14F-4D97-AF65-F5344CB8AC3E}">
        <p14:creationId xmlns:p14="http://schemas.microsoft.com/office/powerpoint/2010/main" val="160673514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b="1" dirty="0" smtClean="0">
                <a:solidFill>
                  <a:srgbClr val="619BE1"/>
                </a:solidFill>
                <a:effectLst>
                  <a:outerShdw blurRad="38100" dist="38100" dir="2700000" algn="tl">
                    <a:srgbClr val="000000">
                      <a:alpha val="43137"/>
                    </a:srgbClr>
                  </a:outerShdw>
                </a:effectLst>
              </a:rPr>
              <a:t>SDN Control Programs Proved</a:t>
            </a:r>
            <a:endParaRPr lang="en-US" sz="4000" b="1" dirty="0">
              <a:solidFill>
                <a:srgbClr val="619BE1"/>
              </a:solidFill>
              <a:effectLst>
                <a:outerShdw blurRad="38100" dist="38100" dir="2700000" algn="tl">
                  <a:srgbClr val="000000">
                    <a:alpha val="43137"/>
                  </a:srgbClr>
                </a:outerShdw>
              </a:effectLst>
            </a:endParaRPr>
          </a:p>
        </p:txBody>
      </p:sp>
      <p:graphicFrame>
        <p:nvGraphicFramePr>
          <p:cNvPr id="4" name="Table 3"/>
          <p:cNvGraphicFramePr>
            <a:graphicFrameLocks noGrp="1"/>
          </p:cNvGraphicFramePr>
          <p:nvPr>
            <p:extLst>
              <p:ext uri="{D42A27DB-BD31-4B8C-83A1-F6EECF244321}">
                <p14:modId xmlns:p14="http://schemas.microsoft.com/office/powerpoint/2010/main" val="3696530397"/>
              </p:ext>
            </p:extLst>
          </p:nvPr>
        </p:nvGraphicFramePr>
        <p:xfrm>
          <a:off x="949407" y="1624151"/>
          <a:ext cx="7245186" cy="4383398"/>
        </p:xfrm>
        <a:graphic>
          <a:graphicData uri="http://schemas.openxmlformats.org/drawingml/2006/table">
            <a:tbl>
              <a:tblPr firstRow="1" bandRow="1">
                <a:tableStyleId>{5C22544A-7EE6-4342-B048-85BDC9FD1C3A}</a:tableStyleId>
              </a:tblPr>
              <a:tblGrid>
                <a:gridCol w="1620636">
                  <a:extLst>
                    <a:ext uri="{9D8B030D-6E8A-4147-A177-3AD203B41FA5}">
                      <a16:colId xmlns:a16="http://schemas.microsoft.com/office/drawing/2014/main" val="20000"/>
                    </a:ext>
                  </a:extLst>
                </a:gridCol>
                <a:gridCol w="5624550">
                  <a:extLst>
                    <a:ext uri="{9D8B030D-6E8A-4147-A177-3AD203B41FA5}">
                      <a16:colId xmlns:a16="http://schemas.microsoft.com/office/drawing/2014/main" val="20001"/>
                    </a:ext>
                  </a:extLst>
                </a:gridCol>
              </a:tblGrid>
              <a:tr h="915182">
                <a:tc>
                  <a:txBody>
                    <a:bodyPr/>
                    <a:lstStyle/>
                    <a:p>
                      <a:r>
                        <a:rPr lang="en-US" dirty="0" smtClean="0"/>
                        <a:t>Program</a:t>
                      </a:r>
                      <a:endParaRPr lang="en-US" dirty="0"/>
                    </a:p>
                  </a:txBody>
                  <a:tcPr/>
                </a:tc>
                <a:tc>
                  <a:txBody>
                    <a:bodyPr/>
                    <a:lstStyle/>
                    <a:p>
                      <a:r>
                        <a:rPr lang="en-US" dirty="0" smtClean="0"/>
                        <a:t>Program</a:t>
                      </a:r>
                      <a:r>
                        <a:rPr lang="en-US" baseline="0" dirty="0" smtClean="0"/>
                        <a:t> and Property</a:t>
                      </a:r>
                      <a:endParaRPr lang="en-US" dirty="0"/>
                    </a:p>
                  </a:txBody>
                  <a:tcPr/>
                </a:tc>
                <a:extLst>
                  <a:ext uri="{0D108BD9-81ED-4DB2-BD59-A6C34878D82A}">
                    <a16:rowId xmlns:a16="http://schemas.microsoft.com/office/drawing/2014/main" val="10000"/>
                  </a:ext>
                </a:extLst>
              </a:tr>
              <a:tr h="530227">
                <a:tc>
                  <a:txBody>
                    <a:bodyPr/>
                    <a:lstStyle/>
                    <a:p>
                      <a:r>
                        <a:rPr lang="en-US" dirty="0" smtClean="0"/>
                        <a:t>Firewall</a:t>
                      </a:r>
                      <a:endParaRPr lang="en-US" dirty="0"/>
                    </a:p>
                  </a:txBody>
                  <a:tcPr/>
                </a:tc>
                <a:tc>
                  <a:txBody>
                    <a:bodyPr/>
                    <a:lstStyle/>
                    <a:p>
                      <a:r>
                        <a:rPr lang="en-US" dirty="0" smtClean="0"/>
                        <a:t>Correct forwarding for a basic</a:t>
                      </a:r>
                      <a:r>
                        <a:rPr lang="en-US" baseline="0" dirty="0" smtClean="0"/>
                        <a:t> </a:t>
                      </a:r>
                      <a:r>
                        <a:rPr lang="en-US" dirty="0" smtClean="0"/>
                        <a:t>firewall abstraction</a:t>
                      </a:r>
                      <a:endParaRPr lang="en-US" dirty="0"/>
                    </a:p>
                  </a:txBody>
                  <a:tcPr/>
                </a:tc>
                <a:extLst>
                  <a:ext uri="{0D108BD9-81ED-4DB2-BD59-A6C34878D82A}">
                    <a16:rowId xmlns:a16="http://schemas.microsoft.com/office/drawing/2014/main" val="10001"/>
                  </a:ext>
                </a:extLst>
              </a:tr>
              <a:tr h="883841">
                <a:tc>
                  <a:txBody>
                    <a:bodyPr/>
                    <a:lstStyle/>
                    <a:p>
                      <a:r>
                        <a:rPr lang="en-US" dirty="0" err="1" smtClean="0"/>
                        <a:t>MigFirewall</a:t>
                      </a:r>
                      <a:endParaRPr lang="en-US" dirty="0"/>
                    </a:p>
                  </a:txBody>
                  <a:tcPr/>
                </a:tc>
                <a:tc>
                  <a:txBody>
                    <a:bodyPr/>
                    <a:lstStyle/>
                    <a:p>
                      <a:r>
                        <a:rPr lang="en-US" dirty="0" smtClean="0"/>
                        <a:t>Correct forwarding for a firewall supporting migration of “safe” hosts</a:t>
                      </a:r>
                      <a:endParaRPr lang="en-US" dirty="0"/>
                    </a:p>
                  </a:txBody>
                  <a:tcPr/>
                </a:tc>
                <a:extLst>
                  <a:ext uri="{0D108BD9-81ED-4DB2-BD59-A6C34878D82A}">
                    <a16:rowId xmlns:a16="http://schemas.microsoft.com/office/drawing/2014/main" val="10002"/>
                  </a:ext>
                </a:extLst>
              </a:tr>
              <a:tr h="883841">
                <a:tc>
                  <a:txBody>
                    <a:bodyPr/>
                    <a:lstStyle/>
                    <a:p>
                      <a:r>
                        <a:rPr lang="en-US" dirty="0" smtClean="0"/>
                        <a:t>Learning</a:t>
                      </a:r>
                      <a:endParaRPr lang="en-US" dirty="0"/>
                    </a:p>
                  </a:txBody>
                  <a:tcPr/>
                </a:tc>
                <a:tc>
                  <a:txBody>
                    <a:bodyPr/>
                    <a:lstStyle/>
                    <a:p>
                      <a:r>
                        <a:rPr lang="en-US" dirty="0" smtClean="0"/>
                        <a:t>Topology</a:t>
                      </a:r>
                      <a:r>
                        <a:rPr lang="en-US" baseline="0" dirty="0" smtClean="0"/>
                        <a:t> learning for a </a:t>
                      </a:r>
                      <a:r>
                        <a:rPr lang="en-US" dirty="0" smtClean="0"/>
                        <a:t> simple learning switch</a:t>
                      </a:r>
                      <a:endParaRPr lang="en-US" dirty="0"/>
                    </a:p>
                  </a:txBody>
                  <a:tcPr/>
                </a:tc>
                <a:extLst>
                  <a:ext uri="{0D108BD9-81ED-4DB2-BD59-A6C34878D82A}">
                    <a16:rowId xmlns:a16="http://schemas.microsoft.com/office/drawing/2014/main" val="10003"/>
                  </a:ext>
                </a:extLst>
              </a:tr>
              <a:tr h="530227">
                <a:tc>
                  <a:txBody>
                    <a:bodyPr/>
                    <a:lstStyle/>
                    <a:p>
                      <a:r>
                        <a:rPr lang="en-US" dirty="0" smtClean="0"/>
                        <a:t>Resonance</a:t>
                      </a:r>
                      <a:endParaRPr lang="en-US" dirty="0"/>
                    </a:p>
                  </a:txBody>
                  <a:tcPr/>
                </a:tc>
                <a:tc>
                  <a:txBody>
                    <a:bodyPr/>
                    <a:lstStyle/>
                    <a:p>
                      <a:r>
                        <a:rPr lang="en-US" dirty="0" smtClean="0"/>
                        <a:t>Access control</a:t>
                      </a:r>
                      <a:r>
                        <a:rPr lang="en-US" baseline="0" dirty="0" smtClean="0"/>
                        <a:t> for host authentication in enterprises</a:t>
                      </a:r>
                      <a:endParaRPr lang="en-US" dirty="0"/>
                    </a:p>
                  </a:txBody>
                  <a:tcPr/>
                </a:tc>
                <a:extLst>
                  <a:ext uri="{0D108BD9-81ED-4DB2-BD59-A6C34878D82A}">
                    <a16:rowId xmlns:a16="http://schemas.microsoft.com/office/drawing/2014/main" val="10004"/>
                  </a:ext>
                </a:extLst>
              </a:tr>
              <a:tr h="530227">
                <a:tc>
                  <a:txBody>
                    <a:bodyPr/>
                    <a:lstStyle/>
                    <a:p>
                      <a:r>
                        <a:rPr lang="en-US" dirty="0" err="1" smtClean="0"/>
                        <a:t>Stratos</a:t>
                      </a:r>
                      <a:endParaRPr lang="en-US" dirty="0" smtClean="0"/>
                    </a:p>
                    <a:p>
                      <a:r>
                        <a:rPr lang="en-US" dirty="0" smtClean="0"/>
                        <a:t>(Simplified)</a:t>
                      </a:r>
                      <a:endParaRPr lang="en-US" dirty="0"/>
                    </a:p>
                  </a:txBody>
                  <a:tcPr/>
                </a:tc>
                <a:tc>
                  <a:txBody>
                    <a:bodyPr/>
                    <a:lstStyle/>
                    <a:p>
                      <a:r>
                        <a:rPr lang="en-US" dirty="0" smtClean="0"/>
                        <a:t>Forwarding</a:t>
                      </a:r>
                      <a:r>
                        <a:rPr lang="en-US" baseline="0" dirty="0" smtClean="0"/>
                        <a:t> traffic through a sequence of </a:t>
                      </a:r>
                      <a:r>
                        <a:rPr lang="en-US" baseline="0" dirty="0" err="1" smtClean="0"/>
                        <a:t>middleboxes</a:t>
                      </a:r>
                      <a:endParaRPr lang="en-US"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75193179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B891A"/>
                </a:solidFill>
              </a:rPr>
              <a:t>DATA PLANE TESTING </a:t>
            </a:r>
            <a:endParaRPr lang="en-US" dirty="0">
              <a:solidFill>
                <a:srgbClr val="0B891A"/>
              </a:solidFill>
            </a:endParaRPr>
          </a:p>
        </p:txBody>
      </p:sp>
      <p:sp>
        <p:nvSpPr>
          <p:cNvPr id="4" name="Content Placeholder 2"/>
          <p:cNvSpPr txBox="1">
            <a:spLocks/>
          </p:cNvSpPr>
          <p:nvPr/>
        </p:nvSpPr>
        <p:spPr bwMode="auto">
          <a:xfrm>
            <a:off x="457200" y="1943101"/>
            <a:ext cx="6972300" cy="19431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marL="0" indent="0" algn="l" rtl="0" fontAlgn="base">
              <a:spcBef>
                <a:spcPct val="20000"/>
              </a:spcBef>
              <a:spcAft>
                <a:spcPct val="0"/>
              </a:spcAft>
              <a:buFont typeface="Arial" charset="0"/>
              <a:buNone/>
              <a:defRPr sz="2000" kern="1200">
                <a:solidFill>
                  <a:schemeClr val="tx1">
                    <a:tint val="75000"/>
                  </a:schemeClr>
                </a:solidFill>
                <a:latin typeface="+mn-lt"/>
                <a:ea typeface="+mn-ea"/>
                <a:cs typeface="+mn-cs"/>
              </a:defRPr>
            </a:lvl1pPr>
            <a:lvl2pPr marL="457200" indent="0" algn="l" rtl="0" fontAlgn="base">
              <a:spcBef>
                <a:spcPct val="20000"/>
              </a:spcBef>
              <a:spcAft>
                <a:spcPct val="0"/>
              </a:spcAft>
              <a:buFont typeface="Arial" charset="0"/>
              <a:buNone/>
              <a:defRPr sz="1800" kern="1200">
                <a:solidFill>
                  <a:schemeClr val="tx1">
                    <a:tint val="75000"/>
                  </a:schemeClr>
                </a:solidFill>
                <a:latin typeface="+mn-lt"/>
                <a:ea typeface="+mn-ea"/>
                <a:cs typeface="+mn-cs"/>
              </a:defRPr>
            </a:lvl2pPr>
            <a:lvl3pPr marL="914400" indent="0" algn="l" rtl="0" fontAlgn="base">
              <a:spcBef>
                <a:spcPct val="20000"/>
              </a:spcBef>
              <a:spcAft>
                <a:spcPct val="0"/>
              </a:spcAft>
              <a:buFont typeface="Arial" charset="0"/>
              <a:buNone/>
              <a:defRPr sz="1600" kern="1200">
                <a:solidFill>
                  <a:schemeClr val="tx1">
                    <a:tint val="75000"/>
                  </a:schemeClr>
                </a:solidFill>
                <a:latin typeface="+mn-lt"/>
                <a:ea typeface="+mn-ea"/>
                <a:cs typeface="+mn-cs"/>
              </a:defRPr>
            </a:lvl3pPr>
            <a:lvl4pPr marL="1371600" indent="0" algn="l" rtl="0" fontAlgn="base">
              <a:spcBef>
                <a:spcPct val="20000"/>
              </a:spcBef>
              <a:spcAft>
                <a:spcPct val="0"/>
              </a:spcAft>
              <a:buFont typeface="Arial" charset="0"/>
              <a:buNone/>
              <a:defRPr sz="1400" kern="1200">
                <a:solidFill>
                  <a:schemeClr val="tx1">
                    <a:tint val="75000"/>
                  </a:schemeClr>
                </a:solidFill>
                <a:latin typeface="+mn-lt"/>
                <a:ea typeface="+mn-ea"/>
                <a:cs typeface="+mn-cs"/>
              </a:defRPr>
            </a:lvl4pPr>
            <a:lvl5pPr marL="1828800" indent="0" algn="l" rtl="0" fontAlgn="base">
              <a:spcBef>
                <a:spcPct val="20000"/>
              </a:spcBef>
              <a:spcAft>
                <a:spcPct val="0"/>
              </a:spcAft>
              <a:buFont typeface="Arial"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defTabSz="914400"/>
            <a:r>
              <a:rPr lang="en-US" sz="2400" dirty="0" smtClean="0">
                <a:solidFill>
                  <a:schemeClr val="bg1">
                    <a:lumMod val="75000"/>
                  </a:schemeClr>
                </a:solidFill>
              </a:rPr>
              <a:t>Introduction to Formal Methods</a:t>
            </a:r>
          </a:p>
          <a:p>
            <a:pPr defTabSz="914400"/>
            <a:r>
              <a:rPr lang="en-US" sz="2400" dirty="0" smtClean="0">
                <a:solidFill>
                  <a:schemeClr val="bg1">
                    <a:lumMod val="75000"/>
                  </a:schemeClr>
                </a:solidFill>
              </a:rPr>
              <a:t>Data Plane Verification</a:t>
            </a:r>
            <a:endParaRPr lang="en-US" sz="2400" dirty="0" smtClean="0">
              <a:solidFill>
                <a:srgbClr val="00B050"/>
              </a:solidFill>
            </a:endParaRPr>
          </a:p>
          <a:p>
            <a:pPr defTabSz="914400"/>
            <a:r>
              <a:rPr lang="en-US" sz="2400" dirty="0" smtClean="0">
                <a:solidFill>
                  <a:srgbClr val="00B050"/>
                </a:solidFill>
              </a:rPr>
              <a:t>Data Plane Testing</a:t>
            </a:r>
          </a:p>
          <a:p>
            <a:pPr defTabSz="914400"/>
            <a:r>
              <a:rPr lang="en-US" sz="2400" dirty="0" smtClean="0">
                <a:solidFill>
                  <a:schemeClr val="bg1">
                    <a:lumMod val="75000"/>
                  </a:schemeClr>
                </a:solidFill>
              </a:rPr>
              <a:t>Control Plane Verification</a:t>
            </a:r>
          </a:p>
          <a:p>
            <a:pPr defTabSz="914400"/>
            <a:r>
              <a:rPr lang="en-US" sz="2400" dirty="0" smtClean="0">
                <a:solidFill>
                  <a:schemeClr val="bg1">
                    <a:lumMod val="75000"/>
                  </a:schemeClr>
                </a:solidFill>
              </a:rPr>
              <a:t>Control Plane Testing</a:t>
            </a:r>
          </a:p>
          <a:p>
            <a:pPr defTabSz="914400"/>
            <a:r>
              <a:rPr lang="en-US" sz="2400" dirty="0" smtClean="0">
                <a:solidFill>
                  <a:schemeClr val="bg1">
                    <a:lumMod val="75000"/>
                  </a:schemeClr>
                </a:solidFill>
              </a:rPr>
              <a:t>Synthesis, Semantics</a:t>
            </a:r>
          </a:p>
          <a:p>
            <a:pPr defTabSz="914400"/>
            <a:r>
              <a:rPr lang="en-US" dirty="0" smtClean="0"/>
              <a:t>     </a:t>
            </a:r>
          </a:p>
          <a:p>
            <a:pPr defTabSz="914400"/>
            <a:endParaRPr lang="en-US" dirty="0" smtClean="0"/>
          </a:p>
          <a:p>
            <a:pPr defTabSz="914400"/>
            <a:endParaRPr lang="en-US" dirty="0" smtClean="0"/>
          </a:p>
        </p:txBody>
      </p:sp>
    </p:spTree>
    <p:extLst>
      <p:ext uri="{BB962C8B-B14F-4D97-AF65-F5344CB8AC3E}">
        <p14:creationId xmlns:p14="http://schemas.microsoft.com/office/powerpoint/2010/main" val="1833141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Title 1"/>
          <p:cNvSpPr>
            <a:spLocks noGrp="1"/>
          </p:cNvSpPr>
          <p:nvPr>
            <p:ph type="title"/>
          </p:nvPr>
        </p:nvSpPr>
        <p:spPr>
          <a:xfrm>
            <a:off x="266332" y="42872"/>
            <a:ext cx="8074824" cy="1143000"/>
          </a:xfrm>
        </p:spPr>
        <p:txBody>
          <a:bodyPr>
            <a:normAutofit/>
          </a:bodyPr>
          <a:lstStyle/>
          <a:p>
            <a:pPr eaLnBrk="1" hangingPunct="1"/>
            <a:r>
              <a:rPr lang="en-US" sz="4000" b="1" dirty="0">
                <a:solidFill>
                  <a:srgbClr val="0070C0"/>
                </a:solidFill>
                <a:effectLst>
                  <a:outerShdw blurRad="38100" dist="38100" dir="2700000" algn="tl">
                    <a:srgbClr val="000000">
                      <a:alpha val="43137"/>
                    </a:srgbClr>
                  </a:outerShdw>
                </a:effectLst>
                <a:latin typeface="Calibri" charset="0"/>
              </a:rPr>
              <a:t>This Tutorial’s Slice of NDA</a:t>
            </a:r>
          </a:p>
        </p:txBody>
      </p:sp>
      <p:sp>
        <p:nvSpPr>
          <p:cNvPr id="11" name="Rectangle 5"/>
          <p:cNvSpPr>
            <a:spLocks noChangeArrowheads="1"/>
          </p:cNvSpPr>
          <p:nvPr/>
        </p:nvSpPr>
        <p:spPr bwMode="auto">
          <a:xfrm>
            <a:off x="368555" y="5420463"/>
            <a:ext cx="8474148" cy="113005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nchor="ctr"/>
          <a:lstStyle/>
          <a:p>
            <a:pPr algn="ctr"/>
            <a:r>
              <a:rPr lang="en-US" sz="2400" dirty="0" smtClean="0">
                <a:solidFill>
                  <a:schemeClr val="bg1"/>
                </a:solidFill>
              </a:rPr>
              <a:t>Won’t discuss debugging, very little of run-time verification.</a:t>
            </a:r>
          </a:p>
          <a:p>
            <a:pPr algn="ctr"/>
            <a:r>
              <a:rPr lang="en-US" sz="2400" dirty="0" smtClean="0">
                <a:solidFill>
                  <a:schemeClr val="bg1"/>
                </a:solidFill>
              </a:rPr>
              <a:t>Mostly interested in where formal methods can help</a:t>
            </a:r>
          </a:p>
        </p:txBody>
      </p:sp>
      <p:sp>
        <p:nvSpPr>
          <p:cNvPr id="17" name="Rounded Rectangle 16"/>
          <p:cNvSpPr>
            <a:spLocks noChangeArrowheads="1"/>
          </p:cNvSpPr>
          <p:nvPr/>
        </p:nvSpPr>
        <p:spPr bwMode="auto">
          <a:xfrm>
            <a:off x="3769888" y="1690144"/>
            <a:ext cx="1325457" cy="318862"/>
          </a:xfrm>
          <a:prstGeom prst="roundRect">
            <a:avLst>
              <a:gd name="adj" fmla="val 16667"/>
            </a:avLst>
          </a:prstGeom>
          <a:gradFill rotWithShape="1">
            <a:gsLst>
              <a:gs pos="0">
                <a:srgbClr val="9BC1FF"/>
              </a:gs>
              <a:gs pos="100000">
                <a:srgbClr val="3F80CD"/>
              </a:gs>
            </a:gsLst>
            <a:lin ang="5400000"/>
          </a:gradFill>
          <a:ln w="9525">
            <a:solidFill>
              <a:srgbClr val="4A7EBB"/>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r>
              <a:rPr lang="en-US" sz="1600" dirty="0">
                <a:solidFill>
                  <a:schemeClr val="lt1"/>
                </a:solidFill>
                <a:latin typeface="+mn-lt"/>
                <a:ea typeface="+mn-ea"/>
              </a:rPr>
              <a:t>Specificatio</a:t>
            </a:r>
            <a:r>
              <a:rPr lang="en-US" dirty="0">
                <a:solidFill>
                  <a:schemeClr val="lt1"/>
                </a:solidFill>
                <a:latin typeface="+mn-lt"/>
                <a:ea typeface="+mn-ea"/>
              </a:rPr>
              <a:t>n</a:t>
            </a:r>
          </a:p>
        </p:txBody>
      </p:sp>
      <p:sp>
        <p:nvSpPr>
          <p:cNvPr id="18" name="Rounded Rectangle 17"/>
          <p:cNvSpPr/>
          <p:nvPr/>
        </p:nvSpPr>
        <p:spPr>
          <a:xfrm>
            <a:off x="2888032" y="2196461"/>
            <a:ext cx="1464415" cy="546799"/>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US" sz="1400" dirty="0" smtClean="0"/>
              <a:t>Policy Language, Semantics</a:t>
            </a:r>
            <a:endParaRPr lang="en-US" sz="1400" dirty="0"/>
          </a:p>
        </p:txBody>
      </p:sp>
      <p:sp>
        <p:nvSpPr>
          <p:cNvPr id="19" name="Rounded Rectangle 18"/>
          <p:cNvSpPr/>
          <p:nvPr/>
        </p:nvSpPr>
        <p:spPr>
          <a:xfrm>
            <a:off x="4560886" y="2245661"/>
            <a:ext cx="1325457" cy="4484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US" sz="1400" dirty="0" smtClean="0"/>
              <a:t>Testing</a:t>
            </a:r>
          </a:p>
        </p:txBody>
      </p:sp>
      <p:sp>
        <p:nvSpPr>
          <p:cNvPr id="20" name="Rounded Rectangle 19"/>
          <p:cNvSpPr/>
          <p:nvPr/>
        </p:nvSpPr>
        <p:spPr>
          <a:xfrm>
            <a:off x="2888032" y="2914524"/>
            <a:ext cx="1415712" cy="39359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r>
              <a:rPr lang="en-US" sz="1400" dirty="0" smtClean="0"/>
              <a:t>Verification</a:t>
            </a:r>
            <a:endParaRPr lang="en-US" sz="1400" dirty="0"/>
          </a:p>
        </p:txBody>
      </p:sp>
      <p:sp>
        <p:nvSpPr>
          <p:cNvPr id="21" name="Rounded Rectangle 20"/>
          <p:cNvSpPr/>
          <p:nvPr/>
        </p:nvSpPr>
        <p:spPr>
          <a:xfrm>
            <a:off x="2888032" y="3354205"/>
            <a:ext cx="1544584" cy="369929"/>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r>
              <a:rPr lang="en-US" sz="1400" dirty="0" smtClean="0"/>
              <a:t>Synthesis</a:t>
            </a:r>
          </a:p>
        </p:txBody>
      </p:sp>
      <p:cxnSp>
        <p:nvCxnSpPr>
          <p:cNvPr id="22" name="Straight Connector 21"/>
          <p:cNvCxnSpPr>
            <a:cxnSpLocks noChangeShapeType="1"/>
          </p:cNvCxnSpPr>
          <p:nvPr/>
        </p:nvCxnSpPr>
        <p:spPr bwMode="auto">
          <a:xfrm>
            <a:off x="3567660" y="2088098"/>
            <a:ext cx="1700914" cy="0"/>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3" name="Straight Arrow Connector 22"/>
          <p:cNvCxnSpPr>
            <a:cxnSpLocks noChangeShapeType="1"/>
          </p:cNvCxnSpPr>
          <p:nvPr/>
        </p:nvCxnSpPr>
        <p:spPr bwMode="auto">
          <a:xfrm flipH="1">
            <a:off x="5246362" y="2087944"/>
            <a:ext cx="2672" cy="156940"/>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4" name="Straight Arrow Connector 23"/>
          <p:cNvCxnSpPr>
            <a:cxnSpLocks noChangeShapeType="1"/>
          </p:cNvCxnSpPr>
          <p:nvPr/>
        </p:nvCxnSpPr>
        <p:spPr bwMode="auto">
          <a:xfrm flipH="1">
            <a:off x="3571224" y="2053332"/>
            <a:ext cx="2672" cy="156940"/>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5" name="Straight Arrow Connector 24"/>
          <p:cNvCxnSpPr>
            <a:cxnSpLocks noChangeShapeType="1"/>
          </p:cNvCxnSpPr>
          <p:nvPr/>
        </p:nvCxnSpPr>
        <p:spPr bwMode="auto">
          <a:xfrm flipH="1">
            <a:off x="4424599" y="2009006"/>
            <a:ext cx="2672" cy="158185"/>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6" name="Straight Connector 25"/>
          <p:cNvCxnSpPr>
            <a:cxnSpLocks noChangeShapeType="1"/>
          </p:cNvCxnSpPr>
          <p:nvPr/>
        </p:nvCxnSpPr>
        <p:spPr bwMode="auto">
          <a:xfrm flipV="1">
            <a:off x="3550760" y="2792459"/>
            <a:ext cx="1717814" cy="15128"/>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7" name="Straight Arrow Connector 26"/>
          <p:cNvCxnSpPr>
            <a:cxnSpLocks noChangeShapeType="1"/>
          </p:cNvCxnSpPr>
          <p:nvPr/>
        </p:nvCxnSpPr>
        <p:spPr bwMode="auto">
          <a:xfrm flipH="1">
            <a:off x="5211589" y="2694061"/>
            <a:ext cx="4009" cy="98398"/>
          </a:xfrm>
          <a:prstGeom prst="straightConnector1">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8" name="Straight Arrow Connector 27"/>
          <p:cNvCxnSpPr>
            <a:cxnSpLocks noChangeShapeType="1"/>
          </p:cNvCxnSpPr>
          <p:nvPr/>
        </p:nvCxnSpPr>
        <p:spPr bwMode="auto">
          <a:xfrm>
            <a:off x="3550760" y="2743260"/>
            <a:ext cx="0" cy="216727"/>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mc:AlternateContent xmlns:mc="http://schemas.openxmlformats.org/markup-compatibility/2006" xmlns:p14="http://schemas.microsoft.com/office/powerpoint/2010/main">
        <mc:Choice Requires="p14">
          <p:contentPart p14:bwMode="auto" r:id="rId3">
            <p14:nvContentPartPr>
              <p14:cNvPr id="29" name="Ink 28"/>
              <p14:cNvContentPartPr/>
              <p14:nvPr/>
            </p14:nvContentPartPr>
            <p14:xfrm>
              <a:off x="2674509" y="1294234"/>
              <a:ext cx="3449520" cy="2746800"/>
            </p14:xfrm>
          </p:contentPart>
        </mc:Choice>
        <mc:Fallback xmlns="">
          <p:pic>
            <p:nvPicPr>
              <p:cNvPr id="29" name="Ink 28"/>
              <p:cNvPicPr/>
              <p:nvPr/>
            </p:nvPicPr>
            <p:blipFill>
              <a:blip r:embed="rId4"/>
              <a:stretch>
                <a:fillRect/>
              </a:stretch>
            </p:blipFill>
            <p:spPr>
              <a:xfrm>
                <a:off x="2659389" y="1279114"/>
                <a:ext cx="3479760" cy="2777040"/>
              </a:xfrm>
              <a:prstGeom prst="rect">
                <a:avLst/>
              </a:prstGeom>
            </p:spPr>
          </p:pic>
        </mc:Fallback>
      </mc:AlternateContent>
    </p:spTree>
    <p:extLst>
      <p:ext uri="{BB962C8B-B14F-4D97-AF65-F5344CB8AC3E}">
        <p14:creationId xmlns:p14="http://schemas.microsoft.com/office/powerpoint/2010/main" val="2546671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rgbClr val="0070C0"/>
                </a:solidFill>
                <a:effectLst>
                  <a:outerShdw blurRad="38100" dist="38100" dir="2700000" algn="tl">
                    <a:srgbClr val="000000">
                      <a:alpha val="43137"/>
                    </a:srgbClr>
                  </a:outerShdw>
                </a:effectLst>
              </a:rPr>
              <a:t>Symbolic Execution Methods</a:t>
            </a:r>
            <a:endParaRPr lang="en-US" sz="4000" b="1"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1"/>
            <a:ext cx="8499764" cy="4322618"/>
          </a:xfrm>
        </p:spPr>
        <p:txBody>
          <a:bodyPr/>
          <a:lstStyle/>
          <a:p>
            <a:r>
              <a:rPr lang="en-US" dirty="0" smtClean="0"/>
              <a:t>Want to push program to as many states as possible: maximize coverage</a:t>
            </a:r>
          </a:p>
          <a:p>
            <a:r>
              <a:rPr lang="en-US" dirty="0" smtClean="0"/>
              <a:t>Random (Fuzz testing) useful but can do better.</a:t>
            </a:r>
          </a:p>
          <a:p>
            <a:r>
              <a:rPr lang="en-US" dirty="0" smtClean="0"/>
              <a:t>Idea: Encode program as a decision tree.  Try to cover all paths in decision tree </a:t>
            </a:r>
            <a:endParaRPr lang="en-US" dirty="0"/>
          </a:p>
        </p:txBody>
      </p:sp>
    </p:spTree>
    <p:extLst>
      <p:ext uri="{BB962C8B-B14F-4D97-AF65-F5344CB8AC3E}">
        <p14:creationId xmlns:p14="http://schemas.microsoft.com/office/powerpoint/2010/main" val="155430827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4464" y="1080655"/>
            <a:ext cx="4776322" cy="3539430"/>
          </a:xfrm>
          <a:prstGeom prst="rect">
            <a:avLst/>
          </a:prstGeom>
          <a:noFill/>
        </p:spPr>
        <p:txBody>
          <a:bodyPr wrap="square" rtlCol="0">
            <a:spAutoFit/>
          </a:bodyPr>
          <a:lstStyle/>
          <a:p>
            <a:r>
              <a:rPr lang="en-US" sz="2800" dirty="0" err="1"/>
              <a:t>i</a:t>
            </a:r>
            <a:r>
              <a:rPr lang="en-US" sz="2800" dirty="0" err="1" smtClean="0"/>
              <a:t>nt</a:t>
            </a:r>
            <a:r>
              <a:rPr lang="en-US" sz="2800" dirty="0" smtClean="0"/>
              <a:t> </a:t>
            </a:r>
            <a:r>
              <a:rPr lang="en-US" sz="2800" dirty="0" err="1" smtClean="0"/>
              <a:t>BadAbsoluteValue</a:t>
            </a:r>
            <a:r>
              <a:rPr lang="en-US" sz="2800" dirty="0" smtClean="0"/>
              <a:t>(</a:t>
            </a:r>
            <a:r>
              <a:rPr lang="en-US" sz="2800" dirty="0" err="1" smtClean="0"/>
              <a:t>int</a:t>
            </a:r>
            <a:r>
              <a:rPr lang="en-US" sz="2800" dirty="0" smtClean="0"/>
              <a:t> x)</a:t>
            </a:r>
          </a:p>
          <a:p>
            <a:r>
              <a:rPr lang="en-US" sz="2800" dirty="0" smtClean="0"/>
              <a:t>{</a:t>
            </a:r>
          </a:p>
          <a:p>
            <a:r>
              <a:rPr lang="en-US" sz="2800" dirty="0"/>
              <a:t> </a:t>
            </a:r>
            <a:r>
              <a:rPr lang="en-US" sz="2800" dirty="0" smtClean="0"/>
              <a:t>  </a:t>
            </a:r>
            <a:r>
              <a:rPr lang="en-US" sz="2800" b="1" dirty="0" smtClean="0"/>
              <a:t>if</a:t>
            </a:r>
            <a:r>
              <a:rPr lang="en-US" sz="2800" dirty="0" smtClean="0"/>
              <a:t> (x &lt; 0)</a:t>
            </a:r>
          </a:p>
          <a:p>
            <a:r>
              <a:rPr lang="en-US" sz="2800" dirty="0"/>
              <a:t> </a:t>
            </a:r>
            <a:r>
              <a:rPr lang="en-US" sz="2800" dirty="0" smtClean="0"/>
              <a:t>       </a:t>
            </a:r>
            <a:r>
              <a:rPr lang="en-US" sz="2800" b="1" dirty="0" smtClean="0"/>
              <a:t>return</a:t>
            </a:r>
            <a:r>
              <a:rPr lang="en-US" sz="2800" dirty="0" smtClean="0"/>
              <a:t> – x</a:t>
            </a:r>
          </a:p>
          <a:p>
            <a:r>
              <a:rPr lang="en-US" sz="2800" dirty="0"/>
              <a:t> </a:t>
            </a:r>
            <a:r>
              <a:rPr lang="en-US" sz="2800" dirty="0" smtClean="0"/>
              <a:t>  </a:t>
            </a:r>
            <a:r>
              <a:rPr lang="en-US" sz="2800" b="1" dirty="0" smtClean="0"/>
              <a:t>if</a:t>
            </a:r>
            <a:r>
              <a:rPr lang="en-US" sz="2800" dirty="0" smtClean="0"/>
              <a:t> (x == </a:t>
            </a:r>
            <a:r>
              <a:rPr lang="en-US" sz="2800" dirty="0" smtClean="0"/>
              <a:t>1234)</a:t>
            </a:r>
            <a:endParaRPr lang="en-US" sz="2800" dirty="0" smtClean="0"/>
          </a:p>
          <a:p>
            <a:r>
              <a:rPr lang="en-US" sz="2800" dirty="0"/>
              <a:t> </a:t>
            </a:r>
            <a:r>
              <a:rPr lang="en-US" sz="2800" dirty="0" smtClean="0"/>
              <a:t>      </a:t>
            </a:r>
            <a:r>
              <a:rPr lang="en-US" sz="2800" b="1" dirty="0" smtClean="0"/>
              <a:t>return</a:t>
            </a:r>
            <a:r>
              <a:rPr lang="en-US" sz="2800" dirty="0" smtClean="0"/>
              <a:t> – x</a:t>
            </a:r>
          </a:p>
          <a:p>
            <a:r>
              <a:rPr lang="en-US" sz="2800" dirty="0"/>
              <a:t> </a:t>
            </a:r>
            <a:r>
              <a:rPr lang="en-US" sz="2800" dirty="0" smtClean="0"/>
              <a:t>  </a:t>
            </a:r>
            <a:r>
              <a:rPr lang="en-US" sz="2800" b="1" dirty="0" smtClean="0"/>
              <a:t>return</a:t>
            </a:r>
            <a:r>
              <a:rPr lang="en-US" sz="2800" dirty="0" smtClean="0"/>
              <a:t> </a:t>
            </a:r>
            <a:r>
              <a:rPr lang="en-US" sz="2800" dirty="0" smtClean="0"/>
              <a:t>x</a:t>
            </a:r>
            <a:endParaRPr lang="en-US" sz="2800" dirty="0" smtClean="0"/>
          </a:p>
          <a:p>
            <a:r>
              <a:rPr lang="en-US" sz="2800" dirty="0"/>
              <a:t>}</a:t>
            </a:r>
          </a:p>
        </p:txBody>
      </p:sp>
      <p:sp>
        <p:nvSpPr>
          <p:cNvPr id="3" name="TextBox 2"/>
          <p:cNvSpPr txBox="1"/>
          <p:nvPr/>
        </p:nvSpPr>
        <p:spPr>
          <a:xfrm>
            <a:off x="5985164" y="1932709"/>
            <a:ext cx="857927" cy="369332"/>
          </a:xfrm>
          <a:prstGeom prst="rect">
            <a:avLst/>
          </a:prstGeom>
          <a:noFill/>
        </p:spPr>
        <p:txBody>
          <a:bodyPr wrap="none" rtlCol="0">
            <a:spAutoFit/>
          </a:bodyPr>
          <a:lstStyle/>
          <a:p>
            <a:r>
              <a:rPr lang="en-US" dirty="0" smtClean="0"/>
              <a:t>X &lt; 0?</a:t>
            </a:r>
            <a:endParaRPr lang="en-US" dirty="0"/>
          </a:p>
        </p:txBody>
      </p:sp>
      <p:cxnSp>
        <p:nvCxnSpPr>
          <p:cNvPr id="5" name="Straight Connector 4"/>
          <p:cNvCxnSpPr/>
          <p:nvPr/>
        </p:nvCxnSpPr>
        <p:spPr>
          <a:xfrm flipH="1">
            <a:off x="5778507" y="1465119"/>
            <a:ext cx="571500" cy="571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808518" y="2036618"/>
            <a:ext cx="541489" cy="613064"/>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379015" y="1465119"/>
            <a:ext cx="571501" cy="6522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6380018" y="2117375"/>
            <a:ext cx="511479" cy="532307"/>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795209" y="3237221"/>
            <a:ext cx="1178528" cy="369332"/>
          </a:xfrm>
          <a:prstGeom prst="rect">
            <a:avLst/>
          </a:prstGeom>
          <a:noFill/>
        </p:spPr>
        <p:txBody>
          <a:bodyPr wrap="none" rtlCol="0">
            <a:spAutoFit/>
          </a:bodyPr>
          <a:lstStyle/>
          <a:p>
            <a:r>
              <a:rPr lang="en-US" dirty="0" smtClean="0"/>
              <a:t>X =  1234</a:t>
            </a:r>
            <a:endParaRPr lang="en-US" dirty="0"/>
          </a:p>
        </p:txBody>
      </p:sp>
      <p:cxnSp>
        <p:nvCxnSpPr>
          <p:cNvPr id="13" name="Straight Connector 12"/>
          <p:cNvCxnSpPr/>
          <p:nvPr/>
        </p:nvCxnSpPr>
        <p:spPr>
          <a:xfrm flipH="1">
            <a:off x="6782962" y="2769631"/>
            <a:ext cx="571500" cy="571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782962" y="3341130"/>
            <a:ext cx="541489" cy="6130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354462" y="2769631"/>
            <a:ext cx="571501" cy="6522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7384473" y="3421887"/>
            <a:ext cx="511479" cy="532307"/>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6365012" y="905194"/>
            <a:ext cx="30011" cy="6234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068519" y="584993"/>
            <a:ext cx="691215" cy="369332"/>
          </a:xfrm>
          <a:prstGeom prst="rect">
            <a:avLst/>
          </a:prstGeom>
          <a:noFill/>
        </p:spPr>
        <p:txBody>
          <a:bodyPr wrap="none" rtlCol="0">
            <a:spAutoFit/>
          </a:bodyPr>
          <a:lstStyle/>
          <a:p>
            <a:r>
              <a:rPr lang="en-US" dirty="0" smtClean="0"/>
              <a:t>X = *</a:t>
            </a:r>
            <a:endParaRPr lang="en-US" dirty="0"/>
          </a:p>
        </p:txBody>
      </p:sp>
      <p:cxnSp>
        <p:nvCxnSpPr>
          <p:cNvPr id="21" name="Straight Connector 20"/>
          <p:cNvCxnSpPr/>
          <p:nvPr/>
        </p:nvCxnSpPr>
        <p:spPr>
          <a:xfrm flipH="1">
            <a:off x="4966855" y="2036618"/>
            <a:ext cx="81165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921508" y="2117375"/>
            <a:ext cx="40294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7354462" y="2117375"/>
            <a:ext cx="0" cy="6522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5971310" y="3337666"/>
            <a:ext cx="81165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5985164" y="3337666"/>
            <a:ext cx="0" cy="5323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2" idx="3"/>
          </p:cNvCxnSpPr>
          <p:nvPr/>
        </p:nvCxnSpPr>
        <p:spPr>
          <a:xfrm>
            <a:off x="7973737" y="3421887"/>
            <a:ext cx="4221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8395855" y="3421887"/>
            <a:ext cx="0" cy="5323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4355805" y="2608118"/>
            <a:ext cx="1236236" cy="369332"/>
          </a:xfrm>
          <a:prstGeom prst="rect">
            <a:avLst/>
          </a:prstGeom>
          <a:noFill/>
        </p:spPr>
        <p:txBody>
          <a:bodyPr wrap="none" rtlCol="0">
            <a:spAutoFit/>
          </a:bodyPr>
          <a:lstStyle/>
          <a:p>
            <a:r>
              <a:rPr lang="en-US" dirty="0" smtClean="0"/>
              <a:t>Return - X</a:t>
            </a:r>
            <a:endParaRPr lang="en-US" dirty="0"/>
          </a:p>
        </p:txBody>
      </p:sp>
      <p:cxnSp>
        <p:nvCxnSpPr>
          <p:cNvPr id="35" name="Straight Arrow Connector 34"/>
          <p:cNvCxnSpPr/>
          <p:nvPr/>
        </p:nvCxnSpPr>
        <p:spPr>
          <a:xfrm>
            <a:off x="4973923" y="2036618"/>
            <a:ext cx="0" cy="5715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5044772" y="1667285"/>
            <a:ext cx="813043" cy="369332"/>
          </a:xfrm>
          <a:prstGeom prst="rect">
            <a:avLst/>
          </a:prstGeom>
          <a:noFill/>
        </p:spPr>
        <p:txBody>
          <a:bodyPr wrap="none" rtlCol="0">
            <a:spAutoFit/>
          </a:bodyPr>
          <a:lstStyle/>
          <a:p>
            <a:r>
              <a:rPr lang="en-US" dirty="0" smtClean="0"/>
              <a:t>TRUE</a:t>
            </a:r>
            <a:endParaRPr lang="en-US" dirty="0"/>
          </a:p>
        </p:txBody>
      </p:sp>
      <p:sp>
        <p:nvSpPr>
          <p:cNvPr id="37" name="TextBox 36"/>
          <p:cNvSpPr txBox="1"/>
          <p:nvPr/>
        </p:nvSpPr>
        <p:spPr>
          <a:xfrm>
            <a:off x="7925962" y="2982646"/>
            <a:ext cx="966996" cy="369332"/>
          </a:xfrm>
          <a:prstGeom prst="rect">
            <a:avLst/>
          </a:prstGeom>
          <a:noFill/>
        </p:spPr>
        <p:txBody>
          <a:bodyPr wrap="none" rtlCol="0">
            <a:spAutoFit/>
          </a:bodyPr>
          <a:lstStyle/>
          <a:p>
            <a:r>
              <a:rPr lang="en-US" dirty="0"/>
              <a:t> </a:t>
            </a:r>
            <a:r>
              <a:rPr lang="en-US" dirty="0" smtClean="0"/>
              <a:t>FALSE</a:t>
            </a:r>
            <a:endParaRPr lang="en-US" dirty="0"/>
          </a:p>
        </p:txBody>
      </p:sp>
      <p:sp>
        <p:nvSpPr>
          <p:cNvPr id="38" name="TextBox 37"/>
          <p:cNvSpPr txBox="1"/>
          <p:nvPr/>
        </p:nvSpPr>
        <p:spPr>
          <a:xfrm>
            <a:off x="5857815" y="2954297"/>
            <a:ext cx="813043" cy="369332"/>
          </a:xfrm>
          <a:prstGeom prst="rect">
            <a:avLst/>
          </a:prstGeom>
          <a:noFill/>
        </p:spPr>
        <p:txBody>
          <a:bodyPr wrap="none" rtlCol="0">
            <a:spAutoFit/>
          </a:bodyPr>
          <a:lstStyle/>
          <a:p>
            <a:r>
              <a:rPr lang="en-US" dirty="0" smtClean="0"/>
              <a:t>TRUE</a:t>
            </a:r>
            <a:endParaRPr lang="en-US" dirty="0"/>
          </a:p>
        </p:txBody>
      </p:sp>
      <p:sp>
        <p:nvSpPr>
          <p:cNvPr id="39" name="TextBox 38"/>
          <p:cNvSpPr txBox="1"/>
          <p:nvPr/>
        </p:nvSpPr>
        <p:spPr>
          <a:xfrm>
            <a:off x="5294245" y="3954194"/>
            <a:ext cx="1236236" cy="369332"/>
          </a:xfrm>
          <a:prstGeom prst="rect">
            <a:avLst/>
          </a:prstGeom>
          <a:noFill/>
        </p:spPr>
        <p:txBody>
          <a:bodyPr wrap="none" rtlCol="0">
            <a:spAutoFit/>
          </a:bodyPr>
          <a:lstStyle/>
          <a:p>
            <a:r>
              <a:rPr lang="en-US" dirty="0" smtClean="0"/>
              <a:t>Return - X</a:t>
            </a:r>
            <a:endParaRPr lang="en-US" dirty="0"/>
          </a:p>
        </p:txBody>
      </p:sp>
      <p:sp>
        <p:nvSpPr>
          <p:cNvPr id="40" name="TextBox 39"/>
          <p:cNvSpPr txBox="1"/>
          <p:nvPr/>
        </p:nvSpPr>
        <p:spPr>
          <a:xfrm>
            <a:off x="7721221" y="4024103"/>
            <a:ext cx="1159292" cy="369332"/>
          </a:xfrm>
          <a:prstGeom prst="rect">
            <a:avLst/>
          </a:prstGeom>
          <a:noFill/>
        </p:spPr>
        <p:txBody>
          <a:bodyPr wrap="none" rtlCol="0">
            <a:spAutoFit/>
          </a:bodyPr>
          <a:lstStyle/>
          <a:p>
            <a:r>
              <a:rPr lang="en-US" dirty="0" smtClean="0"/>
              <a:t>Return  X</a:t>
            </a:r>
            <a:endParaRPr lang="en-US" dirty="0"/>
          </a:p>
        </p:txBody>
      </p:sp>
      <p:sp>
        <p:nvSpPr>
          <p:cNvPr id="41" name="TextBox 40"/>
          <p:cNvSpPr txBox="1"/>
          <p:nvPr/>
        </p:nvSpPr>
        <p:spPr>
          <a:xfrm>
            <a:off x="3561161" y="2907054"/>
            <a:ext cx="2403222" cy="646331"/>
          </a:xfrm>
          <a:prstGeom prst="rect">
            <a:avLst/>
          </a:prstGeom>
          <a:noFill/>
        </p:spPr>
        <p:txBody>
          <a:bodyPr wrap="none" rtlCol="0">
            <a:spAutoFit/>
          </a:bodyPr>
          <a:lstStyle/>
          <a:p>
            <a:r>
              <a:rPr lang="en-US" dirty="0" smtClean="0">
                <a:solidFill>
                  <a:srgbClr val="FF0000"/>
                </a:solidFill>
              </a:rPr>
              <a:t>(Test cases: </a:t>
            </a:r>
            <a:br>
              <a:rPr lang="en-US" dirty="0" smtClean="0">
                <a:solidFill>
                  <a:srgbClr val="FF0000"/>
                </a:solidFill>
              </a:rPr>
            </a:br>
            <a:r>
              <a:rPr lang="en-US" dirty="0" smtClean="0">
                <a:solidFill>
                  <a:srgbClr val="FF0000"/>
                </a:solidFill>
              </a:rPr>
              <a:t>  x = -3, x = MIN_INT)</a:t>
            </a:r>
            <a:endParaRPr lang="en-US" dirty="0">
              <a:solidFill>
                <a:srgbClr val="FF0000"/>
              </a:solidFill>
            </a:endParaRPr>
          </a:p>
        </p:txBody>
      </p:sp>
      <p:sp>
        <p:nvSpPr>
          <p:cNvPr id="42" name="TextBox 41"/>
          <p:cNvSpPr txBox="1"/>
          <p:nvPr/>
        </p:nvSpPr>
        <p:spPr>
          <a:xfrm>
            <a:off x="4691438" y="4315872"/>
            <a:ext cx="2332754" cy="369332"/>
          </a:xfrm>
          <a:prstGeom prst="rect">
            <a:avLst/>
          </a:prstGeom>
          <a:noFill/>
        </p:spPr>
        <p:txBody>
          <a:bodyPr wrap="none" rtlCol="0">
            <a:spAutoFit/>
          </a:bodyPr>
          <a:lstStyle/>
          <a:p>
            <a:r>
              <a:rPr lang="en-US" dirty="0" smtClean="0">
                <a:solidFill>
                  <a:srgbClr val="FF0000"/>
                </a:solidFill>
              </a:rPr>
              <a:t>(Test case: x = 1234)</a:t>
            </a:r>
            <a:endParaRPr lang="en-US" dirty="0">
              <a:solidFill>
                <a:srgbClr val="FF0000"/>
              </a:solidFill>
            </a:endParaRPr>
          </a:p>
        </p:txBody>
      </p:sp>
      <p:sp>
        <p:nvSpPr>
          <p:cNvPr id="43" name="TextBox 42"/>
          <p:cNvSpPr txBox="1"/>
          <p:nvPr/>
        </p:nvSpPr>
        <p:spPr>
          <a:xfrm>
            <a:off x="7018419" y="4347045"/>
            <a:ext cx="2204514" cy="369332"/>
          </a:xfrm>
          <a:prstGeom prst="rect">
            <a:avLst/>
          </a:prstGeom>
          <a:noFill/>
        </p:spPr>
        <p:txBody>
          <a:bodyPr wrap="none" rtlCol="0">
            <a:spAutoFit/>
          </a:bodyPr>
          <a:lstStyle/>
          <a:p>
            <a:r>
              <a:rPr lang="en-US" dirty="0" smtClean="0">
                <a:solidFill>
                  <a:srgbClr val="FF0000"/>
                </a:solidFill>
              </a:rPr>
              <a:t>(Test case: x = 500)</a:t>
            </a:r>
            <a:endParaRPr lang="en-US" dirty="0">
              <a:solidFill>
                <a:srgbClr val="FF0000"/>
              </a:solidFill>
            </a:endParaRPr>
          </a:p>
        </p:txBody>
      </p:sp>
      <p:sp>
        <p:nvSpPr>
          <p:cNvPr id="44" name="TextBox 43"/>
          <p:cNvSpPr txBox="1"/>
          <p:nvPr/>
        </p:nvSpPr>
        <p:spPr>
          <a:xfrm>
            <a:off x="1547936" y="5781161"/>
            <a:ext cx="6109429" cy="646331"/>
          </a:xfrm>
          <a:prstGeom prst="rect">
            <a:avLst/>
          </a:prstGeom>
          <a:noFill/>
        </p:spPr>
        <p:txBody>
          <a:bodyPr wrap="none" rtlCol="0">
            <a:spAutoFit/>
          </a:bodyPr>
          <a:lstStyle/>
          <a:p>
            <a:r>
              <a:rPr lang="en-US" dirty="0" smtClean="0"/>
              <a:t>These three tests have 100% coverage in this case.  </a:t>
            </a:r>
            <a:br>
              <a:rPr lang="en-US" dirty="0" smtClean="0"/>
            </a:br>
            <a:r>
              <a:rPr lang="en-US" dirty="0" smtClean="0"/>
              <a:t>A constraint solver supplies concrete values for each path</a:t>
            </a:r>
            <a:endParaRPr lang="en-US" dirty="0"/>
          </a:p>
        </p:txBody>
      </p:sp>
    </p:spTree>
    <p:extLst>
      <p:ext uri="{BB962C8B-B14F-4D97-AF65-F5344CB8AC3E}">
        <p14:creationId xmlns:p14="http://schemas.microsoft.com/office/powerpoint/2010/main" val="197160175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rgbClr val="0070C0"/>
                </a:solidFill>
                <a:effectLst>
                  <a:outerShdw blurRad="38100" dist="38100" dir="2700000" algn="tl">
                    <a:srgbClr val="000000">
                      <a:alpha val="43137"/>
                    </a:srgbClr>
                  </a:outerShdw>
                </a:effectLst>
              </a:rPr>
              <a:t>Scaling Symbolic Execution</a:t>
            </a:r>
            <a:endParaRPr lang="en-US" sz="4000" b="1"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45688" y="1287966"/>
            <a:ext cx="8229600" cy="4525963"/>
          </a:xfrm>
        </p:spPr>
        <p:txBody>
          <a:bodyPr/>
          <a:lstStyle/>
          <a:p>
            <a:r>
              <a:rPr lang="en-US" dirty="0" smtClean="0"/>
              <a:t>General idea: model each path and decision as a conjunction of constraints</a:t>
            </a:r>
          </a:p>
          <a:p>
            <a:r>
              <a:rPr lang="en-US" dirty="0"/>
              <a:t>C</a:t>
            </a:r>
            <a:r>
              <a:rPr lang="en-US" dirty="0" smtClean="0"/>
              <a:t>onstraint solver: generate concrete values for each explored path that is tested</a:t>
            </a:r>
          </a:p>
          <a:p>
            <a:r>
              <a:rPr lang="en-US" dirty="0" smtClean="0"/>
              <a:t>For large programs with loops, use heuristics to pick branches to maximize line coverage</a:t>
            </a:r>
          </a:p>
          <a:p>
            <a:r>
              <a:rPr lang="en-US" dirty="0" smtClean="0"/>
              <a:t>Abstract OS calls like to File System and Disk.  Provide </a:t>
            </a:r>
            <a:r>
              <a:rPr lang="en-US" dirty="0"/>
              <a:t>m</a:t>
            </a:r>
            <a:r>
              <a:rPr lang="en-US" dirty="0" smtClean="0"/>
              <a:t>ock framework to abstract OS calls</a:t>
            </a:r>
          </a:p>
          <a:p>
            <a:r>
              <a:rPr lang="en-US" dirty="0" smtClean="0"/>
              <a:t>Some publicly available tools: Klee &amp; </a:t>
            </a:r>
            <a:r>
              <a:rPr lang="en-US" dirty="0" err="1" smtClean="0"/>
              <a:t>Pex</a:t>
            </a:r>
            <a:endParaRPr lang="en-US" dirty="0"/>
          </a:p>
        </p:txBody>
      </p:sp>
    </p:spTree>
    <p:extLst>
      <p:ext uri="{BB962C8B-B14F-4D97-AF65-F5344CB8AC3E}">
        <p14:creationId xmlns:p14="http://schemas.microsoft.com/office/powerpoint/2010/main" val="98378481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rgbClr val="0070C0"/>
                </a:solidFill>
                <a:effectLst>
                  <a:outerShdw blurRad="38100" dist="38100" dir="2700000" algn="tl">
                    <a:srgbClr val="000000">
                      <a:alpha val="43137"/>
                    </a:srgbClr>
                  </a:outerShdw>
                </a:effectLst>
              </a:rPr>
              <a:t>Symbolic Execution</a:t>
            </a:r>
            <a:endParaRPr lang="en-US" sz="4000" b="1" dirty="0">
              <a:solidFill>
                <a:srgbClr val="0070C0"/>
              </a:solidFill>
              <a:effectLst>
                <a:outerShdw blurRad="38100" dist="38100" dir="2700000" algn="tl">
                  <a:srgbClr val="000000">
                    <a:alpha val="43137"/>
                  </a:srgbClr>
                </a:outerShdw>
              </a:effectLst>
            </a:endParaRPr>
          </a:p>
        </p:txBody>
      </p:sp>
      <p:grpSp>
        <p:nvGrpSpPr>
          <p:cNvPr id="36" name="Group 35"/>
          <p:cNvGrpSpPr/>
          <p:nvPr/>
        </p:nvGrpSpPr>
        <p:grpSpPr>
          <a:xfrm>
            <a:off x="252580" y="1705385"/>
            <a:ext cx="8787289" cy="3196223"/>
            <a:chOff x="457200" y="2606197"/>
            <a:chExt cx="8787289" cy="3196223"/>
          </a:xfrm>
        </p:grpSpPr>
        <p:sp>
          <p:nvSpPr>
            <p:cNvPr id="20" name="Rounded Rectangle 8"/>
            <p:cNvSpPr>
              <a:spLocks noChangeArrowheads="1"/>
            </p:cNvSpPr>
            <p:nvPr/>
          </p:nvSpPr>
          <p:spPr bwMode="auto">
            <a:xfrm>
              <a:off x="4076338" y="2692766"/>
              <a:ext cx="2037885" cy="788987"/>
            </a:xfrm>
            <a:prstGeom prst="roundRect">
              <a:avLst>
                <a:gd name="adj" fmla="val 16667"/>
              </a:avLst>
            </a:prstGeom>
            <a:gradFill rotWithShape="1">
              <a:gsLst>
                <a:gs pos="0">
                  <a:srgbClr val="5782B5">
                    <a:shade val="15000"/>
                    <a:satMod val="180000"/>
                  </a:srgbClr>
                </a:gs>
                <a:gs pos="50000">
                  <a:srgbClr val="5782B5">
                    <a:shade val="45000"/>
                    <a:satMod val="170000"/>
                  </a:srgbClr>
                </a:gs>
                <a:gs pos="70000">
                  <a:srgbClr val="5782B5">
                    <a:tint val="99000"/>
                    <a:shade val="65000"/>
                    <a:satMod val="155000"/>
                  </a:srgbClr>
                </a:gs>
                <a:gs pos="100000">
                  <a:srgbClr val="5782B5">
                    <a:tint val="95500"/>
                    <a:shade val="100000"/>
                    <a:satMod val="155000"/>
                  </a:srgbClr>
                </a:gs>
              </a:gsLst>
              <a:lin ang="16200000" scaled="0"/>
            </a:gradFill>
            <a:ln w="9525" cap="flat" cmpd="sng" algn="ctr">
              <a:solidFill>
                <a:srgbClr val="5782B5"/>
              </a:solidFill>
              <a:prstDash val="solid"/>
              <a:headEnd type="none" w="med" len="med"/>
              <a:tailEnd type="none" w="med" len="med"/>
            </a:ln>
            <a:effectLst>
              <a:outerShdw blurRad="50800" dist="38100" dir="5400000" rotWithShape="0">
                <a:srgbClr val="000000">
                  <a:alpha val="35000"/>
                </a:srgbClr>
              </a:outerShdw>
            </a:effectLst>
          </p:spPr>
          <p:txBody>
            <a:bodyPr vert="horz" wrap="square" lIns="109728" tIns="0" rIns="109728" bIns="54864" numCol="1" rtlCol="0" anchor="t" anchorCtr="0" compatLnSpc="1">
              <a:prstTxWarp prst="textNoShape">
                <a:avLst/>
              </a:prstTxWarp>
            </a:bodyPr>
            <a:lstStyle/>
            <a:p>
              <a:pPr marL="0" marR="0" lvl="0" indent="0" algn="ctr" defTabSz="1096963"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Segoe"/>
                  <a:ea typeface="+mn-ea"/>
                  <a:cs typeface="+mn-cs"/>
                </a:rPr>
                <a:t>Execution Path</a:t>
              </a:r>
            </a:p>
          </p:txBody>
        </p:sp>
        <p:sp>
          <p:nvSpPr>
            <p:cNvPr id="21" name="Bent Arrow 20"/>
            <p:cNvSpPr/>
            <p:nvPr/>
          </p:nvSpPr>
          <p:spPr bwMode="auto">
            <a:xfrm>
              <a:off x="2203608" y="3084000"/>
              <a:ext cx="1880213" cy="481573"/>
            </a:xfrm>
            <a:prstGeom prst="bentArrow">
              <a:avLst/>
            </a:prstGeom>
            <a:gradFill rotWithShape="1">
              <a:gsLst>
                <a:gs pos="0">
                  <a:srgbClr val="5782B5">
                    <a:shade val="15000"/>
                    <a:satMod val="180000"/>
                  </a:srgbClr>
                </a:gs>
                <a:gs pos="50000">
                  <a:srgbClr val="5782B5">
                    <a:shade val="45000"/>
                    <a:satMod val="170000"/>
                  </a:srgbClr>
                </a:gs>
                <a:gs pos="70000">
                  <a:srgbClr val="5782B5">
                    <a:tint val="99000"/>
                    <a:shade val="65000"/>
                    <a:satMod val="155000"/>
                  </a:srgbClr>
                </a:gs>
                <a:gs pos="100000">
                  <a:srgbClr val="5782B5">
                    <a:tint val="95500"/>
                    <a:shade val="100000"/>
                    <a:satMod val="155000"/>
                  </a:srgbClr>
                </a:gs>
              </a:gsLst>
              <a:lin ang="16200000" scaled="0"/>
            </a:gradFill>
            <a:ln w="9525" cap="flat" cmpd="sng" algn="ctr">
              <a:solidFill>
                <a:srgbClr val="5782B5"/>
              </a:solidFill>
              <a:prstDash val="solid"/>
              <a:headEnd type="none" w="med" len="med"/>
              <a:tailEnd type="none" w="med" len="med"/>
            </a:ln>
            <a:effectLst>
              <a:outerShdw blurRad="50800" dist="38100" dir="5400000" rotWithShape="0">
                <a:srgbClr val="000000">
                  <a:alpha val="35000"/>
                </a:srgbClr>
              </a:outerShdw>
            </a:effectLst>
          </p:spPr>
          <p:txBody>
            <a:bodyPr vert="horz" wrap="square" lIns="109728" tIns="0" rIns="109728" bIns="54864" numCol="1" rtlCol="0" anchor="t" anchorCtr="0" compatLnSpc="1">
              <a:prstTxWarp prst="textNoShape">
                <a:avLst/>
              </a:prstTxWarp>
            </a:bodyPr>
            <a:lstStyle/>
            <a:p>
              <a:pPr marL="0" marR="0" lvl="0" indent="0" algn="ctr" defTabSz="1096963"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7030A0"/>
                </a:solidFill>
                <a:effectLst>
                  <a:outerShdw blurRad="38100" dist="38100" dir="2700000" algn="tl">
                    <a:srgbClr val="000000">
                      <a:alpha val="43137"/>
                    </a:srgbClr>
                  </a:outerShdw>
                </a:effectLst>
                <a:uLnTx/>
                <a:uFillTx/>
                <a:latin typeface="Segoe" pitchFamily="34" charset="0"/>
                <a:ea typeface="+mn-ea"/>
                <a:cs typeface="+mn-cs"/>
              </a:endParaRPr>
            </a:p>
          </p:txBody>
        </p:sp>
        <p:sp>
          <p:nvSpPr>
            <p:cNvPr id="22" name="Bent Arrow 21"/>
            <p:cNvSpPr/>
            <p:nvPr/>
          </p:nvSpPr>
          <p:spPr bwMode="auto">
            <a:xfrm rot="5400000">
              <a:off x="6465913" y="2795414"/>
              <a:ext cx="512385" cy="1215766"/>
            </a:xfrm>
            <a:prstGeom prst="bentArrow">
              <a:avLst>
                <a:gd name="adj1" fmla="val 20519"/>
                <a:gd name="adj2" fmla="val 17245"/>
                <a:gd name="adj3" fmla="val 23074"/>
                <a:gd name="adj4" fmla="val 46831"/>
              </a:avLst>
            </a:prstGeom>
            <a:gradFill rotWithShape="1">
              <a:gsLst>
                <a:gs pos="0">
                  <a:srgbClr val="5782B5">
                    <a:shade val="15000"/>
                    <a:satMod val="180000"/>
                  </a:srgbClr>
                </a:gs>
                <a:gs pos="50000">
                  <a:srgbClr val="5782B5">
                    <a:shade val="45000"/>
                    <a:satMod val="170000"/>
                  </a:srgbClr>
                </a:gs>
                <a:gs pos="70000">
                  <a:srgbClr val="5782B5">
                    <a:tint val="99000"/>
                    <a:shade val="65000"/>
                    <a:satMod val="155000"/>
                  </a:srgbClr>
                </a:gs>
                <a:gs pos="100000">
                  <a:srgbClr val="5782B5">
                    <a:tint val="95500"/>
                    <a:shade val="100000"/>
                    <a:satMod val="155000"/>
                  </a:srgbClr>
                </a:gs>
              </a:gsLst>
              <a:lin ang="16200000" scaled="0"/>
            </a:gradFill>
            <a:ln w="9525" cap="flat" cmpd="sng" algn="ctr">
              <a:solidFill>
                <a:srgbClr val="5782B5"/>
              </a:solidFill>
              <a:prstDash val="solid"/>
              <a:headEnd type="none" w="med" len="med"/>
              <a:tailEnd type="none" w="med" len="med"/>
            </a:ln>
            <a:effectLst>
              <a:outerShdw blurRad="50800" dist="38100" dir="5400000" rotWithShape="0">
                <a:srgbClr val="000000">
                  <a:alpha val="35000"/>
                </a:srgbClr>
              </a:outerShdw>
            </a:effectLst>
          </p:spPr>
          <p:txBody>
            <a:bodyPr vert="horz" wrap="square" lIns="109728" tIns="0" rIns="109728" bIns="54864" numCol="1" rtlCol="0" anchor="t" anchorCtr="0" compatLnSpc="1">
              <a:prstTxWarp prst="textNoShape">
                <a:avLst/>
              </a:prstTxWarp>
            </a:bodyPr>
            <a:lstStyle/>
            <a:p>
              <a:pPr marL="0" marR="0" lvl="0" indent="0" algn="ctr" defTabSz="1096963"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7030A0"/>
                </a:solidFill>
                <a:effectLst>
                  <a:outerShdw blurRad="38100" dist="38100" dir="2700000" algn="tl">
                    <a:srgbClr val="000000">
                      <a:alpha val="43137"/>
                    </a:srgbClr>
                  </a:outerShdw>
                </a:effectLst>
                <a:uLnTx/>
                <a:uFillTx/>
                <a:latin typeface="Segoe" pitchFamily="34" charset="0"/>
                <a:ea typeface="+mn-ea"/>
                <a:cs typeface="+mn-cs"/>
              </a:endParaRPr>
            </a:p>
          </p:txBody>
        </p:sp>
        <p:sp>
          <p:nvSpPr>
            <p:cNvPr id="23" name="Bent Arrow 22"/>
            <p:cNvSpPr/>
            <p:nvPr/>
          </p:nvSpPr>
          <p:spPr bwMode="auto">
            <a:xfrm rot="10800000">
              <a:off x="5958609" y="4646938"/>
              <a:ext cx="1385656" cy="713788"/>
            </a:xfrm>
            <a:prstGeom prst="bentArrow">
              <a:avLst>
                <a:gd name="adj1" fmla="val 15687"/>
                <a:gd name="adj2" fmla="val 14357"/>
                <a:gd name="adj3" fmla="val 17018"/>
                <a:gd name="adj4" fmla="val 43750"/>
              </a:avLst>
            </a:prstGeom>
            <a:gradFill rotWithShape="1">
              <a:gsLst>
                <a:gs pos="0">
                  <a:srgbClr val="5782B5">
                    <a:shade val="15000"/>
                    <a:satMod val="180000"/>
                  </a:srgbClr>
                </a:gs>
                <a:gs pos="50000">
                  <a:srgbClr val="5782B5">
                    <a:shade val="45000"/>
                    <a:satMod val="170000"/>
                  </a:srgbClr>
                </a:gs>
                <a:gs pos="70000">
                  <a:srgbClr val="5782B5">
                    <a:tint val="99000"/>
                    <a:shade val="65000"/>
                    <a:satMod val="155000"/>
                  </a:srgbClr>
                </a:gs>
                <a:gs pos="100000">
                  <a:srgbClr val="5782B5">
                    <a:tint val="95500"/>
                    <a:shade val="100000"/>
                    <a:satMod val="155000"/>
                  </a:srgbClr>
                </a:gs>
              </a:gsLst>
              <a:lin ang="16200000" scaled="0"/>
            </a:gradFill>
            <a:ln w="9525" cap="flat" cmpd="sng" algn="ctr">
              <a:solidFill>
                <a:srgbClr val="5782B5"/>
              </a:solidFill>
              <a:prstDash val="solid"/>
              <a:headEnd type="none" w="med" len="med"/>
              <a:tailEnd type="none" w="med" len="med"/>
            </a:ln>
            <a:effectLst>
              <a:outerShdw blurRad="50800" dist="38100" dir="5400000" rotWithShape="0">
                <a:srgbClr val="000000">
                  <a:alpha val="35000"/>
                </a:srgbClr>
              </a:outerShdw>
            </a:effectLst>
          </p:spPr>
          <p:txBody>
            <a:bodyPr vert="horz" wrap="square" lIns="109728" tIns="0" rIns="109728" bIns="54864" numCol="1" rtlCol="0" anchor="t" anchorCtr="0" compatLnSpc="1">
              <a:prstTxWarp prst="textNoShape">
                <a:avLst/>
              </a:prstTxWarp>
            </a:bodyPr>
            <a:lstStyle/>
            <a:p>
              <a:pPr marL="0" marR="0" lvl="0" indent="0" algn="ctr" defTabSz="1096963"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7030A0"/>
                </a:solidFill>
                <a:effectLst>
                  <a:outerShdw blurRad="38100" dist="38100" dir="2700000" algn="tl">
                    <a:srgbClr val="000000">
                      <a:alpha val="43137"/>
                    </a:srgbClr>
                  </a:outerShdw>
                </a:effectLst>
                <a:uLnTx/>
                <a:uFillTx/>
                <a:latin typeface="Segoe" pitchFamily="34" charset="0"/>
                <a:ea typeface="+mn-ea"/>
                <a:cs typeface="+mn-cs"/>
              </a:endParaRPr>
            </a:p>
          </p:txBody>
        </p:sp>
        <p:sp>
          <p:nvSpPr>
            <p:cNvPr id="24" name="TextBox 15"/>
            <p:cNvSpPr txBox="1">
              <a:spLocks noChangeArrowheads="1"/>
            </p:cNvSpPr>
            <p:nvPr/>
          </p:nvSpPr>
          <p:spPr bwMode="auto">
            <a:xfrm>
              <a:off x="868608" y="2606197"/>
              <a:ext cx="2987136" cy="461665"/>
            </a:xfrm>
            <a:prstGeom prst="rect">
              <a:avLst/>
            </a:prstGeom>
            <a:noFill/>
            <a:ln w="9525">
              <a:noFill/>
              <a:miter lim="800000"/>
              <a:headEnd/>
              <a:tailEnd/>
            </a:ln>
          </p:spPr>
          <p:txBody>
            <a:bodyPr wrap="square">
              <a:spAutoFit/>
            </a:bodyPr>
            <a:lstStyle/>
            <a:p>
              <a:r>
                <a:rPr lang="en-US" sz="2400" dirty="0">
                  <a:solidFill>
                    <a:srgbClr val="7030A0"/>
                  </a:solidFill>
                  <a:latin typeface="Calibri" pitchFamily="34" charset="0"/>
                </a:rPr>
                <a:t>Run Test </a:t>
              </a:r>
              <a:r>
                <a:rPr lang="en-US" sz="2400" dirty="0" smtClean="0">
                  <a:solidFill>
                    <a:srgbClr val="7030A0"/>
                  </a:solidFill>
                  <a:latin typeface="Calibri" pitchFamily="34" charset="0"/>
                </a:rPr>
                <a:t>and Monitor</a:t>
              </a:r>
              <a:endParaRPr lang="en-US" sz="2400" dirty="0">
                <a:solidFill>
                  <a:srgbClr val="7030A0"/>
                </a:solidFill>
                <a:latin typeface="Calibri" pitchFamily="34" charset="0"/>
              </a:endParaRPr>
            </a:p>
          </p:txBody>
        </p:sp>
        <p:sp>
          <p:nvSpPr>
            <p:cNvPr id="25" name="TextBox 16"/>
            <p:cNvSpPr txBox="1">
              <a:spLocks noChangeArrowheads="1"/>
            </p:cNvSpPr>
            <p:nvPr/>
          </p:nvSpPr>
          <p:spPr bwMode="auto">
            <a:xfrm>
              <a:off x="6558933" y="2646379"/>
              <a:ext cx="2126263" cy="461665"/>
            </a:xfrm>
            <a:prstGeom prst="rect">
              <a:avLst/>
            </a:prstGeom>
            <a:noFill/>
            <a:ln w="9525">
              <a:noFill/>
              <a:miter lim="800000"/>
              <a:headEnd/>
              <a:tailEnd/>
            </a:ln>
          </p:spPr>
          <p:txBody>
            <a:bodyPr wrap="square">
              <a:spAutoFit/>
            </a:bodyPr>
            <a:lstStyle/>
            <a:p>
              <a:r>
                <a:rPr lang="en-US" sz="2400" dirty="0">
                  <a:solidFill>
                    <a:srgbClr val="7030A0"/>
                  </a:solidFill>
                  <a:latin typeface="Calibri" pitchFamily="34" charset="0"/>
                </a:rPr>
                <a:t>Path </a:t>
              </a:r>
              <a:r>
                <a:rPr lang="en-US" sz="2400" dirty="0" smtClean="0">
                  <a:solidFill>
                    <a:srgbClr val="7030A0"/>
                  </a:solidFill>
                  <a:latin typeface="Calibri" pitchFamily="34" charset="0"/>
                </a:rPr>
                <a:t>Condition</a:t>
              </a:r>
              <a:endParaRPr lang="en-US" sz="2400" dirty="0">
                <a:solidFill>
                  <a:srgbClr val="7030A0"/>
                </a:solidFill>
                <a:latin typeface="Calibri" pitchFamily="34" charset="0"/>
              </a:endParaRPr>
            </a:p>
          </p:txBody>
        </p:sp>
        <p:sp>
          <p:nvSpPr>
            <p:cNvPr id="26" name="TextBox 17"/>
            <p:cNvSpPr txBox="1">
              <a:spLocks noChangeArrowheads="1"/>
            </p:cNvSpPr>
            <p:nvPr/>
          </p:nvSpPr>
          <p:spPr bwMode="auto">
            <a:xfrm>
              <a:off x="6369220" y="5340755"/>
              <a:ext cx="2875269" cy="461665"/>
            </a:xfrm>
            <a:prstGeom prst="rect">
              <a:avLst/>
            </a:prstGeom>
            <a:noFill/>
            <a:ln w="9525">
              <a:noFill/>
              <a:miter lim="800000"/>
              <a:headEnd/>
              <a:tailEnd/>
            </a:ln>
          </p:spPr>
          <p:txBody>
            <a:bodyPr wrap="square">
              <a:spAutoFit/>
            </a:bodyPr>
            <a:lstStyle/>
            <a:p>
              <a:r>
                <a:rPr lang="en-US" sz="2400" dirty="0" smtClean="0">
                  <a:solidFill>
                    <a:srgbClr val="7030A0"/>
                  </a:solidFill>
                  <a:latin typeface="Calibri" pitchFamily="34" charset="0"/>
                </a:rPr>
                <a:t>Unexplored path</a:t>
              </a:r>
              <a:endParaRPr lang="en-US" sz="2400" dirty="0">
                <a:solidFill>
                  <a:srgbClr val="7030A0"/>
                </a:solidFill>
                <a:latin typeface="Calibri" pitchFamily="34" charset="0"/>
              </a:endParaRPr>
            </a:p>
          </p:txBody>
        </p:sp>
        <p:sp>
          <p:nvSpPr>
            <p:cNvPr id="27" name="TextBox 18"/>
            <p:cNvSpPr txBox="1">
              <a:spLocks noChangeArrowheads="1"/>
            </p:cNvSpPr>
            <p:nvPr/>
          </p:nvSpPr>
          <p:spPr bwMode="auto">
            <a:xfrm>
              <a:off x="3075643" y="5326710"/>
              <a:ext cx="1466254" cy="461665"/>
            </a:xfrm>
            <a:prstGeom prst="rect">
              <a:avLst/>
            </a:prstGeom>
            <a:noFill/>
            <a:ln w="9525">
              <a:noFill/>
              <a:miter lim="800000"/>
              <a:headEnd/>
              <a:tailEnd/>
            </a:ln>
          </p:spPr>
          <p:txBody>
            <a:bodyPr wrap="square">
              <a:spAutoFit/>
            </a:bodyPr>
            <a:lstStyle/>
            <a:p>
              <a:r>
                <a:rPr lang="en-US" sz="2400" dirty="0" smtClean="0">
                  <a:solidFill>
                    <a:srgbClr val="7030A0"/>
                  </a:solidFill>
                  <a:latin typeface="Calibri" pitchFamily="34" charset="0"/>
                </a:rPr>
                <a:t>Solve</a:t>
              </a:r>
              <a:endParaRPr lang="en-US" sz="2400" dirty="0">
                <a:solidFill>
                  <a:srgbClr val="7030A0"/>
                </a:solidFill>
                <a:latin typeface="Calibri" pitchFamily="34" charset="0"/>
              </a:endParaRPr>
            </a:p>
          </p:txBody>
        </p:sp>
        <p:sp>
          <p:nvSpPr>
            <p:cNvPr id="28" name="Right Arrow 27"/>
            <p:cNvSpPr/>
            <p:nvPr/>
          </p:nvSpPr>
          <p:spPr>
            <a:xfrm>
              <a:off x="457200" y="3719249"/>
              <a:ext cx="1211876" cy="627400"/>
            </a:xfrm>
            <a:prstGeom prst="rightArrow">
              <a:avLst/>
            </a:prstGeom>
            <a:gradFill rotWithShape="1">
              <a:gsLst>
                <a:gs pos="0">
                  <a:srgbClr val="5782B5">
                    <a:shade val="15000"/>
                    <a:satMod val="180000"/>
                  </a:srgbClr>
                </a:gs>
                <a:gs pos="50000">
                  <a:srgbClr val="5782B5">
                    <a:shade val="45000"/>
                    <a:satMod val="170000"/>
                  </a:srgbClr>
                </a:gs>
                <a:gs pos="70000">
                  <a:srgbClr val="5782B5">
                    <a:tint val="99000"/>
                    <a:shade val="65000"/>
                    <a:satMod val="155000"/>
                  </a:srgbClr>
                </a:gs>
                <a:gs pos="100000">
                  <a:srgbClr val="5782B5">
                    <a:tint val="95500"/>
                    <a:shade val="100000"/>
                    <a:satMod val="155000"/>
                  </a:srgbClr>
                </a:gs>
              </a:gsLst>
              <a:lin ang="16200000" scaled="0"/>
            </a:gradFill>
            <a:ln w="9525" cap="flat" cmpd="sng" algn="ctr">
              <a:solidFill>
                <a:srgbClr val="5782B5"/>
              </a:solidFill>
              <a:prstDash val="solid"/>
            </a:ln>
            <a:effectLst>
              <a:outerShdw blurRad="50800" dist="381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FFFFFF"/>
                  </a:solidFill>
                  <a:effectLst/>
                  <a:uLnTx/>
                  <a:uFillTx/>
                  <a:latin typeface="Segoe"/>
                  <a:ea typeface="+mn-ea"/>
                  <a:cs typeface="+mn-cs"/>
                </a:rPr>
                <a:t>seed</a:t>
              </a:r>
            </a:p>
          </p:txBody>
        </p:sp>
        <p:sp>
          <p:nvSpPr>
            <p:cNvPr id="29" name="TextBox 18"/>
            <p:cNvSpPr txBox="1">
              <a:spLocks noChangeArrowheads="1"/>
            </p:cNvSpPr>
            <p:nvPr/>
          </p:nvSpPr>
          <p:spPr bwMode="auto">
            <a:xfrm>
              <a:off x="612005" y="4461619"/>
              <a:ext cx="1592492" cy="461665"/>
            </a:xfrm>
            <a:prstGeom prst="rect">
              <a:avLst/>
            </a:prstGeom>
            <a:noFill/>
            <a:ln w="9525">
              <a:noFill/>
              <a:miter lim="800000"/>
              <a:headEnd/>
              <a:tailEnd/>
            </a:ln>
          </p:spPr>
          <p:txBody>
            <a:bodyPr wrap="square">
              <a:spAutoFit/>
            </a:bodyPr>
            <a:lstStyle/>
            <a:p>
              <a:r>
                <a:rPr lang="en-US" sz="2400" dirty="0" smtClean="0">
                  <a:solidFill>
                    <a:srgbClr val="7030A0"/>
                  </a:solidFill>
                  <a:latin typeface="Calibri" pitchFamily="34" charset="0"/>
                </a:rPr>
                <a:t>New input</a:t>
              </a:r>
              <a:endParaRPr lang="en-US" sz="2400" dirty="0">
                <a:solidFill>
                  <a:srgbClr val="7030A0"/>
                </a:solidFill>
                <a:latin typeface="Calibri" pitchFamily="34" charset="0"/>
              </a:endParaRPr>
            </a:p>
          </p:txBody>
        </p:sp>
        <p:sp>
          <p:nvSpPr>
            <p:cNvPr id="30" name="Rounded Rectangle 6"/>
            <p:cNvSpPr>
              <a:spLocks noChangeArrowheads="1"/>
            </p:cNvSpPr>
            <p:nvPr/>
          </p:nvSpPr>
          <p:spPr bwMode="auto">
            <a:xfrm>
              <a:off x="1661889" y="3598936"/>
              <a:ext cx="1256422" cy="815593"/>
            </a:xfrm>
            <a:prstGeom prst="roundRect">
              <a:avLst>
                <a:gd name="adj" fmla="val 16667"/>
              </a:avLst>
            </a:prstGeom>
            <a:gradFill rotWithShape="1">
              <a:gsLst>
                <a:gs pos="0">
                  <a:srgbClr val="5782B5">
                    <a:shade val="15000"/>
                    <a:satMod val="180000"/>
                  </a:srgbClr>
                </a:gs>
                <a:gs pos="50000">
                  <a:srgbClr val="5782B5">
                    <a:shade val="45000"/>
                    <a:satMod val="170000"/>
                  </a:srgbClr>
                </a:gs>
                <a:gs pos="70000">
                  <a:srgbClr val="5782B5">
                    <a:tint val="99000"/>
                    <a:shade val="65000"/>
                    <a:satMod val="155000"/>
                  </a:srgbClr>
                </a:gs>
                <a:gs pos="100000">
                  <a:srgbClr val="5782B5">
                    <a:tint val="95500"/>
                    <a:shade val="100000"/>
                    <a:satMod val="155000"/>
                  </a:srgbClr>
                </a:gs>
              </a:gsLst>
              <a:lin ang="16200000" scaled="0"/>
            </a:gradFill>
            <a:ln w="9525" cap="flat" cmpd="sng" algn="ctr">
              <a:solidFill>
                <a:srgbClr val="5782B5"/>
              </a:solidFill>
              <a:prstDash val="solid"/>
              <a:headEnd type="none" w="med" len="med"/>
              <a:tailEnd type="none" w="med" len="med"/>
            </a:ln>
            <a:effectLst>
              <a:outerShdw blurRad="50800" dist="38100" dir="5400000" rotWithShape="0">
                <a:srgbClr val="000000">
                  <a:alpha val="35000"/>
                </a:srgbClr>
              </a:outerShdw>
            </a:effectLst>
          </p:spPr>
          <p:txBody>
            <a:bodyPr vert="horz" wrap="square" lIns="109728" tIns="0" rIns="109728" bIns="54864" numCol="1" rtlCol="0" anchor="t" anchorCtr="0" compatLnSpc="1">
              <a:prstTxWarp prst="textNoShape">
                <a:avLst/>
              </a:prstTxWarp>
            </a:bodyPr>
            <a:lstStyle/>
            <a:p>
              <a:pPr marL="0" marR="0" lvl="0" indent="0" algn="ctr" defTabSz="1096963"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Segoe"/>
                  <a:ea typeface="+mn-ea"/>
                  <a:cs typeface="+mn-cs"/>
                </a:rPr>
                <a:t>Test</a:t>
              </a:r>
              <a:br>
                <a:rPr kumimoji="0" lang="en-US" sz="24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Segoe"/>
                  <a:ea typeface="+mn-ea"/>
                  <a:cs typeface="+mn-cs"/>
                </a:rPr>
              </a:br>
              <a:r>
                <a:rPr kumimoji="0" lang="en-US" sz="24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Segoe"/>
                  <a:ea typeface="+mn-ea"/>
                  <a:cs typeface="+mn-cs"/>
                </a:rPr>
                <a:t>Inputs</a:t>
              </a:r>
            </a:p>
          </p:txBody>
        </p:sp>
        <p:sp>
          <p:nvSpPr>
            <p:cNvPr id="31" name="Bent Arrow 30"/>
            <p:cNvSpPr/>
            <p:nvPr/>
          </p:nvSpPr>
          <p:spPr bwMode="auto">
            <a:xfrm rot="10800000">
              <a:off x="3039335" y="4657296"/>
              <a:ext cx="1385656" cy="713788"/>
            </a:xfrm>
            <a:prstGeom prst="bentArrow">
              <a:avLst>
                <a:gd name="adj1" fmla="val 15687"/>
                <a:gd name="adj2" fmla="val 14357"/>
                <a:gd name="adj3" fmla="val 17018"/>
                <a:gd name="adj4" fmla="val 43750"/>
              </a:avLst>
            </a:prstGeom>
            <a:gradFill rotWithShape="1">
              <a:gsLst>
                <a:gs pos="0">
                  <a:srgbClr val="5782B5">
                    <a:shade val="15000"/>
                    <a:satMod val="180000"/>
                  </a:srgbClr>
                </a:gs>
                <a:gs pos="50000">
                  <a:srgbClr val="5782B5">
                    <a:shade val="45000"/>
                    <a:satMod val="170000"/>
                  </a:srgbClr>
                </a:gs>
                <a:gs pos="70000">
                  <a:srgbClr val="5782B5">
                    <a:tint val="99000"/>
                    <a:shade val="65000"/>
                    <a:satMod val="155000"/>
                  </a:srgbClr>
                </a:gs>
                <a:gs pos="100000">
                  <a:srgbClr val="5782B5">
                    <a:tint val="95500"/>
                    <a:shade val="100000"/>
                    <a:satMod val="155000"/>
                  </a:srgbClr>
                </a:gs>
              </a:gsLst>
              <a:lin ang="16200000" scaled="0"/>
            </a:gradFill>
            <a:ln w="9525" cap="flat" cmpd="sng" algn="ctr">
              <a:solidFill>
                <a:srgbClr val="5782B5"/>
              </a:solidFill>
              <a:prstDash val="solid"/>
              <a:headEnd type="none" w="med" len="med"/>
              <a:tailEnd type="none" w="med" len="med"/>
            </a:ln>
            <a:effectLst>
              <a:outerShdw blurRad="50800" dist="38100" dir="5400000" rotWithShape="0">
                <a:srgbClr val="000000">
                  <a:alpha val="35000"/>
                </a:srgbClr>
              </a:outerShdw>
            </a:effectLst>
          </p:spPr>
          <p:txBody>
            <a:bodyPr vert="horz" wrap="square" lIns="109728" tIns="0" rIns="109728" bIns="54864" numCol="1" rtlCol="0" anchor="t" anchorCtr="0" compatLnSpc="1">
              <a:prstTxWarp prst="textNoShape">
                <a:avLst/>
              </a:prstTxWarp>
            </a:bodyPr>
            <a:lstStyle/>
            <a:p>
              <a:pPr marL="0" marR="0" lvl="0" indent="0" algn="ctr" defTabSz="1096963"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7030A0"/>
                </a:solidFill>
                <a:effectLst>
                  <a:outerShdw blurRad="38100" dist="38100" dir="2700000" algn="tl">
                    <a:srgbClr val="000000">
                      <a:alpha val="43137"/>
                    </a:srgbClr>
                  </a:outerShdw>
                </a:effectLst>
                <a:uLnTx/>
                <a:uFillTx/>
                <a:latin typeface="Segoe" pitchFamily="34" charset="0"/>
                <a:ea typeface="+mn-ea"/>
                <a:cs typeface="+mn-cs"/>
              </a:endParaRPr>
            </a:p>
          </p:txBody>
        </p:sp>
        <p:sp>
          <p:nvSpPr>
            <p:cNvPr id="32" name="Rounded Rectangle 7"/>
            <p:cNvSpPr>
              <a:spLocks noChangeArrowheads="1"/>
            </p:cNvSpPr>
            <p:nvPr/>
          </p:nvSpPr>
          <p:spPr bwMode="auto">
            <a:xfrm>
              <a:off x="4144069" y="4650153"/>
              <a:ext cx="1854720" cy="918811"/>
            </a:xfrm>
            <a:prstGeom prst="roundRect">
              <a:avLst>
                <a:gd name="adj" fmla="val 16667"/>
              </a:avLst>
            </a:prstGeom>
            <a:gradFill rotWithShape="1">
              <a:gsLst>
                <a:gs pos="0">
                  <a:srgbClr val="5782B5">
                    <a:shade val="15000"/>
                    <a:satMod val="180000"/>
                  </a:srgbClr>
                </a:gs>
                <a:gs pos="50000">
                  <a:srgbClr val="5782B5">
                    <a:shade val="45000"/>
                    <a:satMod val="170000"/>
                  </a:srgbClr>
                </a:gs>
                <a:gs pos="70000">
                  <a:srgbClr val="5782B5">
                    <a:tint val="99000"/>
                    <a:shade val="65000"/>
                    <a:satMod val="155000"/>
                  </a:srgbClr>
                </a:gs>
                <a:gs pos="100000">
                  <a:srgbClr val="5782B5">
                    <a:tint val="95500"/>
                    <a:shade val="100000"/>
                    <a:satMod val="155000"/>
                  </a:srgbClr>
                </a:gs>
              </a:gsLst>
              <a:lin ang="16200000" scaled="0"/>
            </a:gradFill>
            <a:ln w="9525" cap="flat" cmpd="sng" algn="ctr">
              <a:solidFill>
                <a:srgbClr val="5782B5"/>
              </a:solidFill>
              <a:prstDash val="solid"/>
              <a:headEnd type="none" w="med" len="med"/>
              <a:tailEnd type="none" w="med" len="med"/>
            </a:ln>
            <a:effectLst>
              <a:outerShdw blurRad="50800" dist="38100" dir="5400000" rotWithShape="0">
                <a:srgbClr val="000000">
                  <a:alpha val="35000"/>
                </a:srgbClr>
              </a:outerShdw>
            </a:effectLst>
          </p:spPr>
          <p:txBody>
            <a:bodyPr vert="horz" wrap="square" lIns="109728" tIns="0" rIns="109728" bIns="54864" numCol="1" rtlCol="0" anchor="t" anchorCtr="0" compatLnSpc="1">
              <a:prstTxWarp prst="textNoShape">
                <a:avLst/>
              </a:prstTxWarp>
            </a:bodyPr>
            <a:lstStyle/>
            <a:p>
              <a:pPr marL="0" marR="0" lvl="0" indent="0" algn="ctr" defTabSz="1096963"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Segoe"/>
                  <a:ea typeface="+mn-ea"/>
                  <a:cs typeface="+mn-cs"/>
                </a:rPr>
                <a:t>Constraint System</a:t>
              </a:r>
            </a:p>
          </p:txBody>
        </p:sp>
        <p:sp>
          <p:nvSpPr>
            <p:cNvPr id="33" name="Up Arrow 32"/>
            <p:cNvSpPr/>
            <p:nvPr/>
          </p:nvSpPr>
          <p:spPr bwMode="auto">
            <a:xfrm>
              <a:off x="2115720" y="4448309"/>
              <a:ext cx="257453" cy="435005"/>
            </a:xfrm>
            <a:prstGeom prst="upArrow">
              <a:avLst/>
            </a:prstGeom>
            <a:gradFill rotWithShape="1">
              <a:gsLst>
                <a:gs pos="0">
                  <a:srgbClr val="5782B5">
                    <a:shade val="15000"/>
                    <a:satMod val="180000"/>
                  </a:srgbClr>
                </a:gs>
                <a:gs pos="50000">
                  <a:srgbClr val="5782B5">
                    <a:shade val="45000"/>
                    <a:satMod val="170000"/>
                  </a:srgbClr>
                </a:gs>
                <a:gs pos="70000">
                  <a:srgbClr val="5782B5">
                    <a:tint val="99000"/>
                    <a:shade val="65000"/>
                    <a:satMod val="155000"/>
                  </a:srgbClr>
                </a:gs>
                <a:gs pos="100000">
                  <a:srgbClr val="5782B5">
                    <a:tint val="95500"/>
                    <a:shade val="100000"/>
                    <a:satMod val="155000"/>
                  </a:srgbClr>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5782B5">
                  <a:satMod val="300000"/>
                </a:srgbClr>
              </a:contourClr>
            </a:sp3d>
          </p:spPr>
          <p:txBody>
            <a:bodyPr vert="horz" wrap="square" lIns="109728" tIns="54864" rIns="109728" bIns="54864" numCol="1" rtlCol="0" anchor="ctr" anchorCtr="0" compatLnSpc="1">
              <a:prstTxWarp prst="textNoShape">
                <a:avLst/>
              </a:prstTxWarp>
            </a:bodyPr>
            <a:lstStyle/>
            <a:p>
              <a:pPr marL="0" marR="0" lvl="0" indent="0" algn="ctr" defTabSz="109696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p:txBody>
        </p:sp>
        <p:sp>
          <p:nvSpPr>
            <p:cNvPr id="35" name="Can 9"/>
            <p:cNvSpPr>
              <a:spLocks noChangeArrowheads="1"/>
            </p:cNvSpPr>
            <p:nvPr/>
          </p:nvSpPr>
          <p:spPr bwMode="auto">
            <a:xfrm>
              <a:off x="6675049" y="3668544"/>
              <a:ext cx="1256422" cy="1007105"/>
            </a:xfrm>
            <a:prstGeom prst="can">
              <a:avLst>
                <a:gd name="adj" fmla="val 25000"/>
              </a:avLst>
            </a:prstGeom>
            <a:gradFill rotWithShape="1">
              <a:gsLst>
                <a:gs pos="0">
                  <a:srgbClr val="5782B5">
                    <a:shade val="15000"/>
                    <a:satMod val="180000"/>
                  </a:srgbClr>
                </a:gs>
                <a:gs pos="50000">
                  <a:srgbClr val="5782B5">
                    <a:shade val="45000"/>
                    <a:satMod val="170000"/>
                  </a:srgbClr>
                </a:gs>
                <a:gs pos="70000">
                  <a:srgbClr val="5782B5">
                    <a:tint val="99000"/>
                    <a:shade val="65000"/>
                    <a:satMod val="155000"/>
                  </a:srgbClr>
                </a:gs>
                <a:gs pos="100000">
                  <a:srgbClr val="5782B5">
                    <a:tint val="95500"/>
                    <a:shade val="100000"/>
                    <a:satMod val="155000"/>
                  </a:srgbClr>
                </a:gs>
              </a:gsLst>
              <a:lin ang="16200000" scaled="0"/>
            </a:gradFill>
            <a:ln w="9525" cap="flat" cmpd="sng" algn="ctr">
              <a:solidFill>
                <a:srgbClr val="5782B5"/>
              </a:solidFill>
              <a:prstDash val="solid"/>
              <a:headEnd type="none" w="med" len="med"/>
              <a:tailEnd type="none" w="med" len="med"/>
            </a:ln>
            <a:effectLst>
              <a:outerShdw blurRad="50800" dist="38100" dir="5400000" rotWithShape="0">
                <a:srgbClr val="000000">
                  <a:alpha val="35000"/>
                </a:srgbClr>
              </a:outerShdw>
            </a:effectLst>
          </p:spPr>
          <p:txBody>
            <a:bodyPr vert="horz" wrap="square" lIns="109728" tIns="0" rIns="109728" bIns="54864" numCol="1" rtlCol="0" anchor="t" anchorCtr="0" compatLnSpc="1">
              <a:prstTxWarp prst="textNoShape">
                <a:avLst/>
              </a:prstTxWarp>
            </a:bodyPr>
            <a:lstStyle/>
            <a:p>
              <a:pPr marL="0" marR="0" lvl="0" indent="0" algn="ctr" defTabSz="1096963"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a:ea typeface="+mn-ea"/>
                  <a:cs typeface="+mn-cs"/>
                </a:rPr>
                <a:t>Known</a:t>
              </a:r>
              <a:br>
                <a:rPr kumimoji="0" lang="en-US" sz="24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a:ea typeface="+mn-ea"/>
                  <a:cs typeface="+mn-cs"/>
                </a:rPr>
              </a:br>
              <a:r>
                <a:rPr kumimoji="0" lang="en-US" sz="24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a:ea typeface="+mn-ea"/>
                  <a:cs typeface="+mn-cs"/>
                </a:rPr>
                <a:t>Paths</a:t>
              </a:r>
            </a:p>
          </p:txBody>
        </p:sp>
      </p:grpSp>
      <p:sp>
        <p:nvSpPr>
          <p:cNvPr id="3" name="TextBox 2"/>
          <p:cNvSpPr txBox="1"/>
          <p:nvPr/>
        </p:nvSpPr>
        <p:spPr>
          <a:xfrm>
            <a:off x="663988" y="5967348"/>
            <a:ext cx="7457796" cy="646331"/>
          </a:xfrm>
          <a:prstGeom prst="rect">
            <a:avLst/>
          </a:prstGeom>
          <a:noFill/>
        </p:spPr>
        <p:txBody>
          <a:bodyPr wrap="square" rtlCol="0">
            <a:spAutoFit/>
          </a:bodyPr>
          <a:lstStyle/>
          <a:p>
            <a:r>
              <a:rPr lang="en-US" dirty="0" err="1" smtClean="0"/>
              <a:t>Pex</a:t>
            </a:r>
            <a:r>
              <a:rPr lang="en-US" dirty="0" smtClean="0"/>
              <a:t> (unlike Klee) </a:t>
            </a:r>
            <a:r>
              <a:rPr lang="en-US" dirty="0"/>
              <a:t>s</a:t>
            </a:r>
            <a:r>
              <a:rPr lang="en-US" dirty="0" smtClean="0"/>
              <a:t>tarts with a concrete input as seed and then solves constraints to explore other paths.</a:t>
            </a:r>
            <a:endParaRPr lang="en-US" dirty="0"/>
          </a:p>
        </p:txBody>
      </p:sp>
      <p:sp>
        <p:nvSpPr>
          <p:cNvPr id="39" name="Rounded Rectangle 7"/>
          <p:cNvSpPr>
            <a:spLocks noChangeArrowheads="1"/>
          </p:cNvSpPr>
          <p:nvPr/>
        </p:nvSpPr>
        <p:spPr bwMode="auto">
          <a:xfrm>
            <a:off x="1301096" y="4035782"/>
            <a:ext cx="1548775" cy="918811"/>
          </a:xfrm>
          <a:prstGeom prst="roundRect">
            <a:avLst>
              <a:gd name="adj" fmla="val 16667"/>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109728" tIns="0" rIns="109728" bIns="54864" numCol="1" rtlCol="0" anchor="t" anchorCtr="0" compatLnSpc="1">
            <a:prstTxWarp prst="textNoShape">
              <a:avLst/>
            </a:prstTxWarp>
          </a:bodyPr>
          <a:lstStyle/>
          <a:p>
            <a:pPr marL="0" marR="0" lvl="0" indent="0" algn="ctr" defTabSz="1096963"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a:ea typeface="+mn-ea"/>
                <a:cs typeface="+mn-cs"/>
              </a:rPr>
              <a:t>SMT</a:t>
            </a:r>
            <a:r>
              <a:rPr kumimoji="0" lang="en-US" sz="2400" b="1" i="0" u="none" strike="noStrike" kern="0" cap="none" spc="0" normalizeH="0" noProof="0" dirty="0" smtClean="0">
                <a:ln>
                  <a:noFill/>
                </a:ln>
                <a:solidFill>
                  <a:srgbClr val="FFFFFF"/>
                </a:solidFill>
                <a:effectLst>
                  <a:outerShdw blurRad="38100" dist="38100" dir="2700000" algn="tl">
                    <a:srgbClr val="000000">
                      <a:alpha val="43137"/>
                    </a:srgbClr>
                  </a:outerShdw>
                </a:effectLst>
                <a:uLnTx/>
                <a:uFillTx/>
                <a:latin typeface="Segoe"/>
                <a:ea typeface="+mn-ea"/>
                <a:cs typeface="+mn-cs"/>
              </a:rPr>
              <a:t> solver</a:t>
            </a:r>
            <a:endParaRPr kumimoji="0" lang="en-US" sz="24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Segoe"/>
              <a:ea typeface="+mn-ea"/>
              <a:cs typeface="+mn-cs"/>
            </a:endParaRPr>
          </a:p>
        </p:txBody>
      </p:sp>
    </p:spTree>
    <p:extLst>
      <p:ext uri="{BB962C8B-B14F-4D97-AF65-F5344CB8AC3E}">
        <p14:creationId xmlns:p14="http://schemas.microsoft.com/office/powerpoint/2010/main" val="390566112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rgbClr val="0070C0"/>
                </a:solidFill>
                <a:effectLst>
                  <a:outerShdw blurRad="38100" dist="38100" dir="2700000" algn="tl">
                    <a:srgbClr val="000000">
                      <a:alpha val="43137"/>
                    </a:srgbClr>
                  </a:outerShdw>
                </a:effectLst>
              </a:rPr>
              <a:t>ATPG </a:t>
            </a:r>
            <a:r>
              <a:rPr lang="en-US" sz="4000" b="1" dirty="0">
                <a:solidFill>
                  <a:srgbClr val="0070C0"/>
                </a:solidFill>
                <a:effectLst>
                  <a:outerShdw blurRad="38100" dist="38100" dir="2700000" algn="tl">
                    <a:srgbClr val="000000">
                      <a:alpha val="43137"/>
                    </a:srgbClr>
                  </a:outerShdw>
                </a:effectLst>
              </a:rPr>
              <a:t>vs Klee </a:t>
            </a:r>
            <a:r>
              <a:rPr lang="en-US" sz="4000" dirty="0"/>
              <a:t>[</a:t>
            </a:r>
            <a:r>
              <a:rPr lang="en-US" sz="4000" dirty="0" smtClean="0"/>
              <a:t>Zheng 13</a:t>
            </a:r>
            <a:r>
              <a:rPr lang="en-US" sz="4000" dirty="0"/>
              <a:t>] </a:t>
            </a:r>
          </a:p>
        </p:txBody>
      </p:sp>
      <p:sp>
        <p:nvSpPr>
          <p:cNvPr id="3" name="Content Placeholder 2"/>
          <p:cNvSpPr>
            <a:spLocks noGrp="1"/>
          </p:cNvSpPr>
          <p:nvPr>
            <p:ph idx="1"/>
          </p:nvPr>
        </p:nvSpPr>
        <p:spPr/>
        <p:txBody>
          <a:bodyPr>
            <a:normAutofit lnSpcReduction="10000"/>
          </a:bodyPr>
          <a:lstStyle/>
          <a:p>
            <a:r>
              <a:rPr lang="en-US" dirty="0" smtClean="0"/>
              <a:t>Monitor the data plane by sending test packets.</a:t>
            </a:r>
          </a:p>
          <a:p>
            <a:pPr lvl="1"/>
            <a:r>
              <a:rPr lang="en-US" dirty="0" smtClean="0"/>
              <a:t>Maximum rule coverage (like Klee: rules</a:t>
            </a:r>
            <a:r>
              <a:rPr lang="en-US" dirty="0" smtClean="0">
                <a:sym typeface="Wingdings" panose="05000000000000000000" pitchFamily="2" charset="2"/>
              </a:rPr>
              <a:t> lines</a:t>
            </a:r>
            <a:r>
              <a:rPr lang="en-US" dirty="0" smtClean="0"/>
              <a:t>)</a:t>
            </a:r>
          </a:p>
          <a:p>
            <a:pPr lvl="1"/>
            <a:r>
              <a:rPr lang="en-US" dirty="0" smtClean="0"/>
              <a:t>Minimize number of packets required (like Klee: packets</a:t>
            </a:r>
            <a:r>
              <a:rPr lang="en-US" dirty="0" smtClean="0">
                <a:sym typeface="Wingdings" panose="05000000000000000000" pitchFamily="2" charset="2"/>
              </a:rPr>
              <a:t> test cases)</a:t>
            </a:r>
            <a:endParaRPr lang="en-US" dirty="0" smtClean="0"/>
          </a:p>
          <a:p>
            <a:pPr lvl="1"/>
            <a:r>
              <a:rPr lang="en-US" dirty="0" smtClean="0"/>
              <a:t>Constraints on terminal ports and headers of test packets (unlike Klee)</a:t>
            </a:r>
          </a:p>
          <a:p>
            <a:r>
              <a:rPr lang="en-US" dirty="0" smtClean="0"/>
              <a:t>Once error is detected, localize it (unlike Klee more like tomography)</a:t>
            </a:r>
          </a:p>
        </p:txBody>
      </p:sp>
    </p:spTree>
    <p:custDataLst>
      <p:tags r:id="rId1"/>
    </p:custDataLst>
    <p:extLst>
      <p:ext uri="{BB962C8B-B14F-4D97-AF65-F5344CB8AC3E}">
        <p14:creationId xmlns:p14="http://schemas.microsoft.com/office/powerpoint/2010/main" val="1917342136"/>
      </p:ext>
    </p:extLst>
  </p:cSld>
  <p:clrMapOvr>
    <a:masterClrMapping/>
  </p:clrMapOvr>
  <mc:AlternateContent xmlns:mc="http://schemas.openxmlformats.org/markup-compatibility/2006" xmlns:p14="http://schemas.microsoft.com/office/powerpoint/2010/main">
    <mc:Choice Requires="p14">
      <p:transition spd="slow" p14:dur="2000" advTm="49199"/>
    </mc:Choice>
    <mc:Fallback xmlns="">
      <p:transition spd="slow" advTm="4919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3621131" y="3108552"/>
            <a:ext cx="1439428" cy="0"/>
          </a:xfrm>
          <a:prstGeom prst="line">
            <a:avLst/>
          </a:prstGeom>
          <a:ln>
            <a:solidFill>
              <a:schemeClr val="bg1">
                <a:lumMod val="50000"/>
              </a:schemeClr>
            </a:solidFill>
          </a:ln>
        </p:spPr>
        <p:style>
          <a:lnRef idx="2">
            <a:schemeClr val="dk1"/>
          </a:lnRef>
          <a:fillRef idx="0">
            <a:schemeClr val="dk1"/>
          </a:fillRef>
          <a:effectRef idx="1">
            <a:schemeClr val="dk1"/>
          </a:effectRef>
          <a:fontRef idx="minor">
            <a:schemeClr val="tx1"/>
          </a:fontRef>
        </p:style>
      </p:cxnSp>
      <p:cxnSp>
        <p:nvCxnSpPr>
          <p:cNvPr id="10" name="直接连接符 9"/>
          <p:cNvCxnSpPr/>
          <p:nvPr/>
        </p:nvCxnSpPr>
        <p:spPr>
          <a:xfrm>
            <a:off x="3208939" y="3318288"/>
            <a:ext cx="801244" cy="1104895"/>
          </a:xfrm>
          <a:prstGeom prst="line">
            <a:avLst/>
          </a:prstGeom>
          <a:ln>
            <a:solidFill>
              <a:schemeClr val="bg1">
                <a:lumMod val="50000"/>
              </a:schemeClr>
            </a:solidFill>
          </a:ln>
        </p:spPr>
        <p:style>
          <a:lnRef idx="2">
            <a:schemeClr val="dk1"/>
          </a:lnRef>
          <a:fillRef idx="0">
            <a:schemeClr val="dk1"/>
          </a:fillRef>
          <a:effectRef idx="1">
            <a:schemeClr val="dk1"/>
          </a:effectRef>
          <a:fontRef idx="minor">
            <a:schemeClr val="tx1"/>
          </a:fontRef>
        </p:style>
      </p:cxnSp>
      <p:cxnSp>
        <p:nvCxnSpPr>
          <p:cNvPr id="12" name="直接连接符 11"/>
          <p:cNvCxnSpPr/>
          <p:nvPr/>
        </p:nvCxnSpPr>
        <p:spPr>
          <a:xfrm flipH="1">
            <a:off x="4570273" y="3318288"/>
            <a:ext cx="902478" cy="1104895"/>
          </a:xfrm>
          <a:prstGeom prst="line">
            <a:avLst/>
          </a:prstGeom>
          <a:ln>
            <a:solidFill>
              <a:schemeClr val="bg1">
                <a:lumMod val="50000"/>
              </a:schemeClr>
            </a:solidFill>
          </a:ln>
        </p:spPr>
        <p:style>
          <a:lnRef idx="2">
            <a:schemeClr val="dk1"/>
          </a:lnRef>
          <a:fillRef idx="0">
            <a:schemeClr val="dk1"/>
          </a:fillRef>
          <a:effectRef idx="1">
            <a:schemeClr val="dk1"/>
          </a:effectRef>
          <a:fontRef idx="minor">
            <a:schemeClr val="tx1"/>
          </a:fontRef>
        </p:style>
      </p:cxnSp>
      <p:sp>
        <p:nvSpPr>
          <p:cNvPr id="14" name="圆角矩形标注 13"/>
          <p:cNvSpPr/>
          <p:nvPr/>
        </p:nvSpPr>
        <p:spPr>
          <a:xfrm>
            <a:off x="2962095" y="1426864"/>
            <a:ext cx="3014563" cy="936104"/>
          </a:xfrm>
          <a:prstGeom prst="wedgeRoundRectCallout">
            <a:avLst>
              <a:gd name="adj1" fmla="val -38255"/>
              <a:gd name="adj2" fmla="val 102965"/>
              <a:gd name="adj3" fmla="val 16667"/>
            </a:avLst>
          </a:prstGeom>
          <a:ln>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i="1" dirty="0" smtClean="0"/>
              <a:t>r</a:t>
            </a:r>
            <a:r>
              <a:rPr lang="en-US" altLang="zh-CN" baseline="-25000" dirty="0" smtClean="0"/>
              <a:t>A1</a:t>
            </a:r>
            <a:r>
              <a:rPr lang="en-US" altLang="zh-CN" dirty="0" smtClean="0"/>
              <a:t>: </a:t>
            </a:r>
            <a:r>
              <a:rPr lang="en-US" altLang="zh-CN" dirty="0" err="1" smtClean="0"/>
              <a:t>dst_ip</a:t>
            </a:r>
            <a:r>
              <a:rPr lang="en-US" altLang="zh-CN" dirty="0" smtClean="0"/>
              <a:t>=10.0/16 → Port 0</a:t>
            </a:r>
          </a:p>
          <a:p>
            <a:pPr algn="ctr"/>
            <a:r>
              <a:rPr lang="en-US" altLang="zh-CN" i="1" dirty="0" smtClean="0"/>
              <a:t>r</a:t>
            </a:r>
            <a:r>
              <a:rPr lang="en-US" altLang="zh-CN" baseline="-25000" dirty="0"/>
              <a:t>A2</a:t>
            </a:r>
            <a:r>
              <a:rPr lang="en-US" altLang="zh-CN" dirty="0" smtClean="0"/>
              <a:t>: </a:t>
            </a:r>
            <a:r>
              <a:rPr lang="en-US" altLang="zh-CN" dirty="0" err="1" smtClean="0"/>
              <a:t>dst_ip</a:t>
            </a:r>
            <a:r>
              <a:rPr lang="en-US" altLang="zh-CN" dirty="0" smtClean="0"/>
              <a:t>=10.1/16 </a:t>
            </a:r>
            <a:r>
              <a:rPr lang="en-US" altLang="zh-CN" dirty="0"/>
              <a:t>→ </a:t>
            </a:r>
            <a:r>
              <a:rPr lang="en-US" altLang="zh-CN" dirty="0" smtClean="0"/>
              <a:t>Port 1</a:t>
            </a:r>
          </a:p>
          <a:p>
            <a:pPr algn="ctr"/>
            <a:r>
              <a:rPr lang="en-US" altLang="zh-CN" i="1" dirty="0" smtClean="0"/>
              <a:t>r</a:t>
            </a:r>
            <a:r>
              <a:rPr lang="en-US" altLang="zh-CN" baseline="-25000" dirty="0" smtClean="0"/>
              <a:t>A3</a:t>
            </a:r>
            <a:r>
              <a:rPr lang="en-US" altLang="zh-CN" dirty="0" smtClean="0"/>
              <a:t>: </a:t>
            </a:r>
            <a:r>
              <a:rPr lang="en-US" altLang="zh-CN" dirty="0" err="1" smtClean="0"/>
              <a:t>dst_ip</a:t>
            </a:r>
            <a:r>
              <a:rPr lang="en-US" altLang="zh-CN" dirty="0" smtClean="0"/>
              <a:t>=10.2/16 </a:t>
            </a:r>
            <a:r>
              <a:rPr lang="en-US" altLang="zh-CN" dirty="0"/>
              <a:t>→ Port </a:t>
            </a:r>
            <a:r>
              <a:rPr lang="en-US" altLang="zh-CN" dirty="0" smtClean="0"/>
              <a:t>2</a:t>
            </a:r>
            <a:endParaRPr lang="en-US" altLang="zh-CN" dirty="0"/>
          </a:p>
        </p:txBody>
      </p:sp>
      <p:sp>
        <p:nvSpPr>
          <p:cNvPr id="16" name="圆角矩形标注 15"/>
          <p:cNvSpPr/>
          <p:nvPr/>
        </p:nvSpPr>
        <p:spPr>
          <a:xfrm>
            <a:off x="5262336" y="3947144"/>
            <a:ext cx="2952328" cy="1152128"/>
          </a:xfrm>
          <a:prstGeom prst="wedgeRoundRectCallout">
            <a:avLst>
              <a:gd name="adj1" fmla="val -36386"/>
              <a:gd name="adj2" fmla="val -104557"/>
              <a:gd name="adj3" fmla="val 16667"/>
            </a:avLst>
          </a:prstGeom>
          <a:ln>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i="1" dirty="0" smtClean="0"/>
              <a:t>r</a:t>
            </a:r>
            <a:r>
              <a:rPr lang="en-US" altLang="zh-CN" baseline="-25000" dirty="0" smtClean="0"/>
              <a:t>B1</a:t>
            </a:r>
            <a:r>
              <a:rPr lang="en-US" altLang="zh-CN" dirty="0" smtClean="0"/>
              <a:t>: </a:t>
            </a:r>
            <a:r>
              <a:rPr lang="en-US" altLang="zh-CN" dirty="0" err="1" smtClean="0"/>
              <a:t>dst_ip</a:t>
            </a:r>
            <a:r>
              <a:rPr lang="en-US" altLang="zh-CN" dirty="0" smtClean="0"/>
              <a:t>=10.2/16 </a:t>
            </a:r>
            <a:r>
              <a:rPr lang="en-US" altLang="zh-CN" dirty="0"/>
              <a:t>→ </a:t>
            </a:r>
            <a:r>
              <a:rPr lang="en-US" altLang="zh-CN" dirty="0" smtClean="0"/>
              <a:t>Port 2</a:t>
            </a:r>
          </a:p>
          <a:p>
            <a:pPr algn="ctr"/>
            <a:r>
              <a:rPr lang="en-US" altLang="zh-CN" i="1" dirty="0" smtClean="0"/>
              <a:t>r</a:t>
            </a:r>
            <a:r>
              <a:rPr lang="en-US" altLang="zh-CN" baseline="-25000" dirty="0" smtClean="0"/>
              <a:t>B2</a:t>
            </a:r>
            <a:r>
              <a:rPr lang="en-US" altLang="zh-CN" dirty="0" smtClean="0"/>
              <a:t>: </a:t>
            </a:r>
            <a:r>
              <a:rPr lang="en-US" altLang="zh-CN" dirty="0" err="1" smtClean="0"/>
              <a:t>dst_ip</a:t>
            </a:r>
            <a:r>
              <a:rPr lang="en-US" altLang="zh-CN" dirty="0" smtClean="0"/>
              <a:t>=10.1/16 </a:t>
            </a:r>
            <a:r>
              <a:rPr lang="en-US" altLang="zh-CN" dirty="0"/>
              <a:t>→ Port </a:t>
            </a:r>
            <a:r>
              <a:rPr lang="en-US" altLang="zh-CN" dirty="0" smtClean="0"/>
              <a:t>1</a:t>
            </a:r>
          </a:p>
          <a:p>
            <a:pPr algn="ctr"/>
            <a:r>
              <a:rPr lang="en-US" altLang="zh-CN" i="1" dirty="0"/>
              <a:t>r</a:t>
            </a:r>
            <a:r>
              <a:rPr lang="en-US" altLang="zh-CN" baseline="-25000" dirty="0"/>
              <a:t>B3</a:t>
            </a:r>
            <a:r>
              <a:rPr lang="en-US" altLang="zh-CN" dirty="0"/>
              <a:t>: </a:t>
            </a:r>
            <a:r>
              <a:rPr lang="en-US" altLang="zh-CN" dirty="0" err="1"/>
              <a:t>dst_ip</a:t>
            </a:r>
            <a:r>
              <a:rPr lang="en-US" altLang="zh-CN" dirty="0"/>
              <a:t>=</a:t>
            </a:r>
            <a:r>
              <a:rPr lang="en-US" altLang="zh-CN" dirty="0" smtClean="0"/>
              <a:t>10.0/</a:t>
            </a:r>
            <a:r>
              <a:rPr lang="en-US" altLang="zh-CN" dirty="0"/>
              <a:t>16 → </a:t>
            </a:r>
            <a:r>
              <a:rPr lang="en-US" altLang="zh-CN" i="1" dirty="0" smtClean="0"/>
              <a:t>r</a:t>
            </a:r>
            <a:r>
              <a:rPr lang="en-US" altLang="zh-CN" baseline="-25000" dirty="0" smtClean="0"/>
              <a:t>B4 </a:t>
            </a:r>
          </a:p>
          <a:p>
            <a:pPr algn="ctr"/>
            <a:r>
              <a:rPr lang="en-US" altLang="zh-CN" i="1" dirty="0" smtClean="0"/>
              <a:t>r</a:t>
            </a:r>
            <a:r>
              <a:rPr lang="en-US" altLang="zh-CN" baseline="-25000" dirty="0" smtClean="0"/>
              <a:t>B4</a:t>
            </a:r>
            <a:r>
              <a:rPr lang="en-US" altLang="zh-CN" dirty="0" smtClean="0"/>
              <a:t>: </a:t>
            </a:r>
            <a:r>
              <a:rPr lang="en-US" altLang="zh-CN" dirty="0" err="1"/>
              <a:t>tcp</a:t>
            </a:r>
            <a:r>
              <a:rPr lang="en-US" altLang="zh-CN" dirty="0"/>
              <a:t>=80 → Port </a:t>
            </a:r>
            <a:r>
              <a:rPr lang="en-US" altLang="zh-CN" dirty="0" smtClean="0"/>
              <a:t>0</a:t>
            </a:r>
            <a:endParaRPr lang="en-US" altLang="zh-CN" dirty="0"/>
          </a:p>
        </p:txBody>
      </p:sp>
      <p:sp>
        <p:nvSpPr>
          <p:cNvPr id="17" name="圆角矩形 16"/>
          <p:cNvSpPr/>
          <p:nvPr/>
        </p:nvSpPr>
        <p:spPr>
          <a:xfrm>
            <a:off x="1649586" y="2362968"/>
            <a:ext cx="504056" cy="432048"/>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smtClean="0"/>
              <a:t>P</a:t>
            </a:r>
            <a:r>
              <a:rPr lang="en-US" altLang="zh-CN" baseline="-25000" dirty="0" smtClean="0"/>
              <a:t>A</a:t>
            </a:r>
            <a:endParaRPr lang="zh-CN" altLang="en-US" baseline="-25000" dirty="0"/>
          </a:p>
        </p:txBody>
      </p:sp>
      <p:cxnSp>
        <p:nvCxnSpPr>
          <p:cNvPr id="19" name="直接连接符 18"/>
          <p:cNvCxnSpPr>
            <a:stCxn id="28" idx="3"/>
          </p:cNvCxnSpPr>
          <p:nvPr/>
        </p:nvCxnSpPr>
        <p:spPr>
          <a:xfrm>
            <a:off x="2206011" y="3108552"/>
            <a:ext cx="590736" cy="0"/>
          </a:xfrm>
          <a:prstGeom prst="line">
            <a:avLst/>
          </a:prstGeom>
          <a:ln>
            <a:solidFill>
              <a:schemeClr val="bg1">
                <a:lumMod val="50000"/>
              </a:schemeClr>
            </a:solidFill>
          </a:ln>
        </p:spPr>
        <p:style>
          <a:lnRef idx="2">
            <a:schemeClr val="dk1"/>
          </a:lnRef>
          <a:fillRef idx="0">
            <a:schemeClr val="dk1"/>
          </a:fillRef>
          <a:effectRef idx="1">
            <a:schemeClr val="dk1"/>
          </a:effectRef>
          <a:fontRef idx="minor">
            <a:schemeClr val="tx1"/>
          </a:fontRef>
        </p:style>
      </p:cxnSp>
      <p:sp>
        <p:nvSpPr>
          <p:cNvPr id="21" name="TextBox 20"/>
          <p:cNvSpPr txBox="1"/>
          <p:nvPr/>
        </p:nvSpPr>
        <p:spPr>
          <a:xfrm>
            <a:off x="3531345" y="2740584"/>
            <a:ext cx="301686" cy="369332"/>
          </a:xfrm>
          <a:prstGeom prst="rect">
            <a:avLst/>
          </a:prstGeom>
          <a:noFill/>
        </p:spPr>
        <p:txBody>
          <a:bodyPr wrap="none" rtlCol="0">
            <a:spAutoFit/>
          </a:bodyPr>
          <a:lstStyle/>
          <a:p>
            <a:r>
              <a:rPr lang="en-US" altLang="zh-CN" dirty="0" smtClean="0"/>
              <a:t>0</a:t>
            </a:r>
            <a:endParaRPr lang="zh-CN" altLang="en-US" dirty="0"/>
          </a:p>
        </p:txBody>
      </p:sp>
      <p:sp>
        <p:nvSpPr>
          <p:cNvPr id="22" name="TextBox 21"/>
          <p:cNvSpPr txBox="1"/>
          <p:nvPr/>
        </p:nvSpPr>
        <p:spPr>
          <a:xfrm>
            <a:off x="2953546" y="3318288"/>
            <a:ext cx="301686" cy="369332"/>
          </a:xfrm>
          <a:prstGeom prst="rect">
            <a:avLst/>
          </a:prstGeom>
          <a:noFill/>
        </p:spPr>
        <p:txBody>
          <a:bodyPr wrap="none" rtlCol="0">
            <a:spAutoFit/>
          </a:bodyPr>
          <a:lstStyle/>
          <a:p>
            <a:r>
              <a:rPr lang="en-US" altLang="zh-CN" dirty="0" smtClean="0"/>
              <a:t>1</a:t>
            </a:r>
            <a:endParaRPr lang="zh-CN" altLang="en-US" dirty="0"/>
          </a:p>
        </p:txBody>
      </p:sp>
      <p:sp>
        <p:nvSpPr>
          <p:cNvPr id="23" name="TextBox 22"/>
          <p:cNvSpPr txBox="1"/>
          <p:nvPr/>
        </p:nvSpPr>
        <p:spPr>
          <a:xfrm>
            <a:off x="2598253" y="2752456"/>
            <a:ext cx="301686" cy="369332"/>
          </a:xfrm>
          <a:prstGeom prst="rect">
            <a:avLst/>
          </a:prstGeom>
          <a:noFill/>
        </p:spPr>
        <p:txBody>
          <a:bodyPr wrap="none" rtlCol="0">
            <a:spAutoFit/>
          </a:bodyPr>
          <a:lstStyle/>
          <a:p>
            <a:r>
              <a:rPr lang="en-US" altLang="zh-CN" dirty="0" smtClean="0"/>
              <a:t>2</a:t>
            </a:r>
            <a:endParaRPr lang="zh-CN" altLang="en-US" dirty="0"/>
          </a:p>
        </p:txBody>
      </p:sp>
      <p:sp>
        <p:nvSpPr>
          <p:cNvPr id="25" name="圆角矩形 24"/>
          <p:cNvSpPr/>
          <p:nvPr/>
        </p:nvSpPr>
        <p:spPr>
          <a:xfrm>
            <a:off x="6486472" y="2362968"/>
            <a:ext cx="504056" cy="432048"/>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smtClean="0"/>
              <a:t>P</a:t>
            </a:r>
            <a:r>
              <a:rPr lang="en-US" altLang="zh-CN" baseline="-25000" dirty="0" smtClean="0"/>
              <a:t>B</a:t>
            </a:r>
            <a:endParaRPr lang="zh-CN" altLang="en-US" baseline="-25000" dirty="0"/>
          </a:p>
        </p:txBody>
      </p:sp>
      <p:cxnSp>
        <p:nvCxnSpPr>
          <p:cNvPr id="27" name="直接连接符 26"/>
          <p:cNvCxnSpPr>
            <a:stCxn id="40" idx="1"/>
          </p:cNvCxnSpPr>
          <p:nvPr/>
        </p:nvCxnSpPr>
        <p:spPr>
          <a:xfrm flipH="1">
            <a:off x="5884943" y="3099870"/>
            <a:ext cx="539534" cy="8682"/>
          </a:xfrm>
          <a:prstGeom prst="line">
            <a:avLst/>
          </a:prstGeom>
          <a:ln>
            <a:solidFill>
              <a:schemeClr val="bg1">
                <a:lumMod val="50000"/>
              </a:schemeClr>
            </a:solidFill>
          </a:ln>
        </p:spPr>
        <p:style>
          <a:lnRef idx="2">
            <a:schemeClr val="dk1"/>
          </a:lnRef>
          <a:fillRef idx="0">
            <a:schemeClr val="dk1"/>
          </a:fillRef>
          <a:effectRef idx="1">
            <a:schemeClr val="dk1"/>
          </a:effectRef>
          <a:fontRef idx="minor">
            <a:schemeClr val="tx1"/>
          </a:fontRef>
        </p:style>
      </p:cxnSp>
      <p:sp>
        <p:nvSpPr>
          <p:cNvPr id="30" name="圆角矩形 29"/>
          <p:cNvSpPr/>
          <p:nvPr/>
        </p:nvSpPr>
        <p:spPr>
          <a:xfrm>
            <a:off x="4542256" y="5547772"/>
            <a:ext cx="504056" cy="432048"/>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smtClean="0"/>
              <a:t>P</a:t>
            </a:r>
            <a:r>
              <a:rPr lang="en-US" altLang="zh-CN" baseline="-25000" dirty="0" smtClean="0"/>
              <a:t>C</a:t>
            </a:r>
            <a:endParaRPr lang="zh-CN" altLang="en-US" baseline="-25000" dirty="0"/>
          </a:p>
        </p:txBody>
      </p:sp>
      <p:cxnSp>
        <p:nvCxnSpPr>
          <p:cNvPr id="32" name="直接连接符 31"/>
          <p:cNvCxnSpPr>
            <a:endCxn id="33" idx="0"/>
          </p:cNvCxnSpPr>
          <p:nvPr/>
        </p:nvCxnSpPr>
        <p:spPr>
          <a:xfrm flipH="1">
            <a:off x="4290228" y="4842655"/>
            <a:ext cx="9689" cy="616287"/>
          </a:xfrm>
          <a:prstGeom prst="line">
            <a:avLst/>
          </a:prstGeom>
          <a:ln>
            <a:solidFill>
              <a:schemeClr val="bg1">
                <a:lumMod val="50000"/>
              </a:schemeClr>
            </a:solidFill>
          </a:ln>
        </p:spPr>
        <p:style>
          <a:lnRef idx="2">
            <a:schemeClr val="dk1"/>
          </a:lnRef>
          <a:fillRef idx="0">
            <a:schemeClr val="dk1"/>
          </a:fillRef>
          <a:effectRef idx="1">
            <a:schemeClr val="dk1"/>
          </a:effectRef>
          <a:fontRef idx="minor">
            <a:schemeClr val="tx1"/>
          </a:fontRef>
        </p:style>
      </p:cxnSp>
      <p:sp>
        <p:nvSpPr>
          <p:cNvPr id="34" name="TextBox 33"/>
          <p:cNvSpPr txBox="1"/>
          <p:nvPr/>
        </p:nvSpPr>
        <p:spPr>
          <a:xfrm>
            <a:off x="5825816" y="2740584"/>
            <a:ext cx="301686" cy="369332"/>
          </a:xfrm>
          <a:prstGeom prst="rect">
            <a:avLst/>
          </a:prstGeom>
          <a:noFill/>
        </p:spPr>
        <p:txBody>
          <a:bodyPr wrap="none" rtlCol="0">
            <a:spAutoFit/>
          </a:bodyPr>
          <a:lstStyle/>
          <a:p>
            <a:r>
              <a:rPr lang="en-US" altLang="zh-CN" dirty="0" smtClean="0"/>
              <a:t>0</a:t>
            </a:r>
            <a:endParaRPr lang="zh-CN" altLang="en-US" dirty="0"/>
          </a:p>
        </p:txBody>
      </p:sp>
      <p:sp>
        <p:nvSpPr>
          <p:cNvPr id="35" name="TextBox 34"/>
          <p:cNvSpPr txBox="1"/>
          <p:nvPr/>
        </p:nvSpPr>
        <p:spPr>
          <a:xfrm>
            <a:off x="4860000" y="3273957"/>
            <a:ext cx="301686" cy="369332"/>
          </a:xfrm>
          <a:prstGeom prst="rect">
            <a:avLst/>
          </a:prstGeom>
          <a:noFill/>
        </p:spPr>
        <p:txBody>
          <a:bodyPr wrap="none" rtlCol="0">
            <a:spAutoFit/>
          </a:bodyPr>
          <a:lstStyle/>
          <a:p>
            <a:r>
              <a:rPr lang="en-US" altLang="zh-CN" dirty="0" smtClean="0"/>
              <a:t>1</a:t>
            </a:r>
            <a:endParaRPr lang="zh-CN" altLang="en-US" dirty="0"/>
          </a:p>
        </p:txBody>
      </p:sp>
      <p:sp>
        <p:nvSpPr>
          <p:cNvPr id="36" name="TextBox 35"/>
          <p:cNvSpPr txBox="1"/>
          <p:nvPr/>
        </p:nvSpPr>
        <p:spPr>
          <a:xfrm>
            <a:off x="4758873" y="2740584"/>
            <a:ext cx="301686" cy="369332"/>
          </a:xfrm>
          <a:prstGeom prst="rect">
            <a:avLst/>
          </a:prstGeom>
          <a:noFill/>
        </p:spPr>
        <p:txBody>
          <a:bodyPr wrap="none" rtlCol="0">
            <a:spAutoFit/>
          </a:bodyPr>
          <a:lstStyle/>
          <a:p>
            <a:r>
              <a:rPr lang="en-US" altLang="zh-CN" dirty="0" smtClean="0"/>
              <a:t>2</a:t>
            </a:r>
            <a:endParaRPr lang="zh-CN" altLang="en-US" dirty="0"/>
          </a:p>
        </p:txBody>
      </p:sp>
      <p:sp>
        <p:nvSpPr>
          <p:cNvPr id="37" name="TextBox 36"/>
          <p:cNvSpPr txBox="1"/>
          <p:nvPr/>
        </p:nvSpPr>
        <p:spPr>
          <a:xfrm>
            <a:off x="4419430" y="3995299"/>
            <a:ext cx="301686" cy="369332"/>
          </a:xfrm>
          <a:prstGeom prst="rect">
            <a:avLst/>
          </a:prstGeom>
          <a:noFill/>
        </p:spPr>
        <p:txBody>
          <a:bodyPr wrap="none" rtlCol="0">
            <a:spAutoFit/>
          </a:bodyPr>
          <a:lstStyle/>
          <a:p>
            <a:r>
              <a:rPr lang="en-US" altLang="zh-CN" dirty="0" smtClean="0"/>
              <a:t>0</a:t>
            </a:r>
            <a:endParaRPr lang="zh-CN" altLang="en-US" dirty="0"/>
          </a:p>
        </p:txBody>
      </p:sp>
      <p:sp>
        <p:nvSpPr>
          <p:cNvPr id="38" name="TextBox 37"/>
          <p:cNvSpPr txBox="1"/>
          <p:nvPr/>
        </p:nvSpPr>
        <p:spPr>
          <a:xfrm>
            <a:off x="4288812" y="5089610"/>
            <a:ext cx="301686" cy="369332"/>
          </a:xfrm>
          <a:prstGeom prst="rect">
            <a:avLst/>
          </a:prstGeom>
          <a:noFill/>
        </p:spPr>
        <p:txBody>
          <a:bodyPr wrap="none" rtlCol="0">
            <a:spAutoFit/>
          </a:bodyPr>
          <a:lstStyle/>
          <a:p>
            <a:r>
              <a:rPr lang="en-US" altLang="zh-CN" dirty="0" smtClean="0"/>
              <a:t>1</a:t>
            </a:r>
            <a:endParaRPr lang="zh-CN" altLang="en-US" dirty="0"/>
          </a:p>
        </p:txBody>
      </p:sp>
      <p:sp>
        <p:nvSpPr>
          <p:cNvPr id="39" name="TextBox 38"/>
          <p:cNvSpPr txBox="1"/>
          <p:nvPr/>
        </p:nvSpPr>
        <p:spPr>
          <a:xfrm>
            <a:off x="3859340" y="3995299"/>
            <a:ext cx="301686" cy="369332"/>
          </a:xfrm>
          <a:prstGeom prst="rect">
            <a:avLst/>
          </a:prstGeom>
          <a:noFill/>
        </p:spPr>
        <p:txBody>
          <a:bodyPr wrap="none" rtlCol="0">
            <a:spAutoFit/>
          </a:bodyPr>
          <a:lstStyle/>
          <a:p>
            <a:r>
              <a:rPr lang="en-US" altLang="zh-CN" dirty="0" smtClean="0"/>
              <a:t>2</a:t>
            </a:r>
            <a:endParaRPr lang="zh-CN" altLang="en-US" dirty="0"/>
          </a:p>
        </p:txBody>
      </p:sp>
      <p:sp>
        <p:nvSpPr>
          <p:cNvPr id="26" name="圆角矩形标注 25"/>
          <p:cNvSpPr/>
          <p:nvPr/>
        </p:nvSpPr>
        <p:spPr>
          <a:xfrm>
            <a:off x="1085872" y="5241864"/>
            <a:ext cx="2668312" cy="648072"/>
          </a:xfrm>
          <a:prstGeom prst="wedgeRoundRectCallout">
            <a:avLst>
              <a:gd name="adj1" fmla="val 58576"/>
              <a:gd name="adj2" fmla="val -113628"/>
              <a:gd name="adj3" fmla="val 16667"/>
            </a:avLst>
          </a:prstGeom>
          <a:ln>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i="1" dirty="0" smtClean="0"/>
              <a:t>r</a:t>
            </a:r>
            <a:r>
              <a:rPr lang="en-US" altLang="zh-CN" baseline="-25000" dirty="0" smtClean="0"/>
              <a:t>C1</a:t>
            </a:r>
            <a:r>
              <a:rPr lang="en-US" altLang="zh-CN" dirty="0" smtClean="0"/>
              <a:t>: </a:t>
            </a:r>
            <a:r>
              <a:rPr lang="en-US" altLang="zh-CN" dirty="0" err="1" smtClean="0"/>
              <a:t>in_port</a:t>
            </a:r>
            <a:r>
              <a:rPr lang="en-US" altLang="zh-CN" dirty="0" smtClean="0"/>
              <a:t>=1 → Port 0,2</a:t>
            </a:r>
          </a:p>
          <a:p>
            <a:pPr algn="ctr"/>
            <a:r>
              <a:rPr lang="en-US" altLang="zh-CN" i="1" dirty="0" smtClean="0"/>
              <a:t>r</a:t>
            </a:r>
            <a:r>
              <a:rPr lang="en-US" altLang="zh-CN" baseline="-25000" dirty="0" smtClean="0"/>
              <a:t>C2</a:t>
            </a:r>
            <a:r>
              <a:rPr lang="en-US" altLang="zh-CN" dirty="0" smtClean="0"/>
              <a:t>: </a:t>
            </a:r>
            <a:r>
              <a:rPr lang="en-US" altLang="zh-CN" dirty="0" err="1" smtClean="0"/>
              <a:t>in_port</a:t>
            </a:r>
            <a:r>
              <a:rPr lang="en-US" altLang="zh-CN" dirty="0" smtClean="0"/>
              <a:t>=0,2 </a:t>
            </a:r>
            <a:r>
              <a:rPr lang="en-US" altLang="zh-CN" dirty="0"/>
              <a:t>→ </a:t>
            </a:r>
            <a:r>
              <a:rPr lang="en-US" altLang="zh-CN" dirty="0" smtClean="0"/>
              <a:t>Port 1</a:t>
            </a:r>
          </a:p>
        </p:txBody>
      </p:sp>
      <p:pic>
        <p:nvPicPr>
          <p:cNvPr id="28" name="Picture 56" descr="black-server-icon.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97218" y="2803698"/>
            <a:ext cx="608793" cy="609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56" descr="black-server-icon.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85831" y="5458942"/>
            <a:ext cx="608793" cy="609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56" descr="black-server-icon.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24477" y="2795016"/>
            <a:ext cx="608793" cy="609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z="4000" b="1" dirty="0" smtClean="0">
                <a:solidFill>
                  <a:srgbClr val="0070C0"/>
                </a:solidFill>
                <a:effectLst>
                  <a:outerShdw blurRad="38100" dist="38100" dir="2700000" algn="tl">
                    <a:srgbClr val="000000">
                      <a:alpha val="43137"/>
                    </a:srgbClr>
                  </a:outerShdw>
                </a:effectLst>
              </a:rPr>
              <a:t>Example</a:t>
            </a:r>
            <a:endParaRPr lang="en-US" b="1" dirty="0">
              <a:solidFill>
                <a:srgbClr val="0070C0"/>
              </a:solidFill>
              <a:effectLst>
                <a:outerShdw blurRad="38100" dist="38100" dir="2700000" algn="tl">
                  <a:srgbClr val="000000">
                    <a:alpha val="43137"/>
                  </a:srgbClr>
                </a:outerShdw>
              </a:effectLst>
            </a:endParaRPr>
          </a:p>
        </p:txBody>
      </p:sp>
      <p:pic>
        <p:nvPicPr>
          <p:cNvPr id="31" name="Picture 30" descr="router.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49799" y="2578992"/>
            <a:ext cx="1118279" cy="1118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40" descr="router.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58379" y="2525010"/>
            <a:ext cx="1118279" cy="1118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41" descr="router.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1721" y="4047169"/>
            <a:ext cx="1118279" cy="1118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393939" y="1695184"/>
            <a:ext cx="1506000" cy="369332"/>
          </a:xfrm>
          <a:prstGeom prst="rect">
            <a:avLst/>
          </a:prstGeom>
          <a:noFill/>
        </p:spPr>
        <p:txBody>
          <a:bodyPr wrap="square" rtlCol="0">
            <a:spAutoFit/>
          </a:bodyPr>
          <a:lstStyle/>
          <a:p>
            <a:r>
              <a:rPr lang="en-US" dirty="0" smtClean="0"/>
              <a:t>Box A: Router</a:t>
            </a:r>
            <a:endParaRPr lang="en-US" dirty="0"/>
          </a:p>
        </p:txBody>
      </p:sp>
      <p:sp>
        <p:nvSpPr>
          <p:cNvPr id="43" name="TextBox 42"/>
          <p:cNvSpPr txBox="1"/>
          <p:nvPr/>
        </p:nvSpPr>
        <p:spPr>
          <a:xfrm>
            <a:off x="1094739" y="4755537"/>
            <a:ext cx="1707619" cy="369332"/>
          </a:xfrm>
          <a:prstGeom prst="rect">
            <a:avLst/>
          </a:prstGeom>
          <a:noFill/>
        </p:spPr>
        <p:txBody>
          <a:bodyPr wrap="none" rtlCol="0">
            <a:spAutoFit/>
          </a:bodyPr>
          <a:lstStyle/>
          <a:p>
            <a:r>
              <a:rPr lang="en-US" dirty="0" smtClean="0"/>
              <a:t>Box C: L2 Switch</a:t>
            </a:r>
            <a:endParaRPr lang="en-US" dirty="0"/>
          </a:p>
        </p:txBody>
      </p:sp>
      <p:sp>
        <p:nvSpPr>
          <p:cNvPr id="44" name="TextBox 43"/>
          <p:cNvSpPr txBox="1"/>
          <p:nvPr/>
        </p:nvSpPr>
        <p:spPr>
          <a:xfrm>
            <a:off x="5884943" y="5181639"/>
            <a:ext cx="2077512" cy="369332"/>
          </a:xfrm>
          <a:prstGeom prst="rect">
            <a:avLst/>
          </a:prstGeom>
          <a:noFill/>
        </p:spPr>
        <p:txBody>
          <a:bodyPr wrap="square" rtlCol="0">
            <a:spAutoFit/>
          </a:bodyPr>
          <a:lstStyle/>
          <a:p>
            <a:r>
              <a:rPr lang="en-US" dirty="0" smtClean="0"/>
              <a:t>Box B: </a:t>
            </a:r>
            <a:r>
              <a:rPr lang="en-US" dirty="0" err="1" smtClean="0"/>
              <a:t>Router+ACL</a:t>
            </a:r>
            <a:endParaRPr lang="en-US" dirty="0"/>
          </a:p>
        </p:txBody>
      </p:sp>
    </p:spTree>
    <p:extLst>
      <p:ext uri="{BB962C8B-B14F-4D97-AF65-F5344CB8AC3E}">
        <p14:creationId xmlns:p14="http://schemas.microsoft.com/office/powerpoint/2010/main" val="7378080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500"/>
                                        <p:tgtEl>
                                          <p:spTgt spid="4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500"/>
                                        <p:tgtEl>
                                          <p:spTgt spid="4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26" grpId="0" animBg="1"/>
      <p:bldP spid="3" grpId="0"/>
      <p:bldP spid="43" grpId="0"/>
      <p:bldP spid="44"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b="1" dirty="0" smtClean="0">
                <a:solidFill>
                  <a:srgbClr val="0070C0"/>
                </a:solidFill>
                <a:effectLst>
                  <a:outerShdw blurRad="38100" dist="38100" dir="2700000" algn="tl">
                    <a:srgbClr val="000000">
                      <a:alpha val="43137"/>
                    </a:srgbClr>
                  </a:outerShdw>
                </a:effectLst>
              </a:rPr>
              <a:t>Step 1: Find all-pairs reachability</a:t>
            </a:r>
            <a:endParaRPr lang="en-US" sz="4000" b="1" dirty="0">
              <a:solidFill>
                <a:srgbClr val="0070C0"/>
              </a:solidFill>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2"/>
          <a:stretch>
            <a:fillRect/>
          </a:stretch>
        </p:blipFill>
        <p:spPr>
          <a:xfrm>
            <a:off x="0" y="4339047"/>
            <a:ext cx="9144000" cy="2048111"/>
          </a:xfrm>
          <a:prstGeom prst="rect">
            <a:avLst/>
          </a:prstGeom>
        </p:spPr>
      </p:pic>
      <p:grpSp>
        <p:nvGrpSpPr>
          <p:cNvPr id="36" name="Group 35"/>
          <p:cNvGrpSpPr/>
          <p:nvPr/>
        </p:nvGrpSpPr>
        <p:grpSpPr>
          <a:xfrm>
            <a:off x="2131720" y="1251246"/>
            <a:ext cx="4624956" cy="2827869"/>
            <a:chOff x="1597218" y="2347559"/>
            <a:chExt cx="5436052" cy="3721091"/>
          </a:xfrm>
        </p:grpSpPr>
        <p:cxnSp>
          <p:nvCxnSpPr>
            <p:cNvPr id="6" name="直接连接符 7"/>
            <p:cNvCxnSpPr/>
            <p:nvPr/>
          </p:nvCxnSpPr>
          <p:spPr>
            <a:xfrm>
              <a:off x="3621131" y="3108552"/>
              <a:ext cx="1439428" cy="0"/>
            </a:xfrm>
            <a:prstGeom prst="line">
              <a:avLst/>
            </a:prstGeom>
            <a:ln>
              <a:solidFill>
                <a:schemeClr val="bg1">
                  <a:lumMod val="50000"/>
                </a:schemeClr>
              </a:solidFill>
            </a:ln>
          </p:spPr>
          <p:style>
            <a:lnRef idx="2">
              <a:schemeClr val="dk1"/>
            </a:lnRef>
            <a:fillRef idx="0">
              <a:schemeClr val="dk1"/>
            </a:fillRef>
            <a:effectRef idx="1">
              <a:schemeClr val="dk1"/>
            </a:effectRef>
            <a:fontRef idx="minor">
              <a:schemeClr val="tx1"/>
            </a:fontRef>
          </p:style>
        </p:cxnSp>
        <p:cxnSp>
          <p:nvCxnSpPr>
            <p:cNvPr id="7" name="直接连接符 9"/>
            <p:cNvCxnSpPr/>
            <p:nvPr/>
          </p:nvCxnSpPr>
          <p:spPr>
            <a:xfrm>
              <a:off x="3208939" y="3318288"/>
              <a:ext cx="801244" cy="1104895"/>
            </a:xfrm>
            <a:prstGeom prst="line">
              <a:avLst/>
            </a:prstGeom>
            <a:ln>
              <a:solidFill>
                <a:schemeClr val="bg1">
                  <a:lumMod val="50000"/>
                </a:schemeClr>
              </a:solidFill>
            </a:ln>
          </p:spPr>
          <p:style>
            <a:lnRef idx="2">
              <a:schemeClr val="dk1"/>
            </a:lnRef>
            <a:fillRef idx="0">
              <a:schemeClr val="dk1"/>
            </a:fillRef>
            <a:effectRef idx="1">
              <a:schemeClr val="dk1"/>
            </a:effectRef>
            <a:fontRef idx="minor">
              <a:schemeClr val="tx1"/>
            </a:fontRef>
          </p:style>
        </p:cxnSp>
        <p:cxnSp>
          <p:nvCxnSpPr>
            <p:cNvPr id="8" name="直接连接符 11"/>
            <p:cNvCxnSpPr/>
            <p:nvPr/>
          </p:nvCxnSpPr>
          <p:spPr>
            <a:xfrm flipH="1">
              <a:off x="4570273" y="3318288"/>
              <a:ext cx="902478" cy="1104895"/>
            </a:xfrm>
            <a:prstGeom prst="line">
              <a:avLst/>
            </a:prstGeom>
            <a:ln>
              <a:solidFill>
                <a:schemeClr val="bg1">
                  <a:lumMod val="50000"/>
                </a:schemeClr>
              </a:solidFill>
            </a:ln>
          </p:spPr>
          <p:style>
            <a:lnRef idx="2">
              <a:schemeClr val="dk1"/>
            </a:lnRef>
            <a:fillRef idx="0">
              <a:schemeClr val="dk1"/>
            </a:fillRef>
            <a:effectRef idx="1">
              <a:schemeClr val="dk1"/>
            </a:effectRef>
            <a:fontRef idx="minor">
              <a:schemeClr val="tx1"/>
            </a:fontRef>
          </p:style>
        </p:cxnSp>
        <p:sp>
          <p:nvSpPr>
            <p:cNvPr id="11" name="圆角矩形 16"/>
            <p:cNvSpPr/>
            <p:nvPr/>
          </p:nvSpPr>
          <p:spPr>
            <a:xfrm>
              <a:off x="1649586" y="2362968"/>
              <a:ext cx="504056" cy="432048"/>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200" dirty="0" smtClean="0"/>
                <a:t>P</a:t>
              </a:r>
              <a:r>
                <a:rPr lang="en-US" altLang="zh-CN" sz="1200" baseline="-25000" dirty="0" smtClean="0"/>
                <a:t>A</a:t>
              </a:r>
              <a:endParaRPr lang="zh-CN" altLang="en-US" sz="1200" baseline="-25000" dirty="0"/>
            </a:p>
          </p:txBody>
        </p:sp>
        <p:cxnSp>
          <p:nvCxnSpPr>
            <p:cNvPr id="12" name="直接连接符 18"/>
            <p:cNvCxnSpPr>
              <a:stCxn id="27" idx="3"/>
            </p:cNvCxnSpPr>
            <p:nvPr/>
          </p:nvCxnSpPr>
          <p:spPr>
            <a:xfrm>
              <a:off x="2206011" y="3108552"/>
              <a:ext cx="590736" cy="0"/>
            </a:xfrm>
            <a:prstGeom prst="line">
              <a:avLst/>
            </a:prstGeom>
            <a:ln>
              <a:solidFill>
                <a:schemeClr val="bg1">
                  <a:lumMod val="50000"/>
                </a:schemeClr>
              </a:solidFill>
            </a:ln>
          </p:spPr>
          <p:style>
            <a:lnRef idx="2">
              <a:schemeClr val="dk1"/>
            </a:lnRef>
            <a:fillRef idx="0">
              <a:schemeClr val="dk1"/>
            </a:fillRef>
            <a:effectRef idx="1">
              <a:schemeClr val="dk1"/>
            </a:effectRef>
            <a:fontRef idx="minor">
              <a:schemeClr val="tx1"/>
            </a:fontRef>
          </p:style>
        </p:cxnSp>
        <p:sp>
          <p:nvSpPr>
            <p:cNvPr id="16" name="圆角矩形 24"/>
            <p:cNvSpPr/>
            <p:nvPr/>
          </p:nvSpPr>
          <p:spPr>
            <a:xfrm>
              <a:off x="6486472" y="2362968"/>
              <a:ext cx="504056" cy="432048"/>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200" dirty="0" smtClean="0"/>
                <a:t>P</a:t>
              </a:r>
              <a:r>
                <a:rPr lang="en-US" altLang="zh-CN" sz="1200" baseline="-25000" dirty="0" smtClean="0"/>
                <a:t>B</a:t>
              </a:r>
              <a:endParaRPr lang="zh-CN" altLang="en-US" sz="1200" baseline="-25000" dirty="0"/>
            </a:p>
          </p:txBody>
        </p:sp>
        <p:cxnSp>
          <p:nvCxnSpPr>
            <p:cNvPr id="17" name="直接连接符 26"/>
            <p:cNvCxnSpPr>
              <a:stCxn id="29" idx="1"/>
            </p:cNvCxnSpPr>
            <p:nvPr/>
          </p:nvCxnSpPr>
          <p:spPr>
            <a:xfrm flipH="1">
              <a:off x="5884943" y="3099870"/>
              <a:ext cx="539534" cy="8682"/>
            </a:xfrm>
            <a:prstGeom prst="line">
              <a:avLst/>
            </a:prstGeom>
            <a:ln>
              <a:solidFill>
                <a:schemeClr val="bg1">
                  <a:lumMod val="50000"/>
                </a:schemeClr>
              </a:solidFill>
            </a:ln>
          </p:spPr>
          <p:style>
            <a:lnRef idx="2">
              <a:schemeClr val="dk1"/>
            </a:lnRef>
            <a:fillRef idx="0">
              <a:schemeClr val="dk1"/>
            </a:fillRef>
            <a:effectRef idx="1">
              <a:schemeClr val="dk1"/>
            </a:effectRef>
            <a:fontRef idx="minor">
              <a:schemeClr val="tx1"/>
            </a:fontRef>
          </p:style>
        </p:cxnSp>
        <p:sp>
          <p:nvSpPr>
            <p:cNvPr id="18" name="圆角矩形 29"/>
            <p:cNvSpPr/>
            <p:nvPr/>
          </p:nvSpPr>
          <p:spPr>
            <a:xfrm>
              <a:off x="4542256" y="5547772"/>
              <a:ext cx="504056" cy="432048"/>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200" dirty="0" smtClean="0"/>
                <a:t>P</a:t>
              </a:r>
              <a:r>
                <a:rPr lang="en-US" altLang="zh-CN" sz="1200" baseline="-25000" dirty="0" smtClean="0"/>
                <a:t>C</a:t>
              </a:r>
              <a:endParaRPr lang="zh-CN" altLang="en-US" sz="1200" baseline="-25000" dirty="0"/>
            </a:p>
          </p:txBody>
        </p:sp>
        <p:cxnSp>
          <p:nvCxnSpPr>
            <p:cNvPr id="19" name="直接连接符 31"/>
            <p:cNvCxnSpPr>
              <a:endCxn id="28" idx="0"/>
            </p:cNvCxnSpPr>
            <p:nvPr/>
          </p:nvCxnSpPr>
          <p:spPr>
            <a:xfrm flipH="1">
              <a:off x="4290228" y="4842655"/>
              <a:ext cx="9689" cy="616287"/>
            </a:xfrm>
            <a:prstGeom prst="line">
              <a:avLst/>
            </a:prstGeom>
            <a:ln>
              <a:solidFill>
                <a:schemeClr val="bg1">
                  <a:lumMod val="50000"/>
                </a:schemeClr>
              </a:solidFill>
            </a:ln>
          </p:spPr>
          <p:style>
            <a:lnRef idx="2">
              <a:schemeClr val="dk1"/>
            </a:lnRef>
            <a:fillRef idx="0">
              <a:schemeClr val="dk1"/>
            </a:fillRef>
            <a:effectRef idx="1">
              <a:schemeClr val="dk1"/>
            </a:effectRef>
            <a:fontRef idx="minor">
              <a:schemeClr val="tx1"/>
            </a:fontRef>
          </p:style>
        </p:cxnSp>
        <p:pic>
          <p:nvPicPr>
            <p:cNvPr id="27" name="Picture 56" descr="black-server-icon.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97218" y="2803698"/>
              <a:ext cx="608793" cy="609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56" descr="black-server-icon.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85831" y="5458942"/>
              <a:ext cx="608793" cy="609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56" descr="black-server-icon.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24477" y="2795016"/>
              <a:ext cx="608793" cy="609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9" descr="router.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18446" y="2539684"/>
              <a:ext cx="1118279" cy="1118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descr="router.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00126" y="2529551"/>
              <a:ext cx="1118279" cy="1118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descr="router.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0778" y="4056683"/>
              <a:ext cx="1118279" cy="1118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TextBox 32"/>
            <p:cNvSpPr txBox="1"/>
            <p:nvPr/>
          </p:nvSpPr>
          <p:spPr>
            <a:xfrm>
              <a:off x="2834843" y="2347559"/>
              <a:ext cx="1506001" cy="462863"/>
            </a:xfrm>
            <a:prstGeom prst="rect">
              <a:avLst/>
            </a:prstGeom>
            <a:noFill/>
          </p:spPr>
          <p:txBody>
            <a:bodyPr wrap="square" rtlCol="0">
              <a:spAutoFit/>
            </a:bodyPr>
            <a:lstStyle/>
            <a:p>
              <a:r>
                <a:rPr lang="en-US" sz="1200" dirty="0" smtClean="0"/>
                <a:t>Box A</a:t>
              </a:r>
              <a:endParaRPr lang="en-US" sz="1200" dirty="0"/>
            </a:p>
          </p:txBody>
        </p:sp>
        <p:sp>
          <p:nvSpPr>
            <p:cNvPr id="34" name="TextBox 33"/>
            <p:cNvSpPr txBox="1"/>
            <p:nvPr/>
          </p:nvSpPr>
          <p:spPr>
            <a:xfrm>
              <a:off x="3074602" y="4393039"/>
              <a:ext cx="750978" cy="462863"/>
            </a:xfrm>
            <a:prstGeom prst="rect">
              <a:avLst/>
            </a:prstGeom>
            <a:noFill/>
          </p:spPr>
          <p:txBody>
            <a:bodyPr wrap="none" rtlCol="0">
              <a:spAutoFit/>
            </a:bodyPr>
            <a:lstStyle/>
            <a:p>
              <a:r>
                <a:rPr lang="en-US" sz="1200" dirty="0" smtClean="0"/>
                <a:t>Box C</a:t>
              </a:r>
              <a:endParaRPr lang="en-US" sz="1200" dirty="0"/>
            </a:p>
          </p:txBody>
        </p:sp>
        <p:sp>
          <p:nvSpPr>
            <p:cNvPr id="35" name="TextBox 34"/>
            <p:cNvSpPr txBox="1"/>
            <p:nvPr/>
          </p:nvSpPr>
          <p:spPr>
            <a:xfrm>
              <a:off x="5407090" y="3465837"/>
              <a:ext cx="790125" cy="462863"/>
            </a:xfrm>
            <a:prstGeom prst="rect">
              <a:avLst/>
            </a:prstGeom>
            <a:noFill/>
          </p:spPr>
          <p:txBody>
            <a:bodyPr wrap="square" rtlCol="0">
              <a:spAutoFit/>
            </a:bodyPr>
            <a:lstStyle/>
            <a:p>
              <a:r>
                <a:rPr lang="en-US" sz="1200" dirty="0" smtClean="0"/>
                <a:t>Box B</a:t>
              </a:r>
              <a:endParaRPr lang="en-US" sz="1200" dirty="0"/>
            </a:p>
          </p:txBody>
        </p:sp>
      </p:grpSp>
    </p:spTree>
    <p:extLst>
      <p:ext uri="{BB962C8B-B14F-4D97-AF65-F5344CB8AC3E}">
        <p14:creationId xmlns:p14="http://schemas.microsoft.com/office/powerpoint/2010/main" val="15034974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p:cNvPicPr>
            <a:picLocks noChangeAspect="1"/>
          </p:cNvPicPr>
          <p:nvPr/>
        </p:nvPicPr>
        <p:blipFill>
          <a:blip r:embed="rId2"/>
          <a:stretch>
            <a:fillRect/>
          </a:stretch>
        </p:blipFill>
        <p:spPr>
          <a:xfrm>
            <a:off x="302293" y="4453608"/>
            <a:ext cx="8569768" cy="1860622"/>
          </a:xfrm>
          <a:prstGeom prst="rect">
            <a:avLst/>
          </a:prstGeom>
        </p:spPr>
      </p:pic>
      <p:sp>
        <p:nvSpPr>
          <p:cNvPr id="4" name="Title 3"/>
          <p:cNvSpPr>
            <a:spLocks noGrp="1"/>
          </p:cNvSpPr>
          <p:nvPr>
            <p:ph type="title"/>
          </p:nvPr>
        </p:nvSpPr>
        <p:spPr/>
        <p:txBody>
          <a:bodyPr/>
          <a:lstStyle/>
          <a:p>
            <a:r>
              <a:rPr lang="en-US" sz="4000" b="1" dirty="0" smtClean="0">
                <a:solidFill>
                  <a:srgbClr val="0070C0"/>
                </a:solidFill>
                <a:effectLst>
                  <a:outerShdw blurRad="38100" dist="38100" dir="2700000" algn="tl">
                    <a:srgbClr val="000000">
                      <a:alpha val="43137"/>
                    </a:srgbClr>
                  </a:outerShdw>
                </a:effectLst>
              </a:rPr>
              <a:t>Step 2: Find minimum covers</a:t>
            </a:r>
            <a:endParaRPr lang="en-US" sz="4000" b="1" dirty="0">
              <a:solidFill>
                <a:srgbClr val="0070C0"/>
              </a:solidFill>
              <a:effectLst>
                <a:outerShdw blurRad="38100" dist="38100" dir="2700000" algn="tl">
                  <a:srgbClr val="000000">
                    <a:alpha val="43137"/>
                  </a:srgbClr>
                </a:outerShdw>
              </a:effectLst>
            </a:endParaRPr>
          </a:p>
        </p:txBody>
      </p:sp>
      <p:sp>
        <p:nvSpPr>
          <p:cNvPr id="37" name="Rounded Rectangle 36"/>
          <p:cNvSpPr/>
          <p:nvPr/>
        </p:nvSpPr>
        <p:spPr>
          <a:xfrm>
            <a:off x="302293" y="6011428"/>
            <a:ext cx="8563876" cy="277234"/>
          </a:xfrm>
          <a:prstGeom prst="roundRect">
            <a:avLst/>
          </a:prstGeom>
          <a:noFill/>
          <a:ln>
            <a:solidFill>
              <a:srgbClr val="00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8" name="Rounded Rectangle 37"/>
          <p:cNvSpPr/>
          <p:nvPr/>
        </p:nvSpPr>
        <p:spPr>
          <a:xfrm>
            <a:off x="7013978" y="4737797"/>
            <a:ext cx="425889" cy="280852"/>
          </a:xfrm>
          <a:prstGeom prst="round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9" name="Rounded Rectangle 38"/>
          <p:cNvSpPr/>
          <p:nvPr/>
        </p:nvSpPr>
        <p:spPr>
          <a:xfrm>
            <a:off x="6713970" y="5726958"/>
            <a:ext cx="425889" cy="280852"/>
          </a:xfrm>
          <a:prstGeom prst="round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40" name="Rounded Rectangle 39"/>
          <p:cNvSpPr/>
          <p:nvPr/>
        </p:nvSpPr>
        <p:spPr>
          <a:xfrm>
            <a:off x="7439867" y="4737797"/>
            <a:ext cx="425889" cy="280852"/>
          </a:xfrm>
          <a:prstGeom prst="round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41" name="Rounded Rectangle 40"/>
          <p:cNvSpPr/>
          <p:nvPr/>
        </p:nvSpPr>
        <p:spPr>
          <a:xfrm>
            <a:off x="7725418" y="5451815"/>
            <a:ext cx="774814" cy="280852"/>
          </a:xfrm>
          <a:prstGeom prst="round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42" name="Rounded Rectangle 41"/>
          <p:cNvSpPr/>
          <p:nvPr/>
        </p:nvSpPr>
        <p:spPr>
          <a:xfrm>
            <a:off x="302293" y="6011428"/>
            <a:ext cx="8563876" cy="280852"/>
          </a:xfrm>
          <a:prstGeom prst="roundRect">
            <a:avLst/>
          </a:prstGeom>
          <a:solidFill>
            <a:srgbClr val="FF0000"/>
          </a:solidFill>
          <a:ln>
            <a:solidFill>
              <a:srgbClr val="000000"/>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grpSp>
        <p:nvGrpSpPr>
          <p:cNvPr id="43" name="Group 42"/>
          <p:cNvGrpSpPr/>
          <p:nvPr/>
        </p:nvGrpSpPr>
        <p:grpSpPr>
          <a:xfrm>
            <a:off x="2131720" y="1251246"/>
            <a:ext cx="4624956" cy="2827869"/>
            <a:chOff x="1597218" y="2347559"/>
            <a:chExt cx="5436052" cy="3721091"/>
          </a:xfrm>
        </p:grpSpPr>
        <p:cxnSp>
          <p:nvCxnSpPr>
            <p:cNvPr id="44" name="直接连接符 7"/>
            <p:cNvCxnSpPr/>
            <p:nvPr/>
          </p:nvCxnSpPr>
          <p:spPr>
            <a:xfrm>
              <a:off x="3621131" y="3108552"/>
              <a:ext cx="1439428" cy="0"/>
            </a:xfrm>
            <a:prstGeom prst="line">
              <a:avLst/>
            </a:prstGeom>
            <a:ln>
              <a:solidFill>
                <a:schemeClr val="bg1">
                  <a:lumMod val="50000"/>
                </a:schemeClr>
              </a:solidFill>
            </a:ln>
          </p:spPr>
          <p:style>
            <a:lnRef idx="2">
              <a:schemeClr val="dk1"/>
            </a:lnRef>
            <a:fillRef idx="0">
              <a:schemeClr val="dk1"/>
            </a:fillRef>
            <a:effectRef idx="1">
              <a:schemeClr val="dk1"/>
            </a:effectRef>
            <a:fontRef idx="minor">
              <a:schemeClr val="tx1"/>
            </a:fontRef>
          </p:style>
        </p:cxnSp>
        <p:cxnSp>
          <p:nvCxnSpPr>
            <p:cNvPr id="45" name="直接连接符 9"/>
            <p:cNvCxnSpPr/>
            <p:nvPr/>
          </p:nvCxnSpPr>
          <p:spPr>
            <a:xfrm>
              <a:off x="3208939" y="3318288"/>
              <a:ext cx="801244" cy="1104895"/>
            </a:xfrm>
            <a:prstGeom prst="line">
              <a:avLst/>
            </a:prstGeom>
            <a:ln>
              <a:solidFill>
                <a:schemeClr val="bg1">
                  <a:lumMod val="50000"/>
                </a:schemeClr>
              </a:solidFill>
            </a:ln>
          </p:spPr>
          <p:style>
            <a:lnRef idx="2">
              <a:schemeClr val="dk1"/>
            </a:lnRef>
            <a:fillRef idx="0">
              <a:schemeClr val="dk1"/>
            </a:fillRef>
            <a:effectRef idx="1">
              <a:schemeClr val="dk1"/>
            </a:effectRef>
            <a:fontRef idx="minor">
              <a:schemeClr val="tx1"/>
            </a:fontRef>
          </p:style>
        </p:cxnSp>
        <p:cxnSp>
          <p:nvCxnSpPr>
            <p:cNvPr id="46" name="直接连接符 11"/>
            <p:cNvCxnSpPr/>
            <p:nvPr/>
          </p:nvCxnSpPr>
          <p:spPr>
            <a:xfrm flipH="1">
              <a:off x="4570273" y="3318288"/>
              <a:ext cx="902478" cy="1104895"/>
            </a:xfrm>
            <a:prstGeom prst="line">
              <a:avLst/>
            </a:prstGeom>
            <a:ln>
              <a:solidFill>
                <a:schemeClr val="bg1">
                  <a:lumMod val="50000"/>
                </a:schemeClr>
              </a:solidFill>
            </a:ln>
          </p:spPr>
          <p:style>
            <a:lnRef idx="2">
              <a:schemeClr val="dk1"/>
            </a:lnRef>
            <a:fillRef idx="0">
              <a:schemeClr val="dk1"/>
            </a:fillRef>
            <a:effectRef idx="1">
              <a:schemeClr val="dk1"/>
            </a:effectRef>
            <a:fontRef idx="minor">
              <a:schemeClr val="tx1"/>
            </a:fontRef>
          </p:style>
        </p:cxnSp>
        <p:sp>
          <p:nvSpPr>
            <p:cNvPr id="47" name="圆角矩形 16"/>
            <p:cNvSpPr/>
            <p:nvPr/>
          </p:nvSpPr>
          <p:spPr>
            <a:xfrm>
              <a:off x="1649586" y="2362968"/>
              <a:ext cx="504056" cy="432048"/>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200" dirty="0" smtClean="0"/>
                <a:t>P</a:t>
              </a:r>
              <a:r>
                <a:rPr lang="en-US" altLang="zh-CN" sz="1200" baseline="-25000" dirty="0" smtClean="0"/>
                <a:t>A</a:t>
              </a:r>
              <a:endParaRPr lang="zh-CN" altLang="en-US" sz="1200" baseline="-25000" dirty="0"/>
            </a:p>
          </p:txBody>
        </p:sp>
        <p:cxnSp>
          <p:nvCxnSpPr>
            <p:cNvPr id="48" name="直接连接符 18"/>
            <p:cNvCxnSpPr>
              <a:stCxn id="53" idx="3"/>
            </p:cNvCxnSpPr>
            <p:nvPr/>
          </p:nvCxnSpPr>
          <p:spPr>
            <a:xfrm>
              <a:off x="2206011" y="3108552"/>
              <a:ext cx="590736" cy="0"/>
            </a:xfrm>
            <a:prstGeom prst="line">
              <a:avLst/>
            </a:prstGeom>
            <a:ln>
              <a:solidFill>
                <a:schemeClr val="bg1">
                  <a:lumMod val="50000"/>
                </a:schemeClr>
              </a:solidFill>
            </a:ln>
          </p:spPr>
          <p:style>
            <a:lnRef idx="2">
              <a:schemeClr val="dk1"/>
            </a:lnRef>
            <a:fillRef idx="0">
              <a:schemeClr val="dk1"/>
            </a:fillRef>
            <a:effectRef idx="1">
              <a:schemeClr val="dk1"/>
            </a:effectRef>
            <a:fontRef idx="minor">
              <a:schemeClr val="tx1"/>
            </a:fontRef>
          </p:style>
        </p:cxnSp>
        <p:sp>
          <p:nvSpPr>
            <p:cNvPr id="49" name="圆角矩形 24"/>
            <p:cNvSpPr/>
            <p:nvPr/>
          </p:nvSpPr>
          <p:spPr>
            <a:xfrm>
              <a:off x="6486472" y="2362968"/>
              <a:ext cx="504056" cy="432048"/>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200" dirty="0" smtClean="0"/>
                <a:t>P</a:t>
              </a:r>
              <a:r>
                <a:rPr lang="en-US" altLang="zh-CN" sz="1200" baseline="-25000" dirty="0" smtClean="0"/>
                <a:t>B</a:t>
              </a:r>
              <a:endParaRPr lang="zh-CN" altLang="en-US" sz="1200" baseline="-25000" dirty="0"/>
            </a:p>
          </p:txBody>
        </p:sp>
        <p:cxnSp>
          <p:nvCxnSpPr>
            <p:cNvPr id="50" name="直接连接符 26"/>
            <p:cNvCxnSpPr>
              <a:stCxn id="55" idx="1"/>
            </p:cNvCxnSpPr>
            <p:nvPr/>
          </p:nvCxnSpPr>
          <p:spPr>
            <a:xfrm flipH="1">
              <a:off x="5884943" y="3099870"/>
              <a:ext cx="539534" cy="8682"/>
            </a:xfrm>
            <a:prstGeom prst="line">
              <a:avLst/>
            </a:prstGeom>
            <a:ln>
              <a:solidFill>
                <a:schemeClr val="bg1">
                  <a:lumMod val="50000"/>
                </a:schemeClr>
              </a:solidFill>
            </a:ln>
          </p:spPr>
          <p:style>
            <a:lnRef idx="2">
              <a:schemeClr val="dk1"/>
            </a:lnRef>
            <a:fillRef idx="0">
              <a:schemeClr val="dk1"/>
            </a:fillRef>
            <a:effectRef idx="1">
              <a:schemeClr val="dk1"/>
            </a:effectRef>
            <a:fontRef idx="minor">
              <a:schemeClr val="tx1"/>
            </a:fontRef>
          </p:style>
        </p:cxnSp>
        <p:sp>
          <p:nvSpPr>
            <p:cNvPr id="51" name="圆角矩形 29"/>
            <p:cNvSpPr/>
            <p:nvPr/>
          </p:nvSpPr>
          <p:spPr>
            <a:xfrm>
              <a:off x="4542256" y="5547772"/>
              <a:ext cx="504056" cy="432048"/>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200" dirty="0" smtClean="0"/>
                <a:t>P</a:t>
              </a:r>
              <a:r>
                <a:rPr lang="en-US" altLang="zh-CN" sz="1200" baseline="-25000" dirty="0" smtClean="0"/>
                <a:t>C</a:t>
              </a:r>
              <a:endParaRPr lang="zh-CN" altLang="en-US" sz="1200" baseline="-25000" dirty="0"/>
            </a:p>
          </p:txBody>
        </p:sp>
        <p:cxnSp>
          <p:nvCxnSpPr>
            <p:cNvPr id="52" name="直接连接符 31"/>
            <p:cNvCxnSpPr>
              <a:endCxn id="54" idx="0"/>
            </p:cNvCxnSpPr>
            <p:nvPr/>
          </p:nvCxnSpPr>
          <p:spPr>
            <a:xfrm flipH="1">
              <a:off x="4290228" y="4842655"/>
              <a:ext cx="9689" cy="616287"/>
            </a:xfrm>
            <a:prstGeom prst="line">
              <a:avLst/>
            </a:prstGeom>
            <a:ln>
              <a:solidFill>
                <a:schemeClr val="bg1">
                  <a:lumMod val="50000"/>
                </a:schemeClr>
              </a:solidFill>
            </a:ln>
          </p:spPr>
          <p:style>
            <a:lnRef idx="2">
              <a:schemeClr val="dk1"/>
            </a:lnRef>
            <a:fillRef idx="0">
              <a:schemeClr val="dk1"/>
            </a:fillRef>
            <a:effectRef idx="1">
              <a:schemeClr val="dk1"/>
            </a:effectRef>
            <a:fontRef idx="minor">
              <a:schemeClr val="tx1"/>
            </a:fontRef>
          </p:style>
        </p:cxnSp>
        <p:pic>
          <p:nvPicPr>
            <p:cNvPr id="53" name="Picture 56" descr="black-server-icon.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97218" y="2803698"/>
              <a:ext cx="608793" cy="609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56" descr="black-server-icon.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85831" y="5458942"/>
              <a:ext cx="608793" cy="609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56" descr="black-server-icon.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24477" y="2795016"/>
              <a:ext cx="608793" cy="609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55" descr="router.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18446" y="2539684"/>
              <a:ext cx="1118279" cy="1118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56" descr="router.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00126" y="2529551"/>
              <a:ext cx="1118279" cy="1118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57" descr="router.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0778" y="4056683"/>
              <a:ext cx="1118279" cy="1118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 name="TextBox 58"/>
            <p:cNvSpPr txBox="1"/>
            <p:nvPr/>
          </p:nvSpPr>
          <p:spPr>
            <a:xfrm>
              <a:off x="2834843" y="2347559"/>
              <a:ext cx="1506001" cy="462863"/>
            </a:xfrm>
            <a:prstGeom prst="rect">
              <a:avLst/>
            </a:prstGeom>
            <a:noFill/>
          </p:spPr>
          <p:txBody>
            <a:bodyPr wrap="square" rtlCol="0">
              <a:spAutoFit/>
            </a:bodyPr>
            <a:lstStyle/>
            <a:p>
              <a:r>
                <a:rPr lang="en-US" sz="1200" dirty="0" smtClean="0"/>
                <a:t>Box A</a:t>
              </a:r>
              <a:endParaRPr lang="en-US" sz="1200" dirty="0"/>
            </a:p>
          </p:txBody>
        </p:sp>
        <p:sp>
          <p:nvSpPr>
            <p:cNvPr id="60" name="TextBox 59"/>
            <p:cNvSpPr txBox="1"/>
            <p:nvPr/>
          </p:nvSpPr>
          <p:spPr>
            <a:xfrm>
              <a:off x="3074602" y="4393039"/>
              <a:ext cx="750978" cy="462863"/>
            </a:xfrm>
            <a:prstGeom prst="rect">
              <a:avLst/>
            </a:prstGeom>
            <a:noFill/>
          </p:spPr>
          <p:txBody>
            <a:bodyPr wrap="none" rtlCol="0">
              <a:spAutoFit/>
            </a:bodyPr>
            <a:lstStyle/>
            <a:p>
              <a:r>
                <a:rPr lang="en-US" sz="1200" dirty="0" smtClean="0"/>
                <a:t>Box C</a:t>
              </a:r>
              <a:endParaRPr lang="en-US" sz="1200" dirty="0"/>
            </a:p>
          </p:txBody>
        </p:sp>
        <p:sp>
          <p:nvSpPr>
            <p:cNvPr id="61" name="TextBox 60"/>
            <p:cNvSpPr txBox="1"/>
            <p:nvPr/>
          </p:nvSpPr>
          <p:spPr>
            <a:xfrm>
              <a:off x="5407090" y="3465837"/>
              <a:ext cx="790125" cy="462863"/>
            </a:xfrm>
            <a:prstGeom prst="rect">
              <a:avLst/>
            </a:prstGeom>
            <a:noFill/>
          </p:spPr>
          <p:txBody>
            <a:bodyPr wrap="square" rtlCol="0">
              <a:spAutoFit/>
            </a:bodyPr>
            <a:lstStyle/>
            <a:p>
              <a:r>
                <a:rPr lang="en-US" sz="1200" dirty="0" smtClean="0"/>
                <a:t>Box B</a:t>
              </a:r>
              <a:endParaRPr lang="en-US" sz="1200" dirty="0"/>
            </a:p>
          </p:txBody>
        </p:sp>
      </p:grpSp>
      <p:sp>
        <p:nvSpPr>
          <p:cNvPr id="3" name="TextBox 2"/>
          <p:cNvSpPr txBox="1"/>
          <p:nvPr/>
        </p:nvSpPr>
        <p:spPr>
          <a:xfrm>
            <a:off x="179333" y="4028320"/>
            <a:ext cx="1582484" cy="369332"/>
          </a:xfrm>
          <a:prstGeom prst="rect">
            <a:avLst/>
          </a:prstGeom>
          <a:solidFill>
            <a:schemeClr val="bg2"/>
          </a:solidFill>
          <a:ln>
            <a:solidFill>
              <a:srgbClr val="000000"/>
            </a:solidFill>
          </a:ln>
        </p:spPr>
        <p:txBody>
          <a:bodyPr wrap="none" rtlCol="0">
            <a:spAutoFit/>
          </a:bodyPr>
          <a:lstStyle/>
          <a:p>
            <a:r>
              <a:rPr lang="en-US" dirty="0" smtClean="0"/>
              <a:t>Cover All Rules</a:t>
            </a:r>
            <a:endParaRPr lang="en-US" dirty="0"/>
          </a:p>
        </p:txBody>
      </p:sp>
    </p:spTree>
    <p:extLst>
      <p:ext uri="{BB962C8B-B14F-4D97-AF65-F5344CB8AC3E}">
        <p14:creationId xmlns:p14="http://schemas.microsoft.com/office/powerpoint/2010/main" val="37058403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500"/>
                                        <p:tgtEl>
                                          <p:spTgt spid="39"/>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fade">
                                      <p:cBhvr>
                                        <p:cTn id="20" dur="500"/>
                                        <p:tgtEl>
                                          <p:spTgt spid="40"/>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fade">
                                      <p:cBhvr>
                                        <p:cTn id="24" dur="500"/>
                                        <p:tgtEl>
                                          <p:spTgt spid="4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fade">
                                      <p:cBhvr>
                                        <p:cTn id="2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40" grpId="0" animBg="1"/>
      <p:bldP spid="41" grpId="0" animBg="1"/>
      <p:bldP spid="42"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 name="Picture 64"/>
          <p:cNvPicPr>
            <a:picLocks noChangeAspect="1"/>
          </p:cNvPicPr>
          <p:nvPr/>
        </p:nvPicPr>
        <p:blipFill>
          <a:blip r:embed="rId2"/>
          <a:stretch>
            <a:fillRect/>
          </a:stretch>
        </p:blipFill>
        <p:spPr>
          <a:xfrm>
            <a:off x="296401" y="4450048"/>
            <a:ext cx="8569768" cy="1860622"/>
          </a:xfrm>
          <a:prstGeom prst="rect">
            <a:avLst/>
          </a:prstGeom>
        </p:spPr>
      </p:pic>
      <p:sp>
        <p:nvSpPr>
          <p:cNvPr id="4" name="Title 3"/>
          <p:cNvSpPr>
            <a:spLocks noGrp="1"/>
          </p:cNvSpPr>
          <p:nvPr>
            <p:ph type="title"/>
          </p:nvPr>
        </p:nvSpPr>
        <p:spPr/>
        <p:txBody>
          <a:bodyPr/>
          <a:lstStyle/>
          <a:p>
            <a:r>
              <a:rPr lang="en-US" sz="4000" b="1" dirty="0" smtClean="0">
                <a:solidFill>
                  <a:srgbClr val="0070C0"/>
                </a:solidFill>
                <a:effectLst>
                  <a:outerShdw blurRad="38100" dist="38100" dir="2700000" algn="tl">
                    <a:srgbClr val="000000">
                      <a:alpha val="43137"/>
                    </a:srgbClr>
                  </a:outerShdw>
                </a:effectLst>
              </a:rPr>
              <a:t>Step 2: Find minimum covers</a:t>
            </a:r>
            <a:endParaRPr lang="en-US" sz="4000" b="1" dirty="0">
              <a:solidFill>
                <a:srgbClr val="0070C0"/>
              </a:solidFill>
              <a:effectLst>
                <a:outerShdw blurRad="38100" dist="38100" dir="2700000" algn="tl">
                  <a:srgbClr val="000000">
                    <a:alpha val="43137"/>
                  </a:srgbClr>
                </a:outerShdw>
              </a:effectLst>
            </a:endParaRPr>
          </a:p>
        </p:txBody>
      </p:sp>
      <p:sp>
        <p:nvSpPr>
          <p:cNvPr id="38" name="Rounded Rectangle 37"/>
          <p:cNvSpPr/>
          <p:nvPr/>
        </p:nvSpPr>
        <p:spPr>
          <a:xfrm>
            <a:off x="7941434" y="4754509"/>
            <a:ext cx="831793" cy="208820"/>
          </a:xfrm>
          <a:prstGeom prst="round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40" name="Rounded Rectangle 39"/>
          <p:cNvSpPr/>
          <p:nvPr/>
        </p:nvSpPr>
        <p:spPr>
          <a:xfrm>
            <a:off x="7728489" y="5506452"/>
            <a:ext cx="810787" cy="203793"/>
          </a:xfrm>
          <a:prstGeom prst="round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41" name="Rounded Rectangle 40"/>
          <p:cNvSpPr/>
          <p:nvPr/>
        </p:nvSpPr>
        <p:spPr>
          <a:xfrm>
            <a:off x="7691998" y="5018649"/>
            <a:ext cx="847278" cy="195353"/>
          </a:xfrm>
          <a:prstGeom prst="round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42" name="Rounded Rectangle 41"/>
          <p:cNvSpPr/>
          <p:nvPr/>
        </p:nvSpPr>
        <p:spPr>
          <a:xfrm>
            <a:off x="296401" y="5790549"/>
            <a:ext cx="8569768" cy="208904"/>
          </a:xfrm>
          <a:prstGeom prst="roundRect">
            <a:avLst/>
          </a:prstGeom>
          <a:solidFill>
            <a:srgbClr val="FF0000"/>
          </a:solidFill>
          <a:ln>
            <a:solidFill>
              <a:srgbClr val="000000"/>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t> </a:t>
            </a:r>
            <a:endParaRPr lang="en-US" dirty="0"/>
          </a:p>
        </p:txBody>
      </p:sp>
      <p:grpSp>
        <p:nvGrpSpPr>
          <p:cNvPr id="43" name="Group 42"/>
          <p:cNvGrpSpPr/>
          <p:nvPr/>
        </p:nvGrpSpPr>
        <p:grpSpPr>
          <a:xfrm>
            <a:off x="2131720" y="1251246"/>
            <a:ext cx="4624956" cy="2827869"/>
            <a:chOff x="1597218" y="2347559"/>
            <a:chExt cx="5436052" cy="3721091"/>
          </a:xfrm>
        </p:grpSpPr>
        <p:cxnSp>
          <p:nvCxnSpPr>
            <p:cNvPr id="44" name="直接连接符 7"/>
            <p:cNvCxnSpPr/>
            <p:nvPr/>
          </p:nvCxnSpPr>
          <p:spPr>
            <a:xfrm>
              <a:off x="3621131" y="3108552"/>
              <a:ext cx="1439428" cy="0"/>
            </a:xfrm>
            <a:prstGeom prst="line">
              <a:avLst/>
            </a:prstGeom>
            <a:ln>
              <a:solidFill>
                <a:schemeClr val="bg1">
                  <a:lumMod val="50000"/>
                </a:schemeClr>
              </a:solidFill>
            </a:ln>
          </p:spPr>
          <p:style>
            <a:lnRef idx="2">
              <a:schemeClr val="dk1"/>
            </a:lnRef>
            <a:fillRef idx="0">
              <a:schemeClr val="dk1"/>
            </a:fillRef>
            <a:effectRef idx="1">
              <a:schemeClr val="dk1"/>
            </a:effectRef>
            <a:fontRef idx="minor">
              <a:schemeClr val="tx1"/>
            </a:fontRef>
          </p:style>
        </p:cxnSp>
        <p:cxnSp>
          <p:nvCxnSpPr>
            <p:cNvPr id="45" name="直接连接符 9"/>
            <p:cNvCxnSpPr/>
            <p:nvPr/>
          </p:nvCxnSpPr>
          <p:spPr>
            <a:xfrm>
              <a:off x="3208939" y="3318288"/>
              <a:ext cx="801244" cy="1104895"/>
            </a:xfrm>
            <a:prstGeom prst="line">
              <a:avLst/>
            </a:prstGeom>
            <a:ln>
              <a:solidFill>
                <a:schemeClr val="bg1">
                  <a:lumMod val="50000"/>
                </a:schemeClr>
              </a:solidFill>
            </a:ln>
          </p:spPr>
          <p:style>
            <a:lnRef idx="2">
              <a:schemeClr val="dk1"/>
            </a:lnRef>
            <a:fillRef idx="0">
              <a:schemeClr val="dk1"/>
            </a:fillRef>
            <a:effectRef idx="1">
              <a:schemeClr val="dk1"/>
            </a:effectRef>
            <a:fontRef idx="minor">
              <a:schemeClr val="tx1"/>
            </a:fontRef>
          </p:style>
        </p:cxnSp>
        <p:cxnSp>
          <p:nvCxnSpPr>
            <p:cNvPr id="46" name="直接连接符 11"/>
            <p:cNvCxnSpPr/>
            <p:nvPr/>
          </p:nvCxnSpPr>
          <p:spPr>
            <a:xfrm flipH="1">
              <a:off x="4570273" y="3318288"/>
              <a:ext cx="902478" cy="1104895"/>
            </a:xfrm>
            <a:prstGeom prst="line">
              <a:avLst/>
            </a:prstGeom>
            <a:ln>
              <a:solidFill>
                <a:schemeClr val="bg1">
                  <a:lumMod val="50000"/>
                </a:schemeClr>
              </a:solidFill>
            </a:ln>
          </p:spPr>
          <p:style>
            <a:lnRef idx="2">
              <a:schemeClr val="dk1"/>
            </a:lnRef>
            <a:fillRef idx="0">
              <a:schemeClr val="dk1"/>
            </a:fillRef>
            <a:effectRef idx="1">
              <a:schemeClr val="dk1"/>
            </a:effectRef>
            <a:fontRef idx="minor">
              <a:schemeClr val="tx1"/>
            </a:fontRef>
          </p:style>
        </p:cxnSp>
        <p:sp>
          <p:nvSpPr>
            <p:cNvPr id="47" name="圆角矩形 16"/>
            <p:cNvSpPr/>
            <p:nvPr/>
          </p:nvSpPr>
          <p:spPr>
            <a:xfrm>
              <a:off x="1649586" y="2362968"/>
              <a:ext cx="504056" cy="432048"/>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200" dirty="0" smtClean="0"/>
                <a:t>P</a:t>
              </a:r>
              <a:r>
                <a:rPr lang="en-US" altLang="zh-CN" sz="1200" baseline="-25000" dirty="0" smtClean="0"/>
                <a:t>A</a:t>
              </a:r>
              <a:endParaRPr lang="zh-CN" altLang="en-US" sz="1200" baseline="-25000" dirty="0"/>
            </a:p>
          </p:txBody>
        </p:sp>
        <p:cxnSp>
          <p:nvCxnSpPr>
            <p:cNvPr id="48" name="直接连接符 18"/>
            <p:cNvCxnSpPr>
              <a:stCxn id="53" idx="3"/>
            </p:cNvCxnSpPr>
            <p:nvPr/>
          </p:nvCxnSpPr>
          <p:spPr>
            <a:xfrm>
              <a:off x="2206011" y="3108552"/>
              <a:ext cx="590736" cy="0"/>
            </a:xfrm>
            <a:prstGeom prst="line">
              <a:avLst/>
            </a:prstGeom>
            <a:ln>
              <a:solidFill>
                <a:schemeClr val="bg1">
                  <a:lumMod val="50000"/>
                </a:schemeClr>
              </a:solidFill>
            </a:ln>
          </p:spPr>
          <p:style>
            <a:lnRef idx="2">
              <a:schemeClr val="dk1"/>
            </a:lnRef>
            <a:fillRef idx="0">
              <a:schemeClr val="dk1"/>
            </a:fillRef>
            <a:effectRef idx="1">
              <a:schemeClr val="dk1"/>
            </a:effectRef>
            <a:fontRef idx="minor">
              <a:schemeClr val="tx1"/>
            </a:fontRef>
          </p:style>
        </p:cxnSp>
        <p:sp>
          <p:nvSpPr>
            <p:cNvPr id="49" name="圆角矩形 24"/>
            <p:cNvSpPr/>
            <p:nvPr/>
          </p:nvSpPr>
          <p:spPr>
            <a:xfrm>
              <a:off x="6486472" y="2362968"/>
              <a:ext cx="504056" cy="432048"/>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200" dirty="0" smtClean="0"/>
                <a:t>P</a:t>
              </a:r>
              <a:r>
                <a:rPr lang="en-US" altLang="zh-CN" sz="1200" baseline="-25000" dirty="0" smtClean="0"/>
                <a:t>B</a:t>
              </a:r>
              <a:endParaRPr lang="zh-CN" altLang="en-US" sz="1200" baseline="-25000" dirty="0"/>
            </a:p>
          </p:txBody>
        </p:sp>
        <p:cxnSp>
          <p:nvCxnSpPr>
            <p:cNvPr id="50" name="直接连接符 26"/>
            <p:cNvCxnSpPr>
              <a:stCxn id="55" idx="1"/>
            </p:cNvCxnSpPr>
            <p:nvPr/>
          </p:nvCxnSpPr>
          <p:spPr>
            <a:xfrm flipH="1">
              <a:off x="5884943" y="3099870"/>
              <a:ext cx="539534" cy="8682"/>
            </a:xfrm>
            <a:prstGeom prst="line">
              <a:avLst/>
            </a:prstGeom>
            <a:ln>
              <a:solidFill>
                <a:schemeClr val="bg1">
                  <a:lumMod val="50000"/>
                </a:schemeClr>
              </a:solidFill>
            </a:ln>
          </p:spPr>
          <p:style>
            <a:lnRef idx="2">
              <a:schemeClr val="dk1"/>
            </a:lnRef>
            <a:fillRef idx="0">
              <a:schemeClr val="dk1"/>
            </a:fillRef>
            <a:effectRef idx="1">
              <a:schemeClr val="dk1"/>
            </a:effectRef>
            <a:fontRef idx="minor">
              <a:schemeClr val="tx1"/>
            </a:fontRef>
          </p:style>
        </p:cxnSp>
        <p:sp>
          <p:nvSpPr>
            <p:cNvPr id="51" name="圆角矩形 29"/>
            <p:cNvSpPr/>
            <p:nvPr/>
          </p:nvSpPr>
          <p:spPr>
            <a:xfrm>
              <a:off x="4542256" y="5547772"/>
              <a:ext cx="504056" cy="432048"/>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200" dirty="0" smtClean="0"/>
                <a:t>P</a:t>
              </a:r>
              <a:r>
                <a:rPr lang="en-US" altLang="zh-CN" sz="1200" baseline="-25000" dirty="0" smtClean="0"/>
                <a:t>C</a:t>
              </a:r>
              <a:endParaRPr lang="zh-CN" altLang="en-US" sz="1200" baseline="-25000" dirty="0"/>
            </a:p>
          </p:txBody>
        </p:sp>
        <p:cxnSp>
          <p:nvCxnSpPr>
            <p:cNvPr id="52" name="直接连接符 31"/>
            <p:cNvCxnSpPr>
              <a:endCxn id="54" idx="0"/>
            </p:cNvCxnSpPr>
            <p:nvPr/>
          </p:nvCxnSpPr>
          <p:spPr>
            <a:xfrm flipH="1">
              <a:off x="4290228" y="4842655"/>
              <a:ext cx="9689" cy="616287"/>
            </a:xfrm>
            <a:prstGeom prst="line">
              <a:avLst/>
            </a:prstGeom>
            <a:ln>
              <a:solidFill>
                <a:schemeClr val="bg1">
                  <a:lumMod val="50000"/>
                </a:schemeClr>
              </a:solidFill>
            </a:ln>
          </p:spPr>
          <p:style>
            <a:lnRef idx="2">
              <a:schemeClr val="dk1"/>
            </a:lnRef>
            <a:fillRef idx="0">
              <a:schemeClr val="dk1"/>
            </a:fillRef>
            <a:effectRef idx="1">
              <a:schemeClr val="dk1"/>
            </a:effectRef>
            <a:fontRef idx="minor">
              <a:schemeClr val="tx1"/>
            </a:fontRef>
          </p:style>
        </p:cxnSp>
        <p:pic>
          <p:nvPicPr>
            <p:cNvPr id="53" name="Picture 56" descr="black-server-icon.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97218" y="2803698"/>
              <a:ext cx="608793" cy="609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56" descr="black-server-icon.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85831" y="5458942"/>
              <a:ext cx="608793" cy="609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56" descr="black-server-icon.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24477" y="2795016"/>
              <a:ext cx="608793" cy="609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55" descr="router.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18446" y="2539684"/>
              <a:ext cx="1118279" cy="1118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56" descr="router.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00126" y="2529551"/>
              <a:ext cx="1118279" cy="1118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57" descr="router.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0778" y="4056683"/>
              <a:ext cx="1118279" cy="1118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 name="TextBox 58"/>
            <p:cNvSpPr txBox="1"/>
            <p:nvPr/>
          </p:nvSpPr>
          <p:spPr>
            <a:xfrm>
              <a:off x="2834843" y="2347559"/>
              <a:ext cx="1506001" cy="462863"/>
            </a:xfrm>
            <a:prstGeom prst="rect">
              <a:avLst/>
            </a:prstGeom>
            <a:noFill/>
          </p:spPr>
          <p:txBody>
            <a:bodyPr wrap="square" rtlCol="0">
              <a:spAutoFit/>
            </a:bodyPr>
            <a:lstStyle/>
            <a:p>
              <a:r>
                <a:rPr lang="en-US" sz="1200" dirty="0" smtClean="0"/>
                <a:t>Box A</a:t>
              </a:r>
              <a:endParaRPr lang="en-US" sz="1200" dirty="0"/>
            </a:p>
          </p:txBody>
        </p:sp>
        <p:sp>
          <p:nvSpPr>
            <p:cNvPr id="60" name="TextBox 59"/>
            <p:cNvSpPr txBox="1"/>
            <p:nvPr/>
          </p:nvSpPr>
          <p:spPr>
            <a:xfrm>
              <a:off x="3074602" y="4393039"/>
              <a:ext cx="750978" cy="462863"/>
            </a:xfrm>
            <a:prstGeom prst="rect">
              <a:avLst/>
            </a:prstGeom>
            <a:noFill/>
          </p:spPr>
          <p:txBody>
            <a:bodyPr wrap="none" rtlCol="0">
              <a:spAutoFit/>
            </a:bodyPr>
            <a:lstStyle/>
            <a:p>
              <a:r>
                <a:rPr lang="en-US" sz="1200" dirty="0" smtClean="0"/>
                <a:t>Box C</a:t>
              </a:r>
              <a:endParaRPr lang="en-US" sz="1200" dirty="0"/>
            </a:p>
          </p:txBody>
        </p:sp>
        <p:sp>
          <p:nvSpPr>
            <p:cNvPr id="61" name="TextBox 60"/>
            <p:cNvSpPr txBox="1"/>
            <p:nvPr/>
          </p:nvSpPr>
          <p:spPr>
            <a:xfrm>
              <a:off x="5407090" y="3465837"/>
              <a:ext cx="790125" cy="462863"/>
            </a:xfrm>
            <a:prstGeom prst="rect">
              <a:avLst/>
            </a:prstGeom>
            <a:noFill/>
          </p:spPr>
          <p:txBody>
            <a:bodyPr wrap="square" rtlCol="0">
              <a:spAutoFit/>
            </a:bodyPr>
            <a:lstStyle/>
            <a:p>
              <a:r>
                <a:rPr lang="en-US" sz="1200" dirty="0" smtClean="0"/>
                <a:t>Box B</a:t>
              </a:r>
              <a:endParaRPr lang="en-US" sz="1200" dirty="0"/>
            </a:p>
          </p:txBody>
        </p:sp>
      </p:grpSp>
      <p:sp>
        <p:nvSpPr>
          <p:cNvPr id="62" name="Rounded Rectangle 61"/>
          <p:cNvSpPr/>
          <p:nvPr/>
        </p:nvSpPr>
        <p:spPr>
          <a:xfrm>
            <a:off x="296401" y="6059933"/>
            <a:ext cx="8571778" cy="208904"/>
          </a:xfrm>
          <a:prstGeom prst="roundRect">
            <a:avLst/>
          </a:prstGeom>
          <a:solidFill>
            <a:srgbClr val="FF0000"/>
          </a:solidFill>
          <a:ln>
            <a:solidFill>
              <a:srgbClr val="000000"/>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t> </a:t>
            </a:r>
            <a:endParaRPr lang="en-US" dirty="0"/>
          </a:p>
        </p:txBody>
      </p:sp>
      <p:sp>
        <p:nvSpPr>
          <p:cNvPr id="63" name="Rounded Rectangle 62"/>
          <p:cNvSpPr/>
          <p:nvPr/>
        </p:nvSpPr>
        <p:spPr>
          <a:xfrm>
            <a:off x="296401" y="5266186"/>
            <a:ext cx="8571778" cy="208904"/>
          </a:xfrm>
          <a:prstGeom prst="roundRect">
            <a:avLst/>
          </a:prstGeom>
          <a:solidFill>
            <a:srgbClr val="FF0000"/>
          </a:solidFill>
          <a:ln>
            <a:solidFill>
              <a:srgbClr val="000000"/>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t> </a:t>
            </a:r>
            <a:endParaRPr lang="en-US" dirty="0"/>
          </a:p>
        </p:txBody>
      </p:sp>
      <p:sp>
        <p:nvSpPr>
          <p:cNvPr id="64" name="TextBox 63"/>
          <p:cNvSpPr txBox="1"/>
          <p:nvPr/>
        </p:nvSpPr>
        <p:spPr>
          <a:xfrm>
            <a:off x="179333" y="4028320"/>
            <a:ext cx="1544012" cy="369332"/>
          </a:xfrm>
          <a:prstGeom prst="rect">
            <a:avLst/>
          </a:prstGeom>
          <a:solidFill>
            <a:schemeClr val="bg2"/>
          </a:solidFill>
          <a:ln>
            <a:solidFill>
              <a:srgbClr val="000000"/>
            </a:solidFill>
          </a:ln>
        </p:spPr>
        <p:txBody>
          <a:bodyPr wrap="none" rtlCol="0">
            <a:spAutoFit/>
          </a:bodyPr>
          <a:lstStyle/>
          <a:p>
            <a:r>
              <a:rPr lang="en-US" dirty="0" smtClean="0"/>
              <a:t>Cover All Links</a:t>
            </a:r>
            <a:endParaRPr lang="en-US" dirty="0"/>
          </a:p>
        </p:txBody>
      </p:sp>
    </p:spTree>
    <p:extLst>
      <p:ext uri="{BB962C8B-B14F-4D97-AF65-F5344CB8AC3E}">
        <p14:creationId xmlns:p14="http://schemas.microsoft.com/office/powerpoint/2010/main" val="4268478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500"/>
                                        <p:tgtEl>
                                          <p:spTgt spid="4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fade">
                                      <p:cBhvr>
                                        <p:cTn id="15" dur="500"/>
                                        <p:tgtEl>
                                          <p:spTgt spid="4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500"/>
                                        <p:tgtEl>
                                          <p:spTgt spid="4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2"/>
                                        </p:tgtEl>
                                        <p:attrNameLst>
                                          <p:attrName>style.visibility</p:attrName>
                                        </p:attrNameLst>
                                      </p:cBhvr>
                                      <p:to>
                                        <p:strVal val="visible"/>
                                      </p:to>
                                    </p:set>
                                    <p:animEffect transition="in" filter="fade">
                                      <p:cBhvr>
                                        <p:cTn id="23" dur="500"/>
                                        <p:tgtEl>
                                          <p:spTgt spid="6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3"/>
                                        </p:tgtEl>
                                        <p:attrNameLst>
                                          <p:attrName>style.visibility</p:attrName>
                                        </p:attrNameLst>
                                      </p:cBhvr>
                                      <p:to>
                                        <p:strVal val="visible"/>
                                      </p:to>
                                    </p:set>
                                    <p:animEffect transition="in" filter="fade">
                                      <p:cBhvr>
                                        <p:cTn id="26"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0" grpId="0" animBg="1"/>
      <p:bldP spid="41" grpId="0" animBg="1"/>
      <p:bldP spid="42" grpId="0" animBg="1"/>
      <p:bldP spid="62" grpId="0" animBg="1"/>
      <p:bldP spid="63" grpId="0" animBg="1"/>
    </p:bldLst>
  </p:timing>
</p:sld>
</file>

<file path=ppt/slides/slide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302293" y="4470320"/>
            <a:ext cx="8569768" cy="1860622"/>
          </a:xfrm>
          <a:prstGeom prst="rect">
            <a:avLst/>
          </a:prstGeom>
        </p:spPr>
      </p:pic>
      <p:sp>
        <p:nvSpPr>
          <p:cNvPr id="4" name="Title 3"/>
          <p:cNvSpPr>
            <a:spLocks noGrp="1"/>
          </p:cNvSpPr>
          <p:nvPr>
            <p:ph type="title"/>
          </p:nvPr>
        </p:nvSpPr>
        <p:spPr/>
        <p:txBody>
          <a:bodyPr/>
          <a:lstStyle/>
          <a:p>
            <a:r>
              <a:rPr lang="en-US" sz="4000" b="1" dirty="0" smtClean="0">
                <a:solidFill>
                  <a:srgbClr val="0070C0"/>
                </a:solidFill>
                <a:effectLst>
                  <a:outerShdw blurRad="38100" dist="38100" dir="2700000" algn="tl">
                    <a:srgbClr val="000000">
                      <a:alpha val="43137"/>
                    </a:srgbClr>
                  </a:outerShdw>
                </a:effectLst>
              </a:rPr>
              <a:t>Step 3: Localize fault</a:t>
            </a:r>
            <a:endParaRPr lang="en-US" sz="4000" b="1" dirty="0">
              <a:solidFill>
                <a:srgbClr val="0070C0"/>
              </a:solidFill>
              <a:effectLst>
                <a:outerShdw blurRad="38100" dist="38100" dir="2700000" algn="tl">
                  <a:srgbClr val="000000">
                    <a:alpha val="43137"/>
                  </a:srgbClr>
                </a:outerShdw>
              </a:effectLst>
            </a:endParaRPr>
          </a:p>
        </p:txBody>
      </p:sp>
      <p:grpSp>
        <p:nvGrpSpPr>
          <p:cNvPr id="43" name="Group 42"/>
          <p:cNvGrpSpPr/>
          <p:nvPr/>
        </p:nvGrpSpPr>
        <p:grpSpPr>
          <a:xfrm>
            <a:off x="2131720" y="1251246"/>
            <a:ext cx="4624956" cy="2827869"/>
            <a:chOff x="1597218" y="2347559"/>
            <a:chExt cx="5436052" cy="3721091"/>
          </a:xfrm>
        </p:grpSpPr>
        <p:cxnSp>
          <p:nvCxnSpPr>
            <p:cNvPr id="44" name="直接连接符 7"/>
            <p:cNvCxnSpPr/>
            <p:nvPr/>
          </p:nvCxnSpPr>
          <p:spPr>
            <a:xfrm>
              <a:off x="3621131" y="3108552"/>
              <a:ext cx="1439428" cy="0"/>
            </a:xfrm>
            <a:prstGeom prst="line">
              <a:avLst/>
            </a:prstGeom>
            <a:ln>
              <a:solidFill>
                <a:schemeClr val="bg1">
                  <a:lumMod val="50000"/>
                </a:schemeClr>
              </a:solidFill>
            </a:ln>
          </p:spPr>
          <p:style>
            <a:lnRef idx="2">
              <a:schemeClr val="dk1"/>
            </a:lnRef>
            <a:fillRef idx="0">
              <a:schemeClr val="dk1"/>
            </a:fillRef>
            <a:effectRef idx="1">
              <a:schemeClr val="dk1"/>
            </a:effectRef>
            <a:fontRef idx="minor">
              <a:schemeClr val="tx1"/>
            </a:fontRef>
          </p:style>
        </p:cxnSp>
        <p:cxnSp>
          <p:nvCxnSpPr>
            <p:cNvPr id="45" name="直接连接符 9"/>
            <p:cNvCxnSpPr/>
            <p:nvPr/>
          </p:nvCxnSpPr>
          <p:spPr>
            <a:xfrm>
              <a:off x="3208939" y="3318288"/>
              <a:ext cx="801244" cy="1104895"/>
            </a:xfrm>
            <a:prstGeom prst="line">
              <a:avLst/>
            </a:prstGeom>
            <a:ln>
              <a:solidFill>
                <a:schemeClr val="bg1">
                  <a:lumMod val="50000"/>
                </a:schemeClr>
              </a:solidFill>
            </a:ln>
          </p:spPr>
          <p:style>
            <a:lnRef idx="2">
              <a:schemeClr val="dk1"/>
            </a:lnRef>
            <a:fillRef idx="0">
              <a:schemeClr val="dk1"/>
            </a:fillRef>
            <a:effectRef idx="1">
              <a:schemeClr val="dk1"/>
            </a:effectRef>
            <a:fontRef idx="minor">
              <a:schemeClr val="tx1"/>
            </a:fontRef>
          </p:style>
        </p:cxnSp>
        <p:cxnSp>
          <p:nvCxnSpPr>
            <p:cNvPr id="46" name="直接连接符 11"/>
            <p:cNvCxnSpPr/>
            <p:nvPr/>
          </p:nvCxnSpPr>
          <p:spPr>
            <a:xfrm flipH="1">
              <a:off x="4570273" y="3318288"/>
              <a:ext cx="902478" cy="1104895"/>
            </a:xfrm>
            <a:prstGeom prst="line">
              <a:avLst/>
            </a:prstGeom>
            <a:ln>
              <a:solidFill>
                <a:schemeClr val="bg1">
                  <a:lumMod val="50000"/>
                </a:schemeClr>
              </a:solidFill>
            </a:ln>
          </p:spPr>
          <p:style>
            <a:lnRef idx="2">
              <a:schemeClr val="dk1"/>
            </a:lnRef>
            <a:fillRef idx="0">
              <a:schemeClr val="dk1"/>
            </a:fillRef>
            <a:effectRef idx="1">
              <a:schemeClr val="dk1"/>
            </a:effectRef>
            <a:fontRef idx="minor">
              <a:schemeClr val="tx1"/>
            </a:fontRef>
          </p:style>
        </p:cxnSp>
        <p:sp>
          <p:nvSpPr>
            <p:cNvPr id="47" name="圆角矩形 16"/>
            <p:cNvSpPr/>
            <p:nvPr/>
          </p:nvSpPr>
          <p:spPr>
            <a:xfrm>
              <a:off x="1649586" y="2362968"/>
              <a:ext cx="504056" cy="432048"/>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200" dirty="0" smtClean="0"/>
                <a:t>P</a:t>
              </a:r>
              <a:r>
                <a:rPr lang="en-US" altLang="zh-CN" sz="1200" baseline="-25000" dirty="0" smtClean="0"/>
                <a:t>A</a:t>
              </a:r>
              <a:endParaRPr lang="zh-CN" altLang="en-US" sz="1200" baseline="-25000" dirty="0"/>
            </a:p>
          </p:txBody>
        </p:sp>
        <p:cxnSp>
          <p:nvCxnSpPr>
            <p:cNvPr id="48" name="直接连接符 18"/>
            <p:cNvCxnSpPr>
              <a:stCxn id="53" idx="3"/>
            </p:cNvCxnSpPr>
            <p:nvPr/>
          </p:nvCxnSpPr>
          <p:spPr>
            <a:xfrm>
              <a:off x="2206011" y="3108552"/>
              <a:ext cx="590736" cy="0"/>
            </a:xfrm>
            <a:prstGeom prst="line">
              <a:avLst/>
            </a:prstGeom>
            <a:ln>
              <a:solidFill>
                <a:schemeClr val="bg1">
                  <a:lumMod val="50000"/>
                </a:schemeClr>
              </a:solidFill>
            </a:ln>
          </p:spPr>
          <p:style>
            <a:lnRef idx="2">
              <a:schemeClr val="dk1"/>
            </a:lnRef>
            <a:fillRef idx="0">
              <a:schemeClr val="dk1"/>
            </a:fillRef>
            <a:effectRef idx="1">
              <a:schemeClr val="dk1"/>
            </a:effectRef>
            <a:fontRef idx="minor">
              <a:schemeClr val="tx1"/>
            </a:fontRef>
          </p:style>
        </p:cxnSp>
        <p:sp>
          <p:nvSpPr>
            <p:cNvPr id="49" name="圆角矩形 24"/>
            <p:cNvSpPr/>
            <p:nvPr/>
          </p:nvSpPr>
          <p:spPr>
            <a:xfrm>
              <a:off x="6486472" y="2362968"/>
              <a:ext cx="504056" cy="432048"/>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200" dirty="0" smtClean="0"/>
                <a:t>P</a:t>
              </a:r>
              <a:r>
                <a:rPr lang="en-US" altLang="zh-CN" sz="1200" baseline="-25000" dirty="0" smtClean="0"/>
                <a:t>B</a:t>
              </a:r>
              <a:endParaRPr lang="zh-CN" altLang="en-US" sz="1200" baseline="-25000" dirty="0"/>
            </a:p>
          </p:txBody>
        </p:sp>
        <p:cxnSp>
          <p:nvCxnSpPr>
            <p:cNvPr id="50" name="直接连接符 26"/>
            <p:cNvCxnSpPr>
              <a:stCxn id="55" idx="1"/>
            </p:cNvCxnSpPr>
            <p:nvPr/>
          </p:nvCxnSpPr>
          <p:spPr>
            <a:xfrm flipH="1">
              <a:off x="5884943" y="3099870"/>
              <a:ext cx="539534" cy="8682"/>
            </a:xfrm>
            <a:prstGeom prst="line">
              <a:avLst/>
            </a:prstGeom>
            <a:ln>
              <a:solidFill>
                <a:schemeClr val="bg1">
                  <a:lumMod val="50000"/>
                </a:schemeClr>
              </a:solidFill>
            </a:ln>
          </p:spPr>
          <p:style>
            <a:lnRef idx="2">
              <a:schemeClr val="dk1"/>
            </a:lnRef>
            <a:fillRef idx="0">
              <a:schemeClr val="dk1"/>
            </a:fillRef>
            <a:effectRef idx="1">
              <a:schemeClr val="dk1"/>
            </a:effectRef>
            <a:fontRef idx="minor">
              <a:schemeClr val="tx1"/>
            </a:fontRef>
          </p:style>
        </p:cxnSp>
        <p:sp>
          <p:nvSpPr>
            <p:cNvPr id="51" name="圆角矩形 29"/>
            <p:cNvSpPr/>
            <p:nvPr/>
          </p:nvSpPr>
          <p:spPr>
            <a:xfrm>
              <a:off x="4542256" y="5547772"/>
              <a:ext cx="504056" cy="432048"/>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200" dirty="0" smtClean="0"/>
                <a:t>P</a:t>
              </a:r>
              <a:r>
                <a:rPr lang="en-US" altLang="zh-CN" sz="1200" baseline="-25000" dirty="0" smtClean="0"/>
                <a:t>C</a:t>
              </a:r>
              <a:endParaRPr lang="zh-CN" altLang="en-US" sz="1200" baseline="-25000" dirty="0"/>
            </a:p>
          </p:txBody>
        </p:sp>
        <p:cxnSp>
          <p:nvCxnSpPr>
            <p:cNvPr id="52" name="直接连接符 31"/>
            <p:cNvCxnSpPr>
              <a:endCxn id="54" idx="0"/>
            </p:cNvCxnSpPr>
            <p:nvPr/>
          </p:nvCxnSpPr>
          <p:spPr>
            <a:xfrm flipH="1">
              <a:off x="4290228" y="4842655"/>
              <a:ext cx="9689" cy="616287"/>
            </a:xfrm>
            <a:prstGeom prst="line">
              <a:avLst/>
            </a:prstGeom>
            <a:ln>
              <a:solidFill>
                <a:schemeClr val="bg1">
                  <a:lumMod val="50000"/>
                </a:schemeClr>
              </a:solidFill>
            </a:ln>
          </p:spPr>
          <p:style>
            <a:lnRef idx="2">
              <a:schemeClr val="dk1"/>
            </a:lnRef>
            <a:fillRef idx="0">
              <a:schemeClr val="dk1"/>
            </a:fillRef>
            <a:effectRef idx="1">
              <a:schemeClr val="dk1"/>
            </a:effectRef>
            <a:fontRef idx="minor">
              <a:schemeClr val="tx1"/>
            </a:fontRef>
          </p:style>
        </p:cxnSp>
        <p:pic>
          <p:nvPicPr>
            <p:cNvPr id="53" name="Picture 56" descr="black-server-icon.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97218" y="2803698"/>
              <a:ext cx="608793" cy="609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56" descr="black-server-icon.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85831" y="5458942"/>
              <a:ext cx="608793" cy="609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56" descr="black-server-icon.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24477" y="2795016"/>
              <a:ext cx="608793" cy="609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55" descr="router.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18446" y="2539684"/>
              <a:ext cx="1118279" cy="1118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56" descr="router.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00126" y="2529551"/>
              <a:ext cx="1118279" cy="1118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57" descr="router.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0778" y="4056683"/>
              <a:ext cx="1118279" cy="1118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 name="TextBox 58"/>
            <p:cNvSpPr txBox="1"/>
            <p:nvPr/>
          </p:nvSpPr>
          <p:spPr>
            <a:xfrm>
              <a:off x="2834843" y="2347559"/>
              <a:ext cx="1506001" cy="462863"/>
            </a:xfrm>
            <a:prstGeom prst="rect">
              <a:avLst/>
            </a:prstGeom>
            <a:noFill/>
          </p:spPr>
          <p:txBody>
            <a:bodyPr wrap="square" rtlCol="0">
              <a:spAutoFit/>
            </a:bodyPr>
            <a:lstStyle/>
            <a:p>
              <a:r>
                <a:rPr lang="en-US" sz="1200" dirty="0" smtClean="0"/>
                <a:t>Box A</a:t>
              </a:r>
              <a:endParaRPr lang="en-US" sz="1200" dirty="0"/>
            </a:p>
          </p:txBody>
        </p:sp>
        <p:sp>
          <p:nvSpPr>
            <p:cNvPr id="60" name="TextBox 59"/>
            <p:cNvSpPr txBox="1"/>
            <p:nvPr/>
          </p:nvSpPr>
          <p:spPr>
            <a:xfrm>
              <a:off x="3074602" y="4393039"/>
              <a:ext cx="750978" cy="462863"/>
            </a:xfrm>
            <a:prstGeom prst="rect">
              <a:avLst/>
            </a:prstGeom>
            <a:noFill/>
          </p:spPr>
          <p:txBody>
            <a:bodyPr wrap="none" rtlCol="0">
              <a:spAutoFit/>
            </a:bodyPr>
            <a:lstStyle/>
            <a:p>
              <a:r>
                <a:rPr lang="en-US" sz="1200" dirty="0" smtClean="0"/>
                <a:t>Box C</a:t>
              </a:r>
              <a:endParaRPr lang="en-US" sz="1200" dirty="0"/>
            </a:p>
          </p:txBody>
        </p:sp>
        <p:sp>
          <p:nvSpPr>
            <p:cNvPr id="61" name="TextBox 60"/>
            <p:cNvSpPr txBox="1"/>
            <p:nvPr/>
          </p:nvSpPr>
          <p:spPr>
            <a:xfrm>
              <a:off x="5407090" y="3465837"/>
              <a:ext cx="790125" cy="462863"/>
            </a:xfrm>
            <a:prstGeom prst="rect">
              <a:avLst/>
            </a:prstGeom>
            <a:noFill/>
          </p:spPr>
          <p:txBody>
            <a:bodyPr wrap="square" rtlCol="0">
              <a:spAutoFit/>
            </a:bodyPr>
            <a:lstStyle/>
            <a:p>
              <a:r>
                <a:rPr lang="en-US" sz="1200" dirty="0" smtClean="0"/>
                <a:t>Box B</a:t>
              </a:r>
              <a:endParaRPr lang="en-US" sz="1200" dirty="0"/>
            </a:p>
          </p:txBody>
        </p:sp>
      </p:grpSp>
      <p:sp>
        <p:nvSpPr>
          <p:cNvPr id="64" name="TextBox 63"/>
          <p:cNvSpPr txBox="1"/>
          <p:nvPr/>
        </p:nvSpPr>
        <p:spPr>
          <a:xfrm>
            <a:off x="179333" y="4028320"/>
            <a:ext cx="1544012" cy="369332"/>
          </a:xfrm>
          <a:prstGeom prst="rect">
            <a:avLst/>
          </a:prstGeom>
          <a:solidFill>
            <a:schemeClr val="bg2"/>
          </a:solidFill>
          <a:ln>
            <a:solidFill>
              <a:srgbClr val="000000"/>
            </a:solidFill>
          </a:ln>
        </p:spPr>
        <p:txBody>
          <a:bodyPr wrap="none" rtlCol="0">
            <a:spAutoFit/>
          </a:bodyPr>
          <a:lstStyle/>
          <a:p>
            <a:r>
              <a:rPr lang="en-US" dirty="0" smtClean="0"/>
              <a:t>Cover All Links</a:t>
            </a:r>
            <a:endParaRPr lang="en-US" dirty="0"/>
          </a:p>
        </p:txBody>
      </p:sp>
      <p:sp>
        <p:nvSpPr>
          <p:cNvPr id="34" name="Rounded Rectangle 33"/>
          <p:cNvSpPr/>
          <p:nvPr/>
        </p:nvSpPr>
        <p:spPr>
          <a:xfrm>
            <a:off x="302292" y="4781499"/>
            <a:ext cx="8561413" cy="208904"/>
          </a:xfrm>
          <a:prstGeom prst="roundRect">
            <a:avLst/>
          </a:prstGeom>
          <a:solidFill>
            <a:srgbClr val="FFFF00">
              <a:alpha val="22000"/>
            </a:srgbClr>
          </a:solidFill>
          <a:ln>
            <a:solidFill>
              <a:srgbClr val="000000"/>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t> </a:t>
            </a:r>
            <a:endParaRPr lang="en-US" dirty="0"/>
          </a:p>
        </p:txBody>
      </p:sp>
      <p:sp>
        <p:nvSpPr>
          <p:cNvPr id="35" name="Rounded Rectangle 34"/>
          <p:cNvSpPr/>
          <p:nvPr/>
        </p:nvSpPr>
        <p:spPr>
          <a:xfrm>
            <a:off x="302293" y="5029995"/>
            <a:ext cx="8572236" cy="208904"/>
          </a:xfrm>
          <a:prstGeom prst="roundRect">
            <a:avLst/>
          </a:prstGeom>
          <a:solidFill>
            <a:srgbClr val="FFFF00">
              <a:alpha val="22000"/>
            </a:srgbClr>
          </a:solidFill>
          <a:ln>
            <a:solidFill>
              <a:srgbClr val="000000"/>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t> </a:t>
            </a:r>
            <a:endParaRPr lang="en-US" dirty="0"/>
          </a:p>
        </p:txBody>
      </p:sp>
      <p:sp>
        <p:nvSpPr>
          <p:cNvPr id="36" name="Rounded Rectangle 35"/>
          <p:cNvSpPr/>
          <p:nvPr/>
        </p:nvSpPr>
        <p:spPr>
          <a:xfrm>
            <a:off x="302293" y="5543722"/>
            <a:ext cx="8572236" cy="208904"/>
          </a:xfrm>
          <a:prstGeom prst="roundRect">
            <a:avLst/>
          </a:prstGeom>
          <a:solidFill>
            <a:srgbClr val="FFFF00">
              <a:alpha val="22000"/>
            </a:srgbClr>
          </a:solidFill>
          <a:ln>
            <a:solidFill>
              <a:srgbClr val="000000"/>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t> </a:t>
            </a:r>
            <a:endParaRPr lang="en-US" dirty="0"/>
          </a:p>
        </p:txBody>
      </p:sp>
      <p:sp>
        <p:nvSpPr>
          <p:cNvPr id="3" name="Rectangle 2"/>
          <p:cNvSpPr/>
          <p:nvPr/>
        </p:nvSpPr>
        <p:spPr>
          <a:xfrm>
            <a:off x="2640467" y="1431903"/>
            <a:ext cx="511804" cy="318781"/>
          </a:xfrm>
          <a:prstGeom prst="rect">
            <a:avLst/>
          </a:prstGeom>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P1</a:t>
            </a:r>
            <a:endParaRPr lang="en-US" dirty="0"/>
          </a:p>
        </p:txBody>
      </p:sp>
      <p:sp>
        <p:nvSpPr>
          <p:cNvPr id="39" name="Rectangle 38"/>
          <p:cNvSpPr/>
          <p:nvPr/>
        </p:nvSpPr>
        <p:spPr>
          <a:xfrm>
            <a:off x="2658433" y="1903084"/>
            <a:ext cx="511804" cy="318781"/>
          </a:xfrm>
          <a:prstGeom prst="rect">
            <a:avLst/>
          </a:prstGeom>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P2</a:t>
            </a:r>
            <a:endParaRPr lang="en-US" dirty="0"/>
          </a:p>
        </p:txBody>
      </p:sp>
      <p:sp>
        <p:nvSpPr>
          <p:cNvPr id="65" name="Rectangle 64"/>
          <p:cNvSpPr/>
          <p:nvPr/>
        </p:nvSpPr>
        <p:spPr>
          <a:xfrm>
            <a:off x="5754127" y="1895255"/>
            <a:ext cx="511804" cy="318781"/>
          </a:xfrm>
          <a:prstGeom prst="rect">
            <a:avLst/>
          </a:prstGeom>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P4</a:t>
            </a:r>
            <a:endParaRPr lang="en-US" dirty="0"/>
          </a:p>
        </p:txBody>
      </p:sp>
      <p:cxnSp>
        <p:nvCxnSpPr>
          <p:cNvPr id="7" name="Straight Connector 6"/>
          <p:cNvCxnSpPr/>
          <p:nvPr/>
        </p:nvCxnSpPr>
        <p:spPr>
          <a:xfrm flipH="1">
            <a:off x="4677885" y="1988958"/>
            <a:ext cx="767822" cy="839673"/>
          </a:xfrm>
          <a:prstGeom prst="line">
            <a:avLst/>
          </a:prstGeom>
        </p:spPr>
        <p:style>
          <a:lnRef idx="3">
            <a:schemeClr val="accent3"/>
          </a:lnRef>
          <a:fillRef idx="0">
            <a:schemeClr val="accent3"/>
          </a:fillRef>
          <a:effectRef idx="2">
            <a:schemeClr val="accent3"/>
          </a:effectRef>
          <a:fontRef idx="minor">
            <a:schemeClr val="tx1"/>
          </a:fontRef>
        </p:style>
      </p:cxnSp>
      <p:sp>
        <p:nvSpPr>
          <p:cNvPr id="66" name="Rounded Rectangle 65"/>
          <p:cNvSpPr/>
          <p:nvPr/>
        </p:nvSpPr>
        <p:spPr>
          <a:xfrm>
            <a:off x="301849" y="5557929"/>
            <a:ext cx="8572236" cy="208904"/>
          </a:xfrm>
          <a:prstGeom prst="roundRect">
            <a:avLst/>
          </a:prstGeom>
          <a:solidFill>
            <a:srgbClr val="FF0000">
              <a:alpha val="22000"/>
            </a:srgbClr>
          </a:solidFill>
          <a:ln>
            <a:solidFill>
              <a:srgbClr val="000000"/>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t> </a:t>
            </a:r>
            <a:endParaRPr lang="en-US" dirty="0"/>
          </a:p>
        </p:txBody>
      </p:sp>
      <p:sp>
        <p:nvSpPr>
          <p:cNvPr id="67" name="Rounded Rectangle 66"/>
          <p:cNvSpPr/>
          <p:nvPr/>
        </p:nvSpPr>
        <p:spPr>
          <a:xfrm>
            <a:off x="302293" y="5286847"/>
            <a:ext cx="8572236" cy="208904"/>
          </a:xfrm>
          <a:prstGeom prst="roundRect">
            <a:avLst/>
          </a:prstGeom>
          <a:solidFill>
            <a:srgbClr val="008000">
              <a:alpha val="22000"/>
            </a:srgbClr>
          </a:solidFill>
          <a:ln>
            <a:solidFill>
              <a:srgbClr val="000000"/>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t> </a:t>
            </a:r>
            <a:endParaRPr lang="en-US" dirty="0"/>
          </a:p>
        </p:txBody>
      </p:sp>
      <p:sp>
        <p:nvSpPr>
          <p:cNvPr id="68" name="Rectangle 67"/>
          <p:cNvSpPr/>
          <p:nvPr/>
        </p:nvSpPr>
        <p:spPr>
          <a:xfrm>
            <a:off x="5726915" y="1389552"/>
            <a:ext cx="511804" cy="318781"/>
          </a:xfrm>
          <a:prstGeom prst="rect">
            <a:avLst/>
          </a:prstGeom>
          <a:solidFill>
            <a:srgbClr val="008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P3</a:t>
            </a:r>
            <a:endParaRPr lang="en-US" dirty="0"/>
          </a:p>
        </p:txBody>
      </p:sp>
      <p:sp>
        <p:nvSpPr>
          <p:cNvPr id="69" name="Rounded Rectangle 68"/>
          <p:cNvSpPr/>
          <p:nvPr/>
        </p:nvSpPr>
        <p:spPr>
          <a:xfrm>
            <a:off x="7740903" y="5549499"/>
            <a:ext cx="781660" cy="208820"/>
          </a:xfrm>
          <a:prstGeom prst="round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0" name="Rounded Rectangle 69"/>
          <p:cNvSpPr/>
          <p:nvPr/>
        </p:nvSpPr>
        <p:spPr>
          <a:xfrm>
            <a:off x="6815453" y="5549499"/>
            <a:ext cx="370237" cy="208820"/>
          </a:xfrm>
          <a:prstGeom prst="round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1" name="Rounded Rectangle 70"/>
          <p:cNvSpPr/>
          <p:nvPr/>
        </p:nvSpPr>
        <p:spPr>
          <a:xfrm>
            <a:off x="7277004" y="5549499"/>
            <a:ext cx="370237" cy="208820"/>
          </a:xfrm>
          <a:prstGeom prst="round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2" name="Rounded Rectangle 71"/>
          <p:cNvSpPr/>
          <p:nvPr/>
        </p:nvSpPr>
        <p:spPr>
          <a:xfrm>
            <a:off x="7277004" y="5029995"/>
            <a:ext cx="370237" cy="208820"/>
          </a:xfrm>
          <a:prstGeom prst="roundRect">
            <a:avLst/>
          </a:prstGeom>
          <a:noFill/>
          <a:ln>
            <a:solidFill>
              <a:srgbClr val="008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3" name="Rounded Rectangle 72"/>
          <p:cNvSpPr/>
          <p:nvPr/>
        </p:nvSpPr>
        <p:spPr>
          <a:xfrm>
            <a:off x="6815453" y="5286931"/>
            <a:ext cx="370237" cy="208820"/>
          </a:xfrm>
          <a:prstGeom prst="roundRect">
            <a:avLst/>
          </a:prstGeom>
          <a:noFill/>
          <a:ln>
            <a:solidFill>
              <a:srgbClr val="008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807336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50000" decel="50000" fill="hold" grpId="0" nodeType="withEffect">
                                  <p:stCondLst>
                                    <p:cond delay="0"/>
                                  </p:stCondLst>
                                  <p:childTnLst>
                                    <p:animMotion origin="layout" path="M 6.28691E-7 2.86971E-6 L 0.31625 -0.00232 " pathEditMode="relative" ptsTypes="AA">
                                      <p:cBhvr>
                                        <p:cTn id="6" dur="2000" fill="hold"/>
                                        <p:tgtEl>
                                          <p:spTgt spid="3"/>
                                        </p:tgtEl>
                                        <p:attrNameLst>
                                          <p:attrName>ppt_x</p:attrName>
                                          <p:attrName>ppt_y</p:attrName>
                                        </p:attrNameLst>
                                      </p:cBhvr>
                                    </p:animMotion>
                                  </p:childTnLst>
                                </p:cTn>
                              </p:par>
                              <p:par>
                                <p:cTn id="7" presetID="0" presetClass="path" presetSubtype="0" repeatCount="indefinite" accel="50000" decel="50000" fill="hold" grpId="0" nodeType="withEffect">
                                  <p:stCondLst>
                                    <p:cond delay="0"/>
                                  </p:stCondLst>
                                  <p:childTnLst>
                                    <p:animMotion origin="layout" path="M -2.07016E-6 1.43254E-6 L 0.12435 0.17681 " pathEditMode="relative" ptsTypes="AA">
                                      <p:cBhvr>
                                        <p:cTn id="8" dur="2000" fill="hold"/>
                                        <p:tgtEl>
                                          <p:spTgt spid="39"/>
                                        </p:tgtEl>
                                        <p:attrNameLst>
                                          <p:attrName>ppt_x</p:attrName>
                                          <p:attrName>ppt_y</p:attrName>
                                        </p:attrNameLst>
                                      </p:cBhvr>
                                    </p:animMotion>
                                  </p:childTnLst>
                                </p:cTn>
                              </p:par>
                              <p:par>
                                <p:cTn id="9" presetID="0" presetClass="path" presetSubtype="0" repeatCount="indefinite" accel="50000" decel="50000" fill="hold" grpId="0" nodeType="withEffect">
                                  <p:stCondLst>
                                    <p:cond delay="0"/>
                                  </p:stCondLst>
                                  <p:endCondLst>
                                    <p:cond evt="onNext" delay="0">
                                      <p:tgtEl>
                                        <p:sldTgt/>
                                      </p:tgtEl>
                                    </p:cond>
                                  </p:endCondLst>
                                  <p:childTnLst>
                                    <p:animMotion origin="layout" path="M -1.00729E-7 -7.13955E-6 L -0.13981 0.17704 " pathEditMode="relative" ptsTypes="AA">
                                      <p:cBhvr>
                                        <p:cTn id="10" dur="2000" fill="hold"/>
                                        <p:tgtEl>
                                          <p:spTgt spid="65"/>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0" presetClass="path" presetSubtype="0" accel="50000" decel="50000" fill="hold" grpId="1" nodeType="withEffect">
                                  <p:stCondLst>
                                    <p:cond delay="0"/>
                                  </p:stCondLst>
                                  <p:childTnLst>
                                    <p:animMotion origin="layout" path="M 0 0 L -0.06652 0.08748 " pathEditMode="relative" ptsTypes="AA">
                                      <p:cBhvr>
                                        <p:cTn id="17" dur="2000" fill="hold"/>
                                        <p:tgtEl>
                                          <p:spTgt spid="65"/>
                                        </p:tgtEl>
                                        <p:attrNameLst>
                                          <p:attrName>ppt_x</p:attrName>
                                          <p:attrName>ppt_y</p:attrName>
                                        </p:attrNameLst>
                                      </p:cBhvr>
                                    </p:animMotion>
                                  </p:childTnLst>
                                </p:cTn>
                              </p:par>
                            </p:childTnLst>
                          </p:cTn>
                        </p:par>
                        <p:par>
                          <p:cTn id="18" fill="hold">
                            <p:stCondLst>
                              <p:cond delay="2000"/>
                            </p:stCondLst>
                            <p:childTnLst>
                              <p:par>
                                <p:cTn id="19" presetID="37" presetClass="exit" presetSubtype="0" fill="hold" grpId="2" nodeType="afterEffect">
                                  <p:stCondLst>
                                    <p:cond delay="0"/>
                                  </p:stCondLst>
                                  <p:childTnLst>
                                    <p:animEffect transition="out" filter="fade">
                                      <p:cBhvr>
                                        <p:cTn id="20" dur="1000"/>
                                        <p:tgtEl>
                                          <p:spTgt spid="65"/>
                                        </p:tgtEl>
                                      </p:cBhvr>
                                    </p:animEffect>
                                    <p:anim calcmode="lin" valueType="num">
                                      <p:cBhvr>
                                        <p:cTn id="21" dur="1000"/>
                                        <p:tgtEl>
                                          <p:spTgt spid="65"/>
                                        </p:tgtEl>
                                        <p:attrNameLst>
                                          <p:attrName>ppt_x</p:attrName>
                                        </p:attrNameLst>
                                      </p:cBhvr>
                                      <p:tavLst>
                                        <p:tav tm="0">
                                          <p:val>
                                            <p:strVal val="ppt_x"/>
                                          </p:val>
                                        </p:tav>
                                        <p:tav tm="100000">
                                          <p:val>
                                            <p:strVal val="ppt_x"/>
                                          </p:val>
                                        </p:tav>
                                      </p:tavLst>
                                    </p:anim>
                                    <p:anim calcmode="lin" valueType="num">
                                      <p:cBhvr>
                                        <p:cTn id="22" dur="100" decel="100000"/>
                                        <p:tgtEl>
                                          <p:spTgt spid="65"/>
                                        </p:tgtEl>
                                        <p:attrNameLst>
                                          <p:attrName>ppt_y</p:attrName>
                                        </p:attrNameLst>
                                      </p:cBhvr>
                                      <p:tavLst>
                                        <p:tav tm="0">
                                          <p:val>
                                            <p:strVal val="ppt_y"/>
                                          </p:val>
                                        </p:tav>
                                        <p:tav tm="100000">
                                          <p:val>
                                            <p:strVal val="ppt_y-.03"/>
                                          </p:val>
                                        </p:tav>
                                      </p:tavLst>
                                    </p:anim>
                                    <p:anim calcmode="lin" valueType="num">
                                      <p:cBhvr>
                                        <p:cTn id="23" dur="900" accel="100000">
                                          <p:stCondLst>
                                            <p:cond delay="100"/>
                                          </p:stCondLst>
                                        </p:cTn>
                                        <p:tgtEl>
                                          <p:spTgt spid="65"/>
                                        </p:tgtEl>
                                        <p:attrNameLst>
                                          <p:attrName>ppt_y</p:attrName>
                                        </p:attrNameLst>
                                      </p:cBhvr>
                                      <p:tavLst>
                                        <p:tav tm="0">
                                          <p:val>
                                            <p:strVal val="ppt_y"/>
                                          </p:val>
                                        </p:tav>
                                        <p:tav tm="100000">
                                          <p:val>
                                            <p:strVal val="ppt_y+1"/>
                                          </p:val>
                                        </p:tav>
                                      </p:tavLst>
                                    </p:anim>
                                    <p:set>
                                      <p:cBhvr>
                                        <p:cTn id="24" dur="1" fill="hold">
                                          <p:stCondLst>
                                            <p:cond delay="999"/>
                                          </p:stCondLst>
                                        </p:cTn>
                                        <p:tgtEl>
                                          <p:spTgt spid="65"/>
                                        </p:tgtEl>
                                        <p:attrNameLst>
                                          <p:attrName>style.visibility</p:attrName>
                                        </p:attrNameLst>
                                      </p:cBhvr>
                                      <p:to>
                                        <p:strVal val="hidden"/>
                                      </p:to>
                                    </p:set>
                                  </p:childTnLst>
                                </p:cTn>
                              </p:par>
                            </p:childTnLst>
                          </p:cTn>
                        </p:par>
                        <p:par>
                          <p:cTn id="25" fill="hold">
                            <p:stCondLst>
                              <p:cond delay="3000"/>
                            </p:stCondLst>
                            <p:childTnLst>
                              <p:par>
                                <p:cTn id="26" presetID="10" presetClass="exit" presetSubtype="0" fill="hold" grpId="0" nodeType="afterEffect">
                                  <p:stCondLst>
                                    <p:cond delay="0"/>
                                  </p:stCondLst>
                                  <p:childTnLst>
                                    <p:animEffect transition="out" filter="fade">
                                      <p:cBhvr>
                                        <p:cTn id="27" dur="500"/>
                                        <p:tgtEl>
                                          <p:spTgt spid="36"/>
                                        </p:tgtEl>
                                      </p:cBhvr>
                                    </p:animEffect>
                                    <p:set>
                                      <p:cBhvr>
                                        <p:cTn id="28" dur="1" fill="hold">
                                          <p:stCondLst>
                                            <p:cond delay="499"/>
                                          </p:stCondLst>
                                        </p:cTn>
                                        <p:tgtEl>
                                          <p:spTgt spid="36"/>
                                        </p:tgtEl>
                                        <p:attrNameLst>
                                          <p:attrName>style.visibility</p:attrName>
                                        </p:attrNameLst>
                                      </p:cBhvr>
                                      <p:to>
                                        <p:strVal val="hidden"/>
                                      </p:to>
                                    </p:set>
                                  </p:childTnLst>
                                </p:cTn>
                              </p:par>
                              <p:par>
                                <p:cTn id="29" presetID="10" presetClass="entr" presetSubtype="0" fill="hold" grpId="0" nodeType="withEffect">
                                  <p:stCondLst>
                                    <p:cond delay="0"/>
                                  </p:stCondLst>
                                  <p:childTnLst>
                                    <p:set>
                                      <p:cBhvr>
                                        <p:cTn id="30" dur="1" fill="hold">
                                          <p:stCondLst>
                                            <p:cond delay="0"/>
                                          </p:stCondLst>
                                        </p:cTn>
                                        <p:tgtEl>
                                          <p:spTgt spid="66"/>
                                        </p:tgtEl>
                                        <p:attrNameLst>
                                          <p:attrName>style.visibility</p:attrName>
                                        </p:attrNameLst>
                                      </p:cBhvr>
                                      <p:to>
                                        <p:strVal val="visible"/>
                                      </p:to>
                                    </p:set>
                                    <p:animEffect transition="in" filter="fade">
                                      <p:cBhvr>
                                        <p:cTn id="31" dur="500"/>
                                        <p:tgtEl>
                                          <p:spTgt spid="6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fade">
                                      <p:cBhvr>
                                        <p:cTn id="34" dur="500"/>
                                        <p:tgtEl>
                                          <p:spTgt spid="6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fade">
                                      <p:cBhvr>
                                        <p:cTn id="37" dur="500"/>
                                        <p:tgtEl>
                                          <p:spTgt spid="7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71"/>
                                        </p:tgtEl>
                                        <p:attrNameLst>
                                          <p:attrName>style.visibility</p:attrName>
                                        </p:attrNameLst>
                                      </p:cBhvr>
                                      <p:to>
                                        <p:strVal val="visible"/>
                                      </p:to>
                                    </p:set>
                                    <p:animEffect transition="in" filter="fade">
                                      <p:cBhvr>
                                        <p:cTn id="40" dur="500"/>
                                        <p:tgtEl>
                                          <p:spTgt spid="7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72"/>
                                        </p:tgtEl>
                                        <p:attrNameLst>
                                          <p:attrName>style.visibility</p:attrName>
                                        </p:attrNameLst>
                                      </p:cBhvr>
                                      <p:to>
                                        <p:strVal val="visible"/>
                                      </p:to>
                                    </p:set>
                                    <p:animEffect transition="in" filter="fade">
                                      <p:cBhvr>
                                        <p:cTn id="45" dur="500"/>
                                        <p:tgtEl>
                                          <p:spTgt spid="72"/>
                                        </p:tgtEl>
                                      </p:cBhvr>
                                    </p:animEffect>
                                  </p:childTnLst>
                                </p:cTn>
                              </p:par>
                              <p:par>
                                <p:cTn id="46" presetID="7" presetClass="emph" presetSubtype="2" fill="hold" nodeType="withEffect">
                                  <p:stCondLst>
                                    <p:cond delay="0"/>
                                  </p:stCondLst>
                                  <p:childTnLst>
                                    <p:animClr clrSpc="rgb" dir="cw">
                                      <p:cBhvr>
                                        <p:cTn id="47" dur="500" fill="hold"/>
                                        <p:tgtEl>
                                          <p:spTgt spid="71"/>
                                        </p:tgtEl>
                                        <p:attrNameLst>
                                          <p:attrName>stroke.color</p:attrName>
                                        </p:attrNameLst>
                                      </p:cBhvr>
                                      <p:to>
                                        <a:srgbClr val="06AF38"/>
                                      </p:to>
                                    </p:animClr>
                                    <p:set>
                                      <p:cBhvr>
                                        <p:cTn id="48" dur="500" fill="hold"/>
                                        <p:tgtEl>
                                          <p:spTgt spid="71"/>
                                        </p:tgtEl>
                                        <p:attrNameLst>
                                          <p:attrName>stroke.on</p:attrName>
                                        </p:attrNameLst>
                                      </p:cBhvr>
                                      <p:to>
                                        <p:strVal val="true"/>
                                      </p:to>
                                    </p:se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1" nodeType="clickEffect">
                                  <p:stCondLst>
                                    <p:cond delay="0"/>
                                  </p:stCondLst>
                                  <p:childTnLst>
                                    <p:set>
                                      <p:cBhvr>
                                        <p:cTn id="52" dur="1" fill="hold">
                                          <p:stCondLst>
                                            <p:cond delay="0"/>
                                          </p:stCondLst>
                                        </p:cTn>
                                        <p:tgtEl>
                                          <p:spTgt spid="68"/>
                                        </p:tgtEl>
                                        <p:attrNameLst>
                                          <p:attrName>style.visibility</p:attrName>
                                        </p:attrNameLst>
                                      </p:cBhvr>
                                      <p:to>
                                        <p:strVal val="visible"/>
                                      </p:to>
                                    </p:set>
                                    <p:animEffect transition="in" filter="fade">
                                      <p:cBhvr>
                                        <p:cTn id="53" dur="500"/>
                                        <p:tgtEl>
                                          <p:spTgt spid="68"/>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67"/>
                                        </p:tgtEl>
                                        <p:attrNameLst>
                                          <p:attrName>style.visibility</p:attrName>
                                        </p:attrNameLst>
                                      </p:cBhvr>
                                      <p:to>
                                        <p:strVal val="visible"/>
                                      </p:to>
                                    </p:set>
                                    <p:animEffect transition="in" filter="fade">
                                      <p:cBhvr>
                                        <p:cTn id="56" dur="500"/>
                                        <p:tgtEl>
                                          <p:spTgt spid="67"/>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grpId="1" nodeType="clickEffect">
                                  <p:stCondLst>
                                    <p:cond delay="0"/>
                                  </p:stCondLst>
                                  <p:childTnLst>
                                    <p:animEffect transition="out" filter="fade">
                                      <p:cBhvr>
                                        <p:cTn id="60" dur="500"/>
                                        <p:tgtEl>
                                          <p:spTgt spid="3"/>
                                        </p:tgtEl>
                                      </p:cBhvr>
                                    </p:animEffect>
                                    <p:set>
                                      <p:cBhvr>
                                        <p:cTn id="61" dur="1" fill="hold">
                                          <p:stCondLst>
                                            <p:cond delay="499"/>
                                          </p:stCondLst>
                                        </p:cTn>
                                        <p:tgtEl>
                                          <p:spTgt spid="3"/>
                                        </p:tgtEl>
                                        <p:attrNameLst>
                                          <p:attrName>style.visibility</p:attrName>
                                        </p:attrNameLst>
                                      </p:cBhvr>
                                      <p:to>
                                        <p:strVal val="hidden"/>
                                      </p:to>
                                    </p:set>
                                  </p:childTnLst>
                                </p:cTn>
                              </p:par>
                              <p:par>
                                <p:cTn id="62" presetID="10" presetClass="exit" presetSubtype="0" fill="hold" grpId="1" nodeType="withEffect">
                                  <p:stCondLst>
                                    <p:cond delay="0"/>
                                  </p:stCondLst>
                                  <p:childTnLst>
                                    <p:animEffect transition="out" filter="fade">
                                      <p:cBhvr>
                                        <p:cTn id="63" dur="500"/>
                                        <p:tgtEl>
                                          <p:spTgt spid="39"/>
                                        </p:tgtEl>
                                      </p:cBhvr>
                                    </p:animEffect>
                                    <p:set>
                                      <p:cBhvr>
                                        <p:cTn id="64" dur="1" fill="hold">
                                          <p:stCondLst>
                                            <p:cond delay="499"/>
                                          </p:stCondLst>
                                        </p:cTn>
                                        <p:tgtEl>
                                          <p:spTgt spid="39"/>
                                        </p:tgtEl>
                                        <p:attrNameLst>
                                          <p:attrName>style.visibility</p:attrName>
                                        </p:attrNameLst>
                                      </p:cBhvr>
                                      <p:to>
                                        <p:strVal val="hidden"/>
                                      </p:to>
                                    </p:set>
                                  </p:childTnLst>
                                </p:cTn>
                              </p:par>
                            </p:childTnLst>
                          </p:cTn>
                        </p:par>
                        <p:par>
                          <p:cTn id="65" fill="hold">
                            <p:stCondLst>
                              <p:cond delay="500"/>
                            </p:stCondLst>
                            <p:childTnLst>
                              <p:par>
                                <p:cTn id="66" presetID="0" presetClass="path" presetSubtype="0" accel="50000" decel="50000" fill="hold" grpId="0" nodeType="afterEffect">
                                  <p:stCondLst>
                                    <p:cond delay="0"/>
                                  </p:stCondLst>
                                  <p:childTnLst>
                                    <p:animMotion origin="layout" path="M 1.58388E-6 5.72553E-6 L -0.31643 0.00255 " pathEditMode="relative" ptsTypes="AA">
                                      <p:cBhvr>
                                        <p:cTn id="67" dur="2000" fill="hold"/>
                                        <p:tgtEl>
                                          <p:spTgt spid="68"/>
                                        </p:tgtEl>
                                        <p:attrNameLst>
                                          <p:attrName>ppt_x</p:attrName>
                                          <p:attrName>ppt_y</p:attrName>
                                        </p:attrNameLst>
                                      </p:cBhvr>
                                    </p:animMotion>
                                  </p:childTnLst>
                                </p:cTn>
                              </p:par>
                            </p:childTnLst>
                          </p:cTn>
                        </p:par>
                        <p:par>
                          <p:cTn id="68" fill="hold">
                            <p:stCondLst>
                              <p:cond delay="2500"/>
                            </p:stCondLst>
                            <p:childTnLst>
                              <p:par>
                                <p:cTn id="69" presetID="10" presetClass="exit" presetSubtype="0" fill="hold" grpId="2" nodeType="afterEffect">
                                  <p:stCondLst>
                                    <p:cond delay="0"/>
                                  </p:stCondLst>
                                  <p:childTnLst>
                                    <p:animEffect transition="out" filter="fade">
                                      <p:cBhvr>
                                        <p:cTn id="70" dur="500"/>
                                        <p:tgtEl>
                                          <p:spTgt spid="68"/>
                                        </p:tgtEl>
                                      </p:cBhvr>
                                    </p:animEffect>
                                    <p:set>
                                      <p:cBhvr>
                                        <p:cTn id="71" dur="1" fill="hold">
                                          <p:stCondLst>
                                            <p:cond delay="499"/>
                                          </p:stCondLst>
                                        </p:cTn>
                                        <p:tgtEl>
                                          <p:spTgt spid="68"/>
                                        </p:tgtEl>
                                        <p:attrNameLst>
                                          <p:attrName>style.visibility</p:attrName>
                                        </p:attrNameLst>
                                      </p:cBhvr>
                                      <p:to>
                                        <p:strVal val="hidden"/>
                                      </p:to>
                                    </p:set>
                                  </p:childTnLst>
                                </p:cTn>
                              </p:par>
                            </p:childTnLst>
                          </p:cTn>
                        </p:par>
                        <p:par>
                          <p:cTn id="72" fill="hold">
                            <p:stCondLst>
                              <p:cond delay="3000"/>
                            </p:stCondLst>
                            <p:childTnLst>
                              <p:par>
                                <p:cTn id="73" presetID="10" presetClass="entr" presetSubtype="0" fill="hold" grpId="0" nodeType="afterEffect">
                                  <p:stCondLst>
                                    <p:cond delay="0"/>
                                  </p:stCondLst>
                                  <p:childTnLst>
                                    <p:set>
                                      <p:cBhvr>
                                        <p:cTn id="74" dur="1" fill="hold">
                                          <p:stCondLst>
                                            <p:cond delay="0"/>
                                          </p:stCondLst>
                                        </p:cTn>
                                        <p:tgtEl>
                                          <p:spTgt spid="73"/>
                                        </p:tgtEl>
                                        <p:attrNameLst>
                                          <p:attrName>style.visibility</p:attrName>
                                        </p:attrNameLst>
                                      </p:cBhvr>
                                      <p:to>
                                        <p:strVal val="visible"/>
                                      </p:to>
                                    </p:set>
                                    <p:animEffect transition="in" filter="fade">
                                      <p:cBhvr>
                                        <p:cTn id="75" dur="500"/>
                                        <p:tgtEl>
                                          <p:spTgt spid="73"/>
                                        </p:tgtEl>
                                      </p:cBhvr>
                                    </p:animEffect>
                                  </p:childTnLst>
                                </p:cTn>
                              </p:par>
                              <p:par>
                                <p:cTn id="76" presetID="7" presetClass="emph" presetSubtype="2" fill="hold" nodeType="withEffect">
                                  <p:stCondLst>
                                    <p:cond delay="0"/>
                                  </p:stCondLst>
                                  <p:childTnLst>
                                    <p:animClr clrSpc="rgb" dir="cw">
                                      <p:cBhvr>
                                        <p:cTn id="77" dur="500" fill="hold"/>
                                        <p:tgtEl>
                                          <p:spTgt spid="70"/>
                                        </p:tgtEl>
                                        <p:attrNameLst>
                                          <p:attrName>stroke.color</p:attrName>
                                        </p:attrNameLst>
                                      </p:cBhvr>
                                      <p:to>
                                        <a:srgbClr val="06AF38"/>
                                      </p:to>
                                    </p:animClr>
                                    <p:set>
                                      <p:cBhvr>
                                        <p:cTn id="78" dur="500" fill="hold"/>
                                        <p:tgtEl>
                                          <p:spTgt spid="70"/>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 grpId="0" animBg="1"/>
      <p:bldP spid="3" grpId="1" animBg="1"/>
      <p:bldP spid="39" grpId="0" animBg="1"/>
      <p:bldP spid="39" grpId="1" animBg="1"/>
      <p:bldP spid="65" grpId="0" animBg="1"/>
      <p:bldP spid="65" grpId="1" animBg="1"/>
      <p:bldP spid="65" grpId="2" animBg="1"/>
      <p:bldP spid="66" grpId="0" animBg="1"/>
      <p:bldP spid="67" grpId="0" animBg="1"/>
      <p:bldP spid="68" grpId="0" animBg="1"/>
      <p:bldP spid="68" grpId="1" animBg="1"/>
      <p:bldP spid="68" grpId="2" animBg="1"/>
      <p:bldP spid="69" grpId="0" animBg="1"/>
      <p:bldP spid="70" grpId="0" animBg="1"/>
      <p:bldP spid="71" grpId="0" animBg="1"/>
      <p:bldP spid="72" grpId="0" animBg="1"/>
      <p:bldP spid="7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3.5|10.6|4.5|4.1|4|2.9"/>
</p:tagLst>
</file>

<file path=ppt/tags/tag10.xml><?xml version="1.0" encoding="utf-8"?>
<p:tagLst xmlns:a="http://schemas.openxmlformats.org/drawingml/2006/main" xmlns:r="http://schemas.openxmlformats.org/officeDocument/2006/relationships" xmlns:p="http://schemas.openxmlformats.org/presentationml/2006/main">
  <p:tag name="TIMING" val="|0.9|0.5|0.6|1"/>
</p:tagLst>
</file>

<file path=ppt/tags/tag11.xml><?xml version="1.0" encoding="utf-8"?>
<p:tagLst xmlns:a="http://schemas.openxmlformats.org/drawingml/2006/main" xmlns:r="http://schemas.openxmlformats.org/officeDocument/2006/relationships" xmlns:p="http://schemas.openxmlformats.org/presentationml/2006/main">
  <p:tag name="TIMING" val="|15.9|4|33.6|8.7|1.6|17.5|4.9"/>
</p:tagLst>
</file>

<file path=ppt/tags/tag12.xml><?xml version="1.0" encoding="utf-8"?>
<p:tagLst xmlns:a="http://schemas.openxmlformats.org/drawingml/2006/main" xmlns:r="http://schemas.openxmlformats.org/officeDocument/2006/relationships" xmlns:p="http://schemas.openxmlformats.org/presentationml/2006/main">
  <p:tag name="TIMING" val="|32.4|21.8|8.7|8.7"/>
</p:tagLst>
</file>

<file path=ppt/tags/tag13.xml><?xml version="1.0" encoding="utf-8"?>
<p:tagLst xmlns:a="http://schemas.openxmlformats.org/drawingml/2006/main" xmlns:r="http://schemas.openxmlformats.org/officeDocument/2006/relationships" xmlns:p="http://schemas.openxmlformats.org/presentationml/2006/main">
  <p:tag name="TIMING" val="|2.3|42.6"/>
</p:tagLst>
</file>

<file path=ppt/tags/tag14.xml><?xml version="1.0" encoding="utf-8"?>
<p:tagLst xmlns:a="http://schemas.openxmlformats.org/drawingml/2006/main" xmlns:r="http://schemas.openxmlformats.org/officeDocument/2006/relationships" xmlns:p="http://schemas.openxmlformats.org/presentationml/2006/main">
  <p:tag name="TIMING" val="|10.4|7.5"/>
</p:tagLst>
</file>

<file path=ppt/tags/tag15.xml><?xml version="1.0" encoding="utf-8"?>
<p:tagLst xmlns:a="http://schemas.openxmlformats.org/drawingml/2006/main" xmlns:r="http://schemas.openxmlformats.org/officeDocument/2006/relationships" xmlns:p="http://schemas.openxmlformats.org/presentationml/2006/main">
  <p:tag name="TIMING" val="|12.8|43.9|5.5|14.7"/>
</p:tagLst>
</file>

<file path=ppt/tags/tag2.xml><?xml version="1.0" encoding="utf-8"?>
<p:tagLst xmlns:a="http://schemas.openxmlformats.org/drawingml/2006/main" xmlns:r="http://schemas.openxmlformats.org/officeDocument/2006/relationships" xmlns:p="http://schemas.openxmlformats.org/presentationml/2006/main">
  <p:tag name="TIMING" val="|38.6|2.4"/>
</p:tagLst>
</file>

<file path=ppt/tags/tag3.xml><?xml version="1.0" encoding="utf-8"?>
<p:tagLst xmlns:a="http://schemas.openxmlformats.org/drawingml/2006/main" xmlns:r="http://schemas.openxmlformats.org/officeDocument/2006/relationships" xmlns:p="http://schemas.openxmlformats.org/presentationml/2006/main">
  <p:tag name="TIMING" val="|15.2|11.4|9.6|10.1|4.8|5.5"/>
</p:tagLst>
</file>

<file path=ppt/tags/tag4.xml><?xml version="1.0" encoding="utf-8"?>
<p:tagLst xmlns:a="http://schemas.openxmlformats.org/drawingml/2006/main" xmlns:r="http://schemas.openxmlformats.org/officeDocument/2006/relationships" xmlns:p="http://schemas.openxmlformats.org/presentationml/2006/main">
  <p:tag name="TIMING" val="|18.1|2.6|6.1|4.5|15.1"/>
</p:tagLst>
</file>

<file path=ppt/tags/tag5.xml><?xml version="1.0" encoding="utf-8"?>
<p:tagLst xmlns:a="http://schemas.openxmlformats.org/drawingml/2006/main" xmlns:r="http://schemas.openxmlformats.org/officeDocument/2006/relationships" xmlns:p="http://schemas.openxmlformats.org/presentationml/2006/main">
  <p:tag name="TIMING" val="|15.3|4.8|8.1|4.6|16.1|5.2"/>
</p:tagLst>
</file>

<file path=ppt/tags/tag6.xml><?xml version="1.0" encoding="utf-8"?>
<p:tagLst xmlns:a="http://schemas.openxmlformats.org/drawingml/2006/main" xmlns:r="http://schemas.openxmlformats.org/officeDocument/2006/relationships" xmlns:p="http://schemas.openxmlformats.org/presentationml/2006/main">
  <p:tag name="TIMING" val="|1.8|0.8|0.8|0.6|0.7"/>
</p:tagLst>
</file>

<file path=ppt/tags/tag7.xml><?xml version="1.0" encoding="utf-8"?>
<p:tagLst xmlns:a="http://schemas.openxmlformats.org/drawingml/2006/main" xmlns:r="http://schemas.openxmlformats.org/officeDocument/2006/relationships" xmlns:p="http://schemas.openxmlformats.org/presentationml/2006/main">
  <p:tag name="TIMING" val="|0.3|0.3|0.2|0.1|0.2|0.2|4|5"/>
</p:tagLst>
</file>

<file path=ppt/tags/tag8.xml><?xml version="1.0" encoding="utf-8"?>
<p:tagLst xmlns:a="http://schemas.openxmlformats.org/drawingml/2006/main" xmlns:r="http://schemas.openxmlformats.org/officeDocument/2006/relationships" xmlns:p="http://schemas.openxmlformats.org/presentationml/2006/main">
  <p:tag name="TIMING" val="|12.5|3.5|41.9|3.3|7.6"/>
</p:tagLst>
</file>

<file path=ppt/tags/tag9.xml><?xml version="1.0" encoding="utf-8"?>
<p:tagLst xmlns:a="http://schemas.openxmlformats.org/drawingml/2006/main" xmlns:r="http://schemas.openxmlformats.org/officeDocument/2006/relationships" xmlns:p="http://schemas.openxmlformats.org/presentationml/2006/main">
  <p:tag name="TIMING" val="|9.6|7.5|15.6|21.6|22.9"/>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outs:outSpaceData xmlns:outs="http://schemas.microsoft.com/office/2009/outspace/metadata">
  <outs:relatedDates>
    <outs:relatedDate>
      <outs:type>3</outs:type>
      <outs:displayName>Last Modified</outs:displayName>
      <outs:dateTime>2009-06-13T23:56:55Z</outs:dateTime>
      <outs:isPinned>true</outs:isPinned>
    </outs:relatedDate>
    <outs:relatedDate>
      <outs:type>2</outs:type>
      <outs:displayName>Created</outs:displayName>
      <outs:dateTime>2007-06-05T19:21:09Z</outs:dateTime>
      <outs:isPinned>true</outs:isPinned>
    </outs:relatedDate>
    <outs:relatedDate>
      <outs:type>4</outs:type>
      <outs:displayName>Last Printed</outs:displayName>
      <outs:dateTime/>
      <outs:isPinned>true</outs:isPinned>
    </outs:relatedDate>
  </outs:relatedDates>
  <outs:relatedDocuments>
    <outs:relatedDocument>
      <outs:type>2</outs:type>
      <outs:displayName>Other documents in current folder</outs:displayName>
      <outs:uri/>
      <outs:isPinned>true</outs:isPinned>
    </outs:relatedDocument>
  </outs:relatedDocuments>
  <outs:relatedPeople>
    <outs:relatedPeopleItem>
      <outs:category>Author</outs:category>
      <outs:people>
        <outs:relatedPerson>
          <outs:displayName>Jennifer Henshaw</outs:displayName>
          <outs:accountName/>
        </outs:relatedPerson>
      </outs:people>
      <outs:source>0</outs:source>
      <outs:isPinned>true</outs:isPinned>
    </outs:relatedPeopleItem>
    <outs:relatedPeopleItem>
      <outs:category>Last modified by</outs:category>
      <outs:people>
        <outs:relatedPerson>
          <outs:displayName>Nikolaj Bjorner</outs:displayName>
          <outs:accountName/>
        </outs:relatedPerson>
      </outs:people>
      <outs:source>0</outs:source>
      <outs:isPinned>true</outs:isPinned>
    </outs:relatedPeopleItem>
    <outs:relatedPeopleItem>
      <outs:category>Manager</outs:category>
      <outs:people>
        <outs:relatedPerson>
          <outs:displayName>&lt;Content Manager Name Here&gt;</outs:displayName>
          <outs:accountName/>
        </outs:relatedPerson>
      </outs:people>
      <outs:source>0</outs:source>
      <outs:isPinned>false</outs:isPinned>
    </outs:relatedPeopleItem>
  </outs:relatedPeople>
  <propertyMetadataList xmlns="http://schemas.microsoft.com/office/2009/outspace/metadata">
    <propertyMetadata>
      <type>0</type>
      <propertyId>2228224</propertyId>
      <propertyName/>
      <isPinned>true</isPinned>
    </propertyMetadata>
    <propertyMetadata>
      <type>0</type>
      <propertyId>1114115</propertyId>
      <propertyName/>
      <isPinned>true</isPinned>
    </propertyMetadata>
    <propertyMetadata>
      <type>0</type>
      <propertyId>1114117</propertyId>
      <propertyName/>
      <isPinned>true</isPinned>
    </propertyMetadata>
    <propertyMetadata>
      <type>0</type>
      <propertyId>589825</propertyId>
      <propertyName/>
      <isPinned>false</isPinned>
    </propertyMetadata>
    <propertyMetadata>
      <type>0</type>
      <propertyId>1114116</propertyId>
      <propertyName/>
      <isPinned>false</isPinned>
    </propertyMetadata>
    <propertyMetadata>
      <type>0</type>
      <propertyId>14</propertyId>
      <propertyName/>
      <isPinned>true</isPinned>
    </propertyMetadata>
    <propertyMetadata>
      <type>0</type>
      <propertyId>8</propertyId>
      <propertyName/>
      <isPinned>true</isPinned>
    </propertyMetadata>
    <propertyMetadata>
      <type>0</type>
      <propertyId>6</propertyId>
      <propertyName/>
      <isPinned>false</isPinned>
    </propertyMetadata>
    <propertyMetadata>
      <type>0</type>
      <propertyId>1114118</propertyId>
      <propertyName/>
      <isPinned>false</isPinned>
    </propertyMetadata>
    <propertyMetadata>
      <type>0</type>
      <propertyId>1179649</propertyId>
      <propertyName/>
      <isPinned>false</isPinned>
    </propertyMetadata>
    <propertyMetadata>
      <type>0</type>
      <propertyId>655365</propertyId>
      <propertyName/>
      <isPinned>false</isPinned>
    </propertyMetadata>
    <propertyMetadata>
      <type>0</type>
      <propertyId>1</propertyId>
      <propertyName/>
      <isPinned>false</isPinned>
    </propertyMetadata>
    <propertyMetadata>
      <type>0</type>
      <propertyId>0</propertyId>
      <propertyName/>
      <isPinned>true</isPinned>
    </propertyMetadata>
    <propertyMetadata>
      <type>0</type>
      <propertyId>13</propertyId>
      <propertyName/>
      <isPinned>false</isPinned>
    </propertyMetadata>
    <propertyMetadata>
      <type>0</type>
      <propertyId>1179653</propertyId>
      <propertyName/>
      <isPinned>false</isPinned>
    </propertyMetadata>
    <propertyMetadata>
      <type>0</type>
      <propertyId>22</propertyId>
      <propertyName/>
      <isPinned>false</isPinned>
    </propertyMetadata>
  </propertyMetadataList>
  <outs:corruptMetadataWasLost/>
</outs:outSpaceData>
</file>

<file path=customXml/item4.xml><?xml version="1.0" encoding="utf-8"?>
<ct:contentTypeSchema xmlns:ct="http://schemas.microsoft.com/office/2006/metadata/contentType" xmlns:ma="http://schemas.microsoft.com/office/2006/metadata/properties/metaAttributes" ct:_="" ma:_="" ma:contentTypeName="Document" ma:contentTypeID="0x0101006E3074916C7A05429E3860C96E939D68" ma:contentTypeVersion="3" ma:contentTypeDescription="Create a new document." ma:contentTypeScope="" ma:versionID="2f9d0a3e4dab1dbcfa92ef49294c9fd6">
  <xsd:schema xmlns:xsd="http://www.w3.org/2001/XMLSchema" xmlns:p="http://schemas.microsoft.com/office/2006/metadata/properties" targetNamespace="http://schemas.microsoft.com/office/2006/metadata/properties" ma:root="true" ma:fieldsID="1767b50499e116a953c72fb09f4df49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014AE0F6-A26A-488C-8FCD-1935552EF916}">
  <ds:schemaRefs>
    <ds:schemaRef ds:uri="http://purl.org/dc/dcmitype/"/>
    <ds:schemaRef ds:uri="http://www.w3.org/XML/1998/namespace"/>
    <ds:schemaRef ds:uri="http://purl.org/dc/terms/"/>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http://schemas.microsoft.com/office/infopath/2007/PartnerControls"/>
  </ds:schemaRefs>
</ds:datastoreItem>
</file>

<file path=customXml/itemProps2.xml><?xml version="1.0" encoding="utf-8"?>
<ds:datastoreItem xmlns:ds="http://schemas.openxmlformats.org/officeDocument/2006/customXml" ds:itemID="{318D8302-06BF-48B4-A23B-C02C7EDB1585}">
  <ds:schemaRefs>
    <ds:schemaRef ds:uri="http://schemas.microsoft.com/sharepoint/v3/contenttype/forms"/>
  </ds:schemaRefs>
</ds:datastoreItem>
</file>

<file path=customXml/itemProps3.xml><?xml version="1.0" encoding="utf-8"?>
<ds:datastoreItem xmlns:ds="http://schemas.openxmlformats.org/officeDocument/2006/customXml" ds:itemID="{2269D944-88CE-42D2-A308-449EAFE1901A}">
  <ds:schemaRefs>
    <ds:schemaRef ds:uri="http://schemas.microsoft.com/office/2009/outspace/metadata"/>
  </ds:schemaRefs>
</ds:datastoreItem>
</file>

<file path=customXml/itemProps4.xml><?xml version="1.0" encoding="utf-8"?>
<ds:datastoreItem xmlns:ds="http://schemas.openxmlformats.org/officeDocument/2006/customXml" ds:itemID="{44FE10DA-B75A-4A0C-95A3-7C4AB406BA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MSR_PPT_all_template_v05_light</Template>
  <TotalTime>62589</TotalTime>
  <Words>9448</Words>
  <Application>Microsoft Office PowerPoint</Application>
  <PresentationFormat>On-screen Show (4:3)</PresentationFormat>
  <Paragraphs>1933</Paragraphs>
  <Slides>152</Slides>
  <Notes>42</Notes>
  <HiddenSlides>7</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152</vt:i4>
      </vt:variant>
    </vt:vector>
  </HeadingPairs>
  <TitlesOfParts>
    <vt:vector size="170" baseType="lpstr">
      <vt:lpstr>宋体</vt:lpstr>
      <vt:lpstr>Arial</vt:lpstr>
      <vt:lpstr>Calibri</vt:lpstr>
      <vt:lpstr>Cambria Math</vt:lpstr>
      <vt:lpstr>Century Schoolbook</vt:lpstr>
      <vt:lpstr>Courier</vt:lpstr>
      <vt:lpstr>Courier New</vt:lpstr>
      <vt:lpstr>Helvetica Light</vt:lpstr>
      <vt:lpstr>ＭＳ Ｐゴシック</vt:lpstr>
      <vt:lpstr>ＭＳ Ｐゴシック</vt:lpstr>
      <vt:lpstr>新細明體</vt:lpstr>
      <vt:lpstr>Segoe</vt:lpstr>
      <vt:lpstr>Showcard Gothic</vt:lpstr>
      <vt:lpstr>Symbol</vt:lpstr>
      <vt:lpstr>Times New Roman</vt:lpstr>
      <vt:lpstr>Wingdings</vt:lpstr>
      <vt:lpstr>Wingdings 3</vt:lpstr>
      <vt:lpstr>1_Office Theme</vt:lpstr>
      <vt:lpstr>NETWORK VERIFICATION:  WHEN HOARE MEETS CERF</vt:lpstr>
      <vt:lpstr>Goals of Tutorial</vt:lpstr>
      <vt:lpstr>Acknowledgments</vt:lpstr>
      <vt:lpstr>Why? Look at Networks today</vt:lpstr>
      <vt:lpstr>Simple questions hard to answer today</vt:lpstr>
      <vt:lpstr>Motivation to do better</vt:lpstr>
      <vt:lpstr>Networks Tomorrow</vt:lpstr>
      <vt:lpstr>Digital Hardware Design as Inspiration?</vt:lpstr>
      <vt:lpstr>This Tutorial’s Slice of NDA</vt:lpstr>
      <vt:lpstr>This Tutorial’s Slice of NDA</vt:lpstr>
      <vt:lpstr>Road Map</vt:lpstr>
      <vt:lpstr>INTRODUCTION TO FORMAL METHODS FOR SIGCOMM TYPES</vt:lpstr>
      <vt:lpstr>Verification: Values and Obstacles</vt:lpstr>
      <vt:lpstr>Main Idea: Network as a Program</vt:lpstr>
      <vt:lpstr>Semantics Based Landscape (partial)</vt:lpstr>
      <vt:lpstr>PowerPoint Presentation</vt:lpstr>
      <vt:lpstr>Pros and Cons</vt:lpstr>
      <vt:lpstr>To apply these techniques</vt:lpstr>
      <vt:lpstr>Reactive System/State Machine</vt:lpstr>
      <vt:lpstr>A Sample Network N1</vt:lpstr>
      <vt:lpstr>Networks as Reactive Systems</vt:lpstr>
      <vt:lpstr>CTL Specifications</vt:lpstr>
      <vt:lpstr>Model Checking Encoding of N1</vt:lpstr>
      <vt:lpstr>Model Checking Evolution</vt:lpstr>
      <vt:lpstr>Binary Decision Diagrams</vt:lpstr>
      <vt:lpstr>BDDs for Networking Folks</vt:lpstr>
      <vt:lpstr>SAT as another useful subroutine</vt:lpstr>
      <vt:lpstr>Data Plane as Logic Circuit SAT [Malik]</vt:lpstr>
      <vt:lpstr>SAT Encoding of N1</vt:lpstr>
      <vt:lpstr>Encoding reachable states with Datalog</vt:lpstr>
      <vt:lpstr>Datalog Encoding of N1</vt:lpstr>
      <vt:lpstr>Two Simple Demos</vt:lpstr>
      <vt:lpstr>SAT Encoding of N1</vt:lpstr>
      <vt:lpstr>Datalog Encoding of N1</vt:lpstr>
      <vt:lpstr>First Order Logic (Flowlog  Alloy)</vt:lpstr>
      <vt:lpstr>General SW/HW Verification Toolbox and Networking Examples</vt:lpstr>
      <vt:lpstr>Beware the Black Box</vt:lpstr>
      <vt:lpstr>Data Plane versus Control Plane</vt:lpstr>
      <vt:lpstr>Verification Tasks [Fayazbakhsh 15]</vt:lpstr>
      <vt:lpstr>Examples</vt:lpstr>
      <vt:lpstr>Plan for tutorial</vt:lpstr>
      <vt:lpstr>DATA PLANE VERIFICATION: IF ONE COUNTEREXAMPLE SUFFICES</vt:lpstr>
      <vt:lpstr>Historically: Encode networks using existing verification engines</vt:lpstr>
      <vt:lpstr>FlowChecker [Al-Shaer 10]</vt:lpstr>
      <vt:lpstr>SAT Based Property Verification [Malik]</vt:lpstr>
      <vt:lpstr>Adapting Modeling/Analysis </vt:lpstr>
      <vt:lpstr>Modeling/Analysis Challenge</vt:lpstr>
      <vt:lpstr>Adapting Modeling/Analysis </vt:lpstr>
      <vt:lpstr>Goal: Counterexamples for Property Failures</vt:lpstr>
      <vt:lpstr>Adapting Modeling/Analysis</vt:lpstr>
      <vt:lpstr>Adapting Modeling/Analysis</vt:lpstr>
      <vt:lpstr>Zhang-Malik versus AntEater</vt:lpstr>
      <vt:lpstr>DATA PLANE VERIFICATION: IF ALL COUNTEREXAMPLES ARE NEEDED</vt:lpstr>
      <vt:lpstr>Why all examples?</vt:lpstr>
      <vt:lpstr>Towards all Solutions: Header Space [Kazemian 12]</vt:lpstr>
      <vt:lpstr>Header Space Framework</vt:lpstr>
      <vt:lpstr>Transfer Function Example</vt:lpstr>
      <vt:lpstr>Composition, Inversion</vt:lpstr>
      <vt:lpstr>Header Space Algebra- Intersection</vt:lpstr>
      <vt:lpstr>Computing Reachability</vt:lpstr>
      <vt:lpstr>Reachability via ternary simulation </vt:lpstr>
      <vt:lpstr>Run Time Compression via Difference of Cubes</vt:lpstr>
      <vt:lpstr>Secure Slicing of Networks</vt:lpstr>
      <vt:lpstr>Checking Isolation of Slices</vt:lpstr>
      <vt:lpstr>DATA PLANE VERIFICATION: OPTIMIZATIONS</vt:lpstr>
      <vt:lpstr>Scaling to Large Networks</vt:lpstr>
      <vt:lpstr>Exploiting incremantality: NetPlumber [Kazemian 13]</vt:lpstr>
      <vt:lpstr>Verifying Local Forwarding Rules  with just Z3 (No propagation)</vt:lpstr>
      <vt:lpstr>Scaling via Equivalence Classes</vt:lpstr>
      <vt:lpstr>Computing Equivalence Classes in Veriflow [Khurshid 13] </vt:lpstr>
      <vt:lpstr>Atomic Predicates Intuition [Yang 13]</vt:lpstr>
      <vt:lpstr>Atomic Predicates</vt:lpstr>
      <vt:lpstr>Compile Time Compression via Atomic Predicates</vt:lpstr>
      <vt:lpstr>Exploiting Symmetry [Plotkin15]</vt:lpstr>
      <vt:lpstr>DATA PLANE VERIFICATION: ADDING FUNCTIONALITY</vt:lpstr>
      <vt:lpstr>Improving Functionality</vt:lpstr>
      <vt:lpstr>Dynamic Networks:  Network Optimized Datalog [Lopes15] </vt:lpstr>
      <vt:lpstr>Quantitative Verification [Sung 09]</vt:lpstr>
      <vt:lpstr>Recursive ruleset representation  of a policy block</vt:lpstr>
      <vt:lpstr>Example query</vt:lpstr>
      <vt:lpstr>Stateful boxes as transducers [Sagiv 2015]</vt:lpstr>
      <vt:lpstr>Road Map</vt:lpstr>
      <vt:lpstr>CONTROL PLANE VERIFICATION</vt:lpstr>
      <vt:lpstr>Earlier Control Plane Work</vt:lpstr>
      <vt:lpstr>Static Checking BGP Configs: RCC [Feamster 05]</vt:lpstr>
      <vt:lpstr>CP Tester: BatFish  [Fogel 15]</vt:lpstr>
      <vt:lpstr>VeriCon [Ball 14]</vt:lpstr>
      <vt:lpstr>SDN Control Programs Proved</vt:lpstr>
      <vt:lpstr>DATA PLANE TESTING </vt:lpstr>
      <vt:lpstr>Symbolic Execution Methods</vt:lpstr>
      <vt:lpstr>PowerPoint Presentation</vt:lpstr>
      <vt:lpstr>Scaling Symbolic Execution</vt:lpstr>
      <vt:lpstr>Symbolic Execution</vt:lpstr>
      <vt:lpstr>ATPG vs Klee [Zheng 13] </vt:lpstr>
      <vt:lpstr>Example</vt:lpstr>
      <vt:lpstr>Step 1: Find all-pairs reachability</vt:lpstr>
      <vt:lpstr>Step 2: Find minimum covers</vt:lpstr>
      <vt:lpstr>Step 2: Find minimum covers</vt:lpstr>
      <vt:lpstr>Step 3: Localize fault</vt:lpstr>
      <vt:lpstr>How many packets suffice?</vt:lpstr>
      <vt:lpstr>Using ATPG for Performance Testing</vt:lpstr>
      <vt:lpstr>ATPG on Gates/Packard/CIS Network</vt:lpstr>
      <vt:lpstr>Huh?  Why is ATPG so simple</vt:lpstr>
      <vt:lpstr>Software Data Plane Verification   [Dobrescu 14]</vt:lpstr>
      <vt:lpstr>Avoiding Path explosion and pointer analysis</vt:lpstr>
      <vt:lpstr>CONTROL PLANE TESTING </vt:lpstr>
      <vt:lpstr>Control Plane Testing</vt:lpstr>
      <vt:lpstr>Ex 1: Catching an example BGP bug before it happens</vt:lpstr>
      <vt:lpstr>Symbolic Testing for BGP Backup Router Equivalence [Fayazbakhsh 15]</vt:lpstr>
      <vt:lpstr>Snippets of router model in C</vt:lpstr>
      <vt:lpstr>Unifying Routing (BGP, OSPF)</vt:lpstr>
      <vt:lpstr>Setting up KLEE</vt:lpstr>
      <vt:lpstr>Using Klee to generate latent bug</vt:lpstr>
      <vt:lpstr>Ex 2. NICE: Testing Open Flow Controller Code [Canini 12]</vt:lpstr>
      <vt:lpstr>PowerPoint Presentation</vt:lpstr>
      <vt:lpstr>Combating Huge Space of Packets</vt:lpstr>
      <vt:lpstr>Code Analysis: Symbolic Execution (SE)</vt:lpstr>
      <vt:lpstr>Combining SE with Model Checking</vt:lpstr>
      <vt:lpstr>SYNTHESIS AND SEMANTICS</vt:lpstr>
      <vt:lpstr>Correct by Construction Synthesis</vt:lpstr>
      <vt:lpstr>VLAN Synthesis [Rao 09]</vt:lpstr>
      <vt:lpstr> Synthesizing VLANs</vt:lpstr>
      <vt:lpstr>Rule Synthesis [Kang 13]</vt:lpstr>
      <vt:lpstr>Three step greedy heuristic</vt:lpstr>
      <vt:lpstr>Step 3: For each path, Pick rectangle for every switch subject to rule budget</vt:lpstr>
      <vt:lpstr>Certified Development in NetCore  [Foster 09]</vt:lpstr>
      <vt:lpstr>NetCore workflow [Foster 11]</vt:lpstr>
      <vt:lpstr>NetKAT: Synthesis + Analysis  in 1 package [Anderson 14]</vt:lpstr>
      <vt:lpstr>NetKAT - calculus</vt:lpstr>
      <vt:lpstr>Flowlog [Nelson 14] </vt:lpstr>
      <vt:lpstr>Synthesis using Solvers</vt:lpstr>
      <vt:lpstr>Synthesis via Verification Tools  (don’t scale out of box)</vt:lpstr>
      <vt:lpstr>LESSONS AND LOOKING BACK</vt:lpstr>
      <vt:lpstr>Research ideas?  via exemplars from research in real networks</vt:lpstr>
      <vt:lpstr>Research ideas?  via exemplars from PL and Hardware Verification</vt:lpstr>
      <vt:lpstr>Exemplars: Food for thought?</vt:lpstr>
      <vt:lpstr>Scaling?  Exploit Domain Structure</vt:lpstr>
      <vt:lpstr>No Specifications?  Use Beliefs</vt:lpstr>
      <vt:lpstr>Don’t know how  Leverage code</vt:lpstr>
      <vt:lpstr>Network Design Automation? Lessons from EDA (Malik)</vt:lpstr>
      <vt:lpstr>Lessons Summarized</vt:lpstr>
      <vt:lpstr>Conclusion</vt:lpstr>
      <vt:lpstr>So what can we steal/adapt from the PL Toolbox?</vt:lpstr>
      <vt:lpstr>Data Plane Verification</vt:lpstr>
      <vt:lpstr>Control Plane Verification</vt:lpstr>
      <vt:lpstr>Synthesis/Compilation</vt:lpstr>
      <vt:lpstr>Testing</vt:lpstr>
      <vt:lpstr>State space exploration tools</vt:lpstr>
      <vt:lpstr>Logic toolbox</vt:lpstr>
      <vt:lpstr>Proof and specification assistants</vt:lpstr>
      <vt:lpstr>Automatic theorem prover toolbox</vt:lpstr>
      <vt:lpstr>Some Network Verification Tools</vt:lpstr>
    </vt:vector>
  </TitlesOfParts>
  <Manager>&lt;Content Manager Name Here&gt;</Manager>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subject>Name of Event</dc:subject>
  <dc:creator>Jennifer Henshaw</dc:creator>
  <dc:description>Template: Mark Johnson, Silver Fox Productions Inc.
Formatting:
Event Date:
Event Location:
Audience:</dc:description>
  <cp:lastModifiedBy>Nikolaj Bjorner</cp:lastModifiedBy>
  <cp:revision>2626</cp:revision>
  <dcterms:created xsi:type="dcterms:W3CDTF">2007-06-05T19:21:09Z</dcterms:created>
  <dcterms:modified xsi:type="dcterms:W3CDTF">2015-08-18T08:55:28Z</dcterms:modified>
</cp:coreProperties>
</file>