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56"/>
  </p:notesMasterIdLst>
  <p:handoutMasterIdLst>
    <p:handoutMasterId r:id="rId57"/>
  </p:handoutMasterIdLst>
  <p:sldIdLst>
    <p:sldId id="257" r:id="rId6"/>
    <p:sldId id="505" r:id="rId7"/>
    <p:sldId id="701" r:id="rId8"/>
    <p:sldId id="743" r:id="rId9"/>
    <p:sldId id="618" r:id="rId10"/>
    <p:sldId id="631" r:id="rId11"/>
    <p:sldId id="529" r:id="rId12"/>
    <p:sldId id="693" r:id="rId13"/>
    <p:sldId id="755" r:id="rId14"/>
    <p:sldId id="756" r:id="rId15"/>
    <p:sldId id="516" r:id="rId16"/>
    <p:sldId id="530" r:id="rId17"/>
    <p:sldId id="731" r:id="rId18"/>
    <p:sldId id="528" r:id="rId19"/>
    <p:sldId id="384" r:id="rId20"/>
    <p:sldId id="420" r:id="rId21"/>
    <p:sldId id="745" r:id="rId22"/>
    <p:sldId id="562" r:id="rId23"/>
    <p:sldId id="619" r:id="rId24"/>
    <p:sldId id="567" r:id="rId25"/>
    <p:sldId id="622" r:id="rId26"/>
    <p:sldId id="624" r:id="rId27"/>
    <p:sldId id="620" r:id="rId28"/>
    <p:sldId id="746" r:id="rId29"/>
    <p:sldId id="729" r:id="rId30"/>
    <p:sldId id="617" r:id="rId31"/>
    <p:sldId id="763" r:id="rId32"/>
    <p:sldId id="766" r:id="rId33"/>
    <p:sldId id="767" r:id="rId34"/>
    <p:sldId id="728" r:id="rId35"/>
    <p:sldId id="748" r:id="rId36"/>
    <p:sldId id="732" r:id="rId37"/>
    <p:sldId id="733" r:id="rId38"/>
    <p:sldId id="768" r:id="rId39"/>
    <p:sldId id="749" r:id="rId40"/>
    <p:sldId id="750" r:id="rId41"/>
    <p:sldId id="616" r:id="rId42"/>
    <p:sldId id="751" r:id="rId43"/>
    <p:sldId id="769" r:id="rId44"/>
    <p:sldId id="752" r:id="rId45"/>
    <p:sldId id="754" r:id="rId46"/>
    <p:sldId id="757" r:id="rId47"/>
    <p:sldId id="758" r:id="rId48"/>
    <p:sldId id="759" r:id="rId49"/>
    <p:sldId id="771" r:id="rId50"/>
    <p:sldId id="772" r:id="rId51"/>
    <p:sldId id="773" r:id="rId52"/>
    <p:sldId id="774" r:id="rId53"/>
    <p:sldId id="753" r:id="rId54"/>
    <p:sldId id="770" r:id="rId55"/>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7C80"/>
    <a:srgbClr val="FFCD2D"/>
    <a:srgbClr val="F1C283"/>
    <a:srgbClr val="CE7E5A"/>
    <a:srgbClr val="CF6A3D"/>
    <a:srgbClr val="D1943B"/>
    <a:srgbClr val="F8F57B"/>
    <a:srgbClr val="D5B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1" autoAdjust="0"/>
    <p:restoredTop sz="92712" autoAdjust="0"/>
  </p:normalViewPr>
  <p:slideViewPr>
    <p:cSldViewPr>
      <p:cViewPr varScale="1">
        <p:scale>
          <a:sx n="72" d="100"/>
          <a:sy n="72" d="100"/>
        </p:scale>
        <p:origin x="-978" y="-102"/>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2100"/>
    </p:cViewPr>
  </p:sorterViewPr>
  <p:notesViewPr>
    <p:cSldViewPr>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312139026902472E-2"/>
          <c:y val="4.0662928497574163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ser>
        <c:ser>
          <c:idx val="12"/>
          <c:order val="10"/>
          <c:marker>
            <c:symbol val="none"/>
          </c:marker>
          <c:dPt>
            <c:idx val="200"/>
            <c:marker>
              <c:symbol val="picture"/>
              <c:spPr>
                <a:ln w="9525">
                  <a:noFill/>
                </a:ln>
              </c:spPr>
            </c:marker>
            <c:bubble3D val="0"/>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ser>
        <c:dLbls>
          <c:showLegendKey val="0"/>
          <c:showVal val="0"/>
          <c:showCatName val="0"/>
          <c:showSerName val="0"/>
          <c:showPercent val="0"/>
          <c:showBubbleSize val="0"/>
        </c:dLbls>
        <c:marker val="1"/>
        <c:smooth val="0"/>
        <c:axId val="78801536"/>
        <c:axId val="78807424"/>
      </c:lineChart>
      <c:catAx>
        <c:axId val="78801536"/>
        <c:scaling>
          <c:orientation val="minMax"/>
        </c:scaling>
        <c:delete val="1"/>
        <c:axPos val="b"/>
        <c:majorTickMark val="none"/>
        <c:minorTickMark val="none"/>
        <c:tickLblPos val="none"/>
        <c:crossAx val="78807424"/>
        <c:crosses val="autoZero"/>
        <c:auto val="1"/>
        <c:lblAlgn val="ctr"/>
        <c:lblOffset val="100"/>
        <c:noMultiLvlLbl val="0"/>
      </c:catAx>
      <c:valAx>
        <c:axId val="78807424"/>
        <c:scaling>
          <c:logBase val="10"/>
          <c:orientation val="minMax"/>
        </c:scaling>
        <c:delete val="0"/>
        <c:axPos val="l"/>
        <c:majorGridlines/>
        <c:numFmt formatCode="General" sourceLinked="1"/>
        <c:majorTickMark val="none"/>
        <c:minorTickMark val="none"/>
        <c:tickLblPos val="nextTo"/>
        <c:txPr>
          <a:bodyPr/>
          <a:lstStyle/>
          <a:p>
            <a:pPr>
              <a:defRPr lang="en-US"/>
            </a:pPr>
            <a:endParaRPr lang="en-US"/>
          </a:p>
        </c:txPr>
        <c:crossAx val="78801536"/>
        <c:crosses val="autoZero"/>
        <c:crossBetween val="between"/>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
          <c:y val="0"/>
          <c:w val="0.96014492753623193"/>
          <c:h val="0.94169270833333363"/>
        </c:manualLayout>
      </c:layout>
      <c:bar3DChart>
        <c:barDir val="col"/>
        <c:grouping val="percentStacked"/>
        <c:varyColors val="0"/>
        <c:ser>
          <c:idx val="0"/>
          <c:order val="0"/>
          <c:tx>
            <c:strRef>
              <c:f>Sheet1!$A$2</c:f>
              <c:strCache>
                <c:ptCount val="1"/>
                <c:pt idx="0">
                  <c:v>Examples</c:v>
                </c:pt>
              </c:strCache>
            </c:strRef>
          </c:tx>
          <c:invertIfNegative val="0"/>
          <c:dLbls>
            <c:txPr>
              <a:bodyPr/>
              <a:lstStyle/>
              <a:p>
                <a:pPr>
                  <a:defRPr sz="1600"/>
                </a:pPr>
                <a:endParaRPr lang="en-US"/>
              </a:p>
            </c:txPr>
            <c:showLegendKey val="0"/>
            <c:showVal val="1"/>
            <c:showCatName val="0"/>
            <c:showSerName val="1"/>
            <c:showPercent val="0"/>
            <c:showBubbleSize val="0"/>
            <c:separator>
</c:separator>
            <c:showLeaderLines val="0"/>
          </c:dLbls>
          <c:cat>
            <c:strRef>
              <c:f>Sheet1!$B$1:$C$1</c:f>
              <c:strCache>
                <c:ptCount val="1"/>
                <c:pt idx="0">
                  <c:v>Pages</c:v>
                </c:pt>
              </c:strCache>
            </c:strRef>
          </c:cat>
          <c:val>
            <c:numRef>
              <c:f>Sheet1!$B$2:$C$2</c:f>
              <c:numCache>
                <c:formatCode>0%</c:formatCode>
                <c:ptCount val="1"/>
                <c:pt idx="0">
                  <c:v>0.16845878136201045</c:v>
                </c:pt>
              </c:numCache>
            </c:numRef>
          </c:val>
        </c:ser>
        <c:ser>
          <c:idx val="1"/>
          <c:order val="1"/>
          <c:tx>
            <c:strRef>
              <c:f>Sheet1!$A$3</c:f>
              <c:strCache>
                <c:ptCount val="1"/>
                <c:pt idx="0">
                  <c:v>Server Details</c:v>
                </c:pt>
              </c:strCache>
            </c:strRef>
          </c:tx>
          <c:invertIfNegative val="0"/>
          <c:dLbls>
            <c:txPr>
              <a:bodyPr/>
              <a:lstStyle/>
              <a:p>
                <a:pPr>
                  <a:defRPr sz="1600"/>
                </a:pPr>
                <a:endParaRPr lang="en-US"/>
              </a:p>
            </c:txPr>
            <c:showLegendKey val="0"/>
            <c:showVal val="1"/>
            <c:showCatName val="0"/>
            <c:showSerName val="1"/>
            <c:showPercent val="0"/>
            <c:showBubbleSize val="0"/>
            <c:showLeaderLines val="0"/>
          </c:dLbls>
          <c:cat>
            <c:strRef>
              <c:f>Sheet1!$B$1:$C$1</c:f>
              <c:strCache>
                <c:ptCount val="1"/>
                <c:pt idx="0">
                  <c:v>Pages</c:v>
                </c:pt>
              </c:strCache>
            </c:strRef>
          </c:cat>
          <c:val>
            <c:numRef>
              <c:f>Sheet1!$B$3:$C$3</c:f>
              <c:numCache>
                <c:formatCode>0%</c:formatCode>
                <c:ptCount val="1"/>
                <c:pt idx="0">
                  <c:v>0.2078853046595</c:v>
                </c:pt>
              </c:numCache>
            </c:numRef>
          </c:val>
        </c:ser>
        <c:ser>
          <c:idx val="2"/>
          <c:order val="2"/>
          <c:tx>
            <c:strRef>
              <c:f>Sheet1!$A$4</c:f>
              <c:strCache>
                <c:ptCount val="1"/>
                <c:pt idx="0">
                  <c:v>Client Details</c:v>
                </c:pt>
              </c:strCache>
            </c:strRef>
          </c:tx>
          <c:invertIfNegative val="0"/>
          <c:dLbls>
            <c:txPr>
              <a:bodyPr/>
              <a:lstStyle/>
              <a:p>
                <a:pPr>
                  <a:defRPr sz="1600"/>
                </a:pPr>
                <a:endParaRPr lang="en-US"/>
              </a:p>
            </c:txPr>
            <c:showLegendKey val="0"/>
            <c:showVal val="1"/>
            <c:showCatName val="0"/>
            <c:showSerName val="1"/>
            <c:showPercent val="0"/>
            <c:showBubbleSize val="0"/>
            <c:showLeaderLines val="0"/>
          </c:dLbls>
          <c:cat>
            <c:strRef>
              <c:f>Sheet1!$B$1:$C$1</c:f>
              <c:strCache>
                <c:ptCount val="1"/>
                <c:pt idx="0">
                  <c:v>Pages</c:v>
                </c:pt>
              </c:strCache>
            </c:strRef>
          </c:cat>
          <c:val>
            <c:numRef>
              <c:f>Sheet1!$B$4:$C$4</c:f>
              <c:numCache>
                <c:formatCode>0%</c:formatCode>
                <c:ptCount val="1"/>
                <c:pt idx="0">
                  <c:v>0.24372759856631143</c:v>
                </c:pt>
              </c:numCache>
            </c:numRef>
          </c:val>
        </c:ser>
        <c:ser>
          <c:idx val="3"/>
          <c:order val="3"/>
          <c:tx>
            <c:strRef>
              <c:f>Sheet1!$A$5</c:f>
              <c:strCache>
                <c:ptCount val="1"/>
                <c:pt idx="0">
                  <c:v>Messages</c:v>
                </c:pt>
              </c:strCache>
            </c:strRef>
          </c:tx>
          <c:invertIfNegative val="0"/>
          <c:dPt>
            <c:idx val="0"/>
            <c:invertIfNegative val="0"/>
            <c:bubble3D val="0"/>
            <c:spPr>
              <a:solidFill>
                <a:srgbClr val="0070C0"/>
              </a:solidFill>
            </c:spPr>
          </c:dPt>
          <c:dLbls>
            <c:dLbl>
              <c:idx val="0"/>
              <c:layout>
                <c:manualLayout>
                  <c:x val="5.4347826086956876E-3"/>
                  <c:y val="1.8229166666666848E-2"/>
                </c:manualLayout>
              </c:layout>
              <c:showLegendKey val="0"/>
              <c:showVal val="1"/>
              <c:showCatName val="0"/>
              <c:showSerName val="1"/>
              <c:showPercent val="0"/>
              <c:showBubbleSize val="0"/>
            </c:dLbl>
            <c:txPr>
              <a:bodyPr/>
              <a:lstStyle/>
              <a:p>
                <a:pPr>
                  <a:defRPr sz="1600"/>
                </a:pPr>
                <a:endParaRPr lang="en-US"/>
              </a:p>
            </c:txPr>
            <c:showLegendKey val="0"/>
            <c:showVal val="1"/>
            <c:showCatName val="0"/>
            <c:showSerName val="1"/>
            <c:showPercent val="0"/>
            <c:showBubbleSize val="0"/>
            <c:showLeaderLines val="0"/>
          </c:dLbls>
          <c:cat>
            <c:strRef>
              <c:f>Sheet1!$B$1:$C$1</c:f>
              <c:strCache>
                <c:ptCount val="1"/>
                <c:pt idx="0">
                  <c:v>Pages</c:v>
                </c:pt>
              </c:strCache>
            </c:strRef>
          </c:cat>
          <c:val>
            <c:numRef>
              <c:f>Sheet1!$B$5:$C$5</c:f>
              <c:numCache>
                <c:formatCode>0%</c:formatCode>
                <c:ptCount val="1"/>
                <c:pt idx="0">
                  <c:v>0.35125448028673834</c:v>
                </c:pt>
              </c:numCache>
            </c:numRef>
          </c:val>
        </c:ser>
        <c:ser>
          <c:idx val="4"/>
          <c:order val="4"/>
          <c:tx>
            <c:strRef>
              <c:f>Sheet1!$A$6</c:f>
              <c:strCache>
                <c:ptCount val="1"/>
                <c:pt idx="0">
                  <c:v>Intro</c:v>
                </c:pt>
              </c:strCache>
            </c:strRef>
          </c:tx>
          <c:invertIfNegative val="0"/>
          <c:dLbls>
            <c:txPr>
              <a:bodyPr/>
              <a:lstStyle/>
              <a:p>
                <a:pPr>
                  <a:defRPr sz="1600"/>
                </a:pPr>
                <a:endParaRPr lang="en-US"/>
              </a:p>
            </c:txPr>
            <c:showLegendKey val="0"/>
            <c:showVal val="1"/>
            <c:showCatName val="0"/>
            <c:showSerName val="1"/>
            <c:showPercent val="0"/>
            <c:showBubbleSize val="0"/>
            <c:showLeaderLines val="0"/>
          </c:dLbls>
          <c:cat>
            <c:strRef>
              <c:f>Sheet1!$B$1:$C$1</c:f>
              <c:strCache>
                <c:ptCount val="1"/>
                <c:pt idx="0">
                  <c:v>Pages</c:v>
                </c:pt>
              </c:strCache>
            </c:strRef>
          </c:cat>
          <c:val>
            <c:numRef>
              <c:f>Sheet1!$B$6:$C$6</c:f>
              <c:numCache>
                <c:formatCode>0%</c:formatCode>
                <c:ptCount val="1"/>
                <c:pt idx="0">
                  <c:v>2.8673835125448497E-2</c:v>
                </c:pt>
              </c:numCache>
            </c:numRef>
          </c:val>
        </c:ser>
        <c:dLbls>
          <c:showLegendKey val="0"/>
          <c:showVal val="1"/>
          <c:showCatName val="0"/>
          <c:showSerName val="0"/>
          <c:showPercent val="0"/>
          <c:showBubbleSize val="0"/>
        </c:dLbls>
        <c:gapWidth val="150"/>
        <c:shape val="box"/>
        <c:axId val="107392000"/>
        <c:axId val="107406080"/>
        <c:axId val="0"/>
      </c:bar3DChart>
      <c:catAx>
        <c:axId val="107392000"/>
        <c:scaling>
          <c:orientation val="minMax"/>
        </c:scaling>
        <c:delete val="1"/>
        <c:axPos val="b"/>
        <c:numFmt formatCode="General" sourceLinked="1"/>
        <c:majorTickMark val="out"/>
        <c:minorTickMark val="none"/>
        <c:tickLblPos val="none"/>
        <c:crossAx val="107406080"/>
        <c:crosses val="autoZero"/>
        <c:auto val="1"/>
        <c:lblAlgn val="ctr"/>
        <c:lblOffset val="100"/>
        <c:noMultiLvlLbl val="0"/>
      </c:catAx>
      <c:valAx>
        <c:axId val="107406080"/>
        <c:scaling>
          <c:orientation val="minMax"/>
        </c:scaling>
        <c:delete val="1"/>
        <c:axPos val="l"/>
        <c:numFmt formatCode="0%" sourceLinked="1"/>
        <c:majorTickMark val="out"/>
        <c:minorTickMark val="none"/>
        <c:tickLblPos val="none"/>
        <c:crossAx val="107392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4/17/2010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812606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9-10-01T05:47:33.437"/>
    </inkml:context>
    <inkml:brush xml:id="br0">
      <inkml:brushProperty name="width" value="0.21167" units="cm"/>
      <inkml:brushProperty name="height" value="0.21167" units="cm"/>
      <inkml:brushProperty name="color" value="#FF0000"/>
      <inkml:brushProperty name="fitToCurve" value="1"/>
    </inkml:brush>
  </inkml:definitions>
  <inkml:trace contextRef="#ctx0" brushRef="#br0">3263 886,'-36'-36,"36"36,-36-36,72 36,0 0,37 36,-73-36,0 0,0 0,-37 0,1-36,36 0,-72-1,-1 37,1-72,35 72,-35-73,72 73,-73 0,1-36,36 36,36 0,-73 0,37-36,36 36,-36 0,36-36,-37 36,-35 0,36 0,-1 0,1 0,0 0,-73-36,0-1,37 37,-1 0,1 0,35 0,1 0,-36-36,-1 36,37 0,-73 0,37 0,35 0,1 36,0-36,0 0,-1 37,-35-37,36 36,-1-36,37 0,-72 36,72-36,-36 36,-1 0,1 1,36-1,-36-36,0 0,-1 36,37 0,-36 1,0-1,36-36,0 36,-36 0,36 1,-37-1,37 0,0-36,0 72,-36-35,0-1,-1 36,1-72,36 37,0-1,0-36,-36 36,36 0,0 37,0-37,-73 0,73 1,0-37,-36 36,36 0,-36 73,36-37,-36 1,36-37,-37 36,1 37,36-73,0 37,-36 72,36-73,-73 1,73-1,0-36,0 1,0-1,-36 73,36-73,-36 36,36 1,-73 35,73-35,0-37,0 73,0-37,0 1,0-1,0 1,0 35,-36 37,36 109,0-109,0 109,36-110,-36-35,0 0,0 0,0-73,0 145,0-145,37 73,-37-37,0-35,36 71,0-35,-36-1,36 73,73 73,-73-110,1 37,71 73,-71-73,108 72,-73-72,-35-109,71 182,1 35,-73-217,1 73,35 0,-36 0,37-1,-1 1,73 108,-108-108,71 36,-108-109,0 37,0-73,-72 0,-37 0,73 0,-73-36,0-37,109 73,0 0,-108-36,144 36,181 72,-108 1,0-37,36 73,-73-37,73-72,-72 73,36-37,-37-36,110 36,-74 0,37-36,-36 0,0 0,36 37,-36-37,108 36,-72 0,36 0,-35-36,-38 0,219 0,-219 0,1 0,-36 0,-1 0,-36 0,146-36,-110 36,1-36,35 36,-35 0,-37-36,73-37,-36 73,-37 0,0-36,73-37,-109 73,36 0,0-36,1 0,35-145,1 108,-1-35,37-110,-109 109,36 73,0 0,-36-73,0 37,0-1,37 1,-37-1,0-72,0-108,0 180,0 1,0-37,0 1,0-37,36 0,-36 0,0 36,0-36,36 0,-36 36,0-72,0 109,-36-146,36 182,-36-73,36 1,-37 35,1 1,0-37,-37-36,37 36,0 37,36-37,-73 1,37 35,0 1,36-1,-36-72,-1 73,1-1,0-180,0 144,-1 36,1 1,0-109,-37 72,-36-217,37 254,-37-146,109 146,-36-1,0 1,-37-37,37-36,-37 36,37 1,-36-1,-146-217,146 217,35 37,-144-110,145 110,-73-73,37 73,-1-1,-108-108,72 109,73 35,-37-71,1 71,-73-71,72 108,-36-73,37 1,-1 72,-35 0,71 0,1 0,0 0,0 0,-1 0,1 0,-36 0,-73 0,72 0,37 0,36 36,-36 0,-37-36,37 0,-1 36,37-36,-36 37,0-1,0 0,-1 0,37 1,0 35,-36-72,0 109,36-109,0 36,0 0,0 0,0 1,0-37,0 36,0 0,0 37,36-1,0-36,-36 37,37-1,-1-72,-36 73,0-73,72 72,-35-72,-37 0,72 36,-35-36,-1 37,36-1,73 0,-72-36,36 0,-109 0,36 0,-36 0,36 0,0 0,-36 0,0 0,73 0,-37 0,-36 0,36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9-10-01T05:49:29.517"/>
    </inkml:context>
    <inkml:brush xml:id="br0">
      <inkml:brushProperty name="width" value="0.21167" units="cm"/>
      <inkml:brushProperty name="height" value="0.21167" units="cm"/>
      <inkml:brushProperty name="color" value="#789440"/>
      <inkml:brushProperty name="fitToCurve" value="1"/>
    </inkml:brush>
  </inkml:definitions>
  <inkml:trace contextRef="#ctx0" brushRef="#br0">0 0,'0'0,"0"0,0 37,0-1,36 0,73 73,-37-73,1 73,72-72,-109 35,1-72,71 73,-71-37,-1-36,0 36,37 37,36-37,-73 37,0-73,109 36,-108 37,71-37,-71 0,-1-36,0 0,-36 37,37-1,-1-36,-36 36,36 0,73 1,36 72,-72-73,36 37,144 72,-144-109,-72-36,71 73,-35-37,-37-36,1 72,144 1,-145 0,146 35,-110-108,1 73,36-37,-73 1,0-1,37-36,-37 73,73-37,36 109,-109-109,218 109,-254-108,-36-37,-37 0,327 145,-145-36,-36-109,-37 36,-36-36,-36 36,72 1,37 35,-73-35,109 35,-37 1,-36-1,146 37,-110-36,110 36,-146-73,37-36,35 109,183 72,-182-36,72-72,0 36,-181-109,145 72,-72 1,-73-73,73 36,-37 1,0-1,146 145,-110-144,-36-1,73 37,-36-1,72 1,-36 36,-37-73,-35 0,180 73,-144-36,36-1,-37-35,110 71,-73-71,-73-1,73 73,36-37,-36 1,36 36,-73-109,110 109,-110-37,-35-35,35-1,37 0,181 182,-181-145,0-1,36 37,-72-73,72 73,0 0,36 0,182 109,-218-182,-72 37,181 72,-218-109,0 37,73-37,-73 0,182 73,-109-36,-36-37,-1 0,37 37,36 36,-72-109,-1 109,73-73,0 109,-36-72,0-1,-36-35,72 71,-36-71,-73-1,109 37,73 72,108 36,-72 1,-145-146,36 73,37-37,-73-35,36 72,-73-37,291 110,-182-110,-35 37,35-36,-108-37,35 37,38-37,-1 73,-109-73,109 0,-109 1,37-1,-73-36,72 36,1 0,0 37,108 36,-108-73,-1 0,-36 1,73-1,0 37,-73-73,1 0,35 72,-36-35,73-1,-72 36,-1-72,36 0,-35 37,-1-1,0-36,1 36,35-36,-72 0,36 0,37 73,-37-73</inkml:trace>
  <inkml:trace contextRef="#ctx0" brushRef="#br0" timeOffset="5975">9070 6352,'0'0,"0"0,36 0,-36-37,37 37,-1-36,-36 36,36-36,0-1,1-35,-37 72,72-73,-35 37,35-37,-36 37,1 0,-1-73,37 73,-1-73,1 72,-37 1,0 36,-36-36,36 36,37-36,-73 36,109-37,-73 1,0 0,37-1,36 1,-37-109,1 109,36-73,-37 72,-35 1,35-36,-35 35,-1 37,109-109,-109 73,0 36,1 0,-37-36,36 0,37-1,-37 1,0 0,73-37,0 0,-73 73,-36-36,145-36,-145 72,73-37,-37 37,73-109,-36 109,-73 0,72-36,1 0,-1 36,146-145,-109 0,0 72,-37-36,37 36,-36 1,-1-1,1 37,36-109,-37 109,37-1,-109-35,73 35,-37-35,0-37,37 109,181-73,-218 37,36-37,37-108,-72 108,108-108,-109 145,109-73,-145 72,73 1,36 36,-109-109,181 73,73 0,0 36,-145-73,-37 1,37 72,-36-73,-37 0,37 37,-73 36,72-36,-72 0,36-1,1 1,-37 36,0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9-10-01T05:49:37.837"/>
    </inkml:context>
    <inkml:brush xml:id="br0">
      <inkml:brushProperty name="width" value="0.21167" units="cm"/>
      <inkml:brushProperty name="height" value="0.21167" units="cm"/>
      <inkml:brushProperty name="color" value="#789440"/>
      <inkml:brushProperty name="fitToCurve" value="1"/>
    </inkml:brush>
  </inkml:definitions>
  <inkml:trace contextRef="#ctx0" brushRef="#br0">399 0,'-36'0,"36"0,0 36,-36 37,36-37,0 0,0-36,-36 109,36-73,-37 73,37-73,0-36,0 73,0 0,0-37,0 0,0-36,-36 36,0 37,36-37,0 0,0 1,0-1,-36 0,36 1,0-37,0 36,-37 73,37-73,0 36,0-72,0 37,0-1,0 0,0-36,0 36,0 1,0-37,-36 0,36 36,0-36,-73 0,73 36,0 1,0-37,0 36,0-36,0 36,0-36,0 36,0 1,0-37,0 36,37-36,-37 0,0 0,72-36,-35 36,71 0,1 0,-36 0,72 0,0 36,-36-36,36 0,-36 0,-73 36,36-36,-72 0,37 0,-1 36,0-36,0 0,73 37,-36-1,36 0,-37-36,218 73,-217-73,-73 36,36-36,0 0,1 0,35 0,-72 0,73 0,-73 0,36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9-09-15T12:43:06.7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0 340,'36'0,"1"0,-37 0,37 0,-37 0,37 0,0 0,-37 0,37 0,-37 0,36 0,-36 0,37 0,0 0,-37 0,37 0,-37 0,37 0,0 0,-37 0,36 0,-36 0,37-34,-37 34,37 0,0 0,-37 0,37 0,-37 0,36 0,1 0,-37 0,37 0,-37 0,37 0,-37 0,37 0,0 0,-37 0,36 0,-36 0,37 0,0 0,-37 0,37 0,-37 0,37 0,-37 0,37 0,-1 0,-36 0,37 0,-37 0,37 0,0 0,-37 0,37 0,-37 0,36 0,-36 0,37 0,0 0,-37 0,37 0,-37 0,37 0,0 0,-37 0,36 0,-36 0,37 0,-37 0,37 0,0 0,-37 0,0 0,37 0,-37 0,37 0,-1 0,-36 0,37 0,-37 0,37 0,-37 0,37 0,0 0,-37 0,36 0,-36 0,37 0,-37 0,37 0,0 0,-37 0,37 0,-37 0,37 0,-1 0,-36 0,37 0,-37 0,37 0,-37 0,37 0,0 0,-37 0,37 0,-37 0,36 0,1 0,-37 0,37 0,-37 0,0 0,37 0,-37 0,37 34,-1-34,-36 0,37 0,-37 0,37 0,0 0,-37 33,0-33,37 0,-37 0,37 0,-37 0,36 0,1 0,-37 0,37 0,-37 0,37 0,0 0,-37 0,37 0,-37 0,36 0,-36 0,0 0,37 0,0 0,-37 0,0 0,37 0,-37 0,37 0,-37-33,0 33,0-34,0 34,0 0,0 0,-37-32,37-2,-37 34,0 0,37 0,0 0,-37 0,37 0,-36 0,36-33,-37 33,0 0,37 0,-37 0,37 0,-37 0,0 0,37 0,0 0,-36 0,36 0,-37 0,0 0,37 0,-37 0,37 0,-74 0,74 0,-36 0,36 0,-37 0,37 0,-37 0,0 0,37 0,-37 0,37 0,-36 0,36 0,-37-34,0 34,37 0,-37 0,37 0,-37 0,0 0,37 0,-36 0,36 0,0 0,-37 0,37 0,-37 0,0 0,0 0,37 0,0-33,-37 33,1 0,36 0,-37 0,37 0,-37-34,0 34,37 0,-37 0,37 0,-36 0,36 0,-37 0,37 0,-37 0,37 0,-37 0,37 0,-37 0,0 0,37 0,-36 0,36-33,0 33,-37 0,37 0,-37 0,0 0,37 0,-37 0,37 0,-37 0,1 0,36 0,-37 0,37-34,0 34,-37 0,37 0,-37 0,0 0,37 0,-36 0,36-33,0 33,-37 0,0 0,37 0,-37 0,37 0,-37 0,37 0,-37 0,1 0,36 0,-37 0,37 0,-37 0,0 0,37 0,-37 0,37 0,-37 0,37 33,-36-33,-1 0,37 0,-37 0,37 0,-37 0,0 0,37 0,-36 0,36 0,-37 0,37 0,-37 0,0 0,37 0,-37 0,37 0,-37 0,37 0,-36 34,-1-34,37 0,-37 0,37 0,-37 0,0 33,37-33,-37 0,37 34,0-34,-36 0,36 0,0 0,0 33,0-33,0 0,36 0,-36 34,0-34,37 0,0 0,-37 0,0 0,37 0,-37 33,37-33,0 0,-37 0,0 34,36-34,-36 0,37 0,-37 0,37 0,-37 32,37-32,-37 0,37 0,-37 0,0 0,0 34,37-34,-37 0,36 0,-36 33,37-33,-37 0,37 0,-37 0,37 0,0 0,-37 0,0 34,36-34,-36 0,37 0,-37 0,37 0,0 0,-37 0,37 0,-37 33,0-33,37 0,-1 0,-36 0,37 0,-37 0,0 0,37 0,-37 0,37 0,0 0,-37 0,37 0,-37 34,0-34,36 0,1 0,-37 0,37 0,-37 0,37 0,-37 0,37 0,-37 33,36-33,-36 0,37 0,-37 0,37 0,0 0,-37 0,37 0,-37 0,37 0,-37 0,36 0,1 0,-37 0,37 0,-37 0,37 0,0 0,-37 0,37 0,-37 0,36 0,-36 0,37 0,0 0,-37 0,37 0,-37 0,37 0,-1 0,-36 0,37 0,-37 0,37 0,-37 0,37 0,0 0,-37 0,37 0,-37 0,36 0,1 0,-37 0,37 0,-37 0,37 0,-37 0,0 0,37 0,0 0,-37 0,36 0,-36 0,37 0,0 0,-37 0,37 0,-37 0,37 0,-37 0,36 0,1 0,-37 0,37 0,-37 0,37 0,-37 0,0 0,37 0,0 0,-37 0,36 0,-36 0,37 0,0 0,-37 0,0 0,37 0,-37 0,37 0,-37-33,0 33,37 0,-37 0,36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9-09-15T12:43:20.4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3864 774,'0'0,"0"0,0 0,-74 0,-36-37,73 37,-73 0,73 0,-110 0,110-37,-37 0,1 37,-1 0,0-37,38 37,-38 0,74 0,-37-37,37 37,-73 0,73 0,-37 0,37 0,-37 0,0 0,0 0,37 0,-73 0,73-37,-37 37,37 0,-74 0,74 0,-36-36,-1 36,0 0,0 0,37 0,-73 0,73 0,-37 0,0 0,0-37,37 37,-37 0,37 0,-36 0,-1 0,37 0,-37 0,37 0,-37 0,37 0,-37 0,1 0,36 0,-37 0,37 0,-37 0,0 0,37 0,-37 0,37 0,-36 0,36 0,-37 0,0 0,37 0,-37 0,37 0,-37 0,1 0,36 0,-37 0,37 0,-37 0,37 0,-37 0,0 0,37 0,-36 0,36 0,-37 0,0 0,37 0,-37 0,37 0,-37 0,37 0,-36 0,-1 0,37 0,-37 37,37-37,-37 36,0-36,37 0,0 0,0 37,-36-37,36 0,-37 37,37 0,0-37,0 0,-37 0,37 37,-37-37,37 37,0-37,0 0,-37 37,37-1,0-36,0 0,0 37,-37-37,37 0,0 37,0 0,0-37,0 37,0-37,0 0,0 37,0-37,0 0,0 37,37-37,-37 36,0-36,0 0,0 37,37-37,0 0,-37 0,0 0,0 37,37-37,-37 0,37 0,-37 37,36-37,-36 0,37 0,0 0,-37 37,37-37,0 0,-37 0,36 0,-36 0,0 37,37-37,0 0,-37 0,37 0,-37 0,0 37,37-37,-1 0,-36 0,37 0,-37 0,37 0,-37 0,74 36,-74-36,36 0,-36 0,37 0,0 0,-37 0,37 0,-37 0,37 0,-1 0,-36 0,37 0,-37 0,37 0,-37 37,0-37,37 0,0 0,-37 0,36 0,1 0,0 0,0 0,-37 37,37-37,-1 0,-36 0,37 0,0 0,-37 0,37 0,-37 0,37 0,-37 0,36 0,1 0,-37 0,37 0,-37 0,37 0,0 0,-37 0,36 0,-36 0,37 0,-37 0,37 0,0 0,-37 0,37 0,-37 0,73 0,-73 0,37 0,0 0,0 0,-37 0,36 0,112-37,-148 37,36 0,1 0,0 0,-37 0,37-37,0 37,0 0,-37 0,36 0,1 0,0 0,-37-36,37 36,-37 0,73 0,-73 0,37 0,-37 0,37 0,-37 0,37 0,0-37,-37 37,36-37,-36 37,37 0,0-37,-37 37,0 0,37-37,-37 37,37 0,-37-37,0 37,0-37,36 37,1 0,-37-36,0 36,0 0,37-37,-37 0,0 37,37 0,-37-37,0 37,37-37,-37 37,0 0,0-37,-37 37,37-37</inkml:trace>
  <inkml:trace contextRef="#ctx0" brushRef="#br0" timeOffset="6000">3901 810,'0'0,"0"0,0-36,37 36,-37 0,36-37,1 37,-37-37,74 0,-74 37,73-74,-36 74,0-73,0 36,-37 0,37 0,-1 0,-36 37</inkml:trace>
  <inkml:trace contextRef="#ctx0" brushRef="#br0" timeOffset="7210">3570 737,'0'0,"0"0,0-37,0 0,0 37,0-74,0 37,0-36,0 73,0-74,0 0,-37 74,37-36,0 36,-37 0,37-37</inkml:trace>
  <inkml:trace contextRef="#ctx0" brushRef="#br0" timeOffset="7960">3017 589,'0'0,"0"0,0 0,0-37,0 37,0-73,0-1,0 37,0-36,0 36,0-37,0 37,0 0,0-36,0 73</inkml:trace>
  <inkml:trace contextRef="#ctx0" brushRef="#br0" timeOffset="8780">2502 552,'0'0,"0"0,0-36,0-1,0 37,0-37,0 0,0 0,0-36,-37 36,37 0,0-37,0 37,0 0,-36 37,36-36,-37 36,37-37,0 37</inkml:trace>
  <inkml:trace contextRef="#ctx0" brushRef="#br0" timeOffset="9860">1877 442,'0'0,"0"0,0-37,0 0,-37 0,37 37,-37-73,37-1,-37 37,37 0,0 0,0 1,0 36,0-37</inkml:trace>
  <inkml:trace contextRef="#ctx0" brushRef="#br0" timeOffset="10680">1067 479,'0'0,"-37"0,37 0,0-74,-73 37,73 0,-74 1,74-38,-37 37,0 37,37-37,0 0,0 0,-37 37,37 0</inkml:trace>
  <inkml:trace contextRef="#ctx0" brushRef="#br0" timeOffset="11880">846 700,'0'0,"0"0,-37 0,37 0,-37 0,1 0,36 0,-37 0,0 0,0 0,-36 0,73 0,-74 0,37 0,-36 0,73 0,-74 0,0 0,74 0,-36 0,36 0,-37 0,0 0,37 0,-37 0,37 0,-37 0,1 37,36-37</inkml:trace>
  <inkml:trace contextRef="#ctx0" brushRef="#br0" timeOffset="13260">883 1142,'0'0,"0"37,0 0,0-37,0 37,0-37,-37 37,37-1,-37-36,37 37,0-37,0 37,0-37,0 0,-37 37,37 0,0-37,-36 37</inkml:trace>
  <inkml:trace contextRef="#ctx0" brushRef="#br0" timeOffset="14830">1435 1290,'0'0,"0"0,0 36,0 1,0-37,0 37,0-37,0 37,0-37,0 37,0 0,0-37,0 36,37-36,-37 0,0 37,0 0</inkml:trace>
  <inkml:trace contextRef="#ctx0" brushRef="#br0" timeOffset="15670">2061 1474,'36'0,"-36"0,0 37,0-37,0 36,0 1,0-37,0 37,0-37,0 37,0 0,0-37,0 37,0-37,0 37,0-37,0 0</inkml:trace>
  <inkml:trace contextRef="#ctx0" brushRef="#br0" timeOffset="16780">2502 1474,'37'0,"-37"0,0 0,37 0,-37 0,0 37,37-37,-37 0,73 36,-36 1,0 0,0 0,-1-37,1 37,-37-37,37 37,-37-37,37 0</inkml:trace>
  <inkml:trace contextRef="#ctx0" brushRef="#br0" timeOffset="17580">3238 1437,'37'0,"-37"0,0 0,0 0,0 0,37 0,-37 37,37 0,0-1,-37-36,36 37,-36 0,37 0,0-37,-37 37,74 0,-38 0,1-37,0 36,-37-36,0 37,37-37,-37 0</inkml:trace>
  <inkml:trace contextRef="#ctx0" brushRef="#br0" timeOffset="18730">3680 1290,'0'0,"0"0,0 0,37 0,-37 0,37 0,-1 36,-36-36,37 0,37 37,-74-37,37 0,-1 37,-36-37,37 0,-37 0,0 37,37-37,-37 0</inkml:trace>
  <inkml:trace contextRef="#ctx0" brushRef="#br0" timeOffset="19780">3901 1142,'0'0,"0"0,0 0,37 0,-1 0,-36 0,0 0,37 0,37 0,-37 0,-1 0,75 37,-111-37,73 37,1-37,-74 0,37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4/17/2010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717846224"/>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4/17/2010 6:48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4/17/2010 6:48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4/17/2010 6:48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4/17/2010 6:48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4/17/2010 6:48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4/17/2010 6:48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0" y="0"/>
            <a:ext cx="9142413" cy="1031875"/>
          </a:xfrm>
          <a:prstGeom prst="rect">
            <a:avLst/>
          </a:prstGeom>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clipboard/media/image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clipboard/media/image7.emf"/><Relationship Id="rId5" Type="http://schemas.openxmlformats.org/officeDocument/2006/relationships/customXml" Target="../ink/ink2.xml"/><Relationship Id="rId4" Type="http://schemas.openxmlformats.org/officeDocument/2006/relationships/image" Target="../../clipboard/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1.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3.wmf"/><Relationship Id="rId5" Type="http://schemas.openxmlformats.org/officeDocument/2006/relationships/oleObject" Target="../embeddings/oleObject4.bin"/><Relationship Id="rId4" Type="http://schemas.openxmlformats.org/officeDocument/2006/relationships/image" Target="../media/image6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64.png"/><Relationship Id="rId7" Type="http://schemas.openxmlformats.org/officeDocument/2006/relationships/image" Target="../media/image36.jpeg"/><Relationship Id="rId12"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66.jpeg"/><Relationship Id="rId5" Type="http://schemas.openxmlformats.org/officeDocument/2006/relationships/image" Target="../media/image7.png"/><Relationship Id="rId10" Type="http://schemas.openxmlformats.org/officeDocument/2006/relationships/image" Target="../media/image65.jpeg"/><Relationship Id="rId4" Type="http://schemas.openxmlformats.org/officeDocument/2006/relationships/image" Target="../media/image11.jpe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71.jpeg"/><Relationship Id="rId3" Type="http://schemas.openxmlformats.org/officeDocument/2006/relationships/image" Target="../media/image13.png"/><Relationship Id="rId7" Type="http://schemas.openxmlformats.org/officeDocument/2006/relationships/image" Target="../media/image69.jpeg"/><Relationship Id="rId12" Type="http://schemas.openxmlformats.org/officeDocument/2006/relationships/image" Target="../media/image70.jpeg"/><Relationship Id="rId17" Type="http://schemas.openxmlformats.org/officeDocument/2006/relationships/image" Target="../media/image50.jpeg"/><Relationship Id="rId2" Type="http://schemas.openxmlformats.org/officeDocument/2006/relationships/notesSlide" Target="../notesSlides/notesSlide10.xml"/><Relationship Id="rId16"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51.jpeg"/><Relationship Id="rId5" Type="http://schemas.openxmlformats.org/officeDocument/2006/relationships/image" Target="../media/image7.png"/><Relationship Id="rId15" Type="http://schemas.openxmlformats.org/officeDocument/2006/relationships/image" Target="../media/image72.jpeg"/><Relationship Id="rId10" Type="http://schemas.openxmlformats.org/officeDocument/2006/relationships/image" Target="../media/image29.jpeg"/><Relationship Id="rId4" Type="http://schemas.openxmlformats.org/officeDocument/2006/relationships/image" Target="../media/image14.gif"/><Relationship Id="rId9" Type="http://schemas.openxmlformats.org/officeDocument/2006/relationships/image" Target="../media/image26.jpeg"/><Relationship Id="rId1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hyperlink" Target="http://vcc.codeplex.com/" TargetMode="External"/><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87.wmf"/><Relationship Id="rId5" Type="http://schemas.openxmlformats.org/officeDocument/2006/relationships/oleObject" Target="../embeddings/oleObject6.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90.wmf"/></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png"/><Relationship Id="rId26" Type="http://schemas.openxmlformats.org/officeDocument/2006/relationships/image" Target="../media/image40.jpeg"/><Relationship Id="rId39" Type="http://schemas.openxmlformats.org/officeDocument/2006/relationships/image" Target="../media/image53.jpe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48.jpeg"/><Relationship Id="rId42" Type="http://schemas.openxmlformats.org/officeDocument/2006/relationships/image" Target="../media/image56.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jpeg"/><Relationship Id="rId38" Type="http://schemas.openxmlformats.org/officeDocument/2006/relationships/image" Target="../media/image52.jp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41"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20.gif"/><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jpeg"/><Relationship Id="rId37" Type="http://schemas.openxmlformats.org/officeDocument/2006/relationships/image" Target="../media/image51.jpeg"/><Relationship Id="rId40" Type="http://schemas.openxmlformats.org/officeDocument/2006/relationships/image" Target="../media/image54.jp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36" Type="http://schemas.openxmlformats.org/officeDocument/2006/relationships/image" Target="../media/image50.jpe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gif"/><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 Id="rId35" Type="http://schemas.openxmlformats.org/officeDocument/2006/relationships/image" Target="../media/image49.jpeg"/></Relationships>
</file>

<file path=ppt/slides/_rels/slide5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1.png"/><Relationship Id="rId1" Type="http://schemas.openxmlformats.org/officeDocument/2006/relationships/slideLayout" Target="../slideLayouts/slideLayout4.xml"/><Relationship Id="rId6" Type="http://schemas.openxmlformats.org/officeDocument/2006/relationships/image" Target="../media/image95.emf"/><Relationship Id="rId5" Type="http://schemas.openxmlformats.org/officeDocument/2006/relationships/customXml" Target="../ink/ink5.xml"/><Relationship Id="rId4" Type="http://schemas.openxmlformats.org/officeDocument/2006/relationships/image" Target="../media/image94.e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97" y="1506112"/>
            <a:ext cx="7692761" cy="1495794"/>
          </a:xfrm>
        </p:spPr>
        <p:txBody>
          <a:bodyPr/>
          <a:lstStyle/>
          <a:p>
            <a:r>
              <a:rPr lang="en-US" b="1" dirty="0" smtClean="0"/>
              <a:t>Applications of SMT Solving at Microsoft</a:t>
            </a:r>
            <a:endParaRPr lang="en-US" dirty="0">
              <a:solidFill>
                <a:srgbClr val="FF0000"/>
              </a:solidFill>
            </a:endParaRPr>
          </a:p>
        </p:txBody>
      </p:sp>
      <p:sp>
        <p:nvSpPr>
          <p:cNvPr id="11267" name="Subtitle 2"/>
          <p:cNvSpPr>
            <a:spLocks noGrp="1"/>
          </p:cNvSpPr>
          <p:nvPr>
            <p:ph type="subTitle" idx="1"/>
          </p:nvPr>
        </p:nvSpPr>
        <p:spPr>
          <a:xfrm>
            <a:off x="821205" y="5550892"/>
            <a:ext cx="7693025" cy="941796"/>
          </a:xfrm>
          <a:ln/>
        </p:spPr>
        <p:txBody>
          <a:bodyPr/>
          <a:lstStyle/>
          <a:p>
            <a:pPr defTabSz="911225"/>
            <a:r>
              <a:rPr lang="en-US" dirty="0" smtClean="0"/>
              <a:t>Nikolaj </a:t>
            </a:r>
            <a:r>
              <a:rPr lang="en-US" dirty="0" err="1" smtClean="0"/>
              <a:t>Bjørner</a:t>
            </a:r>
            <a:endParaRPr smtClean="0"/>
          </a:p>
          <a:p>
            <a:pPr defTabSz="911225"/>
            <a:r>
              <a:rPr smtClean="0"/>
              <a:t>Microsoft Research</a:t>
            </a:r>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Z3/SMT Aspirations</a:t>
            </a:r>
            <a:endParaRPr lang="en-US" dirty="0"/>
          </a:p>
        </p:txBody>
      </p:sp>
      <p:sp>
        <p:nvSpPr>
          <p:cNvPr id="14" name="Content Placeholder 13"/>
          <p:cNvSpPr>
            <a:spLocks noGrp="1"/>
          </p:cNvSpPr>
          <p:nvPr>
            <p:ph idx="1"/>
          </p:nvPr>
        </p:nvSpPr>
        <p:spPr>
          <a:xfrm>
            <a:off x="2536372" y="1047112"/>
            <a:ext cx="6294120" cy="5124480"/>
          </a:xfrm>
        </p:spPr>
        <p:txBody>
          <a:bodyPr/>
          <a:lstStyle/>
          <a:p>
            <a:pPr lvl="1">
              <a:buNone/>
            </a:pPr>
            <a:r>
              <a:rPr lang="en-US" dirty="0" smtClean="0"/>
              <a:t>	Encoding efficiently supported theories in </a:t>
            </a:r>
            <a:r>
              <a:rPr lang="en-US" i="1" dirty="0" smtClean="0"/>
              <a:t>less </a:t>
            </a:r>
            <a:r>
              <a:rPr lang="en-US" dirty="0" smtClean="0"/>
              <a:t>succinct frameworks.</a:t>
            </a:r>
          </a:p>
          <a:p>
            <a:pPr lvl="1"/>
            <a:endParaRPr lang="en-US" dirty="0" smtClean="0"/>
          </a:p>
          <a:p>
            <a:pPr lvl="1">
              <a:buNone/>
            </a:pPr>
            <a:endParaRPr lang="en-US" dirty="0" smtClean="0"/>
          </a:p>
          <a:p>
            <a:pPr lvl="1">
              <a:buNone/>
            </a:pPr>
            <a:r>
              <a:rPr lang="en-US" dirty="0" smtClean="0"/>
              <a:t>	                      	    What is still</a:t>
            </a:r>
            <a:br>
              <a:rPr lang="en-US" dirty="0" smtClean="0"/>
            </a:br>
            <a:r>
              <a:rPr lang="en-US" dirty="0" smtClean="0"/>
              <a:t> 	                                </a:t>
            </a:r>
            <a:r>
              <a:rPr lang="en-US" i="1" dirty="0" smtClean="0"/>
              <a:t>decidable</a:t>
            </a:r>
            <a:r>
              <a:rPr lang="en-US" dirty="0" smtClean="0"/>
              <a:t>?</a:t>
            </a:r>
          </a:p>
          <a:p>
            <a:pPr lvl="1">
              <a:buNone/>
            </a:pPr>
            <a:endParaRPr lang="en-US" dirty="0" smtClean="0"/>
          </a:p>
          <a:p>
            <a:pPr lvl="1">
              <a:buNone/>
            </a:pPr>
            <a:r>
              <a:rPr lang="en-US" dirty="0" smtClean="0"/>
              <a:t>	Engines for progressively</a:t>
            </a:r>
            <a:br>
              <a:rPr lang="en-US" dirty="0" smtClean="0"/>
            </a:br>
            <a:r>
              <a:rPr lang="en-US" dirty="0" smtClean="0"/>
              <a:t>succinct (first-order) frameworks</a:t>
            </a:r>
          </a:p>
          <a:p>
            <a:pPr lvl="1"/>
            <a:endParaRPr lang="en-US" dirty="0"/>
          </a:p>
        </p:txBody>
      </p:sp>
      <p:grpSp>
        <p:nvGrpSpPr>
          <p:cNvPr id="13" name="Group 12"/>
          <p:cNvGrpSpPr/>
          <p:nvPr/>
        </p:nvGrpSpPr>
        <p:grpSpPr>
          <a:xfrm>
            <a:off x="1304314" y="5582087"/>
            <a:ext cx="7826628" cy="857902"/>
            <a:chOff x="729543" y="5342709"/>
            <a:chExt cx="7826628" cy="857902"/>
          </a:xfrm>
        </p:grpSpPr>
        <p:sp>
          <p:nvSpPr>
            <p:cNvPr id="15" name="Right Arrow 14"/>
            <p:cNvSpPr/>
            <p:nvPr/>
          </p:nvSpPr>
          <p:spPr bwMode="auto">
            <a:xfrm>
              <a:off x="757647" y="5342709"/>
              <a:ext cx="7798524" cy="50945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729543" y="5684087"/>
              <a:ext cx="116410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CCFF66"/>
                  </a:solidFill>
                </a:rPr>
                <a:t>P-time</a:t>
              </a:r>
            </a:p>
          </p:txBody>
        </p:sp>
        <p:sp>
          <p:nvSpPr>
            <p:cNvPr id="17" name="TextBox 16"/>
            <p:cNvSpPr txBox="1"/>
            <p:nvPr/>
          </p:nvSpPr>
          <p:spPr>
            <a:xfrm>
              <a:off x="2188768" y="5732852"/>
              <a:ext cx="62549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CCFF66"/>
                  </a:solidFill>
                </a:rPr>
                <a:t>NP</a:t>
              </a:r>
            </a:p>
          </p:txBody>
        </p:sp>
        <p:sp>
          <p:nvSpPr>
            <p:cNvPr id="18" name="TextBox 17"/>
            <p:cNvSpPr txBox="1"/>
            <p:nvPr/>
          </p:nvSpPr>
          <p:spPr>
            <a:xfrm>
              <a:off x="3001265" y="5721531"/>
              <a:ext cx="13356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PSpace</a:t>
              </a:r>
              <a:endParaRPr lang="en-US" sz="2400" b="1" spc="50" dirty="0" smtClean="0">
                <a:ln w="11430"/>
                <a:solidFill>
                  <a:srgbClr val="CCFF66"/>
                </a:solidFill>
              </a:endParaRPr>
            </a:p>
          </p:txBody>
        </p:sp>
        <p:sp>
          <p:nvSpPr>
            <p:cNvPr id="19" name="TextBox 18"/>
            <p:cNvSpPr txBox="1"/>
            <p:nvPr/>
          </p:nvSpPr>
          <p:spPr>
            <a:xfrm>
              <a:off x="4327295" y="5730238"/>
              <a:ext cx="17315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Nexp</a:t>
              </a:r>
              <a:r>
                <a:rPr lang="en-US" sz="2400" b="1" spc="50" dirty="0" smtClean="0">
                  <a:ln w="11430"/>
                  <a:solidFill>
                    <a:srgbClr val="CCFF66"/>
                  </a:solidFill>
                </a:rPr>
                <a:t>-time</a:t>
              </a:r>
            </a:p>
          </p:txBody>
        </p:sp>
        <p:sp>
          <p:nvSpPr>
            <p:cNvPr id="20" name="TextBox 19"/>
            <p:cNvSpPr txBox="1"/>
            <p:nvPr/>
          </p:nvSpPr>
          <p:spPr>
            <a:xfrm>
              <a:off x="6014598" y="5738946"/>
              <a:ext cx="2084225"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Undecidable</a:t>
              </a:r>
              <a:endParaRPr lang="en-US" sz="2400" b="1" spc="50" dirty="0" smtClean="0">
                <a:ln w="11430"/>
                <a:solidFill>
                  <a:srgbClr val="CCFF66"/>
                </a:solidFill>
              </a:endParaRPr>
            </a:p>
          </p:txBody>
        </p:sp>
      </p:grpSp>
      <p:sp>
        <p:nvSpPr>
          <p:cNvPr id="21" name="Right Arrow 20"/>
          <p:cNvSpPr/>
          <p:nvPr/>
        </p:nvSpPr>
        <p:spPr bwMode="auto">
          <a:xfrm rot="16200000">
            <a:off x="-799008" y="3446416"/>
            <a:ext cx="4502331" cy="50945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rot="16200000">
            <a:off x="-828747" y="3383172"/>
            <a:ext cx="292580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CCFF66"/>
                </a:solidFill>
              </a:rPr>
              <a:t>Do more with less</a:t>
            </a:r>
          </a:p>
        </p:txBody>
      </p:sp>
      <mc:AlternateContent xmlns:mc="http://schemas.openxmlformats.org/markup-compatibility/2006" xmlns:p14="http://schemas.microsoft.com/office/powerpoint/2010/main">
        <mc:Choice Requires="p14">
          <p:contentPart p14:bwMode="auto" r:id="rId3">
            <p14:nvContentPartPr>
              <p14:cNvPr id="149507" name="Ink 3"/>
              <p14:cNvContentPartPr>
                <a14:cpLocks xmlns:a14="http://schemas.microsoft.com/office/drawing/2010/main" noRot="1" noChangeAspect="1" noEditPoints="1" noChangeArrowheads="1" noChangeShapeType="1"/>
              </p14:cNvContentPartPr>
              <p14:nvPr/>
            </p14:nvContentPartPr>
            <p14:xfrm>
              <a:off x="0" y="1906588"/>
              <a:ext cx="2193925" cy="3319462"/>
            </p14:xfrm>
          </p:contentPart>
        </mc:Choice>
        <mc:Fallback xmlns="">
          <p:pic>
            <p:nvPicPr>
              <p:cNvPr id="149507" name="Ink 3"/>
              <p:cNvPicPr>
                <a:picLocks noRot="1" noChangeAspect="1" noEditPoints="1" noChangeArrowheads="1" noChangeShapeType="1"/>
              </p:cNvPicPr>
              <p:nvPr/>
            </p:nvPicPr>
            <p:blipFill>
              <a:blip r:embed="rId4"/>
              <a:stretch>
                <a:fillRect/>
              </a:stretch>
            </p:blipFill>
            <p:spPr>
              <a:xfrm>
                <a:off x="-38161" y="1868429"/>
                <a:ext cx="2270248" cy="33957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9509" name="Ink 5"/>
              <p14:cNvContentPartPr>
                <a14:cpLocks xmlns:a14="http://schemas.microsoft.com/office/drawing/2010/main" noRot="1" noChangeAspect="1" noEditPoints="1" noChangeArrowheads="1" noChangeShapeType="1"/>
              </p14:cNvContentPartPr>
              <p14:nvPr/>
            </p14:nvContentPartPr>
            <p14:xfrm>
              <a:off x="2038350" y="1344613"/>
              <a:ext cx="6478588" cy="4181475"/>
            </p14:xfrm>
          </p:contentPart>
        </mc:Choice>
        <mc:Fallback xmlns="">
          <p:pic>
            <p:nvPicPr>
              <p:cNvPr id="149509" name="Ink 5"/>
              <p:cNvPicPr>
                <a:picLocks noRot="1" noChangeAspect="1" noEditPoints="1" noChangeArrowheads="1" noChangeShapeType="1"/>
              </p:cNvPicPr>
              <p:nvPr/>
            </p:nvPicPr>
            <p:blipFill>
              <a:blip r:embed="rId6"/>
              <a:stretch>
                <a:fillRect/>
              </a:stretch>
            </p:blipFill>
            <p:spPr>
              <a:xfrm>
                <a:off x="2000190" y="1306452"/>
                <a:ext cx="6554908" cy="42577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9510" name="Ink 6"/>
              <p14:cNvContentPartPr>
                <a14:cpLocks xmlns:a14="http://schemas.microsoft.com/office/drawing/2010/main" noRot="1" noChangeAspect="1" noEditPoints="1" noChangeArrowheads="1" noChangeShapeType="1"/>
              </p14:cNvContentPartPr>
              <p14:nvPr/>
            </p14:nvContentPartPr>
            <p14:xfrm>
              <a:off x="5368925" y="2925763"/>
              <a:ext cx="849313" cy="731837"/>
            </p14:xfrm>
          </p:contentPart>
        </mc:Choice>
        <mc:Fallback xmlns="">
          <p:pic>
            <p:nvPicPr>
              <p:cNvPr id="149510" name="Ink 6"/>
              <p:cNvPicPr>
                <a:picLocks noRot="1" noChangeAspect="1" noEditPoints="1" noChangeArrowheads="1" noChangeShapeType="1"/>
              </p:cNvPicPr>
              <p:nvPr/>
            </p:nvPicPr>
            <p:blipFill>
              <a:blip r:embed="rId8"/>
              <a:stretch>
                <a:fillRect/>
              </a:stretch>
            </p:blipFill>
            <p:spPr>
              <a:xfrm>
                <a:off x="5330762" y="2887605"/>
                <a:ext cx="925640" cy="808153"/>
              </a:xfrm>
              <a:prstGeom prst="rect">
                <a:avLst/>
              </a:prstGeom>
            </p:spPr>
          </p:pic>
        </mc:Fallback>
      </mc:AlternateContent>
    </p:spTree>
    <p:extLst>
      <p:ext uri="{BB962C8B-B14F-4D97-AF65-F5344CB8AC3E}">
        <p14:creationId xmlns:p14="http://schemas.microsoft.com/office/powerpoint/2010/main" val="211608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5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352800"/>
            <a:ext cx="7690115" cy="750205"/>
          </a:xfrm>
        </p:spPr>
        <p:txBody>
          <a:bodyPr/>
          <a:lstStyle/>
          <a:p>
            <a:r>
              <a:rPr lang="en-US" dirty="0" smtClean="0"/>
              <a:t>What is SMT?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mc:AlternateContent xmlns:mc="http://schemas.openxmlformats.org/markup-compatibility/2006">
              <mc:Choice xmlns:v="urn:schemas-microsoft-com:vml" Requires="v">
                <p:oleObj spid="_x0000_s362974" name="Equation" r:id="rId4" imgW="3302000" imgH="203200" progId="Equation.3">
                  <p:embed/>
                </p:oleObj>
              </mc:Choice>
              <mc:Fallback>
                <p:oleObj name="Equation" r:id="rId4" imgW="33020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63" y="2227118"/>
                        <a:ext cx="8517665" cy="524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mc:AlternateContent xmlns:mc="http://schemas.openxmlformats.org/markup-compatibility/2006">
              <mc:Choice xmlns:v="urn:schemas-microsoft-com:vml" Requires="v">
                <p:oleObj spid="_x0000_s362975" name="Equation" r:id="rId6" imgW="2565360" imgH="431640" progId="Equation.DSMT4">
                  <p:embed/>
                </p:oleObj>
              </mc:Choice>
              <mc:Fallback>
                <p:oleObj name="Equation" r:id="rId6" imgW="2565360" imgH="431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029200"/>
                        <a:ext cx="54326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Domains from programs</a:t>
            </a:r>
            <a:endParaRPr lang="en-US" dirty="0"/>
          </a:p>
        </p:txBody>
      </p:sp>
      <p:sp>
        <p:nvSpPr>
          <p:cNvPr id="3" name="Content Placeholder 2"/>
          <p:cNvSpPr>
            <a:spLocks noGrp="1"/>
          </p:cNvSpPr>
          <p:nvPr>
            <p:ph idx="4294967295"/>
          </p:nvPr>
        </p:nvSpPr>
        <p:spPr>
          <a:xfrm>
            <a:off x="0" y="1412875"/>
            <a:ext cx="8382000" cy="5207000"/>
          </a:xfrm>
        </p:spPr>
        <p:txBody>
          <a:bodyPr/>
          <a:lstStyle/>
          <a:p>
            <a:r>
              <a:rPr lang="en-US" sz="2400" dirty="0" smtClean="0"/>
              <a:t>Bits and bytes</a:t>
            </a:r>
          </a:p>
          <a:p>
            <a:endParaRPr lang="en-US" sz="2400" dirty="0" smtClean="0"/>
          </a:p>
          <a:p>
            <a:r>
              <a:rPr lang="en-US" sz="2400" dirty="0" smtClean="0"/>
              <a:t>Numbers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mc:AlternateContent xmlns:mc="http://schemas.openxmlformats.org/markup-compatibility/2006">
              <mc:Choice xmlns:v="urn:schemas-microsoft-com:vml" Requires="v">
                <p:oleObj spid="_x0000_s653732" name="Equation" r:id="rId3" imgW="914400" imgH="183960" progId="Equation.DSMT4">
                  <p:embed/>
                </p:oleObj>
              </mc:Choice>
              <mc:Fallback>
                <p:oleObj name="Equation" r:id="rId3" imgW="914400" imgH="183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2222500"/>
                        <a:ext cx="914400" cy="18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mc:AlternateContent xmlns:mc="http://schemas.openxmlformats.org/markup-compatibility/2006">
              <mc:Choice xmlns:v="urn:schemas-microsoft-com:vml" Requires="v">
                <p:oleObj spid="_x0000_s653733" name="Equation" r:id="rId5" imgW="2311200" imgH="2933640" progId="Equation.DSMT4">
                  <p:embed/>
                </p:oleObj>
              </mc:Choice>
              <mc:Fallback>
                <p:oleObj name="Equation" r:id="rId5" imgW="2311200" imgH="2933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2332" y="1398605"/>
                        <a:ext cx="5292725"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61388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3739485"/>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a:t>
            </a:r>
            <a:r>
              <a:rPr lang="en-US" sz="4000" dirty="0" err="1" smtClean="0"/>
              <a:t>Pex</a:t>
            </a:r>
            <a:r>
              <a:rPr lang="en-US" sz="4000" dirty="0" smtClean="0"/>
              <a:t>, SAGE, Yogi, Vigilante</a:t>
            </a:r>
            <a:endParaRPr lang="en-US" dirty="0"/>
          </a:p>
        </p:txBody>
      </p:sp>
      <p:sp>
        <p:nvSpPr>
          <p:cNvPr id="4" name="Text Placeholder 3"/>
          <p:cNvSpPr>
            <a:spLocks noGrp="1"/>
          </p:cNvSpPr>
          <p:nvPr>
            <p:ph type="body" sz="quarter" idx="10"/>
          </p:nvPr>
        </p:nvSpPr>
        <p:spPr>
          <a:xfrm>
            <a:off x="1828800" y="1371600"/>
            <a:ext cx="7043208" cy="4154984"/>
          </a:xfrm>
        </p:spPr>
        <p:txBody>
          <a:bodyPr/>
          <a:lstStyle/>
          <a:p>
            <a:r>
              <a:rPr lang="en-US" dirty="0"/>
              <a:t>Dynamic Symbolic Execution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solidFill>
                  <a:schemeClr val="accent5">
                    <a:lumMod val="60000"/>
                    <a:lumOff val="40000"/>
                  </a:schemeClr>
                </a:solidFill>
              </a:rPr>
              <a:t>Dynamic Symbolic Execution</a:t>
            </a:r>
            <a:endParaRPr sz="4400" spc="-167" dirty="0">
              <a:solidFill>
                <a:schemeClr val="accent5">
                  <a:lumMod val="60000"/>
                  <a:lumOff val="40000"/>
                </a:schemeClr>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cstate="print"/>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a:t>
            </a:r>
            <a:r>
              <a:rPr lang="en-US" sz="1200" dirty="0" err="1" smtClean="0">
                <a:solidFill>
                  <a:srgbClr val="9C42E6"/>
                </a:solidFill>
                <a:latin typeface="Calibri" pitchFamily="34" charset="0"/>
              </a:rPr>
              <a:t>Tillmann</a:t>
            </a:r>
            <a:r>
              <a:rPr lang="en-US" sz="1200" dirty="0" smtClean="0">
                <a:solidFill>
                  <a:srgbClr val="9C42E6"/>
                </a:solidFill>
                <a:latin typeface="Calibri" pitchFamily="34" charset="0"/>
              </a:rPr>
              <a:t> Peli de Halleux (</a:t>
            </a:r>
            <a:r>
              <a:rPr lang="en-US" sz="1200" dirty="0" err="1" smtClean="0">
                <a:solidFill>
                  <a:srgbClr val="9C42E6"/>
                </a:solidFill>
                <a:latin typeface="Calibri" pitchFamily="34" charset="0"/>
              </a:rPr>
              <a:t>Pex</a:t>
            </a:r>
            <a:r>
              <a:rPr lang="en-US" sz="1200" dirty="0" smtClean="0">
                <a:solidFill>
                  <a:srgbClr val="9C42E6"/>
                </a:solidFill>
                <a:latin typeface="Calibri" pitchFamily="34" charset="0"/>
              </a:rPr>
              <a:t>), Patrice </a:t>
            </a:r>
            <a:r>
              <a:rPr lang="en-US" sz="1200" dirty="0" err="1" smtClean="0">
                <a:solidFill>
                  <a:srgbClr val="9C42E6"/>
                </a:solidFill>
                <a:latin typeface="Calibri" pitchFamily="34" charset="0"/>
              </a:rPr>
              <a:t>Godefroid</a:t>
            </a:r>
            <a:r>
              <a:rPr lang="en-US" sz="1200" dirty="0" smtClean="0">
                <a:solidFill>
                  <a:srgbClr val="9C42E6"/>
                </a:solidFill>
                <a:latin typeface="Calibri" pitchFamily="34" charset="0"/>
              </a:rPr>
              <a:t> (SAGE)</a:t>
            </a:r>
          </a:p>
          <a:p>
            <a:r>
              <a:rPr lang="en-US" sz="1200" dirty="0" err="1" smtClean="0">
                <a:solidFill>
                  <a:srgbClr val="9C42E6"/>
                </a:solidFill>
                <a:latin typeface="Calibri" pitchFamily="34" charset="0"/>
              </a:rPr>
              <a:t>Aditya</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Sriram Rajamani (Yogi),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 (Vigilante)</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cstate="print"/>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cstate="print"/>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cstate="print"/>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cstate="print"/>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cstate="print"/>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
        <p:nvSpPr>
          <p:cNvPr id="38" name="TextBox 37"/>
          <p:cNvSpPr txBox="1"/>
          <p:nvPr/>
        </p:nvSpPr>
        <p:spPr>
          <a:xfrm>
            <a:off x="7013271" y="5237702"/>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dirty="0" smtClean="0"/>
              <a:t>Test-case generation with SAGE</a:t>
            </a:r>
            <a:br>
              <a:rPr lang="en-US" sz="4000" dirty="0" smtClean="0"/>
            </a:br>
            <a:r>
              <a:rPr lang="en-US" sz="4000" dirty="0" smtClean="0"/>
              <a:t>for exploring </a:t>
            </a:r>
            <a:r>
              <a:rPr lang="en-US" sz="4000" b="1" u="sng" dirty="0" smtClean="0"/>
              <a:t>x86</a:t>
            </a:r>
            <a:r>
              <a:rPr lang="en-US" sz="4000" dirty="0" smtClean="0"/>
              <a:t> binaries</a:t>
            </a:r>
            <a:endParaRPr lang="en-US" sz="4000" dirty="0"/>
          </a:p>
        </p:txBody>
      </p:sp>
      <p:sp>
        <p:nvSpPr>
          <p:cNvPr id="3" name="Content Placeholder 2"/>
          <p:cNvSpPr>
            <a:spLocks noGrp="1"/>
          </p:cNvSpPr>
          <p:nvPr>
            <p:ph idx="1"/>
          </p:nvPr>
        </p:nvSpPr>
        <p:spPr>
          <a:xfrm>
            <a:off x="274983" y="2023644"/>
            <a:ext cx="8382000" cy="4062651"/>
          </a:xfrm>
        </p:spPr>
        <p:txBody>
          <a:bodyPr/>
          <a:lstStyle/>
          <a:p>
            <a:pPr eaLnBrk="1" hangingPunct="1">
              <a:buFontTx/>
              <a:buNone/>
            </a:pPr>
            <a:r>
              <a:rPr lang="en-US" dirty="0" smtClean="0"/>
              <a:t>Internal user: “WEX Security team”</a:t>
            </a:r>
          </a:p>
          <a:p>
            <a:pPr eaLnBrk="1" hangingPunct="1">
              <a:buFont typeface="Arial" pitchFamily="34" charset="0"/>
              <a:buChar char="•"/>
            </a:pPr>
            <a:r>
              <a:rPr lang="en-US" dirty="0" smtClean="0"/>
              <a:t>Use 100s of dedicated machines 24/7 for months</a:t>
            </a:r>
          </a:p>
          <a:p>
            <a:pPr eaLnBrk="1" hangingPunct="1">
              <a:buFont typeface="Arial" pitchFamily="34" charset="0"/>
              <a:buChar char="•"/>
            </a:pPr>
            <a:r>
              <a:rPr lang="en-US" dirty="0" smtClean="0"/>
              <a:t>Apps</a:t>
            </a:r>
            <a:r>
              <a:rPr lang="en-US" dirty="0"/>
              <a:t>: image processors, media players, file decoders</a:t>
            </a:r>
            <a:r>
              <a:rPr lang="en-US" dirty="0" smtClean="0"/>
              <a:t>,…</a:t>
            </a:r>
          </a:p>
          <a:p>
            <a:pPr eaLnBrk="1" hangingPunct="1">
              <a:buFont typeface="Arial" pitchFamily="34" charset="0"/>
              <a:buChar char="•"/>
            </a:pPr>
            <a:r>
              <a:rPr lang="en-US" dirty="0" smtClean="0"/>
              <a:t>Bugs</a:t>
            </a:r>
            <a:r>
              <a:rPr lang="en-US" dirty="0"/>
              <a:t>: </a:t>
            </a:r>
            <a:r>
              <a:rPr lang="en-US" dirty="0" smtClean="0"/>
              <a:t>Write/read A/</a:t>
            </a:r>
            <a:r>
              <a:rPr lang="en-US" dirty="0" err="1" smtClean="0"/>
              <a:t>Vs</a:t>
            </a:r>
            <a:r>
              <a:rPr lang="en-US" dirty="0"/>
              <a:t>, </a:t>
            </a:r>
            <a:r>
              <a:rPr lang="en-US" dirty="0" smtClean="0"/>
              <a:t>Crash,…</a:t>
            </a:r>
          </a:p>
          <a:p>
            <a:pPr eaLnBrk="1" hangingPunct="1">
              <a:buFont typeface="Arial" pitchFamily="34" charset="0"/>
              <a:buChar char="•"/>
            </a:pPr>
            <a:r>
              <a:rPr lang="en-US" dirty="0" smtClean="0"/>
              <a:t>Uncovered bugs not possible</a:t>
            </a:r>
            <a:br>
              <a:rPr lang="en-US" dirty="0" smtClean="0"/>
            </a:br>
            <a:r>
              <a:rPr lang="en-US" dirty="0" smtClean="0"/>
              <a:t>with “black-box” methods.</a:t>
            </a:r>
          </a:p>
        </p:txBody>
      </p:sp>
      <p:pic>
        <p:nvPicPr>
          <p:cNvPr id="4" name="Picture 3" descr="image.jpg"/>
          <p:cNvPicPr>
            <a:picLocks noChangeAspect="1"/>
          </p:cNvPicPr>
          <p:nvPr/>
        </p:nvPicPr>
        <p:blipFill>
          <a:blip r:embed="rId2" cstate="print">
            <a:extLst/>
          </a:blip>
          <a:srcRect/>
          <a:stretch>
            <a:fillRect/>
          </a:stretch>
        </p:blipFill>
        <p:spPr bwMode="auto">
          <a:xfrm>
            <a:off x="6303308" y="4585446"/>
            <a:ext cx="2840691" cy="2272553"/>
          </a:xfrm>
          <a:prstGeom prst="rect">
            <a:avLst/>
          </a:prstGeom>
          <a:extLst/>
        </p:spPr>
      </p:pic>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ABCDE: </a:t>
            </a:r>
            <a:r>
              <a:rPr lang="en-US" sz="2800" dirty="0" smtClean="0"/>
              <a:t>Application Beneficiary Challenge Direction Enabler</a:t>
            </a:r>
            <a:endParaRPr lang="en-US" sz="2800" dirty="0"/>
          </a:p>
        </p:txBody>
      </p:sp>
      <p:sp>
        <p:nvSpPr>
          <p:cNvPr id="12" name="TextBox 11"/>
          <p:cNvSpPr txBox="1"/>
          <p:nvPr/>
        </p:nvSpPr>
        <p:spPr>
          <a:xfrm>
            <a:off x="2918879" y="5341203"/>
            <a:ext cx="2878930" cy="830997"/>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Using Template</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models</a:t>
            </a:r>
          </a:p>
        </p:txBody>
      </p:sp>
      <p:sp>
        <p:nvSpPr>
          <p:cNvPr id="5" name="Right Arrow 4"/>
          <p:cNvSpPr/>
          <p:nvPr/>
        </p:nvSpPr>
        <p:spPr bwMode="auto">
          <a:xfrm>
            <a:off x="2667000" y="3916882"/>
            <a:ext cx="3429000" cy="5289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087107" y="3191613"/>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252556" y="2868447"/>
            <a:ext cx="2414444"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Application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Down Arrow 15"/>
          <p:cNvSpPr/>
          <p:nvPr/>
        </p:nvSpPr>
        <p:spPr bwMode="auto">
          <a:xfrm>
            <a:off x="4087107" y="4399434"/>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6875521" y="2926281"/>
            <a:ext cx="196079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953186" y="2124575"/>
            <a:ext cx="2810321"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Finite model </a:t>
            </a:r>
          </a:p>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generation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660022" y="3511057"/>
            <a:ext cx="1903085" cy="138499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Dynamic </a:t>
            </a:r>
          </a:p>
          <a:p>
            <a:pPr algn="ctr"/>
            <a:r>
              <a:rPr lang="en-US" sz="2800" b="1" cap="none" spc="0" dirty="0" smtClean="0">
                <a:ln/>
                <a:solidFill>
                  <a:schemeClr val="accent3"/>
                </a:solidFill>
                <a:effectLst/>
              </a:rPr>
              <a:t>Symbolic </a:t>
            </a:r>
          </a:p>
          <a:p>
            <a:pPr algn="ctr"/>
            <a:r>
              <a:rPr lang="en-US" sz="2800" b="1" cap="none" spc="0" dirty="0" smtClean="0">
                <a:ln/>
                <a:solidFill>
                  <a:schemeClr val="accent3"/>
                </a:solidFill>
                <a:effectLst/>
              </a:rPr>
              <a:t>Execution</a:t>
            </a:r>
            <a:endParaRPr lang="en-US" sz="2800" b="1" cap="none" spc="0" dirty="0">
              <a:ln/>
              <a:solidFill>
                <a:schemeClr val="accent3"/>
              </a:solidFill>
              <a:effectLst/>
            </a:endParaRPr>
          </a:p>
        </p:txBody>
      </p:sp>
      <p:sp>
        <p:nvSpPr>
          <p:cNvPr id="14" name="Rectangle 13"/>
          <p:cNvSpPr/>
          <p:nvPr/>
        </p:nvSpPr>
        <p:spPr>
          <a:xfrm>
            <a:off x="6172200" y="3572375"/>
            <a:ext cx="3106941"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Model-guided </a:t>
            </a:r>
          </a:p>
          <a:p>
            <a:pPr algn="ctr"/>
            <a:r>
              <a:rPr lang="en-US" sz="2400" b="1" cap="none" spc="0" dirty="0" smtClean="0">
                <a:ln/>
                <a:solidFill>
                  <a:schemeClr val="accent3"/>
                </a:solidFill>
                <a:effectLst/>
              </a:rPr>
              <a:t>Dynamic </a:t>
            </a:r>
          </a:p>
          <a:p>
            <a:pPr algn="ctr"/>
            <a:r>
              <a:rPr lang="en-US" sz="2400" b="1" cap="none" spc="0" dirty="0" smtClean="0">
                <a:ln/>
                <a:solidFill>
                  <a:schemeClr val="accent3"/>
                </a:solidFill>
                <a:effectLst/>
              </a:rPr>
              <a:t>Symbolic Execution</a:t>
            </a:r>
            <a:endParaRPr lang="en-US" sz="2400" b="1" cap="none" spc="0" dirty="0">
              <a:ln/>
              <a:solidFill>
                <a:schemeClr val="accent3"/>
              </a:solidFill>
              <a:effectLst/>
            </a:endParaRPr>
          </a:p>
        </p:txBody>
      </p:sp>
      <p:sp>
        <p:nvSpPr>
          <p:cNvPr id="22" name="Rectangle 21"/>
          <p:cNvSpPr/>
          <p:nvPr/>
        </p:nvSpPr>
        <p:spPr>
          <a:xfrm>
            <a:off x="3471565" y="1504985"/>
            <a:ext cx="168828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Enabler</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5" name="Rectangle 14"/>
          <p:cNvSpPr/>
          <p:nvPr/>
        </p:nvSpPr>
        <p:spPr>
          <a:xfrm>
            <a:off x="3420667" y="6248400"/>
            <a:ext cx="21419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Challenge</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8" name="Picture 17" descr="PexWeb.png"/>
          <p:cNvPicPr>
            <a:picLocks noChangeAspect="1"/>
          </p:cNvPicPr>
          <p:nvPr/>
        </p:nvPicPr>
        <p:blipFill>
          <a:blip r:embed="rId2" cstate="print"/>
          <a:stretch>
            <a:fillRect/>
          </a:stretch>
        </p:blipFill>
        <p:spPr>
          <a:xfrm>
            <a:off x="6420866" y="5802173"/>
            <a:ext cx="1320095" cy="740053"/>
          </a:xfrm>
          <a:prstGeom prst="rect">
            <a:avLst/>
          </a:prstGeom>
        </p:spPr>
      </p:pic>
      <p:sp>
        <p:nvSpPr>
          <p:cNvPr id="19" name="Rectangle 18"/>
          <p:cNvSpPr/>
          <p:nvPr/>
        </p:nvSpPr>
        <p:spPr>
          <a:xfrm>
            <a:off x="6378489" y="5171663"/>
            <a:ext cx="239360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Beneficiary</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0" name="TextBox 19"/>
          <p:cNvSpPr txBox="1"/>
          <p:nvPr/>
        </p:nvSpPr>
        <p:spPr>
          <a:xfrm>
            <a:off x="7855918" y="591059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ext uri="{BB962C8B-B14F-4D97-AF65-F5344CB8AC3E}">
        <p14:creationId xmlns:p14="http://schemas.microsoft.com/office/powerpoint/2010/main" val="3780549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90115" cy="750205"/>
          </a:xfrm>
        </p:spPr>
        <p:txBody>
          <a:bodyPr/>
          <a:lstStyle/>
          <a:p>
            <a:r>
              <a:rPr lang="en-US" dirty="0" smtClean="0"/>
              <a:t>Application:</a:t>
            </a:r>
            <a:endParaRPr lang="en-US" dirty="0"/>
          </a:p>
        </p:txBody>
      </p:sp>
      <p:sp>
        <p:nvSpPr>
          <p:cNvPr id="3" name="Subtitle 2"/>
          <p:cNvSpPr>
            <a:spLocks noGrp="1"/>
          </p:cNvSpPr>
          <p:nvPr>
            <p:ph type="subTitle" idx="1"/>
          </p:nvPr>
        </p:nvSpPr>
        <p:spPr>
          <a:xfrm>
            <a:off x="1752600" y="6082302"/>
            <a:ext cx="6705600" cy="470898"/>
          </a:xfrm>
        </p:spPr>
        <p:txBody>
          <a:bodyPr/>
          <a:lstStyle/>
          <a:p>
            <a:r>
              <a:rPr lang="en-US" dirty="0" err="1" smtClean="0"/>
              <a:t>PREfix</a:t>
            </a:r>
            <a:r>
              <a:rPr lang="en-US" dirty="0" smtClean="0"/>
              <a:t>    [Moy, B., Sielaff 2010]</a:t>
            </a:r>
            <a:endParaRPr lang="en-US" dirty="0"/>
          </a:p>
        </p:txBody>
      </p:sp>
      <p:sp>
        <p:nvSpPr>
          <p:cNvPr id="4" name="Text Placeholder 3"/>
          <p:cNvSpPr>
            <a:spLocks noGrp="1"/>
          </p:cNvSpPr>
          <p:nvPr>
            <p:ph type="body" sz="quarter" idx="10"/>
          </p:nvPr>
        </p:nvSpPr>
        <p:spPr>
          <a:xfrm>
            <a:off x="381000" y="3041809"/>
            <a:ext cx="8412427" cy="2215991"/>
          </a:xfrm>
        </p:spPr>
        <p:txBody>
          <a:bodyPr/>
          <a:lstStyle/>
          <a:p>
            <a:r>
              <a:rPr lang="en-US" sz="7200" dirty="0" smtClean="0"/>
              <a:t>Bit-precise Scalable</a:t>
            </a:r>
          </a:p>
          <a:p>
            <a:r>
              <a:rPr lang="en-US" sz="7200" dirty="0" smtClean="0"/>
              <a:t>Static Analysis</a:t>
            </a:r>
            <a:endParaRPr lang="en-US" sz="7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7391400" y="533400"/>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3(INT_MAX+1)/4 +</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8305800" y="5943600"/>
            <a:ext cx="628650" cy="838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a:xfrm>
            <a:off x="341243" y="1626983"/>
            <a:ext cx="8382000" cy="5544595"/>
          </a:xfrm>
        </p:spPr>
        <p:txBody>
          <a:bodyPr/>
          <a:lstStyle/>
          <a:p>
            <a:r>
              <a:rPr lang="en-US" dirty="0" smtClean="0"/>
              <a:t>Using Decision Engines for Software @ </a:t>
            </a:r>
            <a:r>
              <a:rPr lang="en-US" dirty="0"/>
              <a:t>M</a:t>
            </a:r>
            <a:r>
              <a:rPr lang="en-US" dirty="0" smtClean="0"/>
              <a:t>icrosoft.</a:t>
            </a:r>
          </a:p>
          <a:p>
            <a:pPr lvl="1"/>
            <a:r>
              <a:rPr lang="en-US" dirty="0" smtClean="0"/>
              <a:t>Dynamic Symbolic Execution</a:t>
            </a:r>
          </a:p>
          <a:p>
            <a:pPr lvl="1"/>
            <a:r>
              <a:rPr lang="en-US" dirty="0" smtClean="0"/>
              <a:t>Bit-precise Scalable Static Analysis</a:t>
            </a:r>
          </a:p>
          <a:p>
            <a:pPr lvl="1"/>
            <a:r>
              <a:rPr lang="en-US" dirty="0" smtClean="0"/>
              <a:t>and several others</a:t>
            </a:r>
          </a:p>
          <a:p>
            <a:pPr>
              <a:buNone/>
            </a:pPr>
            <a:endParaRPr lang="en-US" dirty="0" smtClean="0"/>
          </a:p>
          <a:p>
            <a:r>
              <a:rPr lang="en-US" dirty="0" smtClean="0"/>
              <a:t>What is Important for Decision Engines</a:t>
            </a:r>
          </a:p>
          <a:p>
            <a:pPr lvl="1"/>
            <a:r>
              <a:rPr lang="en-US" dirty="0" smtClean="0"/>
              <a:t>The sweet spot for SMT solvers</a:t>
            </a:r>
          </a:p>
          <a:p>
            <a:pPr lvl="1"/>
            <a:r>
              <a:rPr lang="en-US" dirty="0" smtClean="0"/>
              <a:t>Shameless, blatant propaganda for the SMT solver Z3</a:t>
            </a:r>
          </a:p>
          <a:p>
            <a:endParaRPr lang="en-US" dirty="0" smtClean="0"/>
          </a:p>
        </p:txBody>
      </p:sp>
      <p:pic>
        <p:nvPicPr>
          <p:cNvPr id="4" name="Picture 3" descr="z3.png"/>
          <p:cNvPicPr>
            <a:picLocks noChangeAspect="1"/>
          </p:cNvPicPr>
          <p:nvPr/>
        </p:nvPicPr>
        <p:blipFill>
          <a:blip r:embed="rId2" cstate="print"/>
          <a:stretch>
            <a:fillRect/>
          </a:stretch>
        </p:blipFill>
        <p:spPr>
          <a:xfrm>
            <a:off x="2179983" y="6232297"/>
            <a:ext cx="1082092" cy="625703"/>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4" name="Subtitle 2"/>
          <p:cNvSpPr>
            <a:spLocks noGrp="1"/>
          </p:cNvSpPr>
          <p:nvPr>
            <p:ph type="subTitle" idx="4294967295"/>
          </p:nvPr>
        </p:nvSpPr>
        <p:spPr>
          <a:xfrm>
            <a:off x="152400" y="1524000"/>
            <a:ext cx="3733800" cy="4191000"/>
          </a:xfrm>
          <a:ln w="19050">
            <a:solidFill>
              <a:srgbClr val="0070C0"/>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sp>
        <p:nvSpPr>
          <p:cNvPr id="8" name="Subtitle 2"/>
          <p:cNvSpPr txBox="1">
            <a:spLocks/>
          </p:cNvSpPr>
          <p:nvPr/>
        </p:nvSpPr>
        <p:spPr>
          <a:xfrm>
            <a:off x="4191000" y="3962400"/>
            <a:ext cx="2895600" cy="9906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path for function </a:t>
            </a:r>
            <a:r>
              <a:rPr lang="en-US" sz="1000" u="sng" dirty="0" err="1" smtClean="0">
                <a:solidFill>
                  <a:schemeClr val="accent3">
                    <a:lumMod val="50000"/>
                  </a:schemeClr>
                </a:solidFill>
              </a:rPr>
              <a:t>get_name</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guards: size == 0</a:t>
            </a:r>
          </a:p>
          <a:p>
            <a:pPr lvl="0">
              <a:spcBef>
                <a:spcPct val="20000"/>
              </a:spcBef>
            </a:pPr>
            <a:r>
              <a:rPr lang="en-US" sz="1000" dirty="0" smtClean="0">
                <a:solidFill>
                  <a:schemeClr val="accent3">
                    <a:lumMod val="50000"/>
                  </a:schemeClr>
                </a:solidFill>
              </a:rPr>
              <a:t>    constraints:</a:t>
            </a:r>
          </a:p>
          <a:p>
            <a:pPr lvl="0">
              <a:spcBef>
                <a:spcPct val="20000"/>
              </a:spcBef>
            </a:pPr>
            <a:r>
              <a:rPr lang="en-US" sz="1000" dirty="0" smtClean="0">
                <a:solidFill>
                  <a:schemeClr val="accent3">
                    <a:lumMod val="50000"/>
                  </a:schemeClr>
                </a:solidFill>
              </a:rPr>
              <a:t>    facts: init(</a:t>
            </a:r>
            <a:r>
              <a:rPr lang="en-US" sz="1000" dirty="0" err="1" smtClean="0">
                <a:solidFill>
                  <a:schemeClr val="accent3">
                    <a:lumMod val="50000"/>
                  </a:schemeClr>
                </a:solidFill>
              </a:rPr>
              <a:t>dst</a:t>
            </a:r>
            <a:r>
              <a:rPr lang="en-US" sz="1000" dirty="0" smtClean="0">
                <a:solidFill>
                  <a:schemeClr val="accent3">
                    <a:lumMod val="50000"/>
                  </a:schemeClr>
                </a:solidFill>
              </a:rPr>
              <a:t>); init(size); status == 0</a:t>
            </a: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
        <p:nvSpPr>
          <p:cNvPr id="12" name="TextBox 11"/>
          <p:cNvSpPr txBox="1"/>
          <p:nvPr/>
        </p:nvSpPr>
        <p:spPr>
          <a:xfrm>
            <a:off x="7315200" y="4114800"/>
            <a:ext cx="110902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paths</a:t>
            </a:r>
            <a:endParaRPr lang="en-US" sz="3200" dirty="0">
              <a:solidFill>
                <a:schemeClr val="bg1"/>
              </a:solidFill>
            </a:endParaRPr>
          </a:p>
        </p:txBody>
      </p:sp>
      <p:cxnSp>
        <p:nvCxnSpPr>
          <p:cNvPr id="17" name="Straight Arrow Connector 16"/>
          <p:cNvCxnSpPr>
            <a:stCxn id="6" idx="1"/>
          </p:cNvCxnSpPr>
          <p:nvPr/>
        </p:nvCxnSpPr>
        <p:spPr>
          <a:xfrm rot="10800000" flipV="1">
            <a:off x="2209800" y="2667000"/>
            <a:ext cx="1981200" cy="1676400"/>
          </a:xfrm>
          <a:prstGeom prst="straightConnector1">
            <a:avLst/>
          </a:prstGeom>
          <a:ln>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2438400" y="4267200"/>
            <a:ext cx="1905000" cy="76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1524000" y="5105400"/>
            <a:ext cx="35814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5181600" y="5715000"/>
            <a:ext cx="1694888" cy="584775"/>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dirty="0" smtClean="0">
                <a:solidFill>
                  <a:schemeClr val="bg1"/>
                </a:solidFill>
              </a:rPr>
              <a:t>warnings</a:t>
            </a:r>
            <a:endParaRPr lang="en-US" sz="3200" dirty="0">
              <a:solidFill>
                <a:schemeClr val="bg1"/>
              </a:solidFill>
            </a:endParaRPr>
          </a:p>
        </p:txBody>
      </p:sp>
      <p:sp>
        <p:nvSpPr>
          <p:cNvPr id="20" name="Subtitle 2"/>
          <p:cNvSpPr txBox="1">
            <a:spLocks/>
          </p:cNvSpPr>
          <p:nvPr/>
        </p:nvSpPr>
        <p:spPr>
          <a:xfrm>
            <a:off x="4191000" y="5105400"/>
            <a:ext cx="2895600" cy="5334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pre-condition for function </a:t>
            </a:r>
            <a:r>
              <a:rPr lang="en-US" sz="1000" u="sng" dirty="0" err="1" smtClean="0">
                <a:solidFill>
                  <a:schemeClr val="accent3">
                    <a:lumMod val="50000"/>
                  </a:schemeClr>
                </a:solidFill>
              </a:rPr>
              <a:t>strcpy</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init(</a:t>
            </a:r>
            <a:r>
              <a:rPr lang="en-US" sz="1000" dirty="0" err="1" smtClean="0">
                <a:solidFill>
                  <a:schemeClr val="accent3">
                    <a:lumMod val="50000"/>
                  </a:schemeClr>
                </a:solidFill>
              </a:rPr>
              <a:t>dst</a:t>
            </a:r>
            <a:r>
              <a:rPr lang="en-US" sz="1000" dirty="0" smtClean="0">
                <a:solidFill>
                  <a:schemeClr val="accent3">
                    <a:lumMod val="50000"/>
                  </a:schemeClr>
                </a:solidFill>
              </a:rPr>
              <a:t>) and valid(name)</a:t>
            </a:r>
          </a:p>
        </p:txBody>
      </p:sp>
      <p:sp>
        <p:nvSpPr>
          <p:cNvPr id="19" name="Cloud Callout 18"/>
          <p:cNvSpPr/>
          <p:nvPr/>
        </p:nvSpPr>
        <p:spPr bwMode="auto">
          <a:xfrm>
            <a:off x="6172200" y="3048000"/>
            <a:ext cx="2743200" cy="1676400"/>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Can </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Pre-condition be</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violated?</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Callout 17"/>
          <p:cNvSpPr/>
          <p:nvPr/>
        </p:nvSpPr>
        <p:spPr bwMode="auto">
          <a:xfrm>
            <a:off x="7315200" y="4953000"/>
            <a:ext cx="1828800" cy="16002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Yes: name is not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initialized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40" grpId="0" animBg="1"/>
      <p:bldP spid="20" grpId="0" animBg="1"/>
      <p:bldP spid="19"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21</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3" name="Subtitle 2"/>
          <p:cNvSpPr>
            <a:spLocks noGrp="1"/>
          </p:cNvSpPr>
          <p:nvPr>
            <p:ph type="subTitle" idx="4294967295"/>
          </p:nvPr>
        </p:nvSpPr>
        <p:spPr>
          <a:xfrm>
            <a:off x="1066800" y="2667000"/>
            <a:ext cx="8077200" cy="2895600"/>
          </a:xfrm>
        </p:spPr>
        <p:txBody>
          <a:bodyPr>
            <a:noAutofit/>
          </a:bodyPr>
          <a:lstStyle/>
          <a:p>
            <a:pPr algn="l">
              <a:buNone/>
            </a:pPr>
            <a:r>
              <a:rPr lang="en-US" sz="2000" dirty="0" err="1" smtClean="0">
                <a:solidFill>
                  <a:schemeClr val="bg1"/>
                </a:solidFill>
              </a:rPr>
              <a:t>iElement</a:t>
            </a:r>
            <a:r>
              <a:rPr lang="en-US" sz="2000" dirty="0" smtClean="0">
                <a:solidFill>
                  <a:schemeClr val="bg1"/>
                </a:solidFill>
              </a:rPr>
              <a:t> = </a:t>
            </a:r>
            <a:r>
              <a:rPr lang="en-US" sz="2000" dirty="0" err="1" smtClean="0">
                <a:solidFill>
                  <a:schemeClr val="bg1"/>
                </a:solidFill>
              </a:rPr>
              <a:t>m_nSize</a:t>
            </a:r>
            <a:r>
              <a:rPr lang="en-US" sz="2000" dirty="0" smtClean="0">
                <a:solidFill>
                  <a:schemeClr val="bg1"/>
                </a:solidFill>
              </a:rPr>
              <a:t>;</a:t>
            </a:r>
          </a:p>
          <a:p>
            <a:pPr algn="l">
              <a:buNone/>
            </a:pP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iElement</a:t>
            </a:r>
            <a:r>
              <a:rPr lang="en-US" sz="2000" dirty="0" smtClean="0">
                <a:solidFill>
                  <a:schemeClr val="bg1"/>
                </a:solidFill>
              </a:rPr>
              <a:t> &gt;= </a:t>
            </a:r>
            <a:r>
              <a:rPr lang="en-US" sz="2000" dirty="0" err="1" smtClean="0">
                <a:solidFill>
                  <a:schemeClr val="bg1"/>
                </a:solidFill>
              </a:rPr>
              <a:t>m_nMaxSize</a:t>
            </a:r>
            <a:r>
              <a:rPr lang="en-US" sz="2000" dirty="0" smtClean="0">
                <a:solidFill>
                  <a:schemeClr val="bg1"/>
                </a:solidFill>
              </a:rPr>
              <a:t> )</a:t>
            </a:r>
          </a:p>
          <a:p>
            <a:pPr algn="l">
              <a:buNone/>
            </a:pPr>
            <a:r>
              <a:rPr lang="en-US" sz="2000" dirty="0" smtClean="0">
                <a:solidFill>
                  <a:schemeClr val="bg1"/>
                </a:solidFill>
              </a:rPr>
              <a:t>{</a:t>
            </a:r>
          </a:p>
          <a:p>
            <a:pPr algn="l">
              <a:buNone/>
            </a:pPr>
            <a:r>
              <a:rPr lang="en-US" sz="2000" dirty="0">
                <a:solidFill>
                  <a:schemeClr val="bg1"/>
                </a:solidFill>
              </a:rPr>
              <a:t>	</a:t>
            </a:r>
            <a:r>
              <a:rPr lang="en-US" sz="2000" b="1" dirty="0" err="1" smtClean="0">
                <a:solidFill>
                  <a:schemeClr val="bg1"/>
                </a:solidFill>
              </a:rPr>
              <a:t>bool</a:t>
            </a:r>
            <a:r>
              <a:rPr lang="en-US" sz="2000" dirty="0" smtClean="0">
                <a:solidFill>
                  <a:schemeClr val="bg1"/>
                </a:solidFill>
              </a:rPr>
              <a:t> </a:t>
            </a:r>
            <a:r>
              <a:rPr lang="en-US" sz="2000" dirty="0" err="1" smtClean="0">
                <a:solidFill>
                  <a:schemeClr val="bg1"/>
                </a:solidFill>
              </a:rPr>
              <a:t>bSuccess</a:t>
            </a:r>
            <a:r>
              <a:rPr lang="en-US" sz="2000" dirty="0" smtClean="0">
                <a:solidFill>
                  <a:schemeClr val="bg1"/>
                </a:solidFill>
              </a:rPr>
              <a:t> = </a:t>
            </a:r>
            <a:r>
              <a:rPr lang="en-US" sz="2000" dirty="0" err="1" smtClean="0">
                <a:solidFill>
                  <a:schemeClr val="bg1"/>
                </a:solidFill>
              </a:rPr>
              <a:t>GrowBuffer</a:t>
            </a:r>
            <a:r>
              <a:rPr lang="en-US" sz="2000" dirty="0" smtClean="0">
                <a:solidFill>
                  <a:schemeClr val="bg1"/>
                </a:solidFill>
              </a:rPr>
              <a:t>( iElement+1 );</a:t>
            </a:r>
          </a:p>
          <a:p>
            <a:pPr algn="l">
              <a:buNone/>
            </a:pPr>
            <a:r>
              <a:rPr lang="en-US" sz="2000" dirty="0">
                <a:solidFill>
                  <a:schemeClr val="bg1"/>
                </a:solidFill>
              </a:rPr>
              <a:t>	</a:t>
            </a:r>
            <a:r>
              <a:rPr lang="en-US" sz="2000" dirty="0" smtClean="0">
                <a:solidFill>
                  <a:schemeClr val="bg1"/>
                </a:solidFill>
              </a:rPr>
              <a:t>…</a:t>
            </a:r>
          </a:p>
          <a:p>
            <a:pPr algn="l">
              <a:buNone/>
            </a:pPr>
            <a:r>
              <a:rPr lang="en-US" sz="2000" dirty="0" smtClean="0">
                <a:solidFill>
                  <a:schemeClr val="bg1"/>
                </a:solidFill>
              </a:rPr>
              <a:t>}</a:t>
            </a:r>
          </a:p>
          <a:p>
            <a:pPr algn="l">
              <a:buNone/>
            </a:pPr>
            <a:r>
              <a:rPr lang="en-US" sz="2000" dirty="0" smtClean="0">
                <a:solidFill>
                  <a:schemeClr val="bg1"/>
                </a:solidFill>
              </a:rPr>
              <a:t>::new( </a:t>
            </a:r>
            <a:r>
              <a:rPr lang="en-US" sz="2000" dirty="0" err="1" smtClean="0">
                <a:solidFill>
                  <a:schemeClr val="bg1"/>
                </a:solidFill>
              </a:rPr>
              <a:t>m_pData+iElement</a:t>
            </a:r>
            <a:r>
              <a:rPr lang="en-US" sz="2000" dirty="0" smtClean="0">
                <a:solidFill>
                  <a:schemeClr val="bg1"/>
                </a:solidFill>
              </a:rPr>
              <a:t> ) E( element );</a:t>
            </a:r>
          </a:p>
          <a:p>
            <a:pPr algn="l">
              <a:buNone/>
            </a:pPr>
            <a:r>
              <a:rPr lang="en-US" sz="2000" dirty="0" err="1" smtClean="0">
                <a:solidFill>
                  <a:schemeClr val="bg1"/>
                </a:solidFill>
              </a:rPr>
              <a:t>m_nSize</a:t>
            </a:r>
            <a:r>
              <a:rPr lang="en-US" sz="2000" dirty="0" smtClean="0">
                <a:solidFill>
                  <a:schemeClr val="bg1"/>
                </a:solidFill>
              </a:rPr>
              <a:t>++;</a:t>
            </a:r>
          </a:p>
        </p:txBody>
      </p:sp>
      <p:sp>
        <p:nvSpPr>
          <p:cNvPr id="2" name="Title 1"/>
          <p:cNvSpPr>
            <a:spLocks noGrp="1"/>
          </p:cNvSpPr>
          <p:nvPr>
            <p:ph type="ctrTitle" idx="4294967295"/>
          </p:nvPr>
        </p:nvSpPr>
        <p:spPr>
          <a:xfrm>
            <a:off x="990600" y="152400"/>
            <a:ext cx="6858000" cy="762000"/>
          </a:xfrm>
        </p:spPr>
        <p:txBody>
          <a:bodyPr>
            <a:normAutofit/>
          </a:bodyPr>
          <a:lstStyle/>
          <a:p>
            <a:r>
              <a:rPr lang="en-US" sz="4000" dirty="0" smtClean="0"/>
              <a:t>Overflow on unsigned addition</a:t>
            </a:r>
            <a:endParaRPr lang="en-US" sz="4000" dirty="0"/>
          </a:p>
        </p:txBody>
      </p:sp>
      <p:sp>
        <p:nvSpPr>
          <p:cNvPr id="5" name="Rectangular Callout 4"/>
          <p:cNvSpPr/>
          <p:nvPr/>
        </p:nvSpPr>
        <p:spPr>
          <a:xfrm>
            <a:off x="4267200" y="1447800"/>
            <a:ext cx="4419600" cy="914400"/>
          </a:xfrm>
          <a:prstGeom prst="wedgeRectCallout">
            <a:avLst>
              <a:gd name="adj1" fmla="val -58638"/>
              <a:gd name="adj2" fmla="val 1025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m_nSize</a:t>
            </a:r>
            <a:r>
              <a:rPr lang="en-US" dirty="0" smtClean="0"/>
              <a:t> == </a:t>
            </a:r>
            <a:r>
              <a:rPr lang="en-US" dirty="0" err="1" smtClean="0"/>
              <a:t>m_nMaxSize</a:t>
            </a:r>
            <a:r>
              <a:rPr lang="en-US" dirty="0" smtClean="0"/>
              <a:t> == UINT_MAX</a:t>
            </a:r>
            <a:endParaRPr lang="en-US" dirty="0"/>
          </a:p>
        </p:txBody>
      </p:sp>
      <p:sp>
        <p:nvSpPr>
          <p:cNvPr id="6" name="Explosion 1 5"/>
          <p:cNvSpPr/>
          <p:nvPr/>
        </p:nvSpPr>
        <p:spPr>
          <a:xfrm>
            <a:off x="3657600" y="4800600"/>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Write in unallocated memory</a:t>
            </a:r>
          </a:p>
        </p:txBody>
      </p:sp>
      <p:sp>
        <p:nvSpPr>
          <p:cNvPr id="9" name="Rectangular Callout 8"/>
          <p:cNvSpPr/>
          <p:nvPr/>
        </p:nvSpPr>
        <p:spPr>
          <a:xfrm>
            <a:off x="6553200" y="3200400"/>
            <a:ext cx="2057400" cy="609600"/>
          </a:xfrm>
          <a:prstGeom prst="wedgeRectCallout">
            <a:avLst>
              <a:gd name="adj1" fmla="val -66107"/>
              <a:gd name="adj2" fmla="val 53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iElement</a:t>
            </a:r>
            <a:r>
              <a:rPr lang="en-US" dirty="0" smtClean="0"/>
              <a:t> + 1 == 0</a:t>
            </a:r>
            <a:endParaRPr lang="en-US" dirty="0"/>
          </a:p>
        </p:txBody>
      </p:sp>
      <p:sp>
        <p:nvSpPr>
          <p:cNvPr id="13" name="Explosion 1 12"/>
          <p:cNvSpPr/>
          <p:nvPr/>
        </p:nvSpPr>
        <p:spPr>
          <a:xfrm>
            <a:off x="6172200" y="4495800"/>
            <a:ext cx="2971800" cy="22098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Code was written for address space &lt; 4GB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467600" cy="762000"/>
          </a:xfrm>
        </p:spPr>
        <p:txBody>
          <a:bodyPr>
            <a:normAutofit fontScale="90000"/>
          </a:bodyPr>
          <a:lstStyle/>
          <a:p>
            <a:r>
              <a:rPr lang="en-US" sz="3200" dirty="0" smtClean="0"/>
              <a:t> </a:t>
            </a:r>
            <a:r>
              <a:rPr lang="en-US" sz="4000" dirty="0" smtClean="0"/>
              <a:t>Using </a:t>
            </a:r>
            <a:r>
              <a:rPr lang="en-US" sz="4000" dirty="0"/>
              <a:t>an </a:t>
            </a:r>
            <a:r>
              <a:rPr lang="en-US" sz="4000" dirty="0" smtClean="0"/>
              <a:t>overflowed </a:t>
            </a:r>
            <a:r>
              <a:rPr lang="en-US" sz="4000" dirty="0"/>
              <a:t>value as </a:t>
            </a:r>
            <a:r>
              <a:rPr lang="en-US" sz="4000" dirty="0" smtClean="0"/>
              <a:t>allocation size</a:t>
            </a:r>
            <a:endParaRPr lang="en-US" sz="3200" dirty="0"/>
          </a:p>
        </p:txBody>
      </p:sp>
      <p:sp>
        <p:nvSpPr>
          <p:cNvPr id="3" name="Subtitle 2"/>
          <p:cNvSpPr>
            <a:spLocks noGrp="1"/>
          </p:cNvSpPr>
          <p:nvPr>
            <p:ph type="subTitle" idx="4294967295"/>
          </p:nvPr>
        </p:nvSpPr>
        <p:spPr>
          <a:xfrm>
            <a:off x="685800" y="2438400"/>
            <a:ext cx="8077200" cy="2895600"/>
          </a:xfrm>
        </p:spPr>
        <p:txBody>
          <a:bodyPr>
            <a:noAutofit/>
          </a:bodyPr>
          <a:lstStyle/>
          <a:p>
            <a:pPr>
              <a:buNone/>
            </a:pPr>
            <a:r>
              <a:rPr lang="en-US" sz="2000" b="1" dirty="0" smtClean="0">
                <a:solidFill>
                  <a:schemeClr val="bg1"/>
                </a:solidFill>
              </a:rPr>
              <a:t>ULONG</a:t>
            </a:r>
            <a:r>
              <a:rPr lang="en-US" sz="2000" dirty="0" smtClean="0">
                <a:solidFill>
                  <a:schemeClr val="bg1"/>
                </a:solidFill>
              </a:rPr>
              <a:t> </a:t>
            </a:r>
            <a:r>
              <a:rPr lang="en-US" sz="2000" dirty="0" err="1" smtClean="0">
                <a:solidFill>
                  <a:schemeClr val="bg1"/>
                </a:solidFill>
              </a:rPr>
              <a:t>AllocationSize</a:t>
            </a:r>
            <a:r>
              <a:rPr lang="en-US" sz="2000" dirty="0" smtClean="0">
                <a:solidFill>
                  <a:schemeClr val="bg1"/>
                </a:solidFill>
              </a:rPr>
              <a:t>;</a:t>
            </a:r>
          </a:p>
          <a:p>
            <a:pPr>
              <a:buNone/>
            </a:pPr>
            <a:r>
              <a:rPr lang="en-US" sz="2000" b="1" dirty="0" smtClean="0">
                <a:solidFill>
                  <a:schemeClr val="bg1"/>
                </a:solidFill>
              </a:rPr>
              <a:t>while</a:t>
            </a: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NULL) {</a:t>
            </a:r>
          </a:p>
          <a:p>
            <a:pPr>
              <a:buNone/>
            </a:pP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 &gt; MAX_ULONG / </a:t>
            </a:r>
            <a:r>
              <a:rPr lang="en-US" sz="2000" dirty="0" err="1" smtClean="0">
                <a:solidFill>
                  <a:schemeClr val="bg1"/>
                </a:solidFill>
              </a:rPr>
              <a:t>sizeof</a:t>
            </a:r>
            <a:r>
              <a:rPr lang="en-US" sz="2000" dirty="0" smtClean="0">
                <a:solidFill>
                  <a:schemeClr val="bg1"/>
                </a:solidFill>
              </a:rPr>
              <a:t>(MYBUFFER)) {                </a:t>
            </a:r>
            <a:r>
              <a:rPr lang="en-US" sz="2000" b="1" dirty="0" smtClean="0">
                <a:solidFill>
                  <a:schemeClr val="bg1"/>
                </a:solidFill>
              </a:rPr>
              <a:t>return</a:t>
            </a:r>
            <a:r>
              <a:rPr lang="en-US" sz="2000" dirty="0" smtClean="0">
                <a:solidFill>
                  <a:schemeClr val="bg1"/>
                </a:solidFill>
              </a:rPr>
              <a:t> NULL;</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a:t>
            </a:r>
            <a:r>
              <a:rPr lang="en-US" sz="2000" dirty="0" err="1" smtClean="0">
                <a:solidFill>
                  <a:schemeClr val="bg1"/>
                </a:solidFill>
              </a:rPr>
              <a:t>CurrentBuffer</a:t>
            </a:r>
            <a:r>
              <a:rPr lang="en-US" sz="2000" dirty="0" smtClean="0">
                <a:solidFill>
                  <a:schemeClr val="bg1"/>
                </a:solidFill>
              </a:rPr>
              <a:t>-&gt;</a:t>
            </a:r>
            <a:r>
              <a:rPr lang="en-US" sz="2000" dirty="0" err="1" smtClean="0">
                <a:solidFill>
                  <a:schemeClr val="bg1"/>
                </a:solidFill>
              </a:rPr>
              <a:t>NextBuffer</a:t>
            </a:r>
            <a:r>
              <a:rPr lang="en-US" sz="2000" dirty="0" smtClean="0"/>
              <a:t>;</a:t>
            </a:r>
          </a:p>
          <a:p>
            <a:pPr>
              <a:buNone/>
            </a:pPr>
            <a:r>
              <a:rPr lang="en-US" sz="2000" dirty="0" smtClean="0">
                <a:solidFill>
                  <a:schemeClr val="bg1"/>
                </a:solidFill>
              </a:rPr>
              <a:t>}</a:t>
            </a:r>
            <a:endParaRPr lang="en-US" sz="2000" dirty="0" smtClean="0"/>
          </a:p>
          <a:p>
            <a:pPr>
              <a:buNone/>
            </a:pPr>
            <a:r>
              <a:rPr lang="en-US" sz="2000" dirty="0" err="1" smtClean="0">
                <a:solidFill>
                  <a:schemeClr val="bg1"/>
                </a:solidFill>
              </a:rPr>
              <a:t>AllocationSize</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(MYBUFFER)*</a:t>
            </a:r>
            <a:r>
              <a:rPr lang="en-US" sz="2000" dirty="0" err="1" smtClean="0">
                <a:solidFill>
                  <a:schemeClr val="bg1"/>
                </a:solidFill>
              </a:rPr>
              <a:t>NumberOfBuffers</a:t>
            </a:r>
            <a:r>
              <a:rPr lang="en-US" sz="2000" dirty="0" smtClean="0">
                <a:solidFill>
                  <a:schemeClr val="bg1"/>
                </a:solidFill>
              </a:rPr>
              <a:t>;</a:t>
            </a:r>
            <a:endParaRPr lang="en-US" sz="2000" dirty="0">
              <a:solidFill>
                <a:schemeClr val="bg1"/>
              </a:solidFill>
            </a:endParaRPr>
          </a:p>
          <a:p>
            <a:pPr>
              <a:buNone/>
            </a:pPr>
            <a:r>
              <a:rPr lang="en-US" sz="2000" dirty="0" err="1" smtClean="0">
                <a:solidFill>
                  <a:schemeClr val="bg1"/>
                </a:solidFill>
              </a:rPr>
              <a:t>UserBuffersHead</a:t>
            </a:r>
            <a:r>
              <a:rPr lang="en-US" sz="2000" dirty="0" smtClean="0">
                <a:solidFill>
                  <a:schemeClr val="bg1"/>
                </a:solidFill>
              </a:rPr>
              <a:t> = </a:t>
            </a:r>
            <a:r>
              <a:rPr lang="en-US" sz="2000" dirty="0" err="1" smtClean="0">
                <a:solidFill>
                  <a:schemeClr val="bg1"/>
                </a:solidFill>
              </a:rPr>
              <a:t>malloc</a:t>
            </a:r>
            <a:r>
              <a:rPr lang="en-US" sz="2000" dirty="0" smtClean="0">
                <a:solidFill>
                  <a:schemeClr val="bg1"/>
                </a:solidFill>
              </a:rPr>
              <a:t>(</a:t>
            </a:r>
            <a:r>
              <a:rPr lang="en-US" sz="2000" dirty="0" err="1" smtClean="0">
                <a:solidFill>
                  <a:schemeClr val="bg1"/>
                </a:solidFill>
              </a:rPr>
              <a:t>AllocationSize</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22</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6248400" y="1905000"/>
            <a:ext cx="1828800" cy="609600"/>
          </a:xfrm>
          <a:prstGeom prst="wedgeRectCallout">
            <a:avLst>
              <a:gd name="adj1" fmla="val -106275"/>
              <a:gd name="adj2" fmla="val 8912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Overflow check</a:t>
            </a:r>
            <a:endParaRPr lang="en-US" dirty="0"/>
          </a:p>
        </p:txBody>
      </p:sp>
      <p:sp>
        <p:nvSpPr>
          <p:cNvPr id="6" name="Explosion 1 5"/>
          <p:cNvSpPr/>
          <p:nvPr/>
        </p:nvSpPr>
        <p:spPr>
          <a:xfrm>
            <a:off x="5410200" y="51816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Possible overflow</a:t>
            </a:r>
            <a:endParaRPr lang="en-US" dirty="0"/>
          </a:p>
        </p:txBody>
      </p:sp>
      <p:sp>
        <p:nvSpPr>
          <p:cNvPr id="9" name="Rectangular Callout 8"/>
          <p:cNvSpPr/>
          <p:nvPr/>
        </p:nvSpPr>
        <p:spPr>
          <a:xfrm>
            <a:off x="5791200" y="3505200"/>
            <a:ext cx="2133600" cy="609600"/>
          </a:xfrm>
          <a:prstGeom prst="wedgeRectCallout">
            <a:avLst>
              <a:gd name="adj1" fmla="val -80552"/>
              <a:gd name="adj2" fmla="val 5011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Increment and exit from loop</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PREfix</a:t>
            </a:r>
            <a:r>
              <a:rPr lang="en-US" dirty="0" smtClean="0"/>
              <a:t> – </a:t>
            </a:r>
            <a:r>
              <a:rPr lang="en-US" sz="3600" dirty="0" smtClean="0"/>
              <a:t>Summary.</a:t>
            </a:r>
            <a:endParaRPr lang="en-US" dirty="0"/>
          </a:p>
        </p:txBody>
      </p:sp>
      <p:sp>
        <p:nvSpPr>
          <p:cNvPr id="4" name="Content Placeholder 3"/>
          <p:cNvSpPr>
            <a:spLocks noGrp="1"/>
          </p:cNvSpPr>
          <p:nvPr>
            <p:ph idx="1"/>
          </p:nvPr>
        </p:nvSpPr>
        <p:spPr>
          <a:xfrm>
            <a:off x="381000" y="1412875"/>
            <a:ext cx="8382000" cy="4765920"/>
          </a:xfrm>
        </p:spPr>
        <p:txBody>
          <a:bodyPr/>
          <a:lstStyle/>
          <a:p>
            <a:r>
              <a:rPr lang="en-US" dirty="0" smtClean="0"/>
              <a:t>Integration of Z3 into </a:t>
            </a:r>
            <a:r>
              <a:rPr lang="en-US" dirty="0" err="1" smtClean="0"/>
              <a:t>PREfix</a:t>
            </a:r>
            <a:r>
              <a:rPr lang="en-US" dirty="0" smtClean="0"/>
              <a:t> </a:t>
            </a:r>
          </a:p>
          <a:p>
            <a:pPr lvl="1"/>
            <a:r>
              <a:rPr lang="en-US" dirty="0" smtClean="0"/>
              <a:t>A recent project with Yannick Moy.</a:t>
            </a:r>
          </a:p>
          <a:p>
            <a:pPr lvl="1"/>
            <a:endParaRPr lang="en-US" dirty="0" smtClean="0"/>
          </a:p>
          <a:p>
            <a:pPr lvl="1"/>
            <a:r>
              <a:rPr lang="en-US" dirty="0" smtClean="0">
                <a:sym typeface="Wingdings" pitchFamily="2" charset="2"/>
              </a:rPr>
              <a:t>: </a:t>
            </a:r>
            <a:r>
              <a:rPr lang="en-US" sz="2400" dirty="0" smtClean="0">
                <a:sym typeface="Wingdings" pitchFamily="2" charset="2"/>
              </a:rPr>
              <a:t>catches more bugs than old version of </a:t>
            </a:r>
            <a:r>
              <a:rPr lang="en-US" sz="2400" dirty="0" err="1" smtClean="0">
                <a:sym typeface="Wingdings" pitchFamily="2" charset="2"/>
              </a:rPr>
              <a:t>PREfix</a:t>
            </a:r>
            <a:r>
              <a:rPr lang="en-US" sz="2400" dirty="0" smtClean="0">
                <a:sym typeface="Wingdings" pitchFamily="2" charset="2"/>
              </a:rPr>
              <a:t> using incomplete ad-hoc solver.</a:t>
            </a:r>
            <a:endParaRPr lang="en-US" dirty="0" smtClean="0">
              <a:sym typeface="Wingdings" pitchFamily="2" charset="2"/>
            </a:endParaRPr>
          </a:p>
          <a:p>
            <a:pPr lvl="1"/>
            <a:r>
              <a:rPr lang="en-US" dirty="0" smtClean="0">
                <a:sym typeface="Wingdings" pitchFamily="2" charset="2"/>
              </a:rPr>
              <a:t>: </a:t>
            </a:r>
            <a:r>
              <a:rPr lang="en-US" sz="2400" dirty="0" smtClean="0">
                <a:sym typeface="Wingdings" pitchFamily="2" charset="2"/>
              </a:rPr>
              <a:t>complete solver for bit-vector operations </a:t>
            </a:r>
            <a:r>
              <a:rPr lang="en-US" sz="2400" smtClean="0">
                <a:sym typeface="Wingdings" pitchFamily="2" charset="2"/>
              </a:rPr>
              <a:t>incurs overhead </a:t>
            </a:r>
            <a:r>
              <a:rPr lang="en-US" sz="2400" dirty="0" smtClean="0">
                <a:sym typeface="Wingdings" pitchFamily="2" charset="2"/>
              </a:rPr>
              <a:t>compared to incomplete solver.</a:t>
            </a:r>
            <a:endParaRPr lang="en-US" sz="2800" dirty="0" smtClean="0">
              <a:sym typeface="Wingdings" pitchFamily="2" charset="2"/>
            </a:endParaRPr>
          </a:p>
          <a:p>
            <a:pPr lvl="1"/>
            <a:endParaRPr lang="en-US" dirty="0" smtClean="0"/>
          </a:p>
          <a:p>
            <a:r>
              <a:rPr lang="en-US" sz="3200" dirty="0" smtClean="0"/>
              <a:t>Ran v1 through “large Microsoft code-base”</a:t>
            </a:r>
          </a:p>
          <a:p>
            <a:pPr lvl="1"/>
            <a:r>
              <a:rPr lang="en-US" dirty="0" smtClean="0"/>
              <a:t>Filed a few dozen bugs during the first run.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ABCDE</a:t>
            </a:r>
            <a:endParaRPr lang="en-US" dirty="0"/>
          </a:p>
        </p:txBody>
      </p:sp>
      <p:sp>
        <p:nvSpPr>
          <p:cNvPr id="12" name="TextBox 11"/>
          <p:cNvSpPr txBox="1"/>
          <p:nvPr/>
        </p:nvSpPr>
        <p:spPr>
          <a:xfrm>
            <a:off x="2864995" y="5341203"/>
            <a:ext cx="2986715" cy="830997"/>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EFFICIENT Truth </a:t>
            </a:r>
          </a:p>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Maintainance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ight Arrow 4"/>
          <p:cNvSpPr/>
          <p:nvPr/>
        </p:nvSpPr>
        <p:spPr bwMode="auto">
          <a:xfrm>
            <a:off x="2667000" y="3916882"/>
            <a:ext cx="3429000" cy="5289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087107" y="3191613"/>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252556" y="2868447"/>
            <a:ext cx="2414444"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Application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Down Arrow 15"/>
          <p:cNvSpPr/>
          <p:nvPr/>
        </p:nvSpPr>
        <p:spPr bwMode="auto">
          <a:xfrm>
            <a:off x="4087107" y="4399434"/>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6875521" y="2926281"/>
            <a:ext cx="196079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940492" y="2124575"/>
            <a:ext cx="2835712" cy="954107"/>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FAST, Precise</a:t>
            </a:r>
          </a:p>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Solver</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781049" y="3511057"/>
            <a:ext cx="1661031" cy="138499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Static</a:t>
            </a:r>
          </a:p>
          <a:p>
            <a:pPr algn="ctr"/>
            <a:r>
              <a:rPr lang="en-US" sz="2800" b="1" dirty="0" smtClean="0">
                <a:ln/>
                <a:solidFill>
                  <a:schemeClr val="accent3"/>
                </a:solidFill>
              </a:rPr>
              <a:t>Program</a:t>
            </a:r>
          </a:p>
          <a:p>
            <a:pPr algn="ctr"/>
            <a:r>
              <a:rPr lang="en-US" sz="2800" b="1" cap="none" spc="0" dirty="0" smtClean="0">
                <a:ln/>
                <a:solidFill>
                  <a:schemeClr val="accent3"/>
                </a:solidFill>
                <a:effectLst/>
              </a:rPr>
              <a:t>Analysis</a:t>
            </a:r>
            <a:endParaRPr lang="en-US" sz="2800" b="1" cap="none" spc="0" dirty="0">
              <a:ln/>
              <a:solidFill>
                <a:schemeClr val="accent3"/>
              </a:solidFill>
              <a:effectLst/>
            </a:endParaRPr>
          </a:p>
        </p:txBody>
      </p:sp>
      <p:sp>
        <p:nvSpPr>
          <p:cNvPr id="14" name="Rectangle 13"/>
          <p:cNvSpPr/>
          <p:nvPr/>
        </p:nvSpPr>
        <p:spPr>
          <a:xfrm>
            <a:off x="6037059" y="3572375"/>
            <a:ext cx="3106941"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Static Analysis</a:t>
            </a:r>
          </a:p>
          <a:p>
            <a:pPr algn="ctr"/>
            <a:r>
              <a:rPr lang="en-US" sz="2400" b="1" dirty="0" smtClean="0">
                <a:ln/>
                <a:solidFill>
                  <a:schemeClr val="accent3"/>
                </a:solidFill>
              </a:rPr>
              <a:t>Using</a:t>
            </a:r>
          </a:p>
          <a:p>
            <a:pPr algn="ctr"/>
            <a:r>
              <a:rPr lang="en-US" sz="2400" b="1" cap="none" spc="0" dirty="0" smtClean="0">
                <a:ln/>
                <a:solidFill>
                  <a:schemeClr val="accent3"/>
                </a:solidFill>
                <a:effectLst/>
              </a:rPr>
              <a:t>Symbolic Execution</a:t>
            </a:r>
          </a:p>
        </p:txBody>
      </p:sp>
      <p:sp>
        <p:nvSpPr>
          <p:cNvPr id="22" name="Rectangle 21"/>
          <p:cNvSpPr/>
          <p:nvPr/>
        </p:nvSpPr>
        <p:spPr>
          <a:xfrm>
            <a:off x="3471565" y="1504985"/>
            <a:ext cx="168828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Enabler</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3" name="Rectangle 22"/>
          <p:cNvSpPr/>
          <p:nvPr/>
        </p:nvSpPr>
        <p:spPr>
          <a:xfrm>
            <a:off x="3268267" y="6096000"/>
            <a:ext cx="21419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Challenge</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5" name="TextBox 14"/>
          <p:cNvSpPr txBox="1"/>
          <p:nvPr/>
        </p:nvSpPr>
        <p:spPr>
          <a:xfrm>
            <a:off x="6862269" y="5910710"/>
            <a:ext cx="1589212" cy="523220"/>
          </a:xfrm>
          <a:prstGeom prst="rect">
            <a:avLst/>
          </a:prstGeom>
          <a:noFill/>
        </p:spPr>
        <p:txBody>
          <a:bodyPr wrap="square" rtlCol="0">
            <a:spAutoFit/>
          </a:bodyPr>
          <a:lstStyle/>
          <a:p>
            <a:r>
              <a:rPr lang="en-US" sz="2800" dirty="0" err="1" smtClean="0">
                <a:solidFill>
                  <a:srgbClr val="7030A0"/>
                </a:solidFill>
                <a:latin typeface="Calibri" pitchFamily="34" charset="0"/>
              </a:rPr>
              <a:t>PREfix</a:t>
            </a:r>
            <a:endParaRPr lang="en-US" sz="2800" dirty="0" smtClean="0">
              <a:solidFill>
                <a:srgbClr val="7030A0"/>
              </a:solidFill>
              <a:latin typeface="Calibri" pitchFamily="34" charset="0"/>
            </a:endParaRPr>
          </a:p>
        </p:txBody>
      </p:sp>
      <p:sp>
        <p:nvSpPr>
          <p:cNvPr id="18" name="Rectangle 17"/>
          <p:cNvSpPr/>
          <p:nvPr/>
        </p:nvSpPr>
        <p:spPr>
          <a:xfrm>
            <a:off x="6393727" y="5277103"/>
            <a:ext cx="239360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Beneficiary</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3049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690115" cy="4487382"/>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Spec#, VCC, HAVOC</a:t>
            </a:r>
            <a:endParaRPr lang="en-US" dirty="0"/>
          </a:p>
        </p:txBody>
      </p:sp>
      <p:sp>
        <p:nvSpPr>
          <p:cNvPr id="4" name="Text Placeholder 3"/>
          <p:cNvSpPr>
            <a:spLocks noGrp="1"/>
          </p:cNvSpPr>
          <p:nvPr>
            <p:ph type="body" sz="quarter" idx="10"/>
          </p:nvPr>
        </p:nvSpPr>
        <p:spPr>
          <a:xfrm>
            <a:off x="1600200" y="2448818"/>
            <a:ext cx="7043208" cy="3077766"/>
          </a:xfrm>
        </p:spPr>
        <p:txBody>
          <a:bodyPr/>
          <a:lstStyle/>
          <a:p>
            <a:r>
              <a:rPr lang="en-US" dirty="0" smtClean="0"/>
              <a:t>Program </a:t>
            </a:r>
          </a:p>
          <a:p>
            <a:r>
              <a:rPr lang="en-US" dirty="0" smtClean="0"/>
              <a:t>Verification</a:t>
            </a:r>
            <a:endParaRPr lang="en-US" dirty="0"/>
          </a:p>
        </p:txBody>
      </p:sp>
    </p:spTree>
    <p:extLst>
      <p:ext uri="{BB962C8B-B14F-4D97-AF65-F5344CB8AC3E}">
        <p14:creationId xmlns:p14="http://schemas.microsoft.com/office/powerpoint/2010/main" val="21067914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smtClean="0"/>
              <a:t>Extended Static Checking and Verification</a:t>
            </a:r>
            <a:endParaRPr sz="4000" spc="-167" dirty="0">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cstate="print"/>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803297"/>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a:t>
            </a:r>
            <a:r>
              <a:rPr lang="en-US" sz="1200" dirty="0" err="1" smtClean="0">
                <a:solidFill>
                  <a:srgbClr val="9C42E6"/>
                </a:solidFill>
                <a:latin typeface="Calibri" pitchFamily="34" charset="0"/>
              </a:rPr>
              <a:t>Michał</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Moskal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a:t>
            </a:r>
          </a:p>
          <a:p>
            <a:r>
              <a:rPr lang="en-US" sz="1200" dirty="0" smtClean="0">
                <a:solidFill>
                  <a:srgbClr val="9C42E6"/>
                </a:solidFill>
                <a:latin typeface="Calibri" pitchFamily="34" charset="0"/>
              </a:rPr>
              <a:t>Wolfram Schulte, Ernie Cohen,</a:t>
            </a:r>
          </a:p>
          <a:p>
            <a:r>
              <a:rPr lang="en-US" sz="1200" dirty="0" err="1" smtClean="0">
                <a:solidFill>
                  <a:srgbClr val="9C42E6"/>
                </a:solidFill>
                <a:latin typeface="Calibri" pitchFamily="34" charset="0"/>
              </a:rPr>
              <a:t>Khatib</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Braghaven</a:t>
            </a:r>
            <a:r>
              <a:rPr lang="en-US" sz="1200" dirty="0" smtClean="0">
                <a:solidFill>
                  <a:srgbClr val="9C42E6"/>
                </a:solidFill>
                <a:latin typeface="Calibri" pitchFamily="34" charset="0"/>
              </a:rPr>
              <a:t>, Cedric </a:t>
            </a:r>
            <a:r>
              <a:rPr lang="en-US" sz="1200" dirty="0" err="1" smtClean="0">
                <a:solidFill>
                  <a:srgbClr val="9C42E6"/>
                </a:solidFill>
                <a:latin typeface="Calibri" pitchFamily="34" charset="0"/>
              </a:rPr>
              <a:t>Fournet</a:t>
            </a:r>
            <a:r>
              <a:rPr lang="en-US" sz="1200" dirty="0" smtClean="0">
                <a:solidFill>
                  <a:srgbClr val="9C42E6"/>
                </a:solidFill>
                <a:latin typeface="Calibri" pitchFamily="34" charset="0"/>
              </a:rPr>
              <a:t>, Andy Gordon, Nikhil </a:t>
            </a:r>
            <a:r>
              <a:rPr lang="en-US" sz="1200" dirty="0" err="1" smtClean="0">
                <a:solidFill>
                  <a:srgbClr val="9C42E6"/>
                </a:solidFill>
                <a:latin typeface="Calibri" pitchFamily="34" charset="0"/>
              </a:rPr>
              <a:t>Swamy</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cstate="print"/>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cstate="print"/>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cstate="print"/>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cstate="print"/>
          <a:stretch>
            <a:fillRect/>
          </a:stretch>
        </p:blipFill>
        <p:spPr>
          <a:xfrm>
            <a:off x="1852798" y="1871728"/>
            <a:ext cx="575442" cy="566672"/>
          </a:xfrm>
          <a:prstGeom prst="rect">
            <a:avLst/>
          </a:prstGeom>
        </p:spPr>
      </p:pic>
      <p:pic>
        <p:nvPicPr>
          <p:cNvPr id="37" name="Picture 36" descr="schulte.jpg"/>
          <p:cNvPicPr>
            <a:picLocks noChangeAspect="1"/>
          </p:cNvPicPr>
          <p:nvPr/>
        </p:nvPicPr>
        <p:blipFill>
          <a:blip r:embed="rId10" cstate="print"/>
          <a:stretch>
            <a:fillRect/>
          </a:stretch>
        </p:blipFill>
        <p:spPr>
          <a:xfrm>
            <a:off x="1340795" y="1881253"/>
            <a:ext cx="552537" cy="552537"/>
          </a:xfrm>
          <a:prstGeom prst="rect">
            <a:avLst/>
          </a:prstGeom>
        </p:spPr>
      </p:pic>
      <p:pic>
        <p:nvPicPr>
          <p:cNvPr id="38" name="Picture 37" descr="michal-new-small.jpg"/>
          <p:cNvPicPr>
            <a:picLocks noChangeAspect="1"/>
          </p:cNvPicPr>
          <p:nvPr/>
        </p:nvPicPr>
        <p:blipFill>
          <a:blip r:embed="rId11"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2" cstate="print"/>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3" cstate="print"/>
          <a:srcRect/>
          <a:stretch>
            <a:fillRect/>
          </a:stretch>
        </p:blipFill>
        <p:spPr bwMode="auto">
          <a:xfrm>
            <a:off x="269143" y="2494818"/>
            <a:ext cx="465504" cy="555338"/>
          </a:xfrm>
          <a:prstGeom prst="rect">
            <a:avLst/>
          </a:prstGeom>
          <a:noFill/>
          <a:ln w="9525">
            <a:noFill/>
            <a:miter lim="800000"/>
            <a:headEnd/>
            <a:tailEnd/>
          </a:ln>
        </p:spPr>
      </p:pic>
      <p:pic>
        <p:nvPicPr>
          <p:cNvPr id="34" name="Picture 33" descr="fournet.jpg"/>
          <p:cNvPicPr>
            <a:picLocks noChangeAspect="1"/>
          </p:cNvPicPr>
          <p:nvPr/>
        </p:nvPicPr>
        <p:blipFill>
          <a:blip r:embed="rId14" cstate="print"/>
          <a:stretch>
            <a:fillRect/>
          </a:stretch>
        </p:blipFill>
        <p:spPr>
          <a:xfrm>
            <a:off x="4660994" y="6061339"/>
            <a:ext cx="553466" cy="632022"/>
          </a:xfrm>
          <a:prstGeom prst="rect">
            <a:avLst/>
          </a:prstGeom>
        </p:spPr>
      </p:pic>
      <p:pic>
        <p:nvPicPr>
          <p:cNvPr id="36" name="Picture 35" descr="andy-gordon.jpg"/>
          <p:cNvPicPr>
            <a:picLocks noChangeAspect="1"/>
          </p:cNvPicPr>
          <p:nvPr/>
        </p:nvPicPr>
        <p:blipFill>
          <a:blip r:embed="rId15" cstate="print"/>
          <a:stretch>
            <a:fillRect/>
          </a:stretch>
        </p:blipFill>
        <p:spPr>
          <a:xfrm>
            <a:off x="5209037" y="6066848"/>
            <a:ext cx="468542" cy="624723"/>
          </a:xfrm>
          <a:prstGeom prst="rect">
            <a:avLst/>
          </a:prstGeom>
        </p:spPr>
      </p:pic>
      <p:pic>
        <p:nvPicPr>
          <p:cNvPr id="41" name="Picture 40" descr="kb1.jpg"/>
          <p:cNvPicPr>
            <a:picLocks noChangeAspect="1"/>
          </p:cNvPicPr>
          <p:nvPr/>
        </p:nvPicPr>
        <p:blipFill>
          <a:blip r:embed="rId16" cstate="print"/>
          <a:srcRect l="46369" t="43695" r="47528" b="44602"/>
          <a:stretch>
            <a:fillRect/>
          </a:stretch>
        </p:blipFill>
        <p:spPr>
          <a:xfrm>
            <a:off x="4201476" y="6060557"/>
            <a:ext cx="503355" cy="608277"/>
          </a:xfrm>
          <a:prstGeom prst="rect">
            <a:avLst/>
          </a:prstGeom>
        </p:spPr>
      </p:pic>
      <p:pic>
        <p:nvPicPr>
          <p:cNvPr id="42" name="Picture 41" descr="nik-cropped.jpg"/>
          <p:cNvPicPr>
            <a:picLocks noChangeAspect="1"/>
          </p:cNvPicPr>
          <p:nvPr/>
        </p:nvPicPr>
        <p:blipFill>
          <a:blip r:embed="rId17" cstate="print"/>
          <a:stretch>
            <a:fillRect/>
          </a:stretch>
        </p:blipFill>
        <p:spPr>
          <a:xfrm>
            <a:off x="5674362" y="6050645"/>
            <a:ext cx="567413" cy="645677"/>
          </a:xfrm>
          <a:prstGeom prst="rect">
            <a:avLst/>
          </a:prstGeom>
        </p:spPr>
      </p:pic>
      <p:sp>
        <p:nvSpPr>
          <p:cNvPr id="43" name="Rounded Rectangle 42"/>
          <p:cNvSpPr/>
          <p:nvPr/>
        </p:nvSpPr>
        <p:spPr>
          <a:xfrm>
            <a:off x="6721555" y="6042227"/>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F7/FINE</a:t>
            </a:r>
            <a:endParaRPr lang="en-US" sz="3200" b="1" dirty="0">
              <a:solidFill>
                <a:srgbClr val="FF0000"/>
              </a:solidFill>
              <a:latin typeface="Calibri" pitchFamily="34" charset="0"/>
            </a:endParaRPr>
          </a:p>
        </p:txBody>
      </p:sp>
      <p:sp>
        <p:nvSpPr>
          <p:cNvPr id="44" name="Up Arrow 43"/>
          <p:cNvSpPr/>
          <p:nvPr/>
        </p:nvSpPr>
        <p:spPr bwMode="auto">
          <a:xfrm rot="5400000">
            <a:off x="6391534" y="6211480"/>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Up Arrow 45"/>
          <p:cNvSpPr/>
          <p:nvPr/>
        </p:nvSpPr>
        <p:spPr bwMode="auto">
          <a:xfrm>
            <a:off x="7633253" y="5579166"/>
            <a:ext cx="225287" cy="47707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Chain: Boogie</a:t>
            </a:r>
            <a:endParaRPr lang="en-US" dirty="0"/>
          </a:p>
        </p:txBody>
      </p:sp>
      <p:grpSp>
        <p:nvGrpSpPr>
          <p:cNvPr id="3" name="Group 2"/>
          <p:cNvGrpSpPr/>
          <p:nvPr/>
        </p:nvGrpSpPr>
        <p:grpSpPr>
          <a:xfrm>
            <a:off x="357158" y="1362662"/>
            <a:ext cx="8286808" cy="2780718"/>
            <a:chOff x="357158" y="1928802"/>
            <a:chExt cx="8286808" cy="2780718"/>
          </a:xfrm>
        </p:grpSpPr>
        <p:grpSp>
          <p:nvGrpSpPr>
            <p:cNvPr id="4" name="Group 3"/>
            <p:cNvGrpSpPr/>
            <p:nvPr/>
          </p:nvGrpSpPr>
          <p:grpSpPr>
            <a:xfrm>
              <a:off x="5072066" y="1928802"/>
              <a:ext cx="3571900" cy="2780718"/>
              <a:chOff x="285720" y="1357298"/>
              <a:chExt cx="3571900" cy="2780718"/>
            </a:xfrm>
          </p:grpSpPr>
          <p:sp>
            <p:nvSpPr>
              <p:cNvPr id="10" name="Flowchart: Document 9"/>
              <p:cNvSpPr/>
              <p:nvPr/>
            </p:nvSpPr>
            <p:spPr>
              <a:xfrm>
                <a:off x="285720" y="1357298"/>
                <a:ext cx="3571900" cy="2214578"/>
              </a:xfrm>
              <a:prstGeom prst="flowChartDocument">
                <a:avLst/>
              </a:prstGeom>
              <a:solidFill>
                <a:srgbClr val="EEECE1"/>
              </a:solidFill>
              <a:ln w="25400" cap="rnd" cmpd="sng" algn="ctr">
                <a:solidFill>
                  <a:srgbClr val="4F81BD">
                    <a:shade val="50000"/>
                  </a:srgbClr>
                </a:solid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ref_cnt</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(old($s), #p) ==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ref_cnt</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($s, #p) &amp;&amp;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ite.bool</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set_in</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(#p, $owns(old($s), owner)),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ite.bool</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set_in</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(#p, owns),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st_eq</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(old($s), $s, #p),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$wrapped($s, #p,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typ</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(#p)) &amp;&amp;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timestamp_is_now</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($s, #p)),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ite.bool</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set_in</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(#p, owns),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$owner($s, #p) == owner &amp;&amp; $closed($s,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p>
            </p:txBody>
          </p:sp>
          <p:sp>
            <p:nvSpPr>
              <p:cNvPr id="11" name="TextBox 10"/>
              <p:cNvSpPr txBox="1"/>
              <p:nvPr/>
            </p:nvSpPr>
            <p:spPr>
              <a:xfrm>
                <a:off x="2428860" y="3214686"/>
                <a:ext cx="1375761"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Calibri"/>
                  </a:rPr>
                  <a:t>Boogie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grpSp>
          <p:nvGrpSpPr>
            <p:cNvPr id="5" name="Group 4"/>
            <p:cNvGrpSpPr/>
            <p:nvPr/>
          </p:nvGrpSpPr>
          <p:grpSpPr>
            <a:xfrm>
              <a:off x="357158" y="1928802"/>
              <a:ext cx="3571900" cy="2214578"/>
              <a:chOff x="285720" y="1357298"/>
              <a:chExt cx="3571900" cy="2214578"/>
            </a:xfrm>
          </p:grpSpPr>
          <p:sp>
            <p:nvSpPr>
              <p:cNvPr id="8" name="Flowchart: Document 7"/>
              <p:cNvSpPr/>
              <p:nvPr/>
            </p:nvSpPr>
            <p:spPr>
              <a:xfrm>
                <a:off x="285720" y="1357298"/>
                <a:ext cx="3571900" cy="2214578"/>
              </a:xfrm>
              <a:prstGeom prst="flowChartDocument">
                <a:avLst/>
              </a:prstGeom>
              <a:solidFill>
                <a:srgbClr val="EEECE1"/>
              </a:solidFill>
              <a:ln w="25400" cap="rnd" cmpd="sng" algn="ctr">
                <a:solidFill>
                  <a:srgbClr val="4F81BD">
                    <a:shade val="50000"/>
                  </a:srgbClr>
                </a:solid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FF"/>
                    </a:solidFill>
                    <a:effectLst/>
                    <a:uLnTx/>
                    <a:uFillTx/>
                    <a:latin typeface="Consolas"/>
                    <a:ea typeface="+mn-ea"/>
                    <a:cs typeface="+mn-cs"/>
                  </a:rPr>
                  <a:t>#include</a:t>
                </a: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a:t>
                </a:r>
                <a:r>
                  <a:rPr kumimoji="0" lang="en-US" sz="1200" b="0" i="0" u="none" strike="noStrike" kern="1400" cap="none" spc="0" normalizeH="0" baseline="0" noProof="0" dirty="0" smtClean="0">
                    <a:ln>
                      <a:noFill/>
                    </a:ln>
                    <a:solidFill>
                      <a:srgbClr val="A31515"/>
                    </a:solidFill>
                    <a:effectLst/>
                    <a:uLnTx/>
                    <a:uFillTx/>
                    <a:latin typeface="Consolas"/>
                    <a:ea typeface="+mn-ea"/>
                    <a:cs typeface="+mn-cs"/>
                  </a:rPr>
                  <a:t>&lt;vcc2.h&gt;</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A31515"/>
                    </a:solidFill>
                    <a:effectLst/>
                    <a:uLnTx/>
                    <a:uFillTx/>
                    <a:latin typeface="Consolas"/>
                    <a:ea typeface="+mn-ea"/>
                    <a:cs typeface="+mn-cs"/>
                  </a:rPr>
                  <a:t> </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err="1" smtClean="0">
                    <a:ln>
                      <a:noFill/>
                    </a:ln>
                    <a:solidFill>
                      <a:srgbClr val="0000FF"/>
                    </a:solidFill>
                    <a:effectLst/>
                    <a:uLnTx/>
                    <a:uFillTx/>
                    <a:latin typeface="Consolas"/>
                    <a:ea typeface="+mn-ea"/>
                    <a:cs typeface="+mn-cs"/>
                  </a:rPr>
                  <a:t>typedef</a:t>
                </a: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a:t>
                </a:r>
                <a:r>
                  <a:rPr kumimoji="0" lang="en-US" sz="1200" b="0" i="0" u="none" strike="noStrike" kern="1400" cap="none" spc="0" normalizeH="0" baseline="0" noProof="0" dirty="0" err="1" smtClean="0">
                    <a:ln>
                      <a:noFill/>
                    </a:ln>
                    <a:solidFill>
                      <a:srgbClr val="0000FF"/>
                    </a:solidFill>
                    <a:effectLst/>
                    <a:uLnTx/>
                    <a:uFillTx/>
                    <a:latin typeface="Consolas"/>
                    <a:ea typeface="+mn-ea"/>
                    <a:cs typeface="+mn-cs"/>
                  </a:rPr>
                  <a:t>struct</a:t>
                </a: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_BITMAP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UINT32 Size;      </a:t>
                </a:r>
                <a:r>
                  <a:rPr kumimoji="0" lang="en-US" sz="1200" b="0" i="0" u="none" strike="noStrike" kern="1400" cap="none" spc="0" normalizeH="0" baseline="0" noProof="0" dirty="0" smtClean="0">
                    <a:ln>
                      <a:noFill/>
                    </a:ln>
                    <a:solidFill>
                      <a:srgbClr val="008000"/>
                    </a:solidFill>
                    <a:effectLst/>
                    <a:uLnTx/>
                    <a:uFillTx/>
                    <a:latin typeface="Consolas"/>
                    <a:ea typeface="+mn-ea"/>
                    <a:cs typeface="+mn-cs"/>
                  </a:rPr>
                  <a:t>// Number of bits … </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PUINT32 Buffer;   </a:t>
                </a:r>
                <a:r>
                  <a:rPr kumimoji="0" lang="en-US" sz="1200" b="0" i="0" u="none" strike="noStrike" kern="1400" cap="none" spc="0" normalizeH="0" baseline="0" noProof="0" dirty="0" smtClean="0">
                    <a:ln>
                      <a:noFill/>
                    </a:ln>
                    <a:solidFill>
                      <a:srgbClr val="008000"/>
                    </a:solidFill>
                    <a:effectLst/>
                    <a:uLnTx/>
                    <a:uFillTx/>
                    <a:latin typeface="Consolas"/>
                    <a:ea typeface="+mn-ea"/>
                    <a:cs typeface="+mn-cs"/>
                  </a:rPr>
                  <a:t>// Memory to store …</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8000"/>
                    </a:solidFill>
                    <a:effectLst/>
                    <a:uLnTx/>
                    <a:uFillTx/>
                    <a:latin typeface="Consolas"/>
                    <a:ea typeface="+mn-ea"/>
                    <a:cs typeface="+mn-cs"/>
                  </a:rPr>
                  <a:t> </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a:t>
                </a:r>
                <a:r>
                  <a:rPr kumimoji="0" lang="en-US" sz="1200" b="0" i="0" u="none" strike="noStrike" kern="1400" cap="none" spc="0" normalizeH="0" baseline="0" noProof="0" dirty="0" smtClean="0">
                    <a:ln>
                      <a:noFill/>
                    </a:ln>
                    <a:solidFill>
                      <a:srgbClr val="008000"/>
                    </a:solidFill>
                    <a:effectLst/>
                    <a:uLnTx/>
                    <a:uFillTx/>
                    <a:latin typeface="Consolas"/>
                    <a:ea typeface="+mn-ea"/>
                    <a:cs typeface="+mn-cs"/>
                  </a:rPr>
                  <a:t>// private invariants</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a:t>
                </a:r>
                <a:r>
                  <a:rPr kumimoji="0" lang="en-US" sz="1200" b="0" i="0" u="none" strike="noStrike" kern="1400" cap="none" spc="0" normalizeH="0" baseline="0" noProof="0" dirty="0" smtClean="0">
                    <a:ln>
                      <a:noFill/>
                    </a:ln>
                    <a:solidFill>
                      <a:srgbClr val="0000FF"/>
                    </a:solidFill>
                    <a:effectLst/>
                    <a:uLnTx/>
                    <a:uFillTx/>
                    <a:latin typeface="Consolas"/>
                    <a:ea typeface="+mn-ea"/>
                    <a:cs typeface="+mn-cs"/>
                  </a:rPr>
                  <a:t>invariant</a:t>
                </a: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(Size &gt; 0 &amp;&amp; Size % 32 == 0)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srgbClr val="000000"/>
                    </a:solidFill>
                    <a:effectLst/>
                    <a:uLnTx/>
                    <a:uFillTx/>
                    <a:latin typeface="Consolas"/>
                    <a:ea typeface="+mn-ea"/>
                    <a:cs typeface="+mn-cs"/>
                  </a:rPr>
                  <a:t>  </a:t>
                </a:r>
                <a:r>
                  <a:rPr kumimoji="0" lang="en-US" sz="1200" b="0" i="0" u="none" strike="noStrike" kern="1400" cap="none" spc="0" normalizeH="0" baseline="0" noProof="0" dirty="0" smtClean="0">
                    <a:ln>
                      <a:noFill/>
                    </a:ln>
                    <a:solidFill>
                      <a:srgbClr val="0000FF"/>
                    </a:solidFill>
                    <a:effectLst/>
                    <a:uLnTx/>
                    <a:uFillTx/>
                    <a:latin typeface="Consolas"/>
                    <a:ea typeface="+mn-ea"/>
                    <a:cs typeface="+mn-cs"/>
                  </a:rPr>
                  <a:t>… </a:t>
                </a:r>
                <a:endParaRPr kumimoji="0" lang="en-US" sz="1200" b="0" i="0" u="none" strike="noStrike" kern="1400" cap="none" spc="0" normalizeH="0" baseline="0" noProof="0" dirty="0" smtClean="0">
                  <a:ln>
                    <a:noFill/>
                  </a:ln>
                  <a:solidFill>
                    <a:srgbClr val="000000"/>
                  </a:solidFill>
                  <a:effectLst/>
                  <a:uLnTx/>
                  <a:uFillTx/>
                  <a:latin typeface="Consola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400" cap="none" spc="0" normalizeH="0" baseline="0" noProof="0" dirty="0" smtClean="0">
                    <a:ln>
                      <a:noFill/>
                    </a:ln>
                    <a:solidFill>
                      <a:srgbClr val="000000"/>
                    </a:solidFill>
                    <a:effectLst/>
                    <a:uLnTx/>
                    <a:uFillTx/>
                    <a:latin typeface="Segoe U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Box 8"/>
              <p:cNvSpPr txBox="1"/>
              <p:nvPr/>
            </p:nvSpPr>
            <p:spPr>
              <a:xfrm>
                <a:off x="2428860" y="1428736"/>
                <a:ext cx="1375761"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Calibri"/>
                  </a:rPr>
                  <a:t>Annotated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sp>
          <p:nvSpPr>
            <p:cNvPr id="6" name="Right Arrow 5"/>
            <p:cNvSpPr/>
            <p:nvPr/>
          </p:nvSpPr>
          <p:spPr>
            <a:xfrm>
              <a:off x="2857488" y="3286124"/>
              <a:ext cx="3143272" cy="785818"/>
            </a:xfrm>
            <a:prstGeom prst="rightArrow">
              <a:avLst>
                <a:gd name="adj1" fmla="val 50000"/>
                <a:gd name="adj2" fmla="val 50000"/>
              </a:avLst>
            </a:prstGeom>
            <a:solidFill>
              <a:srgbClr val="4F81BD"/>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 name="AutoShape 2"/>
            <p:cNvSpPr>
              <a:spLocks noChangeArrowheads="1"/>
            </p:cNvSpPr>
            <p:nvPr/>
          </p:nvSpPr>
          <p:spPr bwMode="auto">
            <a:xfrm>
              <a:off x="3143240" y="3714752"/>
              <a:ext cx="2357453" cy="714380"/>
            </a:xfrm>
            <a:prstGeom prst="flowChartAlternateProcess">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36576" tIns="36576" rIns="36576" bIns="36576"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grpSp>
      <p:sp>
        <p:nvSpPr>
          <p:cNvPr id="12" name="Content Placeholder 19"/>
          <p:cNvSpPr txBox="1">
            <a:spLocks/>
          </p:cNvSpPr>
          <p:nvPr/>
        </p:nvSpPr>
        <p:spPr>
          <a:xfrm>
            <a:off x="838200" y="4646617"/>
            <a:ext cx="8229600" cy="19827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Verification Condition Generator</a:t>
            </a:r>
          </a:p>
        </p:txBody>
      </p:sp>
      <p:pic>
        <p:nvPicPr>
          <p:cNvPr id="13" name="Picture 12" descr="vcc.png"/>
          <p:cNvPicPr>
            <a:picLocks noChangeAspect="1"/>
          </p:cNvPicPr>
          <p:nvPr/>
        </p:nvPicPr>
        <p:blipFill>
          <a:blip r:embed="rId2" cstate="print"/>
          <a:stretch>
            <a:fillRect/>
          </a:stretch>
        </p:blipFill>
        <p:spPr>
          <a:xfrm>
            <a:off x="3926794" y="3143248"/>
            <a:ext cx="716644" cy="714380"/>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438400" y="6141517"/>
            <a:ext cx="3753984" cy="461665"/>
          </a:xfrm>
          <a:prstGeom prst="rect">
            <a:avLst/>
          </a:prstGeom>
          <a:noFill/>
        </p:spPr>
        <p:txBody>
          <a:bodyPr wrap="square" rtlCol="0">
            <a:spAutoFit/>
          </a:bodyPr>
          <a:lstStyle/>
          <a:p>
            <a:r>
              <a:rPr lang="en-US" sz="2400" dirty="0">
                <a:solidFill>
                  <a:schemeClr val="bg1"/>
                </a:solidFill>
                <a:hlinkClick r:id="rId3"/>
              </a:rPr>
              <a:t>http://</a:t>
            </a:r>
            <a:r>
              <a:rPr lang="en-US" sz="2400" dirty="0" smtClean="0">
                <a:solidFill>
                  <a:schemeClr val="bg1"/>
                </a:solidFill>
                <a:hlinkClick r:id="rId3"/>
              </a:rPr>
              <a:t>vcc.codeplex.com/</a:t>
            </a:r>
            <a:r>
              <a:rPr lang="en-US" sz="2400" dirty="0" smtClean="0">
                <a:solidFill>
                  <a:schemeClr val="bg1"/>
                </a:solidFill>
              </a:rPr>
              <a:t> </a:t>
            </a:r>
          </a:p>
        </p:txBody>
      </p:sp>
    </p:spTree>
    <p:extLst>
      <p:ext uri="{BB962C8B-B14F-4D97-AF65-F5344CB8AC3E}">
        <p14:creationId xmlns:p14="http://schemas.microsoft.com/office/powerpoint/2010/main" val="27505640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Chain: Z3</a:t>
            </a:r>
            <a:endParaRPr lang="en-US" dirty="0"/>
          </a:p>
        </p:txBody>
      </p:sp>
      <p:grpSp>
        <p:nvGrpSpPr>
          <p:cNvPr id="15" name="Group 14"/>
          <p:cNvGrpSpPr/>
          <p:nvPr/>
        </p:nvGrpSpPr>
        <p:grpSpPr>
          <a:xfrm>
            <a:off x="366682" y="1223946"/>
            <a:ext cx="8331394" cy="3066470"/>
            <a:chOff x="214282" y="1071546"/>
            <a:chExt cx="8331394" cy="3066470"/>
          </a:xfrm>
        </p:grpSpPr>
        <p:grpSp>
          <p:nvGrpSpPr>
            <p:cNvPr id="16" name="Group 15"/>
            <p:cNvGrpSpPr/>
            <p:nvPr/>
          </p:nvGrpSpPr>
          <p:grpSpPr>
            <a:xfrm>
              <a:off x="2571736" y="1357298"/>
              <a:ext cx="3571900" cy="2780718"/>
              <a:chOff x="285720" y="1357298"/>
              <a:chExt cx="3571900" cy="2780718"/>
            </a:xfrm>
          </p:grpSpPr>
          <p:sp>
            <p:nvSpPr>
              <p:cNvPr id="25" name="Flowchart: Document 24"/>
              <p:cNvSpPr/>
              <p:nvPr/>
            </p:nvSpPr>
            <p:spPr>
              <a:xfrm>
                <a:off x="285720" y="1357298"/>
                <a:ext cx="3571900" cy="2214578"/>
              </a:xfrm>
              <a:prstGeom prst="flowChartDocument">
                <a:avLst/>
              </a:prstGeom>
              <a:solidFill>
                <a:srgbClr val="EEECE1"/>
              </a:solidFill>
              <a:ln w="25400" cap="rnd" cmpd="sng" algn="ctr">
                <a:solidFill>
                  <a:srgbClr val="4F81BD">
                    <a:shade val="50000"/>
                  </a:srgbClr>
                </a:solid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(FORALL (v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x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lxv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w a 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(QID bv:e:c4)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(PATS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bv_extract</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bv_concat</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bv_extract</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v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x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lxv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w x)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r>
                  <a:rPr kumimoji="0" lang="en-US" sz="1200" b="0" i="0" u="none" strike="noStrike" kern="1400" cap="none" spc="0" normalizeH="0" baseline="0" noProof="0" dirty="0" err="1" smtClean="0">
                    <a:ln>
                      <a:noFill/>
                    </a:ln>
                    <a:solidFill>
                      <a:prstClr val="black"/>
                    </a:solidFill>
                    <a:effectLst/>
                    <a:uLnTx/>
                    <a:uFillTx/>
                    <a:latin typeface="Consolas"/>
                    <a:ea typeface="+mn-ea"/>
                    <a:cs typeface="+mn-cs"/>
                  </a:rPr>
                  <a:t>lv</a:t>
                </a: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 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(IMPLIES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smtClean="0">
                    <a:ln>
                      <a:noFill/>
                    </a:ln>
                    <a:solidFill>
                      <a:prstClr val="black"/>
                    </a:solidFill>
                    <a:effectLst/>
                    <a:uLnTx/>
                    <a:uFillTx/>
                    <a:latin typeface="Consolas"/>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400" cap="none" spc="0" normalizeH="0" baseline="0" noProof="0" dirty="0" smtClean="0">
                  <a:ln>
                    <a:noFill/>
                  </a:ln>
                  <a:solidFill>
                    <a:prstClr val="black"/>
                  </a:solidFill>
                  <a:effectLst/>
                  <a:uLnTx/>
                  <a:uFillTx/>
                  <a:latin typeface="Consolas"/>
                  <a:ea typeface="+mn-ea"/>
                  <a:cs typeface="+mn-cs"/>
                </a:endParaRPr>
              </a:p>
            </p:txBody>
          </p:sp>
          <p:sp>
            <p:nvSpPr>
              <p:cNvPr id="26" name="TextBox 25"/>
              <p:cNvSpPr txBox="1"/>
              <p:nvPr/>
            </p:nvSpPr>
            <p:spPr>
              <a:xfrm>
                <a:off x="2428860" y="3214686"/>
                <a:ext cx="1375761"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Calibri"/>
                  </a:rPr>
                  <a:t>FOL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sp>
          <p:nvSpPr>
            <p:cNvPr id="17" name="Right Arrow 16"/>
            <p:cNvSpPr/>
            <p:nvPr/>
          </p:nvSpPr>
          <p:spPr>
            <a:xfrm>
              <a:off x="214282" y="1714488"/>
              <a:ext cx="2714644" cy="785818"/>
            </a:xfrm>
            <a:prstGeom prst="rightArrow">
              <a:avLst>
                <a:gd name="adj1" fmla="val 50000"/>
                <a:gd name="adj2" fmla="val 50000"/>
              </a:avLst>
            </a:prstGeom>
            <a:solidFill>
              <a:srgbClr val="4F81BD"/>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AutoShape 2"/>
            <p:cNvSpPr>
              <a:spLocks noChangeArrowheads="1"/>
            </p:cNvSpPr>
            <p:nvPr/>
          </p:nvSpPr>
          <p:spPr bwMode="auto">
            <a:xfrm>
              <a:off x="428596" y="2143116"/>
              <a:ext cx="2000263" cy="714380"/>
            </a:xfrm>
            <a:prstGeom prst="flowChartAlternateProcess">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36576" tIns="36576" rIns="36576" bIns="36576"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Segoe UI" pitchFamily="34" charset="0"/>
                  <a:ea typeface="+mn-ea"/>
                  <a:cs typeface="Arial" pitchFamily="34" charset="0"/>
                </a:rPr>
                <a:t>Boogie</a:t>
              </a:r>
              <a:endParaRPr kumimoji="0" lang="en-US" sz="9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9" name="Right Arrow 18"/>
            <p:cNvSpPr/>
            <p:nvPr/>
          </p:nvSpPr>
          <p:spPr>
            <a:xfrm>
              <a:off x="5715008" y="1785926"/>
              <a:ext cx="2000264" cy="785818"/>
            </a:xfrm>
            <a:prstGeom prst="rightArrow">
              <a:avLst>
                <a:gd name="adj1" fmla="val 50000"/>
                <a:gd name="adj2" fmla="val 50000"/>
              </a:avLst>
            </a:prstGeom>
            <a:solidFill>
              <a:srgbClr val="4F81BD"/>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AutoShape 2"/>
            <p:cNvSpPr>
              <a:spLocks noChangeArrowheads="1"/>
            </p:cNvSpPr>
            <p:nvPr/>
          </p:nvSpPr>
          <p:spPr bwMode="auto">
            <a:xfrm>
              <a:off x="5929323" y="2214554"/>
              <a:ext cx="1214446" cy="714380"/>
            </a:xfrm>
            <a:prstGeom prst="flowChartAlternateProcess">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36576" tIns="36576" rIns="36576" bIns="36576"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Segoe UI" pitchFamily="34" charset="0"/>
                  <a:ea typeface="+mn-ea"/>
                  <a:cs typeface="Arial" pitchFamily="34" charset="0"/>
                </a:rPr>
                <a:t>Z3</a:t>
              </a:r>
              <a:endParaRPr kumimoji="0" lang="en-US" sz="9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grpSp>
          <p:nvGrpSpPr>
            <p:cNvPr id="21" name="Group 20"/>
            <p:cNvGrpSpPr/>
            <p:nvPr/>
          </p:nvGrpSpPr>
          <p:grpSpPr>
            <a:xfrm>
              <a:off x="7786710" y="1071546"/>
              <a:ext cx="758966" cy="2296667"/>
              <a:chOff x="8072462" y="1214422"/>
              <a:chExt cx="758966" cy="2296667"/>
            </a:xfrm>
          </p:grpSpPr>
          <p:pic>
            <p:nvPicPr>
              <p:cNvPr id="22" name="Picture 3"/>
              <p:cNvPicPr>
                <a:picLocks noChangeAspect="1" noChangeArrowheads="1"/>
              </p:cNvPicPr>
              <p:nvPr/>
            </p:nvPicPr>
            <p:blipFill>
              <a:blip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23" name="Picture 4"/>
              <p:cNvPicPr>
                <a:picLocks noChangeAspect="1" noChangeArrowheads="1"/>
              </p:cNvPicPr>
              <p:nvPr/>
            </p:nvPicPr>
            <p:blipFill>
              <a:blip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24" name="Picture 5"/>
              <p:cNvPicPr>
                <a:picLocks noChangeAspect="1" noChangeArrowheads="1"/>
              </p:cNvPicPr>
              <p:nvPr/>
            </p:nvPicPr>
            <p:blipFill>
              <a:blip r:embed="rId2"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grpSp>
      <p:sp>
        <p:nvSpPr>
          <p:cNvPr id="27" name="Content Placeholder 2"/>
          <p:cNvSpPr txBox="1">
            <a:spLocks/>
          </p:cNvSpPr>
          <p:nvPr/>
        </p:nvSpPr>
        <p:spPr>
          <a:xfrm>
            <a:off x="1143000" y="4316920"/>
            <a:ext cx="6796110" cy="1093280"/>
          </a:xfrm>
          <a:prstGeom prst="rect">
            <a:avLst/>
          </a:prstGeom>
        </p:spPr>
        <p:txBody>
          <a:bodyPr>
            <a:norm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Using Z3’s support for quantifier instantiation + theories</a:t>
            </a:r>
          </a:p>
        </p:txBody>
      </p:sp>
    </p:spTree>
    <p:extLst>
      <p:ext uri="{BB962C8B-B14F-4D97-AF65-F5344CB8AC3E}">
        <p14:creationId xmlns:p14="http://schemas.microsoft.com/office/powerpoint/2010/main" val="334272527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a:t>VCC Performance Trends Nov 08 – Mar 09</a:t>
            </a:r>
          </a:p>
        </p:txBody>
      </p:sp>
      <p:graphicFrame>
        <p:nvGraphicFramePr>
          <p:cNvPr id="4" name="Content Placeholder 3"/>
          <p:cNvGraphicFramePr>
            <a:graphicFrameLocks/>
          </p:cNvGraphicFramePr>
          <p:nvPr/>
        </p:nvGraphicFramePr>
        <p:xfrm>
          <a:off x="428596" y="1142984"/>
          <a:ext cx="8229600"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ular Callout 4"/>
          <p:cNvSpPr/>
          <p:nvPr/>
        </p:nvSpPr>
        <p:spPr>
          <a:xfrm>
            <a:off x="6786578" y="5494766"/>
            <a:ext cx="1862523" cy="434564"/>
          </a:xfrm>
          <a:prstGeom prst="wedgeRectCallout">
            <a:avLst>
              <a:gd name="adj1" fmla="val 19637"/>
              <a:gd name="adj2" fmla="val -144408"/>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Attempt to improve Boogie/Z3 interaction</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 name="Rectangular Callout 5"/>
          <p:cNvSpPr/>
          <p:nvPr/>
        </p:nvSpPr>
        <p:spPr>
          <a:xfrm>
            <a:off x="2714612" y="1428736"/>
            <a:ext cx="1862523" cy="434616"/>
          </a:xfrm>
          <a:prstGeom prst="wedgeRectCallout">
            <a:avLst>
              <a:gd name="adj1" fmla="val -53235"/>
              <a:gd name="adj2" fmla="val 93094"/>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Modification in invariant checking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ular Callout 6"/>
          <p:cNvSpPr/>
          <p:nvPr/>
        </p:nvSpPr>
        <p:spPr>
          <a:xfrm>
            <a:off x="4643438" y="5643578"/>
            <a:ext cx="1295668" cy="285752"/>
          </a:xfrm>
          <a:prstGeom prst="wedgeRectCallout">
            <a:avLst>
              <a:gd name="adj1" fmla="val -20785"/>
              <a:gd name="adj2" fmla="val -170870"/>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Switch to Boogie2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ular Callout 7"/>
          <p:cNvSpPr/>
          <p:nvPr/>
        </p:nvSpPr>
        <p:spPr>
          <a:xfrm>
            <a:off x="6215074" y="2000240"/>
            <a:ext cx="1295669" cy="289692"/>
          </a:xfrm>
          <a:prstGeom prst="wedgeRectCallout">
            <a:avLst>
              <a:gd name="adj1" fmla="val -21355"/>
              <a:gd name="adj2" fmla="val 128434"/>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Switch to Z3 v2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ectangular Callout 8"/>
          <p:cNvSpPr/>
          <p:nvPr/>
        </p:nvSpPr>
        <p:spPr>
          <a:xfrm>
            <a:off x="7286644" y="2714620"/>
            <a:ext cx="1376647" cy="289692"/>
          </a:xfrm>
          <a:prstGeom prst="wedgeRectCallout">
            <a:avLst>
              <a:gd name="adj1" fmla="val 27902"/>
              <a:gd name="adj2" fmla="val 289033"/>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Z3 v2 update </a:t>
            </a:r>
            <a:b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b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6804858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Decision Engine for Software</a:t>
            </a:r>
            <a:endParaRPr lang="en-US" dirty="0"/>
          </a:p>
        </p:txBody>
      </p:sp>
      <p:sp>
        <p:nvSpPr>
          <p:cNvPr id="3" name="Content Placeholder 2"/>
          <p:cNvSpPr>
            <a:spLocks noGrp="1"/>
          </p:cNvSpPr>
          <p:nvPr>
            <p:ph idx="1"/>
          </p:nvPr>
        </p:nvSpPr>
        <p:spPr>
          <a:xfrm>
            <a:off x="381000" y="1066800"/>
            <a:ext cx="8382000" cy="5670783"/>
          </a:xfrm>
        </p:spPr>
        <p:txBody>
          <a:bodyPr/>
          <a:lstStyle/>
          <a:p>
            <a:pPr>
              <a:buNone/>
            </a:pPr>
            <a:r>
              <a:rPr lang="en-US" dirty="0" smtClean="0"/>
              <a:t>Some Microsoft engines:</a:t>
            </a:r>
          </a:p>
          <a:p>
            <a:pPr>
              <a:buFontTx/>
              <a:buChar char="-"/>
            </a:pPr>
            <a:r>
              <a:rPr lang="en-US" sz="2000" b="1" dirty="0" smtClean="0">
                <a:solidFill>
                  <a:srgbClr val="00B050"/>
                </a:solidFill>
              </a:rPr>
              <a:t>SDV: 	</a:t>
            </a:r>
            <a:r>
              <a:rPr lang="en-US" sz="2000" dirty="0" smtClean="0"/>
              <a:t>The Static Driver Verifier</a:t>
            </a:r>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p>
          <a:p>
            <a:pPr>
              <a:buFontTx/>
              <a:buChar char="-"/>
            </a:pPr>
            <a:r>
              <a:rPr lang="en-US" sz="2000" b="1" dirty="0" smtClean="0">
                <a:solidFill>
                  <a:srgbClr val="00B050"/>
                </a:solidFill>
              </a:rPr>
              <a:t>SAGE: 	</a:t>
            </a:r>
            <a:r>
              <a:rPr lang="en-US" sz="2000" dirty="0" smtClean="0"/>
              <a:t>Scalable Automated Guided Execution </a:t>
            </a:r>
          </a:p>
          <a:p>
            <a:pPr>
              <a:buFontTx/>
              <a:buChar char="-"/>
            </a:pPr>
            <a:r>
              <a:rPr lang="en-US" sz="2000" b="1" dirty="0" smtClean="0">
                <a:solidFill>
                  <a:srgbClr val="00B050"/>
                </a:solidFill>
              </a:rPr>
              <a:t>Spec#: 	</a:t>
            </a:r>
            <a:r>
              <a:rPr lang="en-US" sz="2000" dirty="0" smtClean="0"/>
              <a:t>C# + contracts</a:t>
            </a:r>
          </a:p>
          <a:p>
            <a:pPr>
              <a:buFontTx/>
              <a:buChar char="-"/>
            </a:pPr>
            <a:r>
              <a:rPr lang="en-US" sz="2000" b="1" dirty="0" smtClean="0">
                <a:solidFill>
                  <a:srgbClr val="00B050"/>
                </a:solidFill>
              </a:rPr>
              <a:t>VCC: 	</a:t>
            </a:r>
            <a:r>
              <a:rPr lang="en-US" sz="2000" dirty="0" smtClean="0"/>
              <a:t>Verifying C Compiler for the Viridian Hyper-Visor</a:t>
            </a:r>
          </a:p>
          <a:p>
            <a:pPr>
              <a:buFontTx/>
              <a:buChar char="-"/>
            </a:pPr>
            <a:r>
              <a:rPr lang="en-US" sz="2000" b="1" dirty="0" smtClean="0">
                <a:solidFill>
                  <a:srgbClr val="00B050"/>
                </a:solidFill>
              </a:rPr>
              <a:t>HAVOC: 	</a:t>
            </a:r>
            <a:r>
              <a:rPr lang="en-US" sz="2000" dirty="0" smtClean="0"/>
              <a:t>Heap-Aware Verification of C-code.</a:t>
            </a:r>
          </a:p>
          <a:p>
            <a:pPr>
              <a:buFontTx/>
              <a:buChar char="-"/>
            </a:pPr>
            <a:r>
              <a:rPr lang="en-US" sz="2000" b="1" dirty="0" err="1" smtClean="0">
                <a:solidFill>
                  <a:srgbClr val="00B050"/>
                </a:solidFill>
              </a:rPr>
              <a:t>SpecExplorer</a:t>
            </a:r>
            <a:r>
              <a:rPr lang="en-US" sz="2000" b="1" dirty="0" smtClean="0">
                <a:solidFill>
                  <a:srgbClr val="00B050"/>
                </a:solidFill>
              </a:rPr>
              <a:t>: </a:t>
            </a:r>
            <a:r>
              <a:rPr lang="en-US" sz="2000" dirty="0" smtClean="0"/>
              <a:t>Model-based testing of protocol specs.</a:t>
            </a:r>
          </a:p>
          <a:p>
            <a:pPr>
              <a:buFontTx/>
              <a:buChar char="-"/>
            </a:pPr>
            <a:r>
              <a:rPr lang="en-US" sz="2000" b="1" dirty="0" smtClean="0">
                <a:solidFill>
                  <a:srgbClr val="00B050"/>
                </a:solidFill>
              </a:rPr>
              <a:t>Yogi: 	</a:t>
            </a:r>
            <a:r>
              <a:rPr lang="en-US" sz="2000" dirty="0" smtClean="0"/>
              <a:t>Dynamic symbolic execution + abstraction.</a:t>
            </a:r>
          </a:p>
          <a:p>
            <a:pPr>
              <a:buFontTx/>
              <a:buChar char="-"/>
            </a:pPr>
            <a:r>
              <a:rPr lang="en-US" sz="2000" b="1" dirty="0" smtClean="0">
                <a:solidFill>
                  <a:srgbClr val="00B050"/>
                </a:solidFill>
              </a:rPr>
              <a:t>FORMULA: </a:t>
            </a:r>
            <a:r>
              <a:rPr lang="en-US" sz="2000" dirty="0" smtClean="0"/>
              <a:t>Model-based Design</a:t>
            </a:r>
          </a:p>
          <a:p>
            <a:pPr>
              <a:buFontTx/>
              <a:buChar char="-"/>
            </a:pPr>
            <a:r>
              <a:rPr lang="en-US" sz="2000" b="1" dirty="0" smtClean="0">
                <a:solidFill>
                  <a:srgbClr val="00B050"/>
                </a:solidFill>
              </a:rPr>
              <a:t>F7: 		</a:t>
            </a:r>
            <a:r>
              <a:rPr lang="en-US" sz="2000" dirty="0" smtClean="0"/>
              <a:t>Refinement types for security protocols</a:t>
            </a:r>
          </a:p>
          <a:p>
            <a:pPr>
              <a:buFontTx/>
              <a:buChar char="-"/>
            </a:pPr>
            <a:r>
              <a:rPr lang="en-US" sz="2000" b="1" dirty="0" smtClean="0">
                <a:solidFill>
                  <a:srgbClr val="00B050"/>
                </a:solidFill>
              </a:rPr>
              <a:t>M3: </a:t>
            </a:r>
            <a:r>
              <a:rPr lang="en-US" sz="2000" dirty="0" smtClean="0"/>
              <a:t>		Model Program Modeling</a:t>
            </a:r>
          </a:p>
          <a:p>
            <a:pPr>
              <a:buFontTx/>
              <a:buChar char="-"/>
            </a:pPr>
            <a:r>
              <a:rPr lang="en-US" sz="2000" b="1" dirty="0" smtClean="0">
                <a:solidFill>
                  <a:srgbClr val="00B050"/>
                </a:solidFill>
              </a:rPr>
              <a:t>VS3:</a:t>
            </a:r>
            <a:r>
              <a:rPr lang="en-US" sz="2000" dirty="0" smtClean="0"/>
              <a:t>	Abstract interpretation and Synthesis</a:t>
            </a:r>
          </a:p>
          <a:p>
            <a:pPr>
              <a:buNone/>
            </a:pPr>
            <a:r>
              <a:rPr lang="en-US" sz="2400" dirty="0" smtClean="0"/>
              <a:t>					</a:t>
            </a:r>
          </a:p>
          <a:p>
            <a:pPr>
              <a:buNone/>
            </a:pPr>
            <a:r>
              <a:rPr lang="en-US" sz="2400" b="1" dirty="0" smtClean="0">
                <a:solidFill>
                  <a:srgbClr val="FF0000"/>
                </a:solidFill>
              </a:rPr>
              <a:t>					They all use the SMT solver Z3.</a:t>
            </a:r>
          </a:p>
        </p:txBody>
      </p:sp>
      <p:pic>
        <p:nvPicPr>
          <p:cNvPr id="4" name="Picture 2"/>
          <p:cNvPicPr>
            <a:picLocks noChangeAspect="1" noChangeArrowheads="1"/>
          </p:cNvPicPr>
          <p:nvPr/>
        </p:nvPicPr>
        <p:blipFill>
          <a:blip r:embed="rId2" cstate="print"/>
          <a:srcRect/>
          <a:stretch>
            <a:fillRect/>
          </a:stretch>
        </p:blipFill>
        <p:spPr bwMode="auto">
          <a:xfrm>
            <a:off x="2133600" y="2590800"/>
            <a:ext cx="2600833" cy="1159953"/>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2133600" y="3228975"/>
            <a:ext cx="2857500" cy="1724025"/>
          </a:xfrm>
          <a:prstGeom prst="rect">
            <a:avLst/>
          </a:prstGeom>
        </p:spPr>
      </p:pic>
      <p:pic>
        <p:nvPicPr>
          <p:cNvPr id="7" name="Picture 2"/>
          <p:cNvPicPr>
            <a:picLocks noChangeAspect="1" noChangeArrowheads="1"/>
          </p:cNvPicPr>
          <p:nvPr/>
        </p:nvPicPr>
        <p:blipFill>
          <a:blip r:embed="rId4" cstate="print"/>
          <a:srcRect l="14716" t="28877" r="12676" b="33876"/>
          <a:stretch>
            <a:fillRect/>
          </a:stretch>
        </p:blipFill>
        <p:spPr bwMode="auto">
          <a:xfrm>
            <a:off x="2133600" y="4253428"/>
            <a:ext cx="4411362" cy="1994972"/>
          </a:xfrm>
          <a:prstGeom prst="rect">
            <a:avLst/>
          </a:prstGeom>
          <a:noFill/>
          <a:ln w="9525">
            <a:noFill/>
            <a:miter lim="800000"/>
            <a:headEnd/>
            <a:tailEnd/>
          </a:ln>
          <a:effectLst/>
        </p:spPr>
      </p:pic>
      <p:pic>
        <p:nvPicPr>
          <p:cNvPr id="8" name="Picture 7" descr="yogi_logo.jpg"/>
          <p:cNvPicPr>
            <a:picLocks noChangeAspect="1"/>
          </p:cNvPicPr>
          <p:nvPr/>
        </p:nvPicPr>
        <p:blipFill>
          <a:blip r:embed="rId5" cstate="print"/>
          <a:stretch>
            <a:fillRect/>
          </a:stretch>
        </p:blipFill>
        <p:spPr>
          <a:xfrm>
            <a:off x="2209800" y="4955239"/>
            <a:ext cx="1689100" cy="835961"/>
          </a:xfrm>
          <a:prstGeom prst="rect">
            <a:avLst/>
          </a:prstGeom>
        </p:spPr>
      </p:pic>
      <p:pic>
        <p:nvPicPr>
          <p:cNvPr id="9" name="Picture 8" descr="image.jpg"/>
          <p:cNvPicPr>
            <a:picLocks noChangeAspect="1"/>
          </p:cNvPicPr>
          <p:nvPr/>
        </p:nvPicPr>
        <p:blipFill>
          <a:blip r:embed="rId6" cstate="print">
            <a:extLst/>
          </a:blip>
          <a:srcRect/>
          <a:stretch>
            <a:fillRect/>
          </a:stretch>
        </p:blipFill>
        <p:spPr bwMode="auto">
          <a:xfrm>
            <a:off x="2133600" y="3200400"/>
            <a:ext cx="2895600" cy="2316480"/>
          </a:xfrm>
          <a:prstGeom prst="rect">
            <a:avLst/>
          </a:prstGeom>
          <a:extLst/>
        </p:spPr>
      </p:pic>
      <p:pic>
        <p:nvPicPr>
          <p:cNvPr id="6" name="Picture 5" descr="SpecSharpLogo-h100-w367.png"/>
          <p:cNvPicPr>
            <a:picLocks noChangeAspect="1"/>
          </p:cNvPicPr>
          <p:nvPr/>
        </p:nvPicPr>
        <p:blipFill>
          <a:blip r:embed="rId7" cstate="print"/>
          <a:stretch>
            <a:fillRect/>
          </a:stretch>
        </p:blipFill>
        <p:spPr>
          <a:xfrm>
            <a:off x="2057400" y="3544684"/>
            <a:ext cx="2969751" cy="798716"/>
          </a:xfrm>
          <a:prstGeom prst="rect">
            <a:avLst/>
          </a:prstGeom>
        </p:spPr>
      </p:pic>
      <p:grpSp>
        <p:nvGrpSpPr>
          <p:cNvPr id="15" name="Group 14"/>
          <p:cNvGrpSpPr/>
          <p:nvPr/>
        </p:nvGrpSpPr>
        <p:grpSpPr>
          <a:xfrm>
            <a:off x="2133600" y="4059818"/>
            <a:ext cx="3119766" cy="740782"/>
            <a:chOff x="6024234" y="4876799"/>
            <a:chExt cx="3119766" cy="740782"/>
          </a:xfrm>
        </p:grpSpPr>
        <p:pic>
          <p:nvPicPr>
            <p:cNvPr id="11" name="Picture 7" descr="logo.gif"/>
            <p:cNvPicPr>
              <a:picLocks noChangeAspect="1"/>
            </p:cNvPicPr>
            <p:nvPr/>
          </p:nvPicPr>
          <p:blipFill>
            <a:blip r:embed="rId8" cstate="print"/>
            <a:stretch>
              <a:fillRect/>
            </a:stretch>
          </p:blipFill>
          <p:spPr>
            <a:xfrm>
              <a:off x="6024234" y="4876799"/>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7086600" y="48768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The Importance of Speed</a:t>
            </a:r>
            <a:endParaRPr lang="en-US" dirty="0"/>
          </a:p>
        </p:txBody>
      </p:sp>
      <p:pic>
        <p:nvPicPr>
          <p:cNvPr id="65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919" r="54543" b="15970"/>
          <a:stretch/>
        </p:blipFill>
        <p:spPr bwMode="auto">
          <a:xfrm>
            <a:off x="9939" y="1524000"/>
            <a:ext cx="8193807" cy="530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0" t="22445" r="16390" b="45674"/>
          <a:stretch/>
        </p:blipFill>
        <p:spPr bwMode="auto">
          <a:xfrm>
            <a:off x="609600" y="2417482"/>
            <a:ext cx="8546688" cy="253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60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55362"/>
                                        </p:tgtEl>
                                        <p:attrNameLst>
                                          <p:attrName>style.visibility</p:attrName>
                                        </p:attrNameLst>
                                      </p:cBhvr>
                                      <p:to>
                                        <p:strVal val="visible"/>
                                      </p:to>
                                    </p:set>
                                    <p:animEffect transition="in" filter="circle(in)">
                                      <p:cBhvr>
                                        <p:cTn id="7" dur="2000"/>
                                        <p:tgtEl>
                                          <p:spTgt spid="65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ABCDE</a:t>
            </a:r>
            <a:endParaRPr lang="en-US" sz="4000" dirty="0"/>
          </a:p>
        </p:txBody>
      </p:sp>
      <p:sp>
        <p:nvSpPr>
          <p:cNvPr id="12" name="TextBox 11"/>
          <p:cNvSpPr txBox="1"/>
          <p:nvPr/>
        </p:nvSpPr>
        <p:spPr>
          <a:xfrm>
            <a:off x="1646826" y="5341203"/>
            <a:ext cx="5423088" cy="830997"/>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Quantifier </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Heuristics and Completeness</a:t>
            </a:r>
          </a:p>
        </p:txBody>
      </p:sp>
      <p:sp>
        <p:nvSpPr>
          <p:cNvPr id="5" name="Right Arrow 4"/>
          <p:cNvSpPr/>
          <p:nvPr/>
        </p:nvSpPr>
        <p:spPr bwMode="auto">
          <a:xfrm>
            <a:off x="2667000" y="3916882"/>
            <a:ext cx="3429000" cy="5289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087107" y="3191613"/>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252556" y="2868447"/>
            <a:ext cx="2414444"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Application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Down Arrow 15"/>
          <p:cNvSpPr/>
          <p:nvPr/>
        </p:nvSpPr>
        <p:spPr bwMode="auto">
          <a:xfrm>
            <a:off x="4087107" y="4399434"/>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6875521" y="2926281"/>
            <a:ext cx="196079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856407" y="2124575"/>
            <a:ext cx="3003899"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Quantifier </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Instantiation </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304800" y="3694093"/>
            <a:ext cx="2122119"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Program</a:t>
            </a:r>
          </a:p>
          <a:p>
            <a:pPr algn="ctr"/>
            <a:r>
              <a:rPr lang="en-US" sz="2800" b="1" dirty="0" smtClean="0">
                <a:ln/>
                <a:solidFill>
                  <a:schemeClr val="accent3"/>
                </a:solidFill>
              </a:rPr>
              <a:t>Verification</a:t>
            </a:r>
            <a:endParaRPr lang="en-US" sz="2800" b="1" cap="none" spc="0" dirty="0">
              <a:ln/>
              <a:solidFill>
                <a:schemeClr val="accent3"/>
              </a:solidFill>
              <a:effectLst/>
            </a:endParaRPr>
          </a:p>
        </p:txBody>
      </p:sp>
      <p:sp>
        <p:nvSpPr>
          <p:cNvPr id="14" name="Rectangle 13"/>
          <p:cNvSpPr/>
          <p:nvPr/>
        </p:nvSpPr>
        <p:spPr>
          <a:xfrm>
            <a:off x="6783358" y="3505200"/>
            <a:ext cx="2145138" cy="138499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rPr>
              <a:t>Trusted OS</a:t>
            </a:r>
          </a:p>
          <a:p>
            <a:pPr algn="ctr"/>
            <a:r>
              <a:rPr lang="en-US" sz="2800" b="1" dirty="0" smtClean="0">
                <a:ln/>
                <a:solidFill>
                  <a:schemeClr val="accent3"/>
                </a:solidFill>
              </a:rPr>
              <a:t>With </a:t>
            </a:r>
          </a:p>
          <a:p>
            <a:pPr algn="ctr"/>
            <a:r>
              <a:rPr lang="en-US" sz="2800" b="1" dirty="0" smtClean="0">
                <a:ln/>
                <a:solidFill>
                  <a:schemeClr val="accent3"/>
                </a:solidFill>
              </a:rPr>
              <a:t>Certificates</a:t>
            </a:r>
          </a:p>
        </p:txBody>
      </p:sp>
      <p:sp>
        <p:nvSpPr>
          <p:cNvPr id="22" name="Rectangle 21"/>
          <p:cNvSpPr/>
          <p:nvPr/>
        </p:nvSpPr>
        <p:spPr>
          <a:xfrm>
            <a:off x="3471565" y="1504985"/>
            <a:ext cx="168828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Enabler</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3" name="Rectangle 22"/>
          <p:cNvSpPr/>
          <p:nvPr/>
        </p:nvSpPr>
        <p:spPr>
          <a:xfrm>
            <a:off x="3268267" y="6096000"/>
            <a:ext cx="21419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Challenge</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077979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690115" cy="4487382"/>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FORMULA</a:t>
            </a:r>
            <a:endParaRPr lang="en-US" dirty="0"/>
          </a:p>
        </p:txBody>
      </p:sp>
      <p:sp>
        <p:nvSpPr>
          <p:cNvPr id="4" name="Text Placeholder 3"/>
          <p:cNvSpPr>
            <a:spLocks noGrp="1"/>
          </p:cNvSpPr>
          <p:nvPr>
            <p:ph type="body" sz="quarter" idx="10"/>
          </p:nvPr>
        </p:nvSpPr>
        <p:spPr>
          <a:xfrm>
            <a:off x="1600200" y="2448818"/>
            <a:ext cx="7043208" cy="3077766"/>
          </a:xfrm>
        </p:spPr>
        <p:txBody>
          <a:bodyPr/>
          <a:lstStyle/>
          <a:p>
            <a:r>
              <a:rPr lang="en-US" dirty="0" smtClean="0"/>
              <a:t>Model-Based</a:t>
            </a:r>
          </a:p>
          <a:p>
            <a:r>
              <a:rPr lang="en-US" dirty="0" smtClean="0"/>
              <a:t>Design</a:t>
            </a:r>
            <a:endParaRPr lang="en-US" dirty="0"/>
          </a:p>
        </p:txBody>
      </p:sp>
    </p:spTree>
    <p:extLst>
      <p:ext uri="{BB962C8B-B14F-4D97-AF65-F5344CB8AC3E}">
        <p14:creationId xmlns:p14="http://schemas.microsoft.com/office/powerpoint/2010/main" val="41531197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FORMULA: </a:t>
            </a:r>
            <a:r>
              <a:rPr lang="en-US" sz="4000" dirty="0" smtClean="0"/>
              <a:t>Design Space Exploration</a:t>
            </a:r>
            <a:endParaRPr lang="en-US" sz="4000" dirty="0"/>
          </a:p>
        </p:txBody>
      </p:sp>
      <p:grpSp>
        <p:nvGrpSpPr>
          <p:cNvPr id="9" name="Group 8"/>
          <p:cNvGrpSpPr/>
          <p:nvPr/>
        </p:nvGrpSpPr>
        <p:grpSpPr>
          <a:xfrm>
            <a:off x="683612" y="1645316"/>
            <a:ext cx="7373901" cy="3688684"/>
            <a:chOff x="208320" y="1790519"/>
            <a:chExt cx="8476350" cy="4313218"/>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5870" y="1790519"/>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570" y="1790519"/>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7720" y="1790519"/>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738" y="4274937"/>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20" y="4274937"/>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3029" y="4274937"/>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389838" y="5924490"/>
            <a:ext cx="8601762" cy="400110"/>
          </a:xfrm>
          <a:prstGeom prst="rect">
            <a:avLst/>
          </a:prstGeom>
          <a:noFill/>
        </p:spPr>
        <p:txBody>
          <a:bodyPr wrap="square" rtlCol="0">
            <a:spAutoFit/>
          </a:bodyPr>
          <a:lstStyle/>
          <a:p>
            <a:pPr defTabSz="914400" fontAlgn="auto">
              <a:spcBef>
                <a:spcPts val="0"/>
              </a:spcBef>
              <a:spcAft>
                <a:spcPts val="0"/>
              </a:spcAft>
            </a:pPr>
            <a:r>
              <a:rPr lang="en-US" sz="2000" dirty="0" smtClean="0">
                <a:solidFill>
                  <a:prstClr val="black"/>
                </a:solidFill>
                <a:latin typeface="Arial" pitchFamily="34" charset="0"/>
                <a:cs typeface="Arial" pitchFamily="34" charset="0"/>
              </a:rPr>
              <a:t>Use </a:t>
            </a:r>
            <a:r>
              <a:rPr lang="en-US" sz="2000" dirty="0">
                <a:solidFill>
                  <a:prstClr val="black"/>
                </a:solidFill>
                <a:latin typeface="Arial" pitchFamily="34" charset="0"/>
                <a:cs typeface="Arial" pitchFamily="34" charset="0"/>
              </a:rPr>
              <a:t>Design Space </a:t>
            </a:r>
            <a:r>
              <a:rPr lang="en-US" sz="2000" dirty="0" smtClean="0">
                <a:solidFill>
                  <a:prstClr val="black"/>
                </a:solidFill>
                <a:latin typeface="Arial" pitchFamily="34" charset="0"/>
                <a:cs typeface="Arial" pitchFamily="34" charset="0"/>
              </a:rPr>
              <a:t>Exploration to identify valid candidate architectures</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80712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srcRect/>
          <a:stretch>
            <a:fillRect/>
          </a:stretch>
        </p:blipFill>
        <p:spPr bwMode="auto">
          <a:xfrm>
            <a:off x="4990347" y="1873203"/>
            <a:ext cx="3925053" cy="443255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FORMULA: Diversified Search</a:t>
            </a:r>
            <a:endParaRPr lang="en-US" dirty="0"/>
          </a:p>
        </p:txBody>
      </p:sp>
      <p:sp>
        <p:nvSpPr>
          <p:cNvPr id="11" name="Rounded Rectangle 10"/>
          <p:cNvSpPr/>
          <p:nvPr/>
        </p:nvSpPr>
        <p:spPr>
          <a:xfrm>
            <a:off x="2056991" y="2209803"/>
            <a:ext cx="1179912" cy="99631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mn-ea"/>
                <a:cs typeface="+mn-cs"/>
              </a:rPr>
              <a:t>SMT Formula</a:t>
            </a:r>
            <a:endParaRPr kumimoji="0" lang="en-US" sz="16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13" name="Rounded Rectangle 12"/>
          <p:cNvSpPr/>
          <p:nvPr/>
        </p:nvSpPr>
        <p:spPr>
          <a:xfrm>
            <a:off x="3597370" y="3709656"/>
            <a:ext cx="1033009" cy="100829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Narrow" pitchFamily="34" charset="0"/>
                <a:ea typeface="+mn-ea"/>
                <a:cs typeface="+mn-cs"/>
              </a:rPr>
              <a:t>Z3 Solver</a:t>
            </a: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14" name="Right Arrow 13"/>
          <p:cNvSpPr/>
          <p:nvPr/>
        </p:nvSpPr>
        <p:spPr>
          <a:xfrm rot="2758105">
            <a:off x="2903638" y="3106652"/>
            <a:ext cx="1125999" cy="711924"/>
          </a:xfrm>
          <a:prstGeom prst="rightArrow">
            <a:avLst/>
          </a:prstGeom>
          <a:solidFill>
            <a:srgbClr val="4F81BD"/>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17" name="Rounded Rectangle 16"/>
          <p:cNvSpPr/>
          <p:nvPr/>
        </p:nvSpPr>
        <p:spPr>
          <a:xfrm>
            <a:off x="1905000" y="5331606"/>
            <a:ext cx="1259016" cy="840594"/>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mn-ea"/>
                <a:cs typeface="+mn-cs"/>
              </a:rPr>
              <a:t>Remember this model</a:t>
            </a:r>
            <a:endParaRPr kumimoji="0" lang="en-US" sz="16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pic>
        <p:nvPicPr>
          <p:cNvPr id="19" name="Picture 3"/>
          <p:cNvPicPr>
            <a:picLocks noChangeAspect="1" noChangeArrowheads="1"/>
          </p:cNvPicPr>
          <p:nvPr/>
        </p:nvPicPr>
        <p:blipFill>
          <a:blip r:embed="rId3" cstate="print"/>
          <a:srcRect/>
          <a:stretch>
            <a:fillRect/>
          </a:stretch>
        </p:blipFill>
        <p:spPr bwMode="auto">
          <a:xfrm>
            <a:off x="4978182" y="1814337"/>
            <a:ext cx="4013418" cy="4510263"/>
          </a:xfrm>
          <a:prstGeom prst="rect">
            <a:avLst/>
          </a:prstGeom>
          <a:noFill/>
          <a:ln w="9525">
            <a:noFill/>
            <a:miter lim="800000"/>
            <a:headEnd/>
            <a:tailEnd/>
          </a:ln>
        </p:spPr>
      </p:pic>
      <p:sp>
        <p:nvSpPr>
          <p:cNvPr id="20" name="Right Arrow 19"/>
          <p:cNvSpPr/>
          <p:nvPr/>
        </p:nvSpPr>
        <p:spPr>
          <a:xfrm rot="8323646">
            <a:off x="2702028" y="4680811"/>
            <a:ext cx="1235050" cy="752041"/>
          </a:xfrm>
          <a:prstGeom prst="rightArrow">
            <a:avLst/>
          </a:prstGeom>
          <a:solidFill>
            <a:srgbClr val="4F81BD"/>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grpSp>
        <p:nvGrpSpPr>
          <p:cNvPr id="28" name="Group 27"/>
          <p:cNvGrpSpPr/>
          <p:nvPr/>
        </p:nvGrpSpPr>
        <p:grpSpPr>
          <a:xfrm>
            <a:off x="-381001" y="2517812"/>
            <a:ext cx="2811461" cy="3541889"/>
            <a:chOff x="-381001" y="2517812"/>
            <a:chExt cx="2811461" cy="3541889"/>
          </a:xfrm>
        </p:grpSpPr>
        <p:sp>
          <p:nvSpPr>
            <p:cNvPr id="12" name="Right Arrow 11"/>
            <p:cNvSpPr/>
            <p:nvPr/>
          </p:nvSpPr>
          <p:spPr>
            <a:xfrm rot="19193314">
              <a:off x="1128975" y="3141243"/>
              <a:ext cx="1301485" cy="752041"/>
            </a:xfrm>
            <a:prstGeom prst="rightArrow">
              <a:avLst/>
            </a:prstGeom>
            <a:solidFill>
              <a:srgbClr val="4F81BD"/>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16" name="TextBox 15"/>
            <p:cNvSpPr txBox="1"/>
            <p:nvPr/>
          </p:nvSpPr>
          <p:spPr>
            <a:xfrm>
              <a:off x="-381000" y="2517812"/>
              <a:ext cx="2757295" cy="1015663"/>
            </a:xfrm>
            <a:prstGeom prst="rect">
              <a:avLst/>
            </a:prstGeom>
            <a:noFill/>
          </p:spPr>
          <p:txBody>
            <a:bodyPr wrap="square" rtlCol="0">
              <a:spAutoFit/>
            </a:bodyPr>
            <a:lstStyle/>
            <a:p>
              <a:pPr algn="ctr"/>
              <a:r>
                <a:rPr lang="en-US" sz="2000" dirty="0" smtClean="0">
                  <a:solidFill>
                    <a:schemeClr val="bg1"/>
                  </a:solidFill>
                  <a:latin typeface="Arial Narrow" pitchFamily="34" charset="0"/>
                </a:rPr>
                <a:t>Subtract all </a:t>
              </a:r>
            </a:p>
            <a:p>
              <a:pPr algn="ctr"/>
              <a:r>
                <a:rPr lang="en-US" sz="2000" dirty="0" smtClean="0">
                  <a:solidFill>
                    <a:schemeClr val="bg1"/>
                  </a:solidFill>
                  <a:latin typeface="Arial Narrow" pitchFamily="34" charset="0"/>
                </a:rPr>
                <a:t>isomorphic </a:t>
              </a:r>
            </a:p>
            <a:p>
              <a:pPr algn="ctr"/>
              <a:r>
                <a:rPr lang="en-US" sz="2000" dirty="0" smtClean="0">
                  <a:solidFill>
                    <a:schemeClr val="bg1"/>
                  </a:solidFill>
                  <a:latin typeface="Arial Narrow" pitchFamily="34" charset="0"/>
                </a:rPr>
                <a:t>solutions</a:t>
              </a:r>
              <a:endParaRPr lang="en-US" sz="2000" dirty="0">
                <a:solidFill>
                  <a:schemeClr val="bg1"/>
                </a:solidFill>
                <a:latin typeface="Arial Narrow" pitchFamily="34" charset="0"/>
              </a:endParaRPr>
            </a:p>
          </p:txBody>
        </p:sp>
        <p:sp>
          <p:nvSpPr>
            <p:cNvPr id="21" name="Rounded Rectangle 20"/>
            <p:cNvSpPr/>
            <p:nvPr/>
          </p:nvSpPr>
          <p:spPr>
            <a:xfrm>
              <a:off x="685800" y="3733800"/>
              <a:ext cx="1179912" cy="99631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mn-ea"/>
                  <a:cs typeface="+mn-cs"/>
                </a:rPr>
                <a:t>SMT Formula</a:t>
              </a:r>
              <a:endParaRPr kumimoji="0" lang="en-US" sz="16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22" name="Right Arrow 21"/>
            <p:cNvSpPr/>
            <p:nvPr/>
          </p:nvSpPr>
          <p:spPr>
            <a:xfrm rot="14183212">
              <a:off x="1275840" y="4700870"/>
              <a:ext cx="1007756" cy="711924"/>
            </a:xfrm>
            <a:prstGeom prst="rightArrow">
              <a:avLst/>
            </a:prstGeom>
            <a:solidFill>
              <a:srgbClr val="4F81BD"/>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23" name="TextBox 22"/>
            <p:cNvSpPr txBox="1"/>
            <p:nvPr/>
          </p:nvSpPr>
          <p:spPr>
            <a:xfrm>
              <a:off x="-381001" y="5044038"/>
              <a:ext cx="2757295" cy="1015663"/>
            </a:xfrm>
            <a:prstGeom prst="rect">
              <a:avLst/>
            </a:prstGeom>
            <a:noFill/>
          </p:spPr>
          <p:txBody>
            <a:bodyPr wrap="square" rtlCol="0">
              <a:spAutoFit/>
            </a:bodyPr>
            <a:lstStyle/>
            <a:p>
              <a:pPr algn="ctr"/>
              <a:r>
                <a:rPr lang="en-US" sz="2000" dirty="0" smtClean="0">
                  <a:solidFill>
                    <a:schemeClr val="bg1"/>
                  </a:solidFill>
                  <a:latin typeface="Arial Narrow" pitchFamily="34" charset="0"/>
                </a:rPr>
                <a:t>Diversify and</a:t>
              </a:r>
            </a:p>
            <a:p>
              <a:pPr algn="ctr"/>
              <a:r>
                <a:rPr lang="en-US" sz="2000" dirty="0" smtClean="0">
                  <a:solidFill>
                    <a:schemeClr val="bg1"/>
                  </a:solidFill>
                  <a:latin typeface="Arial Narrow" pitchFamily="34" charset="0"/>
                </a:rPr>
                <a:t>Constrain</a:t>
              </a:r>
            </a:p>
            <a:p>
              <a:pPr algn="ctr"/>
              <a:r>
                <a:rPr lang="en-US" sz="2000" dirty="0" smtClean="0">
                  <a:solidFill>
                    <a:schemeClr val="bg1"/>
                  </a:solidFill>
                  <a:latin typeface="Arial Narrow" pitchFamily="34" charset="0"/>
                </a:rPr>
                <a:t>Search Space</a:t>
              </a:r>
            </a:p>
          </p:txBody>
        </p:sp>
      </p:grpSp>
      <p:grpSp>
        <p:nvGrpSpPr>
          <p:cNvPr id="27" name="Group 26"/>
          <p:cNvGrpSpPr/>
          <p:nvPr/>
        </p:nvGrpSpPr>
        <p:grpSpPr>
          <a:xfrm>
            <a:off x="0" y="3133556"/>
            <a:ext cx="2975113" cy="2238361"/>
            <a:chOff x="-3313" y="3093244"/>
            <a:chExt cx="2975113" cy="2238361"/>
          </a:xfrm>
        </p:grpSpPr>
        <p:sp>
          <p:nvSpPr>
            <p:cNvPr id="25" name="Right Arrow 24"/>
            <p:cNvSpPr/>
            <p:nvPr/>
          </p:nvSpPr>
          <p:spPr>
            <a:xfrm rot="16200000">
              <a:off x="1496657" y="3856463"/>
              <a:ext cx="2238361" cy="711924"/>
            </a:xfrm>
            <a:prstGeom prst="rightArrow">
              <a:avLst/>
            </a:prstGeom>
            <a:solidFill>
              <a:srgbClr val="4F81BD"/>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26" name="TextBox 25"/>
            <p:cNvSpPr txBox="1"/>
            <p:nvPr/>
          </p:nvSpPr>
          <p:spPr>
            <a:xfrm>
              <a:off x="-3313" y="3742729"/>
              <a:ext cx="2757295" cy="1015663"/>
            </a:xfrm>
            <a:prstGeom prst="rect">
              <a:avLst/>
            </a:prstGeom>
            <a:noFill/>
          </p:spPr>
          <p:txBody>
            <a:bodyPr wrap="square" rtlCol="0">
              <a:spAutoFit/>
            </a:bodyPr>
            <a:lstStyle/>
            <a:p>
              <a:pPr algn="ctr"/>
              <a:r>
                <a:rPr lang="en-US" sz="2000" dirty="0" smtClean="0">
                  <a:solidFill>
                    <a:schemeClr val="bg1"/>
                  </a:solidFill>
                  <a:latin typeface="Arial Narrow" pitchFamily="34" charset="0"/>
                </a:rPr>
                <a:t>Subtract all </a:t>
              </a:r>
            </a:p>
            <a:p>
              <a:pPr algn="ctr"/>
              <a:r>
                <a:rPr lang="en-US" sz="2000" dirty="0" smtClean="0">
                  <a:solidFill>
                    <a:schemeClr val="bg1"/>
                  </a:solidFill>
                  <a:latin typeface="Arial Narrow" pitchFamily="34" charset="0"/>
                </a:rPr>
                <a:t>isomorphic </a:t>
              </a:r>
            </a:p>
            <a:p>
              <a:pPr algn="ctr"/>
              <a:r>
                <a:rPr lang="en-US" sz="2000" dirty="0" smtClean="0">
                  <a:solidFill>
                    <a:schemeClr val="bg1"/>
                  </a:solidFill>
                  <a:latin typeface="Arial Narrow" pitchFamily="34" charset="0"/>
                </a:rPr>
                <a:t>solutions</a:t>
              </a:r>
              <a:endParaRPr lang="en-US" sz="2000" dirty="0">
                <a:solidFill>
                  <a:schemeClr val="bg1"/>
                </a:solidFill>
                <a:latin typeface="Arial Narrow" pitchFamily="34" charset="0"/>
              </a:endParaRPr>
            </a:p>
          </p:txBody>
        </p:sp>
      </p:grpSp>
    </p:spTree>
    <p:extLst>
      <p:ext uri="{BB962C8B-B14F-4D97-AF65-F5344CB8AC3E}">
        <p14:creationId xmlns:p14="http://schemas.microsoft.com/office/powerpoint/2010/main" val="348604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ABCDE</a:t>
            </a:r>
            <a:endParaRPr lang="en-US" sz="4000" dirty="0"/>
          </a:p>
        </p:txBody>
      </p:sp>
      <p:sp>
        <p:nvSpPr>
          <p:cNvPr id="12" name="TextBox 11"/>
          <p:cNvSpPr txBox="1"/>
          <p:nvPr/>
        </p:nvSpPr>
        <p:spPr>
          <a:xfrm>
            <a:off x="3277979" y="5341203"/>
            <a:ext cx="2160784" cy="830997"/>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Quantifier </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Elimination</a:t>
            </a:r>
          </a:p>
        </p:txBody>
      </p:sp>
      <p:sp>
        <p:nvSpPr>
          <p:cNvPr id="5" name="Right Arrow 4"/>
          <p:cNvSpPr/>
          <p:nvPr/>
        </p:nvSpPr>
        <p:spPr bwMode="auto">
          <a:xfrm>
            <a:off x="2971800" y="3916882"/>
            <a:ext cx="3429000" cy="5289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308227" y="3191613"/>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252556" y="2996625"/>
            <a:ext cx="2414444"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Application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Down Arrow 15"/>
          <p:cNvSpPr/>
          <p:nvPr/>
        </p:nvSpPr>
        <p:spPr bwMode="auto">
          <a:xfrm>
            <a:off x="4296631" y="4439191"/>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6875521" y="2926281"/>
            <a:ext cx="196079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880239" y="2124575"/>
            <a:ext cx="2956259"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Generating</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Finite Models</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152400" y="3810000"/>
            <a:ext cx="2424061"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Model-Based</a:t>
            </a:r>
          </a:p>
          <a:p>
            <a:pPr algn="ctr"/>
            <a:r>
              <a:rPr lang="en-US" sz="2800" b="1" dirty="0" smtClean="0">
                <a:ln/>
                <a:solidFill>
                  <a:schemeClr val="accent3"/>
                </a:solidFill>
              </a:rPr>
              <a:t>Design</a:t>
            </a:r>
            <a:endParaRPr lang="en-US" sz="2800" b="1" cap="none" spc="0" dirty="0">
              <a:ln/>
              <a:solidFill>
                <a:schemeClr val="accent3"/>
              </a:solidFill>
              <a:effectLst/>
            </a:endParaRPr>
          </a:p>
        </p:txBody>
      </p:sp>
      <p:sp>
        <p:nvSpPr>
          <p:cNvPr id="14" name="Rectangle 13"/>
          <p:cNvSpPr/>
          <p:nvPr/>
        </p:nvSpPr>
        <p:spPr>
          <a:xfrm>
            <a:off x="6845073" y="3581400"/>
            <a:ext cx="2021707" cy="138499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rPr>
              <a:t>Embedded</a:t>
            </a:r>
          </a:p>
          <a:p>
            <a:pPr algn="ctr"/>
            <a:r>
              <a:rPr lang="en-US" sz="2800" b="1" dirty="0" smtClean="0">
                <a:ln/>
                <a:solidFill>
                  <a:schemeClr val="accent3"/>
                </a:solidFill>
              </a:rPr>
              <a:t>Real-time</a:t>
            </a:r>
          </a:p>
          <a:p>
            <a:pPr algn="ctr"/>
            <a:r>
              <a:rPr lang="en-US" sz="2800" b="1" dirty="0" smtClean="0">
                <a:ln/>
                <a:solidFill>
                  <a:schemeClr val="accent3"/>
                </a:solidFill>
              </a:rPr>
              <a:t>systems</a:t>
            </a:r>
          </a:p>
        </p:txBody>
      </p:sp>
      <p:sp>
        <p:nvSpPr>
          <p:cNvPr id="22" name="Rectangle 21"/>
          <p:cNvSpPr/>
          <p:nvPr/>
        </p:nvSpPr>
        <p:spPr>
          <a:xfrm>
            <a:off x="3471565" y="1504985"/>
            <a:ext cx="168828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Enabler</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3" name="Rectangle 22"/>
          <p:cNvSpPr/>
          <p:nvPr/>
        </p:nvSpPr>
        <p:spPr>
          <a:xfrm>
            <a:off x="3268267" y="6096000"/>
            <a:ext cx="21419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Challenge</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33537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690115" cy="4487382"/>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a:t>
            </a:r>
            <a:r>
              <a:rPr lang="en-US" sz="4000" dirty="0" err="1" smtClean="0"/>
              <a:t>SpecExplorer</a:t>
            </a:r>
            <a:r>
              <a:rPr lang="en-US" sz="4000" dirty="0" smtClean="0"/>
              <a:t>, M3</a:t>
            </a:r>
            <a:endParaRPr lang="en-US" dirty="0"/>
          </a:p>
        </p:txBody>
      </p:sp>
      <p:sp>
        <p:nvSpPr>
          <p:cNvPr id="4" name="Text Placeholder 3"/>
          <p:cNvSpPr>
            <a:spLocks noGrp="1"/>
          </p:cNvSpPr>
          <p:nvPr>
            <p:ph type="body" sz="quarter" idx="10"/>
          </p:nvPr>
        </p:nvSpPr>
        <p:spPr>
          <a:xfrm>
            <a:off x="1600200" y="2448818"/>
            <a:ext cx="7043208" cy="3077766"/>
          </a:xfrm>
        </p:spPr>
        <p:txBody>
          <a:bodyPr/>
          <a:lstStyle/>
          <a:p>
            <a:r>
              <a:rPr lang="en-US" dirty="0" smtClean="0"/>
              <a:t>Model-Based</a:t>
            </a:r>
          </a:p>
          <a:p>
            <a:r>
              <a:rPr lang="en-US" dirty="0" smtClean="0"/>
              <a:t>Testing</a:t>
            </a:r>
            <a:endParaRPr lang="en-US" dirty="0"/>
          </a:p>
        </p:txBody>
      </p:sp>
    </p:spTree>
    <p:extLst>
      <p:ext uri="{BB962C8B-B14F-4D97-AF65-F5344CB8AC3E}">
        <p14:creationId xmlns:p14="http://schemas.microsoft.com/office/powerpoint/2010/main" val="124632750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lvl="0"/>
            <a:r>
              <a:rPr lang="en-US" sz="4400" dirty="0" smtClean="0">
                <a:solidFill>
                  <a:srgbClr val="F1C283"/>
                </a:solidFill>
              </a:rPr>
              <a:t>Model-based Testing and Design</a:t>
            </a:r>
            <a:endParaRPr lang="en-US" sz="4400" dirty="0">
              <a:solidFill>
                <a:srgbClr val="F1C283"/>
              </a:solidFill>
            </a:endParaRPr>
          </a:p>
        </p:txBody>
      </p:sp>
      <p:graphicFrame>
        <p:nvGraphicFramePr>
          <p:cNvPr id="5" name="Chart 4"/>
          <p:cNvGraphicFramePr/>
          <p:nvPr/>
        </p:nvGraphicFramePr>
        <p:xfrm>
          <a:off x="4562476" y="1790700"/>
          <a:ext cx="582930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Striped Right Arrow 5"/>
          <p:cNvSpPr/>
          <p:nvPr/>
        </p:nvSpPr>
        <p:spPr>
          <a:xfrm>
            <a:off x="4309573" y="4788981"/>
            <a:ext cx="1981200" cy="609600"/>
          </a:xfrm>
          <a:prstGeom prst="strip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Behavioral modeling</a:t>
            </a:r>
            <a:endParaRPr lang="en-US" sz="1200" dirty="0">
              <a:solidFill>
                <a:schemeClr val="bg2"/>
              </a:solidFill>
            </a:endParaRPr>
          </a:p>
        </p:txBody>
      </p:sp>
      <p:sp>
        <p:nvSpPr>
          <p:cNvPr id="7" name="Striped Right Arrow 6"/>
          <p:cNvSpPr/>
          <p:nvPr/>
        </p:nvSpPr>
        <p:spPr>
          <a:xfrm>
            <a:off x="4299524" y="4043729"/>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Scenarios (slicing)</a:t>
            </a:r>
            <a:endParaRPr lang="en-US" sz="1200">
              <a:solidFill>
                <a:schemeClr val="bg2"/>
              </a:solidFill>
            </a:endParaRPr>
          </a:p>
        </p:txBody>
      </p:sp>
      <p:sp>
        <p:nvSpPr>
          <p:cNvPr id="8" name="Striped Right Arrow 7"/>
          <p:cNvSpPr/>
          <p:nvPr/>
        </p:nvSpPr>
        <p:spPr>
          <a:xfrm>
            <a:off x="4319622" y="5478968"/>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Scenarios (slicing)</a:t>
            </a:r>
            <a:endParaRPr lang="en-US" sz="1200" dirty="0">
              <a:solidFill>
                <a:schemeClr val="bg2"/>
              </a:solidFill>
            </a:endParaRPr>
          </a:p>
        </p:txBody>
      </p:sp>
      <p:sp>
        <p:nvSpPr>
          <p:cNvPr id="9" name="Striped Right Arrow 8"/>
          <p:cNvSpPr/>
          <p:nvPr/>
        </p:nvSpPr>
        <p:spPr>
          <a:xfrm>
            <a:off x="4269380" y="3118443"/>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Adapter for testing</a:t>
            </a:r>
            <a:endParaRPr lang="en-US" sz="1200" dirty="0">
              <a:solidFill>
                <a:schemeClr val="bg2"/>
              </a:solidFill>
            </a:endParaRPr>
          </a:p>
        </p:txBody>
      </p:sp>
      <p:sp>
        <p:nvSpPr>
          <p:cNvPr id="11" name="Content Placeholder 18"/>
          <p:cNvSpPr txBox="1">
            <a:spLocks/>
          </p:cNvSpPr>
          <p:nvPr/>
        </p:nvSpPr>
        <p:spPr>
          <a:xfrm>
            <a:off x="381000" y="1828800"/>
            <a:ext cx="4953000" cy="4518160"/>
          </a:xfrm>
          <a:prstGeom prst="rect">
            <a:avLst/>
          </a:prstGeom>
        </p:spPr>
        <p:txBody>
          <a:bodyPr/>
          <a:lstStyle/>
          <a:p>
            <a:pPr marL="414057" lvl="0" indent="-362465">
              <a:lnSpc>
                <a:spcPct val="90000"/>
              </a:lnSpc>
              <a:spcBef>
                <a:spcPct val="20000"/>
              </a:spcBef>
              <a:buSzPct val="90000"/>
              <a:defRPr/>
            </a:pPr>
            <a:r>
              <a:rPr lang="en-US" sz="2000" b="1" dirty="0" smtClean="0">
                <a:solidFill>
                  <a:schemeClr val="bg1"/>
                </a:solidFill>
              </a:rPr>
              <a:t>Example Microsoft protocol:</a:t>
            </a:r>
          </a:p>
          <a:p>
            <a:pPr marL="384954" lvl="0" indent="-384954">
              <a:lnSpc>
                <a:spcPct val="90000"/>
              </a:lnSpc>
              <a:spcBef>
                <a:spcPct val="20000"/>
              </a:spcBef>
              <a:buSzPct val="90000"/>
              <a:buBlip>
                <a:blip r:embed="rId3"/>
              </a:buBlip>
              <a:defRPr/>
            </a:pPr>
            <a:r>
              <a:rPr lang="en-US" dirty="0" smtClean="0">
                <a:solidFill>
                  <a:schemeClr val="bg1"/>
                </a:solidFill>
              </a:rPr>
              <a:t>SMB2 (= remote file) Protocol Specification</a:t>
            </a:r>
          </a:p>
          <a:p>
            <a:pPr marL="384954" lvl="0" indent="-384954">
              <a:lnSpc>
                <a:spcPct val="90000"/>
              </a:lnSpc>
              <a:spcBef>
                <a:spcPct val="20000"/>
              </a:spcBef>
              <a:buSzPct val="90000"/>
              <a:buBlip>
                <a:blip r:embed="rId3"/>
              </a:buBlip>
              <a:defRPr/>
            </a:pPr>
            <a:r>
              <a:rPr lang="en-US" dirty="0" smtClean="0">
                <a:solidFill>
                  <a:schemeClr val="bg1"/>
                </a:solidFill>
              </a:rPr>
              <a:t>200+ other Microsoft Protocols</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lang="en-US" b="1"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b="1" dirty="0" smtClean="0">
                <a:solidFill>
                  <a:schemeClr val="bg1"/>
                </a:solidFill>
                <a:latin typeface="+mn-lt"/>
              </a:rPr>
              <a:t>Tools:</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r>
              <a:rPr lang="en-US" dirty="0" smtClean="0">
                <a:solidFill>
                  <a:schemeClr val="bg1"/>
                </a:solidFill>
              </a:rPr>
              <a:t>Symbolic Exploration of protocol </a:t>
            </a:r>
          </a:p>
          <a:p>
            <a:pPr marL="384175" lvl="0" indent="-384175">
              <a:lnSpc>
                <a:spcPct val="90000"/>
              </a:lnSpc>
              <a:spcBef>
                <a:spcPct val="20000"/>
              </a:spcBef>
              <a:buSzPct val="90000"/>
            </a:pPr>
            <a:r>
              <a:rPr lang="en-US" dirty="0" smtClean="0">
                <a:solidFill>
                  <a:schemeClr val="bg1"/>
                </a:solidFill>
              </a:rPr>
              <a:t>models to generate tests.</a:t>
            </a:r>
            <a:r>
              <a:rPr lang="en-US" dirty="0" smtClean="0">
                <a:solidFill>
                  <a:schemeClr val="bg1"/>
                </a:solidFill>
                <a:latin typeface="+mn-lt"/>
              </a:rPr>
              <a:t/>
            </a:r>
            <a:br>
              <a:rPr lang="en-US" dirty="0" smtClean="0">
                <a:solidFill>
                  <a:schemeClr val="bg1"/>
                </a:solidFill>
                <a:latin typeface="+mn-lt"/>
              </a:rPr>
            </a:b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Pair-wise independent input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g</a:t>
            </a:r>
            <a:r>
              <a:rPr kumimoji="0" lang="en-US" i="0" u="none" strike="noStrike" kern="1200" cap="none" spc="0" normalizeH="0" baseline="0" noProof="0" dirty="0" err="1" smtClean="0">
                <a:ln>
                  <a:noFill/>
                </a:ln>
                <a:solidFill>
                  <a:schemeClr val="bg1"/>
                </a:solidFill>
                <a:effectLst/>
                <a:uLnTx/>
                <a:uFillTx/>
                <a:latin typeface="+mn-lt"/>
                <a:ea typeface="+mn-ea"/>
                <a:cs typeface="+mn-cs"/>
              </a:rPr>
              <a:t>eneration</a:t>
            </a:r>
            <a:r>
              <a:rPr kumimoji="0" lang="en-US" i="0" u="none" strike="noStrike" kern="1200" cap="none" spc="0" normalizeH="0" baseline="0" noProof="0" dirty="0" smtClean="0">
                <a:ln>
                  <a:noFill/>
                </a:ln>
                <a:solidFill>
                  <a:schemeClr val="bg1"/>
                </a:solidFill>
                <a:effectLst/>
                <a:uLnTx/>
                <a:uFillTx/>
                <a:latin typeface="+mn-lt"/>
                <a:ea typeface="+mn-ea"/>
                <a:cs typeface="+mn-cs"/>
              </a:rPr>
              <a:t> for constrained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algebraic data-types</a:t>
            </a:r>
            <a:r>
              <a:rPr lang="en-US" dirty="0" smtClean="0">
                <a:solidFill>
                  <a:schemeClr val="bg1"/>
                </a:solidFill>
                <a:latin typeface="+mn-lt"/>
              </a:rPr>
              <a:t>.</a:t>
            </a:r>
            <a:endParaRPr kumimoji="0" lang="en-US" i="0" u="none" strike="noStrike" kern="1200" cap="none" spc="0" normalizeH="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Design time model debugging using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Model Checking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lang="en-US" dirty="0" smtClean="0">
                <a:solidFill>
                  <a:schemeClr val="bg1"/>
                </a:solidFill>
                <a:latin typeface="+mn-lt"/>
              </a:rPr>
              <a:t>Bounded Conformance Checking</a:t>
            </a:r>
          </a:p>
          <a:p>
            <a:pPr marL="384175" lvl="0" indent="-384175">
              <a:lnSpc>
                <a:spcPct val="90000"/>
              </a:lnSpc>
              <a:spcBef>
                <a:spcPct val="20000"/>
              </a:spcBef>
              <a:buSzPct val="90000"/>
              <a:buFontTx/>
              <a:buChar char="-"/>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a:t>
            </a:r>
            <a:r>
              <a:rPr lang="en-US" dirty="0" smtClean="0">
                <a:solidFill>
                  <a:schemeClr val="bg1"/>
                </a:solidFill>
              </a:rPr>
              <a:t>Input-Output Model Programs</a:t>
            </a:r>
            <a:endParaRPr kumimoji="0" lang="en-US"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a:xfrm>
            <a:off x="5257800" y="6400800"/>
            <a:ext cx="3276600" cy="249299"/>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Margus Veanes, Wolfgang Grieskamp</a:t>
            </a:r>
            <a:endParaRPr lang="en-US" sz="1200" dirty="0">
              <a:solidFill>
                <a:srgbClr val="9C42E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Next steps </a:t>
            </a:r>
            <a:r>
              <a:rPr lang="en-US" sz="4000" dirty="0" smtClean="0"/>
              <a:t>– Model-based Testing</a:t>
            </a:r>
            <a:endParaRPr lang="en-US" sz="4000" dirty="0"/>
          </a:p>
        </p:txBody>
      </p:sp>
      <p:sp>
        <p:nvSpPr>
          <p:cNvPr id="12" name="TextBox 11"/>
          <p:cNvSpPr txBox="1"/>
          <p:nvPr/>
        </p:nvSpPr>
        <p:spPr>
          <a:xfrm>
            <a:off x="2601507" y="5341203"/>
            <a:ext cx="3513719"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Search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StrategIES</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ight Arrow 4"/>
          <p:cNvSpPr/>
          <p:nvPr/>
        </p:nvSpPr>
        <p:spPr bwMode="auto">
          <a:xfrm>
            <a:off x="2895600" y="3916882"/>
            <a:ext cx="3429000" cy="5289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267200" y="3191613"/>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252556" y="2868447"/>
            <a:ext cx="2414444"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Application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Down Arrow 15"/>
          <p:cNvSpPr/>
          <p:nvPr/>
        </p:nvSpPr>
        <p:spPr bwMode="auto">
          <a:xfrm>
            <a:off x="4267200" y="4399434"/>
            <a:ext cx="457200" cy="87766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6875521" y="2926281"/>
            <a:ext cx="196079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Direction</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657638" y="2124575"/>
            <a:ext cx="3401444"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Search only </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Relevant Space</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228600" y="3657600"/>
            <a:ext cx="2383986"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Model-based</a:t>
            </a:r>
          </a:p>
          <a:p>
            <a:pPr algn="ctr"/>
            <a:r>
              <a:rPr lang="en-US" sz="2800" b="1" dirty="0" smtClean="0">
                <a:ln/>
                <a:solidFill>
                  <a:schemeClr val="accent3"/>
                </a:solidFill>
              </a:rPr>
              <a:t>Testing</a:t>
            </a:r>
            <a:endParaRPr lang="en-US" sz="2800" b="1" cap="none" spc="0" dirty="0">
              <a:ln/>
              <a:solidFill>
                <a:schemeClr val="accent3"/>
              </a:solidFill>
              <a:effectLst/>
            </a:endParaRPr>
          </a:p>
        </p:txBody>
      </p:sp>
      <p:sp>
        <p:nvSpPr>
          <p:cNvPr id="14" name="Rectangle 13"/>
          <p:cNvSpPr/>
          <p:nvPr/>
        </p:nvSpPr>
        <p:spPr>
          <a:xfrm>
            <a:off x="6914002" y="3733800"/>
            <a:ext cx="1883850"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rPr>
              <a:t>Program </a:t>
            </a:r>
          </a:p>
          <a:p>
            <a:pPr algn="ctr"/>
            <a:r>
              <a:rPr lang="en-US" sz="2800" b="1" dirty="0" smtClean="0">
                <a:ln/>
                <a:solidFill>
                  <a:schemeClr val="accent3"/>
                </a:solidFill>
              </a:rPr>
              <a:t>Synthesis</a:t>
            </a:r>
          </a:p>
        </p:txBody>
      </p:sp>
      <p:sp>
        <p:nvSpPr>
          <p:cNvPr id="22" name="Rectangle 21"/>
          <p:cNvSpPr/>
          <p:nvPr/>
        </p:nvSpPr>
        <p:spPr>
          <a:xfrm>
            <a:off x="3471565" y="1504985"/>
            <a:ext cx="1688284"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Enabler</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3" name="Rectangle 22"/>
          <p:cNvSpPr/>
          <p:nvPr/>
        </p:nvSpPr>
        <p:spPr>
          <a:xfrm>
            <a:off x="3268267" y="6096000"/>
            <a:ext cx="2141933" cy="584775"/>
          </a:xfrm>
          <a:prstGeom prst="rect">
            <a:avLst/>
          </a:prstGeom>
          <a:noFill/>
        </p:spPr>
        <p:txBody>
          <a:bodyPr wrap="none" lIns="91440" tIns="45720" rIns="91440" bIns="45720">
            <a:spAutoFit/>
          </a:bodyPr>
          <a:lstStyle/>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Challenge</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292459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1219200"/>
            <a:ext cx="8183827" cy="4462760"/>
          </a:xfrm>
        </p:spPr>
        <p:txBody>
          <a:bodyPr/>
          <a:lstStyle/>
          <a:p>
            <a:r>
              <a:rPr lang="en-US" dirty="0" smtClean="0"/>
              <a:t>Selected Z3</a:t>
            </a:r>
          </a:p>
          <a:p>
            <a:r>
              <a:rPr lang="en-US" dirty="0" smtClean="0"/>
              <a:t>Technologies</a:t>
            </a:r>
            <a:endParaRPr lang="en-US" dirty="0"/>
          </a:p>
        </p:txBody>
      </p:sp>
    </p:spTree>
    <p:extLst>
      <p:ext uri="{BB962C8B-B14F-4D97-AF65-F5344CB8AC3E}">
        <p14:creationId xmlns:p14="http://schemas.microsoft.com/office/powerpoint/2010/main" val="39161294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Ok Z3 is not everything ..yet</a:t>
            </a:r>
            <a:endParaRPr lang="en-US" dirty="0"/>
          </a:p>
        </p:txBody>
      </p:sp>
      <p:pic>
        <p:nvPicPr>
          <p:cNvPr id="65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 t="15304" r="47255" b="25135"/>
          <a:stretch/>
        </p:blipFill>
        <p:spPr bwMode="auto">
          <a:xfrm>
            <a:off x="0" y="1295400"/>
            <a:ext cx="647154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Point Star 3"/>
          <p:cNvSpPr/>
          <p:nvPr/>
        </p:nvSpPr>
        <p:spPr bwMode="auto">
          <a:xfrm>
            <a:off x="5257800" y="1905000"/>
            <a:ext cx="4572000" cy="4800600"/>
          </a:xfrm>
          <a:prstGeom prst="star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a:ln>
                  <a:solidFill>
                    <a:schemeClr val="tx1"/>
                  </a:solidFill>
                </a:ln>
                <a:solidFill>
                  <a:schemeClr val="tx1"/>
                </a:solidFill>
                <a:effectLst>
                  <a:outerShdw blurRad="38100" dist="38100" dir="2700000" algn="tl">
                    <a:srgbClr val="000000">
                      <a:alpha val="43137"/>
                    </a:srgbClr>
                  </a:outerShdw>
                </a:effectLst>
              </a:rPr>
              <a:t>Model Checker</a:t>
            </a:r>
          </a:p>
          <a:p>
            <a:r>
              <a:rPr lang="en-US" sz="2000" dirty="0">
                <a:ln>
                  <a:solidFill>
                    <a:schemeClr val="tx1"/>
                  </a:solidFill>
                </a:ln>
                <a:solidFill>
                  <a:schemeClr val="tx1"/>
                </a:solidFill>
                <a:effectLst>
                  <a:outerShdw blurRad="38100" dist="38100" dir="2700000" algn="tl">
                    <a:srgbClr val="000000">
                      <a:alpha val="43137"/>
                    </a:srgbClr>
                  </a:outerShdw>
                </a:effectLst>
              </a:rPr>
              <a:t>For Multi-threaded</a:t>
            </a:r>
          </a:p>
          <a:p>
            <a:r>
              <a:rPr lang="en-US" sz="2000" dirty="0">
                <a:ln>
                  <a:solidFill>
                    <a:schemeClr val="tx1"/>
                  </a:solidFill>
                </a:ln>
                <a:solidFill>
                  <a:schemeClr val="tx1"/>
                </a:solidFill>
                <a:effectLst>
                  <a:outerShdw blurRad="38100" dist="38100" dir="2700000" algn="tl">
                    <a:srgbClr val="000000">
                      <a:alpha val="43137"/>
                    </a:srgbClr>
                  </a:outerShdw>
                </a:effectLst>
              </a:rPr>
              <a:t>Software</a:t>
            </a:r>
          </a:p>
          <a:p>
            <a:endParaRPr lang="en-US" sz="2000" dirty="0">
              <a:ln>
                <a:solidFill>
                  <a:schemeClr val="tx1"/>
                </a:solidFill>
              </a:ln>
              <a:solidFill>
                <a:schemeClr val="tx1"/>
              </a:solidFill>
              <a:effectLst>
                <a:outerShdw blurRad="38100" dist="38100" dir="2700000" algn="tl">
                  <a:srgbClr val="000000">
                    <a:alpha val="43137"/>
                  </a:srgbClr>
                </a:outerShdw>
              </a:effectLst>
            </a:endParaRPr>
          </a:p>
          <a:p>
            <a:pPr marL="285750" indent="-285750">
              <a:buFontTx/>
              <a:buChar char="-"/>
            </a:pPr>
            <a:r>
              <a:rPr lang="en-US" sz="2000" dirty="0">
                <a:ln>
                  <a:solidFill>
                    <a:schemeClr val="tx1"/>
                  </a:solidFill>
                </a:ln>
                <a:solidFill>
                  <a:schemeClr val="tx1"/>
                </a:solidFill>
                <a:effectLst>
                  <a:outerShdw blurRad="38100" dist="38100" dir="2700000" algn="tl">
                    <a:srgbClr val="000000">
                      <a:alpha val="43137"/>
                    </a:srgbClr>
                  </a:outerShdw>
                </a:effectLst>
              </a:rPr>
              <a:t>k-bounded exhaustive</a:t>
            </a:r>
          </a:p>
          <a:p>
            <a:endParaRPr lang="en-US" sz="2000" dirty="0">
              <a:ln>
                <a:solidFill>
                  <a:schemeClr val="tx1"/>
                </a:solidFill>
              </a:ln>
              <a:solidFill>
                <a:schemeClr val="tx1"/>
              </a:solidFill>
              <a:effectLst>
                <a:outerShdw blurRad="38100" dist="38100" dir="2700000" algn="tl">
                  <a:srgbClr val="000000">
                    <a:alpha val="43137"/>
                  </a:srgbClr>
                </a:outerShdw>
              </a:effectLst>
            </a:endParaRPr>
          </a:p>
          <a:p>
            <a:r>
              <a:rPr lang="en-US" sz="2000" dirty="0" err="1">
                <a:ln>
                  <a:solidFill>
                    <a:schemeClr val="tx1"/>
                  </a:solidFill>
                </a:ln>
                <a:solidFill>
                  <a:schemeClr val="tx1"/>
                </a:solidFill>
                <a:effectLst>
                  <a:outerShdw blurRad="38100" dist="38100" dir="2700000" algn="tl">
                    <a:srgbClr val="000000">
                      <a:alpha val="43137"/>
                    </a:srgbClr>
                  </a:outerShdw>
                </a:effectLst>
              </a:rPr>
              <a:t>Cuzz</a:t>
            </a:r>
            <a:r>
              <a:rPr lang="en-US" sz="2000" dirty="0">
                <a:ln>
                  <a:solidFill>
                    <a:schemeClr val="tx1"/>
                  </a:solidFill>
                </a:ln>
                <a:solidFill>
                  <a:schemeClr val="tx1"/>
                </a:solidFill>
                <a:effectLst>
                  <a:outerShdw blurRad="38100" dist="38100" dir="2700000" algn="tl">
                    <a:srgbClr val="000000">
                      <a:alpha val="43137"/>
                    </a:srgbClr>
                  </a:outerShdw>
                </a:effectLst>
              </a:rPr>
              <a:t>:</a:t>
            </a:r>
          </a:p>
          <a:p>
            <a:pPr marL="285750" indent="-285750">
              <a:buFontTx/>
              <a:buChar char="-"/>
            </a:pPr>
            <a:r>
              <a:rPr lang="en-US" sz="2000" dirty="0" smtClean="0">
                <a:ln>
                  <a:solidFill>
                    <a:schemeClr val="tx1"/>
                  </a:solidFill>
                </a:ln>
                <a:solidFill>
                  <a:schemeClr val="tx1"/>
                </a:solidFill>
                <a:effectLst>
                  <a:outerShdw blurRad="38100" dist="38100" dir="2700000" algn="tl">
                    <a:srgbClr val="000000">
                      <a:alpha val="43137"/>
                    </a:srgbClr>
                  </a:outerShdw>
                </a:effectLst>
              </a:rPr>
              <a:t>Randomized</a:t>
            </a:r>
            <a:endParaRPr lang="en-US" sz="2000" dirty="0">
              <a:ln>
                <a:solidFill>
                  <a:schemeClr val="tx1"/>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7992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6602"/>
            <a:ext cx="8382000" cy="553998"/>
          </a:xfrm>
        </p:spPr>
        <p:txBody>
          <a:bodyPr/>
          <a:lstStyle/>
          <a:p>
            <a:r>
              <a:rPr lang="en-US" sz="4000" dirty="0" smtClean="0"/>
              <a:t>Research around Z3</a:t>
            </a:r>
            <a:endParaRPr lang="en-US" sz="4000" dirty="0"/>
          </a:p>
        </p:txBody>
      </p:sp>
      <p:sp>
        <p:nvSpPr>
          <p:cNvPr id="11" name="TextBox 10"/>
          <p:cNvSpPr txBox="1"/>
          <p:nvPr/>
        </p:nvSpPr>
        <p:spPr>
          <a:xfrm>
            <a:off x="0" y="5534561"/>
            <a:ext cx="300082" cy="1077218"/>
          </a:xfrm>
          <a:prstGeom prst="rect">
            <a:avLst/>
          </a:prstGeom>
          <a:noFill/>
        </p:spPr>
        <p:txBody>
          <a:bodyPr wrap="none" rtlCol="0">
            <a:spAutoFit/>
          </a:bodyPr>
          <a:lstStyle/>
          <a:p>
            <a:pPr lvl="0"/>
            <a:r>
              <a:rPr lang="en-US" sz="1600" dirty="0" smtClean="0">
                <a:solidFill>
                  <a:schemeClr val="bg1"/>
                </a:solidFill>
              </a:rPr>
              <a:t>. </a:t>
            </a:r>
          </a:p>
          <a:p>
            <a:r>
              <a:rPr lang="en-US" sz="1600" dirty="0" smtClean="0">
                <a:solidFill>
                  <a:schemeClr val="bg1"/>
                </a:solidFill>
              </a:rPr>
              <a:t>.</a:t>
            </a:r>
          </a:p>
          <a:p>
            <a:pPr lvl="0"/>
            <a:r>
              <a:rPr lang="en-US" sz="1600" dirty="0" smtClean="0">
                <a:solidFill>
                  <a:schemeClr val="bg1"/>
                </a:solidFill>
              </a:rPr>
              <a:t> </a:t>
            </a:r>
          </a:p>
          <a:p>
            <a:r>
              <a:rPr lang="en-US" sz="1600" dirty="0" smtClean="0">
                <a:solidFill>
                  <a:schemeClr val="bg1"/>
                </a:solidFill>
              </a:rPr>
              <a:t>. </a:t>
            </a:r>
          </a:p>
        </p:txBody>
      </p:sp>
      <p:sp>
        <p:nvSpPr>
          <p:cNvPr id="5" name="Rectangle 4"/>
          <p:cNvSpPr/>
          <p:nvPr/>
        </p:nvSpPr>
        <p:spPr bwMode="auto">
          <a:xfrm>
            <a:off x="0" y="1066800"/>
            <a:ext cx="9144000" cy="1447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Decision Procedures</a:t>
            </a:r>
          </a:p>
          <a:p>
            <a:r>
              <a:rPr lang="en-US" sz="1600" dirty="0" smtClean="0">
                <a:solidFill>
                  <a:schemeClr val="tx1"/>
                </a:solidFill>
              </a:rPr>
              <a:t>Modular Difference Logic is Hard 		           	TR 08 B, Blass Gurevich, </a:t>
            </a:r>
            <a:r>
              <a:rPr lang="en-US" sz="1600" dirty="0" err="1" smtClean="0">
                <a:solidFill>
                  <a:schemeClr val="tx1"/>
                </a:solidFill>
              </a:rPr>
              <a:t>Muthuvathi</a:t>
            </a:r>
            <a:r>
              <a:rPr lang="en-US" sz="1600" dirty="0" smtClean="0">
                <a:solidFill>
                  <a:schemeClr val="tx1"/>
                </a:solidFill>
              </a:rPr>
              <a:t>.</a:t>
            </a:r>
          </a:p>
          <a:p>
            <a:r>
              <a:rPr lang="en-US" sz="1600" dirty="0" smtClean="0">
                <a:solidFill>
                  <a:schemeClr val="tx1"/>
                </a:solidFill>
              </a:rPr>
              <a:t>Linear Functional Fixed-points. 			CAV 09  B. &amp; Hendrix. </a:t>
            </a:r>
          </a:p>
          <a:p>
            <a:r>
              <a:rPr lang="en-US" sz="1600" dirty="0" smtClean="0">
                <a:solidFill>
                  <a:schemeClr val="tx1"/>
                </a:solidFill>
              </a:rPr>
              <a:t>A Priori Reductions to Zero for Strategy-Independent </a:t>
            </a:r>
            <a:r>
              <a:rPr lang="en-US" sz="1600" dirty="0" err="1" smtClean="0">
                <a:solidFill>
                  <a:schemeClr val="tx1"/>
                </a:solidFill>
              </a:rPr>
              <a:t>Gröbner</a:t>
            </a:r>
            <a:r>
              <a:rPr lang="en-US" sz="1600" dirty="0" smtClean="0">
                <a:solidFill>
                  <a:schemeClr val="tx1"/>
                </a:solidFill>
              </a:rPr>
              <a:t> Bases SYNASC 09 M&amp; </a:t>
            </a:r>
            <a:r>
              <a:rPr lang="en-US" sz="1600" dirty="0" err="1" smtClean="0">
                <a:solidFill>
                  <a:schemeClr val="tx1"/>
                </a:solidFill>
              </a:rPr>
              <a:t>Passmore</a:t>
            </a:r>
            <a:r>
              <a:rPr lang="en-US" sz="1600" dirty="0" smtClean="0">
                <a:solidFill>
                  <a:schemeClr val="tx1"/>
                </a:solidFill>
              </a:rPr>
              <a:t>. </a:t>
            </a:r>
          </a:p>
          <a:p>
            <a:r>
              <a:rPr lang="en-US" sz="1600" dirty="0" smtClean="0">
                <a:solidFill>
                  <a:schemeClr val="tx1"/>
                </a:solidFill>
              </a:rPr>
              <a:t>Efficient, Generalized Array Decision Procedures 	           	FMCAD 09  M &amp; B</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0" y="2514600"/>
            <a:ext cx="9144000" cy="1600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Combining Decision Procedures</a:t>
            </a:r>
          </a:p>
          <a:p>
            <a:pPr lvl="0"/>
            <a:r>
              <a:rPr lang="en-US" sz="1600" dirty="0" smtClean="0">
                <a:solidFill>
                  <a:schemeClr val="tx1"/>
                </a:solidFill>
              </a:rPr>
              <a:t>Model-based Theory Combination 		           	SMT 07   M &amp; B. . </a:t>
            </a:r>
          </a:p>
          <a:p>
            <a:r>
              <a:rPr lang="en-US" sz="1600" dirty="0" smtClean="0">
                <a:solidFill>
                  <a:schemeClr val="tx1"/>
                </a:solidFill>
              </a:rPr>
              <a:t>Accelerating Lemma learning using DPLL(U)		LPAR 08  B, </a:t>
            </a:r>
            <a:r>
              <a:rPr lang="en-US" sz="1600" dirty="0" err="1" smtClean="0">
                <a:solidFill>
                  <a:schemeClr val="tx1"/>
                </a:solidFill>
              </a:rPr>
              <a:t>Dutetre</a:t>
            </a:r>
            <a:r>
              <a:rPr lang="en-US" sz="1600" dirty="0" smtClean="0">
                <a:solidFill>
                  <a:schemeClr val="tx1"/>
                </a:solidFill>
              </a:rPr>
              <a:t> &amp; M</a:t>
            </a:r>
          </a:p>
          <a:p>
            <a:r>
              <a:rPr lang="en-US" sz="1600" dirty="0" smtClean="0">
                <a:solidFill>
                  <a:schemeClr val="tx1"/>
                </a:solidFill>
              </a:rPr>
              <a:t>Proofs, Refutations and Z3				IWIL 08 M &amp; B</a:t>
            </a:r>
          </a:p>
          <a:p>
            <a:r>
              <a:rPr lang="en-US" sz="1600" dirty="0" smtClean="0">
                <a:solidFill>
                  <a:schemeClr val="tx1"/>
                </a:solidFill>
              </a:rPr>
              <a:t>On Locally Minimal </a:t>
            </a:r>
            <a:r>
              <a:rPr lang="en-US" sz="1600" dirty="0" err="1" smtClean="0">
                <a:solidFill>
                  <a:schemeClr val="tx1"/>
                </a:solidFill>
              </a:rPr>
              <a:t>Nullstellensatz</a:t>
            </a:r>
            <a:r>
              <a:rPr lang="en-US" sz="1600" dirty="0" smtClean="0">
                <a:solidFill>
                  <a:schemeClr val="tx1"/>
                </a:solidFill>
              </a:rPr>
              <a:t> Proofs.		SMT 09  M &amp; </a:t>
            </a:r>
            <a:r>
              <a:rPr lang="en-US" sz="1600" dirty="0" err="1" smtClean="0">
                <a:solidFill>
                  <a:schemeClr val="tx1"/>
                </a:solidFill>
              </a:rPr>
              <a:t>Passmore</a:t>
            </a:r>
            <a:r>
              <a:rPr lang="en-US" sz="1600" dirty="0" smtClean="0">
                <a:solidFill>
                  <a:schemeClr val="tx1"/>
                </a:solidFill>
              </a:rPr>
              <a:t>. </a:t>
            </a:r>
          </a:p>
          <a:p>
            <a:pPr lvl="0"/>
            <a:r>
              <a:rPr lang="en-US" sz="1600" dirty="0" smtClean="0">
                <a:solidFill>
                  <a:schemeClr val="tx1"/>
                </a:solidFill>
              </a:rPr>
              <a:t>A Concurrent Portfolio Approach to SMT Solving		CAV 09   </a:t>
            </a:r>
            <a:r>
              <a:rPr lang="en-US" sz="1600" dirty="0" err="1" smtClean="0">
                <a:solidFill>
                  <a:schemeClr val="tx1"/>
                </a:solidFill>
              </a:rPr>
              <a:t>Wintersteiger</a:t>
            </a:r>
            <a:r>
              <a:rPr lang="en-US" sz="1600" dirty="0" smtClean="0">
                <a:solidFill>
                  <a:schemeClr val="tx1"/>
                </a:solidFill>
              </a:rPr>
              <a:t>, </a:t>
            </a:r>
            <a:r>
              <a:rPr lang="en-US" sz="1600" dirty="0" err="1" smtClean="0">
                <a:solidFill>
                  <a:schemeClr val="tx1"/>
                </a:solidFill>
              </a:rPr>
              <a:t>Hamadi</a:t>
            </a:r>
            <a:r>
              <a:rPr lang="en-US" sz="1600" dirty="0" smtClean="0">
                <a:solidFill>
                  <a:schemeClr val="tx1"/>
                </a:solidFill>
              </a:rPr>
              <a:t> &amp; M</a:t>
            </a:r>
          </a:p>
        </p:txBody>
      </p:sp>
      <p:sp>
        <p:nvSpPr>
          <p:cNvPr id="7" name="Rectangle 6"/>
          <p:cNvSpPr/>
          <p:nvPr/>
        </p:nvSpPr>
        <p:spPr bwMode="auto">
          <a:xfrm>
            <a:off x="0" y="4114800"/>
            <a:ext cx="9144000" cy="2209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Quantifiers, quantifiers, quantifiers</a:t>
            </a:r>
          </a:p>
          <a:p>
            <a:pPr lvl="0"/>
            <a:r>
              <a:rPr lang="en-US" sz="1600" dirty="0" smtClean="0">
                <a:solidFill>
                  <a:schemeClr val="tx1"/>
                </a:solidFill>
              </a:rPr>
              <a:t>Efficient E-matching for SMT Solvers. . 		 	CADE 07 M &amp; B. </a:t>
            </a:r>
          </a:p>
          <a:p>
            <a:pPr lvl="0"/>
            <a:r>
              <a:rPr lang="en-US" sz="1600" dirty="0" smtClean="0">
                <a:solidFill>
                  <a:schemeClr val="tx1"/>
                </a:solidFill>
              </a:rPr>
              <a:t>Relevancy Propagation. 		 		TR 07      M &amp; B. </a:t>
            </a:r>
          </a:p>
          <a:p>
            <a:r>
              <a:rPr lang="en-US" sz="1600" dirty="0" smtClean="0">
                <a:solidFill>
                  <a:schemeClr val="tx1"/>
                </a:solidFill>
              </a:rPr>
              <a:t>Deciding Effectively Propositional Logic using DPLL(</a:t>
            </a:r>
            <a:r>
              <a:rPr lang="en-US" sz="1600" dirty="0" err="1" smtClean="0">
                <a:solidFill>
                  <a:schemeClr val="tx1"/>
                </a:solidFill>
              </a:rPr>
              <a:t>Sx</a:t>
            </a:r>
            <a:r>
              <a:rPr lang="en-US" sz="1600" dirty="0" smtClean="0">
                <a:solidFill>
                  <a:schemeClr val="tx1"/>
                </a:solidFill>
              </a:rPr>
              <a:t>)  	IJCAR 08 M &amp; B.</a:t>
            </a:r>
          </a:p>
          <a:p>
            <a:pPr lvl="0"/>
            <a:r>
              <a:rPr lang="en-US" sz="1600" dirty="0" smtClean="0">
                <a:solidFill>
                  <a:schemeClr val="tx1"/>
                </a:solidFill>
              </a:rPr>
              <a:t>Engineering DPLL(T) + saturation. 			IJCAR 08 M &amp; B. </a:t>
            </a:r>
          </a:p>
          <a:p>
            <a:r>
              <a:rPr lang="en-US" sz="1600" dirty="0" smtClean="0">
                <a:solidFill>
                  <a:schemeClr val="tx1"/>
                </a:solidFill>
              </a:rPr>
              <a:t>Complete instantiation for quantified SMT formulas		CAV 09   </a:t>
            </a:r>
            <a:r>
              <a:rPr lang="en-US" sz="1600" dirty="0" err="1" smtClean="0">
                <a:solidFill>
                  <a:schemeClr val="tx1"/>
                </a:solidFill>
              </a:rPr>
              <a:t>Ge</a:t>
            </a:r>
            <a:r>
              <a:rPr lang="en-US" sz="1600" dirty="0" smtClean="0">
                <a:solidFill>
                  <a:schemeClr val="tx1"/>
                </a:solidFill>
              </a:rPr>
              <a:t> &amp; M. </a:t>
            </a:r>
          </a:p>
          <a:p>
            <a:r>
              <a:rPr lang="en-US" sz="1600" dirty="0" smtClean="0">
                <a:solidFill>
                  <a:schemeClr val="tx1"/>
                </a:solidFill>
              </a:rPr>
              <a:t>On deciding </a:t>
            </a:r>
            <a:r>
              <a:rPr lang="en-US" sz="1600" dirty="0" err="1" smtClean="0">
                <a:solidFill>
                  <a:schemeClr val="tx1"/>
                </a:solidFill>
              </a:rPr>
              <a:t>satisfiability</a:t>
            </a:r>
            <a:r>
              <a:rPr lang="en-US" sz="1600" dirty="0" smtClean="0">
                <a:solidFill>
                  <a:schemeClr val="tx1"/>
                </a:solidFill>
              </a:rPr>
              <a:t> by DPLL(</a:t>
            </a:r>
            <a:r>
              <a:rPr lang="en-US" sz="1600" dirty="0" smtClean="0">
                <a:solidFill>
                  <a:schemeClr val="tx1"/>
                </a:solidFill>
                <a:sym typeface="Symbol"/>
              </a:rPr>
              <a:t></a:t>
            </a:r>
            <a:r>
              <a:rPr lang="en-US" sz="1600" dirty="0" smtClean="0">
                <a:solidFill>
                  <a:schemeClr val="tx1"/>
                </a:solidFill>
              </a:rPr>
              <a:t>+ T). </a:t>
            </a:r>
            <a:r>
              <a:rPr lang="en-US" sz="1600" dirty="0">
                <a:solidFill>
                  <a:schemeClr val="tx1"/>
                </a:solidFill>
              </a:rPr>
              <a:t>	</a:t>
            </a:r>
            <a:r>
              <a:rPr lang="en-US" sz="1600" dirty="0" smtClean="0">
                <a:solidFill>
                  <a:schemeClr val="tx1"/>
                </a:solidFill>
              </a:rPr>
              <a:t>	CADE 09  </a:t>
            </a:r>
            <a:r>
              <a:rPr lang="en-US" sz="1600" dirty="0" err="1" smtClean="0">
                <a:solidFill>
                  <a:schemeClr val="tx1"/>
                </a:solidFill>
              </a:rPr>
              <a:t>Bonachina</a:t>
            </a:r>
            <a:r>
              <a:rPr lang="en-US" sz="1600" dirty="0" smtClean="0">
                <a:solidFill>
                  <a:schemeClr val="tx1"/>
                </a:solidFill>
              </a:rPr>
              <a:t>, M &amp; Lynch.</a:t>
            </a:r>
          </a:p>
          <a:p>
            <a:r>
              <a:rPr lang="en-US" sz="1600" dirty="0" smtClean="0">
                <a:solidFill>
                  <a:schemeClr val="tx1"/>
                </a:solidFill>
              </a:rPr>
              <a:t>Linear Quantifier Elimination as Abstract Decision Proc.	IJCAR 10, B. </a:t>
            </a:r>
            <a:r>
              <a:rPr lang="en-US" sz="1600" dirty="0" smtClean="0">
                <a:solidFill>
                  <a:schemeClr val="bg1"/>
                </a:solidFill>
              </a:rPr>
              <a:t>.</a:t>
            </a:r>
          </a:p>
        </p:txBody>
      </p:sp>
    </p:spTree>
    <p:extLst>
      <p:ext uri="{BB962C8B-B14F-4D97-AF65-F5344CB8AC3E}">
        <p14:creationId xmlns:p14="http://schemas.microsoft.com/office/powerpoint/2010/main" val="540363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a:t>Model-based Theory Combination</a:t>
            </a:r>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91535" y="1981200"/>
            <a:ext cx="4211409" cy="2585323"/>
          </a:xfrm>
          <a:prstGeom prst="rect">
            <a:avLst/>
          </a:prstGeom>
          <a:noFill/>
        </p:spPr>
        <p:txBody>
          <a:bodyPr wrap="none" rtlCol="0">
            <a:spAutoFit/>
          </a:bodyPr>
          <a:lstStyle/>
          <a:p>
            <a:r>
              <a:rPr lang="en-US" dirty="0" smtClean="0">
                <a:solidFill>
                  <a:schemeClr val="bg1"/>
                </a:solidFill>
              </a:rPr>
              <a:t>1979 Nelson, </a:t>
            </a:r>
            <a:r>
              <a:rPr lang="en-US" dirty="0" err="1" smtClean="0">
                <a:solidFill>
                  <a:schemeClr val="bg1"/>
                </a:solidFill>
              </a:rPr>
              <a:t>Oppen</a:t>
            </a:r>
            <a:r>
              <a:rPr lang="en-US" dirty="0" smtClean="0">
                <a:solidFill>
                  <a:schemeClr val="bg1"/>
                </a:solidFill>
              </a:rPr>
              <a:t> - Framework</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Tinelli</a:t>
            </a:r>
            <a:r>
              <a:rPr lang="en-US" dirty="0" smtClean="0">
                <a:solidFill>
                  <a:schemeClr val="bg1"/>
                </a:solidFill>
              </a:rPr>
              <a:t> &amp; </a:t>
            </a:r>
            <a:r>
              <a:rPr lang="en-US" dirty="0" err="1" smtClean="0">
                <a:solidFill>
                  <a:schemeClr val="bg1"/>
                </a:solidFill>
              </a:rPr>
              <a:t>Harindi</a:t>
            </a:r>
            <a:r>
              <a:rPr lang="en-US" dirty="0" smtClean="0">
                <a:solidFill>
                  <a:schemeClr val="bg1"/>
                </a:solidFill>
              </a:rPr>
              <a:t>. N.O Fix</a:t>
            </a:r>
          </a:p>
          <a:p>
            <a:endParaRPr lang="en-US" dirty="0" smtClean="0">
              <a:solidFill>
                <a:schemeClr val="bg1"/>
              </a:solidFill>
            </a:endParaRPr>
          </a:p>
          <a:p>
            <a:r>
              <a:rPr lang="en-US" dirty="0" smtClean="0">
                <a:solidFill>
                  <a:schemeClr val="bg1"/>
                </a:solidFill>
              </a:rPr>
              <a:t>2000 Barrett et.al N.O + Rewriting</a:t>
            </a:r>
          </a:p>
          <a:p>
            <a:endParaRPr lang="en-US" dirty="0" smtClean="0">
              <a:solidFill>
                <a:schemeClr val="bg1"/>
              </a:solidFill>
            </a:endParaRPr>
          </a:p>
          <a:p>
            <a:r>
              <a:rPr lang="en-US" dirty="0" smtClean="0">
                <a:solidFill>
                  <a:schemeClr val="bg1"/>
                </a:solidFill>
              </a:rPr>
              <a:t>2002 </a:t>
            </a:r>
            <a:r>
              <a:rPr lang="en-US" dirty="0" err="1" smtClean="0">
                <a:solidFill>
                  <a:schemeClr val="bg1"/>
                </a:solidFill>
              </a:rPr>
              <a:t>Zarba</a:t>
            </a:r>
            <a:r>
              <a:rPr lang="en-US" dirty="0" smtClean="0">
                <a:solidFill>
                  <a:schemeClr val="bg1"/>
                </a:solidFill>
              </a:rPr>
              <a:t> &amp; Manna. “Nice” Theories</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Ghilardi</a:t>
            </a:r>
            <a:r>
              <a:rPr lang="en-US" dirty="0" smtClean="0">
                <a:solidFill>
                  <a:schemeClr val="bg1"/>
                </a:solidFill>
              </a:rPr>
              <a:t> et.al. N.O. Generalized</a:t>
            </a:r>
          </a:p>
        </p:txBody>
      </p:sp>
      <p:sp>
        <p:nvSpPr>
          <p:cNvPr id="12" name="TextBox 11"/>
          <p:cNvSpPr txBox="1"/>
          <p:nvPr/>
        </p:nvSpPr>
        <p:spPr>
          <a:xfrm>
            <a:off x="1156252" y="5743545"/>
            <a:ext cx="7010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r>
              <a:rPr lang="en-US" dirty="0" smtClean="0">
                <a:solidFill>
                  <a:schemeClr val="bg1"/>
                </a:solidFill>
              </a:rPr>
              <a:t>2006 </a:t>
            </a:r>
            <a:r>
              <a:rPr lang="en-US" dirty="0" err="1" smtClean="0">
                <a:solidFill>
                  <a:schemeClr val="bg1"/>
                </a:solidFill>
              </a:rPr>
              <a:t>Bruttomesso</a:t>
            </a:r>
            <a:r>
              <a:rPr lang="en-US" dirty="0" smtClean="0">
                <a:solidFill>
                  <a:schemeClr val="bg1"/>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r>
              <a:rPr lang="en-US" dirty="0" smtClean="0">
                <a:solidFill>
                  <a:schemeClr val="bg1"/>
                </a:solidFill>
              </a:rPr>
              <a:t>1984 </a:t>
            </a:r>
            <a:r>
              <a:rPr lang="en-US" dirty="0" err="1" smtClean="0">
                <a:solidFill>
                  <a:schemeClr val="bg1"/>
                </a:solidFill>
              </a:rPr>
              <a:t>Shostak</a:t>
            </a:r>
            <a:r>
              <a:rPr lang="en-US" dirty="0" smtClean="0">
                <a:solidFill>
                  <a:schemeClr val="bg1"/>
                </a:solidFill>
              </a:rPr>
              <a:t>. Theory solvers</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Cyrluk</a:t>
            </a:r>
            <a:r>
              <a:rPr lang="en-US" dirty="0" smtClean="0">
                <a:solidFill>
                  <a:schemeClr val="bg1"/>
                </a:solidFill>
              </a:rPr>
              <a:t> et.al </a:t>
            </a:r>
            <a:r>
              <a:rPr lang="en-US" dirty="0" err="1" smtClean="0">
                <a:solidFill>
                  <a:schemeClr val="bg1"/>
                </a:solidFill>
              </a:rPr>
              <a:t>Shostak</a:t>
            </a:r>
            <a:r>
              <a:rPr lang="en-US" dirty="0" smtClean="0">
                <a:solidFill>
                  <a:schemeClr val="bg1"/>
                </a:solidFill>
              </a:rPr>
              <a:t> Fix #1</a:t>
            </a:r>
          </a:p>
          <a:p>
            <a:endParaRPr lang="en-US" dirty="0" smtClean="0">
              <a:solidFill>
                <a:schemeClr val="bg1"/>
              </a:solidFill>
            </a:endParaRPr>
          </a:p>
          <a:p>
            <a:r>
              <a:rPr lang="en-US" dirty="0" smtClean="0">
                <a:solidFill>
                  <a:schemeClr val="bg1"/>
                </a:solidFill>
              </a:rPr>
              <a:t>1998 B. </a:t>
            </a:r>
            <a:r>
              <a:rPr lang="en-US" dirty="0" err="1" smtClean="0">
                <a:solidFill>
                  <a:schemeClr val="bg1"/>
                </a:solidFill>
              </a:rPr>
              <a:t>Shostak</a:t>
            </a:r>
            <a:r>
              <a:rPr lang="en-US" dirty="0" smtClean="0">
                <a:solidFill>
                  <a:schemeClr val="bg1"/>
                </a:solidFill>
              </a:rPr>
              <a:t> with Constraints </a:t>
            </a:r>
          </a:p>
          <a:p>
            <a:endParaRPr lang="en-US" dirty="0" smtClean="0">
              <a:solidFill>
                <a:schemeClr val="bg1"/>
              </a:solidFill>
            </a:endParaRPr>
          </a:p>
          <a:p>
            <a:r>
              <a:rPr lang="en-US" dirty="0" smtClean="0">
                <a:solidFill>
                  <a:schemeClr val="bg1"/>
                </a:solidFill>
              </a:rPr>
              <a:t>2001 </a:t>
            </a:r>
            <a:r>
              <a:rPr lang="en-US" dirty="0" err="1" smtClean="0">
                <a:solidFill>
                  <a:schemeClr val="bg1"/>
                </a:solidFill>
              </a:rPr>
              <a:t>Rueß</a:t>
            </a:r>
            <a:r>
              <a:rPr lang="en-US" dirty="0" smtClean="0">
                <a:solidFill>
                  <a:schemeClr val="bg1"/>
                </a:solidFill>
              </a:rPr>
              <a:t> &amp; Shankar </a:t>
            </a:r>
            <a:r>
              <a:rPr lang="en-US" dirty="0" err="1" smtClean="0">
                <a:solidFill>
                  <a:schemeClr val="bg1"/>
                </a:solidFill>
              </a:rPr>
              <a:t>Shostak</a:t>
            </a:r>
            <a:r>
              <a:rPr lang="en-US" dirty="0" smtClean="0">
                <a:solidFill>
                  <a:schemeClr val="bg1"/>
                </a:solidFill>
              </a:rPr>
              <a:t> Fix #2</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Ranise</a:t>
            </a:r>
            <a:r>
              <a:rPr lang="en-US" dirty="0" smtClean="0">
                <a:solidFill>
                  <a:schemeClr val="bg1"/>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r>
              <a:rPr lang="en-US" sz="2400" b="1" dirty="0" smtClean="0">
                <a:solidFill>
                  <a:schemeClr val="bg1"/>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r>
              <a:rPr lang="en-US" sz="2400" b="1" dirty="0" smtClean="0">
                <a:solidFill>
                  <a:schemeClr val="bg1"/>
                </a:solidFill>
              </a:rPr>
              <a:t>Efficiency using rewriting</a:t>
            </a:r>
          </a:p>
        </p:txBody>
      </p:sp>
      <p:sp>
        <p:nvSpPr>
          <p:cNvPr id="26" name="TextBox 25"/>
          <p:cNvSpPr txBox="1"/>
          <p:nvPr/>
        </p:nvSpPr>
        <p:spPr>
          <a:xfrm>
            <a:off x="1419314" y="4812268"/>
            <a:ext cx="6353086"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Segoe" pitchFamily="34" charset="0"/>
              </a:rPr>
              <a:t>2001: </a:t>
            </a:r>
            <a:r>
              <a:rPr lang="en-US" dirty="0" err="1" smtClean="0">
                <a:solidFill>
                  <a:schemeClr val="bg1"/>
                </a:solidFill>
                <a:effectLst>
                  <a:outerShdw blurRad="38100" dist="38100" dir="2700000" algn="tl">
                    <a:srgbClr val="000000">
                      <a:alpha val="43137"/>
                    </a:srgbClr>
                  </a:outerShdw>
                </a:effectLst>
                <a:latin typeface="Segoe" pitchFamily="34" charset="0"/>
              </a:rPr>
              <a:t>Moskewicz</a:t>
            </a:r>
            <a:r>
              <a:rPr lang="en-US" dirty="0" smtClean="0">
                <a:solidFill>
                  <a:schemeClr val="bg1"/>
                </a:solidFill>
                <a:effectLst>
                  <a:outerShdw blurRad="38100" dist="38100" dir="2700000" algn="tl">
                    <a:srgbClr val="000000">
                      <a:alpha val="43137"/>
                    </a:srgbClr>
                  </a:outerShdw>
                </a:effectLst>
                <a:latin typeface="Segoe" pitchFamily="34" charset="0"/>
              </a:rPr>
              <a:t> et.al. Efficient DPLL made guessing cheap</a:t>
            </a:r>
          </a:p>
        </p:txBody>
      </p:sp>
      <p:sp>
        <p:nvSpPr>
          <p:cNvPr id="11" name="TextBox 10"/>
          <p:cNvSpPr txBox="1"/>
          <p:nvPr/>
        </p:nvSpPr>
        <p:spPr>
          <a:xfrm>
            <a:off x="1752600" y="6187997"/>
            <a:ext cx="4747860" cy="369332"/>
          </a:xfrm>
          <a:prstGeom prst="rect">
            <a:avLst/>
          </a:prstGeom>
          <a:noFill/>
        </p:spPr>
        <p:txBody>
          <a:bodyPr wrap="square" rtlCol="0">
            <a:spAutoFit/>
          </a:bodyPr>
          <a:lstStyle/>
          <a:p>
            <a:r>
              <a:rPr lang="en-US" dirty="0">
                <a:solidFill>
                  <a:schemeClr val="bg1"/>
                </a:solidFill>
              </a:rPr>
              <a:t>2010 </a:t>
            </a:r>
            <a:r>
              <a:rPr lang="en-US" dirty="0" err="1" smtClean="0">
                <a:solidFill>
                  <a:schemeClr val="bg1"/>
                </a:solidFill>
              </a:rPr>
              <a:t>Jovanovic</a:t>
            </a:r>
            <a:r>
              <a:rPr lang="en-US" dirty="0" smtClean="0">
                <a:solidFill>
                  <a:schemeClr val="bg1"/>
                </a:solidFill>
              </a:rPr>
              <a:t> &amp; Barrett. Sharing is Caring</a:t>
            </a:r>
          </a:p>
        </p:txBody>
      </p:sp>
    </p:spTree>
    <p:extLst>
      <p:ext uri="{BB962C8B-B14F-4D97-AF65-F5344CB8AC3E}">
        <p14:creationId xmlns:p14="http://schemas.microsoft.com/office/powerpoint/2010/main" val="1192197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6"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Combinatory Array Logic</a:t>
            </a:r>
            <a:endParaRPr lang="en-US" dirty="0"/>
          </a:p>
        </p:txBody>
      </p:sp>
      <p:sp>
        <p:nvSpPr>
          <p:cNvPr id="6" name="Content Placeholder 5"/>
          <p:cNvSpPr>
            <a:spLocks noGrp="1"/>
          </p:cNvSpPr>
          <p:nvPr>
            <p:ph idx="1"/>
          </p:nvPr>
        </p:nvSpPr>
        <p:spPr>
          <a:xfrm>
            <a:off x="381000" y="1412875"/>
            <a:ext cx="8382000" cy="1015663"/>
          </a:xfrm>
        </p:spPr>
        <p:txBody>
          <a:bodyPr/>
          <a:lstStyle/>
          <a:p>
            <a:r>
              <a:rPr lang="en-US" dirty="0" smtClean="0"/>
              <a:t>A basis of operations</a:t>
            </a:r>
            <a:endParaRPr lang="en-US" i="1" dirty="0" smtClean="0"/>
          </a:p>
          <a:p>
            <a:endParaRPr lang="en-US" i="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84925570"/>
              </p:ext>
            </p:extLst>
          </p:nvPr>
        </p:nvGraphicFramePr>
        <p:xfrm>
          <a:off x="457200" y="2286000"/>
          <a:ext cx="6111875" cy="596900"/>
        </p:xfrm>
        <a:graphic>
          <a:graphicData uri="http://schemas.openxmlformats.org/presentationml/2006/ole">
            <mc:AlternateContent xmlns:mc="http://schemas.openxmlformats.org/markup-compatibility/2006">
              <mc:Choice xmlns:v="urn:schemas-microsoft-com:vml" Requires="v">
                <p:oleObj spid="_x0000_s656720" name="Equation" r:id="rId3" imgW="2082600" imgH="203040" progId="Equation.DSMT4">
                  <p:embed/>
                </p:oleObj>
              </mc:Choice>
              <mc:Fallback>
                <p:oleObj name="Equation" r:id="rId3" imgW="2082600" imgH="203040" progId="Equation.DSMT4">
                  <p:embed/>
                  <p:pic>
                    <p:nvPicPr>
                      <p:cNvPr id="0" name="Object 4"/>
                      <p:cNvPicPr>
                        <a:picLocks noChangeAspect="1" noChangeArrowheads="1"/>
                      </p:cNvPicPr>
                      <p:nvPr/>
                    </p:nvPicPr>
                    <p:blipFill>
                      <a:blip r:embed="rId4"/>
                      <a:srcRect/>
                      <a:stretch>
                        <a:fillRect/>
                      </a:stretch>
                    </p:blipFill>
                    <p:spPr bwMode="auto">
                      <a:xfrm>
                        <a:off x="457200" y="2286000"/>
                        <a:ext cx="6111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6009853"/>
              </p:ext>
            </p:extLst>
          </p:nvPr>
        </p:nvGraphicFramePr>
        <p:xfrm>
          <a:off x="457200" y="3200400"/>
          <a:ext cx="2235200" cy="595313"/>
        </p:xfrm>
        <a:graphic>
          <a:graphicData uri="http://schemas.openxmlformats.org/presentationml/2006/ole">
            <mc:AlternateContent xmlns:mc="http://schemas.openxmlformats.org/markup-compatibility/2006">
              <mc:Choice xmlns:v="urn:schemas-microsoft-com:vml" Requires="v">
                <p:oleObj spid="_x0000_s656721" name="Equation" r:id="rId5" imgW="761760" imgH="203040" progId="Equation.DSMT4">
                  <p:embed/>
                </p:oleObj>
              </mc:Choice>
              <mc:Fallback>
                <p:oleObj name="Equation" r:id="rId5" imgW="761760" imgH="203040" progId="Equation.DSMT4">
                  <p:embed/>
                  <p:pic>
                    <p:nvPicPr>
                      <p:cNvPr id="0" name="Object 3"/>
                      <p:cNvPicPr>
                        <a:picLocks noChangeAspect="1" noChangeArrowheads="1"/>
                      </p:cNvPicPr>
                      <p:nvPr/>
                    </p:nvPicPr>
                    <p:blipFill>
                      <a:blip r:embed="rId6"/>
                      <a:srcRect/>
                      <a:stretch>
                        <a:fillRect/>
                      </a:stretch>
                    </p:blipFill>
                    <p:spPr bwMode="auto">
                      <a:xfrm>
                        <a:off x="457200" y="3200400"/>
                        <a:ext cx="22352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8970541"/>
              </p:ext>
            </p:extLst>
          </p:nvPr>
        </p:nvGraphicFramePr>
        <p:xfrm>
          <a:off x="500062" y="4114800"/>
          <a:ext cx="5367338" cy="708025"/>
        </p:xfrm>
        <a:graphic>
          <a:graphicData uri="http://schemas.openxmlformats.org/presentationml/2006/ole">
            <mc:AlternateContent xmlns:mc="http://schemas.openxmlformats.org/markup-compatibility/2006">
              <mc:Choice xmlns:v="urn:schemas-microsoft-com:vml" Requires="v">
                <p:oleObj spid="_x0000_s656722" name="Equation" r:id="rId7" imgW="1828800" imgH="241200" progId="Equation.DSMT4">
                  <p:embed/>
                </p:oleObj>
              </mc:Choice>
              <mc:Fallback>
                <p:oleObj name="Equation" r:id="rId7" imgW="1828800" imgH="241200" progId="Equation.DSMT4">
                  <p:embed/>
                  <p:pic>
                    <p:nvPicPr>
                      <p:cNvPr id="0" name="Object 4"/>
                      <p:cNvPicPr>
                        <a:picLocks noChangeAspect="1" noChangeArrowheads="1"/>
                      </p:cNvPicPr>
                      <p:nvPr/>
                    </p:nvPicPr>
                    <p:blipFill>
                      <a:blip r:embed="rId8"/>
                      <a:srcRect/>
                      <a:stretch>
                        <a:fillRect/>
                      </a:stretch>
                    </p:blipFill>
                    <p:spPr bwMode="auto">
                      <a:xfrm>
                        <a:off x="500062" y="4114800"/>
                        <a:ext cx="536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24443801"/>
              </p:ext>
            </p:extLst>
          </p:nvPr>
        </p:nvGraphicFramePr>
        <p:xfrm>
          <a:off x="533400" y="5105400"/>
          <a:ext cx="2682875" cy="596900"/>
        </p:xfrm>
        <a:graphic>
          <a:graphicData uri="http://schemas.openxmlformats.org/presentationml/2006/ole">
            <mc:AlternateContent xmlns:mc="http://schemas.openxmlformats.org/markup-compatibility/2006">
              <mc:Choice xmlns:v="urn:schemas-microsoft-com:vml" Requires="v">
                <p:oleObj spid="_x0000_s656723" name="Equation" r:id="rId9" imgW="914400" imgH="203040" progId="Equation.DSMT4">
                  <p:embed/>
                </p:oleObj>
              </mc:Choice>
              <mc:Fallback>
                <p:oleObj name="Equation" r:id="rId9" imgW="914400" imgH="203040" progId="Equation.DSMT4">
                  <p:embed/>
                  <p:pic>
                    <p:nvPicPr>
                      <p:cNvPr id="0" name="Object 6"/>
                      <p:cNvPicPr>
                        <a:picLocks noChangeAspect="1" noChangeArrowheads="1"/>
                      </p:cNvPicPr>
                      <p:nvPr/>
                    </p:nvPicPr>
                    <p:blipFill>
                      <a:blip r:embed="rId10"/>
                      <a:srcRect/>
                      <a:stretch>
                        <a:fillRect/>
                      </a:stretch>
                    </p:blipFill>
                    <p:spPr bwMode="auto">
                      <a:xfrm>
                        <a:off x="533400" y="5105400"/>
                        <a:ext cx="2682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7406771" y="6453809"/>
            <a:ext cx="1710725" cy="369332"/>
          </a:xfrm>
          <a:prstGeom prst="rect">
            <a:avLst/>
          </a:prstGeom>
          <a:noFill/>
        </p:spPr>
        <p:txBody>
          <a:bodyPr wrap="none" rtlCol="0">
            <a:spAutoFit/>
          </a:bodyPr>
          <a:lstStyle/>
          <a:p>
            <a:r>
              <a:rPr lang="en-US" dirty="0" smtClean="0">
                <a:solidFill>
                  <a:schemeClr val="bg1"/>
                </a:solidFill>
              </a:rPr>
              <a:t>[FMCAD 2009]</a:t>
            </a:r>
          </a:p>
        </p:txBody>
      </p:sp>
    </p:spTree>
    <p:extLst>
      <p:ext uri="{BB962C8B-B14F-4D97-AF65-F5344CB8AC3E}">
        <p14:creationId xmlns:p14="http://schemas.microsoft.com/office/powerpoint/2010/main" val="3989885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Combinatory Array Logic</a:t>
            </a:r>
            <a:endParaRPr lang="en-US" dirty="0"/>
          </a:p>
        </p:txBody>
      </p:sp>
      <p:sp>
        <p:nvSpPr>
          <p:cNvPr id="6" name="Content Placeholder 5"/>
          <p:cNvSpPr>
            <a:spLocks noGrp="1"/>
          </p:cNvSpPr>
          <p:nvPr>
            <p:ph idx="1"/>
          </p:nvPr>
        </p:nvSpPr>
        <p:spPr>
          <a:xfrm>
            <a:off x="381000" y="1412875"/>
            <a:ext cx="8382000" cy="1015663"/>
          </a:xfrm>
        </p:spPr>
        <p:txBody>
          <a:bodyPr/>
          <a:lstStyle/>
          <a:p>
            <a:r>
              <a:rPr lang="en-US" dirty="0" smtClean="0"/>
              <a:t>Derived operations</a:t>
            </a:r>
            <a:endParaRPr lang="en-US" i="1" dirty="0" smtClean="0"/>
          </a:p>
          <a:p>
            <a:endParaRPr lang="en-US" i="1"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358513429"/>
              </p:ext>
            </p:extLst>
          </p:nvPr>
        </p:nvGraphicFramePr>
        <p:xfrm>
          <a:off x="249237" y="2470150"/>
          <a:ext cx="8513763" cy="3473450"/>
        </p:xfrm>
        <a:graphic>
          <a:graphicData uri="http://schemas.openxmlformats.org/presentationml/2006/ole">
            <mc:AlternateContent xmlns:mc="http://schemas.openxmlformats.org/markup-compatibility/2006">
              <mc:Choice xmlns:v="urn:schemas-microsoft-com:vml" Requires="v">
                <p:oleObj spid="_x0000_s657491" name="Equation" r:id="rId3" imgW="3987800" imgH="1625600" progId="Equation.DSMT4">
                  <p:embed/>
                </p:oleObj>
              </mc:Choice>
              <mc:Fallback>
                <p:oleObj name="Equation" r:id="rId3" imgW="3987800" imgH="1625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 y="2470150"/>
                        <a:ext cx="851376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23491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E-graph Matching </a:t>
            </a:r>
            <a:endParaRPr lang="en-US" dirty="0"/>
          </a:p>
        </p:txBody>
      </p:sp>
      <p:sp>
        <p:nvSpPr>
          <p:cNvPr id="6" name="Content Placeholder 2"/>
          <p:cNvSpPr txBox="1">
            <a:spLocks/>
          </p:cNvSpPr>
          <p:nvPr/>
        </p:nvSpPr>
        <p:spPr bwMode="auto">
          <a:xfrm>
            <a:off x="457200" y="1412875"/>
            <a:ext cx="8382000" cy="471821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ym typeface="Symbol"/>
              </a:rPr>
              <a:t>Match: </a:t>
            </a:r>
            <a:r>
              <a:rPr lang="en-US" sz="2400" b="1" i="1" dirty="0" smtClean="0">
                <a:sym typeface="Symbol"/>
              </a:rPr>
              <a:t>read(write(</a:t>
            </a:r>
            <a:r>
              <a:rPr lang="en-US" sz="2400" b="1" i="1" dirty="0" smtClean="0">
                <a:solidFill>
                  <a:srgbClr val="FF0000"/>
                </a:solidFill>
                <a:sym typeface="Symbol"/>
              </a:rPr>
              <a:t>A</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a:t>
            </a:r>
            <a:r>
              <a:rPr lang="en-US" sz="2400" b="1" i="1" dirty="0" smtClean="0">
                <a:solidFill>
                  <a:srgbClr val="FF0000"/>
                </a:solidFill>
                <a:sym typeface="Symbol"/>
              </a:rPr>
              <a:t>V</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 = read(write(</a:t>
            </a:r>
            <a:r>
              <a:rPr lang="en-US" sz="2400" b="1" i="1" dirty="0" err="1" smtClean="0">
                <a:sym typeface="Symbol"/>
              </a:rPr>
              <a:t>a,g</a:t>
            </a:r>
            <a:r>
              <a:rPr lang="en-US" sz="2400" b="1" i="1" dirty="0" smtClean="0">
                <a:sym typeface="Symbol"/>
              </a:rPr>
              <a:t>(c),c),f(</a:t>
            </a:r>
            <a:r>
              <a:rPr lang="en-US" sz="2400" b="1" i="1" dirty="0" err="1" smtClean="0">
                <a:sym typeface="Symbol"/>
              </a:rPr>
              <a:t>d,a</a:t>
            </a:r>
            <a:r>
              <a:rPr lang="en-US" sz="2400" b="1" i="1" dirty="0" smtClean="0">
                <a:sym typeface="Symbol"/>
              </a:rPr>
              <a:t>))</a:t>
            </a:r>
            <a:endParaRPr lang="en-US" sz="2400" i="1" dirty="0" smtClean="0">
              <a:sym typeface="Symbol"/>
            </a:endParaRPr>
          </a:p>
          <a:p>
            <a:pPr marL="376238" lvl="1" indent="0">
              <a:buNone/>
            </a:pPr>
            <a:r>
              <a:rPr lang="en-US" dirty="0" smtClean="0"/>
              <a:t>Assuming</a:t>
            </a:r>
          </a:p>
          <a:p>
            <a:pPr lvl="1"/>
            <a:r>
              <a:rPr lang="en-US" i="1" dirty="0" smtClean="0"/>
              <a:t>E = </a:t>
            </a:r>
            <a:r>
              <a:rPr lang="en-US" dirty="0" smtClean="0"/>
              <a:t>{</a:t>
            </a:r>
            <a:r>
              <a:rPr lang="en-US" i="1" dirty="0" smtClean="0"/>
              <a:t> g(a) = f(b, c), b = d, a = c </a:t>
            </a:r>
            <a:r>
              <a:rPr lang="en-US" dirty="0" smtClean="0"/>
              <a:t>}</a:t>
            </a:r>
          </a:p>
          <a:p>
            <a:pPr lvl="1"/>
            <a:endParaRPr lang="en-US" dirty="0" smtClean="0"/>
          </a:p>
          <a:p>
            <a:r>
              <a:rPr lang="en-US" dirty="0" smtClean="0"/>
              <a:t>Efficiency through:</a:t>
            </a:r>
          </a:p>
          <a:p>
            <a:pPr lvl="1"/>
            <a:r>
              <a:rPr lang="en-US" b="1" dirty="0" smtClean="0"/>
              <a:t>Code trees: </a:t>
            </a:r>
            <a:br>
              <a:rPr lang="en-US" b="1" dirty="0" smtClean="0"/>
            </a:br>
            <a:r>
              <a:rPr lang="en-US" dirty="0" smtClean="0"/>
              <a:t>Runtime program specialization.</a:t>
            </a:r>
          </a:p>
          <a:p>
            <a:pPr lvl="1"/>
            <a:r>
              <a:rPr lang="en-US" b="1" dirty="0" smtClean="0"/>
              <a:t>Inverted path indexing</a:t>
            </a:r>
            <a:r>
              <a:rPr lang="en-US" dirty="0" smtClean="0"/>
              <a:t>: </a:t>
            </a:r>
            <a:br>
              <a:rPr lang="en-US" dirty="0" smtClean="0"/>
            </a:br>
            <a:r>
              <a:rPr lang="en-US" dirty="0" smtClean="0"/>
              <a:t>When new equality enters, walk from sub-terms upwards to roots in index.</a:t>
            </a:r>
            <a:endParaRPr lang="en-US" i="1" dirty="0" smtClean="0"/>
          </a:p>
        </p:txBody>
      </p:sp>
      <p:sp>
        <p:nvSpPr>
          <p:cNvPr id="7" name="TextBox 6"/>
          <p:cNvSpPr txBox="1"/>
          <p:nvPr/>
        </p:nvSpPr>
        <p:spPr>
          <a:xfrm>
            <a:off x="7406771" y="6453809"/>
            <a:ext cx="1531188" cy="369332"/>
          </a:xfrm>
          <a:prstGeom prst="rect">
            <a:avLst/>
          </a:prstGeom>
          <a:noFill/>
        </p:spPr>
        <p:txBody>
          <a:bodyPr wrap="none" rtlCol="0">
            <a:spAutoFit/>
          </a:bodyPr>
          <a:lstStyle/>
          <a:p>
            <a:r>
              <a:rPr lang="en-US" dirty="0" smtClean="0">
                <a:solidFill>
                  <a:schemeClr val="bg1"/>
                </a:solidFill>
              </a:rPr>
              <a:t>[CADE 2007]</a:t>
            </a:r>
          </a:p>
        </p:txBody>
      </p:sp>
    </p:spTree>
    <p:extLst>
      <p:ext uri="{BB962C8B-B14F-4D97-AF65-F5344CB8AC3E}">
        <p14:creationId xmlns:p14="http://schemas.microsoft.com/office/powerpoint/2010/main" val="77894358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E-graph Matching </a:t>
            </a:r>
            <a:endParaRPr lang="en-US" dirty="0"/>
          </a:p>
        </p:txBody>
      </p:sp>
      <p:sp>
        <p:nvSpPr>
          <p:cNvPr id="6" name="Content Placeholder 2"/>
          <p:cNvSpPr txBox="1">
            <a:spLocks/>
          </p:cNvSpPr>
          <p:nvPr/>
        </p:nvSpPr>
        <p:spPr bwMode="auto">
          <a:xfrm>
            <a:off x="457200" y="1412875"/>
            <a:ext cx="8382000" cy="471821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ym typeface="Symbol"/>
              </a:rPr>
              <a:t>Match: </a:t>
            </a:r>
            <a:r>
              <a:rPr lang="en-US" sz="2400" b="1" i="1" dirty="0" smtClean="0">
                <a:sym typeface="Symbol"/>
              </a:rPr>
              <a:t>read(write(</a:t>
            </a:r>
            <a:r>
              <a:rPr lang="en-US" sz="2400" b="1" i="1" dirty="0" smtClean="0">
                <a:solidFill>
                  <a:srgbClr val="FF0000"/>
                </a:solidFill>
                <a:sym typeface="Symbol"/>
              </a:rPr>
              <a:t>A</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a:t>
            </a:r>
            <a:r>
              <a:rPr lang="en-US" sz="2400" b="1" i="1" dirty="0" smtClean="0">
                <a:solidFill>
                  <a:srgbClr val="FF0000"/>
                </a:solidFill>
                <a:sym typeface="Symbol"/>
              </a:rPr>
              <a:t>V</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 = read(write(</a:t>
            </a:r>
            <a:r>
              <a:rPr lang="en-US" sz="2400" b="1" i="1" dirty="0" err="1" smtClean="0">
                <a:sym typeface="Symbol"/>
              </a:rPr>
              <a:t>a,g</a:t>
            </a:r>
            <a:r>
              <a:rPr lang="en-US" sz="2400" b="1" i="1" dirty="0" smtClean="0">
                <a:sym typeface="Symbol"/>
              </a:rPr>
              <a:t>(c),c),f(</a:t>
            </a:r>
            <a:r>
              <a:rPr lang="en-US" sz="2400" b="1" i="1" dirty="0" err="1">
                <a:solidFill>
                  <a:schemeClr val="accent5">
                    <a:lumMod val="50000"/>
                  </a:schemeClr>
                </a:solidFill>
                <a:sym typeface="Symbol"/>
              </a:rPr>
              <a:t>b</a:t>
            </a:r>
            <a:r>
              <a:rPr lang="en-US" sz="2400" b="1" i="1" dirty="0" err="1" smtClean="0">
                <a:sym typeface="Symbol"/>
              </a:rPr>
              <a:t>,a</a:t>
            </a:r>
            <a:r>
              <a:rPr lang="en-US" sz="2400" b="1" i="1" dirty="0" smtClean="0">
                <a:sym typeface="Symbol"/>
              </a:rPr>
              <a:t>))</a:t>
            </a:r>
            <a:endParaRPr lang="en-US" sz="2400" i="1" dirty="0" smtClean="0">
              <a:sym typeface="Symbol"/>
            </a:endParaRPr>
          </a:p>
          <a:p>
            <a:pPr marL="376238" lvl="1" indent="0">
              <a:buNone/>
            </a:pPr>
            <a:r>
              <a:rPr lang="en-US" dirty="0" smtClean="0"/>
              <a:t>Assuming</a:t>
            </a:r>
          </a:p>
          <a:p>
            <a:pPr lvl="1"/>
            <a:r>
              <a:rPr lang="en-US" i="1" dirty="0" smtClean="0"/>
              <a:t>E = </a:t>
            </a:r>
            <a:r>
              <a:rPr lang="en-US" dirty="0" smtClean="0"/>
              <a:t>{</a:t>
            </a:r>
            <a:r>
              <a:rPr lang="en-US" i="1" dirty="0" smtClean="0"/>
              <a:t> g(a) = f(b, c), b = d, a = c </a:t>
            </a:r>
            <a:r>
              <a:rPr lang="en-US" dirty="0" smtClean="0"/>
              <a:t>}</a:t>
            </a:r>
          </a:p>
          <a:p>
            <a:pPr lvl="1"/>
            <a:endParaRPr lang="en-US" dirty="0" smtClean="0"/>
          </a:p>
          <a:p>
            <a:r>
              <a:rPr lang="en-US" dirty="0" smtClean="0"/>
              <a:t>Efficiency through:</a:t>
            </a:r>
          </a:p>
          <a:p>
            <a:pPr lvl="1"/>
            <a:r>
              <a:rPr lang="en-US" b="1" dirty="0" smtClean="0"/>
              <a:t>Code trees: </a:t>
            </a:r>
            <a:br>
              <a:rPr lang="en-US" b="1" dirty="0" smtClean="0"/>
            </a:br>
            <a:r>
              <a:rPr lang="en-US" dirty="0" smtClean="0"/>
              <a:t>Runtime program specialization.</a:t>
            </a:r>
          </a:p>
          <a:p>
            <a:pPr lvl="1"/>
            <a:r>
              <a:rPr lang="en-US" b="1" dirty="0" smtClean="0"/>
              <a:t>Inverted path indexing</a:t>
            </a:r>
            <a:r>
              <a:rPr lang="en-US" dirty="0" smtClean="0"/>
              <a:t>: </a:t>
            </a:r>
            <a:br>
              <a:rPr lang="en-US" dirty="0" smtClean="0"/>
            </a:br>
            <a:r>
              <a:rPr lang="en-US" dirty="0" smtClean="0"/>
              <a:t>When new equality enters, walk from sub-terms upwards to roots in index.</a:t>
            </a:r>
            <a:endParaRPr lang="en-US" i="1" dirty="0" smtClean="0"/>
          </a:p>
        </p:txBody>
      </p:sp>
      <p:sp>
        <p:nvSpPr>
          <p:cNvPr id="7" name="TextBox 6"/>
          <p:cNvSpPr txBox="1"/>
          <p:nvPr/>
        </p:nvSpPr>
        <p:spPr>
          <a:xfrm>
            <a:off x="7406771" y="6453809"/>
            <a:ext cx="1531188" cy="369332"/>
          </a:xfrm>
          <a:prstGeom prst="rect">
            <a:avLst/>
          </a:prstGeom>
          <a:noFill/>
        </p:spPr>
        <p:txBody>
          <a:bodyPr wrap="none" rtlCol="0">
            <a:spAutoFit/>
          </a:bodyPr>
          <a:lstStyle/>
          <a:p>
            <a:r>
              <a:rPr lang="en-US" dirty="0" smtClean="0">
                <a:solidFill>
                  <a:schemeClr val="bg1"/>
                </a:solidFill>
              </a:rPr>
              <a:t>[CADE 2007]</a:t>
            </a:r>
          </a:p>
        </p:txBody>
      </p:sp>
    </p:spTree>
    <p:extLst>
      <p:ext uri="{BB962C8B-B14F-4D97-AF65-F5344CB8AC3E}">
        <p14:creationId xmlns:p14="http://schemas.microsoft.com/office/powerpoint/2010/main" val="280661041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E-graph Matching </a:t>
            </a:r>
            <a:endParaRPr lang="en-US" dirty="0"/>
          </a:p>
        </p:txBody>
      </p:sp>
      <p:sp>
        <p:nvSpPr>
          <p:cNvPr id="6" name="Content Placeholder 2"/>
          <p:cNvSpPr txBox="1">
            <a:spLocks/>
          </p:cNvSpPr>
          <p:nvPr/>
        </p:nvSpPr>
        <p:spPr bwMode="auto">
          <a:xfrm>
            <a:off x="457200" y="1412875"/>
            <a:ext cx="8382000" cy="471821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ym typeface="Symbol"/>
              </a:rPr>
              <a:t>Match: </a:t>
            </a:r>
            <a:r>
              <a:rPr lang="en-US" sz="2400" b="1" i="1" dirty="0" smtClean="0">
                <a:sym typeface="Symbol"/>
              </a:rPr>
              <a:t>read(write(</a:t>
            </a:r>
            <a:r>
              <a:rPr lang="en-US" sz="2400" b="1" i="1" dirty="0" smtClean="0">
                <a:solidFill>
                  <a:srgbClr val="FF0000"/>
                </a:solidFill>
                <a:sym typeface="Symbol"/>
              </a:rPr>
              <a:t>A</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a:t>
            </a:r>
            <a:r>
              <a:rPr lang="en-US" sz="2400" b="1" i="1" dirty="0" smtClean="0">
                <a:solidFill>
                  <a:srgbClr val="FF0000"/>
                </a:solidFill>
                <a:sym typeface="Symbol"/>
              </a:rPr>
              <a:t>V</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 = read(write(</a:t>
            </a:r>
            <a:r>
              <a:rPr lang="en-US" sz="2400" b="1" i="1" dirty="0" err="1" smtClean="0">
                <a:sym typeface="Symbol"/>
              </a:rPr>
              <a:t>a,g</a:t>
            </a:r>
            <a:r>
              <a:rPr lang="en-US" sz="2400" b="1" i="1" dirty="0" smtClean="0">
                <a:sym typeface="Symbol"/>
              </a:rPr>
              <a:t>(c),c),f(</a:t>
            </a:r>
            <a:r>
              <a:rPr lang="en-US" sz="2400" b="1" i="1" dirty="0" err="1" smtClean="0">
                <a:solidFill>
                  <a:schemeClr val="accent5">
                    <a:lumMod val="50000"/>
                  </a:schemeClr>
                </a:solidFill>
                <a:sym typeface="Symbol"/>
              </a:rPr>
              <a:t>b,c</a:t>
            </a:r>
            <a:r>
              <a:rPr lang="en-US" sz="2400" b="1" i="1" dirty="0" smtClean="0">
                <a:sym typeface="Symbol"/>
              </a:rPr>
              <a:t>))</a:t>
            </a:r>
            <a:endParaRPr lang="en-US" sz="2400" i="1" dirty="0" smtClean="0">
              <a:sym typeface="Symbol"/>
            </a:endParaRPr>
          </a:p>
          <a:p>
            <a:pPr marL="376238" lvl="1" indent="0">
              <a:buNone/>
            </a:pPr>
            <a:r>
              <a:rPr lang="en-US" dirty="0" smtClean="0"/>
              <a:t>Assuming</a:t>
            </a:r>
          </a:p>
          <a:p>
            <a:pPr lvl="1"/>
            <a:r>
              <a:rPr lang="en-US" i="1" dirty="0" smtClean="0"/>
              <a:t>E = </a:t>
            </a:r>
            <a:r>
              <a:rPr lang="en-US" dirty="0" smtClean="0"/>
              <a:t>{</a:t>
            </a:r>
            <a:r>
              <a:rPr lang="en-US" i="1" dirty="0" smtClean="0"/>
              <a:t> g(a) = f(b, c), b = d, a = c </a:t>
            </a:r>
            <a:r>
              <a:rPr lang="en-US" dirty="0" smtClean="0"/>
              <a:t>}</a:t>
            </a:r>
          </a:p>
          <a:p>
            <a:pPr lvl="1"/>
            <a:endParaRPr lang="en-US" dirty="0" smtClean="0"/>
          </a:p>
          <a:p>
            <a:r>
              <a:rPr lang="en-US" dirty="0" smtClean="0"/>
              <a:t>Efficiency through:</a:t>
            </a:r>
          </a:p>
          <a:p>
            <a:pPr lvl="1"/>
            <a:r>
              <a:rPr lang="en-US" b="1" dirty="0" smtClean="0"/>
              <a:t>Code trees: </a:t>
            </a:r>
            <a:br>
              <a:rPr lang="en-US" b="1" dirty="0" smtClean="0"/>
            </a:br>
            <a:r>
              <a:rPr lang="en-US" dirty="0" smtClean="0"/>
              <a:t>Runtime program specialization.</a:t>
            </a:r>
          </a:p>
          <a:p>
            <a:pPr lvl="1"/>
            <a:r>
              <a:rPr lang="en-US" b="1" dirty="0" smtClean="0"/>
              <a:t>Inverted path indexing</a:t>
            </a:r>
            <a:r>
              <a:rPr lang="en-US" dirty="0" smtClean="0"/>
              <a:t>: </a:t>
            </a:r>
            <a:br>
              <a:rPr lang="en-US" dirty="0" smtClean="0"/>
            </a:br>
            <a:r>
              <a:rPr lang="en-US" dirty="0" smtClean="0"/>
              <a:t>When new equality enters, walk from sub-terms upwards to roots in index.</a:t>
            </a:r>
            <a:endParaRPr lang="en-US" i="1" dirty="0" smtClean="0"/>
          </a:p>
        </p:txBody>
      </p:sp>
      <p:sp>
        <p:nvSpPr>
          <p:cNvPr id="7" name="TextBox 6"/>
          <p:cNvSpPr txBox="1"/>
          <p:nvPr/>
        </p:nvSpPr>
        <p:spPr>
          <a:xfrm>
            <a:off x="7406771" y="6453809"/>
            <a:ext cx="1531188" cy="369332"/>
          </a:xfrm>
          <a:prstGeom prst="rect">
            <a:avLst/>
          </a:prstGeom>
          <a:noFill/>
        </p:spPr>
        <p:txBody>
          <a:bodyPr wrap="none" rtlCol="0">
            <a:spAutoFit/>
          </a:bodyPr>
          <a:lstStyle/>
          <a:p>
            <a:r>
              <a:rPr lang="en-US" dirty="0" smtClean="0">
                <a:solidFill>
                  <a:schemeClr val="bg1"/>
                </a:solidFill>
              </a:rPr>
              <a:t>[CADE 2007]</a:t>
            </a:r>
          </a:p>
        </p:txBody>
      </p:sp>
    </p:spTree>
    <p:extLst>
      <p:ext uri="{BB962C8B-B14F-4D97-AF65-F5344CB8AC3E}">
        <p14:creationId xmlns:p14="http://schemas.microsoft.com/office/powerpoint/2010/main" val="41109291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E-graph Matching </a:t>
            </a:r>
            <a:endParaRPr lang="en-US" dirty="0"/>
          </a:p>
        </p:txBody>
      </p:sp>
      <p:sp>
        <p:nvSpPr>
          <p:cNvPr id="6" name="Content Placeholder 2"/>
          <p:cNvSpPr txBox="1">
            <a:spLocks/>
          </p:cNvSpPr>
          <p:nvPr/>
        </p:nvSpPr>
        <p:spPr bwMode="auto">
          <a:xfrm>
            <a:off x="457200" y="1412875"/>
            <a:ext cx="8382000" cy="471821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ym typeface="Symbol"/>
              </a:rPr>
              <a:t>Match: </a:t>
            </a:r>
            <a:r>
              <a:rPr lang="en-US" sz="2400" b="1" i="1" dirty="0" smtClean="0">
                <a:sym typeface="Symbol"/>
              </a:rPr>
              <a:t>read(write(</a:t>
            </a:r>
            <a:r>
              <a:rPr lang="en-US" sz="2400" b="1" i="1" dirty="0" smtClean="0">
                <a:solidFill>
                  <a:srgbClr val="FF0000"/>
                </a:solidFill>
                <a:sym typeface="Symbol"/>
              </a:rPr>
              <a:t>A</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a:t>
            </a:r>
            <a:r>
              <a:rPr lang="en-US" sz="2400" b="1" i="1" dirty="0" smtClean="0">
                <a:solidFill>
                  <a:srgbClr val="FF0000"/>
                </a:solidFill>
                <a:sym typeface="Symbol"/>
              </a:rPr>
              <a:t>V</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 = read(write(</a:t>
            </a:r>
            <a:r>
              <a:rPr lang="en-US" sz="2400" b="1" i="1" dirty="0" err="1" smtClean="0">
                <a:sym typeface="Symbol"/>
              </a:rPr>
              <a:t>a,g</a:t>
            </a:r>
            <a:r>
              <a:rPr lang="en-US" sz="2400" b="1" i="1" dirty="0" smtClean="0">
                <a:sym typeface="Symbol"/>
              </a:rPr>
              <a:t>(c),c),</a:t>
            </a:r>
            <a:r>
              <a:rPr lang="en-US" sz="2400" b="1" i="1" dirty="0" smtClean="0">
                <a:solidFill>
                  <a:schemeClr val="accent5">
                    <a:lumMod val="50000"/>
                  </a:schemeClr>
                </a:solidFill>
                <a:sym typeface="Symbol"/>
              </a:rPr>
              <a:t>g(a)</a:t>
            </a:r>
            <a:r>
              <a:rPr lang="en-US" sz="2400" b="1" i="1" dirty="0" smtClean="0">
                <a:sym typeface="Symbol"/>
              </a:rPr>
              <a:t>)</a:t>
            </a:r>
            <a:endParaRPr lang="en-US" sz="2400" i="1" dirty="0" smtClean="0">
              <a:sym typeface="Symbol"/>
            </a:endParaRPr>
          </a:p>
          <a:p>
            <a:pPr marL="376238" lvl="1" indent="0">
              <a:buNone/>
            </a:pPr>
            <a:r>
              <a:rPr lang="en-US" dirty="0" smtClean="0"/>
              <a:t>Assuming</a:t>
            </a:r>
          </a:p>
          <a:p>
            <a:pPr lvl="1"/>
            <a:r>
              <a:rPr lang="en-US" i="1" dirty="0" smtClean="0"/>
              <a:t>E = </a:t>
            </a:r>
            <a:r>
              <a:rPr lang="en-US" dirty="0" smtClean="0"/>
              <a:t>{</a:t>
            </a:r>
            <a:r>
              <a:rPr lang="en-US" i="1" dirty="0" smtClean="0"/>
              <a:t> g(a) = f(b, c), b = d, a = c </a:t>
            </a:r>
            <a:r>
              <a:rPr lang="en-US" dirty="0" smtClean="0"/>
              <a:t>}</a:t>
            </a:r>
          </a:p>
          <a:p>
            <a:pPr lvl="1"/>
            <a:endParaRPr lang="en-US" dirty="0" smtClean="0"/>
          </a:p>
          <a:p>
            <a:r>
              <a:rPr lang="en-US" dirty="0" smtClean="0"/>
              <a:t>Efficiency through:</a:t>
            </a:r>
          </a:p>
          <a:p>
            <a:pPr lvl="1"/>
            <a:r>
              <a:rPr lang="en-US" b="1" dirty="0" smtClean="0"/>
              <a:t>Code trees: </a:t>
            </a:r>
            <a:br>
              <a:rPr lang="en-US" b="1" dirty="0" smtClean="0"/>
            </a:br>
            <a:r>
              <a:rPr lang="en-US" dirty="0" smtClean="0"/>
              <a:t>Runtime program specialization.</a:t>
            </a:r>
          </a:p>
          <a:p>
            <a:pPr lvl="1"/>
            <a:r>
              <a:rPr lang="en-US" b="1" dirty="0" smtClean="0"/>
              <a:t>Inverted path indexing</a:t>
            </a:r>
            <a:r>
              <a:rPr lang="en-US" dirty="0" smtClean="0"/>
              <a:t>: </a:t>
            </a:r>
            <a:br>
              <a:rPr lang="en-US" dirty="0" smtClean="0"/>
            </a:br>
            <a:r>
              <a:rPr lang="en-US" dirty="0" smtClean="0"/>
              <a:t>When new equality enters, walk from sub-terms upwards to roots in index.</a:t>
            </a:r>
            <a:endParaRPr lang="en-US" i="1" dirty="0" smtClean="0"/>
          </a:p>
        </p:txBody>
      </p:sp>
      <p:sp>
        <p:nvSpPr>
          <p:cNvPr id="7" name="TextBox 6"/>
          <p:cNvSpPr txBox="1"/>
          <p:nvPr/>
        </p:nvSpPr>
        <p:spPr>
          <a:xfrm>
            <a:off x="7406771" y="6453809"/>
            <a:ext cx="1531188" cy="369332"/>
          </a:xfrm>
          <a:prstGeom prst="rect">
            <a:avLst/>
          </a:prstGeom>
          <a:noFill/>
        </p:spPr>
        <p:txBody>
          <a:bodyPr wrap="none" rtlCol="0">
            <a:spAutoFit/>
          </a:bodyPr>
          <a:lstStyle/>
          <a:p>
            <a:r>
              <a:rPr lang="en-US" dirty="0" smtClean="0">
                <a:solidFill>
                  <a:schemeClr val="bg1"/>
                </a:solidFill>
              </a:rPr>
              <a:t>[CADE 2007]</a:t>
            </a:r>
          </a:p>
        </p:txBody>
      </p:sp>
    </p:spTree>
    <p:extLst>
      <p:ext uri="{BB962C8B-B14F-4D97-AF65-F5344CB8AC3E}">
        <p14:creationId xmlns:p14="http://schemas.microsoft.com/office/powerpoint/2010/main" val="38281536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E-graph Matching </a:t>
            </a:r>
            <a:endParaRPr lang="en-US" dirty="0"/>
          </a:p>
        </p:txBody>
      </p:sp>
      <p:sp>
        <p:nvSpPr>
          <p:cNvPr id="6" name="Content Placeholder 2"/>
          <p:cNvSpPr txBox="1">
            <a:spLocks/>
          </p:cNvSpPr>
          <p:nvPr/>
        </p:nvSpPr>
        <p:spPr bwMode="auto">
          <a:xfrm>
            <a:off x="457200" y="1412875"/>
            <a:ext cx="8382000" cy="471821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ym typeface="Symbol"/>
              </a:rPr>
              <a:t>Match: </a:t>
            </a:r>
            <a:r>
              <a:rPr lang="en-US" sz="2400" b="1" i="1" dirty="0" smtClean="0">
                <a:sym typeface="Symbol"/>
              </a:rPr>
              <a:t>read(write(</a:t>
            </a:r>
            <a:r>
              <a:rPr lang="en-US" sz="2400" b="1" i="1" dirty="0" smtClean="0">
                <a:solidFill>
                  <a:srgbClr val="FF0000"/>
                </a:solidFill>
                <a:sym typeface="Symbol"/>
              </a:rPr>
              <a:t>A</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a:t>
            </a:r>
            <a:r>
              <a:rPr lang="en-US" sz="2400" b="1" i="1" dirty="0" smtClean="0">
                <a:solidFill>
                  <a:srgbClr val="FF0000"/>
                </a:solidFill>
                <a:sym typeface="Symbol"/>
              </a:rPr>
              <a:t>V</a:t>
            </a:r>
            <a:r>
              <a:rPr lang="en-US" sz="2400" b="1" i="1" dirty="0" smtClean="0">
                <a:sym typeface="Symbol"/>
              </a:rPr>
              <a:t>),</a:t>
            </a:r>
            <a:r>
              <a:rPr lang="en-US" sz="2400" b="1" i="1" dirty="0" smtClean="0">
                <a:solidFill>
                  <a:srgbClr val="FF0000"/>
                </a:solidFill>
                <a:sym typeface="Symbol"/>
              </a:rPr>
              <a:t>I</a:t>
            </a:r>
            <a:r>
              <a:rPr lang="en-US" sz="2400" b="1" i="1" dirty="0" smtClean="0">
                <a:sym typeface="Symbol"/>
              </a:rPr>
              <a:t>) = read(write(</a:t>
            </a:r>
            <a:r>
              <a:rPr lang="en-US" sz="2400" b="1" i="1" dirty="0" err="1" smtClean="0">
                <a:sym typeface="Symbol"/>
              </a:rPr>
              <a:t>a,</a:t>
            </a:r>
            <a:r>
              <a:rPr lang="en-US" sz="2400" b="1" i="1" dirty="0" err="1" smtClean="0">
                <a:solidFill>
                  <a:schemeClr val="accent5">
                    <a:lumMod val="50000"/>
                  </a:schemeClr>
                </a:solidFill>
                <a:sym typeface="Symbol"/>
              </a:rPr>
              <a:t>g</a:t>
            </a:r>
            <a:r>
              <a:rPr lang="en-US" sz="2400" b="1" i="1" dirty="0" smtClean="0">
                <a:solidFill>
                  <a:schemeClr val="accent5">
                    <a:lumMod val="50000"/>
                  </a:schemeClr>
                </a:solidFill>
                <a:sym typeface="Symbol"/>
              </a:rPr>
              <a:t>(c)</a:t>
            </a:r>
            <a:r>
              <a:rPr lang="en-US" sz="2400" b="1" i="1" dirty="0" smtClean="0">
                <a:sym typeface="Symbol"/>
              </a:rPr>
              <a:t>,c),</a:t>
            </a:r>
            <a:r>
              <a:rPr lang="en-US" sz="2400" b="1" i="1" dirty="0" smtClean="0">
                <a:solidFill>
                  <a:schemeClr val="accent5">
                    <a:lumMod val="50000"/>
                  </a:schemeClr>
                </a:solidFill>
                <a:sym typeface="Symbol"/>
              </a:rPr>
              <a:t>g(c)</a:t>
            </a:r>
            <a:r>
              <a:rPr lang="en-US" sz="2400" b="1" i="1" dirty="0" smtClean="0">
                <a:sym typeface="Symbol"/>
              </a:rPr>
              <a:t>)</a:t>
            </a:r>
            <a:endParaRPr lang="en-US" sz="2400" i="1" dirty="0" smtClean="0">
              <a:sym typeface="Symbol"/>
            </a:endParaRPr>
          </a:p>
          <a:p>
            <a:pPr marL="376238" lvl="1" indent="0">
              <a:buNone/>
            </a:pPr>
            <a:r>
              <a:rPr lang="en-US" dirty="0" smtClean="0"/>
              <a:t>Assuming</a:t>
            </a:r>
          </a:p>
          <a:p>
            <a:pPr lvl="1"/>
            <a:r>
              <a:rPr lang="en-US" i="1" dirty="0" smtClean="0"/>
              <a:t>E = </a:t>
            </a:r>
            <a:r>
              <a:rPr lang="en-US" dirty="0" smtClean="0"/>
              <a:t>{</a:t>
            </a:r>
            <a:r>
              <a:rPr lang="en-US" i="1" dirty="0" smtClean="0"/>
              <a:t> g(a) = f(b, c), b = d, a = c </a:t>
            </a:r>
            <a:r>
              <a:rPr lang="en-US" dirty="0" smtClean="0"/>
              <a:t>}</a:t>
            </a:r>
          </a:p>
          <a:p>
            <a:pPr lvl="1"/>
            <a:endParaRPr lang="en-US" dirty="0" smtClean="0"/>
          </a:p>
          <a:p>
            <a:r>
              <a:rPr lang="en-US" dirty="0" smtClean="0"/>
              <a:t>Efficiency through:</a:t>
            </a:r>
          </a:p>
          <a:p>
            <a:pPr lvl="1"/>
            <a:r>
              <a:rPr lang="en-US" b="1" dirty="0" smtClean="0"/>
              <a:t>Code trees: </a:t>
            </a:r>
            <a:br>
              <a:rPr lang="en-US" b="1" dirty="0" smtClean="0"/>
            </a:br>
            <a:r>
              <a:rPr lang="en-US" dirty="0" smtClean="0"/>
              <a:t>Runtime program specialization.</a:t>
            </a:r>
          </a:p>
          <a:p>
            <a:pPr lvl="1"/>
            <a:r>
              <a:rPr lang="en-US" b="1" dirty="0" smtClean="0"/>
              <a:t>Inverted path indexing</a:t>
            </a:r>
            <a:r>
              <a:rPr lang="en-US" dirty="0" smtClean="0"/>
              <a:t>: </a:t>
            </a:r>
            <a:br>
              <a:rPr lang="en-US" dirty="0" smtClean="0"/>
            </a:br>
            <a:r>
              <a:rPr lang="en-US" dirty="0" smtClean="0"/>
              <a:t>When new equality enters, walk from sub-terms upwards to roots in index.</a:t>
            </a:r>
            <a:endParaRPr lang="en-US" i="1" dirty="0" smtClean="0"/>
          </a:p>
        </p:txBody>
      </p:sp>
      <p:sp>
        <p:nvSpPr>
          <p:cNvPr id="7" name="TextBox 6"/>
          <p:cNvSpPr txBox="1"/>
          <p:nvPr/>
        </p:nvSpPr>
        <p:spPr>
          <a:xfrm>
            <a:off x="7406771" y="6453809"/>
            <a:ext cx="1531188" cy="369332"/>
          </a:xfrm>
          <a:prstGeom prst="rect">
            <a:avLst/>
          </a:prstGeom>
          <a:noFill/>
        </p:spPr>
        <p:txBody>
          <a:bodyPr wrap="none" rtlCol="0">
            <a:spAutoFit/>
          </a:bodyPr>
          <a:lstStyle/>
          <a:p>
            <a:r>
              <a:rPr lang="en-US" dirty="0" smtClean="0">
                <a:solidFill>
                  <a:schemeClr val="bg1"/>
                </a:solidFill>
              </a:rPr>
              <a:t>[CADE 2007]</a:t>
            </a:r>
          </a:p>
        </p:txBody>
      </p:sp>
    </p:spTree>
    <p:extLst>
      <p:ext uri="{BB962C8B-B14F-4D97-AF65-F5344CB8AC3E}">
        <p14:creationId xmlns:p14="http://schemas.microsoft.com/office/powerpoint/2010/main" val="266114281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Linear quantifier Elimination as an Abstract Decision Procedure</a:t>
            </a:r>
            <a:endParaRPr lang="en-US" sz="3600" dirty="0"/>
          </a:p>
        </p:txBody>
      </p:sp>
      <p:sp>
        <p:nvSpPr>
          <p:cNvPr id="5" name="Content Placeholder 4"/>
          <p:cNvSpPr>
            <a:spLocks noGrp="1"/>
          </p:cNvSpPr>
          <p:nvPr>
            <p:ph idx="1"/>
          </p:nvPr>
        </p:nvSpPr>
        <p:spPr>
          <a:xfrm>
            <a:off x="533400" y="1371600"/>
            <a:ext cx="8382000" cy="4875181"/>
          </a:xfrm>
        </p:spPr>
        <p:txBody>
          <a:bodyPr/>
          <a:lstStyle/>
          <a:p>
            <a:r>
              <a:rPr lang="en-US" dirty="0" smtClean="0"/>
              <a:t>SMT for QE has some appeal:</a:t>
            </a:r>
          </a:p>
          <a:p>
            <a:pPr lvl="1"/>
            <a:r>
              <a:rPr lang="en-US" dirty="0" smtClean="0"/>
              <a:t>Just use SMT(LA/LIA) for closed formulas.</a:t>
            </a:r>
          </a:p>
          <a:p>
            <a:r>
              <a:rPr lang="en-US" dirty="0"/>
              <a:t>A</a:t>
            </a:r>
            <a:r>
              <a:rPr lang="en-US" dirty="0" smtClean="0"/>
              <a:t>lgorithms:</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7" name="TextBox 6"/>
          <p:cNvSpPr txBox="1"/>
          <p:nvPr/>
        </p:nvSpPr>
        <p:spPr>
          <a:xfrm>
            <a:off x="7536612" y="6453809"/>
            <a:ext cx="1556836" cy="369332"/>
          </a:xfrm>
          <a:prstGeom prst="rect">
            <a:avLst/>
          </a:prstGeom>
          <a:noFill/>
        </p:spPr>
        <p:txBody>
          <a:bodyPr wrap="none" rtlCol="0">
            <a:spAutoFit/>
          </a:bodyPr>
          <a:lstStyle/>
          <a:p>
            <a:r>
              <a:rPr lang="en-US" dirty="0" smtClean="0">
                <a:solidFill>
                  <a:schemeClr val="bg1"/>
                </a:solidFill>
              </a:rPr>
              <a:t>[IJCAR 2010]</a:t>
            </a:r>
          </a:p>
        </p:txBody>
      </p:sp>
      <p:sp>
        <p:nvSpPr>
          <p:cNvPr id="6" name="Rounded Rectangle 5"/>
          <p:cNvSpPr/>
          <p:nvPr/>
        </p:nvSpPr>
        <p:spPr bwMode="auto">
          <a:xfrm>
            <a:off x="1179443" y="3048000"/>
            <a:ext cx="1752600" cy="838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Fourier</a:t>
            </a:r>
            <a:b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br>
            <a:r>
              <a:rPr kumimoji="0" lang="en-US" sz="28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Motzkin</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6096000" y="3086100"/>
            <a:ext cx="1752600" cy="838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Omega </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Test</a:t>
            </a:r>
          </a:p>
        </p:txBody>
      </p:sp>
      <p:sp>
        <p:nvSpPr>
          <p:cNvPr id="10" name="Rounded Rectangle 9"/>
          <p:cNvSpPr/>
          <p:nvPr/>
        </p:nvSpPr>
        <p:spPr bwMode="auto">
          <a:xfrm>
            <a:off x="1162878" y="4267200"/>
            <a:ext cx="1752600" cy="838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Loos-</a:t>
            </a:r>
            <a:r>
              <a:rPr kumimoji="0" lang="en-US"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Weisphening</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6096000" y="4267200"/>
            <a:ext cx="1752600" cy="838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Cooper</a:t>
            </a:r>
          </a:p>
        </p:txBody>
      </p:sp>
      <p:sp>
        <p:nvSpPr>
          <p:cNvPr id="8" name="Left-Right Arrow 7"/>
          <p:cNvSpPr/>
          <p:nvPr/>
        </p:nvSpPr>
        <p:spPr bwMode="auto">
          <a:xfrm>
            <a:off x="2932043" y="3086100"/>
            <a:ext cx="3163957" cy="8382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a:solidFill>
                  <a:schemeClr val="tx1"/>
                </a:solidFill>
                <a:effectLst>
                  <a:outerShdw blurRad="38100" dist="38100" dir="2700000" algn="tl">
                    <a:srgbClr val="000000">
                      <a:alpha val="43137"/>
                    </a:srgbClr>
                  </a:outerShdw>
                </a:effectLst>
                <a:latin typeface="Segoe" pitchFamily="34" charset="0"/>
              </a:rPr>
              <a:t>R</a:t>
            </a: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esolution</a:t>
            </a:r>
          </a:p>
        </p:txBody>
      </p:sp>
      <p:sp>
        <p:nvSpPr>
          <p:cNvPr id="13" name="Left-Right Arrow 12"/>
          <p:cNvSpPr/>
          <p:nvPr/>
        </p:nvSpPr>
        <p:spPr bwMode="auto">
          <a:xfrm>
            <a:off x="2915478" y="3962400"/>
            <a:ext cx="3180522" cy="14478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Case split+ </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Virtual</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kumimoji="0" lang="en-US" sz="2800" b="0" i="0" u="none" strike="noStrike" cap="none" normalizeH="0" dirty="0" err="1" smtClean="0">
                <a:solidFill>
                  <a:schemeClr val="tx1"/>
                </a:solidFill>
                <a:effectLst>
                  <a:outerShdw blurRad="38100" dist="38100" dir="2700000" algn="tl">
                    <a:srgbClr val="000000">
                      <a:alpha val="43137"/>
                    </a:srgbClr>
                  </a:outerShdw>
                </a:effectLst>
                <a:latin typeface="Segoe" pitchFamily="34" charset="0"/>
              </a:rPr>
              <a:t>subst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1162878" y="5615609"/>
            <a:ext cx="1752600" cy="838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Abstract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p>
          <a:p>
            <a:pPr marL="0" marR="0" indent="0" algn="ctr" defTabSz="1096963" rtl="0" eaLnBrk="1" fontAlgn="base" latinLnBrk="0" hangingPunct="1">
              <a:lnSpc>
                <a:spcPct val="100000"/>
              </a:lnSpc>
              <a:spcBef>
                <a:spcPct val="0"/>
              </a:spcBef>
              <a:spcAft>
                <a:spcPct val="0"/>
              </a:spcAft>
              <a:buClrTx/>
              <a:buSzTx/>
              <a:buFontTx/>
              <a:buNone/>
              <a:tabLst/>
            </a:pPr>
            <a:r>
              <a:rPr lang="en-US" baseline="0" dirty="0" smtClean="0">
                <a:solidFill>
                  <a:schemeClr val="tx1"/>
                </a:solidFill>
                <a:effectLst>
                  <a:outerShdw blurRad="38100" dist="38100" dir="2700000" algn="tl">
                    <a:srgbClr val="000000">
                      <a:alpha val="43137"/>
                    </a:srgbClr>
                  </a:outerShdw>
                </a:effectLst>
                <a:latin typeface="Segoe" pitchFamily="34" charset="0"/>
              </a:rPr>
              <a:t>Decision</a:t>
            </a: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Proc</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6096000" y="5615609"/>
            <a:ext cx="1752600" cy="838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Abstract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p>
          <a:p>
            <a:pPr marL="0" marR="0" indent="0" algn="ctr" defTabSz="1096963" rtl="0" eaLnBrk="1" fontAlgn="base" latinLnBrk="0" hangingPunct="1">
              <a:lnSpc>
                <a:spcPct val="100000"/>
              </a:lnSpc>
              <a:spcBef>
                <a:spcPct val="0"/>
              </a:spcBef>
              <a:spcAft>
                <a:spcPct val="0"/>
              </a:spcAft>
              <a:buClrTx/>
              <a:buSzTx/>
              <a:buFontTx/>
              <a:buNone/>
              <a:tabLst/>
            </a:pPr>
            <a:r>
              <a:rPr lang="en-US" baseline="0" dirty="0" smtClean="0">
                <a:solidFill>
                  <a:schemeClr val="tx1"/>
                </a:solidFill>
                <a:effectLst>
                  <a:outerShdw blurRad="38100" dist="38100" dir="2700000" algn="tl">
                    <a:srgbClr val="000000">
                      <a:alpha val="43137"/>
                    </a:srgbClr>
                  </a:outerShdw>
                </a:effectLst>
                <a:latin typeface="Segoe" pitchFamily="34" charset="0"/>
              </a:rPr>
              <a:t>Decision</a:t>
            </a: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Proc</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Left-Right Arrow 15"/>
          <p:cNvSpPr/>
          <p:nvPr/>
        </p:nvSpPr>
        <p:spPr bwMode="auto">
          <a:xfrm>
            <a:off x="2895600" y="5334000"/>
            <a:ext cx="3180522" cy="1447800"/>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Case split+ </a:t>
            </a:r>
          </a:p>
          <a:p>
            <a:pPr marL="0" marR="0" indent="0" algn="ctr" defTabSz="1096963" rtl="0" eaLnBrk="1" fontAlgn="base" latinLnBrk="0" hangingPunct="1">
              <a:lnSpc>
                <a:spcPct val="100000"/>
              </a:lnSpc>
              <a:spcBef>
                <a:spcPct val="0"/>
              </a:spcBef>
              <a:spcAft>
                <a:spcPct val="0"/>
              </a:spcAft>
              <a:buClrTx/>
              <a:buSzTx/>
              <a:buFontTx/>
              <a:buNone/>
              <a:tabLst/>
            </a:pPr>
            <a:r>
              <a:rPr lang="en-US" sz="2800" dirty="0">
                <a:solidFill>
                  <a:schemeClr val="tx1"/>
                </a:solidFill>
                <a:effectLst>
                  <a:outerShdw blurRad="38100" dist="38100" dir="2700000" algn="tl">
                    <a:srgbClr val="000000">
                      <a:alpha val="43137"/>
                    </a:srgbClr>
                  </a:outerShdw>
                </a:effectLst>
                <a:latin typeface="Segoe" pitchFamily="34" charset="0"/>
              </a:rPr>
              <a:t>R</a:t>
            </a:r>
            <a:r>
              <a:rPr lang="en-US" sz="2800" dirty="0" smtClean="0">
                <a:solidFill>
                  <a:schemeClr val="tx1"/>
                </a:solidFill>
                <a:effectLst>
                  <a:outerShdw blurRad="38100" dist="38100" dir="2700000" algn="tl">
                    <a:srgbClr val="000000">
                      <a:alpha val="43137"/>
                    </a:srgbClr>
                  </a:outerShdw>
                </a:effectLst>
                <a:latin typeface="Segoe" pitchFamily="34" charset="0"/>
              </a:rPr>
              <a:t>esolution</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03376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gurevich.jpg"/>
          <p:cNvPicPr>
            <a:picLocks noChangeAspect="1"/>
          </p:cNvPicPr>
          <p:nvPr/>
        </p:nvPicPr>
        <p:blipFill>
          <a:blip r:embed="rId2" cstate="print"/>
          <a:stretch>
            <a:fillRect/>
          </a:stretch>
        </p:blipFill>
        <p:spPr>
          <a:xfrm>
            <a:off x="4114800" y="1066800"/>
            <a:ext cx="1171575" cy="1171575"/>
          </a:xfrm>
          <a:prstGeom prst="rect">
            <a:avLst/>
          </a:prstGeom>
        </p:spPr>
      </p:pic>
      <p:sp>
        <p:nvSpPr>
          <p:cNvPr id="2" name="Title 1"/>
          <p:cNvSpPr>
            <a:spLocks noGrp="1"/>
          </p:cNvSpPr>
          <p:nvPr>
            <p:ph type="title"/>
          </p:nvPr>
        </p:nvSpPr>
        <p:spPr>
          <a:xfrm>
            <a:off x="381000" y="230188"/>
            <a:ext cx="8382000" cy="609398"/>
          </a:xfrm>
        </p:spPr>
        <p:txBody>
          <a:bodyPr/>
          <a:lstStyle/>
          <a:p>
            <a:r>
              <a:rPr lang="en-US" sz="4400" dirty="0" smtClean="0"/>
              <a:t>The Inner Research Market @ MSFT</a:t>
            </a:r>
            <a:endParaRPr lang="en-US" sz="4400" dirty="0"/>
          </a:p>
        </p:txBody>
      </p:sp>
      <p:pic>
        <p:nvPicPr>
          <p:cNvPr id="4" name="Picture 3" descr="andy-gordon.jpg"/>
          <p:cNvPicPr>
            <a:picLocks noChangeAspect="1"/>
          </p:cNvPicPr>
          <p:nvPr/>
        </p:nvPicPr>
        <p:blipFill>
          <a:blip r:embed="rId3" cstate="print"/>
          <a:stretch>
            <a:fillRect/>
          </a:stretch>
        </p:blipFill>
        <p:spPr>
          <a:xfrm>
            <a:off x="6172200" y="1676400"/>
            <a:ext cx="1143000" cy="1524000"/>
          </a:xfrm>
          <a:prstGeom prst="rect">
            <a:avLst/>
          </a:prstGeom>
        </p:spPr>
      </p:pic>
      <p:pic>
        <p:nvPicPr>
          <p:cNvPr id="5" name="Picture 4" descr="gonthier.jpg"/>
          <p:cNvPicPr>
            <a:picLocks noChangeAspect="1"/>
          </p:cNvPicPr>
          <p:nvPr/>
        </p:nvPicPr>
        <p:blipFill>
          <a:blip r:embed="rId4" cstate="print"/>
          <a:stretch>
            <a:fillRect/>
          </a:stretch>
        </p:blipFill>
        <p:spPr>
          <a:xfrm>
            <a:off x="3845700" y="3236100"/>
            <a:ext cx="1183500" cy="1183500"/>
          </a:xfrm>
          <a:prstGeom prst="rect">
            <a:avLst/>
          </a:prstGeom>
        </p:spPr>
      </p:pic>
      <p:pic>
        <p:nvPicPr>
          <p:cNvPr id="8" name="Picture 7" descr="josh-berdine.jpg"/>
          <p:cNvPicPr>
            <a:picLocks noChangeAspect="1"/>
          </p:cNvPicPr>
          <p:nvPr/>
        </p:nvPicPr>
        <p:blipFill>
          <a:blip r:embed="rId5" cstate="print"/>
          <a:stretch>
            <a:fillRect/>
          </a:stretch>
        </p:blipFill>
        <p:spPr>
          <a:xfrm>
            <a:off x="7315200" y="1676400"/>
            <a:ext cx="1143000" cy="1143000"/>
          </a:xfrm>
          <a:prstGeom prst="rect">
            <a:avLst/>
          </a:prstGeom>
        </p:spPr>
      </p:pic>
      <p:pic>
        <p:nvPicPr>
          <p:cNvPr id="9" name="Picture 8" descr="lamport.gif"/>
          <p:cNvPicPr>
            <a:picLocks noChangeAspect="1"/>
          </p:cNvPicPr>
          <p:nvPr/>
        </p:nvPicPr>
        <p:blipFill>
          <a:blip r:embed="rId6" cstate="print"/>
          <a:stretch>
            <a:fillRect/>
          </a:stretch>
        </p:blipFill>
        <p:spPr>
          <a:xfrm>
            <a:off x="2743200" y="3962399"/>
            <a:ext cx="1143000" cy="1524001"/>
          </a:xfrm>
          <a:prstGeom prst="rect">
            <a:avLst/>
          </a:prstGeom>
        </p:spPr>
      </p:pic>
      <p:pic>
        <p:nvPicPr>
          <p:cNvPr id="11" name="Picture 10" descr="leonardo.jpg"/>
          <p:cNvPicPr>
            <a:picLocks noChangeAspect="1"/>
          </p:cNvPicPr>
          <p:nvPr/>
        </p:nvPicPr>
        <p:blipFill>
          <a:blip r:embed="rId7" cstate="print"/>
          <a:stretch>
            <a:fillRect/>
          </a:stretch>
        </p:blipFill>
        <p:spPr>
          <a:xfrm>
            <a:off x="7467600" y="4191000"/>
            <a:ext cx="1295400" cy="1295400"/>
          </a:xfrm>
          <a:prstGeom prst="rect">
            <a:avLst/>
          </a:prstGeom>
        </p:spPr>
      </p:pic>
      <p:pic>
        <p:nvPicPr>
          <p:cNvPr id="12" name="Picture 11" descr="lintao-zhang.jpg"/>
          <p:cNvPicPr>
            <a:picLocks noChangeAspect="1"/>
          </p:cNvPicPr>
          <p:nvPr/>
        </p:nvPicPr>
        <p:blipFill>
          <a:blip r:embed="rId8" cstate="print"/>
          <a:stretch>
            <a:fillRect/>
          </a:stretch>
        </p:blipFill>
        <p:spPr>
          <a:xfrm>
            <a:off x="1600200" y="3276600"/>
            <a:ext cx="1136800" cy="1239112"/>
          </a:xfrm>
          <a:prstGeom prst="rect">
            <a:avLst/>
          </a:prstGeom>
        </p:spPr>
      </p:pic>
      <p:pic>
        <p:nvPicPr>
          <p:cNvPr id="13" name="Picture 12" descr="lucasb.jpg"/>
          <p:cNvPicPr>
            <a:picLocks noChangeAspect="1"/>
          </p:cNvPicPr>
          <p:nvPr/>
        </p:nvPicPr>
        <p:blipFill>
          <a:blip r:embed="rId9" cstate="print"/>
          <a:stretch>
            <a:fillRect/>
          </a:stretch>
        </p:blipFill>
        <p:spPr>
          <a:xfrm>
            <a:off x="7315200" y="2819400"/>
            <a:ext cx="1371600" cy="1371600"/>
          </a:xfrm>
          <a:prstGeom prst="rect">
            <a:avLst/>
          </a:prstGeom>
        </p:spPr>
      </p:pic>
      <p:pic>
        <p:nvPicPr>
          <p:cNvPr id="14" name="Picture 13" descr="madanm.jpg"/>
          <p:cNvPicPr>
            <a:picLocks noChangeAspect="1"/>
          </p:cNvPicPr>
          <p:nvPr/>
        </p:nvPicPr>
        <p:blipFill>
          <a:blip r:embed="rId10" cstate="print"/>
          <a:stretch>
            <a:fillRect/>
          </a:stretch>
        </p:blipFill>
        <p:spPr>
          <a:xfrm>
            <a:off x="1676400" y="1600200"/>
            <a:ext cx="1273324" cy="1668325"/>
          </a:xfrm>
          <a:prstGeom prst="rect">
            <a:avLst/>
          </a:prstGeom>
        </p:spPr>
      </p:pic>
      <p:pic>
        <p:nvPicPr>
          <p:cNvPr id="10" name="Picture 9" descr="leino.jpg"/>
          <p:cNvPicPr>
            <a:picLocks noChangeAspect="1"/>
          </p:cNvPicPr>
          <p:nvPr/>
        </p:nvPicPr>
        <p:blipFill>
          <a:blip r:embed="rId11" cstate="print"/>
          <a:stretch>
            <a:fillRect/>
          </a:stretch>
        </p:blipFill>
        <p:spPr>
          <a:xfrm>
            <a:off x="1600200" y="4343400"/>
            <a:ext cx="1143000" cy="1143000"/>
          </a:xfrm>
          <a:prstGeom prst="rect">
            <a:avLst/>
          </a:prstGeom>
        </p:spPr>
      </p:pic>
      <p:pic>
        <p:nvPicPr>
          <p:cNvPr id="15" name="Picture 14" descr="mbarnett.jpg"/>
          <p:cNvPicPr>
            <a:picLocks noChangeAspect="1"/>
          </p:cNvPicPr>
          <p:nvPr/>
        </p:nvPicPr>
        <p:blipFill>
          <a:blip r:embed="rId12" cstate="print"/>
          <a:stretch>
            <a:fillRect/>
          </a:stretch>
        </p:blipFill>
        <p:spPr>
          <a:xfrm>
            <a:off x="3838575" y="2057400"/>
            <a:ext cx="1190625" cy="1190625"/>
          </a:xfrm>
          <a:prstGeom prst="rect">
            <a:avLst/>
          </a:prstGeom>
        </p:spPr>
      </p:pic>
      <p:pic>
        <p:nvPicPr>
          <p:cNvPr id="16" name="Picture 15" descr="nikolait.jpg"/>
          <p:cNvPicPr>
            <a:picLocks noChangeAspect="1"/>
          </p:cNvPicPr>
          <p:nvPr/>
        </p:nvPicPr>
        <p:blipFill>
          <a:blip r:embed="rId13" cstate="print"/>
          <a:stretch>
            <a:fillRect/>
          </a:stretch>
        </p:blipFill>
        <p:spPr>
          <a:xfrm>
            <a:off x="3962400" y="4495800"/>
            <a:ext cx="714375" cy="714375"/>
          </a:xfrm>
          <a:prstGeom prst="rect">
            <a:avLst/>
          </a:prstGeom>
        </p:spPr>
      </p:pic>
      <p:pic>
        <p:nvPicPr>
          <p:cNvPr id="17" name="Picture 16" descr="patrice-godefroid.gif"/>
          <p:cNvPicPr>
            <a:picLocks noChangeAspect="1"/>
          </p:cNvPicPr>
          <p:nvPr/>
        </p:nvPicPr>
        <p:blipFill>
          <a:blip r:embed="rId14" cstate="print"/>
          <a:stretch>
            <a:fillRect/>
          </a:stretch>
        </p:blipFill>
        <p:spPr>
          <a:xfrm>
            <a:off x="3886200" y="4419600"/>
            <a:ext cx="1219200" cy="1254286"/>
          </a:xfrm>
          <a:prstGeom prst="rect">
            <a:avLst/>
          </a:prstGeom>
        </p:spPr>
      </p:pic>
      <p:pic>
        <p:nvPicPr>
          <p:cNvPr id="18" name="Picture 17" descr="nikolait.jpg"/>
          <p:cNvPicPr>
            <a:picLocks noChangeAspect="1"/>
          </p:cNvPicPr>
          <p:nvPr/>
        </p:nvPicPr>
        <p:blipFill>
          <a:blip r:embed="rId13" cstate="print"/>
          <a:stretch>
            <a:fillRect/>
          </a:stretch>
        </p:blipFill>
        <p:spPr>
          <a:xfrm>
            <a:off x="2895600" y="1524000"/>
            <a:ext cx="1295400" cy="1295400"/>
          </a:xfrm>
          <a:prstGeom prst="rect">
            <a:avLst/>
          </a:prstGeom>
        </p:spPr>
      </p:pic>
      <p:pic>
        <p:nvPicPr>
          <p:cNvPr id="19" name="Picture 18" descr="schulte.jpg"/>
          <p:cNvPicPr>
            <a:picLocks noChangeAspect="1"/>
          </p:cNvPicPr>
          <p:nvPr/>
        </p:nvPicPr>
        <p:blipFill>
          <a:blip r:embed="rId15" cstate="print"/>
          <a:stretch>
            <a:fillRect/>
          </a:stretch>
        </p:blipFill>
        <p:spPr>
          <a:xfrm>
            <a:off x="7543800" y="5486400"/>
            <a:ext cx="1190625" cy="1190625"/>
          </a:xfrm>
          <a:prstGeom prst="rect">
            <a:avLst/>
          </a:prstGeom>
        </p:spPr>
      </p:pic>
      <p:pic>
        <p:nvPicPr>
          <p:cNvPr id="20" name="Picture 19" descr="thoare.jpg"/>
          <p:cNvPicPr>
            <a:picLocks noChangeAspect="1"/>
          </p:cNvPicPr>
          <p:nvPr/>
        </p:nvPicPr>
        <p:blipFill>
          <a:blip r:embed="rId16" cstate="print"/>
          <a:stretch>
            <a:fillRect/>
          </a:stretch>
        </p:blipFill>
        <p:spPr>
          <a:xfrm>
            <a:off x="5029200" y="3200401"/>
            <a:ext cx="1307714" cy="1447799"/>
          </a:xfrm>
          <a:prstGeom prst="rect">
            <a:avLst/>
          </a:prstGeom>
        </p:spPr>
      </p:pic>
      <p:pic>
        <p:nvPicPr>
          <p:cNvPr id="21" name="Picture 20" descr="tball.jpg"/>
          <p:cNvPicPr>
            <a:picLocks noChangeAspect="1"/>
          </p:cNvPicPr>
          <p:nvPr/>
        </p:nvPicPr>
        <p:blipFill>
          <a:blip r:embed="rId17" cstate="print"/>
          <a:stretch>
            <a:fillRect/>
          </a:stretch>
        </p:blipFill>
        <p:spPr>
          <a:xfrm>
            <a:off x="5029200" y="2057400"/>
            <a:ext cx="1143000" cy="1143000"/>
          </a:xfrm>
          <a:prstGeom prst="rect">
            <a:avLst/>
          </a:prstGeom>
        </p:spPr>
      </p:pic>
      <p:pic>
        <p:nvPicPr>
          <p:cNvPr id="23" name="Picture 22" descr="shuvendu.jpg"/>
          <p:cNvPicPr>
            <a:picLocks noChangeAspect="1"/>
          </p:cNvPicPr>
          <p:nvPr/>
        </p:nvPicPr>
        <p:blipFill>
          <a:blip r:embed="rId18" cstate="print"/>
          <a:stretch>
            <a:fillRect/>
          </a:stretch>
        </p:blipFill>
        <p:spPr>
          <a:xfrm>
            <a:off x="6324600" y="4572000"/>
            <a:ext cx="1219199" cy="1329265"/>
          </a:xfrm>
          <a:prstGeom prst="rect">
            <a:avLst/>
          </a:prstGeom>
        </p:spPr>
      </p:pic>
      <p:pic>
        <p:nvPicPr>
          <p:cNvPr id="24" name="Picture 23" descr="sumitg.jpg"/>
          <p:cNvPicPr>
            <a:picLocks noChangeAspect="1"/>
          </p:cNvPicPr>
          <p:nvPr/>
        </p:nvPicPr>
        <p:blipFill>
          <a:blip r:embed="rId19" cstate="print"/>
          <a:stretch>
            <a:fillRect/>
          </a:stretch>
        </p:blipFill>
        <p:spPr>
          <a:xfrm>
            <a:off x="6324600" y="3200400"/>
            <a:ext cx="1254760" cy="1447800"/>
          </a:xfrm>
          <a:prstGeom prst="rect">
            <a:avLst/>
          </a:prstGeom>
        </p:spPr>
      </p:pic>
      <p:pic>
        <p:nvPicPr>
          <p:cNvPr id="25" name="Picture 24" descr="rse-fte.jpg"/>
          <p:cNvPicPr>
            <a:picLocks noChangeAspect="1"/>
          </p:cNvPicPr>
          <p:nvPr/>
        </p:nvPicPr>
        <p:blipFill>
          <a:blip r:embed="rId20" cstate="print"/>
          <a:srcRect l="8633" t="19025" r="12236" b="52437"/>
          <a:stretch>
            <a:fillRect/>
          </a:stretch>
        </p:blipFill>
        <p:spPr>
          <a:xfrm>
            <a:off x="914400" y="5486400"/>
            <a:ext cx="5029200" cy="1371600"/>
          </a:xfrm>
          <a:prstGeom prst="rect">
            <a:avLst/>
          </a:prstGeom>
        </p:spPr>
      </p:pic>
      <p:pic>
        <p:nvPicPr>
          <p:cNvPr id="26" name="Picture 25" descr="nsb.jpg"/>
          <p:cNvPicPr>
            <a:picLocks noChangeAspect="1"/>
          </p:cNvPicPr>
          <p:nvPr/>
        </p:nvPicPr>
        <p:blipFill>
          <a:blip r:embed="rId21" cstate="print"/>
          <a:stretch>
            <a:fillRect/>
          </a:stretch>
        </p:blipFill>
        <p:spPr>
          <a:xfrm>
            <a:off x="5943600" y="5638800"/>
            <a:ext cx="732034" cy="685800"/>
          </a:xfrm>
          <a:prstGeom prst="rect">
            <a:avLst/>
          </a:prstGeom>
        </p:spPr>
      </p:pic>
      <p:pic>
        <p:nvPicPr>
          <p:cNvPr id="6" name="Picture 5" descr="jhalleux.jpg"/>
          <p:cNvPicPr>
            <a:picLocks noChangeAspect="1"/>
          </p:cNvPicPr>
          <p:nvPr/>
        </p:nvPicPr>
        <p:blipFill>
          <a:blip r:embed="rId22" cstate="print"/>
          <a:stretch>
            <a:fillRect/>
          </a:stretch>
        </p:blipFill>
        <p:spPr>
          <a:xfrm>
            <a:off x="8250385" y="5901264"/>
            <a:ext cx="911045" cy="972809"/>
          </a:xfrm>
          <a:prstGeom prst="rect">
            <a:avLst/>
          </a:prstGeom>
        </p:spPr>
      </p:pic>
      <p:pic>
        <p:nvPicPr>
          <p:cNvPr id="27" name="Picture 26" descr="bycook.jpg"/>
          <p:cNvPicPr>
            <a:picLocks noChangeAspect="1"/>
          </p:cNvPicPr>
          <p:nvPr/>
        </p:nvPicPr>
        <p:blipFill>
          <a:blip r:embed="rId23" cstate="print"/>
          <a:stretch>
            <a:fillRect/>
          </a:stretch>
        </p:blipFill>
        <p:spPr>
          <a:xfrm>
            <a:off x="381000" y="1600200"/>
            <a:ext cx="1295400" cy="1295400"/>
          </a:xfrm>
          <a:prstGeom prst="rect">
            <a:avLst/>
          </a:prstGeom>
        </p:spPr>
      </p:pic>
      <p:pic>
        <p:nvPicPr>
          <p:cNvPr id="28" name="Picture 27" descr="youssefh.jpg"/>
          <p:cNvPicPr>
            <a:picLocks noChangeAspect="1"/>
          </p:cNvPicPr>
          <p:nvPr/>
        </p:nvPicPr>
        <p:blipFill>
          <a:blip r:embed="rId24" cstate="print"/>
          <a:stretch>
            <a:fillRect/>
          </a:stretch>
        </p:blipFill>
        <p:spPr>
          <a:xfrm>
            <a:off x="381000" y="2895600"/>
            <a:ext cx="1295400" cy="1295400"/>
          </a:xfrm>
          <a:prstGeom prst="rect">
            <a:avLst/>
          </a:prstGeom>
        </p:spPr>
      </p:pic>
      <p:pic>
        <p:nvPicPr>
          <p:cNvPr id="29" name="Picture 28" descr="larus.jpg"/>
          <p:cNvPicPr>
            <a:picLocks noChangeAspect="1"/>
          </p:cNvPicPr>
          <p:nvPr/>
        </p:nvPicPr>
        <p:blipFill>
          <a:blip r:embed="rId25" cstate="print"/>
          <a:stretch>
            <a:fillRect/>
          </a:stretch>
        </p:blipFill>
        <p:spPr>
          <a:xfrm>
            <a:off x="7086600" y="5867400"/>
            <a:ext cx="685800" cy="685800"/>
          </a:xfrm>
          <a:prstGeom prst="rect">
            <a:avLst/>
          </a:prstGeom>
        </p:spPr>
      </p:pic>
      <p:pic>
        <p:nvPicPr>
          <p:cNvPr id="30" name="Picture 29" descr="qadeer.jpg"/>
          <p:cNvPicPr>
            <a:picLocks noChangeAspect="1"/>
          </p:cNvPicPr>
          <p:nvPr/>
        </p:nvPicPr>
        <p:blipFill>
          <a:blip r:embed="rId26" cstate="print"/>
          <a:stretch>
            <a:fillRect/>
          </a:stretch>
        </p:blipFill>
        <p:spPr>
          <a:xfrm>
            <a:off x="381000" y="4191000"/>
            <a:ext cx="1295400" cy="1295400"/>
          </a:xfrm>
          <a:prstGeom prst="rect">
            <a:avLst/>
          </a:prstGeom>
        </p:spPr>
      </p:pic>
      <p:pic>
        <p:nvPicPr>
          <p:cNvPr id="31" name="Picture 30" descr="nick.jpg"/>
          <p:cNvPicPr>
            <a:picLocks noChangeAspect="1"/>
          </p:cNvPicPr>
          <p:nvPr/>
        </p:nvPicPr>
        <p:blipFill>
          <a:blip r:embed="rId27" cstate="print"/>
          <a:stretch>
            <a:fillRect/>
          </a:stretch>
        </p:blipFill>
        <p:spPr>
          <a:xfrm>
            <a:off x="5257800" y="1143000"/>
            <a:ext cx="914400" cy="914400"/>
          </a:xfrm>
          <a:prstGeom prst="rect">
            <a:avLst/>
          </a:prstGeom>
        </p:spPr>
      </p:pic>
      <p:pic>
        <p:nvPicPr>
          <p:cNvPr id="33" name="Picture 32" descr="margus.jpg"/>
          <p:cNvPicPr>
            <a:picLocks noChangeAspect="1"/>
          </p:cNvPicPr>
          <p:nvPr/>
        </p:nvPicPr>
        <p:blipFill>
          <a:blip r:embed="rId28" cstate="print"/>
          <a:stretch>
            <a:fillRect/>
          </a:stretch>
        </p:blipFill>
        <p:spPr>
          <a:xfrm>
            <a:off x="0" y="5486400"/>
            <a:ext cx="1133929" cy="1143000"/>
          </a:xfrm>
          <a:prstGeom prst="rect">
            <a:avLst/>
          </a:prstGeom>
        </p:spPr>
      </p:pic>
      <p:pic>
        <p:nvPicPr>
          <p:cNvPr id="35" name="Picture 2"/>
          <p:cNvPicPr>
            <a:picLocks noChangeAspect="1" noChangeArrowheads="1"/>
          </p:cNvPicPr>
          <p:nvPr/>
        </p:nvPicPr>
        <p:blipFill>
          <a:blip r:embed="rId29" cstate="print"/>
          <a:srcRect/>
          <a:stretch>
            <a:fillRect/>
          </a:stretch>
        </p:blipFill>
        <p:spPr bwMode="auto">
          <a:xfrm>
            <a:off x="4876800" y="4648200"/>
            <a:ext cx="911087" cy="914400"/>
          </a:xfrm>
          <a:prstGeom prst="rect">
            <a:avLst/>
          </a:prstGeom>
          <a:noFill/>
          <a:ln w="9525">
            <a:noFill/>
            <a:miter lim="800000"/>
            <a:headEnd/>
            <a:tailEnd/>
          </a:ln>
          <a:effectLst/>
        </p:spPr>
      </p:pic>
      <p:pic>
        <p:nvPicPr>
          <p:cNvPr id="34" name="Picture 33" descr="fournet.jpg"/>
          <p:cNvPicPr>
            <a:picLocks noChangeAspect="1"/>
          </p:cNvPicPr>
          <p:nvPr/>
        </p:nvPicPr>
        <p:blipFill>
          <a:blip r:embed="rId30" cstate="print"/>
          <a:stretch>
            <a:fillRect/>
          </a:stretch>
        </p:blipFill>
        <p:spPr>
          <a:xfrm>
            <a:off x="5628467" y="4495800"/>
            <a:ext cx="1000933" cy="1143000"/>
          </a:xfrm>
          <a:prstGeom prst="rect">
            <a:avLst/>
          </a:prstGeom>
        </p:spPr>
      </p:pic>
      <p:pic>
        <p:nvPicPr>
          <p:cNvPr id="36" name="Picture 35" descr="ethanjackson.png"/>
          <p:cNvPicPr>
            <a:picLocks noChangeAspect="1"/>
          </p:cNvPicPr>
          <p:nvPr/>
        </p:nvPicPr>
        <p:blipFill>
          <a:blip r:embed="rId31" cstate="print"/>
          <a:stretch>
            <a:fillRect/>
          </a:stretch>
        </p:blipFill>
        <p:spPr>
          <a:xfrm>
            <a:off x="5715000" y="6118561"/>
            <a:ext cx="823235" cy="891839"/>
          </a:xfrm>
          <a:prstGeom prst="rect">
            <a:avLst/>
          </a:prstGeom>
        </p:spPr>
      </p:pic>
      <p:pic>
        <p:nvPicPr>
          <p:cNvPr id="37" name="Picture 36" descr="jp_small2.jpg"/>
          <p:cNvPicPr>
            <a:picLocks noChangeAspect="1"/>
          </p:cNvPicPr>
          <p:nvPr/>
        </p:nvPicPr>
        <p:blipFill>
          <a:blip r:embed="rId32" cstate="print"/>
          <a:stretch>
            <a:fillRect/>
          </a:stretch>
        </p:blipFill>
        <p:spPr>
          <a:xfrm>
            <a:off x="6348701" y="5867400"/>
            <a:ext cx="886161" cy="990600"/>
          </a:xfrm>
          <a:prstGeom prst="rect">
            <a:avLst/>
          </a:prstGeom>
          <a:ln>
            <a:noFill/>
          </a:ln>
        </p:spPr>
      </p:pic>
      <p:pic>
        <p:nvPicPr>
          <p:cNvPr id="38" name="Picture 37" descr="chrishaw72.jpg"/>
          <p:cNvPicPr>
            <a:picLocks noChangeAspect="1"/>
          </p:cNvPicPr>
          <p:nvPr/>
        </p:nvPicPr>
        <p:blipFill>
          <a:blip r:embed="rId33" cstate="print"/>
          <a:stretch>
            <a:fillRect/>
          </a:stretch>
        </p:blipFill>
        <p:spPr>
          <a:xfrm>
            <a:off x="2362200" y="4953000"/>
            <a:ext cx="914400" cy="914400"/>
          </a:xfrm>
          <a:prstGeom prst="rect">
            <a:avLst/>
          </a:prstGeom>
        </p:spPr>
      </p:pic>
      <p:pic>
        <p:nvPicPr>
          <p:cNvPr id="39" name="Picture 38" descr="akash.jpg"/>
          <p:cNvPicPr>
            <a:picLocks noChangeAspect="1"/>
          </p:cNvPicPr>
          <p:nvPr/>
        </p:nvPicPr>
        <p:blipFill>
          <a:blip r:embed="rId34" cstate="print"/>
          <a:srcRect l="13333" r="6667" b="25000"/>
          <a:stretch>
            <a:fillRect/>
          </a:stretch>
        </p:blipFill>
        <p:spPr>
          <a:xfrm>
            <a:off x="8229600" y="1371600"/>
            <a:ext cx="914400" cy="1143000"/>
          </a:xfrm>
          <a:prstGeom prst="rect">
            <a:avLst/>
          </a:prstGeom>
        </p:spPr>
      </p:pic>
      <p:pic>
        <p:nvPicPr>
          <p:cNvPr id="41" name="Picture 40" descr="wrwg.jpg"/>
          <p:cNvPicPr>
            <a:picLocks noChangeAspect="1"/>
          </p:cNvPicPr>
          <p:nvPr/>
        </p:nvPicPr>
        <p:blipFill>
          <a:blip r:embed="rId35" cstate="print"/>
          <a:srcRect l="18000" r="19623" b="25993"/>
          <a:stretch>
            <a:fillRect/>
          </a:stretch>
        </p:blipFill>
        <p:spPr>
          <a:xfrm>
            <a:off x="1371600" y="1143000"/>
            <a:ext cx="762000" cy="875441"/>
          </a:xfrm>
          <a:prstGeom prst="rect">
            <a:avLst/>
          </a:prstGeom>
        </p:spPr>
      </p:pic>
      <p:pic>
        <p:nvPicPr>
          <p:cNvPr id="42" name="Picture 41" descr="nik-cropped.jpg"/>
          <p:cNvPicPr>
            <a:picLocks noChangeAspect="1"/>
          </p:cNvPicPr>
          <p:nvPr/>
        </p:nvPicPr>
        <p:blipFill>
          <a:blip r:embed="rId36" cstate="print"/>
          <a:stretch>
            <a:fillRect/>
          </a:stretch>
        </p:blipFill>
        <p:spPr>
          <a:xfrm>
            <a:off x="8229600" y="2514600"/>
            <a:ext cx="914400" cy="1040524"/>
          </a:xfrm>
          <a:prstGeom prst="rect">
            <a:avLst/>
          </a:prstGeom>
        </p:spPr>
      </p:pic>
      <p:pic>
        <p:nvPicPr>
          <p:cNvPr id="43" name="Picture 42" descr="michal-new-small.jpg"/>
          <p:cNvPicPr>
            <a:picLocks noChangeAspect="1"/>
          </p:cNvPicPr>
          <p:nvPr/>
        </p:nvPicPr>
        <p:blipFill>
          <a:blip r:embed="rId37" cstate="print"/>
          <a:stretch>
            <a:fillRect/>
          </a:stretch>
        </p:blipFill>
        <p:spPr>
          <a:xfrm>
            <a:off x="0" y="4876800"/>
            <a:ext cx="431856" cy="500845"/>
          </a:xfrm>
          <a:prstGeom prst="rect">
            <a:avLst/>
          </a:prstGeom>
        </p:spPr>
      </p:pic>
      <p:pic>
        <p:nvPicPr>
          <p:cNvPr id="7" name="Picture 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140652" y="788504"/>
            <a:ext cx="1028700" cy="1402773"/>
          </a:xfrm>
          <a:prstGeom prst="rect">
            <a:avLst/>
          </a:prstGeom>
        </p:spPr>
      </p:pic>
      <p:pic>
        <p:nvPicPr>
          <p:cNvPr id="40" name="Picture 3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729875" y="2652712"/>
            <a:ext cx="1108700" cy="1478266"/>
          </a:xfrm>
          <a:prstGeom prst="rect">
            <a:avLst/>
          </a:prstGeom>
        </p:spPr>
      </p:pic>
      <p:pic>
        <p:nvPicPr>
          <p:cNvPr id="45" name="Picture 44"/>
          <p:cNvPicPr>
            <a:picLocks noChangeAspect="1"/>
          </p:cNvPicPr>
          <p:nvPr/>
        </p:nvPicPr>
        <p:blipFill rotWithShape="1">
          <a:blip r:embed="rId40">
            <a:extLst>
              <a:ext uri="{28A0092B-C50C-407E-A947-70E740481C1C}">
                <a14:useLocalDpi xmlns:a14="http://schemas.microsoft.com/office/drawing/2010/main" val="0"/>
              </a:ext>
            </a:extLst>
          </a:blip>
          <a:srcRect l="19999" t="13778" r="10001" b="14248"/>
          <a:stretch/>
        </p:blipFill>
        <p:spPr>
          <a:xfrm>
            <a:off x="27518" y="3520311"/>
            <a:ext cx="808676" cy="1169275"/>
          </a:xfrm>
          <a:prstGeom prst="rect">
            <a:avLst/>
          </a:prstGeom>
        </p:spPr>
      </p:pic>
      <p:pic>
        <p:nvPicPr>
          <p:cNvPr id="46" name="Picture 4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478943" y="5210175"/>
            <a:ext cx="685800" cy="685800"/>
          </a:xfrm>
          <a:prstGeom prst="rect">
            <a:avLst/>
          </a:prstGeom>
        </p:spPr>
      </p:pic>
      <p:pic>
        <p:nvPicPr>
          <p:cNvPr id="47" name="Picture 4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148853" y="937392"/>
            <a:ext cx="953202" cy="868416"/>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1000" y="0"/>
            <a:ext cx="4953000" cy="1337441"/>
            <a:chOff x="3810000" y="152400"/>
            <a:chExt cx="4953000" cy="1337441"/>
          </a:xfrm>
        </p:grpSpPr>
        <p:pic>
          <p:nvPicPr>
            <p:cNvPr id="5" name="Picture 2"/>
            <p:cNvPicPr>
              <a:picLocks noChangeAspect="1" noChangeArrowheads="1"/>
            </p:cNvPicPr>
            <p:nvPr/>
          </p:nvPicPr>
          <p:blipFill>
            <a:blip r:embed="rId2" cstate="print"/>
            <a:srcRect l="32500" t="20000" r="21875" b="64097"/>
            <a:stretch>
              <a:fillRect/>
            </a:stretch>
          </p:blipFill>
          <p:spPr bwMode="auto">
            <a:xfrm>
              <a:off x="3810000" y="152400"/>
              <a:ext cx="4953000" cy="12954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32500" t="51000" r="21875" b="41000"/>
            <a:stretch>
              <a:fillRect/>
            </a:stretch>
          </p:blipFill>
          <p:spPr bwMode="auto">
            <a:xfrm>
              <a:off x="3810000" y="838200"/>
              <a:ext cx="4953000" cy="65164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600200"/>
            <a:ext cx="8382000" cy="4949047"/>
          </a:xfrm>
        </p:spPr>
        <p:txBody>
          <a:bodyPr/>
          <a:lstStyle/>
          <a:p>
            <a:r>
              <a:rPr lang="en-US" sz="3200" dirty="0" smtClean="0"/>
              <a:t>SMT solvers are a great fit for software tools</a:t>
            </a:r>
          </a:p>
          <a:p>
            <a:endParaRPr lang="en-US" sz="3200" dirty="0" smtClean="0"/>
          </a:p>
          <a:p>
            <a:r>
              <a:rPr lang="en-US" sz="3200" dirty="0" smtClean="0"/>
              <a:t>Current main applications:</a:t>
            </a:r>
          </a:p>
          <a:p>
            <a:pPr lvl="1"/>
            <a:r>
              <a:rPr lang="en-US" sz="2800" dirty="0" smtClean="0"/>
              <a:t>Test-case generation.</a:t>
            </a:r>
          </a:p>
          <a:p>
            <a:pPr lvl="1"/>
            <a:r>
              <a:rPr lang="en-US" sz="2800" dirty="0" smtClean="0"/>
              <a:t>Verifying compilers.</a:t>
            </a:r>
          </a:p>
          <a:p>
            <a:pPr lvl="1"/>
            <a:r>
              <a:rPr lang="en-US" sz="2800" dirty="0" smtClean="0"/>
              <a:t>Model Checking &amp; Predicate Abstraction.</a:t>
            </a:r>
          </a:p>
          <a:p>
            <a:pPr lvl="1"/>
            <a:r>
              <a:rPr lang="en-US" sz="2800" dirty="0" smtClean="0"/>
              <a:t>Model-based testing and development</a:t>
            </a:r>
          </a:p>
          <a:p>
            <a:pPr>
              <a:buNone/>
            </a:pPr>
            <a:endParaRPr lang="en-US" sz="3200" dirty="0" smtClean="0"/>
          </a:p>
          <a:p>
            <a:r>
              <a:rPr lang="en-US" sz="3200" dirty="0" smtClean="0"/>
              <a:t>Future opportunities in SMT research and applications abound</a:t>
            </a:r>
            <a:endParaRPr lang="en-US" sz="3200" dirty="0"/>
          </a:p>
        </p:txBody>
      </p:sp>
      <mc:AlternateContent xmlns:mc="http://schemas.openxmlformats.org/markup-compatibility/2006" xmlns:p14="http://schemas.microsoft.com/office/powerpoint/2010/main">
        <mc:Choice Requires="p14">
          <p:contentPart p14:bwMode="auto" r:id="rId3">
            <p14:nvContentPartPr>
              <p14:cNvPr id="592899" name="Ink 3"/>
              <p14:cNvContentPartPr>
                <a14:cpLocks xmlns:a14="http://schemas.microsoft.com/office/drawing/2010/main" noRot="1" noChangeAspect="1" noEditPoints="1" noChangeArrowheads="1" noChangeShapeType="1"/>
              </p14:cNvContentPartPr>
              <p14:nvPr/>
            </p14:nvContentPartPr>
            <p14:xfrm>
              <a:off x="5791200" y="808038"/>
              <a:ext cx="1127125" cy="200025"/>
            </p14:xfrm>
          </p:contentPart>
        </mc:Choice>
        <mc:Fallback xmlns="">
          <p:pic>
            <p:nvPicPr>
              <p:cNvPr id="592899" name="Ink 3"/>
              <p:cNvPicPr>
                <a:picLocks noRot="1" noChangeAspect="1" noEditPoints="1" noChangeArrowheads="1" noChangeShapeType="1"/>
              </p:cNvPicPr>
              <p:nvPr/>
            </p:nvPicPr>
            <p:blipFill>
              <a:blip r:embed="rId4"/>
              <a:stretch>
                <a:fillRect/>
              </a:stretch>
            </p:blipFill>
            <p:spPr>
              <a:xfrm>
                <a:off x="5775360" y="744721"/>
                <a:ext cx="1158804" cy="3270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2901" name="Ink 5"/>
              <p14:cNvContentPartPr>
                <a14:cpLocks xmlns:a14="http://schemas.microsoft.com/office/drawing/2010/main" noRot="1" noChangeAspect="1" noEditPoints="1" noChangeArrowheads="1" noChangeShapeType="1"/>
              </p14:cNvContentPartPr>
              <p14:nvPr/>
            </p14:nvContentPartPr>
            <p14:xfrm>
              <a:off x="5513388" y="582613"/>
              <a:ext cx="1603375" cy="663575"/>
            </p14:xfrm>
          </p:contentPart>
        </mc:Choice>
        <mc:Fallback xmlns="">
          <p:pic>
            <p:nvPicPr>
              <p:cNvPr id="592901" name="Ink 5"/>
              <p:cNvPicPr>
                <a:picLocks noRot="1" noChangeAspect="1" noEditPoints="1" noChangeArrowheads="1" noChangeShapeType="1"/>
              </p:cNvPicPr>
              <p:nvPr/>
            </p:nvPicPr>
            <p:blipFill>
              <a:blip r:embed="rId6"/>
              <a:stretch>
                <a:fillRect/>
              </a:stretch>
            </p:blipFill>
            <p:spPr>
              <a:xfrm>
                <a:off x="5504028" y="573252"/>
                <a:ext cx="1622094" cy="682298"/>
              </a:xfrm>
              <a:prstGeom prst="rect">
                <a:avLst/>
              </a:prstGeom>
            </p:spPr>
          </p:pic>
        </mc:Fallback>
      </mc:AlternateContent>
    </p:spTree>
    <p:extLst>
      <p:ext uri="{BB962C8B-B14F-4D97-AF65-F5344CB8AC3E}">
        <p14:creationId xmlns:p14="http://schemas.microsoft.com/office/powerpoint/2010/main" val="39833367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6" name="Rectangle 5"/>
          <p:cNvSpPr/>
          <p:nvPr/>
        </p:nvSpPr>
        <p:spPr>
          <a:xfrm>
            <a:off x="2286000" y="1577008"/>
            <a:ext cx="4982818" cy="2004392"/>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0" name="Rounded Rectangle 9"/>
          <p:cNvSpPr/>
          <p:nvPr/>
        </p:nvSpPr>
        <p:spPr>
          <a:xfrm>
            <a:off x="2438526" y="1995722"/>
            <a:ext cx="2209674" cy="302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2438400" y="2354759"/>
            <a:ext cx="2218996" cy="331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4792200" y="2382025"/>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 basis</a:t>
            </a:r>
            <a:endParaRPr lang="en-US" sz="2000" b="1" dirty="0">
              <a:latin typeface="Calibri" pitchFamily="34" charset="0"/>
            </a:endParaRPr>
          </a:p>
        </p:txBody>
      </p:sp>
      <p:sp>
        <p:nvSpPr>
          <p:cNvPr id="13" name="Rounded Rectangle 12"/>
          <p:cNvSpPr/>
          <p:nvPr/>
        </p:nvSpPr>
        <p:spPr>
          <a:xfrm>
            <a:off x="2415218" y="3119697"/>
            <a:ext cx="4595182" cy="3855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a:t>
            </a:r>
            <a:r>
              <a:rPr lang="en-US" sz="2000" b="1" dirty="0" err="1" smtClean="0">
                <a:latin typeface="Calibri" pitchFamily="34" charset="0"/>
              </a:rPr>
              <a:t>uninterpreted</a:t>
            </a:r>
            <a:r>
              <a:rPr lang="en-US" sz="2000" b="1" dirty="0" smtClean="0">
                <a:latin typeface="Calibri" pitchFamily="34" charset="0"/>
              </a:rPr>
              <a:t>) functions</a:t>
            </a:r>
            <a:endParaRPr lang="en-US" sz="2000" b="1" dirty="0">
              <a:latin typeface="Calibri" pitchFamily="34" charset="0"/>
            </a:endParaRPr>
          </a:p>
        </p:txBody>
      </p:sp>
      <p:sp>
        <p:nvSpPr>
          <p:cNvPr id="19" name="Rounded Rectangle 18"/>
          <p:cNvSpPr/>
          <p:nvPr/>
        </p:nvSpPr>
        <p:spPr>
          <a:xfrm>
            <a:off x="4800600" y="1988418"/>
            <a:ext cx="2197161" cy="330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0" name="Rounded Rectangle 39"/>
          <p:cNvSpPr/>
          <p:nvPr/>
        </p:nvSpPr>
        <p:spPr>
          <a:xfrm>
            <a:off x="2286000" y="3810000"/>
            <a:ext cx="1981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133600"/>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66700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5029200" y="3810000"/>
            <a:ext cx="21336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70675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209800"/>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676400"/>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sp>
        <p:nvSpPr>
          <p:cNvPr id="38" name="Rounded Rectangle 37"/>
          <p:cNvSpPr/>
          <p:nvPr/>
        </p:nvSpPr>
        <p:spPr>
          <a:xfrm>
            <a:off x="48006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 Array Logic</a:t>
            </a:r>
            <a:endParaRPr lang="en-US" sz="2000" b="1" dirty="0">
              <a:latin typeface="Calibri" pitchFamily="34" charset="0"/>
            </a:endParaRPr>
          </a:p>
        </p:txBody>
      </p:sp>
      <p:sp>
        <p:nvSpPr>
          <p:cNvPr id="39" name="Rounded Rectangle 38"/>
          <p:cNvSpPr/>
          <p:nvPr/>
        </p:nvSpPr>
        <p:spPr>
          <a:xfrm>
            <a:off x="24384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Calibri" pitchFamily="34" charset="0"/>
              </a:rPr>
              <a:t>Recursive </a:t>
            </a:r>
            <a:r>
              <a:rPr lang="en-US" b="1" dirty="0" err="1" smtClean="0">
                <a:latin typeface="Calibri" pitchFamily="34" charset="0"/>
              </a:rPr>
              <a:t>Datatypes</a:t>
            </a:r>
            <a:endParaRPr lang="en-US" b="1" dirty="0">
              <a:latin typeface="Calibri" pitchFamily="34" charset="0"/>
            </a:endParaRPr>
          </a:p>
        </p:txBody>
      </p:sp>
      <p:sp>
        <p:nvSpPr>
          <p:cNvPr id="41" name="Rounded Rectangle 40"/>
          <p:cNvSpPr/>
          <p:nvPr/>
        </p:nvSpPr>
        <p:spPr>
          <a:xfrm>
            <a:off x="2288527" y="4644888"/>
            <a:ext cx="1978673"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42" name="Rounded Rectangle 41"/>
          <p:cNvSpPr/>
          <p:nvPr/>
        </p:nvSpPr>
        <p:spPr>
          <a:xfrm>
            <a:off x="5029200" y="4648200"/>
            <a:ext cx="211703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43" name="Rounded Rectangle 42"/>
          <p:cNvSpPr/>
          <p:nvPr/>
        </p:nvSpPr>
        <p:spPr>
          <a:xfrm>
            <a:off x="2286000" y="5453239"/>
            <a:ext cx="1934568"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45" name="Rounded Rectangle 44"/>
          <p:cNvSpPr/>
          <p:nvPr/>
        </p:nvSpPr>
        <p:spPr>
          <a:xfrm>
            <a:off x="5029200" y="5433359"/>
            <a:ext cx="2133600"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Assumption tracking</a:t>
            </a:r>
          </a:p>
        </p:txBody>
      </p:sp>
      <p:sp>
        <p:nvSpPr>
          <p:cNvPr id="30" name="TextBox 29"/>
          <p:cNvSpPr txBox="1"/>
          <p:nvPr/>
        </p:nvSpPr>
        <p:spPr>
          <a:xfrm>
            <a:off x="381000" y="6412468"/>
            <a:ext cx="8545929" cy="369332"/>
          </a:xfrm>
          <a:prstGeom prst="rect">
            <a:avLst/>
          </a:prstGeom>
          <a:noFill/>
        </p:spPr>
        <p:txBody>
          <a:bodyPr wrap="none" rtlCol="0">
            <a:spAutoFit/>
          </a:bodyPr>
          <a:lstStyle/>
          <a:p>
            <a:r>
              <a:rPr lang="en-US" dirty="0" smtClean="0">
                <a:solidFill>
                  <a:schemeClr val="bg1"/>
                </a:solidFill>
              </a:rPr>
              <a:t>By Leonardo de Moura &amp; Nikolaj Bjørner </a:t>
            </a:r>
            <a:r>
              <a:rPr lang="en-US" dirty="0" smtClean="0">
                <a:solidFill>
                  <a:schemeClr val="bg1"/>
                </a:solidFill>
                <a:hlinkClick r:id="rId2"/>
              </a:rPr>
              <a:t>http://research.microsoft.com/projects/z3</a:t>
            </a:r>
            <a:r>
              <a:rPr lang="en-US" dirty="0" smtClean="0">
                <a:solidFill>
                  <a:schemeClr val="bg1"/>
                </a:solidFill>
              </a:rPr>
              <a:t> </a:t>
            </a:r>
          </a:p>
        </p:txBody>
      </p:sp>
      <p:pic>
        <p:nvPicPr>
          <p:cNvPr id="31" name="Picture 30" descr="leonardo.jpg"/>
          <p:cNvPicPr>
            <a:picLocks noChangeAspect="1"/>
          </p:cNvPicPr>
          <p:nvPr/>
        </p:nvPicPr>
        <p:blipFill>
          <a:blip r:embed="rId3" cstate="print"/>
          <a:stretch>
            <a:fillRect/>
          </a:stretch>
        </p:blipFill>
        <p:spPr>
          <a:xfrm>
            <a:off x="576439" y="5453239"/>
            <a:ext cx="1023761" cy="1023761"/>
          </a:xfrm>
          <a:prstGeom prst="rect">
            <a:avLst/>
          </a:prstGeom>
        </p:spPr>
      </p:pic>
      <p:sp>
        <p:nvSpPr>
          <p:cNvPr id="34" name="Left Arrow 33"/>
          <p:cNvSpPr/>
          <p:nvPr/>
        </p:nvSpPr>
        <p:spPr bwMode="auto">
          <a:xfrm>
            <a:off x="7315200" y="316395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a:xfrm>
            <a:off x="7772401" y="3124200"/>
            <a:ext cx="1219200"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F# quote</a:t>
            </a:r>
            <a:endParaRPr lang="en-US" sz="20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Message </a:t>
            </a:r>
            <a:r>
              <a:rPr lang="en-US" dirty="0" smtClean="0">
                <a:sym typeface="Wingdings" pitchFamily="2" charset="2"/>
              </a:rPr>
              <a:t></a:t>
            </a:r>
            <a:endParaRPr lang="en-US" dirty="0"/>
          </a:p>
        </p:txBody>
      </p:sp>
      <p:pic>
        <p:nvPicPr>
          <p:cNvPr id="5" name="Content Placeholder 4" descr="snakeoil.jpg"/>
          <p:cNvPicPr>
            <a:picLocks noGrp="1" noChangeAspect="1"/>
          </p:cNvPicPr>
          <p:nvPr>
            <p:ph idx="1"/>
          </p:nvPr>
        </p:nvPicPr>
        <p:blipFill>
          <a:blip r:embed="rId2" cstate="print"/>
          <a:stretch>
            <a:fillRect/>
          </a:stretch>
        </p:blipFill>
        <p:spPr>
          <a:xfrm>
            <a:off x="76200" y="2304620"/>
            <a:ext cx="4191000" cy="4553380"/>
          </a:xfrm>
        </p:spPr>
      </p:pic>
      <p:sp>
        <p:nvSpPr>
          <p:cNvPr id="6" name="TextBox 5"/>
          <p:cNvSpPr txBox="1"/>
          <p:nvPr/>
        </p:nvSpPr>
        <p:spPr>
          <a:xfrm>
            <a:off x="4375579" y="1600200"/>
            <a:ext cx="4871847" cy="2062103"/>
          </a:xfrm>
          <a:prstGeom prst="rect">
            <a:avLst/>
          </a:prstGeom>
          <a:noFill/>
        </p:spPr>
        <p:txBody>
          <a:bodyPr wrap="none" rtlCol="0">
            <a:spAutoFit/>
          </a:bodyPr>
          <a:lstStyle/>
          <a:p>
            <a:r>
              <a:rPr lang="en-US" sz="3200" b="1" dirty="0" smtClean="0">
                <a:solidFill>
                  <a:srgbClr val="C00000"/>
                </a:solidFill>
              </a:rPr>
              <a:t>Microsoft’s SMT solver </a:t>
            </a:r>
          </a:p>
          <a:p>
            <a:r>
              <a:rPr lang="en-US" sz="3200" b="1" dirty="0" smtClean="0">
                <a:solidFill>
                  <a:srgbClr val="C00000"/>
                </a:solidFill>
              </a:rPr>
              <a:t>Z3 is the snake oil when</a:t>
            </a:r>
          </a:p>
          <a:p>
            <a:r>
              <a:rPr lang="en-US" sz="3200" b="1" dirty="0" smtClean="0">
                <a:solidFill>
                  <a:srgbClr val="C00000"/>
                </a:solidFill>
              </a:rPr>
              <a:t>rubbed on solves all </a:t>
            </a:r>
          </a:p>
          <a:p>
            <a:r>
              <a:rPr lang="en-US" sz="3200" b="1" dirty="0" smtClean="0">
                <a:solidFill>
                  <a:srgbClr val="C00000"/>
                </a:solidFill>
              </a:rPr>
              <a:t>your problems</a:t>
            </a:r>
          </a:p>
        </p:txBody>
      </p:sp>
      <p:pic>
        <p:nvPicPr>
          <p:cNvPr id="360450" name="Picture 2"/>
          <p:cNvPicPr>
            <a:picLocks noChangeAspect="1" noChangeArrowheads="1"/>
          </p:cNvPicPr>
          <p:nvPr/>
        </p:nvPicPr>
        <p:blipFill>
          <a:blip r:embed="rId3" cstate="print"/>
          <a:srcRect l="30000" t="19000" r="36875" b="46000"/>
          <a:stretch>
            <a:fillRect/>
          </a:stretch>
        </p:blipFill>
        <p:spPr bwMode="auto">
          <a:xfrm>
            <a:off x="4572000" y="3886200"/>
            <a:ext cx="4038600" cy="2667000"/>
          </a:xfrm>
          <a:prstGeom prst="rect">
            <a:avLst/>
          </a:prstGeom>
          <a:ln w="9525">
            <a:noFill/>
            <a:miter lim="800000"/>
            <a:headEnd/>
            <a:tailEnd/>
          </a:ln>
        </p:spPr>
      </p:pic>
      <p:pic>
        <p:nvPicPr>
          <p:cNvPr id="360451" name="Picture 3"/>
          <p:cNvPicPr>
            <a:picLocks noChangeAspect="1" noChangeArrowheads="1"/>
          </p:cNvPicPr>
          <p:nvPr/>
        </p:nvPicPr>
        <p:blipFill>
          <a:blip r:embed="rId4" cstate="print"/>
          <a:srcRect l="17500" t="16000" r="71250" b="65000"/>
          <a:stretch>
            <a:fillRect/>
          </a:stretch>
        </p:blipFill>
        <p:spPr bwMode="auto">
          <a:xfrm>
            <a:off x="8153400" y="5867400"/>
            <a:ext cx="649706" cy="685800"/>
          </a:xfrm>
          <a:prstGeom prst="rect">
            <a:avLst/>
          </a:prstGeom>
          <a:noFill/>
          <a:ln w="9525">
            <a:noFill/>
            <a:miter lim="800000"/>
            <a:headEnd/>
            <a:tailEnd/>
          </a:ln>
        </p:spPr>
      </p:pic>
      <p:sp>
        <p:nvSpPr>
          <p:cNvPr id="7" name="Rectangle 6"/>
          <p:cNvSpPr/>
          <p:nvPr/>
        </p:nvSpPr>
        <p:spPr bwMode="auto">
          <a:xfrm>
            <a:off x="304800" y="3962400"/>
            <a:ext cx="37338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Z3 Components: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   9% SAT solver</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14% Quantifier engine</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Equality and functions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Arrays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20% Arithmetic</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Bit-vectors</a:t>
            </a:r>
          </a:p>
          <a:p>
            <a:pPr defTabSz="1096963"/>
            <a:r>
              <a:rPr lang="en-US" sz="2000" dirty="0" smtClean="0">
                <a:solidFill>
                  <a:schemeClr val="tx1"/>
                </a:solidFill>
                <a:effectLst>
                  <a:outerShdw blurRad="38100" dist="38100" dir="2700000" algn="tl">
                    <a:srgbClr val="000000">
                      <a:alpha val="43137"/>
                    </a:srgbClr>
                  </a:outerShdw>
                </a:effectLst>
                <a:latin typeface="Segoe" pitchFamily="34" charset="0"/>
              </a:rPr>
              <a:t>….25% Secret Sauce</a:t>
            </a:r>
          </a:p>
          <a:p>
            <a:pPr defTabSz="1096963"/>
            <a:r>
              <a:rPr lang="en-US" sz="2000" dirty="0" smtClean="0">
                <a:solidFill>
                  <a:schemeClr val="tx1"/>
                </a:solidFill>
                <a:effectLst>
                  <a:outerShdw blurRad="38100" dist="38100" dir="2700000" algn="tl">
                    <a:srgbClr val="000000">
                      <a:alpha val="43137"/>
                    </a:srgbClr>
                  </a:outerShdw>
                </a:effectLst>
                <a:latin typeface="Segoe" pitchFamily="34" charset="0"/>
              </a:rPr>
              <a:t>……2% Super Secret Sauce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2000"/>
                                        <p:tgtEl>
                                          <p:spTgt spid="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Some Microsoft Clients</a:t>
            </a:r>
            <a:endParaRPr lang="en-US" dirty="0"/>
          </a:p>
        </p:txBody>
      </p:sp>
      <p:sp>
        <p:nvSpPr>
          <p:cNvPr id="6" name="Left Arrow 5"/>
          <p:cNvSpPr/>
          <p:nvPr/>
        </p:nvSpPr>
        <p:spPr bwMode="auto">
          <a:xfrm rot="19085311">
            <a:off x="4842794" y="3835461"/>
            <a:ext cx="2381460" cy="1169347"/>
          </a:xfrm>
          <a:prstGeom prst="leftArrow">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Finite Program abstraction</a:t>
            </a:r>
          </a:p>
        </p:txBody>
      </p:sp>
      <p:sp>
        <p:nvSpPr>
          <p:cNvPr id="7" name="Right Arrow 6"/>
          <p:cNvSpPr/>
          <p:nvPr/>
        </p:nvSpPr>
        <p:spPr>
          <a:xfrm rot="5400000">
            <a:off x="3452786" y="3812859"/>
            <a:ext cx="1883668" cy="1055915"/>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Hoare</a:t>
            </a:r>
          </a:p>
          <a:p>
            <a:pPr algn="ctr"/>
            <a:r>
              <a:rPr lang="en-US" dirty="0" smtClean="0">
                <a:effectLst>
                  <a:outerShdw blurRad="38100" dist="38100" dir="2700000" algn="tl">
                    <a:srgbClr val="000000">
                      <a:alpha val="43137"/>
                    </a:srgbClr>
                  </a:outerShdw>
                </a:effectLst>
              </a:rPr>
              <a:t>Triples</a:t>
            </a:r>
          </a:p>
        </p:txBody>
      </p:sp>
      <p:pic>
        <p:nvPicPr>
          <p:cNvPr id="8" name="Picture 7" descr="z3.png"/>
          <p:cNvPicPr>
            <a:picLocks noChangeAspect="1"/>
          </p:cNvPicPr>
          <p:nvPr/>
        </p:nvPicPr>
        <p:blipFill>
          <a:blip r:embed="rId3" cstate="print"/>
          <a:stretch>
            <a:fillRect/>
          </a:stretch>
        </p:blipFill>
        <p:spPr>
          <a:xfrm>
            <a:off x="3847831" y="5420549"/>
            <a:ext cx="1227089" cy="709545"/>
          </a:xfrm>
          <a:prstGeom prst="rect">
            <a:avLst/>
          </a:prstGeom>
        </p:spPr>
      </p:pic>
      <p:sp>
        <p:nvSpPr>
          <p:cNvPr id="9" name="Rounded Rectangle 8"/>
          <p:cNvSpPr/>
          <p:nvPr/>
        </p:nvSpPr>
        <p:spPr>
          <a:xfrm>
            <a:off x="3417889" y="2790479"/>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accent1">
                    <a:lumMod val="60000"/>
                    <a:lumOff val="40000"/>
                  </a:schemeClr>
                </a:solidFill>
              </a:rPr>
              <a:t>VCC</a:t>
            </a:r>
            <a:endParaRPr lang="en-US" b="1" dirty="0">
              <a:solidFill>
                <a:schemeClr val="accent1">
                  <a:lumMod val="60000"/>
                  <a:lumOff val="40000"/>
                </a:schemeClr>
              </a:solidFill>
            </a:endParaRPr>
          </a:p>
        </p:txBody>
      </p:sp>
      <p:sp>
        <p:nvSpPr>
          <p:cNvPr id="10" name="Rounded Rectangle 9"/>
          <p:cNvSpPr/>
          <p:nvPr/>
        </p:nvSpPr>
        <p:spPr>
          <a:xfrm>
            <a:off x="3558566" y="1411344"/>
            <a:ext cx="1663839" cy="827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Hyper-V</a:t>
            </a:r>
            <a:endParaRPr lang="en-US" sz="2800" dirty="0"/>
          </a:p>
        </p:txBody>
      </p:sp>
      <p:sp>
        <p:nvSpPr>
          <p:cNvPr id="11" name="Rounded Rectangle 10"/>
          <p:cNvSpPr/>
          <p:nvPr/>
        </p:nvSpPr>
        <p:spPr>
          <a:xfrm>
            <a:off x="6026275" y="1401294"/>
            <a:ext cx="1718269" cy="8675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Drivers</a:t>
            </a:r>
            <a:endParaRPr lang="en-US" sz="2800" dirty="0"/>
          </a:p>
        </p:txBody>
      </p:sp>
      <p:sp>
        <p:nvSpPr>
          <p:cNvPr id="12" name="Right Arrow 11"/>
          <p:cNvSpPr/>
          <p:nvPr/>
        </p:nvSpPr>
        <p:spPr>
          <a:xfrm rot="2732653">
            <a:off x="1856754" y="3867520"/>
            <a:ext cx="2176912" cy="1007671"/>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 this path feasible?</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052339" y="2790480"/>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PEX</a:t>
            </a:r>
            <a:endParaRPr lang="en-US" b="1" dirty="0">
              <a:solidFill>
                <a:schemeClr val="accent1">
                  <a:lumMod val="60000"/>
                  <a:lumOff val="40000"/>
                </a:schemeClr>
              </a:solidFill>
            </a:endParaRPr>
          </a:p>
        </p:txBody>
      </p:sp>
      <p:sp>
        <p:nvSpPr>
          <p:cNvPr id="14" name="Right Arrow 13"/>
          <p:cNvSpPr/>
          <p:nvPr/>
        </p:nvSpPr>
        <p:spPr>
          <a:xfrm>
            <a:off x="5483981" y="5289427"/>
            <a:ext cx="2009353" cy="7823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Proof</a:t>
            </a:r>
            <a:endParaRPr lang="en-US" sz="2800" dirty="0"/>
          </a:p>
        </p:txBody>
      </p:sp>
      <p:sp>
        <p:nvSpPr>
          <p:cNvPr id="15" name="Left Arrow 14"/>
          <p:cNvSpPr/>
          <p:nvPr/>
        </p:nvSpPr>
        <p:spPr bwMode="auto">
          <a:xfrm>
            <a:off x="1172921" y="5340249"/>
            <a:ext cx="2160395" cy="77372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Model</a:t>
            </a:r>
          </a:p>
        </p:txBody>
      </p:sp>
      <p:sp>
        <p:nvSpPr>
          <p:cNvPr id="16" name="Rounded Rectangle 15"/>
          <p:cNvSpPr/>
          <p:nvPr/>
        </p:nvSpPr>
        <p:spPr>
          <a:xfrm>
            <a:off x="1092534" y="1421392"/>
            <a:ext cx="1840522" cy="78879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.NET BCL</a:t>
            </a:r>
            <a:endParaRPr lang="en-US" sz="2800" dirty="0"/>
          </a:p>
        </p:txBody>
      </p:sp>
      <p:sp>
        <p:nvSpPr>
          <p:cNvPr id="17" name="Rounded Rectangle 16"/>
          <p:cNvSpPr/>
          <p:nvPr/>
        </p:nvSpPr>
        <p:spPr>
          <a:xfrm>
            <a:off x="5847916" y="2760334"/>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SLAM/SDV</a:t>
            </a:r>
          </a:p>
        </p:txBody>
      </p:sp>
    </p:spTree>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86689" y="1597152"/>
            <a:ext cx="8808950" cy="4695861"/>
            <a:chOff x="486689" y="1597152"/>
            <a:chExt cx="8808950" cy="4695861"/>
          </a:xfrm>
        </p:grpSpPr>
        <p:sp>
          <p:nvSpPr>
            <p:cNvPr id="6" name="Freeform 5"/>
            <p:cNvSpPr/>
            <p:nvPr/>
          </p:nvSpPr>
          <p:spPr>
            <a:xfrm>
              <a:off x="868679" y="2286000"/>
              <a:ext cx="7256417" cy="3712464"/>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chemeClr val="accent4">
                      <a:lumMod val="50000"/>
                    </a:schemeClr>
                  </a:gs>
                  <a:gs pos="0">
                    <a:schemeClr val="accent4">
                      <a:lumMod val="75000"/>
                    </a:schemeClr>
                  </a:gs>
                  <a:gs pos="0">
                    <a:schemeClr val="accent4">
                      <a:lumMod val="60000"/>
                      <a:lumOff val="40000"/>
                    </a:schemeClr>
                  </a:gs>
                  <a:gs pos="0">
                    <a:schemeClr val="accent4">
                      <a:lumMod val="60000"/>
                      <a:lumOff val="40000"/>
                    </a:schemeClr>
                  </a:gs>
                  <a:gs pos="25000">
                    <a:srgbClr val="21D6E0"/>
                  </a:gs>
                  <a:gs pos="75000">
                    <a:srgbClr val="0087E6"/>
                  </a:gs>
                  <a:gs pos="100000">
                    <a:srgbClr val="005CBF"/>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204879" y="4480560"/>
              <a:ext cx="2847254"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PSpace</a:t>
              </a:r>
              <a:r>
                <a:rPr lang="en-US" sz="2400" b="1" spc="50" dirty="0" smtClean="0">
                  <a:ln w="11430"/>
                  <a:solidFill>
                    <a:srgbClr val="CCFF66"/>
                  </a:solidFill>
                </a:rPr>
                <a:t>-complete</a:t>
              </a:r>
            </a:p>
            <a:p>
              <a:pPr algn="ctr"/>
              <a:r>
                <a:rPr lang="en-US" sz="2400" b="1" spc="50" dirty="0" smtClean="0">
                  <a:ln w="11430"/>
                  <a:solidFill>
                    <a:srgbClr val="CCFF66"/>
                  </a:solidFill>
                </a:rPr>
                <a:t>(QBF)</a:t>
              </a:r>
            </a:p>
          </p:txBody>
        </p:sp>
        <p:sp>
          <p:nvSpPr>
            <p:cNvPr id="8" name="TextBox 7"/>
            <p:cNvSpPr txBox="1"/>
            <p:nvPr/>
          </p:nvSpPr>
          <p:spPr>
            <a:xfrm>
              <a:off x="6451591" y="1597152"/>
              <a:ext cx="2844048"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Undecidable</a:t>
              </a:r>
              <a:endParaRPr lang="en-US" sz="2400" b="1" spc="50" dirty="0" smtClean="0">
                <a:ln w="11430"/>
                <a:solidFill>
                  <a:srgbClr val="CCFF66"/>
                </a:solidFill>
              </a:endParaRPr>
            </a:p>
            <a:p>
              <a:pPr algn="ctr"/>
              <a:r>
                <a:rPr lang="en-US" sz="2400" b="1" spc="50" dirty="0" smtClean="0">
                  <a:ln w="11430"/>
                  <a:solidFill>
                    <a:srgbClr val="CCFF66"/>
                  </a:solidFill>
                </a:rPr>
                <a:t>(First-order logic</a:t>
              </a:r>
              <a:r>
                <a:rPr lang="en-US" b="1" spc="50" dirty="0" smtClean="0">
                  <a:ln w="11430"/>
                </a:rPr>
                <a:t>)</a:t>
              </a:r>
            </a:p>
          </p:txBody>
        </p:sp>
        <p:sp>
          <p:nvSpPr>
            <p:cNvPr id="9" name="TextBox 8"/>
            <p:cNvSpPr txBox="1"/>
            <p:nvPr/>
          </p:nvSpPr>
          <p:spPr>
            <a:xfrm>
              <a:off x="1758013" y="5053584"/>
              <a:ext cx="3289683"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CCFF66"/>
                  </a:solidFill>
                </a:rPr>
                <a:t>NP-complete</a:t>
              </a:r>
            </a:p>
            <a:p>
              <a:pPr algn="ctr"/>
              <a:r>
                <a:rPr lang="en-US" sz="2400" b="1" spc="50" dirty="0" smtClean="0">
                  <a:ln w="11430"/>
                  <a:solidFill>
                    <a:srgbClr val="CCFF66"/>
                  </a:solidFill>
                </a:rPr>
                <a:t>(Propositional logic</a:t>
              </a:r>
              <a:r>
                <a:rPr lang="en-US" sz="2400" b="1" spc="50" dirty="0" smtClean="0">
                  <a:ln w="11430"/>
                  <a:solidFill>
                    <a:srgbClr val="CCFF66"/>
                  </a:solidFill>
                  <a:effectLst>
                    <a:outerShdw blurRad="76200" dist="50800" dir="5400000" algn="tl" rotWithShape="0">
                      <a:srgbClr val="000000">
                        <a:alpha val="65000"/>
                      </a:srgbClr>
                    </a:outerShdw>
                  </a:effectLst>
                </a:rPr>
                <a:t>)</a:t>
              </a:r>
            </a:p>
          </p:txBody>
        </p:sp>
        <p:sp>
          <p:nvSpPr>
            <p:cNvPr id="10" name="TextBox 9"/>
            <p:cNvSpPr txBox="1"/>
            <p:nvPr/>
          </p:nvSpPr>
          <p:spPr>
            <a:xfrm>
              <a:off x="5443721" y="3453384"/>
              <a:ext cx="329853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CCFF66"/>
                  </a:solidFill>
                </a:rPr>
                <a:t>NEXPTime</a:t>
              </a:r>
              <a:r>
                <a:rPr lang="en-US" sz="2400" b="1" spc="50" dirty="0" smtClean="0">
                  <a:ln w="11430"/>
                  <a:solidFill>
                    <a:srgbClr val="CCFF66"/>
                  </a:solidFill>
                </a:rPr>
                <a:t>-complete</a:t>
              </a:r>
            </a:p>
            <a:p>
              <a:pPr algn="ctr"/>
              <a:r>
                <a:rPr lang="en-US" sz="2400" b="1" spc="50" dirty="0" smtClean="0">
                  <a:ln w="11430"/>
                  <a:solidFill>
                    <a:srgbClr val="CCFF66"/>
                  </a:solidFill>
                </a:rPr>
                <a:t>(EPR)</a:t>
              </a:r>
            </a:p>
          </p:txBody>
        </p:sp>
        <p:sp>
          <p:nvSpPr>
            <p:cNvPr id="11" name="TextBox 10"/>
            <p:cNvSpPr txBox="1"/>
            <p:nvPr/>
          </p:nvSpPr>
          <p:spPr>
            <a:xfrm>
              <a:off x="486689" y="5462016"/>
              <a:ext cx="1649811"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CCFF66"/>
                  </a:solidFill>
                </a:rPr>
                <a:t>P-time</a:t>
              </a:r>
            </a:p>
            <a:p>
              <a:pPr algn="ctr"/>
              <a:r>
                <a:rPr lang="en-US" sz="2400" b="1" spc="50" dirty="0" smtClean="0">
                  <a:ln w="11430"/>
                  <a:solidFill>
                    <a:srgbClr val="CCFF66"/>
                  </a:solidFill>
                </a:rPr>
                <a:t>(Equality)</a:t>
              </a:r>
            </a:p>
          </p:txBody>
        </p:sp>
      </p:grpSp>
      <p:sp>
        <p:nvSpPr>
          <p:cNvPr id="12" name="Title 11"/>
          <p:cNvSpPr>
            <a:spLocks noGrp="1"/>
          </p:cNvSpPr>
          <p:nvPr>
            <p:ph type="title"/>
          </p:nvPr>
        </p:nvSpPr>
        <p:spPr/>
        <p:txBody>
          <a:bodyPr/>
          <a:lstStyle/>
          <a:p>
            <a:r>
              <a:rPr lang="en-US" dirty="0" smtClean="0"/>
              <a:t>Z3 Aspirations</a:t>
            </a:r>
            <a:endParaRPr lang="en-US" dirty="0"/>
          </a:p>
        </p:txBody>
      </p:sp>
      <p:sp>
        <p:nvSpPr>
          <p:cNvPr id="14" name="Content Placeholder 13"/>
          <p:cNvSpPr>
            <a:spLocks noGrp="1"/>
          </p:cNvSpPr>
          <p:nvPr>
            <p:ph idx="1"/>
          </p:nvPr>
        </p:nvSpPr>
        <p:spPr>
          <a:xfrm>
            <a:off x="381000" y="1412875"/>
            <a:ext cx="8382000" cy="3185487"/>
          </a:xfrm>
        </p:spPr>
        <p:txBody>
          <a:bodyPr/>
          <a:lstStyle/>
          <a:p>
            <a:pPr lvl="1"/>
            <a:r>
              <a:rPr lang="en-US" dirty="0" smtClean="0"/>
              <a:t>Engines for progressively</a:t>
            </a:r>
            <a:br>
              <a:rPr lang="en-US" dirty="0" smtClean="0"/>
            </a:br>
            <a:r>
              <a:rPr lang="en-US" dirty="0" smtClean="0"/>
              <a:t>succinct (first-order) frameworks</a:t>
            </a:r>
          </a:p>
          <a:p>
            <a:pPr lvl="1"/>
            <a:r>
              <a:rPr lang="en-US" dirty="0" smtClean="0"/>
              <a:t>What is still </a:t>
            </a:r>
            <a:r>
              <a:rPr lang="en-US" i="1" dirty="0" smtClean="0"/>
              <a:t>decidable</a:t>
            </a:r>
            <a:r>
              <a:rPr lang="en-US" dirty="0" smtClean="0"/>
              <a:t>?</a:t>
            </a:r>
          </a:p>
          <a:p>
            <a:pPr lvl="1"/>
            <a:r>
              <a:rPr lang="en-US" dirty="0" smtClean="0"/>
              <a:t>Encoding theories in </a:t>
            </a:r>
            <a:r>
              <a:rPr lang="en-US" i="1" dirty="0" smtClean="0"/>
              <a:t>less </a:t>
            </a:r>
            <a:br>
              <a:rPr lang="en-US" i="1" dirty="0" smtClean="0"/>
            </a:br>
            <a:r>
              <a:rPr lang="en-US" dirty="0" smtClean="0"/>
              <a:t>succinct frameworks.</a:t>
            </a:r>
          </a:p>
          <a:p>
            <a:pPr lvl="1"/>
            <a:r>
              <a:rPr lang="en-US" i="1" dirty="0" smtClean="0"/>
              <a:t>Efficiency…</a:t>
            </a:r>
            <a:r>
              <a:rPr lang="en-US" dirty="0" smtClean="0"/>
              <a:t/>
            </a:r>
            <a:br>
              <a:rPr lang="en-US" dirty="0" smtClean="0"/>
            </a:br>
            <a:endParaRPr lang="en-US" dirty="0"/>
          </a:p>
        </p:txBody>
      </p:sp>
    </p:spTree>
    <p:extLst>
      <p:ext uri="{BB962C8B-B14F-4D97-AF65-F5344CB8AC3E}">
        <p14:creationId xmlns:p14="http://schemas.microsoft.com/office/powerpoint/2010/main" val="39219059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3.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4.xml><?xml version="1.0" encoding="utf-8"?>
<ds:datastoreItem xmlns:ds="http://schemas.openxmlformats.org/officeDocument/2006/customXml" ds:itemID="{014AE0F6-A26A-488C-8FCD-1935552EF916}">
  <ds:schemaRef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18747</TotalTime>
  <Words>2274</Words>
  <Application>Microsoft Office PowerPoint</Application>
  <PresentationFormat>On-screen Show (4:3)</PresentationFormat>
  <Paragraphs>622</Paragraphs>
  <Slides>50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MSR_PPT_all_template_v05_light</vt:lpstr>
      <vt:lpstr>Equation</vt:lpstr>
      <vt:lpstr>Applications of SMT Solving at Microsoft</vt:lpstr>
      <vt:lpstr>This Talk</vt:lpstr>
      <vt:lpstr>A Decision Engine for Software</vt:lpstr>
      <vt:lpstr>.. Ok Z3 is not everything ..yet</vt:lpstr>
      <vt:lpstr>The Inner Research Market @ MSFT</vt:lpstr>
      <vt:lpstr>What is Z3?</vt:lpstr>
      <vt:lpstr>Message </vt:lpstr>
      <vt:lpstr>Z3: Some Microsoft Clients</vt:lpstr>
      <vt:lpstr>Z3 Aspirations</vt:lpstr>
      <vt:lpstr>Z3/SMT Aspirations</vt:lpstr>
      <vt:lpstr>What is SMT?</vt:lpstr>
      <vt:lpstr>Satisfiability Modulo Theories (SMT)</vt:lpstr>
      <vt:lpstr>Domains from programs</vt:lpstr>
      <vt:lpstr>Application:      - Pex, SAGE, Yogi, Vigilante</vt:lpstr>
      <vt:lpstr>Dynamic Symbolic Execution</vt:lpstr>
      <vt:lpstr>Test-case generation with SAGE for exploring x86 binaries</vt:lpstr>
      <vt:lpstr>ABCDE: Application Beneficiary Challenge Direction Enabler</vt:lpstr>
      <vt:lpstr>Application:</vt:lpstr>
      <vt:lpstr>What is wrong here?</vt:lpstr>
      <vt:lpstr>The PREfix Static Analysis Engine</vt:lpstr>
      <vt:lpstr>Overflow on unsigned addition</vt:lpstr>
      <vt:lpstr> Using an overflowed value as allocation size</vt:lpstr>
      <vt:lpstr>PREfix – Summary.</vt:lpstr>
      <vt:lpstr>ABCDE</vt:lpstr>
      <vt:lpstr>Application:       - Spec#, VCC, HAVOC</vt:lpstr>
      <vt:lpstr>Extended Static Checking and Verification</vt:lpstr>
      <vt:lpstr>Tool Chain: Boogie</vt:lpstr>
      <vt:lpstr>Tool Chain: Z3</vt:lpstr>
      <vt:lpstr>VCC Performance Trends Nov 08 – Mar 09</vt:lpstr>
      <vt:lpstr>The Importance of Speed</vt:lpstr>
      <vt:lpstr>ABCDE</vt:lpstr>
      <vt:lpstr>Application:       - FORMULA</vt:lpstr>
      <vt:lpstr>FORMULA: Design Space Exploration</vt:lpstr>
      <vt:lpstr>FORMULA: Diversified Search</vt:lpstr>
      <vt:lpstr>ABCDE</vt:lpstr>
      <vt:lpstr>Application:       - SpecExplorer, M3</vt:lpstr>
      <vt:lpstr>Model-based Testing and Design</vt:lpstr>
      <vt:lpstr>Next steps – Model-based Testing</vt:lpstr>
      <vt:lpstr>PowerPoint Presentation</vt:lpstr>
      <vt:lpstr>Research around Z3</vt:lpstr>
      <vt:lpstr>Model-based Theory Combination</vt:lpstr>
      <vt:lpstr>Combinatory Array Logic</vt:lpstr>
      <vt:lpstr>Combinatory Array Logic</vt:lpstr>
      <vt:lpstr>Efficient E-graph Matching </vt:lpstr>
      <vt:lpstr>Efficient E-graph Matching </vt:lpstr>
      <vt:lpstr>Efficient E-graph Matching </vt:lpstr>
      <vt:lpstr>Efficient E-graph Matching </vt:lpstr>
      <vt:lpstr>Efficient E-graph Matching </vt:lpstr>
      <vt:lpstr>Linear quantifier Elimination as an Abstract Decision Procedure</vt:lpstr>
      <vt:lpstr>Conclusions</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1351</cp:revision>
  <dcterms:created xsi:type="dcterms:W3CDTF">2007-06-05T19:21:09Z</dcterms:created>
  <dcterms:modified xsi:type="dcterms:W3CDTF">2010-04-18T01:50:02Z</dcterms:modified>
</cp:coreProperties>
</file>