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Lst>
  <p:notesMasterIdLst>
    <p:notesMasterId r:id="rId22"/>
  </p:notesMasterIdLst>
  <p:handoutMasterIdLst>
    <p:handoutMasterId r:id="rId23"/>
  </p:handoutMasterIdLst>
  <p:sldIdLst>
    <p:sldId id="426" r:id="rId6"/>
    <p:sldId id="524" r:id="rId7"/>
    <p:sldId id="516" r:id="rId8"/>
    <p:sldId id="517" r:id="rId9"/>
    <p:sldId id="520" r:id="rId10"/>
    <p:sldId id="529" r:id="rId11"/>
    <p:sldId id="531" r:id="rId12"/>
    <p:sldId id="532" r:id="rId13"/>
    <p:sldId id="533" r:id="rId14"/>
    <p:sldId id="526" r:id="rId15"/>
    <p:sldId id="534" r:id="rId16"/>
    <p:sldId id="530" r:id="rId17"/>
    <p:sldId id="527" r:id="rId18"/>
    <p:sldId id="535" r:id="rId19"/>
    <p:sldId id="523" r:id="rId20"/>
    <p:sldId id="537" r:id="rId21"/>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A0EB"/>
    <a:srgbClr val="F7826F"/>
    <a:srgbClr val="F58D71"/>
    <a:srgbClr val="9C42E6"/>
    <a:srgbClr val="1F6E12"/>
    <a:srgbClr val="FF5050"/>
    <a:srgbClr val="005392"/>
    <a:srgbClr val="0060A8"/>
    <a:srgbClr val="FF7C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56" autoAdjust="0"/>
    <p:restoredTop sz="88552" autoAdjust="0"/>
  </p:normalViewPr>
  <p:slideViewPr>
    <p:cSldViewPr>
      <p:cViewPr varScale="1">
        <p:scale>
          <a:sx n="69" d="100"/>
          <a:sy n="69" d="100"/>
        </p:scale>
        <p:origin x="-912" y="-96"/>
      </p:cViewPr>
      <p:guideLst>
        <p:guide orient="horz" pos="146"/>
        <p:guide orient="horz" pos="889"/>
        <p:guide orient="horz" pos="1490"/>
        <p:guide orient="horz"/>
        <p:guide orient="horz" pos="1200"/>
        <p:guide orient="horz" pos="2737"/>
        <p:guide pos="2880"/>
        <p:guide pos="250"/>
        <p:guide pos="455"/>
        <p:guide pos="5520"/>
        <p:guide pos="863"/>
        <p:guide pos="5299"/>
      </p:guideLst>
    </p:cSldViewPr>
  </p:slideViewPr>
  <p:notesTextViewPr>
    <p:cViewPr>
      <p:scale>
        <a:sx n="100" d="100"/>
        <a:sy n="100" d="100"/>
      </p:scale>
      <p:origin x="0" y="0"/>
    </p:cViewPr>
  </p:notesTextViewPr>
  <p:sorterViewPr>
    <p:cViewPr>
      <p:scale>
        <a:sx n="66" d="100"/>
        <a:sy n="66" d="100"/>
      </p:scale>
      <p:origin x="0" y="3930"/>
    </p:cViewPr>
  </p:sorterViewPr>
  <p:notesViewPr>
    <p:cSldViewPr>
      <p:cViewPr varScale="1">
        <p:scale>
          <a:sx n="88" d="100"/>
          <a:sy n="88" d="100"/>
        </p:scale>
        <p:origin x="-3179" y="-8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A730A468-66E0-44AC-A6DB-E32D5D5F3CF3}" type="datetimeFigureOut">
              <a:rPr lang="en-US"/>
              <a:pPr>
                <a:defRPr/>
              </a:pPr>
              <a:t>7/1/2012</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mn-lt"/>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0B09E66-3115-4231-BCB2-DC012C6BD90E}" type="slidenum">
              <a:rPr lang="en-US"/>
              <a:pPr>
                <a:defRPr/>
              </a:pPr>
              <a:t>‹#›</a:t>
            </a:fld>
            <a:endParaRPr lang="en-US"/>
          </a:p>
        </p:txBody>
      </p:sp>
    </p:spTree>
    <p:extLst>
      <p:ext uri="{BB962C8B-B14F-4D97-AF65-F5344CB8AC3E}">
        <p14:creationId xmlns:p14="http://schemas.microsoft.com/office/powerpoint/2010/main" val="559046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3C671722-8255-47A9-8064-C7C22778A528}" type="datetimeFigureOut">
              <a:rPr lang="en-US"/>
              <a:pPr>
                <a:defRPr/>
              </a:pPr>
              <a:t>7/1/2012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a:t>© 2007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DA252740-BEA0-4262-8B53-82C688DB247C}" type="slidenum">
              <a:rPr lang="en-US"/>
              <a:pPr>
                <a:defRPr/>
              </a:pPr>
              <a:t>‹#›</a:t>
            </a:fld>
            <a:endParaRPr lang="en-US" dirty="0"/>
          </a:p>
        </p:txBody>
      </p:sp>
    </p:spTree>
    <p:extLst>
      <p:ext uri="{BB962C8B-B14F-4D97-AF65-F5344CB8AC3E}">
        <p14:creationId xmlns:p14="http://schemas.microsoft.com/office/powerpoint/2010/main" val="3553072663"/>
      </p:ext>
    </p:extLst>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7/1/2012 8:22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7/1/2012 8:22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7/1/2012 8:22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
        <p:nvSpPr>
          <p:cNvPr id="2" name="Title 1"/>
          <p:cNvSpPr>
            <a:spLocks noGrp="1"/>
          </p:cNvSpPr>
          <p:nvPr>
            <p:ph type="ctrTitle"/>
          </p:nvPr>
        </p:nvSpPr>
        <p:spPr>
          <a:xfrm>
            <a:off x="722313" y="1905000"/>
            <a:ext cx="7690115" cy="750205"/>
          </a:xfrm>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2" y="4344458"/>
            <a:ext cx="7690116" cy="473207"/>
          </a:xfrm>
          <a:noFill/>
          <a:ln w="9525">
            <a:noFill/>
            <a:miter lim="800000"/>
            <a:headEnd/>
            <a:tailEnd/>
          </a:ln>
        </p:spPr>
        <p:txBody>
          <a:bodyPr anchor="b"/>
          <a:lstStyle>
            <a:lvl1pPr marL="0" indent="0" algn="l" defTabSz="912777" rtl="0" eaLnBrk="0" fontAlgn="base" hangingPunct="0">
              <a:lnSpc>
                <a:spcPct val="90000"/>
              </a:lnSpc>
              <a:spcBef>
                <a:spcPct val="0"/>
              </a:spcBef>
              <a:spcAft>
                <a:spcPct val="0"/>
              </a:spcAft>
              <a:buClr>
                <a:schemeClr val="tx2"/>
              </a:buClr>
              <a:buSzPct val="95000"/>
              <a:buFont typeface="Wingdings" pitchFamily="2" charset="2"/>
              <a:buNone/>
              <a:defRPr lang="en-US" sz="34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920750" y="2365375"/>
            <a:ext cx="7302500" cy="1000125"/>
          </a:xfrm>
          <a:prstGeom prst="rect">
            <a:avLst/>
          </a:prstGeom>
          <a:noFill/>
        </p:spPr>
        <p:txBody>
          <a:bodyPr wrap="none" lIns="76197" tIns="38098" rIns="76197" bIns="38098">
            <a:spAutoFit/>
          </a:bodyPr>
          <a:lstStyle/>
          <a:p>
            <a:pPr defTabSz="914363" fontAlgn="auto">
              <a:spcBef>
                <a:spcPts val="0"/>
              </a:spcBef>
              <a:spcAft>
                <a:spcPts val="0"/>
              </a:spcAft>
              <a:defRPr/>
            </a:pPr>
            <a:r>
              <a:rPr lang="en-US" sz="6000" dirty="0">
                <a:solidFill>
                  <a:schemeClr val="bg1"/>
                </a:solidFill>
                <a:latin typeface="+mn-lt"/>
              </a:rPr>
              <a:t>WALK-IN GOES HERE</a:t>
            </a:r>
          </a:p>
        </p:txBody>
      </p:sp>
    </p:spTree>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2"/>
            <a:ext cx="8382000" cy="221086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3" descr="top_banner.png"/>
          <p:cNvPicPr>
            <a:picLocks noChangeAspect="1"/>
          </p:cNvPicPr>
          <p:nvPr userDrawn="1"/>
        </p:nvPicPr>
        <p:blipFill>
          <a:blip r:embed="rId2" cstate="print">
            <a:extLst/>
          </a:blip>
          <a:srcRect/>
          <a:stretch>
            <a:fillRect/>
          </a:stretch>
        </p:blipFill>
        <p:spPr bwMode="auto">
          <a:xfrm>
            <a:off x="0" y="0"/>
            <a:ext cx="9142413" cy="1031875"/>
          </a:xfrm>
          <a:prstGeom prst="rect">
            <a:avLst/>
          </a:prstGeom>
          <a:extLst/>
        </p:spPr>
      </p:pic>
      <p:sp>
        <p:nvSpPr>
          <p:cNvPr id="2" name="Title 1"/>
          <p:cNvSpPr>
            <a:spLocks noGrp="1"/>
          </p:cNvSpPr>
          <p:nvPr>
            <p:ph type="ctrTitle"/>
          </p:nvPr>
        </p:nvSpPr>
        <p:spPr>
          <a:xfrm>
            <a:off x="722313" y="2365375"/>
            <a:ext cx="7690115" cy="750205"/>
          </a:xfrm>
          <a:noFill/>
          <a:ln w="9525">
            <a:noFill/>
            <a:miter lim="800000"/>
            <a:headEnd/>
            <a:tailEnd/>
          </a:ln>
        </p:spPr>
        <p:txBody>
          <a:bodyPr rtlCol="0"/>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rtlCol="0" anchor="b"/>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4" name="Picture 2" descr="C:\Program Files\Microsoft Resource DVD Artwork\DVD_ART\Artwork_Imagery\Shapes and Graphics\Bullets\Blue GEL .png"/>
          <p:cNvPicPr>
            <a:picLocks noChangeAspect="1" noChangeArrowheads="1"/>
          </p:cNvPicPr>
          <p:nvPr userDrawn="1"/>
        </p:nvPicPr>
        <p:blipFill>
          <a:blip r:embed="rId2" cstate="print">
            <a:extLst/>
          </a:blip>
          <a:srcRect/>
          <a:stretch>
            <a:fillRect/>
          </a:stretch>
        </p:blipFill>
        <p:spPr bwMode="auto">
          <a:xfrm>
            <a:off x="8826500" y="-317500"/>
            <a:ext cx="317500" cy="317500"/>
          </a:xfrm>
          <a:prstGeom prst="rect">
            <a:avLst/>
          </a:prstGeom>
          <a:extLst/>
        </p:spPr>
      </p:pic>
      <p:pic>
        <p:nvPicPr>
          <p:cNvPr id="6" name="Picture 3" descr="S:\ResourceDVD\Clip_Installer\DVD_ART\BoxShots_Logos\Microsoft Research\Microsoft Research b.png"/>
          <p:cNvPicPr>
            <a:picLocks noChangeAspect="1" noChangeArrowheads="1"/>
          </p:cNvPicPr>
          <p:nvPr userDrawn="1"/>
        </p:nvPicPr>
        <p:blipFill>
          <a:blip r:embed="rId3"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w/o Logo">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a:lstStyle>
            <a:lvl1pPr algn="l" defTabSz="912777" rtl="0" eaLnBrk="0" fontAlgn="base" hangingPunct="0">
              <a:lnSpc>
                <a:spcPct val="90000"/>
              </a:lnSpc>
              <a:spcBef>
                <a:spcPct val="0"/>
              </a:spcBef>
              <a:spcAft>
                <a:spcPct val="0"/>
              </a:spcAft>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descr="S:\ResourceDVD\Clip_Installer\DVD_ART\BoxShots_Logos\Microsoft Research\Microsoft Research b.png"/>
          <p:cNvPicPr>
            <a:picLocks noChangeAspect="1" noChangeArrowheads="1"/>
          </p:cNvPicPr>
          <p:nvPr userDrawn="1"/>
        </p:nvPicPr>
        <p:blipFill>
          <a:blip r:embed="rId2" cstate="print">
            <a:extLst/>
          </a:blip>
          <a:srcRect/>
          <a:stretch>
            <a:fillRect/>
          </a:stretch>
        </p:blipFill>
        <p:spPr bwMode="auto">
          <a:xfrm>
            <a:off x="7453313" y="6248400"/>
            <a:ext cx="1398587" cy="388938"/>
          </a:xfrm>
          <a:prstGeom prst="rect">
            <a:avLst/>
          </a:prstGeom>
          <a:extLst/>
        </p:spPr>
      </p:pic>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spTree>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2" name="Picture 3" descr="top_banner.png"/>
          <p:cNvPicPr>
            <a:picLocks noChangeAspect="1"/>
          </p:cNvPicPr>
          <p:nvPr userDrawn="1"/>
        </p:nvPicPr>
        <p:blipFill>
          <a:blip r:embed="rId2" cstate="print">
            <a:extLst/>
          </a:blip>
          <a:srcRect/>
          <a:stretch>
            <a:fillRect/>
          </a:stretch>
        </p:blipFill>
        <p:spPr bwMode="auto">
          <a:xfrm>
            <a:off x="0" y="0"/>
            <a:ext cx="9144000" cy="1031875"/>
          </a:xfrm>
          <a:prstGeom prst="rect">
            <a:avLst/>
          </a:prstGeom>
          <a:extLst/>
        </p:spPr>
      </p:pic>
    </p:spTree>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5088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381000" y="1412875"/>
            <a:ext cx="8382000" cy="2211388"/>
          </a:xfrm>
          <a:prstGeom prst="rect">
            <a:avLst/>
          </a:prstGeom>
          <a:extLst/>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3" r:id="rId4"/>
    <p:sldLayoutId id="2147483709" r:id="rId5"/>
    <p:sldLayoutId id="2147483710" r:id="rId6"/>
    <p:sldLayoutId id="2147483704" r:id="rId7"/>
    <p:sldLayoutId id="2147483705" r:id="rId8"/>
    <p:sldLayoutId id="2147483711" r:id="rId9"/>
    <p:sldLayoutId id="2147483712" r:id="rId10"/>
    <p:sldLayoutId id="2147483713" r:id="rId11"/>
    <p:sldLayoutId id="2147483714" r:id="rId12"/>
  </p:sldLayoutIdLst>
  <p:transition>
    <p:fade/>
  </p:transition>
  <p:txStyles>
    <p:titleStyle>
      <a:lvl1pPr algn="l" defTabSz="911225" rtl="0" fontAlgn="base">
        <a:lnSpc>
          <a:spcPct val="90000"/>
        </a:lnSpc>
        <a:spcBef>
          <a:spcPct val="0"/>
        </a:spcBef>
        <a:spcAft>
          <a:spcPct val="0"/>
        </a:spcAft>
        <a:defRPr lang="en-US" sz="5400" kern="1200"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1225" rtl="0" fontAlgn="base">
        <a:lnSpc>
          <a:spcPct val="90000"/>
        </a:lnSpc>
        <a:spcBef>
          <a:spcPct val="0"/>
        </a:spcBef>
        <a:spcAft>
          <a:spcPct val="0"/>
        </a:spcAft>
        <a:defRPr sz="5400">
          <a:solidFill>
            <a:schemeClr val="tx1"/>
          </a:solidFill>
          <a:latin typeface="Segoe" pitchFamily="34" charset="0"/>
          <a:cs typeface="Arial" charset="0"/>
        </a:defRPr>
      </a:lvl2pPr>
      <a:lvl3pPr algn="l" defTabSz="911225" rtl="0" fontAlgn="base">
        <a:lnSpc>
          <a:spcPct val="90000"/>
        </a:lnSpc>
        <a:spcBef>
          <a:spcPct val="0"/>
        </a:spcBef>
        <a:spcAft>
          <a:spcPct val="0"/>
        </a:spcAft>
        <a:defRPr sz="5400">
          <a:solidFill>
            <a:schemeClr val="tx1"/>
          </a:solidFill>
          <a:latin typeface="Segoe" pitchFamily="34" charset="0"/>
          <a:cs typeface="Arial" charset="0"/>
        </a:defRPr>
      </a:lvl3pPr>
      <a:lvl4pPr algn="l" defTabSz="911225" rtl="0" fontAlgn="base">
        <a:lnSpc>
          <a:spcPct val="90000"/>
        </a:lnSpc>
        <a:spcBef>
          <a:spcPct val="0"/>
        </a:spcBef>
        <a:spcAft>
          <a:spcPct val="0"/>
        </a:spcAft>
        <a:defRPr sz="5400">
          <a:solidFill>
            <a:schemeClr val="tx1"/>
          </a:solidFill>
          <a:latin typeface="Segoe" pitchFamily="34" charset="0"/>
          <a:cs typeface="Arial" charset="0"/>
        </a:defRPr>
      </a:lvl4pPr>
      <a:lvl5pPr algn="l" defTabSz="911225" rtl="0" fontAlgn="base">
        <a:lnSpc>
          <a:spcPct val="90000"/>
        </a:lnSpc>
        <a:spcBef>
          <a:spcPct val="0"/>
        </a:spcBef>
        <a:spcAft>
          <a:spcPct val="0"/>
        </a:spcAft>
        <a:defRPr sz="5400">
          <a:solidFill>
            <a:schemeClr val="tx1"/>
          </a:solidFill>
          <a:latin typeface="Segoe" pitchFamily="34" charset="0"/>
          <a:cs typeface="Arial" charset="0"/>
        </a:defRPr>
      </a:lvl5pPr>
      <a:lvl6pPr marL="457200" algn="l" defTabSz="911225" rtl="0" fontAlgn="base">
        <a:lnSpc>
          <a:spcPct val="90000"/>
        </a:lnSpc>
        <a:spcBef>
          <a:spcPct val="0"/>
        </a:spcBef>
        <a:spcAft>
          <a:spcPct val="0"/>
        </a:spcAft>
        <a:defRPr sz="5400">
          <a:solidFill>
            <a:schemeClr val="tx1"/>
          </a:solidFill>
          <a:latin typeface="Segoe" pitchFamily="34" charset="0"/>
          <a:cs typeface="Arial" charset="0"/>
        </a:defRPr>
      </a:lvl6pPr>
      <a:lvl7pPr marL="914400" algn="l" defTabSz="911225" rtl="0" fontAlgn="base">
        <a:lnSpc>
          <a:spcPct val="90000"/>
        </a:lnSpc>
        <a:spcBef>
          <a:spcPct val="0"/>
        </a:spcBef>
        <a:spcAft>
          <a:spcPct val="0"/>
        </a:spcAft>
        <a:defRPr sz="5400">
          <a:solidFill>
            <a:schemeClr val="tx1"/>
          </a:solidFill>
          <a:latin typeface="Segoe" pitchFamily="34" charset="0"/>
          <a:cs typeface="Arial" charset="0"/>
        </a:defRPr>
      </a:lvl7pPr>
      <a:lvl8pPr marL="1371600" algn="l" defTabSz="911225" rtl="0" fontAlgn="base">
        <a:lnSpc>
          <a:spcPct val="90000"/>
        </a:lnSpc>
        <a:spcBef>
          <a:spcPct val="0"/>
        </a:spcBef>
        <a:spcAft>
          <a:spcPct val="0"/>
        </a:spcAft>
        <a:defRPr sz="5400">
          <a:solidFill>
            <a:schemeClr val="tx1"/>
          </a:solidFill>
          <a:latin typeface="Segoe" pitchFamily="34" charset="0"/>
          <a:cs typeface="Arial" charset="0"/>
        </a:defRPr>
      </a:lvl8pPr>
      <a:lvl9pPr marL="1828800" algn="l" defTabSz="911225" rtl="0" fontAlgn="base">
        <a:lnSpc>
          <a:spcPct val="90000"/>
        </a:lnSpc>
        <a:spcBef>
          <a:spcPct val="0"/>
        </a:spcBef>
        <a:spcAft>
          <a:spcPct val="0"/>
        </a:spcAft>
        <a:defRPr sz="5400">
          <a:solidFill>
            <a:schemeClr val="tx1"/>
          </a:solidFill>
          <a:latin typeface="Segoe" pitchFamily="34" charset="0"/>
          <a:cs typeface="Arial" charset="0"/>
        </a:defRPr>
      </a:lvl9pPr>
    </p:titleStyle>
    <p:bodyStyle>
      <a:lvl1pPr marL="384175" indent="-384175" algn="l" defTabSz="912813" rtl="0" fontAlgn="base">
        <a:lnSpc>
          <a:spcPct val="90000"/>
        </a:lnSpc>
        <a:spcBef>
          <a:spcPct val="20000"/>
        </a:spcBef>
        <a:spcAft>
          <a:spcPct val="0"/>
        </a:spcAft>
        <a:buSzPct val="90000"/>
        <a:buBlip>
          <a:blip r:embed="rId15"/>
        </a:buBlip>
        <a:defRPr sz="3300" kern="1200">
          <a:solidFill>
            <a:schemeClr val="bg1"/>
          </a:solidFill>
          <a:latin typeface="+mn-lt"/>
          <a:ea typeface="+mn-ea"/>
          <a:cs typeface="+mn-cs"/>
        </a:defRPr>
      </a:lvl1pPr>
      <a:lvl2pPr marL="738188" indent="-361950" algn="l" defTabSz="912813" rtl="0" fontAlgn="base">
        <a:lnSpc>
          <a:spcPct val="90000"/>
        </a:lnSpc>
        <a:spcBef>
          <a:spcPct val="20000"/>
        </a:spcBef>
        <a:spcAft>
          <a:spcPct val="0"/>
        </a:spcAft>
        <a:buSzPct val="90000"/>
        <a:buBlip>
          <a:blip r:embed="rId15"/>
        </a:buBlip>
        <a:defRPr sz="3000" kern="1200">
          <a:solidFill>
            <a:schemeClr val="bg1"/>
          </a:solidFill>
          <a:latin typeface="+mn-lt"/>
          <a:ea typeface="+mn-ea"/>
          <a:cs typeface="+mn-cs"/>
        </a:defRPr>
      </a:lvl2pPr>
      <a:lvl3pPr marL="1101725" indent="-347663" algn="l" defTabSz="912813" rtl="0" fontAlgn="base">
        <a:lnSpc>
          <a:spcPct val="90000"/>
        </a:lnSpc>
        <a:spcBef>
          <a:spcPct val="20000"/>
        </a:spcBef>
        <a:spcAft>
          <a:spcPct val="0"/>
        </a:spcAft>
        <a:buSzPct val="90000"/>
        <a:buBlip>
          <a:blip r:embed="rId15"/>
        </a:buBlip>
        <a:defRPr sz="2700" kern="1200">
          <a:solidFill>
            <a:schemeClr val="bg1"/>
          </a:solidFill>
          <a:latin typeface="+mn-lt"/>
          <a:ea typeface="+mn-ea"/>
          <a:cs typeface="+mn-cs"/>
        </a:defRPr>
      </a:lvl3pPr>
      <a:lvl4pPr marL="1419225"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4pPr>
      <a:lvl5pPr marL="1760538" indent="-317500" algn="l" defTabSz="912813" rtl="0" fontAlgn="base">
        <a:lnSpc>
          <a:spcPct val="90000"/>
        </a:lnSpc>
        <a:spcBef>
          <a:spcPct val="20000"/>
        </a:spcBef>
        <a:spcAft>
          <a:spcPct val="0"/>
        </a:spcAft>
        <a:buSzPct val="90000"/>
        <a:buBlip>
          <a:blip r:embed="rId15"/>
        </a:buBlip>
        <a:defRPr sz="23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10119" y="3068960"/>
            <a:ext cx="8030333" cy="747897"/>
          </a:xfrm>
        </p:spPr>
        <p:txBody>
          <a:bodyPr/>
          <a:lstStyle/>
          <a:p>
            <a:r>
              <a:rPr lang="en-US" sz="5400" dirty="0" smtClean="0">
                <a:solidFill>
                  <a:srgbClr val="00B0F0"/>
                </a:solidFill>
              </a:rPr>
              <a:t>Program Verification as SMT      </a:t>
            </a:r>
          </a:p>
        </p:txBody>
      </p:sp>
      <p:sp>
        <p:nvSpPr>
          <p:cNvPr id="2" name="Rectangle 1"/>
          <p:cNvSpPr/>
          <p:nvPr/>
        </p:nvSpPr>
        <p:spPr>
          <a:xfrm>
            <a:off x="0" y="5121188"/>
            <a:ext cx="9144000" cy="1384995"/>
          </a:xfrm>
          <a:prstGeom prst="rect">
            <a:avLst/>
          </a:prstGeom>
        </p:spPr>
        <p:txBody>
          <a:bodyPr wrap="square">
            <a:spAutoFit/>
          </a:bodyPr>
          <a:lstStyle/>
          <a:p>
            <a:r>
              <a:rPr lang="en-US" sz="2800" dirty="0" smtClean="0">
                <a:solidFill>
                  <a:schemeClr val="bg1"/>
                </a:solidFill>
              </a:rPr>
              <a:t>SMT workshop 2012</a:t>
            </a:r>
          </a:p>
          <a:p>
            <a:r>
              <a:rPr lang="en-US" sz="2800" dirty="0" smtClean="0">
                <a:solidFill>
                  <a:schemeClr val="bg1"/>
                </a:solidFill>
              </a:rPr>
              <a:t>Nikolaj </a:t>
            </a:r>
            <a:r>
              <a:rPr lang="en-US" sz="2800" dirty="0" err="1" smtClean="0">
                <a:solidFill>
                  <a:schemeClr val="bg1"/>
                </a:solidFill>
              </a:rPr>
              <a:t>Bjørner</a:t>
            </a:r>
            <a:r>
              <a:rPr lang="en-US" sz="2800" dirty="0" smtClean="0">
                <a:solidFill>
                  <a:schemeClr val="bg1"/>
                </a:solidFill>
              </a:rPr>
              <a:t>, Ken McMillan, </a:t>
            </a:r>
            <a:r>
              <a:rPr lang="en-US" sz="2800" dirty="0" err="1" smtClean="0">
                <a:solidFill>
                  <a:schemeClr val="bg1"/>
                </a:solidFill>
              </a:rPr>
              <a:t>Andrey</a:t>
            </a:r>
            <a:r>
              <a:rPr lang="en-US" sz="2800" dirty="0" smtClean="0">
                <a:solidFill>
                  <a:schemeClr val="bg1"/>
                </a:solidFill>
              </a:rPr>
              <a:t> </a:t>
            </a:r>
            <a:r>
              <a:rPr lang="en-US" sz="2800" dirty="0" err="1" smtClean="0">
                <a:solidFill>
                  <a:schemeClr val="bg1"/>
                </a:solidFill>
              </a:rPr>
              <a:t>Rybalchenko</a:t>
            </a:r>
            <a:endParaRPr lang="en-US" sz="2800" dirty="0" smtClean="0">
              <a:solidFill>
                <a:schemeClr val="bg1"/>
              </a:solidFill>
            </a:endParaRPr>
          </a:p>
          <a:p>
            <a:r>
              <a:rPr lang="en-US" sz="2800" dirty="0" smtClean="0">
                <a:solidFill>
                  <a:schemeClr val="bg1"/>
                </a:solidFill>
              </a:rPr>
              <a:t>Microsoft Research</a:t>
            </a:r>
          </a:p>
        </p:txBody>
      </p:sp>
    </p:spTree>
    <p:extLst>
      <p:ext uri="{BB962C8B-B14F-4D97-AF65-F5344CB8AC3E}">
        <p14:creationId xmlns:p14="http://schemas.microsoft.com/office/powerpoint/2010/main" val="408705315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US" sz="4000" dirty="0" smtClean="0"/>
              <a:t>Modular Concurrency </a:t>
            </a:r>
            <a:r>
              <a:rPr lang="en-US" sz="4000" dirty="0" smtClean="0">
                <a:sym typeface="Symbol"/>
              </a:rPr>
              <a:t></a:t>
            </a:r>
            <a:r>
              <a:rPr lang="en-US" sz="4000" dirty="0" smtClean="0"/>
              <a:t> Horn Clauses</a:t>
            </a:r>
            <a:endParaRPr lang="en-US" sz="4000" dirty="0"/>
          </a:p>
        </p:txBody>
      </p:sp>
      <p:pic>
        <p:nvPicPr>
          <p:cNvPr id="3075"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3571" t="14583" r="62902" b="75861"/>
          <a:stretch/>
        </p:blipFill>
        <p:spPr bwMode="auto">
          <a:xfrm>
            <a:off x="323528" y="1909507"/>
            <a:ext cx="2136881" cy="94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 name="TextBox 2"/>
              <p:cNvSpPr txBox="1"/>
              <p:nvPr/>
            </p:nvSpPr>
            <p:spPr>
              <a:xfrm>
                <a:off x="359532" y="4000241"/>
                <a:ext cx="4659481" cy="2607893"/>
              </a:xfrm>
              <a:prstGeom prst="rect">
                <a:avLst/>
              </a:prstGeom>
              <a:noFill/>
            </p:spPr>
            <p:txBody>
              <a:bodyPr wrap="none" rtlCol="0">
                <a:spAutoFit/>
              </a:bodyPr>
              <a:lstStyle/>
              <a:p>
                <a:r>
                  <a:rPr lang="en-US" b="0" dirty="0" smtClean="0">
                    <a:solidFill>
                      <a:schemeClr val="bg1"/>
                    </a:solidFill>
                  </a:rPr>
                  <a:t> </a:t>
                </a:r>
                <a14:m>
                  <m:oMath xmlns:m="http://schemas.openxmlformats.org/officeDocument/2006/math">
                    <m:r>
                      <a:rPr lang="en-US" b="0" i="0" smtClean="0">
                        <a:solidFill>
                          <a:schemeClr val="bg1"/>
                        </a:solidFill>
                        <a:latin typeface="Cambria Math"/>
                      </a:rPr>
                      <m:t> </m:t>
                    </m:r>
                    <m:r>
                      <a:rPr lang="en-US" b="0" i="1" smtClean="0">
                        <a:solidFill>
                          <a:schemeClr val="bg1"/>
                        </a:solidFill>
                        <a:latin typeface="Cambria Math"/>
                      </a:rPr>
                      <m:t>𝐼𝑛𝑖𝑡</m:t>
                    </m:r>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𝑅</m:t>
                        </m:r>
                      </m:e>
                      <m:sub>
                        <m:r>
                          <a:rPr lang="en-US" b="0" i="1" smtClean="0">
                            <a:solidFill>
                              <a:schemeClr val="bg1"/>
                            </a:solidFill>
                            <a:latin typeface="Cambria Math"/>
                          </a:rPr>
                          <m:t>𝑖</m:t>
                        </m:r>
                      </m:sub>
                    </m:sSub>
                    <m:d>
                      <m:dPr>
                        <m:ctrlPr>
                          <a:rPr lang="en-US" b="0" i="1" smtClean="0">
                            <a:solidFill>
                              <a:schemeClr val="bg1"/>
                            </a:solidFill>
                            <a:latin typeface="Cambria Math"/>
                          </a:rPr>
                        </m:ctrlPr>
                      </m:dPr>
                      <m:e>
                        <m:sSub>
                          <m:sSubPr>
                            <m:ctrlPr>
                              <a:rPr lang="en-US" b="0" i="1" smtClean="0">
                                <a:solidFill>
                                  <a:schemeClr val="bg1"/>
                                </a:solidFill>
                                <a:latin typeface="Cambria Math"/>
                              </a:rPr>
                            </m:ctrlPr>
                          </m:sSubPr>
                          <m:e>
                            <m:r>
                              <a:rPr lang="en-US" b="0" i="1" smtClean="0">
                                <a:solidFill>
                                  <a:schemeClr val="bg1"/>
                                </a:solidFill>
                                <a:latin typeface="Cambria Math"/>
                              </a:rPr>
                              <m:t>𝑋</m:t>
                            </m:r>
                          </m:e>
                          <m:sub>
                            <m:r>
                              <a:rPr lang="en-US" b="0" i="1" smtClean="0">
                                <a:solidFill>
                                  <a:schemeClr val="bg1"/>
                                </a:solidFill>
                                <a:latin typeface="Cambria Math"/>
                              </a:rPr>
                              <m:t>𝑖</m:t>
                            </m:r>
                          </m:sub>
                        </m:sSub>
                        <m:r>
                          <a:rPr lang="en-US" b="0" i="1" smtClean="0">
                            <a:solidFill>
                              <a:schemeClr val="bg1"/>
                            </a:solidFill>
                            <a:latin typeface="Cambria Math"/>
                          </a:rPr>
                          <m:t>, </m:t>
                        </m:r>
                        <m:r>
                          <a:rPr lang="en-US" b="0" i="1" smtClean="0">
                            <a:solidFill>
                              <a:schemeClr val="bg1"/>
                            </a:solidFill>
                            <a:latin typeface="Cambria Math"/>
                          </a:rPr>
                          <m:t>𝑌</m:t>
                        </m:r>
                      </m:e>
                    </m:d>
                    <m:r>
                      <a:rPr lang="en-US" b="0" i="1" smtClean="0">
                        <a:solidFill>
                          <a:schemeClr val="bg1"/>
                        </a:solidFill>
                        <a:latin typeface="Cambria Math"/>
                      </a:rPr>
                      <m:t> </m:t>
                    </m:r>
                  </m:oMath>
                </a14:m>
                <a:endParaRPr lang="en-US" b="0" i="1" dirty="0" smtClean="0">
                  <a:solidFill>
                    <a:schemeClr val="bg1"/>
                  </a:solidFill>
                  <a:latin typeface="Cambria Math"/>
                </a:endParaRPr>
              </a:p>
              <a:p>
                <a:endParaRPr lang="en-US" b="0" i="1" dirty="0" smtClean="0">
                  <a:solidFill>
                    <a:schemeClr val="bg1"/>
                  </a:solidFill>
                  <a:latin typeface="Cambria Math"/>
                </a:endParaRPr>
              </a:p>
              <a:p>
                <a:r>
                  <a:rPr lang="en-US" b="0" dirty="0" smtClean="0">
                    <a:solidFill>
                      <a:schemeClr val="bg1"/>
                    </a:solidFill>
                  </a:rPr>
                  <a:t> </a:t>
                </a:r>
                <a14:m>
                  <m:oMath xmlns:m="http://schemas.openxmlformats.org/officeDocument/2006/math">
                    <m:sSub>
                      <m:sSubPr>
                        <m:ctrlPr>
                          <a:rPr lang="en-US" b="0" i="1" smtClean="0">
                            <a:solidFill>
                              <a:schemeClr val="bg1"/>
                            </a:solidFill>
                            <a:latin typeface="Cambria Math"/>
                          </a:rPr>
                        </m:ctrlPr>
                      </m:sSubPr>
                      <m:e>
                        <m:r>
                          <a:rPr lang="en-US" b="0" i="1" smtClean="0">
                            <a:solidFill>
                              <a:schemeClr val="bg1"/>
                            </a:solidFill>
                            <a:latin typeface="Cambria Math"/>
                          </a:rPr>
                          <m:t> </m:t>
                        </m:r>
                        <m:r>
                          <a:rPr lang="en-US" b="0" i="1" smtClean="0">
                            <a:solidFill>
                              <a:schemeClr val="bg1"/>
                            </a:solidFill>
                            <a:latin typeface="Cambria Math"/>
                          </a:rPr>
                          <m:t>𝑅</m:t>
                        </m:r>
                      </m:e>
                      <m:sub>
                        <m:r>
                          <a:rPr lang="en-US" b="0" i="1" smtClean="0">
                            <a:solidFill>
                              <a:schemeClr val="bg1"/>
                            </a:solidFill>
                            <a:latin typeface="Cambria Math"/>
                          </a:rPr>
                          <m:t>𝑖</m:t>
                        </m:r>
                      </m:sub>
                    </m:sSub>
                    <m:d>
                      <m:dPr>
                        <m:ctrlPr>
                          <a:rPr lang="en-US" b="0" i="1" smtClean="0">
                            <a:solidFill>
                              <a:schemeClr val="bg1"/>
                            </a:solidFill>
                            <a:latin typeface="Cambria Math"/>
                          </a:rPr>
                        </m:ctrlPr>
                      </m:dPr>
                      <m:e>
                        <m:sSub>
                          <m:sSubPr>
                            <m:ctrlPr>
                              <a:rPr lang="en-US" b="0" i="1" smtClean="0">
                                <a:solidFill>
                                  <a:schemeClr val="bg1"/>
                                </a:solidFill>
                                <a:latin typeface="Cambria Math"/>
                              </a:rPr>
                            </m:ctrlPr>
                          </m:sSubPr>
                          <m:e>
                            <m:r>
                              <a:rPr lang="en-US" b="0" i="1" smtClean="0">
                                <a:solidFill>
                                  <a:schemeClr val="bg1"/>
                                </a:solidFill>
                                <a:latin typeface="Cambria Math"/>
                              </a:rPr>
                              <m:t>𝑋</m:t>
                            </m:r>
                          </m:e>
                          <m:sub>
                            <m:r>
                              <a:rPr lang="en-US" b="0" i="1" smtClean="0">
                                <a:solidFill>
                                  <a:schemeClr val="bg1"/>
                                </a:solidFill>
                                <a:latin typeface="Cambria Math"/>
                              </a:rPr>
                              <m:t>𝑖</m:t>
                            </m:r>
                          </m:sub>
                        </m:sSub>
                        <m:r>
                          <a:rPr lang="en-US" b="0" i="1" smtClean="0">
                            <a:solidFill>
                              <a:schemeClr val="bg1"/>
                            </a:solidFill>
                            <a:latin typeface="Cambria Math"/>
                          </a:rPr>
                          <m:t>,</m:t>
                        </m:r>
                        <m:r>
                          <a:rPr lang="en-US" b="0" i="1" smtClean="0">
                            <a:solidFill>
                              <a:schemeClr val="bg1"/>
                            </a:solidFill>
                            <a:latin typeface="Cambria Math"/>
                          </a:rPr>
                          <m:t>𝑌</m:t>
                        </m:r>
                      </m:e>
                    </m:d>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𝜌</m:t>
                        </m:r>
                      </m:e>
                      <m:sub>
                        <m:r>
                          <a:rPr lang="en-US" b="0" i="1" smtClean="0">
                            <a:solidFill>
                              <a:schemeClr val="bg1"/>
                            </a:solidFill>
                            <a:latin typeface="Cambria Math"/>
                          </a:rPr>
                          <m:t>𝑖</m:t>
                        </m:r>
                      </m:sub>
                    </m:sSub>
                    <m:d>
                      <m:dPr>
                        <m:ctrlPr>
                          <a:rPr lang="en-US" b="0" i="1" smtClean="0">
                            <a:solidFill>
                              <a:schemeClr val="bg1"/>
                            </a:solidFill>
                            <a:latin typeface="Cambria Math"/>
                          </a:rPr>
                        </m:ctrlPr>
                      </m:dPr>
                      <m:e>
                        <m:sSub>
                          <m:sSubPr>
                            <m:ctrlPr>
                              <a:rPr lang="en-US" b="0" i="1" smtClean="0">
                                <a:solidFill>
                                  <a:schemeClr val="bg1"/>
                                </a:solidFill>
                                <a:latin typeface="Cambria Math"/>
                              </a:rPr>
                            </m:ctrlPr>
                          </m:sSubPr>
                          <m:e>
                            <m:r>
                              <a:rPr lang="en-US" b="0" i="1" smtClean="0">
                                <a:solidFill>
                                  <a:schemeClr val="bg1"/>
                                </a:solidFill>
                                <a:latin typeface="Cambria Math"/>
                              </a:rPr>
                              <m:t>𝑋</m:t>
                            </m:r>
                          </m:e>
                          <m:sub>
                            <m:r>
                              <a:rPr lang="en-US" b="0" i="1" smtClean="0">
                                <a:solidFill>
                                  <a:schemeClr val="bg1"/>
                                </a:solidFill>
                                <a:latin typeface="Cambria Math"/>
                              </a:rPr>
                              <m:t>𝑖</m:t>
                            </m:r>
                          </m:sub>
                        </m:sSub>
                        <m:r>
                          <a:rPr lang="en-US" b="0" i="1" smtClean="0">
                            <a:solidFill>
                              <a:schemeClr val="bg1"/>
                            </a:solidFill>
                            <a:latin typeface="Cambria Math"/>
                          </a:rPr>
                          <m:t>, </m:t>
                        </m:r>
                        <m:r>
                          <a:rPr lang="en-US" b="0" i="1" smtClean="0">
                            <a:solidFill>
                              <a:schemeClr val="bg1"/>
                            </a:solidFill>
                            <a:latin typeface="Cambria Math"/>
                          </a:rPr>
                          <m:t>𝑌</m:t>
                        </m:r>
                        <m:r>
                          <a:rPr lang="en-US" b="0" i="1" smtClean="0">
                            <a:solidFill>
                              <a:schemeClr val="bg1"/>
                            </a:solidFill>
                            <a:latin typeface="Cambria Math"/>
                          </a:rPr>
                          <m:t>,</m:t>
                        </m:r>
                        <m:sSubSup>
                          <m:sSubSupPr>
                            <m:ctrlPr>
                              <a:rPr lang="en-US" b="0" i="1" smtClean="0">
                                <a:solidFill>
                                  <a:schemeClr val="bg1"/>
                                </a:solidFill>
                                <a:latin typeface="Cambria Math"/>
                              </a:rPr>
                            </m:ctrlPr>
                          </m:sSubSupPr>
                          <m:e>
                            <m:r>
                              <a:rPr lang="en-US" b="0" i="1" smtClean="0">
                                <a:solidFill>
                                  <a:schemeClr val="bg1"/>
                                </a:solidFill>
                                <a:latin typeface="Cambria Math"/>
                              </a:rPr>
                              <m:t>𝑋</m:t>
                            </m:r>
                          </m:e>
                          <m:sub>
                            <m:r>
                              <a:rPr lang="en-US" b="0" i="1" smtClean="0">
                                <a:solidFill>
                                  <a:schemeClr val="bg1"/>
                                </a:solidFill>
                                <a:latin typeface="Cambria Math"/>
                              </a:rPr>
                              <m:t>𝑖</m:t>
                            </m:r>
                          </m:sub>
                          <m:sup>
                            <m:r>
                              <a:rPr lang="en-US" b="0" i="1" smtClean="0">
                                <a:solidFill>
                                  <a:schemeClr val="bg1"/>
                                </a:solidFill>
                                <a:latin typeface="Cambria Math"/>
                              </a:rPr>
                              <m:t>′</m:t>
                            </m:r>
                          </m:sup>
                        </m:sSubSup>
                        <m:r>
                          <a:rPr lang="en-US" b="0" i="1" smtClean="0">
                            <a:solidFill>
                              <a:schemeClr val="bg1"/>
                            </a:solidFill>
                            <a:latin typeface="Cambria Math"/>
                          </a:rPr>
                          <m:t>,</m:t>
                        </m:r>
                        <m:sSup>
                          <m:sSupPr>
                            <m:ctrlPr>
                              <a:rPr lang="en-US" b="0" i="1" smtClean="0">
                                <a:solidFill>
                                  <a:schemeClr val="bg1"/>
                                </a:solidFill>
                                <a:latin typeface="Cambria Math"/>
                              </a:rPr>
                            </m:ctrlPr>
                          </m:sSupPr>
                          <m:e>
                            <m:r>
                              <a:rPr lang="en-US" b="0" i="1" smtClean="0">
                                <a:solidFill>
                                  <a:schemeClr val="bg1"/>
                                </a:solidFill>
                                <a:latin typeface="Cambria Math"/>
                              </a:rPr>
                              <m:t>𝑌</m:t>
                            </m:r>
                          </m:e>
                          <m:sup>
                            <m:r>
                              <a:rPr lang="en-US" b="0" i="1" smtClean="0">
                                <a:solidFill>
                                  <a:schemeClr val="bg1"/>
                                </a:solidFill>
                                <a:latin typeface="Cambria Math"/>
                              </a:rPr>
                              <m:t>′</m:t>
                            </m:r>
                          </m:sup>
                        </m:sSup>
                      </m:e>
                    </m:d>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𝑅</m:t>
                        </m:r>
                      </m:e>
                      <m:sub>
                        <m:r>
                          <a:rPr lang="en-US" b="0" i="1" smtClean="0">
                            <a:solidFill>
                              <a:schemeClr val="bg1"/>
                            </a:solidFill>
                            <a:latin typeface="Cambria Math"/>
                          </a:rPr>
                          <m:t>𝑖</m:t>
                        </m:r>
                      </m:sub>
                    </m:sSub>
                    <m:d>
                      <m:dPr>
                        <m:ctrlPr>
                          <a:rPr lang="en-US" b="0" i="1" smtClean="0">
                            <a:solidFill>
                              <a:schemeClr val="bg1"/>
                            </a:solidFill>
                            <a:latin typeface="Cambria Math"/>
                          </a:rPr>
                        </m:ctrlPr>
                      </m:dPr>
                      <m:e>
                        <m:sSubSup>
                          <m:sSubSupPr>
                            <m:ctrlPr>
                              <a:rPr lang="en-US" b="0" i="1" smtClean="0">
                                <a:solidFill>
                                  <a:schemeClr val="bg1"/>
                                </a:solidFill>
                                <a:latin typeface="Cambria Math"/>
                              </a:rPr>
                            </m:ctrlPr>
                          </m:sSubSupPr>
                          <m:e>
                            <m:r>
                              <a:rPr lang="en-US" b="0" i="1" smtClean="0">
                                <a:solidFill>
                                  <a:schemeClr val="bg1"/>
                                </a:solidFill>
                                <a:latin typeface="Cambria Math"/>
                              </a:rPr>
                              <m:t>𝑋</m:t>
                            </m:r>
                          </m:e>
                          <m:sub>
                            <m:r>
                              <a:rPr lang="en-US" b="0" i="1" smtClean="0">
                                <a:solidFill>
                                  <a:schemeClr val="bg1"/>
                                </a:solidFill>
                                <a:latin typeface="Cambria Math"/>
                              </a:rPr>
                              <m:t>𝑖</m:t>
                            </m:r>
                          </m:sub>
                          <m:sup>
                            <m:r>
                              <a:rPr lang="en-US" b="0" i="1" smtClean="0">
                                <a:solidFill>
                                  <a:schemeClr val="bg1"/>
                                </a:solidFill>
                                <a:latin typeface="Cambria Math"/>
                              </a:rPr>
                              <m:t>′</m:t>
                            </m:r>
                          </m:sup>
                        </m:sSubSup>
                        <m:r>
                          <a:rPr lang="en-US" b="0" i="1" smtClean="0">
                            <a:solidFill>
                              <a:schemeClr val="bg1"/>
                            </a:solidFill>
                            <a:latin typeface="Cambria Math"/>
                          </a:rPr>
                          <m:t>,</m:t>
                        </m:r>
                        <m:sSup>
                          <m:sSupPr>
                            <m:ctrlPr>
                              <a:rPr lang="en-US" b="0" i="1" smtClean="0">
                                <a:solidFill>
                                  <a:schemeClr val="bg1"/>
                                </a:solidFill>
                                <a:latin typeface="Cambria Math"/>
                              </a:rPr>
                            </m:ctrlPr>
                          </m:sSupPr>
                          <m:e>
                            <m:r>
                              <a:rPr lang="en-US" b="0" i="1" smtClean="0">
                                <a:solidFill>
                                  <a:schemeClr val="bg1"/>
                                </a:solidFill>
                                <a:latin typeface="Cambria Math"/>
                              </a:rPr>
                              <m:t>𝑌</m:t>
                            </m:r>
                          </m:e>
                          <m:sup>
                            <m:r>
                              <a:rPr lang="en-US" b="0" i="1" smtClean="0">
                                <a:solidFill>
                                  <a:schemeClr val="bg1"/>
                                </a:solidFill>
                                <a:latin typeface="Cambria Math"/>
                              </a:rPr>
                              <m:t>′</m:t>
                            </m:r>
                          </m:sup>
                        </m:sSup>
                      </m:e>
                    </m:d>
                  </m:oMath>
                </a14:m>
                <a:endParaRPr lang="en-US" b="0" dirty="0" smtClean="0">
                  <a:solidFill>
                    <a:schemeClr val="bg1"/>
                  </a:solidFill>
                </a:endParaRPr>
              </a:p>
              <a:p>
                <a:endParaRPr lang="en-US" b="0" i="1" dirty="0" smtClean="0">
                  <a:solidFill>
                    <a:schemeClr val="bg1"/>
                  </a:solidFill>
                  <a:latin typeface="Cambria Math"/>
                </a:endParaRPr>
              </a:p>
              <a:p>
                <a:r>
                  <a:rPr lang="en-US" b="0" dirty="0" smtClean="0">
                    <a:solidFill>
                      <a:schemeClr val="bg1"/>
                    </a:solidFill>
                  </a:rPr>
                  <a:t> </a:t>
                </a:r>
                <a14:m>
                  <m:oMath xmlns:m="http://schemas.openxmlformats.org/officeDocument/2006/math">
                    <m:r>
                      <a:rPr lang="en-US" b="0" i="1" smtClean="0">
                        <a:solidFill>
                          <a:schemeClr val="bg1"/>
                        </a:solidFill>
                        <a:latin typeface="Cambria Math"/>
                      </a:rPr>
                      <m:t> </m:t>
                    </m:r>
                    <m:sSub>
                      <m:sSubPr>
                        <m:ctrlPr>
                          <a:rPr lang="en-US" b="0" i="1" smtClean="0">
                            <a:solidFill>
                              <a:schemeClr val="bg1"/>
                            </a:solidFill>
                            <a:latin typeface="Cambria Math"/>
                          </a:rPr>
                        </m:ctrlPr>
                      </m:sSubPr>
                      <m:e>
                        <m:r>
                          <a:rPr lang="en-US" b="0" i="1" smtClean="0">
                            <a:solidFill>
                              <a:schemeClr val="bg1"/>
                            </a:solidFill>
                            <a:latin typeface="Cambria Math"/>
                          </a:rPr>
                          <m:t>𝑅</m:t>
                        </m:r>
                      </m:e>
                      <m:sub>
                        <m:r>
                          <a:rPr lang="en-US" b="0" i="1" smtClean="0">
                            <a:solidFill>
                              <a:schemeClr val="bg1"/>
                            </a:solidFill>
                            <a:latin typeface="Cambria Math"/>
                          </a:rPr>
                          <m:t>𝑖</m:t>
                        </m:r>
                      </m:sub>
                    </m:sSub>
                    <m:d>
                      <m:dPr>
                        <m:ctrlPr>
                          <a:rPr lang="en-US" b="0" i="1" smtClean="0">
                            <a:solidFill>
                              <a:schemeClr val="bg1"/>
                            </a:solidFill>
                            <a:latin typeface="Cambria Math"/>
                          </a:rPr>
                        </m:ctrlPr>
                      </m:dPr>
                      <m:e>
                        <m:sSub>
                          <m:sSubPr>
                            <m:ctrlPr>
                              <a:rPr lang="en-US" b="0" i="1" smtClean="0">
                                <a:solidFill>
                                  <a:schemeClr val="bg1"/>
                                </a:solidFill>
                                <a:latin typeface="Cambria Math"/>
                              </a:rPr>
                            </m:ctrlPr>
                          </m:sSubPr>
                          <m:e>
                            <m:r>
                              <a:rPr lang="en-US" b="0" i="1" smtClean="0">
                                <a:solidFill>
                                  <a:schemeClr val="bg1"/>
                                </a:solidFill>
                                <a:latin typeface="Cambria Math"/>
                              </a:rPr>
                              <m:t>𝑋</m:t>
                            </m:r>
                          </m:e>
                          <m:sub>
                            <m:r>
                              <a:rPr lang="en-US" b="0" i="1" smtClean="0">
                                <a:solidFill>
                                  <a:schemeClr val="bg1"/>
                                </a:solidFill>
                                <a:latin typeface="Cambria Math"/>
                              </a:rPr>
                              <m:t>𝑖</m:t>
                            </m:r>
                          </m:sub>
                        </m:sSub>
                        <m:r>
                          <a:rPr lang="en-US" b="0" i="1" smtClean="0">
                            <a:solidFill>
                              <a:schemeClr val="bg1"/>
                            </a:solidFill>
                            <a:latin typeface="Cambria Math"/>
                          </a:rPr>
                          <m:t>, </m:t>
                        </m:r>
                        <m:r>
                          <a:rPr lang="en-US" b="0" i="1" smtClean="0">
                            <a:solidFill>
                              <a:schemeClr val="bg1"/>
                            </a:solidFill>
                            <a:latin typeface="Cambria Math"/>
                          </a:rPr>
                          <m:t>𝑌</m:t>
                        </m:r>
                      </m:e>
                    </m:d>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𝐸</m:t>
                        </m:r>
                      </m:e>
                      <m:sub>
                        <m:r>
                          <a:rPr lang="en-US" b="0" i="1" smtClean="0">
                            <a:solidFill>
                              <a:schemeClr val="bg1"/>
                            </a:solidFill>
                            <a:latin typeface="Cambria Math"/>
                          </a:rPr>
                          <m:t>𝑖</m:t>
                        </m:r>
                      </m:sub>
                    </m:sSub>
                    <m:d>
                      <m:dPr>
                        <m:ctrlPr>
                          <a:rPr lang="en-US" b="0" i="1" smtClean="0">
                            <a:solidFill>
                              <a:schemeClr val="bg1"/>
                            </a:solidFill>
                            <a:latin typeface="Cambria Math"/>
                          </a:rPr>
                        </m:ctrlPr>
                      </m:dPr>
                      <m:e>
                        <m:r>
                          <a:rPr lang="en-US" b="0" i="1" smtClean="0">
                            <a:solidFill>
                              <a:schemeClr val="bg1"/>
                            </a:solidFill>
                            <a:latin typeface="Cambria Math"/>
                          </a:rPr>
                          <m:t>𝑌</m:t>
                        </m:r>
                        <m:r>
                          <a:rPr lang="en-US" b="0" i="1" smtClean="0">
                            <a:solidFill>
                              <a:schemeClr val="bg1"/>
                            </a:solidFill>
                            <a:latin typeface="Cambria Math"/>
                          </a:rPr>
                          <m:t>,</m:t>
                        </m:r>
                        <m:sSup>
                          <m:sSupPr>
                            <m:ctrlPr>
                              <a:rPr lang="en-US" b="0" i="1" smtClean="0">
                                <a:solidFill>
                                  <a:schemeClr val="bg1"/>
                                </a:solidFill>
                                <a:latin typeface="Cambria Math"/>
                              </a:rPr>
                            </m:ctrlPr>
                          </m:sSupPr>
                          <m:e>
                            <m:r>
                              <a:rPr lang="en-US" b="0" i="1" smtClean="0">
                                <a:solidFill>
                                  <a:schemeClr val="bg1"/>
                                </a:solidFill>
                                <a:latin typeface="Cambria Math"/>
                              </a:rPr>
                              <m:t>𝑌</m:t>
                            </m:r>
                          </m:e>
                          <m:sup>
                            <m:r>
                              <a:rPr lang="en-US" b="0" i="1" smtClean="0">
                                <a:solidFill>
                                  <a:schemeClr val="bg1"/>
                                </a:solidFill>
                                <a:latin typeface="Cambria Math"/>
                              </a:rPr>
                              <m:t>′</m:t>
                            </m:r>
                          </m:sup>
                        </m:sSup>
                      </m:e>
                    </m:d>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𝑅</m:t>
                        </m:r>
                      </m:e>
                      <m:sub>
                        <m:r>
                          <a:rPr lang="en-US" b="0" i="1" smtClean="0">
                            <a:solidFill>
                              <a:schemeClr val="bg1"/>
                            </a:solidFill>
                            <a:latin typeface="Cambria Math"/>
                          </a:rPr>
                          <m:t>𝑖</m:t>
                        </m:r>
                      </m:sub>
                    </m:sSub>
                    <m:d>
                      <m:dPr>
                        <m:ctrlPr>
                          <a:rPr lang="en-US" b="0" i="1" smtClean="0">
                            <a:solidFill>
                              <a:schemeClr val="bg1"/>
                            </a:solidFill>
                            <a:latin typeface="Cambria Math"/>
                          </a:rPr>
                        </m:ctrlPr>
                      </m:dPr>
                      <m:e>
                        <m:sSub>
                          <m:sSubPr>
                            <m:ctrlPr>
                              <a:rPr lang="en-US" b="0" i="1" smtClean="0">
                                <a:solidFill>
                                  <a:schemeClr val="bg1"/>
                                </a:solidFill>
                                <a:latin typeface="Cambria Math"/>
                              </a:rPr>
                            </m:ctrlPr>
                          </m:sSubPr>
                          <m:e>
                            <m:r>
                              <a:rPr lang="en-US" b="0" i="1" smtClean="0">
                                <a:solidFill>
                                  <a:schemeClr val="bg1"/>
                                </a:solidFill>
                                <a:latin typeface="Cambria Math"/>
                              </a:rPr>
                              <m:t>𝑋</m:t>
                            </m:r>
                          </m:e>
                          <m:sub>
                            <m:r>
                              <a:rPr lang="en-US" b="0" i="1" smtClean="0">
                                <a:solidFill>
                                  <a:schemeClr val="bg1"/>
                                </a:solidFill>
                                <a:latin typeface="Cambria Math"/>
                              </a:rPr>
                              <m:t>𝑖</m:t>
                            </m:r>
                          </m:sub>
                        </m:sSub>
                        <m:r>
                          <a:rPr lang="en-US" b="0" i="1" smtClean="0">
                            <a:solidFill>
                              <a:schemeClr val="bg1"/>
                            </a:solidFill>
                            <a:latin typeface="Cambria Math"/>
                          </a:rPr>
                          <m:t>, </m:t>
                        </m:r>
                        <m:sSup>
                          <m:sSupPr>
                            <m:ctrlPr>
                              <a:rPr lang="en-US" b="0" i="1" smtClean="0">
                                <a:solidFill>
                                  <a:schemeClr val="bg1"/>
                                </a:solidFill>
                                <a:latin typeface="Cambria Math"/>
                              </a:rPr>
                            </m:ctrlPr>
                          </m:sSupPr>
                          <m:e>
                            <m:r>
                              <a:rPr lang="en-US" b="0" i="1" smtClean="0">
                                <a:solidFill>
                                  <a:schemeClr val="bg1"/>
                                </a:solidFill>
                                <a:latin typeface="Cambria Math"/>
                              </a:rPr>
                              <m:t>𝑌</m:t>
                            </m:r>
                          </m:e>
                          <m:sup>
                            <m:r>
                              <a:rPr lang="en-US" b="0" i="1" smtClean="0">
                                <a:solidFill>
                                  <a:schemeClr val="bg1"/>
                                </a:solidFill>
                                <a:latin typeface="Cambria Math"/>
                              </a:rPr>
                              <m:t>′</m:t>
                            </m:r>
                          </m:sup>
                        </m:sSup>
                      </m:e>
                    </m:d>
                  </m:oMath>
                </a14:m>
                <a:endParaRPr lang="en-US" b="0" i="1" dirty="0" smtClean="0">
                  <a:solidFill>
                    <a:schemeClr val="bg1"/>
                  </a:solidFill>
                  <a:latin typeface="Cambria Math"/>
                </a:endParaRPr>
              </a:p>
              <a:p>
                <a:endParaRPr lang="en-US" dirty="0">
                  <a:solidFill>
                    <a:schemeClr val="bg1"/>
                  </a:solidFill>
                </a:endParaRPr>
              </a:p>
              <a:p>
                <a:r>
                  <a:rPr lang="en-US" dirty="0">
                    <a:solidFill>
                      <a:schemeClr val="bg1"/>
                    </a:solidFill>
                  </a:rPr>
                  <a:t>  </a:t>
                </a:r>
                <a14:m>
                  <m:oMath xmlns:m="http://schemas.openxmlformats.org/officeDocument/2006/math">
                    <m:sSub>
                      <m:sSubPr>
                        <m:ctrlPr>
                          <a:rPr lang="en-US" i="1">
                            <a:solidFill>
                              <a:schemeClr val="bg1"/>
                            </a:solidFill>
                            <a:latin typeface="Cambria Math"/>
                          </a:rPr>
                        </m:ctrlPr>
                      </m:sSubPr>
                      <m:e>
                        <m:r>
                          <a:rPr lang="en-US" i="1">
                            <a:solidFill>
                              <a:schemeClr val="bg1"/>
                            </a:solidFill>
                            <a:latin typeface="Cambria Math"/>
                          </a:rPr>
                          <m:t>𝑅</m:t>
                        </m:r>
                      </m:e>
                      <m:sub>
                        <m:r>
                          <a:rPr lang="en-US" i="1">
                            <a:solidFill>
                              <a:schemeClr val="bg1"/>
                            </a:solidFill>
                            <a:latin typeface="Cambria Math"/>
                          </a:rPr>
                          <m:t>𝑖</m:t>
                        </m:r>
                      </m:sub>
                    </m:sSub>
                    <m:d>
                      <m:dPr>
                        <m:ctrlPr>
                          <a:rPr lang="en-US" i="1">
                            <a:solidFill>
                              <a:schemeClr val="bg1"/>
                            </a:solidFill>
                            <a:latin typeface="Cambria Math"/>
                          </a:rPr>
                        </m:ctrlPr>
                      </m:dPr>
                      <m:e>
                        <m:sSub>
                          <m:sSubPr>
                            <m:ctrlPr>
                              <a:rPr lang="en-US" i="1">
                                <a:solidFill>
                                  <a:schemeClr val="bg1"/>
                                </a:solidFill>
                                <a:latin typeface="Cambria Math"/>
                              </a:rPr>
                            </m:ctrlPr>
                          </m:sSubPr>
                          <m:e>
                            <m:r>
                              <a:rPr lang="en-US" i="1">
                                <a:solidFill>
                                  <a:schemeClr val="bg1"/>
                                </a:solidFill>
                                <a:latin typeface="Cambria Math"/>
                              </a:rPr>
                              <m:t>𝑋</m:t>
                            </m:r>
                          </m:e>
                          <m:sub>
                            <m:r>
                              <a:rPr lang="en-US" i="1">
                                <a:solidFill>
                                  <a:schemeClr val="bg1"/>
                                </a:solidFill>
                                <a:latin typeface="Cambria Math"/>
                              </a:rPr>
                              <m:t>𝑖</m:t>
                            </m:r>
                          </m:sub>
                        </m:sSub>
                        <m:r>
                          <a:rPr lang="en-US" i="1">
                            <a:solidFill>
                              <a:schemeClr val="bg1"/>
                            </a:solidFill>
                            <a:latin typeface="Cambria Math"/>
                          </a:rPr>
                          <m:t>,</m:t>
                        </m:r>
                        <m:r>
                          <a:rPr lang="en-US" i="1">
                            <a:solidFill>
                              <a:schemeClr val="bg1"/>
                            </a:solidFill>
                            <a:latin typeface="Cambria Math"/>
                          </a:rPr>
                          <m:t>𝑌</m:t>
                        </m:r>
                      </m:e>
                    </m:d>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𝜌</m:t>
                        </m:r>
                      </m:e>
                      <m:sub>
                        <m:r>
                          <a:rPr lang="en-US" i="1">
                            <a:solidFill>
                              <a:schemeClr val="bg1"/>
                            </a:solidFill>
                            <a:latin typeface="Cambria Math"/>
                          </a:rPr>
                          <m:t>𝑖</m:t>
                        </m:r>
                      </m:sub>
                    </m:sSub>
                    <m:d>
                      <m:dPr>
                        <m:ctrlPr>
                          <a:rPr lang="en-US" i="1">
                            <a:solidFill>
                              <a:schemeClr val="bg1"/>
                            </a:solidFill>
                            <a:latin typeface="Cambria Math"/>
                          </a:rPr>
                        </m:ctrlPr>
                      </m:dPr>
                      <m:e>
                        <m:sSub>
                          <m:sSubPr>
                            <m:ctrlPr>
                              <a:rPr lang="en-US" i="1">
                                <a:solidFill>
                                  <a:schemeClr val="bg1"/>
                                </a:solidFill>
                                <a:latin typeface="Cambria Math"/>
                              </a:rPr>
                            </m:ctrlPr>
                          </m:sSubPr>
                          <m:e>
                            <m:r>
                              <a:rPr lang="en-US" i="1">
                                <a:solidFill>
                                  <a:schemeClr val="bg1"/>
                                </a:solidFill>
                                <a:latin typeface="Cambria Math"/>
                              </a:rPr>
                              <m:t>𝑋</m:t>
                            </m:r>
                          </m:e>
                          <m:sub>
                            <m:r>
                              <a:rPr lang="en-US" i="1">
                                <a:solidFill>
                                  <a:schemeClr val="bg1"/>
                                </a:solidFill>
                                <a:latin typeface="Cambria Math"/>
                              </a:rPr>
                              <m:t>𝑖</m:t>
                            </m:r>
                          </m:sub>
                        </m:sSub>
                        <m:r>
                          <a:rPr lang="en-US" i="1">
                            <a:solidFill>
                              <a:schemeClr val="bg1"/>
                            </a:solidFill>
                            <a:latin typeface="Cambria Math"/>
                          </a:rPr>
                          <m:t>, </m:t>
                        </m:r>
                        <m:r>
                          <a:rPr lang="en-US" i="1">
                            <a:solidFill>
                              <a:schemeClr val="bg1"/>
                            </a:solidFill>
                            <a:latin typeface="Cambria Math"/>
                          </a:rPr>
                          <m:t>𝑌</m:t>
                        </m:r>
                        <m:r>
                          <a:rPr lang="en-US" i="1">
                            <a:solidFill>
                              <a:schemeClr val="bg1"/>
                            </a:solidFill>
                            <a:latin typeface="Cambria Math"/>
                          </a:rPr>
                          <m:t>,</m:t>
                        </m:r>
                        <m:sSubSup>
                          <m:sSubSupPr>
                            <m:ctrlPr>
                              <a:rPr lang="en-US" i="1">
                                <a:solidFill>
                                  <a:schemeClr val="bg1"/>
                                </a:solidFill>
                                <a:latin typeface="Cambria Math"/>
                              </a:rPr>
                            </m:ctrlPr>
                          </m:sSubSupPr>
                          <m:e>
                            <m:r>
                              <a:rPr lang="en-US" i="1">
                                <a:solidFill>
                                  <a:schemeClr val="bg1"/>
                                </a:solidFill>
                                <a:latin typeface="Cambria Math"/>
                              </a:rPr>
                              <m:t>𝑋</m:t>
                            </m:r>
                          </m:e>
                          <m:sub>
                            <m:r>
                              <a:rPr lang="en-US" i="1">
                                <a:solidFill>
                                  <a:schemeClr val="bg1"/>
                                </a:solidFill>
                                <a:latin typeface="Cambria Math"/>
                              </a:rPr>
                              <m:t>𝑖</m:t>
                            </m:r>
                          </m:sub>
                          <m:sup>
                            <m:r>
                              <a:rPr lang="en-US" i="1">
                                <a:solidFill>
                                  <a:schemeClr val="bg1"/>
                                </a:solidFill>
                                <a:latin typeface="Cambria Math"/>
                              </a:rPr>
                              <m:t>′</m:t>
                            </m:r>
                          </m:sup>
                        </m:sSubSup>
                        <m:r>
                          <a:rPr lang="en-US" i="1">
                            <a:solidFill>
                              <a:schemeClr val="bg1"/>
                            </a:solidFill>
                            <a:latin typeface="Cambria Math"/>
                          </a:rPr>
                          <m:t>,</m:t>
                        </m:r>
                        <m:sSup>
                          <m:sSupPr>
                            <m:ctrlPr>
                              <a:rPr lang="en-US" i="1">
                                <a:solidFill>
                                  <a:schemeClr val="bg1"/>
                                </a:solidFill>
                                <a:latin typeface="Cambria Math"/>
                              </a:rPr>
                            </m:ctrlPr>
                          </m:sSupPr>
                          <m:e>
                            <m:r>
                              <a:rPr lang="en-US" i="1">
                                <a:solidFill>
                                  <a:schemeClr val="bg1"/>
                                </a:solidFill>
                                <a:latin typeface="Cambria Math"/>
                              </a:rPr>
                              <m:t>𝑌</m:t>
                            </m:r>
                          </m:e>
                          <m:sup>
                            <m:r>
                              <a:rPr lang="en-US" i="1">
                                <a:solidFill>
                                  <a:schemeClr val="bg1"/>
                                </a:solidFill>
                                <a:latin typeface="Cambria Math"/>
                              </a:rPr>
                              <m:t>′</m:t>
                            </m:r>
                          </m:sup>
                        </m:sSup>
                      </m:e>
                    </m:d>
                    <m:r>
                      <a:rPr lang="en-US" i="1">
                        <a:solidFill>
                          <a:schemeClr val="bg1"/>
                        </a:solidFill>
                        <a:latin typeface="Cambria Math"/>
                      </a:rPr>
                      <m:t>⇒</m:t>
                    </m:r>
                    <m:sSub>
                      <m:sSubPr>
                        <m:ctrlPr>
                          <a:rPr lang="en-US" i="1">
                            <a:solidFill>
                              <a:schemeClr val="bg1"/>
                            </a:solidFill>
                            <a:latin typeface="Cambria Math"/>
                          </a:rPr>
                        </m:ctrlPr>
                      </m:sSubPr>
                      <m:e>
                        <m:r>
                          <a:rPr lang="en-US" i="1">
                            <a:solidFill>
                              <a:schemeClr val="bg1"/>
                            </a:solidFill>
                            <a:latin typeface="Cambria Math"/>
                          </a:rPr>
                          <m:t>𝐸</m:t>
                        </m:r>
                      </m:e>
                      <m:sub>
                        <m:r>
                          <a:rPr lang="en-US" i="1">
                            <a:solidFill>
                              <a:schemeClr val="bg1"/>
                            </a:solidFill>
                            <a:latin typeface="Cambria Math"/>
                          </a:rPr>
                          <m:t>𝑗</m:t>
                        </m:r>
                      </m:sub>
                    </m:sSub>
                    <m:d>
                      <m:dPr>
                        <m:ctrlPr>
                          <a:rPr lang="en-US" i="1">
                            <a:solidFill>
                              <a:schemeClr val="bg1"/>
                            </a:solidFill>
                            <a:latin typeface="Cambria Math"/>
                          </a:rPr>
                        </m:ctrlPr>
                      </m:dPr>
                      <m:e>
                        <m:r>
                          <a:rPr lang="en-US" i="1">
                            <a:solidFill>
                              <a:schemeClr val="bg1"/>
                            </a:solidFill>
                            <a:latin typeface="Cambria Math"/>
                          </a:rPr>
                          <m:t>𝑌</m:t>
                        </m:r>
                        <m:r>
                          <a:rPr lang="en-US" i="1">
                            <a:solidFill>
                              <a:schemeClr val="bg1"/>
                            </a:solidFill>
                            <a:latin typeface="Cambria Math"/>
                          </a:rPr>
                          <m:t>,</m:t>
                        </m:r>
                        <m:sSup>
                          <m:sSupPr>
                            <m:ctrlPr>
                              <a:rPr lang="en-US" i="1">
                                <a:solidFill>
                                  <a:schemeClr val="bg1"/>
                                </a:solidFill>
                                <a:latin typeface="Cambria Math"/>
                              </a:rPr>
                            </m:ctrlPr>
                          </m:sSupPr>
                          <m:e>
                            <m:r>
                              <a:rPr lang="en-US" i="1">
                                <a:solidFill>
                                  <a:schemeClr val="bg1"/>
                                </a:solidFill>
                                <a:latin typeface="Cambria Math"/>
                              </a:rPr>
                              <m:t>𝑌</m:t>
                            </m:r>
                          </m:e>
                          <m:sup>
                            <m:r>
                              <a:rPr lang="en-US" i="1">
                                <a:solidFill>
                                  <a:schemeClr val="bg1"/>
                                </a:solidFill>
                                <a:latin typeface="Cambria Math"/>
                              </a:rPr>
                              <m:t>′</m:t>
                            </m:r>
                          </m:sup>
                        </m:sSup>
                      </m:e>
                    </m:d>
                    <m:r>
                      <a:rPr lang="en-US" i="1">
                        <a:solidFill>
                          <a:schemeClr val="bg1"/>
                        </a:solidFill>
                        <a:latin typeface="Cambria Math"/>
                      </a:rPr>
                      <m:t>   </m:t>
                    </m:r>
                    <m:r>
                      <a:rPr lang="en-US" i="1">
                        <a:solidFill>
                          <a:schemeClr val="bg1"/>
                        </a:solidFill>
                        <a:latin typeface="Cambria Math"/>
                      </a:rPr>
                      <m:t>𝑗</m:t>
                    </m:r>
                    <m:r>
                      <a:rPr lang="en-US" i="1">
                        <a:solidFill>
                          <a:schemeClr val="bg1"/>
                        </a:solidFill>
                        <a:latin typeface="Cambria Math"/>
                      </a:rPr>
                      <m:t>≠</m:t>
                    </m:r>
                    <m:r>
                      <a:rPr lang="en-US" i="1">
                        <a:solidFill>
                          <a:schemeClr val="bg1"/>
                        </a:solidFill>
                        <a:latin typeface="Cambria Math"/>
                      </a:rPr>
                      <m:t>𝑖</m:t>
                    </m:r>
                  </m:oMath>
                </a14:m>
                <a:endParaRPr lang="en-US" b="0" i="1" dirty="0" smtClean="0">
                  <a:solidFill>
                    <a:schemeClr val="bg1"/>
                  </a:solidFill>
                  <a:latin typeface="Cambria Math"/>
                </a:endParaRPr>
              </a:p>
              <a:p>
                <a:endParaRPr lang="en-US" b="0" i="1" dirty="0" smtClean="0">
                  <a:solidFill>
                    <a:schemeClr val="bg1"/>
                  </a:solidFill>
                  <a:latin typeface="Cambria Math"/>
                </a:endParaRPr>
              </a:p>
              <a:p>
                <a:r>
                  <a:rPr lang="en-US" b="0" dirty="0" smtClean="0">
                    <a:solidFill>
                      <a:schemeClr val="bg1"/>
                    </a:solidFill>
                  </a:rPr>
                  <a:t>  </a:t>
                </a:r>
                <a14:m>
                  <m:oMath xmlns:m="http://schemas.openxmlformats.org/officeDocument/2006/math">
                    <m:sSub>
                      <m:sSubPr>
                        <m:ctrlPr>
                          <a:rPr lang="en-US" b="0" i="1" smtClean="0">
                            <a:solidFill>
                              <a:schemeClr val="bg1"/>
                            </a:solidFill>
                            <a:latin typeface="Cambria Math"/>
                          </a:rPr>
                        </m:ctrlPr>
                      </m:sSubPr>
                      <m:e>
                        <m:r>
                          <a:rPr lang="en-US" b="0" i="1" smtClean="0">
                            <a:solidFill>
                              <a:schemeClr val="bg1"/>
                            </a:solidFill>
                            <a:latin typeface="Cambria Math"/>
                          </a:rPr>
                          <m:t>𝑅</m:t>
                        </m:r>
                      </m:e>
                      <m:sub>
                        <m:r>
                          <a:rPr lang="en-US" b="0" i="1" smtClean="0">
                            <a:solidFill>
                              <a:schemeClr val="bg1"/>
                            </a:solidFill>
                            <a:latin typeface="Cambria Math"/>
                          </a:rPr>
                          <m:t>1</m:t>
                        </m:r>
                      </m:sub>
                    </m:sSub>
                    <m:d>
                      <m:dPr>
                        <m:ctrlPr>
                          <a:rPr lang="en-US" b="0" i="1" smtClean="0">
                            <a:solidFill>
                              <a:schemeClr val="bg1"/>
                            </a:solidFill>
                            <a:latin typeface="Cambria Math"/>
                          </a:rPr>
                        </m:ctrlPr>
                      </m:dPr>
                      <m:e>
                        <m:sSub>
                          <m:sSubPr>
                            <m:ctrlPr>
                              <a:rPr lang="en-US" b="0" i="1" smtClean="0">
                                <a:solidFill>
                                  <a:schemeClr val="bg1"/>
                                </a:solidFill>
                                <a:latin typeface="Cambria Math"/>
                              </a:rPr>
                            </m:ctrlPr>
                          </m:sSubPr>
                          <m:e>
                            <m:r>
                              <a:rPr lang="en-US" b="0" i="1" smtClean="0">
                                <a:solidFill>
                                  <a:schemeClr val="bg1"/>
                                </a:solidFill>
                                <a:latin typeface="Cambria Math"/>
                              </a:rPr>
                              <m:t>𝑋</m:t>
                            </m:r>
                          </m:e>
                          <m:sub>
                            <m:r>
                              <a:rPr lang="en-US" b="0" i="1" smtClean="0">
                                <a:solidFill>
                                  <a:schemeClr val="bg1"/>
                                </a:solidFill>
                                <a:latin typeface="Cambria Math"/>
                              </a:rPr>
                              <m:t>1</m:t>
                            </m:r>
                          </m:sub>
                        </m:sSub>
                      </m:e>
                    </m:d>
                    <m:r>
                      <a:rPr lang="en-US" b="0" i="1" smtClean="0">
                        <a:solidFill>
                          <a:schemeClr val="bg1"/>
                        </a:solidFill>
                        <a:latin typeface="Cambria Math"/>
                      </a:rPr>
                      <m:t>∧…∧</m:t>
                    </m:r>
                    <m:sSub>
                      <m:sSubPr>
                        <m:ctrlPr>
                          <a:rPr lang="en-US" b="0" i="1" smtClean="0">
                            <a:solidFill>
                              <a:schemeClr val="bg1"/>
                            </a:solidFill>
                            <a:latin typeface="Cambria Math"/>
                          </a:rPr>
                        </m:ctrlPr>
                      </m:sSubPr>
                      <m:e>
                        <m:r>
                          <a:rPr lang="en-US" b="0" i="1" smtClean="0">
                            <a:solidFill>
                              <a:schemeClr val="bg1"/>
                            </a:solidFill>
                            <a:latin typeface="Cambria Math"/>
                          </a:rPr>
                          <m:t>𝑅</m:t>
                        </m:r>
                      </m:e>
                      <m:sub>
                        <m:r>
                          <a:rPr lang="en-US" b="0" i="1" smtClean="0">
                            <a:solidFill>
                              <a:schemeClr val="bg1"/>
                            </a:solidFill>
                            <a:latin typeface="Cambria Math"/>
                          </a:rPr>
                          <m:t>𝑁</m:t>
                        </m:r>
                      </m:sub>
                    </m:sSub>
                    <m:d>
                      <m:dPr>
                        <m:ctrlPr>
                          <a:rPr lang="en-US" b="0" i="1" smtClean="0">
                            <a:solidFill>
                              <a:schemeClr val="bg1"/>
                            </a:solidFill>
                            <a:latin typeface="Cambria Math"/>
                          </a:rPr>
                        </m:ctrlPr>
                      </m:dPr>
                      <m:e>
                        <m:sSub>
                          <m:sSubPr>
                            <m:ctrlPr>
                              <a:rPr lang="en-US" b="0" i="1" smtClean="0">
                                <a:solidFill>
                                  <a:schemeClr val="bg1"/>
                                </a:solidFill>
                                <a:latin typeface="Cambria Math"/>
                              </a:rPr>
                            </m:ctrlPr>
                          </m:sSubPr>
                          <m:e>
                            <m:r>
                              <a:rPr lang="en-US" b="0" i="1" smtClean="0">
                                <a:solidFill>
                                  <a:schemeClr val="bg1"/>
                                </a:solidFill>
                                <a:latin typeface="Cambria Math"/>
                              </a:rPr>
                              <m:t>𝑋</m:t>
                            </m:r>
                          </m:e>
                          <m:sub>
                            <m:r>
                              <a:rPr lang="en-US" b="0" i="1" smtClean="0">
                                <a:solidFill>
                                  <a:schemeClr val="bg1"/>
                                </a:solidFill>
                                <a:latin typeface="Cambria Math"/>
                              </a:rPr>
                              <m:t>𝑁</m:t>
                            </m:r>
                          </m:sub>
                        </m:sSub>
                      </m:e>
                    </m:d>
                    <m:r>
                      <a:rPr lang="en-US" b="0" i="1" smtClean="0">
                        <a:solidFill>
                          <a:schemeClr val="bg1"/>
                        </a:solidFill>
                        <a:latin typeface="Cambria Math"/>
                      </a:rPr>
                      <m:t>⇒</m:t>
                    </m:r>
                    <m:r>
                      <a:rPr lang="en-US" b="0" i="1" smtClean="0">
                        <a:solidFill>
                          <a:schemeClr val="bg1"/>
                        </a:solidFill>
                        <a:latin typeface="Cambria Math"/>
                      </a:rPr>
                      <m:t>𝑆𝑎𝑓𝑒</m:t>
                    </m:r>
                  </m:oMath>
                </a14:m>
                <a:endParaRPr lang="en-US" b="0" i="1" dirty="0" smtClean="0">
                  <a:solidFill>
                    <a:schemeClr val="bg1"/>
                  </a:solidFill>
                  <a:latin typeface="Cambria Math"/>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59532" y="4000241"/>
                <a:ext cx="4659481" cy="2607893"/>
              </a:xfrm>
              <a:prstGeom prst="rect">
                <a:avLst/>
              </a:prstGeom>
              <a:blipFill rotWithShape="1">
                <a:blip r:embed="rId3"/>
                <a:stretch>
                  <a:fillRect b="-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755576" y="3804793"/>
                <a:ext cx="300082" cy="369332"/>
              </a:xfrm>
              <a:prstGeom prst="rect">
                <a:avLst/>
              </a:prstGeom>
              <a:noFill/>
            </p:spPr>
            <p:txBody>
              <a:bodyPr wrap="none" rtlCol="0">
                <a:spAutoFit/>
              </a:bodyPr>
              <a:lstStyle/>
              <a:p>
                <a:r>
                  <a:rPr lang="en-US" b="0" dirty="0" smtClean="0">
                    <a:solidFill>
                      <a:schemeClr val="bg1"/>
                    </a:solidFill>
                  </a:rPr>
                  <a:t> </a:t>
                </a:r>
                <a14:m>
                  <m:oMath xmlns:m="http://schemas.openxmlformats.org/officeDocument/2006/math">
                    <m:r>
                      <a:rPr lang="en-US" b="0" i="0" smtClean="0">
                        <a:solidFill>
                          <a:schemeClr val="bg1"/>
                        </a:solidFill>
                        <a:latin typeface="Cambria Math"/>
                      </a:rPr>
                      <m:t> </m:t>
                    </m:r>
                  </m:oMath>
                </a14:m>
                <a:endParaRPr lang="en-US" b="0" i="1" dirty="0" smtClean="0">
                  <a:solidFill>
                    <a:schemeClr val="bg1"/>
                  </a:solidFill>
                  <a:latin typeface="Cambria Math"/>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55576" y="3804793"/>
                <a:ext cx="300082"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015080" y="1347784"/>
                <a:ext cx="5387629" cy="2585580"/>
              </a:xfrm>
              <a:prstGeom prst="rect">
                <a:avLst/>
              </a:prstGeom>
              <a:noFill/>
            </p:spPr>
            <p:txBody>
              <a:bodyPr wrap="none" rtlCol="0">
                <a:spAutoFit/>
              </a:bodyPr>
              <a:lstStyle/>
              <a:p>
                <a:r>
                  <a:rPr lang="en-US" b="0" dirty="0" smtClean="0">
                    <a:solidFill>
                      <a:schemeClr val="bg1"/>
                    </a:solidFill>
                  </a:rPr>
                  <a:t> </a:t>
                </a:r>
                <a14:m>
                  <m:oMath xmlns:m="http://schemas.openxmlformats.org/officeDocument/2006/math">
                    <m:r>
                      <a:rPr lang="en-US" b="0" i="0" smtClean="0">
                        <a:solidFill>
                          <a:schemeClr val="bg1"/>
                        </a:solidFill>
                        <a:latin typeface="Cambria Math"/>
                      </a:rPr>
                      <m:t> </m:t>
                    </m:r>
                    <m:r>
                      <a:rPr lang="en-US" b="0" i="1" smtClean="0">
                        <a:solidFill>
                          <a:schemeClr val="bg1"/>
                        </a:solidFill>
                        <a:latin typeface="Cambria Math"/>
                      </a:rPr>
                      <m:t>𝐼𝑛𝑖𝑡</m:t>
                    </m:r>
                    <m:r>
                      <a:rPr lang="en-US" b="0" i="1" smtClean="0">
                        <a:solidFill>
                          <a:schemeClr val="bg1"/>
                        </a:solidFill>
                        <a:latin typeface="Cambria Math"/>
                      </a:rPr>
                      <m:t> −</m:t>
                    </m:r>
                    <m:r>
                      <a:rPr lang="en-US" b="0" i="1" smtClean="0">
                        <a:solidFill>
                          <a:schemeClr val="bg1"/>
                        </a:solidFill>
                        <a:latin typeface="Cambria Math"/>
                      </a:rPr>
                      <m:t>𝐼𝑛𝑖𝑡𝑖𝑎𝑙</m:t>
                    </m:r>
                    <m:r>
                      <a:rPr lang="en-US" b="0" i="1" smtClean="0">
                        <a:solidFill>
                          <a:schemeClr val="bg1"/>
                        </a:solidFill>
                        <a:latin typeface="Cambria Math"/>
                      </a:rPr>
                      <m:t> </m:t>
                    </m:r>
                    <m:r>
                      <a:rPr lang="en-US" b="0" i="1" smtClean="0">
                        <a:solidFill>
                          <a:schemeClr val="bg1"/>
                        </a:solidFill>
                        <a:latin typeface="Cambria Math"/>
                      </a:rPr>
                      <m:t>𝑐𝑜𝑛𝑑𝑖𝑡𝑖𝑜𝑛</m:t>
                    </m:r>
                  </m:oMath>
                </a14:m>
                <a:endParaRPr lang="en-US" b="0" i="1" dirty="0" smtClean="0">
                  <a:solidFill>
                    <a:schemeClr val="bg1"/>
                  </a:solidFill>
                  <a:latin typeface="Cambria Math"/>
                </a:endParaRPr>
              </a:p>
              <a:p>
                <a:endParaRPr lang="en-US" i="1" dirty="0">
                  <a:solidFill>
                    <a:schemeClr val="bg1"/>
                  </a:solidFill>
                  <a:latin typeface="Cambria Math"/>
                </a:endParaRPr>
              </a:p>
              <a:p>
                <a:r>
                  <a:rPr lang="en-US" dirty="0">
                    <a:solidFill>
                      <a:schemeClr val="bg1"/>
                    </a:solidFill>
                  </a:rPr>
                  <a:t> </a:t>
                </a:r>
                <a14:m>
                  <m:oMath xmlns:m="http://schemas.openxmlformats.org/officeDocument/2006/math">
                    <m:r>
                      <a:rPr lang="en-US" i="1">
                        <a:solidFill>
                          <a:schemeClr val="bg1"/>
                        </a:solidFill>
                        <a:latin typeface="Cambria Math"/>
                      </a:rPr>
                      <m:t>𝑆𝑎𝑓𝑒</m:t>
                    </m:r>
                    <m:r>
                      <a:rPr lang="en-US" i="1">
                        <a:solidFill>
                          <a:schemeClr val="bg1"/>
                        </a:solidFill>
                        <a:latin typeface="Cambria Math"/>
                      </a:rPr>
                      <m:t> −</m:t>
                    </m:r>
                    <m:r>
                      <a:rPr lang="en-US" i="1">
                        <a:solidFill>
                          <a:schemeClr val="bg1"/>
                        </a:solidFill>
                        <a:latin typeface="Cambria Math"/>
                      </a:rPr>
                      <m:t>𝑆𝑎𝑓𝑒𝑡𝑦</m:t>
                    </m:r>
                    <m:r>
                      <a:rPr lang="en-US" i="1">
                        <a:solidFill>
                          <a:schemeClr val="bg1"/>
                        </a:solidFill>
                        <a:latin typeface="Cambria Math"/>
                      </a:rPr>
                      <m:t> </m:t>
                    </m:r>
                    <m:r>
                      <a:rPr lang="en-US" b="0" i="1" smtClean="0">
                        <a:solidFill>
                          <a:schemeClr val="bg1"/>
                        </a:solidFill>
                        <a:latin typeface="Cambria Math"/>
                      </a:rPr>
                      <m:t>𝑎𝑠𝑠𝑒𝑟𝑡𝑖𝑜𝑛</m:t>
                    </m:r>
                  </m:oMath>
                </a14:m>
                <a:endParaRPr lang="en-US" i="1" dirty="0">
                  <a:solidFill>
                    <a:schemeClr val="bg1"/>
                  </a:solidFill>
                  <a:latin typeface="Cambria Math"/>
                </a:endParaRPr>
              </a:p>
              <a:p>
                <a:endParaRPr lang="en-US" b="0" i="1" dirty="0" smtClean="0">
                  <a:solidFill>
                    <a:schemeClr val="bg1"/>
                  </a:solidFill>
                  <a:latin typeface="Cambria Math"/>
                </a:endParaRPr>
              </a:p>
              <a:p>
                <a:r>
                  <a:rPr lang="en-US" b="0" dirty="0" smtClean="0">
                    <a:solidFill>
                      <a:schemeClr val="bg1"/>
                    </a:solidFill>
                  </a:rPr>
                  <a:t> </a:t>
                </a:r>
                <a14:m>
                  <m:oMath xmlns:m="http://schemas.openxmlformats.org/officeDocument/2006/math">
                    <m:sSub>
                      <m:sSubPr>
                        <m:ctrlPr>
                          <a:rPr lang="en-US" i="1">
                            <a:solidFill>
                              <a:schemeClr val="bg1"/>
                            </a:solidFill>
                            <a:latin typeface="Cambria Math"/>
                          </a:rPr>
                        </m:ctrlPr>
                      </m:sSubPr>
                      <m:e>
                        <m:r>
                          <a:rPr lang="en-US" i="1">
                            <a:solidFill>
                              <a:schemeClr val="bg1"/>
                            </a:solidFill>
                            <a:latin typeface="Cambria Math"/>
                          </a:rPr>
                          <m:t>𝜌</m:t>
                        </m:r>
                      </m:e>
                      <m:sub>
                        <m:r>
                          <a:rPr lang="en-US" i="1">
                            <a:solidFill>
                              <a:schemeClr val="bg1"/>
                            </a:solidFill>
                            <a:latin typeface="Cambria Math"/>
                          </a:rPr>
                          <m:t>𝑖</m:t>
                        </m:r>
                      </m:sub>
                    </m:sSub>
                    <m:d>
                      <m:dPr>
                        <m:ctrlPr>
                          <a:rPr lang="en-US" i="1">
                            <a:solidFill>
                              <a:schemeClr val="bg1"/>
                            </a:solidFill>
                            <a:latin typeface="Cambria Math"/>
                          </a:rPr>
                        </m:ctrlPr>
                      </m:dPr>
                      <m:e>
                        <m:sSub>
                          <m:sSubPr>
                            <m:ctrlPr>
                              <a:rPr lang="en-US" i="1">
                                <a:solidFill>
                                  <a:schemeClr val="bg1"/>
                                </a:solidFill>
                                <a:latin typeface="Cambria Math"/>
                              </a:rPr>
                            </m:ctrlPr>
                          </m:sSubPr>
                          <m:e>
                            <m:r>
                              <a:rPr lang="en-US" i="1">
                                <a:solidFill>
                                  <a:schemeClr val="bg1"/>
                                </a:solidFill>
                                <a:latin typeface="Cambria Math"/>
                              </a:rPr>
                              <m:t>𝑋</m:t>
                            </m:r>
                          </m:e>
                          <m:sub>
                            <m:r>
                              <a:rPr lang="en-US" i="1">
                                <a:solidFill>
                                  <a:schemeClr val="bg1"/>
                                </a:solidFill>
                                <a:latin typeface="Cambria Math"/>
                              </a:rPr>
                              <m:t>𝑖</m:t>
                            </m:r>
                          </m:sub>
                        </m:sSub>
                        <m:r>
                          <a:rPr lang="en-US" i="1">
                            <a:solidFill>
                              <a:schemeClr val="bg1"/>
                            </a:solidFill>
                            <a:latin typeface="Cambria Math"/>
                          </a:rPr>
                          <m:t>, </m:t>
                        </m:r>
                        <m:r>
                          <a:rPr lang="en-US" i="1">
                            <a:solidFill>
                              <a:schemeClr val="bg1"/>
                            </a:solidFill>
                            <a:latin typeface="Cambria Math"/>
                          </a:rPr>
                          <m:t>𝑌</m:t>
                        </m:r>
                        <m:r>
                          <a:rPr lang="en-US" i="1">
                            <a:solidFill>
                              <a:schemeClr val="bg1"/>
                            </a:solidFill>
                            <a:latin typeface="Cambria Math"/>
                          </a:rPr>
                          <m:t>,</m:t>
                        </m:r>
                        <m:sSubSup>
                          <m:sSubSupPr>
                            <m:ctrlPr>
                              <a:rPr lang="en-US" i="1">
                                <a:solidFill>
                                  <a:schemeClr val="bg1"/>
                                </a:solidFill>
                                <a:latin typeface="Cambria Math"/>
                              </a:rPr>
                            </m:ctrlPr>
                          </m:sSubSupPr>
                          <m:e>
                            <m:r>
                              <a:rPr lang="en-US" i="1">
                                <a:solidFill>
                                  <a:schemeClr val="bg1"/>
                                </a:solidFill>
                                <a:latin typeface="Cambria Math"/>
                              </a:rPr>
                              <m:t>𝑋</m:t>
                            </m:r>
                          </m:e>
                          <m:sub>
                            <m:r>
                              <a:rPr lang="en-US" i="1">
                                <a:solidFill>
                                  <a:schemeClr val="bg1"/>
                                </a:solidFill>
                                <a:latin typeface="Cambria Math"/>
                              </a:rPr>
                              <m:t>𝑖</m:t>
                            </m:r>
                          </m:sub>
                          <m:sup>
                            <m:r>
                              <a:rPr lang="en-US" i="1">
                                <a:solidFill>
                                  <a:schemeClr val="bg1"/>
                                </a:solidFill>
                                <a:latin typeface="Cambria Math"/>
                              </a:rPr>
                              <m:t>′</m:t>
                            </m:r>
                          </m:sup>
                        </m:sSubSup>
                        <m:r>
                          <a:rPr lang="en-US" i="1">
                            <a:solidFill>
                              <a:schemeClr val="bg1"/>
                            </a:solidFill>
                            <a:latin typeface="Cambria Math"/>
                          </a:rPr>
                          <m:t>,</m:t>
                        </m:r>
                        <m:sSup>
                          <m:sSupPr>
                            <m:ctrlPr>
                              <a:rPr lang="en-US" i="1">
                                <a:solidFill>
                                  <a:schemeClr val="bg1"/>
                                </a:solidFill>
                                <a:latin typeface="Cambria Math"/>
                              </a:rPr>
                            </m:ctrlPr>
                          </m:sSupPr>
                          <m:e>
                            <m:r>
                              <a:rPr lang="en-US" i="1">
                                <a:solidFill>
                                  <a:schemeClr val="bg1"/>
                                </a:solidFill>
                                <a:latin typeface="Cambria Math"/>
                              </a:rPr>
                              <m:t>𝑌</m:t>
                            </m:r>
                          </m:e>
                          <m:sup>
                            <m:r>
                              <a:rPr lang="en-US" i="1">
                                <a:solidFill>
                                  <a:schemeClr val="bg1"/>
                                </a:solidFill>
                                <a:latin typeface="Cambria Math"/>
                              </a:rPr>
                              <m:t>′</m:t>
                            </m:r>
                          </m:sup>
                        </m:sSup>
                      </m:e>
                    </m:d>
                    <m:r>
                      <a:rPr lang="en-US" i="1">
                        <a:solidFill>
                          <a:schemeClr val="bg1"/>
                        </a:solidFill>
                        <a:latin typeface="Cambria Math"/>
                      </a:rPr>
                      <m:t> −</m:t>
                    </m:r>
                    <m:r>
                      <a:rPr lang="en-US" i="1">
                        <a:solidFill>
                          <a:schemeClr val="bg1"/>
                        </a:solidFill>
                        <a:latin typeface="Cambria Math"/>
                      </a:rPr>
                      <m:t>𝑇𝑟𝑎𝑛𝑠𝑖𝑡𝑖𝑜𝑛</m:t>
                    </m:r>
                    <m:r>
                      <a:rPr lang="en-US" i="1">
                        <a:solidFill>
                          <a:schemeClr val="bg1"/>
                        </a:solidFill>
                        <a:latin typeface="Cambria Math"/>
                      </a:rPr>
                      <m:t> </m:t>
                    </m:r>
                    <m:r>
                      <a:rPr lang="en-US" i="1">
                        <a:solidFill>
                          <a:schemeClr val="bg1"/>
                        </a:solidFill>
                        <a:latin typeface="Cambria Math"/>
                      </a:rPr>
                      <m:t>𝑟𝑒𝑙𝑎𝑡𝑖𝑜𝑛</m:t>
                    </m:r>
                    <m:r>
                      <a:rPr lang="en-US" i="1">
                        <a:solidFill>
                          <a:schemeClr val="bg1"/>
                        </a:solidFill>
                        <a:latin typeface="Cambria Math"/>
                      </a:rPr>
                      <m:t> </m:t>
                    </m:r>
                    <m:r>
                      <a:rPr lang="en-US" i="1">
                        <a:solidFill>
                          <a:schemeClr val="bg1"/>
                        </a:solidFill>
                        <a:latin typeface="Cambria Math"/>
                      </a:rPr>
                      <m:t>𝑜𝑓</m:t>
                    </m:r>
                    <m:r>
                      <a:rPr lang="en-US" i="1">
                        <a:solidFill>
                          <a:schemeClr val="bg1"/>
                        </a:solidFill>
                        <a:latin typeface="Cambria Math"/>
                      </a:rPr>
                      <m:t> </m:t>
                    </m:r>
                    <m:r>
                      <a:rPr lang="en-US" i="1">
                        <a:solidFill>
                          <a:schemeClr val="bg1"/>
                        </a:solidFill>
                        <a:latin typeface="Cambria Math"/>
                      </a:rPr>
                      <m:t>𝑝𝑟𝑜𝑐𝑒𝑠𝑠</m:t>
                    </m:r>
                    <m:r>
                      <a:rPr lang="en-US" i="1">
                        <a:solidFill>
                          <a:schemeClr val="bg1"/>
                        </a:solidFill>
                        <a:latin typeface="Cambria Math"/>
                      </a:rPr>
                      <m:t> </m:t>
                    </m:r>
                    <m:r>
                      <a:rPr lang="en-US" i="1">
                        <a:solidFill>
                          <a:schemeClr val="bg1"/>
                        </a:solidFill>
                        <a:latin typeface="Cambria Math"/>
                      </a:rPr>
                      <m:t>𝑖</m:t>
                    </m:r>
                    <m:r>
                      <a:rPr lang="en-US" i="1">
                        <a:solidFill>
                          <a:schemeClr val="bg1"/>
                        </a:solidFill>
                        <a:latin typeface="Cambria Math"/>
                      </a:rPr>
                      <m:t> </m:t>
                    </m:r>
                  </m:oMath>
                </a14:m>
                <a:endParaRPr lang="en-US" dirty="0">
                  <a:solidFill>
                    <a:schemeClr val="bg1"/>
                  </a:solidFill>
                </a:endParaRPr>
              </a:p>
              <a:p>
                <a:endParaRPr lang="en-US" b="0" dirty="0" smtClean="0">
                  <a:solidFill>
                    <a:schemeClr val="bg1"/>
                  </a:solidFill>
                </a:endParaRPr>
              </a:p>
              <a:p>
                <a:r>
                  <a:rPr lang="en-US" dirty="0">
                    <a:solidFill>
                      <a:schemeClr val="bg1"/>
                    </a:solidFill>
                  </a:rPr>
                  <a:t> </a:t>
                </a:r>
                <a14:m>
                  <m:oMath xmlns:m="http://schemas.openxmlformats.org/officeDocument/2006/math">
                    <m:sSub>
                      <m:sSubPr>
                        <m:ctrlPr>
                          <a:rPr lang="en-US" b="0" i="1" smtClean="0">
                            <a:solidFill>
                              <a:schemeClr val="bg1"/>
                            </a:solidFill>
                            <a:latin typeface="Cambria Math"/>
                          </a:rPr>
                        </m:ctrlPr>
                      </m:sSubPr>
                      <m:e>
                        <m:r>
                          <a:rPr lang="en-US" b="0" i="1" smtClean="0">
                            <a:solidFill>
                              <a:schemeClr val="bg1"/>
                            </a:solidFill>
                            <a:latin typeface="Cambria Math"/>
                          </a:rPr>
                          <m:t> </m:t>
                        </m:r>
                        <m:r>
                          <a:rPr lang="en-US" b="0" i="1" smtClean="0">
                            <a:solidFill>
                              <a:schemeClr val="bg1"/>
                            </a:solidFill>
                            <a:latin typeface="Cambria Math"/>
                          </a:rPr>
                          <m:t>𝑅</m:t>
                        </m:r>
                      </m:e>
                      <m:sub>
                        <m:r>
                          <a:rPr lang="en-US" b="0" i="1" smtClean="0">
                            <a:solidFill>
                              <a:schemeClr val="bg1"/>
                            </a:solidFill>
                            <a:latin typeface="Cambria Math"/>
                          </a:rPr>
                          <m:t>𝑖</m:t>
                        </m:r>
                      </m:sub>
                    </m:sSub>
                    <m:d>
                      <m:dPr>
                        <m:ctrlPr>
                          <a:rPr lang="en-US" b="0" i="1" smtClean="0">
                            <a:solidFill>
                              <a:schemeClr val="bg1"/>
                            </a:solidFill>
                            <a:latin typeface="Cambria Math"/>
                          </a:rPr>
                        </m:ctrlPr>
                      </m:dPr>
                      <m:e>
                        <m:sSub>
                          <m:sSubPr>
                            <m:ctrlPr>
                              <a:rPr lang="en-US" b="0" i="1" smtClean="0">
                                <a:solidFill>
                                  <a:schemeClr val="bg1"/>
                                </a:solidFill>
                                <a:latin typeface="Cambria Math"/>
                              </a:rPr>
                            </m:ctrlPr>
                          </m:sSubPr>
                          <m:e>
                            <m:r>
                              <a:rPr lang="en-US" b="0" i="1" smtClean="0">
                                <a:solidFill>
                                  <a:schemeClr val="bg1"/>
                                </a:solidFill>
                                <a:latin typeface="Cambria Math"/>
                              </a:rPr>
                              <m:t>𝑋</m:t>
                            </m:r>
                          </m:e>
                          <m:sub>
                            <m:r>
                              <a:rPr lang="en-US" b="0" i="1" smtClean="0">
                                <a:solidFill>
                                  <a:schemeClr val="bg1"/>
                                </a:solidFill>
                                <a:latin typeface="Cambria Math"/>
                              </a:rPr>
                              <m:t>𝑖</m:t>
                            </m:r>
                          </m:sub>
                        </m:sSub>
                        <m:r>
                          <a:rPr lang="en-US" b="0" i="1" smtClean="0">
                            <a:solidFill>
                              <a:schemeClr val="bg1"/>
                            </a:solidFill>
                            <a:latin typeface="Cambria Math"/>
                          </a:rPr>
                          <m:t>, </m:t>
                        </m:r>
                        <m:r>
                          <a:rPr lang="en-US" b="0" i="1" smtClean="0">
                            <a:solidFill>
                              <a:schemeClr val="bg1"/>
                            </a:solidFill>
                            <a:latin typeface="Cambria Math"/>
                          </a:rPr>
                          <m:t>𝑌</m:t>
                        </m:r>
                      </m:e>
                    </m:d>
                    <m:r>
                      <a:rPr lang="en-US" b="0" i="1" smtClean="0">
                        <a:solidFill>
                          <a:schemeClr val="bg1"/>
                        </a:solidFill>
                        <a:latin typeface="Cambria Math"/>
                      </a:rPr>
                      <m:t> −</m:t>
                    </m:r>
                    <m:r>
                      <a:rPr lang="en-US" b="0" i="1" smtClean="0">
                        <a:solidFill>
                          <a:schemeClr val="bg1"/>
                        </a:solidFill>
                        <a:latin typeface="Cambria Math"/>
                      </a:rPr>
                      <m:t>𝑆𝑢𝑚𝑚𝑎𝑟𝑦</m:t>
                    </m:r>
                    <m:r>
                      <a:rPr lang="en-US" b="0" i="1" smtClean="0">
                        <a:solidFill>
                          <a:schemeClr val="bg1"/>
                        </a:solidFill>
                        <a:latin typeface="Cambria Math"/>
                      </a:rPr>
                      <m:t> </m:t>
                    </m:r>
                    <m:r>
                      <a:rPr lang="en-US" b="0" i="1" smtClean="0">
                        <a:solidFill>
                          <a:schemeClr val="bg1"/>
                        </a:solidFill>
                        <a:latin typeface="Cambria Math"/>
                      </a:rPr>
                      <m:t>𝑜𝑓</m:t>
                    </m:r>
                    <m:r>
                      <a:rPr lang="en-US" b="0" i="1" smtClean="0">
                        <a:solidFill>
                          <a:schemeClr val="bg1"/>
                        </a:solidFill>
                        <a:latin typeface="Cambria Math"/>
                      </a:rPr>
                      <m:t> </m:t>
                    </m:r>
                    <m:r>
                      <a:rPr lang="en-US" b="0" i="1" smtClean="0">
                        <a:solidFill>
                          <a:schemeClr val="bg1"/>
                        </a:solidFill>
                        <a:latin typeface="Cambria Math"/>
                      </a:rPr>
                      <m:t>𝑝𝑟𝑜𝑐𝑒𝑠𝑠</m:t>
                    </m:r>
                    <m:r>
                      <a:rPr lang="en-US" b="0" i="1" smtClean="0">
                        <a:solidFill>
                          <a:schemeClr val="bg1"/>
                        </a:solidFill>
                        <a:latin typeface="Cambria Math"/>
                      </a:rPr>
                      <m:t> </m:t>
                    </m:r>
                    <m:r>
                      <a:rPr lang="en-US" b="0" i="1" smtClean="0">
                        <a:solidFill>
                          <a:schemeClr val="bg1"/>
                        </a:solidFill>
                        <a:latin typeface="Cambria Math"/>
                      </a:rPr>
                      <m:t>𝑖</m:t>
                    </m:r>
                    <m:r>
                      <a:rPr lang="en-US" b="0" i="1" smtClean="0">
                        <a:solidFill>
                          <a:schemeClr val="bg1"/>
                        </a:solidFill>
                        <a:latin typeface="Cambria Math"/>
                      </a:rPr>
                      <m:t>  </m:t>
                    </m:r>
                  </m:oMath>
                </a14:m>
                <a:endParaRPr lang="en-US" b="0" i="1" dirty="0" smtClean="0">
                  <a:solidFill>
                    <a:schemeClr val="bg1"/>
                  </a:solidFill>
                  <a:latin typeface="Cambria Math"/>
                </a:endParaRPr>
              </a:p>
              <a:p>
                <a:endParaRPr lang="en-US" b="0" i="1" dirty="0" smtClean="0">
                  <a:solidFill>
                    <a:schemeClr val="bg1"/>
                  </a:solidFill>
                  <a:latin typeface="Cambria Math"/>
                </a:endParaRPr>
              </a:p>
              <a:p>
                <a:r>
                  <a:rPr lang="en-US" b="0" dirty="0" smtClean="0">
                    <a:solidFill>
                      <a:schemeClr val="bg1"/>
                    </a:solidFill>
                  </a:rPr>
                  <a:t> </a:t>
                </a:r>
                <a14:m>
                  <m:oMath xmlns:m="http://schemas.openxmlformats.org/officeDocument/2006/math">
                    <m:sSub>
                      <m:sSubPr>
                        <m:ctrlPr>
                          <a:rPr lang="en-US" b="0" i="1" smtClean="0">
                            <a:solidFill>
                              <a:schemeClr val="bg1"/>
                            </a:solidFill>
                            <a:latin typeface="Cambria Math"/>
                          </a:rPr>
                        </m:ctrlPr>
                      </m:sSubPr>
                      <m:e>
                        <m:r>
                          <a:rPr lang="en-US" b="0" i="1" smtClean="0">
                            <a:solidFill>
                              <a:schemeClr val="bg1"/>
                            </a:solidFill>
                            <a:latin typeface="Cambria Math"/>
                          </a:rPr>
                          <m:t>𝐸</m:t>
                        </m:r>
                      </m:e>
                      <m:sub>
                        <m:r>
                          <a:rPr lang="en-US" b="0" i="1" smtClean="0">
                            <a:solidFill>
                              <a:schemeClr val="bg1"/>
                            </a:solidFill>
                            <a:latin typeface="Cambria Math"/>
                          </a:rPr>
                          <m:t>𝑖</m:t>
                        </m:r>
                      </m:sub>
                    </m:sSub>
                    <m:d>
                      <m:dPr>
                        <m:ctrlPr>
                          <a:rPr lang="en-US" b="0" i="1" smtClean="0">
                            <a:solidFill>
                              <a:schemeClr val="bg1"/>
                            </a:solidFill>
                            <a:latin typeface="Cambria Math"/>
                          </a:rPr>
                        </m:ctrlPr>
                      </m:dPr>
                      <m:e>
                        <m:r>
                          <a:rPr lang="en-US" b="0" i="1" smtClean="0">
                            <a:solidFill>
                              <a:schemeClr val="bg1"/>
                            </a:solidFill>
                            <a:latin typeface="Cambria Math"/>
                          </a:rPr>
                          <m:t>𝑌</m:t>
                        </m:r>
                        <m:r>
                          <a:rPr lang="en-US" b="0" i="1" smtClean="0">
                            <a:solidFill>
                              <a:schemeClr val="bg1"/>
                            </a:solidFill>
                            <a:latin typeface="Cambria Math"/>
                          </a:rPr>
                          <m:t>,</m:t>
                        </m:r>
                        <m:sSup>
                          <m:sSupPr>
                            <m:ctrlPr>
                              <a:rPr lang="en-US" b="0" i="1" smtClean="0">
                                <a:solidFill>
                                  <a:schemeClr val="bg1"/>
                                </a:solidFill>
                                <a:latin typeface="Cambria Math"/>
                              </a:rPr>
                            </m:ctrlPr>
                          </m:sSupPr>
                          <m:e>
                            <m:r>
                              <a:rPr lang="en-US" b="0" i="1" smtClean="0">
                                <a:solidFill>
                                  <a:schemeClr val="bg1"/>
                                </a:solidFill>
                                <a:latin typeface="Cambria Math"/>
                              </a:rPr>
                              <m:t>𝑌</m:t>
                            </m:r>
                          </m:e>
                          <m:sup>
                            <m:r>
                              <a:rPr lang="en-US" b="0" i="1" smtClean="0">
                                <a:solidFill>
                                  <a:schemeClr val="bg1"/>
                                </a:solidFill>
                                <a:latin typeface="Cambria Math"/>
                              </a:rPr>
                              <m:t>′</m:t>
                            </m:r>
                          </m:sup>
                        </m:sSup>
                      </m:e>
                    </m:d>
                    <m:r>
                      <a:rPr lang="en-US" b="0" i="1" smtClean="0">
                        <a:solidFill>
                          <a:schemeClr val="bg1"/>
                        </a:solidFill>
                        <a:latin typeface="Cambria Math"/>
                      </a:rPr>
                      <m:t> −</m:t>
                    </m:r>
                    <m:r>
                      <a:rPr lang="en-US" b="0" i="1" smtClean="0">
                        <a:solidFill>
                          <a:schemeClr val="bg1"/>
                        </a:solidFill>
                        <a:latin typeface="Cambria Math"/>
                      </a:rPr>
                      <m:t>𝑆𝑢𝑚𝑚𝑎𝑟𝑦</m:t>
                    </m:r>
                    <m:r>
                      <a:rPr lang="en-US" b="0" i="1" smtClean="0">
                        <a:solidFill>
                          <a:schemeClr val="bg1"/>
                        </a:solidFill>
                        <a:latin typeface="Cambria Math"/>
                      </a:rPr>
                      <m:t> </m:t>
                    </m:r>
                    <m:r>
                      <a:rPr lang="en-US" b="0" i="1" smtClean="0">
                        <a:solidFill>
                          <a:schemeClr val="bg1"/>
                        </a:solidFill>
                        <a:latin typeface="Cambria Math"/>
                      </a:rPr>
                      <m:t>𝑜𝑓</m:t>
                    </m:r>
                    <m:r>
                      <a:rPr lang="en-US" b="0" i="1" smtClean="0">
                        <a:solidFill>
                          <a:schemeClr val="bg1"/>
                        </a:solidFill>
                        <a:latin typeface="Cambria Math"/>
                      </a:rPr>
                      <m:t> </m:t>
                    </m:r>
                    <m:r>
                      <a:rPr lang="en-US" b="0" i="1" smtClean="0">
                        <a:solidFill>
                          <a:schemeClr val="bg1"/>
                        </a:solidFill>
                        <a:latin typeface="Cambria Math"/>
                      </a:rPr>
                      <m:t>𝑝𝑟𝑜𝑐𝑒𝑠𝑠</m:t>
                    </m:r>
                    <m:r>
                      <a:rPr lang="en-US" b="0" i="1" smtClean="0">
                        <a:solidFill>
                          <a:schemeClr val="bg1"/>
                        </a:solidFill>
                        <a:latin typeface="Cambria Math"/>
                      </a:rPr>
                      <m:t> </m:t>
                    </m:r>
                    <m:r>
                      <a:rPr lang="en-US" b="0" i="1" smtClean="0">
                        <a:solidFill>
                          <a:schemeClr val="bg1"/>
                        </a:solidFill>
                        <a:latin typeface="Cambria Math"/>
                      </a:rPr>
                      <m:t>𝑖</m:t>
                    </m:r>
                    <m:sPre>
                      <m:sPrePr>
                        <m:ctrlPr>
                          <a:rPr lang="en-US" b="0" i="1" smtClean="0">
                            <a:solidFill>
                              <a:schemeClr val="bg1"/>
                            </a:solidFill>
                            <a:latin typeface="Cambria Math"/>
                          </a:rPr>
                        </m:ctrlPr>
                      </m:sPrePr>
                      <m:sub/>
                      <m:sup>
                        <m:r>
                          <a:rPr lang="en-US" b="0" i="1" smtClean="0">
                            <a:solidFill>
                              <a:schemeClr val="bg1"/>
                            </a:solidFill>
                            <a:latin typeface="Cambria Math"/>
                          </a:rPr>
                          <m:t>′</m:t>
                        </m:r>
                      </m:sup>
                      <m:e>
                        <m:r>
                          <a:rPr lang="en-US" b="0" i="1" smtClean="0">
                            <a:solidFill>
                              <a:schemeClr val="bg1"/>
                            </a:solidFill>
                            <a:latin typeface="Cambria Math"/>
                          </a:rPr>
                          <m:t>𝑠</m:t>
                        </m:r>
                      </m:e>
                    </m:sPre>
                    <m:r>
                      <a:rPr lang="en-US" b="0" i="1" smtClean="0">
                        <a:solidFill>
                          <a:schemeClr val="bg1"/>
                        </a:solidFill>
                        <a:latin typeface="Cambria Math"/>
                      </a:rPr>
                      <m:t> </m:t>
                    </m:r>
                    <m:r>
                      <a:rPr lang="en-US" b="0" i="1" smtClean="0">
                        <a:solidFill>
                          <a:schemeClr val="bg1"/>
                        </a:solidFill>
                        <a:latin typeface="Cambria Math"/>
                      </a:rPr>
                      <m:t>𝑒𝑛𝑣𝑖𝑟𝑜𝑛𝑚𝑒𝑛𝑡</m:t>
                    </m:r>
                    <m:r>
                      <a:rPr lang="en-US" b="0" i="1" smtClean="0">
                        <a:solidFill>
                          <a:schemeClr val="bg1"/>
                        </a:solidFill>
                        <a:latin typeface="Cambria Math"/>
                      </a:rPr>
                      <m:t> </m:t>
                    </m:r>
                  </m:oMath>
                </a14:m>
                <a:endParaRPr lang="en-US" b="0" i="1" dirty="0" smtClean="0">
                  <a:solidFill>
                    <a:schemeClr val="bg1"/>
                  </a:solidFill>
                  <a:latin typeface="Cambria Math"/>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015080" y="1347784"/>
                <a:ext cx="5387629" cy="2585580"/>
              </a:xfrm>
              <a:prstGeom prst="rect">
                <a:avLst/>
              </a:prstGeom>
              <a:blipFill rotWithShape="1">
                <a:blip r:embed="rId5"/>
                <a:stretch>
                  <a:fillRect b="-1415"/>
                </a:stretch>
              </a:blipFill>
            </p:spPr>
            <p:txBody>
              <a:bodyPr/>
              <a:lstStyle/>
              <a:p>
                <a:r>
                  <a:rPr lang="en-US">
                    <a:noFill/>
                  </a:rPr>
                  <a:t> </a:t>
                </a:r>
              </a:p>
            </p:txBody>
          </p:sp>
        </mc:Fallback>
      </mc:AlternateContent>
      <p:sp>
        <p:nvSpPr>
          <p:cNvPr id="4" name="TextBox 3"/>
          <p:cNvSpPr txBox="1"/>
          <p:nvPr/>
        </p:nvSpPr>
        <p:spPr>
          <a:xfrm>
            <a:off x="5214744" y="4904000"/>
            <a:ext cx="3749744" cy="1477328"/>
          </a:xfrm>
          <a:prstGeom prst="rect">
            <a:avLst/>
          </a:prstGeom>
          <a:noFill/>
        </p:spPr>
        <p:txBody>
          <a:bodyPr wrap="none" rtlCol="0">
            <a:spAutoFit/>
          </a:bodyPr>
          <a:lstStyle/>
          <a:p>
            <a:r>
              <a:rPr lang="en-US" dirty="0" smtClean="0">
                <a:solidFill>
                  <a:schemeClr val="bg1"/>
                </a:solidFill>
              </a:rPr>
              <a:t>[</a:t>
            </a:r>
            <a:r>
              <a:rPr lang="en-US" b="1" dirty="0">
                <a:solidFill>
                  <a:schemeClr val="bg1"/>
                </a:solidFill>
              </a:rPr>
              <a:t>Predicate Abstraction and </a:t>
            </a:r>
            <a:endParaRPr lang="en-US" b="1" dirty="0" smtClean="0">
              <a:solidFill>
                <a:schemeClr val="bg1"/>
              </a:solidFill>
            </a:endParaRPr>
          </a:p>
          <a:p>
            <a:r>
              <a:rPr lang="en-US" b="1" dirty="0">
                <a:solidFill>
                  <a:schemeClr val="bg1"/>
                </a:solidFill>
              </a:rPr>
              <a:t> </a:t>
            </a:r>
            <a:r>
              <a:rPr lang="en-US" b="1" dirty="0" smtClean="0">
                <a:solidFill>
                  <a:schemeClr val="bg1"/>
                </a:solidFill>
              </a:rPr>
              <a:t>Refinement </a:t>
            </a:r>
            <a:r>
              <a:rPr lang="en-US" b="1" dirty="0">
                <a:solidFill>
                  <a:schemeClr val="bg1"/>
                </a:solidFill>
              </a:rPr>
              <a:t>for Verifying </a:t>
            </a:r>
            <a:endParaRPr lang="en-US" b="1" dirty="0" smtClean="0">
              <a:solidFill>
                <a:schemeClr val="bg1"/>
              </a:solidFill>
            </a:endParaRPr>
          </a:p>
          <a:p>
            <a:r>
              <a:rPr lang="en-US" b="1" dirty="0">
                <a:solidFill>
                  <a:schemeClr val="bg1"/>
                </a:solidFill>
              </a:rPr>
              <a:t> </a:t>
            </a:r>
            <a:r>
              <a:rPr lang="en-US" b="1" dirty="0" smtClean="0">
                <a:solidFill>
                  <a:schemeClr val="bg1"/>
                </a:solidFill>
              </a:rPr>
              <a:t>Multi-Threaded </a:t>
            </a:r>
            <a:r>
              <a:rPr lang="en-US" b="1" dirty="0">
                <a:solidFill>
                  <a:schemeClr val="bg1"/>
                </a:solidFill>
              </a:rPr>
              <a:t>Programs</a:t>
            </a:r>
            <a:r>
              <a:rPr lang="en-US" dirty="0">
                <a:solidFill>
                  <a:schemeClr val="bg1"/>
                </a:solidFill>
              </a:rPr>
              <a:t/>
            </a:r>
            <a:br>
              <a:rPr lang="en-US" dirty="0">
                <a:solidFill>
                  <a:schemeClr val="bg1"/>
                </a:solidFill>
              </a:rPr>
            </a:br>
            <a:r>
              <a:rPr lang="en-US" dirty="0" err="1">
                <a:solidFill>
                  <a:schemeClr val="bg1"/>
                </a:solidFill>
              </a:rPr>
              <a:t>Ashutosh</a:t>
            </a:r>
            <a:r>
              <a:rPr lang="en-US" dirty="0">
                <a:solidFill>
                  <a:schemeClr val="bg1"/>
                </a:solidFill>
              </a:rPr>
              <a:t> Gupta, </a:t>
            </a:r>
            <a:r>
              <a:rPr lang="en-US" dirty="0" err="1">
                <a:solidFill>
                  <a:schemeClr val="bg1"/>
                </a:solidFill>
              </a:rPr>
              <a:t>Corneliu</a:t>
            </a:r>
            <a:r>
              <a:rPr lang="en-US" dirty="0">
                <a:solidFill>
                  <a:schemeClr val="bg1"/>
                </a:solidFill>
              </a:rPr>
              <a:t> </a:t>
            </a:r>
            <a:r>
              <a:rPr lang="en-US" dirty="0" err="1" smtClean="0">
                <a:solidFill>
                  <a:schemeClr val="bg1"/>
                </a:solidFill>
              </a:rPr>
              <a:t>Popeea</a:t>
            </a:r>
            <a:r>
              <a:rPr lang="en-US" dirty="0" smtClean="0">
                <a:solidFill>
                  <a:schemeClr val="bg1"/>
                </a:solidFill>
              </a:rPr>
              <a:t>,</a:t>
            </a:r>
          </a:p>
          <a:p>
            <a:r>
              <a:rPr lang="en-US" dirty="0" err="1" smtClean="0">
                <a:solidFill>
                  <a:schemeClr val="bg1"/>
                </a:solidFill>
              </a:rPr>
              <a:t>Andrey</a:t>
            </a:r>
            <a:r>
              <a:rPr lang="en-US" dirty="0" smtClean="0">
                <a:solidFill>
                  <a:schemeClr val="bg1"/>
                </a:solidFill>
              </a:rPr>
              <a:t> </a:t>
            </a:r>
            <a:r>
              <a:rPr lang="en-US" dirty="0" err="1" smtClean="0">
                <a:solidFill>
                  <a:schemeClr val="bg1"/>
                </a:solidFill>
              </a:rPr>
              <a:t>Rybalchenko</a:t>
            </a:r>
            <a:r>
              <a:rPr lang="en-US" dirty="0" smtClean="0">
                <a:solidFill>
                  <a:schemeClr val="bg1"/>
                </a:solidFill>
              </a:rPr>
              <a:t>, POPL 2011]</a:t>
            </a:r>
          </a:p>
        </p:txBody>
      </p:sp>
    </p:spTree>
    <p:extLst>
      <p:ext uri="{BB962C8B-B14F-4D97-AF65-F5344CB8AC3E}">
        <p14:creationId xmlns:p14="http://schemas.microsoft.com/office/powerpoint/2010/main" val="26798131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4800" dirty="0"/>
              <a:t> </a:t>
            </a:r>
            <a:r>
              <a:rPr lang="en-US" sz="4800" dirty="0" smtClean="0"/>
              <a:t>                               </a:t>
            </a:r>
            <a:r>
              <a:rPr lang="en-US" sz="4800" dirty="0">
                <a:sym typeface="Symbol"/>
              </a:rPr>
              <a:t></a:t>
            </a:r>
            <a:r>
              <a:rPr lang="en-US" sz="4800" dirty="0" smtClean="0"/>
              <a:t> Horn Clauses</a:t>
            </a:r>
            <a:endParaRPr lang="en-US" sz="4800" dirty="0"/>
          </a:p>
        </p:txBody>
      </p:sp>
      <mc:AlternateContent xmlns:mc="http://schemas.openxmlformats.org/markup-compatibility/2006" xmlns:a14="http://schemas.microsoft.com/office/drawing/2010/main">
        <mc:Choice Requires="a14">
          <p:sp>
            <p:nvSpPr>
              <p:cNvPr id="7" name="TextBox 6"/>
              <p:cNvSpPr txBox="1"/>
              <p:nvPr/>
            </p:nvSpPr>
            <p:spPr>
              <a:xfrm>
                <a:off x="755576" y="3804793"/>
                <a:ext cx="300082" cy="369332"/>
              </a:xfrm>
              <a:prstGeom prst="rect">
                <a:avLst/>
              </a:prstGeom>
              <a:noFill/>
            </p:spPr>
            <p:txBody>
              <a:bodyPr wrap="none" rtlCol="0">
                <a:spAutoFit/>
              </a:bodyPr>
              <a:lstStyle/>
              <a:p>
                <a:r>
                  <a:rPr lang="en-US" b="0" dirty="0" smtClean="0">
                    <a:solidFill>
                      <a:schemeClr val="bg1"/>
                    </a:solidFill>
                  </a:rPr>
                  <a:t> </a:t>
                </a:r>
                <a14:m>
                  <m:oMath xmlns:m="http://schemas.openxmlformats.org/officeDocument/2006/math">
                    <m:r>
                      <a:rPr lang="en-US" b="0" i="0" smtClean="0">
                        <a:solidFill>
                          <a:schemeClr val="bg1"/>
                        </a:solidFill>
                        <a:latin typeface="Cambria Math"/>
                      </a:rPr>
                      <m:t> </m:t>
                    </m:r>
                  </m:oMath>
                </a14:m>
                <a:endParaRPr lang="en-US" b="0" i="1" dirty="0" smtClean="0">
                  <a:solidFill>
                    <a:schemeClr val="bg1"/>
                  </a:solidFill>
                  <a:latin typeface="Cambria Math"/>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755576" y="3804793"/>
                <a:ext cx="300082" cy="369332"/>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44524" y="2643299"/>
                <a:ext cx="9390519"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a:rPr>
                        <m:t>Γ</m:t>
                      </m:r>
                      <m:r>
                        <a:rPr lang="en-US" sz="2400" b="0" i="1" smtClean="0">
                          <a:solidFill>
                            <a:schemeClr val="bg1"/>
                          </a:solidFill>
                          <a:latin typeface="Cambria Math"/>
                        </a:rPr>
                        <m:t>⊢</m:t>
                      </m:r>
                      <m:d>
                        <m:dPr>
                          <m:begChr m:val="{"/>
                          <m:endChr m:val="|"/>
                          <m:ctrlPr>
                            <a:rPr lang="en-US" sz="2400" b="0" i="1" smtClean="0">
                              <a:solidFill>
                                <a:schemeClr val="bg1"/>
                              </a:solidFill>
                              <a:latin typeface="Cambria Math"/>
                            </a:rPr>
                          </m:ctrlPr>
                        </m:dPr>
                        <m:e>
                          <m:r>
                            <a:rPr lang="en-US" sz="2400" b="0" i="1" smtClean="0">
                              <a:solidFill>
                                <a:schemeClr val="bg1"/>
                              </a:solidFill>
                              <a:latin typeface="Cambria Math"/>
                            </a:rPr>
                            <m:t> </m:t>
                          </m:r>
                          <m:r>
                            <a:rPr lang="en-US" sz="2400" b="0" i="1" smtClean="0">
                              <a:solidFill>
                                <a:schemeClr val="bg1"/>
                              </a:solidFill>
                              <a:latin typeface="Cambria Math"/>
                            </a:rPr>
                            <m:t>𝑥</m:t>
                          </m:r>
                          <m:r>
                            <a:rPr lang="en-US" sz="2400" b="0" i="1" smtClean="0">
                              <a:solidFill>
                                <a:schemeClr val="bg1"/>
                              </a:solidFill>
                              <a:latin typeface="Cambria Math"/>
                            </a:rPr>
                            <m:t>:</m:t>
                          </m:r>
                          <m:r>
                            <a:rPr lang="en-US" sz="2400" b="0" i="1" smtClean="0">
                              <a:solidFill>
                                <a:schemeClr val="bg1"/>
                              </a:solidFill>
                              <a:latin typeface="Cambria Math"/>
                            </a:rPr>
                            <m:t>𝜏</m:t>
                          </m:r>
                          <m:r>
                            <a:rPr lang="en-US" sz="2400" b="0" i="1" smtClean="0">
                              <a:solidFill>
                                <a:schemeClr val="bg1"/>
                              </a:solidFill>
                              <a:latin typeface="Cambria Math"/>
                            </a:rPr>
                            <m:t> </m:t>
                          </m:r>
                        </m:e>
                      </m:d>
                      <m:r>
                        <a:rPr lang="en-US" sz="2400" b="0" i="1" smtClean="0">
                          <a:solidFill>
                            <a:schemeClr val="bg1"/>
                          </a:solidFill>
                          <a:latin typeface="Cambria Math"/>
                        </a:rPr>
                        <m:t>𝑃</m:t>
                      </m:r>
                      <m:r>
                        <a:rPr lang="en-US" sz="2400" b="0" i="1" smtClean="0">
                          <a:solidFill>
                            <a:schemeClr val="bg1"/>
                          </a:solidFill>
                          <a:latin typeface="Cambria Math"/>
                        </a:rPr>
                        <m:t>(</m:t>
                      </m:r>
                      <m:r>
                        <a:rPr lang="en-US" sz="2400" b="0" i="1" smtClean="0">
                          <a:solidFill>
                            <a:schemeClr val="bg1"/>
                          </a:solidFill>
                          <a:latin typeface="Cambria Math"/>
                        </a:rPr>
                        <m:t>𝑥</m:t>
                      </m:r>
                      <m:r>
                        <a:rPr lang="en-US" sz="2400" b="0" i="1" smtClean="0">
                          <a:solidFill>
                            <a:schemeClr val="bg1"/>
                          </a:solidFill>
                          <a:latin typeface="Cambria Math"/>
                        </a:rPr>
                        <m:t>)}→</m:t>
                      </m:r>
                      <m:d>
                        <m:dPr>
                          <m:begChr m:val="{"/>
                          <m:endChr m:val="|"/>
                          <m:ctrlPr>
                            <a:rPr lang="en-US" sz="2400" b="0" i="1" smtClean="0">
                              <a:solidFill>
                                <a:schemeClr val="bg1"/>
                              </a:solidFill>
                              <a:latin typeface="Cambria Math"/>
                            </a:rPr>
                          </m:ctrlPr>
                        </m:dPr>
                        <m:e>
                          <m:r>
                            <a:rPr lang="en-US" sz="2400" b="0" i="1" smtClean="0">
                              <a:solidFill>
                                <a:schemeClr val="bg1"/>
                              </a:solidFill>
                              <a:latin typeface="Cambria Math"/>
                            </a:rPr>
                            <m:t> </m:t>
                          </m:r>
                          <m:r>
                            <a:rPr lang="en-US" sz="2400" b="0" i="1" smtClean="0">
                              <a:solidFill>
                                <a:schemeClr val="bg1"/>
                              </a:solidFill>
                              <a:latin typeface="Cambria Math"/>
                            </a:rPr>
                            <m:t>𝑦</m:t>
                          </m:r>
                          <m:r>
                            <a:rPr lang="en-US" sz="2400" b="0" i="1" smtClean="0">
                              <a:solidFill>
                                <a:schemeClr val="bg1"/>
                              </a:solidFill>
                              <a:latin typeface="Cambria Math"/>
                            </a:rPr>
                            <m:t>:</m:t>
                          </m:r>
                          <m:r>
                            <a:rPr lang="en-US" sz="2400" b="0" i="1" smtClean="0">
                              <a:solidFill>
                                <a:schemeClr val="bg1"/>
                              </a:solidFill>
                              <a:latin typeface="Cambria Math"/>
                            </a:rPr>
                            <m:t>𝜎</m:t>
                          </m:r>
                          <m:r>
                            <a:rPr lang="en-US" sz="2400" b="0" i="1" smtClean="0">
                              <a:solidFill>
                                <a:schemeClr val="bg1"/>
                              </a:solidFill>
                              <a:latin typeface="Cambria Math"/>
                            </a:rPr>
                            <m:t> </m:t>
                          </m:r>
                        </m:e>
                      </m:d>
                      <m:r>
                        <a:rPr lang="en-US" sz="2400" b="0" i="1" smtClean="0">
                          <a:solidFill>
                            <a:schemeClr val="bg1"/>
                          </a:solidFill>
                          <a:latin typeface="Cambria Math"/>
                        </a:rPr>
                        <m:t> </m:t>
                      </m:r>
                      <m:r>
                        <a:rPr lang="en-US" sz="2400" b="0" i="1" smtClean="0">
                          <a:solidFill>
                            <a:schemeClr val="bg1"/>
                          </a:solidFill>
                          <a:latin typeface="Cambria Math"/>
                        </a:rPr>
                        <m:t>𝑄</m:t>
                      </m:r>
                      <m:r>
                        <a:rPr lang="en-US" sz="2400" b="0" i="1" smtClean="0">
                          <a:solidFill>
                            <a:schemeClr val="bg1"/>
                          </a:solidFill>
                          <a:latin typeface="Cambria Math"/>
                        </a:rPr>
                        <m:t>(</m:t>
                      </m:r>
                      <m:r>
                        <a:rPr lang="en-US" sz="2400" b="0" i="1" smtClean="0">
                          <a:solidFill>
                            <a:schemeClr val="bg1"/>
                          </a:solidFill>
                          <a:latin typeface="Cambria Math"/>
                        </a:rPr>
                        <m:t>𝑥</m:t>
                      </m:r>
                      <m:r>
                        <a:rPr lang="en-US" sz="2400" b="0" i="1" smtClean="0">
                          <a:solidFill>
                            <a:schemeClr val="bg1"/>
                          </a:solidFill>
                          <a:latin typeface="Cambria Math"/>
                        </a:rPr>
                        <m:t>,</m:t>
                      </m:r>
                      <m:r>
                        <a:rPr lang="en-US" sz="2400" b="0" i="1" smtClean="0">
                          <a:solidFill>
                            <a:schemeClr val="bg1"/>
                          </a:solidFill>
                          <a:latin typeface="Cambria Math"/>
                        </a:rPr>
                        <m:t>𝑦</m:t>
                      </m:r>
                      <m:r>
                        <a:rPr lang="en-US" sz="2400" b="0" i="1" smtClean="0">
                          <a:solidFill>
                            <a:schemeClr val="bg1"/>
                          </a:solidFill>
                          <a:latin typeface="Cambria Math"/>
                        </a:rPr>
                        <m:t>) }≺</m:t>
                      </m:r>
                      <m:d>
                        <m:dPr>
                          <m:begChr m:val="{"/>
                          <m:endChr m:val="|"/>
                          <m:ctrlPr>
                            <a:rPr lang="en-US" sz="2400" i="1">
                              <a:solidFill>
                                <a:schemeClr val="bg1"/>
                              </a:solidFill>
                              <a:latin typeface="Cambria Math"/>
                            </a:rPr>
                          </m:ctrlPr>
                        </m:dPr>
                        <m:e>
                          <m:r>
                            <a:rPr lang="en-US" sz="2400" i="1">
                              <a:solidFill>
                                <a:schemeClr val="bg1"/>
                              </a:solidFill>
                              <a:latin typeface="Cambria Math"/>
                            </a:rPr>
                            <m:t> </m:t>
                          </m:r>
                          <m:r>
                            <a:rPr lang="en-US" sz="2400" i="1">
                              <a:solidFill>
                                <a:schemeClr val="bg1"/>
                              </a:solidFill>
                              <a:latin typeface="Cambria Math"/>
                            </a:rPr>
                            <m:t>𝑥</m:t>
                          </m:r>
                          <m:r>
                            <a:rPr lang="en-US" sz="2400" i="1">
                              <a:solidFill>
                                <a:schemeClr val="bg1"/>
                              </a:solidFill>
                              <a:latin typeface="Cambria Math"/>
                            </a:rPr>
                            <m:t>:</m:t>
                          </m:r>
                          <m:r>
                            <a:rPr lang="en-US" sz="2400" i="1">
                              <a:solidFill>
                                <a:schemeClr val="bg1"/>
                              </a:solidFill>
                              <a:latin typeface="Cambria Math"/>
                            </a:rPr>
                            <m:t>𝜏</m:t>
                          </m:r>
                          <m:r>
                            <a:rPr lang="en-US" sz="2400" i="1">
                              <a:solidFill>
                                <a:schemeClr val="bg1"/>
                              </a:solidFill>
                              <a:latin typeface="Cambria Math"/>
                            </a:rPr>
                            <m:t> </m:t>
                          </m:r>
                        </m:e>
                      </m:d>
                      <m:r>
                        <a:rPr lang="en-US" sz="2400" i="1">
                          <a:solidFill>
                            <a:schemeClr val="bg1"/>
                          </a:solidFill>
                          <a:latin typeface="Cambria Math"/>
                        </a:rPr>
                        <m:t>𝑃</m:t>
                      </m:r>
                      <m:r>
                        <a:rPr lang="en-US" sz="2400" b="0" i="1" smtClean="0">
                          <a:solidFill>
                            <a:schemeClr val="bg1"/>
                          </a:solidFill>
                          <a:latin typeface="Cambria Math"/>
                        </a:rPr>
                        <m:t>′</m:t>
                      </m:r>
                      <m:r>
                        <a:rPr lang="en-US" sz="2400" i="1">
                          <a:solidFill>
                            <a:schemeClr val="bg1"/>
                          </a:solidFill>
                          <a:latin typeface="Cambria Math"/>
                        </a:rPr>
                        <m:t>(</m:t>
                      </m:r>
                      <m:r>
                        <a:rPr lang="en-US" sz="2400" i="1">
                          <a:solidFill>
                            <a:schemeClr val="bg1"/>
                          </a:solidFill>
                          <a:latin typeface="Cambria Math"/>
                        </a:rPr>
                        <m:t>𝑥</m:t>
                      </m:r>
                      <m:r>
                        <a:rPr lang="en-US" sz="2400" i="1">
                          <a:solidFill>
                            <a:schemeClr val="bg1"/>
                          </a:solidFill>
                          <a:latin typeface="Cambria Math"/>
                        </a:rPr>
                        <m:t>)}→</m:t>
                      </m:r>
                      <m:d>
                        <m:dPr>
                          <m:begChr m:val="{"/>
                          <m:endChr m:val="|"/>
                          <m:ctrlPr>
                            <a:rPr lang="en-US" sz="2400" i="1">
                              <a:solidFill>
                                <a:schemeClr val="bg1"/>
                              </a:solidFill>
                              <a:latin typeface="Cambria Math"/>
                            </a:rPr>
                          </m:ctrlPr>
                        </m:dPr>
                        <m:e>
                          <m:r>
                            <a:rPr lang="en-US" sz="2400" i="1">
                              <a:solidFill>
                                <a:schemeClr val="bg1"/>
                              </a:solidFill>
                              <a:latin typeface="Cambria Math"/>
                            </a:rPr>
                            <m:t> </m:t>
                          </m:r>
                          <m:r>
                            <a:rPr lang="en-US" sz="2400" i="1">
                              <a:solidFill>
                                <a:schemeClr val="bg1"/>
                              </a:solidFill>
                              <a:latin typeface="Cambria Math"/>
                            </a:rPr>
                            <m:t>𝑦</m:t>
                          </m:r>
                          <m:r>
                            <a:rPr lang="en-US" sz="2400" i="1">
                              <a:solidFill>
                                <a:schemeClr val="bg1"/>
                              </a:solidFill>
                              <a:latin typeface="Cambria Math"/>
                            </a:rPr>
                            <m:t>:</m:t>
                          </m:r>
                          <m:r>
                            <a:rPr lang="en-US" sz="2400" i="1">
                              <a:solidFill>
                                <a:schemeClr val="bg1"/>
                              </a:solidFill>
                              <a:latin typeface="Cambria Math"/>
                            </a:rPr>
                            <m:t>𝜎</m:t>
                          </m:r>
                          <m:r>
                            <a:rPr lang="en-US" sz="2400" i="1">
                              <a:solidFill>
                                <a:schemeClr val="bg1"/>
                              </a:solidFill>
                              <a:latin typeface="Cambria Math"/>
                            </a:rPr>
                            <m:t> </m:t>
                          </m:r>
                        </m:e>
                      </m:d>
                      <m:r>
                        <a:rPr lang="en-US" sz="2400" i="1">
                          <a:solidFill>
                            <a:schemeClr val="bg1"/>
                          </a:solidFill>
                          <a:latin typeface="Cambria Math"/>
                        </a:rPr>
                        <m:t> </m:t>
                      </m:r>
                      <m:r>
                        <a:rPr lang="en-US" sz="2400" i="1">
                          <a:solidFill>
                            <a:schemeClr val="bg1"/>
                          </a:solidFill>
                          <a:latin typeface="Cambria Math"/>
                        </a:rPr>
                        <m:t>𝑄</m:t>
                      </m:r>
                      <m:r>
                        <a:rPr lang="en-US" sz="2400" b="0" i="1" smtClean="0">
                          <a:solidFill>
                            <a:schemeClr val="bg1"/>
                          </a:solidFill>
                          <a:latin typeface="Cambria Math"/>
                        </a:rPr>
                        <m:t>′</m:t>
                      </m:r>
                      <m:r>
                        <a:rPr lang="en-US" sz="2400" i="1">
                          <a:solidFill>
                            <a:schemeClr val="bg1"/>
                          </a:solidFill>
                          <a:latin typeface="Cambria Math"/>
                        </a:rPr>
                        <m:t>(</m:t>
                      </m:r>
                      <m:r>
                        <a:rPr lang="en-US" sz="2400" i="1">
                          <a:solidFill>
                            <a:schemeClr val="bg1"/>
                          </a:solidFill>
                          <a:latin typeface="Cambria Math"/>
                        </a:rPr>
                        <m:t>𝑥</m:t>
                      </m:r>
                      <m:r>
                        <a:rPr lang="en-US" sz="2400" i="1">
                          <a:solidFill>
                            <a:schemeClr val="bg1"/>
                          </a:solidFill>
                          <a:latin typeface="Cambria Math"/>
                        </a:rPr>
                        <m:t>,</m:t>
                      </m:r>
                      <m:r>
                        <a:rPr lang="en-US" sz="2400" i="1">
                          <a:solidFill>
                            <a:schemeClr val="bg1"/>
                          </a:solidFill>
                          <a:latin typeface="Cambria Math"/>
                        </a:rPr>
                        <m:t>𝑦</m:t>
                      </m:r>
                      <m:r>
                        <a:rPr lang="en-US" sz="2400" i="1">
                          <a:solidFill>
                            <a:schemeClr val="bg1"/>
                          </a:solidFill>
                          <a:latin typeface="Cambria Math"/>
                        </a:rPr>
                        <m:t>) }</m:t>
                      </m:r>
                    </m:oMath>
                  </m:oMathPara>
                </a14:m>
                <a:endParaRPr lang="en-US" sz="2400" dirty="0" err="1" smtClean="0">
                  <a:solidFill>
                    <a:schemeClr val="bg1"/>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44524" y="2643299"/>
                <a:ext cx="9390519" cy="461665"/>
              </a:xfrm>
              <a:prstGeom prst="rect">
                <a:avLst/>
              </a:prstGeom>
              <a:blipFill rotWithShape="1">
                <a:blip r:embed="rId3"/>
                <a:stretch>
                  <a:fillRect b="-2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407751" y="4928971"/>
                <a:ext cx="4172361" cy="12003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solidFill>
                            <a:schemeClr val="bg1"/>
                          </a:solidFill>
                          <a:latin typeface="Cambria Math"/>
                        </a:rPr>
                        <m:t>Γ</m:t>
                      </m:r>
                      <m:r>
                        <a:rPr lang="en-US" sz="2400" b="0" i="1" smtClean="0">
                          <a:solidFill>
                            <a:schemeClr val="bg1"/>
                          </a:solidFill>
                          <a:latin typeface="Cambria Math"/>
                        </a:rPr>
                        <m:t>∧</m:t>
                      </m:r>
                      <m:sSup>
                        <m:sSupPr>
                          <m:ctrlPr>
                            <a:rPr lang="en-US" sz="2400" b="0" i="1" smtClean="0">
                              <a:solidFill>
                                <a:schemeClr val="bg1"/>
                              </a:solidFill>
                              <a:latin typeface="Cambria Math"/>
                            </a:rPr>
                          </m:ctrlPr>
                        </m:sSupPr>
                        <m:e>
                          <m:r>
                            <a:rPr lang="en-US" sz="2400" b="0" i="1" smtClean="0">
                              <a:solidFill>
                                <a:schemeClr val="bg1"/>
                              </a:solidFill>
                              <a:latin typeface="Cambria Math"/>
                            </a:rPr>
                            <m:t>𝑃</m:t>
                          </m:r>
                        </m:e>
                        <m:sup>
                          <m:r>
                            <a:rPr lang="en-US" sz="2400" b="0" i="1" smtClean="0">
                              <a:solidFill>
                                <a:schemeClr val="bg1"/>
                              </a:solidFill>
                              <a:latin typeface="Cambria Math"/>
                            </a:rPr>
                            <m:t>′</m:t>
                          </m:r>
                        </m:sup>
                      </m:sSup>
                      <m:d>
                        <m:dPr>
                          <m:ctrlPr>
                            <a:rPr lang="en-US" sz="2400" b="0" i="1" smtClean="0">
                              <a:solidFill>
                                <a:schemeClr val="bg1"/>
                              </a:solidFill>
                              <a:latin typeface="Cambria Math"/>
                            </a:rPr>
                          </m:ctrlPr>
                        </m:dPr>
                        <m:e>
                          <m:r>
                            <a:rPr lang="en-US" sz="2400" b="0" i="1" smtClean="0">
                              <a:solidFill>
                                <a:schemeClr val="bg1"/>
                              </a:solidFill>
                              <a:latin typeface="Cambria Math"/>
                            </a:rPr>
                            <m:t>𝑥</m:t>
                          </m:r>
                        </m:e>
                      </m:d>
                      <m:r>
                        <a:rPr lang="en-US" sz="2400" b="0" i="1" smtClean="0">
                          <a:solidFill>
                            <a:schemeClr val="bg1"/>
                          </a:solidFill>
                          <a:latin typeface="Cambria Math"/>
                        </a:rPr>
                        <m:t>⇒</m:t>
                      </m:r>
                      <m:r>
                        <a:rPr lang="en-US" sz="2400" b="0" i="1" smtClean="0">
                          <a:solidFill>
                            <a:schemeClr val="bg1"/>
                          </a:solidFill>
                          <a:latin typeface="Cambria Math"/>
                        </a:rPr>
                        <m:t>𝑃</m:t>
                      </m:r>
                      <m:d>
                        <m:dPr>
                          <m:ctrlPr>
                            <a:rPr lang="en-US" sz="2400" b="0" i="1" smtClean="0">
                              <a:solidFill>
                                <a:schemeClr val="bg1"/>
                              </a:solidFill>
                              <a:latin typeface="Cambria Math"/>
                            </a:rPr>
                          </m:ctrlPr>
                        </m:dPr>
                        <m:e>
                          <m:r>
                            <a:rPr lang="en-US" sz="2400" b="0" i="1" smtClean="0">
                              <a:solidFill>
                                <a:schemeClr val="bg1"/>
                              </a:solidFill>
                              <a:latin typeface="Cambria Math"/>
                            </a:rPr>
                            <m:t>𝑥</m:t>
                          </m:r>
                        </m:e>
                      </m:d>
                    </m:oMath>
                  </m:oMathPara>
                </a14:m>
                <a:endParaRPr lang="en-US" sz="2400" b="0" i="1" dirty="0" smtClean="0">
                  <a:solidFill>
                    <a:schemeClr val="bg1"/>
                  </a:solidFill>
                  <a:latin typeface="Cambria Math"/>
                </a:endParaRPr>
              </a:p>
              <a:p>
                <a:endParaRPr lang="en-US" sz="2400" b="0" i="1" dirty="0" smtClean="0">
                  <a:solidFill>
                    <a:schemeClr val="bg1"/>
                  </a:solidFill>
                  <a:latin typeface="Cambria Math"/>
                </a:endParaRPr>
              </a:p>
              <a:p>
                <a:r>
                  <a:rPr lang="en-US" sz="2400" b="0" dirty="0" smtClean="0">
                    <a:solidFill>
                      <a:schemeClr val="bg1"/>
                    </a:solidFill>
                  </a:rPr>
                  <a:t> </a:t>
                </a:r>
                <a14:m>
                  <m:oMath xmlns:m="http://schemas.openxmlformats.org/officeDocument/2006/math">
                    <m:r>
                      <m:rPr>
                        <m:sty m:val="p"/>
                      </m:rPr>
                      <a:rPr lang="en-US" sz="2400" b="0" i="0" smtClean="0">
                        <a:solidFill>
                          <a:schemeClr val="bg1"/>
                        </a:solidFill>
                        <a:latin typeface="Cambria Math"/>
                      </a:rPr>
                      <m:t>Γ</m:t>
                    </m:r>
                    <m:r>
                      <a:rPr lang="en-US" sz="2400" b="0" i="1" smtClean="0">
                        <a:solidFill>
                          <a:schemeClr val="bg1"/>
                        </a:solidFill>
                        <a:latin typeface="Cambria Math"/>
                      </a:rPr>
                      <m:t>∧</m:t>
                    </m:r>
                    <m:r>
                      <a:rPr lang="en-US" sz="2400" b="0" i="1" smtClean="0">
                        <a:solidFill>
                          <a:schemeClr val="bg1"/>
                        </a:solidFill>
                        <a:latin typeface="Cambria Math"/>
                      </a:rPr>
                      <m:t>𝑃</m:t>
                    </m:r>
                    <m:r>
                      <a:rPr lang="en-US" sz="2400" b="0" i="1" smtClean="0">
                        <a:solidFill>
                          <a:schemeClr val="bg1"/>
                        </a:solidFill>
                        <a:latin typeface="Cambria Math"/>
                      </a:rPr>
                      <m:t>′</m:t>
                    </m:r>
                    <m:d>
                      <m:dPr>
                        <m:ctrlPr>
                          <a:rPr lang="en-US" sz="2400" b="0" i="1" smtClean="0">
                            <a:solidFill>
                              <a:schemeClr val="bg1"/>
                            </a:solidFill>
                            <a:latin typeface="Cambria Math"/>
                          </a:rPr>
                        </m:ctrlPr>
                      </m:dPr>
                      <m:e>
                        <m:r>
                          <a:rPr lang="en-US" sz="2400" b="0" i="1" smtClean="0">
                            <a:solidFill>
                              <a:schemeClr val="bg1"/>
                            </a:solidFill>
                            <a:latin typeface="Cambria Math"/>
                          </a:rPr>
                          <m:t>𝑥</m:t>
                        </m:r>
                      </m:e>
                    </m:d>
                    <m:r>
                      <a:rPr lang="en-US" sz="2400" b="0" i="1" smtClean="0">
                        <a:solidFill>
                          <a:schemeClr val="bg1"/>
                        </a:solidFill>
                        <a:latin typeface="Cambria Math"/>
                      </a:rPr>
                      <m:t>∧</m:t>
                    </m:r>
                    <m:r>
                      <a:rPr lang="en-US" sz="2400" b="0" i="1" smtClean="0">
                        <a:solidFill>
                          <a:schemeClr val="bg1"/>
                        </a:solidFill>
                        <a:latin typeface="Cambria Math"/>
                      </a:rPr>
                      <m:t>𝑄</m:t>
                    </m:r>
                    <m:d>
                      <m:dPr>
                        <m:ctrlPr>
                          <a:rPr lang="en-US" sz="2400" b="0" i="1" smtClean="0">
                            <a:solidFill>
                              <a:schemeClr val="bg1"/>
                            </a:solidFill>
                            <a:latin typeface="Cambria Math"/>
                          </a:rPr>
                        </m:ctrlPr>
                      </m:dPr>
                      <m:e>
                        <m:r>
                          <a:rPr lang="en-US" sz="2400" b="0" i="1" smtClean="0">
                            <a:solidFill>
                              <a:schemeClr val="bg1"/>
                            </a:solidFill>
                            <a:latin typeface="Cambria Math"/>
                          </a:rPr>
                          <m:t>𝑥</m:t>
                        </m:r>
                        <m:r>
                          <a:rPr lang="en-US" sz="2400" b="0" i="1" smtClean="0">
                            <a:solidFill>
                              <a:schemeClr val="bg1"/>
                            </a:solidFill>
                            <a:latin typeface="Cambria Math"/>
                          </a:rPr>
                          <m:t>,</m:t>
                        </m:r>
                        <m:r>
                          <a:rPr lang="en-US" sz="2400" b="0" i="1" smtClean="0">
                            <a:solidFill>
                              <a:schemeClr val="bg1"/>
                            </a:solidFill>
                            <a:latin typeface="Cambria Math"/>
                          </a:rPr>
                          <m:t>𝑦</m:t>
                        </m:r>
                      </m:e>
                    </m:d>
                    <m:r>
                      <a:rPr lang="en-US" sz="2400" b="0" i="1" smtClean="0">
                        <a:solidFill>
                          <a:schemeClr val="bg1"/>
                        </a:solidFill>
                        <a:latin typeface="Cambria Math"/>
                      </a:rPr>
                      <m:t>⇒</m:t>
                    </m:r>
                    <m:sSup>
                      <m:sSupPr>
                        <m:ctrlPr>
                          <a:rPr lang="en-US" sz="2400" b="0" i="1" smtClean="0">
                            <a:solidFill>
                              <a:schemeClr val="bg1"/>
                            </a:solidFill>
                            <a:latin typeface="Cambria Math"/>
                          </a:rPr>
                        </m:ctrlPr>
                      </m:sSupPr>
                      <m:e>
                        <m:r>
                          <a:rPr lang="en-US" sz="2400" b="0" i="1" smtClean="0">
                            <a:solidFill>
                              <a:schemeClr val="bg1"/>
                            </a:solidFill>
                            <a:latin typeface="Cambria Math"/>
                          </a:rPr>
                          <m:t>𝑄</m:t>
                        </m:r>
                      </m:e>
                      <m:sup>
                        <m:r>
                          <a:rPr lang="en-US" sz="2400" b="0" i="1" smtClean="0">
                            <a:solidFill>
                              <a:schemeClr val="bg1"/>
                            </a:solidFill>
                            <a:latin typeface="Cambria Math"/>
                          </a:rPr>
                          <m:t>′</m:t>
                        </m:r>
                      </m:sup>
                    </m:sSup>
                    <m:d>
                      <m:dPr>
                        <m:ctrlPr>
                          <a:rPr lang="en-US" sz="2400" b="0" i="1" smtClean="0">
                            <a:solidFill>
                              <a:schemeClr val="bg1"/>
                            </a:solidFill>
                            <a:latin typeface="Cambria Math"/>
                          </a:rPr>
                        </m:ctrlPr>
                      </m:dPr>
                      <m:e>
                        <m:r>
                          <a:rPr lang="en-US" sz="2400" b="0" i="1" smtClean="0">
                            <a:solidFill>
                              <a:schemeClr val="bg1"/>
                            </a:solidFill>
                            <a:latin typeface="Cambria Math"/>
                          </a:rPr>
                          <m:t>𝑥</m:t>
                        </m:r>
                        <m:r>
                          <a:rPr lang="en-US" sz="2400" b="0" i="1" smtClean="0">
                            <a:solidFill>
                              <a:schemeClr val="bg1"/>
                            </a:solidFill>
                            <a:latin typeface="Cambria Math"/>
                          </a:rPr>
                          <m:t>,</m:t>
                        </m:r>
                        <m:r>
                          <a:rPr lang="en-US" sz="2400" b="0" i="1" smtClean="0">
                            <a:solidFill>
                              <a:schemeClr val="bg1"/>
                            </a:solidFill>
                            <a:latin typeface="Cambria Math"/>
                          </a:rPr>
                          <m:t>𝑦</m:t>
                        </m:r>
                      </m:e>
                    </m:d>
                  </m:oMath>
                </a14:m>
                <a:endParaRPr lang="en-US" sz="2400" dirty="0" err="1" smtClean="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407751" y="4928971"/>
                <a:ext cx="4172361" cy="1200329"/>
              </a:xfrm>
              <a:prstGeom prst="rect">
                <a:avLst/>
              </a:prstGeom>
              <a:blipFill rotWithShape="1">
                <a:blip r:embed="rId4"/>
                <a:stretch>
                  <a:fillRect b="-5612"/>
                </a:stretch>
              </a:blipFill>
            </p:spPr>
            <p:txBody>
              <a:bodyPr/>
              <a:lstStyle/>
              <a:p>
                <a:r>
                  <a:rPr lang="en-US">
                    <a:noFill/>
                  </a:rPr>
                  <a:t> </a:t>
                </a:r>
              </a:p>
            </p:txBody>
          </p:sp>
        </mc:Fallback>
      </mc:AlternateContent>
      <p:sp>
        <p:nvSpPr>
          <p:cNvPr id="6" name="Down Arrow 5"/>
          <p:cNvSpPr/>
          <p:nvPr/>
        </p:nvSpPr>
        <p:spPr bwMode="auto">
          <a:xfrm>
            <a:off x="3065573" y="3340508"/>
            <a:ext cx="828092" cy="12601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4355976" y="3620127"/>
            <a:ext cx="3591689" cy="369332"/>
          </a:xfrm>
          <a:prstGeom prst="rect">
            <a:avLst/>
          </a:prstGeom>
          <a:noFill/>
        </p:spPr>
        <p:txBody>
          <a:bodyPr wrap="none" rtlCol="0">
            <a:spAutoFit/>
          </a:bodyPr>
          <a:lstStyle/>
          <a:p>
            <a:r>
              <a:rPr lang="en-US" dirty="0" smtClean="0">
                <a:solidFill>
                  <a:schemeClr val="bg1"/>
                </a:solidFill>
              </a:rPr>
              <a:t>Extract sufficient Horn Conditions</a:t>
            </a:r>
          </a:p>
        </p:txBody>
      </p:sp>
      <p:pic>
        <p:nvPicPr>
          <p:cNvPr id="13" name="Picture 1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0" y="107312"/>
            <a:ext cx="3920836" cy="1017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51476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dirty="0" smtClean="0"/>
              <a:t>Verification Tool Workflow - summary</a:t>
            </a:r>
            <a:endParaRPr lang="en-US" sz="4400" dirty="0"/>
          </a:p>
        </p:txBody>
      </p:sp>
      <p:sp>
        <p:nvSpPr>
          <p:cNvPr id="3" name="Content Placeholder 2"/>
          <p:cNvSpPr>
            <a:spLocks noGrp="1"/>
          </p:cNvSpPr>
          <p:nvPr>
            <p:ph idx="1"/>
          </p:nvPr>
        </p:nvSpPr>
        <p:spPr>
          <a:xfrm>
            <a:off x="381000" y="1412875"/>
            <a:ext cx="8763000" cy="4367349"/>
          </a:xfrm>
        </p:spPr>
        <p:txBody>
          <a:bodyPr/>
          <a:lstStyle/>
          <a:p>
            <a:pPr marL="0" indent="0">
              <a:buNone/>
            </a:pPr>
            <a:endParaRPr lang="en-US" dirty="0" smtClean="0"/>
          </a:p>
          <a:p>
            <a:pPr marL="0" indent="0">
              <a:buNone/>
            </a:pPr>
            <a:r>
              <a:rPr lang="en-US" dirty="0" smtClean="0"/>
              <a:t>Many front-ends exist.</a:t>
            </a:r>
          </a:p>
          <a:p>
            <a:pPr marL="0" indent="0">
              <a:buNone/>
            </a:pPr>
            <a:endParaRPr lang="en-US" dirty="0"/>
          </a:p>
          <a:p>
            <a:pPr marL="0" indent="0">
              <a:buNone/>
            </a:pPr>
            <a:r>
              <a:rPr lang="en-US" dirty="0" smtClean="0"/>
              <a:t>Verification Condition Generators: </a:t>
            </a:r>
          </a:p>
          <a:p>
            <a:pPr marL="0" indent="0">
              <a:buNone/>
            </a:pPr>
            <a:endParaRPr lang="en-US" dirty="0" smtClean="0"/>
          </a:p>
          <a:p>
            <a:pPr marL="0" indent="0">
              <a:buNone/>
            </a:pPr>
            <a:r>
              <a:rPr lang="en-US" dirty="0" smtClean="0"/>
              <a:t>- used for Checking </a:t>
            </a:r>
            <a:r>
              <a:rPr lang="en-US" dirty="0"/>
              <a:t>I</a:t>
            </a:r>
            <a:r>
              <a:rPr lang="en-US" dirty="0" smtClean="0"/>
              <a:t>nductive Invariants</a:t>
            </a:r>
          </a:p>
          <a:p>
            <a:pPr marL="0" indent="0">
              <a:buNone/>
            </a:pPr>
            <a:endParaRPr lang="en-US" dirty="0" smtClean="0"/>
          </a:p>
          <a:p>
            <a:pPr marL="0" indent="0">
              <a:buNone/>
            </a:pPr>
            <a:r>
              <a:rPr lang="en-US" dirty="0" smtClean="0"/>
              <a:t>- </a:t>
            </a:r>
            <a:r>
              <a:rPr lang="en-US" i="1" dirty="0" smtClean="0"/>
              <a:t>re-used</a:t>
            </a:r>
            <a:r>
              <a:rPr lang="en-US" dirty="0" smtClean="0"/>
              <a:t> for Synthesizing Inductive Invariants</a:t>
            </a:r>
            <a:endParaRPr lang="en-US" dirty="0"/>
          </a:p>
        </p:txBody>
      </p:sp>
    </p:spTree>
    <p:extLst>
      <p:ext uri="{BB962C8B-B14F-4D97-AF65-F5344CB8AC3E}">
        <p14:creationId xmlns:p14="http://schemas.microsoft.com/office/powerpoint/2010/main" val="38156929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i="1" dirty="0" smtClean="0"/>
              <a:t>Generalized Horn Formulas</a:t>
            </a:r>
            <a:endParaRPr lang="en-US" sz="44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12875"/>
                <a:ext cx="8655496" cy="4364143"/>
              </a:xfrm>
            </p:spPr>
            <p:txBody>
              <a:bodyPr/>
              <a:lstStyle/>
              <a:p>
                <a:pPr marL="0" indent="0">
                  <a:buNone/>
                </a:pPr>
                <a:r>
                  <a:rPr lang="en-US" sz="2800" dirty="0" smtClean="0"/>
                  <a:t>In a nutshell, solving partial correctness amounts to checking truth value of formulas of the form:</a:t>
                </a:r>
              </a:p>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m:t>
                      </m:r>
                      <m:acc>
                        <m:accPr>
                          <m:chr m:val="⃗"/>
                          <m:ctrlPr>
                            <a:rPr lang="en-US" sz="2000" b="0" i="1" smtClean="0">
                              <a:latin typeface="Cambria Math"/>
                            </a:rPr>
                          </m:ctrlPr>
                        </m:accPr>
                        <m:e>
                          <m:r>
                            <a:rPr lang="en-US" sz="2000" b="0" i="1" smtClean="0">
                              <a:latin typeface="Cambria Math"/>
                            </a:rPr>
                            <m:t>𝑃</m:t>
                          </m:r>
                        </m:e>
                      </m:acc>
                      <m:nary>
                        <m:naryPr>
                          <m:chr m:val="⋀"/>
                          <m:supHide m:val="on"/>
                          <m:ctrlPr>
                            <a:rPr lang="en-US" sz="2000" b="0" i="1" smtClean="0">
                              <a:latin typeface="Cambria Math"/>
                            </a:rPr>
                          </m:ctrlPr>
                        </m:naryPr>
                        <m:sub/>
                        <m:sup/>
                        <m:e>
                          <m:r>
                            <a:rPr lang="en-US" sz="2000" i="1">
                              <a:latin typeface="Cambria Math"/>
                            </a:rPr>
                            <m:t>∀</m:t>
                          </m:r>
                          <m:acc>
                            <m:accPr>
                              <m:chr m:val="⃗"/>
                              <m:ctrlPr>
                                <a:rPr lang="en-US" sz="2000" i="1">
                                  <a:latin typeface="Cambria Math"/>
                                </a:rPr>
                              </m:ctrlPr>
                            </m:accPr>
                            <m:e>
                              <m:r>
                                <a:rPr lang="en-US" sz="2000" i="1">
                                  <a:latin typeface="Cambria Math"/>
                                </a:rPr>
                                <m:t>𝑥</m:t>
                              </m:r>
                            </m:e>
                          </m:acc>
                          <m:r>
                            <a:rPr lang="en-US" sz="2000" i="1">
                              <a:latin typeface="Cambria Math"/>
                            </a:rPr>
                            <m:t> </m:t>
                          </m:r>
                          <m:d>
                            <m:dPr>
                              <m:ctrlPr>
                                <a:rPr lang="en-US" sz="2000" i="1">
                                  <a:latin typeface="Cambria Math"/>
                                </a:rPr>
                              </m:ctrlPr>
                            </m:dPr>
                            <m:e>
                              <m:sSub>
                                <m:sSubPr>
                                  <m:ctrlPr>
                                    <a:rPr lang="en-US" sz="2000" i="1">
                                      <a:latin typeface="Cambria Math"/>
                                    </a:rPr>
                                  </m:ctrlPr>
                                </m:sSubPr>
                                <m:e>
                                  <m:r>
                                    <a:rPr lang="en-US" sz="2000" i="1">
                                      <a:latin typeface="Cambria Math"/>
                                    </a:rPr>
                                    <m:t>𝑃</m:t>
                                  </m:r>
                                </m:e>
                                <m:sub>
                                  <m:r>
                                    <a:rPr lang="en-US" sz="2000" i="1">
                                      <a:latin typeface="Cambria Math"/>
                                    </a:rPr>
                                    <m:t>𝑖</m:t>
                                  </m:r>
                                </m:sub>
                              </m:sSub>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r>
                                <a:rPr lang="en-US" sz="2000" i="1">
                                  <a:latin typeface="Cambria Math"/>
                                </a:rPr>
                                <m:t>∧</m:t>
                              </m:r>
                              <m:sSub>
                                <m:sSubPr>
                                  <m:ctrlPr>
                                    <a:rPr lang="en-US" sz="2000" i="1">
                                      <a:latin typeface="Cambria Math"/>
                                    </a:rPr>
                                  </m:ctrlPr>
                                </m:sSubPr>
                                <m:e>
                                  <m:r>
                                    <a:rPr lang="en-US" sz="2000" i="1">
                                      <a:latin typeface="Cambria Math"/>
                                    </a:rPr>
                                    <m:t>𝑃</m:t>
                                  </m:r>
                                </m:e>
                                <m:sub>
                                  <m:r>
                                    <a:rPr lang="en-US" sz="2000" i="1">
                                      <a:latin typeface="Cambria Math"/>
                                    </a:rPr>
                                    <m:t>𝑗</m:t>
                                  </m:r>
                                </m:sub>
                              </m:sSub>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r>
                                <a:rPr lang="en-US" sz="2000" i="1">
                                  <a:latin typeface="Cambria Math"/>
                                </a:rPr>
                                <m:t>∧</m:t>
                              </m:r>
                              <m:r>
                                <a:rPr lang="en-US" sz="2000" i="1">
                                  <a:latin typeface="Cambria Math"/>
                                </a:rPr>
                                <m:t>𝜙</m:t>
                              </m:r>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r>
                                <a:rPr lang="en-US" sz="2000" i="1">
                                  <a:latin typeface="Cambria Math"/>
                                </a:rPr>
                                <m:t>⇒</m:t>
                              </m:r>
                              <m:sSub>
                                <m:sSubPr>
                                  <m:ctrlPr>
                                    <a:rPr lang="en-US" sz="2000" i="1">
                                      <a:latin typeface="Cambria Math"/>
                                    </a:rPr>
                                  </m:ctrlPr>
                                </m:sSubPr>
                                <m:e>
                                  <m:r>
                                    <a:rPr lang="en-US" sz="2000" i="1">
                                      <a:latin typeface="Cambria Math"/>
                                    </a:rPr>
                                    <m:t>𝑃</m:t>
                                  </m:r>
                                </m:e>
                                <m:sub>
                                  <m:r>
                                    <a:rPr lang="en-US" sz="2000" i="1">
                                      <a:latin typeface="Cambria Math"/>
                                    </a:rPr>
                                    <m:t>𝑘</m:t>
                                  </m:r>
                                </m:sub>
                              </m:sSub>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e>
                          </m:d>
                        </m:e>
                      </m:nary>
                    </m:oMath>
                  </m:oMathPara>
                </a14:m>
                <a:endParaRPr lang="en-US" sz="2000" b="0" i="1" dirty="0" smtClean="0"/>
              </a:p>
              <a:p>
                <a:pPr marL="0" indent="0">
                  <a:buNone/>
                </a:pPr>
                <a:endParaRPr lang="en-US" sz="2800" i="1" dirty="0" smtClean="0"/>
              </a:p>
              <a:p>
                <a:pPr marL="0" indent="0">
                  <a:buNone/>
                </a:pPr>
                <a:r>
                  <a:rPr lang="en-US" sz="2800" i="1" dirty="0" smtClean="0"/>
                  <a:t>E.g., </a:t>
                </a:r>
                <a:r>
                  <a:rPr lang="en-US" sz="2800" i="1" dirty="0" err="1" smtClean="0"/>
                  <a:t>satisfiability</a:t>
                </a:r>
                <a:r>
                  <a:rPr lang="en-US" sz="2800" i="1" dirty="0" smtClean="0"/>
                  <a:t> of:</a:t>
                </a:r>
              </a:p>
              <a:p>
                <a:pPr marL="0" indent="0">
                  <a:buNone/>
                </a:pPr>
                <a:endParaRPr lang="en-US" sz="2800" dirty="0" smtClean="0"/>
              </a:p>
              <a:p>
                <a:pPr marL="0" indent="0">
                  <a:buNone/>
                </a:pPr>
                <a14:m>
                  <m:oMathPara xmlns:m="http://schemas.openxmlformats.org/officeDocument/2006/math">
                    <m:oMathParaPr>
                      <m:jc m:val="centerGroup"/>
                    </m:oMathParaPr>
                    <m:oMath xmlns:m="http://schemas.openxmlformats.org/officeDocument/2006/math">
                      <m:nary>
                        <m:naryPr>
                          <m:chr m:val="⋀"/>
                          <m:supHide m:val="on"/>
                          <m:ctrlPr>
                            <a:rPr lang="en-US" sz="2000" i="1">
                              <a:latin typeface="Cambria Math"/>
                            </a:rPr>
                          </m:ctrlPr>
                        </m:naryPr>
                        <m:sub/>
                        <m:sup/>
                        <m:e>
                          <m:r>
                            <a:rPr lang="en-US" sz="2000" i="1">
                              <a:latin typeface="Cambria Math"/>
                            </a:rPr>
                            <m:t>∀</m:t>
                          </m:r>
                          <m:acc>
                            <m:accPr>
                              <m:chr m:val="⃗"/>
                              <m:ctrlPr>
                                <a:rPr lang="en-US" sz="2000" i="1">
                                  <a:latin typeface="Cambria Math"/>
                                </a:rPr>
                              </m:ctrlPr>
                            </m:accPr>
                            <m:e>
                              <m:r>
                                <a:rPr lang="en-US" sz="2000" i="1">
                                  <a:latin typeface="Cambria Math"/>
                                </a:rPr>
                                <m:t>𝑥</m:t>
                              </m:r>
                            </m:e>
                          </m:acc>
                          <m:r>
                            <a:rPr lang="en-US" sz="2000" i="1">
                              <a:latin typeface="Cambria Math"/>
                            </a:rPr>
                            <m:t> </m:t>
                          </m:r>
                          <m:d>
                            <m:dPr>
                              <m:ctrlPr>
                                <a:rPr lang="en-US" sz="2000" i="1">
                                  <a:latin typeface="Cambria Math"/>
                                </a:rPr>
                              </m:ctrlPr>
                            </m:dPr>
                            <m:e>
                              <m:sSub>
                                <m:sSubPr>
                                  <m:ctrlPr>
                                    <a:rPr lang="en-US" sz="2000" i="1">
                                      <a:latin typeface="Cambria Math"/>
                                    </a:rPr>
                                  </m:ctrlPr>
                                </m:sSubPr>
                                <m:e>
                                  <m:r>
                                    <a:rPr lang="en-US" sz="2000" i="1">
                                      <a:latin typeface="Cambria Math"/>
                                    </a:rPr>
                                    <m:t>𝑃</m:t>
                                  </m:r>
                                </m:e>
                                <m:sub>
                                  <m:r>
                                    <a:rPr lang="en-US" sz="2000" i="1">
                                      <a:latin typeface="Cambria Math"/>
                                    </a:rPr>
                                    <m:t>𝑖</m:t>
                                  </m:r>
                                </m:sub>
                              </m:sSub>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r>
                                <a:rPr lang="en-US" sz="2000" i="1">
                                  <a:latin typeface="Cambria Math"/>
                                </a:rPr>
                                <m:t>∧</m:t>
                              </m:r>
                              <m:sSub>
                                <m:sSubPr>
                                  <m:ctrlPr>
                                    <a:rPr lang="en-US" sz="2000" i="1">
                                      <a:latin typeface="Cambria Math"/>
                                    </a:rPr>
                                  </m:ctrlPr>
                                </m:sSubPr>
                                <m:e>
                                  <m:r>
                                    <a:rPr lang="en-US" sz="2000" i="1">
                                      <a:latin typeface="Cambria Math"/>
                                    </a:rPr>
                                    <m:t>𝑃</m:t>
                                  </m:r>
                                </m:e>
                                <m:sub>
                                  <m:r>
                                    <a:rPr lang="en-US" sz="2000" i="1">
                                      <a:latin typeface="Cambria Math"/>
                                    </a:rPr>
                                    <m:t>𝑗</m:t>
                                  </m:r>
                                </m:sub>
                              </m:sSub>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r>
                                <a:rPr lang="en-US" sz="2000" i="1">
                                  <a:latin typeface="Cambria Math"/>
                                </a:rPr>
                                <m:t>∧</m:t>
                              </m:r>
                              <m:r>
                                <a:rPr lang="en-US" sz="2000" i="1">
                                  <a:latin typeface="Cambria Math"/>
                                </a:rPr>
                                <m:t>𝜙</m:t>
                              </m:r>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r>
                                <a:rPr lang="en-US" sz="2000" i="1">
                                  <a:latin typeface="Cambria Math"/>
                                </a:rPr>
                                <m:t>⇒</m:t>
                              </m:r>
                              <m:sSub>
                                <m:sSubPr>
                                  <m:ctrlPr>
                                    <a:rPr lang="en-US" sz="2000" i="1">
                                      <a:latin typeface="Cambria Math"/>
                                    </a:rPr>
                                  </m:ctrlPr>
                                </m:sSubPr>
                                <m:e>
                                  <m:r>
                                    <a:rPr lang="en-US" sz="2000" i="1">
                                      <a:latin typeface="Cambria Math"/>
                                    </a:rPr>
                                    <m:t>𝑃</m:t>
                                  </m:r>
                                </m:e>
                                <m:sub>
                                  <m:r>
                                    <a:rPr lang="en-US" sz="2000" i="1">
                                      <a:latin typeface="Cambria Math"/>
                                    </a:rPr>
                                    <m:t>𝑘</m:t>
                                  </m:r>
                                </m:sub>
                              </m:sSub>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e>
                          </m:d>
                        </m:e>
                      </m:nary>
                    </m:oMath>
                  </m:oMathPara>
                </a14:m>
                <a:endParaRPr lang="en-US" sz="2000" i="1" dirty="0"/>
              </a:p>
              <a:p>
                <a:pPr marL="0" indent="0">
                  <a:buNone/>
                </a:pPr>
                <a:endParaRPr lang="en-US" sz="20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12875"/>
                <a:ext cx="8655496" cy="4364143"/>
              </a:xfrm>
              <a:blipFill rotWithShape="1">
                <a:blip r:embed="rId2"/>
                <a:stretch>
                  <a:fillRect l="-2537" t="-3492"/>
                </a:stretch>
              </a:blipFill>
            </p:spPr>
            <p:txBody>
              <a:bodyPr/>
              <a:lstStyle/>
              <a:p>
                <a:r>
                  <a:rPr lang="en-US">
                    <a:noFill/>
                  </a:rPr>
                  <a:t> </a:t>
                </a:r>
              </a:p>
            </p:txBody>
          </p:sp>
        </mc:Fallback>
      </mc:AlternateContent>
    </p:spTree>
    <p:extLst>
      <p:ext uri="{BB962C8B-B14F-4D97-AF65-F5344CB8AC3E}">
        <p14:creationId xmlns:p14="http://schemas.microsoft.com/office/powerpoint/2010/main" val="65224082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lstStyle/>
          <a:p>
            <a:r>
              <a:rPr lang="en-US" sz="4400" i="1" dirty="0" smtClean="0"/>
              <a:t>Generalized Horn Formulas</a:t>
            </a:r>
            <a:endParaRPr lang="en-US" sz="44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2960948"/>
                <a:ext cx="8655496" cy="1538819"/>
              </a:xfrm>
            </p:spPr>
            <p:txBody>
              <a:bodyPr/>
              <a:lstStyle/>
              <a:p>
                <a:pPr marL="0" indent="0">
                  <a:buNone/>
                </a:pPr>
                <a:r>
                  <a:rPr lang="en-US" sz="2800" dirty="0" smtClean="0"/>
                  <a:t>Handling background axioms:</a:t>
                </a:r>
              </a:p>
              <a:p>
                <a:pPr marL="0" indent="0">
                  <a:buNone/>
                </a:pPr>
                <a:endParaRPr lang="en-US" sz="2800" dirty="0"/>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a:rPr>
                        <m:t>∀</m:t>
                      </m:r>
                      <m:acc>
                        <m:accPr>
                          <m:chr m:val="⃗"/>
                          <m:ctrlPr>
                            <a:rPr lang="en-US" sz="2000" b="0" i="1" smtClean="0">
                              <a:latin typeface="Cambria Math"/>
                            </a:rPr>
                          </m:ctrlPr>
                        </m:accPr>
                        <m:e>
                          <m:r>
                            <a:rPr lang="en-US" sz="2000" b="0" i="1" smtClean="0">
                              <a:latin typeface="Cambria Math"/>
                            </a:rPr>
                            <m:t>𝑅</m:t>
                          </m:r>
                        </m:e>
                      </m:acc>
                      <m:r>
                        <a:rPr lang="en-US" sz="2000" b="0" i="1" smtClean="0">
                          <a:latin typeface="Cambria Math"/>
                        </a:rPr>
                        <m:t>,</m:t>
                      </m:r>
                      <m:acc>
                        <m:accPr>
                          <m:chr m:val="⃗"/>
                          <m:ctrlPr>
                            <a:rPr lang="en-US" sz="2000" b="0" i="1" smtClean="0">
                              <a:latin typeface="Cambria Math"/>
                            </a:rPr>
                          </m:ctrlPr>
                        </m:accPr>
                        <m:e>
                          <m:r>
                            <a:rPr lang="en-US" sz="2000" b="0" i="1" smtClean="0">
                              <a:latin typeface="Cambria Math"/>
                            </a:rPr>
                            <m:t>𝑓</m:t>
                          </m:r>
                        </m:e>
                      </m:acc>
                      <m:r>
                        <a:rPr lang="en-US" sz="2000" b="0" i="1" smtClean="0">
                          <a:latin typeface="Cambria Math"/>
                        </a:rPr>
                        <m:t> . </m:t>
                      </m:r>
                      <m:r>
                        <a:rPr lang="en-US" sz="2000" b="0" i="1" smtClean="0">
                          <a:latin typeface="Cambria Math"/>
                        </a:rPr>
                        <m:t>𝐵𝑎𝑐𝑘𝑔𝑟𝑜𝑢𝑛𝑑</m:t>
                      </m:r>
                      <m:d>
                        <m:dPr>
                          <m:begChr m:val="["/>
                          <m:endChr m:val="]"/>
                          <m:ctrlPr>
                            <a:rPr lang="en-US" sz="2000" b="0" i="1" smtClean="0">
                              <a:latin typeface="Cambria Math"/>
                            </a:rPr>
                          </m:ctrlPr>
                        </m:dPr>
                        <m:e>
                          <m:acc>
                            <m:accPr>
                              <m:chr m:val="⃗"/>
                              <m:ctrlPr>
                                <a:rPr lang="en-US" sz="2000" i="1">
                                  <a:latin typeface="Cambria Math"/>
                                </a:rPr>
                              </m:ctrlPr>
                            </m:accPr>
                            <m:e>
                              <m:r>
                                <a:rPr lang="en-US" sz="2000" i="1">
                                  <a:latin typeface="Cambria Math"/>
                                </a:rPr>
                                <m:t>𝑅</m:t>
                              </m:r>
                            </m:e>
                          </m:acc>
                          <m:r>
                            <a:rPr lang="en-US" sz="2000" i="1">
                              <a:latin typeface="Cambria Math"/>
                            </a:rPr>
                            <m:t>,</m:t>
                          </m:r>
                          <m:acc>
                            <m:accPr>
                              <m:chr m:val="⃗"/>
                              <m:ctrlPr>
                                <a:rPr lang="en-US" sz="2000" i="1">
                                  <a:latin typeface="Cambria Math"/>
                                </a:rPr>
                              </m:ctrlPr>
                            </m:accPr>
                            <m:e>
                              <m:r>
                                <a:rPr lang="en-US" sz="2000" i="1">
                                  <a:latin typeface="Cambria Math"/>
                                </a:rPr>
                                <m:t>𝑓</m:t>
                              </m:r>
                            </m:e>
                          </m:acc>
                        </m:e>
                      </m:d>
                      <m:r>
                        <a:rPr lang="en-US" sz="2000" b="0" i="1" smtClean="0">
                          <a:latin typeface="Cambria Math"/>
                        </a:rPr>
                        <m:t>⇒ ∃</m:t>
                      </m:r>
                      <m:acc>
                        <m:accPr>
                          <m:chr m:val="⃗"/>
                          <m:ctrlPr>
                            <a:rPr lang="en-US" sz="2000" b="0" i="1" smtClean="0">
                              <a:latin typeface="Cambria Math"/>
                            </a:rPr>
                          </m:ctrlPr>
                        </m:accPr>
                        <m:e>
                          <m:r>
                            <a:rPr lang="en-US" sz="2000" b="0" i="1" smtClean="0">
                              <a:latin typeface="Cambria Math"/>
                            </a:rPr>
                            <m:t>𝑃</m:t>
                          </m:r>
                        </m:e>
                      </m:acc>
                      <m:nary>
                        <m:naryPr>
                          <m:chr m:val="⋀"/>
                          <m:supHide m:val="on"/>
                          <m:ctrlPr>
                            <a:rPr lang="en-US" sz="2000" b="0" i="1" smtClean="0">
                              <a:latin typeface="Cambria Math"/>
                            </a:rPr>
                          </m:ctrlPr>
                        </m:naryPr>
                        <m:sub/>
                        <m:sup/>
                        <m:e>
                          <m:r>
                            <a:rPr lang="en-US" sz="2000" i="1">
                              <a:latin typeface="Cambria Math"/>
                            </a:rPr>
                            <m:t>∀</m:t>
                          </m:r>
                          <m:acc>
                            <m:accPr>
                              <m:chr m:val="⃗"/>
                              <m:ctrlPr>
                                <a:rPr lang="en-US" sz="2000" i="1">
                                  <a:latin typeface="Cambria Math"/>
                                </a:rPr>
                              </m:ctrlPr>
                            </m:accPr>
                            <m:e>
                              <m:r>
                                <a:rPr lang="en-US" sz="2000" i="1">
                                  <a:latin typeface="Cambria Math"/>
                                </a:rPr>
                                <m:t>𝑥</m:t>
                              </m:r>
                            </m:e>
                          </m:acc>
                          <m:r>
                            <a:rPr lang="en-US" sz="2000" i="1">
                              <a:latin typeface="Cambria Math"/>
                            </a:rPr>
                            <m:t> </m:t>
                          </m:r>
                          <m:d>
                            <m:dPr>
                              <m:ctrlPr>
                                <a:rPr lang="en-US" sz="2000" i="1">
                                  <a:latin typeface="Cambria Math"/>
                                </a:rPr>
                              </m:ctrlPr>
                            </m:dPr>
                            <m:e>
                              <m:sSub>
                                <m:sSubPr>
                                  <m:ctrlPr>
                                    <a:rPr lang="en-US" sz="2000" i="1">
                                      <a:latin typeface="Cambria Math"/>
                                    </a:rPr>
                                  </m:ctrlPr>
                                </m:sSubPr>
                                <m:e>
                                  <m:r>
                                    <a:rPr lang="en-US" sz="2000" i="1">
                                      <a:latin typeface="Cambria Math"/>
                                    </a:rPr>
                                    <m:t>𝑃</m:t>
                                  </m:r>
                                </m:e>
                                <m:sub>
                                  <m:r>
                                    <a:rPr lang="en-US" sz="2000" i="1">
                                      <a:latin typeface="Cambria Math"/>
                                    </a:rPr>
                                    <m:t>𝑖</m:t>
                                  </m:r>
                                </m:sub>
                              </m:sSub>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r>
                                <a:rPr lang="en-US" sz="2000" i="1">
                                  <a:latin typeface="Cambria Math"/>
                                </a:rPr>
                                <m:t>∧</m:t>
                              </m:r>
                              <m:sSub>
                                <m:sSubPr>
                                  <m:ctrlPr>
                                    <a:rPr lang="en-US" sz="2000" i="1">
                                      <a:latin typeface="Cambria Math"/>
                                    </a:rPr>
                                  </m:ctrlPr>
                                </m:sSubPr>
                                <m:e>
                                  <m:r>
                                    <a:rPr lang="en-US" sz="2000" i="1">
                                      <a:latin typeface="Cambria Math"/>
                                    </a:rPr>
                                    <m:t>𝑃</m:t>
                                  </m:r>
                                </m:e>
                                <m:sub>
                                  <m:r>
                                    <a:rPr lang="en-US" sz="2000" i="1">
                                      <a:latin typeface="Cambria Math"/>
                                    </a:rPr>
                                    <m:t>𝑗</m:t>
                                  </m:r>
                                </m:sub>
                              </m:sSub>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r>
                                <a:rPr lang="en-US" sz="2000" i="1">
                                  <a:latin typeface="Cambria Math"/>
                                </a:rPr>
                                <m:t>∧</m:t>
                              </m:r>
                              <m:r>
                                <a:rPr lang="en-US" sz="2000" i="1">
                                  <a:latin typeface="Cambria Math"/>
                                </a:rPr>
                                <m:t>𝜙</m:t>
                              </m:r>
                              <m:d>
                                <m:dPr>
                                  <m:ctrlPr>
                                    <a:rPr lang="en-US" sz="2000" i="1">
                                      <a:latin typeface="Cambria Math"/>
                                    </a:rPr>
                                  </m:ctrlPr>
                                </m:dPr>
                                <m:e>
                                  <m:acc>
                                    <m:accPr>
                                      <m:chr m:val="⃗"/>
                                      <m:ctrlPr>
                                        <a:rPr lang="en-US" sz="2000" i="1">
                                          <a:latin typeface="Cambria Math"/>
                                        </a:rPr>
                                      </m:ctrlPr>
                                    </m:accPr>
                                    <m:e>
                                      <m:r>
                                        <a:rPr lang="en-US" sz="2000" b="0" i="1" smtClean="0">
                                          <a:latin typeface="Cambria Math"/>
                                        </a:rPr>
                                        <m:t>𝑅</m:t>
                                      </m:r>
                                      <m:r>
                                        <a:rPr lang="en-US" sz="2000" b="0" i="1" smtClean="0">
                                          <a:latin typeface="Cambria Math"/>
                                        </a:rPr>
                                        <m:t>, </m:t>
                                      </m:r>
                                      <m:r>
                                        <a:rPr lang="en-US" sz="2000" b="0" i="1" smtClean="0">
                                          <a:latin typeface="Cambria Math"/>
                                        </a:rPr>
                                        <m:t>𝑓</m:t>
                                      </m:r>
                                      <m:r>
                                        <a:rPr lang="en-US" sz="2000" b="0" i="1" smtClean="0">
                                          <a:latin typeface="Cambria Math"/>
                                        </a:rPr>
                                        <m:t>, </m:t>
                                      </m:r>
                                      <m:r>
                                        <a:rPr lang="en-US" sz="2000" i="1">
                                          <a:latin typeface="Cambria Math"/>
                                        </a:rPr>
                                        <m:t>𝑥</m:t>
                                      </m:r>
                                    </m:e>
                                  </m:acc>
                                </m:e>
                              </m:d>
                              <m:r>
                                <a:rPr lang="en-US" sz="2000" i="1">
                                  <a:latin typeface="Cambria Math"/>
                                </a:rPr>
                                <m:t>⇒</m:t>
                              </m:r>
                              <m:sSub>
                                <m:sSubPr>
                                  <m:ctrlPr>
                                    <a:rPr lang="en-US" sz="2000" i="1">
                                      <a:latin typeface="Cambria Math"/>
                                    </a:rPr>
                                  </m:ctrlPr>
                                </m:sSubPr>
                                <m:e>
                                  <m:r>
                                    <a:rPr lang="en-US" sz="2000" i="1">
                                      <a:latin typeface="Cambria Math"/>
                                    </a:rPr>
                                    <m:t>𝑃</m:t>
                                  </m:r>
                                </m:e>
                                <m:sub>
                                  <m:r>
                                    <a:rPr lang="en-US" sz="2000" i="1">
                                      <a:latin typeface="Cambria Math"/>
                                    </a:rPr>
                                    <m:t>𝑘</m:t>
                                  </m:r>
                                </m:sub>
                              </m:sSub>
                              <m:d>
                                <m:dPr>
                                  <m:ctrlPr>
                                    <a:rPr lang="en-US" sz="2000" i="1">
                                      <a:latin typeface="Cambria Math"/>
                                    </a:rPr>
                                  </m:ctrlPr>
                                </m:dPr>
                                <m:e>
                                  <m:acc>
                                    <m:accPr>
                                      <m:chr m:val="⃗"/>
                                      <m:ctrlPr>
                                        <a:rPr lang="en-US" sz="2000" i="1">
                                          <a:latin typeface="Cambria Math"/>
                                        </a:rPr>
                                      </m:ctrlPr>
                                    </m:accPr>
                                    <m:e>
                                      <m:r>
                                        <a:rPr lang="en-US" sz="2000" i="1">
                                          <a:latin typeface="Cambria Math"/>
                                        </a:rPr>
                                        <m:t>𝑥</m:t>
                                      </m:r>
                                    </m:e>
                                  </m:acc>
                                </m:e>
                              </m:d>
                            </m:e>
                          </m:d>
                        </m:e>
                      </m:nary>
                    </m:oMath>
                  </m:oMathPara>
                </a14:m>
                <a:endParaRPr lang="en-US" sz="2000" b="0"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2960948"/>
                <a:ext cx="8655496" cy="1538819"/>
              </a:xfrm>
              <a:blipFill rotWithShape="1">
                <a:blip r:embed="rId2"/>
                <a:stretch>
                  <a:fillRect l="-2537" t="-9921"/>
                </a:stretch>
              </a:blipFill>
            </p:spPr>
            <p:txBody>
              <a:bodyPr/>
              <a:lstStyle/>
              <a:p>
                <a:r>
                  <a:rPr lang="en-US">
                    <a:noFill/>
                  </a:rPr>
                  <a:t> </a:t>
                </a:r>
              </a:p>
            </p:txBody>
          </p:sp>
        </mc:Fallback>
      </mc:AlternateContent>
    </p:spTree>
    <p:extLst>
      <p:ext uri="{BB962C8B-B14F-4D97-AF65-F5344CB8AC3E}">
        <p14:creationId xmlns:p14="http://schemas.microsoft.com/office/powerpoint/2010/main" val="154084279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Z3’s SMT format </a:t>
            </a:r>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818" r="6477" b="8454"/>
          <a:stretch/>
        </p:blipFill>
        <p:spPr bwMode="auto">
          <a:xfrm>
            <a:off x="-47836" y="1219036"/>
            <a:ext cx="9191836" cy="545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776256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30188"/>
            <a:ext cx="8382000" cy="664797"/>
          </a:xfrm>
        </p:spPr>
        <p:txBody>
          <a:bodyPr/>
          <a:lstStyle/>
          <a:p>
            <a:r>
              <a:rPr lang="en-US" sz="4800" dirty="0" smtClean="0"/>
              <a:t>Takeaways</a:t>
            </a:r>
            <a:endParaRPr lang="en-US" sz="4800" dirty="0"/>
          </a:p>
        </p:txBody>
      </p:sp>
      <p:sp>
        <p:nvSpPr>
          <p:cNvPr id="2" name="Content Placeholder 1"/>
          <p:cNvSpPr>
            <a:spLocks noGrp="1"/>
          </p:cNvSpPr>
          <p:nvPr>
            <p:ph idx="1"/>
          </p:nvPr>
        </p:nvSpPr>
        <p:spPr>
          <a:xfrm>
            <a:off x="381000" y="1941971"/>
            <a:ext cx="8382000" cy="4367349"/>
          </a:xfrm>
        </p:spPr>
        <p:txBody>
          <a:bodyPr/>
          <a:lstStyle/>
          <a:p>
            <a:pPr marL="0" indent="0">
              <a:buNone/>
            </a:pPr>
            <a:r>
              <a:rPr lang="en-US" dirty="0" smtClean="0"/>
              <a:t>Program Verification </a:t>
            </a:r>
          </a:p>
          <a:p>
            <a:pPr marL="0" indent="0">
              <a:buNone/>
            </a:pPr>
            <a:r>
              <a:rPr lang="en-US" dirty="0" smtClean="0"/>
              <a:t>   	as </a:t>
            </a:r>
            <a:r>
              <a:rPr lang="en-US" dirty="0"/>
              <a:t>Solving Recursive Horn Clauses 	</a:t>
            </a:r>
            <a:endParaRPr lang="en-US" dirty="0" smtClean="0"/>
          </a:p>
          <a:p>
            <a:pPr marL="0" indent="0">
              <a:buNone/>
            </a:pPr>
            <a:r>
              <a:rPr lang="en-US" dirty="0"/>
              <a:t>	</a:t>
            </a:r>
            <a:r>
              <a:rPr lang="en-US" dirty="0" smtClean="0"/>
              <a:t>	as </a:t>
            </a:r>
            <a:r>
              <a:rPr lang="en-US" dirty="0" err="1" smtClean="0"/>
              <a:t>Satisfiability</a:t>
            </a:r>
            <a:r>
              <a:rPr lang="en-US" dirty="0" smtClean="0"/>
              <a:t> Modulo Theories</a:t>
            </a:r>
          </a:p>
          <a:p>
            <a:pPr marL="0" indent="0">
              <a:buNone/>
            </a:pPr>
            <a:endParaRPr lang="en-US" dirty="0" smtClean="0"/>
          </a:p>
          <a:p>
            <a:pPr marL="0" indent="0">
              <a:buNone/>
            </a:pPr>
            <a:endParaRPr lang="en-US" dirty="0"/>
          </a:p>
          <a:p>
            <a:pPr marL="0" indent="0">
              <a:buNone/>
            </a:pPr>
            <a:r>
              <a:rPr lang="en-US" dirty="0" smtClean="0"/>
              <a:t>SMT-LIB (+ goodies) </a:t>
            </a:r>
          </a:p>
          <a:p>
            <a:pPr marL="0" indent="0">
              <a:buNone/>
            </a:pPr>
            <a:r>
              <a:rPr lang="en-US" dirty="0"/>
              <a:t> </a:t>
            </a:r>
            <a:r>
              <a:rPr lang="en-US" dirty="0" smtClean="0"/>
              <a:t>   	a superb basis for Program Verification</a:t>
            </a:r>
          </a:p>
          <a:p>
            <a:pPr marL="0" indent="0">
              <a:buNone/>
            </a:pPr>
            <a:r>
              <a:rPr lang="en-US" dirty="0"/>
              <a:t>	</a:t>
            </a:r>
            <a:r>
              <a:rPr lang="en-US" dirty="0" smtClean="0"/>
              <a:t>	benchmark exchange</a:t>
            </a:r>
          </a:p>
        </p:txBody>
      </p:sp>
    </p:spTree>
    <p:extLst>
      <p:ext uri="{BB962C8B-B14F-4D97-AF65-F5344CB8AC3E}">
        <p14:creationId xmlns:p14="http://schemas.microsoft.com/office/powerpoint/2010/main" val="28919959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230188"/>
            <a:ext cx="8382000" cy="664797"/>
          </a:xfrm>
        </p:spPr>
        <p:txBody>
          <a:bodyPr/>
          <a:lstStyle/>
          <a:p>
            <a:r>
              <a:rPr lang="en-US" sz="4800" dirty="0" smtClean="0"/>
              <a:t>Takeaways</a:t>
            </a:r>
            <a:endParaRPr lang="en-US" sz="4800" dirty="0"/>
          </a:p>
        </p:txBody>
      </p:sp>
      <p:sp>
        <p:nvSpPr>
          <p:cNvPr id="2" name="Content Placeholder 1"/>
          <p:cNvSpPr>
            <a:spLocks noGrp="1"/>
          </p:cNvSpPr>
          <p:nvPr>
            <p:ph idx="1"/>
          </p:nvPr>
        </p:nvSpPr>
        <p:spPr>
          <a:xfrm>
            <a:off x="381000" y="1941971"/>
            <a:ext cx="8382000" cy="4367349"/>
          </a:xfrm>
        </p:spPr>
        <p:txBody>
          <a:bodyPr/>
          <a:lstStyle/>
          <a:p>
            <a:pPr marL="0" indent="0">
              <a:buNone/>
            </a:pPr>
            <a:r>
              <a:rPr lang="en-US" dirty="0" smtClean="0"/>
              <a:t>Program Verification </a:t>
            </a:r>
          </a:p>
          <a:p>
            <a:pPr marL="0" indent="0">
              <a:buNone/>
            </a:pPr>
            <a:r>
              <a:rPr lang="en-US" dirty="0" smtClean="0"/>
              <a:t>   	as </a:t>
            </a:r>
            <a:r>
              <a:rPr lang="en-US" dirty="0"/>
              <a:t>Solving Recursive Horn Clauses 	</a:t>
            </a:r>
            <a:endParaRPr lang="en-US" dirty="0" smtClean="0"/>
          </a:p>
          <a:p>
            <a:pPr marL="0" indent="0">
              <a:buNone/>
            </a:pPr>
            <a:r>
              <a:rPr lang="en-US" dirty="0"/>
              <a:t>	</a:t>
            </a:r>
            <a:r>
              <a:rPr lang="en-US" dirty="0" smtClean="0"/>
              <a:t>	as </a:t>
            </a:r>
            <a:r>
              <a:rPr lang="en-US" dirty="0" err="1" smtClean="0"/>
              <a:t>Satisfiability</a:t>
            </a:r>
            <a:r>
              <a:rPr lang="en-US" dirty="0" smtClean="0"/>
              <a:t> Modulo Theories</a:t>
            </a:r>
          </a:p>
          <a:p>
            <a:pPr marL="0" indent="0">
              <a:buNone/>
            </a:pPr>
            <a:endParaRPr lang="en-US" dirty="0" smtClean="0"/>
          </a:p>
          <a:p>
            <a:pPr marL="0" indent="0">
              <a:buNone/>
            </a:pPr>
            <a:endParaRPr lang="en-US" dirty="0"/>
          </a:p>
          <a:p>
            <a:pPr marL="0" indent="0">
              <a:buNone/>
            </a:pPr>
            <a:r>
              <a:rPr lang="en-US" dirty="0" smtClean="0"/>
              <a:t>SMT-LIB (+ goodies) </a:t>
            </a:r>
          </a:p>
          <a:p>
            <a:pPr marL="0" indent="0">
              <a:buNone/>
            </a:pPr>
            <a:r>
              <a:rPr lang="en-US" dirty="0"/>
              <a:t> </a:t>
            </a:r>
            <a:r>
              <a:rPr lang="en-US" dirty="0" smtClean="0"/>
              <a:t>   	a superb basis for Program Verification</a:t>
            </a:r>
          </a:p>
          <a:p>
            <a:pPr marL="0" indent="0">
              <a:buNone/>
            </a:pPr>
            <a:r>
              <a:rPr lang="en-US" dirty="0"/>
              <a:t>	</a:t>
            </a:r>
            <a:r>
              <a:rPr lang="en-US" dirty="0" smtClean="0"/>
              <a:t>	benchmark exchange</a:t>
            </a:r>
          </a:p>
        </p:txBody>
      </p:sp>
    </p:spTree>
    <p:extLst>
      <p:ext uri="{BB962C8B-B14F-4D97-AF65-F5344CB8AC3E}">
        <p14:creationId xmlns:p14="http://schemas.microsoft.com/office/powerpoint/2010/main" val="395374786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2744924"/>
            <a:ext cx="7416824" cy="2132892"/>
          </a:xfrm>
        </p:spPr>
        <p:txBody>
          <a:bodyPr/>
          <a:lstStyle/>
          <a:p>
            <a:pPr marL="0" indent="0">
              <a:buNone/>
            </a:pPr>
            <a:r>
              <a:rPr lang="en-US" b="1" dirty="0" smtClean="0">
                <a:solidFill>
                  <a:srgbClr val="FF0000"/>
                </a:solidFill>
              </a:rPr>
              <a:t>mc</a:t>
            </a:r>
            <a:r>
              <a:rPr lang="en-US" b="1" dirty="0" smtClean="0"/>
              <a:t>(x) = x-10 			  	if x</a:t>
            </a:r>
            <a:r>
              <a:rPr lang="en-US" dirty="0" smtClean="0"/>
              <a:t> &gt; </a:t>
            </a:r>
            <a:r>
              <a:rPr lang="en-US" b="1" dirty="0" smtClean="0"/>
              <a:t>100</a:t>
            </a:r>
          </a:p>
          <a:p>
            <a:pPr marL="0" indent="0">
              <a:buNone/>
            </a:pPr>
            <a:r>
              <a:rPr lang="en-US" b="1" dirty="0" smtClean="0">
                <a:solidFill>
                  <a:srgbClr val="FF0000"/>
                </a:solidFill>
              </a:rPr>
              <a:t>mc</a:t>
            </a:r>
            <a:r>
              <a:rPr lang="en-US" b="1" dirty="0" smtClean="0"/>
              <a:t>(x) = </a:t>
            </a:r>
            <a:r>
              <a:rPr lang="en-US" b="1" dirty="0" smtClean="0">
                <a:solidFill>
                  <a:srgbClr val="FF0000"/>
                </a:solidFill>
              </a:rPr>
              <a:t>mc</a:t>
            </a:r>
            <a:r>
              <a:rPr lang="en-US" b="1" dirty="0" smtClean="0"/>
              <a:t>(</a:t>
            </a:r>
            <a:r>
              <a:rPr lang="en-US" b="1" dirty="0" smtClean="0">
                <a:solidFill>
                  <a:srgbClr val="FF0000"/>
                </a:solidFill>
              </a:rPr>
              <a:t>mc</a:t>
            </a:r>
            <a:r>
              <a:rPr lang="en-US" b="1" dirty="0" smtClean="0"/>
              <a:t>(x+11))   	if x </a:t>
            </a:r>
            <a:r>
              <a:rPr lang="en-US" b="1" dirty="0" smtClean="0">
                <a:sym typeface="Symbol"/>
              </a:rPr>
              <a:t> 100</a:t>
            </a:r>
            <a:r>
              <a:rPr lang="en-US" b="1" dirty="0" smtClean="0"/>
              <a:t> </a:t>
            </a:r>
          </a:p>
          <a:p>
            <a:pPr marL="0" indent="0">
              <a:buNone/>
            </a:pPr>
            <a:endParaRPr lang="en-US" b="1" dirty="0" smtClean="0"/>
          </a:p>
          <a:p>
            <a:pPr marL="0" indent="0">
              <a:buNone/>
            </a:pPr>
            <a:r>
              <a:rPr lang="en-US" b="1" dirty="0" smtClean="0"/>
              <a:t>assert (</a:t>
            </a:r>
            <a:r>
              <a:rPr lang="en-US" b="1" dirty="0" smtClean="0">
                <a:solidFill>
                  <a:srgbClr val="FF0000"/>
                </a:solidFill>
              </a:rPr>
              <a:t>mc</a:t>
            </a:r>
            <a:r>
              <a:rPr lang="en-US" b="1" dirty="0" smtClean="0"/>
              <a:t>(x) </a:t>
            </a:r>
            <a:r>
              <a:rPr lang="en-US" b="1" dirty="0" smtClean="0">
                <a:sym typeface="Symbol"/>
              </a:rPr>
              <a:t> 91)</a:t>
            </a:r>
            <a:endParaRPr lang="en-US" b="1" dirty="0" smtClean="0"/>
          </a:p>
        </p:txBody>
      </p:sp>
      <p:sp>
        <p:nvSpPr>
          <p:cNvPr id="5" name="Title 1"/>
          <p:cNvSpPr>
            <a:spLocks noGrp="1"/>
          </p:cNvSpPr>
          <p:nvPr>
            <p:ph type="title"/>
          </p:nvPr>
        </p:nvSpPr>
        <p:spPr>
          <a:xfrm>
            <a:off x="381000" y="230188"/>
            <a:ext cx="8382000" cy="664797"/>
          </a:xfrm>
        </p:spPr>
        <p:txBody>
          <a:bodyPr/>
          <a:lstStyle/>
          <a:p>
            <a:r>
              <a:rPr lang="en-US" sz="4800" dirty="0"/>
              <a:t>Program Verification as SMT</a:t>
            </a:r>
          </a:p>
        </p:txBody>
      </p:sp>
    </p:spTree>
    <p:extLst>
      <p:ext uri="{BB962C8B-B14F-4D97-AF65-F5344CB8AC3E}">
        <p14:creationId xmlns:p14="http://schemas.microsoft.com/office/powerpoint/2010/main" val="44387597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3528" y="2239702"/>
                <a:ext cx="8424428" cy="3165482"/>
              </a:xfrm>
            </p:spPr>
            <p:txBody>
              <a:bodyPr/>
              <a:lstStyle/>
              <a:p>
                <a:pPr marL="0" indent="0">
                  <a:buNone/>
                </a:pPr>
                <a:r>
                  <a:rPr lang="en-US" b="1" i="1" dirty="0" smtClean="0"/>
                  <a:t>Formulate as Horn clauses:</a:t>
                </a:r>
              </a:p>
              <a:p>
                <a:pPr marL="0" indent="0">
                  <a:buNone/>
                </a:pPr>
                <a:endParaRPr lang="en-US" sz="3200" b="1" dirty="0"/>
              </a:p>
              <a:p>
                <a:pPr marL="0" indent="0">
                  <a:buNone/>
                </a:pPr>
                <a:r>
                  <a:rPr lang="en-US" sz="2400" b="1" dirty="0"/>
                  <a:t> </a:t>
                </a:r>
                <a14:m>
                  <m:oMath xmlns:m="http://schemas.openxmlformats.org/officeDocument/2006/math">
                    <m:r>
                      <a:rPr lang="en-US" sz="2400" b="1" i="0" smtClean="0">
                        <a:latin typeface="Cambria Math"/>
                      </a:rPr>
                      <m:t>           </m:t>
                    </m:r>
                    <m:r>
                      <a:rPr lang="en-US" sz="2400" b="1" i="1" smtClean="0">
                        <a:latin typeface="Cambria Math"/>
                      </a:rPr>
                      <m:t>∀</m:t>
                    </m:r>
                    <m:r>
                      <a:rPr lang="en-US" sz="2400" b="1" i="1" smtClean="0">
                        <a:latin typeface="Cambria Math"/>
                      </a:rPr>
                      <m:t>𝑿</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i="1" dirty="0">
                        <a:latin typeface="Cambria Math"/>
                      </a:rPr>
                      <m:t>&gt; </m:t>
                    </m:r>
                    <m:r>
                      <a:rPr lang="en-US" sz="2400" b="1" i="1" dirty="0" smtClean="0">
                        <a:latin typeface="Cambria Math"/>
                      </a:rPr>
                      <m:t>𝟏𝟎𝟎</m:t>
                    </m:r>
                    <m:r>
                      <a:rPr lang="en-US" sz="2400" b="1" i="1" dirty="0" smtClean="0">
                        <a:latin typeface="Cambria Math"/>
                      </a:rPr>
                      <m:t> </m:t>
                    </m:r>
                  </m:oMath>
                </a14:m>
                <a:r>
                  <a:rPr lang="en-US" sz="2400" b="1" dirty="0" smtClean="0">
                    <a:sym typeface="Symbo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𝑿</m:t>
                    </m:r>
                    <m:r>
                      <a:rPr lang="en-US" sz="2400" b="1" i="1" dirty="0" smtClean="0">
                        <a:latin typeface="Cambria Math"/>
                      </a:rPr>
                      <m:t>−</m:t>
                    </m:r>
                    <m:r>
                      <a:rPr lang="en-US" sz="2400" b="1" i="1" dirty="0" smtClean="0">
                        <a:latin typeface="Cambria Math"/>
                      </a:rPr>
                      <m:t>𝟏𝟎</m:t>
                    </m:r>
                  </m:oMath>
                </a14:m>
                <a:r>
                  <a:rPr lang="en-US" sz="2400" b="1" dirty="0" smtClean="0"/>
                  <a:t>)</a:t>
                </a:r>
              </a:p>
              <a:p>
                <a:pPr marL="0" indent="0">
                  <a:buNone/>
                </a:pPr>
                <a:r>
                  <a:rPr lang="en-US" sz="2400" b="1" dirty="0"/>
                  <a:t> </a:t>
                </a:r>
                <a:r>
                  <a:rPr lang="en-US" sz="2400" b="1" dirty="0" smtClean="0"/>
                  <a:t> </a:t>
                </a:r>
                <a14:m>
                  <m:oMath xmlns:m="http://schemas.openxmlformats.org/officeDocument/2006/math">
                    <m:r>
                      <a:rPr lang="en-US" sz="2400" b="1" i="1" smtClean="0">
                        <a:latin typeface="Cambria Math"/>
                      </a:rPr>
                      <m:t>∀</m:t>
                    </m:r>
                    <m:r>
                      <a:rPr lang="en-US" sz="2400" b="1" i="1" smtClean="0">
                        <a:latin typeface="Cambria Math"/>
                      </a:rPr>
                      <m:t>𝑿</m:t>
                    </m:r>
                    <m:r>
                      <a:rPr lang="en-US" sz="2400" b="1" i="1" smtClean="0">
                        <a:latin typeface="Cambria Math"/>
                      </a:rPr>
                      <m:t>,</m:t>
                    </m:r>
                    <m:r>
                      <a:rPr lang="en-US" sz="2400" b="1" i="1" smtClean="0">
                        <a:latin typeface="Cambria Math"/>
                      </a:rPr>
                      <m:t>𝒀</m:t>
                    </m:r>
                    <m:r>
                      <a:rPr lang="en-US" sz="2400" b="1" i="1" smtClean="0">
                        <a:latin typeface="Cambria Math"/>
                      </a:rPr>
                      <m:t>,</m:t>
                    </m:r>
                    <m:r>
                      <a:rPr lang="en-US" sz="2400" b="1" i="1" smtClean="0">
                        <a:latin typeface="Cambria Math"/>
                      </a:rPr>
                      <m:t>𝑹</m:t>
                    </m:r>
                    <m:r>
                      <a:rPr lang="en-US" sz="2400" b="1" i="1" smtClean="0">
                        <a:latin typeface="Cambria Math"/>
                      </a:rPr>
                      <m:t>.  </m:t>
                    </m:r>
                  </m:oMath>
                </a14:m>
                <a:r>
                  <a:rPr lang="en-US" sz="2400" b="1" dirty="0" smtClean="0"/>
                  <a:t> </a:t>
                </a:r>
                <a14:m>
                  <m:oMath xmlns:m="http://schemas.openxmlformats.org/officeDocument/2006/math">
                    <m:r>
                      <a:rPr lang="en-US" sz="2400" b="1" i="1" dirty="0" smtClean="0">
                        <a:latin typeface="Cambria Math"/>
                      </a:rPr>
                      <m:t>𝑿</m:t>
                    </m:r>
                    <m:r>
                      <a:rPr lang="en-US" sz="2400" b="1" i="1" dirty="0" smtClean="0">
                        <a:latin typeface="Cambria Math"/>
                      </a:rPr>
                      <m:t>≤ </m:t>
                    </m:r>
                    <m:r>
                      <a:rPr lang="en-US" sz="2400" b="1" i="1" dirty="0" smtClean="0">
                        <a:latin typeface="Cambria Math"/>
                        <a:sym typeface="Symbol"/>
                      </a:rPr>
                      <m:t>𝟏𝟎𝟎</m:t>
                    </m:r>
                    <m:r>
                      <a:rPr lang="en-US" sz="2400" b="1" i="1" dirty="0" smtClean="0">
                        <a:latin typeface="Cambria Math"/>
                        <a:sym typeface="Symbol"/>
                      </a:rPr>
                      <m:t> </m:t>
                    </m:r>
                  </m:oMath>
                </a14:m>
                <a:r>
                  <a:rPr lang="en-US" sz="2400" b="1" dirty="0" smtClean="0">
                    <a:sym typeface="Symbol"/>
                  </a:rPr>
                  <a:t>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𝟏𝟏</m:t>
                    </m:r>
                    <m:r>
                      <a:rPr lang="en-US" sz="2400" b="1" i="1" dirty="0" smtClean="0">
                        <a:latin typeface="Cambria Math"/>
                        <a:sym typeface="Symbol"/>
                      </a:rPr>
                      <m:t>,</m:t>
                    </m:r>
                    <m:r>
                      <a:rPr lang="en-US" sz="2400" b="1" i="1" dirty="0" smtClean="0">
                        <a:latin typeface="Cambria Math"/>
                        <a:sym typeface="Symbol"/>
                      </a:rPr>
                      <m:t>𝒀</m:t>
                    </m:r>
                  </m:oMath>
                </a14:m>
                <a:r>
                  <a:rPr lang="en-US" sz="2400" b="1" dirty="0" smtClean="0">
                    <a:sym typeface="Symbol"/>
                  </a:rPr>
                  <a:t>)  </a:t>
                </a:r>
                <a:r>
                  <a:rPr lang="en-US" sz="2400" b="1" dirty="0" smtClean="0">
                    <a:solidFill>
                      <a:srgbClr val="FF0000"/>
                    </a:solidFill>
                    <a:sym typeface="Symbol"/>
                  </a:rPr>
                  <a:t>mc</a:t>
                </a:r>
                <a:r>
                  <a:rPr lang="en-US" sz="2400" b="1" dirty="0" smtClean="0">
                    <a:sym typeface="Symbol"/>
                  </a:rPr>
                  <a:t>(</a:t>
                </a:r>
                <a14:m>
                  <m:oMath xmlns:m="http://schemas.openxmlformats.org/officeDocument/2006/math">
                    <m:r>
                      <a:rPr lang="en-US" sz="2400" b="1" i="1" dirty="0" smtClean="0">
                        <a:latin typeface="Cambria Math"/>
                        <a:sym typeface="Symbol"/>
                      </a:rPr>
                      <m:t>𝒀</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a:t>
                </a:r>
                <a:r>
                  <a:rPr lang="en-US" sz="2400" b="1" dirty="0" smtClean="0">
                    <a:solidFill>
                      <a:srgbClr val="FF0000"/>
                    </a:solidFill>
                  </a:rPr>
                  <a:t> </a:t>
                </a:r>
                <a:r>
                  <a:rPr lang="en-US" sz="2400" b="1" dirty="0" smtClean="0">
                    <a:solidFill>
                      <a:srgbClr val="FF0000"/>
                    </a:solidFill>
                    <a:sym typeface="Symbol"/>
                  </a:rPr>
                  <a:t>mc</a:t>
                </a:r>
                <a:r>
                  <a:rPr lang="en-US" sz="2400" b="1" dirty="0" smtClean="0"/>
                  <a:t>(</a:t>
                </a:r>
                <a14:m>
                  <m:oMath xmlns:m="http://schemas.openxmlformats.org/officeDocument/2006/math">
                    <m:r>
                      <a:rPr lang="en-US" sz="2400" b="1" i="1" dirty="0" smtClean="0">
                        <a:latin typeface="Cambria Math"/>
                      </a:rPr>
                      <m:t>𝑿</m:t>
                    </m:r>
                    <m:r>
                      <a:rPr lang="en-US" sz="2400" b="1" i="1" dirty="0" smtClean="0">
                        <a:latin typeface="Cambria Math"/>
                      </a:rPr>
                      <m:t>,</m:t>
                    </m:r>
                    <m:r>
                      <a:rPr lang="en-US" sz="2400" b="1" i="1" dirty="0" smtClean="0">
                        <a:latin typeface="Cambria Math"/>
                      </a:rPr>
                      <m:t>𝑹</m:t>
                    </m:r>
                  </m:oMath>
                </a14:m>
                <a:r>
                  <a:rPr lang="en-US" sz="2400" b="1" dirty="0"/>
                  <a:t>) </a:t>
                </a:r>
                <a:endParaRPr lang="en-US" sz="2400" b="1" dirty="0" smtClean="0">
                  <a:sym typeface="Symbol"/>
                </a:endParaRPr>
              </a:p>
              <a:p>
                <a:pPr marL="0" indent="0">
                  <a:buNone/>
                </a:pPr>
                <a:r>
                  <a:rPr lang="en-US" sz="2400" b="1" dirty="0">
                    <a:solidFill>
                      <a:srgbClr val="FF0000"/>
                    </a:solidFill>
                    <a:sym typeface="Symbol"/>
                  </a:rPr>
                  <a:t> </a:t>
                </a:r>
                <a:r>
                  <a:rPr lang="en-US" sz="2400" b="1" dirty="0" smtClean="0">
                    <a:solidFill>
                      <a:srgbClr val="FF0000"/>
                    </a:solidFill>
                    <a:sym typeface="Symbol"/>
                  </a:rPr>
                  <a:t> </a:t>
                </a:r>
                <a:r>
                  <a:rPr lang="en-US" sz="2400" b="1" dirty="0"/>
                  <a:t> </a:t>
                </a:r>
                <a14:m>
                  <m:oMath xmlns:m="http://schemas.openxmlformats.org/officeDocument/2006/math">
                    <m:r>
                      <a:rPr lang="en-US" sz="2400" b="1" i="0" smtClean="0">
                        <a:latin typeface="Cambria Math"/>
                      </a:rPr>
                      <m:t>   </m:t>
                    </m:r>
                    <m:r>
                      <a:rPr lang="en-US" sz="2400" b="1" i="1">
                        <a:latin typeface="Cambria Math"/>
                      </a:rPr>
                      <m:t>∀</m:t>
                    </m:r>
                    <m:r>
                      <a:rPr lang="en-US" sz="2400" b="1" i="1">
                        <a:latin typeface="Cambria Math"/>
                      </a:rPr>
                      <m:t>𝑿</m:t>
                    </m:r>
                    <m:r>
                      <a:rPr lang="en-US" sz="2400" b="1" i="1">
                        <a:latin typeface="Cambria Math"/>
                      </a:rPr>
                      <m:t>,</m:t>
                    </m:r>
                    <m:r>
                      <a:rPr lang="en-US" sz="2400" b="1" i="1">
                        <a:latin typeface="Cambria Math"/>
                      </a:rPr>
                      <m:t>𝑹</m:t>
                    </m:r>
                    <m:r>
                      <a:rPr lang="en-US" sz="2400" b="1" i="1">
                        <a:latin typeface="Cambria Math"/>
                      </a:rPr>
                      <m:t>. </m:t>
                    </m:r>
                  </m:oMath>
                </a14:m>
                <a:r>
                  <a:rPr lang="en-US" sz="2400" b="1" dirty="0" smtClean="0">
                    <a:solidFill>
                      <a:srgbClr val="FF0000"/>
                    </a:solidFill>
                    <a:sym typeface="Symbol"/>
                  </a:rPr>
                  <a:t> mc</a:t>
                </a:r>
                <a:r>
                  <a:rPr lang="en-US" sz="2400" b="1" dirty="0" smtClean="0">
                    <a:sym typeface="Symbol"/>
                  </a:rPr>
                  <a:t>(</a:t>
                </a:r>
                <a14:m>
                  <m:oMath xmlns:m="http://schemas.openxmlformats.org/officeDocument/2006/math">
                    <m:r>
                      <a:rPr lang="en-US" sz="2400" b="1" i="1" dirty="0" smtClean="0">
                        <a:latin typeface="Cambria Math"/>
                        <a:sym typeface="Symbol"/>
                      </a:rPr>
                      <m:t>𝑿</m:t>
                    </m:r>
                    <m:r>
                      <a:rPr lang="en-US" sz="2400" b="1" i="1" dirty="0" smtClean="0">
                        <a:latin typeface="Cambria Math"/>
                        <a:sym typeface="Symbol"/>
                      </a:rPr>
                      <m:t>,</m:t>
                    </m:r>
                    <m:r>
                      <a:rPr lang="en-US" sz="2400" b="1" i="1" dirty="0" smtClean="0">
                        <a:latin typeface="Cambria Math"/>
                        <a:sym typeface="Symbol"/>
                      </a:rPr>
                      <m:t>𝑹</m:t>
                    </m:r>
                  </m:oMath>
                </a14:m>
                <a:r>
                  <a:rPr lang="en-US" sz="2400" b="1" dirty="0" smtClean="0">
                    <a:sym typeface="Symbol"/>
                  </a:rPr>
                  <a:t>)   </a:t>
                </a:r>
                <a14:m>
                  <m:oMath xmlns:m="http://schemas.openxmlformats.org/officeDocument/2006/math">
                    <m:r>
                      <a:rPr lang="en-US" sz="2400" b="1" i="1" dirty="0" smtClean="0">
                        <a:latin typeface="Cambria Math"/>
                        <a:sym typeface="Symbol"/>
                      </a:rPr>
                      <m:t>𝑹</m:t>
                    </m:r>
                    <m:r>
                      <a:rPr lang="en-US" sz="2400" b="1" i="1" dirty="0" smtClean="0">
                        <a:latin typeface="Cambria Math"/>
                        <a:sym typeface="Symbol"/>
                      </a:rPr>
                      <m:t> </m:t>
                    </m:r>
                    <m:r>
                      <a:rPr lang="en-US" sz="2400" i="1" dirty="0" smtClean="0">
                        <a:latin typeface="Cambria Math"/>
                        <a:sym typeface="Symbol"/>
                      </a:rPr>
                      <m:t>≥</m:t>
                    </m:r>
                    <m:r>
                      <a:rPr lang="en-US" sz="2400" b="1" i="1" dirty="0" smtClean="0">
                        <a:latin typeface="Cambria Math"/>
                        <a:sym typeface="Symbol"/>
                      </a:rPr>
                      <m:t> </m:t>
                    </m:r>
                    <m:r>
                      <a:rPr lang="en-US" sz="2400" b="1" i="1" dirty="0" smtClean="0">
                        <a:latin typeface="Cambria Math"/>
                        <a:sym typeface="Symbol"/>
                      </a:rPr>
                      <m:t>𝟗𝟏</m:t>
                    </m:r>
                  </m:oMath>
                </a14:m>
                <a:endParaRPr lang="en-US" sz="2400" b="1" dirty="0" smtClean="0">
                  <a:sym typeface="Symbol"/>
                </a:endParaRPr>
              </a:p>
              <a:p>
                <a:pPr marL="0" indent="0">
                  <a:buNone/>
                </a:pPr>
                <a:endParaRPr lang="en-US" sz="2800" b="1" dirty="0">
                  <a:sym typeface="Symbol"/>
                </a:endParaRPr>
              </a:p>
              <a:p>
                <a:pPr marL="0" indent="0">
                  <a:buNone/>
                </a:pPr>
                <a:r>
                  <a:rPr lang="en-US" sz="2800" b="1" i="1" dirty="0"/>
                  <a:t>Solve for </a:t>
                </a:r>
                <a:r>
                  <a:rPr lang="en-US" sz="2800" b="1" dirty="0" smtClean="0">
                    <a:solidFill>
                      <a:srgbClr val="FF0000"/>
                    </a:solidFill>
                    <a:sym typeface="Symbol"/>
                  </a:rPr>
                  <a:t>mc</a:t>
                </a:r>
                <a:endParaRPr lang="en-US" sz="2800" b="1"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3528" y="2239702"/>
                <a:ext cx="8424428" cy="3165482"/>
              </a:xfrm>
              <a:blipFill rotWithShape="1">
                <a:blip r:embed="rId2"/>
                <a:stretch>
                  <a:fillRect l="-2967" t="-5385" b="-5769"/>
                </a:stretch>
              </a:blipFill>
            </p:spPr>
            <p:txBody>
              <a:bodyPr/>
              <a:lstStyle/>
              <a:p>
                <a:r>
                  <a:rPr lang="en-US">
                    <a:noFill/>
                  </a:rPr>
                  <a:t> </a:t>
                </a:r>
              </a:p>
            </p:txBody>
          </p:sp>
        </mc:Fallback>
      </mc:AlternateContent>
      <p:sp>
        <p:nvSpPr>
          <p:cNvPr id="5" name="Title 1"/>
          <p:cNvSpPr>
            <a:spLocks noGrp="1"/>
          </p:cNvSpPr>
          <p:nvPr>
            <p:ph type="title"/>
          </p:nvPr>
        </p:nvSpPr>
        <p:spPr>
          <a:xfrm>
            <a:off x="381000" y="230188"/>
            <a:ext cx="8382000" cy="664797"/>
          </a:xfrm>
        </p:spPr>
        <p:txBody>
          <a:bodyPr/>
          <a:lstStyle/>
          <a:p>
            <a:r>
              <a:rPr lang="en-US" sz="4800" dirty="0"/>
              <a:t>Program Verification as SMT</a:t>
            </a:r>
          </a:p>
        </p:txBody>
      </p:sp>
    </p:spTree>
    <p:extLst>
      <p:ext uri="{BB962C8B-B14F-4D97-AF65-F5344CB8AC3E}">
        <p14:creationId xmlns:p14="http://schemas.microsoft.com/office/powerpoint/2010/main" val="2874857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050" y="2636912"/>
            <a:ext cx="7348362" cy="2609945"/>
          </a:xfrm>
        </p:spPr>
        <p:txBody>
          <a:bodyPr/>
          <a:lstStyle/>
          <a:p>
            <a:pPr marL="0" indent="0">
              <a:buNone/>
            </a:pPr>
            <a:r>
              <a:rPr lang="en-US" sz="3200" b="1" i="1" dirty="0" smtClean="0"/>
              <a:t>	Program Verification (Safety) </a:t>
            </a:r>
            <a:endParaRPr lang="en-US" sz="3200" b="1" i="1" dirty="0"/>
          </a:p>
          <a:p>
            <a:pPr marL="0" indent="0">
              <a:buNone/>
            </a:pPr>
            <a:endParaRPr lang="en-US" sz="3200" b="1" i="1" dirty="0"/>
          </a:p>
          <a:p>
            <a:pPr marL="0" indent="0">
              <a:buNone/>
            </a:pPr>
            <a:r>
              <a:rPr lang="en-US" sz="3200" b="1" i="1" dirty="0" smtClean="0"/>
              <a:t>			</a:t>
            </a:r>
            <a:r>
              <a:rPr lang="en-US" sz="3200" b="1" i="1" dirty="0"/>
              <a:t>a</a:t>
            </a:r>
            <a:r>
              <a:rPr lang="en-US" sz="3200" b="1" i="1" dirty="0" smtClean="0"/>
              <a:t>s</a:t>
            </a:r>
          </a:p>
          <a:p>
            <a:pPr marL="0" indent="0">
              <a:buNone/>
            </a:pPr>
            <a:endParaRPr lang="en-US" sz="3200" b="1" i="1" dirty="0"/>
          </a:p>
          <a:p>
            <a:pPr marL="0" indent="0">
              <a:buNone/>
            </a:pPr>
            <a:r>
              <a:rPr lang="en-US" sz="3200" b="1" i="1" dirty="0"/>
              <a:t>	</a:t>
            </a:r>
            <a:r>
              <a:rPr lang="en-US" sz="3200" b="1" i="1" dirty="0" err="1" smtClean="0"/>
              <a:t>Satisfiability</a:t>
            </a:r>
            <a:r>
              <a:rPr lang="en-US" sz="3200" b="1" i="1" dirty="0" smtClean="0"/>
              <a:t> of Horn clauses</a:t>
            </a:r>
          </a:p>
        </p:txBody>
      </p:sp>
      <p:sp>
        <p:nvSpPr>
          <p:cNvPr id="5" name="Title 1"/>
          <p:cNvSpPr>
            <a:spLocks noGrp="1"/>
          </p:cNvSpPr>
          <p:nvPr>
            <p:ph type="title"/>
          </p:nvPr>
        </p:nvSpPr>
        <p:spPr>
          <a:xfrm>
            <a:off x="381000" y="230188"/>
            <a:ext cx="8382000" cy="664797"/>
          </a:xfrm>
        </p:spPr>
        <p:txBody>
          <a:bodyPr/>
          <a:lstStyle/>
          <a:p>
            <a:r>
              <a:rPr lang="en-US" sz="4800" dirty="0" smtClean="0"/>
              <a:t>Program Verification as SMT</a:t>
            </a:r>
            <a:endParaRPr lang="en-US" sz="4800" dirty="0"/>
          </a:p>
        </p:txBody>
      </p:sp>
    </p:spTree>
    <p:extLst>
      <p:ext uri="{BB962C8B-B14F-4D97-AF65-F5344CB8AC3E}">
        <p14:creationId xmlns:p14="http://schemas.microsoft.com/office/powerpoint/2010/main" val="395807921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bjorner\AppData\Local\Microsoft\Windows\Temporary Internet Files\Content.IE5\R0G2WCBD\MP9004310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246" y="4826406"/>
            <a:ext cx="2051720" cy="143620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527884" y="2024844"/>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endParaRPr lang="en-US" sz="3200" b="1" dirty="0">
              <a:solidFill>
                <a:srgbClr val="FF0000"/>
              </a:solidFill>
              <a:latin typeface="Calibri" pitchFamily="34" charset="0"/>
            </a:endParaRPr>
          </a:p>
        </p:txBody>
      </p:sp>
      <p:sp>
        <p:nvSpPr>
          <p:cNvPr id="7" name="Rounded Rectangle 6"/>
          <p:cNvSpPr/>
          <p:nvPr/>
        </p:nvSpPr>
        <p:spPr>
          <a:xfrm>
            <a:off x="3557707" y="3866770"/>
            <a:ext cx="1972661" cy="534338"/>
          </a:xfrm>
          <a:prstGeom prst="round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endParaRPr lang="en-US" sz="3600" b="1" dirty="0">
              <a:latin typeface="Calibri" pitchFamily="34" charset="0"/>
            </a:endParaRPr>
          </a:p>
        </p:txBody>
      </p:sp>
      <p:sp>
        <p:nvSpPr>
          <p:cNvPr id="20" name="TextBox 19"/>
          <p:cNvSpPr txBox="1"/>
          <p:nvPr/>
        </p:nvSpPr>
        <p:spPr>
          <a:xfrm>
            <a:off x="2195736" y="5017066"/>
            <a:ext cx="2010971" cy="680186"/>
          </a:xfrm>
          <a:prstGeom prst="rect">
            <a:avLst/>
          </a:prstGeom>
          <a:noFill/>
        </p:spPr>
        <p:txBody>
          <a:bodyPr wrap="square" lIns="64008" tIns="32004" rIns="64008" bIns="32004" rtlCol="0">
            <a:spAutoFit/>
          </a:bodyPr>
          <a:lstStyle/>
          <a:p>
            <a:r>
              <a:rPr lang="en-US" sz="2000" dirty="0" smtClean="0">
                <a:solidFill>
                  <a:schemeClr val="accent4">
                    <a:lumMod val="75000"/>
                  </a:schemeClr>
                </a:solidFill>
              </a:rPr>
              <a:t>Verification </a:t>
            </a:r>
          </a:p>
          <a:p>
            <a:r>
              <a:rPr lang="en-US" sz="2000" dirty="0" smtClean="0">
                <a:solidFill>
                  <a:schemeClr val="accent4">
                    <a:lumMod val="75000"/>
                  </a:schemeClr>
                </a:solidFill>
              </a:rPr>
              <a:t>condition</a:t>
            </a:r>
            <a:endParaRPr lang="en-US" sz="2000" dirty="0">
              <a:solidFill>
                <a:schemeClr val="accent4">
                  <a:lumMod val="75000"/>
                </a:schemeClr>
              </a:solidFill>
            </a:endParaRPr>
          </a:p>
        </p:txBody>
      </p:sp>
      <p:sp>
        <p:nvSpPr>
          <p:cNvPr id="26" name="Up Arrow 25"/>
          <p:cNvSpPr/>
          <p:nvPr/>
        </p:nvSpPr>
        <p:spPr bwMode="auto">
          <a:xfrm rot="7146961">
            <a:off x="2475902" y="2379605"/>
            <a:ext cx="299258" cy="165179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899592" y="2096852"/>
            <a:ext cx="1982391" cy="618778"/>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HAVOC</a:t>
            </a:r>
          </a:p>
        </p:txBody>
      </p:sp>
      <p:sp>
        <p:nvSpPr>
          <p:cNvPr id="30" name="Up Arrow 29"/>
          <p:cNvSpPr/>
          <p:nvPr/>
        </p:nvSpPr>
        <p:spPr bwMode="auto">
          <a:xfrm rot="14017696">
            <a:off x="6296064" y="2328186"/>
            <a:ext cx="256769" cy="1671302"/>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Up Arrow 30"/>
          <p:cNvSpPr/>
          <p:nvPr/>
        </p:nvSpPr>
        <p:spPr bwMode="auto">
          <a:xfrm rot="10800000">
            <a:off x="4508524" y="4500152"/>
            <a:ext cx="221944" cy="65250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a:xfrm>
            <a:off x="6313558" y="203816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r>
              <a:rPr lang="en-US" sz="3200" b="1" dirty="0" smtClean="0">
                <a:solidFill>
                  <a:srgbClr val="FF0000"/>
                </a:solidFill>
                <a:latin typeface="Calibri" pitchFamily="34" charset="0"/>
              </a:rPr>
              <a:t> </a:t>
            </a:r>
            <a:r>
              <a:rPr lang="en-US" sz="3200" b="1" dirty="0" err="1" smtClean="0">
                <a:solidFill>
                  <a:srgbClr val="FF0000"/>
                </a:solidFill>
                <a:latin typeface="Calibri" pitchFamily="34" charset="0"/>
              </a:rPr>
              <a:t>Dafny</a:t>
            </a:r>
            <a:r>
              <a:rPr lang="en-US" sz="3200" b="1" dirty="0" smtClean="0">
                <a:solidFill>
                  <a:srgbClr val="FF0000"/>
                </a:solidFill>
                <a:latin typeface="Calibri" pitchFamily="34" charset="0"/>
              </a:rPr>
              <a:t>     </a:t>
            </a:r>
            <a:endParaRPr lang="en-US" sz="3200" b="1" dirty="0">
              <a:solidFill>
                <a:srgbClr val="FF0000"/>
              </a:solidFill>
              <a:latin typeface="Calibri" pitchFamily="34" charset="0"/>
            </a:endParaRPr>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6227" y="2027594"/>
            <a:ext cx="548904" cy="611636"/>
          </a:xfrm>
          <a:prstGeom prst="rect">
            <a:avLst/>
          </a:prstGeom>
        </p:spPr>
      </p:pic>
      <p:pic>
        <p:nvPicPr>
          <p:cNvPr id="48" name="Picture 4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7944" y="5393243"/>
            <a:ext cx="1028794" cy="592041"/>
          </a:xfrm>
          <a:prstGeom prst="rect">
            <a:avLst/>
          </a:prstGeom>
        </p:spPr>
      </p:pic>
      <p:pic>
        <p:nvPicPr>
          <p:cNvPr id="49" name="Picture 3"/>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8287" t="23082" r="47124" b="59329"/>
          <a:stretch/>
        </p:blipFill>
        <p:spPr bwMode="auto">
          <a:xfrm>
            <a:off x="3557707" y="3891063"/>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9972" y="2024844"/>
            <a:ext cx="616148" cy="564802"/>
          </a:xfrm>
          <a:prstGeom prst="rect">
            <a:avLst/>
          </a:prstGeom>
        </p:spPr>
      </p:pic>
      <p:sp>
        <p:nvSpPr>
          <p:cNvPr id="52" name="Up Arrow 51"/>
          <p:cNvSpPr/>
          <p:nvPr/>
        </p:nvSpPr>
        <p:spPr bwMode="auto">
          <a:xfrm rot="10800000">
            <a:off x="4463988" y="2677313"/>
            <a:ext cx="257406" cy="107077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53" name="Group 20"/>
          <p:cNvGrpSpPr/>
          <p:nvPr/>
        </p:nvGrpSpPr>
        <p:grpSpPr>
          <a:xfrm>
            <a:off x="7053394" y="4372693"/>
            <a:ext cx="758966" cy="2296667"/>
            <a:chOff x="8072462" y="1214422"/>
            <a:chExt cx="758966" cy="2296667"/>
          </a:xfrm>
        </p:grpSpPr>
        <p:pic>
          <p:nvPicPr>
            <p:cNvPr id="54" name="Picture 3"/>
            <p:cNvPicPr>
              <a:picLocks noChangeAspect="1" noChangeArrowheads="1"/>
            </p:cNvPicPr>
            <p:nvPr/>
          </p:nvPicPr>
          <p:blipFill>
            <a:blip r:embed="rId8" cstate="print"/>
            <a:srcRect/>
            <a:stretch>
              <a:fillRect/>
            </a:stretch>
          </p:blipFill>
          <p:spPr bwMode="auto">
            <a:xfrm>
              <a:off x="8072462" y="1214422"/>
              <a:ext cx="685517" cy="664712"/>
            </a:xfrm>
            <a:prstGeom prst="rect">
              <a:avLst/>
            </a:prstGeom>
            <a:noFill/>
            <a:ln w="38100" algn="ctr">
              <a:noFill/>
              <a:miter lim="800000"/>
              <a:headEnd/>
              <a:tailEnd/>
            </a:ln>
            <a:effectLst>
              <a:outerShdw dist="35921" dir="2700000" algn="ctr" rotWithShape="0">
                <a:srgbClr val="CCCCCC"/>
              </a:outerShdw>
            </a:effectLst>
          </p:spPr>
        </p:pic>
        <p:pic>
          <p:nvPicPr>
            <p:cNvPr id="55" name="Picture 4"/>
            <p:cNvPicPr>
              <a:picLocks noChangeAspect="1" noChangeArrowheads="1"/>
            </p:cNvPicPr>
            <p:nvPr/>
          </p:nvPicPr>
          <p:blipFill>
            <a:blip r:embed="rId9" cstate="print"/>
            <a:srcRect/>
            <a:stretch>
              <a:fillRect/>
            </a:stretch>
          </p:blipFill>
          <p:spPr bwMode="auto">
            <a:xfrm>
              <a:off x="8072462" y="2000240"/>
              <a:ext cx="758966" cy="653898"/>
            </a:xfrm>
            <a:prstGeom prst="rect">
              <a:avLst/>
            </a:prstGeom>
            <a:noFill/>
            <a:ln w="38100" algn="ctr">
              <a:noFill/>
              <a:miter lim="800000"/>
              <a:headEnd/>
              <a:tailEnd/>
            </a:ln>
            <a:effectLst>
              <a:outerShdw dist="35921" dir="2700000" algn="ctr" rotWithShape="0">
                <a:srgbClr val="CCCCCC"/>
              </a:outerShdw>
            </a:effectLst>
          </p:spPr>
        </p:pic>
        <p:pic>
          <p:nvPicPr>
            <p:cNvPr id="56" name="Picture 5"/>
            <p:cNvPicPr>
              <a:picLocks noChangeAspect="1" noChangeArrowheads="1"/>
            </p:cNvPicPr>
            <p:nvPr/>
          </p:nvPicPr>
          <p:blipFill>
            <a:blip r:embed="rId10" cstate="print"/>
            <a:srcRect/>
            <a:stretch>
              <a:fillRect/>
            </a:stretch>
          </p:blipFill>
          <p:spPr bwMode="auto">
            <a:xfrm>
              <a:off x="8072462" y="2857496"/>
              <a:ext cx="758966" cy="653593"/>
            </a:xfrm>
            <a:prstGeom prst="rect">
              <a:avLst/>
            </a:prstGeom>
            <a:noFill/>
            <a:ln w="38100" algn="ctr">
              <a:noFill/>
              <a:miter lim="800000"/>
              <a:headEnd/>
              <a:tailEnd/>
            </a:ln>
            <a:effectLst>
              <a:outerShdw dist="35921" dir="2700000" algn="ctr" rotWithShape="0">
                <a:srgbClr val="CCCCCC"/>
              </a:outerShdw>
            </a:effectLst>
          </p:spPr>
        </p:pic>
      </p:grpSp>
      <p:sp>
        <p:nvSpPr>
          <p:cNvPr id="57" name="TextBox 56"/>
          <p:cNvSpPr txBox="1"/>
          <p:nvPr/>
        </p:nvSpPr>
        <p:spPr>
          <a:xfrm>
            <a:off x="395536" y="3057904"/>
            <a:ext cx="2486447" cy="987963"/>
          </a:xfrm>
          <a:prstGeom prst="rect">
            <a:avLst/>
          </a:prstGeom>
          <a:noFill/>
        </p:spPr>
        <p:txBody>
          <a:bodyPr wrap="square" lIns="64008" tIns="32004" rIns="64008" bIns="32004" rtlCol="0">
            <a:spAutoFit/>
          </a:bodyPr>
          <a:lstStyle/>
          <a:p>
            <a:r>
              <a:rPr lang="en-US" sz="2000" dirty="0" smtClean="0">
                <a:solidFill>
                  <a:schemeClr val="accent4">
                    <a:lumMod val="75000"/>
                  </a:schemeClr>
                </a:solidFill>
              </a:rPr>
              <a:t>Program </a:t>
            </a:r>
            <a:endParaRPr lang="en-US" sz="2000" dirty="0">
              <a:solidFill>
                <a:schemeClr val="accent4">
                  <a:lumMod val="75000"/>
                </a:schemeClr>
              </a:solidFill>
            </a:endParaRPr>
          </a:p>
          <a:p>
            <a:r>
              <a:rPr lang="en-US" sz="2000" dirty="0" smtClean="0">
                <a:solidFill>
                  <a:schemeClr val="accent4">
                    <a:lumMod val="75000"/>
                  </a:schemeClr>
                </a:solidFill>
              </a:rPr>
              <a:t>Annotated with</a:t>
            </a:r>
          </a:p>
          <a:p>
            <a:r>
              <a:rPr lang="en-US" sz="2000" dirty="0" smtClean="0">
                <a:solidFill>
                  <a:schemeClr val="accent4">
                    <a:lumMod val="75000"/>
                  </a:schemeClr>
                </a:solidFill>
              </a:rPr>
              <a:t>Inductive invariants</a:t>
            </a:r>
          </a:p>
        </p:txBody>
      </p:sp>
      <p:sp>
        <p:nvSpPr>
          <p:cNvPr id="58" name="Up Arrow 57"/>
          <p:cNvSpPr/>
          <p:nvPr/>
        </p:nvSpPr>
        <p:spPr bwMode="auto">
          <a:xfrm rot="5400000">
            <a:off x="5843105" y="4934434"/>
            <a:ext cx="302105" cy="133214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itle 8"/>
          <p:cNvSpPr>
            <a:spLocks noGrp="1"/>
          </p:cNvSpPr>
          <p:nvPr>
            <p:ph type="title"/>
          </p:nvPr>
        </p:nvSpPr>
        <p:spPr/>
        <p:txBody>
          <a:bodyPr/>
          <a:lstStyle/>
          <a:p>
            <a:r>
              <a:rPr lang="en-US" dirty="0"/>
              <a:t>Verification Tool Workflow</a:t>
            </a:r>
          </a:p>
        </p:txBody>
      </p:sp>
    </p:spTree>
    <p:extLst>
      <p:ext uri="{BB962C8B-B14F-4D97-AF65-F5344CB8AC3E}">
        <p14:creationId xmlns:p14="http://schemas.microsoft.com/office/powerpoint/2010/main" val="23417302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loud Callout 34"/>
          <p:cNvSpPr/>
          <p:nvPr/>
        </p:nvSpPr>
        <p:spPr bwMode="auto">
          <a:xfrm>
            <a:off x="5904148" y="908720"/>
            <a:ext cx="2934327" cy="1185784"/>
          </a:xfrm>
          <a:prstGeom prst="cloudCallout">
            <a:avLst/>
          </a:prstGeom>
          <a:gradFill>
            <a:gsLst>
              <a:gs pos="0">
                <a:srgbClr val="25A0EB">
                  <a:alpha val="35000"/>
                  <a:lumMod val="0"/>
                  <a:lumOff val="100000"/>
                </a:srgb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a:headEnd type="none" w="med" len="med"/>
            <a:tailEnd type="none" w="med" len="med"/>
          </a:ln>
          <a:effectLst>
            <a:glow rad="228600">
              <a:schemeClr val="accent2">
                <a:lumMod val="20000"/>
                <a:lumOff val="80000"/>
                <a:alpha val="91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Cloud Callout 33"/>
          <p:cNvSpPr/>
          <p:nvPr/>
        </p:nvSpPr>
        <p:spPr bwMode="auto">
          <a:xfrm>
            <a:off x="3387870" y="1136510"/>
            <a:ext cx="2409641" cy="1053960"/>
          </a:xfrm>
          <a:prstGeom prst="cloudCallout">
            <a:avLst/>
          </a:prstGeom>
          <a:gradFill>
            <a:gsLst>
              <a:gs pos="0">
                <a:srgbClr val="25A0EB">
                  <a:alpha val="35000"/>
                  <a:lumMod val="0"/>
                  <a:lumOff val="100000"/>
                </a:srgb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a:headEnd type="none" w="med" len="med"/>
            <a:tailEnd type="none" w="med" len="med"/>
          </a:ln>
          <a:effectLst>
            <a:glow rad="228600">
              <a:schemeClr val="accent2">
                <a:lumMod val="20000"/>
                <a:lumOff val="80000"/>
                <a:alpha val="91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Cloud Callout 3"/>
          <p:cNvSpPr/>
          <p:nvPr/>
        </p:nvSpPr>
        <p:spPr bwMode="auto">
          <a:xfrm>
            <a:off x="685966" y="1136510"/>
            <a:ext cx="2409641" cy="1053960"/>
          </a:xfrm>
          <a:prstGeom prst="cloudCallout">
            <a:avLst/>
          </a:prstGeom>
          <a:gradFill>
            <a:gsLst>
              <a:gs pos="0">
                <a:srgbClr val="25A0EB">
                  <a:alpha val="35000"/>
                  <a:lumMod val="0"/>
                  <a:lumOff val="100000"/>
                </a:srgb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gradFill>
          <a:ln>
            <a:headEnd type="none" w="med" len="med"/>
            <a:tailEnd type="none" w="med" len="med"/>
          </a:ln>
          <a:effectLst>
            <a:glow rad="228600">
              <a:schemeClr val="accent2">
                <a:lumMod val="20000"/>
                <a:lumOff val="80000"/>
                <a:alpha val="91000"/>
              </a:schemeClr>
            </a:glow>
            <a:outerShdw blurRad="63500" dist="38100" dir="5400000" rotWithShape="0">
              <a:srgbClr val="000000">
                <a:alpha val="45000"/>
              </a:srgbClr>
            </a:outerShdw>
          </a:effectLst>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28" name="Picture 2" descr="C:\Users\nbjorner\AppData\Local\Microsoft\Windows\Temporary Internet Files\Content.IE5\R0G2WCBD\MP9004310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246" y="4801108"/>
            <a:ext cx="2051720" cy="1436204"/>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3527884" y="2024844"/>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Corral</a:t>
            </a:r>
            <a:endParaRPr lang="en-US" sz="3200" b="1" dirty="0">
              <a:solidFill>
                <a:srgbClr val="FF0000"/>
              </a:solidFill>
              <a:latin typeface="Calibri" pitchFamily="34" charset="0"/>
            </a:endParaRPr>
          </a:p>
        </p:txBody>
      </p:sp>
      <p:sp>
        <p:nvSpPr>
          <p:cNvPr id="7" name="Rounded Rectangle 6"/>
          <p:cNvSpPr/>
          <p:nvPr/>
        </p:nvSpPr>
        <p:spPr>
          <a:xfrm>
            <a:off x="3557707" y="3861048"/>
            <a:ext cx="1972661" cy="534338"/>
          </a:xfrm>
          <a:prstGeom prst="round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endParaRPr lang="en-US" sz="3600" b="1" dirty="0">
              <a:latin typeface="Calibri" pitchFamily="34" charset="0"/>
            </a:endParaRPr>
          </a:p>
        </p:txBody>
      </p:sp>
      <p:sp>
        <p:nvSpPr>
          <p:cNvPr id="20" name="TextBox 19"/>
          <p:cNvSpPr txBox="1"/>
          <p:nvPr/>
        </p:nvSpPr>
        <p:spPr>
          <a:xfrm>
            <a:off x="2195736" y="5013176"/>
            <a:ext cx="2010971" cy="680186"/>
          </a:xfrm>
          <a:prstGeom prst="rect">
            <a:avLst/>
          </a:prstGeom>
          <a:noFill/>
        </p:spPr>
        <p:txBody>
          <a:bodyPr wrap="square" lIns="64008" tIns="32004" rIns="64008" bIns="32004" rtlCol="0">
            <a:spAutoFit/>
          </a:bodyPr>
          <a:lstStyle/>
          <a:p>
            <a:r>
              <a:rPr lang="en-US" sz="2000" dirty="0" smtClean="0">
                <a:solidFill>
                  <a:schemeClr val="accent4">
                    <a:lumMod val="75000"/>
                  </a:schemeClr>
                </a:solidFill>
              </a:rPr>
              <a:t>Verification </a:t>
            </a:r>
          </a:p>
          <a:p>
            <a:r>
              <a:rPr lang="en-US" sz="2000" dirty="0" smtClean="0">
                <a:solidFill>
                  <a:schemeClr val="accent4">
                    <a:lumMod val="75000"/>
                  </a:schemeClr>
                </a:solidFill>
              </a:rPr>
              <a:t>condition</a:t>
            </a:r>
            <a:endParaRPr lang="en-US" sz="2000" dirty="0">
              <a:solidFill>
                <a:schemeClr val="accent4">
                  <a:lumMod val="75000"/>
                </a:schemeClr>
              </a:solidFill>
            </a:endParaRPr>
          </a:p>
        </p:txBody>
      </p:sp>
      <p:sp>
        <p:nvSpPr>
          <p:cNvPr id="26" name="Up Arrow 25"/>
          <p:cNvSpPr/>
          <p:nvPr/>
        </p:nvSpPr>
        <p:spPr bwMode="auto">
          <a:xfrm rot="7146961">
            <a:off x="2475902" y="2379605"/>
            <a:ext cx="299258" cy="165179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899592" y="2096852"/>
            <a:ext cx="1982391" cy="618778"/>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HAVOC</a:t>
            </a:r>
          </a:p>
        </p:txBody>
      </p:sp>
      <p:sp>
        <p:nvSpPr>
          <p:cNvPr id="30" name="Up Arrow 29"/>
          <p:cNvSpPr/>
          <p:nvPr/>
        </p:nvSpPr>
        <p:spPr bwMode="auto">
          <a:xfrm rot="14017696">
            <a:off x="6296064" y="2328186"/>
            <a:ext cx="256769" cy="1671302"/>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Up Arrow 30"/>
          <p:cNvSpPr/>
          <p:nvPr/>
        </p:nvSpPr>
        <p:spPr bwMode="auto">
          <a:xfrm rot="10800000">
            <a:off x="4508524" y="4500152"/>
            <a:ext cx="221944" cy="65250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a:xfrm>
            <a:off x="6313558" y="203816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r>
              <a:rPr lang="en-US" sz="3200" b="1" dirty="0" smtClean="0">
                <a:solidFill>
                  <a:srgbClr val="FF0000"/>
                </a:solidFill>
                <a:latin typeface="Calibri" pitchFamily="34" charset="0"/>
              </a:rPr>
              <a:t> </a:t>
            </a:r>
            <a:r>
              <a:rPr lang="en-US" sz="3200" b="1" dirty="0" err="1" smtClean="0">
                <a:solidFill>
                  <a:srgbClr val="FF0000"/>
                </a:solidFill>
                <a:latin typeface="Calibri" pitchFamily="34" charset="0"/>
              </a:rPr>
              <a:t>Dafny</a:t>
            </a:r>
            <a:r>
              <a:rPr lang="en-US" sz="3200" b="1" dirty="0" smtClean="0">
                <a:solidFill>
                  <a:srgbClr val="FF0000"/>
                </a:solidFill>
                <a:latin typeface="Calibri" pitchFamily="34" charset="0"/>
              </a:rPr>
              <a:t>     </a:t>
            </a:r>
            <a:endParaRPr lang="en-US" sz="3200" b="1" dirty="0">
              <a:solidFill>
                <a:srgbClr val="FF0000"/>
              </a:solidFill>
              <a:latin typeface="Calibri" pitchFamily="34" charset="0"/>
            </a:endParaRPr>
          </a:p>
        </p:txBody>
      </p:sp>
      <p:pic>
        <p:nvPicPr>
          <p:cNvPr id="47" name="Picture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6227" y="2027594"/>
            <a:ext cx="548904" cy="611636"/>
          </a:xfrm>
          <a:prstGeom prst="rect">
            <a:avLst/>
          </a:prstGeom>
        </p:spPr>
      </p:pic>
      <p:pic>
        <p:nvPicPr>
          <p:cNvPr id="48" name="Picture 4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9815" y="5324383"/>
            <a:ext cx="1028794" cy="592041"/>
          </a:xfrm>
          <a:prstGeom prst="rect">
            <a:avLst/>
          </a:prstGeom>
        </p:spPr>
      </p:pic>
      <p:pic>
        <p:nvPicPr>
          <p:cNvPr id="49" name="Picture 3"/>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8287" t="23082" r="47124" b="59329"/>
          <a:stretch/>
        </p:blipFill>
        <p:spPr bwMode="auto">
          <a:xfrm>
            <a:off x="3557707" y="3897052"/>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Up Arrow 51"/>
          <p:cNvSpPr/>
          <p:nvPr/>
        </p:nvSpPr>
        <p:spPr bwMode="auto">
          <a:xfrm rot="10800000">
            <a:off x="4463988" y="2677313"/>
            <a:ext cx="257406" cy="107077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53" name="Group 20"/>
          <p:cNvGrpSpPr/>
          <p:nvPr/>
        </p:nvGrpSpPr>
        <p:grpSpPr>
          <a:xfrm>
            <a:off x="7053394" y="4372693"/>
            <a:ext cx="758966" cy="2296667"/>
            <a:chOff x="8072462" y="1214422"/>
            <a:chExt cx="758966" cy="2296667"/>
          </a:xfrm>
        </p:grpSpPr>
        <p:pic>
          <p:nvPicPr>
            <p:cNvPr id="54" name="Picture 3"/>
            <p:cNvPicPr>
              <a:picLocks noChangeAspect="1" noChangeArrowheads="1"/>
            </p:cNvPicPr>
            <p:nvPr/>
          </p:nvPicPr>
          <p:blipFill>
            <a:blip r:embed="rId7" cstate="print"/>
            <a:srcRect/>
            <a:stretch>
              <a:fillRect/>
            </a:stretch>
          </p:blipFill>
          <p:spPr bwMode="auto">
            <a:xfrm>
              <a:off x="8072462" y="1214422"/>
              <a:ext cx="685517" cy="664712"/>
            </a:xfrm>
            <a:prstGeom prst="rect">
              <a:avLst/>
            </a:prstGeom>
            <a:noFill/>
            <a:ln w="38100" algn="ctr">
              <a:noFill/>
              <a:miter lim="800000"/>
              <a:headEnd/>
              <a:tailEnd/>
            </a:ln>
            <a:effectLst>
              <a:outerShdw dist="35921" dir="2700000" algn="ctr" rotWithShape="0">
                <a:srgbClr val="CCCCCC"/>
              </a:outerShdw>
            </a:effectLst>
          </p:spPr>
        </p:pic>
        <p:pic>
          <p:nvPicPr>
            <p:cNvPr id="55" name="Picture 4"/>
            <p:cNvPicPr>
              <a:picLocks noChangeAspect="1" noChangeArrowheads="1"/>
            </p:cNvPicPr>
            <p:nvPr/>
          </p:nvPicPr>
          <p:blipFill>
            <a:blip r:embed="rId8" cstate="print"/>
            <a:srcRect/>
            <a:stretch>
              <a:fillRect/>
            </a:stretch>
          </p:blipFill>
          <p:spPr bwMode="auto">
            <a:xfrm>
              <a:off x="8072462" y="2000240"/>
              <a:ext cx="758966" cy="653898"/>
            </a:xfrm>
            <a:prstGeom prst="rect">
              <a:avLst/>
            </a:prstGeom>
            <a:noFill/>
            <a:ln w="38100" algn="ctr">
              <a:noFill/>
              <a:miter lim="800000"/>
              <a:headEnd/>
              <a:tailEnd/>
            </a:ln>
            <a:effectLst>
              <a:outerShdw dist="35921" dir="2700000" algn="ctr" rotWithShape="0">
                <a:srgbClr val="CCCCCC"/>
              </a:outerShdw>
            </a:effectLst>
          </p:spPr>
        </p:pic>
        <p:pic>
          <p:nvPicPr>
            <p:cNvPr id="56" name="Picture 5"/>
            <p:cNvPicPr>
              <a:picLocks noChangeAspect="1" noChangeArrowheads="1"/>
            </p:cNvPicPr>
            <p:nvPr/>
          </p:nvPicPr>
          <p:blipFill>
            <a:blip r:embed="rId9" cstate="print"/>
            <a:srcRect/>
            <a:stretch>
              <a:fillRect/>
            </a:stretch>
          </p:blipFill>
          <p:spPr bwMode="auto">
            <a:xfrm>
              <a:off x="8072462" y="2857496"/>
              <a:ext cx="758966" cy="653593"/>
            </a:xfrm>
            <a:prstGeom prst="rect">
              <a:avLst/>
            </a:prstGeom>
            <a:noFill/>
            <a:ln w="38100" algn="ctr">
              <a:noFill/>
              <a:miter lim="800000"/>
              <a:headEnd/>
              <a:tailEnd/>
            </a:ln>
            <a:effectLst>
              <a:outerShdw dist="35921" dir="2700000" algn="ctr" rotWithShape="0">
                <a:srgbClr val="CCCCCC"/>
              </a:outerShdw>
            </a:effectLst>
          </p:spPr>
        </p:pic>
      </p:grpSp>
      <p:sp>
        <p:nvSpPr>
          <p:cNvPr id="58" name="Up Arrow 57"/>
          <p:cNvSpPr/>
          <p:nvPr/>
        </p:nvSpPr>
        <p:spPr bwMode="auto">
          <a:xfrm rot="5400000">
            <a:off x="5843105" y="4934434"/>
            <a:ext cx="302105" cy="133214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9" name="Title 8"/>
          <p:cNvSpPr>
            <a:spLocks noGrp="1"/>
          </p:cNvSpPr>
          <p:nvPr>
            <p:ph type="title"/>
          </p:nvPr>
        </p:nvSpPr>
        <p:spPr/>
        <p:txBody>
          <a:bodyPr/>
          <a:lstStyle/>
          <a:p>
            <a:r>
              <a:rPr lang="en-US" dirty="0"/>
              <a:t>Verification Tool Workflow</a:t>
            </a:r>
          </a:p>
        </p:txBody>
      </p:sp>
      <p:sp>
        <p:nvSpPr>
          <p:cNvPr id="2" name="Curved Right Arrow 1"/>
          <p:cNvSpPr/>
          <p:nvPr/>
        </p:nvSpPr>
        <p:spPr bwMode="auto">
          <a:xfrm rot="5400000">
            <a:off x="1294323" y="1051422"/>
            <a:ext cx="794715" cy="1224136"/>
          </a:xfrm>
          <a:prstGeom prst="curv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5" name="Curved Right Arrow 24"/>
          <p:cNvSpPr/>
          <p:nvPr/>
        </p:nvSpPr>
        <p:spPr bwMode="auto">
          <a:xfrm rot="5400000">
            <a:off x="4110575" y="979414"/>
            <a:ext cx="794715" cy="1224136"/>
          </a:xfrm>
          <a:prstGeom prst="curv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7" name="Curved Right Arrow 26"/>
          <p:cNvSpPr/>
          <p:nvPr/>
        </p:nvSpPr>
        <p:spPr bwMode="auto">
          <a:xfrm rot="5400000">
            <a:off x="6920464" y="979414"/>
            <a:ext cx="794715" cy="1224136"/>
          </a:xfrm>
          <a:prstGeom prst="curved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 name="TextBox 2"/>
          <p:cNvSpPr txBox="1"/>
          <p:nvPr/>
        </p:nvSpPr>
        <p:spPr>
          <a:xfrm>
            <a:off x="1084152" y="1533381"/>
            <a:ext cx="1327608" cy="461665"/>
          </a:xfrm>
          <a:prstGeom prst="rect">
            <a:avLst/>
          </a:prstGeom>
          <a:noFill/>
        </p:spPr>
        <p:txBody>
          <a:bodyPr wrap="none" rtlCol="0">
            <a:spAutoFit/>
          </a:bodyPr>
          <a:lstStyle/>
          <a:p>
            <a:r>
              <a:rPr lang="en-US" sz="2400" b="1" dirty="0" smtClean="0">
                <a:solidFill>
                  <a:schemeClr val="accent1">
                    <a:lumMod val="75000"/>
                  </a:schemeClr>
                </a:solidFill>
              </a:rPr>
              <a:t>Houdini</a:t>
            </a:r>
          </a:p>
        </p:txBody>
      </p:sp>
      <p:sp>
        <p:nvSpPr>
          <p:cNvPr id="29" name="TextBox 28"/>
          <p:cNvSpPr txBox="1"/>
          <p:nvPr/>
        </p:nvSpPr>
        <p:spPr>
          <a:xfrm>
            <a:off x="4136732" y="1484784"/>
            <a:ext cx="1191352" cy="461665"/>
          </a:xfrm>
          <a:prstGeom prst="rect">
            <a:avLst/>
          </a:prstGeom>
          <a:noFill/>
        </p:spPr>
        <p:txBody>
          <a:bodyPr wrap="none" rtlCol="0">
            <a:spAutoFit/>
          </a:bodyPr>
          <a:lstStyle/>
          <a:p>
            <a:r>
              <a:rPr lang="en-US" sz="2400" b="1" dirty="0" smtClean="0">
                <a:solidFill>
                  <a:schemeClr val="accent1">
                    <a:lumMod val="75000"/>
                  </a:schemeClr>
                </a:solidFill>
              </a:rPr>
              <a:t>Slicing</a:t>
            </a:r>
          </a:p>
        </p:txBody>
      </p:sp>
      <p:sp>
        <p:nvSpPr>
          <p:cNvPr id="32" name="TextBox 31"/>
          <p:cNvSpPr txBox="1"/>
          <p:nvPr/>
        </p:nvSpPr>
        <p:spPr>
          <a:xfrm>
            <a:off x="5990030" y="1157843"/>
            <a:ext cx="2830442" cy="830997"/>
          </a:xfrm>
          <a:prstGeom prst="rect">
            <a:avLst/>
          </a:prstGeom>
          <a:noFill/>
        </p:spPr>
        <p:txBody>
          <a:bodyPr wrap="square" rtlCol="0">
            <a:spAutoFit/>
          </a:bodyPr>
          <a:lstStyle/>
          <a:p>
            <a:pPr algn="ctr"/>
            <a:r>
              <a:rPr lang="en-US" sz="2400" b="1" dirty="0" smtClean="0">
                <a:solidFill>
                  <a:schemeClr val="accent1">
                    <a:lumMod val="75000"/>
                  </a:schemeClr>
                </a:solidFill>
              </a:rPr>
              <a:t>Inductive variable</a:t>
            </a:r>
          </a:p>
          <a:p>
            <a:pPr algn="ctr"/>
            <a:r>
              <a:rPr lang="en-US" sz="2400" b="1" dirty="0" smtClean="0">
                <a:solidFill>
                  <a:schemeClr val="accent1">
                    <a:lumMod val="75000"/>
                  </a:schemeClr>
                </a:solidFill>
              </a:rPr>
              <a:t>selection</a:t>
            </a:r>
          </a:p>
        </p:txBody>
      </p:sp>
      <p:sp>
        <p:nvSpPr>
          <p:cNvPr id="33" name="TextBox 32"/>
          <p:cNvSpPr txBox="1"/>
          <p:nvPr/>
        </p:nvSpPr>
        <p:spPr>
          <a:xfrm>
            <a:off x="395536" y="3057904"/>
            <a:ext cx="2486447" cy="1295739"/>
          </a:xfrm>
          <a:prstGeom prst="rect">
            <a:avLst/>
          </a:prstGeom>
          <a:noFill/>
        </p:spPr>
        <p:txBody>
          <a:bodyPr wrap="square" lIns="64008" tIns="32004" rIns="64008" bIns="32004" rtlCol="0">
            <a:spAutoFit/>
          </a:bodyPr>
          <a:lstStyle/>
          <a:p>
            <a:r>
              <a:rPr lang="en-US" sz="2000" dirty="0" smtClean="0">
                <a:solidFill>
                  <a:schemeClr val="accent4">
                    <a:lumMod val="75000"/>
                  </a:schemeClr>
                </a:solidFill>
              </a:rPr>
              <a:t>Program </a:t>
            </a:r>
            <a:endParaRPr lang="en-US" sz="2000" dirty="0">
              <a:solidFill>
                <a:schemeClr val="accent4">
                  <a:lumMod val="75000"/>
                </a:schemeClr>
              </a:solidFill>
            </a:endParaRPr>
          </a:p>
          <a:p>
            <a:r>
              <a:rPr lang="en-US" sz="2000" b="1" i="1" dirty="0">
                <a:solidFill>
                  <a:schemeClr val="accent4">
                    <a:lumMod val="75000"/>
                  </a:schemeClr>
                </a:solidFill>
              </a:rPr>
              <a:t>p</a:t>
            </a:r>
            <a:r>
              <a:rPr lang="en-US" sz="2000" b="1" i="1" dirty="0" smtClean="0">
                <a:solidFill>
                  <a:schemeClr val="accent4">
                    <a:lumMod val="75000"/>
                  </a:schemeClr>
                </a:solidFill>
              </a:rPr>
              <a:t>artially </a:t>
            </a:r>
          </a:p>
          <a:p>
            <a:r>
              <a:rPr lang="en-US" sz="2000" dirty="0" smtClean="0">
                <a:solidFill>
                  <a:schemeClr val="accent4">
                    <a:lumMod val="75000"/>
                  </a:schemeClr>
                </a:solidFill>
              </a:rPr>
              <a:t>annotated with</a:t>
            </a:r>
          </a:p>
          <a:p>
            <a:r>
              <a:rPr lang="en-US" sz="2000" dirty="0" smtClean="0">
                <a:solidFill>
                  <a:schemeClr val="accent4">
                    <a:lumMod val="75000"/>
                  </a:schemeClr>
                </a:solidFill>
              </a:rPr>
              <a:t>Inductive invariants</a:t>
            </a:r>
          </a:p>
        </p:txBody>
      </p:sp>
    </p:spTree>
    <p:extLst>
      <p:ext uri="{BB962C8B-B14F-4D97-AF65-F5344CB8AC3E}">
        <p14:creationId xmlns:p14="http://schemas.microsoft.com/office/powerpoint/2010/main" val="423276800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Up Arrow 57"/>
          <p:cNvSpPr/>
          <p:nvPr/>
        </p:nvSpPr>
        <p:spPr bwMode="auto">
          <a:xfrm rot="5400000">
            <a:off x="5843105" y="4934434"/>
            <a:ext cx="302105" cy="1332148"/>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4" name="Cloud Callout 33"/>
          <p:cNvSpPr/>
          <p:nvPr/>
        </p:nvSpPr>
        <p:spPr bwMode="auto">
          <a:xfrm>
            <a:off x="4379314" y="5024444"/>
            <a:ext cx="1848870" cy="888832"/>
          </a:xfrm>
          <a:prstGeom prst="cloudCallou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Segoe" pitchFamily="34" charset="0"/>
              </a:rPr>
              <a:t>Duality</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a:xfrm>
            <a:off x="3527884" y="2024844"/>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Corral</a:t>
            </a:r>
            <a:endParaRPr lang="en-US" sz="3200" b="1" dirty="0">
              <a:solidFill>
                <a:srgbClr val="FF0000"/>
              </a:solidFill>
              <a:latin typeface="Calibri" pitchFamily="34" charset="0"/>
            </a:endParaRPr>
          </a:p>
        </p:txBody>
      </p:sp>
      <p:sp>
        <p:nvSpPr>
          <p:cNvPr id="7" name="Rounded Rectangle 6"/>
          <p:cNvSpPr/>
          <p:nvPr/>
        </p:nvSpPr>
        <p:spPr>
          <a:xfrm>
            <a:off x="3311860" y="3645024"/>
            <a:ext cx="2363597" cy="988017"/>
          </a:xfrm>
          <a:prstGeom prst="round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endParaRPr lang="en-US" sz="3600" b="1" dirty="0" smtClean="0">
              <a:latin typeface="Calibri" pitchFamily="34" charset="0"/>
            </a:endParaRPr>
          </a:p>
          <a:p>
            <a:pPr algn="ctr"/>
            <a:r>
              <a:rPr lang="en-US" sz="3600" b="1" dirty="0" smtClean="0">
                <a:latin typeface="Calibri" pitchFamily="34" charset="0"/>
              </a:rPr>
              <a:t>Why, LLVM</a:t>
            </a:r>
            <a:endParaRPr lang="en-US" sz="3600" b="1" dirty="0">
              <a:latin typeface="Calibri" pitchFamily="34" charset="0"/>
            </a:endParaRPr>
          </a:p>
        </p:txBody>
      </p:sp>
      <p:sp>
        <p:nvSpPr>
          <p:cNvPr id="20" name="TextBox 19"/>
          <p:cNvSpPr txBox="1"/>
          <p:nvPr/>
        </p:nvSpPr>
        <p:spPr>
          <a:xfrm>
            <a:off x="2483767" y="4568758"/>
            <a:ext cx="1836205" cy="372410"/>
          </a:xfrm>
          <a:prstGeom prst="rect">
            <a:avLst/>
          </a:prstGeom>
          <a:noFill/>
        </p:spPr>
        <p:txBody>
          <a:bodyPr wrap="square" lIns="64008" tIns="32004" rIns="64008" bIns="32004" rtlCol="0">
            <a:spAutoFit/>
          </a:bodyPr>
          <a:lstStyle/>
          <a:p>
            <a:r>
              <a:rPr lang="en-US" sz="2000" dirty="0" smtClean="0">
                <a:solidFill>
                  <a:schemeClr val="accent4">
                    <a:lumMod val="75000"/>
                  </a:schemeClr>
                </a:solidFill>
              </a:rPr>
              <a:t>Horn Clauses</a:t>
            </a:r>
            <a:endParaRPr lang="en-US" sz="2000" dirty="0">
              <a:solidFill>
                <a:schemeClr val="accent4">
                  <a:lumMod val="75000"/>
                </a:schemeClr>
              </a:solidFill>
            </a:endParaRPr>
          </a:p>
        </p:txBody>
      </p:sp>
      <p:sp>
        <p:nvSpPr>
          <p:cNvPr id="26" name="Up Arrow 25"/>
          <p:cNvSpPr/>
          <p:nvPr/>
        </p:nvSpPr>
        <p:spPr bwMode="auto">
          <a:xfrm rot="7146961">
            <a:off x="2475902" y="2379605"/>
            <a:ext cx="299258" cy="1651796"/>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a:xfrm>
            <a:off x="899592" y="2096852"/>
            <a:ext cx="1982391" cy="618778"/>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3200" b="1" dirty="0" smtClean="0">
                <a:solidFill>
                  <a:srgbClr val="FF0000"/>
                </a:solidFill>
                <a:latin typeface="Calibri" pitchFamily="34" charset="0"/>
              </a:rPr>
              <a:t>HAVOC</a:t>
            </a:r>
          </a:p>
        </p:txBody>
      </p:sp>
      <p:sp>
        <p:nvSpPr>
          <p:cNvPr id="30" name="Up Arrow 29"/>
          <p:cNvSpPr/>
          <p:nvPr/>
        </p:nvSpPr>
        <p:spPr bwMode="auto">
          <a:xfrm rot="14017696">
            <a:off x="6296064" y="2328186"/>
            <a:ext cx="256769" cy="1671302"/>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1" name="Up Arrow 30"/>
          <p:cNvSpPr/>
          <p:nvPr/>
        </p:nvSpPr>
        <p:spPr bwMode="auto">
          <a:xfrm rot="10800000">
            <a:off x="4463989" y="4653136"/>
            <a:ext cx="243496" cy="447611"/>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5" name="Rounded Rectangle 44"/>
          <p:cNvSpPr/>
          <p:nvPr/>
        </p:nvSpPr>
        <p:spPr>
          <a:xfrm>
            <a:off x="6313558" y="2038163"/>
            <a:ext cx="2008527" cy="590497"/>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r>
              <a:rPr lang="en-US" sz="3200" b="1" dirty="0" smtClean="0">
                <a:solidFill>
                  <a:srgbClr val="FF0000"/>
                </a:solidFill>
                <a:latin typeface="Calibri" pitchFamily="34" charset="0"/>
              </a:rPr>
              <a:t> </a:t>
            </a:r>
            <a:r>
              <a:rPr lang="en-US" sz="3200" b="1" dirty="0" err="1" smtClean="0">
                <a:solidFill>
                  <a:srgbClr val="FF0000"/>
                </a:solidFill>
                <a:latin typeface="Calibri" pitchFamily="34" charset="0"/>
              </a:rPr>
              <a:t>Dafny</a:t>
            </a:r>
            <a:r>
              <a:rPr lang="en-US" sz="3200" b="1" dirty="0" smtClean="0">
                <a:solidFill>
                  <a:srgbClr val="FF0000"/>
                </a:solidFill>
                <a:latin typeface="Calibri" pitchFamily="34" charset="0"/>
              </a:rPr>
              <a:t>     </a:t>
            </a:r>
            <a:endParaRPr lang="en-US" sz="3200" b="1" dirty="0">
              <a:solidFill>
                <a:srgbClr val="FF0000"/>
              </a:solidFill>
              <a:latin typeface="Calibri" pitchFamily="34" charset="0"/>
            </a:endParaRPr>
          </a:p>
        </p:txBody>
      </p:sp>
      <p:pic>
        <p:nvPicPr>
          <p:cNvPr id="47" name="Picture 4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6227" y="2027594"/>
            <a:ext cx="548904" cy="611636"/>
          </a:xfrm>
          <a:prstGeom prst="rect">
            <a:avLst/>
          </a:prstGeom>
        </p:spPr>
      </p:pic>
      <p:pic>
        <p:nvPicPr>
          <p:cNvPr id="49" name="Picture 3"/>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8287" t="23082" r="47124" b="59329"/>
          <a:stretch/>
        </p:blipFill>
        <p:spPr bwMode="auto">
          <a:xfrm>
            <a:off x="3585359" y="3717032"/>
            <a:ext cx="1922745" cy="47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Up Arrow 51"/>
          <p:cNvSpPr/>
          <p:nvPr/>
        </p:nvSpPr>
        <p:spPr bwMode="auto">
          <a:xfrm rot="10800000">
            <a:off x="4463988" y="2600908"/>
            <a:ext cx="257406" cy="107077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53" name="Group 20"/>
          <p:cNvGrpSpPr/>
          <p:nvPr/>
        </p:nvGrpSpPr>
        <p:grpSpPr>
          <a:xfrm>
            <a:off x="7053394" y="4372693"/>
            <a:ext cx="758966" cy="2296667"/>
            <a:chOff x="8072462" y="1214422"/>
            <a:chExt cx="758966" cy="2296667"/>
          </a:xfrm>
        </p:grpSpPr>
        <p:pic>
          <p:nvPicPr>
            <p:cNvPr id="54" name="Picture 3"/>
            <p:cNvPicPr>
              <a:picLocks noChangeAspect="1" noChangeArrowheads="1"/>
            </p:cNvPicPr>
            <p:nvPr/>
          </p:nvPicPr>
          <p:blipFill>
            <a:blip r:embed="rId5" cstate="print"/>
            <a:srcRect/>
            <a:stretch>
              <a:fillRect/>
            </a:stretch>
          </p:blipFill>
          <p:spPr bwMode="auto">
            <a:xfrm>
              <a:off x="8072462" y="1214422"/>
              <a:ext cx="685517" cy="664712"/>
            </a:xfrm>
            <a:prstGeom prst="rect">
              <a:avLst/>
            </a:prstGeom>
            <a:noFill/>
            <a:ln w="38100" algn="ctr">
              <a:noFill/>
              <a:miter lim="800000"/>
              <a:headEnd/>
              <a:tailEnd/>
            </a:ln>
            <a:effectLst>
              <a:outerShdw dist="35921" dir="2700000" algn="ctr" rotWithShape="0">
                <a:srgbClr val="CCCCCC"/>
              </a:outerShdw>
            </a:effectLst>
          </p:spPr>
        </p:pic>
        <p:pic>
          <p:nvPicPr>
            <p:cNvPr id="55" name="Picture 4"/>
            <p:cNvPicPr>
              <a:picLocks noChangeAspect="1" noChangeArrowheads="1"/>
            </p:cNvPicPr>
            <p:nvPr/>
          </p:nvPicPr>
          <p:blipFill>
            <a:blip r:embed="rId6" cstate="print"/>
            <a:srcRect/>
            <a:stretch>
              <a:fillRect/>
            </a:stretch>
          </p:blipFill>
          <p:spPr bwMode="auto">
            <a:xfrm>
              <a:off x="8072462" y="2000240"/>
              <a:ext cx="758966" cy="653898"/>
            </a:xfrm>
            <a:prstGeom prst="rect">
              <a:avLst/>
            </a:prstGeom>
            <a:noFill/>
            <a:ln w="38100" algn="ctr">
              <a:noFill/>
              <a:miter lim="800000"/>
              <a:headEnd/>
              <a:tailEnd/>
            </a:ln>
            <a:effectLst>
              <a:outerShdw dist="35921" dir="2700000" algn="ctr" rotWithShape="0">
                <a:srgbClr val="CCCCCC"/>
              </a:outerShdw>
            </a:effectLst>
          </p:spPr>
        </p:pic>
        <p:pic>
          <p:nvPicPr>
            <p:cNvPr id="56" name="Picture 5"/>
            <p:cNvPicPr>
              <a:picLocks noChangeAspect="1" noChangeArrowheads="1"/>
            </p:cNvPicPr>
            <p:nvPr/>
          </p:nvPicPr>
          <p:blipFill>
            <a:blip r:embed="rId7" cstate="print"/>
            <a:srcRect/>
            <a:stretch>
              <a:fillRect/>
            </a:stretch>
          </p:blipFill>
          <p:spPr bwMode="auto">
            <a:xfrm>
              <a:off x="8072462" y="2857496"/>
              <a:ext cx="758966" cy="653593"/>
            </a:xfrm>
            <a:prstGeom prst="rect">
              <a:avLst/>
            </a:prstGeom>
            <a:noFill/>
            <a:ln w="38100" algn="ctr">
              <a:noFill/>
              <a:miter lim="800000"/>
              <a:headEnd/>
              <a:tailEnd/>
            </a:ln>
            <a:effectLst>
              <a:outerShdw dist="35921" dir="2700000" algn="ctr" rotWithShape="0">
                <a:srgbClr val="CCCCCC"/>
              </a:outerShdw>
            </a:effectLst>
          </p:spPr>
        </p:pic>
      </p:grpSp>
      <p:sp>
        <p:nvSpPr>
          <p:cNvPr id="9" name="Title 8"/>
          <p:cNvSpPr>
            <a:spLocks noGrp="1"/>
          </p:cNvSpPr>
          <p:nvPr>
            <p:ph type="title"/>
          </p:nvPr>
        </p:nvSpPr>
        <p:spPr/>
        <p:txBody>
          <a:bodyPr/>
          <a:lstStyle/>
          <a:p>
            <a:r>
              <a:rPr lang="en-US" dirty="0"/>
              <a:t>Verification Tool Workflow</a:t>
            </a:r>
          </a:p>
        </p:txBody>
      </p:sp>
      <p:sp>
        <p:nvSpPr>
          <p:cNvPr id="33" name="TextBox 32"/>
          <p:cNvSpPr txBox="1"/>
          <p:nvPr/>
        </p:nvSpPr>
        <p:spPr>
          <a:xfrm>
            <a:off x="395536" y="3057904"/>
            <a:ext cx="2486447" cy="1295739"/>
          </a:xfrm>
          <a:prstGeom prst="rect">
            <a:avLst/>
          </a:prstGeom>
          <a:noFill/>
        </p:spPr>
        <p:txBody>
          <a:bodyPr wrap="square" lIns="64008" tIns="32004" rIns="64008" bIns="32004" rtlCol="0">
            <a:spAutoFit/>
          </a:bodyPr>
          <a:lstStyle/>
          <a:p>
            <a:r>
              <a:rPr lang="en-US" sz="2000" dirty="0" smtClean="0">
                <a:solidFill>
                  <a:schemeClr val="accent4">
                    <a:lumMod val="75000"/>
                  </a:schemeClr>
                </a:solidFill>
              </a:rPr>
              <a:t>Program </a:t>
            </a:r>
            <a:endParaRPr lang="en-US" sz="2000" dirty="0">
              <a:solidFill>
                <a:schemeClr val="accent4">
                  <a:lumMod val="75000"/>
                </a:schemeClr>
              </a:solidFill>
            </a:endParaRPr>
          </a:p>
          <a:p>
            <a:r>
              <a:rPr lang="en-US" sz="2000" b="1" i="1" dirty="0">
                <a:solidFill>
                  <a:schemeClr val="accent4">
                    <a:lumMod val="75000"/>
                  </a:schemeClr>
                </a:solidFill>
              </a:rPr>
              <a:t>p</a:t>
            </a:r>
            <a:r>
              <a:rPr lang="en-US" sz="2000" b="1" i="1" dirty="0" smtClean="0">
                <a:solidFill>
                  <a:schemeClr val="accent4">
                    <a:lumMod val="75000"/>
                  </a:schemeClr>
                </a:solidFill>
              </a:rPr>
              <a:t>artially </a:t>
            </a:r>
          </a:p>
          <a:p>
            <a:r>
              <a:rPr lang="en-US" sz="2000" dirty="0" smtClean="0">
                <a:solidFill>
                  <a:schemeClr val="accent4">
                    <a:lumMod val="75000"/>
                  </a:schemeClr>
                </a:solidFill>
              </a:rPr>
              <a:t>annotated with</a:t>
            </a:r>
          </a:p>
          <a:p>
            <a:r>
              <a:rPr lang="en-US" sz="2000" dirty="0" smtClean="0">
                <a:solidFill>
                  <a:schemeClr val="accent4">
                    <a:lumMod val="75000"/>
                  </a:schemeClr>
                </a:solidFill>
              </a:rPr>
              <a:t>Inductive invariants</a:t>
            </a:r>
          </a:p>
        </p:txBody>
      </p:sp>
      <p:sp>
        <p:nvSpPr>
          <p:cNvPr id="5" name="Cloud Callout 4"/>
          <p:cNvSpPr/>
          <p:nvPr/>
        </p:nvSpPr>
        <p:spPr bwMode="auto">
          <a:xfrm>
            <a:off x="3311860" y="4977172"/>
            <a:ext cx="1440160" cy="888832"/>
          </a:xfrm>
          <a:prstGeom prst="cloudCallou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HSF</a:t>
            </a:r>
          </a:p>
        </p:txBody>
      </p:sp>
      <p:sp>
        <p:nvSpPr>
          <p:cNvPr id="35" name="Cloud Callout 34"/>
          <p:cNvSpPr/>
          <p:nvPr/>
        </p:nvSpPr>
        <p:spPr bwMode="auto">
          <a:xfrm>
            <a:off x="5035707" y="5780528"/>
            <a:ext cx="1516513" cy="888832"/>
          </a:xfrm>
          <a:prstGeom prst="cloudCallou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tx1"/>
                </a:solidFill>
                <a:effectLst>
                  <a:outerShdw blurRad="38100" dist="38100" dir="2700000" algn="tl">
                    <a:srgbClr val="000000">
                      <a:alpha val="43137"/>
                    </a:srgbClr>
                  </a:outerShdw>
                </a:effectLst>
                <a:latin typeface="Segoe" pitchFamily="34" charset="0"/>
              </a:rPr>
              <a:t>IC3</a:t>
            </a:r>
            <a:endParaRPr kumimoji="0" lang="en-US" sz="24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6" name="Cloud Callout 35"/>
          <p:cNvSpPr/>
          <p:nvPr/>
        </p:nvSpPr>
        <p:spPr bwMode="auto">
          <a:xfrm>
            <a:off x="2662555" y="5751561"/>
            <a:ext cx="1477397" cy="888832"/>
          </a:xfrm>
          <a:prstGeom prst="cloudCallou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effectLst>
                  <a:outerShdw blurRad="38100" dist="38100" dir="2700000" algn="tl">
                    <a:srgbClr val="000000">
                      <a:alpha val="43137"/>
                    </a:srgbClr>
                  </a:outerShdw>
                </a:effectLst>
                <a:latin typeface="Segoe" pitchFamily="34" charset="0"/>
              </a:rPr>
              <a:t>UFO</a:t>
            </a:r>
            <a:endParaRPr kumimoji="0" lang="en-US" sz="24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7" name="Cloud Callout 36"/>
          <p:cNvSpPr/>
          <p:nvPr/>
        </p:nvSpPr>
        <p:spPr bwMode="auto">
          <a:xfrm>
            <a:off x="3638831" y="5888540"/>
            <a:ext cx="1841621" cy="888832"/>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effectLst>
                  <a:outerShdw blurRad="38100" dist="38100" dir="2700000" algn="tl">
                    <a:srgbClr val="000000">
                      <a:alpha val="43137"/>
                    </a:srgbClr>
                  </a:outerShdw>
                </a:effectLst>
                <a:latin typeface="Segoe" pitchFamily="34" charset="0"/>
              </a:rPr>
              <a:t>MCMT</a:t>
            </a:r>
            <a:r>
              <a:rPr lang="en-US" sz="2000" dirty="0" smtClean="0">
                <a:solidFill>
                  <a:schemeClr val="bg1"/>
                </a:solidFill>
                <a:effectLst>
                  <a:outerShdw blurRad="38100" dist="38100" dir="2700000" algn="tl">
                    <a:srgbClr val="000000">
                      <a:alpha val="43137"/>
                    </a:srgbClr>
                  </a:outerShdw>
                </a:effectLst>
                <a:latin typeface="Segoe" pitchFamily="34" charset="0"/>
              </a:rPr>
              <a:t>SAFAR</a:t>
            </a:r>
            <a:r>
              <a:rPr lang="en-US" sz="2400" dirty="0" smtClean="0">
                <a:solidFill>
                  <a:schemeClr val="bg1"/>
                </a:solidFill>
                <a:effectLst>
                  <a:outerShdw blurRad="38100" dist="38100" dir="2700000" algn="tl">
                    <a:srgbClr val="000000">
                      <a:alpha val="43137"/>
                    </a:srgbClr>
                  </a:outerShdw>
                </a:effectLst>
                <a:latin typeface="Segoe" pitchFamily="34" charset="0"/>
              </a:rPr>
              <a:t>I</a:t>
            </a:r>
            <a:endParaRPr kumimoji="0" lang="en-US" sz="24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494533" y="1480138"/>
            <a:ext cx="7965899" cy="400110"/>
          </a:xfrm>
          <a:prstGeom prst="rect">
            <a:avLst/>
          </a:prstGeom>
          <a:noFill/>
        </p:spPr>
        <p:txBody>
          <a:bodyPr wrap="none" rtlCol="0">
            <a:spAutoFit/>
          </a:bodyPr>
          <a:lstStyle/>
          <a:p>
            <a:r>
              <a:rPr lang="en-US" sz="2000" dirty="0" smtClean="0">
                <a:solidFill>
                  <a:schemeClr val="bg1"/>
                </a:solidFill>
              </a:rPr>
              <a:t>Verification Condition Generators can already produce Horn Clauses </a:t>
            </a:r>
          </a:p>
        </p:txBody>
      </p:sp>
      <p:sp>
        <p:nvSpPr>
          <p:cNvPr id="38" name="Cloud Callout 37"/>
          <p:cNvSpPr/>
          <p:nvPr/>
        </p:nvSpPr>
        <p:spPr bwMode="auto">
          <a:xfrm>
            <a:off x="2080310" y="5005039"/>
            <a:ext cx="1477397" cy="888832"/>
          </a:xfrm>
          <a:prstGeom prst="cloudCallou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effectLst>
                  <a:outerShdw blurRad="38100" dist="38100" dir="2700000" algn="tl">
                    <a:srgbClr val="000000">
                      <a:alpha val="43137"/>
                    </a:srgbClr>
                  </a:outerShdw>
                </a:effectLst>
                <a:latin typeface="Segoe" pitchFamily="34" charset="0"/>
              </a:rPr>
              <a:t>Leon</a:t>
            </a:r>
            <a:endParaRPr kumimoji="0" lang="en-US" sz="24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39" name="Cloud Callout 38"/>
          <p:cNvSpPr/>
          <p:nvPr/>
        </p:nvSpPr>
        <p:spPr bwMode="auto">
          <a:xfrm>
            <a:off x="899592" y="5872288"/>
            <a:ext cx="2160240" cy="888832"/>
          </a:xfrm>
          <a:prstGeom prst="cloudCallou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effectLst>
                  <a:outerShdw blurRad="38100" dist="38100" dir="2700000" algn="tl">
                    <a:srgbClr val="000000">
                      <a:alpha val="43137"/>
                    </a:srgbClr>
                  </a:outerShdw>
                </a:effectLst>
                <a:latin typeface="Segoe" pitchFamily="34" charset="0"/>
              </a:rPr>
              <a:t>Synergy</a:t>
            </a:r>
            <a:endParaRPr kumimoji="0" lang="en-US" sz="24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0" name="Cloud Callout 39"/>
          <p:cNvSpPr/>
          <p:nvPr/>
        </p:nvSpPr>
        <p:spPr bwMode="auto">
          <a:xfrm>
            <a:off x="1131394" y="4941168"/>
            <a:ext cx="1368618" cy="888832"/>
          </a:xfrm>
          <a:prstGeom prst="cloudCallou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smtClean="0">
                <a:solidFill>
                  <a:schemeClr val="bg1"/>
                </a:solidFill>
                <a:effectLst>
                  <a:outerShdw blurRad="38100" dist="38100" dir="2700000" algn="tl">
                    <a:srgbClr val="000000">
                      <a:alpha val="43137"/>
                    </a:srgbClr>
                  </a:outerShdw>
                </a:effectLst>
                <a:latin typeface="Segoe" pitchFamily="34" charset="0"/>
              </a:rPr>
              <a:t>Kind</a:t>
            </a:r>
            <a:endParaRPr kumimoji="0" lang="en-US" sz="24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a:xfrm>
            <a:off x="7173439" y="2924944"/>
            <a:ext cx="1982391" cy="618778"/>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endParaRPr lang="en-US" sz="2800" b="1" dirty="0" smtClean="0">
              <a:solidFill>
                <a:srgbClr val="FF0000"/>
              </a:solidFill>
              <a:latin typeface="Calibri" pitchFamily="34" charset="0"/>
            </a:endParaRPr>
          </a:p>
        </p:txBody>
      </p:sp>
      <p:sp>
        <p:nvSpPr>
          <p:cNvPr id="42" name="Up Arrow 41"/>
          <p:cNvSpPr/>
          <p:nvPr/>
        </p:nvSpPr>
        <p:spPr bwMode="auto">
          <a:xfrm rot="14854178">
            <a:off x="6279345" y="2923505"/>
            <a:ext cx="268127" cy="1686192"/>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4" name="Rounded Rectangle 43"/>
          <p:cNvSpPr/>
          <p:nvPr/>
        </p:nvSpPr>
        <p:spPr>
          <a:xfrm>
            <a:off x="7181514" y="3746326"/>
            <a:ext cx="1982391" cy="618778"/>
          </a:xfrm>
          <a:prstGeom prst="round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sz="2800" b="1" dirty="0" smtClean="0">
                <a:solidFill>
                  <a:srgbClr val="FF0000"/>
                </a:solidFill>
                <a:latin typeface="Calibri" pitchFamily="34" charset="0"/>
              </a:rPr>
              <a:t>…</a:t>
            </a:r>
          </a:p>
        </p:txBody>
      </p:sp>
      <p:pic>
        <p:nvPicPr>
          <p:cNvPr id="46" name="Picture 4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43873" y="2996952"/>
            <a:ext cx="1877582" cy="48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Cloud Callout 42"/>
          <p:cNvSpPr/>
          <p:nvPr/>
        </p:nvSpPr>
        <p:spPr bwMode="auto">
          <a:xfrm>
            <a:off x="215282" y="5456492"/>
            <a:ext cx="1764429" cy="888832"/>
          </a:xfrm>
          <a:prstGeom prst="cloudCallou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400" dirty="0" err="1" smtClean="0">
                <a:solidFill>
                  <a:schemeClr val="bg1"/>
                </a:solidFill>
                <a:effectLst>
                  <a:outerShdw blurRad="38100" dist="38100" dir="2700000" algn="tl">
                    <a:srgbClr val="000000">
                      <a:alpha val="43137"/>
                    </a:srgbClr>
                  </a:outerShdw>
                </a:effectLst>
                <a:latin typeface="Segoe" pitchFamily="34" charset="0"/>
              </a:rPr>
              <a:t>Aligator</a:t>
            </a:r>
            <a:endParaRPr kumimoji="0" lang="en-US" sz="1600" b="0" i="0" u="none" strike="noStrike" cap="none" normalizeH="0" baseline="0" dirty="0" smtClean="0">
              <a:solidFill>
                <a:schemeClr val="bg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21971819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0628"/>
            <a:ext cx="8382000" cy="609398"/>
          </a:xfrm>
        </p:spPr>
        <p:txBody>
          <a:bodyPr/>
          <a:lstStyle/>
          <a:p>
            <a:r>
              <a:rPr lang="en-US" sz="4400" dirty="0" smtClean="0"/>
              <a:t>Procedures </a:t>
            </a:r>
            <a:r>
              <a:rPr lang="en-US" sz="4400" dirty="0">
                <a:sym typeface="Symbol"/>
              </a:rPr>
              <a:t></a:t>
            </a:r>
            <a:r>
              <a:rPr lang="en-US" sz="4400" dirty="0" smtClean="0"/>
              <a:t> Horn Formulas</a:t>
            </a:r>
            <a:endParaRPr lang="en-US" sz="4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393" t="18931" r="62279" b="68857"/>
          <a:stretch/>
        </p:blipFill>
        <p:spPr bwMode="auto">
          <a:xfrm>
            <a:off x="8149" y="2060848"/>
            <a:ext cx="2907667"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847" t="42046" r="61366" b="46430"/>
          <a:stretch/>
        </p:blipFill>
        <p:spPr bwMode="auto">
          <a:xfrm>
            <a:off x="6158500" y="2201533"/>
            <a:ext cx="2697402" cy="1519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26586" t="60967" r="65346" b="28286"/>
          <a:stretch/>
        </p:blipFill>
        <p:spPr bwMode="auto">
          <a:xfrm>
            <a:off x="287524" y="4169883"/>
            <a:ext cx="2327664" cy="195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41460" t="75944" r="41467" b="14456"/>
          <a:stretch/>
        </p:blipFill>
        <p:spPr bwMode="auto">
          <a:xfrm>
            <a:off x="5016136" y="5373371"/>
            <a:ext cx="4127864" cy="145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ight Arrow 4"/>
          <p:cNvSpPr/>
          <p:nvPr/>
        </p:nvSpPr>
        <p:spPr bwMode="auto">
          <a:xfrm>
            <a:off x="2915816" y="1887771"/>
            <a:ext cx="3528392" cy="183300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rPr>
              <a:t>Summary as commands</a:t>
            </a:r>
          </a:p>
        </p:txBody>
      </p:sp>
      <p:sp>
        <p:nvSpPr>
          <p:cNvPr id="11" name="Right Arrow 10"/>
          <p:cNvSpPr/>
          <p:nvPr/>
        </p:nvSpPr>
        <p:spPr bwMode="auto">
          <a:xfrm>
            <a:off x="2843808" y="4293096"/>
            <a:ext cx="3528392" cy="1833004"/>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2800" dirty="0" smtClean="0">
                <a:solidFill>
                  <a:schemeClr val="tx1"/>
                </a:solidFill>
                <a:effectLst>
                  <a:outerShdw blurRad="38100" dist="38100" dir="2700000" algn="tl">
                    <a:srgbClr val="000000">
                      <a:alpha val="43137"/>
                    </a:srgbClr>
                  </a:outerShdw>
                </a:effectLst>
                <a:latin typeface="Segoe" pitchFamily="34" charset="0"/>
              </a:rPr>
              <a:t>Verifying procedure calls</a:t>
            </a: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416395161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SR_PPT_all_template_v05_light">
  <a:themeElements>
    <a:clrScheme name="MSR 2007">
      <a:dk1>
        <a:srgbClr val="000000"/>
      </a:dk1>
      <a:lt1>
        <a:srgbClr val="FFFFFF"/>
      </a:lt1>
      <a:dk2>
        <a:srgbClr val="3F3F3F"/>
      </a:dk2>
      <a:lt2>
        <a:srgbClr val="FFFFFF"/>
      </a:lt2>
      <a:accent1>
        <a:srgbClr val="FFDF79"/>
      </a:accent1>
      <a:accent2>
        <a:srgbClr val="5782B5"/>
      </a:accent2>
      <a:accent3>
        <a:srgbClr val="E28A54"/>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outs:outSpaceData xmlns:outs="http://schemas.microsoft.com/office/2009/outspace/metadata">
  <outs:relatedDates>
    <outs:relatedDate>
      <outs:type>3</outs:type>
      <outs:displayName>Last Modified</outs:displayName>
      <outs:dateTime>2009-06-13T23:56:55Z</outs:dateTime>
      <outs:isPinned>true</outs:isPinned>
    </outs:relatedDate>
    <outs:relatedDate>
      <outs:type>2</outs:type>
      <outs:displayName>Created</outs:displayName>
      <outs:dateTime>2007-06-05T19:21:09Z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Jennifer Henshaw</outs:displayName>
          <outs:accountName/>
        </outs:relatedPerson>
      </outs:people>
      <outs:source>0</outs:source>
      <outs:isPinned>true</outs:isPinned>
    </outs:relatedPeopleItem>
    <outs:relatedPeopleItem>
      <outs:category>Last modified by</outs:category>
      <outs:people>
        <outs:relatedPerson>
          <outs:displayName>Nikolaj Bjorner</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3074916C7A05429E3860C96E939D68" ma:contentTypeVersion="3" ma:contentTypeDescription="Create a new document." ma:contentTypeScope="" ma:versionID="2f9d0a3e4dab1dbcfa92ef49294c9fd6">
  <xsd:schema xmlns:xsd="http://www.w3.org/2001/XMLSchema" xmlns:p="http://schemas.microsoft.com/office/2006/metadata/properties" targetNamespace="http://schemas.microsoft.com/office/2006/metadata/properties" ma:root="true" ma:fieldsID="1767b50499e116a953c72fb09f4df4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69D944-88CE-42D2-A308-449EAFE1901A}">
  <ds:schemaRefs>
    <ds:schemaRef ds:uri="http://schemas.microsoft.com/office/2009/outspace/metadata"/>
  </ds:schemaRefs>
</ds:datastoreItem>
</file>

<file path=customXml/itemProps2.xml><?xml version="1.0" encoding="utf-8"?>
<ds:datastoreItem xmlns:ds="http://schemas.openxmlformats.org/officeDocument/2006/customXml" ds:itemID="{318D8302-06BF-48B4-A23B-C02C7EDB1585}">
  <ds:schemaRefs>
    <ds:schemaRef ds:uri="http://schemas.microsoft.com/sharepoint/v3/contenttype/forms"/>
  </ds:schemaRefs>
</ds:datastoreItem>
</file>

<file path=customXml/itemProps3.xml><?xml version="1.0" encoding="utf-8"?>
<ds:datastoreItem xmlns:ds="http://schemas.openxmlformats.org/officeDocument/2006/customXml" ds:itemID="{44FE10DA-B75A-4A0C-95A3-7C4AB406BA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014AE0F6-A26A-488C-8FCD-1935552EF916}">
  <ds:schemaRef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MSR_PPT_all_template_v05_light</Template>
  <TotalTime>48269</TotalTime>
  <Words>1019</Words>
  <Application>Microsoft Office PowerPoint</Application>
  <PresentationFormat>On-screen Show (4:3)</PresentationFormat>
  <Paragraphs>153</Paragraphs>
  <Slides>16</Slides>
  <Notes>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MSR_PPT_all_template_v05_light</vt:lpstr>
      <vt:lpstr>PowerPoint Presentation</vt:lpstr>
      <vt:lpstr>Takeaways</vt:lpstr>
      <vt:lpstr>Program Verification as SMT</vt:lpstr>
      <vt:lpstr>Program Verification as SMT</vt:lpstr>
      <vt:lpstr>Program Verification as SMT</vt:lpstr>
      <vt:lpstr>Verification Tool Workflow</vt:lpstr>
      <vt:lpstr>Verification Tool Workflow</vt:lpstr>
      <vt:lpstr>Verification Tool Workflow</vt:lpstr>
      <vt:lpstr>Procedures  Horn Formulas</vt:lpstr>
      <vt:lpstr>Modular Concurrency  Horn Clauses</vt:lpstr>
      <vt:lpstr>                                 Horn Clauses</vt:lpstr>
      <vt:lpstr>Verification Tool Workflow - summary</vt:lpstr>
      <vt:lpstr>Generalized Horn Formulas</vt:lpstr>
      <vt:lpstr>Generalized Horn Formulas</vt:lpstr>
      <vt:lpstr>Z3’s SMT format </vt:lpstr>
      <vt:lpstr>Takeaways</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Name of Event</dc:subject>
  <dc:creator>Jennifer Henshaw</dc:creator>
  <dc:description>Template: Mark Johnson, Silver Fox Productions Inc.
Formatting:
Event Date:
Event Location:
Audience:</dc:description>
  <cp:lastModifiedBy>Nikolaj Bjorner</cp:lastModifiedBy>
  <cp:revision>2029</cp:revision>
  <dcterms:created xsi:type="dcterms:W3CDTF">2007-06-05T19:21:09Z</dcterms:created>
  <dcterms:modified xsi:type="dcterms:W3CDTF">2012-07-01T19:23:07Z</dcterms:modified>
</cp:coreProperties>
</file>