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5"/>
  </p:sldMasterIdLst>
  <p:notesMasterIdLst>
    <p:notesMasterId r:id="rId80"/>
  </p:notesMasterIdLst>
  <p:handoutMasterIdLst>
    <p:handoutMasterId r:id="rId81"/>
  </p:handoutMasterIdLst>
  <p:sldIdLst>
    <p:sldId id="257" r:id="rId6"/>
    <p:sldId id="505" r:id="rId7"/>
    <p:sldId id="742" r:id="rId8"/>
    <p:sldId id="519" r:id="rId9"/>
    <p:sldId id="701" r:id="rId10"/>
    <p:sldId id="631" r:id="rId11"/>
    <p:sldId id="735" r:id="rId12"/>
    <p:sldId id="693" r:id="rId13"/>
    <p:sldId id="743" r:id="rId14"/>
    <p:sldId id="384" r:id="rId15"/>
    <p:sldId id="619" r:id="rId16"/>
    <p:sldId id="567" r:id="rId17"/>
    <p:sldId id="617" r:id="rId18"/>
    <p:sldId id="516" r:id="rId19"/>
    <p:sldId id="530" r:id="rId20"/>
    <p:sldId id="736" r:id="rId21"/>
    <p:sldId id="744" r:id="rId22"/>
    <p:sldId id="745" r:id="rId23"/>
    <p:sldId id="753" r:id="rId24"/>
    <p:sldId id="532" r:id="rId25"/>
    <p:sldId id="694" r:id="rId26"/>
    <p:sldId id="721" r:id="rId27"/>
    <p:sldId id="722" r:id="rId28"/>
    <p:sldId id="638" r:id="rId29"/>
    <p:sldId id="643" r:id="rId30"/>
    <p:sldId id="644" r:id="rId31"/>
    <p:sldId id="645" r:id="rId32"/>
    <p:sldId id="646" r:id="rId33"/>
    <p:sldId id="649" r:id="rId34"/>
    <p:sldId id="748" r:id="rId35"/>
    <p:sldId id="723" r:id="rId36"/>
    <p:sldId id="724" r:id="rId37"/>
    <p:sldId id="749" r:id="rId38"/>
    <p:sldId id="725" r:id="rId39"/>
    <p:sldId id="726" r:id="rId40"/>
    <p:sldId id="750" r:id="rId41"/>
    <p:sldId id="727" r:id="rId42"/>
    <p:sldId id="728" r:id="rId43"/>
    <p:sldId id="729" r:id="rId44"/>
    <p:sldId id="730" r:id="rId45"/>
    <p:sldId id="752" r:id="rId46"/>
    <p:sldId id="731" r:id="rId47"/>
    <p:sldId id="732" r:id="rId48"/>
    <p:sldId id="733" r:id="rId49"/>
    <p:sldId id="734" r:id="rId50"/>
    <p:sldId id="704" r:id="rId51"/>
    <p:sldId id="705" r:id="rId52"/>
    <p:sldId id="706" r:id="rId53"/>
    <p:sldId id="707" r:id="rId54"/>
    <p:sldId id="708" r:id="rId55"/>
    <p:sldId id="709" r:id="rId56"/>
    <p:sldId id="710" r:id="rId57"/>
    <p:sldId id="711" r:id="rId58"/>
    <p:sldId id="712" r:id="rId59"/>
    <p:sldId id="713" r:id="rId60"/>
    <p:sldId id="714" r:id="rId61"/>
    <p:sldId id="715" r:id="rId62"/>
    <p:sldId id="716" r:id="rId63"/>
    <p:sldId id="717" r:id="rId64"/>
    <p:sldId id="718" r:id="rId65"/>
    <p:sldId id="719" r:id="rId66"/>
    <p:sldId id="720" r:id="rId67"/>
    <p:sldId id="650" r:id="rId68"/>
    <p:sldId id="691" r:id="rId69"/>
    <p:sldId id="613" r:id="rId70"/>
    <p:sldId id="692" r:id="rId71"/>
    <p:sldId id="540" r:id="rId72"/>
    <p:sldId id="541" r:id="rId73"/>
    <p:sldId id="542" r:id="rId74"/>
    <p:sldId id="543" r:id="rId75"/>
    <p:sldId id="544" r:id="rId76"/>
    <p:sldId id="545" r:id="rId77"/>
    <p:sldId id="739" r:id="rId78"/>
    <p:sldId id="689" r:id="rId79"/>
  </p:sldIdLst>
  <p:sldSz cx="9144000" cy="6858000" type="screen4x3"/>
  <p:notesSz cx="6858000" cy="9144000"/>
  <p:defaultTextStyle>
    <a:defPPr>
      <a:defRPr lang="en-US"/>
    </a:defPPr>
    <a:lvl1pPr algn="l" defTabSz="912813" rtl="0" fontAlgn="base">
      <a:spcBef>
        <a:spcPct val="0"/>
      </a:spcBef>
      <a:spcAft>
        <a:spcPct val="0"/>
      </a:spcAft>
      <a:defRPr kern="1200">
        <a:solidFill>
          <a:schemeClr val="tx1"/>
        </a:solidFill>
        <a:latin typeface="Arial" charset="0"/>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mn-cs"/>
      </a:defRPr>
    </a:lvl2pPr>
    <a:lvl3pPr marL="912813" indent="1588" algn="l" defTabSz="912813" rtl="0" fontAlgn="base">
      <a:spcBef>
        <a:spcPct val="0"/>
      </a:spcBef>
      <a:spcAft>
        <a:spcPct val="0"/>
      </a:spcAft>
      <a:defRPr kern="1200">
        <a:solidFill>
          <a:schemeClr val="tx1"/>
        </a:solidFill>
        <a:latin typeface="Arial" charset="0"/>
        <a:ea typeface="+mn-ea"/>
        <a:cs typeface="+mn-cs"/>
      </a:defRPr>
    </a:lvl3pPr>
    <a:lvl4pPr marL="1370013" indent="1588" algn="l" defTabSz="912813" rtl="0" fontAlgn="base">
      <a:spcBef>
        <a:spcPct val="0"/>
      </a:spcBef>
      <a:spcAft>
        <a:spcPct val="0"/>
      </a:spcAft>
      <a:defRPr kern="1200">
        <a:solidFill>
          <a:schemeClr val="tx1"/>
        </a:solidFill>
        <a:latin typeface="Arial" charset="0"/>
        <a:ea typeface="+mn-ea"/>
        <a:cs typeface="+mn-cs"/>
      </a:defRPr>
    </a:lvl4pPr>
    <a:lvl5pPr marL="1827213" indent="1588" algn="l" defTabSz="9128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42E6"/>
    <a:srgbClr val="FF7C80"/>
    <a:srgbClr val="FFCD2D"/>
    <a:srgbClr val="F1C283"/>
    <a:srgbClr val="CE7E5A"/>
    <a:srgbClr val="CF6A3D"/>
    <a:srgbClr val="D1943B"/>
    <a:srgbClr val="F8F57B"/>
    <a:srgbClr val="D5B953"/>
  </p:clrMru>
  <p:extLst>
    <p:ext uri="{E76CE94A-603C-4142-B9EB-6D1370010A27}">
      <p14:discardImageEditData xmlns:p14="http://schemas.microsoft.com/office/powerpoint/2007/7/12/main" xmlns="" val="0"/>
    </p:ext>
    <p:ext uri="{D31A062A-798A-4329-ABDD-BBA856620510}">
      <p14:defaultImageDpi xmlns:p14="http://schemas.microsoft.com/office/powerpoint/2007/7/12/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91" autoAdjust="0"/>
    <p:restoredTop sz="92712" autoAdjust="0"/>
  </p:normalViewPr>
  <p:slideViewPr>
    <p:cSldViewPr>
      <p:cViewPr varScale="1">
        <p:scale>
          <a:sx n="72" d="100"/>
          <a:sy n="72" d="100"/>
        </p:scale>
        <p:origin x="-450" y="-84"/>
      </p:cViewPr>
      <p:guideLst>
        <p:guide orient="horz" pos="146"/>
        <p:guide orient="horz" pos="889"/>
        <p:guide orient="horz" pos="1490"/>
        <p:guide orient="horz"/>
        <p:guide orient="horz" pos="1200"/>
        <p:guide orient="horz" pos="2737"/>
        <p:guide pos="2880"/>
        <p:guide pos="250"/>
        <p:guide pos="455"/>
        <p:guide pos="5520"/>
        <p:guide pos="863"/>
        <p:guide pos="529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179"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presProps" Target="presProps.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2.wmf"/><Relationship Id="rId7" Type="http://schemas.openxmlformats.org/officeDocument/2006/relationships/image" Target="../media/image66.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5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A730A468-66E0-44AC-A6DB-E32D5D5F3CF3}" type="datetimeFigureOut">
              <a:rPr lang="en-US"/>
              <a:pPr>
                <a:defRPr/>
              </a:pPr>
              <a:t>10/20/2009</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mn-lt"/>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0B09E66-3115-4231-BCB2-DC012C6BD90E}" type="slidenum">
              <a:rPr lang="en-US"/>
              <a:pPr>
                <a:defRPr/>
              </a:pPr>
              <a:t>‹#›</a:t>
            </a:fld>
            <a:endParaRPr lang="en-US"/>
          </a:p>
        </p:txBody>
      </p:sp>
    </p:spTree>
    <p:extLst>
      <p:ext uri="{BB962C8B-B14F-4D97-AF65-F5344CB8AC3E}">
        <p14:creationId xmlns:p14="http://schemas.microsoft.com/office/powerpoint/2007/7/12/main" xmlns="" val="3333543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3C671722-8255-47A9-8064-C7C22778A528}" type="datetimeFigureOut">
              <a:rPr lang="en-US"/>
              <a:pPr>
                <a:defRPr/>
              </a:pPr>
              <a:t>10/20/2009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DA252740-BEA0-4262-8B53-82C688DB247C}" type="slidenum">
              <a:rPr lang="en-US"/>
              <a:pPr>
                <a:defRPr/>
              </a:pPr>
              <a:t>‹#›</a:t>
            </a:fld>
            <a:endParaRPr lang="en-US" dirty="0"/>
          </a:p>
        </p:txBody>
      </p:sp>
    </p:spTree>
    <p:extLst>
      <p:ext uri="{BB962C8B-B14F-4D97-AF65-F5344CB8AC3E}">
        <p14:creationId xmlns:p14="http://schemas.microsoft.com/office/powerpoint/2007/7/12/main" xmlns="" val="1650762168"/>
      </p:ext>
    </p:extLst>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ln>
            <a:solidFill>
              <a:srgbClr val="000000"/>
            </a:solidFill>
            <a:miter lim="800000"/>
            <a:headEnd/>
            <a:tailEnd/>
          </a:ln>
          <a:extLst>
            <a:ext uri="{909E8E84-426E-40dd-AFC4-6F175D3DCCD1}">
              <a14:hiddenFill xmlns:a14="http://schemas.microsoft.com/office/drawing/2007/7/7/main" xmlns="">
                <a:solidFill>
                  <a:srgbClr xmlns:mc="http://schemas.openxmlformats.org/markup-compatibility/2006" val="FFFFFF" mc:Ignorable=""/>
                </a:solidFill>
              </a14:hiddenFill>
            </a:ext>
          </a:extLst>
        </p:spPr>
      </p:sp>
      <p:sp>
        <p:nvSpPr>
          <p:cNvPr id="27651" name="Notes Placeholder 2"/>
          <p:cNvSpPr>
            <a:spLocks noGrp="1"/>
          </p:cNvSpPr>
          <p:nvPr>
            <p:ph type="body" idx="1"/>
          </p:nvPr>
        </p:nvSpPr>
        <p:spPr bwMode="auto">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7652" name="Header Placeholder 3"/>
          <p:cNvSpPr>
            <a:spLocks noGrp="1"/>
          </p:cNvSpPr>
          <p:nvPr>
            <p:ph type="hdr" sz="quarter"/>
          </p:nvPr>
        </p:nvSpPr>
        <p:spPr bwMode="auto">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endParaRPr lang="en-US" smtClean="0">
              <a:latin typeface="Calibri" pitchFamily="34" charset="0"/>
            </a:endParaRPr>
          </a:p>
        </p:txBody>
      </p:sp>
      <p:sp>
        <p:nvSpPr>
          <p:cNvPr id="27653" name="Date Placeholder 4"/>
          <p:cNvSpPr>
            <a:spLocks noGrp="1"/>
          </p:cNvSpPr>
          <p:nvPr>
            <p:ph type="dt" sz="quarter" idx="1"/>
          </p:nvPr>
        </p:nvSpPr>
        <p:spPr bwMode="auto">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fld id="{BC9A24B0-52B8-4448-99A5-FA709AA4BC71}" type="datetime8">
              <a:rPr lang="en-US">
                <a:latin typeface="Calibri" pitchFamily="34" charset="0"/>
              </a:rPr>
              <a:pPr defTabSz="912813" fontAlgn="base">
                <a:spcBef>
                  <a:spcPct val="0"/>
                </a:spcBef>
                <a:spcAft>
                  <a:spcPct val="0"/>
                </a:spcAft>
              </a:pPr>
              <a:t>10/20/2009 12:04 PM</a:t>
            </a:fld>
            <a:endParaRPr lang="en-US">
              <a:latin typeface="Calibri" pitchFamily="34" charset="0"/>
            </a:endParaRPr>
          </a:p>
        </p:txBody>
      </p:sp>
      <p:sp>
        <p:nvSpPr>
          <p:cNvPr id="27654" name="Footer Placeholder 5"/>
          <p:cNvSpPr>
            <a:spLocks noGrp="1"/>
          </p:cNvSpPr>
          <p:nvPr>
            <p:ph type="ftr" sz="quarter" idx="4"/>
          </p:nvPr>
        </p:nvSpPr>
        <p:spPr bwMode="auto">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 uri="{53640926-AAD7-44d8-BBD7-CCE9431645EC}">
              <a14:shadowObscured xmlns:a14="http://schemas.microsoft.com/office/drawing/2007/7/7/main" xmlns="" val="1"/>
            </a:ext>
          </a:extLst>
        </p:spPr>
        <p:txBody>
          <a:bodyPr wrap="square" numCol="1"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r>
              <a:rPr lang="en-US">
                <a:solidFill>
                  <a:srgbClr val="000000"/>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pPr defTabSz="912813" fontAlgn="base">
              <a:spcBef>
                <a:spcPct val="0"/>
              </a:spcBef>
              <a:spcAft>
                <a:spcPct val="0"/>
              </a:spcAft>
            </a:pPr>
            <a:endParaRPr lang="en-US"/>
          </a:p>
        </p:txBody>
      </p:sp>
      <p:sp>
        <p:nvSpPr>
          <p:cNvPr id="27655" name="Slide Number Placeholder 6"/>
          <p:cNvSpPr>
            <a:spLocks noGrp="1"/>
          </p:cNvSpPr>
          <p:nvPr>
            <p:ph type="sldNum" sz="quarter" idx="5"/>
          </p:nvPr>
        </p:nvSpPr>
        <p:spPr bwMode="auto">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fld id="{0D43892C-510C-4AD3-8B45-7006B1638144}" type="slidenum">
              <a:rPr lang="en-US">
                <a:latin typeface="Calibri" pitchFamily="34" charset="0"/>
              </a:rPr>
              <a:pPr defTabSz="912813" fontAlgn="base">
                <a:spcBef>
                  <a:spcPct val="0"/>
                </a:spcBef>
                <a:spcAft>
                  <a:spcPct val="0"/>
                </a:spcAft>
              </a:pPr>
              <a:t>1</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10/20/2009 12:04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10/20/2009 12:04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26A80D-3302-42C9-85B2-FB782F094105}"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10/20/2009 12:04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10/20/2009 12:04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Horn equalities are convex.</a:t>
            </a:r>
          </a:p>
          <a:p>
            <a:r>
              <a:rPr lang="en-US" dirty="0" smtClean="0"/>
              <a:t>Proof: convert the horn equalities into predicate calculus without equality by adding the horn axioms:</a:t>
            </a:r>
          </a:p>
          <a:p>
            <a:r>
              <a:rPr lang="en-US" dirty="0" smtClean="0"/>
              <a:t>               E(</a:t>
            </a:r>
            <a:r>
              <a:rPr lang="en-US" dirty="0" err="1" smtClean="0"/>
              <a:t>x,y</a:t>
            </a:r>
            <a:r>
              <a:rPr lang="en-US" dirty="0" smtClean="0"/>
              <a:t>) :- E(</a:t>
            </a:r>
            <a:r>
              <a:rPr lang="en-US" dirty="0" err="1" smtClean="0"/>
              <a:t>y,x</a:t>
            </a:r>
            <a:r>
              <a:rPr lang="en-US" dirty="0" smtClean="0"/>
              <a:t>)</a:t>
            </a:r>
          </a:p>
          <a:p>
            <a:r>
              <a:rPr lang="en-US" dirty="0" smtClean="0"/>
              <a:t>               E(</a:t>
            </a:r>
            <a:r>
              <a:rPr lang="en-US" dirty="0" err="1" smtClean="0"/>
              <a:t>x,z</a:t>
            </a:r>
            <a:r>
              <a:rPr lang="en-US" dirty="0" smtClean="0"/>
              <a:t>) :- E(</a:t>
            </a:r>
            <a:r>
              <a:rPr lang="en-US" dirty="0" err="1" smtClean="0"/>
              <a:t>x,y</a:t>
            </a:r>
            <a:r>
              <a:rPr lang="en-US" dirty="0" smtClean="0"/>
              <a:t>), E(</a:t>
            </a:r>
            <a:r>
              <a:rPr lang="en-US" dirty="0" err="1" smtClean="0"/>
              <a:t>y,z</a:t>
            </a:r>
            <a:r>
              <a:rPr lang="en-US" dirty="0" smtClean="0"/>
              <a:t>)</a:t>
            </a:r>
          </a:p>
          <a:p>
            <a:r>
              <a:rPr lang="en-US" dirty="0" smtClean="0"/>
              <a:t>               E(</a:t>
            </a:r>
            <a:r>
              <a:rPr lang="en-US" dirty="0" err="1" smtClean="0"/>
              <a:t>x,x</a:t>
            </a:r>
            <a:r>
              <a:rPr lang="en-US" dirty="0" smtClean="0"/>
              <a:t>)</a:t>
            </a:r>
          </a:p>
          <a:p>
            <a:r>
              <a:rPr lang="en-US" dirty="0" smtClean="0"/>
              <a:t>               E(f(x),f(y)) :- E(</a:t>
            </a:r>
            <a:r>
              <a:rPr lang="en-US" dirty="0" err="1" smtClean="0"/>
              <a:t>x,y</a:t>
            </a:r>
            <a:r>
              <a:rPr lang="en-US" dirty="0" smtClean="0"/>
              <a:t>)….  For every f.</a:t>
            </a:r>
          </a:p>
          <a:p>
            <a:r>
              <a:rPr lang="en-US" dirty="0" smtClean="0"/>
              <a:t>The resulting system H is still Horn.</a:t>
            </a:r>
          </a:p>
          <a:p>
            <a:r>
              <a:rPr lang="en-US" dirty="0" smtClean="0"/>
              <a:t>Suppose H |= E(</a:t>
            </a:r>
            <a:r>
              <a:rPr lang="en-US" dirty="0" err="1" smtClean="0"/>
              <a:t>s,t</a:t>
            </a:r>
            <a:r>
              <a:rPr lang="en-US" dirty="0" smtClean="0"/>
              <a:t>) or E(</a:t>
            </a:r>
            <a:r>
              <a:rPr lang="en-US" dirty="0" err="1" smtClean="0"/>
              <a:t>u,v</a:t>
            </a:r>
            <a:r>
              <a:rPr lang="en-US" dirty="0" smtClean="0"/>
              <a:t>). Then by FO completeness H &amp; !E(</a:t>
            </a:r>
            <a:r>
              <a:rPr lang="en-US" dirty="0" err="1" smtClean="0"/>
              <a:t>s,t</a:t>
            </a:r>
            <a:r>
              <a:rPr lang="en-US" dirty="0" smtClean="0"/>
              <a:t>) &amp;&amp; !E(</a:t>
            </a:r>
            <a:r>
              <a:rPr lang="en-US" dirty="0" err="1" smtClean="0"/>
              <a:t>u,v</a:t>
            </a:r>
            <a:r>
              <a:rPr lang="en-US" dirty="0" smtClean="0"/>
              <a:t>) is </a:t>
            </a:r>
            <a:r>
              <a:rPr lang="en-US" dirty="0" err="1" smtClean="0"/>
              <a:t>unsat</a:t>
            </a:r>
            <a:r>
              <a:rPr lang="en-US" dirty="0" smtClean="0"/>
              <a:t> with a finite resolution derivation.</a:t>
            </a:r>
          </a:p>
          <a:p>
            <a:r>
              <a:rPr lang="en-US" dirty="0" smtClean="0"/>
              <a:t>Now notice that any </a:t>
            </a:r>
            <a:r>
              <a:rPr lang="en-US" dirty="0" err="1" smtClean="0"/>
              <a:t>resolvent</a:t>
            </a:r>
            <a:r>
              <a:rPr lang="en-US" dirty="0" smtClean="0"/>
              <a:t> with !E(</a:t>
            </a:r>
            <a:r>
              <a:rPr lang="en-US" dirty="0" err="1" smtClean="0"/>
              <a:t>s,t</a:t>
            </a:r>
            <a:r>
              <a:rPr lang="en-US" dirty="0" smtClean="0"/>
              <a:t>) or !E(</a:t>
            </a:r>
            <a:r>
              <a:rPr lang="en-US" dirty="0" err="1" smtClean="0"/>
              <a:t>u,v</a:t>
            </a:r>
            <a:r>
              <a:rPr lang="en-US" dirty="0" smtClean="0"/>
              <a:t>) contains no positive literals. Hence, clauses resolved with one cannot be resolved with the other.</a:t>
            </a:r>
          </a:p>
          <a:p>
            <a:r>
              <a:rPr lang="en-US" dirty="0" smtClean="0"/>
              <a:t>The finite resolution derivation must therefore only require one of the equalities.</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op_banner.png"/>
          <p:cNvPicPr>
            <a:picLocks noChangeAspect="1"/>
          </p:cNvPicPr>
          <p:nvPr userDrawn="1"/>
        </p:nvPicPr>
        <p:blipFill>
          <a:blip r:embed="rId2" cstate="print">
            <a:extLst>
              <a:ext uri="28A0092B-C50C-407e-A947-70E740481C1C">
                <a14:useLocalDpi xmlns:a14="http://schemas.microsoft.com/office/drawing/2007/7/7/main" xmlns="" val="0"/>
              </a:ext>
            </a:extLst>
          </a:blip>
          <a:srcRect/>
          <a:stretch>
            <a:fillRect/>
          </a:stretch>
        </p:blipFill>
        <p:spPr bwMode="auto">
          <a:xfrm>
            <a:off x="0" y="0"/>
            <a:ext cx="9144000" cy="1031875"/>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pic>
      <p:sp>
        <p:nvSpPr>
          <p:cNvPr id="2" name="Title 1"/>
          <p:cNvSpPr>
            <a:spLocks noGrp="1"/>
          </p:cNvSpPr>
          <p:nvPr>
            <p:ph type="ctrTitle"/>
          </p:nvPr>
        </p:nvSpPr>
        <p:spPr>
          <a:xfrm>
            <a:off x="722313" y="1905000"/>
            <a:ext cx="7690115" cy="750205"/>
          </a:xfrm>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2" y="4344458"/>
            <a:ext cx="7690116" cy="473207"/>
          </a:xfrm>
          <a:noFill/>
          <a:ln w="9525">
            <a:noFill/>
            <a:miter lim="800000"/>
            <a:headEnd/>
            <a:tailEnd/>
          </a:ln>
        </p:spPr>
        <p:txBody>
          <a:bodyPr anchor="b"/>
          <a:lstStyle>
            <a:lvl1pPr marL="0" indent="0" algn="l" defTabSz="912777" rtl="0" eaLnBrk="0" fontAlgn="base" hangingPunct="0">
              <a:lnSpc>
                <a:spcPct val="90000"/>
              </a:lnSpc>
              <a:spcBef>
                <a:spcPct val="0"/>
              </a:spcBef>
              <a:spcAft>
                <a:spcPct val="0"/>
              </a:spcAft>
              <a:buClr>
                <a:schemeClr val="tx2"/>
              </a:buClr>
              <a:buSzPct val="95000"/>
              <a:buFont typeface="Wingdings" pitchFamily="2" charset="2"/>
              <a:buNone/>
              <a:defRPr lang="en-US" sz="34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07/7/12/main" xmlns="" val="417770917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20750" y="2365375"/>
            <a:ext cx="7302500" cy="1000125"/>
          </a:xfrm>
          <a:prstGeom prst="rect">
            <a:avLst/>
          </a:prstGeom>
          <a:noFill/>
        </p:spPr>
        <p:txBody>
          <a:bodyPr wrap="none" lIns="76197" tIns="38098" rIns="76197" bIns="38098">
            <a:spAutoFit/>
          </a:bodyPr>
          <a:lstStyle/>
          <a:p>
            <a:pPr defTabSz="914363" fontAlgn="auto">
              <a:spcBef>
                <a:spcPts val="0"/>
              </a:spcBef>
              <a:spcAft>
                <a:spcPts val="0"/>
              </a:spcAft>
              <a:defRPr/>
            </a:pPr>
            <a:r>
              <a:rPr lang="en-US" sz="6000" dirty="0">
                <a:solidFill>
                  <a:schemeClr val="bg1"/>
                </a:solidFill>
                <a:latin typeface="+mn-lt"/>
              </a:rPr>
              <a:t>WALK-IN GOES HERE</a:t>
            </a:r>
          </a:p>
        </p:txBody>
      </p:sp>
    </p:spTree>
    <p:extLst>
      <p:ext uri="{BB962C8B-B14F-4D97-AF65-F5344CB8AC3E}">
        <p14:creationId xmlns:p14="http://schemas.microsoft.com/office/powerpoint/2007/7/12/main" xmlns="" val="238014032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07/7/12/main" xmlns="" val="2247180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extLst>
      <p:ext uri="{BB962C8B-B14F-4D97-AF65-F5344CB8AC3E}">
        <p14:creationId xmlns:p14="http://schemas.microsoft.com/office/powerpoint/2007/7/12/main" xmlns="" val="100109369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tx1"/>
        </a:solidFill>
        <a:effectLst/>
      </p:bgPr>
    </p:bg>
    <p:spTree>
      <p:nvGrpSpPr>
        <p:cNvPr id="1" name=""/>
        <p:cNvGrpSpPr/>
        <p:nvPr/>
      </p:nvGrpSpPr>
      <p:grpSpPr>
        <a:xfrm>
          <a:off x="0" y="0"/>
          <a:ext cx="0" cy="0"/>
          <a:chOff x="0" y="0"/>
          <a:chExt cx="0" cy="0"/>
        </a:xfrm>
      </p:grpSpPr>
      <p:pic>
        <p:nvPicPr>
          <p:cNvPr id="5" name="Picture 3" descr="top_banner.png"/>
          <p:cNvPicPr>
            <a:picLocks noChangeAspect="1"/>
          </p:cNvPicPr>
          <p:nvPr userDrawn="1"/>
        </p:nvPicPr>
        <p:blipFill>
          <a:blip r:embed="rId2" cstate="print">
            <a:extLst>
              <a:ext uri="28A0092B-C50C-407e-A947-70E740481C1C">
                <a14:useLocalDpi xmlns:a14="http://schemas.microsoft.com/office/drawing/2007/7/7/main" xmlns="" val="0"/>
              </a:ext>
            </a:extLst>
          </a:blip>
          <a:srcRect/>
          <a:stretch>
            <a:fillRect/>
          </a:stretch>
        </p:blipFill>
        <p:spPr bwMode="auto">
          <a:xfrm>
            <a:off x="0" y="0"/>
            <a:ext cx="9142413" cy="1031875"/>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pic>
      <p:sp>
        <p:nvSpPr>
          <p:cNvPr id="2" name="Title 1"/>
          <p:cNvSpPr>
            <a:spLocks noGrp="1"/>
          </p:cNvSpPr>
          <p:nvPr>
            <p:ph type="ctrTitle"/>
          </p:nvPr>
        </p:nvSpPr>
        <p:spPr>
          <a:xfrm>
            <a:off x="722313" y="2365375"/>
            <a:ext cx="7690115" cy="750205"/>
          </a:xfrm>
          <a:noFill/>
          <a:ln w="9525">
            <a:noFill/>
            <a:miter lim="800000"/>
            <a:headEnd/>
            <a:tailEnd/>
          </a:ln>
        </p:spPr>
        <p:txBody>
          <a:bodyPr rtlCol="0"/>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344458"/>
            <a:ext cx="7043208" cy="473207"/>
          </a:xfrm>
          <a:noFill/>
          <a:ln w="9525">
            <a:noFill/>
            <a:miter lim="800000"/>
            <a:headEnd/>
            <a:tailEnd/>
          </a:ln>
        </p:spPr>
        <p:txBody>
          <a:bodyPr rtlCol="0" anchor="b"/>
          <a:lstStyle>
            <a:lvl1pPr marL="0" indent="0" algn="l" defTabSz="912777" rtl="0" eaLnBrk="0" fontAlgn="base" latinLnBrk="0" hangingPunct="0">
              <a:lnSpc>
                <a:spcPct val="90000"/>
              </a:lnSpc>
              <a:spcBef>
                <a:spcPct val="0"/>
              </a:spcBef>
              <a:spcAft>
                <a:spcPct val="0"/>
              </a:spcAft>
              <a:buClr>
                <a:schemeClr val="tx2"/>
              </a:buClr>
              <a:buSzPct val="95000"/>
              <a:buFont typeface="Wingdings" pitchFamily="2" charset="2"/>
              <a:buNone/>
              <a:defRPr lang="en-US" sz="3400" kern="12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1369219" y="950651"/>
            <a:ext cx="7043208" cy="1384994"/>
          </a:xfrm>
          <a:effectLst/>
        </p:spPr>
        <p:txBody>
          <a:bodyPr anchor="b">
            <a:scene3d>
              <a:camera prst="orthographicFront"/>
              <a:lightRig rig="flat" dir="t"/>
            </a:scene3d>
            <a:sp3d>
              <a:bevelT h="190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07/7/12/main" xmlns="" val="341595631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2" descr="C:\Program Files\Microsoft Resource DVD Artwork\DVD_ART\Artwork_Imagery\Shapes and Graphics\Bullets\Blue GEL .png"/>
          <p:cNvPicPr>
            <a:picLocks noChangeAspect="1" noChangeArrowheads="1"/>
          </p:cNvPicPr>
          <p:nvPr userDrawn="1"/>
        </p:nvPicPr>
        <p:blipFill>
          <a:blip r:embed="rId2" cstate="print">
            <a:extLst>
              <a:ext uri="28A0092B-C50C-407e-A947-70E740481C1C">
                <a14:useLocalDpi xmlns:a14="http://schemas.microsoft.com/office/drawing/2007/7/7/main" xmlns="" val="0"/>
              </a:ext>
            </a:extLst>
          </a:blip>
          <a:srcRect/>
          <a:stretch>
            <a:fillRect/>
          </a:stretch>
        </p:blipFill>
        <p:spPr bwMode="auto">
          <a:xfrm>
            <a:off x="8826500" y="-317500"/>
            <a:ext cx="317500" cy="31750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pic>
      <p:pic>
        <p:nvPicPr>
          <p:cNvPr id="6" name="Picture 3" descr="S:\ResourceDVD\Clip_Installer\DVD_ART\BoxShots_Logos\Microsoft Research\Microsoft Research b.png"/>
          <p:cNvPicPr>
            <a:picLocks noChangeAspect="1" noChangeArrowheads="1"/>
          </p:cNvPicPr>
          <p:nvPr userDrawn="1"/>
        </p:nvPicPr>
        <p:blipFill>
          <a:blip r:embed="rId3" cstate="print">
            <a:extLst>
              <a:ext uri="28A0092B-C50C-407e-A947-70E740481C1C">
                <a14:useLocalDpi xmlns:a14="http://schemas.microsoft.com/office/drawing/2007/7/7/main" xmlns="" val="0"/>
              </a:ext>
            </a:extLst>
          </a:blip>
          <a:srcRect/>
          <a:stretch>
            <a:fillRect/>
          </a:stretch>
        </p:blipFill>
        <p:spPr bwMode="auto">
          <a:xfrm>
            <a:off x="7453313" y="6248400"/>
            <a:ext cx="1398587" cy="388938"/>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 uri="{53640926-AAD7-44d8-BBD7-CCE9431645EC}">
              <a14:shadowObscured xmlns:a14="http://schemas.microsoft.com/office/drawing/2007/7/7/main" xmlns="" val="1"/>
            </a:ext>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07/7/12/main" xmlns="" val="22443913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w/o Logo">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07/7/12/main" xmlns="" val="395344976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descr="S:\ResourceDVD\Clip_Installer\DVD_ART\BoxShots_Logos\Microsoft Research\Microsoft Research b.png"/>
          <p:cNvPicPr>
            <a:picLocks noChangeAspect="1" noChangeArrowheads="1"/>
          </p:cNvPicPr>
          <p:nvPr userDrawn="1"/>
        </p:nvPicPr>
        <p:blipFill>
          <a:blip r:embed="rId2" cstate="print">
            <a:extLst>
              <a:ext uri="28A0092B-C50C-407e-A947-70E740481C1C">
                <a14:useLocalDpi xmlns:a14="http://schemas.microsoft.com/office/drawing/2007/7/7/main" xmlns="" val="0"/>
              </a:ext>
            </a:extLst>
          </a:blip>
          <a:srcRect/>
          <a:stretch>
            <a:fillRect/>
          </a:stretch>
        </p:blipFill>
        <p:spPr bwMode="auto">
          <a:xfrm>
            <a:off x="7453313" y="6248400"/>
            <a:ext cx="1398587" cy="388938"/>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07/7/12/main" xmlns="" val="420803138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descr="S:\ResourceDVD\Clip_Installer\DVD_ART\BoxShots_Logos\Microsoft Research\Microsoft Research b.png"/>
          <p:cNvPicPr>
            <a:picLocks noChangeAspect="1" noChangeArrowheads="1"/>
          </p:cNvPicPr>
          <p:nvPr userDrawn="1"/>
        </p:nvPicPr>
        <p:blipFill>
          <a:blip r:embed="rId2" cstate="print">
            <a:extLst>
              <a:ext uri="28A0092B-C50C-407e-A947-70E740481C1C">
                <a14:useLocalDpi xmlns:a14="http://schemas.microsoft.com/office/drawing/2007/7/7/main" xmlns="" val="0"/>
              </a:ext>
            </a:extLst>
          </a:blip>
          <a:srcRect/>
          <a:stretch>
            <a:fillRect/>
          </a:stretch>
        </p:blipFill>
        <p:spPr bwMode="auto">
          <a:xfrm>
            <a:off x="7453313" y="6248400"/>
            <a:ext cx="1398587" cy="388938"/>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07/7/12/main" xmlns="" val="13058906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Tree>
    <p:extLst>
      <p:ext uri="{BB962C8B-B14F-4D97-AF65-F5344CB8AC3E}">
        <p14:creationId xmlns:p14="http://schemas.microsoft.com/office/powerpoint/2007/7/12/main" xmlns="" val="132914028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07/7/12/main" xmlns="" val="294516046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w/Top Banner">
    <p:bg>
      <p:bgPr>
        <a:solidFill>
          <a:schemeClr val="tx1"/>
        </a:solidFill>
        <a:effectLst/>
      </p:bgPr>
    </p:bg>
    <p:spTree>
      <p:nvGrpSpPr>
        <p:cNvPr id="1" name=""/>
        <p:cNvGrpSpPr/>
        <p:nvPr/>
      </p:nvGrpSpPr>
      <p:grpSpPr>
        <a:xfrm>
          <a:off x="0" y="0"/>
          <a:ext cx="0" cy="0"/>
          <a:chOff x="0" y="0"/>
          <a:chExt cx="0" cy="0"/>
        </a:xfrm>
      </p:grpSpPr>
      <p:pic>
        <p:nvPicPr>
          <p:cNvPr id="2" name="Picture 3" descr="top_banner.png"/>
          <p:cNvPicPr>
            <a:picLocks noChangeAspect="1"/>
          </p:cNvPicPr>
          <p:nvPr userDrawn="1"/>
        </p:nvPicPr>
        <p:blipFill>
          <a:blip r:embed="rId2" cstate="print">
            <a:extLst>
              <a:ext uri="28A0092B-C50C-407e-A947-70E740481C1C">
                <a14:useLocalDpi xmlns:a14="http://schemas.microsoft.com/office/drawing/2007/7/7/main" xmlns="" val="0"/>
              </a:ext>
            </a:extLst>
          </a:blip>
          <a:srcRect/>
          <a:stretch>
            <a:fillRect/>
          </a:stretch>
        </p:blipFill>
        <p:spPr bwMode="auto">
          <a:xfrm>
            <a:off x="0" y="0"/>
            <a:ext cx="9144000" cy="1031875"/>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pic>
    </p:spTree>
    <p:extLst>
      <p:ext uri="{BB962C8B-B14F-4D97-AF65-F5344CB8AC3E}">
        <p14:creationId xmlns:p14="http://schemas.microsoft.com/office/powerpoint/2007/7/12/main" xmlns="" val="100688079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75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211388"/>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3" r:id="rId4"/>
    <p:sldLayoutId id="2147483709" r:id="rId5"/>
    <p:sldLayoutId id="2147483710" r:id="rId6"/>
    <p:sldLayoutId id="2147483704" r:id="rId7"/>
    <p:sldLayoutId id="2147483705" r:id="rId8"/>
    <p:sldLayoutId id="2147483711" r:id="rId9"/>
    <p:sldLayoutId id="2147483712" r:id="rId10"/>
    <p:sldLayoutId id="2147483713" r:id="rId11"/>
    <p:sldLayoutId id="2147483714" r:id="rId12"/>
  </p:sldLayoutIdLst>
  <p:transition>
    <p:fade/>
  </p:transition>
  <p:txStyles>
    <p:titleStyle>
      <a:lvl1pPr algn="l" defTabSz="911225" rtl="0" fontAlgn="base">
        <a:lnSpc>
          <a:spcPct val="90000"/>
        </a:lnSpc>
        <a:spcBef>
          <a:spcPct val="0"/>
        </a:spcBef>
        <a:spcAft>
          <a:spcPct val="0"/>
        </a:spcAft>
        <a:defRPr lang="en-US" sz="5400" kern="1200"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1225" rtl="0" fontAlgn="base">
        <a:lnSpc>
          <a:spcPct val="90000"/>
        </a:lnSpc>
        <a:spcBef>
          <a:spcPct val="0"/>
        </a:spcBef>
        <a:spcAft>
          <a:spcPct val="0"/>
        </a:spcAft>
        <a:defRPr sz="5400">
          <a:solidFill>
            <a:schemeClr val="tx1"/>
          </a:solidFill>
          <a:latin typeface="Segoe" pitchFamily="34" charset="0"/>
          <a:cs typeface="Arial" charset="0"/>
        </a:defRPr>
      </a:lvl2pPr>
      <a:lvl3pPr algn="l" defTabSz="911225" rtl="0" fontAlgn="base">
        <a:lnSpc>
          <a:spcPct val="90000"/>
        </a:lnSpc>
        <a:spcBef>
          <a:spcPct val="0"/>
        </a:spcBef>
        <a:spcAft>
          <a:spcPct val="0"/>
        </a:spcAft>
        <a:defRPr sz="5400">
          <a:solidFill>
            <a:schemeClr val="tx1"/>
          </a:solidFill>
          <a:latin typeface="Segoe" pitchFamily="34" charset="0"/>
          <a:cs typeface="Arial" charset="0"/>
        </a:defRPr>
      </a:lvl3pPr>
      <a:lvl4pPr algn="l" defTabSz="911225" rtl="0" fontAlgn="base">
        <a:lnSpc>
          <a:spcPct val="90000"/>
        </a:lnSpc>
        <a:spcBef>
          <a:spcPct val="0"/>
        </a:spcBef>
        <a:spcAft>
          <a:spcPct val="0"/>
        </a:spcAft>
        <a:defRPr sz="5400">
          <a:solidFill>
            <a:schemeClr val="tx1"/>
          </a:solidFill>
          <a:latin typeface="Segoe" pitchFamily="34" charset="0"/>
          <a:cs typeface="Arial" charset="0"/>
        </a:defRPr>
      </a:lvl4pPr>
      <a:lvl5pPr algn="l" defTabSz="911225" rtl="0" fontAlgn="base">
        <a:lnSpc>
          <a:spcPct val="90000"/>
        </a:lnSpc>
        <a:spcBef>
          <a:spcPct val="0"/>
        </a:spcBef>
        <a:spcAft>
          <a:spcPct val="0"/>
        </a:spcAft>
        <a:defRPr sz="5400">
          <a:solidFill>
            <a:schemeClr val="tx1"/>
          </a:solidFill>
          <a:latin typeface="Segoe" pitchFamily="34" charset="0"/>
          <a:cs typeface="Arial" charset="0"/>
        </a:defRPr>
      </a:lvl5pPr>
      <a:lvl6pPr marL="457200" algn="l" defTabSz="911225" rtl="0" fontAlgn="base">
        <a:lnSpc>
          <a:spcPct val="90000"/>
        </a:lnSpc>
        <a:spcBef>
          <a:spcPct val="0"/>
        </a:spcBef>
        <a:spcAft>
          <a:spcPct val="0"/>
        </a:spcAft>
        <a:defRPr sz="5400">
          <a:solidFill>
            <a:schemeClr val="tx1"/>
          </a:solidFill>
          <a:latin typeface="Segoe" pitchFamily="34" charset="0"/>
          <a:cs typeface="Arial" charset="0"/>
        </a:defRPr>
      </a:lvl6pPr>
      <a:lvl7pPr marL="914400" algn="l" defTabSz="911225" rtl="0" fontAlgn="base">
        <a:lnSpc>
          <a:spcPct val="90000"/>
        </a:lnSpc>
        <a:spcBef>
          <a:spcPct val="0"/>
        </a:spcBef>
        <a:spcAft>
          <a:spcPct val="0"/>
        </a:spcAft>
        <a:defRPr sz="5400">
          <a:solidFill>
            <a:schemeClr val="tx1"/>
          </a:solidFill>
          <a:latin typeface="Segoe" pitchFamily="34" charset="0"/>
          <a:cs typeface="Arial" charset="0"/>
        </a:defRPr>
      </a:lvl7pPr>
      <a:lvl8pPr marL="1371600" algn="l" defTabSz="911225" rtl="0" fontAlgn="base">
        <a:lnSpc>
          <a:spcPct val="90000"/>
        </a:lnSpc>
        <a:spcBef>
          <a:spcPct val="0"/>
        </a:spcBef>
        <a:spcAft>
          <a:spcPct val="0"/>
        </a:spcAft>
        <a:defRPr sz="5400">
          <a:solidFill>
            <a:schemeClr val="tx1"/>
          </a:solidFill>
          <a:latin typeface="Segoe" pitchFamily="34" charset="0"/>
          <a:cs typeface="Arial" charset="0"/>
        </a:defRPr>
      </a:lvl8pPr>
      <a:lvl9pPr marL="1828800" algn="l" defTabSz="911225" rtl="0" fontAlgn="base">
        <a:lnSpc>
          <a:spcPct val="90000"/>
        </a:lnSpc>
        <a:spcBef>
          <a:spcPct val="0"/>
        </a:spcBef>
        <a:spcAft>
          <a:spcPct val="0"/>
        </a:spcAft>
        <a:defRPr sz="5400">
          <a:solidFill>
            <a:schemeClr val="tx1"/>
          </a:solidFill>
          <a:latin typeface="Segoe" pitchFamily="34" charset="0"/>
          <a:cs typeface="Arial" charset="0"/>
        </a:defRPr>
      </a:lvl9pPr>
    </p:titleStyle>
    <p:bodyStyle>
      <a:lvl1pPr marL="384175" indent="-384175" algn="l" defTabSz="912813" rtl="0" fontAlgn="base">
        <a:lnSpc>
          <a:spcPct val="90000"/>
        </a:lnSpc>
        <a:spcBef>
          <a:spcPct val="20000"/>
        </a:spcBef>
        <a:spcAft>
          <a:spcPct val="0"/>
        </a:spcAft>
        <a:buSzPct val="90000"/>
        <a:buBlip>
          <a:blip r:embed="rId15"/>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15"/>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15"/>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15"/>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15"/>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6.pn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7.png"/><Relationship Id="rId10" Type="http://schemas.openxmlformats.org/officeDocument/2006/relationships/image" Target="../media/image21.jpeg"/><Relationship Id="rId4" Type="http://schemas.openxmlformats.org/officeDocument/2006/relationships/image" Target="../media/image11.jpeg"/><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13.png"/><Relationship Id="rId7" Type="http://schemas.openxmlformats.org/officeDocument/2006/relationships/image" Target="../media/image26.jpeg"/><Relationship Id="rId12" Type="http://schemas.openxmlformats.org/officeDocument/2006/relationships/image" Target="../media/image31.jpeg"/><Relationship Id="rId17" Type="http://schemas.openxmlformats.org/officeDocument/2006/relationships/image" Target="../media/image36.jpeg"/><Relationship Id="rId2" Type="http://schemas.openxmlformats.org/officeDocument/2006/relationships/notesSlide" Target="../notesSlides/notesSlide7.xml"/><Relationship Id="rId16"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7.png"/><Relationship Id="rId15" Type="http://schemas.openxmlformats.org/officeDocument/2006/relationships/image" Target="../media/image34.jpeg"/><Relationship Id="rId10" Type="http://schemas.openxmlformats.org/officeDocument/2006/relationships/image" Target="../media/image29.jpeg"/><Relationship Id="rId4" Type="http://schemas.openxmlformats.org/officeDocument/2006/relationships/image" Target="../media/image14.gif"/><Relationship Id="rId9" Type="http://schemas.openxmlformats.org/officeDocument/2006/relationships/image" Target="../media/image28.jpeg"/><Relationship Id="rId14" Type="http://schemas.openxmlformats.org/officeDocument/2006/relationships/image" Target="../media/image3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oleObject" Target="../embeddings/oleObject10.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oleObject" Target="../embeddings/oleObject12.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oleObject" Target="../embeddings/oleObject14.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oleObject" Target="../embeddings/oleObject16.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30.bin"/><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oleObject" Target="../embeddings/oleObject27.bin"/><Relationship Id="rId9" Type="http://schemas.openxmlformats.org/officeDocument/2006/relationships/oleObject" Target="../embeddings/oleObject32.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research.microsoft.com/projects/z3"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4.xml"/><Relationship Id="rId1" Type="http://schemas.openxmlformats.org/officeDocument/2006/relationships/vmlDrawing" Target="../drawings/vmlDrawing13.vml"/><Relationship Id="rId4" Type="http://schemas.openxmlformats.org/officeDocument/2006/relationships/oleObject" Target="../embeddings/oleObject33.bin"/></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4.xml"/><Relationship Id="rId1" Type="http://schemas.openxmlformats.org/officeDocument/2006/relationships/vmlDrawing" Target="../drawings/vmlDrawing14.vml"/></Relationships>
</file>

<file path=ppt/slides/_rels/slide6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slideLayout" Target="../slideLayouts/slideLayout8.xml"/><Relationship Id="rId1" Type="http://schemas.openxmlformats.org/officeDocument/2006/relationships/vmlDrawing" Target="../drawings/vmlDrawing15.v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0"/>
            <a:ext cx="8686800" cy="747897"/>
          </a:xfrm>
        </p:spPr>
        <p:txBody>
          <a:bodyPr/>
          <a:lstStyle/>
          <a:p>
            <a:r>
              <a:rPr lang="en-US" b="1" dirty="0" smtClean="0"/>
              <a:t>            An Efficient SMT Solver </a:t>
            </a:r>
            <a:endParaRPr lang="en-US" dirty="0">
              <a:solidFill>
                <a:srgbClr val="FF0000"/>
              </a:solidFill>
            </a:endParaRPr>
          </a:p>
        </p:txBody>
      </p:sp>
      <p:sp>
        <p:nvSpPr>
          <p:cNvPr id="11267" name="Subtitle 2"/>
          <p:cNvSpPr>
            <a:spLocks noGrp="1"/>
          </p:cNvSpPr>
          <p:nvPr>
            <p:ph type="subTitle" idx="1"/>
          </p:nvPr>
        </p:nvSpPr>
        <p:spPr>
          <a:xfrm>
            <a:off x="821205" y="5257800"/>
            <a:ext cx="7693025" cy="941796"/>
          </a:xfrm>
          <a:ln/>
        </p:spPr>
        <p:txBody>
          <a:bodyPr/>
          <a:lstStyle/>
          <a:p>
            <a:pPr defTabSz="911225"/>
            <a:r>
              <a:rPr lang="en-US" dirty="0" smtClean="0"/>
              <a:t>Leonardo de Moura and </a:t>
            </a:r>
            <a:r>
              <a:rPr lang="en-US" u="sng" dirty="0" smtClean="0"/>
              <a:t>Nikolaj </a:t>
            </a:r>
            <a:r>
              <a:rPr lang="en-US" u="sng" dirty="0" err="1" smtClean="0"/>
              <a:t>Bjørner</a:t>
            </a:r>
            <a:endParaRPr u="sng" dirty="0" smtClean="0"/>
          </a:p>
          <a:p>
            <a:pPr defTabSz="911225"/>
            <a:r>
              <a:rPr dirty="0" smtClean="0"/>
              <a:t>Microsoft Research</a:t>
            </a:r>
          </a:p>
        </p:txBody>
      </p:sp>
      <p:pic>
        <p:nvPicPr>
          <p:cNvPr id="4" name="Picture 3" descr="risemain.png"/>
          <p:cNvPicPr>
            <a:picLocks noChangeAspect="1"/>
          </p:cNvPicPr>
          <p:nvPr/>
        </p:nvPicPr>
        <p:blipFill>
          <a:blip r:embed="rId3" cstate="print"/>
          <a:srcRect r="72484"/>
          <a:stretch>
            <a:fillRect/>
          </a:stretch>
        </p:blipFill>
        <p:spPr>
          <a:xfrm>
            <a:off x="6930462" y="6028411"/>
            <a:ext cx="2213538" cy="829589"/>
          </a:xfrm>
          <a:prstGeom prst="rect">
            <a:avLst/>
          </a:prstGeom>
        </p:spPr>
      </p:pic>
      <p:sp>
        <p:nvSpPr>
          <p:cNvPr id="5" name="TextBox 4"/>
          <p:cNvSpPr txBox="1"/>
          <p:nvPr/>
        </p:nvSpPr>
        <p:spPr>
          <a:xfrm>
            <a:off x="5250841" y="6150114"/>
            <a:ext cx="1835759" cy="707886"/>
          </a:xfrm>
          <a:prstGeom prst="rect">
            <a:avLst/>
          </a:prstGeom>
          <a:noFill/>
        </p:spPr>
        <p:txBody>
          <a:bodyPr wrap="none" rtlCol="0">
            <a:spAutoFit/>
          </a:bodyPr>
          <a:lstStyle/>
          <a:p>
            <a:r>
              <a:rPr lang="en-US" sz="4000" b="1" i="1" dirty="0" smtClean="0">
                <a:solidFill>
                  <a:schemeClr val="bg1"/>
                </a:solidFill>
              </a:rPr>
              <a:t>FSE &amp; </a:t>
            </a:r>
          </a:p>
        </p:txBody>
      </p:sp>
      <p:pic>
        <p:nvPicPr>
          <p:cNvPr id="6" name="Picture 5" descr="z3.png"/>
          <p:cNvPicPr>
            <a:picLocks noChangeAspect="1"/>
          </p:cNvPicPr>
          <p:nvPr/>
        </p:nvPicPr>
        <p:blipFill>
          <a:blip r:embed="rId4" cstate="print"/>
          <a:stretch>
            <a:fillRect/>
          </a:stretch>
        </p:blipFill>
        <p:spPr>
          <a:xfrm>
            <a:off x="533400" y="2209800"/>
            <a:ext cx="1482761" cy="857384"/>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solidFill>
                  <a:schemeClr val="accent5">
                    <a:lumMod val="60000"/>
                    <a:lumOff val="40000"/>
                  </a:schemeClr>
                </a:solidFill>
              </a:rPr>
              <a:t>Dynamic Symbolic Execution</a:t>
            </a:r>
            <a:endParaRPr sz="4400" spc="-167" dirty="0">
              <a:solidFill>
                <a:schemeClr val="accent5">
                  <a:lumMod val="60000"/>
                  <a:lumOff val="40000"/>
                </a:schemeClr>
              </a:solidFill>
              <a:effectLst>
                <a:outerShdw blurRad="50800" dist="38100" dir="2700000" algn="tl" rotWithShape="0">
                  <a:prstClr val="black">
                    <a:alpha val="61000"/>
                  </a:prstClr>
                </a:outerShdw>
              </a:effectLst>
            </a:endParaRPr>
          </a:p>
        </p:txBody>
      </p:sp>
      <p:pic>
        <p:nvPicPr>
          <p:cNvPr id="5" name="Picture 4" descr="PexWeb.png"/>
          <p:cNvPicPr>
            <a:picLocks noChangeAspect="1"/>
          </p:cNvPicPr>
          <p:nvPr/>
        </p:nvPicPr>
        <p:blipFill>
          <a:blip r:embed="rId3" cstate="print"/>
          <a:stretch>
            <a:fillRect/>
          </a:stretch>
        </p:blipFill>
        <p:spPr>
          <a:xfrm>
            <a:off x="2495613" y="5087544"/>
            <a:ext cx="1320095" cy="740053"/>
          </a:xfrm>
          <a:prstGeom prst="rect">
            <a:avLst/>
          </a:prstGeom>
        </p:spPr>
      </p:pic>
      <p:sp>
        <p:nvSpPr>
          <p:cNvPr id="7" name="Rounded Rectangle 8"/>
          <p:cNvSpPr>
            <a:spLocks noChangeArrowheads="1"/>
          </p:cNvSpPr>
          <p:nvPr/>
        </p:nvSpPr>
        <p:spPr bwMode="auto">
          <a:xfrm>
            <a:off x="3975849" y="1839913"/>
            <a:ext cx="2037885" cy="788987"/>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val="000000">
                      <a:alpha val="43137"/>
                    </a:srgbClr>
                  </a:outerShdw>
                </a:effectLst>
                <a:latin typeface="Calibri" pitchFamily="34" charset="0"/>
              </a:rPr>
              <a:t>Execution Path</a:t>
            </a:r>
          </a:p>
        </p:txBody>
      </p:sp>
      <p:sp>
        <p:nvSpPr>
          <p:cNvPr id="9" name="Bent Arrow 8"/>
          <p:cNvSpPr/>
          <p:nvPr/>
        </p:nvSpPr>
        <p:spPr bwMode="auto">
          <a:xfrm>
            <a:off x="2103119" y="2231147"/>
            <a:ext cx="1880213" cy="481573"/>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5400000">
            <a:off x="6365424" y="1942561"/>
            <a:ext cx="512385" cy="1215766"/>
          </a:xfrm>
          <a:prstGeom prst="bentArrow">
            <a:avLst>
              <a:gd name="adj1" fmla="val 20519"/>
              <a:gd name="adj2" fmla="val 17245"/>
              <a:gd name="adj3" fmla="val 23074"/>
              <a:gd name="adj4" fmla="val 4683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11" name="Bent Arrow 10"/>
          <p:cNvSpPr/>
          <p:nvPr/>
        </p:nvSpPr>
        <p:spPr bwMode="auto">
          <a:xfrm rot="10800000">
            <a:off x="5858120" y="3794085"/>
            <a:ext cx="1385656" cy="713788"/>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13" name="TextBox 15"/>
          <p:cNvSpPr txBox="1">
            <a:spLocks noChangeArrowheads="1"/>
          </p:cNvSpPr>
          <p:nvPr/>
        </p:nvSpPr>
        <p:spPr bwMode="auto">
          <a:xfrm>
            <a:off x="768119" y="1753344"/>
            <a:ext cx="2987136" cy="461665"/>
          </a:xfrm>
          <a:prstGeom prst="rect">
            <a:avLst/>
          </a:prstGeom>
          <a:noFill/>
          <a:ln w="9525">
            <a:noFill/>
            <a:miter lim="800000"/>
            <a:headEnd/>
            <a:tailEnd/>
          </a:ln>
        </p:spPr>
        <p:txBody>
          <a:bodyPr wrap="square">
            <a:spAutoFit/>
          </a:bodyPr>
          <a:lstStyle/>
          <a:p>
            <a:r>
              <a:rPr lang="en-US" sz="2400" dirty="0">
                <a:solidFill>
                  <a:srgbClr val="7030A0"/>
                </a:solidFill>
                <a:latin typeface="Calibri" pitchFamily="34" charset="0"/>
              </a:rPr>
              <a:t>Run Test </a:t>
            </a:r>
            <a:r>
              <a:rPr lang="en-US" sz="2400" dirty="0" smtClean="0">
                <a:solidFill>
                  <a:srgbClr val="7030A0"/>
                </a:solidFill>
                <a:latin typeface="Calibri" pitchFamily="34" charset="0"/>
              </a:rPr>
              <a:t>and Monitor</a:t>
            </a:r>
            <a:endParaRPr lang="en-US" sz="2400" dirty="0">
              <a:solidFill>
                <a:srgbClr val="7030A0"/>
              </a:solidFill>
              <a:latin typeface="Calibri" pitchFamily="34" charset="0"/>
            </a:endParaRPr>
          </a:p>
        </p:txBody>
      </p:sp>
      <p:sp>
        <p:nvSpPr>
          <p:cNvPr id="14" name="TextBox 16"/>
          <p:cNvSpPr txBox="1">
            <a:spLocks noChangeArrowheads="1"/>
          </p:cNvSpPr>
          <p:nvPr/>
        </p:nvSpPr>
        <p:spPr bwMode="auto">
          <a:xfrm>
            <a:off x="6458444" y="1793526"/>
            <a:ext cx="2126263" cy="461665"/>
          </a:xfrm>
          <a:prstGeom prst="rect">
            <a:avLst/>
          </a:prstGeom>
          <a:noFill/>
          <a:ln w="9525">
            <a:noFill/>
            <a:miter lim="800000"/>
            <a:headEnd/>
            <a:tailEnd/>
          </a:ln>
        </p:spPr>
        <p:txBody>
          <a:bodyPr wrap="square">
            <a:spAutoFit/>
          </a:bodyPr>
          <a:lstStyle/>
          <a:p>
            <a:r>
              <a:rPr lang="en-US" sz="2400" dirty="0">
                <a:solidFill>
                  <a:srgbClr val="7030A0"/>
                </a:solidFill>
                <a:latin typeface="Calibri" pitchFamily="34" charset="0"/>
              </a:rPr>
              <a:t>Path </a:t>
            </a:r>
            <a:r>
              <a:rPr lang="en-US" sz="2400" dirty="0" smtClean="0">
                <a:solidFill>
                  <a:srgbClr val="7030A0"/>
                </a:solidFill>
                <a:latin typeface="Calibri" pitchFamily="34" charset="0"/>
              </a:rPr>
              <a:t>Condition</a:t>
            </a:r>
            <a:endParaRPr lang="en-US" sz="2400" dirty="0">
              <a:solidFill>
                <a:srgbClr val="7030A0"/>
              </a:solidFill>
              <a:latin typeface="Calibri" pitchFamily="34" charset="0"/>
            </a:endParaRPr>
          </a:p>
        </p:txBody>
      </p:sp>
      <p:sp>
        <p:nvSpPr>
          <p:cNvPr id="15" name="TextBox 17"/>
          <p:cNvSpPr txBox="1">
            <a:spLocks noChangeArrowheads="1"/>
          </p:cNvSpPr>
          <p:nvPr/>
        </p:nvSpPr>
        <p:spPr bwMode="auto">
          <a:xfrm>
            <a:off x="6268731" y="4487902"/>
            <a:ext cx="2875269" cy="461665"/>
          </a:xfrm>
          <a:prstGeom prst="rect">
            <a:avLst/>
          </a:prstGeom>
          <a:noFill/>
          <a:ln w="9525">
            <a:noFill/>
            <a:miter lim="800000"/>
            <a:headEnd/>
            <a:tailEnd/>
          </a:ln>
        </p:spPr>
        <p:txBody>
          <a:bodyPr wrap="square">
            <a:spAutoFit/>
          </a:bodyPr>
          <a:lstStyle/>
          <a:p>
            <a:pPr algn="l"/>
            <a:r>
              <a:rPr lang="en-US" sz="2400" dirty="0" smtClean="0">
                <a:solidFill>
                  <a:srgbClr val="7030A0"/>
                </a:solidFill>
                <a:latin typeface="Calibri" pitchFamily="34" charset="0"/>
              </a:rPr>
              <a:t>Unexplored path</a:t>
            </a:r>
            <a:endParaRPr lang="en-US" sz="2400" dirty="0">
              <a:solidFill>
                <a:srgbClr val="7030A0"/>
              </a:solidFill>
              <a:latin typeface="Calibri" pitchFamily="34" charset="0"/>
            </a:endParaRPr>
          </a:p>
        </p:txBody>
      </p:sp>
      <p:sp>
        <p:nvSpPr>
          <p:cNvPr id="16" name="TextBox 18"/>
          <p:cNvSpPr txBox="1">
            <a:spLocks noChangeArrowheads="1"/>
          </p:cNvSpPr>
          <p:nvPr/>
        </p:nvSpPr>
        <p:spPr bwMode="auto">
          <a:xfrm>
            <a:off x="2975154" y="4473857"/>
            <a:ext cx="1466254" cy="461665"/>
          </a:xfrm>
          <a:prstGeom prst="rect">
            <a:avLst/>
          </a:prstGeom>
          <a:noFill/>
          <a:ln w="9525">
            <a:noFill/>
            <a:miter lim="800000"/>
            <a:headEnd/>
            <a:tailEnd/>
          </a:ln>
        </p:spPr>
        <p:txBody>
          <a:bodyPr wrap="square">
            <a:spAutoFit/>
          </a:bodyPr>
          <a:lstStyle/>
          <a:p>
            <a:r>
              <a:rPr lang="en-US" sz="2400" dirty="0" smtClean="0">
                <a:solidFill>
                  <a:srgbClr val="7030A0"/>
                </a:solidFill>
                <a:latin typeface="Calibri" pitchFamily="34" charset="0"/>
              </a:rPr>
              <a:t>Solve</a:t>
            </a:r>
            <a:endParaRPr lang="en-US" sz="2400" dirty="0">
              <a:solidFill>
                <a:srgbClr val="7030A0"/>
              </a:solidFill>
              <a:latin typeface="Calibri" pitchFamily="34" charset="0"/>
            </a:endParaRPr>
          </a:p>
        </p:txBody>
      </p:sp>
      <p:pic>
        <p:nvPicPr>
          <p:cNvPr id="18" name="Picture 17" descr="yogi_logo.jpg"/>
          <p:cNvPicPr>
            <a:picLocks noChangeAspect="1"/>
          </p:cNvPicPr>
          <p:nvPr/>
        </p:nvPicPr>
        <p:blipFill>
          <a:blip r:embed="rId4" cstate="print"/>
          <a:stretch>
            <a:fillRect/>
          </a:stretch>
        </p:blipFill>
        <p:spPr>
          <a:xfrm>
            <a:off x="3867951" y="5004954"/>
            <a:ext cx="1689100" cy="835961"/>
          </a:xfrm>
          <a:prstGeom prst="rect">
            <a:avLst/>
          </a:prstGeom>
        </p:spPr>
      </p:pic>
      <p:sp>
        <p:nvSpPr>
          <p:cNvPr id="20" name="Right Arrow 19"/>
          <p:cNvSpPr/>
          <p:nvPr/>
        </p:nvSpPr>
        <p:spPr>
          <a:xfrm>
            <a:off x="356711" y="2866396"/>
            <a:ext cx="1211876" cy="627400"/>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chemeClr val="tx1"/>
                </a:solidFill>
                <a:latin typeface="Calibri" pitchFamily="34" charset="0"/>
              </a:rPr>
              <a:t>seed</a:t>
            </a:r>
            <a:endParaRPr lang="en-US" sz="2400" b="1" dirty="0">
              <a:solidFill>
                <a:schemeClr val="tx1"/>
              </a:solidFill>
              <a:latin typeface="Calibri" pitchFamily="34" charset="0"/>
            </a:endParaRPr>
          </a:p>
        </p:txBody>
      </p:sp>
      <p:sp>
        <p:nvSpPr>
          <p:cNvPr id="23" name="TextBox 18"/>
          <p:cNvSpPr txBox="1">
            <a:spLocks noChangeArrowheads="1"/>
          </p:cNvSpPr>
          <p:nvPr/>
        </p:nvSpPr>
        <p:spPr bwMode="auto">
          <a:xfrm>
            <a:off x="511516" y="3608766"/>
            <a:ext cx="1592492" cy="461665"/>
          </a:xfrm>
          <a:prstGeom prst="rect">
            <a:avLst/>
          </a:prstGeom>
          <a:noFill/>
          <a:ln w="9525">
            <a:noFill/>
            <a:miter lim="800000"/>
            <a:headEnd/>
            <a:tailEnd/>
          </a:ln>
        </p:spPr>
        <p:txBody>
          <a:bodyPr wrap="square">
            <a:spAutoFit/>
          </a:bodyPr>
          <a:lstStyle/>
          <a:p>
            <a:r>
              <a:rPr lang="en-US" sz="2400" dirty="0" smtClean="0">
                <a:solidFill>
                  <a:srgbClr val="7030A0"/>
                </a:solidFill>
                <a:latin typeface="Calibri" pitchFamily="34" charset="0"/>
              </a:rPr>
              <a:t>New input</a:t>
            </a:r>
            <a:endParaRPr lang="en-US" sz="2400" dirty="0">
              <a:solidFill>
                <a:srgbClr val="7030A0"/>
              </a:solidFill>
              <a:latin typeface="Calibri" pitchFamily="34" charset="0"/>
            </a:endParaRPr>
          </a:p>
        </p:txBody>
      </p:sp>
      <p:sp>
        <p:nvSpPr>
          <p:cNvPr id="29" name="Rounded Rectangle 6"/>
          <p:cNvSpPr>
            <a:spLocks noChangeArrowheads="1"/>
          </p:cNvSpPr>
          <p:nvPr/>
        </p:nvSpPr>
        <p:spPr bwMode="auto">
          <a:xfrm>
            <a:off x="1561400" y="2746083"/>
            <a:ext cx="1256422" cy="815593"/>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val="000000">
                      <a:alpha val="43137"/>
                    </a:srgbClr>
                  </a:outerShdw>
                </a:effectLst>
                <a:latin typeface="Calibri" pitchFamily="34" charset="0"/>
              </a:rPr>
              <a:t>Test</a:t>
            </a:r>
            <a:br>
              <a:rPr lang="en-US" sz="2400" b="1" dirty="0">
                <a:solidFill>
                  <a:schemeClr val="tx1"/>
                </a:solidFill>
                <a:effectLst>
                  <a:outerShdw blurRad="38100" dist="38100" dir="2700000" algn="tl">
                    <a:srgbClr val="000000">
                      <a:alpha val="43137"/>
                    </a:srgbClr>
                  </a:outerShdw>
                </a:effectLst>
                <a:latin typeface="Calibri" pitchFamily="34" charset="0"/>
              </a:rPr>
            </a:br>
            <a:r>
              <a:rPr lang="en-US" sz="2400" b="1" dirty="0">
                <a:solidFill>
                  <a:schemeClr val="tx1"/>
                </a:solidFill>
                <a:effectLst>
                  <a:outerShdw blurRad="38100" dist="38100" dir="2700000" algn="tl">
                    <a:srgbClr val="000000">
                      <a:alpha val="43137"/>
                    </a:srgbClr>
                  </a:outerShdw>
                </a:effectLst>
                <a:latin typeface="Calibri" pitchFamily="34" charset="0"/>
              </a:rPr>
              <a:t>Inputs</a:t>
            </a:r>
          </a:p>
        </p:txBody>
      </p:sp>
      <p:sp>
        <p:nvSpPr>
          <p:cNvPr id="34" name="TextBox 33"/>
          <p:cNvSpPr txBox="1"/>
          <p:nvPr/>
        </p:nvSpPr>
        <p:spPr>
          <a:xfrm>
            <a:off x="142829" y="5872801"/>
            <a:ext cx="5572125" cy="618631"/>
          </a:xfrm>
          <a:prstGeom prst="rect">
            <a:avLst/>
          </a:prstGeom>
          <a:noFill/>
        </p:spPr>
        <p:txBody>
          <a:bodyPr wrap="square" lIns="64008" tIns="32004" rIns="64008" bIns="32004" rtlCol="0">
            <a:spAutoFit/>
          </a:bodyPr>
          <a:lstStyle/>
          <a:p>
            <a:r>
              <a:rPr lang="en-US" sz="1200" dirty="0" smtClean="0">
                <a:solidFill>
                  <a:srgbClr val="9C42E6"/>
                </a:solidFill>
                <a:latin typeface="Calibri" pitchFamily="34" charset="0"/>
              </a:rPr>
              <a:t>Nikolai </a:t>
            </a:r>
            <a:r>
              <a:rPr lang="en-US" sz="1200" dirty="0" err="1" smtClean="0">
                <a:solidFill>
                  <a:srgbClr val="9C42E6"/>
                </a:solidFill>
                <a:latin typeface="Calibri" pitchFamily="34" charset="0"/>
              </a:rPr>
              <a:t>Tillmann</a:t>
            </a:r>
            <a:r>
              <a:rPr lang="en-US" sz="1200" dirty="0" smtClean="0">
                <a:solidFill>
                  <a:srgbClr val="9C42E6"/>
                </a:solidFill>
                <a:latin typeface="Calibri" pitchFamily="34" charset="0"/>
              </a:rPr>
              <a:t> Peli de Halleux (</a:t>
            </a:r>
            <a:r>
              <a:rPr lang="en-US" sz="1200" dirty="0" err="1" smtClean="0">
                <a:solidFill>
                  <a:srgbClr val="9C42E6"/>
                </a:solidFill>
                <a:latin typeface="Calibri" pitchFamily="34" charset="0"/>
              </a:rPr>
              <a:t>Pex</a:t>
            </a:r>
            <a:r>
              <a:rPr lang="en-US" sz="1200" dirty="0" smtClean="0">
                <a:solidFill>
                  <a:srgbClr val="9C42E6"/>
                </a:solidFill>
                <a:latin typeface="Calibri" pitchFamily="34" charset="0"/>
              </a:rPr>
              <a:t>), Patrice </a:t>
            </a:r>
            <a:r>
              <a:rPr lang="en-US" sz="1200" dirty="0" err="1" smtClean="0">
                <a:solidFill>
                  <a:srgbClr val="9C42E6"/>
                </a:solidFill>
                <a:latin typeface="Calibri" pitchFamily="34" charset="0"/>
              </a:rPr>
              <a:t>Godefroid</a:t>
            </a:r>
            <a:r>
              <a:rPr lang="en-US" sz="1200" dirty="0" smtClean="0">
                <a:solidFill>
                  <a:srgbClr val="9C42E6"/>
                </a:solidFill>
                <a:latin typeface="Calibri" pitchFamily="34" charset="0"/>
              </a:rPr>
              <a:t> (SAGE)</a:t>
            </a:r>
          </a:p>
          <a:p>
            <a:r>
              <a:rPr lang="en-US" sz="1200" dirty="0" err="1" smtClean="0">
                <a:solidFill>
                  <a:srgbClr val="9C42E6"/>
                </a:solidFill>
                <a:latin typeface="Calibri" pitchFamily="34" charset="0"/>
              </a:rPr>
              <a:t>Aditya</a:t>
            </a:r>
            <a:r>
              <a:rPr lang="en-US" sz="1200" dirty="0" smtClean="0">
                <a:solidFill>
                  <a:srgbClr val="9C42E6"/>
                </a:solidFill>
                <a:latin typeface="Calibri" pitchFamily="34" charset="0"/>
              </a:rPr>
              <a:t> </a:t>
            </a:r>
            <a:r>
              <a:rPr lang="en-US" sz="1200" dirty="0" err="1" smtClean="0">
                <a:solidFill>
                  <a:srgbClr val="9C42E6"/>
                </a:solidFill>
                <a:latin typeface="Calibri" pitchFamily="34" charset="0"/>
              </a:rPr>
              <a:t>Nori</a:t>
            </a:r>
            <a:r>
              <a:rPr lang="en-US" sz="1200" dirty="0" smtClean="0">
                <a:solidFill>
                  <a:srgbClr val="9C42E6"/>
                </a:solidFill>
                <a:latin typeface="Calibri" pitchFamily="34" charset="0"/>
              </a:rPr>
              <a:t>, Sriram Rajamani (Yogi), Jean Philippe Martin, Miguel Castro, </a:t>
            </a:r>
          </a:p>
          <a:p>
            <a:r>
              <a:rPr lang="en-US" sz="1200" dirty="0" smtClean="0">
                <a:solidFill>
                  <a:srgbClr val="9C42E6"/>
                </a:solidFill>
                <a:latin typeface="Calibri" pitchFamily="34" charset="0"/>
              </a:rPr>
              <a:t>Manuel Costa, </a:t>
            </a:r>
            <a:r>
              <a:rPr lang="en-US" sz="1200" dirty="0" err="1" smtClean="0">
                <a:solidFill>
                  <a:srgbClr val="9C42E6"/>
                </a:solidFill>
                <a:latin typeface="Calibri" pitchFamily="34" charset="0"/>
              </a:rPr>
              <a:t>Lintao</a:t>
            </a:r>
            <a:r>
              <a:rPr lang="en-US" sz="1200" dirty="0" smtClean="0">
                <a:solidFill>
                  <a:srgbClr val="9C42E6"/>
                </a:solidFill>
                <a:latin typeface="Calibri" pitchFamily="34" charset="0"/>
              </a:rPr>
              <a:t> Zhang (Vigilante)</a:t>
            </a:r>
            <a:endParaRPr lang="en-US" sz="1200" dirty="0">
              <a:solidFill>
                <a:srgbClr val="9C42E6"/>
              </a:solidFill>
              <a:latin typeface="Calibri" pitchFamily="34" charset="0"/>
            </a:endParaRPr>
          </a:p>
        </p:txBody>
      </p:sp>
      <p:sp>
        <p:nvSpPr>
          <p:cNvPr id="27" name="Bent Arrow 26"/>
          <p:cNvSpPr/>
          <p:nvPr/>
        </p:nvSpPr>
        <p:spPr bwMode="auto">
          <a:xfrm rot="10800000">
            <a:off x="2938846" y="3804443"/>
            <a:ext cx="1385656" cy="713788"/>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6" name="Rounded Rectangle 7"/>
          <p:cNvSpPr>
            <a:spLocks noChangeArrowheads="1"/>
          </p:cNvSpPr>
          <p:nvPr/>
        </p:nvSpPr>
        <p:spPr bwMode="auto">
          <a:xfrm>
            <a:off x="4043580" y="3797300"/>
            <a:ext cx="1854720" cy="918811"/>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val="000000">
                      <a:alpha val="43137"/>
                    </a:srgbClr>
                  </a:outerShdw>
                </a:effectLst>
                <a:latin typeface="Calibri" pitchFamily="34" charset="0"/>
              </a:rPr>
              <a:t>Constraint System</a:t>
            </a:r>
          </a:p>
        </p:txBody>
      </p:sp>
      <p:sp>
        <p:nvSpPr>
          <p:cNvPr id="28" name="Up Arrow 27"/>
          <p:cNvSpPr/>
          <p:nvPr/>
        </p:nvSpPr>
        <p:spPr bwMode="auto">
          <a:xfrm>
            <a:off x="2015231" y="3595456"/>
            <a:ext cx="257453" cy="435005"/>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5" name="Picture 24" descr="z3.png"/>
          <p:cNvPicPr>
            <a:picLocks noChangeAspect="1"/>
          </p:cNvPicPr>
          <p:nvPr/>
        </p:nvPicPr>
        <p:blipFill>
          <a:blip r:embed="rId5" cstate="print"/>
          <a:stretch>
            <a:fillRect/>
          </a:stretch>
        </p:blipFill>
        <p:spPr>
          <a:xfrm>
            <a:off x="1698924" y="4088401"/>
            <a:ext cx="1213872" cy="701903"/>
          </a:xfrm>
          <a:prstGeom prst="rect">
            <a:avLst/>
          </a:prstGeom>
        </p:spPr>
      </p:pic>
      <p:sp>
        <p:nvSpPr>
          <p:cNvPr id="8" name="Can 9"/>
          <p:cNvSpPr>
            <a:spLocks noChangeArrowheads="1"/>
          </p:cNvSpPr>
          <p:nvPr/>
        </p:nvSpPr>
        <p:spPr bwMode="auto">
          <a:xfrm>
            <a:off x="6574560" y="2815691"/>
            <a:ext cx="1256422" cy="1007105"/>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400" b="1" dirty="0">
                <a:solidFill>
                  <a:schemeClr val="tx1"/>
                </a:solidFill>
                <a:effectLst>
                  <a:outerShdw blurRad="38100" dist="38100" dir="2700000" algn="tl">
                    <a:srgbClr val="000000">
                      <a:alpha val="43137"/>
                    </a:srgbClr>
                  </a:outerShdw>
                </a:effectLst>
                <a:latin typeface="Calibri" pitchFamily="34" charset="0"/>
              </a:rPr>
              <a:t>Known</a:t>
            </a:r>
            <a:br>
              <a:rPr lang="en-US" sz="2400" b="1" dirty="0">
                <a:solidFill>
                  <a:schemeClr val="tx1"/>
                </a:solidFill>
                <a:effectLst>
                  <a:outerShdw blurRad="38100" dist="38100" dir="2700000" algn="tl">
                    <a:srgbClr val="000000">
                      <a:alpha val="43137"/>
                    </a:srgbClr>
                  </a:outerShdw>
                </a:effectLst>
                <a:latin typeface="Calibri" pitchFamily="34" charset="0"/>
              </a:rPr>
            </a:br>
            <a:r>
              <a:rPr lang="en-US" sz="2400" b="1" dirty="0">
                <a:solidFill>
                  <a:schemeClr val="tx1"/>
                </a:solidFill>
                <a:effectLst>
                  <a:outerShdw blurRad="38100" dist="38100" dir="2700000" algn="tl">
                    <a:srgbClr val="000000">
                      <a:alpha val="43137"/>
                    </a:srgbClr>
                  </a:outerShdw>
                </a:effectLst>
                <a:latin typeface="Calibri" pitchFamily="34" charset="0"/>
              </a:rPr>
              <a:t>Paths</a:t>
            </a:r>
          </a:p>
        </p:txBody>
      </p:sp>
      <p:sp>
        <p:nvSpPr>
          <p:cNvPr id="30" name="TextBox 29"/>
          <p:cNvSpPr txBox="1"/>
          <p:nvPr/>
        </p:nvSpPr>
        <p:spPr>
          <a:xfrm>
            <a:off x="5442889" y="5191320"/>
            <a:ext cx="1589212" cy="523220"/>
          </a:xfrm>
          <a:prstGeom prst="rect">
            <a:avLst/>
          </a:prstGeom>
          <a:noFill/>
        </p:spPr>
        <p:txBody>
          <a:bodyPr wrap="square" rtlCol="0">
            <a:spAutoFit/>
          </a:bodyPr>
          <a:lstStyle/>
          <a:p>
            <a:r>
              <a:rPr lang="en-US" sz="2800" dirty="0" smtClean="0">
                <a:solidFill>
                  <a:srgbClr val="7030A0"/>
                </a:solidFill>
                <a:latin typeface="Calibri" pitchFamily="34" charset="0"/>
              </a:rPr>
              <a:t>Vigilante</a:t>
            </a:r>
          </a:p>
        </p:txBody>
      </p:sp>
      <p:pic>
        <p:nvPicPr>
          <p:cNvPr id="26" name="Picture 25" descr="nikolait.jpg"/>
          <p:cNvPicPr>
            <a:picLocks noChangeAspect="1"/>
          </p:cNvPicPr>
          <p:nvPr/>
        </p:nvPicPr>
        <p:blipFill>
          <a:blip r:embed="rId6" cstate="print"/>
          <a:stretch>
            <a:fillRect/>
          </a:stretch>
        </p:blipFill>
        <p:spPr>
          <a:xfrm>
            <a:off x="137421" y="4830687"/>
            <a:ext cx="504188" cy="504188"/>
          </a:xfrm>
          <a:prstGeom prst="rect">
            <a:avLst/>
          </a:prstGeom>
        </p:spPr>
      </p:pic>
      <p:pic>
        <p:nvPicPr>
          <p:cNvPr id="31" name="Picture 30" descr="jhalleux.jpg"/>
          <p:cNvPicPr>
            <a:picLocks noChangeAspect="1"/>
          </p:cNvPicPr>
          <p:nvPr/>
        </p:nvPicPr>
        <p:blipFill>
          <a:blip r:embed="rId7" cstate="print"/>
          <a:stretch>
            <a:fillRect/>
          </a:stretch>
        </p:blipFill>
        <p:spPr>
          <a:xfrm>
            <a:off x="602295" y="4835361"/>
            <a:ext cx="483335" cy="516102"/>
          </a:xfrm>
          <a:prstGeom prst="rect">
            <a:avLst/>
          </a:prstGeom>
        </p:spPr>
      </p:pic>
      <p:pic>
        <p:nvPicPr>
          <p:cNvPr id="32" name="Picture 31" descr="patrice-godefroid.gif"/>
          <p:cNvPicPr>
            <a:picLocks noChangeAspect="1"/>
          </p:cNvPicPr>
          <p:nvPr/>
        </p:nvPicPr>
        <p:blipFill>
          <a:blip r:embed="rId8" cstate="print"/>
          <a:stretch>
            <a:fillRect/>
          </a:stretch>
        </p:blipFill>
        <p:spPr>
          <a:xfrm>
            <a:off x="1090262" y="4835248"/>
            <a:ext cx="539675" cy="555206"/>
          </a:xfrm>
          <a:prstGeom prst="rect">
            <a:avLst/>
          </a:prstGeom>
        </p:spPr>
      </p:pic>
      <p:pic>
        <p:nvPicPr>
          <p:cNvPr id="33" name="Picture 32" descr="jp_small2.jpg"/>
          <p:cNvPicPr>
            <a:picLocks noChangeAspect="1"/>
          </p:cNvPicPr>
          <p:nvPr/>
        </p:nvPicPr>
        <p:blipFill>
          <a:blip r:embed="rId9" cstate="print"/>
          <a:stretch>
            <a:fillRect/>
          </a:stretch>
        </p:blipFill>
        <p:spPr>
          <a:xfrm>
            <a:off x="1412038" y="5333315"/>
            <a:ext cx="455054" cy="508685"/>
          </a:xfrm>
          <a:prstGeom prst="rect">
            <a:avLst/>
          </a:prstGeom>
        </p:spPr>
      </p:pic>
      <p:pic>
        <p:nvPicPr>
          <p:cNvPr id="36" name="Picture 35" descr="lintao-zhang.jpg"/>
          <p:cNvPicPr>
            <a:picLocks noChangeAspect="1"/>
          </p:cNvPicPr>
          <p:nvPr/>
        </p:nvPicPr>
        <p:blipFill>
          <a:blip r:embed="rId10" cstate="print"/>
          <a:stretch>
            <a:fillRect/>
          </a:stretch>
        </p:blipFill>
        <p:spPr>
          <a:xfrm>
            <a:off x="984093" y="5330918"/>
            <a:ext cx="459562" cy="500922"/>
          </a:xfrm>
          <a:prstGeom prst="rect">
            <a:avLst/>
          </a:prstGeom>
        </p:spPr>
      </p:pic>
      <p:pic>
        <p:nvPicPr>
          <p:cNvPr id="37" name="Picture 36" descr="rse-fte.jpg"/>
          <p:cNvPicPr>
            <a:picLocks noChangeAspect="1"/>
          </p:cNvPicPr>
          <p:nvPr/>
        </p:nvPicPr>
        <p:blipFill>
          <a:blip r:embed="rId11" cstate="print"/>
          <a:srcRect l="66344" t="19025" r="19753" b="60667"/>
          <a:stretch>
            <a:fillRect/>
          </a:stretch>
        </p:blipFill>
        <p:spPr>
          <a:xfrm>
            <a:off x="506516" y="5330918"/>
            <a:ext cx="471716" cy="500922"/>
          </a:xfrm>
          <a:prstGeom prst="rect">
            <a:avLst/>
          </a:prstGeom>
        </p:spPr>
      </p:pic>
      <p:pic>
        <p:nvPicPr>
          <p:cNvPr id="35" name="Picture 34" descr="manuelc-web.jpg"/>
          <p:cNvPicPr>
            <a:picLocks noChangeAspect="1"/>
          </p:cNvPicPr>
          <p:nvPr/>
        </p:nvPicPr>
        <p:blipFill>
          <a:blip r:embed="rId12" cstate="print"/>
          <a:stretch>
            <a:fillRect/>
          </a:stretch>
        </p:blipFill>
        <p:spPr>
          <a:xfrm>
            <a:off x="143741" y="5308600"/>
            <a:ext cx="396978" cy="529997"/>
          </a:xfrm>
          <a:prstGeom prst="rect">
            <a:avLst/>
          </a:prstGeom>
        </p:spPr>
      </p:pic>
      <p:sp>
        <p:nvSpPr>
          <p:cNvPr id="38" name="TextBox 37"/>
          <p:cNvSpPr txBox="1"/>
          <p:nvPr/>
        </p:nvSpPr>
        <p:spPr>
          <a:xfrm>
            <a:off x="7013271" y="5237702"/>
            <a:ext cx="1589212" cy="523220"/>
          </a:xfrm>
          <a:prstGeom prst="rect">
            <a:avLst/>
          </a:prstGeom>
          <a:noFill/>
        </p:spPr>
        <p:txBody>
          <a:bodyPr wrap="square" rtlCol="0">
            <a:spAutoFit/>
          </a:bodyPr>
          <a:lstStyle/>
          <a:p>
            <a:r>
              <a:rPr lang="en-US" sz="2800" dirty="0" smtClean="0">
                <a:solidFill>
                  <a:srgbClr val="7030A0"/>
                </a:solidFill>
                <a:latin typeface="Calibri" pitchFamily="34" charset="0"/>
              </a:rPr>
              <a:t>SAGE</a:t>
            </a:r>
          </a:p>
        </p:txBody>
      </p:sp>
    </p:spTree>
    <p:extLst>
      <p:ext uri="{BB962C8B-B14F-4D97-AF65-F5344CB8AC3E}">
        <p14:creationId xmlns:p14="http://schemas.microsoft.com/office/powerpoint/2007/7/12/main" xmlns="" val="103342244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wrong here?</a:t>
            </a:r>
            <a:endParaRPr lang="en-US" dirty="0"/>
          </a:p>
        </p:txBody>
      </p:sp>
      <p:sp>
        <p:nvSpPr>
          <p:cNvPr id="5" name="Subtitle 2"/>
          <p:cNvSpPr txBox="1">
            <a:spLocks/>
          </p:cNvSpPr>
          <p:nvPr/>
        </p:nvSpPr>
        <p:spPr bwMode="auto">
          <a:xfrm>
            <a:off x="801756" y="1977886"/>
            <a:ext cx="3863009" cy="3965714"/>
          </a:xfrm>
          <a:prstGeom prst="rect">
            <a:avLst/>
          </a:prstGeom>
          <a:ln>
            <a:solidFill>
              <a:schemeClr val="accent2">
                <a:lumMod val="50000"/>
              </a:schemeClr>
            </a:solidFill>
          </a:ln>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txBody>
          <a:bodyPr vert="horz" wrap="square" lIns="0" tIns="0" rIns="0" bIns="0" numCol="1" anchor="t" anchorCtr="0" compatLnSpc="1">
            <a:prstTxWarp prst="textNoShape">
              <a:avLst/>
            </a:prstTxWarp>
            <a:noAutofit/>
          </a:bodyPr>
          <a:lstStyle/>
          <a:p>
            <a:pPr marL="384175" marR="0" lvl="0" indent="-384175" algn="l" defTabSz="912813" rtl="0" eaLnBrk="1" fontAlgn="base" latinLnBrk="0" hangingPunct="1">
              <a:lnSpc>
                <a:spcPct val="90000"/>
              </a:lnSpc>
              <a:spcBef>
                <a:spcPct val="20000"/>
              </a:spcBef>
              <a:spcAft>
                <a:spcPct val="0"/>
              </a:spcAft>
              <a:buClrTx/>
              <a:buSzPct val="90000"/>
              <a:tabLst/>
              <a:defRPr/>
            </a:pP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binary_search</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i</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arr</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0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low, </a:t>
            </a:r>
            <a:br>
              <a:rPr kumimoji="0" lang="en-US" sz="2000" b="0" i="0" u="none" strike="noStrike" kern="1200" cap="none" spc="0" normalizeH="0" baseline="0" noProof="0" dirty="0" smtClean="0">
                <a:ln>
                  <a:noFill/>
                </a:ln>
                <a:solidFill>
                  <a:schemeClr val="bg1"/>
                </a:solidFill>
                <a:effectLst/>
                <a:uLnTx/>
                <a:uFillTx/>
                <a:latin typeface="+mn-lt"/>
                <a:ea typeface="+mn-ea"/>
                <a:cs typeface="+mn-cs"/>
              </a:rPr>
            </a:b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high, </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key)  </a:t>
            </a:r>
          </a:p>
          <a:p>
            <a:r>
              <a:rPr lang="en-US" sz="2000" b="1" dirty="0" smtClean="0">
                <a:solidFill>
                  <a:schemeClr val="bg1"/>
                </a:solidFill>
              </a:rPr>
              <a:t>while</a:t>
            </a:r>
            <a:r>
              <a:rPr lang="en-US" sz="2000" dirty="0" smtClean="0">
                <a:solidFill>
                  <a:schemeClr val="bg1"/>
                </a:solidFill>
              </a:rPr>
              <a:t> (low &lt;= high)  </a:t>
            </a:r>
          </a:p>
          <a:p>
            <a:r>
              <a:rPr lang="en-US" sz="2000" dirty="0" smtClean="0">
                <a:solidFill>
                  <a:schemeClr val="bg1"/>
                </a:solidFill>
              </a:rPr>
              <a:t>    {</a:t>
            </a:r>
          </a:p>
          <a:p>
            <a:r>
              <a:rPr lang="en-US" sz="2000" dirty="0" smtClean="0">
                <a:solidFill>
                  <a:schemeClr val="bg1"/>
                </a:solidFill>
              </a:rPr>
              <a:t>        // Find middle value </a:t>
            </a:r>
          </a:p>
          <a:p>
            <a:r>
              <a:rPr lang="en-US" sz="2000" dirty="0" smtClean="0">
                <a:solidFill>
                  <a:schemeClr val="bg1"/>
                </a:solidFill>
              </a:rPr>
              <a:t>        </a:t>
            </a:r>
            <a:r>
              <a:rPr lang="en-US" sz="2000" b="1" dirty="0" err="1" smtClean="0">
                <a:solidFill>
                  <a:schemeClr val="bg1"/>
                </a:solidFill>
              </a:rPr>
              <a:t>int</a:t>
            </a:r>
            <a:r>
              <a:rPr lang="en-US" sz="2000" dirty="0" smtClean="0">
                <a:solidFill>
                  <a:schemeClr val="bg1"/>
                </a:solidFill>
              </a:rPr>
              <a:t> mid = (low + high) / 2;</a:t>
            </a:r>
          </a:p>
          <a:p>
            <a:r>
              <a:rPr lang="en-US" sz="2000" dirty="0" smtClean="0">
                <a:solidFill>
                  <a:schemeClr val="bg1"/>
                </a:solidFill>
              </a:rPr>
              <a:t>        </a:t>
            </a:r>
            <a:r>
              <a:rPr lang="en-US" sz="2000" b="1" dirty="0" err="1" smtClean="0">
                <a:solidFill>
                  <a:schemeClr val="bg1"/>
                </a:solidFill>
              </a:rPr>
              <a:t>int</a:t>
            </a:r>
            <a:r>
              <a:rPr lang="en-US" sz="2000" dirty="0" smtClean="0">
                <a:solidFill>
                  <a:schemeClr val="bg1"/>
                </a:solidFill>
              </a:rPr>
              <a:t> </a:t>
            </a:r>
            <a:r>
              <a:rPr lang="en-US" sz="2000" dirty="0" err="1" smtClean="0">
                <a:solidFill>
                  <a:schemeClr val="bg1"/>
                </a:solidFill>
              </a:rPr>
              <a:t>val</a:t>
            </a:r>
            <a:r>
              <a:rPr lang="en-US" sz="2000" dirty="0" smtClean="0">
                <a:solidFill>
                  <a:schemeClr val="bg1"/>
                </a:solidFill>
              </a:rPr>
              <a:t> = </a:t>
            </a:r>
            <a:r>
              <a:rPr lang="en-US" sz="2000" dirty="0" err="1" smtClean="0">
                <a:solidFill>
                  <a:schemeClr val="bg1"/>
                </a:solidFill>
              </a:rPr>
              <a:t>arr</a:t>
            </a:r>
            <a:r>
              <a:rPr lang="en-US" sz="2000" dirty="0" smtClean="0">
                <a:solidFill>
                  <a:schemeClr val="bg1"/>
                </a:solidFill>
              </a:rPr>
              <a:t>[mid];</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if</a:t>
            </a:r>
            <a:r>
              <a:rPr lang="en-US" sz="2000" dirty="0" smtClean="0">
                <a:solidFill>
                  <a:schemeClr val="bg1"/>
                </a:solidFill>
              </a:rPr>
              <a:t> (</a:t>
            </a:r>
            <a:r>
              <a:rPr lang="en-US" sz="2000" dirty="0" err="1" smtClean="0">
                <a:solidFill>
                  <a:schemeClr val="bg1"/>
                </a:solidFill>
              </a:rPr>
              <a:t>val</a:t>
            </a:r>
            <a:r>
              <a:rPr lang="en-US" sz="2000" dirty="0" smtClean="0">
                <a:solidFill>
                  <a:schemeClr val="bg1"/>
                </a:solidFill>
              </a:rPr>
              <a:t> == key) </a:t>
            </a:r>
            <a:r>
              <a:rPr lang="en-US" sz="2000" b="1" dirty="0" smtClean="0">
                <a:solidFill>
                  <a:schemeClr val="bg1"/>
                </a:solidFill>
              </a:rPr>
              <a:t>return</a:t>
            </a:r>
            <a:r>
              <a:rPr lang="en-US" sz="2000" dirty="0" smtClean="0">
                <a:solidFill>
                  <a:schemeClr val="bg1"/>
                </a:solidFill>
              </a:rPr>
              <a:t> mid;</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if</a:t>
            </a:r>
            <a:r>
              <a:rPr lang="en-US" sz="2000" dirty="0" smtClean="0">
                <a:solidFill>
                  <a:schemeClr val="bg1"/>
                </a:solidFill>
              </a:rPr>
              <a:t> (</a:t>
            </a:r>
            <a:r>
              <a:rPr lang="en-US" sz="2000" dirty="0" err="1" smtClean="0">
                <a:solidFill>
                  <a:schemeClr val="bg1"/>
                </a:solidFill>
              </a:rPr>
              <a:t>val</a:t>
            </a:r>
            <a:r>
              <a:rPr lang="en-US" sz="2000" dirty="0" smtClean="0">
                <a:solidFill>
                  <a:schemeClr val="bg1"/>
                </a:solidFill>
              </a:rPr>
              <a:t> &lt; key) low = mid+1; </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else</a:t>
            </a:r>
            <a:r>
              <a:rPr lang="en-US" sz="2000" dirty="0" smtClean="0">
                <a:solidFill>
                  <a:schemeClr val="bg1"/>
                </a:solidFill>
              </a:rPr>
              <a:t> high = mid-1;</a:t>
            </a:r>
            <a:br>
              <a:rPr lang="en-US" sz="2000" dirty="0" smtClean="0">
                <a:solidFill>
                  <a:schemeClr val="bg1"/>
                </a:solidFill>
              </a:rPr>
            </a:br>
            <a:r>
              <a:rPr lang="en-US" sz="2000" dirty="0" smtClean="0">
                <a:solidFill>
                  <a:schemeClr val="bg1"/>
                </a:solidFill>
              </a:rPr>
              <a:t>     }</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return</a:t>
            </a:r>
            <a:r>
              <a:rPr lang="en-US" sz="2000" dirty="0" smtClean="0">
                <a:solidFill>
                  <a:schemeClr val="bg1"/>
                </a:solidFill>
              </a:rPr>
              <a:t> -1;</a:t>
            </a:r>
          </a:p>
          <a:p>
            <a:r>
              <a:rPr lang="en-US" sz="2000" dirty="0" smtClean="0">
                <a:solidFill>
                  <a:schemeClr val="bg1"/>
                </a:solidFill>
              </a:rPr>
              <a:t>}</a:t>
            </a:r>
          </a:p>
        </p:txBody>
      </p:sp>
      <p:sp>
        <p:nvSpPr>
          <p:cNvPr id="6" name="Subtitle 2"/>
          <p:cNvSpPr txBox="1">
            <a:spLocks/>
          </p:cNvSpPr>
          <p:nvPr/>
        </p:nvSpPr>
        <p:spPr bwMode="auto">
          <a:xfrm>
            <a:off x="5486400" y="1958008"/>
            <a:ext cx="3124200" cy="3985592"/>
          </a:xfrm>
          <a:prstGeom prst="rect">
            <a:avLst/>
          </a:prstGeom>
          <a:ln>
            <a:solidFill>
              <a:schemeClr val="accent2">
                <a:lumMod val="50000"/>
              </a:schemeClr>
            </a:solidFill>
          </a:ln>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txBody>
          <a:bodyPr vert="horz" wrap="square" lIns="0" tIns="0" rIns="0" bIns="0" numCol="1" anchor="t" anchorCtr="0" compatLnSpc="1">
            <a:prstTxWarp prst="textNoShape">
              <a:avLst/>
            </a:prstTxWarp>
            <a:noAutofit/>
          </a:bodyPr>
          <a:lstStyle/>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b="1" dirty="0" smtClean="0">
                <a:solidFill>
                  <a:schemeClr val="bg1"/>
                </a:solidFill>
                <a:latin typeface="+mn-lt"/>
              </a:rPr>
              <a:t>void </a:t>
            </a:r>
            <a:r>
              <a:rPr lang="en-US" sz="2000" dirty="0" err="1" smtClean="0">
                <a:solidFill>
                  <a:schemeClr val="bg1"/>
                </a:solidFill>
                <a:latin typeface="+mn-lt"/>
              </a:rPr>
              <a:t>itoa</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noProof="0" dirty="0" smtClean="0">
                <a:ln>
                  <a:noFill/>
                </a:ln>
                <a:solidFill>
                  <a:schemeClr val="bg1"/>
                </a:solidFill>
                <a:effectLst/>
                <a:uLnTx/>
                <a:uFillTx/>
                <a:latin typeface="+mn-lt"/>
                <a:ea typeface="+mn-ea"/>
                <a:cs typeface="+mn-cs"/>
              </a:rPr>
              <a:t> </a:t>
            </a:r>
            <a:r>
              <a:rPr lang="en-US" sz="2000" dirty="0" smtClean="0">
                <a:solidFill>
                  <a:schemeClr val="bg1"/>
                </a:solidFill>
                <a:latin typeface="+mn-lt"/>
              </a:rPr>
              <a:t>n, char* s</a:t>
            </a:r>
            <a:r>
              <a:rPr kumimoji="0" lang="en-US" sz="2000" b="0" i="0" u="none" strike="noStrike" kern="1200" cap="none" spc="0" normalizeH="0" noProof="0" dirty="0" smtClean="0">
                <a:ln>
                  <a:noFill/>
                </a:ln>
                <a:solidFill>
                  <a:schemeClr val="bg1"/>
                </a:solidFill>
                <a:effectLst/>
                <a:uLnTx/>
                <a:uFillTx/>
                <a:latin typeface="+mn-lt"/>
                <a:ea typeface="+mn-ea"/>
                <a:cs typeface="+mn-cs"/>
              </a:rPr>
              <a:t>) {</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a:t>
            </a:r>
            <a:r>
              <a:rPr lang="en-US" sz="2000" baseline="0" dirty="0" smtClean="0">
                <a:solidFill>
                  <a:schemeClr val="bg1"/>
                </a:solidFill>
                <a:latin typeface="+mn-lt"/>
              </a:rPr>
              <a:t>if (n &lt; 0) {</a:t>
            </a:r>
          </a:p>
          <a:p>
            <a:pPr marL="384175" marR="0" lvl="0" indent="-384175" algn="l" defTabSz="912813" rtl="0" eaLnBrk="1" fontAlgn="base" latinLnBrk="0" hangingPunct="1">
              <a:lnSpc>
                <a:spcPct val="90000"/>
              </a:lnSpc>
              <a:spcBef>
                <a:spcPct val="20000"/>
              </a:spcBef>
              <a:spcAft>
                <a:spcPct val="0"/>
              </a:spcAft>
              <a:buClrTx/>
              <a:buSzPct val="90000"/>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*s++ = ‘-’;</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n = -n;</a:t>
            </a:r>
            <a:endParaRPr kumimoji="0" lang="en-US" sz="2000" b="0" i="0" u="none" strike="noStrike" kern="1200" cap="none" spc="0" normalizeH="0" noProof="0" dirty="0" smtClean="0">
              <a:ln>
                <a:noFill/>
              </a:ln>
              <a:solidFill>
                <a:schemeClr val="bg1"/>
              </a:solidFill>
              <a:effectLst/>
              <a:uLnTx/>
              <a:uFillTx/>
              <a:latin typeface="+mn-lt"/>
              <a:ea typeface="+mn-ea"/>
              <a:cs typeface="+mn-cs"/>
            </a:endParaRP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baseline="0" dirty="0" smtClean="0">
                <a:solidFill>
                  <a:schemeClr val="bg1"/>
                </a:solidFill>
                <a:latin typeface="+mn-lt"/>
              </a:rPr>
              <a:t>     }</a:t>
            </a:r>
          </a:p>
          <a:p>
            <a:pPr marL="384175" marR="0" lvl="0" indent="-384175" algn="l" defTabSz="912813" rtl="0" eaLnBrk="1" fontAlgn="base" latinLnBrk="0" hangingPunct="1">
              <a:lnSpc>
                <a:spcPct val="90000"/>
              </a:lnSpc>
              <a:spcBef>
                <a:spcPct val="20000"/>
              </a:spcBef>
              <a:spcAft>
                <a:spcPct val="0"/>
              </a:spcAft>
              <a:buClrTx/>
              <a:buSzPct val="90000"/>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 Add digits to s</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a:t>
            </a:r>
            <a:r>
              <a:rPr kumimoji="0" lang="en-US" sz="2000" b="0" i="0" u="none" strike="noStrike" kern="1200" cap="none" spc="0" normalizeH="0" noProof="0" dirty="0" smtClean="0">
                <a:ln>
                  <a:noFill/>
                </a:ln>
                <a:solidFill>
                  <a:schemeClr val="bg1"/>
                </a:solidFill>
                <a:effectLst/>
                <a:uLnTx/>
                <a:uFillTx/>
                <a:latin typeface="+mn-lt"/>
                <a:ea typeface="+mn-ea"/>
                <a:cs typeface="+mn-cs"/>
              </a:rPr>
              <a:t>….</a:t>
            </a:r>
          </a:p>
          <a:p>
            <a:pPr marL="384175" marR="0" lvl="0" indent="-384175" algn="l" defTabSz="912813" rtl="0" eaLnBrk="1" fontAlgn="base" latinLnBrk="0" hangingPunct="1">
              <a:lnSpc>
                <a:spcPct val="90000"/>
              </a:lnSpc>
              <a:spcBef>
                <a:spcPct val="20000"/>
              </a:spcBef>
              <a:spcAft>
                <a:spcPct val="0"/>
              </a:spcAft>
              <a:buClrTx/>
              <a:buSzPct val="90000"/>
              <a:tabLst/>
              <a:defRPr/>
            </a:pP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7" name="Cloud Callout 6"/>
          <p:cNvSpPr/>
          <p:nvPr/>
        </p:nvSpPr>
        <p:spPr bwMode="auto">
          <a:xfrm>
            <a:off x="7391400" y="533400"/>
            <a:ext cx="2324100" cy="1774698"/>
          </a:xfrm>
          <a:prstGeom prst="cloud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-INT_MIN= INT_MIN</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Cloud Callout 7"/>
          <p:cNvSpPr/>
          <p:nvPr/>
        </p:nvSpPr>
        <p:spPr bwMode="auto">
          <a:xfrm>
            <a:off x="2209800" y="1219200"/>
            <a:ext cx="3562350" cy="1774698"/>
          </a:xfrm>
          <a:prstGeom prst="cloud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r>
              <a:rPr lang="en-US" dirty="0" smtClean="0">
                <a:solidFill>
                  <a:schemeClr val="tx1"/>
                </a:solidFill>
                <a:effectLst>
                  <a:outerShdw blurRad="38100" dist="38100" dir="2700000" algn="tl">
                    <a:srgbClr val="000000">
                      <a:alpha val="43137"/>
                    </a:srgbClr>
                  </a:outerShdw>
                </a:effectLst>
                <a:latin typeface="Segoe" pitchFamily="34" charset="0"/>
              </a:rPr>
              <a:t>(3(INT_MAX-3)/4)+ </a:t>
            </a:r>
            <a:br>
              <a:rPr lang="en-US" dirty="0" smtClean="0">
                <a:solidFill>
                  <a:schemeClr val="tx1"/>
                </a:solidFill>
                <a:effectLst>
                  <a:outerShdw blurRad="38100" dist="38100" dir="2700000" algn="tl">
                    <a:srgbClr val="000000">
                      <a:alpha val="43137"/>
                    </a:srgbClr>
                  </a:outerShdw>
                </a:effectLst>
                <a:latin typeface="Segoe" pitchFamily="34" charset="0"/>
              </a:rPr>
            </a:br>
            <a:r>
              <a:rPr lang="en-US" dirty="0" smtClean="0">
                <a:solidFill>
                  <a:schemeClr val="tx1"/>
                </a:solidFill>
                <a:effectLst>
                  <a:outerShdw blurRad="38100" dist="38100" dir="2700000" algn="tl">
                    <a:srgbClr val="000000">
                      <a:alpha val="43137"/>
                    </a:srgbClr>
                  </a:outerShdw>
                </a:effectLst>
                <a:latin typeface="Segoe" pitchFamily="34" charset="0"/>
              </a:rPr>
              <a:t>((INT_MAX-3)/4+4)</a:t>
            </a:r>
          </a:p>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 = INT_MIN</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Horizontal Scroll 8"/>
          <p:cNvSpPr/>
          <p:nvPr/>
        </p:nvSpPr>
        <p:spPr>
          <a:xfrm>
            <a:off x="457200" y="5410200"/>
            <a:ext cx="2971800" cy="1371600"/>
          </a:xfrm>
          <a:prstGeom prst="horizontalScroll">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Package: </a:t>
            </a:r>
            <a:r>
              <a:rPr lang="en-US" dirty="0" err="1" smtClean="0"/>
              <a:t>java.util.Arrays</a:t>
            </a:r>
            <a:endParaRPr lang="en-US" dirty="0" smtClean="0"/>
          </a:p>
          <a:p>
            <a:r>
              <a:rPr lang="en-US" dirty="0" smtClean="0"/>
              <a:t>Function: </a:t>
            </a:r>
            <a:r>
              <a:rPr lang="en-US" dirty="0" err="1" smtClean="0"/>
              <a:t>binary_search</a:t>
            </a:r>
            <a:endParaRPr lang="en-US" dirty="0"/>
          </a:p>
        </p:txBody>
      </p:sp>
      <p:sp>
        <p:nvSpPr>
          <p:cNvPr id="10" name="Horizontal Scroll 9"/>
          <p:cNvSpPr/>
          <p:nvPr/>
        </p:nvSpPr>
        <p:spPr>
          <a:xfrm>
            <a:off x="4953000" y="5410200"/>
            <a:ext cx="3505200" cy="1371600"/>
          </a:xfrm>
          <a:prstGeom prst="horizontalScroll">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Book: Kernighan and Ritchie</a:t>
            </a:r>
          </a:p>
          <a:p>
            <a:r>
              <a:rPr lang="en-US" dirty="0" smtClean="0"/>
              <a:t>Function: </a:t>
            </a:r>
            <a:r>
              <a:rPr lang="en-US" dirty="0" err="1" smtClean="0"/>
              <a:t>itoa</a:t>
            </a:r>
            <a:r>
              <a:rPr lang="en-US" dirty="0" smtClean="0"/>
              <a:t> (integer to </a:t>
            </a:r>
            <a:r>
              <a:rPr lang="en-US" dirty="0" err="1" smtClean="0"/>
              <a:t>ascii</a:t>
            </a:r>
            <a:r>
              <a:rPr lang="en-US" dirty="0" smtClean="0"/>
              <a:t>)</a:t>
            </a:r>
            <a:endParaRPr lang="en-US" dirty="0"/>
          </a:p>
        </p:txBody>
      </p:sp>
      <p:pic>
        <p:nvPicPr>
          <p:cNvPr id="12" name="Picture 11" descr="thumbnailCARL17PJ.jpg"/>
          <p:cNvPicPr>
            <a:picLocks noChangeAspect="1"/>
          </p:cNvPicPr>
          <p:nvPr/>
        </p:nvPicPr>
        <p:blipFill>
          <a:blip r:embed="rId2" cstate="print"/>
          <a:srcRect l="10000" r="15000"/>
          <a:stretch>
            <a:fillRect/>
          </a:stretch>
        </p:blipFill>
        <p:spPr>
          <a:xfrm>
            <a:off x="8305800" y="5943600"/>
            <a:ext cx="628650" cy="8382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8" grpId="1"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15"/>
          <p:cNvSpPr>
            <a:spLocks noGrp="1"/>
          </p:cNvSpPr>
          <p:nvPr>
            <p:ph type="dt" sz="half" idx="4294967295"/>
          </p:nvPr>
        </p:nvSpPr>
        <p:spPr>
          <a:xfrm>
            <a:off x="0" y="6356350"/>
            <a:ext cx="2133600" cy="365125"/>
          </a:xfrm>
          <a:prstGeom prst="rect">
            <a:avLst/>
          </a:prstGeom>
        </p:spPr>
        <p:txBody>
          <a:bodyPr/>
          <a:lstStyle/>
          <a:p>
            <a:r>
              <a:rPr lang="en-US" smtClean="0"/>
              <a:t>6/26/2009</a:t>
            </a:r>
            <a:endParaRPr lang="en-US"/>
          </a:p>
        </p:txBody>
      </p:sp>
      <p:sp>
        <p:nvSpPr>
          <p:cNvPr id="4" name="Subtitle 2"/>
          <p:cNvSpPr>
            <a:spLocks noGrp="1"/>
          </p:cNvSpPr>
          <p:nvPr>
            <p:ph type="subTitle" idx="4294967295"/>
          </p:nvPr>
        </p:nvSpPr>
        <p:spPr>
          <a:xfrm>
            <a:off x="152400" y="1524000"/>
            <a:ext cx="3733800" cy="4191000"/>
          </a:xfrm>
          <a:ln w="19050">
            <a:solidFill>
              <a:srgbClr val="0070C0"/>
            </a:solidFill>
          </a:ln>
        </p:spPr>
        <p:txBody>
          <a:bodyPr>
            <a:noAutofit/>
          </a:bodyPr>
          <a:lstStyle/>
          <a:p>
            <a:pPr algn="l">
              <a:buNone/>
            </a:pPr>
            <a:r>
              <a:rPr lang="en-US" sz="1100" dirty="0" smtClean="0"/>
              <a:t>	</a:t>
            </a:r>
            <a:r>
              <a:rPr lang="en-US" sz="1100" dirty="0" err="1" smtClean="0"/>
              <a:t>int</a:t>
            </a:r>
            <a:r>
              <a:rPr lang="en-US" sz="1100" dirty="0" smtClean="0"/>
              <a:t> </a:t>
            </a:r>
            <a:r>
              <a:rPr lang="en-US" sz="1100" dirty="0" err="1" smtClean="0"/>
              <a:t>init_name</a:t>
            </a:r>
            <a:r>
              <a:rPr lang="en-US" sz="1100" dirty="0" smtClean="0"/>
              <a:t>(char **</a:t>
            </a:r>
            <a:r>
              <a:rPr lang="en-US" sz="1100" dirty="0" err="1" smtClean="0"/>
              <a:t>outname</a:t>
            </a:r>
            <a:r>
              <a:rPr lang="en-US" sz="1100" dirty="0" smtClean="0"/>
              <a:t>, </a:t>
            </a:r>
            <a:r>
              <a:rPr lang="en-US" sz="1100" dirty="0" err="1" smtClean="0"/>
              <a:t>uint</a:t>
            </a:r>
            <a:r>
              <a:rPr lang="en-US" sz="1100" dirty="0" smtClean="0"/>
              <a:t> n)</a:t>
            </a:r>
          </a:p>
          <a:p>
            <a:pPr algn="l">
              <a:buNone/>
            </a:pPr>
            <a:r>
              <a:rPr lang="en-US" sz="1100" dirty="0" smtClean="0"/>
              <a:t>	{</a:t>
            </a:r>
          </a:p>
          <a:p>
            <a:pPr algn="l">
              <a:buNone/>
            </a:pPr>
            <a:r>
              <a:rPr lang="en-US" sz="1100" dirty="0" smtClean="0"/>
              <a:t>	    if (n == 0) return 0;</a:t>
            </a:r>
          </a:p>
          <a:p>
            <a:pPr algn="l">
              <a:buNone/>
            </a:pPr>
            <a:r>
              <a:rPr lang="en-US" sz="1100" dirty="0" smtClean="0"/>
              <a:t>	    else if (n &gt; UINT16_MAX) exit(1);</a:t>
            </a:r>
          </a:p>
          <a:p>
            <a:pPr algn="l">
              <a:buNone/>
            </a:pPr>
            <a:r>
              <a:rPr lang="en-US" sz="1100" dirty="0" smtClean="0"/>
              <a:t>	    else if ((*</a:t>
            </a:r>
            <a:r>
              <a:rPr lang="en-US" sz="1100" dirty="0" err="1" smtClean="0"/>
              <a:t>outname</a:t>
            </a:r>
            <a:r>
              <a:rPr lang="en-US" sz="1100" dirty="0" smtClean="0"/>
              <a:t> = </a:t>
            </a:r>
            <a:r>
              <a:rPr lang="en-US" sz="1100" dirty="0" err="1" smtClean="0"/>
              <a:t>malloc</a:t>
            </a:r>
            <a:r>
              <a:rPr lang="en-US" sz="1100" dirty="0" smtClean="0"/>
              <a:t>(n)) == NULL) {</a:t>
            </a:r>
          </a:p>
          <a:p>
            <a:pPr>
              <a:buNone/>
            </a:pPr>
            <a:r>
              <a:rPr lang="en-US" sz="1100" dirty="0" smtClean="0"/>
              <a:t>	        return </a:t>
            </a:r>
            <a:r>
              <a:rPr lang="en-US" sz="1100" dirty="0" smtClean="0">
                <a:solidFill>
                  <a:schemeClr val="accent3">
                    <a:lumMod val="50000"/>
                  </a:schemeClr>
                </a:solidFill>
              </a:rPr>
              <a:t>0xC0000095; // NT_STATUS_NO_MEM</a:t>
            </a:r>
            <a:r>
              <a:rPr lang="en-US" sz="1100" dirty="0" smtClean="0"/>
              <a:t>;</a:t>
            </a:r>
          </a:p>
          <a:p>
            <a:pPr algn="l">
              <a:buNone/>
            </a:pPr>
            <a:r>
              <a:rPr lang="en-US" sz="1100" dirty="0" smtClean="0"/>
              <a:t>	    }</a:t>
            </a:r>
          </a:p>
          <a:p>
            <a:pPr algn="l">
              <a:buNone/>
            </a:pPr>
            <a:r>
              <a:rPr lang="en-US" sz="1100" dirty="0" smtClean="0"/>
              <a:t>	    return 0;</a:t>
            </a:r>
          </a:p>
          <a:p>
            <a:pPr algn="l">
              <a:buNone/>
            </a:pPr>
            <a:r>
              <a:rPr lang="en-US" sz="1100" dirty="0" smtClean="0"/>
              <a:t>	}</a:t>
            </a:r>
          </a:p>
          <a:p>
            <a:pPr algn="l"/>
            <a:endParaRPr lang="en-US" sz="1100" dirty="0" smtClean="0"/>
          </a:p>
          <a:p>
            <a:pPr algn="l">
              <a:buNone/>
            </a:pPr>
            <a:r>
              <a:rPr lang="en-US" sz="1100" dirty="0" smtClean="0"/>
              <a:t>	</a:t>
            </a:r>
            <a:r>
              <a:rPr lang="en-US" sz="1100" dirty="0" err="1" smtClean="0"/>
              <a:t>int</a:t>
            </a:r>
            <a:r>
              <a:rPr lang="en-US" sz="1100" dirty="0" smtClean="0"/>
              <a:t> </a:t>
            </a:r>
            <a:r>
              <a:rPr lang="en-US" sz="1100" dirty="0" err="1" smtClean="0"/>
              <a:t>get_name</a:t>
            </a:r>
            <a:r>
              <a:rPr lang="en-US" sz="1100" dirty="0" smtClean="0"/>
              <a:t>(char* </a:t>
            </a:r>
            <a:r>
              <a:rPr lang="en-US" sz="1100" dirty="0" err="1" smtClean="0"/>
              <a:t>dst</a:t>
            </a:r>
            <a:r>
              <a:rPr lang="en-US" sz="1100" dirty="0" smtClean="0"/>
              <a:t>, </a:t>
            </a:r>
            <a:r>
              <a:rPr lang="en-US" sz="1100" dirty="0" err="1" smtClean="0"/>
              <a:t>uint</a:t>
            </a:r>
            <a:r>
              <a:rPr lang="en-US" sz="1100" dirty="0" smtClean="0"/>
              <a:t> size) </a:t>
            </a:r>
          </a:p>
          <a:p>
            <a:pPr algn="l">
              <a:buNone/>
            </a:pPr>
            <a:r>
              <a:rPr lang="en-US" sz="1100" dirty="0" smtClean="0"/>
              <a:t>	{</a:t>
            </a:r>
          </a:p>
          <a:p>
            <a:pPr algn="l">
              <a:buNone/>
            </a:pPr>
            <a:r>
              <a:rPr lang="en-US" sz="1100" dirty="0" smtClean="0"/>
              <a:t>	    char* name;</a:t>
            </a:r>
          </a:p>
          <a:p>
            <a:pPr algn="l">
              <a:buNone/>
            </a:pPr>
            <a:r>
              <a:rPr lang="en-US" sz="1100" dirty="0" smtClean="0">
                <a:solidFill>
                  <a:schemeClr val="accent3">
                    <a:lumMod val="50000"/>
                  </a:schemeClr>
                </a:solidFill>
              </a:rPr>
              <a:t>	    </a:t>
            </a:r>
            <a:r>
              <a:rPr lang="en-US" sz="1100" dirty="0" err="1" smtClean="0">
                <a:solidFill>
                  <a:schemeClr val="accent3">
                    <a:lumMod val="50000"/>
                  </a:schemeClr>
                </a:solidFill>
              </a:rPr>
              <a:t>int</a:t>
            </a:r>
            <a:r>
              <a:rPr lang="en-US" sz="1100" dirty="0" smtClean="0">
                <a:solidFill>
                  <a:schemeClr val="accent3">
                    <a:lumMod val="50000"/>
                  </a:schemeClr>
                </a:solidFill>
              </a:rPr>
              <a:t> status = 0;</a:t>
            </a:r>
          </a:p>
          <a:p>
            <a:pPr algn="l">
              <a:buNone/>
            </a:pPr>
            <a:r>
              <a:rPr lang="en-US" sz="1100" dirty="0" smtClean="0">
                <a:solidFill>
                  <a:schemeClr val="accent3">
                    <a:lumMod val="50000"/>
                  </a:schemeClr>
                </a:solidFill>
              </a:rPr>
              <a:t>	    status = </a:t>
            </a:r>
            <a:r>
              <a:rPr lang="en-US" sz="1100" dirty="0" err="1" smtClean="0">
                <a:solidFill>
                  <a:schemeClr val="accent3">
                    <a:lumMod val="50000"/>
                  </a:schemeClr>
                </a:solidFill>
              </a:rPr>
              <a:t>init_name</a:t>
            </a:r>
            <a:r>
              <a:rPr lang="en-US" sz="1100" dirty="0" smtClean="0">
                <a:solidFill>
                  <a:schemeClr val="accent3">
                    <a:lumMod val="50000"/>
                  </a:schemeClr>
                </a:solidFill>
              </a:rPr>
              <a:t>(&amp;name, size);</a:t>
            </a:r>
          </a:p>
          <a:p>
            <a:pPr algn="l">
              <a:buNone/>
            </a:pPr>
            <a:r>
              <a:rPr lang="en-US" sz="1100" dirty="0" smtClean="0">
                <a:solidFill>
                  <a:schemeClr val="accent3">
                    <a:lumMod val="50000"/>
                  </a:schemeClr>
                </a:solidFill>
              </a:rPr>
              <a:t>	    if (status != 0) {</a:t>
            </a:r>
          </a:p>
          <a:p>
            <a:pPr algn="l">
              <a:buNone/>
            </a:pPr>
            <a:r>
              <a:rPr lang="en-US" sz="1100" dirty="0" smtClean="0"/>
              <a:t>	        </a:t>
            </a:r>
            <a:r>
              <a:rPr lang="en-US" sz="1100" dirty="0" err="1" smtClean="0"/>
              <a:t>goto</a:t>
            </a:r>
            <a:r>
              <a:rPr lang="en-US" sz="1100" dirty="0" smtClean="0"/>
              <a:t> error;</a:t>
            </a:r>
          </a:p>
          <a:p>
            <a:pPr algn="l">
              <a:buNone/>
            </a:pPr>
            <a:r>
              <a:rPr lang="en-US" sz="1100" dirty="0" smtClean="0"/>
              <a:t>	    }</a:t>
            </a:r>
          </a:p>
          <a:p>
            <a:pPr>
              <a:buNone/>
            </a:pPr>
            <a:r>
              <a:rPr lang="en-US" sz="1100" dirty="0" smtClean="0"/>
              <a:t>	    </a:t>
            </a:r>
            <a:r>
              <a:rPr lang="en-US" sz="1100" dirty="0" err="1" smtClean="0"/>
              <a:t>strcpy</a:t>
            </a:r>
            <a:r>
              <a:rPr lang="en-US" sz="1100" dirty="0" smtClean="0"/>
              <a:t>(</a:t>
            </a:r>
            <a:r>
              <a:rPr lang="en-US" sz="1100" dirty="0" err="1" smtClean="0"/>
              <a:t>dst</a:t>
            </a:r>
            <a:r>
              <a:rPr lang="en-US" sz="1100" dirty="0" smtClean="0"/>
              <a:t>, name);</a:t>
            </a:r>
          </a:p>
          <a:p>
            <a:pPr algn="l">
              <a:buNone/>
            </a:pPr>
            <a:r>
              <a:rPr lang="en-US" sz="1100" dirty="0" smtClean="0"/>
              <a:t>	error:</a:t>
            </a:r>
          </a:p>
          <a:p>
            <a:pPr algn="l">
              <a:buNone/>
            </a:pPr>
            <a:r>
              <a:rPr lang="en-US" sz="1100" dirty="0" smtClean="0"/>
              <a:t>	    return status;</a:t>
            </a:r>
          </a:p>
          <a:p>
            <a:pPr algn="l">
              <a:buNone/>
            </a:pPr>
            <a:r>
              <a:rPr lang="en-US" sz="1100" dirty="0" smtClean="0"/>
              <a:t>	}</a:t>
            </a:r>
          </a:p>
        </p:txBody>
      </p:sp>
      <p:sp>
        <p:nvSpPr>
          <p:cNvPr id="2" name="Title 1"/>
          <p:cNvSpPr>
            <a:spLocks noGrp="1"/>
          </p:cNvSpPr>
          <p:nvPr>
            <p:ph type="ctrTitle" idx="4294967295"/>
          </p:nvPr>
        </p:nvSpPr>
        <p:spPr>
          <a:xfrm>
            <a:off x="457200" y="228600"/>
            <a:ext cx="7620000" cy="838200"/>
          </a:xfrm>
        </p:spPr>
        <p:txBody>
          <a:bodyPr>
            <a:normAutofit/>
          </a:bodyPr>
          <a:lstStyle/>
          <a:p>
            <a:r>
              <a:rPr lang="en-US" sz="4000" dirty="0" smtClean="0"/>
              <a:t>The PREfix Static Analysis Engine</a:t>
            </a:r>
            <a:endParaRPr lang="en-US" sz="4000" dirty="0"/>
          </a:p>
        </p:txBody>
      </p:sp>
      <p:sp>
        <p:nvSpPr>
          <p:cNvPr id="5" name="TextBox 4"/>
          <p:cNvSpPr txBox="1"/>
          <p:nvPr/>
        </p:nvSpPr>
        <p:spPr>
          <a:xfrm>
            <a:off x="228600" y="5791200"/>
            <a:ext cx="3200400" cy="584775"/>
          </a:xfrm>
          <a:prstGeom prst="rect">
            <a:avLst/>
          </a:prstGeom>
          <a:solidFill>
            <a:schemeClr val="accent1"/>
          </a:solidFill>
          <a:ln w="19050">
            <a:solidFill>
              <a:schemeClr val="tx2"/>
            </a:solidFill>
          </a:ln>
        </p:spPr>
        <p:txBody>
          <a:bodyPr wrap="square" rtlCol="0">
            <a:spAutoFit/>
          </a:bodyPr>
          <a:lstStyle/>
          <a:p>
            <a:r>
              <a:rPr lang="en-US" sz="3200" dirty="0" smtClean="0">
                <a:solidFill>
                  <a:schemeClr val="bg1"/>
                </a:solidFill>
              </a:rPr>
              <a:t>C/C++ functions</a:t>
            </a:r>
            <a:endParaRPr lang="en-US" sz="3200" dirty="0">
              <a:solidFill>
                <a:schemeClr val="bg1"/>
              </a:solidFill>
            </a:endParaRPr>
          </a:p>
        </p:txBody>
      </p:sp>
      <p:sp>
        <p:nvSpPr>
          <p:cNvPr id="6" name="Subtitle 2"/>
          <p:cNvSpPr txBox="1">
            <a:spLocks/>
          </p:cNvSpPr>
          <p:nvPr/>
        </p:nvSpPr>
        <p:spPr>
          <a:xfrm>
            <a:off x="4191000" y="1524000"/>
            <a:ext cx="2895600" cy="2286000"/>
          </a:xfrm>
          <a:prstGeom prst="rect">
            <a:avLst/>
          </a:prstGeom>
          <a:ln w="19050">
            <a:solidFill>
              <a:srgbClr val="0070C0"/>
            </a:solidFill>
          </a:ln>
        </p:spPr>
        <p:txBody>
          <a:bodyPr vert="horz" lIns="91440" tIns="45720" rIns="91440" bIns="45720" rtlCol="0">
            <a:noAutofit/>
          </a:bodyPr>
          <a:lstStyle/>
          <a:p>
            <a:pPr lvl="0">
              <a:spcBef>
                <a:spcPct val="20000"/>
              </a:spcBef>
            </a:pPr>
            <a:r>
              <a:rPr lang="en-US" sz="1000" u="sng" dirty="0" smtClean="0">
                <a:solidFill>
                  <a:schemeClr val="accent3">
                    <a:lumMod val="50000"/>
                  </a:schemeClr>
                </a:solidFill>
              </a:rPr>
              <a:t>model for function </a:t>
            </a:r>
            <a:r>
              <a:rPr lang="en-US" sz="1000" u="sng" dirty="0" err="1" smtClean="0">
                <a:solidFill>
                  <a:schemeClr val="accent3">
                    <a:lumMod val="50000"/>
                  </a:schemeClr>
                </a:solidFill>
              </a:rPr>
              <a:t>init_name</a:t>
            </a:r>
            <a:endParaRPr lang="en-US" sz="1000" u="sng" dirty="0" smtClean="0">
              <a:solidFill>
                <a:schemeClr val="accent3">
                  <a:lumMod val="50000"/>
                </a:schemeClr>
              </a:solidFill>
            </a:endParaRPr>
          </a:p>
          <a:p>
            <a:pPr lvl="0">
              <a:spcBef>
                <a:spcPct val="20000"/>
              </a:spcBef>
            </a:pPr>
            <a:r>
              <a:rPr lang="en-US" sz="1000" dirty="0" smtClean="0">
                <a:solidFill>
                  <a:sysClr val="windowText" lastClr="000000"/>
                </a:solidFill>
              </a:rPr>
              <a:t>outcome init_name_0:</a:t>
            </a:r>
          </a:p>
          <a:p>
            <a:pPr lvl="0">
              <a:spcBef>
                <a:spcPct val="20000"/>
              </a:spcBef>
            </a:pPr>
            <a:r>
              <a:rPr lang="en-US" sz="1000" dirty="0" smtClean="0">
                <a:solidFill>
                  <a:sysClr val="windowText" lastClr="000000"/>
                </a:solidFill>
              </a:rPr>
              <a:t>    guards: n == 0</a:t>
            </a:r>
          </a:p>
          <a:p>
            <a:pPr lvl="0">
              <a:spcBef>
                <a:spcPct val="20000"/>
              </a:spcBef>
            </a:pPr>
            <a:r>
              <a:rPr lang="en-US" sz="1000" dirty="0" smtClean="0">
                <a:solidFill>
                  <a:sysClr val="windowText" lastClr="000000"/>
                </a:solidFill>
              </a:rPr>
              <a:t>    results: result == 0</a:t>
            </a:r>
            <a:endParaRPr lang="en-US" sz="1000" dirty="0" smtClean="0">
              <a:solidFill>
                <a:schemeClr val="tx1">
                  <a:tint val="75000"/>
                </a:schemeClr>
              </a:solidFill>
            </a:endParaRPr>
          </a:p>
          <a:p>
            <a:pPr lvl="0">
              <a:spcBef>
                <a:spcPct val="20000"/>
              </a:spcBef>
            </a:pPr>
            <a:r>
              <a:rPr lang="en-US" sz="1000" dirty="0" smtClean="0">
                <a:solidFill>
                  <a:schemeClr val="accent3">
                    <a:lumMod val="50000"/>
                  </a:schemeClr>
                </a:solidFill>
              </a:rPr>
              <a:t>outcome init_name_1:</a:t>
            </a:r>
          </a:p>
          <a:p>
            <a:pPr lvl="0">
              <a:spcBef>
                <a:spcPct val="20000"/>
              </a:spcBef>
            </a:pPr>
            <a:r>
              <a:rPr lang="en-US" sz="1000" dirty="0" smtClean="0">
                <a:solidFill>
                  <a:schemeClr val="accent3">
                    <a:lumMod val="50000"/>
                  </a:schemeClr>
                </a:solidFill>
              </a:rPr>
              <a:t>     guards: n &gt; 0; n &lt;= 65535</a:t>
            </a:r>
          </a:p>
          <a:p>
            <a:pPr lvl="0">
              <a:spcBef>
                <a:spcPct val="20000"/>
              </a:spcBef>
            </a:pPr>
            <a:r>
              <a:rPr lang="en-US" sz="1000" dirty="0" smtClean="0">
                <a:solidFill>
                  <a:schemeClr val="accent3">
                    <a:lumMod val="50000"/>
                  </a:schemeClr>
                </a:solidFill>
              </a:rPr>
              <a:t>     results: result == 0xC0000095</a:t>
            </a:r>
          </a:p>
          <a:p>
            <a:pPr lvl="0">
              <a:spcBef>
                <a:spcPct val="20000"/>
              </a:spcBef>
            </a:pPr>
            <a:r>
              <a:rPr lang="en-US" sz="1000" dirty="0" smtClean="0">
                <a:solidFill>
                  <a:schemeClr val="accent3">
                    <a:lumMod val="50000"/>
                  </a:schemeClr>
                </a:solidFill>
              </a:rPr>
              <a:t>outcome init_name_2:</a:t>
            </a:r>
          </a:p>
          <a:p>
            <a:pPr lvl="0">
              <a:spcBef>
                <a:spcPct val="20000"/>
              </a:spcBef>
            </a:pPr>
            <a:r>
              <a:rPr lang="en-US" sz="1000" dirty="0" smtClean="0">
                <a:solidFill>
                  <a:schemeClr val="accent3">
                    <a:lumMod val="50000"/>
                  </a:schemeClr>
                </a:solidFill>
              </a:rPr>
              <a:t>     guards: n &gt; 0|; n &lt;= 65535</a:t>
            </a:r>
          </a:p>
          <a:p>
            <a:pPr lvl="0">
              <a:spcBef>
                <a:spcPct val="20000"/>
              </a:spcBef>
            </a:pPr>
            <a:r>
              <a:rPr lang="en-US" sz="1000" dirty="0" smtClean="0">
                <a:solidFill>
                  <a:schemeClr val="accent3">
                    <a:lumMod val="50000"/>
                  </a:schemeClr>
                </a:solidFill>
              </a:rPr>
              <a:t>     constraints: valid(</a:t>
            </a:r>
            <a:r>
              <a:rPr lang="en-US" sz="1000" dirty="0" err="1" smtClean="0">
                <a:solidFill>
                  <a:schemeClr val="accent3">
                    <a:lumMod val="50000"/>
                  </a:schemeClr>
                </a:solidFill>
              </a:rPr>
              <a:t>outname</a:t>
            </a:r>
            <a:r>
              <a:rPr lang="en-US" sz="1000" dirty="0" smtClean="0">
                <a:solidFill>
                  <a:schemeClr val="accent3">
                    <a:lumMod val="50000"/>
                  </a:schemeClr>
                </a:solidFill>
              </a:rPr>
              <a:t>)</a:t>
            </a:r>
          </a:p>
          <a:p>
            <a:pPr lvl="0">
              <a:spcBef>
                <a:spcPct val="20000"/>
              </a:spcBef>
            </a:pPr>
            <a:r>
              <a:rPr lang="en-US" sz="1000" dirty="0" smtClean="0">
                <a:solidFill>
                  <a:schemeClr val="accent3">
                    <a:lumMod val="50000"/>
                  </a:schemeClr>
                </a:solidFill>
              </a:rPr>
              <a:t>     results: result == 0; init(*</a:t>
            </a:r>
            <a:r>
              <a:rPr lang="en-US" sz="1000" dirty="0" err="1" smtClean="0">
                <a:solidFill>
                  <a:schemeClr val="accent3">
                    <a:lumMod val="50000"/>
                  </a:schemeClr>
                </a:solidFill>
              </a:rPr>
              <a:t>outname</a:t>
            </a:r>
            <a:r>
              <a:rPr lang="en-US" sz="1000" dirty="0" smtClean="0">
                <a:solidFill>
                  <a:schemeClr val="accent3">
                    <a:lumMod val="50000"/>
                  </a:schemeClr>
                </a:solidFill>
              </a:rPr>
              <a:t>)</a:t>
            </a:r>
          </a:p>
          <a:p>
            <a:pPr lvl="0">
              <a:spcBef>
                <a:spcPct val="20000"/>
              </a:spcBef>
            </a:pPr>
            <a:endParaRPr kumimoji="0" lang="en-US" sz="1000" b="0" i="0" u="none" strike="noStrike" kern="1200" cap="none" spc="0" normalizeH="0" baseline="0" noProof="0" dirty="0" smtClean="0">
              <a:ln>
                <a:noFill/>
              </a:ln>
              <a:solidFill>
                <a:schemeClr val="accent3">
                  <a:lumMod val="50000"/>
                </a:schemeClr>
              </a:solidFill>
              <a:effectLst/>
              <a:uLnTx/>
              <a:uFillTx/>
              <a:latin typeface="+mn-lt"/>
              <a:ea typeface="+mn-ea"/>
              <a:cs typeface="+mn-cs"/>
            </a:endParaRPr>
          </a:p>
        </p:txBody>
      </p:sp>
      <p:sp>
        <p:nvSpPr>
          <p:cNvPr id="8" name="Subtitle 2"/>
          <p:cNvSpPr txBox="1">
            <a:spLocks/>
          </p:cNvSpPr>
          <p:nvPr/>
        </p:nvSpPr>
        <p:spPr>
          <a:xfrm>
            <a:off x="4191000" y="3962400"/>
            <a:ext cx="2895600" cy="990600"/>
          </a:xfrm>
          <a:prstGeom prst="rect">
            <a:avLst/>
          </a:prstGeom>
          <a:ln w="19050">
            <a:solidFill>
              <a:srgbClr val="0070C0"/>
            </a:solidFill>
          </a:ln>
        </p:spPr>
        <p:txBody>
          <a:bodyPr vert="horz" lIns="91440" tIns="45720" rIns="91440" bIns="45720" rtlCol="0">
            <a:noAutofit/>
          </a:bodyPr>
          <a:lstStyle/>
          <a:p>
            <a:pPr lvl="0">
              <a:spcBef>
                <a:spcPct val="20000"/>
              </a:spcBef>
            </a:pPr>
            <a:r>
              <a:rPr lang="en-US" sz="1000" u="sng" dirty="0" smtClean="0">
                <a:solidFill>
                  <a:schemeClr val="accent3">
                    <a:lumMod val="50000"/>
                  </a:schemeClr>
                </a:solidFill>
              </a:rPr>
              <a:t>path for function </a:t>
            </a:r>
            <a:r>
              <a:rPr lang="en-US" sz="1000" u="sng" dirty="0" err="1" smtClean="0">
                <a:solidFill>
                  <a:schemeClr val="accent3">
                    <a:lumMod val="50000"/>
                  </a:schemeClr>
                </a:solidFill>
              </a:rPr>
              <a:t>get_name</a:t>
            </a:r>
            <a:endParaRPr lang="en-US" sz="1000" u="sng" dirty="0" smtClean="0">
              <a:solidFill>
                <a:schemeClr val="accent3">
                  <a:lumMod val="50000"/>
                </a:schemeClr>
              </a:solidFill>
            </a:endParaRPr>
          </a:p>
          <a:p>
            <a:pPr lvl="0">
              <a:spcBef>
                <a:spcPct val="20000"/>
              </a:spcBef>
            </a:pPr>
            <a:r>
              <a:rPr lang="en-US" sz="1000" dirty="0" smtClean="0">
                <a:solidFill>
                  <a:schemeClr val="accent3">
                    <a:lumMod val="50000"/>
                  </a:schemeClr>
                </a:solidFill>
              </a:rPr>
              <a:t>    guards: size == 0</a:t>
            </a:r>
          </a:p>
          <a:p>
            <a:pPr lvl="0">
              <a:spcBef>
                <a:spcPct val="20000"/>
              </a:spcBef>
            </a:pPr>
            <a:r>
              <a:rPr lang="en-US" sz="1000" dirty="0" smtClean="0">
                <a:solidFill>
                  <a:schemeClr val="accent3">
                    <a:lumMod val="50000"/>
                  </a:schemeClr>
                </a:solidFill>
              </a:rPr>
              <a:t>    constraints:</a:t>
            </a:r>
          </a:p>
          <a:p>
            <a:pPr lvl="0">
              <a:spcBef>
                <a:spcPct val="20000"/>
              </a:spcBef>
            </a:pPr>
            <a:r>
              <a:rPr lang="en-US" sz="1000" dirty="0" smtClean="0">
                <a:solidFill>
                  <a:schemeClr val="accent3">
                    <a:lumMod val="50000"/>
                  </a:schemeClr>
                </a:solidFill>
              </a:rPr>
              <a:t>    facts: init(</a:t>
            </a:r>
            <a:r>
              <a:rPr lang="en-US" sz="1000" dirty="0" err="1" smtClean="0">
                <a:solidFill>
                  <a:schemeClr val="accent3">
                    <a:lumMod val="50000"/>
                  </a:schemeClr>
                </a:solidFill>
              </a:rPr>
              <a:t>dst</a:t>
            </a:r>
            <a:r>
              <a:rPr lang="en-US" sz="1000" dirty="0" smtClean="0">
                <a:solidFill>
                  <a:schemeClr val="accent3">
                    <a:lumMod val="50000"/>
                  </a:schemeClr>
                </a:solidFill>
              </a:rPr>
              <a:t>); init(size); status == 0</a:t>
            </a:r>
            <a:endParaRPr kumimoji="0" lang="en-US" sz="1000" b="0" i="0" u="none" strike="noStrike" kern="1200" cap="none" spc="0" normalizeH="0" baseline="0" noProof="0" dirty="0" smtClean="0">
              <a:ln>
                <a:noFill/>
              </a:ln>
              <a:solidFill>
                <a:schemeClr val="accent3">
                  <a:lumMod val="50000"/>
                </a:schemeClr>
              </a:solidFill>
              <a:effectLst/>
              <a:uLnTx/>
              <a:uFillTx/>
              <a:latin typeface="+mn-lt"/>
              <a:ea typeface="+mn-ea"/>
              <a:cs typeface="+mn-cs"/>
            </a:endParaRPr>
          </a:p>
        </p:txBody>
      </p:sp>
      <p:cxnSp>
        <p:nvCxnSpPr>
          <p:cNvPr id="10" name="Straight Arrow Connector 9"/>
          <p:cNvCxnSpPr/>
          <p:nvPr/>
        </p:nvCxnSpPr>
        <p:spPr>
          <a:xfrm>
            <a:off x="3048000" y="2057400"/>
            <a:ext cx="1143000" cy="15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7239000" y="1905000"/>
            <a:ext cx="1404552" cy="584775"/>
          </a:xfrm>
          <a:prstGeom prst="rect">
            <a:avLst/>
          </a:prstGeom>
          <a:solidFill>
            <a:schemeClr val="accent1"/>
          </a:solidFill>
          <a:ln w="19050">
            <a:solidFill>
              <a:schemeClr val="tx2"/>
            </a:solidFill>
          </a:ln>
        </p:spPr>
        <p:txBody>
          <a:bodyPr wrap="none" rtlCol="0">
            <a:spAutoFit/>
          </a:bodyPr>
          <a:lstStyle/>
          <a:p>
            <a:r>
              <a:rPr lang="en-US" sz="3200" dirty="0" smtClean="0">
                <a:solidFill>
                  <a:schemeClr val="bg1"/>
                </a:solidFill>
              </a:rPr>
              <a:t>models</a:t>
            </a:r>
            <a:endParaRPr lang="en-US" sz="3200" dirty="0">
              <a:solidFill>
                <a:schemeClr val="bg1"/>
              </a:solidFill>
            </a:endParaRPr>
          </a:p>
        </p:txBody>
      </p:sp>
      <p:sp>
        <p:nvSpPr>
          <p:cNvPr id="12" name="TextBox 11"/>
          <p:cNvSpPr txBox="1"/>
          <p:nvPr/>
        </p:nvSpPr>
        <p:spPr>
          <a:xfrm>
            <a:off x="7315200" y="4114800"/>
            <a:ext cx="1109022" cy="584775"/>
          </a:xfrm>
          <a:prstGeom prst="rect">
            <a:avLst/>
          </a:prstGeom>
          <a:solidFill>
            <a:schemeClr val="accent1"/>
          </a:solidFill>
          <a:ln w="19050">
            <a:solidFill>
              <a:schemeClr val="tx2"/>
            </a:solidFill>
          </a:ln>
        </p:spPr>
        <p:txBody>
          <a:bodyPr wrap="none" rtlCol="0">
            <a:spAutoFit/>
          </a:bodyPr>
          <a:lstStyle/>
          <a:p>
            <a:r>
              <a:rPr lang="en-US" sz="3200" dirty="0" smtClean="0">
                <a:solidFill>
                  <a:schemeClr val="bg1"/>
                </a:solidFill>
              </a:rPr>
              <a:t>paths</a:t>
            </a:r>
            <a:endParaRPr lang="en-US" sz="3200" dirty="0">
              <a:solidFill>
                <a:schemeClr val="bg1"/>
              </a:solidFill>
            </a:endParaRPr>
          </a:p>
        </p:txBody>
      </p:sp>
      <p:cxnSp>
        <p:nvCxnSpPr>
          <p:cNvPr id="17" name="Straight Arrow Connector 16"/>
          <p:cNvCxnSpPr>
            <a:stCxn id="6" idx="1"/>
          </p:cNvCxnSpPr>
          <p:nvPr/>
        </p:nvCxnSpPr>
        <p:spPr>
          <a:xfrm rot="10800000" flipV="1">
            <a:off x="2209800" y="2667000"/>
            <a:ext cx="1981200" cy="1676400"/>
          </a:xfrm>
          <a:prstGeom prst="straightConnector1">
            <a:avLst/>
          </a:prstGeom>
          <a:ln>
            <a:headEnd type="none"/>
            <a:tailEnd type="triangle"/>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flipV="1">
            <a:off x="2438400" y="4267200"/>
            <a:ext cx="1905000" cy="762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7" name="Straight Arrow Connector 36"/>
          <p:cNvCxnSpPr/>
          <p:nvPr/>
        </p:nvCxnSpPr>
        <p:spPr>
          <a:xfrm>
            <a:off x="1524000" y="5105400"/>
            <a:ext cx="3581400" cy="83820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40" name="TextBox 39"/>
          <p:cNvSpPr txBox="1"/>
          <p:nvPr/>
        </p:nvSpPr>
        <p:spPr>
          <a:xfrm>
            <a:off x="5181600" y="5715000"/>
            <a:ext cx="1694888" cy="584775"/>
          </a:xfrm>
          <a:prstGeom prst="rect">
            <a:avLst/>
          </a:prstGeom>
          <a:ln/>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3200" dirty="0" smtClean="0">
                <a:solidFill>
                  <a:schemeClr val="bg1"/>
                </a:solidFill>
              </a:rPr>
              <a:t>warnings</a:t>
            </a:r>
            <a:endParaRPr lang="en-US" sz="3200" dirty="0">
              <a:solidFill>
                <a:schemeClr val="bg1"/>
              </a:solidFill>
            </a:endParaRPr>
          </a:p>
        </p:txBody>
      </p:sp>
      <p:sp>
        <p:nvSpPr>
          <p:cNvPr id="20" name="Subtitle 2"/>
          <p:cNvSpPr txBox="1">
            <a:spLocks/>
          </p:cNvSpPr>
          <p:nvPr/>
        </p:nvSpPr>
        <p:spPr>
          <a:xfrm>
            <a:off x="4191000" y="5105400"/>
            <a:ext cx="2895600" cy="533400"/>
          </a:xfrm>
          <a:prstGeom prst="rect">
            <a:avLst/>
          </a:prstGeom>
          <a:ln w="19050">
            <a:solidFill>
              <a:srgbClr val="0070C0"/>
            </a:solidFill>
          </a:ln>
        </p:spPr>
        <p:txBody>
          <a:bodyPr vert="horz" lIns="91440" tIns="45720" rIns="91440" bIns="45720" rtlCol="0">
            <a:noAutofit/>
          </a:bodyPr>
          <a:lstStyle/>
          <a:p>
            <a:pPr lvl="0">
              <a:spcBef>
                <a:spcPct val="20000"/>
              </a:spcBef>
            </a:pPr>
            <a:r>
              <a:rPr lang="en-US" sz="1000" u="sng" dirty="0" smtClean="0">
                <a:solidFill>
                  <a:schemeClr val="accent3">
                    <a:lumMod val="50000"/>
                  </a:schemeClr>
                </a:solidFill>
              </a:rPr>
              <a:t>pre-condition for function </a:t>
            </a:r>
            <a:r>
              <a:rPr lang="en-US" sz="1000" u="sng" dirty="0" err="1" smtClean="0">
                <a:solidFill>
                  <a:schemeClr val="accent3">
                    <a:lumMod val="50000"/>
                  </a:schemeClr>
                </a:solidFill>
              </a:rPr>
              <a:t>strcpy</a:t>
            </a:r>
            <a:endParaRPr lang="en-US" sz="1000" u="sng" dirty="0" smtClean="0">
              <a:solidFill>
                <a:schemeClr val="accent3">
                  <a:lumMod val="50000"/>
                </a:schemeClr>
              </a:solidFill>
            </a:endParaRPr>
          </a:p>
          <a:p>
            <a:pPr lvl="0">
              <a:spcBef>
                <a:spcPct val="20000"/>
              </a:spcBef>
            </a:pPr>
            <a:r>
              <a:rPr lang="en-US" sz="1000" dirty="0" smtClean="0">
                <a:solidFill>
                  <a:schemeClr val="accent3">
                    <a:lumMod val="50000"/>
                  </a:schemeClr>
                </a:solidFill>
              </a:rPr>
              <a:t>    init(</a:t>
            </a:r>
            <a:r>
              <a:rPr lang="en-US" sz="1000" dirty="0" err="1" smtClean="0">
                <a:solidFill>
                  <a:schemeClr val="accent3">
                    <a:lumMod val="50000"/>
                  </a:schemeClr>
                </a:solidFill>
              </a:rPr>
              <a:t>dst</a:t>
            </a:r>
            <a:r>
              <a:rPr lang="en-US" sz="1000" dirty="0" smtClean="0">
                <a:solidFill>
                  <a:schemeClr val="accent3">
                    <a:lumMod val="50000"/>
                  </a:schemeClr>
                </a:solidFill>
              </a:rPr>
              <a:t>) and valid(name)</a:t>
            </a:r>
          </a:p>
        </p:txBody>
      </p:sp>
      <p:sp>
        <p:nvSpPr>
          <p:cNvPr id="19" name="Cloud Callout 18"/>
          <p:cNvSpPr/>
          <p:nvPr/>
        </p:nvSpPr>
        <p:spPr bwMode="auto">
          <a:xfrm>
            <a:off x="6172200" y="3048000"/>
            <a:ext cx="2743200" cy="1676400"/>
          </a:xfrm>
          <a:prstGeom prst="cloudCallou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Can </a:t>
            </a:r>
          </a:p>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Pre-condition be</a:t>
            </a:r>
            <a:r>
              <a:rPr kumimoji="0" lang="en-US" sz="20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violated?</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Oval Callout 17"/>
          <p:cNvSpPr/>
          <p:nvPr/>
        </p:nvSpPr>
        <p:spPr bwMode="auto">
          <a:xfrm>
            <a:off x="7315200" y="4953000"/>
            <a:ext cx="1828800" cy="1600200"/>
          </a:xfrm>
          <a:prstGeom prst="wedgeEllipse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Yes: name is not</a:t>
            </a:r>
            <a:r>
              <a:rPr kumimoji="0" lang="en-US"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a:t>
            </a: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initialized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P spid="40" grpId="0" animBg="1"/>
      <p:bldP spid="20" grpId="0" animBg="1"/>
      <p:bldP spid="19"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lang="en-US" sz="4000" dirty="0" smtClean="0"/>
              <a:t>Extended Static Checking and Verification</a:t>
            </a:r>
            <a:endParaRPr sz="4000" spc="-167" dirty="0">
              <a:solidFill>
                <a:schemeClr val="accent1"/>
              </a:solidFill>
              <a:effectLst>
                <a:outerShdw blurRad="50800" dist="38100" dir="2700000" algn="tl" rotWithShape="0">
                  <a:prstClr val="black">
                    <a:alpha val="61000"/>
                  </a:prstClr>
                </a:outerShdw>
              </a:effectLst>
            </a:endParaRPr>
          </a:p>
        </p:txBody>
      </p:sp>
      <p:sp>
        <p:nvSpPr>
          <p:cNvPr id="6" name="Rounded Rectangle 5"/>
          <p:cNvSpPr/>
          <p:nvPr/>
        </p:nvSpPr>
        <p:spPr>
          <a:xfrm>
            <a:off x="3810502" y="2876603"/>
            <a:ext cx="2008527" cy="59049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VCC</a:t>
            </a:r>
            <a:endParaRPr lang="en-US" sz="3200" b="1" dirty="0">
              <a:solidFill>
                <a:srgbClr val="FF0000"/>
              </a:solidFill>
              <a:latin typeface="Calibri" pitchFamily="34" charset="0"/>
            </a:endParaRPr>
          </a:p>
        </p:txBody>
      </p:sp>
      <p:sp>
        <p:nvSpPr>
          <p:cNvPr id="7" name="Rounded Rectangle 6"/>
          <p:cNvSpPr/>
          <p:nvPr/>
        </p:nvSpPr>
        <p:spPr>
          <a:xfrm>
            <a:off x="6809532" y="2872150"/>
            <a:ext cx="1972661" cy="534338"/>
          </a:xfrm>
          <a:prstGeom prst="round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sz="3600" b="1" dirty="0" smtClean="0">
                <a:latin typeface="Calibri" pitchFamily="34" charset="0"/>
              </a:rPr>
              <a:t>Boogie</a:t>
            </a:r>
            <a:endParaRPr lang="en-US" sz="3600" b="1" dirty="0">
              <a:latin typeface="Calibri" pitchFamily="34" charset="0"/>
            </a:endParaRPr>
          </a:p>
        </p:txBody>
      </p:sp>
      <p:pic>
        <p:nvPicPr>
          <p:cNvPr id="10" name="Picture 9" descr="SpecSharpLogo-h100-w367.png"/>
          <p:cNvPicPr>
            <a:picLocks noChangeAspect="1"/>
          </p:cNvPicPr>
          <p:nvPr/>
        </p:nvPicPr>
        <p:blipFill>
          <a:blip r:embed="rId3" cstate="print"/>
          <a:stretch>
            <a:fillRect/>
          </a:stretch>
        </p:blipFill>
        <p:spPr>
          <a:xfrm>
            <a:off x="2422173" y="1769660"/>
            <a:ext cx="2969751" cy="798716"/>
          </a:xfrm>
          <a:prstGeom prst="rect">
            <a:avLst/>
          </a:prstGeom>
        </p:spPr>
      </p:pic>
      <p:grpSp>
        <p:nvGrpSpPr>
          <p:cNvPr id="3" name="Group 6"/>
          <p:cNvGrpSpPr/>
          <p:nvPr/>
        </p:nvGrpSpPr>
        <p:grpSpPr>
          <a:xfrm>
            <a:off x="148735" y="2768636"/>
            <a:ext cx="3119766" cy="777252"/>
            <a:chOff x="1485114" y="2859314"/>
            <a:chExt cx="3156226" cy="618689"/>
          </a:xfrm>
        </p:grpSpPr>
        <p:pic>
          <p:nvPicPr>
            <p:cNvPr id="12" name="Picture 7" descr="logo.gif"/>
            <p:cNvPicPr>
              <a:picLocks noChangeAspect="1"/>
            </p:cNvPicPr>
            <p:nvPr/>
          </p:nvPicPr>
          <p:blipFill>
            <a:blip r:embed="rId4" cstate="print"/>
            <a:stretch>
              <a:fillRect/>
            </a:stretch>
          </p:blipFill>
          <p:spPr>
            <a:xfrm>
              <a:off x="1485114" y="2888344"/>
              <a:ext cx="3156226" cy="589659"/>
            </a:xfrm>
            <a:prstGeom prst="rect">
              <a:avLst/>
            </a:prstGeom>
          </p:spPr>
          <p:style>
            <a:lnRef idx="1">
              <a:schemeClr val="accent4"/>
            </a:lnRef>
            <a:fillRef idx="3">
              <a:schemeClr val="accent4"/>
            </a:fillRef>
            <a:effectRef idx="2">
              <a:schemeClr val="accent4"/>
            </a:effectRef>
            <a:fontRef idx="minor">
              <a:schemeClr val="lt1"/>
            </a:fontRef>
          </p:style>
        </p:pic>
        <p:sp>
          <p:nvSpPr>
            <p:cNvPr id="13" name="TextBox 12"/>
            <p:cNvSpPr txBox="1"/>
            <p:nvPr/>
          </p:nvSpPr>
          <p:spPr>
            <a:xfrm>
              <a:off x="2394858" y="2859314"/>
              <a:ext cx="1245818" cy="367483"/>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400" b="1" dirty="0" smtClean="0">
                  <a:latin typeface="Calibri" pitchFamily="34" charset="0"/>
                </a:rPr>
                <a:t>Hyper-V</a:t>
              </a:r>
              <a:endParaRPr lang="en-US" sz="2400" b="1" dirty="0">
                <a:latin typeface="Calibri" pitchFamily="34" charset="0"/>
              </a:endParaRPr>
            </a:p>
          </p:txBody>
        </p:sp>
      </p:grpSp>
      <p:sp>
        <p:nvSpPr>
          <p:cNvPr id="18" name="Rounded Rectangle 17"/>
          <p:cNvSpPr/>
          <p:nvPr/>
        </p:nvSpPr>
        <p:spPr>
          <a:xfrm>
            <a:off x="193040" y="3862281"/>
            <a:ext cx="2993195" cy="615764"/>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itchFamily="34" charset="0"/>
              </a:rPr>
              <a:t>Win. Modules</a:t>
            </a:r>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itchFamily="34" charset="0"/>
            </a:endParaRPr>
          </a:p>
        </p:txBody>
      </p:sp>
      <p:sp>
        <p:nvSpPr>
          <p:cNvPr id="19" name="TextBox 18"/>
          <p:cNvSpPr txBox="1"/>
          <p:nvPr/>
        </p:nvSpPr>
        <p:spPr>
          <a:xfrm>
            <a:off x="156835" y="5843602"/>
            <a:ext cx="5572125" cy="803297"/>
          </a:xfrm>
          <a:prstGeom prst="rect">
            <a:avLst/>
          </a:prstGeom>
          <a:noFill/>
        </p:spPr>
        <p:txBody>
          <a:bodyPr wrap="square" lIns="64008" tIns="32004" rIns="64008" bIns="32004" rtlCol="0">
            <a:spAutoFit/>
          </a:bodyPr>
          <a:lstStyle/>
          <a:p>
            <a:r>
              <a:rPr lang="en-US" sz="1200" dirty="0" smtClean="0">
                <a:solidFill>
                  <a:srgbClr val="9C42E6"/>
                </a:solidFill>
                <a:latin typeface="Calibri" pitchFamily="34" charset="0"/>
              </a:rPr>
              <a:t>Rustan Leino, Mike Barnet, </a:t>
            </a:r>
            <a:r>
              <a:rPr lang="en-US" sz="1200" dirty="0" err="1" smtClean="0">
                <a:solidFill>
                  <a:srgbClr val="9C42E6"/>
                </a:solidFill>
                <a:latin typeface="Calibri" pitchFamily="34" charset="0"/>
              </a:rPr>
              <a:t>Michał</a:t>
            </a:r>
            <a:r>
              <a:rPr lang="en-US" sz="1200" dirty="0" smtClean="0">
                <a:solidFill>
                  <a:srgbClr val="9C42E6"/>
                </a:solidFill>
                <a:latin typeface="Calibri" pitchFamily="34" charset="0"/>
              </a:rPr>
              <a:t> </a:t>
            </a:r>
            <a:r>
              <a:rPr lang="en-US" sz="1200" dirty="0" err="1" smtClean="0">
                <a:solidFill>
                  <a:srgbClr val="9C42E6"/>
                </a:solidFill>
                <a:latin typeface="Calibri" pitchFamily="34" charset="0"/>
              </a:rPr>
              <a:t>Moskal</a:t>
            </a:r>
            <a:r>
              <a:rPr lang="en-US" sz="1200" dirty="0" smtClean="0">
                <a:solidFill>
                  <a:srgbClr val="9C42E6"/>
                </a:solidFill>
                <a:latin typeface="Calibri" pitchFamily="34" charset="0"/>
              </a:rPr>
              <a:t>, Shaz Qadeer, </a:t>
            </a:r>
            <a:br>
              <a:rPr lang="en-US" sz="1200" dirty="0" smtClean="0">
                <a:solidFill>
                  <a:srgbClr val="9C42E6"/>
                </a:solidFill>
                <a:latin typeface="Calibri" pitchFamily="34" charset="0"/>
              </a:rPr>
            </a:br>
            <a:r>
              <a:rPr lang="en-US" sz="1200" dirty="0" smtClean="0">
                <a:solidFill>
                  <a:srgbClr val="9C42E6"/>
                </a:solidFill>
                <a:latin typeface="Calibri" pitchFamily="34" charset="0"/>
              </a:rPr>
              <a:t>Shuvendu Lahiri,  Herman Venter,  </a:t>
            </a:r>
          </a:p>
          <a:p>
            <a:r>
              <a:rPr lang="en-US" sz="1200" dirty="0" smtClean="0">
                <a:solidFill>
                  <a:srgbClr val="9C42E6"/>
                </a:solidFill>
                <a:latin typeface="Calibri" pitchFamily="34" charset="0"/>
              </a:rPr>
              <a:t>Wolfram Schulte, Ernie Cohen,</a:t>
            </a:r>
          </a:p>
          <a:p>
            <a:r>
              <a:rPr lang="en-US" sz="1200" dirty="0" err="1" smtClean="0">
                <a:solidFill>
                  <a:srgbClr val="9C42E6"/>
                </a:solidFill>
                <a:latin typeface="Calibri" pitchFamily="34" charset="0"/>
              </a:rPr>
              <a:t>Khatib</a:t>
            </a:r>
            <a:r>
              <a:rPr lang="en-US" sz="1200" dirty="0" smtClean="0">
                <a:solidFill>
                  <a:srgbClr val="9C42E6"/>
                </a:solidFill>
                <a:latin typeface="Calibri" pitchFamily="34" charset="0"/>
              </a:rPr>
              <a:t> </a:t>
            </a:r>
            <a:r>
              <a:rPr lang="en-US" sz="1200" dirty="0" err="1" smtClean="0">
                <a:solidFill>
                  <a:srgbClr val="9C42E6"/>
                </a:solidFill>
                <a:latin typeface="Calibri" pitchFamily="34" charset="0"/>
              </a:rPr>
              <a:t>Braghaven</a:t>
            </a:r>
            <a:r>
              <a:rPr lang="en-US" sz="1200" dirty="0" smtClean="0">
                <a:solidFill>
                  <a:srgbClr val="9C42E6"/>
                </a:solidFill>
                <a:latin typeface="Calibri" pitchFamily="34" charset="0"/>
              </a:rPr>
              <a:t>, Cedric </a:t>
            </a:r>
            <a:r>
              <a:rPr lang="en-US" sz="1200" dirty="0" err="1" smtClean="0">
                <a:solidFill>
                  <a:srgbClr val="9C42E6"/>
                </a:solidFill>
                <a:latin typeface="Calibri" pitchFamily="34" charset="0"/>
              </a:rPr>
              <a:t>Fournet</a:t>
            </a:r>
            <a:r>
              <a:rPr lang="en-US" sz="1200" dirty="0" smtClean="0">
                <a:solidFill>
                  <a:srgbClr val="9C42E6"/>
                </a:solidFill>
                <a:latin typeface="Calibri" pitchFamily="34" charset="0"/>
              </a:rPr>
              <a:t>, Andy Gordon, Nikhil </a:t>
            </a:r>
            <a:r>
              <a:rPr lang="en-US" sz="1200" dirty="0" err="1" smtClean="0">
                <a:solidFill>
                  <a:srgbClr val="9C42E6"/>
                </a:solidFill>
                <a:latin typeface="Calibri" pitchFamily="34" charset="0"/>
              </a:rPr>
              <a:t>Swamy</a:t>
            </a:r>
            <a:endParaRPr lang="en-US" sz="1200" dirty="0">
              <a:solidFill>
                <a:srgbClr val="9C42E6"/>
              </a:solidFill>
              <a:latin typeface="Calibri" pitchFamily="34" charset="0"/>
            </a:endParaRPr>
          </a:p>
        </p:txBody>
      </p:sp>
      <p:sp>
        <p:nvSpPr>
          <p:cNvPr id="20" name="TextBox 19"/>
          <p:cNvSpPr txBox="1"/>
          <p:nvPr/>
        </p:nvSpPr>
        <p:spPr>
          <a:xfrm>
            <a:off x="6381030" y="3855054"/>
            <a:ext cx="2010971" cy="680186"/>
          </a:xfrm>
          <a:prstGeom prst="rect">
            <a:avLst/>
          </a:prstGeom>
          <a:noFill/>
        </p:spPr>
        <p:txBody>
          <a:bodyPr wrap="square" lIns="64008" tIns="32004" rIns="64008" bIns="32004" rtlCol="0">
            <a:spAutoFit/>
          </a:bodyPr>
          <a:lstStyle/>
          <a:p>
            <a:r>
              <a:rPr lang="en-US" sz="2000" dirty="0" smtClean="0"/>
              <a:t>Verification </a:t>
            </a:r>
          </a:p>
          <a:p>
            <a:r>
              <a:rPr lang="en-US" sz="2000" dirty="0" smtClean="0"/>
              <a:t>condition</a:t>
            </a:r>
            <a:endParaRPr lang="en-US" sz="2000" dirty="0"/>
          </a:p>
        </p:txBody>
      </p:sp>
      <p:sp>
        <p:nvSpPr>
          <p:cNvPr id="22" name="TextBox 21"/>
          <p:cNvSpPr txBox="1"/>
          <p:nvPr/>
        </p:nvSpPr>
        <p:spPr>
          <a:xfrm>
            <a:off x="4287175" y="5065656"/>
            <a:ext cx="1937387" cy="557076"/>
          </a:xfrm>
          <a:prstGeom prst="rect">
            <a:avLst/>
          </a:prstGeom>
          <a:noFill/>
        </p:spPr>
        <p:txBody>
          <a:bodyPr wrap="square" lIns="64008" tIns="32004" rIns="64008" bIns="32004" rtlCol="0">
            <a:spAutoFit/>
          </a:bodyPr>
          <a:lstStyle/>
          <a:p>
            <a:r>
              <a:rPr lang="en-US" sz="3200" dirty="0" smtClean="0">
                <a:solidFill>
                  <a:schemeClr val="bg1"/>
                </a:solidFill>
                <a:latin typeface="Calibri" pitchFamily="34" charset="0"/>
              </a:rPr>
              <a:t>Bug path</a:t>
            </a:r>
            <a:endParaRPr lang="en-US" sz="3200" dirty="0">
              <a:solidFill>
                <a:schemeClr val="bg1"/>
              </a:solidFill>
              <a:latin typeface="Calibri" pitchFamily="34" charset="0"/>
            </a:endParaRPr>
          </a:p>
        </p:txBody>
      </p:sp>
      <p:pic>
        <p:nvPicPr>
          <p:cNvPr id="23" name="Picture 22" descr="z3.png"/>
          <p:cNvPicPr>
            <a:picLocks noChangeAspect="1"/>
          </p:cNvPicPr>
          <p:nvPr/>
        </p:nvPicPr>
        <p:blipFill>
          <a:blip r:embed="rId5" cstate="print"/>
          <a:stretch>
            <a:fillRect/>
          </a:stretch>
        </p:blipFill>
        <p:spPr>
          <a:xfrm>
            <a:off x="7309612" y="4958411"/>
            <a:ext cx="1213872" cy="701903"/>
          </a:xfrm>
          <a:prstGeom prst="rect">
            <a:avLst/>
          </a:prstGeom>
        </p:spPr>
      </p:pic>
      <p:sp>
        <p:nvSpPr>
          <p:cNvPr id="24" name="Up Arrow 23"/>
          <p:cNvSpPr/>
          <p:nvPr/>
        </p:nvSpPr>
        <p:spPr bwMode="auto">
          <a:xfrm rot="6437446">
            <a:off x="6013901" y="1942558"/>
            <a:ext cx="188002" cy="1433238"/>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Up Arrow 25"/>
          <p:cNvSpPr/>
          <p:nvPr/>
        </p:nvSpPr>
        <p:spPr bwMode="auto">
          <a:xfrm rot="3746608">
            <a:off x="6086102" y="3032166"/>
            <a:ext cx="198742" cy="1351756"/>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Rounded Rectangle 15"/>
          <p:cNvSpPr/>
          <p:nvPr/>
        </p:nvSpPr>
        <p:spPr>
          <a:xfrm>
            <a:off x="3799451" y="3848992"/>
            <a:ext cx="1982391" cy="64680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HAVOC</a:t>
            </a:r>
            <a:endParaRPr lang="en-US" sz="3200" b="1" dirty="0">
              <a:solidFill>
                <a:srgbClr val="FF0000"/>
              </a:solidFill>
              <a:latin typeface="Calibri" pitchFamily="34" charset="0"/>
            </a:endParaRPr>
          </a:p>
        </p:txBody>
      </p:sp>
      <p:sp>
        <p:nvSpPr>
          <p:cNvPr id="28" name="Up Arrow 27"/>
          <p:cNvSpPr/>
          <p:nvPr/>
        </p:nvSpPr>
        <p:spPr bwMode="auto">
          <a:xfrm rot="5400000">
            <a:off x="3450452" y="2996215"/>
            <a:ext cx="213068" cy="435005"/>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9" name="Up Arrow 28"/>
          <p:cNvSpPr/>
          <p:nvPr/>
        </p:nvSpPr>
        <p:spPr bwMode="auto">
          <a:xfrm rot="5400000">
            <a:off x="3416421" y="3938731"/>
            <a:ext cx="213068" cy="435005"/>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0" name="Up Arrow 29"/>
          <p:cNvSpPr/>
          <p:nvPr/>
        </p:nvSpPr>
        <p:spPr bwMode="auto">
          <a:xfrm rot="5400000">
            <a:off x="6232862" y="2727669"/>
            <a:ext cx="205669" cy="893684"/>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1" name="Up Arrow 30"/>
          <p:cNvSpPr/>
          <p:nvPr/>
        </p:nvSpPr>
        <p:spPr bwMode="auto">
          <a:xfrm rot="10800000">
            <a:off x="7625916" y="3524435"/>
            <a:ext cx="221944" cy="1305016"/>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2" name="Up Arrow 31"/>
          <p:cNvSpPr/>
          <p:nvPr/>
        </p:nvSpPr>
        <p:spPr bwMode="auto">
          <a:xfrm rot="16200000">
            <a:off x="6473298" y="4715522"/>
            <a:ext cx="221944" cy="1305016"/>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5" name="Picture 24" descr="leino.jpg"/>
          <p:cNvPicPr>
            <a:picLocks noChangeAspect="1"/>
          </p:cNvPicPr>
          <p:nvPr/>
        </p:nvPicPr>
        <p:blipFill>
          <a:blip r:embed="rId6" cstate="print"/>
          <a:stretch>
            <a:fillRect/>
          </a:stretch>
        </p:blipFill>
        <p:spPr>
          <a:xfrm>
            <a:off x="7429473" y="2187026"/>
            <a:ext cx="566447" cy="622390"/>
          </a:xfrm>
          <a:prstGeom prst="rect">
            <a:avLst/>
          </a:prstGeom>
        </p:spPr>
      </p:pic>
      <p:pic>
        <p:nvPicPr>
          <p:cNvPr id="27" name="Picture 26" descr="shuvendu.jpg"/>
          <p:cNvPicPr>
            <a:picLocks noChangeAspect="1"/>
          </p:cNvPicPr>
          <p:nvPr/>
        </p:nvPicPr>
        <p:blipFill>
          <a:blip r:embed="rId7" cstate="print"/>
          <a:stretch>
            <a:fillRect/>
          </a:stretch>
        </p:blipFill>
        <p:spPr>
          <a:xfrm>
            <a:off x="1551632" y="4582047"/>
            <a:ext cx="554645" cy="604717"/>
          </a:xfrm>
          <a:prstGeom prst="rect">
            <a:avLst/>
          </a:prstGeom>
        </p:spPr>
      </p:pic>
      <p:pic>
        <p:nvPicPr>
          <p:cNvPr id="33" name="Picture 32" descr="qadeer.jpg"/>
          <p:cNvPicPr>
            <a:picLocks noChangeAspect="1"/>
          </p:cNvPicPr>
          <p:nvPr/>
        </p:nvPicPr>
        <p:blipFill>
          <a:blip r:embed="rId8" cstate="print"/>
          <a:stretch>
            <a:fillRect/>
          </a:stretch>
        </p:blipFill>
        <p:spPr>
          <a:xfrm>
            <a:off x="2105860" y="4582161"/>
            <a:ext cx="573741" cy="609600"/>
          </a:xfrm>
          <a:prstGeom prst="rect">
            <a:avLst/>
          </a:prstGeom>
        </p:spPr>
      </p:pic>
      <p:pic>
        <p:nvPicPr>
          <p:cNvPr id="35" name="Picture 34" descr="mbarnett.jpg"/>
          <p:cNvPicPr>
            <a:picLocks noChangeAspect="1"/>
          </p:cNvPicPr>
          <p:nvPr/>
        </p:nvPicPr>
        <p:blipFill>
          <a:blip r:embed="rId9" cstate="print"/>
          <a:stretch>
            <a:fillRect/>
          </a:stretch>
        </p:blipFill>
        <p:spPr>
          <a:xfrm>
            <a:off x="1852798" y="1871728"/>
            <a:ext cx="575442" cy="566672"/>
          </a:xfrm>
          <a:prstGeom prst="rect">
            <a:avLst/>
          </a:prstGeom>
        </p:spPr>
      </p:pic>
      <p:pic>
        <p:nvPicPr>
          <p:cNvPr id="37" name="Picture 36" descr="schulte.jpg"/>
          <p:cNvPicPr>
            <a:picLocks noChangeAspect="1"/>
          </p:cNvPicPr>
          <p:nvPr/>
        </p:nvPicPr>
        <p:blipFill>
          <a:blip r:embed="rId10" cstate="print"/>
          <a:stretch>
            <a:fillRect/>
          </a:stretch>
        </p:blipFill>
        <p:spPr>
          <a:xfrm>
            <a:off x="1340795" y="1881253"/>
            <a:ext cx="552537" cy="552537"/>
          </a:xfrm>
          <a:prstGeom prst="rect">
            <a:avLst/>
          </a:prstGeom>
        </p:spPr>
      </p:pic>
      <p:pic>
        <p:nvPicPr>
          <p:cNvPr id="38" name="Picture 37" descr="michal-new-small.jpg"/>
          <p:cNvPicPr>
            <a:picLocks noChangeAspect="1"/>
          </p:cNvPicPr>
          <p:nvPr/>
        </p:nvPicPr>
        <p:blipFill>
          <a:blip r:embed="rId11" cstate="print"/>
          <a:stretch>
            <a:fillRect/>
          </a:stretch>
        </p:blipFill>
        <p:spPr>
          <a:xfrm>
            <a:off x="3911544" y="2528146"/>
            <a:ext cx="402548" cy="500845"/>
          </a:xfrm>
          <a:prstGeom prst="rect">
            <a:avLst/>
          </a:prstGeom>
        </p:spPr>
      </p:pic>
      <p:pic>
        <p:nvPicPr>
          <p:cNvPr id="39" name="Picture 2" descr="hermanv.jpg"/>
          <p:cNvPicPr>
            <a:picLocks noChangeAspect="1" noChangeArrowheads="1"/>
          </p:cNvPicPr>
          <p:nvPr/>
        </p:nvPicPr>
        <p:blipFill>
          <a:blip r:embed="rId12" cstate="print"/>
          <a:srcRect/>
          <a:stretch>
            <a:fillRect/>
          </a:stretch>
        </p:blipFill>
        <p:spPr bwMode="auto">
          <a:xfrm>
            <a:off x="4352437" y="2526985"/>
            <a:ext cx="430578" cy="506118"/>
          </a:xfrm>
          <a:prstGeom prst="rect">
            <a:avLst/>
          </a:prstGeom>
          <a:noFill/>
          <a:ln w="9525">
            <a:noFill/>
            <a:miter lim="800000"/>
            <a:headEnd/>
            <a:tailEnd/>
          </a:ln>
        </p:spPr>
      </p:pic>
      <p:pic>
        <p:nvPicPr>
          <p:cNvPr id="40" name="Picture 1" descr="Cohen_Jackson.jpg"/>
          <p:cNvPicPr>
            <a:picLocks noChangeAspect="1" noChangeArrowheads="1"/>
          </p:cNvPicPr>
          <p:nvPr/>
        </p:nvPicPr>
        <p:blipFill>
          <a:blip r:embed="rId13" cstate="print"/>
          <a:srcRect/>
          <a:stretch>
            <a:fillRect/>
          </a:stretch>
        </p:blipFill>
        <p:spPr bwMode="auto">
          <a:xfrm>
            <a:off x="269143" y="2494818"/>
            <a:ext cx="465504" cy="555338"/>
          </a:xfrm>
          <a:prstGeom prst="rect">
            <a:avLst/>
          </a:prstGeom>
          <a:noFill/>
          <a:ln w="9525">
            <a:noFill/>
            <a:miter lim="800000"/>
            <a:headEnd/>
            <a:tailEnd/>
          </a:ln>
        </p:spPr>
      </p:pic>
      <p:pic>
        <p:nvPicPr>
          <p:cNvPr id="34" name="Picture 33" descr="fournet.jpg"/>
          <p:cNvPicPr>
            <a:picLocks noChangeAspect="1"/>
          </p:cNvPicPr>
          <p:nvPr/>
        </p:nvPicPr>
        <p:blipFill>
          <a:blip r:embed="rId14" cstate="print"/>
          <a:stretch>
            <a:fillRect/>
          </a:stretch>
        </p:blipFill>
        <p:spPr>
          <a:xfrm>
            <a:off x="4660994" y="6061339"/>
            <a:ext cx="553466" cy="632022"/>
          </a:xfrm>
          <a:prstGeom prst="rect">
            <a:avLst/>
          </a:prstGeom>
        </p:spPr>
      </p:pic>
      <p:pic>
        <p:nvPicPr>
          <p:cNvPr id="36" name="Picture 35" descr="andy-gordon.jpg"/>
          <p:cNvPicPr>
            <a:picLocks noChangeAspect="1"/>
          </p:cNvPicPr>
          <p:nvPr/>
        </p:nvPicPr>
        <p:blipFill>
          <a:blip r:embed="rId15" cstate="print"/>
          <a:stretch>
            <a:fillRect/>
          </a:stretch>
        </p:blipFill>
        <p:spPr>
          <a:xfrm>
            <a:off x="5209037" y="6066848"/>
            <a:ext cx="468542" cy="624723"/>
          </a:xfrm>
          <a:prstGeom prst="rect">
            <a:avLst/>
          </a:prstGeom>
        </p:spPr>
      </p:pic>
      <p:pic>
        <p:nvPicPr>
          <p:cNvPr id="41" name="Picture 40" descr="kb1.jpg"/>
          <p:cNvPicPr>
            <a:picLocks noChangeAspect="1"/>
          </p:cNvPicPr>
          <p:nvPr/>
        </p:nvPicPr>
        <p:blipFill>
          <a:blip r:embed="rId16" cstate="print"/>
          <a:srcRect l="46369" t="43695" r="47528" b="44602"/>
          <a:stretch>
            <a:fillRect/>
          </a:stretch>
        </p:blipFill>
        <p:spPr>
          <a:xfrm>
            <a:off x="4201476" y="6060557"/>
            <a:ext cx="503355" cy="608277"/>
          </a:xfrm>
          <a:prstGeom prst="rect">
            <a:avLst/>
          </a:prstGeom>
        </p:spPr>
      </p:pic>
      <p:pic>
        <p:nvPicPr>
          <p:cNvPr id="42" name="Picture 41" descr="nik-cropped.jpg"/>
          <p:cNvPicPr>
            <a:picLocks noChangeAspect="1"/>
          </p:cNvPicPr>
          <p:nvPr/>
        </p:nvPicPr>
        <p:blipFill>
          <a:blip r:embed="rId17" cstate="print"/>
          <a:stretch>
            <a:fillRect/>
          </a:stretch>
        </p:blipFill>
        <p:spPr>
          <a:xfrm>
            <a:off x="5674362" y="6050645"/>
            <a:ext cx="567413" cy="645677"/>
          </a:xfrm>
          <a:prstGeom prst="rect">
            <a:avLst/>
          </a:prstGeom>
        </p:spPr>
      </p:pic>
      <p:sp>
        <p:nvSpPr>
          <p:cNvPr id="43" name="Rounded Rectangle 42"/>
          <p:cNvSpPr/>
          <p:nvPr/>
        </p:nvSpPr>
        <p:spPr>
          <a:xfrm>
            <a:off x="6721555" y="6042227"/>
            <a:ext cx="1982391" cy="64680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F7</a:t>
            </a:r>
            <a:endParaRPr lang="en-US" sz="3200" b="1" dirty="0">
              <a:solidFill>
                <a:srgbClr val="FF0000"/>
              </a:solidFill>
              <a:latin typeface="Calibri" pitchFamily="34" charset="0"/>
            </a:endParaRPr>
          </a:p>
        </p:txBody>
      </p:sp>
      <p:sp>
        <p:nvSpPr>
          <p:cNvPr id="44" name="Up Arrow 43"/>
          <p:cNvSpPr/>
          <p:nvPr/>
        </p:nvSpPr>
        <p:spPr bwMode="auto">
          <a:xfrm rot="5400000">
            <a:off x="6391534" y="6211480"/>
            <a:ext cx="213068" cy="435005"/>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6" name="Up Arrow 45"/>
          <p:cNvSpPr/>
          <p:nvPr/>
        </p:nvSpPr>
        <p:spPr bwMode="auto">
          <a:xfrm>
            <a:off x="7633253" y="5579166"/>
            <a:ext cx="225287" cy="477078"/>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07/7/12/main" xmlns="" val="115478422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352800"/>
            <a:ext cx="7690115" cy="750205"/>
          </a:xfrm>
        </p:spPr>
        <p:txBody>
          <a:bodyPr/>
          <a:lstStyle/>
          <a:p>
            <a:r>
              <a:rPr lang="en-US" dirty="0" smtClean="0"/>
              <a:t>What is SMT?</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400" dirty="0" err="1" smtClean="0"/>
              <a:t>Satisfiability</a:t>
            </a:r>
            <a:r>
              <a:rPr sz="4400" dirty="0" smtClean="0"/>
              <a:t> Modulo Theories (SMT)</a:t>
            </a:r>
            <a:endParaRPr sz="4400" spc="-167" dirty="0">
              <a:solidFill>
                <a:schemeClr val="accent1"/>
              </a:solidFill>
              <a:effectLst>
                <a:outerShdw blurRad="50800" dist="38100" dir="2700000" algn="tl" rotWithShape="0">
                  <a:prstClr val="black">
                    <a:alpha val="61000"/>
                  </a:prstClr>
                </a:outerShdw>
              </a:effectLst>
            </a:endParaRPr>
          </a:p>
        </p:txBody>
      </p:sp>
      <p:sp>
        <p:nvSpPr>
          <p:cNvPr id="4" name="Footer Placeholder 3"/>
          <p:cNvSpPr>
            <a:spLocks noGrp="1"/>
          </p:cNvSpPr>
          <p:nvPr>
            <p:ph type="ftr" sz="quarter" idx="4294967295"/>
          </p:nvPr>
        </p:nvSpPr>
        <p:spPr>
          <a:xfrm>
            <a:off x="0" y="6356350"/>
            <a:ext cx="2895600" cy="365125"/>
          </a:xfrm>
          <a:prstGeom prst="rect">
            <a:avLst/>
          </a:prstGeom>
        </p:spPr>
        <p:txBody>
          <a:bodyPr/>
          <a:lstStyle/>
          <a:p>
            <a:r>
              <a:rPr lang="en-US" smtClean="0"/>
              <a:t>Z3: An Efficient SMT Solver</a:t>
            </a:r>
            <a:endParaRPr lang="en-US" dirty="0"/>
          </a:p>
        </p:txBody>
      </p:sp>
      <p:graphicFrame>
        <p:nvGraphicFramePr>
          <p:cNvPr id="6" name="Object 5"/>
          <p:cNvGraphicFramePr>
            <a:graphicFrameLocks noChangeAspect="1"/>
          </p:cNvGraphicFramePr>
          <p:nvPr/>
        </p:nvGraphicFramePr>
        <p:xfrm>
          <a:off x="270163" y="2227118"/>
          <a:ext cx="8517665" cy="524164"/>
        </p:xfrm>
        <a:graphic>
          <a:graphicData uri="http://schemas.openxmlformats.org/presentationml/2006/ole">
            <p:oleObj spid="_x0000_s362498" name="Equation" r:id="rId4" imgW="3302000" imgH="203200" progId="Equation.3">
              <p:embed/>
            </p:oleObj>
          </a:graphicData>
        </a:graphic>
      </p:graphicFrame>
      <p:sp>
        <p:nvSpPr>
          <p:cNvPr id="8" name="Rectangle 7"/>
          <p:cNvSpPr/>
          <p:nvPr/>
        </p:nvSpPr>
        <p:spPr bwMode="auto">
          <a:xfrm>
            <a:off x="233680" y="2265680"/>
            <a:ext cx="151384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bwMode="auto">
          <a:xfrm>
            <a:off x="7345680" y="2275840"/>
            <a:ext cx="125984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bwMode="auto">
          <a:xfrm>
            <a:off x="5638800" y="2255520"/>
            <a:ext cx="77216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bwMode="auto">
          <a:xfrm>
            <a:off x="5100320" y="2255520"/>
            <a:ext cx="335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3200400" y="3429000"/>
            <a:ext cx="2514600" cy="914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Arithmetic</a:t>
            </a:r>
          </a:p>
        </p:txBody>
      </p:sp>
      <p:sp>
        <p:nvSpPr>
          <p:cNvPr id="16" name="Rectangle 15"/>
          <p:cNvSpPr/>
          <p:nvPr/>
        </p:nvSpPr>
        <p:spPr bwMode="auto">
          <a:xfrm>
            <a:off x="2621280" y="2265680"/>
            <a:ext cx="843280" cy="457200"/>
          </a:xfrm>
          <a:prstGeom prst="rect">
            <a:avLst/>
          </a:prstGeom>
          <a:noFill/>
          <a:ln>
            <a:solidFill>
              <a:schemeClr val="accent4">
                <a:lumMod val="5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Rectangle 16"/>
          <p:cNvSpPr/>
          <p:nvPr/>
        </p:nvSpPr>
        <p:spPr bwMode="auto">
          <a:xfrm>
            <a:off x="3566160" y="2265680"/>
            <a:ext cx="843280" cy="457200"/>
          </a:xfrm>
          <a:prstGeom prst="rect">
            <a:avLst/>
          </a:prstGeom>
          <a:noFill/>
          <a:ln>
            <a:solidFill>
              <a:schemeClr val="accent4">
                <a:lumMod val="5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Rectangle 17"/>
          <p:cNvSpPr/>
          <p:nvPr/>
        </p:nvSpPr>
        <p:spPr bwMode="auto">
          <a:xfrm>
            <a:off x="228600" y="3429000"/>
            <a:ext cx="2743200" cy="914400"/>
          </a:xfrm>
          <a:prstGeom prst="rect">
            <a:avLst/>
          </a:prstGeom>
          <a:solidFill>
            <a:schemeClr val="accent4">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Array</a:t>
            </a:r>
            <a:r>
              <a:rPr kumimoji="0" lang="en-US" sz="28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Theory</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ectangle 19"/>
          <p:cNvSpPr/>
          <p:nvPr/>
        </p:nvSpPr>
        <p:spPr bwMode="auto">
          <a:xfrm>
            <a:off x="6918960" y="2275840"/>
            <a:ext cx="335280" cy="457200"/>
          </a:xfrm>
          <a:prstGeom prst="rect">
            <a:avLst/>
          </a:prstGeom>
          <a:noFill/>
          <a:ln>
            <a:solidFill>
              <a:srgbClr val="FF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Rectangle 20"/>
          <p:cNvSpPr/>
          <p:nvPr/>
        </p:nvSpPr>
        <p:spPr bwMode="auto">
          <a:xfrm>
            <a:off x="2235200" y="2265680"/>
            <a:ext cx="335280" cy="457200"/>
          </a:xfrm>
          <a:prstGeom prst="rect">
            <a:avLst/>
          </a:prstGeom>
          <a:noFill/>
          <a:ln>
            <a:solidFill>
              <a:srgbClr val="FF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Rectangle 22"/>
          <p:cNvSpPr/>
          <p:nvPr/>
        </p:nvSpPr>
        <p:spPr bwMode="auto">
          <a:xfrm>
            <a:off x="5943600" y="3429000"/>
            <a:ext cx="2667000" cy="914400"/>
          </a:xfrm>
          <a:prstGeom prst="rect">
            <a:avLst/>
          </a:prstGeom>
          <a:solidFill>
            <a:srgbClr val="FF0000"/>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tx1"/>
                </a:solidFill>
                <a:effectLst>
                  <a:outerShdw blurRad="38100" dist="38100" dir="2700000" algn="tl">
                    <a:srgbClr val="000000">
                      <a:alpha val="43137"/>
                    </a:srgbClr>
                  </a:outerShdw>
                </a:effectLst>
                <a:latin typeface="Segoe" pitchFamily="34" charset="0"/>
              </a:rPr>
              <a:t>Uninterpreted</a:t>
            </a:r>
            <a:r>
              <a:rPr lang="en-US" sz="2800" dirty="0" smtClean="0">
                <a:solidFill>
                  <a:schemeClr val="tx1"/>
                </a:solidFill>
                <a:effectLst>
                  <a:outerShdw blurRad="38100" dist="38100" dir="2700000" algn="tl">
                    <a:srgbClr val="000000">
                      <a:alpha val="43137"/>
                    </a:srgbClr>
                  </a:outerShdw>
                </a:effectLst>
                <a:latin typeface="Segoe" pitchFamily="34" charset="0"/>
              </a:rPr>
              <a:t> Functions</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aphicFrame>
        <p:nvGraphicFramePr>
          <p:cNvPr id="19" name="Object 18"/>
          <p:cNvGraphicFramePr>
            <a:graphicFrameLocks noChangeAspect="1"/>
          </p:cNvGraphicFramePr>
          <p:nvPr/>
        </p:nvGraphicFramePr>
        <p:xfrm>
          <a:off x="381000" y="5029200"/>
          <a:ext cx="5432611" cy="914400"/>
        </p:xfrm>
        <a:graphic>
          <a:graphicData uri="http://schemas.openxmlformats.org/presentationml/2006/ole">
            <p:oleObj spid="_x0000_s362499" name="Equation" r:id="rId5" imgW="2565360" imgH="431640" progId="Equation.DSMT4">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animBg="1"/>
      <p:bldP spid="16" grpId="0" animBg="1"/>
      <p:bldP spid="17" grpId="0" animBg="1"/>
      <p:bldP spid="18" grpId="0" animBg="1"/>
      <p:bldP spid="20" grpId="0" animBg="1"/>
      <p:bldP spid="21"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Domains from programs</a:t>
            </a:r>
            <a:endParaRPr lang="en-US" dirty="0"/>
          </a:p>
        </p:txBody>
      </p:sp>
      <p:sp>
        <p:nvSpPr>
          <p:cNvPr id="3" name="Content Placeholder 2"/>
          <p:cNvSpPr>
            <a:spLocks noGrp="1"/>
          </p:cNvSpPr>
          <p:nvPr>
            <p:ph idx="1"/>
          </p:nvPr>
        </p:nvSpPr>
        <p:spPr/>
        <p:txBody>
          <a:bodyPr/>
          <a:lstStyle/>
          <a:p>
            <a:r>
              <a:rPr lang="en-US" sz="2400" dirty="0" smtClean="0"/>
              <a:t>Bits and bytes</a:t>
            </a:r>
          </a:p>
          <a:p>
            <a:endParaRPr lang="en-US" sz="2400" dirty="0" smtClean="0"/>
          </a:p>
          <a:p>
            <a:r>
              <a:rPr lang="en-US" sz="2400" dirty="0" smtClean="0"/>
              <a:t>Numbers	</a:t>
            </a:r>
          </a:p>
          <a:p>
            <a:endParaRPr lang="en-US" sz="2400" dirty="0" smtClean="0"/>
          </a:p>
          <a:p>
            <a:r>
              <a:rPr lang="en-US" sz="2400" dirty="0" smtClean="0"/>
              <a:t>Arrays	</a:t>
            </a:r>
          </a:p>
          <a:p>
            <a:endParaRPr lang="en-US" sz="2400" dirty="0" smtClean="0"/>
          </a:p>
          <a:p>
            <a:r>
              <a:rPr lang="en-US" sz="2400" dirty="0" smtClean="0"/>
              <a:t>Records		</a:t>
            </a:r>
          </a:p>
          <a:p>
            <a:endParaRPr lang="en-US" sz="2400" dirty="0" smtClean="0"/>
          </a:p>
          <a:p>
            <a:r>
              <a:rPr lang="en-US" sz="2400" dirty="0" smtClean="0"/>
              <a:t>Heaps		</a:t>
            </a:r>
          </a:p>
          <a:p>
            <a:endParaRPr lang="en-US" sz="2400" dirty="0" smtClean="0"/>
          </a:p>
          <a:p>
            <a:r>
              <a:rPr lang="en-US" sz="2400" dirty="0" smtClean="0"/>
              <a:t>Data-types	</a:t>
            </a:r>
          </a:p>
          <a:p>
            <a:pPr>
              <a:buNone/>
            </a:pPr>
            <a:endParaRPr lang="en-US" sz="2400" dirty="0" smtClean="0"/>
          </a:p>
          <a:p>
            <a:r>
              <a:rPr lang="en-US" sz="2400" dirty="0" smtClean="0"/>
              <a:t>Object inheritance</a:t>
            </a:r>
            <a:endParaRPr lang="en-US" sz="2400" dirty="0"/>
          </a:p>
        </p:txBody>
      </p:sp>
      <p:graphicFrame>
        <p:nvGraphicFramePr>
          <p:cNvPr id="4" name="Object 3"/>
          <p:cNvGraphicFramePr>
            <a:graphicFrameLocks noChangeAspect="1"/>
          </p:cNvGraphicFramePr>
          <p:nvPr/>
        </p:nvGraphicFramePr>
        <p:xfrm>
          <a:off x="3441700" y="2222500"/>
          <a:ext cx="914400" cy="184150"/>
        </p:xfrm>
        <a:graphic>
          <a:graphicData uri="http://schemas.openxmlformats.org/presentationml/2006/ole">
            <p:oleObj spid="_x0000_s694274" name="Equation" r:id="rId3" imgW="914400" imgH="183960" progId="Equation.DSMT4">
              <p:embed/>
            </p:oleObj>
          </a:graphicData>
        </a:graphic>
      </p:graphicFrame>
      <p:graphicFrame>
        <p:nvGraphicFramePr>
          <p:cNvPr id="5" name="Object 4"/>
          <p:cNvGraphicFramePr>
            <a:graphicFrameLocks noChangeAspect="1"/>
          </p:cNvGraphicFramePr>
          <p:nvPr/>
        </p:nvGraphicFramePr>
        <p:xfrm>
          <a:off x="3652332" y="1398605"/>
          <a:ext cx="5292725" cy="5105400"/>
        </p:xfrm>
        <a:graphic>
          <a:graphicData uri="http://schemas.openxmlformats.org/presentationml/2006/ole">
            <p:oleObj spid="_x0000_s694275" name="Equation" r:id="rId4" imgW="2311200" imgH="29336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dirty="0" smtClean="0"/>
              <a:t>Domains from other areas</a:t>
            </a:r>
            <a:endParaRPr lang="en-US" dirty="0"/>
          </a:p>
        </p:txBody>
      </p:sp>
      <p:pic>
        <p:nvPicPr>
          <p:cNvPr id="696323" name="Picture 3"/>
          <p:cNvPicPr>
            <a:picLocks noChangeAspect="1" noChangeArrowheads="1"/>
          </p:cNvPicPr>
          <p:nvPr/>
        </p:nvPicPr>
        <p:blipFill>
          <a:blip r:embed="rId2" cstate="print"/>
          <a:srcRect l="10625" t="30000" r="8125" b="18000"/>
          <a:stretch>
            <a:fillRect/>
          </a:stretch>
        </p:blipFill>
        <p:spPr bwMode="auto">
          <a:xfrm>
            <a:off x="228600" y="2286000"/>
            <a:ext cx="8763000" cy="3505200"/>
          </a:xfrm>
          <a:prstGeom prst="rect">
            <a:avLst/>
          </a:prstGeom>
          <a:noFill/>
          <a:ln w="9525">
            <a:noFill/>
            <a:miter lim="800000"/>
            <a:headEnd/>
            <a:tailEnd/>
          </a:ln>
        </p:spPr>
      </p:pic>
      <p:sp>
        <p:nvSpPr>
          <p:cNvPr id="6" name="TextBox 5"/>
          <p:cNvSpPr txBox="1"/>
          <p:nvPr/>
        </p:nvSpPr>
        <p:spPr>
          <a:xfrm>
            <a:off x="457200" y="1524000"/>
            <a:ext cx="7014292" cy="461665"/>
          </a:xfrm>
          <a:prstGeom prst="rect">
            <a:avLst/>
          </a:prstGeom>
          <a:noFill/>
        </p:spPr>
        <p:txBody>
          <a:bodyPr wrap="none" rtlCol="0">
            <a:spAutoFit/>
          </a:bodyPr>
          <a:lstStyle/>
          <a:p>
            <a:r>
              <a:rPr lang="en-US" sz="2400" b="1" dirty="0" smtClean="0">
                <a:solidFill>
                  <a:schemeClr val="bg1"/>
                </a:solidFill>
              </a:rPr>
              <a:t>Job-shop scheduling and </a:t>
            </a:r>
            <a:r>
              <a:rPr lang="en-US" sz="2400" b="1" i="1" dirty="0" smtClean="0">
                <a:solidFill>
                  <a:schemeClr val="bg1"/>
                </a:solidFill>
              </a:rPr>
              <a:t>difference arithmetic</a:t>
            </a:r>
            <a:endParaRPr lang="en-US" sz="2400" b="1" dirty="0" smtClean="0">
              <a:solidFill>
                <a:schemeClr val="bg1"/>
              </a:solidFill>
            </a:endParaRPr>
          </a:p>
        </p:txBody>
      </p:sp>
      <p:sp>
        <p:nvSpPr>
          <p:cNvPr id="7" name="TextBox 6"/>
          <p:cNvSpPr txBox="1"/>
          <p:nvPr/>
        </p:nvSpPr>
        <p:spPr>
          <a:xfrm>
            <a:off x="4419600" y="6096000"/>
            <a:ext cx="4243982"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Two variables per inequality</a:t>
            </a:r>
            <a:r>
              <a:rPr lang="en-US" dirty="0" smtClean="0">
                <a:solidFill>
                  <a:schemeClr val="bg1"/>
                </a:solidFill>
              </a:rPr>
              <a:t>: </a:t>
            </a:r>
            <a:r>
              <a:rPr lang="en-US" dirty="0" smtClean="0">
                <a:solidFill>
                  <a:srgbClr val="FF0000"/>
                </a:solidFill>
              </a:rPr>
              <a:t>x – y ≤ k</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dirty="0" smtClean="0"/>
              <a:t>Domains from other areas</a:t>
            </a:r>
            <a:endParaRPr lang="en-US" dirty="0"/>
          </a:p>
        </p:txBody>
      </p:sp>
      <p:pic>
        <p:nvPicPr>
          <p:cNvPr id="697346" name="Picture 2"/>
          <p:cNvPicPr>
            <a:picLocks noChangeAspect="1" noChangeArrowheads="1"/>
          </p:cNvPicPr>
          <p:nvPr/>
        </p:nvPicPr>
        <p:blipFill>
          <a:blip r:embed="rId2" cstate="print"/>
          <a:srcRect l="21250" t="29000" r="22500" b="23000"/>
          <a:stretch>
            <a:fillRect/>
          </a:stretch>
        </p:blipFill>
        <p:spPr bwMode="auto">
          <a:xfrm>
            <a:off x="1066800" y="2057400"/>
            <a:ext cx="6858000" cy="3657600"/>
          </a:xfrm>
          <a:prstGeom prst="rect">
            <a:avLst/>
          </a:prstGeom>
          <a:noFill/>
          <a:ln w="9525">
            <a:noFill/>
            <a:miter lim="800000"/>
            <a:headEnd/>
            <a:tailEnd/>
          </a:ln>
        </p:spPr>
      </p:pic>
      <p:sp>
        <p:nvSpPr>
          <p:cNvPr id="7" name="TextBox 6"/>
          <p:cNvSpPr txBox="1"/>
          <p:nvPr/>
        </p:nvSpPr>
        <p:spPr>
          <a:xfrm>
            <a:off x="609600" y="1524000"/>
            <a:ext cx="7014292" cy="461665"/>
          </a:xfrm>
          <a:prstGeom prst="rect">
            <a:avLst/>
          </a:prstGeom>
          <a:noFill/>
        </p:spPr>
        <p:txBody>
          <a:bodyPr wrap="none" rtlCol="0">
            <a:spAutoFit/>
          </a:bodyPr>
          <a:lstStyle/>
          <a:p>
            <a:r>
              <a:rPr lang="en-US" sz="2400" b="1" dirty="0" smtClean="0">
                <a:solidFill>
                  <a:schemeClr val="bg1"/>
                </a:solidFill>
              </a:rPr>
              <a:t>Job-shop scheduling and </a:t>
            </a:r>
            <a:r>
              <a:rPr lang="en-US" sz="2400" b="1" i="1" dirty="0" smtClean="0">
                <a:solidFill>
                  <a:schemeClr val="bg1"/>
                </a:solidFill>
              </a:rPr>
              <a:t>difference arithmetic</a:t>
            </a:r>
            <a:endParaRPr lang="en-US" sz="2400" b="1" dirty="0" smtClean="0">
              <a:solidFill>
                <a:schemeClr val="bg1"/>
              </a:solidFill>
            </a:endParaRPr>
          </a:p>
        </p:txBody>
      </p:sp>
      <p:sp>
        <p:nvSpPr>
          <p:cNvPr id="8" name="TextBox 7"/>
          <p:cNvSpPr txBox="1"/>
          <p:nvPr/>
        </p:nvSpPr>
        <p:spPr>
          <a:xfrm>
            <a:off x="4572000" y="5943600"/>
            <a:ext cx="3903633" cy="646331"/>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Difference arithmetic reduces to a</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basic path search problem</a:t>
            </a:r>
            <a:endParaRPr lang="en-US" dirty="0" smtClean="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36602"/>
            <a:ext cx="8382000" cy="553998"/>
          </a:xfrm>
        </p:spPr>
        <p:txBody>
          <a:bodyPr/>
          <a:lstStyle/>
          <a:p>
            <a:r>
              <a:rPr lang="en-US" sz="4000" dirty="0" smtClean="0"/>
              <a:t>Research around Z3</a:t>
            </a:r>
            <a:endParaRPr lang="en-US" sz="4000" dirty="0"/>
          </a:p>
        </p:txBody>
      </p:sp>
      <p:sp>
        <p:nvSpPr>
          <p:cNvPr id="11" name="TextBox 10"/>
          <p:cNvSpPr txBox="1"/>
          <p:nvPr/>
        </p:nvSpPr>
        <p:spPr>
          <a:xfrm>
            <a:off x="0" y="5534561"/>
            <a:ext cx="300082" cy="1077218"/>
          </a:xfrm>
          <a:prstGeom prst="rect">
            <a:avLst/>
          </a:prstGeom>
          <a:noFill/>
        </p:spPr>
        <p:txBody>
          <a:bodyPr wrap="none" rtlCol="0">
            <a:spAutoFit/>
          </a:bodyPr>
          <a:lstStyle/>
          <a:p>
            <a:pPr lvl="0"/>
            <a:r>
              <a:rPr lang="en-US" sz="1600" dirty="0" smtClean="0">
                <a:solidFill>
                  <a:schemeClr val="bg1"/>
                </a:solidFill>
              </a:rPr>
              <a:t>. </a:t>
            </a:r>
          </a:p>
          <a:p>
            <a:r>
              <a:rPr lang="en-US" sz="1600" dirty="0" smtClean="0">
                <a:solidFill>
                  <a:schemeClr val="bg1"/>
                </a:solidFill>
              </a:rPr>
              <a:t>.</a:t>
            </a:r>
          </a:p>
          <a:p>
            <a:pPr lvl="0"/>
            <a:r>
              <a:rPr lang="en-US" sz="1600" dirty="0" smtClean="0">
                <a:solidFill>
                  <a:schemeClr val="bg1"/>
                </a:solidFill>
              </a:rPr>
              <a:t> </a:t>
            </a:r>
          </a:p>
          <a:p>
            <a:r>
              <a:rPr lang="en-US" sz="1600" dirty="0" smtClean="0">
                <a:solidFill>
                  <a:schemeClr val="bg1"/>
                </a:solidFill>
              </a:rPr>
              <a:t>. </a:t>
            </a:r>
          </a:p>
        </p:txBody>
      </p:sp>
      <p:sp>
        <p:nvSpPr>
          <p:cNvPr id="13" name="TextBox 12"/>
          <p:cNvSpPr txBox="1"/>
          <p:nvPr/>
        </p:nvSpPr>
        <p:spPr>
          <a:xfrm>
            <a:off x="2514600" y="6400800"/>
            <a:ext cx="3663375" cy="400110"/>
          </a:xfrm>
          <a:prstGeom prst="rect">
            <a:avLst/>
          </a:prstGeom>
          <a:noFill/>
        </p:spPr>
        <p:txBody>
          <a:bodyPr wrap="none" rtlCol="0">
            <a:spAutoFit/>
          </a:bodyPr>
          <a:lstStyle/>
          <a:p>
            <a:r>
              <a:rPr lang="en-US" sz="2000" b="1" dirty="0" smtClean="0">
                <a:solidFill>
                  <a:srgbClr val="C00000"/>
                </a:solidFill>
              </a:rPr>
              <a:t>Sorry, I can’t cover it all here</a:t>
            </a:r>
          </a:p>
        </p:txBody>
      </p:sp>
      <p:sp>
        <p:nvSpPr>
          <p:cNvPr id="5" name="Rectangle 4"/>
          <p:cNvSpPr/>
          <p:nvPr/>
        </p:nvSpPr>
        <p:spPr bwMode="auto">
          <a:xfrm>
            <a:off x="0" y="1066800"/>
            <a:ext cx="9144000" cy="1447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Decision Procedures</a:t>
            </a:r>
          </a:p>
          <a:p>
            <a:r>
              <a:rPr lang="en-US" sz="1600" dirty="0" smtClean="0">
                <a:solidFill>
                  <a:schemeClr val="tx1"/>
                </a:solidFill>
              </a:rPr>
              <a:t>Modular Difference Logic is Hard 		           	TR 08 B, Blass Gurevich, </a:t>
            </a:r>
            <a:r>
              <a:rPr lang="en-US" sz="1600" dirty="0" err="1" smtClean="0">
                <a:solidFill>
                  <a:schemeClr val="tx1"/>
                </a:solidFill>
              </a:rPr>
              <a:t>Muthuvathi</a:t>
            </a:r>
            <a:r>
              <a:rPr lang="en-US" sz="1600" dirty="0" smtClean="0">
                <a:solidFill>
                  <a:schemeClr val="tx1"/>
                </a:solidFill>
              </a:rPr>
              <a:t>.</a:t>
            </a:r>
          </a:p>
          <a:p>
            <a:r>
              <a:rPr lang="en-US" sz="1600" dirty="0" smtClean="0">
                <a:solidFill>
                  <a:schemeClr val="tx1"/>
                </a:solidFill>
              </a:rPr>
              <a:t>Linear Functional Fixed-points. 			CAV 09  B. &amp; Hendrix. </a:t>
            </a:r>
          </a:p>
          <a:p>
            <a:r>
              <a:rPr lang="en-US" sz="1600" dirty="0" smtClean="0">
                <a:solidFill>
                  <a:schemeClr val="tx1"/>
                </a:solidFill>
              </a:rPr>
              <a:t>A Priori Reductions to Zero for Strategy-Independent </a:t>
            </a:r>
            <a:r>
              <a:rPr lang="en-US" sz="1600" dirty="0" err="1" smtClean="0">
                <a:solidFill>
                  <a:schemeClr val="tx1"/>
                </a:solidFill>
              </a:rPr>
              <a:t>Gröbner</a:t>
            </a:r>
            <a:r>
              <a:rPr lang="en-US" sz="1600" dirty="0" smtClean="0">
                <a:solidFill>
                  <a:schemeClr val="tx1"/>
                </a:solidFill>
              </a:rPr>
              <a:t> Bases SYNASC 09 M&amp; </a:t>
            </a:r>
            <a:r>
              <a:rPr lang="en-US" sz="1600" dirty="0" err="1" smtClean="0">
                <a:solidFill>
                  <a:schemeClr val="tx1"/>
                </a:solidFill>
              </a:rPr>
              <a:t>Passmore</a:t>
            </a:r>
            <a:r>
              <a:rPr lang="en-US" sz="1600" dirty="0" smtClean="0">
                <a:solidFill>
                  <a:schemeClr val="tx1"/>
                </a:solidFill>
              </a:rPr>
              <a:t>. </a:t>
            </a:r>
          </a:p>
          <a:p>
            <a:r>
              <a:rPr lang="en-US" sz="1600" dirty="0" smtClean="0">
                <a:solidFill>
                  <a:schemeClr val="tx1"/>
                </a:solidFill>
              </a:rPr>
              <a:t>Efficient, Generalized Array Decision Procedures 	           	FMCAD 09  M &amp; B</a:t>
            </a:r>
            <a:endParaRPr lang="en-US" sz="28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Rectangle 5"/>
          <p:cNvSpPr/>
          <p:nvPr/>
        </p:nvSpPr>
        <p:spPr bwMode="auto">
          <a:xfrm>
            <a:off x="0" y="2514600"/>
            <a:ext cx="9144000" cy="1600200"/>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Combining Decision Procedures</a:t>
            </a:r>
          </a:p>
          <a:p>
            <a:pPr lvl="0"/>
            <a:r>
              <a:rPr lang="en-US" sz="1600" dirty="0" smtClean="0">
                <a:solidFill>
                  <a:schemeClr val="tx1"/>
                </a:solidFill>
              </a:rPr>
              <a:t>Model-based Theory Combination 		           	SMT 07   M &amp; B. . </a:t>
            </a:r>
          </a:p>
          <a:p>
            <a:r>
              <a:rPr lang="en-US" sz="1600" dirty="0" smtClean="0">
                <a:solidFill>
                  <a:schemeClr val="tx1"/>
                </a:solidFill>
              </a:rPr>
              <a:t>Accelerating Lemma learning using DPLL(U)		LPAR 08  B, </a:t>
            </a:r>
            <a:r>
              <a:rPr lang="en-US" sz="1600" dirty="0" err="1" smtClean="0">
                <a:solidFill>
                  <a:schemeClr val="tx1"/>
                </a:solidFill>
              </a:rPr>
              <a:t>Dutetre</a:t>
            </a:r>
            <a:r>
              <a:rPr lang="en-US" sz="1600" dirty="0" smtClean="0">
                <a:solidFill>
                  <a:schemeClr val="tx1"/>
                </a:solidFill>
              </a:rPr>
              <a:t> &amp; M</a:t>
            </a:r>
          </a:p>
          <a:p>
            <a:r>
              <a:rPr lang="en-US" sz="1600" dirty="0" smtClean="0">
                <a:solidFill>
                  <a:schemeClr val="tx1"/>
                </a:solidFill>
              </a:rPr>
              <a:t>Proofs, Refutations and Z3				IWIL 08 M &amp; B</a:t>
            </a:r>
          </a:p>
          <a:p>
            <a:r>
              <a:rPr lang="en-US" sz="1600" dirty="0" smtClean="0">
                <a:solidFill>
                  <a:schemeClr val="tx1"/>
                </a:solidFill>
              </a:rPr>
              <a:t>On Locally Minimal </a:t>
            </a:r>
            <a:r>
              <a:rPr lang="en-US" sz="1600" dirty="0" err="1" smtClean="0">
                <a:solidFill>
                  <a:schemeClr val="tx1"/>
                </a:solidFill>
              </a:rPr>
              <a:t>Nullstellensatz</a:t>
            </a:r>
            <a:r>
              <a:rPr lang="en-US" sz="1600" dirty="0" smtClean="0">
                <a:solidFill>
                  <a:schemeClr val="tx1"/>
                </a:solidFill>
              </a:rPr>
              <a:t> Proofs.		SMT 09  M &amp; </a:t>
            </a:r>
            <a:r>
              <a:rPr lang="en-US" sz="1600" dirty="0" err="1" smtClean="0">
                <a:solidFill>
                  <a:schemeClr val="tx1"/>
                </a:solidFill>
              </a:rPr>
              <a:t>Passmore</a:t>
            </a:r>
            <a:r>
              <a:rPr lang="en-US" sz="1600" dirty="0" smtClean="0">
                <a:solidFill>
                  <a:schemeClr val="tx1"/>
                </a:solidFill>
              </a:rPr>
              <a:t>. </a:t>
            </a:r>
          </a:p>
          <a:p>
            <a:pPr lvl="0"/>
            <a:r>
              <a:rPr lang="en-US" sz="1600" dirty="0" smtClean="0">
                <a:solidFill>
                  <a:schemeClr val="tx1"/>
                </a:solidFill>
              </a:rPr>
              <a:t>A Concurrent Portfolio Approach to SMT Solving		CAV 09   </a:t>
            </a:r>
            <a:r>
              <a:rPr lang="en-US" sz="1600" dirty="0" err="1" smtClean="0">
                <a:solidFill>
                  <a:schemeClr val="tx1"/>
                </a:solidFill>
              </a:rPr>
              <a:t>Wintersteiger</a:t>
            </a:r>
            <a:r>
              <a:rPr lang="en-US" sz="1600" dirty="0" smtClean="0">
                <a:solidFill>
                  <a:schemeClr val="tx1"/>
                </a:solidFill>
              </a:rPr>
              <a:t>, </a:t>
            </a:r>
            <a:r>
              <a:rPr lang="en-US" sz="1600" dirty="0" err="1" smtClean="0">
                <a:solidFill>
                  <a:schemeClr val="tx1"/>
                </a:solidFill>
              </a:rPr>
              <a:t>Hamadi</a:t>
            </a:r>
            <a:r>
              <a:rPr lang="en-US" sz="1600" dirty="0" smtClean="0">
                <a:solidFill>
                  <a:schemeClr val="tx1"/>
                </a:solidFill>
              </a:rPr>
              <a:t> &amp; M</a:t>
            </a:r>
          </a:p>
        </p:txBody>
      </p:sp>
      <p:sp>
        <p:nvSpPr>
          <p:cNvPr id="7" name="Rectangle 6"/>
          <p:cNvSpPr/>
          <p:nvPr/>
        </p:nvSpPr>
        <p:spPr bwMode="auto">
          <a:xfrm>
            <a:off x="0" y="4114800"/>
            <a:ext cx="9144000" cy="2209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Quantifiers, quantifiers, quantifiers</a:t>
            </a:r>
          </a:p>
          <a:p>
            <a:pPr lvl="0"/>
            <a:r>
              <a:rPr lang="en-US" sz="1600" dirty="0" smtClean="0">
                <a:solidFill>
                  <a:schemeClr val="tx1"/>
                </a:solidFill>
              </a:rPr>
              <a:t>Efficient E-matching for SMT Solvers. . 		 	CADE 07 M &amp; B. </a:t>
            </a:r>
          </a:p>
          <a:p>
            <a:pPr lvl="0"/>
            <a:r>
              <a:rPr lang="en-US" sz="1600" dirty="0" smtClean="0">
                <a:solidFill>
                  <a:schemeClr val="tx1"/>
                </a:solidFill>
              </a:rPr>
              <a:t>Relevancy Propagation. 		 		TR 07      M &amp; B. </a:t>
            </a:r>
          </a:p>
          <a:p>
            <a:r>
              <a:rPr lang="en-US" sz="1600" dirty="0" smtClean="0">
                <a:solidFill>
                  <a:schemeClr val="tx1"/>
                </a:solidFill>
              </a:rPr>
              <a:t>Deciding Effectively Propositional Logic using DPLL and substitution sets  IJCAR 08 M &amp; B.</a:t>
            </a:r>
          </a:p>
          <a:p>
            <a:pPr lvl="0"/>
            <a:r>
              <a:rPr lang="en-US" sz="1600" dirty="0" smtClean="0">
                <a:solidFill>
                  <a:schemeClr val="tx1"/>
                </a:solidFill>
              </a:rPr>
              <a:t>Engineering DPLL(T) + saturation. 			IJCAR 08 M &amp; B. </a:t>
            </a:r>
          </a:p>
          <a:p>
            <a:r>
              <a:rPr lang="en-US" sz="1600" dirty="0" smtClean="0">
                <a:solidFill>
                  <a:schemeClr val="tx1"/>
                </a:solidFill>
              </a:rPr>
              <a:t>Complete instantiation for quantified SMT formulas		CAV 09   </a:t>
            </a:r>
            <a:r>
              <a:rPr lang="en-US" sz="1600" dirty="0" err="1" smtClean="0">
                <a:solidFill>
                  <a:schemeClr val="tx1"/>
                </a:solidFill>
              </a:rPr>
              <a:t>Ge</a:t>
            </a:r>
            <a:r>
              <a:rPr lang="en-US" sz="1600" dirty="0" smtClean="0">
                <a:solidFill>
                  <a:schemeClr val="tx1"/>
                </a:solidFill>
              </a:rPr>
              <a:t> &amp; M. </a:t>
            </a:r>
          </a:p>
          <a:p>
            <a:r>
              <a:rPr lang="en-US" sz="1600" dirty="0" smtClean="0">
                <a:solidFill>
                  <a:schemeClr val="tx1"/>
                </a:solidFill>
              </a:rPr>
              <a:t>On deciding </a:t>
            </a:r>
            <a:r>
              <a:rPr lang="en-US" sz="1600" dirty="0" err="1" smtClean="0">
                <a:solidFill>
                  <a:schemeClr val="tx1"/>
                </a:solidFill>
              </a:rPr>
              <a:t>satisfiability</a:t>
            </a:r>
            <a:r>
              <a:rPr lang="en-US" sz="1600" dirty="0" smtClean="0">
                <a:solidFill>
                  <a:schemeClr val="tx1"/>
                </a:solidFill>
              </a:rPr>
              <a:t> by DPLL(</a:t>
            </a:r>
            <a:r>
              <a:rPr lang="en-US" sz="1600" dirty="0" smtClean="0">
                <a:solidFill>
                  <a:schemeClr val="tx1"/>
                </a:solidFill>
                <a:sym typeface="Symbol"/>
              </a:rPr>
              <a:t></a:t>
            </a:r>
            <a:r>
              <a:rPr lang="en-US" sz="1600" dirty="0" smtClean="0">
                <a:solidFill>
                  <a:schemeClr val="tx1"/>
                </a:solidFill>
              </a:rPr>
              <a:t>+ T) and unsound theorem proving. </a:t>
            </a:r>
          </a:p>
          <a:p>
            <a:r>
              <a:rPr lang="en-US" sz="1600" dirty="0" smtClean="0">
                <a:solidFill>
                  <a:schemeClr val="tx1"/>
                </a:solidFill>
              </a:rPr>
              <a:t>						CADE 09  </a:t>
            </a:r>
            <a:r>
              <a:rPr lang="en-US" sz="1600" dirty="0" err="1" smtClean="0">
                <a:solidFill>
                  <a:schemeClr val="tx1"/>
                </a:solidFill>
              </a:rPr>
              <a:t>Bonachina</a:t>
            </a:r>
            <a:r>
              <a:rPr lang="en-US" sz="1600" dirty="0" smtClean="0">
                <a:solidFill>
                  <a:schemeClr val="tx1"/>
                </a:solidFill>
              </a:rPr>
              <a:t>, M &amp; Lynch. </a:t>
            </a:r>
            <a:r>
              <a:rPr lang="en-US" sz="1600" dirty="0" smtClean="0">
                <a:solidFill>
                  <a:schemeClr val="bg1"/>
                </a:solidFill>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inkTgt spid="_x0000_s7444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inkTgt spid="_x0000_s744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Seminar</a:t>
            </a:r>
            <a:endParaRPr lang="en-US" dirty="0"/>
          </a:p>
        </p:txBody>
      </p:sp>
      <p:sp>
        <p:nvSpPr>
          <p:cNvPr id="3" name="Content Placeholder 2"/>
          <p:cNvSpPr>
            <a:spLocks noGrp="1"/>
          </p:cNvSpPr>
          <p:nvPr>
            <p:ph idx="1"/>
          </p:nvPr>
        </p:nvSpPr>
        <p:spPr>
          <a:xfrm>
            <a:off x="341243" y="1626983"/>
            <a:ext cx="8382000" cy="5687711"/>
          </a:xfrm>
        </p:spPr>
        <p:txBody>
          <a:bodyPr/>
          <a:lstStyle/>
          <a:p>
            <a:r>
              <a:rPr lang="en-US" dirty="0" smtClean="0"/>
              <a:t>Applications: </a:t>
            </a:r>
          </a:p>
          <a:p>
            <a:pPr lvl="1"/>
            <a:r>
              <a:rPr lang="en-US" dirty="0" smtClean="0"/>
              <a:t>Dynamic Symbolic Execution </a:t>
            </a:r>
          </a:p>
          <a:p>
            <a:pPr lvl="1"/>
            <a:r>
              <a:rPr lang="en-US" dirty="0" smtClean="0"/>
              <a:t>Bit-precise Scalable Static Analysis</a:t>
            </a:r>
          </a:p>
          <a:p>
            <a:pPr lvl="1"/>
            <a:r>
              <a:rPr lang="en-US" dirty="0" smtClean="0"/>
              <a:t>and several others at Microsoft</a:t>
            </a:r>
          </a:p>
          <a:p>
            <a:pPr>
              <a:buNone/>
            </a:pPr>
            <a:endParaRPr lang="en-US" dirty="0" smtClean="0"/>
          </a:p>
          <a:p>
            <a:r>
              <a:rPr lang="en-US" dirty="0" err="1" smtClean="0"/>
              <a:t>Satisfiability</a:t>
            </a:r>
            <a:r>
              <a:rPr lang="en-US" dirty="0" smtClean="0"/>
              <a:t> Modulo Theories: SMT</a:t>
            </a:r>
          </a:p>
          <a:p>
            <a:pPr lvl="1"/>
            <a:r>
              <a:rPr lang="en-US" dirty="0" smtClean="0"/>
              <a:t>Model-based Theory Combination</a:t>
            </a:r>
          </a:p>
          <a:p>
            <a:pPr lvl="1"/>
            <a:endParaRPr lang="en-US" dirty="0" smtClean="0"/>
          </a:p>
          <a:p>
            <a:r>
              <a:rPr lang="en-US" dirty="0" smtClean="0"/>
              <a:t>Shameless, blatant propaganda for the SMT solver Z3</a:t>
            </a:r>
          </a:p>
          <a:p>
            <a:endParaRPr lang="en-US" dirty="0" smtClean="0"/>
          </a:p>
        </p:txBody>
      </p:sp>
      <p:pic>
        <p:nvPicPr>
          <p:cNvPr id="4" name="Picture 3" descr="z3.png"/>
          <p:cNvPicPr>
            <a:picLocks noChangeAspect="1"/>
          </p:cNvPicPr>
          <p:nvPr/>
        </p:nvPicPr>
        <p:blipFill>
          <a:blip r:embed="rId2" cstate="print"/>
          <a:stretch>
            <a:fillRect/>
          </a:stretch>
        </p:blipFill>
        <p:spPr>
          <a:xfrm>
            <a:off x="2900928" y="6232297"/>
            <a:ext cx="1082092" cy="625703"/>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33400" y="1295400"/>
            <a:ext cx="7652808" cy="4154984"/>
          </a:xfrm>
        </p:spPr>
        <p:txBody>
          <a:bodyPr/>
          <a:lstStyle/>
          <a:p>
            <a:r>
              <a:rPr lang="en-US" dirty="0" smtClean="0"/>
              <a:t>Theory Combinations</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4800" dirty="0" smtClean="0"/>
              <a:t>A Combination History</a:t>
            </a:r>
            <a:endParaRPr lang="en-US" sz="4800" dirty="0"/>
          </a:p>
        </p:txBody>
      </p:sp>
      <p:sp>
        <p:nvSpPr>
          <p:cNvPr id="4" name="Right Arrow 3"/>
          <p:cNvSpPr/>
          <p:nvPr/>
        </p:nvSpPr>
        <p:spPr bwMode="auto">
          <a:xfrm rot="5400000">
            <a:off x="3362741" y="3210341"/>
            <a:ext cx="2494718" cy="5334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TextBox 8"/>
          <p:cNvSpPr txBox="1"/>
          <p:nvPr/>
        </p:nvSpPr>
        <p:spPr>
          <a:xfrm>
            <a:off x="291535" y="1981200"/>
            <a:ext cx="4211409" cy="2585323"/>
          </a:xfrm>
          <a:prstGeom prst="rect">
            <a:avLst/>
          </a:prstGeom>
          <a:noFill/>
        </p:spPr>
        <p:txBody>
          <a:bodyPr wrap="none" rtlCol="0">
            <a:spAutoFit/>
          </a:bodyPr>
          <a:lstStyle/>
          <a:p>
            <a:r>
              <a:rPr lang="en-US" dirty="0" smtClean="0">
                <a:solidFill>
                  <a:schemeClr val="bg1"/>
                </a:solidFill>
              </a:rPr>
              <a:t>1979 Nelson, </a:t>
            </a:r>
            <a:r>
              <a:rPr lang="en-US" dirty="0" err="1" smtClean="0">
                <a:solidFill>
                  <a:schemeClr val="bg1"/>
                </a:solidFill>
              </a:rPr>
              <a:t>Oppen</a:t>
            </a:r>
            <a:r>
              <a:rPr lang="en-US" dirty="0" smtClean="0">
                <a:solidFill>
                  <a:schemeClr val="bg1"/>
                </a:solidFill>
              </a:rPr>
              <a:t> - Framework</a:t>
            </a:r>
          </a:p>
          <a:p>
            <a:endParaRPr lang="en-US" dirty="0" smtClean="0">
              <a:solidFill>
                <a:schemeClr val="bg1"/>
              </a:solidFill>
            </a:endParaRPr>
          </a:p>
          <a:p>
            <a:r>
              <a:rPr lang="en-US" dirty="0" smtClean="0">
                <a:solidFill>
                  <a:schemeClr val="bg1"/>
                </a:solidFill>
              </a:rPr>
              <a:t>1996 </a:t>
            </a:r>
            <a:r>
              <a:rPr lang="en-US" dirty="0" err="1" smtClean="0">
                <a:solidFill>
                  <a:schemeClr val="bg1"/>
                </a:solidFill>
              </a:rPr>
              <a:t>Tinelli</a:t>
            </a:r>
            <a:r>
              <a:rPr lang="en-US" dirty="0" smtClean="0">
                <a:solidFill>
                  <a:schemeClr val="bg1"/>
                </a:solidFill>
              </a:rPr>
              <a:t> &amp; </a:t>
            </a:r>
            <a:r>
              <a:rPr lang="en-US" dirty="0" err="1" smtClean="0">
                <a:solidFill>
                  <a:schemeClr val="bg1"/>
                </a:solidFill>
              </a:rPr>
              <a:t>Harindi</a:t>
            </a:r>
            <a:r>
              <a:rPr lang="en-US" dirty="0" smtClean="0">
                <a:solidFill>
                  <a:schemeClr val="bg1"/>
                </a:solidFill>
              </a:rPr>
              <a:t>. N.O Fix</a:t>
            </a:r>
          </a:p>
          <a:p>
            <a:endParaRPr lang="en-US" dirty="0" smtClean="0">
              <a:solidFill>
                <a:schemeClr val="bg1"/>
              </a:solidFill>
            </a:endParaRPr>
          </a:p>
          <a:p>
            <a:r>
              <a:rPr lang="en-US" dirty="0" smtClean="0">
                <a:solidFill>
                  <a:schemeClr val="bg1"/>
                </a:solidFill>
              </a:rPr>
              <a:t>2000 Barrett et.al N.O + Rewriting</a:t>
            </a:r>
          </a:p>
          <a:p>
            <a:endParaRPr lang="en-US" dirty="0" smtClean="0">
              <a:solidFill>
                <a:schemeClr val="bg1"/>
              </a:solidFill>
            </a:endParaRPr>
          </a:p>
          <a:p>
            <a:r>
              <a:rPr lang="en-US" dirty="0" smtClean="0">
                <a:solidFill>
                  <a:schemeClr val="bg1"/>
                </a:solidFill>
              </a:rPr>
              <a:t>2002 </a:t>
            </a:r>
            <a:r>
              <a:rPr lang="en-US" dirty="0" err="1" smtClean="0">
                <a:solidFill>
                  <a:schemeClr val="bg1"/>
                </a:solidFill>
              </a:rPr>
              <a:t>Zarba</a:t>
            </a:r>
            <a:r>
              <a:rPr lang="en-US" dirty="0" smtClean="0">
                <a:solidFill>
                  <a:schemeClr val="bg1"/>
                </a:solidFill>
              </a:rPr>
              <a:t> &amp; Manna. “Nice” Theories</a:t>
            </a:r>
          </a:p>
          <a:p>
            <a:endParaRPr lang="en-US" dirty="0" smtClean="0">
              <a:solidFill>
                <a:schemeClr val="bg1"/>
              </a:solidFill>
            </a:endParaRPr>
          </a:p>
          <a:p>
            <a:r>
              <a:rPr lang="en-US" dirty="0" smtClean="0">
                <a:solidFill>
                  <a:schemeClr val="bg1"/>
                </a:solidFill>
              </a:rPr>
              <a:t>2004 </a:t>
            </a:r>
            <a:r>
              <a:rPr lang="en-US" dirty="0" err="1" smtClean="0">
                <a:solidFill>
                  <a:schemeClr val="bg1"/>
                </a:solidFill>
              </a:rPr>
              <a:t>Ghilardi</a:t>
            </a:r>
            <a:r>
              <a:rPr lang="en-US" dirty="0" smtClean="0">
                <a:solidFill>
                  <a:schemeClr val="bg1"/>
                </a:solidFill>
              </a:rPr>
              <a:t> et.al. N.O. Generalized</a:t>
            </a:r>
          </a:p>
        </p:txBody>
      </p:sp>
      <p:sp>
        <p:nvSpPr>
          <p:cNvPr id="12" name="TextBox 11"/>
          <p:cNvSpPr txBox="1"/>
          <p:nvPr/>
        </p:nvSpPr>
        <p:spPr>
          <a:xfrm>
            <a:off x="1143000" y="5943600"/>
            <a:ext cx="7010400" cy="400110"/>
          </a:xfrm>
          <a:prstGeom prst="rect">
            <a:avLst/>
          </a:prstGeom>
          <a:noFill/>
        </p:spPr>
        <p:txBody>
          <a:bodyPr wrap="square" rtlCol="0">
            <a:spAutoFit/>
          </a:bodyPr>
          <a:lstStyle/>
          <a:p>
            <a:r>
              <a:rPr lang="en-US" sz="2000" dirty="0" smtClean="0">
                <a:solidFill>
                  <a:schemeClr val="bg1"/>
                </a:solidFill>
                <a:effectLst>
                  <a:outerShdw blurRad="38100" dist="38100" dir="2700000" algn="tl">
                    <a:srgbClr val="000000">
                      <a:alpha val="43137"/>
                    </a:srgbClr>
                  </a:outerShdw>
                </a:effectLst>
              </a:rPr>
              <a:t>2007 de Moura &amp; B. Model-based Theory Combination</a:t>
            </a:r>
          </a:p>
        </p:txBody>
      </p:sp>
      <p:sp>
        <p:nvSpPr>
          <p:cNvPr id="14" name="TextBox 13"/>
          <p:cNvSpPr txBox="1"/>
          <p:nvPr/>
        </p:nvSpPr>
        <p:spPr>
          <a:xfrm>
            <a:off x="1219200" y="5345668"/>
            <a:ext cx="6477000" cy="369332"/>
          </a:xfrm>
          <a:prstGeom prst="rect">
            <a:avLst/>
          </a:prstGeom>
          <a:noFill/>
        </p:spPr>
        <p:txBody>
          <a:bodyPr wrap="square" rtlCol="0">
            <a:spAutoFit/>
          </a:bodyPr>
          <a:lstStyle/>
          <a:p>
            <a:r>
              <a:rPr lang="en-US" dirty="0" smtClean="0">
                <a:solidFill>
                  <a:schemeClr val="bg1"/>
                </a:solidFill>
              </a:rPr>
              <a:t>2006 </a:t>
            </a:r>
            <a:r>
              <a:rPr lang="en-US" dirty="0" err="1" smtClean="0">
                <a:solidFill>
                  <a:schemeClr val="bg1"/>
                </a:solidFill>
              </a:rPr>
              <a:t>Bruttomesso</a:t>
            </a:r>
            <a:r>
              <a:rPr lang="en-US" dirty="0" smtClean="0">
                <a:solidFill>
                  <a:schemeClr val="bg1"/>
                </a:solidFill>
              </a:rPr>
              <a:t> et.al. Delayed Theory Combination</a:t>
            </a:r>
          </a:p>
        </p:txBody>
      </p:sp>
      <p:sp>
        <p:nvSpPr>
          <p:cNvPr id="16" name="TextBox 15"/>
          <p:cNvSpPr txBox="1"/>
          <p:nvPr/>
        </p:nvSpPr>
        <p:spPr>
          <a:xfrm>
            <a:off x="4876800" y="1924883"/>
            <a:ext cx="4267200" cy="2585323"/>
          </a:xfrm>
          <a:prstGeom prst="rect">
            <a:avLst/>
          </a:prstGeom>
          <a:noFill/>
        </p:spPr>
        <p:txBody>
          <a:bodyPr wrap="square" rtlCol="0">
            <a:spAutoFit/>
          </a:bodyPr>
          <a:lstStyle/>
          <a:p>
            <a:r>
              <a:rPr lang="en-US" dirty="0" smtClean="0">
                <a:solidFill>
                  <a:schemeClr val="bg1"/>
                </a:solidFill>
              </a:rPr>
              <a:t>1984 </a:t>
            </a:r>
            <a:r>
              <a:rPr lang="en-US" dirty="0" err="1" smtClean="0">
                <a:solidFill>
                  <a:schemeClr val="bg1"/>
                </a:solidFill>
              </a:rPr>
              <a:t>Shostak</a:t>
            </a:r>
            <a:r>
              <a:rPr lang="en-US" dirty="0" smtClean="0">
                <a:solidFill>
                  <a:schemeClr val="bg1"/>
                </a:solidFill>
              </a:rPr>
              <a:t>. Theory solvers</a:t>
            </a:r>
          </a:p>
          <a:p>
            <a:endParaRPr lang="en-US" dirty="0" smtClean="0">
              <a:solidFill>
                <a:schemeClr val="bg1"/>
              </a:solidFill>
            </a:endParaRPr>
          </a:p>
          <a:p>
            <a:r>
              <a:rPr lang="en-US" dirty="0" smtClean="0">
                <a:solidFill>
                  <a:schemeClr val="bg1"/>
                </a:solidFill>
              </a:rPr>
              <a:t>1996 </a:t>
            </a:r>
            <a:r>
              <a:rPr lang="en-US" dirty="0" err="1" smtClean="0">
                <a:solidFill>
                  <a:schemeClr val="bg1"/>
                </a:solidFill>
              </a:rPr>
              <a:t>Cyrluk</a:t>
            </a:r>
            <a:r>
              <a:rPr lang="en-US" dirty="0" smtClean="0">
                <a:solidFill>
                  <a:schemeClr val="bg1"/>
                </a:solidFill>
              </a:rPr>
              <a:t> et.al </a:t>
            </a:r>
            <a:r>
              <a:rPr lang="en-US" dirty="0" err="1" smtClean="0">
                <a:solidFill>
                  <a:schemeClr val="bg1"/>
                </a:solidFill>
              </a:rPr>
              <a:t>Shostak</a:t>
            </a:r>
            <a:r>
              <a:rPr lang="en-US" dirty="0" smtClean="0">
                <a:solidFill>
                  <a:schemeClr val="bg1"/>
                </a:solidFill>
              </a:rPr>
              <a:t> Fix #1</a:t>
            </a:r>
          </a:p>
          <a:p>
            <a:endParaRPr lang="en-US" dirty="0" smtClean="0">
              <a:solidFill>
                <a:schemeClr val="bg1"/>
              </a:solidFill>
            </a:endParaRPr>
          </a:p>
          <a:p>
            <a:r>
              <a:rPr lang="en-US" dirty="0" smtClean="0">
                <a:solidFill>
                  <a:schemeClr val="bg1"/>
                </a:solidFill>
              </a:rPr>
              <a:t>1998 B. </a:t>
            </a:r>
            <a:r>
              <a:rPr lang="en-US" dirty="0" err="1" smtClean="0">
                <a:solidFill>
                  <a:schemeClr val="bg1"/>
                </a:solidFill>
              </a:rPr>
              <a:t>Shostak</a:t>
            </a:r>
            <a:r>
              <a:rPr lang="en-US" dirty="0" smtClean="0">
                <a:solidFill>
                  <a:schemeClr val="bg1"/>
                </a:solidFill>
              </a:rPr>
              <a:t> with Constraints </a:t>
            </a:r>
          </a:p>
          <a:p>
            <a:endParaRPr lang="en-US" dirty="0" smtClean="0">
              <a:solidFill>
                <a:schemeClr val="bg1"/>
              </a:solidFill>
            </a:endParaRPr>
          </a:p>
          <a:p>
            <a:r>
              <a:rPr lang="en-US" dirty="0" smtClean="0">
                <a:solidFill>
                  <a:schemeClr val="bg1"/>
                </a:solidFill>
              </a:rPr>
              <a:t>2001 </a:t>
            </a:r>
            <a:r>
              <a:rPr lang="en-US" dirty="0" err="1" smtClean="0">
                <a:solidFill>
                  <a:schemeClr val="bg1"/>
                </a:solidFill>
              </a:rPr>
              <a:t>Rueß</a:t>
            </a:r>
            <a:r>
              <a:rPr lang="en-US" dirty="0" smtClean="0">
                <a:solidFill>
                  <a:schemeClr val="bg1"/>
                </a:solidFill>
              </a:rPr>
              <a:t> &amp; Shankar </a:t>
            </a:r>
            <a:r>
              <a:rPr lang="en-US" dirty="0" err="1" smtClean="0">
                <a:solidFill>
                  <a:schemeClr val="bg1"/>
                </a:solidFill>
              </a:rPr>
              <a:t>Shostak</a:t>
            </a:r>
            <a:r>
              <a:rPr lang="en-US" dirty="0" smtClean="0">
                <a:solidFill>
                  <a:schemeClr val="bg1"/>
                </a:solidFill>
              </a:rPr>
              <a:t> Fix #2</a:t>
            </a:r>
          </a:p>
          <a:p>
            <a:endParaRPr lang="en-US" dirty="0" smtClean="0">
              <a:solidFill>
                <a:schemeClr val="bg1"/>
              </a:solidFill>
            </a:endParaRPr>
          </a:p>
          <a:p>
            <a:r>
              <a:rPr lang="en-US" dirty="0" smtClean="0">
                <a:solidFill>
                  <a:schemeClr val="bg1"/>
                </a:solidFill>
              </a:rPr>
              <a:t>2004 </a:t>
            </a:r>
            <a:r>
              <a:rPr lang="en-US" dirty="0" err="1" smtClean="0">
                <a:solidFill>
                  <a:schemeClr val="bg1"/>
                </a:solidFill>
              </a:rPr>
              <a:t>Ranise</a:t>
            </a:r>
            <a:r>
              <a:rPr lang="en-US" dirty="0" smtClean="0">
                <a:solidFill>
                  <a:schemeClr val="bg1"/>
                </a:solidFill>
              </a:rPr>
              <a:t> et.al. N.O + Superposition</a:t>
            </a:r>
          </a:p>
        </p:txBody>
      </p:sp>
      <p:sp>
        <p:nvSpPr>
          <p:cNvPr id="22" name="TextBox 21"/>
          <p:cNvSpPr txBox="1"/>
          <p:nvPr/>
        </p:nvSpPr>
        <p:spPr>
          <a:xfrm>
            <a:off x="334081" y="1447800"/>
            <a:ext cx="2028119" cy="461665"/>
          </a:xfrm>
          <a:prstGeom prst="rect">
            <a:avLst/>
          </a:prstGeom>
          <a:noFill/>
        </p:spPr>
        <p:txBody>
          <a:bodyPr wrap="none" rtlCol="0">
            <a:spAutoFit/>
          </a:bodyPr>
          <a:lstStyle/>
          <a:p>
            <a:r>
              <a:rPr lang="en-US" sz="2400" b="1" dirty="0" smtClean="0">
                <a:solidFill>
                  <a:schemeClr val="bg1"/>
                </a:solidFill>
              </a:rPr>
              <a:t>Foundations</a:t>
            </a:r>
          </a:p>
        </p:txBody>
      </p:sp>
      <p:sp>
        <p:nvSpPr>
          <p:cNvPr id="23" name="TextBox 22"/>
          <p:cNvSpPr txBox="1"/>
          <p:nvPr/>
        </p:nvSpPr>
        <p:spPr>
          <a:xfrm>
            <a:off x="4876800" y="1447800"/>
            <a:ext cx="3926075" cy="461665"/>
          </a:xfrm>
          <a:prstGeom prst="rect">
            <a:avLst/>
          </a:prstGeom>
          <a:noFill/>
        </p:spPr>
        <p:txBody>
          <a:bodyPr wrap="none" rtlCol="0">
            <a:spAutoFit/>
          </a:bodyPr>
          <a:lstStyle/>
          <a:p>
            <a:r>
              <a:rPr lang="en-US" sz="2400" b="1" dirty="0" smtClean="0">
                <a:solidFill>
                  <a:schemeClr val="bg1"/>
                </a:solidFill>
              </a:rPr>
              <a:t>Efficiency using rewriting</a:t>
            </a:r>
          </a:p>
        </p:txBody>
      </p:sp>
      <p:sp>
        <p:nvSpPr>
          <p:cNvPr id="26" name="TextBox 25"/>
          <p:cNvSpPr txBox="1"/>
          <p:nvPr/>
        </p:nvSpPr>
        <p:spPr>
          <a:xfrm>
            <a:off x="1419314" y="4812268"/>
            <a:ext cx="6353086" cy="369332"/>
          </a:xfrm>
          <a:prstGeom prst="rect">
            <a:avLst/>
          </a:prstGeom>
        </p:spPr>
        <p:style>
          <a:lnRef idx="0">
            <a:scrgbClr r="0" g="0" b="0"/>
          </a:lnRef>
          <a:fillRef idx="1003">
            <a:schemeClr val="lt1"/>
          </a:fillRef>
          <a:effectRef idx="0">
            <a:scrgbClr r="0" g="0" b="0"/>
          </a:effectRef>
          <a:fontRef idx="major"/>
        </p:style>
        <p:txBody>
          <a:bodyPr wrap="none" rtlCol="0">
            <a:spAutoFit/>
          </a:bodyPr>
          <a:lstStyle/>
          <a:p>
            <a:r>
              <a:rPr lang="en-US" dirty="0" smtClean="0">
                <a:solidFill>
                  <a:schemeClr val="bg1"/>
                </a:solidFill>
                <a:effectLst>
                  <a:outerShdw blurRad="38100" dist="38100" dir="2700000" algn="tl">
                    <a:srgbClr val="000000">
                      <a:alpha val="43137"/>
                    </a:srgbClr>
                  </a:outerShdw>
                </a:effectLst>
                <a:latin typeface="Segoe" pitchFamily="34" charset="0"/>
              </a:rPr>
              <a:t>2001: </a:t>
            </a:r>
            <a:r>
              <a:rPr lang="en-US" dirty="0" err="1" smtClean="0">
                <a:solidFill>
                  <a:schemeClr val="bg1"/>
                </a:solidFill>
                <a:effectLst>
                  <a:outerShdw blurRad="38100" dist="38100" dir="2700000" algn="tl">
                    <a:srgbClr val="000000">
                      <a:alpha val="43137"/>
                    </a:srgbClr>
                  </a:outerShdw>
                </a:effectLst>
                <a:latin typeface="Segoe" pitchFamily="34" charset="0"/>
              </a:rPr>
              <a:t>Moskewicz</a:t>
            </a:r>
            <a:r>
              <a:rPr lang="en-US" dirty="0" smtClean="0">
                <a:solidFill>
                  <a:schemeClr val="bg1"/>
                </a:solidFill>
                <a:effectLst>
                  <a:outerShdw blurRad="38100" dist="38100" dir="2700000" algn="tl">
                    <a:srgbClr val="000000">
                      <a:alpha val="43137"/>
                    </a:srgbClr>
                  </a:outerShdw>
                </a:effectLst>
                <a:latin typeface="Segoe" pitchFamily="34" charset="0"/>
              </a:rPr>
              <a:t> et.al. Efficient DPLL made guessing cheap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sz="4800" dirty="0" smtClean="0"/>
              <a:t>The basic combination problem</a:t>
            </a:r>
            <a:endParaRPr lang="en-US" sz="4800" dirty="0"/>
          </a:p>
        </p:txBody>
      </p:sp>
      <p:sp>
        <p:nvSpPr>
          <p:cNvPr id="3" name="Content Placeholder 2"/>
          <p:cNvSpPr>
            <a:spLocks noGrp="1"/>
          </p:cNvSpPr>
          <p:nvPr>
            <p:ph idx="1"/>
          </p:nvPr>
        </p:nvSpPr>
        <p:spPr>
          <a:xfrm>
            <a:off x="381000" y="1412875"/>
            <a:ext cx="8382000" cy="5281446"/>
          </a:xfrm>
        </p:spPr>
        <p:txBody>
          <a:bodyPr/>
          <a:lstStyle/>
          <a:p>
            <a:r>
              <a:rPr lang="en-US" dirty="0" smtClean="0"/>
              <a:t>Examples:</a:t>
            </a:r>
          </a:p>
          <a:p>
            <a:pPr lvl="1"/>
            <a:r>
              <a:rPr lang="en-US" dirty="0" smtClean="0"/>
              <a:t> </a:t>
            </a:r>
          </a:p>
          <a:p>
            <a:pPr lvl="1"/>
            <a:r>
              <a:rPr lang="en-US" dirty="0" smtClean="0"/>
              <a:t> </a:t>
            </a:r>
          </a:p>
          <a:p>
            <a:r>
              <a:rPr lang="en-US" dirty="0" smtClean="0"/>
              <a:t> Given:</a:t>
            </a:r>
          </a:p>
          <a:p>
            <a:pPr>
              <a:buNone/>
            </a:pPr>
            <a:r>
              <a:rPr lang="en-US" dirty="0" smtClean="0"/>
              <a:t>		</a:t>
            </a:r>
            <a:r>
              <a:rPr lang="en-US" sz="3200" dirty="0" smtClean="0">
                <a:sym typeface="Symbol"/>
              </a:rPr>
              <a:t></a:t>
            </a:r>
            <a:r>
              <a:rPr lang="en-US" sz="3200" baseline="-25000" dirty="0" smtClean="0">
                <a:sym typeface="Symbol"/>
              </a:rPr>
              <a:t>F</a:t>
            </a:r>
            <a:r>
              <a:rPr lang="en-US" sz="3200" i="1" dirty="0" smtClean="0"/>
              <a:t> = </a:t>
            </a:r>
            <a:r>
              <a:rPr lang="en-US" sz="3200" dirty="0" smtClean="0">
                <a:sym typeface="Symbol"/>
              </a:rPr>
              <a:t></a:t>
            </a:r>
            <a:r>
              <a:rPr lang="en-US" sz="3200" baseline="-25000" dirty="0" smtClean="0">
                <a:sym typeface="Symbol"/>
              </a:rPr>
              <a:t>1</a:t>
            </a:r>
            <a:r>
              <a:rPr lang="en-US" sz="3200" i="1" dirty="0" smtClean="0"/>
              <a:t> </a:t>
            </a:r>
            <a:r>
              <a:rPr lang="en-US" sz="3200" dirty="0" smtClean="0">
                <a:sym typeface="Symbol"/>
              </a:rPr>
              <a:t> </a:t>
            </a:r>
            <a:r>
              <a:rPr lang="en-US" sz="3200" baseline="-25000" dirty="0" smtClean="0">
                <a:sym typeface="Symbol"/>
              </a:rPr>
              <a:t>2</a:t>
            </a:r>
            <a:r>
              <a:rPr lang="en-US" sz="3200" i="1" dirty="0" smtClean="0"/>
              <a:t> T</a:t>
            </a:r>
            <a:r>
              <a:rPr lang="en-US" sz="3200" i="1" baseline="-25000" dirty="0" smtClean="0"/>
              <a:t>1 </a:t>
            </a:r>
            <a:r>
              <a:rPr lang="en-US" sz="3200" i="1" dirty="0" smtClean="0"/>
              <a:t>, T</a:t>
            </a:r>
            <a:r>
              <a:rPr lang="en-US" sz="3200" i="1" baseline="-25000" dirty="0" smtClean="0"/>
              <a:t>2</a:t>
            </a:r>
            <a:r>
              <a:rPr lang="en-US" sz="3200" i="1" dirty="0" smtClean="0"/>
              <a:t> : Theories over </a:t>
            </a:r>
            <a:r>
              <a:rPr lang="en-US" sz="3200" dirty="0" smtClean="0">
                <a:sym typeface="Symbol"/>
              </a:rPr>
              <a:t></a:t>
            </a:r>
            <a:r>
              <a:rPr lang="en-US" sz="3200" baseline="-25000" dirty="0" smtClean="0">
                <a:sym typeface="Symbol"/>
              </a:rPr>
              <a:t>1</a:t>
            </a:r>
            <a:r>
              <a:rPr lang="en-US" sz="3200" i="1" dirty="0" smtClean="0">
                <a:sym typeface="Symbol"/>
              </a:rPr>
              <a:t>,</a:t>
            </a:r>
            <a:r>
              <a:rPr lang="en-US" sz="3200" dirty="0" smtClean="0">
                <a:sym typeface="Symbol"/>
              </a:rPr>
              <a:t> </a:t>
            </a:r>
            <a:r>
              <a:rPr lang="en-US" sz="3200" baseline="-25000" dirty="0" smtClean="0">
                <a:sym typeface="Symbol"/>
              </a:rPr>
              <a:t>2</a:t>
            </a:r>
            <a:r>
              <a:rPr lang="en-US" sz="3200" i="1" dirty="0" smtClean="0"/>
              <a:t> </a:t>
            </a:r>
            <a:endParaRPr lang="en-US" dirty="0" smtClean="0"/>
          </a:p>
          <a:p>
            <a:endParaRPr lang="en-US" i="1" dirty="0" smtClean="0"/>
          </a:p>
          <a:p>
            <a:r>
              <a:rPr lang="en-US" i="1" dirty="0" smtClean="0"/>
              <a:t>T = DC(T</a:t>
            </a:r>
            <a:r>
              <a:rPr lang="en-US" i="1" baseline="-25000" dirty="0" smtClean="0"/>
              <a:t>1</a:t>
            </a:r>
            <a:r>
              <a:rPr lang="en-US" i="1" dirty="0" smtClean="0"/>
              <a:t> </a:t>
            </a:r>
            <a:r>
              <a:rPr lang="en-US" dirty="0" smtClean="0">
                <a:sym typeface="Symbol"/>
              </a:rPr>
              <a:t> </a:t>
            </a:r>
            <a:r>
              <a:rPr lang="en-US" i="1" dirty="0" smtClean="0"/>
              <a:t>T</a:t>
            </a:r>
            <a:r>
              <a:rPr lang="en-US" i="1" baseline="-25000" dirty="0" smtClean="0"/>
              <a:t>2</a:t>
            </a:r>
            <a:r>
              <a:rPr lang="en-US" dirty="0" smtClean="0"/>
              <a:t>) – deductive closure</a:t>
            </a:r>
          </a:p>
          <a:p>
            <a:r>
              <a:rPr lang="en-US" dirty="0" smtClean="0"/>
              <a:t>Is </a:t>
            </a:r>
            <a:r>
              <a:rPr lang="en-US" i="1" dirty="0" smtClean="0"/>
              <a:t>T </a:t>
            </a:r>
            <a:r>
              <a:rPr lang="en-US" dirty="0" smtClean="0"/>
              <a:t>consistent?</a:t>
            </a:r>
          </a:p>
          <a:p>
            <a:r>
              <a:rPr lang="en-US" dirty="0" smtClean="0"/>
              <a:t>Given separate solvers for </a:t>
            </a:r>
            <a:r>
              <a:rPr lang="en-US" i="1" dirty="0" smtClean="0"/>
              <a:t>T</a:t>
            </a:r>
            <a:r>
              <a:rPr lang="en-US" i="1" baseline="-25000" dirty="0" smtClean="0"/>
              <a:t>1</a:t>
            </a:r>
            <a:r>
              <a:rPr lang="en-US" i="1" dirty="0" smtClean="0"/>
              <a:t> and T</a:t>
            </a:r>
            <a:r>
              <a:rPr lang="en-US" i="1" baseline="-25000" dirty="0" smtClean="0"/>
              <a:t>2</a:t>
            </a:r>
            <a:r>
              <a:rPr lang="en-US" i="1" dirty="0" smtClean="0"/>
              <a:t> </a:t>
            </a:r>
            <a:r>
              <a:rPr lang="en-US" dirty="0" smtClean="0"/>
              <a:t>produce combined solver for </a:t>
            </a:r>
            <a:r>
              <a:rPr lang="en-US" i="1" dirty="0" smtClean="0"/>
              <a:t>T.</a:t>
            </a:r>
            <a:endParaRPr lang="en-US" dirty="0" smtClean="0"/>
          </a:p>
        </p:txBody>
      </p:sp>
      <p:graphicFrame>
        <p:nvGraphicFramePr>
          <p:cNvPr id="4" name="Object 3"/>
          <p:cNvGraphicFramePr>
            <a:graphicFrameLocks noChangeAspect="1"/>
          </p:cNvGraphicFramePr>
          <p:nvPr/>
        </p:nvGraphicFramePr>
        <p:xfrm>
          <a:off x="1140177" y="1924276"/>
          <a:ext cx="7568628" cy="465762"/>
        </p:xfrm>
        <a:graphic>
          <a:graphicData uri="http://schemas.openxmlformats.org/presentationml/2006/ole">
            <p:oleObj spid="_x0000_s692226" name="Equation" r:id="rId3" imgW="3302000" imgH="203200" progId="Equation.3">
              <p:embed/>
            </p:oleObj>
          </a:graphicData>
        </a:graphic>
      </p:graphicFrame>
      <p:graphicFrame>
        <p:nvGraphicFramePr>
          <p:cNvPr id="7171" name="Object 3"/>
          <p:cNvGraphicFramePr>
            <a:graphicFrameLocks noChangeAspect="1"/>
          </p:cNvGraphicFramePr>
          <p:nvPr/>
        </p:nvGraphicFramePr>
        <p:xfrm>
          <a:off x="1161168" y="2426935"/>
          <a:ext cx="6637337" cy="466725"/>
        </p:xfrm>
        <a:graphic>
          <a:graphicData uri="http://schemas.openxmlformats.org/presentationml/2006/ole">
            <p:oleObj spid="_x0000_s692227" name="Equation" r:id="rId4" imgW="2895480" imgH="2030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dirty="0" smtClean="0"/>
              <a:t>Theory combination </a:t>
            </a:r>
            <a:r>
              <a:rPr dirty="0" smtClean="0"/>
              <a:t>essentials</a:t>
            </a:r>
            <a:endParaRPr lang="en-US" dirty="0"/>
          </a:p>
        </p:txBody>
      </p:sp>
      <p:sp>
        <p:nvSpPr>
          <p:cNvPr id="3" name="Content Placeholder 2"/>
          <p:cNvSpPr>
            <a:spLocks noGrp="1"/>
          </p:cNvSpPr>
          <p:nvPr>
            <p:ph idx="1"/>
          </p:nvPr>
        </p:nvSpPr>
        <p:spPr>
          <a:xfrm>
            <a:off x="381000" y="1412875"/>
            <a:ext cx="8382000" cy="5343001"/>
          </a:xfrm>
        </p:spPr>
        <p:txBody>
          <a:bodyPr/>
          <a:lstStyle/>
          <a:p>
            <a:r>
              <a:rPr lang="en-US" sz="2800" dirty="0" smtClean="0"/>
              <a:t>Disjoint signatures and Purification </a:t>
            </a:r>
            <a:br>
              <a:rPr lang="en-US" sz="2800" dirty="0" smtClean="0"/>
            </a:br>
            <a:r>
              <a:rPr lang="en-US" sz="2800" dirty="0" smtClean="0"/>
              <a:t>		</a:t>
            </a:r>
            <a:br>
              <a:rPr lang="en-US" sz="2800" dirty="0" smtClean="0"/>
            </a:br>
            <a:r>
              <a:rPr lang="en-US" sz="2800" dirty="0" smtClean="0"/>
              <a:t>		</a:t>
            </a:r>
            <a:r>
              <a:rPr lang="en-US" sz="2800" dirty="0" smtClean="0">
                <a:sym typeface="Symbol"/>
              </a:rPr>
              <a:t> </a:t>
            </a:r>
            <a:r>
              <a:rPr lang="en-US" sz="2800" baseline="-25000" dirty="0" smtClean="0">
                <a:sym typeface="Symbol"/>
              </a:rPr>
              <a:t>1</a:t>
            </a:r>
            <a:r>
              <a:rPr lang="en-US" sz="2800" i="1" dirty="0" smtClean="0"/>
              <a:t> </a:t>
            </a:r>
            <a:r>
              <a:rPr lang="en-US" sz="2800" dirty="0" smtClean="0">
                <a:sym typeface="Symbol"/>
              </a:rPr>
              <a:t> </a:t>
            </a:r>
            <a:r>
              <a:rPr lang="en-US" sz="2800" baseline="-25000" dirty="0" smtClean="0">
                <a:sym typeface="Symbol"/>
              </a:rPr>
              <a:t>2</a:t>
            </a:r>
            <a:r>
              <a:rPr lang="en-US" sz="2800" i="1" dirty="0" smtClean="0"/>
              <a:t> = </a:t>
            </a:r>
            <a:r>
              <a:rPr lang="en-US" sz="2800" dirty="0" smtClean="0">
                <a:sym typeface="Symbol"/>
              </a:rPr>
              <a:t></a:t>
            </a:r>
            <a:r>
              <a:rPr lang="en-US" sz="2800" i="1" dirty="0" smtClean="0">
                <a:sym typeface="Symbol"/>
              </a:rPr>
              <a:t/>
            </a:r>
            <a:br>
              <a:rPr lang="en-US" sz="2800" i="1" dirty="0" smtClean="0">
                <a:sym typeface="Symbol"/>
              </a:rPr>
            </a:br>
            <a:r>
              <a:rPr lang="en-US" sz="2800" i="1" dirty="0" smtClean="0">
                <a:sym typeface="Symbol"/>
              </a:rPr>
              <a:t>		</a:t>
            </a:r>
            <a:r>
              <a:rPr lang="en-US" sz="2800" dirty="0" smtClean="0">
                <a:sym typeface="Symbol"/>
              </a:rPr>
              <a:t>{ +, -, .. }  { read, write} </a:t>
            </a:r>
            <a:r>
              <a:rPr lang="en-US" sz="2800" dirty="0" smtClean="0"/>
              <a:t>= </a:t>
            </a:r>
            <a:r>
              <a:rPr lang="en-US" sz="2800" dirty="0" smtClean="0">
                <a:sym typeface="Symbol"/>
              </a:rPr>
              <a:t></a:t>
            </a:r>
          </a:p>
          <a:p>
            <a:endParaRPr lang="en-US" sz="2800" dirty="0" smtClean="0"/>
          </a:p>
          <a:p>
            <a:r>
              <a:rPr lang="en-US" sz="2800" dirty="0" smtClean="0"/>
              <a:t>Stably-Infinite Theories.</a:t>
            </a:r>
          </a:p>
          <a:p>
            <a:endParaRPr lang="en-US" sz="2800" dirty="0" smtClean="0"/>
          </a:p>
          <a:p>
            <a:r>
              <a:rPr lang="en-US" sz="2800" dirty="0" smtClean="0"/>
              <a:t>Convex Theories.</a:t>
            </a:r>
          </a:p>
          <a:p>
            <a:endParaRPr lang="en-US" sz="2800" dirty="0" smtClean="0"/>
          </a:p>
          <a:p>
            <a:r>
              <a:rPr lang="en-US" sz="2800" dirty="0" smtClean="0"/>
              <a:t>Nelson-</a:t>
            </a:r>
            <a:r>
              <a:rPr lang="en-US" sz="2800" dirty="0" err="1" smtClean="0"/>
              <a:t>Oppen</a:t>
            </a:r>
            <a:r>
              <a:rPr lang="en-US" sz="2800" dirty="0" smtClean="0"/>
              <a:t> combination.</a:t>
            </a:r>
          </a:p>
          <a:p>
            <a:endParaRPr lang="en-US" sz="2800" dirty="0" smtClean="0"/>
          </a:p>
          <a:p>
            <a:r>
              <a:rPr lang="en-US" sz="2800" dirty="0" smtClean="0"/>
              <a:t>Model-based theory combination.</a:t>
            </a:r>
            <a:endParaRPr lang="en-US" sz="28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Main components of modern SMT Solvers</a:t>
            </a:r>
            <a:endParaRPr lang="en-US" sz="4000" dirty="0"/>
          </a:p>
        </p:txBody>
      </p:sp>
      <p:graphicFrame>
        <p:nvGraphicFramePr>
          <p:cNvPr id="6" name="Object 5"/>
          <p:cNvGraphicFramePr>
            <a:graphicFrameLocks noChangeAspect="1"/>
          </p:cNvGraphicFramePr>
          <p:nvPr/>
        </p:nvGraphicFramePr>
        <p:xfrm>
          <a:off x="1219200" y="2286000"/>
          <a:ext cx="7429500" cy="457200"/>
        </p:xfrm>
        <a:graphic>
          <a:graphicData uri="http://schemas.openxmlformats.org/presentationml/2006/ole">
            <p:oleObj spid="_x0000_s577539" name="Equation" r:id="rId3" imgW="3301920" imgH="203040" progId="Equation.DSMT4">
              <p:embed/>
            </p:oleObj>
          </a:graphicData>
        </a:graphic>
      </p:graphicFrame>
      <p:graphicFrame>
        <p:nvGraphicFramePr>
          <p:cNvPr id="577541" name="Object 5"/>
          <p:cNvGraphicFramePr>
            <a:graphicFrameLocks noChangeAspect="1"/>
          </p:cNvGraphicFramePr>
          <p:nvPr/>
        </p:nvGraphicFramePr>
        <p:xfrm>
          <a:off x="1371600" y="3657600"/>
          <a:ext cx="4457700" cy="971550"/>
        </p:xfrm>
        <a:graphic>
          <a:graphicData uri="http://schemas.openxmlformats.org/presentationml/2006/ole">
            <p:oleObj spid="_x0000_s577541" name="Equation" r:id="rId4" imgW="1981080" imgH="431640" progId="Equation.DSMT4">
              <p:embed/>
            </p:oleObj>
          </a:graphicData>
        </a:graphic>
      </p:graphicFrame>
      <p:sp>
        <p:nvSpPr>
          <p:cNvPr id="14" name="Right Arrow 13"/>
          <p:cNvSpPr/>
          <p:nvPr/>
        </p:nvSpPr>
        <p:spPr bwMode="auto">
          <a:xfrm rot="8627785">
            <a:off x="3378840" y="2865355"/>
            <a:ext cx="1362040"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TextBox 14"/>
          <p:cNvSpPr txBox="1"/>
          <p:nvPr/>
        </p:nvSpPr>
        <p:spPr>
          <a:xfrm>
            <a:off x="381000" y="1524000"/>
            <a:ext cx="2161169" cy="523220"/>
          </a:xfrm>
          <a:prstGeom prst="rect">
            <a:avLst/>
          </a:prstGeom>
          <a:noFill/>
        </p:spPr>
        <p:txBody>
          <a:bodyPr wrap="none" rtlCol="0">
            <a:spAutoFit/>
          </a:bodyPr>
          <a:lstStyle/>
          <a:p>
            <a:r>
              <a:rPr lang="en-US" sz="2800" b="1" dirty="0" smtClean="0">
                <a:solidFill>
                  <a:srgbClr val="0070C0"/>
                </a:solidFill>
              </a:rPr>
              <a:t>Purification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75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bwMode="auto">
          <a:xfrm rot="6842116">
            <a:off x="3979076" y="3210807"/>
            <a:ext cx="1537029"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ight Arrow 7"/>
          <p:cNvSpPr/>
          <p:nvPr/>
        </p:nvSpPr>
        <p:spPr bwMode="auto">
          <a:xfrm rot="7076414">
            <a:off x="2019136" y="3588143"/>
            <a:ext cx="2751255"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1000" y="230188"/>
            <a:ext cx="8382000" cy="553998"/>
          </a:xfrm>
        </p:spPr>
        <p:txBody>
          <a:bodyPr/>
          <a:lstStyle/>
          <a:p>
            <a:r>
              <a:rPr lang="en-US" sz="4000" dirty="0" smtClean="0"/>
              <a:t>Main components of modern SMT Solvers</a:t>
            </a:r>
            <a:endParaRPr lang="en-US" sz="4000" dirty="0"/>
          </a:p>
        </p:txBody>
      </p:sp>
      <p:graphicFrame>
        <p:nvGraphicFramePr>
          <p:cNvPr id="577541" name="Object 5"/>
          <p:cNvGraphicFramePr>
            <a:graphicFrameLocks noChangeAspect="1"/>
          </p:cNvGraphicFramePr>
          <p:nvPr/>
        </p:nvGraphicFramePr>
        <p:xfrm>
          <a:off x="1981200" y="2209800"/>
          <a:ext cx="4457700" cy="971550"/>
        </p:xfrm>
        <a:graphic>
          <a:graphicData uri="http://schemas.openxmlformats.org/presentationml/2006/ole">
            <p:oleObj spid="_x0000_s582659" name="Equation" r:id="rId3" imgW="1981080" imgH="431640" progId="Equation.DSMT4">
              <p:embed/>
            </p:oleObj>
          </a:graphicData>
        </a:graphic>
      </p:graphicFrame>
      <p:graphicFrame>
        <p:nvGraphicFramePr>
          <p:cNvPr id="577542" name="Object 6"/>
          <p:cNvGraphicFramePr>
            <a:graphicFrameLocks noChangeAspect="1"/>
          </p:cNvGraphicFramePr>
          <p:nvPr/>
        </p:nvGraphicFramePr>
        <p:xfrm>
          <a:off x="1814513" y="4114800"/>
          <a:ext cx="4286250" cy="1485900"/>
        </p:xfrm>
        <a:graphic>
          <a:graphicData uri="http://schemas.openxmlformats.org/presentationml/2006/ole">
            <p:oleObj spid="_x0000_s582660" name="Equation" r:id="rId4" imgW="1904760" imgH="660240" progId="Equation.DSMT4">
              <p:embed/>
            </p:oleObj>
          </a:graphicData>
        </a:graphic>
      </p:graphicFrame>
      <p:sp>
        <p:nvSpPr>
          <p:cNvPr id="15" name="TextBox 14"/>
          <p:cNvSpPr txBox="1"/>
          <p:nvPr/>
        </p:nvSpPr>
        <p:spPr>
          <a:xfrm>
            <a:off x="381000" y="1524000"/>
            <a:ext cx="2161169" cy="523220"/>
          </a:xfrm>
          <a:prstGeom prst="rect">
            <a:avLst/>
          </a:prstGeom>
          <a:noFill/>
        </p:spPr>
        <p:txBody>
          <a:bodyPr wrap="none" rtlCol="0">
            <a:spAutoFit/>
          </a:bodyPr>
          <a:lstStyle/>
          <a:p>
            <a:r>
              <a:rPr lang="en-US" sz="2800" b="1" dirty="0" smtClean="0">
                <a:solidFill>
                  <a:srgbClr val="0070C0"/>
                </a:solidFill>
              </a:rPr>
              <a:t>Purification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7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Main components of modern SMT Solvers</a:t>
            </a:r>
            <a:endParaRPr lang="en-US" sz="4000" dirty="0"/>
          </a:p>
        </p:txBody>
      </p:sp>
      <p:graphicFrame>
        <p:nvGraphicFramePr>
          <p:cNvPr id="577542" name="Object 6"/>
          <p:cNvGraphicFramePr>
            <a:graphicFrameLocks noChangeAspect="1"/>
          </p:cNvGraphicFramePr>
          <p:nvPr/>
        </p:nvGraphicFramePr>
        <p:xfrm>
          <a:off x="1738313" y="2286000"/>
          <a:ext cx="4286250" cy="1485900"/>
        </p:xfrm>
        <a:graphic>
          <a:graphicData uri="http://schemas.openxmlformats.org/presentationml/2006/ole">
            <p:oleObj spid="_x0000_s583683" name="Equation" r:id="rId3" imgW="1904760" imgH="660240" progId="Equation.DSMT4">
              <p:embed/>
            </p:oleObj>
          </a:graphicData>
        </a:graphic>
      </p:graphicFrame>
      <p:sp>
        <p:nvSpPr>
          <p:cNvPr id="15" name="TextBox 14"/>
          <p:cNvSpPr txBox="1"/>
          <p:nvPr/>
        </p:nvSpPr>
        <p:spPr>
          <a:xfrm>
            <a:off x="381000" y="1524000"/>
            <a:ext cx="2161169" cy="523220"/>
          </a:xfrm>
          <a:prstGeom prst="rect">
            <a:avLst/>
          </a:prstGeom>
          <a:noFill/>
        </p:spPr>
        <p:txBody>
          <a:bodyPr wrap="none" rtlCol="0">
            <a:spAutoFit/>
          </a:bodyPr>
          <a:lstStyle/>
          <a:p>
            <a:r>
              <a:rPr lang="en-US" sz="2800" b="1" dirty="0" smtClean="0">
                <a:solidFill>
                  <a:srgbClr val="0070C0"/>
                </a:solidFill>
              </a:rPr>
              <a:t>Purification</a:t>
            </a:r>
          </a:p>
        </p:txBody>
      </p:sp>
      <p:graphicFrame>
        <p:nvGraphicFramePr>
          <p:cNvPr id="583685" name="Object 5"/>
          <p:cNvGraphicFramePr>
            <a:graphicFrameLocks noChangeAspect="1"/>
          </p:cNvGraphicFramePr>
          <p:nvPr/>
        </p:nvGraphicFramePr>
        <p:xfrm>
          <a:off x="1752600" y="4495800"/>
          <a:ext cx="6029325" cy="1562100"/>
        </p:xfrm>
        <a:graphic>
          <a:graphicData uri="http://schemas.openxmlformats.org/presentationml/2006/ole">
            <p:oleObj spid="_x0000_s583685" name="Equation" r:id="rId4" imgW="2679480" imgH="660240" progId="Equation.DSMT4">
              <p:embed/>
            </p:oleObj>
          </a:graphicData>
        </a:graphic>
      </p:graphicFrame>
      <p:sp>
        <p:nvSpPr>
          <p:cNvPr id="10" name="Right Arrow 9"/>
          <p:cNvSpPr/>
          <p:nvPr/>
        </p:nvSpPr>
        <p:spPr bwMode="auto">
          <a:xfrm rot="2385653">
            <a:off x="4998818" y="3618252"/>
            <a:ext cx="1737797"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ight Arrow 10"/>
          <p:cNvSpPr/>
          <p:nvPr/>
        </p:nvSpPr>
        <p:spPr bwMode="auto">
          <a:xfrm rot="3299716">
            <a:off x="4083607" y="3636503"/>
            <a:ext cx="1528527"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TextBox 7"/>
          <p:cNvSpPr txBox="1"/>
          <p:nvPr/>
        </p:nvSpPr>
        <p:spPr>
          <a:xfrm>
            <a:off x="76200" y="4495800"/>
            <a:ext cx="1707519" cy="461665"/>
          </a:xfrm>
          <a:prstGeom prst="rect">
            <a:avLst/>
          </a:prstGeom>
          <a:noFill/>
        </p:spPr>
        <p:txBody>
          <a:bodyPr wrap="none" rtlCol="0">
            <a:spAutoFit/>
          </a:bodyPr>
          <a:lstStyle/>
          <a:p>
            <a:r>
              <a:rPr lang="en-US" sz="2400" b="1" dirty="0" smtClean="0">
                <a:solidFill>
                  <a:srgbClr val="C00000"/>
                </a:solidFill>
              </a:rPr>
              <a:t>Arithmetic</a:t>
            </a:r>
          </a:p>
        </p:txBody>
      </p:sp>
      <p:sp>
        <p:nvSpPr>
          <p:cNvPr id="9" name="TextBox 8"/>
          <p:cNvSpPr txBox="1"/>
          <p:nvPr/>
        </p:nvSpPr>
        <p:spPr>
          <a:xfrm>
            <a:off x="88877" y="5029200"/>
            <a:ext cx="1162498" cy="461665"/>
          </a:xfrm>
          <a:prstGeom prst="rect">
            <a:avLst/>
          </a:prstGeom>
          <a:noFill/>
        </p:spPr>
        <p:txBody>
          <a:bodyPr wrap="none" rtlCol="0">
            <a:spAutoFit/>
          </a:bodyPr>
          <a:lstStyle/>
          <a:p>
            <a:r>
              <a:rPr lang="en-US" sz="2400" b="1" dirty="0" smtClean="0">
                <a:solidFill>
                  <a:srgbClr val="C00000"/>
                </a:solidFill>
              </a:rPr>
              <a:t>Arrays</a:t>
            </a:r>
          </a:p>
        </p:txBody>
      </p:sp>
      <p:sp>
        <p:nvSpPr>
          <p:cNvPr id="12" name="TextBox 11"/>
          <p:cNvSpPr txBox="1"/>
          <p:nvPr/>
        </p:nvSpPr>
        <p:spPr>
          <a:xfrm>
            <a:off x="99583" y="5562600"/>
            <a:ext cx="1653017" cy="461665"/>
          </a:xfrm>
          <a:prstGeom prst="rect">
            <a:avLst/>
          </a:prstGeom>
          <a:noFill/>
        </p:spPr>
        <p:txBody>
          <a:bodyPr wrap="none" rtlCol="0">
            <a:spAutoFit/>
          </a:bodyPr>
          <a:lstStyle/>
          <a:p>
            <a:r>
              <a:rPr lang="en-US" sz="2400" b="1" dirty="0" smtClean="0">
                <a:solidFill>
                  <a:srgbClr val="C00000"/>
                </a:solidFill>
              </a:rPr>
              <a:t>Functions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6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8" grpId="0"/>
      <p:bldP spid="9"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Main components of modern SMT Solvers</a:t>
            </a:r>
            <a:endParaRPr lang="en-US" sz="4000" dirty="0"/>
          </a:p>
        </p:txBody>
      </p:sp>
      <p:sp>
        <p:nvSpPr>
          <p:cNvPr id="15" name="TextBox 14"/>
          <p:cNvSpPr txBox="1"/>
          <p:nvPr/>
        </p:nvSpPr>
        <p:spPr>
          <a:xfrm>
            <a:off x="381000" y="1524000"/>
            <a:ext cx="4565160" cy="523220"/>
          </a:xfrm>
          <a:prstGeom prst="rect">
            <a:avLst/>
          </a:prstGeom>
          <a:noFill/>
        </p:spPr>
        <p:txBody>
          <a:bodyPr wrap="none" rtlCol="0">
            <a:spAutoFit/>
          </a:bodyPr>
          <a:lstStyle/>
          <a:p>
            <a:r>
              <a:rPr lang="en-US" sz="2800" b="1" dirty="0" smtClean="0">
                <a:solidFill>
                  <a:srgbClr val="0070C0"/>
                </a:solidFill>
              </a:rPr>
              <a:t>Propositional Abstraction</a:t>
            </a:r>
          </a:p>
        </p:txBody>
      </p:sp>
      <p:graphicFrame>
        <p:nvGraphicFramePr>
          <p:cNvPr id="583685" name="Object 5"/>
          <p:cNvGraphicFramePr>
            <a:graphicFrameLocks noChangeAspect="1"/>
          </p:cNvGraphicFramePr>
          <p:nvPr/>
        </p:nvGraphicFramePr>
        <p:xfrm>
          <a:off x="2514600" y="3581400"/>
          <a:ext cx="6029325" cy="2854325"/>
        </p:xfrm>
        <a:graphic>
          <a:graphicData uri="http://schemas.openxmlformats.org/presentationml/2006/ole">
            <p:oleObj spid="_x0000_s584707" name="Equation" r:id="rId3" imgW="2679480" imgH="1206360" progId="Equation.DSMT4">
              <p:embed/>
            </p:oleObj>
          </a:graphicData>
        </a:graphic>
      </p:graphicFrame>
      <p:graphicFrame>
        <p:nvGraphicFramePr>
          <p:cNvPr id="584708" name="Object 4"/>
          <p:cNvGraphicFramePr>
            <a:graphicFrameLocks noChangeAspect="1"/>
          </p:cNvGraphicFramePr>
          <p:nvPr/>
        </p:nvGraphicFramePr>
        <p:xfrm>
          <a:off x="685800" y="2057400"/>
          <a:ext cx="6029325" cy="1562100"/>
        </p:xfrm>
        <a:graphic>
          <a:graphicData uri="http://schemas.openxmlformats.org/presentationml/2006/ole">
            <p:oleObj spid="_x0000_s584708" name="Equation" r:id="rId4" imgW="2679480" imgH="660240" progId="Equation.DSMT4">
              <p:embed/>
            </p:oleObj>
          </a:graphicData>
        </a:graphic>
      </p:graphicFrame>
      <p:sp>
        <p:nvSpPr>
          <p:cNvPr id="9" name="Right Arrow 8"/>
          <p:cNvSpPr/>
          <p:nvPr/>
        </p:nvSpPr>
        <p:spPr bwMode="auto">
          <a:xfrm rot="2462365">
            <a:off x="1226953" y="3963002"/>
            <a:ext cx="1362040"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6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Main components of modern SMT Solvers</a:t>
            </a:r>
            <a:endParaRPr lang="en-US" sz="4000" dirty="0"/>
          </a:p>
        </p:txBody>
      </p:sp>
      <p:sp>
        <p:nvSpPr>
          <p:cNvPr id="15" name="TextBox 14"/>
          <p:cNvSpPr txBox="1"/>
          <p:nvPr/>
        </p:nvSpPr>
        <p:spPr>
          <a:xfrm>
            <a:off x="381000" y="1524000"/>
            <a:ext cx="4624471" cy="523220"/>
          </a:xfrm>
          <a:prstGeom prst="rect">
            <a:avLst/>
          </a:prstGeom>
          <a:noFill/>
        </p:spPr>
        <p:txBody>
          <a:bodyPr wrap="none" rtlCol="0">
            <a:spAutoFit/>
          </a:bodyPr>
          <a:lstStyle/>
          <a:p>
            <a:r>
              <a:rPr lang="en-US" sz="2800" b="1" dirty="0" smtClean="0">
                <a:solidFill>
                  <a:srgbClr val="0070C0"/>
                </a:solidFill>
              </a:rPr>
              <a:t>Propositional Assignment</a:t>
            </a:r>
          </a:p>
        </p:txBody>
      </p:sp>
      <p:graphicFrame>
        <p:nvGraphicFramePr>
          <p:cNvPr id="583685" name="Object 5"/>
          <p:cNvGraphicFramePr>
            <a:graphicFrameLocks noChangeAspect="1"/>
          </p:cNvGraphicFramePr>
          <p:nvPr/>
        </p:nvGraphicFramePr>
        <p:xfrm>
          <a:off x="838200" y="2057400"/>
          <a:ext cx="6029325" cy="2854325"/>
        </p:xfrm>
        <a:graphic>
          <a:graphicData uri="http://schemas.openxmlformats.org/presentationml/2006/ole">
            <p:oleObj spid="_x0000_s585730" name="Equation" r:id="rId3" imgW="2679480" imgH="1206360" progId="Equation.DSMT4">
              <p:embed/>
            </p:oleObj>
          </a:graphicData>
        </a:graphic>
      </p:graphicFrame>
      <p:sp>
        <p:nvSpPr>
          <p:cNvPr id="9" name="Right Arrow 8"/>
          <p:cNvSpPr/>
          <p:nvPr/>
        </p:nvSpPr>
        <p:spPr bwMode="auto">
          <a:xfrm rot="2462365">
            <a:off x="2907204" y="4613511"/>
            <a:ext cx="1950877"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aphicFrame>
        <p:nvGraphicFramePr>
          <p:cNvPr id="585732" name="Object 4"/>
          <p:cNvGraphicFramePr>
            <a:graphicFrameLocks noChangeAspect="1"/>
          </p:cNvGraphicFramePr>
          <p:nvPr/>
        </p:nvGraphicFramePr>
        <p:xfrm>
          <a:off x="5410200" y="3276600"/>
          <a:ext cx="1657350" cy="3238500"/>
        </p:xfrm>
        <a:graphic>
          <a:graphicData uri="http://schemas.openxmlformats.org/presentationml/2006/ole">
            <p:oleObj spid="_x0000_s585732" name="Equation" r:id="rId4" imgW="736560" imgH="1371600" progId="Equation.DSMT4">
              <p:embed/>
            </p:oleObj>
          </a:graphicData>
        </a:graphic>
      </p:graphicFrame>
      <p:sp>
        <p:nvSpPr>
          <p:cNvPr id="8" name="TextBox 7"/>
          <p:cNvSpPr txBox="1"/>
          <p:nvPr/>
        </p:nvSpPr>
        <p:spPr>
          <a:xfrm>
            <a:off x="2133600" y="5334000"/>
            <a:ext cx="1945917" cy="369332"/>
          </a:xfrm>
          <a:prstGeom prst="rect">
            <a:avLst/>
          </a:prstGeom>
          <a:noFill/>
        </p:spPr>
        <p:txBody>
          <a:bodyPr wrap="none" rtlCol="0">
            <a:spAutoFit/>
          </a:bodyPr>
          <a:lstStyle/>
          <a:p>
            <a:r>
              <a:rPr lang="en-US" dirty="0" smtClean="0">
                <a:solidFill>
                  <a:schemeClr val="bg1"/>
                </a:solidFill>
              </a:rPr>
              <a:t>Using SAT solver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57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Main components of modern SMT Solvers</a:t>
            </a:r>
            <a:endParaRPr lang="en-US" sz="4000" dirty="0"/>
          </a:p>
        </p:txBody>
      </p:sp>
      <p:sp>
        <p:nvSpPr>
          <p:cNvPr id="15" name="TextBox 14"/>
          <p:cNvSpPr txBox="1"/>
          <p:nvPr/>
        </p:nvSpPr>
        <p:spPr>
          <a:xfrm>
            <a:off x="381000" y="1524000"/>
            <a:ext cx="2779928" cy="523220"/>
          </a:xfrm>
          <a:prstGeom prst="rect">
            <a:avLst/>
          </a:prstGeom>
          <a:noFill/>
        </p:spPr>
        <p:txBody>
          <a:bodyPr wrap="none" rtlCol="0">
            <a:spAutoFit/>
          </a:bodyPr>
          <a:lstStyle/>
          <a:p>
            <a:r>
              <a:rPr lang="en-US" sz="2800" b="1" dirty="0" smtClean="0">
                <a:solidFill>
                  <a:srgbClr val="0070C0"/>
                </a:solidFill>
              </a:rPr>
              <a:t>Theory Solving</a:t>
            </a:r>
          </a:p>
        </p:txBody>
      </p:sp>
      <p:graphicFrame>
        <p:nvGraphicFramePr>
          <p:cNvPr id="583685" name="Object 5"/>
          <p:cNvGraphicFramePr>
            <a:graphicFrameLocks noChangeAspect="1"/>
          </p:cNvGraphicFramePr>
          <p:nvPr/>
        </p:nvGraphicFramePr>
        <p:xfrm>
          <a:off x="2286000" y="2362200"/>
          <a:ext cx="5772150" cy="479425"/>
        </p:xfrm>
        <a:graphic>
          <a:graphicData uri="http://schemas.openxmlformats.org/presentationml/2006/ole">
            <p:oleObj spid="_x0000_s587778" name="Equation" r:id="rId3" imgW="2565360" imgH="203040" progId="Equation.DSMT4">
              <p:embed/>
            </p:oleObj>
          </a:graphicData>
        </a:graphic>
      </p:graphicFrame>
      <p:graphicFrame>
        <p:nvGraphicFramePr>
          <p:cNvPr id="587781" name="Object 5"/>
          <p:cNvGraphicFramePr>
            <a:graphicFrameLocks noChangeAspect="1"/>
          </p:cNvGraphicFramePr>
          <p:nvPr/>
        </p:nvGraphicFramePr>
        <p:xfrm>
          <a:off x="2286000" y="3733800"/>
          <a:ext cx="3600450" cy="479425"/>
        </p:xfrm>
        <a:graphic>
          <a:graphicData uri="http://schemas.openxmlformats.org/presentationml/2006/ole">
            <p:oleObj spid="_x0000_s587781" name="Equation" r:id="rId4" imgW="1600200" imgH="203040" progId="Equation.DSMT4">
              <p:embed/>
            </p:oleObj>
          </a:graphicData>
        </a:graphic>
      </p:graphicFrame>
      <p:graphicFrame>
        <p:nvGraphicFramePr>
          <p:cNvPr id="10" name="Object 9"/>
          <p:cNvGraphicFramePr>
            <a:graphicFrameLocks noChangeAspect="1"/>
          </p:cNvGraphicFramePr>
          <p:nvPr/>
        </p:nvGraphicFramePr>
        <p:xfrm>
          <a:off x="3148313" y="5205413"/>
          <a:ext cx="1652287" cy="433387"/>
        </p:xfrm>
        <a:graphic>
          <a:graphicData uri="http://schemas.openxmlformats.org/presentationml/2006/ole">
            <p:oleObj spid="_x0000_s587782" name="Equation" r:id="rId5" imgW="774360" imgH="203040" progId="Equation.DSMT4">
              <p:embed/>
            </p:oleObj>
          </a:graphicData>
        </a:graphic>
      </p:graphicFrame>
      <p:sp>
        <p:nvSpPr>
          <p:cNvPr id="11" name="Right Arrow 10"/>
          <p:cNvSpPr/>
          <p:nvPr/>
        </p:nvSpPr>
        <p:spPr bwMode="auto">
          <a:xfrm rot="5400000">
            <a:off x="3565041" y="2988159"/>
            <a:ext cx="718518"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aphicFrame>
        <p:nvGraphicFramePr>
          <p:cNvPr id="587783" name="Object 7"/>
          <p:cNvGraphicFramePr>
            <a:graphicFrameLocks noChangeAspect="1"/>
          </p:cNvGraphicFramePr>
          <p:nvPr/>
        </p:nvGraphicFramePr>
        <p:xfrm>
          <a:off x="4495800" y="3048000"/>
          <a:ext cx="857250" cy="330200"/>
        </p:xfrm>
        <a:graphic>
          <a:graphicData uri="http://schemas.openxmlformats.org/presentationml/2006/ole">
            <p:oleObj spid="_x0000_s587783" name="Equation" r:id="rId6" imgW="380880" imgH="139680" progId="Equation.DSMT4">
              <p:embed/>
            </p:oleObj>
          </a:graphicData>
        </a:graphic>
      </p:graphicFrame>
      <p:sp>
        <p:nvSpPr>
          <p:cNvPr id="13" name="Right Arrow 12"/>
          <p:cNvSpPr/>
          <p:nvPr/>
        </p:nvSpPr>
        <p:spPr bwMode="auto">
          <a:xfrm rot="5400000">
            <a:off x="3565041" y="4435959"/>
            <a:ext cx="718518"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aphicFrame>
        <p:nvGraphicFramePr>
          <p:cNvPr id="587784" name="Object 8"/>
          <p:cNvGraphicFramePr>
            <a:graphicFrameLocks noChangeAspect="1"/>
          </p:cNvGraphicFramePr>
          <p:nvPr/>
        </p:nvGraphicFramePr>
        <p:xfrm>
          <a:off x="4572000" y="4495800"/>
          <a:ext cx="771525" cy="330200"/>
        </p:xfrm>
        <a:graphic>
          <a:graphicData uri="http://schemas.openxmlformats.org/presentationml/2006/ole">
            <p:oleObj spid="_x0000_s587784" name="Equation" r:id="rId7" imgW="342720" imgH="139680" progId="Equation.DSMT4">
              <p:embed/>
            </p:oleObj>
          </a:graphicData>
        </a:graphic>
      </p:graphicFrame>
      <p:sp>
        <p:nvSpPr>
          <p:cNvPr id="16" name="Right Arrow 15"/>
          <p:cNvSpPr/>
          <p:nvPr/>
        </p:nvSpPr>
        <p:spPr bwMode="auto">
          <a:xfrm rot="5400000">
            <a:off x="5372100" y="3771900"/>
            <a:ext cx="2133600"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aphicFrame>
        <p:nvGraphicFramePr>
          <p:cNvPr id="587785" name="Object 9"/>
          <p:cNvGraphicFramePr>
            <a:graphicFrameLocks noChangeAspect="1"/>
          </p:cNvGraphicFramePr>
          <p:nvPr/>
        </p:nvGraphicFramePr>
        <p:xfrm>
          <a:off x="6858000" y="3810000"/>
          <a:ext cx="1285875" cy="420687"/>
        </p:xfrm>
        <a:graphic>
          <a:graphicData uri="http://schemas.openxmlformats.org/presentationml/2006/ole">
            <p:oleObj spid="_x0000_s587785" name="Equation" r:id="rId8" imgW="571320" imgH="177480" progId="Equation.DSMT4">
              <p:embed/>
            </p:oleObj>
          </a:graphicData>
        </a:graphic>
      </p:graphicFrame>
      <p:sp>
        <p:nvSpPr>
          <p:cNvPr id="17" name="TextBox 16"/>
          <p:cNvSpPr txBox="1"/>
          <p:nvPr/>
        </p:nvSpPr>
        <p:spPr>
          <a:xfrm>
            <a:off x="457200" y="2357735"/>
            <a:ext cx="1707519" cy="461665"/>
          </a:xfrm>
          <a:prstGeom prst="rect">
            <a:avLst/>
          </a:prstGeom>
          <a:noFill/>
        </p:spPr>
        <p:txBody>
          <a:bodyPr wrap="none" rtlCol="0">
            <a:spAutoFit/>
          </a:bodyPr>
          <a:lstStyle/>
          <a:p>
            <a:r>
              <a:rPr lang="en-US" sz="2400" b="1" dirty="0" smtClean="0">
                <a:solidFill>
                  <a:srgbClr val="C00000"/>
                </a:solidFill>
              </a:rPr>
              <a:t>Arithmetic</a:t>
            </a:r>
          </a:p>
        </p:txBody>
      </p:sp>
      <p:sp>
        <p:nvSpPr>
          <p:cNvPr id="18" name="TextBox 17"/>
          <p:cNvSpPr txBox="1"/>
          <p:nvPr/>
        </p:nvSpPr>
        <p:spPr>
          <a:xfrm>
            <a:off x="533400" y="3733800"/>
            <a:ext cx="1162498" cy="461665"/>
          </a:xfrm>
          <a:prstGeom prst="rect">
            <a:avLst/>
          </a:prstGeom>
          <a:noFill/>
        </p:spPr>
        <p:txBody>
          <a:bodyPr wrap="none" rtlCol="0">
            <a:spAutoFit/>
          </a:bodyPr>
          <a:lstStyle/>
          <a:p>
            <a:r>
              <a:rPr lang="en-US" sz="2400" b="1" dirty="0" smtClean="0">
                <a:solidFill>
                  <a:srgbClr val="C00000"/>
                </a:solidFill>
              </a:rPr>
              <a:t>Arrays</a:t>
            </a:r>
          </a:p>
        </p:txBody>
      </p:sp>
      <p:sp>
        <p:nvSpPr>
          <p:cNvPr id="19" name="TextBox 18"/>
          <p:cNvSpPr txBox="1"/>
          <p:nvPr/>
        </p:nvSpPr>
        <p:spPr>
          <a:xfrm>
            <a:off x="609600" y="5181600"/>
            <a:ext cx="2303836" cy="461665"/>
          </a:xfrm>
          <a:prstGeom prst="rect">
            <a:avLst/>
          </a:prstGeom>
          <a:noFill/>
        </p:spPr>
        <p:txBody>
          <a:bodyPr wrap="none" rtlCol="0">
            <a:spAutoFit/>
          </a:bodyPr>
          <a:lstStyle/>
          <a:p>
            <a:r>
              <a:rPr lang="en-US" sz="2400" b="1" dirty="0" smtClean="0">
                <a:solidFill>
                  <a:srgbClr val="C00000"/>
                </a:solidFill>
              </a:rPr>
              <a:t>Free functions</a:t>
            </a:r>
          </a:p>
        </p:txBody>
      </p:sp>
      <p:sp>
        <p:nvSpPr>
          <p:cNvPr id="20" name="Right Arrow 19"/>
          <p:cNvSpPr/>
          <p:nvPr/>
        </p:nvSpPr>
        <p:spPr bwMode="auto">
          <a:xfrm rot="5400000">
            <a:off x="3657600" y="5715000"/>
            <a:ext cx="533400"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TextBox 21"/>
          <p:cNvSpPr txBox="1"/>
          <p:nvPr/>
        </p:nvSpPr>
        <p:spPr>
          <a:xfrm>
            <a:off x="3728156" y="6248400"/>
            <a:ext cx="386644" cy="461665"/>
          </a:xfrm>
          <a:prstGeom prst="rect">
            <a:avLst/>
          </a:prstGeom>
          <a:noFill/>
        </p:spPr>
        <p:txBody>
          <a:bodyPr wrap="none" rtlCol="0">
            <a:spAutoFit/>
          </a:bodyPr>
          <a:lstStyle/>
          <a:p>
            <a:r>
              <a:rPr lang="en-US" sz="2400" b="1" dirty="0" smtClean="0">
                <a:solidFill>
                  <a:schemeClr val="bg1"/>
                </a:solidFill>
                <a:sym typeface="Symbol"/>
              </a:rPr>
              <a:t></a:t>
            </a:r>
            <a:endParaRPr lang="en-US" sz="2400" b="1" dirty="0" smtClean="0">
              <a:solidFill>
                <a:schemeClr val="bg1"/>
              </a:solidFill>
            </a:endParaRPr>
          </a:p>
        </p:txBody>
      </p:sp>
      <p:sp>
        <p:nvSpPr>
          <p:cNvPr id="23" name="Oval Callout 22"/>
          <p:cNvSpPr/>
          <p:nvPr/>
        </p:nvSpPr>
        <p:spPr bwMode="auto">
          <a:xfrm>
            <a:off x="4724400" y="4724400"/>
            <a:ext cx="4419600" cy="1676400"/>
          </a:xfrm>
          <a:prstGeom prst="wedgeEllipse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Theories</a:t>
            </a:r>
            <a:r>
              <a:rPr kumimoji="0" lang="en-US" sz="24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exchange equalities between shared variables. But how?</a:t>
            </a: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77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77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77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animBg="1"/>
      <p:bldP spid="20" grpId="0" animBg="1"/>
      <p:bldP spid="22" grpId="0"/>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Satisfiability Modulo Theories (SMT)</a:t>
            </a:r>
            <a:endParaRPr spc="-167" dirty="0">
              <a:solidFill>
                <a:schemeClr val="accent1"/>
              </a:solidFill>
              <a:effectLst>
                <a:outerShdw blurRad="50800" dist="38100" dir="2700000" algn="tl" rotWithShape="0">
                  <a:prstClr val="black">
                    <a:alpha val="61000"/>
                  </a:prstClr>
                </a:outerShdw>
              </a:effectLst>
            </a:endParaRPr>
          </a:p>
        </p:txBody>
      </p:sp>
      <p:sp>
        <p:nvSpPr>
          <p:cNvPr id="5" name="Text Placeholder 2"/>
          <p:cNvSpPr txBox="1">
            <a:spLocks/>
          </p:cNvSpPr>
          <p:nvPr/>
        </p:nvSpPr>
        <p:spPr>
          <a:xfrm>
            <a:off x="1207538" y="2774171"/>
            <a:ext cx="6664255" cy="1218795"/>
          </a:xfrm>
          <a:prstGeom prst="rect">
            <a:avLst/>
          </a:prstGeom>
        </p:spPr>
        <p:txBody>
          <a:bodyPr vert="horz" wrap="square"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tabLst/>
              <a:defRPr/>
            </a:pPr>
            <a:r>
              <a:rPr lang="en-US" sz="4400" b="1" dirty="0" smtClean="0">
                <a:solidFill>
                  <a:srgbClr val="FF0000"/>
                </a:solidFill>
                <a:latin typeface="Calibri" pitchFamily="34" charset="0"/>
                <a:sym typeface="Symbol"/>
              </a:rPr>
              <a:t>Is formula </a:t>
            </a:r>
            <a:r>
              <a:rPr lang="en-US" sz="4400" b="1" i="1" dirty="0" smtClean="0">
                <a:solidFill>
                  <a:srgbClr val="FF0000"/>
                </a:solidFill>
                <a:latin typeface="Calibri" pitchFamily="34" charset="0"/>
                <a:sym typeface="Symbol"/>
              </a:rPr>
              <a:t> </a:t>
            </a:r>
            <a:r>
              <a:rPr lang="en-US" sz="4400" b="1" dirty="0" smtClean="0">
                <a:solidFill>
                  <a:srgbClr val="FF0000"/>
                </a:solidFill>
                <a:latin typeface="Calibri" pitchFamily="34" charset="0"/>
                <a:sym typeface="Symbol"/>
              </a:rPr>
              <a:t> </a:t>
            </a:r>
            <a:r>
              <a:rPr lang="en-US" sz="4400" b="1" dirty="0" err="1" smtClean="0">
                <a:solidFill>
                  <a:srgbClr val="FF0000"/>
                </a:solidFill>
                <a:latin typeface="Calibri" pitchFamily="34" charset="0"/>
                <a:sym typeface="Symbol"/>
              </a:rPr>
              <a:t>satisfiable</a:t>
            </a:r>
            <a:r>
              <a:rPr lang="en-US" sz="4400" b="1" dirty="0" smtClean="0">
                <a:solidFill>
                  <a:srgbClr val="FF0000"/>
                </a:solidFill>
                <a:latin typeface="Calibri" pitchFamily="34" charset="0"/>
                <a:sym typeface="Symbol"/>
              </a:rPr>
              <a:t> modulo theory </a:t>
            </a:r>
            <a:r>
              <a:rPr lang="en-US" sz="4400" b="1" i="1" dirty="0" smtClean="0">
                <a:solidFill>
                  <a:srgbClr val="FF0000"/>
                </a:solidFill>
                <a:latin typeface="Calibri" pitchFamily="34" charset="0"/>
                <a:sym typeface="Symbol"/>
              </a:rPr>
              <a:t>T </a:t>
            </a:r>
            <a:r>
              <a:rPr lang="en-US" sz="4400" b="1" dirty="0" smtClean="0">
                <a:solidFill>
                  <a:srgbClr val="FF0000"/>
                </a:solidFill>
                <a:latin typeface="Calibri" pitchFamily="34" charset="0"/>
                <a:sym typeface="Symbol"/>
              </a:rPr>
              <a:t>? </a:t>
            </a:r>
          </a:p>
        </p:txBody>
      </p:sp>
      <p:sp>
        <p:nvSpPr>
          <p:cNvPr id="8" name="Rectangular Callout 7"/>
          <p:cNvSpPr/>
          <p:nvPr/>
        </p:nvSpPr>
        <p:spPr bwMode="auto">
          <a:xfrm>
            <a:off x="3838470" y="4401177"/>
            <a:ext cx="4863402" cy="1587640"/>
          </a:xfrm>
          <a:prstGeom prst="wedgeRectCallout">
            <a:avLst>
              <a:gd name="adj1" fmla="val -9250"/>
              <a:gd name="adj2" fmla="val -74842"/>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SMT solvers have specialized algorithms for </a:t>
            </a:r>
            <a:r>
              <a:rPr lang="en-US" sz="2800" i="1" dirty="0" smtClean="0">
                <a:solidFill>
                  <a:schemeClr val="bg1"/>
                </a:solidFill>
                <a:latin typeface="Segoe" pitchFamily="34" charset="0"/>
              </a:rPr>
              <a:t>T</a:t>
            </a:r>
            <a:endParaRPr kumimoji="0" lang="en-US" sz="2800" b="0" i="1" u="none" strike="noStrike" cap="none" normalizeH="0" baseline="0" dirty="0" smtClean="0">
              <a:solidFill>
                <a:schemeClr val="bg1"/>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1142" y="2967335"/>
            <a:ext cx="6301725" cy="258532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Patience…</a:t>
            </a:r>
          </a:p>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Now to </a:t>
            </a:r>
            <a:b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Stably Infiniteness</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Stably-Infinite Theories</a:t>
            </a:r>
            <a:endParaRPr lang="en-US" dirty="0"/>
          </a:p>
        </p:txBody>
      </p:sp>
      <p:sp>
        <p:nvSpPr>
          <p:cNvPr id="3" name="Content Placeholder 2"/>
          <p:cNvSpPr>
            <a:spLocks noGrp="1"/>
          </p:cNvSpPr>
          <p:nvPr>
            <p:ph idx="1"/>
          </p:nvPr>
        </p:nvSpPr>
        <p:spPr>
          <a:xfrm>
            <a:off x="381000" y="2000719"/>
            <a:ext cx="8382000" cy="1938992"/>
          </a:xfrm>
        </p:spPr>
        <p:txBody>
          <a:bodyPr/>
          <a:lstStyle/>
          <a:p>
            <a:r>
              <a:rPr lang="en-US" b="1" dirty="0" smtClean="0"/>
              <a:t>Theorem:</a:t>
            </a:r>
          </a:p>
          <a:p>
            <a:pPr lvl="1"/>
            <a:r>
              <a:rPr lang="en-US" i="1" dirty="0" smtClean="0">
                <a:sym typeface="Symbol"/>
              </a:rPr>
              <a:t>The union of two consistent, disjoint, stably-infinite theories is consistent.</a:t>
            </a:r>
          </a:p>
          <a:p>
            <a:pPr>
              <a:buNone/>
            </a:pPr>
            <a:endParaRPr lang="en-US" dirty="0" smtClean="0">
              <a:sym typeface="Symbo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Stably-Infinite Theories</a:t>
            </a:r>
            <a:endParaRPr lang="en-US" dirty="0"/>
          </a:p>
        </p:txBody>
      </p:sp>
      <p:sp>
        <p:nvSpPr>
          <p:cNvPr id="3" name="Content Placeholder 2"/>
          <p:cNvSpPr>
            <a:spLocks noGrp="1"/>
          </p:cNvSpPr>
          <p:nvPr>
            <p:ph idx="1"/>
          </p:nvPr>
        </p:nvSpPr>
        <p:spPr>
          <a:xfrm>
            <a:off x="381000" y="1833013"/>
            <a:ext cx="8382000" cy="3504036"/>
          </a:xfrm>
        </p:spPr>
        <p:txBody>
          <a:bodyPr/>
          <a:lstStyle/>
          <a:p>
            <a:r>
              <a:rPr lang="en-US" dirty="0" smtClean="0"/>
              <a:t>A theory is </a:t>
            </a:r>
            <a:r>
              <a:rPr lang="en-US" i="1" dirty="0" smtClean="0"/>
              <a:t>stably-infinite </a:t>
            </a:r>
            <a:r>
              <a:rPr lang="en-US" dirty="0" smtClean="0"/>
              <a:t>if every </a:t>
            </a:r>
            <a:r>
              <a:rPr lang="en-US" dirty="0" err="1" smtClean="0"/>
              <a:t>satisfiable</a:t>
            </a:r>
            <a:r>
              <a:rPr lang="en-US" dirty="0" smtClean="0"/>
              <a:t> QFF is </a:t>
            </a:r>
            <a:r>
              <a:rPr lang="en-US" dirty="0" err="1" smtClean="0"/>
              <a:t>satisfiable</a:t>
            </a:r>
            <a:r>
              <a:rPr lang="en-US" dirty="0" smtClean="0"/>
              <a:t> in an infinite model.</a:t>
            </a:r>
          </a:p>
          <a:p>
            <a:endParaRPr lang="en-US" dirty="0" smtClean="0"/>
          </a:p>
          <a:p>
            <a:r>
              <a:rPr lang="en-US" dirty="0" smtClean="0"/>
              <a:t>We can </a:t>
            </a:r>
            <a:r>
              <a:rPr lang="en-US" i="1" dirty="0" smtClean="0"/>
              <a:t>glue </a:t>
            </a:r>
            <a:r>
              <a:rPr lang="en-US" dirty="0" smtClean="0"/>
              <a:t>together models </a:t>
            </a:r>
            <a:r>
              <a:rPr lang="en-US" i="1" dirty="0" smtClean="0"/>
              <a:t>M</a:t>
            </a:r>
            <a:r>
              <a:rPr lang="en-US" i="1" baseline="-25000" dirty="0" smtClean="0"/>
              <a:t>1</a:t>
            </a:r>
            <a:r>
              <a:rPr lang="en-US" i="1" dirty="0" smtClean="0"/>
              <a:t> </a:t>
            </a:r>
            <a:r>
              <a:rPr lang="en-US" dirty="0" smtClean="0"/>
              <a:t>and</a:t>
            </a:r>
            <a:r>
              <a:rPr lang="en-US" i="1" dirty="0" smtClean="0"/>
              <a:t> M</a:t>
            </a:r>
            <a:r>
              <a:rPr lang="en-US" i="1" baseline="-25000" dirty="0" smtClean="0"/>
              <a:t>2 </a:t>
            </a:r>
            <a:r>
              <a:rPr lang="en-US" dirty="0" smtClean="0"/>
              <a:t>from stably infinite theories:</a:t>
            </a:r>
          </a:p>
          <a:p>
            <a:pPr lvl="1"/>
            <a:r>
              <a:rPr lang="en-US" dirty="0" smtClean="0"/>
              <a:t>we can extend the size of models </a:t>
            </a:r>
            <a:r>
              <a:rPr lang="en-US" i="1" dirty="0" smtClean="0"/>
              <a:t>M</a:t>
            </a:r>
            <a:r>
              <a:rPr lang="en-US" i="1" baseline="-25000" dirty="0" smtClean="0"/>
              <a:t>1</a:t>
            </a:r>
            <a:r>
              <a:rPr lang="en-US" i="1" dirty="0" smtClean="0"/>
              <a:t> and M</a:t>
            </a:r>
            <a:r>
              <a:rPr lang="en-US" i="1" baseline="-25000" dirty="0" smtClean="0"/>
              <a:t>2 </a:t>
            </a:r>
            <a:r>
              <a:rPr lang="en-US" dirty="0" smtClean="0"/>
              <a:t>to each have |</a:t>
            </a:r>
            <a:r>
              <a:rPr lang="en-US" i="1" dirty="0" smtClean="0"/>
              <a:t>M</a:t>
            </a:r>
            <a:r>
              <a:rPr lang="en-US" i="1" baseline="-25000" dirty="0" smtClean="0"/>
              <a:t>1</a:t>
            </a:r>
            <a:r>
              <a:rPr lang="en-US" i="1" dirty="0" smtClean="0"/>
              <a:t> | + |M</a:t>
            </a:r>
            <a:r>
              <a:rPr lang="en-US" i="1" baseline="-25000" dirty="0" smtClean="0"/>
              <a:t>2 </a:t>
            </a:r>
            <a:r>
              <a:rPr lang="en-US" dirty="0" smtClean="0"/>
              <a:t>| elements.</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838200" y="2057400"/>
            <a:ext cx="3200400" cy="39624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Oval 2"/>
          <p:cNvSpPr/>
          <p:nvPr/>
        </p:nvSpPr>
        <p:spPr bwMode="auto">
          <a:xfrm>
            <a:off x="5410200" y="1981200"/>
            <a:ext cx="3200400" cy="39624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 name="5-Point Star 3"/>
          <p:cNvSpPr/>
          <p:nvPr/>
        </p:nvSpPr>
        <p:spPr bwMode="auto">
          <a:xfrm>
            <a:off x="1676400" y="3124200"/>
            <a:ext cx="304800" cy="228600"/>
          </a:xfrm>
          <a:prstGeom prst="star5">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 name="5-Point Star 4"/>
          <p:cNvSpPr/>
          <p:nvPr/>
        </p:nvSpPr>
        <p:spPr bwMode="auto">
          <a:xfrm>
            <a:off x="1524000" y="3657600"/>
            <a:ext cx="304800" cy="228600"/>
          </a:xfrm>
          <a:prstGeom prst="star5">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5-Point Star 5"/>
          <p:cNvSpPr/>
          <p:nvPr/>
        </p:nvSpPr>
        <p:spPr bwMode="auto">
          <a:xfrm>
            <a:off x="2438400" y="3200400"/>
            <a:ext cx="304800" cy="228600"/>
          </a:xfrm>
          <a:prstGeom prst="star5">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5-Point Star 6"/>
          <p:cNvSpPr/>
          <p:nvPr/>
        </p:nvSpPr>
        <p:spPr bwMode="auto">
          <a:xfrm>
            <a:off x="1905000" y="3962400"/>
            <a:ext cx="304800" cy="228600"/>
          </a:xfrm>
          <a:prstGeom prst="star5">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5-Point Star 7"/>
          <p:cNvSpPr/>
          <p:nvPr/>
        </p:nvSpPr>
        <p:spPr bwMode="auto">
          <a:xfrm>
            <a:off x="2057400" y="2590800"/>
            <a:ext cx="304800" cy="228600"/>
          </a:xfrm>
          <a:prstGeom prst="star5">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5-Point Star 8"/>
          <p:cNvSpPr/>
          <p:nvPr/>
        </p:nvSpPr>
        <p:spPr bwMode="auto">
          <a:xfrm>
            <a:off x="6934200" y="4343400"/>
            <a:ext cx="304800" cy="228600"/>
          </a:xfrm>
          <a:prstGeom prst="star5">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5-Point Star 9"/>
          <p:cNvSpPr/>
          <p:nvPr/>
        </p:nvSpPr>
        <p:spPr bwMode="auto">
          <a:xfrm>
            <a:off x="6934200" y="4953000"/>
            <a:ext cx="304800" cy="228600"/>
          </a:xfrm>
          <a:prstGeom prst="star5">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5-Point Star 11"/>
          <p:cNvSpPr/>
          <p:nvPr/>
        </p:nvSpPr>
        <p:spPr bwMode="auto">
          <a:xfrm>
            <a:off x="7467600" y="4724400"/>
            <a:ext cx="304800" cy="228600"/>
          </a:xfrm>
          <a:prstGeom prst="star5">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5-Point Star 12"/>
          <p:cNvSpPr/>
          <p:nvPr/>
        </p:nvSpPr>
        <p:spPr bwMode="auto">
          <a:xfrm>
            <a:off x="6248400" y="4876800"/>
            <a:ext cx="304800" cy="228600"/>
          </a:xfrm>
          <a:prstGeom prst="star5">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5-Point Star 13"/>
          <p:cNvSpPr/>
          <p:nvPr/>
        </p:nvSpPr>
        <p:spPr bwMode="auto">
          <a:xfrm>
            <a:off x="7391400" y="4114800"/>
            <a:ext cx="304800" cy="228600"/>
          </a:xfrm>
          <a:prstGeom prst="star5">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5-Point Star 19"/>
          <p:cNvSpPr/>
          <p:nvPr/>
        </p:nvSpPr>
        <p:spPr bwMode="auto">
          <a:xfrm>
            <a:off x="5562600" y="4343400"/>
            <a:ext cx="304800" cy="228600"/>
          </a:xfrm>
          <a:prstGeom prst="star5">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Curved Down Arrow 25"/>
          <p:cNvSpPr/>
          <p:nvPr/>
        </p:nvSpPr>
        <p:spPr bwMode="auto">
          <a:xfrm>
            <a:off x="2590800" y="2667000"/>
            <a:ext cx="4267200" cy="533400"/>
          </a:xfrm>
          <a:prstGeom prst="curved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9" name="TextBox 28"/>
          <p:cNvSpPr txBox="1"/>
          <p:nvPr/>
        </p:nvSpPr>
        <p:spPr>
          <a:xfrm>
            <a:off x="1524000" y="1676400"/>
            <a:ext cx="407484" cy="461665"/>
          </a:xfrm>
          <a:prstGeom prst="rect">
            <a:avLst/>
          </a:prstGeom>
          <a:noFill/>
        </p:spPr>
        <p:txBody>
          <a:bodyPr wrap="none" rtlCol="0">
            <a:spAutoFit/>
          </a:bodyPr>
          <a:lstStyle/>
          <a:p>
            <a:r>
              <a:rPr lang="en-US" sz="2400" b="1" dirty="0" smtClean="0">
                <a:solidFill>
                  <a:schemeClr val="bg1"/>
                </a:solidFill>
              </a:rPr>
              <a:t>A</a:t>
            </a:r>
          </a:p>
        </p:txBody>
      </p:sp>
      <p:sp>
        <p:nvSpPr>
          <p:cNvPr id="30" name="TextBox 29"/>
          <p:cNvSpPr txBox="1"/>
          <p:nvPr/>
        </p:nvSpPr>
        <p:spPr>
          <a:xfrm>
            <a:off x="5791200" y="1752600"/>
            <a:ext cx="407484" cy="461665"/>
          </a:xfrm>
          <a:prstGeom prst="rect">
            <a:avLst/>
          </a:prstGeom>
          <a:noFill/>
        </p:spPr>
        <p:txBody>
          <a:bodyPr wrap="none" rtlCol="0">
            <a:spAutoFit/>
          </a:bodyPr>
          <a:lstStyle/>
          <a:p>
            <a:r>
              <a:rPr lang="en-US" sz="2400" b="1" dirty="0" smtClean="0">
                <a:solidFill>
                  <a:schemeClr val="bg1"/>
                </a:solidFill>
              </a:rPr>
              <a:t>B</a:t>
            </a:r>
          </a:p>
        </p:txBody>
      </p:sp>
      <p:sp>
        <p:nvSpPr>
          <p:cNvPr id="31" name="TextBox 30"/>
          <p:cNvSpPr txBox="1"/>
          <p:nvPr/>
        </p:nvSpPr>
        <p:spPr>
          <a:xfrm>
            <a:off x="4267200" y="3048000"/>
            <a:ext cx="768159" cy="369332"/>
          </a:xfrm>
          <a:prstGeom prst="rect">
            <a:avLst/>
          </a:prstGeom>
          <a:noFill/>
        </p:spPr>
        <p:txBody>
          <a:bodyPr wrap="none" rtlCol="0">
            <a:spAutoFit/>
          </a:bodyPr>
          <a:lstStyle/>
          <a:p>
            <a:r>
              <a:rPr lang="en-US" dirty="0" smtClean="0">
                <a:solidFill>
                  <a:schemeClr val="bg1"/>
                </a:solidFill>
                <a:sym typeface="Symbol"/>
              </a:rPr>
              <a:t></a:t>
            </a:r>
            <a:r>
              <a:rPr lang="en-US" b="1" dirty="0" smtClean="0">
                <a:solidFill>
                  <a:srgbClr val="C00000"/>
                </a:solidFill>
                <a:sym typeface="Symbol"/>
              </a:rPr>
              <a:t>h</a:t>
            </a:r>
            <a:r>
              <a:rPr lang="en-US" dirty="0" smtClean="0">
                <a:solidFill>
                  <a:schemeClr val="bg1"/>
                </a:solidFill>
                <a:sym typeface="Symbol"/>
              </a:rPr>
              <a:t>(</a:t>
            </a:r>
            <a:r>
              <a:rPr lang="en-US" dirty="0" err="1" smtClean="0">
                <a:solidFill>
                  <a:schemeClr val="bg1"/>
                </a:solidFill>
                <a:sym typeface="Symbol"/>
              </a:rPr>
              <a:t>d</a:t>
            </a:r>
            <a:r>
              <a:rPr lang="en-US" baseline="30000" dirty="0" err="1" smtClean="0">
                <a:solidFill>
                  <a:schemeClr val="bg1"/>
                </a:solidFill>
                <a:sym typeface="Symbol"/>
              </a:rPr>
              <a:t>A</a:t>
            </a:r>
            <a:r>
              <a:rPr lang="en-US" dirty="0" smtClean="0">
                <a:solidFill>
                  <a:schemeClr val="bg1"/>
                </a:solidFill>
                <a:sym typeface="Symbol"/>
              </a:rPr>
              <a:t>)</a:t>
            </a:r>
            <a:endParaRPr lang="en-US" dirty="0" smtClean="0">
              <a:solidFill>
                <a:schemeClr val="bg1"/>
              </a:solidFill>
            </a:endParaRPr>
          </a:p>
        </p:txBody>
      </p:sp>
      <p:sp>
        <p:nvSpPr>
          <p:cNvPr id="25" name="Curved Down Arrow 24"/>
          <p:cNvSpPr/>
          <p:nvPr/>
        </p:nvSpPr>
        <p:spPr bwMode="auto">
          <a:xfrm>
            <a:off x="3429000" y="3048000"/>
            <a:ext cx="2438400" cy="533400"/>
          </a:xfrm>
          <a:prstGeom prst="curved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5-Point Star 14"/>
          <p:cNvSpPr/>
          <p:nvPr/>
        </p:nvSpPr>
        <p:spPr bwMode="auto">
          <a:xfrm>
            <a:off x="3276600" y="3505200"/>
            <a:ext cx="304800" cy="228600"/>
          </a:xfrm>
          <a:prstGeom prst="star5">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5-Point Star 17"/>
          <p:cNvSpPr/>
          <p:nvPr/>
        </p:nvSpPr>
        <p:spPr bwMode="auto">
          <a:xfrm>
            <a:off x="5562600" y="3505200"/>
            <a:ext cx="304800" cy="228600"/>
          </a:xfrm>
          <a:prstGeom prst="star5">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5-Point Star 18"/>
          <p:cNvSpPr/>
          <p:nvPr/>
        </p:nvSpPr>
        <p:spPr bwMode="auto">
          <a:xfrm>
            <a:off x="3276600" y="4343400"/>
            <a:ext cx="304800" cy="228600"/>
          </a:xfrm>
          <a:prstGeom prst="star5">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2" name="TextBox 31"/>
          <p:cNvSpPr txBox="1"/>
          <p:nvPr/>
        </p:nvSpPr>
        <p:spPr>
          <a:xfrm>
            <a:off x="2895600" y="3440668"/>
            <a:ext cx="533400" cy="369332"/>
          </a:xfrm>
          <a:prstGeom prst="rect">
            <a:avLst/>
          </a:prstGeom>
          <a:noFill/>
        </p:spPr>
        <p:txBody>
          <a:bodyPr wrap="square" rtlCol="0">
            <a:spAutoFit/>
          </a:bodyPr>
          <a:lstStyle/>
          <a:p>
            <a:r>
              <a:rPr lang="en-US" dirty="0" err="1" smtClean="0">
                <a:sym typeface="Symbol"/>
              </a:rPr>
              <a:t>d</a:t>
            </a:r>
            <a:r>
              <a:rPr lang="en-US" baseline="30000" dirty="0" err="1" smtClean="0">
                <a:sym typeface="Symbol"/>
              </a:rPr>
              <a:t>A</a:t>
            </a:r>
            <a:endParaRPr lang="en-US" dirty="0" smtClean="0">
              <a:effectLst>
                <a:outerShdw blurRad="38100" dist="38100" dir="2700000" algn="tl">
                  <a:srgbClr val="000000">
                    <a:alpha val="43137"/>
                  </a:srgbClr>
                </a:outerShdw>
              </a:effectLst>
              <a:latin typeface="Segoe" pitchFamily="34" charset="0"/>
            </a:endParaRPr>
          </a:p>
        </p:txBody>
      </p:sp>
      <p:sp>
        <p:nvSpPr>
          <p:cNvPr id="33" name="TextBox 32"/>
          <p:cNvSpPr txBox="1"/>
          <p:nvPr/>
        </p:nvSpPr>
        <p:spPr>
          <a:xfrm>
            <a:off x="5791200" y="3505200"/>
            <a:ext cx="533400" cy="369332"/>
          </a:xfrm>
          <a:prstGeom prst="rect">
            <a:avLst/>
          </a:prstGeom>
          <a:noFill/>
        </p:spPr>
        <p:txBody>
          <a:bodyPr wrap="square" rtlCol="0">
            <a:spAutoFit/>
          </a:bodyPr>
          <a:lstStyle/>
          <a:p>
            <a:r>
              <a:rPr lang="en-US" dirty="0" smtClean="0">
                <a:sym typeface="Symbol"/>
              </a:rPr>
              <a:t>d</a:t>
            </a:r>
            <a:r>
              <a:rPr lang="en-US" baseline="30000" dirty="0" smtClean="0">
                <a:sym typeface="Symbol"/>
              </a:rPr>
              <a:t>B</a:t>
            </a:r>
            <a:endParaRPr lang="en-US" dirty="0" smtClean="0">
              <a:effectLst>
                <a:outerShdw blurRad="38100" dist="38100" dir="2700000" algn="tl">
                  <a:srgbClr val="000000">
                    <a:alpha val="43137"/>
                  </a:srgbClr>
                </a:outerShdw>
              </a:effectLst>
              <a:latin typeface="Segoe" pitchFamily="34" charset="0"/>
            </a:endParaRPr>
          </a:p>
        </p:txBody>
      </p:sp>
      <p:sp>
        <p:nvSpPr>
          <p:cNvPr id="34" name="TextBox 33"/>
          <p:cNvSpPr txBox="1"/>
          <p:nvPr/>
        </p:nvSpPr>
        <p:spPr>
          <a:xfrm>
            <a:off x="6019800" y="5029200"/>
            <a:ext cx="1066800" cy="381000"/>
          </a:xfrm>
          <a:prstGeom prst="rect">
            <a:avLst/>
          </a:prstGeom>
          <a:noFill/>
        </p:spPr>
        <p:txBody>
          <a:bodyPr wrap="square" rtlCol="0">
            <a:spAutoFit/>
          </a:bodyPr>
          <a:lstStyle/>
          <a:p>
            <a:r>
              <a:rPr lang="en-US" dirty="0" err="1" smtClean="0">
                <a:sym typeface="Symbol"/>
              </a:rPr>
              <a:t>f</a:t>
            </a:r>
            <a:r>
              <a:rPr lang="en-US" baseline="30000" dirty="0" err="1" smtClean="0">
                <a:sym typeface="Symbol"/>
              </a:rPr>
              <a:t>B</a:t>
            </a:r>
            <a:r>
              <a:rPr lang="en-US" baseline="30000" dirty="0" smtClean="0">
                <a:sym typeface="Symbol"/>
              </a:rPr>
              <a:t> </a:t>
            </a:r>
            <a:r>
              <a:rPr lang="en-US" dirty="0" smtClean="0">
                <a:sym typeface="Symbol"/>
              </a:rPr>
              <a:t>(</a:t>
            </a:r>
            <a:r>
              <a:rPr lang="en-US" dirty="0" err="1" smtClean="0">
                <a:sym typeface="Symbol"/>
              </a:rPr>
              <a:t>d,e</a:t>
            </a:r>
            <a:r>
              <a:rPr lang="en-US" dirty="0" smtClean="0">
                <a:sym typeface="Symbol"/>
              </a:rPr>
              <a:t>)</a:t>
            </a:r>
            <a:endParaRPr lang="en-US" dirty="0" smtClean="0">
              <a:effectLst>
                <a:outerShdw blurRad="38100" dist="38100" dir="2700000" algn="tl">
                  <a:srgbClr val="000000">
                    <a:alpha val="43137"/>
                  </a:srgbClr>
                </a:outerShdw>
              </a:effectLst>
              <a:latin typeface="Segoe" pitchFamily="34" charset="0"/>
            </a:endParaRPr>
          </a:p>
        </p:txBody>
      </p:sp>
      <p:sp>
        <p:nvSpPr>
          <p:cNvPr id="35" name="Curved Down Arrow 34"/>
          <p:cNvSpPr/>
          <p:nvPr/>
        </p:nvSpPr>
        <p:spPr bwMode="auto">
          <a:xfrm rot="10800000">
            <a:off x="3352800" y="3657600"/>
            <a:ext cx="2438400" cy="533400"/>
          </a:xfrm>
          <a:prstGeom prst="curved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6" name="TextBox 35"/>
          <p:cNvSpPr txBox="1"/>
          <p:nvPr/>
        </p:nvSpPr>
        <p:spPr>
          <a:xfrm>
            <a:off x="4191000" y="3733800"/>
            <a:ext cx="904415" cy="369332"/>
          </a:xfrm>
          <a:prstGeom prst="rect">
            <a:avLst/>
          </a:prstGeom>
          <a:noFill/>
        </p:spPr>
        <p:txBody>
          <a:bodyPr wrap="none" rtlCol="0">
            <a:spAutoFit/>
          </a:bodyPr>
          <a:lstStyle/>
          <a:p>
            <a:r>
              <a:rPr lang="en-US" dirty="0" smtClean="0">
                <a:solidFill>
                  <a:schemeClr val="bg1"/>
                </a:solidFill>
                <a:sym typeface="Symbol"/>
              </a:rPr>
              <a:t></a:t>
            </a:r>
            <a:r>
              <a:rPr lang="en-US" b="1" dirty="0" smtClean="0">
                <a:solidFill>
                  <a:srgbClr val="C00000"/>
                </a:solidFill>
                <a:sym typeface="Symbol"/>
              </a:rPr>
              <a:t>h</a:t>
            </a:r>
            <a:r>
              <a:rPr lang="en-US" b="1" baseline="30000" dirty="0" smtClean="0">
                <a:solidFill>
                  <a:srgbClr val="C00000"/>
                </a:solidFill>
                <a:sym typeface="Symbol"/>
              </a:rPr>
              <a:t>-1</a:t>
            </a:r>
            <a:r>
              <a:rPr lang="en-US" dirty="0" smtClean="0">
                <a:solidFill>
                  <a:schemeClr val="bg1"/>
                </a:solidFill>
                <a:sym typeface="Symbol"/>
              </a:rPr>
              <a:t>(d</a:t>
            </a:r>
            <a:r>
              <a:rPr lang="en-US" baseline="30000" dirty="0" smtClean="0">
                <a:solidFill>
                  <a:schemeClr val="bg1"/>
                </a:solidFill>
                <a:sym typeface="Symbol"/>
              </a:rPr>
              <a:t>B</a:t>
            </a:r>
            <a:r>
              <a:rPr lang="en-US" dirty="0" smtClean="0">
                <a:solidFill>
                  <a:schemeClr val="bg1"/>
                </a:solidFill>
                <a:sym typeface="Symbol"/>
              </a:rPr>
              <a:t>)</a:t>
            </a:r>
            <a:endParaRPr lang="en-US" dirty="0" smtClean="0">
              <a:solidFill>
                <a:schemeClr val="bg1"/>
              </a:solidFill>
            </a:endParaRPr>
          </a:p>
        </p:txBody>
      </p:sp>
      <p:sp>
        <p:nvSpPr>
          <p:cNvPr id="37" name="TextBox 36"/>
          <p:cNvSpPr txBox="1"/>
          <p:nvPr/>
        </p:nvSpPr>
        <p:spPr>
          <a:xfrm>
            <a:off x="6019800" y="4267200"/>
            <a:ext cx="457200" cy="369332"/>
          </a:xfrm>
          <a:prstGeom prst="rect">
            <a:avLst/>
          </a:prstGeom>
          <a:noFill/>
        </p:spPr>
        <p:txBody>
          <a:bodyPr wrap="square" rtlCol="0">
            <a:spAutoFit/>
          </a:bodyPr>
          <a:lstStyle/>
          <a:p>
            <a:r>
              <a:rPr lang="en-US" dirty="0" err="1" smtClean="0">
                <a:sym typeface="Symbol"/>
              </a:rPr>
              <a:t>e</a:t>
            </a:r>
            <a:r>
              <a:rPr lang="en-US" baseline="30000" dirty="0" err="1" smtClean="0">
                <a:sym typeface="Symbol"/>
              </a:rPr>
              <a:t>B</a:t>
            </a:r>
            <a:endParaRPr lang="en-US" dirty="0" smtClean="0">
              <a:effectLst>
                <a:outerShdw blurRad="38100" dist="38100" dir="2700000" algn="tl">
                  <a:srgbClr val="000000">
                    <a:alpha val="43137"/>
                  </a:srgbClr>
                </a:outerShdw>
              </a:effectLst>
              <a:latin typeface="Segoe" pitchFamily="34" charset="0"/>
            </a:endParaRPr>
          </a:p>
        </p:txBody>
      </p:sp>
      <p:sp>
        <p:nvSpPr>
          <p:cNvPr id="38" name="TextBox 37"/>
          <p:cNvSpPr txBox="1"/>
          <p:nvPr/>
        </p:nvSpPr>
        <p:spPr>
          <a:xfrm>
            <a:off x="2667000" y="4419600"/>
            <a:ext cx="533400" cy="369332"/>
          </a:xfrm>
          <a:prstGeom prst="rect">
            <a:avLst/>
          </a:prstGeom>
          <a:noFill/>
        </p:spPr>
        <p:txBody>
          <a:bodyPr wrap="square" rtlCol="0">
            <a:spAutoFit/>
          </a:bodyPr>
          <a:lstStyle/>
          <a:p>
            <a:r>
              <a:rPr lang="en-US" dirty="0" err="1" smtClean="0">
                <a:sym typeface="Symbol"/>
              </a:rPr>
              <a:t>e</a:t>
            </a:r>
            <a:r>
              <a:rPr lang="en-US" baseline="30000" dirty="0" err="1" smtClean="0">
                <a:sym typeface="Symbol"/>
              </a:rPr>
              <a:t>A</a:t>
            </a:r>
            <a:endParaRPr lang="en-US" dirty="0" smtClean="0">
              <a:effectLst>
                <a:outerShdw blurRad="38100" dist="38100" dir="2700000" algn="tl">
                  <a:srgbClr val="000000">
                    <a:alpha val="43137"/>
                  </a:srgbClr>
                </a:outerShdw>
              </a:effectLst>
              <a:latin typeface="Segoe" pitchFamily="34" charset="0"/>
            </a:endParaRPr>
          </a:p>
        </p:txBody>
      </p:sp>
      <p:sp>
        <p:nvSpPr>
          <p:cNvPr id="39" name="TextBox 38"/>
          <p:cNvSpPr txBox="1"/>
          <p:nvPr/>
        </p:nvSpPr>
        <p:spPr>
          <a:xfrm>
            <a:off x="3810000" y="2057400"/>
            <a:ext cx="1736373" cy="369332"/>
          </a:xfrm>
          <a:prstGeom prst="rect">
            <a:avLst/>
          </a:prstGeom>
          <a:noFill/>
        </p:spPr>
        <p:txBody>
          <a:bodyPr wrap="none" rtlCol="0">
            <a:spAutoFit/>
          </a:bodyPr>
          <a:lstStyle/>
          <a:p>
            <a:r>
              <a:rPr lang="en-US" dirty="0" smtClean="0">
                <a:solidFill>
                  <a:schemeClr val="bg1"/>
                </a:solidFill>
              </a:rPr>
              <a:t>Equalities align</a:t>
            </a:r>
          </a:p>
        </p:txBody>
      </p:sp>
      <p:sp>
        <p:nvSpPr>
          <p:cNvPr id="40" name="TextBox 39"/>
          <p:cNvSpPr txBox="1"/>
          <p:nvPr/>
        </p:nvSpPr>
        <p:spPr>
          <a:xfrm>
            <a:off x="2362200" y="5105400"/>
            <a:ext cx="1066800" cy="381000"/>
          </a:xfrm>
          <a:prstGeom prst="rect">
            <a:avLst/>
          </a:prstGeom>
          <a:noFill/>
        </p:spPr>
        <p:txBody>
          <a:bodyPr wrap="square" rtlCol="0">
            <a:spAutoFit/>
          </a:bodyPr>
          <a:lstStyle/>
          <a:p>
            <a:r>
              <a:rPr lang="en-US" dirty="0" err="1" smtClean="0">
                <a:sym typeface="Symbol"/>
              </a:rPr>
              <a:t>f</a:t>
            </a:r>
            <a:r>
              <a:rPr lang="en-US" baseline="30000" dirty="0" err="1" smtClean="0">
                <a:sym typeface="Symbol"/>
              </a:rPr>
              <a:t>A</a:t>
            </a:r>
            <a:r>
              <a:rPr lang="en-US" baseline="30000" dirty="0" smtClean="0">
                <a:sym typeface="Symbol"/>
              </a:rPr>
              <a:t> </a:t>
            </a:r>
            <a:r>
              <a:rPr lang="en-US" dirty="0" smtClean="0">
                <a:sym typeface="Symbol"/>
              </a:rPr>
              <a:t>(</a:t>
            </a:r>
            <a:r>
              <a:rPr lang="en-US" dirty="0" err="1" smtClean="0">
                <a:sym typeface="Symbol"/>
              </a:rPr>
              <a:t>d,e</a:t>
            </a:r>
            <a:r>
              <a:rPr lang="en-US" dirty="0" smtClean="0">
                <a:sym typeface="Symbol"/>
              </a:rPr>
              <a:t>)</a:t>
            </a:r>
            <a:endParaRPr lang="en-US" dirty="0" smtClean="0">
              <a:effectLst>
                <a:outerShdw blurRad="38100" dist="38100" dir="2700000" algn="tl">
                  <a:srgbClr val="000000">
                    <a:alpha val="43137"/>
                  </a:srgbClr>
                </a:outerShdw>
              </a:effectLst>
              <a:latin typeface="Segoe" pitchFamily="34" charset="0"/>
            </a:endParaRPr>
          </a:p>
        </p:txBody>
      </p:sp>
      <p:sp>
        <p:nvSpPr>
          <p:cNvPr id="41" name="Curved Down Arrow 40"/>
          <p:cNvSpPr/>
          <p:nvPr/>
        </p:nvSpPr>
        <p:spPr bwMode="auto">
          <a:xfrm>
            <a:off x="2133600" y="4495800"/>
            <a:ext cx="4267200" cy="533400"/>
          </a:xfrm>
          <a:prstGeom prst="curved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2" name="5-Point Star 41"/>
          <p:cNvSpPr/>
          <p:nvPr/>
        </p:nvSpPr>
        <p:spPr bwMode="auto">
          <a:xfrm>
            <a:off x="1981200" y="5105400"/>
            <a:ext cx="304800" cy="228600"/>
          </a:xfrm>
          <a:prstGeom prst="star5">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4" name="TextBox 43"/>
          <p:cNvSpPr txBox="1"/>
          <p:nvPr/>
        </p:nvSpPr>
        <p:spPr>
          <a:xfrm>
            <a:off x="3124200" y="5782270"/>
            <a:ext cx="3733800" cy="923330"/>
          </a:xfrm>
          <a:prstGeom prst="rect">
            <a:avLst/>
          </a:prstGeom>
          <a:noFill/>
        </p:spPr>
        <p:txBody>
          <a:bodyPr wrap="square" rtlCol="0">
            <a:spAutoFit/>
          </a:bodyPr>
          <a:lstStyle/>
          <a:p>
            <a:r>
              <a:rPr lang="en-US" dirty="0" smtClean="0">
                <a:solidFill>
                  <a:schemeClr val="bg1"/>
                </a:solidFill>
              </a:rPr>
              <a:t>Function interpretations </a:t>
            </a:r>
            <a:br>
              <a:rPr lang="en-US" dirty="0" smtClean="0">
                <a:solidFill>
                  <a:schemeClr val="bg1"/>
                </a:solidFill>
              </a:rPr>
            </a:br>
            <a:r>
              <a:rPr lang="en-US" dirty="0" smtClean="0">
                <a:solidFill>
                  <a:schemeClr val="bg1"/>
                </a:solidFill>
              </a:rPr>
              <a:t>shared by bottom-up construction</a:t>
            </a:r>
          </a:p>
          <a:p>
            <a:r>
              <a:rPr lang="en-US" dirty="0" err="1" smtClean="0">
                <a:solidFill>
                  <a:schemeClr val="bg1"/>
                </a:solidFill>
              </a:rPr>
              <a:t>f</a:t>
            </a:r>
            <a:r>
              <a:rPr lang="en-US" baseline="30000" dirty="0" err="1" smtClean="0">
                <a:solidFill>
                  <a:schemeClr val="bg1"/>
                </a:solidFill>
                <a:sym typeface="Symbol"/>
              </a:rPr>
              <a:t>A</a:t>
            </a:r>
            <a:r>
              <a:rPr lang="en-US" baseline="30000" dirty="0" smtClean="0">
                <a:solidFill>
                  <a:schemeClr val="bg1"/>
                </a:solidFill>
                <a:sym typeface="Symbol"/>
              </a:rPr>
              <a:t> </a:t>
            </a:r>
            <a:r>
              <a:rPr lang="en-US" dirty="0" smtClean="0">
                <a:solidFill>
                  <a:schemeClr val="bg1"/>
                </a:solidFill>
                <a:sym typeface="Symbol"/>
              </a:rPr>
              <a:t>(</a:t>
            </a:r>
            <a:r>
              <a:rPr lang="en-US" dirty="0" err="1" smtClean="0">
                <a:solidFill>
                  <a:schemeClr val="bg1"/>
                </a:solidFill>
                <a:sym typeface="Symbol"/>
              </a:rPr>
              <a:t>d,e</a:t>
            </a:r>
            <a:r>
              <a:rPr lang="en-US" dirty="0" smtClean="0">
                <a:solidFill>
                  <a:schemeClr val="bg1"/>
                </a:solidFill>
                <a:sym typeface="Symbol"/>
              </a:rPr>
              <a:t>) := </a:t>
            </a:r>
            <a:r>
              <a:rPr lang="en-US" b="1" dirty="0" smtClean="0">
                <a:solidFill>
                  <a:srgbClr val="C00000"/>
                </a:solidFill>
                <a:sym typeface="Symbol"/>
              </a:rPr>
              <a:t>h</a:t>
            </a:r>
            <a:r>
              <a:rPr lang="en-US" b="1" baseline="30000" dirty="0" smtClean="0">
                <a:solidFill>
                  <a:srgbClr val="C00000"/>
                </a:solidFill>
                <a:sym typeface="Symbol"/>
              </a:rPr>
              <a:t>-1</a:t>
            </a:r>
            <a:r>
              <a:rPr lang="en-US" dirty="0" smtClean="0">
                <a:solidFill>
                  <a:schemeClr val="bg1"/>
                </a:solidFill>
                <a:sym typeface="Symbol"/>
              </a:rPr>
              <a:t>(</a:t>
            </a:r>
            <a:r>
              <a:rPr lang="en-US" dirty="0" err="1" smtClean="0">
                <a:solidFill>
                  <a:schemeClr val="bg1"/>
                </a:solidFill>
              </a:rPr>
              <a:t>f</a:t>
            </a:r>
            <a:r>
              <a:rPr lang="en-US" baseline="30000" dirty="0" err="1" smtClean="0">
                <a:solidFill>
                  <a:schemeClr val="bg1"/>
                </a:solidFill>
                <a:sym typeface="Symbol"/>
              </a:rPr>
              <a:t>B</a:t>
            </a:r>
            <a:r>
              <a:rPr lang="en-US" baseline="30000" dirty="0" smtClean="0">
                <a:solidFill>
                  <a:schemeClr val="bg1"/>
                </a:solidFill>
                <a:sym typeface="Symbol"/>
              </a:rPr>
              <a:t> </a:t>
            </a:r>
            <a:r>
              <a:rPr lang="en-US" dirty="0" smtClean="0">
                <a:solidFill>
                  <a:schemeClr val="bg1"/>
                </a:solidFill>
                <a:sym typeface="Symbol"/>
              </a:rPr>
              <a:t>(</a:t>
            </a:r>
            <a:r>
              <a:rPr lang="en-US" b="1" dirty="0" smtClean="0">
                <a:solidFill>
                  <a:srgbClr val="C00000"/>
                </a:solidFill>
                <a:sym typeface="Symbol"/>
              </a:rPr>
              <a:t>h</a:t>
            </a:r>
            <a:r>
              <a:rPr lang="en-US" dirty="0" smtClean="0">
                <a:solidFill>
                  <a:schemeClr val="bg1"/>
                </a:solidFill>
                <a:sym typeface="Symbol"/>
              </a:rPr>
              <a:t>(</a:t>
            </a:r>
            <a:r>
              <a:rPr lang="en-US" dirty="0" err="1" smtClean="0">
                <a:solidFill>
                  <a:schemeClr val="bg1"/>
                </a:solidFill>
                <a:sym typeface="Symbol"/>
              </a:rPr>
              <a:t>d</a:t>
            </a:r>
            <a:r>
              <a:rPr lang="en-US" baseline="30000" dirty="0" err="1" smtClean="0">
                <a:solidFill>
                  <a:schemeClr val="bg1"/>
                </a:solidFill>
                <a:sym typeface="Symbol"/>
              </a:rPr>
              <a:t>A</a:t>
            </a:r>
            <a:r>
              <a:rPr lang="en-US" dirty="0" smtClean="0">
                <a:solidFill>
                  <a:schemeClr val="bg1"/>
                </a:solidFill>
                <a:sym typeface="Symbol"/>
              </a:rPr>
              <a:t>), </a:t>
            </a:r>
            <a:r>
              <a:rPr lang="en-US" b="1" dirty="0" smtClean="0">
                <a:solidFill>
                  <a:srgbClr val="C00000"/>
                </a:solidFill>
                <a:sym typeface="Symbol"/>
              </a:rPr>
              <a:t>h</a:t>
            </a:r>
            <a:r>
              <a:rPr lang="en-US" dirty="0" smtClean="0">
                <a:solidFill>
                  <a:schemeClr val="bg1"/>
                </a:solidFill>
                <a:sym typeface="Symbol"/>
              </a:rPr>
              <a:t>(</a:t>
            </a:r>
            <a:r>
              <a:rPr lang="en-US" dirty="0" err="1" smtClean="0">
                <a:solidFill>
                  <a:schemeClr val="bg1"/>
                </a:solidFill>
                <a:sym typeface="Symbol"/>
              </a:rPr>
              <a:t>e</a:t>
            </a:r>
            <a:r>
              <a:rPr lang="en-US" baseline="30000" dirty="0" err="1" smtClean="0">
                <a:solidFill>
                  <a:schemeClr val="bg1"/>
                </a:solidFill>
                <a:sym typeface="Symbol"/>
              </a:rPr>
              <a:t>A</a:t>
            </a:r>
            <a:r>
              <a:rPr lang="en-US" dirty="0" smtClean="0">
                <a:solidFill>
                  <a:schemeClr val="bg1"/>
                </a:solidFill>
                <a:sym typeface="Symbol"/>
              </a:rPr>
              <a:t>))) </a:t>
            </a:r>
            <a:endParaRPr lang="en-US" dirty="0" smtClean="0">
              <a:solidFill>
                <a:schemeClr val="bg1"/>
              </a:solidFill>
              <a:effectLst>
                <a:outerShdw blurRad="38100" dist="38100" dir="2700000" algn="tl">
                  <a:srgbClr val="000000">
                    <a:alpha val="43137"/>
                  </a:srgbClr>
                </a:outerShdw>
              </a:effectLst>
              <a:latin typeface="Segoe" pitchFamily="34" charset="0"/>
            </a:endParaRPr>
          </a:p>
        </p:txBody>
      </p:sp>
      <p:sp>
        <p:nvSpPr>
          <p:cNvPr id="45" name="Title 44"/>
          <p:cNvSpPr>
            <a:spLocks noGrp="1"/>
          </p:cNvSpPr>
          <p:nvPr>
            <p:ph type="title"/>
          </p:nvPr>
        </p:nvSpPr>
        <p:spPr/>
        <p:txBody>
          <a:bodyPr/>
          <a:lstStyle/>
          <a:p>
            <a:r>
              <a:rPr lang="en-US" dirty="0" smtClean="0"/>
              <a:t>Why stably infiniteness?</a:t>
            </a:r>
            <a:endParaRPr lang="en-US" dirty="0"/>
          </a:p>
        </p:txBody>
      </p:sp>
      <p:sp>
        <p:nvSpPr>
          <p:cNvPr id="47" name="TextBox 46"/>
          <p:cNvSpPr txBox="1"/>
          <p:nvPr/>
        </p:nvSpPr>
        <p:spPr>
          <a:xfrm>
            <a:off x="0" y="5715000"/>
            <a:ext cx="2286000" cy="923330"/>
          </a:xfrm>
          <a:prstGeom prst="rect">
            <a:avLst/>
          </a:prstGeom>
          <a:noFill/>
        </p:spPr>
        <p:txBody>
          <a:bodyPr wrap="square" rtlCol="0">
            <a:spAutoFit/>
          </a:bodyPr>
          <a:lstStyle/>
          <a:p>
            <a:r>
              <a:rPr lang="en-US" dirty="0" smtClean="0">
                <a:solidFill>
                  <a:schemeClr val="bg1"/>
                </a:solidFill>
              </a:rPr>
              <a:t>Should be able </a:t>
            </a:r>
            <a:br>
              <a:rPr lang="en-US" dirty="0" smtClean="0">
                <a:solidFill>
                  <a:schemeClr val="bg1"/>
                </a:solidFill>
              </a:rPr>
            </a:br>
            <a:r>
              <a:rPr lang="en-US" dirty="0" smtClean="0">
                <a:solidFill>
                  <a:schemeClr val="bg1"/>
                </a:solidFill>
              </a:rPr>
              <a:t>to add fresh </a:t>
            </a:r>
            <a:br>
              <a:rPr lang="en-US" dirty="0" smtClean="0">
                <a:solidFill>
                  <a:schemeClr val="bg1"/>
                </a:solidFill>
              </a:rPr>
            </a:br>
            <a:r>
              <a:rPr lang="en-US" dirty="0" smtClean="0">
                <a:solidFill>
                  <a:schemeClr val="bg1"/>
                </a:solidFill>
              </a:rPr>
              <a:t>value in model </a:t>
            </a:r>
            <a:r>
              <a:rPr lang="en-US" b="1" dirty="0" smtClean="0">
                <a:solidFill>
                  <a:schemeClr val="bg1"/>
                </a:solidFill>
              </a:rPr>
              <a:t>A</a:t>
            </a:r>
            <a:endParaRPr lang="en-US" b="1" dirty="0" smtClean="0">
              <a:solidFill>
                <a:schemeClr val="bg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625 -0.00046 C 0.00347 -0.01225 -0.00174 -0.0178 -0.00747 -0.02428 C -0.01163 -0.03329 -0.01424 -0.04208 -0.02101 -0.04532 C -0.02465 -0.0548 -0.02483 -0.05734 -0.02396 -0.06936 C -0.02378 -0.07145 -0.02413 -0.07445 -0.02292 -0.07514 C -0.01667 -0.08023 0.00174 -0.08231 0.00729 -0.08301 C 0.01111 -0.08509 0.0125 -0.0837 0.01389 -0.09133 C 0.01458 -0.09457 0.01337 -0.09919 0.01458 -0.10173 C 0.01649 -0.10451 0.01927 -0.10451 0.02153 -0.1059 C 0.02274 -0.10682 0.02378 -0.10844 0.025 -0.11006 C 0.02847 -0.12948 0.02726 -0.11607 0.00035 -0.11468 " pathEditMode="relative" rAng="-136917" ptsTypes="ffffffffffA">
                                      <p:cBhvr>
                                        <p:cTn id="6" dur="2000" fill="hold"/>
                                        <p:tgtEl>
                                          <p:spTgt spid="19"/>
                                        </p:tgtEl>
                                        <p:attrNameLst>
                                          <p:attrName>ppt_x</p:attrName>
                                          <p:attrName>ppt_y</p:attrName>
                                        </p:attrNameLst>
                                      </p:cBhvr>
                                      <p:rCtr x="-4" y="-64"/>
                                    </p:animMotion>
                                  </p:childTnLst>
                                </p:cTn>
                              </p:par>
                              <p:par>
                                <p:cTn id="7" presetID="0" presetClass="path" presetSubtype="0" accel="50000" decel="50000" fill="hold" grpId="0" nodeType="withEffect">
                                  <p:stCondLst>
                                    <p:cond delay="0"/>
                                  </p:stCondLst>
                                  <p:childTnLst>
                                    <p:animMotion origin="layout" path="M 0 0 C -0.0033 -0.01364 -0.01077 -0.02034 -0.01928 -0.02821 C -0.02483 -0.03907 -0.02882 -0.04948 -0.03855 -0.05387 C -0.0441 -0.06474 -0.04428 -0.06774 -0.04202 -0.08185 C -0.04167 -0.08416 -0.04202 -0.08786 -0.04028 -0.08878 C -0.03056 -0.09433 -0.00296 -0.09526 0.00538 -0.09595 C 0.01163 -0.09803 0.01336 -0.09641 0.01579 -0.1052 C 0.01684 -0.1089 0.01545 -0.11422 0.01753 -0.11699 C 0.02013 -0.12046 0.02465 -0.12 0.02812 -0.12162 C 0.03003 -0.12254 0.03159 -0.12462 0.03333 -0.12624 C 0.03906 -0.14936 0.03697 -0.13318 -0.00348 -0.13318 " pathEditMode="relative" ptsTypes="ffffffffffA">
                                      <p:cBhvr>
                                        <p:cTn id="8" dur="2000" fill="hold"/>
                                        <p:tgtEl>
                                          <p:spTgt spid="38"/>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0" nodeType="clickEffect">
                                  <p:stCondLst>
                                    <p:cond delay="0"/>
                                  </p:stCondLst>
                                  <p:childTnLst>
                                    <p:animMotion origin="layout" path="M 0 0 C 0.00174 -0.02057 0.00486 -0.03606 0 -0.05618 C 0.00052 -0.07028 0.00087 -0.08416 0.00174 -0.09826 C 0.00209 -0.10219 0.00764 -0.12161 0 -0.12161 " pathEditMode="relative" ptsTypes="fffA">
                                      <p:cBhvr>
                                        <p:cTn id="12" dur="2000" fill="hold"/>
                                        <p:tgtEl>
                                          <p:spTgt spid="20"/>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3.33333E-6 4.9711E-6 C 0.00174 -0.01411 0.00521 -0.02451 -3.33333E-6 -0.03816 C 0.00052 -0.04764 0.00087 -0.05711 0.00174 -0.06659 C 0.00226 -0.06937 0.00834 -0.08232 -3.33333E-6 -0.08232 " pathEditMode="relative" rAng="0" ptsTypes="fffA">
                                      <p:cBhvr>
                                        <p:cTn id="14" dur="2000" fill="hold"/>
                                        <p:tgtEl>
                                          <p:spTgt spid="37"/>
                                        </p:tgtEl>
                                        <p:attrNameLst>
                                          <p:attrName>ppt_x</p:attrName>
                                          <p:attrName>ppt_y</p:attrName>
                                        </p:attrNameLst>
                                      </p:cBhvr>
                                      <p:rCtr x="4" y="-41"/>
                                    </p:animMotion>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1"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strips(downLeft)">
                                      <p:cBhvr>
                                        <p:cTn id="21" dur="500"/>
                                        <p:tgtEl>
                                          <p:spTgt spid="41"/>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4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37" grpId="0"/>
      <p:bldP spid="38" grpId="0"/>
      <p:bldP spid="39" grpId="0"/>
      <p:bldP spid="40" grpId="1"/>
      <p:bldP spid="41" grpId="1" animBg="1"/>
      <p:bldP spid="42" grpId="0" animBg="1"/>
      <p:bldP spid="44"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Stably-Infinite Theories</a:t>
            </a:r>
            <a:endParaRPr lang="en-US" dirty="0"/>
          </a:p>
        </p:txBody>
      </p:sp>
      <p:sp>
        <p:nvSpPr>
          <p:cNvPr id="3" name="Content Placeholder 2"/>
          <p:cNvSpPr>
            <a:spLocks noGrp="1"/>
          </p:cNvSpPr>
          <p:nvPr>
            <p:ph idx="1"/>
          </p:nvPr>
        </p:nvSpPr>
        <p:spPr>
          <a:xfrm>
            <a:off x="381000" y="1412875"/>
            <a:ext cx="8382000" cy="5443029"/>
          </a:xfrm>
        </p:spPr>
        <p:txBody>
          <a:bodyPr/>
          <a:lstStyle/>
          <a:p>
            <a:r>
              <a:rPr lang="en-US" sz="3200" dirty="0" smtClean="0"/>
              <a:t>A theory is </a:t>
            </a:r>
            <a:r>
              <a:rPr lang="en-US" sz="3200" i="1" dirty="0" smtClean="0"/>
              <a:t>stably-infinite </a:t>
            </a:r>
            <a:r>
              <a:rPr lang="en-US" sz="3200" dirty="0" smtClean="0"/>
              <a:t>if every </a:t>
            </a:r>
            <a:r>
              <a:rPr lang="en-US" sz="3200" dirty="0" err="1" smtClean="0"/>
              <a:t>satisfiable</a:t>
            </a:r>
            <a:r>
              <a:rPr lang="en-US" sz="3200" dirty="0" smtClean="0"/>
              <a:t> QFF is </a:t>
            </a:r>
            <a:r>
              <a:rPr lang="en-US" sz="3200" dirty="0" err="1" smtClean="0"/>
              <a:t>satisfiable</a:t>
            </a:r>
            <a:r>
              <a:rPr lang="en-US" sz="3200" dirty="0" smtClean="0"/>
              <a:t> in an infinite model.</a:t>
            </a:r>
          </a:p>
          <a:p>
            <a:endParaRPr lang="en-US" sz="3200" dirty="0" smtClean="0"/>
          </a:p>
          <a:p>
            <a:r>
              <a:rPr lang="en-US" sz="3200" dirty="0" smtClean="0"/>
              <a:t>Theories with only finite models are not stably infinite:</a:t>
            </a:r>
            <a:br>
              <a:rPr lang="en-US" sz="3200" dirty="0" smtClean="0"/>
            </a:br>
            <a:r>
              <a:rPr lang="en-US" sz="3200" dirty="0" smtClean="0"/>
              <a:t>	</a:t>
            </a:r>
            <a:r>
              <a:rPr lang="en-US" sz="3200" i="1" dirty="0" smtClean="0"/>
              <a:t>T = DC(</a:t>
            </a:r>
            <a:r>
              <a:rPr lang="en-US" sz="3200" i="1" dirty="0" smtClean="0">
                <a:sym typeface="Symbol"/>
              </a:rPr>
              <a:t></a:t>
            </a:r>
            <a:r>
              <a:rPr lang="en-US" sz="3200" i="1" dirty="0" err="1" smtClean="0">
                <a:sym typeface="Symbol"/>
              </a:rPr>
              <a:t>x,y,z</a:t>
            </a:r>
            <a:r>
              <a:rPr lang="en-US" sz="3200" i="1" dirty="0" smtClean="0">
                <a:sym typeface="Symbol"/>
              </a:rPr>
              <a:t>. (x = y)  (x = z)  (y = z) )</a:t>
            </a:r>
            <a:r>
              <a:rPr lang="en-US" sz="3200" dirty="0" smtClean="0">
                <a:sym typeface="Symbol"/>
              </a:rPr>
              <a:t/>
            </a:r>
            <a:br>
              <a:rPr lang="en-US" sz="3200" dirty="0" smtClean="0">
                <a:sym typeface="Symbol"/>
              </a:rPr>
            </a:br>
            <a:r>
              <a:rPr lang="en-US" sz="3200" dirty="0" smtClean="0">
                <a:sym typeface="Symbol"/>
              </a:rPr>
              <a:t>	has only models with at most 2 elements</a:t>
            </a:r>
          </a:p>
          <a:p>
            <a:endParaRPr lang="en-US" sz="3200" dirty="0" smtClean="0">
              <a:sym typeface="Symbol"/>
            </a:endParaRPr>
          </a:p>
          <a:p>
            <a:r>
              <a:rPr lang="en-US" sz="3200" dirty="0" smtClean="0">
                <a:sym typeface="Symbol"/>
              </a:rPr>
              <a:t>Is this a problem in practice?</a:t>
            </a:r>
          </a:p>
          <a:p>
            <a:pPr lvl="1"/>
            <a:r>
              <a:rPr lang="en-US" sz="2800" dirty="0" smtClean="0">
                <a:sym typeface="Symbol"/>
              </a:rPr>
              <a:t>We want to support finite types found in programming languages.</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Stably-Infinite Theories</a:t>
            </a:r>
            <a:endParaRPr lang="en-US" dirty="0"/>
          </a:p>
        </p:txBody>
      </p:sp>
      <p:sp>
        <p:nvSpPr>
          <p:cNvPr id="3" name="Content Placeholder 2"/>
          <p:cNvSpPr>
            <a:spLocks noGrp="1"/>
          </p:cNvSpPr>
          <p:nvPr>
            <p:ph idx="1"/>
          </p:nvPr>
        </p:nvSpPr>
        <p:spPr>
          <a:xfrm>
            <a:off x="381000" y="1412875"/>
            <a:ext cx="8382000" cy="4722831"/>
          </a:xfrm>
        </p:spPr>
        <p:txBody>
          <a:bodyPr/>
          <a:lstStyle/>
          <a:p>
            <a:r>
              <a:rPr lang="en-US" dirty="0" smtClean="0"/>
              <a:t>Are finite domains a problem in practice?</a:t>
            </a:r>
          </a:p>
          <a:p>
            <a:endParaRPr lang="en-US" dirty="0" smtClean="0"/>
          </a:p>
          <a:p>
            <a:r>
              <a:rPr lang="en-US" dirty="0" smtClean="0"/>
              <a:t>Not really. Add a </a:t>
            </a:r>
            <a:r>
              <a:rPr lang="en-US" i="1" dirty="0" smtClean="0"/>
              <a:t>type predicate, to scope finite sorts.</a:t>
            </a:r>
          </a:p>
          <a:p>
            <a:endParaRPr lang="en-US" i="1" dirty="0" smtClean="0"/>
          </a:p>
          <a:p>
            <a:pPr>
              <a:buNone/>
            </a:pPr>
            <a:r>
              <a:rPr lang="en-US" i="1" dirty="0" smtClean="0"/>
              <a:t>		T’ </a:t>
            </a:r>
            <a:r>
              <a:rPr lang="en-US" dirty="0" smtClean="0"/>
              <a:t>= </a:t>
            </a:r>
            <a:r>
              <a:rPr lang="en-US" i="1" dirty="0" smtClean="0"/>
              <a:t>DC(</a:t>
            </a:r>
            <a:r>
              <a:rPr lang="en-US" i="1" dirty="0" smtClean="0">
                <a:sym typeface="Symbol"/>
              </a:rPr>
              <a:t></a:t>
            </a:r>
            <a:r>
              <a:rPr lang="en-US" i="1" dirty="0" err="1" smtClean="0">
                <a:sym typeface="Symbol"/>
              </a:rPr>
              <a:t>x,y,z</a:t>
            </a:r>
            <a:r>
              <a:rPr lang="en-US" i="1" dirty="0" smtClean="0">
                <a:sym typeface="Symbol"/>
              </a:rPr>
              <a:t>. in</a:t>
            </a:r>
            <a:r>
              <a:rPr lang="en-US" i="1" baseline="-25000" dirty="0" smtClean="0">
                <a:sym typeface="Symbol"/>
              </a:rPr>
              <a:t>2</a:t>
            </a:r>
            <a:r>
              <a:rPr lang="en-US" i="1" dirty="0" smtClean="0">
                <a:sym typeface="Symbol"/>
              </a:rPr>
              <a:t>(x)  in</a:t>
            </a:r>
            <a:r>
              <a:rPr lang="en-US" i="1" baseline="-25000" dirty="0" smtClean="0">
                <a:sym typeface="Symbol"/>
              </a:rPr>
              <a:t>2</a:t>
            </a:r>
            <a:r>
              <a:rPr lang="en-US" i="1" dirty="0" smtClean="0">
                <a:sym typeface="Symbol"/>
              </a:rPr>
              <a:t>(y)  in</a:t>
            </a:r>
            <a:r>
              <a:rPr lang="en-US" i="1" baseline="-25000" dirty="0" smtClean="0">
                <a:sym typeface="Symbol"/>
              </a:rPr>
              <a:t>2</a:t>
            </a:r>
            <a:r>
              <a:rPr lang="en-US" i="1" dirty="0" smtClean="0">
                <a:sym typeface="Symbol"/>
              </a:rPr>
              <a:t>(z)  (x = y)  (x = z)  (y = z) )</a:t>
            </a:r>
          </a:p>
          <a:p>
            <a:endParaRPr lang="en-US" i="1" dirty="0" smtClean="0"/>
          </a:p>
          <a:p>
            <a:r>
              <a:rPr lang="en-US" i="1" dirty="0" smtClean="0"/>
              <a:t>T’ </a:t>
            </a:r>
            <a:r>
              <a:rPr lang="en-US" dirty="0" smtClean="0"/>
              <a:t>is stably infinite.</a:t>
            </a:r>
            <a:endParaRPr lang="en-US" i="1" dirty="0" smtClean="0">
              <a:sym typeface="Symbol"/>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3352800"/>
            <a:ext cx="349326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Convexity</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Convex Theories</a:t>
            </a:r>
            <a:endParaRPr lang="en-US" dirty="0"/>
          </a:p>
        </p:txBody>
      </p:sp>
      <p:sp>
        <p:nvSpPr>
          <p:cNvPr id="3" name="Content Placeholder 2"/>
          <p:cNvSpPr>
            <a:spLocks noGrp="1"/>
          </p:cNvSpPr>
          <p:nvPr>
            <p:ph idx="1"/>
          </p:nvPr>
        </p:nvSpPr>
        <p:spPr>
          <a:xfrm>
            <a:off x="381000" y="2000719"/>
            <a:ext cx="8382000" cy="3493264"/>
          </a:xfrm>
        </p:spPr>
        <p:txBody>
          <a:bodyPr/>
          <a:lstStyle/>
          <a:p>
            <a:r>
              <a:rPr lang="en-US" b="1" dirty="0" smtClean="0"/>
              <a:t>Theorem:</a:t>
            </a:r>
          </a:p>
          <a:p>
            <a:pPr lvl="1"/>
            <a:r>
              <a:rPr lang="en-US" i="1" dirty="0" smtClean="0">
                <a:sym typeface="Symbol"/>
              </a:rPr>
              <a:t>The union of two convex theories can be solved in time </a:t>
            </a:r>
            <a:r>
              <a:rPr lang="en-US" sz="3200" dirty="0" smtClean="0"/>
              <a:t>O(n</a:t>
            </a:r>
            <a:r>
              <a:rPr lang="en-US" sz="3200" baseline="30000" dirty="0" smtClean="0"/>
              <a:t>4</a:t>
            </a:r>
            <a:r>
              <a:rPr lang="en-US" sz="3200" dirty="0" smtClean="0"/>
              <a:t> x T</a:t>
            </a:r>
            <a:r>
              <a:rPr lang="en-US" sz="3200" i="1" baseline="-25000" dirty="0" smtClean="0"/>
              <a:t>1</a:t>
            </a:r>
            <a:r>
              <a:rPr lang="en-US" sz="3200" dirty="0" smtClean="0"/>
              <a:t>(</a:t>
            </a:r>
            <a:r>
              <a:rPr lang="en-US" sz="3200" i="1" dirty="0" smtClean="0"/>
              <a:t>n</a:t>
            </a:r>
            <a:r>
              <a:rPr lang="en-US" sz="3200" dirty="0" smtClean="0"/>
              <a:t>) x T</a:t>
            </a:r>
            <a:r>
              <a:rPr lang="en-US" sz="3200" i="1" baseline="-25000" dirty="0" smtClean="0"/>
              <a:t>2</a:t>
            </a:r>
            <a:r>
              <a:rPr lang="en-US" sz="3200" dirty="0" smtClean="0"/>
              <a:t>(</a:t>
            </a:r>
            <a:r>
              <a:rPr lang="en-US" sz="3200" i="1" dirty="0" smtClean="0"/>
              <a:t>n</a:t>
            </a:r>
            <a:r>
              <a:rPr lang="en-US" sz="3200" dirty="0" smtClean="0"/>
              <a:t>)).</a:t>
            </a:r>
          </a:p>
          <a:p>
            <a:pPr lvl="1"/>
            <a:endParaRPr lang="en-US" sz="3200" i="1" dirty="0" smtClean="0">
              <a:sym typeface="Symbol"/>
            </a:endParaRPr>
          </a:p>
          <a:p>
            <a:pPr lvl="1"/>
            <a:r>
              <a:rPr lang="en-US" sz="3200" i="1" dirty="0" smtClean="0">
                <a:sym typeface="Symbol"/>
              </a:rPr>
              <a:t>The combination of a non-convex theory with another can incur exponential cost.</a:t>
            </a:r>
            <a:endParaRPr lang="en-US" i="1" dirty="0" smtClean="0">
              <a:sym typeface="Symbol"/>
            </a:endParaRPr>
          </a:p>
          <a:p>
            <a:pPr>
              <a:buNone/>
            </a:pPr>
            <a:endParaRPr lang="en-US" dirty="0" smtClean="0">
              <a:sym typeface="Symbol"/>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Convexity</a:t>
            </a:r>
            <a:endParaRPr lang="en-US" dirty="0"/>
          </a:p>
        </p:txBody>
      </p:sp>
      <p:sp>
        <p:nvSpPr>
          <p:cNvPr id="3" name="Content Placeholder 2"/>
          <p:cNvSpPr>
            <a:spLocks noGrp="1"/>
          </p:cNvSpPr>
          <p:nvPr>
            <p:ph idx="1"/>
          </p:nvPr>
        </p:nvSpPr>
        <p:spPr>
          <a:xfrm>
            <a:off x="381000" y="1412875"/>
            <a:ext cx="8382000" cy="5269135"/>
          </a:xfrm>
        </p:spPr>
        <p:txBody>
          <a:bodyPr/>
          <a:lstStyle/>
          <a:p>
            <a:r>
              <a:rPr lang="en-US" sz="3200" dirty="0" smtClean="0"/>
              <a:t>A theory </a:t>
            </a:r>
            <a:r>
              <a:rPr lang="en-US" sz="3200" i="1" dirty="0" smtClean="0"/>
              <a:t>T </a:t>
            </a:r>
            <a:r>
              <a:rPr lang="en-US" sz="3200" dirty="0" smtClean="0"/>
              <a:t>is </a:t>
            </a:r>
            <a:r>
              <a:rPr lang="en-US" sz="3200" i="1" dirty="0" smtClean="0"/>
              <a:t>convex </a:t>
            </a:r>
            <a:r>
              <a:rPr lang="en-US" sz="3200" dirty="0" err="1" smtClean="0"/>
              <a:t>iff</a:t>
            </a:r>
            <a:r>
              <a:rPr lang="en-US" sz="3200" dirty="0" smtClean="0"/>
              <a:t>:</a:t>
            </a:r>
            <a:br>
              <a:rPr lang="en-US" sz="3200" dirty="0" smtClean="0"/>
            </a:br>
            <a:r>
              <a:rPr lang="en-US" sz="3200" dirty="0" smtClean="0"/>
              <a:t>	for all finite sets </a:t>
            </a:r>
            <a:r>
              <a:rPr lang="en-US" sz="3200" i="1" dirty="0" smtClean="0"/>
              <a:t>L </a:t>
            </a:r>
            <a:r>
              <a:rPr lang="en-US" sz="3200" dirty="0" smtClean="0"/>
              <a:t>of literals and </a:t>
            </a:r>
            <a:br>
              <a:rPr lang="en-US" sz="3200" dirty="0" smtClean="0"/>
            </a:br>
            <a:r>
              <a:rPr lang="en-US" sz="3200" dirty="0" smtClean="0"/>
              <a:t>	for all non-empty disjunctions</a:t>
            </a:r>
            <a:br>
              <a:rPr lang="en-US" sz="3200" dirty="0" smtClean="0"/>
            </a:br>
            <a:r>
              <a:rPr lang="en-US" sz="3200" dirty="0" smtClean="0"/>
              <a:t>	  </a:t>
            </a:r>
            <a:r>
              <a:rPr lang="en-US" sz="3200" i="1" dirty="0" smtClean="0"/>
              <a:t>L </a:t>
            </a:r>
            <a:r>
              <a:rPr lang="en-US" sz="3200" dirty="0" smtClean="0"/>
              <a:t>⊨</a:t>
            </a:r>
            <a:r>
              <a:rPr lang="en-US" sz="3200" baseline="-25000" dirty="0" smtClean="0"/>
              <a:t>T</a:t>
            </a:r>
            <a:r>
              <a:rPr lang="en-US" sz="3200" dirty="0" smtClean="0"/>
              <a:t>                </a:t>
            </a:r>
            <a:br>
              <a:rPr lang="en-US" sz="3200" dirty="0" smtClean="0"/>
            </a:br>
            <a:r>
              <a:rPr lang="en-US" sz="3200" dirty="0" smtClean="0"/>
              <a:t> </a:t>
            </a:r>
            <a:r>
              <a:rPr lang="en-US" sz="3200" dirty="0" err="1" smtClean="0"/>
              <a:t>iff</a:t>
            </a:r>
            <a:r>
              <a:rPr lang="en-US" sz="3200" dirty="0" smtClean="0"/>
              <a:t>  </a:t>
            </a:r>
            <a:r>
              <a:rPr lang="en-US" sz="3200" i="1" dirty="0" smtClean="0"/>
              <a:t>L </a:t>
            </a:r>
            <a:r>
              <a:rPr lang="en-US" sz="3200" dirty="0" smtClean="0"/>
              <a:t>⊨</a:t>
            </a:r>
            <a:r>
              <a:rPr lang="en-US" sz="3200" baseline="-25000" dirty="0" smtClean="0"/>
              <a:t>T</a:t>
            </a:r>
            <a:r>
              <a:rPr lang="en-US" sz="3200" dirty="0" smtClean="0"/>
              <a:t>          		for some </a:t>
            </a:r>
            <a:r>
              <a:rPr lang="en-US" sz="3200" i="1" dirty="0" err="1" smtClean="0"/>
              <a:t>i</a:t>
            </a:r>
            <a:r>
              <a:rPr lang="en-US" sz="3200" i="1" dirty="0" smtClean="0"/>
              <a:t> </a:t>
            </a:r>
            <a:r>
              <a:rPr lang="en-US" sz="3200" i="1" dirty="0" smtClean="0">
                <a:sym typeface="Symbol"/>
              </a:rPr>
              <a:t> I</a:t>
            </a:r>
          </a:p>
          <a:p>
            <a:endParaRPr lang="en-US" sz="3200" i="1" dirty="0" smtClean="0">
              <a:sym typeface="Symbol"/>
            </a:endParaRPr>
          </a:p>
          <a:p>
            <a:r>
              <a:rPr lang="en-US" sz="3200" i="1" dirty="0" smtClean="0">
                <a:sym typeface="Symbol"/>
              </a:rPr>
              <a:t>Every convex theory </a:t>
            </a:r>
            <a:r>
              <a:rPr lang="en-US" sz="3200" dirty="0" smtClean="0">
                <a:sym typeface="Symbol"/>
              </a:rPr>
              <a:t>T </a:t>
            </a:r>
            <a:r>
              <a:rPr lang="en-US" sz="3200" i="1" dirty="0" smtClean="0">
                <a:sym typeface="Symbol"/>
              </a:rPr>
              <a:t>with non-trivial models (i.e., </a:t>
            </a:r>
            <a:r>
              <a:rPr lang="en-US" sz="3200" dirty="0" smtClean="0"/>
              <a:t>⊨</a:t>
            </a:r>
            <a:r>
              <a:rPr lang="en-US" sz="3200" baseline="-25000" dirty="0" smtClean="0"/>
              <a:t>T</a:t>
            </a:r>
            <a:r>
              <a:rPr lang="en-US" sz="3200" dirty="0" smtClean="0"/>
              <a:t> </a:t>
            </a:r>
            <a:r>
              <a:rPr lang="en-US" sz="3200" dirty="0" smtClean="0">
                <a:sym typeface="Symbol"/>
              </a:rPr>
              <a:t></a:t>
            </a:r>
            <a:r>
              <a:rPr lang="en-US" sz="3200" dirty="0" err="1" smtClean="0">
                <a:sym typeface="Symbol"/>
              </a:rPr>
              <a:t>x,y</a:t>
            </a:r>
            <a:r>
              <a:rPr lang="en-US" sz="3200" dirty="0" smtClean="0">
                <a:sym typeface="Symbol"/>
              </a:rPr>
              <a:t> . x  y) is stably-infinite</a:t>
            </a:r>
          </a:p>
          <a:p>
            <a:r>
              <a:rPr lang="en-US" sz="3200" dirty="0" smtClean="0">
                <a:sym typeface="Symbol"/>
              </a:rPr>
              <a:t>All </a:t>
            </a:r>
            <a:r>
              <a:rPr lang="en-US" sz="3200" i="1" dirty="0" smtClean="0">
                <a:sym typeface="Symbol"/>
              </a:rPr>
              <a:t>Horn </a:t>
            </a:r>
            <a:r>
              <a:rPr lang="en-US" sz="3200" dirty="0" smtClean="0">
                <a:sym typeface="Symbol"/>
              </a:rPr>
              <a:t>theories are convex – this includes all (conditional) </a:t>
            </a:r>
            <a:r>
              <a:rPr lang="en-US" sz="3200" dirty="0" err="1" smtClean="0">
                <a:sym typeface="Symbol"/>
              </a:rPr>
              <a:t>equational</a:t>
            </a:r>
            <a:r>
              <a:rPr lang="en-US" sz="3200" dirty="0" smtClean="0">
                <a:sym typeface="Symbol"/>
              </a:rPr>
              <a:t> theories.</a:t>
            </a:r>
          </a:p>
          <a:p>
            <a:r>
              <a:rPr lang="en-US" sz="3200" i="1" dirty="0" smtClean="0">
                <a:sym typeface="Symbol"/>
              </a:rPr>
              <a:t>Linear rational arithmetic </a:t>
            </a:r>
            <a:r>
              <a:rPr lang="en-US" sz="3200" dirty="0" smtClean="0">
                <a:sym typeface="Symbol"/>
              </a:rPr>
              <a:t>is convex</a:t>
            </a:r>
            <a:endParaRPr lang="en-US" sz="3200" i="1" dirty="0" smtClean="0"/>
          </a:p>
        </p:txBody>
      </p:sp>
      <p:graphicFrame>
        <p:nvGraphicFramePr>
          <p:cNvPr id="4" name="Object 3"/>
          <p:cNvGraphicFramePr>
            <a:graphicFrameLocks noChangeAspect="1"/>
          </p:cNvGraphicFramePr>
          <p:nvPr/>
        </p:nvGraphicFramePr>
        <p:xfrm>
          <a:off x="6845900" y="2220834"/>
          <a:ext cx="1516986" cy="627592"/>
        </p:xfrm>
        <a:graphic>
          <a:graphicData uri="http://schemas.openxmlformats.org/presentationml/2006/ole">
            <p:oleObj spid="_x0000_s693250" name="Equation" r:id="rId3" imgW="583920" imgH="279360" progId="Equation.DSMT4">
              <p:embed/>
            </p:oleObj>
          </a:graphicData>
        </a:graphic>
      </p:graphicFrame>
      <p:graphicFrame>
        <p:nvGraphicFramePr>
          <p:cNvPr id="8195" name="Object 3"/>
          <p:cNvGraphicFramePr>
            <a:graphicFrameLocks noChangeAspect="1"/>
          </p:cNvGraphicFramePr>
          <p:nvPr/>
        </p:nvGraphicFramePr>
        <p:xfrm>
          <a:off x="2320397" y="2720093"/>
          <a:ext cx="1516062" cy="627062"/>
        </p:xfrm>
        <a:graphic>
          <a:graphicData uri="http://schemas.openxmlformats.org/presentationml/2006/ole">
            <p:oleObj spid="_x0000_s693251" name="Equation" r:id="rId4" imgW="583920" imgH="279360" progId="Equation.DSMT4">
              <p:embed/>
            </p:oleObj>
          </a:graphicData>
        </a:graphic>
      </p:graphicFrame>
      <p:graphicFrame>
        <p:nvGraphicFramePr>
          <p:cNvPr id="8196" name="Object 4"/>
          <p:cNvGraphicFramePr>
            <a:graphicFrameLocks noChangeAspect="1"/>
          </p:cNvGraphicFramePr>
          <p:nvPr/>
        </p:nvGraphicFramePr>
        <p:xfrm>
          <a:off x="2546350" y="3221038"/>
          <a:ext cx="1120775" cy="514350"/>
        </p:xfrm>
        <a:graphic>
          <a:graphicData uri="http://schemas.openxmlformats.org/presentationml/2006/ole">
            <p:oleObj spid="_x0000_s693252" name="Equation" r:id="rId5" imgW="431640" imgH="22860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Convexity: Horn theories </a:t>
            </a:r>
            <a:endParaRPr lang="en-US" dirty="0"/>
          </a:p>
        </p:txBody>
      </p:sp>
      <p:sp>
        <p:nvSpPr>
          <p:cNvPr id="3" name="Content Placeholder 2"/>
          <p:cNvSpPr>
            <a:spLocks noGrp="1"/>
          </p:cNvSpPr>
          <p:nvPr>
            <p:ph idx="1"/>
          </p:nvPr>
        </p:nvSpPr>
        <p:spPr>
          <a:xfrm>
            <a:off x="381000" y="1412875"/>
            <a:ext cx="8382000" cy="4672048"/>
          </a:xfrm>
        </p:spPr>
        <p:txBody>
          <a:bodyPr/>
          <a:lstStyle/>
          <a:p>
            <a:r>
              <a:rPr lang="en-US" dirty="0" smtClean="0"/>
              <a:t>Suppose </a:t>
            </a:r>
            <a:r>
              <a:rPr lang="en-US" i="1" dirty="0" smtClean="0"/>
              <a:t>H </a:t>
            </a:r>
            <a:r>
              <a:rPr lang="en-US" dirty="0" smtClean="0"/>
              <a:t>is a set of horn axioms.</a:t>
            </a:r>
          </a:p>
          <a:p>
            <a:r>
              <a:rPr lang="en-US" i="1" dirty="0" smtClean="0"/>
              <a:t>H |= P(t) </a:t>
            </a:r>
            <a:r>
              <a:rPr lang="en-US" i="1" dirty="0" smtClean="0">
                <a:sym typeface="Symbol"/>
              </a:rPr>
              <a:t></a:t>
            </a:r>
            <a:r>
              <a:rPr lang="en-US" i="1" dirty="0" smtClean="0"/>
              <a:t> Q(t’)</a:t>
            </a:r>
          </a:p>
          <a:p>
            <a:r>
              <a:rPr lang="en-US" dirty="0" smtClean="0"/>
              <a:t>Then there is a resolution proof of [] given:</a:t>
            </a:r>
          </a:p>
          <a:p>
            <a:pPr lvl="1"/>
            <a:r>
              <a:rPr lang="en-US" dirty="0" smtClean="0"/>
              <a:t>H </a:t>
            </a:r>
            <a:r>
              <a:rPr lang="en-US" i="1" dirty="0" smtClean="0">
                <a:sym typeface="Symbol"/>
              </a:rPr>
              <a:t></a:t>
            </a:r>
            <a:r>
              <a:rPr lang="en-US" dirty="0" smtClean="0"/>
              <a:t> </a:t>
            </a:r>
            <a:r>
              <a:rPr lang="en-US" dirty="0" smtClean="0">
                <a:sym typeface="Symbol"/>
              </a:rPr>
              <a:t></a:t>
            </a:r>
            <a:r>
              <a:rPr lang="en-US" i="1" dirty="0" smtClean="0"/>
              <a:t>P(t) </a:t>
            </a:r>
            <a:r>
              <a:rPr lang="en-US" i="1" dirty="0" smtClean="0">
                <a:sym typeface="Symbol"/>
              </a:rPr>
              <a:t></a:t>
            </a:r>
            <a:r>
              <a:rPr lang="en-US" i="1" dirty="0" smtClean="0"/>
              <a:t> </a:t>
            </a:r>
            <a:r>
              <a:rPr lang="en-US" dirty="0" smtClean="0">
                <a:sym typeface="Symbol"/>
              </a:rPr>
              <a:t> </a:t>
            </a:r>
            <a:r>
              <a:rPr lang="en-US" i="1" dirty="0" smtClean="0"/>
              <a:t>Q(t’)</a:t>
            </a:r>
            <a:endParaRPr lang="en-US" dirty="0" smtClean="0"/>
          </a:p>
          <a:p>
            <a:r>
              <a:rPr lang="en-US" dirty="0" smtClean="0"/>
              <a:t>Horn resolution maintains invariant:</a:t>
            </a:r>
          </a:p>
          <a:p>
            <a:pPr lvl="1"/>
            <a:r>
              <a:rPr lang="en-US" dirty="0" smtClean="0"/>
              <a:t>Every clause has at most one positive literal.</a:t>
            </a:r>
          </a:p>
          <a:p>
            <a:r>
              <a:rPr lang="en-US" dirty="0" smtClean="0"/>
              <a:t>Either </a:t>
            </a:r>
            <a:r>
              <a:rPr lang="en-US" i="1" dirty="0" smtClean="0"/>
              <a:t>P(t) </a:t>
            </a:r>
            <a:r>
              <a:rPr lang="en-US" dirty="0" smtClean="0">
                <a:sym typeface="Symbol"/>
              </a:rPr>
              <a:t>or </a:t>
            </a:r>
            <a:r>
              <a:rPr lang="en-US" i="1" dirty="0" smtClean="0"/>
              <a:t>Q(t’) </a:t>
            </a:r>
            <a:r>
              <a:rPr lang="en-US" dirty="0" smtClean="0"/>
              <a:t>consume </a:t>
            </a:r>
            <a:r>
              <a:rPr lang="en-US" i="1" dirty="0" smtClean="0"/>
              <a:t>the only </a:t>
            </a:r>
            <a:r>
              <a:rPr lang="en-US" dirty="0" smtClean="0"/>
              <a:t>available positive literal.</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i="1" dirty="0" smtClean="0"/>
              <a:t>Calculus of Computation</a:t>
            </a:r>
            <a:endParaRPr lang="en-US" dirty="0"/>
          </a:p>
        </p:txBody>
      </p:sp>
      <p:sp>
        <p:nvSpPr>
          <p:cNvPr id="4" name="TextBox 3"/>
          <p:cNvSpPr txBox="1"/>
          <p:nvPr/>
        </p:nvSpPr>
        <p:spPr>
          <a:xfrm>
            <a:off x="6172200" y="1219200"/>
            <a:ext cx="2681183" cy="646331"/>
          </a:xfrm>
          <a:prstGeom prst="rect">
            <a:avLst/>
          </a:prstGeom>
          <a:noFill/>
        </p:spPr>
        <p:txBody>
          <a:bodyPr wrap="none" rtlCol="0">
            <a:spAutoFit/>
          </a:bodyPr>
          <a:lstStyle/>
          <a:p>
            <a:r>
              <a:rPr lang="en-US" dirty="0" smtClean="0">
                <a:solidFill>
                  <a:schemeClr val="bg1"/>
                </a:solidFill>
              </a:rPr>
              <a:t>Also the title of </a:t>
            </a:r>
            <a:br>
              <a:rPr lang="en-US" dirty="0" smtClean="0">
                <a:solidFill>
                  <a:schemeClr val="bg1"/>
                </a:solidFill>
              </a:rPr>
            </a:br>
            <a:r>
              <a:rPr lang="en-US" dirty="0" smtClean="0">
                <a:solidFill>
                  <a:schemeClr val="bg1"/>
                </a:solidFill>
              </a:rPr>
              <a:t>Bradley &amp; Manna’s book</a:t>
            </a:r>
          </a:p>
        </p:txBody>
      </p:sp>
      <p:sp>
        <p:nvSpPr>
          <p:cNvPr id="5" name="TextBox 4"/>
          <p:cNvSpPr txBox="1"/>
          <p:nvPr/>
        </p:nvSpPr>
        <p:spPr>
          <a:xfrm>
            <a:off x="304800" y="2362200"/>
            <a:ext cx="8451353" cy="3323987"/>
          </a:xfrm>
          <a:prstGeom prst="rect">
            <a:avLst/>
          </a:prstGeom>
          <a:noFill/>
        </p:spPr>
        <p:txBody>
          <a:bodyPr wrap="square" rtlCol="0">
            <a:spAutoFit/>
          </a:bodyPr>
          <a:lstStyle/>
          <a:p>
            <a:r>
              <a:rPr lang="en-US" sz="3200" b="1" dirty="0" smtClean="0">
                <a:solidFill>
                  <a:schemeClr val="bg1"/>
                </a:solidFill>
              </a:rPr>
              <a:t>Why Theorem Proving?</a:t>
            </a:r>
          </a:p>
          <a:p>
            <a:endParaRPr lang="en-US" sz="3200" dirty="0" smtClean="0">
              <a:solidFill>
                <a:schemeClr val="bg1"/>
              </a:solidFill>
            </a:endParaRPr>
          </a:p>
          <a:p>
            <a:r>
              <a:rPr lang="en-US" sz="3200" dirty="0" smtClean="0">
                <a:solidFill>
                  <a:schemeClr val="bg1"/>
                </a:solidFill>
              </a:rPr>
              <a:t>At the core of every software analysis engine </a:t>
            </a:r>
          </a:p>
          <a:p>
            <a:r>
              <a:rPr lang="en-US" sz="3200" dirty="0" smtClean="0">
                <a:solidFill>
                  <a:schemeClr val="bg1"/>
                </a:solidFill>
              </a:rPr>
              <a:t>is invariably a component using </a:t>
            </a:r>
            <a:r>
              <a:rPr lang="en-US" sz="3200" b="1" dirty="0" smtClean="0">
                <a:solidFill>
                  <a:schemeClr val="bg1"/>
                </a:solidFill>
              </a:rPr>
              <a:t>logical </a:t>
            </a:r>
          </a:p>
          <a:p>
            <a:r>
              <a:rPr lang="en-US" sz="3200" b="1" dirty="0" smtClean="0">
                <a:solidFill>
                  <a:schemeClr val="bg1"/>
                </a:solidFill>
              </a:rPr>
              <a:t>formulas</a:t>
            </a:r>
            <a:r>
              <a:rPr lang="en-US" sz="3200" dirty="0" smtClean="0">
                <a:solidFill>
                  <a:schemeClr val="bg1"/>
                </a:solidFill>
              </a:rPr>
              <a:t> for describing states and </a:t>
            </a:r>
          </a:p>
          <a:p>
            <a:r>
              <a:rPr lang="en-US" sz="3200" dirty="0" smtClean="0">
                <a:solidFill>
                  <a:schemeClr val="bg1"/>
                </a:solidFill>
              </a:rPr>
              <a:t>transformations between system states</a:t>
            </a:r>
            <a:r>
              <a:rPr lang="en-US" sz="3200" i="1" dirty="0" smtClean="0">
                <a:solidFill>
                  <a:schemeClr val="bg1"/>
                </a:solidFill>
              </a:rPr>
              <a:t>.</a:t>
            </a:r>
          </a:p>
          <a:p>
            <a:endParaRPr lang="en-US" dirty="0" smtClean="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0" y="1476586"/>
            <a:ext cx="8382000" cy="5067541"/>
          </a:xfrm>
        </p:spPr>
        <p:txBody>
          <a:bodyPr/>
          <a:lstStyle/>
          <a:p>
            <a:r>
              <a:rPr lang="en-US" sz="2800" dirty="0" smtClean="0"/>
              <a:t>Suppose A is a matrix, b is a vector, f</a:t>
            </a:r>
            <a:r>
              <a:rPr lang="en-US" sz="2800" baseline="-25000" dirty="0" smtClean="0"/>
              <a:t>1 </a:t>
            </a:r>
            <a:r>
              <a:rPr lang="en-US" sz="2800" dirty="0" smtClean="0"/>
              <a:t>(x) and f</a:t>
            </a:r>
            <a:r>
              <a:rPr lang="en-US" sz="2800" baseline="-25000" dirty="0" smtClean="0"/>
              <a:t>2 </a:t>
            </a:r>
            <a:r>
              <a:rPr lang="en-US" sz="2800" dirty="0" smtClean="0"/>
              <a:t>(x) are linear functions and that Ax </a:t>
            </a:r>
            <a:r>
              <a:rPr lang="en-US" sz="2800" dirty="0" smtClean="0">
                <a:sym typeface="Symbol"/>
              </a:rPr>
              <a:t></a:t>
            </a:r>
            <a:r>
              <a:rPr lang="en-US" sz="2800" dirty="0" smtClean="0"/>
              <a:t> b |= f</a:t>
            </a:r>
            <a:r>
              <a:rPr lang="en-US" sz="2800" baseline="-25000" dirty="0" smtClean="0"/>
              <a:t>1 </a:t>
            </a:r>
            <a:r>
              <a:rPr lang="en-US" sz="2800" dirty="0" smtClean="0"/>
              <a:t>(x) = c</a:t>
            </a:r>
            <a:r>
              <a:rPr lang="en-US" sz="2800" baseline="-25000" dirty="0" smtClean="0"/>
              <a:t>1</a:t>
            </a:r>
            <a:r>
              <a:rPr lang="en-US" sz="2800" dirty="0" smtClean="0"/>
              <a:t> or f</a:t>
            </a:r>
            <a:r>
              <a:rPr lang="en-US" sz="2800" baseline="-25000" dirty="0" smtClean="0"/>
              <a:t>2 </a:t>
            </a:r>
            <a:r>
              <a:rPr lang="en-US" sz="2800" dirty="0" smtClean="0"/>
              <a:t>(x) = c</a:t>
            </a:r>
            <a:r>
              <a:rPr lang="en-US" sz="2800" baseline="-25000" dirty="0" smtClean="0"/>
              <a:t>2</a:t>
            </a:r>
            <a:r>
              <a:rPr lang="en-US" sz="2800" dirty="0" smtClean="0"/>
              <a:t> for every x.</a:t>
            </a:r>
          </a:p>
          <a:p>
            <a:r>
              <a:rPr lang="en-US" sz="2800" dirty="0" smtClean="0"/>
              <a:t>Let Ax</a:t>
            </a:r>
            <a:r>
              <a:rPr lang="en-US" sz="2800" baseline="-25000" dirty="0" smtClean="0"/>
              <a:t>1</a:t>
            </a:r>
            <a:r>
              <a:rPr lang="en-US" sz="2800" dirty="0" smtClean="0"/>
              <a:t> </a:t>
            </a:r>
            <a:r>
              <a:rPr lang="en-US" sz="2800" dirty="0" smtClean="0">
                <a:sym typeface="Symbol"/>
              </a:rPr>
              <a:t></a:t>
            </a:r>
            <a:r>
              <a:rPr lang="en-US" sz="2800" dirty="0" smtClean="0"/>
              <a:t> b and Ax</a:t>
            </a:r>
            <a:r>
              <a:rPr lang="en-US" sz="2800" baseline="-25000" dirty="0" smtClean="0"/>
              <a:t>2</a:t>
            </a:r>
            <a:r>
              <a:rPr lang="en-US" sz="2800" dirty="0" smtClean="0"/>
              <a:t> </a:t>
            </a:r>
            <a:r>
              <a:rPr lang="en-US" sz="2800" dirty="0" smtClean="0">
                <a:sym typeface="Symbol"/>
              </a:rPr>
              <a:t></a:t>
            </a:r>
            <a:r>
              <a:rPr lang="en-US" sz="2800" dirty="0" smtClean="0"/>
              <a:t> b and f</a:t>
            </a:r>
            <a:r>
              <a:rPr lang="en-US" sz="2800" baseline="-25000" dirty="0" smtClean="0"/>
              <a:t>1</a:t>
            </a:r>
            <a:r>
              <a:rPr lang="en-US" sz="2800" dirty="0" smtClean="0"/>
              <a:t>(x</a:t>
            </a:r>
            <a:r>
              <a:rPr lang="en-US" sz="2800" baseline="-25000" dirty="0" smtClean="0"/>
              <a:t>1</a:t>
            </a:r>
            <a:r>
              <a:rPr lang="en-US" sz="2800" dirty="0" smtClean="0"/>
              <a:t>) = c</a:t>
            </a:r>
            <a:r>
              <a:rPr lang="en-US" sz="2800" baseline="-25000" dirty="0" smtClean="0"/>
              <a:t>1</a:t>
            </a:r>
            <a:r>
              <a:rPr lang="en-US" sz="2800" dirty="0" smtClean="0"/>
              <a:t> and f</a:t>
            </a:r>
            <a:r>
              <a:rPr lang="en-US" sz="2800" baseline="-25000" dirty="0" smtClean="0"/>
              <a:t>2 </a:t>
            </a:r>
            <a:r>
              <a:rPr lang="en-US" sz="2800" dirty="0" smtClean="0"/>
              <a:t>(x</a:t>
            </a:r>
            <a:r>
              <a:rPr lang="en-US" sz="2800" baseline="-25000" dirty="0" smtClean="0"/>
              <a:t>2</a:t>
            </a:r>
            <a:r>
              <a:rPr lang="en-US" sz="2800" dirty="0" smtClean="0"/>
              <a:t>) = c</a:t>
            </a:r>
            <a:r>
              <a:rPr lang="en-US" sz="2800" baseline="-25000" dirty="0" smtClean="0"/>
              <a:t>2</a:t>
            </a:r>
            <a:r>
              <a:rPr lang="en-US" sz="2800" dirty="0" smtClean="0"/>
              <a:t>. We show that either f</a:t>
            </a:r>
            <a:r>
              <a:rPr lang="en-US" sz="2800" baseline="-25000" dirty="0" smtClean="0"/>
              <a:t>1</a:t>
            </a:r>
            <a:r>
              <a:rPr lang="en-US" sz="2800" dirty="0" smtClean="0"/>
              <a:t>(x</a:t>
            </a:r>
            <a:r>
              <a:rPr lang="en-US" sz="2800" baseline="-25000" dirty="0" smtClean="0"/>
              <a:t>2</a:t>
            </a:r>
            <a:r>
              <a:rPr lang="en-US" sz="2800" dirty="0" smtClean="0"/>
              <a:t>) = c</a:t>
            </a:r>
            <a:r>
              <a:rPr lang="en-US" sz="2800" baseline="-25000" dirty="0" smtClean="0"/>
              <a:t>1</a:t>
            </a:r>
            <a:r>
              <a:rPr lang="en-US" sz="2800" dirty="0" smtClean="0"/>
              <a:t> or f</a:t>
            </a:r>
            <a:r>
              <a:rPr lang="en-US" sz="2800" baseline="-25000" dirty="0" smtClean="0"/>
              <a:t>2</a:t>
            </a:r>
            <a:r>
              <a:rPr lang="en-US" sz="2800" dirty="0" smtClean="0"/>
              <a:t>(x</a:t>
            </a:r>
            <a:r>
              <a:rPr lang="en-US" sz="2800" baseline="-25000" dirty="0" smtClean="0"/>
              <a:t>1</a:t>
            </a:r>
            <a:r>
              <a:rPr lang="en-US" sz="2800" dirty="0" smtClean="0"/>
              <a:t>) = c</a:t>
            </a:r>
            <a:r>
              <a:rPr lang="en-US" sz="2800" baseline="-25000" dirty="0" smtClean="0"/>
              <a:t>2</a:t>
            </a:r>
            <a:r>
              <a:rPr lang="en-US" sz="2800" dirty="0" smtClean="0"/>
              <a:t>.</a:t>
            </a:r>
          </a:p>
          <a:p>
            <a:endParaRPr lang="en-US" sz="2800" dirty="0" smtClean="0"/>
          </a:p>
          <a:p>
            <a:pPr>
              <a:buNone/>
            </a:pPr>
            <a:r>
              <a:rPr lang="en-US" sz="2800" b="1" dirty="0" smtClean="0"/>
              <a:t>Proof: </a:t>
            </a:r>
            <a:r>
              <a:rPr lang="en-US" sz="2800" dirty="0" smtClean="0"/>
              <a:t>let y = (x</a:t>
            </a:r>
            <a:r>
              <a:rPr lang="en-US" sz="2800" baseline="-25000" dirty="0" smtClean="0"/>
              <a:t>1</a:t>
            </a:r>
            <a:r>
              <a:rPr lang="en-US" sz="2800" dirty="0" smtClean="0"/>
              <a:t>+x</a:t>
            </a:r>
            <a:r>
              <a:rPr lang="en-US" sz="2800" baseline="-25000" dirty="0" smtClean="0"/>
              <a:t>2</a:t>
            </a:r>
            <a:r>
              <a:rPr lang="en-US" sz="2800" dirty="0" smtClean="0"/>
              <a:t>)/2, then </a:t>
            </a:r>
            <a:br>
              <a:rPr lang="en-US" sz="2800" dirty="0" smtClean="0"/>
            </a:br>
            <a:r>
              <a:rPr lang="en-US" sz="2800" dirty="0" smtClean="0"/>
              <a:t>Ay = A(x</a:t>
            </a:r>
            <a:r>
              <a:rPr lang="en-US" sz="2800" baseline="-25000" dirty="0" smtClean="0"/>
              <a:t>1</a:t>
            </a:r>
            <a:r>
              <a:rPr lang="en-US" sz="2800" dirty="0" smtClean="0"/>
              <a:t>+x</a:t>
            </a:r>
            <a:r>
              <a:rPr lang="en-US" sz="2800" baseline="-25000" dirty="0" smtClean="0"/>
              <a:t>2</a:t>
            </a:r>
            <a:r>
              <a:rPr lang="en-US" sz="2800" dirty="0" smtClean="0"/>
              <a:t>)/2 = Ax</a:t>
            </a:r>
            <a:r>
              <a:rPr lang="en-US" sz="2800" baseline="-25000" dirty="0" smtClean="0"/>
              <a:t>1</a:t>
            </a:r>
            <a:r>
              <a:rPr lang="en-US" sz="2800" dirty="0" smtClean="0"/>
              <a:t>/2 + Ax</a:t>
            </a:r>
            <a:r>
              <a:rPr lang="en-US" sz="2800" baseline="-25000" dirty="0" smtClean="0"/>
              <a:t>2</a:t>
            </a:r>
            <a:r>
              <a:rPr lang="en-US" sz="2800" dirty="0" smtClean="0"/>
              <a:t>/2 </a:t>
            </a:r>
            <a:r>
              <a:rPr lang="en-US" sz="2800" dirty="0" smtClean="0">
                <a:sym typeface="Symbol"/>
              </a:rPr>
              <a:t></a:t>
            </a:r>
            <a:r>
              <a:rPr lang="en-US" sz="2800" dirty="0" smtClean="0"/>
              <a:t> b/2 + b/2 = b, so either f</a:t>
            </a:r>
            <a:r>
              <a:rPr lang="en-US" sz="2800" baseline="-25000" dirty="0" smtClean="0"/>
              <a:t>1</a:t>
            </a:r>
            <a:r>
              <a:rPr lang="en-US" sz="2800" dirty="0" smtClean="0"/>
              <a:t>(y) = c</a:t>
            </a:r>
            <a:r>
              <a:rPr lang="en-US" sz="2800" baseline="-25000" dirty="0" smtClean="0"/>
              <a:t>1</a:t>
            </a:r>
            <a:r>
              <a:rPr lang="en-US" sz="2800" dirty="0" smtClean="0"/>
              <a:t> or f</a:t>
            </a:r>
            <a:r>
              <a:rPr lang="en-US" sz="2800" baseline="-25000" dirty="0" smtClean="0"/>
              <a:t>2</a:t>
            </a:r>
            <a:r>
              <a:rPr lang="en-US" sz="2800" dirty="0" smtClean="0"/>
              <a:t>(y) = c2.</a:t>
            </a:r>
          </a:p>
          <a:p>
            <a:pPr>
              <a:buNone/>
            </a:pPr>
            <a:r>
              <a:rPr lang="en-US" sz="2800" dirty="0" smtClean="0"/>
              <a:t>	Assume </a:t>
            </a:r>
            <a:r>
              <a:rPr lang="en-US" sz="2800" dirty="0" err="1" smtClean="0"/>
              <a:t>wlog</a:t>
            </a:r>
            <a:r>
              <a:rPr lang="en-US" sz="2800" dirty="0" smtClean="0"/>
              <a:t> f</a:t>
            </a:r>
            <a:r>
              <a:rPr lang="en-US" sz="2800" baseline="-25000" dirty="0" smtClean="0"/>
              <a:t>1 </a:t>
            </a:r>
            <a:r>
              <a:rPr lang="en-US" sz="2800" dirty="0" smtClean="0"/>
              <a:t>(y) = c</a:t>
            </a:r>
            <a:r>
              <a:rPr lang="en-US" sz="2800" baseline="-25000" dirty="0" smtClean="0"/>
              <a:t>1</a:t>
            </a:r>
            <a:r>
              <a:rPr lang="en-US" sz="2800" dirty="0" smtClean="0"/>
              <a:t>, then </a:t>
            </a:r>
            <a:br>
              <a:rPr lang="en-US" sz="2800" dirty="0" smtClean="0"/>
            </a:br>
            <a:r>
              <a:rPr lang="en-US" sz="2800" dirty="0" smtClean="0"/>
              <a:t>	c</a:t>
            </a:r>
            <a:r>
              <a:rPr lang="en-US" sz="2800" baseline="-25000" dirty="0" smtClean="0"/>
              <a:t>1</a:t>
            </a:r>
            <a:r>
              <a:rPr lang="en-US" sz="2800" dirty="0" smtClean="0"/>
              <a:t> = 2*c</a:t>
            </a:r>
            <a:r>
              <a:rPr lang="en-US" sz="2800" baseline="-25000" dirty="0" smtClean="0"/>
              <a:t>1</a:t>
            </a:r>
            <a:r>
              <a:rPr lang="en-US" sz="2800" dirty="0" smtClean="0"/>
              <a:t> – c</a:t>
            </a:r>
            <a:r>
              <a:rPr lang="en-US" sz="2800" baseline="-25000" dirty="0" smtClean="0"/>
              <a:t>1</a:t>
            </a:r>
            <a:r>
              <a:rPr lang="en-US" sz="2800" dirty="0" smtClean="0"/>
              <a:t> = 2*f</a:t>
            </a:r>
            <a:r>
              <a:rPr lang="en-US" sz="2800" baseline="-25000" dirty="0" smtClean="0"/>
              <a:t>1 </a:t>
            </a:r>
            <a:r>
              <a:rPr lang="en-US" sz="2800" dirty="0" smtClean="0"/>
              <a:t>(y) – f</a:t>
            </a:r>
            <a:r>
              <a:rPr lang="en-US" sz="2800" baseline="-25000" dirty="0" smtClean="0"/>
              <a:t>1 </a:t>
            </a:r>
            <a:r>
              <a:rPr lang="en-US" sz="2800" dirty="0" smtClean="0"/>
              <a:t>(x</a:t>
            </a:r>
            <a:r>
              <a:rPr lang="en-US" sz="2800" baseline="-25000" dirty="0" smtClean="0"/>
              <a:t>1</a:t>
            </a:r>
            <a:r>
              <a:rPr lang="en-US" sz="2800" dirty="0" smtClean="0"/>
              <a:t>) = </a:t>
            </a:r>
            <a:br>
              <a:rPr lang="en-US" sz="2800" dirty="0" smtClean="0"/>
            </a:br>
            <a:r>
              <a:rPr lang="en-US" sz="2800" dirty="0" smtClean="0"/>
              <a:t>	f</a:t>
            </a:r>
            <a:r>
              <a:rPr lang="en-US" sz="2800" baseline="-25000" dirty="0" smtClean="0"/>
              <a:t>1 </a:t>
            </a:r>
            <a:r>
              <a:rPr lang="en-US" sz="2800" dirty="0" smtClean="0"/>
              <a:t>(2y-x</a:t>
            </a:r>
            <a:r>
              <a:rPr lang="en-US" sz="2800" baseline="-25000" dirty="0" smtClean="0"/>
              <a:t>1</a:t>
            </a:r>
            <a:r>
              <a:rPr lang="en-US" sz="2800" dirty="0" smtClean="0"/>
              <a:t>) = f</a:t>
            </a:r>
            <a:r>
              <a:rPr lang="en-US" sz="2800" baseline="-25000" dirty="0" smtClean="0"/>
              <a:t>1 </a:t>
            </a:r>
            <a:r>
              <a:rPr lang="en-US" sz="2800" dirty="0" smtClean="0"/>
              <a:t>(2(x</a:t>
            </a:r>
            <a:r>
              <a:rPr lang="en-US" sz="2800" baseline="-25000" dirty="0" smtClean="0"/>
              <a:t>1</a:t>
            </a:r>
            <a:r>
              <a:rPr lang="en-US" sz="2800" dirty="0" smtClean="0"/>
              <a:t>+x</a:t>
            </a:r>
            <a:r>
              <a:rPr lang="en-US" sz="2800" baseline="-25000" dirty="0" smtClean="0"/>
              <a:t>2</a:t>
            </a:r>
            <a:r>
              <a:rPr lang="en-US" sz="2800" dirty="0" smtClean="0"/>
              <a:t>)/2 – x</a:t>
            </a:r>
            <a:r>
              <a:rPr lang="en-US" sz="2800" baseline="-25000" dirty="0" smtClean="0"/>
              <a:t>1</a:t>
            </a:r>
            <a:r>
              <a:rPr lang="en-US" sz="2800" dirty="0" smtClean="0"/>
              <a:t>) = f</a:t>
            </a:r>
            <a:r>
              <a:rPr lang="en-US" sz="2800" baseline="-25000" dirty="0" smtClean="0"/>
              <a:t>1 </a:t>
            </a:r>
            <a:r>
              <a:rPr lang="en-US" sz="2800" dirty="0" smtClean="0"/>
              <a:t>(x</a:t>
            </a:r>
            <a:r>
              <a:rPr lang="en-US" sz="2800" baseline="-25000" dirty="0" smtClean="0"/>
              <a:t>2</a:t>
            </a:r>
            <a:r>
              <a:rPr lang="en-US" sz="2800" dirty="0" smtClean="0"/>
              <a:t>)  .</a:t>
            </a:r>
            <a:r>
              <a:rPr lang="en-US" dirty="0" smtClean="0"/>
              <a:t>       </a:t>
            </a:r>
          </a:p>
        </p:txBody>
      </p:sp>
      <p:sp>
        <p:nvSpPr>
          <p:cNvPr id="5" name="Title 4"/>
          <p:cNvSpPr>
            <a:spLocks noGrp="1"/>
          </p:cNvSpPr>
          <p:nvPr>
            <p:ph type="title"/>
          </p:nvPr>
        </p:nvSpPr>
        <p:spPr>
          <a:xfrm>
            <a:off x="381000" y="230187"/>
            <a:ext cx="8382000" cy="747897"/>
          </a:xfrm>
        </p:spPr>
        <p:txBody>
          <a:bodyPr/>
          <a:lstStyle/>
          <a:p>
            <a:r>
              <a:rPr smtClean="0"/>
              <a:t>Convexity: LRA</a:t>
            </a:r>
            <a:endParaRPr 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0" y="1476586"/>
            <a:ext cx="8382000" cy="2756139"/>
          </a:xfrm>
        </p:spPr>
        <p:txBody>
          <a:bodyPr/>
          <a:lstStyle/>
          <a:p>
            <a:r>
              <a:rPr lang="en-US" sz="2800" dirty="0" smtClean="0"/>
              <a:t>Suppose A is a matrix, b is a vector, f(x) and g(x) are linear functions and for every x:</a:t>
            </a:r>
          </a:p>
          <a:p>
            <a:endParaRPr lang="en-US" sz="2800" dirty="0" smtClean="0"/>
          </a:p>
          <a:p>
            <a:endParaRPr lang="en-US" sz="2800" dirty="0" smtClean="0"/>
          </a:p>
          <a:p>
            <a:r>
              <a:rPr lang="en-US" sz="2800" dirty="0" smtClean="0"/>
              <a:t>Let </a:t>
            </a:r>
          </a:p>
          <a:p>
            <a:r>
              <a:rPr lang="en-US" sz="2800" dirty="0" smtClean="0"/>
              <a:t>Then either </a:t>
            </a:r>
            <a:r>
              <a:rPr lang="en-US" sz="2800" i="1" dirty="0" smtClean="0">
                <a:latin typeface="Times New Roman" pitchFamily="18" charset="0"/>
                <a:cs typeface="Times New Roman" pitchFamily="18" charset="0"/>
              </a:rPr>
              <a:t>f(z) = c </a:t>
            </a:r>
            <a:r>
              <a:rPr lang="en-US" sz="2800" dirty="0" smtClean="0">
                <a:cs typeface="Times New Roman" pitchFamily="18" charset="0"/>
              </a:rPr>
              <a:t>or</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g(y) = d</a:t>
            </a:r>
            <a:r>
              <a:rPr lang="en-US" sz="2800" dirty="0" smtClean="0">
                <a:latin typeface="Times New Roman" pitchFamily="18" charset="0"/>
                <a:cs typeface="Times New Roman" pitchFamily="18" charset="0"/>
              </a:rPr>
              <a:t>.</a:t>
            </a:r>
            <a:r>
              <a:rPr lang="en-US" dirty="0" smtClean="0"/>
              <a:t>       </a:t>
            </a:r>
          </a:p>
        </p:txBody>
      </p:sp>
      <p:sp>
        <p:nvSpPr>
          <p:cNvPr id="5" name="Title 4"/>
          <p:cNvSpPr>
            <a:spLocks noGrp="1"/>
          </p:cNvSpPr>
          <p:nvPr>
            <p:ph type="title"/>
          </p:nvPr>
        </p:nvSpPr>
        <p:spPr>
          <a:xfrm>
            <a:off x="381000" y="230187"/>
            <a:ext cx="8382000" cy="747897"/>
          </a:xfrm>
        </p:spPr>
        <p:txBody>
          <a:bodyPr/>
          <a:lstStyle/>
          <a:p>
            <a:r>
              <a:rPr smtClean="0"/>
              <a:t>Convexity: LRA</a:t>
            </a:r>
            <a:endParaRPr lang="en-US" dirty="0"/>
          </a:p>
        </p:txBody>
      </p:sp>
      <p:graphicFrame>
        <p:nvGraphicFramePr>
          <p:cNvPr id="4" name="Object 3"/>
          <p:cNvGraphicFramePr>
            <a:graphicFrameLocks noChangeAspect="1"/>
          </p:cNvGraphicFramePr>
          <p:nvPr/>
        </p:nvGraphicFramePr>
        <p:xfrm>
          <a:off x="1828800" y="2438400"/>
          <a:ext cx="5875135" cy="661987"/>
        </p:xfrm>
        <a:graphic>
          <a:graphicData uri="http://schemas.openxmlformats.org/presentationml/2006/ole">
            <p:oleObj spid="_x0000_s701442" name="Equation" r:id="rId3" imgW="1803240" imgH="203040" progId="Equation.DSMT4">
              <p:embed/>
            </p:oleObj>
          </a:graphicData>
        </a:graphic>
      </p:graphicFrame>
      <p:graphicFrame>
        <p:nvGraphicFramePr>
          <p:cNvPr id="698372" name="Object 4"/>
          <p:cNvGraphicFramePr>
            <a:graphicFrameLocks noChangeAspect="1"/>
          </p:cNvGraphicFramePr>
          <p:nvPr/>
        </p:nvGraphicFramePr>
        <p:xfrm>
          <a:off x="1447800" y="3124200"/>
          <a:ext cx="6702425" cy="661988"/>
        </p:xfrm>
        <a:graphic>
          <a:graphicData uri="http://schemas.openxmlformats.org/presentationml/2006/ole">
            <p:oleObj spid="_x0000_s701443" name="Equation" r:id="rId4" imgW="2057400" imgH="203040" progId="Equation.DSMT4">
              <p:embed/>
            </p:oleObj>
          </a:graphicData>
        </a:graphic>
      </p:graphicFrame>
      <p:sp>
        <p:nvSpPr>
          <p:cNvPr id="14" name="Freeform 13"/>
          <p:cNvSpPr/>
          <p:nvPr/>
        </p:nvSpPr>
        <p:spPr bwMode="auto">
          <a:xfrm>
            <a:off x="304800" y="4419600"/>
            <a:ext cx="4824663" cy="2001253"/>
          </a:xfrm>
          <a:custGeom>
            <a:avLst/>
            <a:gdLst>
              <a:gd name="connsiteX0" fmla="*/ 48126 w 2313111"/>
              <a:gd name="connsiteY0" fmla="*/ 278739 h 1963160"/>
              <a:gd name="connsiteX1" fmla="*/ 48126 w 2313111"/>
              <a:gd name="connsiteY1" fmla="*/ 278739 h 1963160"/>
              <a:gd name="connsiteX2" fmla="*/ 16042 w 2313111"/>
              <a:gd name="connsiteY2" fmla="*/ 711875 h 1963160"/>
              <a:gd name="connsiteX3" fmla="*/ 0 w 2313111"/>
              <a:gd name="connsiteY3" fmla="*/ 824170 h 1963160"/>
              <a:gd name="connsiteX4" fmla="*/ 16042 w 2313111"/>
              <a:gd name="connsiteY4" fmla="*/ 1530023 h 1963160"/>
              <a:gd name="connsiteX5" fmla="*/ 64168 w 2313111"/>
              <a:gd name="connsiteY5" fmla="*/ 1642318 h 1963160"/>
              <a:gd name="connsiteX6" fmla="*/ 160421 w 2313111"/>
              <a:gd name="connsiteY6" fmla="*/ 1706486 h 1963160"/>
              <a:gd name="connsiteX7" fmla="*/ 240631 w 2313111"/>
              <a:gd name="connsiteY7" fmla="*/ 1770654 h 1963160"/>
              <a:gd name="connsiteX8" fmla="*/ 288758 w 2313111"/>
              <a:gd name="connsiteY8" fmla="*/ 1802739 h 1963160"/>
              <a:gd name="connsiteX9" fmla="*/ 385010 w 2313111"/>
              <a:gd name="connsiteY9" fmla="*/ 1834823 h 1963160"/>
              <a:gd name="connsiteX10" fmla="*/ 433137 w 2313111"/>
              <a:gd name="connsiteY10" fmla="*/ 1866907 h 1963160"/>
              <a:gd name="connsiteX11" fmla="*/ 673768 w 2313111"/>
              <a:gd name="connsiteY11" fmla="*/ 1915033 h 1963160"/>
              <a:gd name="connsiteX12" fmla="*/ 898358 w 2313111"/>
              <a:gd name="connsiteY12" fmla="*/ 1947118 h 1963160"/>
              <a:gd name="connsiteX13" fmla="*/ 1138989 w 2313111"/>
              <a:gd name="connsiteY13" fmla="*/ 1963160 h 1963160"/>
              <a:gd name="connsiteX14" fmla="*/ 1524000 w 2313111"/>
              <a:gd name="connsiteY14" fmla="*/ 1947118 h 1963160"/>
              <a:gd name="connsiteX15" fmla="*/ 1572126 w 2313111"/>
              <a:gd name="connsiteY15" fmla="*/ 1931075 h 1963160"/>
              <a:gd name="connsiteX16" fmla="*/ 1668379 w 2313111"/>
              <a:gd name="connsiteY16" fmla="*/ 1915033 h 1963160"/>
              <a:gd name="connsiteX17" fmla="*/ 1732547 w 2313111"/>
              <a:gd name="connsiteY17" fmla="*/ 1834823 h 1963160"/>
              <a:gd name="connsiteX18" fmla="*/ 1748589 w 2313111"/>
              <a:gd name="connsiteY18" fmla="*/ 1786696 h 1963160"/>
              <a:gd name="connsiteX19" fmla="*/ 1828800 w 2313111"/>
              <a:gd name="connsiteY19" fmla="*/ 1706486 h 1963160"/>
              <a:gd name="connsiteX20" fmla="*/ 1860884 w 2313111"/>
              <a:gd name="connsiteY20" fmla="*/ 1658360 h 1963160"/>
              <a:gd name="connsiteX21" fmla="*/ 1909010 w 2313111"/>
              <a:gd name="connsiteY21" fmla="*/ 1626275 h 1963160"/>
              <a:gd name="connsiteX22" fmla="*/ 2021305 w 2313111"/>
              <a:gd name="connsiteY22" fmla="*/ 1513981 h 1963160"/>
              <a:gd name="connsiteX23" fmla="*/ 2037347 w 2313111"/>
              <a:gd name="connsiteY23" fmla="*/ 1465854 h 1963160"/>
              <a:gd name="connsiteX24" fmla="*/ 2101516 w 2313111"/>
              <a:gd name="connsiteY24" fmla="*/ 1417728 h 1963160"/>
              <a:gd name="connsiteX25" fmla="*/ 2149642 w 2313111"/>
              <a:gd name="connsiteY25" fmla="*/ 1369602 h 1963160"/>
              <a:gd name="connsiteX26" fmla="*/ 2181726 w 2313111"/>
              <a:gd name="connsiteY26" fmla="*/ 1321475 h 1963160"/>
              <a:gd name="connsiteX27" fmla="*/ 2294021 w 2313111"/>
              <a:gd name="connsiteY27" fmla="*/ 1193139 h 1963160"/>
              <a:gd name="connsiteX28" fmla="*/ 2310063 w 2313111"/>
              <a:gd name="connsiteY28" fmla="*/ 1145012 h 1963160"/>
              <a:gd name="connsiteX29" fmla="*/ 2245895 w 2313111"/>
              <a:gd name="connsiteY29" fmla="*/ 1048760 h 1963160"/>
              <a:gd name="connsiteX30" fmla="*/ 2181726 w 2313111"/>
              <a:gd name="connsiteY30" fmla="*/ 952507 h 1963160"/>
              <a:gd name="connsiteX31" fmla="*/ 2117558 w 2313111"/>
              <a:gd name="connsiteY31" fmla="*/ 856254 h 1963160"/>
              <a:gd name="connsiteX32" fmla="*/ 2085474 w 2313111"/>
              <a:gd name="connsiteY32" fmla="*/ 808128 h 1963160"/>
              <a:gd name="connsiteX33" fmla="*/ 2021305 w 2313111"/>
              <a:gd name="connsiteY33" fmla="*/ 727918 h 1963160"/>
              <a:gd name="connsiteX34" fmla="*/ 1973179 w 2313111"/>
              <a:gd name="connsiteY34" fmla="*/ 679791 h 1963160"/>
              <a:gd name="connsiteX35" fmla="*/ 1941095 w 2313111"/>
              <a:gd name="connsiteY35" fmla="*/ 631665 h 1963160"/>
              <a:gd name="connsiteX36" fmla="*/ 1909010 w 2313111"/>
              <a:gd name="connsiteY36" fmla="*/ 599581 h 1963160"/>
              <a:gd name="connsiteX37" fmla="*/ 1844842 w 2313111"/>
              <a:gd name="connsiteY37" fmla="*/ 503328 h 1963160"/>
              <a:gd name="connsiteX38" fmla="*/ 1812758 w 2313111"/>
              <a:gd name="connsiteY38" fmla="*/ 455202 h 1963160"/>
              <a:gd name="connsiteX39" fmla="*/ 1796716 w 2313111"/>
              <a:gd name="connsiteY39" fmla="*/ 407075 h 1963160"/>
              <a:gd name="connsiteX40" fmla="*/ 1732547 w 2313111"/>
              <a:gd name="connsiteY40" fmla="*/ 310823 h 1963160"/>
              <a:gd name="connsiteX41" fmla="*/ 1700463 w 2313111"/>
              <a:gd name="connsiteY41" fmla="*/ 262696 h 1963160"/>
              <a:gd name="connsiteX42" fmla="*/ 1668379 w 2313111"/>
              <a:gd name="connsiteY42" fmla="*/ 214570 h 1963160"/>
              <a:gd name="connsiteX43" fmla="*/ 1652337 w 2313111"/>
              <a:gd name="connsiteY43" fmla="*/ 166444 h 1963160"/>
              <a:gd name="connsiteX44" fmla="*/ 1524000 w 2313111"/>
              <a:gd name="connsiteY44" fmla="*/ 150402 h 1963160"/>
              <a:gd name="connsiteX45" fmla="*/ 1443789 w 2313111"/>
              <a:gd name="connsiteY45" fmla="*/ 134360 h 1963160"/>
              <a:gd name="connsiteX46" fmla="*/ 1283368 w 2313111"/>
              <a:gd name="connsiteY46" fmla="*/ 118318 h 1963160"/>
              <a:gd name="connsiteX47" fmla="*/ 994610 w 2313111"/>
              <a:gd name="connsiteY47" fmla="*/ 86233 h 1963160"/>
              <a:gd name="connsiteX48" fmla="*/ 882316 w 2313111"/>
              <a:gd name="connsiteY48" fmla="*/ 70191 h 1963160"/>
              <a:gd name="connsiteX49" fmla="*/ 657726 w 2313111"/>
              <a:gd name="connsiteY49" fmla="*/ 54149 h 1963160"/>
              <a:gd name="connsiteX50" fmla="*/ 577516 w 2313111"/>
              <a:gd name="connsiteY50" fmla="*/ 38107 h 1963160"/>
              <a:gd name="connsiteX51" fmla="*/ 352926 w 2313111"/>
              <a:gd name="connsiteY51" fmla="*/ 6023 h 1963160"/>
              <a:gd name="connsiteX52" fmla="*/ 288758 w 2313111"/>
              <a:gd name="connsiteY52" fmla="*/ 22065 h 1963160"/>
              <a:gd name="connsiteX53" fmla="*/ 192505 w 2313111"/>
              <a:gd name="connsiteY53" fmla="*/ 118318 h 1963160"/>
              <a:gd name="connsiteX54" fmla="*/ 144379 w 2313111"/>
              <a:gd name="connsiteY54" fmla="*/ 166444 h 1963160"/>
              <a:gd name="connsiteX55" fmla="*/ 112295 w 2313111"/>
              <a:gd name="connsiteY55" fmla="*/ 214570 h 1963160"/>
              <a:gd name="connsiteX56" fmla="*/ 80210 w 2313111"/>
              <a:gd name="connsiteY56" fmla="*/ 246654 h 1963160"/>
              <a:gd name="connsiteX57" fmla="*/ 48126 w 2313111"/>
              <a:gd name="connsiteY57" fmla="*/ 278739 h 196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313111" h="1963160">
                <a:moveTo>
                  <a:pt x="48126" y="278739"/>
                </a:moveTo>
                <a:lnTo>
                  <a:pt x="48126" y="278739"/>
                </a:lnTo>
                <a:cubicBezTo>
                  <a:pt x="38271" y="436427"/>
                  <a:pt x="33044" y="558854"/>
                  <a:pt x="16042" y="711875"/>
                </a:cubicBezTo>
                <a:cubicBezTo>
                  <a:pt x="11866" y="749455"/>
                  <a:pt x="5347" y="786738"/>
                  <a:pt x="0" y="824170"/>
                </a:cubicBezTo>
                <a:cubicBezTo>
                  <a:pt x="5347" y="1059454"/>
                  <a:pt x="6245" y="1294882"/>
                  <a:pt x="16042" y="1530023"/>
                </a:cubicBezTo>
                <a:cubicBezTo>
                  <a:pt x="17472" y="1564346"/>
                  <a:pt x="36722" y="1618302"/>
                  <a:pt x="64168" y="1642318"/>
                </a:cubicBezTo>
                <a:cubicBezTo>
                  <a:pt x="93188" y="1667710"/>
                  <a:pt x="160421" y="1706486"/>
                  <a:pt x="160421" y="1706486"/>
                </a:cubicBezTo>
                <a:cubicBezTo>
                  <a:pt x="214506" y="1787614"/>
                  <a:pt x="163144" y="1731910"/>
                  <a:pt x="240631" y="1770654"/>
                </a:cubicBezTo>
                <a:cubicBezTo>
                  <a:pt x="257876" y="1779277"/>
                  <a:pt x="271139" y="1794908"/>
                  <a:pt x="288758" y="1802739"/>
                </a:cubicBezTo>
                <a:cubicBezTo>
                  <a:pt x="319663" y="1816475"/>
                  <a:pt x="356870" y="1816064"/>
                  <a:pt x="385010" y="1834823"/>
                </a:cubicBezTo>
                <a:cubicBezTo>
                  <a:pt x="401052" y="1845518"/>
                  <a:pt x="415518" y="1859077"/>
                  <a:pt x="433137" y="1866907"/>
                </a:cubicBezTo>
                <a:cubicBezTo>
                  <a:pt x="533425" y="1911479"/>
                  <a:pt x="555770" y="1899300"/>
                  <a:pt x="673768" y="1915033"/>
                </a:cubicBezTo>
                <a:cubicBezTo>
                  <a:pt x="812876" y="1933581"/>
                  <a:pt x="737309" y="1933113"/>
                  <a:pt x="898358" y="1947118"/>
                </a:cubicBezTo>
                <a:cubicBezTo>
                  <a:pt x="978444" y="1954082"/>
                  <a:pt x="1058779" y="1957813"/>
                  <a:pt x="1138989" y="1963160"/>
                </a:cubicBezTo>
                <a:cubicBezTo>
                  <a:pt x="1267326" y="1957813"/>
                  <a:pt x="1395903" y="1956607"/>
                  <a:pt x="1524000" y="1947118"/>
                </a:cubicBezTo>
                <a:cubicBezTo>
                  <a:pt x="1540864" y="1945869"/>
                  <a:pt x="1555619" y="1934743"/>
                  <a:pt x="1572126" y="1931075"/>
                </a:cubicBezTo>
                <a:cubicBezTo>
                  <a:pt x="1603878" y="1924019"/>
                  <a:pt x="1636295" y="1920380"/>
                  <a:pt x="1668379" y="1915033"/>
                </a:cubicBezTo>
                <a:cubicBezTo>
                  <a:pt x="1708702" y="1794065"/>
                  <a:pt x="1649619" y="1938485"/>
                  <a:pt x="1732547" y="1834823"/>
                </a:cubicBezTo>
                <a:cubicBezTo>
                  <a:pt x="1743111" y="1821618"/>
                  <a:pt x="1738443" y="1800224"/>
                  <a:pt x="1748589" y="1786696"/>
                </a:cubicBezTo>
                <a:cubicBezTo>
                  <a:pt x="1771276" y="1756447"/>
                  <a:pt x="1807826" y="1737947"/>
                  <a:pt x="1828800" y="1706486"/>
                </a:cubicBezTo>
                <a:cubicBezTo>
                  <a:pt x="1839495" y="1690444"/>
                  <a:pt x="1847251" y="1671993"/>
                  <a:pt x="1860884" y="1658360"/>
                </a:cubicBezTo>
                <a:cubicBezTo>
                  <a:pt x="1874517" y="1644727"/>
                  <a:pt x="1894679" y="1639173"/>
                  <a:pt x="1909010" y="1626275"/>
                </a:cubicBezTo>
                <a:cubicBezTo>
                  <a:pt x="1948357" y="1590863"/>
                  <a:pt x="2021305" y="1513981"/>
                  <a:pt x="2021305" y="1513981"/>
                </a:cubicBezTo>
                <a:cubicBezTo>
                  <a:pt x="2026652" y="1497939"/>
                  <a:pt x="2026521" y="1478845"/>
                  <a:pt x="2037347" y="1465854"/>
                </a:cubicBezTo>
                <a:cubicBezTo>
                  <a:pt x="2054464" y="1445314"/>
                  <a:pt x="2081216" y="1435128"/>
                  <a:pt x="2101516" y="1417728"/>
                </a:cubicBezTo>
                <a:cubicBezTo>
                  <a:pt x="2118741" y="1402964"/>
                  <a:pt x="2135118" y="1387031"/>
                  <a:pt x="2149642" y="1369602"/>
                </a:cubicBezTo>
                <a:cubicBezTo>
                  <a:pt x="2161985" y="1354790"/>
                  <a:pt x="2169030" y="1335985"/>
                  <a:pt x="2181726" y="1321475"/>
                </a:cubicBezTo>
                <a:cubicBezTo>
                  <a:pt x="2313111" y="1171321"/>
                  <a:pt x="2221821" y="1301439"/>
                  <a:pt x="2294021" y="1193139"/>
                </a:cubicBezTo>
                <a:cubicBezTo>
                  <a:pt x="2299368" y="1177097"/>
                  <a:pt x="2310063" y="1161922"/>
                  <a:pt x="2310063" y="1145012"/>
                </a:cubicBezTo>
                <a:cubicBezTo>
                  <a:pt x="2310063" y="1092418"/>
                  <a:pt x="2274830" y="1085962"/>
                  <a:pt x="2245895" y="1048760"/>
                </a:cubicBezTo>
                <a:cubicBezTo>
                  <a:pt x="2222221" y="1018322"/>
                  <a:pt x="2203116" y="984591"/>
                  <a:pt x="2181726" y="952507"/>
                </a:cubicBezTo>
                <a:lnTo>
                  <a:pt x="2117558" y="856254"/>
                </a:lnTo>
                <a:cubicBezTo>
                  <a:pt x="2106863" y="840212"/>
                  <a:pt x="2099107" y="821761"/>
                  <a:pt x="2085474" y="808128"/>
                </a:cubicBezTo>
                <a:cubicBezTo>
                  <a:pt x="1992142" y="714799"/>
                  <a:pt x="2122474" y="849321"/>
                  <a:pt x="2021305" y="727918"/>
                </a:cubicBezTo>
                <a:cubicBezTo>
                  <a:pt x="2006781" y="710489"/>
                  <a:pt x="1987703" y="697220"/>
                  <a:pt x="1973179" y="679791"/>
                </a:cubicBezTo>
                <a:cubicBezTo>
                  <a:pt x="1960836" y="664980"/>
                  <a:pt x="1953139" y="646720"/>
                  <a:pt x="1941095" y="631665"/>
                </a:cubicBezTo>
                <a:cubicBezTo>
                  <a:pt x="1931647" y="619855"/>
                  <a:pt x="1918085" y="611681"/>
                  <a:pt x="1909010" y="599581"/>
                </a:cubicBezTo>
                <a:cubicBezTo>
                  <a:pt x="1885874" y="568733"/>
                  <a:pt x="1866231" y="535412"/>
                  <a:pt x="1844842" y="503328"/>
                </a:cubicBezTo>
                <a:lnTo>
                  <a:pt x="1812758" y="455202"/>
                </a:lnTo>
                <a:cubicBezTo>
                  <a:pt x="1807411" y="439160"/>
                  <a:pt x="1804928" y="421857"/>
                  <a:pt x="1796716" y="407075"/>
                </a:cubicBezTo>
                <a:cubicBezTo>
                  <a:pt x="1777989" y="373367"/>
                  <a:pt x="1753936" y="342907"/>
                  <a:pt x="1732547" y="310823"/>
                </a:cubicBezTo>
                <a:lnTo>
                  <a:pt x="1700463" y="262696"/>
                </a:lnTo>
                <a:cubicBezTo>
                  <a:pt x="1689768" y="246654"/>
                  <a:pt x="1674476" y="232861"/>
                  <a:pt x="1668379" y="214570"/>
                </a:cubicBezTo>
                <a:cubicBezTo>
                  <a:pt x="1663032" y="198528"/>
                  <a:pt x="1667789" y="173312"/>
                  <a:pt x="1652337" y="166444"/>
                </a:cubicBezTo>
                <a:cubicBezTo>
                  <a:pt x="1612941" y="148935"/>
                  <a:pt x="1566611" y="156957"/>
                  <a:pt x="1524000" y="150402"/>
                </a:cubicBezTo>
                <a:cubicBezTo>
                  <a:pt x="1497051" y="146256"/>
                  <a:pt x="1470816" y="137964"/>
                  <a:pt x="1443789" y="134360"/>
                </a:cubicBezTo>
                <a:cubicBezTo>
                  <a:pt x="1390520" y="127258"/>
                  <a:pt x="1336842" y="123665"/>
                  <a:pt x="1283368" y="118318"/>
                </a:cubicBezTo>
                <a:cubicBezTo>
                  <a:pt x="1113519" y="84346"/>
                  <a:pt x="1284737" y="115246"/>
                  <a:pt x="994610" y="86233"/>
                </a:cubicBezTo>
                <a:cubicBezTo>
                  <a:pt x="956986" y="82471"/>
                  <a:pt x="919957" y="73776"/>
                  <a:pt x="882316" y="70191"/>
                </a:cubicBezTo>
                <a:cubicBezTo>
                  <a:pt x="807600" y="63075"/>
                  <a:pt x="732589" y="59496"/>
                  <a:pt x="657726" y="54149"/>
                </a:cubicBezTo>
                <a:cubicBezTo>
                  <a:pt x="630989" y="48802"/>
                  <a:pt x="604508" y="41963"/>
                  <a:pt x="577516" y="38107"/>
                </a:cubicBezTo>
                <a:cubicBezTo>
                  <a:pt x="310768" y="0"/>
                  <a:pt x="534265" y="42290"/>
                  <a:pt x="352926" y="6023"/>
                </a:cubicBezTo>
                <a:cubicBezTo>
                  <a:pt x="331537" y="11370"/>
                  <a:pt x="308478" y="12205"/>
                  <a:pt x="288758" y="22065"/>
                </a:cubicBezTo>
                <a:cubicBezTo>
                  <a:pt x="209706" y="61591"/>
                  <a:pt x="239029" y="62488"/>
                  <a:pt x="192505" y="118318"/>
                </a:cubicBezTo>
                <a:cubicBezTo>
                  <a:pt x="177981" y="135747"/>
                  <a:pt x="158903" y="149016"/>
                  <a:pt x="144379" y="166444"/>
                </a:cubicBezTo>
                <a:cubicBezTo>
                  <a:pt x="132036" y="181255"/>
                  <a:pt x="124339" y="199515"/>
                  <a:pt x="112295" y="214570"/>
                </a:cubicBezTo>
                <a:cubicBezTo>
                  <a:pt x="102847" y="226380"/>
                  <a:pt x="89658" y="234844"/>
                  <a:pt x="80210" y="246654"/>
                </a:cubicBezTo>
                <a:cubicBezTo>
                  <a:pt x="7647" y="337358"/>
                  <a:pt x="53473" y="273392"/>
                  <a:pt x="48126" y="278739"/>
                </a:cubicBezTo>
                <a:close/>
              </a:path>
            </a:pathLst>
          </a:cu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TextBox 14"/>
          <p:cNvSpPr txBox="1"/>
          <p:nvPr/>
        </p:nvSpPr>
        <p:spPr>
          <a:xfrm>
            <a:off x="557463" y="4648200"/>
            <a:ext cx="518091" cy="369332"/>
          </a:xfrm>
          <a:prstGeom prst="rect">
            <a:avLst/>
          </a:prstGeom>
          <a:noFill/>
        </p:spPr>
        <p:txBody>
          <a:bodyPr wrap="none" rtlCol="0">
            <a:spAutoFit/>
          </a:bodyPr>
          <a:lstStyle/>
          <a:p>
            <a:r>
              <a:rPr lang="en-US" i="1" dirty="0" smtClean="0">
                <a:solidFill>
                  <a:schemeClr val="bg1"/>
                </a:solidFill>
                <a:latin typeface="Times New Roman" pitchFamily="18" charset="0"/>
                <a:cs typeface="Times New Roman" pitchFamily="18" charset="0"/>
              </a:rPr>
              <a:t>f(y)</a:t>
            </a:r>
            <a:endParaRPr lang="en-US" dirty="0" smtClean="0">
              <a:solidFill>
                <a:schemeClr val="bg1"/>
              </a:solidFill>
            </a:endParaRPr>
          </a:p>
        </p:txBody>
      </p:sp>
      <p:sp>
        <p:nvSpPr>
          <p:cNvPr id="16" name="TextBox 15"/>
          <p:cNvSpPr txBox="1"/>
          <p:nvPr/>
        </p:nvSpPr>
        <p:spPr>
          <a:xfrm>
            <a:off x="1776663" y="5562600"/>
            <a:ext cx="505267" cy="369332"/>
          </a:xfrm>
          <a:prstGeom prst="rect">
            <a:avLst/>
          </a:prstGeom>
          <a:noFill/>
        </p:spPr>
        <p:txBody>
          <a:bodyPr wrap="none" rtlCol="0">
            <a:spAutoFit/>
          </a:bodyPr>
          <a:lstStyle/>
          <a:p>
            <a:r>
              <a:rPr lang="en-US" i="1" dirty="0" smtClean="0">
                <a:solidFill>
                  <a:schemeClr val="bg1"/>
                </a:solidFill>
                <a:latin typeface="Times New Roman" pitchFamily="18" charset="0"/>
                <a:cs typeface="Times New Roman" pitchFamily="18" charset="0"/>
              </a:rPr>
              <a:t>f(z)</a:t>
            </a:r>
            <a:endParaRPr lang="en-US" dirty="0" smtClean="0">
              <a:solidFill>
                <a:schemeClr val="bg1"/>
              </a:solidFill>
            </a:endParaRPr>
          </a:p>
        </p:txBody>
      </p:sp>
      <p:graphicFrame>
        <p:nvGraphicFramePr>
          <p:cNvPr id="18" name="Object 17"/>
          <p:cNvGraphicFramePr>
            <a:graphicFrameLocks noChangeAspect="1"/>
          </p:cNvGraphicFramePr>
          <p:nvPr/>
        </p:nvGraphicFramePr>
        <p:xfrm>
          <a:off x="1205163" y="5029200"/>
          <a:ext cx="647700" cy="431800"/>
        </p:xfrm>
        <a:graphic>
          <a:graphicData uri="http://schemas.openxmlformats.org/presentationml/2006/ole">
            <p:oleObj spid="_x0000_s701444" name="Equation" r:id="rId5" imgW="647640" imgH="431640" progId="Equation.DSMT4">
              <p:embed/>
            </p:oleObj>
          </a:graphicData>
        </a:graphic>
      </p:graphicFrame>
      <p:cxnSp>
        <p:nvCxnSpPr>
          <p:cNvPr id="20" name="Straight Connector 19"/>
          <p:cNvCxnSpPr>
            <a:stCxn id="15" idx="2"/>
            <a:endCxn id="16" idx="1"/>
          </p:cNvCxnSpPr>
          <p:nvPr/>
        </p:nvCxnSpPr>
        <p:spPr>
          <a:xfrm rot="16200000" flipH="1">
            <a:off x="931719" y="4902322"/>
            <a:ext cx="729734" cy="9601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698374" name="Object 6"/>
          <p:cNvGraphicFramePr>
            <a:graphicFrameLocks noChangeAspect="1"/>
          </p:cNvGraphicFramePr>
          <p:nvPr/>
        </p:nvGraphicFramePr>
        <p:xfrm>
          <a:off x="1243263" y="6019800"/>
          <a:ext cx="825500" cy="330200"/>
        </p:xfrm>
        <a:graphic>
          <a:graphicData uri="http://schemas.openxmlformats.org/presentationml/2006/ole">
            <p:oleObj spid="_x0000_s701445" name="Equation" r:id="rId6" imgW="444240" imgH="177480" progId="Equation.DSMT4">
              <p:embed/>
            </p:oleObj>
          </a:graphicData>
        </a:graphic>
      </p:graphicFrame>
      <p:sp>
        <p:nvSpPr>
          <p:cNvPr id="22" name="TextBox 21"/>
          <p:cNvSpPr txBox="1"/>
          <p:nvPr/>
        </p:nvSpPr>
        <p:spPr>
          <a:xfrm>
            <a:off x="2691063" y="5791200"/>
            <a:ext cx="556563" cy="369332"/>
          </a:xfrm>
          <a:prstGeom prst="rect">
            <a:avLst/>
          </a:prstGeom>
          <a:noFill/>
        </p:spPr>
        <p:txBody>
          <a:bodyPr wrap="none" rtlCol="0">
            <a:spAutoFit/>
          </a:bodyPr>
          <a:lstStyle/>
          <a:p>
            <a:r>
              <a:rPr lang="en-US" i="1" dirty="0" smtClean="0">
                <a:solidFill>
                  <a:schemeClr val="bg1"/>
                </a:solidFill>
                <a:latin typeface="Times New Roman" pitchFamily="18" charset="0"/>
                <a:cs typeface="Times New Roman" pitchFamily="18" charset="0"/>
              </a:rPr>
              <a:t>g(y)</a:t>
            </a:r>
            <a:endParaRPr lang="en-US" dirty="0" smtClean="0">
              <a:solidFill>
                <a:schemeClr val="bg1"/>
              </a:solidFill>
            </a:endParaRPr>
          </a:p>
        </p:txBody>
      </p:sp>
      <p:sp>
        <p:nvSpPr>
          <p:cNvPr id="23" name="TextBox 22"/>
          <p:cNvSpPr txBox="1"/>
          <p:nvPr/>
        </p:nvSpPr>
        <p:spPr>
          <a:xfrm>
            <a:off x="3671324" y="5029200"/>
            <a:ext cx="543739" cy="369332"/>
          </a:xfrm>
          <a:prstGeom prst="rect">
            <a:avLst/>
          </a:prstGeom>
          <a:noFill/>
        </p:spPr>
        <p:txBody>
          <a:bodyPr wrap="none" rtlCol="0">
            <a:spAutoFit/>
          </a:bodyPr>
          <a:lstStyle/>
          <a:p>
            <a:r>
              <a:rPr lang="en-US" i="1" dirty="0" smtClean="0">
                <a:solidFill>
                  <a:schemeClr val="bg1"/>
                </a:solidFill>
                <a:latin typeface="Times New Roman" pitchFamily="18" charset="0"/>
                <a:cs typeface="Times New Roman" pitchFamily="18" charset="0"/>
              </a:rPr>
              <a:t>g(z)</a:t>
            </a:r>
            <a:endParaRPr lang="en-US" dirty="0" smtClean="0">
              <a:solidFill>
                <a:schemeClr val="bg1"/>
              </a:solidFill>
            </a:endParaRPr>
          </a:p>
        </p:txBody>
      </p:sp>
      <p:graphicFrame>
        <p:nvGraphicFramePr>
          <p:cNvPr id="24" name="Object 23"/>
          <p:cNvGraphicFramePr>
            <a:graphicFrameLocks noChangeAspect="1"/>
          </p:cNvGraphicFramePr>
          <p:nvPr/>
        </p:nvGraphicFramePr>
        <p:xfrm>
          <a:off x="3605463" y="5562600"/>
          <a:ext cx="635000" cy="431800"/>
        </p:xfrm>
        <a:graphic>
          <a:graphicData uri="http://schemas.openxmlformats.org/presentationml/2006/ole">
            <p:oleObj spid="_x0000_s701446" name="Equation" r:id="rId7" imgW="634680" imgH="431640" progId="Equation.DSMT4">
              <p:embed/>
            </p:oleObj>
          </a:graphicData>
        </a:graphic>
      </p:graphicFrame>
      <p:cxnSp>
        <p:nvCxnSpPr>
          <p:cNvPr id="25" name="Straight Connector 24"/>
          <p:cNvCxnSpPr/>
          <p:nvPr/>
        </p:nvCxnSpPr>
        <p:spPr>
          <a:xfrm flipV="1">
            <a:off x="3148263" y="5334000"/>
            <a:ext cx="914400" cy="685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21" name="Object 20"/>
          <p:cNvGraphicFramePr>
            <a:graphicFrameLocks noChangeAspect="1"/>
          </p:cNvGraphicFramePr>
          <p:nvPr/>
        </p:nvGraphicFramePr>
        <p:xfrm>
          <a:off x="5334000" y="4191000"/>
          <a:ext cx="3581400" cy="1047750"/>
        </p:xfrm>
        <a:graphic>
          <a:graphicData uri="http://schemas.openxmlformats.org/presentationml/2006/ole">
            <p:oleObj spid="_x0000_s701447" name="Equation" r:id="rId8" imgW="2438280" imgH="838080" progId="Equation.DSMT4">
              <p:embed/>
            </p:oleObj>
          </a:graphicData>
        </a:graphic>
      </p:graphicFrame>
      <p:graphicFrame>
        <p:nvGraphicFramePr>
          <p:cNvPr id="26" name="Object 25"/>
          <p:cNvGraphicFramePr>
            <a:graphicFrameLocks noChangeAspect="1"/>
          </p:cNvGraphicFramePr>
          <p:nvPr/>
        </p:nvGraphicFramePr>
        <p:xfrm>
          <a:off x="7010400" y="5473700"/>
          <a:ext cx="1981200" cy="1308100"/>
        </p:xfrm>
        <a:graphic>
          <a:graphicData uri="http://schemas.openxmlformats.org/presentationml/2006/ole">
            <p:oleObj spid="_x0000_s701448" name="Equation" r:id="rId9" imgW="1066680" imgH="1307880" progId="Equation.DSMT4">
              <p:embed/>
            </p:oleObj>
          </a:graphicData>
        </a:graphic>
      </p:graphicFrame>
      <p:sp>
        <p:nvSpPr>
          <p:cNvPr id="27" name="Rectangle 26"/>
          <p:cNvSpPr/>
          <p:nvPr/>
        </p:nvSpPr>
        <p:spPr>
          <a:xfrm>
            <a:off x="4495800" y="6019800"/>
            <a:ext cx="2456122" cy="369332"/>
          </a:xfrm>
          <a:prstGeom prst="rect">
            <a:avLst/>
          </a:prstGeom>
        </p:spPr>
        <p:txBody>
          <a:bodyPr wrap="none">
            <a:spAutoFit/>
          </a:bodyPr>
          <a:lstStyle/>
          <a:p>
            <a:r>
              <a:rPr lang="en-US" dirty="0" smtClean="0">
                <a:solidFill>
                  <a:schemeClr val="bg1"/>
                </a:solidFill>
              </a:rPr>
              <a:t>Assume </a:t>
            </a:r>
            <a:r>
              <a:rPr lang="en-US" dirty="0" err="1" smtClean="0">
                <a:solidFill>
                  <a:schemeClr val="bg1"/>
                </a:solidFill>
              </a:rPr>
              <a:t>wlog</a:t>
            </a:r>
            <a:r>
              <a:rPr lang="en-US" dirty="0" smtClean="0">
                <a:solidFill>
                  <a:schemeClr val="bg1"/>
                </a:solidFill>
              </a:rPr>
              <a:t> </a:t>
            </a:r>
            <a:r>
              <a:rPr lang="en-US" i="1" dirty="0" smtClean="0">
                <a:solidFill>
                  <a:schemeClr val="bg1"/>
                </a:solidFill>
                <a:latin typeface="Times New Roman" pitchFamily="18" charset="0"/>
                <a:cs typeface="Times New Roman" pitchFamily="18" charset="0"/>
              </a:rPr>
              <a:t>f(u) = c</a:t>
            </a:r>
            <a:r>
              <a:rPr lang="en-US" dirty="0" smtClean="0">
                <a:solidFill>
                  <a:schemeClr val="bg1"/>
                </a:solidFill>
              </a:rPr>
              <a:t>: </a:t>
            </a:r>
            <a:endParaRPr lang="en-US"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Many theories are not convex</a:t>
            </a:r>
            <a:endParaRPr lang="en-US" dirty="0"/>
          </a:p>
        </p:txBody>
      </p:sp>
      <p:sp>
        <p:nvSpPr>
          <p:cNvPr id="3" name="Content Placeholder 2"/>
          <p:cNvSpPr>
            <a:spLocks noGrp="1"/>
          </p:cNvSpPr>
          <p:nvPr>
            <p:ph idx="1"/>
          </p:nvPr>
        </p:nvSpPr>
        <p:spPr>
          <a:xfrm>
            <a:off x="381001" y="1437796"/>
            <a:ext cx="8382000" cy="5216813"/>
          </a:xfrm>
        </p:spPr>
        <p:txBody>
          <a:bodyPr/>
          <a:lstStyle/>
          <a:p>
            <a:pPr lvl="1"/>
            <a:r>
              <a:rPr lang="en-US" dirty="0" smtClean="0"/>
              <a:t>Linear integer arithmetic</a:t>
            </a:r>
            <a:br>
              <a:rPr lang="en-US" dirty="0" smtClean="0"/>
            </a:br>
            <a:r>
              <a:rPr lang="en-US" i="1" dirty="0" smtClean="0"/>
              <a:t>1 </a:t>
            </a:r>
            <a:r>
              <a:rPr lang="en-US" i="1" dirty="0" smtClean="0">
                <a:sym typeface="Symbol"/>
              </a:rPr>
              <a:t></a:t>
            </a:r>
            <a:r>
              <a:rPr lang="en-US" i="1" dirty="0" smtClean="0"/>
              <a:t> x </a:t>
            </a:r>
            <a:r>
              <a:rPr lang="en-US" i="1" dirty="0" smtClean="0">
                <a:sym typeface="Symbol"/>
              </a:rPr>
              <a:t></a:t>
            </a:r>
            <a:r>
              <a:rPr lang="en-US" i="1" dirty="0" smtClean="0"/>
              <a:t> 2 </a:t>
            </a:r>
            <a:r>
              <a:rPr lang="en-US" dirty="0" smtClean="0"/>
              <a:t>⊨ </a:t>
            </a:r>
            <a:r>
              <a:rPr lang="en-US" i="1" dirty="0" smtClean="0"/>
              <a:t>x = 1 </a:t>
            </a:r>
            <a:r>
              <a:rPr lang="en-US" dirty="0" smtClean="0">
                <a:sym typeface="Symbol"/>
              </a:rPr>
              <a:t></a:t>
            </a:r>
            <a:r>
              <a:rPr lang="en-US" dirty="0" smtClean="0"/>
              <a:t> </a:t>
            </a:r>
            <a:r>
              <a:rPr lang="en-US" i="1" dirty="0" smtClean="0"/>
              <a:t>x = 2</a:t>
            </a:r>
          </a:p>
          <a:p>
            <a:pPr lvl="1"/>
            <a:endParaRPr lang="en-US" dirty="0" smtClean="0"/>
          </a:p>
          <a:p>
            <a:pPr lvl="1"/>
            <a:r>
              <a:rPr lang="en-US" dirty="0" smtClean="0"/>
              <a:t>Non-linear arithmetic</a:t>
            </a:r>
            <a:br>
              <a:rPr lang="en-US" dirty="0" smtClean="0"/>
            </a:br>
            <a:r>
              <a:rPr lang="en-US" i="1" dirty="0" smtClean="0"/>
              <a:t>x</a:t>
            </a:r>
            <a:r>
              <a:rPr lang="en-US" i="1" baseline="30000" dirty="0" smtClean="0"/>
              <a:t>2</a:t>
            </a:r>
            <a:r>
              <a:rPr lang="en-US" i="1" dirty="0" smtClean="0"/>
              <a:t> = 1, y = 1, z = -1 </a:t>
            </a:r>
            <a:r>
              <a:rPr lang="en-US" dirty="0" smtClean="0"/>
              <a:t>⊨ </a:t>
            </a:r>
            <a:r>
              <a:rPr lang="en-US" i="1" dirty="0" smtClean="0"/>
              <a:t>x = y </a:t>
            </a:r>
            <a:r>
              <a:rPr lang="en-US" dirty="0" smtClean="0">
                <a:sym typeface="Symbol"/>
              </a:rPr>
              <a:t></a:t>
            </a:r>
            <a:r>
              <a:rPr lang="en-US" dirty="0" smtClean="0"/>
              <a:t> </a:t>
            </a:r>
            <a:r>
              <a:rPr lang="en-US" i="1" dirty="0" smtClean="0"/>
              <a:t>x = z</a:t>
            </a:r>
          </a:p>
          <a:p>
            <a:pPr lvl="1"/>
            <a:endParaRPr lang="en-US" dirty="0" smtClean="0"/>
          </a:p>
          <a:p>
            <a:pPr lvl="1"/>
            <a:r>
              <a:rPr lang="en-US" dirty="0" smtClean="0"/>
              <a:t>Theory of bit-vectors</a:t>
            </a:r>
          </a:p>
          <a:p>
            <a:pPr lvl="1">
              <a:buNone/>
            </a:pPr>
            <a:r>
              <a:rPr lang="en-US" dirty="0" smtClean="0"/>
              <a:t>	</a:t>
            </a:r>
            <a:r>
              <a:rPr lang="en-US" dirty="0" err="1" smtClean="0"/>
              <a:t>ch</a:t>
            </a:r>
            <a:r>
              <a:rPr lang="en-US" dirty="0" smtClean="0"/>
              <a:t> : </a:t>
            </a:r>
            <a:r>
              <a:rPr lang="en-US" dirty="0" err="1" smtClean="0"/>
              <a:t>BitVec</a:t>
            </a:r>
            <a:r>
              <a:rPr lang="en-US" dirty="0" smtClean="0"/>
              <a:t>[8] ⊨ </a:t>
            </a:r>
            <a:r>
              <a:rPr lang="en-US" dirty="0" err="1" smtClean="0"/>
              <a:t>ch</a:t>
            </a:r>
            <a:r>
              <a:rPr lang="en-US" dirty="0" smtClean="0"/>
              <a:t> = 0 </a:t>
            </a:r>
            <a:r>
              <a:rPr lang="en-US" dirty="0" smtClean="0">
                <a:sym typeface="Symbol"/>
              </a:rPr>
              <a:t></a:t>
            </a:r>
            <a:r>
              <a:rPr lang="en-US" dirty="0" smtClean="0"/>
              <a:t> … </a:t>
            </a:r>
            <a:r>
              <a:rPr lang="en-US" dirty="0" smtClean="0">
                <a:sym typeface="Symbol"/>
              </a:rPr>
              <a:t></a:t>
            </a:r>
            <a:r>
              <a:rPr lang="en-US" dirty="0" smtClean="0"/>
              <a:t> </a:t>
            </a:r>
            <a:r>
              <a:rPr lang="en-US" dirty="0" err="1" smtClean="0"/>
              <a:t>ch</a:t>
            </a:r>
            <a:r>
              <a:rPr lang="en-US" dirty="0" smtClean="0"/>
              <a:t> = 255</a:t>
            </a:r>
          </a:p>
          <a:p>
            <a:pPr lvl="1"/>
            <a:endParaRPr lang="en-US" dirty="0" smtClean="0"/>
          </a:p>
          <a:p>
            <a:pPr lvl="1"/>
            <a:r>
              <a:rPr lang="en-US" dirty="0" smtClean="0"/>
              <a:t>Theory of arrays</a:t>
            </a:r>
            <a:br>
              <a:rPr lang="en-US" dirty="0" smtClean="0"/>
            </a:br>
            <a:r>
              <a:rPr lang="en-US" i="1" dirty="0" smtClean="0"/>
              <a:t>v = read(write(</a:t>
            </a:r>
            <a:r>
              <a:rPr lang="en-US" i="1" dirty="0" err="1" smtClean="0"/>
              <a:t>a,i,w</a:t>
            </a:r>
            <a:r>
              <a:rPr lang="en-US" i="1" dirty="0" smtClean="0"/>
              <a:t>),j) </a:t>
            </a:r>
            <a:r>
              <a:rPr lang="en-US" dirty="0" smtClean="0"/>
              <a:t>⊨ </a:t>
            </a:r>
            <a:r>
              <a:rPr lang="en-US" i="1" dirty="0" smtClean="0"/>
              <a:t>v = w </a:t>
            </a:r>
            <a:r>
              <a:rPr lang="en-US" dirty="0" smtClean="0">
                <a:sym typeface="Symbol"/>
              </a:rPr>
              <a:t></a:t>
            </a:r>
            <a:r>
              <a:rPr lang="en-US" dirty="0" smtClean="0"/>
              <a:t> </a:t>
            </a:r>
            <a:r>
              <a:rPr lang="en-US" i="1" dirty="0" smtClean="0"/>
              <a:t>v = read(</a:t>
            </a:r>
            <a:r>
              <a:rPr lang="en-US" i="1" dirty="0" err="1" smtClean="0"/>
              <a:t>a,j</a:t>
            </a:r>
            <a:r>
              <a:rPr lang="en-US" i="1" dirty="0" smtClean="0"/>
              <a:t>)</a:t>
            </a:r>
            <a:endParaRPr lang="en-US" i="1"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Convexity - combination</a:t>
            </a:r>
            <a:endParaRPr lang="en-US" dirty="0"/>
          </a:p>
        </p:txBody>
      </p:sp>
      <p:sp>
        <p:nvSpPr>
          <p:cNvPr id="3" name="Content Placeholder 2"/>
          <p:cNvSpPr>
            <a:spLocks noGrp="1"/>
          </p:cNvSpPr>
          <p:nvPr>
            <p:ph idx="1"/>
          </p:nvPr>
        </p:nvSpPr>
        <p:spPr>
          <a:xfrm>
            <a:off x="381000" y="1412875"/>
            <a:ext cx="8382000" cy="3046988"/>
          </a:xfrm>
          <a:noFill/>
        </p:spPr>
        <p:txBody>
          <a:bodyPr/>
          <a:lstStyle/>
          <a:p>
            <a:r>
              <a:rPr lang="en-US" dirty="0" smtClean="0"/>
              <a:t>Let </a:t>
            </a:r>
            <a:r>
              <a:rPr lang="en-US" i="1" dirty="0" smtClean="0"/>
              <a:t>T = T</a:t>
            </a:r>
            <a:r>
              <a:rPr lang="en-US" i="1" baseline="-25000" dirty="0" smtClean="0"/>
              <a:t>1</a:t>
            </a:r>
            <a:r>
              <a:rPr lang="en-US" i="1" dirty="0" smtClean="0"/>
              <a:t> </a:t>
            </a:r>
            <a:r>
              <a:rPr lang="en-US" i="1" dirty="0" smtClean="0">
                <a:sym typeface="Symbol"/>
              </a:rPr>
              <a:t> </a:t>
            </a:r>
            <a:r>
              <a:rPr lang="en-US" i="1" dirty="0" smtClean="0"/>
              <a:t>T</a:t>
            </a:r>
            <a:r>
              <a:rPr lang="en-US" i="1" baseline="-25000" dirty="0" smtClean="0"/>
              <a:t>2</a:t>
            </a:r>
            <a:r>
              <a:rPr lang="en-US" i="1" dirty="0" smtClean="0"/>
              <a:t> where </a:t>
            </a:r>
          </a:p>
          <a:p>
            <a:pPr lvl="1"/>
            <a:r>
              <a:rPr lang="en-US" i="1" dirty="0" smtClean="0"/>
              <a:t>T</a:t>
            </a:r>
            <a:r>
              <a:rPr lang="en-US" i="1" baseline="-25000" dirty="0" smtClean="0"/>
              <a:t>1</a:t>
            </a:r>
            <a:r>
              <a:rPr lang="en-US" i="1" dirty="0" smtClean="0"/>
              <a:t> </a:t>
            </a:r>
            <a:r>
              <a:rPr lang="en-US" dirty="0" smtClean="0"/>
              <a:t>is E, </a:t>
            </a:r>
            <a:r>
              <a:rPr lang="en-US" i="1" dirty="0" smtClean="0"/>
              <a:t>O(</a:t>
            </a:r>
            <a:r>
              <a:rPr lang="en-US" i="1" dirty="0" err="1" smtClean="0"/>
              <a:t>nlog</a:t>
            </a:r>
            <a:r>
              <a:rPr lang="en-US" i="1" dirty="0" smtClean="0"/>
              <a:t>(n)), </a:t>
            </a:r>
            <a:r>
              <a:rPr lang="en-US" dirty="0" smtClean="0"/>
              <a:t>and </a:t>
            </a:r>
          </a:p>
          <a:p>
            <a:pPr lvl="1"/>
            <a:r>
              <a:rPr lang="en-US" i="1" dirty="0" smtClean="0"/>
              <a:t>T</a:t>
            </a:r>
            <a:r>
              <a:rPr lang="en-US" i="1" baseline="-25000" dirty="0" smtClean="0"/>
              <a:t>2</a:t>
            </a:r>
            <a:r>
              <a:rPr lang="en-US" dirty="0" smtClean="0"/>
              <a:t> is Integer Difference Arithmetic, </a:t>
            </a:r>
            <a:r>
              <a:rPr lang="en-US" i="1" dirty="0" smtClean="0"/>
              <a:t>O(nm).</a:t>
            </a:r>
          </a:p>
          <a:p>
            <a:r>
              <a:rPr lang="en-US" i="1" dirty="0" smtClean="0"/>
              <a:t>T</a:t>
            </a:r>
            <a:r>
              <a:rPr lang="en-US" i="1" baseline="-25000" dirty="0" smtClean="0"/>
              <a:t>1</a:t>
            </a:r>
            <a:r>
              <a:rPr lang="en-US" dirty="0" smtClean="0"/>
              <a:t> is convex, but </a:t>
            </a:r>
            <a:r>
              <a:rPr lang="en-US" i="1" dirty="0" smtClean="0"/>
              <a:t>T</a:t>
            </a:r>
            <a:r>
              <a:rPr lang="en-US" i="1" baseline="-25000" dirty="0" smtClean="0"/>
              <a:t>2</a:t>
            </a:r>
            <a:r>
              <a:rPr lang="en-US" dirty="0" smtClean="0"/>
              <a:t> is not.</a:t>
            </a:r>
            <a:br>
              <a:rPr lang="en-US" dirty="0" smtClean="0"/>
            </a:br>
            <a:endParaRPr lang="en-US" dirty="0" smtClean="0"/>
          </a:p>
          <a:p>
            <a:r>
              <a:rPr lang="en-US" dirty="0" err="1" smtClean="0"/>
              <a:t>Satisfiability</a:t>
            </a:r>
            <a:r>
              <a:rPr lang="en-US" dirty="0" smtClean="0"/>
              <a:t> of</a:t>
            </a:r>
            <a:r>
              <a:rPr lang="en-US" i="1" dirty="0" smtClean="0"/>
              <a:t> T </a:t>
            </a:r>
            <a:r>
              <a:rPr lang="en-US" dirty="0" smtClean="0"/>
              <a:t>is NP-complete:</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Nelson-Oppen Combination</a:t>
            </a:r>
            <a:endParaRPr lang="en-US" dirty="0"/>
          </a:p>
        </p:txBody>
      </p:sp>
      <p:sp>
        <p:nvSpPr>
          <p:cNvPr id="3" name="Content Placeholder 2"/>
          <p:cNvSpPr>
            <a:spLocks noGrp="1"/>
          </p:cNvSpPr>
          <p:nvPr>
            <p:ph idx="1"/>
          </p:nvPr>
        </p:nvSpPr>
        <p:spPr>
          <a:xfrm>
            <a:off x="381000" y="1412875"/>
            <a:ext cx="8382000" cy="4721292"/>
          </a:xfrm>
        </p:spPr>
        <p:txBody>
          <a:bodyPr/>
          <a:lstStyle/>
          <a:p>
            <a:r>
              <a:rPr lang="en-US" sz="2800" dirty="0" smtClean="0"/>
              <a:t>Let</a:t>
            </a:r>
            <a:r>
              <a:rPr lang="en-US" sz="2800" i="1" dirty="0" smtClean="0"/>
              <a:t> T</a:t>
            </a:r>
            <a:r>
              <a:rPr lang="en-US" sz="2800" i="1" baseline="-25000" dirty="0" smtClean="0"/>
              <a:t>1</a:t>
            </a:r>
            <a:r>
              <a:rPr lang="en-US" sz="2800" i="1" dirty="0" smtClean="0"/>
              <a:t> </a:t>
            </a:r>
            <a:r>
              <a:rPr lang="en-US" sz="2800" dirty="0" smtClean="0">
                <a:sym typeface="Symbol"/>
              </a:rPr>
              <a:t>and</a:t>
            </a:r>
            <a:r>
              <a:rPr lang="en-US" sz="2800" i="1" dirty="0" smtClean="0">
                <a:sym typeface="Symbol"/>
              </a:rPr>
              <a:t> </a:t>
            </a:r>
            <a:r>
              <a:rPr lang="en-US" sz="2800" i="1" dirty="0" smtClean="0"/>
              <a:t>T</a:t>
            </a:r>
            <a:r>
              <a:rPr lang="en-US" sz="2800" i="1" baseline="-25000" dirty="0" smtClean="0"/>
              <a:t>2</a:t>
            </a:r>
            <a:r>
              <a:rPr lang="en-US" sz="2800" i="1" dirty="0" smtClean="0"/>
              <a:t> </a:t>
            </a:r>
            <a:r>
              <a:rPr lang="en-US" sz="2800" dirty="0" smtClean="0"/>
              <a:t>be consistent, stably infinite theories over disjoint (countable) signatures. Assume </a:t>
            </a:r>
            <a:r>
              <a:rPr lang="en-US" sz="2800" dirty="0" err="1" smtClean="0"/>
              <a:t>satisfiability</a:t>
            </a:r>
            <a:r>
              <a:rPr lang="en-US" sz="2800" dirty="0" smtClean="0"/>
              <a:t> of conjunction of literals can be decided in time T</a:t>
            </a:r>
            <a:r>
              <a:rPr lang="en-US" sz="2800" i="1" baseline="-25000" dirty="0" smtClean="0"/>
              <a:t>1</a:t>
            </a:r>
            <a:r>
              <a:rPr lang="en-US" sz="2800" dirty="0" smtClean="0"/>
              <a:t>(</a:t>
            </a:r>
            <a:r>
              <a:rPr lang="en-US" sz="2800" i="1" dirty="0" smtClean="0"/>
              <a:t>n</a:t>
            </a:r>
            <a:r>
              <a:rPr lang="en-US" sz="2800" dirty="0" smtClean="0"/>
              <a:t>), respectively T</a:t>
            </a:r>
            <a:r>
              <a:rPr lang="en-US" sz="2800" i="1" baseline="-25000" dirty="0" smtClean="0"/>
              <a:t>2</a:t>
            </a:r>
            <a:r>
              <a:rPr lang="en-US" sz="2800" dirty="0" smtClean="0"/>
              <a:t>(</a:t>
            </a:r>
            <a:r>
              <a:rPr lang="en-US" sz="2800" i="1" dirty="0" smtClean="0"/>
              <a:t>n</a:t>
            </a:r>
            <a:r>
              <a:rPr lang="en-US" sz="2800" dirty="0" smtClean="0"/>
              <a:t>). Then,</a:t>
            </a:r>
          </a:p>
          <a:p>
            <a:endParaRPr lang="en-US" sz="2800" dirty="0" smtClean="0"/>
          </a:p>
          <a:p>
            <a:pPr lvl="1"/>
            <a:r>
              <a:rPr lang="en-US" sz="2400" dirty="0" smtClean="0"/>
              <a:t>The combined theory </a:t>
            </a:r>
            <a:r>
              <a:rPr lang="en-US" sz="2400" i="1" dirty="0" smtClean="0"/>
              <a:t>T </a:t>
            </a:r>
            <a:r>
              <a:rPr lang="en-US" sz="2400" dirty="0" smtClean="0"/>
              <a:t>is consistent and stably infinite.</a:t>
            </a:r>
          </a:p>
          <a:p>
            <a:pPr lvl="1"/>
            <a:endParaRPr lang="en-US" sz="2400" dirty="0" smtClean="0"/>
          </a:p>
          <a:p>
            <a:pPr lvl="1"/>
            <a:r>
              <a:rPr lang="en-US" sz="2400" dirty="0" err="1" smtClean="0"/>
              <a:t>Satisfiability</a:t>
            </a:r>
            <a:r>
              <a:rPr lang="en-US" sz="2400" dirty="0" smtClean="0"/>
              <a:t> of quantifier-free conjunction of literals in </a:t>
            </a:r>
            <a:r>
              <a:rPr lang="en-US" sz="2400" i="1" dirty="0" smtClean="0"/>
              <a:t>T </a:t>
            </a:r>
            <a:r>
              <a:rPr lang="en-US" sz="2400" dirty="0" smtClean="0"/>
              <a:t>can be decided in O(2</a:t>
            </a:r>
            <a:r>
              <a:rPr lang="en-US" sz="2400" baseline="30000" dirty="0" smtClean="0"/>
              <a:t>n*n</a:t>
            </a:r>
            <a:r>
              <a:rPr lang="en-US" sz="2400" dirty="0" smtClean="0"/>
              <a:t> x T</a:t>
            </a:r>
            <a:r>
              <a:rPr lang="en-US" sz="2400" i="1" baseline="-25000" dirty="0" smtClean="0"/>
              <a:t>1</a:t>
            </a:r>
            <a:r>
              <a:rPr lang="en-US" sz="2400" dirty="0" smtClean="0"/>
              <a:t>(</a:t>
            </a:r>
            <a:r>
              <a:rPr lang="en-US" sz="2400" i="1" dirty="0" smtClean="0"/>
              <a:t>n</a:t>
            </a:r>
            <a:r>
              <a:rPr lang="en-US" sz="2400" dirty="0" smtClean="0"/>
              <a:t>) x T</a:t>
            </a:r>
            <a:r>
              <a:rPr lang="en-US" sz="2400" i="1" baseline="-25000" dirty="0" smtClean="0"/>
              <a:t>2</a:t>
            </a:r>
            <a:r>
              <a:rPr lang="en-US" sz="2400" dirty="0" smtClean="0"/>
              <a:t>(</a:t>
            </a:r>
            <a:r>
              <a:rPr lang="en-US" sz="2400" i="1" dirty="0" smtClean="0"/>
              <a:t>n</a:t>
            </a:r>
            <a:r>
              <a:rPr lang="en-US" sz="2400" dirty="0" smtClean="0"/>
              <a:t>)).</a:t>
            </a:r>
          </a:p>
          <a:p>
            <a:pPr lvl="1"/>
            <a:endParaRPr lang="en-US" sz="2400" dirty="0" smtClean="0"/>
          </a:p>
          <a:p>
            <a:pPr lvl="1"/>
            <a:r>
              <a:rPr lang="en-US" sz="2400" dirty="0" smtClean="0"/>
              <a:t>If </a:t>
            </a:r>
            <a:r>
              <a:rPr lang="en-US" sz="2400" i="1" dirty="0" smtClean="0"/>
              <a:t>T</a:t>
            </a:r>
            <a:r>
              <a:rPr lang="en-US" sz="2400" i="1" baseline="-25000" dirty="0" smtClean="0"/>
              <a:t>1</a:t>
            </a:r>
            <a:r>
              <a:rPr lang="en-US" sz="2400" i="1" dirty="0" smtClean="0"/>
              <a:t> </a:t>
            </a:r>
            <a:r>
              <a:rPr lang="en-US" sz="2400" dirty="0" smtClean="0">
                <a:sym typeface="Symbol"/>
              </a:rPr>
              <a:t>and</a:t>
            </a:r>
            <a:r>
              <a:rPr lang="en-US" sz="2400" i="1" dirty="0" smtClean="0">
                <a:sym typeface="Symbol"/>
              </a:rPr>
              <a:t> </a:t>
            </a:r>
            <a:r>
              <a:rPr lang="en-US" sz="2400" i="1" dirty="0" smtClean="0"/>
              <a:t>T</a:t>
            </a:r>
            <a:r>
              <a:rPr lang="en-US" sz="2400" i="1" baseline="-25000" dirty="0" smtClean="0"/>
              <a:t>2</a:t>
            </a:r>
            <a:r>
              <a:rPr lang="en-US" sz="2400" i="1" dirty="0" smtClean="0"/>
              <a:t> </a:t>
            </a:r>
            <a:r>
              <a:rPr lang="en-US" sz="2400" dirty="0" smtClean="0"/>
              <a:t>are convex, then so is </a:t>
            </a:r>
            <a:r>
              <a:rPr lang="en-US" sz="2400" i="1" dirty="0" smtClean="0"/>
              <a:t>T. </a:t>
            </a:r>
            <a:r>
              <a:rPr lang="en-US" sz="2400" dirty="0" err="1" smtClean="0"/>
              <a:t>Satisfiability</a:t>
            </a:r>
            <a:r>
              <a:rPr lang="en-US" sz="2400" dirty="0" smtClean="0"/>
              <a:t> is in O(n</a:t>
            </a:r>
            <a:r>
              <a:rPr lang="en-US" sz="2400" baseline="30000" dirty="0" smtClean="0"/>
              <a:t>4</a:t>
            </a:r>
            <a:r>
              <a:rPr lang="en-US" sz="2400" dirty="0" smtClean="0"/>
              <a:t> x T</a:t>
            </a:r>
            <a:r>
              <a:rPr lang="en-US" sz="2400" i="1" baseline="-25000" dirty="0" smtClean="0"/>
              <a:t>1</a:t>
            </a:r>
            <a:r>
              <a:rPr lang="en-US" sz="2400" dirty="0" smtClean="0"/>
              <a:t>(</a:t>
            </a:r>
            <a:r>
              <a:rPr lang="en-US" sz="2400" i="1" dirty="0" smtClean="0"/>
              <a:t>n</a:t>
            </a:r>
            <a:r>
              <a:rPr lang="en-US" sz="2400" dirty="0" smtClean="0"/>
              <a:t>) x T</a:t>
            </a:r>
            <a:r>
              <a:rPr lang="en-US" sz="2400" i="1" baseline="-25000" dirty="0" smtClean="0"/>
              <a:t>2</a:t>
            </a:r>
            <a:r>
              <a:rPr lang="en-US" sz="2400" dirty="0" smtClean="0"/>
              <a:t>(</a:t>
            </a:r>
            <a:r>
              <a:rPr lang="en-US" sz="2400" i="1" dirty="0" smtClean="0"/>
              <a:t>n</a:t>
            </a:r>
            <a:r>
              <a:rPr lang="en-US" sz="2400" dirty="0" smtClean="0"/>
              <a:t>)).</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Nelson-Oppen procedure</a:t>
            </a:r>
            <a:endParaRPr lang="en-US" dirty="0"/>
          </a:p>
        </p:txBody>
      </p:sp>
      <p:sp>
        <p:nvSpPr>
          <p:cNvPr id="3" name="Content Placeholder 2"/>
          <p:cNvSpPr>
            <a:spLocks noGrp="1"/>
          </p:cNvSpPr>
          <p:nvPr>
            <p:ph idx="1"/>
          </p:nvPr>
        </p:nvSpPr>
        <p:spPr>
          <a:xfrm>
            <a:off x="381000" y="1412875"/>
            <a:ext cx="8382000" cy="4616648"/>
          </a:xfrm>
        </p:spPr>
        <p:txBody>
          <a:bodyPr/>
          <a:lstStyle/>
          <a:p>
            <a:pPr>
              <a:buNone/>
            </a:pPr>
            <a:r>
              <a:rPr lang="en-US" sz="2400" b="1" dirty="0" smtClean="0"/>
              <a:t>Initial state: </a:t>
            </a:r>
            <a:r>
              <a:rPr lang="en-US" sz="2400" i="1" dirty="0" smtClean="0">
                <a:sym typeface="Symbol"/>
              </a:rPr>
              <a:t>L </a:t>
            </a:r>
            <a:r>
              <a:rPr lang="en-US" sz="2400" dirty="0" smtClean="0">
                <a:sym typeface="Symbol"/>
              </a:rPr>
              <a:t>is set of literals over </a:t>
            </a:r>
            <a:r>
              <a:rPr lang="en-US" sz="2400" baseline="-25000" dirty="0" smtClean="0">
                <a:sym typeface="Symbol"/>
              </a:rPr>
              <a:t>1</a:t>
            </a:r>
            <a:r>
              <a:rPr lang="en-US" sz="2400" i="1" dirty="0" smtClean="0"/>
              <a:t> </a:t>
            </a:r>
            <a:r>
              <a:rPr lang="en-US" sz="2400" dirty="0" smtClean="0">
                <a:sym typeface="Symbol"/>
              </a:rPr>
              <a:t> </a:t>
            </a:r>
            <a:r>
              <a:rPr lang="en-US" sz="2400" baseline="-25000" dirty="0" smtClean="0">
                <a:sym typeface="Symbol"/>
              </a:rPr>
              <a:t>2</a:t>
            </a:r>
            <a:r>
              <a:rPr lang="en-US" sz="2400" dirty="0" smtClean="0">
                <a:sym typeface="Symbol"/>
              </a:rPr>
              <a:t> </a:t>
            </a:r>
          </a:p>
          <a:p>
            <a:pPr>
              <a:buNone/>
            </a:pPr>
            <a:r>
              <a:rPr lang="en-US" sz="2400" b="1" dirty="0" smtClean="0">
                <a:sym typeface="Symbol"/>
              </a:rPr>
              <a:t>Purify: </a:t>
            </a:r>
            <a:r>
              <a:rPr lang="en-US" sz="2400" dirty="0" smtClean="0">
                <a:sym typeface="Symbol"/>
              </a:rPr>
              <a:t>Preserving </a:t>
            </a:r>
            <a:r>
              <a:rPr lang="en-US" sz="2400" dirty="0" err="1" smtClean="0">
                <a:sym typeface="Symbol"/>
              </a:rPr>
              <a:t>satisfiability</a:t>
            </a:r>
            <a:r>
              <a:rPr lang="en-US" sz="2400" dirty="0" smtClean="0">
                <a:sym typeface="Symbol"/>
              </a:rPr>
              <a:t>, </a:t>
            </a:r>
            <a:br>
              <a:rPr lang="en-US" sz="2400" dirty="0" smtClean="0">
                <a:sym typeface="Symbol"/>
              </a:rPr>
            </a:br>
            <a:r>
              <a:rPr lang="en-US" sz="2400" dirty="0" smtClean="0">
                <a:sym typeface="Symbol"/>
              </a:rPr>
              <a:t>convert </a:t>
            </a:r>
            <a:r>
              <a:rPr lang="en-US" sz="2400" i="1" dirty="0" smtClean="0">
                <a:sym typeface="Symbol"/>
              </a:rPr>
              <a:t>L </a:t>
            </a:r>
            <a:r>
              <a:rPr lang="en-US" sz="2400" dirty="0" smtClean="0">
                <a:sym typeface="Symbol"/>
              </a:rPr>
              <a:t>into </a:t>
            </a:r>
            <a:r>
              <a:rPr lang="en-US" sz="2400" i="1" dirty="0" smtClean="0">
                <a:sym typeface="Symbol"/>
              </a:rPr>
              <a:t>L’ </a:t>
            </a:r>
            <a:r>
              <a:rPr lang="en-US" sz="2400" dirty="0" smtClean="0">
                <a:sym typeface="Symbol"/>
              </a:rPr>
              <a:t>= </a:t>
            </a:r>
            <a:r>
              <a:rPr lang="en-US" sz="2400" i="1" dirty="0" smtClean="0">
                <a:sym typeface="Symbol"/>
              </a:rPr>
              <a:t>L</a:t>
            </a:r>
            <a:r>
              <a:rPr lang="en-US" sz="2400" i="1" baseline="-25000" dirty="0" smtClean="0">
                <a:sym typeface="Symbol"/>
              </a:rPr>
              <a:t>1</a:t>
            </a:r>
            <a:r>
              <a:rPr lang="en-US" sz="2400" i="1" dirty="0" smtClean="0">
                <a:sym typeface="Symbol"/>
              </a:rPr>
              <a:t> </a:t>
            </a:r>
            <a:r>
              <a:rPr lang="en-US" sz="2400" dirty="0" smtClean="0">
                <a:sym typeface="Symbol"/>
              </a:rPr>
              <a:t> </a:t>
            </a:r>
            <a:r>
              <a:rPr lang="en-US" sz="2400" i="1" dirty="0" smtClean="0">
                <a:sym typeface="Symbol"/>
              </a:rPr>
              <a:t>L</a:t>
            </a:r>
            <a:r>
              <a:rPr lang="en-US" sz="2400" i="1" baseline="-25000" dirty="0" smtClean="0">
                <a:sym typeface="Symbol"/>
              </a:rPr>
              <a:t>2</a:t>
            </a:r>
            <a:r>
              <a:rPr lang="en-US" sz="2400" dirty="0" smtClean="0">
                <a:sym typeface="Symbol"/>
              </a:rPr>
              <a:t> such that </a:t>
            </a:r>
            <a:br>
              <a:rPr lang="en-US" sz="2400" dirty="0" smtClean="0">
                <a:sym typeface="Symbol"/>
              </a:rPr>
            </a:br>
            <a:r>
              <a:rPr lang="en-US" sz="2400" i="1" dirty="0" smtClean="0">
                <a:sym typeface="Symbol"/>
              </a:rPr>
              <a:t>L</a:t>
            </a:r>
            <a:r>
              <a:rPr lang="en-US" sz="2400" i="1" baseline="-25000" dirty="0" smtClean="0">
                <a:sym typeface="Symbol"/>
              </a:rPr>
              <a:t>1 </a:t>
            </a:r>
            <a:r>
              <a:rPr lang="en-US" sz="2400" i="1" dirty="0" smtClean="0">
                <a:sym typeface="Symbol"/>
              </a:rPr>
              <a:t></a:t>
            </a:r>
            <a:r>
              <a:rPr lang="en-US" sz="2400" dirty="0" smtClean="0">
                <a:sym typeface="Symbol"/>
              </a:rPr>
              <a:t> T(</a:t>
            </a:r>
            <a:r>
              <a:rPr lang="en-US" sz="2400" baseline="-25000" dirty="0" smtClean="0">
                <a:sym typeface="Symbol"/>
              </a:rPr>
              <a:t>1</a:t>
            </a:r>
            <a:r>
              <a:rPr lang="en-US" sz="2400" i="1" dirty="0" smtClean="0"/>
              <a:t>,V),  </a:t>
            </a:r>
            <a:r>
              <a:rPr lang="en-US" sz="2400" i="1" dirty="0" smtClean="0">
                <a:sym typeface="Symbol"/>
              </a:rPr>
              <a:t>L</a:t>
            </a:r>
            <a:r>
              <a:rPr lang="en-US" sz="2400" i="1" baseline="-25000" dirty="0" smtClean="0">
                <a:sym typeface="Symbol"/>
              </a:rPr>
              <a:t>2 </a:t>
            </a:r>
            <a:r>
              <a:rPr lang="en-US" sz="2400" i="1" dirty="0" smtClean="0">
                <a:sym typeface="Symbol"/>
              </a:rPr>
              <a:t></a:t>
            </a:r>
            <a:r>
              <a:rPr lang="en-US" sz="2400" dirty="0" smtClean="0">
                <a:sym typeface="Symbol"/>
              </a:rPr>
              <a:t> T(</a:t>
            </a:r>
            <a:r>
              <a:rPr lang="en-US" sz="2400" baseline="-25000" dirty="0" smtClean="0">
                <a:sym typeface="Symbol"/>
              </a:rPr>
              <a:t>2</a:t>
            </a:r>
            <a:r>
              <a:rPr lang="en-US" sz="2400" dirty="0" smtClean="0">
                <a:sym typeface="Symbol"/>
              </a:rPr>
              <a:t>,V)</a:t>
            </a:r>
            <a:br>
              <a:rPr lang="en-US" sz="2400" dirty="0" smtClean="0">
                <a:sym typeface="Symbol"/>
              </a:rPr>
            </a:br>
            <a:r>
              <a:rPr lang="en-US" sz="2400" dirty="0" smtClean="0">
                <a:sym typeface="Symbol"/>
              </a:rPr>
              <a:t>So </a:t>
            </a:r>
            <a:r>
              <a:rPr lang="en-US" sz="2400" i="1" dirty="0" smtClean="0">
                <a:sym typeface="Symbol"/>
              </a:rPr>
              <a:t>L</a:t>
            </a:r>
            <a:r>
              <a:rPr lang="en-US" sz="2400" i="1" baseline="-25000" dirty="0" smtClean="0">
                <a:sym typeface="Symbol"/>
              </a:rPr>
              <a:t>1</a:t>
            </a:r>
            <a:r>
              <a:rPr lang="en-US" sz="2400" i="1" dirty="0" smtClean="0">
                <a:sym typeface="Symbol"/>
              </a:rPr>
              <a:t> </a:t>
            </a:r>
            <a:r>
              <a:rPr lang="en-US" sz="2400" dirty="0" smtClean="0">
                <a:sym typeface="Symbol"/>
              </a:rPr>
              <a:t> </a:t>
            </a:r>
            <a:r>
              <a:rPr lang="en-US" sz="2400" i="1" dirty="0" smtClean="0">
                <a:sym typeface="Symbol"/>
              </a:rPr>
              <a:t>L</a:t>
            </a:r>
            <a:r>
              <a:rPr lang="en-US" sz="2400" i="1" baseline="-25000" dirty="0" smtClean="0">
                <a:sym typeface="Symbol"/>
              </a:rPr>
              <a:t>2</a:t>
            </a:r>
            <a:r>
              <a:rPr lang="en-US" sz="2400" dirty="0" smtClean="0">
                <a:sym typeface="Symbol"/>
              </a:rPr>
              <a:t> = </a:t>
            </a:r>
            <a:r>
              <a:rPr lang="en-US" sz="2400" dirty="0" err="1" smtClean="0">
                <a:sym typeface="Symbol"/>
              </a:rPr>
              <a:t>V</a:t>
            </a:r>
            <a:r>
              <a:rPr lang="en-US" sz="2400" baseline="-25000" dirty="0" err="1" smtClean="0">
                <a:sym typeface="Symbol"/>
              </a:rPr>
              <a:t>shared</a:t>
            </a:r>
            <a:r>
              <a:rPr lang="en-US" sz="2400" dirty="0" smtClean="0">
                <a:sym typeface="Symbol"/>
              </a:rPr>
              <a:t>  V</a:t>
            </a:r>
          </a:p>
          <a:p>
            <a:pPr>
              <a:buNone/>
            </a:pPr>
            <a:r>
              <a:rPr lang="en-US" sz="2400" b="1" dirty="0" smtClean="0">
                <a:sym typeface="Symbol"/>
              </a:rPr>
              <a:t>Interaction: </a:t>
            </a:r>
            <a:r>
              <a:rPr lang="en-US" sz="2400" i="1" dirty="0" smtClean="0"/>
              <a:t> </a:t>
            </a:r>
            <a:br>
              <a:rPr lang="en-US" sz="2400" i="1" dirty="0" smtClean="0"/>
            </a:br>
            <a:r>
              <a:rPr lang="en-US" sz="2400" dirty="0" smtClean="0"/>
              <a:t>Guess a partition of </a:t>
            </a:r>
            <a:r>
              <a:rPr lang="en-US" sz="2400" dirty="0" err="1" smtClean="0">
                <a:sym typeface="Symbol"/>
              </a:rPr>
              <a:t>V</a:t>
            </a:r>
            <a:r>
              <a:rPr lang="en-US" sz="2400" baseline="-25000" dirty="0" err="1" smtClean="0">
                <a:sym typeface="Symbol"/>
              </a:rPr>
              <a:t>shared</a:t>
            </a:r>
            <a:r>
              <a:rPr lang="en-US" sz="2400" dirty="0" smtClean="0">
                <a:sym typeface="Symbol"/>
              </a:rPr>
              <a:t>  </a:t>
            </a:r>
          </a:p>
          <a:p>
            <a:pPr>
              <a:buNone/>
            </a:pPr>
            <a:r>
              <a:rPr lang="en-US" sz="2400" b="1" dirty="0" smtClean="0">
                <a:sym typeface="Symbol"/>
              </a:rPr>
              <a:t>	</a:t>
            </a:r>
            <a:r>
              <a:rPr lang="en-US" sz="2400" dirty="0" smtClean="0">
                <a:sym typeface="Symbol"/>
              </a:rPr>
              <a:t>Express the partition as a conjunction of equalities.</a:t>
            </a:r>
            <a:br>
              <a:rPr lang="en-US" sz="2400" dirty="0" smtClean="0">
                <a:sym typeface="Symbol"/>
              </a:rPr>
            </a:br>
            <a:r>
              <a:rPr lang="en-US" sz="2400" dirty="0" smtClean="0">
                <a:sym typeface="Symbol"/>
              </a:rPr>
              <a:t>Example, { x</a:t>
            </a:r>
            <a:r>
              <a:rPr lang="en-US" sz="2400" baseline="-25000" dirty="0" smtClean="0">
                <a:sym typeface="Symbol"/>
              </a:rPr>
              <a:t>1</a:t>
            </a:r>
            <a:r>
              <a:rPr lang="en-US" sz="2400" dirty="0" smtClean="0">
                <a:sym typeface="Symbol"/>
              </a:rPr>
              <a:t> }, { x</a:t>
            </a:r>
            <a:r>
              <a:rPr lang="en-US" sz="2400" baseline="-25000" dirty="0" smtClean="0">
                <a:sym typeface="Symbol"/>
              </a:rPr>
              <a:t>2</a:t>
            </a:r>
            <a:r>
              <a:rPr lang="en-US" sz="2400" dirty="0" smtClean="0">
                <a:sym typeface="Symbol"/>
              </a:rPr>
              <a:t> , x</a:t>
            </a:r>
            <a:r>
              <a:rPr lang="en-US" sz="2400" baseline="-25000" dirty="0" smtClean="0">
                <a:sym typeface="Symbol"/>
              </a:rPr>
              <a:t>3</a:t>
            </a:r>
            <a:r>
              <a:rPr lang="en-US" sz="2400" dirty="0" smtClean="0">
                <a:sym typeface="Symbol"/>
              </a:rPr>
              <a:t> }, { x</a:t>
            </a:r>
            <a:r>
              <a:rPr lang="en-US" sz="2400" baseline="-25000" dirty="0" smtClean="0">
                <a:sym typeface="Symbol"/>
              </a:rPr>
              <a:t>4</a:t>
            </a:r>
            <a:r>
              <a:rPr lang="en-US" sz="2400" dirty="0" smtClean="0">
                <a:sym typeface="Symbol"/>
              </a:rPr>
              <a:t> } is represented as:</a:t>
            </a:r>
            <a:br>
              <a:rPr lang="en-US" sz="2400" dirty="0" smtClean="0">
                <a:sym typeface="Symbol"/>
              </a:rPr>
            </a:br>
            <a:r>
              <a:rPr lang="en-US" sz="2400" dirty="0" smtClean="0">
                <a:sym typeface="Symbol"/>
              </a:rPr>
              <a:t> : x</a:t>
            </a:r>
            <a:r>
              <a:rPr lang="en-US" sz="2400" baseline="-25000" dirty="0" smtClean="0">
                <a:sym typeface="Symbol"/>
              </a:rPr>
              <a:t>1</a:t>
            </a:r>
            <a:r>
              <a:rPr lang="en-US" sz="2400" dirty="0" smtClean="0">
                <a:sym typeface="Symbol"/>
              </a:rPr>
              <a:t>  x</a:t>
            </a:r>
            <a:r>
              <a:rPr lang="en-US" sz="2400" baseline="-25000" dirty="0" smtClean="0">
                <a:sym typeface="Symbol"/>
              </a:rPr>
              <a:t>2 </a:t>
            </a:r>
            <a:r>
              <a:rPr lang="en-US" sz="2400" dirty="0" smtClean="0">
                <a:sym typeface="Symbol"/>
              </a:rPr>
              <a:t>x</a:t>
            </a:r>
            <a:r>
              <a:rPr lang="en-US" sz="2400" baseline="-25000" dirty="0" smtClean="0">
                <a:sym typeface="Symbol"/>
              </a:rPr>
              <a:t>1</a:t>
            </a:r>
            <a:r>
              <a:rPr lang="en-US" sz="2400" dirty="0" smtClean="0">
                <a:sym typeface="Symbol"/>
              </a:rPr>
              <a:t>  x</a:t>
            </a:r>
            <a:r>
              <a:rPr lang="en-US" sz="2400" baseline="-25000" dirty="0" smtClean="0">
                <a:sym typeface="Symbol"/>
              </a:rPr>
              <a:t>4</a:t>
            </a:r>
            <a:r>
              <a:rPr lang="en-US" sz="2400" dirty="0" smtClean="0">
                <a:sym typeface="Symbol"/>
              </a:rPr>
              <a:t> x</a:t>
            </a:r>
            <a:r>
              <a:rPr lang="en-US" sz="2400" baseline="-25000" dirty="0" smtClean="0">
                <a:sym typeface="Symbol"/>
              </a:rPr>
              <a:t>2</a:t>
            </a:r>
            <a:r>
              <a:rPr lang="en-US" sz="2400" dirty="0" smtClean="0">
                <a:sym typeface="Symbol"/>
              </a:rPr>
              <a:t>  x</a:t>
            </a:r>
            <a:r>
              <a:rPr lang="en-US" sz="2400" baseline="-25000" dirty="0" smtClean="0">
                <a:sym typeface="Symbol"/>
              </a:rPr>
              <a:t>4</a:t>
            </a:r>
            <a:r>
              <a:rPr lang="en-US" sz="2400" dirty="0" smtClean="0">
                <a:sym typeface="Symbol"/>
              </a:rPr>
              <a:t> x</a:t>
            </a:r>
            <a:r>
              <a:rPr lang="en-US" sz="2400" baseline="-25000" dirty="0" smtClean="0">
                <a:sym typeface="Symbol"/>
              </a:rPr>
              <a:t>2</a:t>
            </a:r>
            <a:r>
              <a:rPr lang="en-US" sz="2400" dirty="0" smtClean="0">
                <a:sym typeface="Symbol"/>
              </a:rPr>
              <a:t> = x</a:t>
            </a:r>
            <a:r>
              <a:rPr lang="en-US" sz="2400" baseline="-25000" dirty="0" smtClean="0">
                <a:sym typeface="Symbol"/>
              </a:rPr>
              <a:t>3</a:t>
            </a:r>
            <a:r>
              <a:rPr lang="en-US" sz="2400" dirty="0" smtClean="0">
                <a:sym typeface="Symbol"/>
              </a:rPr>
              <a:t> </a:t>
            </a:r>
          </a:p>
          <a:p>
            <a:pPr>
              <a:buNone/>
            </a:pPr>
            <a:r>
              <a:rPr lang="en-US" sz="2400" b="1" dirty="0" smtClean="0">
                <a:sym typeface="Symbol"/>
              </a:rPr>
              <a:t>Component Procedures:</a:t>
            </a:r>
            <a:r>
              <a:rPr lang="en-US" sz="2400" dirty="0" smtClean="0">
                <a:sym typeface="Symbol"/>
              </a:rPr>
              <a:t/>
            </a:r>
            <a:br>
              <a:rPr lang="en-US" sz="2400" dirty="0" smtClean="0">
                <a:sym typeface="Symbol"/>
              </a:rPr>
            </a:br>
            <a:r>
              <a:rPr lang="en-US" sz="2400" dirty="0" smtClean="0">
                <a:sym typeface="Symbol"/>
              </a:rPr>
              <a:t>Use solver 1 to check </a:t>
            </a:r>
            <a:r>
              <a:rPr lang="en-US" sz="2400" dirty="0" err="1" smtClean="0">
                <a:sym typeface="Symbol"/>
              </a:rPr>
              <a:t>satisfiability</a:t>
            </a:r>
            <a:r>
              <a:rPr lang="en-US" sz="2400" dirty="0" smtClean="0">
                <a:sym typeface="Symbol"/>
              </a:rPr>
              <a:t> of </a:t>
            </a:r>
            <a:r>
              <a:rPr lang="en-US" sz="2400" i="1" dirty="0" smtClean="0">
                <a:sym typeface="Symbol"/>
              </a:rPr>
              <a:t>L</a:t>
            </a:r>
            <a:r>
              <a:rPr lang="en-US" sz="2400" i="1" baseline="-25000" dirty="0" smtClean="0">
                <a:sym typeface="Symbol"/>
              </a:rPr>
              <a:t>1</a:t>
            </a:r>
            <a:r>
              <a:rPr lang="en-US" sz="2400" dirty="0" smtClean="0">
                <a:sym typeface="Symbol"/>
              </a:rPr>
              <a:t>  </a:t>
            </a:r>
            <a:br>
              <a:rPr lang="en-US" sz="2400" dirty="0" smtClean="0">
                <a:sym typeface="Symbol"/>
              </a:rPr>
            </a:br>
            <a:r>
              <a:rPr lang="en-US" sz="2400" dirty="0" smtClean="0">
                <a:sym typeface="Symbol"/>
              </a:rPr>
              <a:t>Use solver 2 to check </a:t>
            </a:r>
            <a:r>
              <a:rPr lang="en-US" sz="2400" dirty="0" err="1" smtClean="0">
                <a:sym typeface="Symbol"/>
              </a:rPr>
              <a:t>satisfiability</a:t>
            </a:r>
            <a:r>
              <a:rPr lang="en-US" sz="2400" dirty="0" smtClean="0">
                <a:sym typeface="Symbol"/>
              </a:rPr>
              <a:t> of </a:t>
            </a:r>
            <a:r>
              <a:rPr lang="en-US" sz="2400" i="1" dirty="0" smtClean="0">
                <a:sym typeface="Symbol"/>
              </a:rPr>
              <a:t>L</a:t>
            </a:r>
            <a:r>
              <a:rPr lang="en-US" sz="2400" i="1" baseline="-25000" dirty="0" smtClean="0">
                <a:sym typeface="Symbol"/>
              </a:rPr>
              <a:t>2</a:t>
            </a:r>
            <a:r>
              <a:rPr lang="en-US" sz="2400" dirty="0" smtClean="0">
                <a:sym typeface="Symbol"/>
              </a:rPr>
              <a:t>  </a:t>
            </a:r>
            <a:endParaRPr lang="en-US" sz="2400" b="1"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procedure - soundess</a:t>
            </a:r>
            <a:endParaRPr lang="en-US" dirty="0"/>
          </a:p>
        </p:txBody>
      </p:sp>
      <p:sp>
        <p:nvSpPr>
          <p:cNvPr id="3" name="Content Placeholder 2"/>
          <p:cNvSpPr>
            <a:spLocks noGrp="1"/>
          </p:cNvSpPr>
          <p:nvPr>
            <p:ph idx="1"/>
          </p:nvPr>
        </p:nvSpPr>
        <p:spPr>
          <a:xfrm>
            <a:off x="381000" y="1412875"/>
            <a:ext cx="8382000" cy="5182957"/>
          </a:xfrm>
        </p:spPr>
        <p:txBody>
          <a:bodyPr/>
          <a:lstStyle/>
          <a:p>
            <a:r>
              <a:rPr lang="en-US" dirty="0" smtClean="0"/>
              <a:t>Each step is </a:t>
            </a:r>
            <a:r>
              <a:rPr lang="en-US" dirty="0" err="1" smtClean="0"/>
              <a:t>satisfiability</a:t>
            </a:r>
            <a:r>
              <a:rPr lang="en-US" dirty="0" smtClean="0"/>
              <a:t> preserving</a:t>
            </a:r>
          </a:p>
          <a:p>
            <a:r>
              <a:rPr lang="en-US" dirty="0" smtClean="0"/>
              <a:t>Say </a:t>
            </a:r>
            <a:r>
              <a:rPr lang="en-US" i="1" dirty="0" smtClean="0"/>
              <a:t>L </a:t>
            </a:r>
            <a:r>
              <a:rPr lang="en-US" dirty="0" smtClean="0"/>
              <a:t>is </a:t>
            </a:r>
            <a:r>
              <a:rPr lang="en-US" dirty="0" err="1" smtClean="0"/>
              <a:t>satisfiable</a:t>
            </a:r>
            <a:r>
              <a:rPr lang="en-US" dirty="0" smtClean="0"/>
              <a:t> (in the combination).</a:t>
            </a:r>
          </a:p>
          <a:p>
            <a:pPr lvl="1"/>
            <a:r>
              <a:rPr lang="en-US" b="1" dirty="0" smtClean="0"/>
              <a:t>Purification</a:t>
            </a:r>
            <a:r>
              <a:rPr lang="en-US" dirty="0" smtClean="0"/>
              <a:t>: </a:t>
            </a:r>
            <a:r>
              <a:rPr lang="en-US" sz="3200" i="1" dirty="0" smtClean="0">
                <a:sym typeface="Symbol"/>
              </a:rPr>
              <a:t>L</a:t>
            </a:r>
            <a:r>
              <a:rPr lang="en-US" sz="3200" i="1" baseline="-25000" dirty="0" smtClean="0">
                <a:sym typeface="Symbol"/>
              </a:rPr>
              <a:t>1</a:t>
            </a:r>
            <a:r>
              <a:rPr lang="en-US" sz="3200" i="1" dirty="0" smtClean="0">
                <a:sym typeface="Symbol"/>
              </a:rPr>
              <a:t> </a:t>
            </a:r>
            <a:r>
              <a:rPr lang="en-US" sz="3200" dirty="0" smtClean="0">
                <a:sym typeface="Symbol"/>
              </a:rPr>
              <a:t> </a:t>
            </a:r>
            <a:r>
              <a:rPr lang="en-US" sz="3200" i="1" dirty="0" smtClean="0">
                <a:sym typeface="Symbol"/>
              </a:rPr>
              <a:t>L</a:t>
            </a:r>
            <a:r>
              <a:rPr lang="en-US" sz="3200" i="1" baseline="-25000" dirty="0" smtClean="0">
                <a:sym typeface="Symbol"/>
              </a:rPr>
              <a:t>2</a:t>
            </a:r>
            <a:r>
              <a:rPr lang="en-US" sz="3200" dirty="0" smtClean="0">
                <a:sym typeface="Symbol"/>
              </a:rPr>
              <a:t> is </a:t>
            </a:r>
            <a:r>
              <a:rPr lang="en-US" sz="3200" dirty="0" err="1" smtClean="0">
                <a:sym typeface="Symbol"/>
              </a:rPr>
              <a:t>satisfiable</a:t>
            </a:r>
            <a:r>
              <a:rPr lang="en-US" sz="3200" dirty="0" smtClean="0">
                <a:sym typeface="Symbol"/>
              </a:rPr>
              <a:t> by </a:t>
            </a:r>
            <a:r>
              <a:rPr lang="en-US" sz="3200" i="1" dirty="0" smtClean="0">
                <a:sym typeface="Symbol"/>
              </a:rPr>
              <a:t>M.</a:t>
            </a:r>
            <a:endParaRPr lang="en-US" sz="3200" dirty="0" smtClean="0">
              <a:sym typeface="Symbol"/>
            </a:endParaRPr>
          </a:p>
          <a:p>
            <a:pPr lvl="1"/>
            <a:r>
              <a:rPr lang="en-US" sz="3200" b="1" dirty="0" smtClean="0">
                <a:sym typeface="Symbol"/>
              </a:rPr>
              <a:t>Interaction</a:t>
            </a:r>
            <a:r>
              <a:rPr lang="en-US" sz="3200" dirty="0" smtClean="0">
                <a:sym typeface="Symbol"/>
              </a:rPr>
              <a:t>: </a:t>
            </a:r>
            <a:r>
              <a:rPr lang="en-US" sz="3200" i="1" dirty="0" smtClean="0">
                <a:sym typeface="Symbol"/>
              </a:rPr>
              <a:t>M </a:t>
            </a:r>
            <a:r>
              <a:rPr lang="en-US" sz="3200" dirty="0" smtClean="0">
                <a:sym typeface="Symbol"/>
              </a:rPr>
              <a:t>induces a partition </a:t>
            </a:r>
          </a:p>
          <a:p>
            <a:pPr lvl="1">
              <a:buNone/>
            </a:pPr>
            <a:r>
              <a:rPr lang="en-US" sz="3200" dirty="0" smtClean="0">
                <a:sym typeface="Symbol"/>
              </a:rPr>
              <a:t>		</a:t>
            </a:r>
            <a:r>
              <a:rPr lang="en-US" sz="2800" dirty="0" smtClean="0">
                <a:sym typeface="Symbol"/>
              </a:rPr>
              <a:t> </a:t>
            </a:r>
            <a:r>
              <a:rPr lang="en-US" sz="2800" i="1" dirty="0" smtClean="0">
                <a:sym typeface="Symbol"/>
              </a:rPr>
              <a:t> </a:t>
            </a:r>
            <a:r>
              <a:rPr lang="en-US" sz="2800" dirty="0" smtClean="0">
                <a:sym typeface="Symbol"/>
              </a:rPr>
              <a:t> </a:t>
            </a:r>
            <a:r>
              <a:rPr lang="en-US" sz="2800" i="1" dirty="0" smtClean="0">
                <a:sym typeface="Symbol"/>
              </a:rPr>
              <a:t>L</a:t>
            </a:r>
            <a:r>
              <a:rPr lang="en-US" sz="2800" i="1" baseline="-25000" dirty="0" smtClean="0">
                <a:sym typeface="Symbol"/>
              </a:rPr>
              <a:t>1</a:t>
            </a:r>
            <a:r>
              <a:rPr lang="en-US" sz="2800" i="1" dirty="0" smtClean="0">
                <a:sym typeface="Symbol"/>
              </a:rPr>
              <a:t> </a:t>
            </a:r>
            <a:r>
              <a:rPr lang="en-US" sz="2800" dirty="0" smtClean="0">
                <a:sym typeface="Symbol"/>
              </a:rPr>
              <a:t> </a:t>
            </a:r>
            <a:r>
              <a:rPr lang="en-US" sz="2800" i="1" dirty="0" smtClean="0">
                <a:sym typeface="Symbol"/>
              </a:rPr>
              <a:t>L</a:t>
            </a:r>
            <a:r>
              <a:rPr lang="en-US" sz="2800" i="1" baseline="-25000" dirty="0" smtClean="0">
                <a:sym typeface="Symbol"/>
              </a:rPr>
              <a:t>2</a:t>
            </a:r>
            <a:r>
              <a:rPr lang="en-US" sz="2800" dirty="0" smtClean="0">
                <a:sym typeface="Symbol"/>
              </a:rPr>
              <a:t> is </a:t>
            </a:r>
            <a:r>
              <a:rPr lang="en-US" sz="2800" dirty="0" err="1" smtClean="0">
                <a:sym typeface="Symbol"/>
              </a:rPr>
              <a:t>satisfiable</a:t>
            </a:r>
            <a:endParaRPr lang="en-US" sz="2800" dirty="0" smtClean="0">
              <a:sym typeface="Symbol"/>
            </a:endParaRPr>
          </a:p>
          <a:p>
            <a:pPr lvl="1"/>
            <a:r>
              <a:rPr lang="en-US" b="1" dirty="0" smtClean="0"/>
              <a:t>Component</a:t>
            </a:r>
            <a:r>
              <a:rPr lang="en-US" dirty="0" smtClean="0"/>
              <a:t>: Each </a:t>
            </a:r>
            <a:r>
              <a:rPr lang="en-US" sz="3200" dirty="0" smtClean="0">
                <a:sym typeface="Symbol"/>
              </a:rPr>
              <a:t></a:t>
            </a:r>
            <a:r>
              <a:rPr lang="en-US" sz="3200" i="1" dirty="0" smtClean="0">
                <a:sym typeface="Symbol"/>
              </a:rPr>
              <a:t> </a:t>
            </a:r>
            <a:r>
              <a:rPr lang="en-US" sz="3200" dirty="0" smtClean="0">
                <a:sym typeface="Symbol"/>
              </a:rPr>
              <a:t> </a:t>
            </a:r>
            <a:r>
              <a:rPr lang="en-US" sz="3200" i="1" dirty="0" smtClean="0">
                <a:sym typeface="Symbol"/>
              </a:rPr>
              <a:t>L</a:t>
            </a:r>
            <a:r>
              <a:rPr lang="en-US" sz="3200" i="1" baseline="-25000" dirty="0" smtClean="0">
                <a:sym typeface="Symbol"/>
              </a:rPr>
              <a:t>1</a:t>
            </a:r>
            <a:r>
              <a:rPr lang="en-US" sz="3200" i="1" dirty="0" smtClean="0">
                <a:sym typeface="Symbol"/>
              </a:rPr>
              <a:t> </a:t>
            </a:r>
            <a:r>
              <a:rPr lang="en-US" sz="3200" dirty="0" smtClean="0">
                <a:sym typeface="Symbol"/>
              </a:rPr>
              <a:t>and </a:t>
            </a:r>
            <a:r>
              <a:rPr lang="en-US" sz="3200" i="1" dirty="0" smtClean="0">
                <a:sym typeface="Symbol"/>
              </a:rPr>
              <a:t>  </a:t>
            </a:r>
            <a:r>
              <a:rPr lang="en-US" sz="3200" dirty="0" smtClean="0">
                <a:sym typeface="Symbol"/>
              </a:rPr>
              <a:t> </a:t>
            </a:r>
            <a:r>
              <a:rPr lang="en-US" sz="3200" i="1" dirty="0" smtClean="0">
                <a:sym typeface="Symbol"/>
              </a:rPr>
              <a:t>L</a:t>
            </a:r>
            <a:r>
              <a:rPr lang="en-US" sz="3200" i="1" baseline="-25000" dirty="0" smtClean="0">
                <a:sym typeface="Symbol"/>
              </a:rPr>
              <a:t>2</a:t>
            </a:r>
            <a:r>
              <a:rPr lang="en-US" sz="3200" dirty="0" smtClean="0">
                <a:sym typeface="Symbol"/>
              </a:rPr>
              <a:t> are </a:t>
            </a:r>
            <a:r>
              <a:rPr lang="en-US" sz="3200" dirty="0" err="1" smtClean="0">
                <a:sym typeface="Symbol"/>
              </a:rPr>
              <a:t>satisfiable</a:t>
            </a:r>
            <a:r>
              <a:rPr lang="en-US" sz="3200" dirty="0" smtClean="0">
                <a:sym typeface="Symbol"/>
              </a:rPr>
              <a:t>.</a:t>
            </a:r>
          </a:p>
          <a:p>
            <a:pPr lvl="1"/>
            <a:endParaRPr lang="en-US" sz="3200" dirty="0" smtClean="0">
              <a:sym typeface="Symbol"/>
            </a:endParaRPr>
          </a:p>
          <a:p>
            <a:r>
              <a:rPr lang="en-US" dirty="0" smtClean="0">
                <a:sym typeface="Symbol"/>
              </a:rPr>
              <a:t>Therefore, if the procedures return </a:t>
            </a:r>
            <a:r>
              <a:rPr lang="en-US" dirty="0" err="1" smtClean="0">
                <a:sym typeface="Symbol"/>
              </a:rPr>
              <a:t>unsatisfiable</a:t>
            </a:r>
            <a:r>
              <a:rPr lang="en-US" dirty="0" smtClean="0">
                <a:sym typeface="Symbol"/>
              </a:rPr>
              <a:t>, then </a:t>
            </a:r>
            <a:r>
              <a:rPr lang="en-US" i="1" dirty="0" smtClean="0">
                <a:sym typeface="Symbol"/>
              </a:rPr>
              <a:t>L </a:t>
            </a:r>
            <a:r>
              <a:rPr lang="en-US" dirty="0" smtClean="0">
                <a:sym typeface="Symbol"/>
              </a:rPr>
              <a:t>is </a:t>
            </a:r>
            <a:r>
              <a:rPr lang="en-US" dirty="0" err="1" smtClean="0">
                <a:sym typeface="Symbol"/>
              </a:rPr>
              <a:t>unsatisfiable</a:t>
            </a:r>
            <a:r>
              <a:rPr lang="en-US" dirty="0" smtClean="0">
                <a:sym typeface="Symbol"/>
              </a:rPr>
              <a:t>.</a:t>
            </a:r>
            <a:endParaRPr lang="en-US"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procedure: correctness</a:t>
            </a:r>
            <a:endParaRPr lang="en-US" dirty="0"/>
          </a:p>
        </p:txBody>
      </p:sp>
      <p:sp>
        <p:nvSpPr>
          <p:cNvPr id="3" name="Content Placeholder 2"/>
          <p:cNvSpPr>
            <a:spLocks noGrp="1"/>
          </p:cNvSpPr>
          <p:nvPr>
            <p:ph idx="1"/>
          </p:nvPr>
        </p:nvSpPr>
        <p:spPr>
          <a:xfrm>
            <a:off x="381000" y="1412875"/>
            <a:ext cx="8382000" cy="5256824"/>
          </a:xfrm>
        </p:spPr>
        <p:txBody>
          <a:bodyPr/>
          <a:lstStyle/>
          <a:p>
            <a:r>
              <a:rPr lang="en-US" sz="2800" dirty="0" smtClean="0"/>
              <a:t>Suppose both procedures return </a:t>
            </a:r>
            <a:r>
              <a:rPr lang="en-US" sz="2800" dirty="0" err="1" smtClean="0"/>
              <a:t>satisfiable</a:t>
            </a:r>
            <a:r>
              <a:rPr lang="en-US" sz="2800" dirty="0" smtClean="0"/>
              <a:t>:</a:t>
            </a:r>
            <a:br>
              <a:rPr lang="en-US" sz="2800" dirty="0" smtClean="0"/>
            </a:br>
            <a:r>
              <a:rPr lang="en-US" sz="2800" dirty="0" smtClean="0"/>
              <a:t>	</a:t>
            </a:r>
            <a:r>
              <a:rPr lang="en-US" sz="2800" i="1" dirty="0" smtClean="0"/>
              <a:t>A</a:t>
            </a:r>
            <a:r>
              <a:rPr lang="en-US" sz="2800" dirty="0" smtClean="0"/>
              <a:t> ⊨ </a:t>
            </a:r>
            <a:r>
              <a:rPr lang="en-US" sz="2800" dirty="0" smtClean="0">
                <a:sym typeface="Symbol"/>
              </a:rPr>
              <a:t></a:t>
            </a:r>
            <a:r>
              <a:rPr lang="en-US" sz="2800" i="1" dirty="0" smtClean="0">
                <a:sym typeface="Symbol"/>
              </a:rPr>
              <a:t> </a:t>
            </a:r>
            <a:r>
              <a:rPr lang="en-US" sz="2800" dirty="0" smtClean="0">
                <a:sym typeface="Symbol"/>
              </a:rPr>
              <a:t> </a:t>
            </a:r>
            <a:r>
              <a:rPr lang="en-US" sz="2800" i="1" dirty="0" smtClean="0">
                <a:sym typeface="Symbol"/>
              </a:rPr>
              <a:t>L</a:t>
            </a:r>
            <a:r>
              <a:rPr lang="en-US" sz="2800" i="1" baseline="-25000" dirty="0" smtClean="0">
                <a:sym typeface="Symbol"/>
              </a:rPr>
              <a:t>1</a:t>
            </a:r>
            <a:r>
              <a:rPr lang="en-US" sz="2800" i="1" dirty="0" smtClean="0">
                <a:sym typeface="Symbol"/>
              </a:rPr>
              <a:t> 	</a:t>
            </a:r>
            <a:br>
              <a:rPr lang="en-US" sz="2800" i="1" dirty="0" smtClean="0">
                <a:sym typeface="Symbol"/>
              </a:rPr>
            </a:br>
            <a:r>
              <a:rPr lang="en-US" sz="2800" i="1" dirty="0" smtClean="0">
                <a:sym typeface="Symbol"/>
              </a:rPr>
              <a:t>	</a:t>
            </a:r>
            <a:r>
              <a:rPr lang="en-US" sz="2800" i="1" dirty="0" smtClean="0"/>
              <a:t>B</a:t>
            </a:r>
            <a:r>
              <a:rPr lang="en-US" sz="2800" dirty="0" smtClean="0"/>
              <a:t> ⊨ </a:t>
            </a:r>
            <a:r>
              <a:rPr lang="en-US" sz="2800" dirty="0" smtClean="0">
                <a:sym typeface="Symbol"/>
              </a:rPr>
              <a:t></a:t>
            </a:r>
            <a:r>
              <a:rPr lang="en-US" sz="2800" i="1" dirty="0" smtClean="0">
                <a:sym typeface="Symbol"/>
              </a:rPr>
              <a:t> </a:t>
            </a:r>
            <a:r>
              <a:rPr lang="en-US" sz="2800" dirty="0" smtClean="0">
                <a:sym typeface="Symbol"/>
              </a:rPr>
              <a:t> </a:t>
            </a:r>
            <a:r>
              <a:rPr lang="en-US" sz="2800" i="1" dirty="0" smtClean="0">
                <a:sym typeface="Symbol"/>
              </a:rPr>
              <a:t>L</a:t>
            </a:r>
            <a:r>
              <a:rPr lang="en-US" sz="2800" i="1" baseline="-25000" dirty="0" smtClean="0">
                <a:sym typeface="Symbol"/>
              </a:rPr>
              <a:t>2</a:t>
            </a:r>
            <a:r>
              <a:rPr lang="en-US" sz="2800" dirty="0" smtClean="0">
                <a:sym typeface="Symbol"/>
              </a:rPr>
              <a:t> 	</a:t>
            </a:r>
            <a:r>
              <a:rPr lang="en-US" sz="2800" i="1" dirty="0" smtClean="0">
                <a:sym typeface="Symbol"/>
              </a:rPr>
              <a:t>A, B are models.</a:t>
            </a:r>
          </a:p>
          <a:p>
            <a:endParaRPr lang="en-US" sz="2800" i="1" dirty="0" smtClean="0">
              <a:sym typeface="Symbol"/>
            </a:endParaRPr>
          </a:p>
          <a:p>
            <a:r>
              <a:rPr lang="en-US" sz="2800" dirty="0" smtClean="0">
                <a:sym typeface="Symbol"/>
              </a:rPr>
              <a:t>Each theory is </a:t>
            </a:r>
            <a:r>
              <a:rPr lang="en-US" sz="2800" i="1" dirty="0" smtClean="0">
                <a:sym typeface="Symbol"/>
              </a:rPr>
              <a:t>stably-infinite. </a:t>
            </a:r>
            <a:r>
              <a:rPr lang="en-US" sz="2800" dirty="0" smtClean="0">
                <a:sym typeface="Symbol"/>
              </a:rPr>
              <a:t>So assume </a:t>
            </a:r>
            <a:r>
              <a:rPr lang="en-US" sz="2800" i="1" dirty="0" smtClean="0"/>
              <a:t>A, B </a:t>
            </a:r>
            <a:r>
              <a:rPr lang="en-US" sz="2800" dirty="0" smtClean="0"/>
              <a:t>have infinite domains </a:t>
            </a:r>
            <a:r>
              <a:rPr lang="en-US" sz="2800" i="1" dirty="0" smtClean="0"/>
              <a:t>S</a:t>
            </a:r>
            <a:r>
              <a:rPr lang="en-US" sz="2800" i="1" baseline="-25000" dirty="0" smtClean="0"/>
              <a:t>A</a:t>
            </a:r>
            <a:r>
              <a:rPr lang="en-US" sz="2800" dirty="0" smtClean="0"/>
              <a:t>, </a:t>
            </a:r>
            <a:r>
              <a:rPr lang="en-US" sz="2800" i="1" dirty="0" smtClean="0"/>
              <a:t>S</a:t>
            </a:r>
            <a:r>
              <a:rPr lang="en-US" sz="2800" i="1" baseline="-25000" dirty="0" smtClean="0"/>
              <a:t>B</a:t>
            </a:r>
            <a:r>
              <a:rPr lang="en-US" sz="2800" i="1" dirty="0" smtClean="0"/>
              <a:t> </a:t>
            </a:r>
            <a:r>
              <a:rPr lang="en-US" sz="2800" dirty="0" smtClean="0"/>
              <a:t>(of same cardinality).</a:t>
            </a:r>
          </a:p>
          <a:p>
            <a:endParaRPr lang="en-US" sz="2800" dirty="0" smtClean="0"/>
          </a:p>
          <a:p>
            <a:r>
              <a:rPr lang="en-US" sz="2800" dirty="0" smtClean="0"/>
              <a:t>Let </a:t>
            </a:r>
            <a:r>
              <a:rPr lang="en-US" sz="2800" i="1" dirty="0" smtClean="0"/>
              <a:t>h </a:t>
            </a:r>
            <a:r>
              <a:rPr lang="en-US" sz="2800" dirty="0" smtClean="0"/>
              <a:t>be a </a:t>
            </a:r>
            <a:r>
              <a:rPr lang="en-US" sz="2800" dirty="0" err="1" smtClean="0"/>
              <a:t>bijection</a:t>
            </a:r>
            <a:r>
              <a:rPr lang="en-US" sz="2800" dirty="0" smtClean="0"/>
              <a:t> </a:t>
            </a:r>
            <a:r>
              <a:rPr lang="en-US" sz="2800" i="1" dirty="0" smtClean="0"/>
              <a:t>S</a:t>
            </a:r>
            <a:r>
              <a:rPr lang="en-US" sz="2800" i="1" baseline="-25000" dirty="0" smtClean="0"/>
              <a:t>A </a:t>
            </a:r>
            <a:r>
              <a:rPr lang="en-US" sz="2800" i="1" dirty="0" smtClean="0">
                <a:sym typeface="Symbol"/>
              </a:rPr>
              <a:t></a:t>
            </a:r>
            <a:r>
              <a:rPr lang="en-US" sz="2800" i="1" dirty="0" smtClean="0"/>
              <a:t> S</a:t>
            </a:r>
            <a:r>
              <a:rPr lang="en-US" sz="2800" i="1" baseline="-25000" dirty="0" smtClean="0"/>
              <a:t>B</a:t>
            </a:r>
            <a:r>
              <a:rPr lang="en-US" sz="2800" i="1" dirty="0" smtClean="0"/>
              <a:t> </a:t>
            </a:r>
            <a:r>
              <a:rPr lang="en-US" sz="2800" dirty="0" smtClean="0"/>
              <a:t>such that </a:t>
            </a:r>
            <a:r>
              <a:rPr lang="en-US" sz="2800" i="1" dirty="0" smtClean="0"/>
              <a:t>h(</a:t>
            </a:r>
            <a:r>
              <a:rPr lang="en-US" sz="2800" i="1" dirty="0" err="1" smtClean="0"/>
              <a:t>x</a:t>
            </a:r>
            <a:r>
              <a:rPr lang="en-US" sz="2800" i="1" baseline="30000" dirty="0" err="1" smtClean="0"/>
              <a:t>A</a:t>
            </a:r>
            <a:r>
              <a:rPr lang="en-US" sz="2800" i="1" dirty="0" smtClean="0"/>
              <a:t>) = </a:t>
            </a:r>
            <a:r>
              <a:rPr lang="en-US" sz="2800" i="1" dirty="0" err="1" smtClean="0"/>
              <a:t>x</a:t>
            </a:r>
            <a:r>
              <a:rPr lang="en-US" sz="2800" i="1" baseline="30000" dirty="0" err="1" smtClean="0"/>
              <a:t>B</a:t>
            </a:r>
            <a:r>
              <a:rPr lang="en-US" sz="2800" i="1" dirty="0" smtClean="0"/>
              <a:t> </a:t>
            </a:r>
            <a:r>
              <a:rPr lang="en-US" sz="2800" dirty="0" smtClean="0"/>
              <a:t>for each shared variable.</a:t>
            </a:r>
          </a:p>
          <a:p>
            <a:r>
              <a:rPr lang="en-US" sz="2800" dirty="0" smtClean="0"/>
              <a:t>Extend </a:t>
            </a:r>
            <a:r>
              <a:rPr lang="en-US" sz="2800" i="1" dirty="0" smtClean="0"/>
              <a:t>B </a:t>
            </a:r>
            <a:r>
              <a:rPr lang="en-US" sz="2800" dirty="0" smtClean="0"/>
              <a:t>to </a:t>
            </a:r>
            <a:r>
              <a:rPr lang="en-US" sz="2800" i="1" dirty="0" smtClean="0"/>
              <a:t>B’ </a:t>
            </a:r>
            <a:r>
              <a:rPr lang="en-US" sz="2800" dirty="0" smtClean="0"/>
              <a:t>to interpret functions in </a:t>
            </a:r>
            <a:r>
              <a:rPr lang="en-US" sz="2800" dirty="0" smtClean="0">
                <a:sym typeface="Symbol"/>
              </a:rPr>
              <a:t></a:t>
            </a:r>
            <a:r>
              <a:rPr lang="en-US" sz="2800" baseline="-25000" dirty="0" smtClean="0">
                <a:sym typeface="Symbol"/>
              </a:rPr>
              <a:t>1</a:t>
            </a:r>
            <a:r>
              <a:rPr lang="en-US" sz="2800" i="1" dirty="0" smtClean="0"/>
              <a:t> : </a:t>
            </a:r>
          </a:p>
          <a:p>
            <a:pPr>
              <a:buNone/>
            </a:pPr>
            <a:r>
              <a:rPr lang="en-US" sz="2800" i="1" dirty="0" smtClean="0"/>
              <a:t>		</a:t>
            </a:r>
            <a:r>
              <a:rPr lang="en-US" sz="2800" i="1" dirty="0" err="1" smtClean="0"/>
              <a:t>f</a:t>
            </a:r>
            <a:r>
              <a:rPr lang="en-US" sz="2800" i="1" baseline="30000" dirty="0" err="1" smtClean="0"/>
              <a:t>B</a:t>
            </a:r>
            <a:r>
              <a:rPr lang="en-US" sz="2800" i="1" baseline="30000" dirty="0" smtClean="0"/>
              <a:t>’</a:t>
            </a:r>
            <a:r>
              <a:rPr lang="en-US" sz="2800" dirty="0" smtClean="0"/>
              <a:t>(</a:t>
            </a:r>
            <a:r>
              <a:rPr lang="en-US" sz="2800" i="1" dirty="0" smtClean="0"/>
              <a:t>b</a:t>
            </a:r>
            <a:r>
              <a:rPr lang="en-US" sz="2800" i="1" baseline="-25000" dirty="0" smtClean="0"/>
              <a:t>1</a:t>
            </a:r>
            <a:r>
              <a:rPr lang="en-US" sz="2800" dirty="0" smtClean="0"/>
              <a:t> .. </a:t>
            </a:r>
            <a:r>
              <a:rPr lang="en-US" sz="2800" i="1" dirty="0" err="1" smtClean="0"/>
              <a:t>b</a:t>
            </a:r>
            <a:r>
              <a:rPr lang="en-US" sz="2800" i="1" baseline="-25000" dirty="0" err="1" smtClean="0"/>
              <a:t>n</a:t>
            </a:r>
            <a:r>
              <a:rPr lang="en-US" sz="2800" dirty="0" smtClean="0"/>
              <a:t>) = </a:t>
            </a:r>
            <a:r>
              <a:rPr lang="en-US" sz="2800" i="1" dirty="0" smtClean="0"/>
              <a:t>h(</a:t>
            </a:r>
            <a:r>
              <a:rPr lang="en-US" sz="2800" i="1" dirty="0" err="1" smtClean="0"/>
              <a:t>f</a:t>
            </a:r>
            <a:r>
              <a:rPr lang="en-US" sz="2800" i="1" baseline="30000" dirty="0" err="1" smtClean="0"/>
              <a:t>A</a:t>
            </a:r>
            <a:r>
              <a:rPr lang="en-US" sz="2800" dirty="0" smtClean="0"/>
              <a:t>(</a:t>
            </a:r>
            <a:r>
              <a:rPr lang="en-US" sz="2800" i="1" dirty="0" smtClean="0"/>
              <a:t>h</a:t>
            </a:r>
            <a:r>
              <a:rPr lang="en-US" sz="2800" i="1" baseline="30000" dirty="0" smtClean="0"/>
              <a:t>-1</a:t>
            </a:r>
            <a:r>
              <a:rPr lang="en-US" sz="2800" dirty="0" smtClean="0"/>
              <a:t>(</a:t>
            </a:r>
            <a:r>
              <a:rPr lang="en-US" sz="2800" i="1" dirty="0" smtClean="0"/>
              <a:t>b</a:t>
            </a:r>
            <a:r>
              <a:rPr lang="en-US" sz="2800" i="1" baseline="-25000" dirty="0" smtClean="0"/>
              <a:t>1</a:t>
            </a:r>
            <a:r>
              <a:rPr lang="en-US" sz="2800" dirty="0" smtClean="0"/>
              <a:t>),…, </a:t>
            </a:r>
            <a:r>
              <a:rPr lang="en-US" sz="2800" i="1" dirty="0" smtClean="0"/>
              <a:t>h</a:t>
            </a:r>
            <a:r>
              <a:rPr lang="en-US" sz="2800" i="1" baseline="30000" dirty="0" smtClean="0"/>
              <a:t>-1</a:t>
            </a:r>
            <a:r>
              <a:rPr lang="en-US" sz="2800" dirty="0" smtClean="0"/>
              <a:t>(</a:t>
            </a:r>
            <a:r>
              <a:rPr lang="en-US" sz="2800" i="1" dirty="0" err="1" smtClean="0"/>
              <a:t>b</a:t>
            </a:r>
            <a:r>
              <a:rPr lang="en-US" sz="2800" i="1" baseline="-25000" dirty="0" err="1" smtClean="0"/>
              <a:t>n</a:t>
            </a:r>
            <a:r>
              <a:rPr lang="en-US" sz="2800" dirty="0" smtClean="0"/>
              <a:t>))</a:t>
            </a:r>
          </a:p>
          <a:p>
            <a:r>
              <a:rPr lang="en-US" sz="2800" i="1" dirty="0" smtClean="0"/>
              <a:t>B’ </a:t>
            </a:r>
            <a:r>
              <a:rPr lang="en-US" sz="2800" dirty="0" smtClean="0"/>
              <a:t>is a model.</a:t>
            </a:r>
            <a:endParaRPr lang="en-US" sz="2800" i="1"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a:t>
            </a:r>
            <a:r>
              <a:rPr lang="en-US" dirty="0" smtClean="0"/>
              <a:t>–</a:t>
            </a:r>
            <a:r>
              <a:rPr smtClean="0"/>
              <a:t> reduced guessing</a:t>
            </a:r>
            <a:endParaRPr lang="en-US" dirty="0"/>
          </a:p>
        </p:txBody>
      </p:sp>
      <p:sp>
        <p:nvSpPr>
          <p:cNvPr id="3" name="Content Placeholder 2"/>
          <p:cNvSpPr>
            <a:spLocks noGrp="1"/>
          </p:cNvSpPr>
          <p:nvPr>
            <p:ph idx="1"/>
          </p:nvPr>
        </p:nvSpPr>
        <p:spPr>
          <a:xfrm>
            <a:off x="381000" y="1412875"/>
            <a:ext cx="8382000" cy="5179880"/>
          </a:xfrm>
        </p:spPr>
        <p:txBody>
          <a:bodyPr/>
          <a:lstStyle/>
          <a:p>
            <a:r>
              <a:rPr lang="en-US" dirty="0" smtClean="0"/>
              <a:t>Instead of guessing, we can often </a:t>
            </a:r>
            <a:r>
              <a:rPr lang="en-US" i="1" dirty="0" smtClean="0"/>
              <a:t>deduce </a:t>
            </a:r>
            <a:r>
              <a:rPr lang="en-US" dirty="0" smtClean="0"/>
              <a:t>the equalities to be shared.</a:t>
            </a:r>
          </a:p>
          <a:p>
            <a:endParaRPr lang="en-US" dirty="0" smtClean="0"/>
          </a:p>
          <a:p>
            <a:r>
              <a:rPr lang="en-US" b="1" dirty="0" smtClean="0"/>
              <a:t>Interaction: </a:t>
            </a:r>
            <a:r>
              <a:rPr lang="en-US" sz="3600" i="1" dirty="0" smtClean="0">
                <a:sym typeface="Symbol"/>
              </a:rPr>
              <a:t>T</a:t>
            </a:r>
            <a:r>
              <a:rPr lang="en-US" sz="3600" i="1" baseline="-25000" dirty="0" smtClean="0">
                <a:sym typeface="Symbol"/>
              </a:rPr>
              <a:t>1 </a:t>
            </a:r>
            <a:r>
              <a:rPr lang="en-US" sz="3600" i="1" dirty="0" smtClean="0">
                <a:sym typeface="Symbol"/>
              </a:rPr>
              <a:t></a:t>
            </a:r>
            <a:r>
              <a:rPr lang="en-US" sz="3200" i="1" dirty="0" smtClean="0">
                <a:sym typeface="Symbol"/>
              </a:rPr>
              <a:t> L</a:t>
            </a:r>
            <a:r>
              <a:rPr lang="en-US" sz="3200" i="1" baseline="-25000" dirty="0" smtClean="0">
                <a:sym typeface="Symbol"/>
              </a:rPr>
              <a:t>1 </a:t>
            </a:r>
            <a:r>
              <a:rPr lang="en-US" dirty="0" smtClean="0"/>
              <a:t>⊨ </a:t>
            </a:r>
            <a:r>
              <a:rPr lang="en-US" i="1" dirty="0" smtClean="0"/>
              <a:t>x = y</a:t>
            </a:r>
            <a:br>
              <a:rPr lang="en-US" i="1" dirty="0" smtClean="0"/>
            </a:br>
            <a:r>
              <a:rPr lang="en-US" i="1" dirty="0" smtClean="0"/>
              <a:t>then add equality to </a:t>
            </a:r>
            <a:r>
              <a:rPr lang="en-US" i="1" dirty="0" smtClean="0">
                <a:sym typeface="Symbol"/>
              </a:rPr>
              <a:t>.</a:t>
            </a:r>
          </a:p>
          <a:p>
            <a:endParaRPr lang="en-US" i="1" dirty="0" smtClean="0">
              <a:sym typeface="Symbol"/>
            </a:endParaRPr>
          </a:p>
          <a:p>
            <a:r>
              <a:rPr lang="en-US" dirty="0" smtClean="0">
                <a:sym typeface="Symbol"/>
              </a:rPr>
              <a:t>If theories are </a:t>
            </a:r>
            <a:r>
              <a:rPr lang="en-US" i="1" dirty="0" smtClean="0">
                <a:sym typeface="Symbol"/>
              </a:rPr>
              <a:t>convex, </a:t>
            </a:r>
            <a:r>
              <a:rPr lang="en-US" dirty="0" smtClean="0">
                <a:sym typeface="Symbol"/>
              </a:rPr>
              <a:t>then we can:</a:t>
            </a:r>
          </a:p>
          <a:p>
            <a:pPr lvl="1"/>
            <a:r>
              <a:rPr lang="en-US" dirty="0" smtClean="0">
                <a:sym typeface="Symbol"/>
              </a:rPr>
              <a:t>Deduce all equalities.</a:t>
            </a:r>
          </a:p>
          <a:p>
            <a:pPr lvl="1"/>
            <a:r>
              <a:rPr lang="en-US" dirty="0" smtClean="0">
                <a:sym typeface="Symbol"/>
              </a:rPr>
              <a:t>Assume every thing not deduced is distinct.</a:t>
            </a:r>
          </a:p>
          <a:p>
            <a:pPr lvl="1"/>
            <a:r>
              <a:rPr lang="en-US" dirty="0" smtClean="0">
                <a:sym typeface="Symbol"/>
              </a:rPr>
              <a:t>Complexity: </a:t>
            </a:r>
            <a:r>
              <a:rPr lang="en-US" sz="3200" dirty="0" smtClean="0"/>
              <a:t>O(n</a:t>
            </a:r>
            <a:r>
              <a:rPr lang="en-US" sz="3200" baseline="30000" dirty="0" smtClean="0"/>
              <a:t>4</a:t>
            </a:r>
            <a:r>
              <a:rPr lang="en-US" sz="3200" dirty="0" smtClean="0"/>
              <a:t> x T</a:t>
            </a:r>
            <a:r>
              <a:rPr lang="en-US" sz="3200" i="1" baseline="-25000" dirty="0" smtClean="0"/>
              <a:t>1</a:t>
            </a:r>
            <a:r>
              <a:rPr lang="en-US" sz="3200" dirty="0" smtClean="0"/>
              <a:t>(</a:t>
            </a:r>
            <a:r>
              <a:rPr lang="en-US" sz="3200" i="1" dirty="0" smtClean="0"/>
              <a:t>n</a:t>
            </a:r>
            <a:r>
              <a:rPr lang="en-US" sz="3200" dirty="0" smtClean="0"/>
              <a:t>) x T</a:t>
            </a:r>
            <a:r>
              <a:rPr lang="en-US" sz="3200" i="1" baseline="-25000" dirty="0" smtClean="0"/>
              <a:t>2</a:t>
            </a:r>
            <a:r>
              <a:rPr lang="en-US" sz="3200" dirty="0" smtClean="0"/>
              <a:t>(</a:t>
            </a:r>
            <a:r>
              <a:rPr lang="en-US" sz="3200" i="1" dirty="0" smtClean="0"/>
              <a:t>n</a:t>
            </a:r>
            <a:r>
              <a:rPr lang="en-US" sz="3200" dirty="0" smtClean="0"/>
              <a:t>)).</a:t>
            </a:r>
            <a:endParaRPr lang="en-US" dirty="0" smtClean="0">
              <a:sym typeface="Symbol"/>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NO </a:t>
            </a:r>
            <a:r>
              <a:rPr lang="en-US" dirty="0" smtClean="0"/>
              <a:t>–</a:t>
            </a:r>
            <a:r>
              <a:rPr smtClean="0"/>
              <a:t> convex case correctness</a:t>
            </a:r>
            <a:endParaRPr lang="en-US" dirty="0"/>
          </a:p>
        </p:txBody>
      </p:sp>
      <p:sp>
        <p:nvSpPr>
          <p:cNvPr id="3" name="Content Placeholder 2"/>
          <p:cNvSpPr>
            <a:spLocks noGrp="1"/>
          </p:cNvSpPr>
          <p:nvPr>
            <p:ph idx="1"/>
          </p:nvPr>
        </p:nvSpPr>
        <p:spPr>
          <a:xfrm>
            <a:off x="381000" y="1412875"/>
            <a:ext cx="8382000" cy="4833631"/>
          </a:xfrm>
        </p:spPr>
        <p:txBody>
          <a:bodyPr/>
          <a:lstStyle/>
          <a:p>
            <a:r>
              <a:rPr lang="en-US" dirty="0" smtClean="0"/>
              <a:t>Assume the theories are convex.</a:t>
            </a:r>
          </a:p>
          <a:p>
            <a:pPr lvl="1"/>
            <a:r>
              <a:rPr lang="en-US" dirty="0" smtClean="0"/>
              <a:t>Suppose </a:t>
            </a:r>
            <a:r>
              <a:rPr lang="en-US" dirty="0" smtClean="0">
                <a:sym typeface="Symbol"/>
              </a:rPr>
              <a:t>L</a:t>
            </a:r>
            <a:r>
              <a:rPr lang="en-US" baseline="-25000" dirty="0" smtClean="0">
                <a:sym typeface="Symbol"/>
              </a:rPr>
              <a:t>1</a:t>
            </a:r>
            <a:r>
              <a:rPr lang="en-US" dirty="0" smtClean="0"/>
              <a:t> is </a:t>
            </a:r>
            <a:r>
              <a:rPr lang="en-US" dirty="0" err="1" smtClean="0"/>
              <a:t>satisfiable</a:t>
            </a:r>
            <a:endParaRPr lang="en-US" dirty="0" smtClean="0"/>
          </a:p>
          <a:p>
            <a:pPr lvl="1"/>
            <a:endParaRPr lang="en-US" dirty="0" smtClean="0"/>
          </a:p>
          <a:p>
            <a:pPr lvl="1"/>
            <a:r>
              <a:rPr lang="en-US" dirty="0" smtClean="0"/>
              <a:t>Let </a:t>
            </a:r>
            <a:r>
              <a:rPr lang="en-US" i="1" dirty="0" smtClean="0"/>
              <a:t>E </a:t>
            </a:r>
            <a:r>
              <a:rPr lang="en-US" dirty="0" smtClean="0"/>
              <a:t>be the set of pairs </a:t>
            </a:r>
            <a:r>
              <a:rPr lang="en-US" dirty="0" err="1" smtClean="0"/>
              <a:t>x</a:t>
            </a:r>
            <a:r>
              <a:rPr lang="en-US" baseline="-25000" dirty="0" err="1" smtClean="0"/>
              <a:t>j</a:t>
            </a:r>
            <a:r>
              <a:rPr lang="en-US" dirty="0" smtClean="0"/>
              <a:t>, </a:t>
            </a:r>
            <a:r>
              <a:rPr lang="en-US" dirty="0" err="1" smtClean="0"/>
              <a:t>x</a:t>
            </a:r>
            <a:r>
              <a:rPr lang="en-US" baseline="-25000" dirty="0" err="1" smtClean="0"/>
              <a:t>k</a:t>
            </a:r>
            <a:r>
              <a:rPr lang="en-US" dirty="0" smtClean="0"/>
              <a:t>, such that </a:t>
            </a:r>
            <a:br>
              <a:rPr lang="en-US" dirty="0" smtClean="0"/>
            </a:br>
            <a:r>
              <a:rPr lang="en-US" dirty="0" smtClean="0"/>
              <a:t>	</a:t>
            </a:r>
            <a:r>
              <a:rPr lang="en-US" i="1" dirty="0" smtClean="0"/>
              <a:t>M</a:t>
            </a:r>
            <a:r>
              <a:rPr lang="en-US" i="1" baseline="-25000" dirty="0" smtClean="0"/>
              <a:t>1</a:t>
            </a:r>
            <a:r>
              <a:rPr lang="en-US" i="1" dirty="0" smtClean="0"/>
              <a:t> </a:t>
            </a:r>
            <a:r>
              <a:rPr lang="en-US" dirty="0" smtClean="0"/>
              <a:t>⊨ </a:t>
            </a:r>
            <a:r>
              <a:rPr lang="en-US" dirty="0" smtClean="0">
                <a:sym typeface="Symbol"/>
              </a:rPr>
              <a:t>L</a:t>
            </a:r>
            <a:r>
              <a:rPr lang="en-US" baseline="-25000" dirty="0" smtClean="0">
                <a:sym typeface="Symbol"/>
              </a:rPr>
              <a:t>1</a:t>
            </a:r>
            <a:r>
              <a:rPr lang="en-US" dirty="0" smtClean="0"/>
              <a:t> </a:t>
            </a:r>
            <a:r>
              <a:rPr lang="en-US" dirty="0" smtClean="0">
                <a:sym typeface="Symbol"/>
              </a:rPr>
              <a:t></a:t>
            </a:r>
            <a:r>
              <a:rPr lang="en-US" dirty="0" smtClean="0"/>
              <a:t> </a:t>
            </a:r>
            <a:r>
              <a:rPr lang="en-US" dirty="0" err="1" smtClean="0"/>
              <a:t>x</a:t>
            </a:r>
            <a:r>
              <a:rPr lang="en-US" baseline="-25000" dirty="0" err="1" smtClean="0"/>
              <a:t>j</a:t>
            </a:r>
            <a:r>
              <a:rPr lang="en-US" dirty="0" smtClean="0"/>
              <a:t> = </a:t>
            </a:r>
            <a:r>
              <a:rPr lang="en-US" dirty="0" err="1" smtClean="0"/>
              <a:t>x</a:t>
            </a:r>
            <a:r>
              <a:rPr lang="en-US" baseline="-25000" dirty="0" err="1" smtClean="0"/>
              <a:t>k</a:t>
            </a:r>
            <a:endParaRPr lang="en-US" dirty="0" smtClean="0"/>
          </a:p>
          <a:p>
            <a:pPr lvl="1"/>
            <a:endParaRPr lang="en-US" dirty="0" smtClean="0"/>
          </a:p>
          <a:p>
            <a:pPr lvl="1"/>
            <a:r>
              <a:rPr lang="en-US" dirty="0" smtClean="0"/>
              <a:t>By convexity:</a:t>
            </a:r>
          </a:p>
          <a:p>
            <a:pPr lvl="2"/>
            <a:r>
              <a:rPr lang="en-US" i="1" dirty="0" smtClean="0"/>
              <a:t>M</a:t>
            </a:r>
            <a:r>
              <a:rPr lang="en-US" i="1" baseline="-25000" dirty="0" smtClean="0"/>
              <a:t>1</a:t>
            </a:r>
            <a:r>
              <a:rPr lang="en-US" i="1" dirty="0" smtClean="0"/>
              <a:t> </a:t>
            </a:r>
            <a:r>
              <a:rPr lang="en-US" dirty="0" smtClean="0"/>
              <a:t>⊨ </a:t>
            </a:r>
            <a:r>
              <a:rPr lang="en-US" dirty="0" smtClean="0">
                <a:sym typeface="Symbol"/>
              </a:rPr>
              <a:t>L</a:t>
            </a:r>
            <a:r>
              <a:rPr lang="en-US" baseline="-25000" dirty="0" smtClean="0">
                <a:sym typeface="Symbol"/>
              </a:rPr>
              <a:t>1</a:t>
            </a:r>
            <a:r>
              <a:rPr lang="en-US" dirty="0" smtClean="0"/>
              <a:t> </a:t>
            </a:r>
            <a:r>
              <a:rPr lang="en-US" dirty="0" smtClean="0">
                <a:sym typeface="Symbol"/>
              </a:rPr>
              <a:t></a:t>
            </a:r>
            <a:r>
              <a:rPr lang="en-US" dirty="0" smtClean="0"/>
              <a:t> </a:t>
            </a:r>
            <a:r>
              <a:rPr lang="en-US" dirty="0" smtClean="0">
                <a:sym typeface="Symbol"/>
              </a:rPr>
              <a:t></a:t>
            </a:r>
            <a:r>
              <a:rPr lang="en-US" baseline="-25000" dirty="0" smtClean="0"/>
              <a:t> E</a:t>
            </a:r>
            <a:r>
              <a:rPr lang="en-US" dirty="0" smtClean="0"/>
              <a:t> </a:t>
            </a:r>
            <a:r>
              <a:rPr lang="en-US" dirty="0" err="1" smtClean="0"/>
              <a:t>x</a:t>
            </a:r>
            <a:r>
              <a:rPr lang="en-US" baseline="-25000" dirty="0" err="1" smtClean="0"/>
              <a:t>j</a:t>
            </a:r>
            <a:r>
              <a:rPr lang="en-US" dirty="0" smtClean="0"/>
              <a:t> = </a:t>
            </a:r>
            <a:r>
              <a:rPr lang="en-US" dirty="0" err="1" smtClean="0"/>
              <a:t>x</a:t>
            </a:r>
            <a:r>
              <a:rPr lang="en-US" baseline="-25000" dirty="0" err="1" smtClean="0"/>
              <a:t>k</a:t>
            </a:r>
            <a:endParaRPr lang="en-US" baseline="-25000" dirty="0" smtClean="0"/>
          </a:p>
          <a:p>
            <a:pPr lvl="2"/>
            <a:endParaRPr lang="en-US" dirty="0" smtClean="0"/>
          </a:p>
          <a:p>
            <a:pPr lvl="1"/>
            <a:r>
              <a:rPr lang="en-US" dirty="0" smtClean="0"/>
              <a:t>So </a:t>
            </a:r>
            <a:r>
              <a:rPr lang="en-US" dirty="0" smtClean="0">
                <a:sym typeface="Symbol"/>
              </a:rPr>
              <a:t>L</a:t>
            </a:r>
            <a:r>
              <a:rPr lang="en-US" baseline="-25000" dirty="0" smtClean="0">
                <a:sym typeface="Symbol"/>
              </a:rPr>
              <a:t>1</a:t>
            </a:r>
            <a:r>
              <a:rPr lang="en-US" dirty="0" smtClean="0"/>
              <a:t> </a:t>
            </a:r>
            <a:r>
              <a:rPr lang="en-US" dirty="0" smtClean="0">
                <a:sym typeface="Symbol"/>
              </a:rPr>
              <a:t></a:t>
            </a:r>
            <a:r>
              <a:rPr lang="en-US" dirty="0" smtClean="0"/>
              <a:t> </a:t>
            </a:r>
            <a:r>
              <a:rPr lang="en-US" dirty="0" smtClean="0">
                <a:sym typeface="Symbol"/>
              </a:rPr>
              <a:t></a:t>
            </a:r>
            <a:r>
              <a:rPr lang="en-US" baseline="-25000" dirty="0" smtClean="0"/>
              <a:t>E</a:t>
            </a:r>
            <a:r>
              <a:rPr lang="en-US" dirty="0" smtClean="0"/>
              <a:t> </a:t>
            </a:r>
            <a:r>
              <a:rPr lang="en-US" dirty="0" err="1" smtClean="0"/>
              <a:t>x</a:t>
            </a:r>
            <a:r>
              <a:rPr lang="en-US" baseline="-25000" dirty="0" err="1" smtClean="0"/>
              <a:t>j</a:t>
            </a:r>
            <a:r>
              <a:rPr lang="en-US" dirty="0" smtClean="0"/>
              <a:t> </a:t>
            </a:r>
            <a:r>
              <a:rPr lang="en-US" dirty="0" smtClean="0">
                <a:sym typeface="Symbol"/>
              </a:rPr>
              <a:t></a:t>
            </a:r>
            <a:r>
              <a:rPr lang="en-US" dirty="0" smtClean="0"/>
              <a:t> </a:t>
            </a:r>
            <a:r>
              <a:rPr lang="en-US" dirty="0" err="1" smtClean="0"/>
              <a:t>x</a:t>
            </a:r>
            <a:r>
              <a:rPr lang="en-US" baseline="-25000" dirty="0" err="1" smtClean="0"/>
              <a:t>k</a:t>
            </a:r>
            <a:r>
              <a:rPr lang="en-US" dirty="0" smtClean="0"/>
              <a:t> is </a:t>
            </a:r>
            <a:r>
              <a:rPr lang="en-US" dirty="0" err="1" smtClean="0"/>
              <a:t>satisfiable</a:t>
            </a:r>
            <a:endParaRPr lang="en-US" dirty="0" smtClean="0"/>
          </a:p>
        </p:txBody>
      </p:sp>
      <p:cxnSp>
        <p:nvCxnSpPr>
          <p:cNvPr id="5" name="Straight Connector 4"/>
          <p:cNvCxnSpPr/>
          <p:nvPr/>
        </p:nvCxnSpPr>
        <p:spPr>
          <a:xfrm rot="5400000">
            <a:off x="1791730" y="3496962"/>
            <a:ext cx="308919" cy="135925"/>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rot="5400000">
            <a:off x="2005913" y="4934464"/>
            <a:ext cx="308919" cy="135925"/>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i="1" dirty="0" smtClean="0"/>
              <a:t>Calculus of Computation</a:t>
            </a:r>
            <a:endParaRPr lang="en-US" dirty="0"/>
          </a:p>
        </p:txBody>
      </p:sp>
      <p:sp>
        <p:nvSpPr>
          <p:cNvPr id="3" name="Content Placeholder 2"/>
          <p:cNvSpPr>
            <a:spLocks noGrp="1"/>
          </p:cNvSpPr>
          <p:nvPr>
            <p:ph idx="1"/>
          </p:nvPr>
        </p:nvSpPr>
        <p:spPr>
          <a:xfrm>
            <a:off x="381000" y="1066800"/>
            <a:ext cx="8382000" cy="5670783"/>
          </a:xfrm>
        </p:spPr>
        <p:txBody>
          <a:bodyPr/>
          <a:lstStyle/>
          <a:p>
            <a:pPr>
              <a:buNone/>
            </a:pPr>
            <a:r>
              <a:rPr lang="en-US" dirty="0" smtClean="0"/>
              <a:t>Some Microsoft engines:</a:t>
            </a:r>
          </a:p>
          <a:p>
            <a:pPr>
              <a:buFontTx/>
              <a:buChar char="-"/>
            </a:pPr>
            <a:r>
              <a:rPr lang="en-US" sz="2000" b="1" dirty="0" smtClean="0">
                <a:solidFill>
                  <a:srgbClr val="00B050"/>
                </a:solidFill>
              </a:rPr>
              <a:t>SDV: 	</a:t>
            </a:r>
            <a:r>
              <a:rPr lang="en-US" sz="2000" dirty="0" smtClean="0"/>
              <a:t>The Static Driver Verifier</a:t>
            </a:r>
          </a:p>
          <a:p>
            <a:pPr>
              <a:buFontTx/>
              <a:buChar char="-"/>
            </a:pPr>
            <a:r>
              <a:rPr lang="en-US" sz="2000" b="1" dirty="0" err="1" smtClean="0">
                <a:solidFill>
                  <a:srgbClr val="00B050"/>
                </a:solidFill>
              </a:rPr>
              <a:t>PREfix</a:t>
            </a:r>
            <a:r>
              <a:rPr lang="en-US" sz="2000" b="1" dirty="0" smtClean="0">
                <a:solidFill>
                  <a:srgbClr val="00B050"/>
                </a:solidFill>
              </a:rPr>
              <a:t>: 	</a:t>
            </a:r>
            <a:r>
              <a:rPr lang="en-US" sz="2000" dirty="0" smtClean="0"/>
              <a:t>The Static Analysis Engine for C/C++.</a:t>
            </a:r>
          </a:p>
          <a:p>
            <a:pPr>
              <a:buFontTx/>
              <a:buChar char="-"/>
            </a:pPr>
            <a:r>
              <a:rPr lang="en-US" sz="2000" b="1" dirty="0" err="1" smtClean="0">
                <a:solidFill>
                  <a:srgbClr val="00B050"/>
                </a:solidFill>
              </a:rPr>
              <a:t>Pex</a:t>
            </a:r>
            <a:r>
              <a:rPr lang="en-US" sz="2000" b="1" dirty="0" smtClean="0">
                <a:solidFill>
                  <a:srgbClr val="00B050"/>
                </a:solidFill>
              </a:rPr>
              <a:t>: 	</a:t>
            </a:r>
            <a:r>
              <a:rPr lang="en-US" sz="2000" dirty="0" smtClean="0"/>
              <a:t>Program </a:t>
            </a:r>
            <a:r>
              <a:rPr lang="en-US" sz="2000" dirty="0" err="1" smtClean="0"/>
              <a:t>EXploration</a:t>
            </a:r>
            <a:r>
              <a:rPr lang="en-US" sz="2000" dirty="0" smtClean="0"/>
              <a:t> for .NET.</a:t>
            </a:r>
          </a:p>
          <a:p>
            <a:pPr>
              <a:buFontTx/>
              <a:buChar char="-"/>
            </a:pPr>
            <a:r>
              <a:rPr lang="en-US" sz="2000" b="1" dirty="0" smtClean="0">
                <a:solidFill>
                  <a:srgbClr val="00B050"/>
                </a:solidFill>
              </a:rPr>
              <a:t>SAGE: 	</a:t>
            </a:r>
            <a:r>
              <a:rPr lang="en-US" sz="2000" dirty="0" smtClean="0"/>
              <a:t>Scalable Automated Guided Execution </a:t>
            </a:r>
          </a:p>
          <a:p>
            <a:pPr>
              <a:buFontTx/>
              <a:buChar char="-"/>
            </a:pPr>
            <a:r>
              <a:rPr lang="en-US" sz="2000" b="1" dirty="0" smtClean="0">
                <a:solidFill>
                  <a:srgbClr val="00B050"/>
                </a:solidFill>
              </a:rPr>
              <a:t>Spec#: 	</a:t>
            </a:r>
            <a:r>
              <a:rPr lang="en-US" sz="2000" dirty="0" smtClean="0"/>
              <a:t>C# + contracts</a:t>
            </a:r>
          </a:p>
          <a:p>
            <a:pPr>
              <a:buFontTx/>
              <a:buChar char="-"/>
            </a:pPr>
            <a:r>
              <a:rPr lang="en-US" sz="2000" b="1" dirty="0" smtClean="0">
                <a:solidFill>
                  <a:srgbClr val="00B050"/>
                </a:solidFill>
              </a:rPr>
              <a:t>VCC: 	</a:t>
            </a:r>
            <a:r>
              <a:rPr lang="en-US" sz="2000" dirty="0" smtClean="0"/>
              <a:t>Verifying C Compiler for the Viridian Hyper-Visor</a:t>
            </a:r>
          </a:p>
          <a:p>
            <a:pPr>
              <a:buFontTx/>
              <a:buChar char="-"/>
            </a:pPr>
            <a:r>
              <a:rPr lang="en-US" sz="2000" b="1" dirty="0" smtClean="0">
                <a:solidFill>
                  <a:srgbClr val="00B050"/>
                </a:solidFill>
              </a:rPr>
              <a:t>HAVOC: 	</a:t>
            </a:r>
            <a:r>
              <a:rPr lang="en-US" sz="2000" dirty="0" smtClean="0"/>
              <a:t>Heap-Aware Verification of C-code.</a:t>
            </a:r>
          </a:p>
          <a:p>
            <a:pPr>
              <a:buFontTx/>
              <a:buChar char="-"/>
            </a:pPr>
            <a:r>
              <a:rPr lang="en-US" sz="2000" b="1" dirty="0" err="1" smtClean="0">
                <a:solidFill>
                  <a:srgbClr val="00B050"/>
                </a:solidFill>
              </a:rPr>
              <a:t>SpecExplorer</a:t>
            </a:r>
            <a:r>
              <a:rPr lang="en-US" sz="2000" b="1" dirty="0" smtClean="0">
                <a:solidFill>
                  <a:srgbClr val="00B050"/>
                </a:solidFill>
              </a:rPr>
              <a:t>: </a:t>
            </a:r>
            <a:r>
              <a:rPr lang="en-US" sz="2000" dirty="0" smtClean="0"/>
              <a:t>Model-based testing of protocol specs.</a:t>
            </a:r>
          </a:p>
          <a:p>
            <a:pPr>
              <a:buFontTx/>
              <a:buChar char="-"/>
            </a:pPr>
            <a:r>
              <a:rPr lang="en-US" sz="2000" b="1" dirty="0" smtClean="0">
                <a:solidFill>
                  <a:srgbClr val="00B050"/>
                </a:solidFill>
              </a:rPr>
              <a:t>Yogi: 	</a:t>
            </a:r>
            <a:r>
              <a:rPr lang="en-US" sz="2000" dirty="0" smtClean="0"/>
              <a:t>Dynamic symbolic execution + abstraction.</a:t>
            </a:r>
          </a:p>
          <a:p>
            <a:pPr>
              <a:buFontTx/>
              <a:buChar char="-"/>
            </a:pPr>
            <a:r>
              <a:rPr lang="en-US" sz="2000" b="1" dirty="0" smtClean="0">
                <a:solidFill>
                  <a:srgbClr val="00B050"/>
                </a:solidFill>
              </a:rPr>
              <a:t>FORMULA: </a:t>
            </a:r>
            <a:r>
              <a:rPr lang="en-US" sz="2000" dirty="0" smtClean="0"/>
              <a:t>Model-based Design</a:t>
            </a:r>
          </a:p>
          <a:p>
            <a:pPr>
              <a:buFontTx/>
              <a:buChar char="-"/>
            </a:pPr>
            <a:r>
              <a:rPr lang="en-US" sz="2000" b="1" dirty="0" smtClean="0">
                <a:solidFill>
                  <a:srgbClr val="00B050"/>
                </a:solidFill>
              </a:rPr>
              <a:t>F7: 		</a:t>
            </a:r>
            <a:r>
              <a:rPr lang="en-US" sz="2000" dirty="0" smtClean="0"/>
              <a:t>Refinement types for security protocols</a:t>
            </a:r>
          </a:p>
          <a:p>
            <a:pPr>
              <a:buFontTx/>
              <a:buChar char="-"/>
            </a:pPr>
            <a:r>
              <a:rPr lang="en-US" sz="2000" b="1" dirty="0" smtClean="0">
                <a:solidFill>
                  <a:srgbClr val="00B050"/>
                </a:solidFill>
              </a:rPr>
              <a:t>M3: </a:t>
            </a:r>
            <a:r>
              <a:rPr lang="en-US" sz="2000" dirty="0" smtClean="0"/>
              <a:t>		Model Program Modeling</a:t>
            </a:r>
          </a:p>
          <a:p>
            <a:pPr>
              <a:buFontTx/>
              <a:buChar char="-"/>
            </a:pPr>
            <a:r>
              <a:rPr lang="en-US" sz="2000" b="1" dirty="0" smtClean="0">
                <a:solidFill>
                  <a:srgbClr val="00B050"/>
                </a:solidFill>
              </a:rPr>
              <a:t>VS3:</a:t>
            </a:r>
            <a:r>
              <a:rPr lang="en-US" sz="2000" dirty="0" smtClean="0"/>
              <a:t>	Abstract interpretation and Synthesis</a:t>
            </a:r>
          </a:p>
          <a:p>
            <a:pPr>
              <a:buNone/>
            </a:pPr>
            <a:r>
              <a:rPr lang="en-US" sz="2400" dirty="0" smtClean="0"/>
              <a:t>					</a:t>
            </a:r>
          </a:p>
          <a:p>
            <a:pPr>
              <a:buNone/>
            </a:pPr>
            <a:r>
              <a:rPr lang="en-US" sz="2400" b="1" dirty="0" smtClean="0">
                <a:solidFill>
                  <a:srgbClr val="FF0000"/>
                </a:solidFill>
              </a:rPr>
              <a:t>					They all use the SMT solver Z3.</a:t>
            </a:r>
          </a:p>
        </p:txBody>
      </p:sp>
      <p:pic>
        <p:nvPicPr>
          <p:cNvPr id="4" name="Picture 2"/>
          <p:cNvPicPr>
            <a:picLocks noChangeAspect="1" noChangeArrowheads="1"/>
          </p:cNvPicPr>
          <p:nvPr/>
        </p:nvPicPr>
        <p:blipFill>
          <a:blip r:embed="rId2" cstate="print"/>
          <a:srcRect/>
          <a:stretch>
            <a:fillRect/>
          </a:stretch>
        </p:blipFill>
        <p:spPr bwMode="auto">
          <a:xfrm>
            <a:off x="2133600" y="2590800"/>
            <a:ext cx="2600833" cy="1159953"/>
          </a:xfrm>
          <a:prstGeom prst="rect">
            <a:avLst/>
          </a:prstGeom>
          <a:noFill/>
          <a:ln w="9525">
            <a:noFill/>
            <a:miter lim="800000"/>
            <a:headEnd/>
            <a:tailEnd/>
          </a:ln>
          <a:effectLst/>
        </p:spPr>
      </p:pic>
      <p:pic>
        <p:nvPicPr>
          <p:cNvPr id="5" name="Picture 4" descr="homepagelogo.png"/>
          <p:cNvPicPr>
            <a:picLocks noChangeAspect="1"/>
          </p:cNvPicPr>
          <p:nvPr/>
        </p:nvPicPr>
        <p:blipFill>
          <a:blip r:embed="rId3" cstate="print"/>
          <a:stretch>
            <a:fillRect/>
          </a:stretch>
        </p:blipFill>
        <p:spPr>
          <a:xfrm>
            <a:off x="2133600" y="3228975"/>
            <a:ext cx="2857500" cy="1724025"/>
          </a:xfrm>
          <a:prstGeom prst="rect">
            <a:avLst/>
          </a:prstGeom>
        </p:spPr>
      </p:pic>
      <p:pic>
        <p:nvPicPr>
          <p:cNvPr id="7" name="Picture 2"/>
          <p:cNvPicPr>
            <a:picLocks noChangeAspect="1" noChangeArrowheads="1"/>
          </p:cNvPicPr>
          <p:nvPr/>
        </p:nvPicPr>
        <p:blipFill>
          <a:blip r:embed="rId4" cstate="print"/>
          <a:srcRect l="14716" t="28877" r="12676" b="33876"/>
          <a:stretch>
            <a:fillRect/>
          </a:stretch>
        </p:blipFill>
        <p:spPr bwMode="auto">
          <a:xfrm>
            <a:off x="2133600" y="4253428"/>
            <a:ext cx="4411362" cy="1994972"/>
          </a:xfrm>
          <a:prstGeom prst="rect">
            <a:avLst/>
          </a:prstGeom>
          <a:noFill/>
          <a:ln w="9525">
            <a:noFill/>
            <a:miter lim="800000"/>
            <a:headEnd/>
            <a:tailEnd/>
          </a:ln>
          <a:effectLst/>
        </p:spPr>
      </p:pic>
      <p:pic>
        <p:nvPicPr>
          <p:cNvPr id="8" name="Picture 7" descr="yogi_logo.jpg"/>
          <p:cNvPicPr>
            <a:picLocks noChangeAspect="1"/>
          </p:cNvPicPr>
          <p:nvPr/>
        </p:nvPicPr>
        <p:blipFill>
          <a:blip r:embed="rId5" cstate="print"/>
          <a:stretch>
            <a:fillRect/>
          </a:stretch>
        </p:blipFill>
        <p:spPr>
          <a:xfrm>
            <a:off x="2209800" y="4955239"/>
            <a:ext cx="1689100" cy="835961"/>
          </a:xfrm>
          <a:prstGeom prst="rect">
            <a:avLst/>
          </a:prstGeom>
        </p:spPr>
      </p:pic>
      <p:pic>
        <p:nvPicPr>
          <p:cNvPr id="9" name="Picture 8" descr="image.jpg"/>
          <p:cNvPicPr>
            <a:picLocks noChangeAspect="1"/>
          </p:cNvPicPr>
          <p:nvPr/>
        </p:nvPicPr>
        <p:blipFill>
          <a:blip r:embed="rId6" cstate="print">
            <a:extLst>
              <a:ext uri="28A0092B-C50C-407e-A947-70E740481C1C">
                <a14:useLocalDpi xmlns="" xmlns:a14="http://schemas.microsoft.com/office/drawing/2007/7/7/main" val="0"/>
              </a:ext>
            </a:extLst>
          </a:blip>
          <a:srcRect/>
          <a:stretch>
            <a:fillRect/>
          </a:stretch>
        </p:blipFill>
        <p:spPr bwMode="auto">
          <a:xfrm>
            <a:off x="2133600" y="3200400"/>
            <a:ext cx="2895600" cy="2316480"/>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 xmlns:a14="http://schemas.microsoft.com/office/drawing/2007/7/7/main" val="1"/>
            </a:ext>
          </a:extLst>
        </p:spPr>
      </p:pic>
      <p:pic>
        <p:nvPicPr>
          <p:cNvPr id="6" name="Picture 5" descr="SpecSharpLogo-h100-w367.png"/>
          <p:cNvPicPr>
            <a:picLocks noChangeAspect="1"/>
          </p:cNvPicPr>
          <p:nvPr/>
        </p:nvPicPr>
        <p:blipFill>
          <a:blip r:embed="rId7" cstate="print"/>
          <a:stretch>
            <a:fillRect/>
          </a:stretch>
        </p:blipFill>
        <p:spPr>
          <a:xfrm>
            <a:off x="2057400" y="3544684"/>
            <a:ext cx="2969751" cy="798716"/>
          </a:xfrm>
          <a:prstGeom prst="rect">
            <a:avLst/>
          </a:prstGeom>
        </p:spPr>
      </p:pic>
      <p:grpSp>
        <p:nvGrpSpPr>
          <p:cNvPr id="15" name="Group 14"/>
          <p:cNvGrpSpPr/>
          <p:nvPr/>
        </p:nvGrpSpPr>
        <p:grpSpPr>
          <a:xfrm>
            <a:off x="2133600" y="4059818"/>
            <a:ext cx="3119766" cy="740782"/>
            <a:chOff x="6024234" y="4876799"/>
            <a:chExt cx="3119766" cy="740782"/>
          </a:xfrm>
        </p:grpSpPr>
        <p:pic>
          <p:nvPicPr>
            <p:cNvPr id="11" name="Picture 7" descr="logo.gif"/>
            <p:cNvPicPr>
              <a:picLocks noChangeAspect="1"/>
            </p:cNvPicPr>
            <p:nvPr/>
          </p:nvPicPr>
          <p:blipFill>
            <a:blip r:embed="rId8" cstate="print"/>
            <a:stretch>
              <a:fillRect/>
            </a:stretch>
          </p:blipFill>
          <p:spPr>
            <a:xfrm>
              <a:off x="6024234" y="4876799"/>
              <a:ext cx="3119766" cy="740782"/>
            </a:xfrm>
            <a:prstGeom prst="rect">
              <a:avLst/>
            </a:prstGeom>
          </p:spPr>
          <p:style>
            <a:lnRef idx="1">
              <a:schemeClr val="accent4"/>
            </a:lnRef>
            <a:fillRef idx="3">
              <a:schemeClr val="accent4"/>
            </a:fillRef>
            <a:effectRef idx="2">
              <a:schemeClr val="accent4"/>
            </a:effectRef>
            <a:fontRef idx="minor">
              <a:schemeClr val="lt1"/>
            </a:fontRef>
          </p:style>
        </p:pic>
        <p:sp>
          <p:nvSpPr>
            <p:cNvPr id="12" name="TextBox 11"/>
            <p:cNvSpPr txBox="1"/>
            <p:nvPr/>
          </p:nvSpPr>
          <p:spPr>
            <a:xfrm>
              <a:off x="7086600" y="4876800"/>
              <a:ext cx="1231427" cy="461665"/>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400" b="1" dirty="0" smtClean="0">
                  <a:latin typeface="Calibri" pitchFamily="34" charset="0"/>
                </a:rPr>
                <a:t>Hyper-V</a:t>
              </a:r>
              <a:endParaRPr lang="en-US" sz="2400" b="1" dirty="0">
                <a:latin typeface="Calibri"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0" presetClass="exit" presetSubtype="0" fill="hold" nodeType="withEffect">
                                  <p:stCondLst>
                                    <p:cond delay="0"/>
                                  </p:stCondLst>
                                  <p:childTnLst>
                                    <p:animEffect transition="out" filter="fade">
                                      <p:cBhvr>
                                        <p:cTn id="14" dur="2000"/>
                                        <p:tgtEl>
                                          <p:spTgt spid="4"/>
                                        </p:tgtEl>
                                      </p:cBhvr>
                                    </p:animEffect>
                                    <p:set>
                                      <p:cBhvr>
                                        <p:cTn id="15" dur="1" fill="hold">
                                          <p:stCondLst>
                                            <p:cond delay="19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0" presetClass="exit" presetSubtype="0" fill="hold" nodeType="withEffect">
                                  <p:stCondLst>
                                    <p:cond delay="0"/>
                                  </p:stCondLst>
                                  <p:childTnLst>
                                    <p:animEffect transition="out" filter="fade">
                                      <p:cBhvr>
                                        <p:cTn id="27" dur="2000"/>
                                        <p:tgtEl>
                                          <p:spTgt spid="5"/>
                                        </p:tgtEl>
                                      </p:cBhvr>
                                    </p:animEffect>
                                    <p:set>
                                      <p:cBhvr>
                                        <p:cTn id="28" dur="1" fill="hold">
                                          <p:stCondLst>
                                            <p:cond delay="1999"/>
                                          </p:stCondLst>
                                        </p:cTn>
                                        <p:tgtEl>
                                          <p:spTgt spid="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0" presetClass="exit" presetSubtype="0" fill="hold" nodeType="withEffect">
                                  <p:stCondLst>
                                    <p:cond delay="0"/>
                                  </p:stCondLst>
                                  <p:childTnLst>
                                    <p:animEffect transition="out" filter="fade">
                                      <p:cBhvr>
                                        <p:cTn id="38" dur="2000"/>
                                        <p:tgtEl>
                                          <p:spTgt spid="9"/>
                                        </p:tgtEl>
                                      </p:cBhvr>
                                    </p:animEffect>
                                    <p:set>
                                      <p:cBhvr>
                                        <p:cTn id="39" dur="1" fill="hold">
                                          <p:stCondLst>
                                            <p:cond delay="19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childTnLst>
                                </p:cTn>
                              </p:par>
                              <p:par>
                                <p:cTn id="44" presetID="10" presetClass="exit" presetSubtype="0" fill="hold" nodeType="withEffect">
                                  <p:stCondLst>
                                    <p:cond delay="0"/>
                                  </p:stCondLst>
                                  <p:childTnLst>
                                    <p:animEffect transition="out" filter="fade">
                                      <p:cBhvr>
                                        <p:cTn id="45" dur="2000"/>
                                        <p:tgtEl>
                                          <p:spTgt spid="6"/>
                                        </p:tgtEl>
                                      </p:cBhvr>
                                    </p:animEffect>
                                    <p:set>
                                      <p:cBhvr>
                                        <p:cTn id="46" dur="1" fill="hold">
                                          <p:stCondLst>
                                            <p:cond delay="1999"/>
                                          </p:stCondLst>
                                        </p:cTn>
                                        <p:tgtEl>
                                          <p:spTgt spid="6"/>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childTnLst>
                                </p:cTn>
                              </p:par>
                              <p:par>
                                <p:cTn id="53" presetID="10" presetClass="exit" presetSubtype="0" fill="hold" nodeType="withEffect">
                                  <p:stCondLst>
                                    <p:cond delay="0"/>
                                  </p:stCondLst>
                                  <p:childTnLst>
                                    <p:animEffect transition="out" filter="fade">
                                      <p:cBhvr>
                                        <p:cTn id="54" dur="2000"/>
                                        <p:tgtEl>
                                          <p:spTgt spid="15"/>
                                        </p:tgtEl>
                                      </p:cBhvr>
                                    </p:animEffect>
                                    <p:set>
                                      <p:cBhvr>
                                        <p:cTn id="55" dur="1" fill="hold">
                                          <p:stCondLst>
                                            <p:cond delay="1999"/>
                                          </p:stCondLst>
                                        </p:cTn>
                                        <p:tgtEl>
                                          <p:spTgt spid="15"/>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childTnLst>
                                </p:cTn>
                              </p:par>
                              <p:par>
                                <p:cTn id="62" presetID="10" presetClass="exit" presetSubtype="0" fill="hold" nodeType="withEffect">
                                  <p:stCondLst>
                                    <p:cond delay="0"/>
                                  </p:stCondLst>
                                  <p:childTnLst>
                                    <p:animEffect transition="out" filter="fade">
                                      <p:cBhvr>
                                        <p:cTn id="63" dur="2000"/>
                                        <p:tgtEl>
                                          <p:spTgt spid="7"/>
                                        </p:tgtEl>
                                      </p:cBhvr>
                                    </p:animEffect>
                                    <p:set>
                                      <p:cBhvr>
                                        <p:cTn id="64" dur="1" fill="hold">
                                          <p:stCondLst>
                                            <p:cond delay="1999"/>
                                          </p:stCondLst>
                                        </p:cTn>
                                        <p:tgtEl>
                                          <p:spTgt spid="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childTnLst>
                                </p:cTn>
                              </p:par>
                              <p:par>
                                <p:cTn id="75" presetID="10" presetClass="exit" presetSubtype="0" fill="hold" nodeType="withEffect">
                                  <p:stCondLst>
                                    <p:cond delay="0"/>
                                  </p:stCondLst>
                                  <p:childTnLst>
                                    <p:animEffect transition="out" filter="fade">
                                      <p:cBhvr>
                                        <p:cTn id="76" dur="2000"/>
                                        <p:tgtEl>
                                          <p:spTgt spid="8"/>
                                        </p:tgtEl>
                                      </p:cBhvr>
                                    </p:animEffect>
                                    <p:set>
                                      <p:cBhvr>
                                        <p:cTn id="77" dur="1" fill="hold">
                                          <p:stCondLst>
                                            <p:cond delay="1999"/>
                                          </p:stCondLst>
                                        </p:cTn>
                                        <p:tgtEl>
                                          <p:spTgt spid="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procedure - Example</a:t>
            </a:r>
            <a:endParaRPr lang="en-US" dirty="0"/>
          </a:p>
        </p:txBody>
      </p:sp>
      <p:pic>
        <p:nvPicPr>
          <p:cNvPr id="49154" name="Picture 2"/>
          <p:cNvPicPr>
            <a:picLocks noChangeAspect="1" noChangeArrowheads="1"/>
          </p:cNvPicPr>
          <p:nvPr/>
        </p:nvPicPr>
        <p:blipFill>
          <a:blip r:embed="rId2" cstate="print"/>
          <a:srcRect l="13500" t="25845" r="10000" b="20338"/>
          <a:stretch>
            <a:fillRect/>
          </a:stretch>
        </p:blipFill>
        <p:spPr bwMode="auto">
          <a:xfrm>
            <a:off x="593124" y="1865871"/>
            <a:ext cx="7772400" cy="437429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procedure - Example</a:t>
            </a:r>
            <a:endParaRPr lang="en-US" dirty="0"/>
          </a:p>
        </p:txBody>
      </p:sp>
      <p:pic>
        <p:nvPicPr>
          <p:cNvPr id="50178" name="Picture 2"/>
          <p:cNvPicPr>
            <a:picLocks noChangeAspect="1" noChangeArrowheads="1"/>
          </p:cNvPicPr>
          <p:nvPr/>
        </p:nvPicPr>
        <p:blipFill>
          <a:blip r:embed="rId2" cstate="print"/>
          <a:srcRect l="13378" t="25693" r="10000" b="20186"/>
          <a:stretch>
            <a:fillRect/>
          </a:stretch>
        </p:blipFill>
        <p:spPr bwMode="auto">
          <a:xfrm>
            <a:off x="605481" y="1853514"/>
            <a:ext cx="7784757" cy="439900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procedure - Example</a:t>
            </a:r>
            <a:endParaRPr lang="en-US" dirty="0"/>
          </a:p>
        </p:txBody>
      </p:sp>
      <p:pic>
        <p:nvPicPr>
          <p:cNvPr id="51202" name="Picture 2"/>
          <p:cNvPicPr>
            <a:picLocks noChangeAspect="1" noChangeArrowheads="1"/>
          </p:cNvPicPr>
          <p:nvPr/>
        </p:nvPicPr>
        <p:blipFill>
          <a:blip r:embed="rId2" cstate="print"/>
          <a:srcRect l="13819" t="26620" r="9111" b="21250"/>
          <a:stretch>
            <a:fillRect/>
          </a:stretch>
        </p:blipFill>
        <p:spPr bwMode="auto">
          <a:xfrm>
            <a:off x="450761" y="1906073"/>
            <a:ext cx="7830355" cy="423714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procedure - Example</a:t>
            </a:r>
            <a:endParaRPr lang="en-US" dirty="0"/>
          </a:p>
        </p:txBody>
      </p:sp>
      <p:pic>
        <p:nvPicPr>
          <p:cNvPr id="52226" name="Picture 2"/>
          <p:cNvPicPr>
            <a:picLocks noChangeAspect="1" noChangeArrowheads="1"/>
          </p:cNvPicPr>
          <p:nvPr/>
        </p:nvPicPr>
        <p:blipFill>
          <a:blip r:embed="rId2" cstate="print"/>
          <a:srcRect l="13257" t="26453" r="10000" b="21250"/>
          <a:stretch>
            <a:fillRect/>
          </a:stretch>
        </p:blipFill>
        <p:spPr bwMode="auto">
          <a:xfrm>
            <a:off x="642551" y="2063579"/>
            <a:ext cx="7797114" cy="425072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procedure - Example</a:t>
            </a:r>
            <a:endParaRPr lang="en-US" dirty="0"/>
          </a:p>
        </p:txBody>
      </p:sp>
      <p:pic>
        <p:nvPicPr>
          <p:cNvPr id="53250" name="Picture 2"/>
          <p:cNvPicPr>
            <a:picLocks noChangeAspect="1" noChangeArrowheads="1"/>
          </p:cNvPicPr>
          <p:nvPr/>
        </p:nvPicPr>
        <p:blipFill>
          <a:blip r:embed="rId2" cstate="print"/>
          <a:srcRect l="13378" t="26909" r="10000" b="21706"/>
          <a:stretch>
            <a:fillRect/>
          </a:stretch>
        </p:blipFill>
        <p:spPr bwMode="auto">
          <a:xfrm>
            <a:off x="654908" y="1890583"/>
            <a:ext cx="7784757" cy="417658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procedure - Example</a:t>
            </a:r>
            <a:endParaRPr lang="en-US" dirty="0"/>
          </a:p>
        </p:txBody>
      </p:sp>
      <p:pic>
        <p:nvPicPr>
          <p:cNvPr id="54274" name="Picture 2"/>
          <p:cNvPicPr>
            <a:picLocks noChangeAspect="1" noChangeArrowheads="1"/>
          </p:cNvPicPr>
          <p:nvPr/>
        </p:nvPicPr>
        <p:blipFill>
          <a:blip r:embed="rId2" cstate="print"/>
          <a:srcRect l="15081" t="27061" r="10000" b="22162"/>
          <a:stretch>
            <a:fillRect/>
          </a:stretch>
        </p:blipFill>
        <p:spPr bwMode="auto">
          <a:xfrm>
            <a:off x="803189" y="1841157"/>
            <a:ext cx="7611762" cy="412715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procedure - Example</a:t>
            </a:r>
            <a:endParaRPr lang="en-US" dirty="0"/>
          </a:p>
        </p:txBody>
      </p:sp>
      <p:pic>
        <p:nvPicPr>
          <p:cNvPr id="55298" name="Picture 2"/>
          <p:cNvPicPr>
            <a:picLocks noChangeAspect="1" noChangeArrowheads="1"/>
          </p:cNvPicPr>
          <p:nvPr/>
        </p:nvPicPr>
        <p:blipFill>
          <a:blip r:embed="rId2" cstate="print"/>
          <a:srcRect l="14959" t="26453" r="10000" b="23226"/>
          <a:stretch>
            <a:fillRect/>
          </a:stretch>
        </p:blipFill>
        <p:spPr bwMode="auto">
          <a:xfrm>
            <a:off x="469556" y="1680519"/>
            <a:ext cx="7624119" cy="409008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procedure - Example</a:t>
            </a:r>
            <a:endParaRPr lang="en-US" dirty="0"/>
          </a:p>
        </p:txBody>
      </p:sp>
      <p:pic>
        <p:nvPicPr>
          <p:cNvPr id="56322" name="Picture 2"/>
          <p:cNvPicPr>
            <a:picLocks noChangeAspect="1" noChangeArrowheads="1"/>
          </p:cNvPicPr>
          <p:nvPr/>
        </p:nvPicPr>
        <p:blipFill>
          <a:blip r:embed="rId2" cstate="print"/>
          <a:srcRect l="14230" t="27213" r="10000" b="22922"/>
          <a:stretch>
            <a:fillRect/>
          </a:stretch>
        </p:blipFill>
        <p:spPr bwMode="auto">
          <a:xfrm>
            <a:off x="481914" y="1927654"/>
            <a:ext cx="7698259" cy="405301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procedure - Example</a:t>
            </a:r>
            <a:endParaRPr lang="en-US" dirty="0"/>
          </a:p>
        </p:txBody>
      </p:sp>
      <p:pic>
        <p:nvPicPr>
          <p:cNvPr id="57346" name="Picture 2"/>
          <p:cNvPicPr>
            <a:picLocks noChangeAspect="1" noChangeArrowheads="1"/>
          </p:cNvPicPr>
          <p:nvPr/>
        </p:nvPicPr>
        <p:blipFill>
          <a:blip r:embed="rId2" cstate="print"/>
          <a:srcRect l="14473" t="26909" r="10000" b="22466"/>
          <a:stretch>
            <a:fillRect/>
          </a:stretch>
        </p:blipFill>
        <p:spPr bwMode="auto">
          <a:xfrm>
            <a:off x="370703" y="1841157"/>
            <a:ext cx="7673546" cy="41148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procedure - Example</a:t>
            </a:r>
            <a:endParaRPr lang="en-US" dirty="0"/>
          </a:p>
        </p:txBody>
      </p:sp>
      <p:pic>
        <p:nvPicPr>
          <p:cNvPr id="58370" name="Picture 2"/>
          <p:cNvPicPr>
            <a:picLocks noChangeAspect="1" noChangeArrowheads="1"/>
          </p:cNvPicPr>
          <p:nvPr/>
        </p:nvPicPr>
        <p:blipFill>
          <a:blip r:embed="rId2" cstate="print"/>
          <a:srcRect l="14230" t="28429" r="10000" b="25051"/>
          <a:stretch>
            <a:fillRect/>
          </a:stretch>
        </p:blipFill>
        <p:spPr bwMode="auto">
          <a:xfrm>
            <a:off x="593124" y="2038866"/>
            <a:ext cx="7698259" cy="378116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Z3?</a:t>
            </a:r>
            <a:endParaRPr lang="en-US" dirty="0"/>
          </a:p>
        </p:txBody>
      </p:sp>
      <p:sp>
        <p:nvSpPr>
          <p:cNvPr id="3" name="Content Placeholder 2"/>
          <p:cNvSpPr>
            <a:spLocks noGrp="1"/>
          </p:cNvSpPr>
          <p:nvPr>
            <p:ph idx="1"/>
          </p:nvPr>
        </p:nvSpPr>
        <p:spPr>
          <a:xfrm>
            <a:off x="420757" y="1373118"/>
            <a:ext cx="8382000" cy="3250121"/>
          </a:xfrm>
        </p:spPr>
        <p:txBody>
          <a:bodyPr/>
          <a:lstStyle/>
          <a:p>
            <a:pPr>
              <a:buNone/>
            </a:pPr>
            <a:r>
              <a:rPr lang="en-US" dirty="0" smtClean="0"/>
              <a:t>		</a:t>
            </a:r>
          </a:p>
          <a:p>
            <a:pPr>
              <a:buNone/>
            </a:pPr>
            <a:endParaRPr lang="en-US" dirty="0" smtClean="0"/>
          </a:p>
          <a:p>
            <a:endParaRPr lang="en-US" dirty="0" smtClean="0"/>
          </a:p>
          <a:p>
            <a:endParaRPr lang="en-US" dirty="0" smtClean="0"/>
          </a:p>
          <a:p>
            <a:pPr>
              <a:buNone/>
            </a:pPr>
            <a:endParaRPr lang="en-US" dirty="0" smtClean="0"/>
          </a:p>
          <a:p>
            <a:pPr>
              <a:buNone/>
            </a:pPr>
            <a:endParaRPr lang="en-US" dirty="0" smtClean="0"/>
          </a:p>
        </p:txBody>
      </p:sp>
      <p:sp>
        <p:nvSpPr>
          <p:cNvPr id="6" name="Rectangle 5"/>
          <p:cNvSpPr/>
          <p:nvPr/>
        </p:nvSpPr>
        <p:spPr>
          <a:xfrm>
            <a:off x="2286000" y="1577008"/>
            <a:ext cx="4982818" cy="2004392"/>
          </a:xfrm>
          <a:prstGeom prst="rect">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sz="2400" dirty="0" smtClean="0">
                <a:latin typeface="Calibri" pitchFamily="34" charset="0"/>
              </a:rPr>
              <a:t>Theories</a:t>
            </a:r>
            <a:endParaRPr lang="en-US" sz="2400" dirty="0">
              <a:latin typeface="Calibri" pitchFamily="34" charset="0"/>
            </a:endParaRPr>
          </a:p>
        </p:txBody>
      </p:sp>
      <p:sp>
        <p:nvSpPr>
          <p:cNvPr id="10" name="Rounded Rectangle 9"/>
          <p:cNvSpPr/>
          <p:nvPr/>
        </p:nvSpPr>
        <p:spPr>
          <a:xfrm>
            <a:off x="2438526" y="1995722"/>
            <a:ext cx="2209674" cy="30293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Bit-Vectors</a:t>
            </a:r>
            <a:endParaRPr lang="en-US" sz="2000" b="1" dirty="0">
              <a:latin typeface="Calibri" pitchFamily="34" charset="0"/>
            </a:endParaRPr>
          </a:p>
        </p:txBody>
      </p:sp>
      <p:sp>
        <p:nvSpPr>
          <p:cNvPr id="11" name="Rounded Rectangle 10"/>
          <p:cNvSpPr/>
          <p:nvPr/>
        </p:nvSpPr>
        <p:spPr>
          <a:xfrm>
            <a:off x="2438400" y="2354759"/>
            <a:ext cx="2218996" cy="3317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Lin-arithmetic</a:t>
            </a:r>
            <a:endParaRPr lang="en-US" sz="2000" b="1" dirty="0">
              <a:latin typeface="Calibri" pitchFamily="34" charset="0"/>
            </a:endParaRPr>
          </a:p>
        </p:txBody>
      </p:sp>
      <p:sp>
        <p:nvSpPr>
          <p:cNvPr id="12" name="Rounded Rectangle 11"/>
          <p:cNvSpPr/>
          <p:nvPr/>
        </p:nvSpPr>
        <p:spPr>
          <a:xfrm>
            <a:off x="4792200" y="2382025"/>
            <a:ext cx="2218199" cy="30443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err="1" smtClean="0">
                <a:latin typeface="Calibri" pitchFamily="34" charset="0"/>
              </a:rPr>
              <a:t>Groebner</a:t>
            </a:r>
            <a:r>
              <a:rPr lang="en-US" sz="2000" b="1" dirty="0" smtClean="0">
                <a:latin typeface="Calibri" pitchFamily="34" charset="0"/>
              </a:rPr>
              <a:t> basis</a:t>
            </a:r>
            <a:endParaRPr lang="en-US" sz="2000" b="1" dirty="0">
              <a:latin typeface="Calibri" pitchFamily="34" charset="0"/>
            </a:endParaRPr>
          </a:p>
        </p:txBody>
      </p:sp>
      <p:sp>
        <p:nvSpPr>
          <p:cNvPr id="13" name="Rounded Rectangle 12"/>
          <p:cNvSpPr/>
          <p:nvPr/>
        </p:nvSpPr>
        <p:spPr>
          <a:xfrm>
            <a:off x="2415218" y="3119697"/>
            <a:ext cx="4595182" cy="38550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Free (</a:t>
            </a:r>
            <a:r>
              <a:rPr lang="en-US" sz="2000" b="1" dirty="0" err="1" smtClean="0">
                <a:latin typeface="Calibri" pitchFamily="34" charset="0"/>
              </a:rPr>
              <a:t>uninterpreted</a:t>
            </a:r>
            <a:r>
              <a:rPr lang="en-US" sz="2000" b="1" dirty="0" smtClean="0">
                <a:latin typeface="Calibri" pitchFamily="34" charset="0"/>
              </a:rPr>
              <a:t>) functions</a:t>
            </a:r>
            <a:endParaRPr lang="en-US" sz="2000" b="1" dirty="0">
              <a:latin typeface="Calibri" pitchFamily="34" charset="0"/>
            </a:endParaRPr>
          </a:p>
        </p:txBody>
      </p:sp>
      <p:sp>
        <p:nvSpPr>
          <p:cNvPr id="19" name="Rounded Rectangle 18"/>
          <p:cNvSpPr/>
          <p:nvPr/>
        </p:nvSpPr>
        <p:spPr>
          <a:xfrm>
            <a:off x="4800600" y="1988418"/>
            <a:ext cx="2197161" cy="33047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Arrays</a:t>
            </a:r>
            <a:endParaRPr lang="en-US" sz="2000" b="1" dirty="0">
              <a:latin typeface="Calibri" pitchFamily="34" charset="0"/>
            </a:endParaRPr>
          </a:p>
        </p:txBody>
      </p:sp>
      <p:sp>
        <p:nvSpPr>
          <p:cNvPr id="40" name="Rounded Rectangle 39"/>
          <p:cNvSpPr/>
          <p:nvPr/>
        </p:nvSpPr>
        <p:spPr>
          <a:xfrm>
            <a:off x="2286000" y="3810000"/>
            <a:ext cx="1981200" cy="685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Quantifiers:</a:t>
            </a:r>
          </a:p>
          <a:p>
            <a:pPr algn="ctr"/>
            <a:r>
              <a:rPr lang="en-US" b="1" dirty="0" smtClean="0">
                <a:latin typeface="Calibri" pitchFamily="34" charset="0"/>
              </a:rPr>
              <a:t>E-</a:t>
            </a:r>
            <a:r>
              <a:rPr lang="en-US" sz="1600" b="1" dirty="0" smtClean="0">
                <a:latin typeface="Calibri" pitchFamily="34" charset="0"/>
              </a:rPr>
              <a:t>matching</a:t>
            </a:r>
            <a:endParaRPr lang="en-US" b="1" dirty="0">
              <a:latin typeface="Calibri" pitchFamily="34" charset="0"/>
            </a:endParaRPr>
          </a:p>
        </p:txBody>
      </p:sp>
      <p:sp>
        <p:nvSpPr>
          <p:cNvPr id="44" name="Rounded Rectangle 43"/>
          <p:cNvSpPr/>
          <p:nvPr/>
        </p:nvSpPr>
        <p:spPr>
          <a:xfrm>
            <a:off x="7865571" y="1631622"/>
            <a:ext cx="1066392" cy="3628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err="1" smtClean="0">
                <a:latin typeface="Calibri" pitchFamily="34" charset="0"/>
              </a:rPr>
              <a:t>OCaml</a:t>
            </a:r>
            <a:endParaRPr lang="en-US" b="1" dirty="0">
              <a:latin typeface="Calibri" pitchFamily="34" charset="0"/>
            </a:endParaRPr>
          </a:p>
        </p:txBody>
      </p:sp>
      <p:sp>
        <p:nvSpPr>
          <p:cNvPr id="48" name="Rounded Rectangle 47"/>
          <p:cNvSpPr/>
          <p:nvPr/>
        </p:nvSpPr>
        <p:spPr>
          <a:xfrm>
            <a:off x="7918513" y="2279374"/>
            <a:ext cx="865782" cy="3628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.NET</a:t>
            </a:r>
            <a:endParaRPr lang="en-US" sz="2000" b="1" dirty="0">
              <a:latin typeface="Calibri" pitchFamily="34" charset="0"/>
            </a:endParaRPr>
          </a:p>
        </p:txBody>
      </p:sp>
      <p:sp>
        <p:nvSpPr>
          <p:cNvPr id="50" name="Rounded Rectangle 49"/>
          <p:cNvSpPr/>
          <p:nvPr/>
        </p:nvSpPr>
        <p:spPr>
          <a:xfrm>
            <a:off x="7948850" y="2902230"/>
            <a:ext cx="675733" cy="3628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C</a:t>
            </a:r>
            <a:endParaRPr lang="en-US" sz="2000" b="1" dirty="0">
              <a:latin typeface="Calibri" pitchFamily="34" charset="0"/>
            </a:endParaRPr>
          </a:p>
        </p:txBody>
      </p:sp>
      <p:sp>
        <p:nvSpPr>
          <p:cNvPr id="59" name="Rounded Rectangle 58"/>
          <p:cNvSpPr/>
          <p:nvPr/>
        </p:nvSpPr>
        <p:spPr>
          <a:xfrm>
            <a:off x="298171" y="2861543"/>
            <a:ext cx="1292092" cy="34348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Native</a:t>
            </a:r>
            <a:endParaRPr lang="en-US" sz="2000" b="1" dirty="0">
              <a:latin typeface="Calibri" pitchFamily="34" charset="0"/>
            </a:endParaRPr>
          </a:p>
        </p:txBody>
      </p:sp>
      <p:sp>
        <p:nvSpPr>
          <p:cNvPr id="61" name="Rounded Rectangle 60"/>
          <p:cNvSpPr/>
          <p:nvPr/>
        </p:nvSpPr>
        <p:spPr>
          <a:xfrm>
            <a:off x="416753" y="2185783"/>
            <a:ext cx="1160258" cy="34348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SMT-LIB</a:t>
            </a:r>
            <a:endParaRPr lang="en-US" sz="2000" b="1" dirty="0">
              <a:latin typeface="Calibri" pitchFamily="34" charset="0"/>
            </a:endParaRPr>
          </a:p>
        </p:txBody>
      </p:sp>
      <p:sp>
        <p:nvSpPr>
          <p:cNvPr id="63" name="Rounded Rectangle 62"/>
          <p:cNvSpPr/>
          <p:nvPr/>
        </p:nvSpPr>
        <p:spPr>
          <a:xfrm>
            <a:off x="5029200" y="3810000"/>
            <a:ext cx="2133600" cy="685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Model Generation:</a:t>
            </a:r>
          </a:p>
          <a:p>
            <a:pPr algn="ctr"/>
            <a:r>
              <a:rPr lang="en-US" b="1" dirty="0" smtClean="0">
                <a:latin typeface="Calibri" pitchFamily="34" charset="0"/>
              </a:rPr>
              <a:t>Finite Models</a:t>
            </a:r>
          </a:p>
        </p:txBody>
      </p:sp>
      <p:sp>
        <p:nvSpPr>
          <p:cNvPr id="65" name="Left Arrow 64"/>
          <p:cNvSpPr/>
          <p:nvPr/>
        </p:nvSpPr>
        <p:spPr bwMode="auto">
          <a:xfrm>
            <a:off x="7301947" y="2941985"/>
            <a:ext cx="636105" cy="251791"/>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6" name="Left Arrow 65"/>
          <p:cNvSpPr/>
          <p:nvPr/>
        </p:nvSpPr>
        <p:spPr bwMode="auto">
          <a:xfrm>
            <a:off x="7282071" y="2378777"/>
            <a:ext cx="636105" cy="251791"/>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7" name="Left Arrow 66"/>
          <p:cNvSpPr/>
          <p:nvPr/>
        </p:nvSpPr>
        <p:spPr bwMode="auto">
          <a:xfrm>
            <a:off x="7275447" y="1736057"/>
            <a:ext cx="636105" cy="251791"/>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8" name="Right Arrow 67"/>
          <p:cNvSpPr/>
          <p:nvPr/>
        </p:nvSpPr>
        <p:spPr bwMode="auto">
          <a:xfrm>
            <a:off x="1550503" y="1669776"/>
            <a:ext cx="742122" cy="291548"/>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9" name="Right Arrow 68"/>
          <p:cNvSpPr/>
          <p:nvPr/>
        </p:nvSpPr>
        <p:spPr bwMode="auto">
          <a:xfrm>
            <a:off x="1557131" y="2219736"/>
            <a:ext cx="742122" cy="291548"/>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0" name="Right Arrow 69"/>
          <p:cNvSpPr/>
          <p:nvPr/>
        </p:nvSpPr>
        <p:spPr bwMode="auto">
          <a:xfrm>
            <a:off x="1570383" y="2882336"/>
            <a:ext cx="742122" cy="291548"/>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7" name="Rounded Rectangle 56"/>
          <p:cNvSpPr/>
          <p:nvPr/>
        </p:nvSpPr>
        <p:spPr>
          <a:xfrm>
            <a:off x="258416" y="1602675"/>
            <a:ext cx="1451114" cy="34348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Simplify</a:t>
            </a:r>
            <a:endParaRPr lang="en-US" sz="2000" b="1" dirty="0">
              <a:latin typeface="Calibri" pitchFamily="34" charset="0"/>
            </a:endParaRPr>
          </a:p>
        </p:txBody>
      </p:sp>
      <p:sp>
        <p:nvSpPr>
          <p:cNvPr id="38" name="Rounded Rectangle 37"/>
          <p:cNvSpPr/>
          <p:nvPr/>
        </p:nvSpPr>
        <p:spPr>
          <a:xfrm>
            <a:off x="4800600" y="2743200"/>
            <a:ext cx="2218199" cy="30443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Comb. Array Logic</a:t>
            </a:r>
            <a:endParaRPr lang="en-US" sz="2000" b="1" dirty="0">
              <a:latin typeface="Calibri" pitchFamily="34" charset="0"/>
            </a:endParaRPr>
          </a:p>
        </p:txBody>
      </p:sp>
      <p:sp>
        <p:nvSpPr>
          <p:cNvPr id="39" name="Rounded Rectangle 38"/>
          <p:cNvSpPr/>
          <p:nvPr/>
        </p:nvSpPr>
        <p:spPr>
          <a:xfrm>
            <a:off x="2438400" y="2743200"/>
            <a:ext cx="2218199" cy="30443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latin typeface="Calibri" pitchFamily="34" charset="0"/>
              </a:rPr>
              <a:t>Recursive </a:t>
            </a:r>
            <a:r>
              <a:rPr lang="en-US" b="1" dirty="0" err="1" smtClean="0">
                <a:latin typeface="Calibri" pitchFamily="34" charset="0"/>
              </a:rPr>
              <a:t>Datatypes</a:t>
            </a:r>
            <a:endParaRPr lang="en-US" b="1" dirty="0">
              <a:latin typeface="Calibri" pitchFamily="34" charset="0"/>
            </a:endParaRPr>
          </a:p>
        </p:txBody>
      </p:sp>
      <p:sp>
        <p:nvSpPr>
          <p:cNvPr id="41" name="Rounded Rectangle 40"/>
          <p:cNvSpPr/>
          <p:nvPr/>
        </p:nvSpPr>
        <p:spPr>
          <a:xfrm>
            <a:off x="2288527" y="4644888"/>
            <a:ext cx="1978673" cy="68911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Quantifiers:</a:t>
            </a:r>
          </a:p>
          <a:p>
            <a:pPr algn="ctr"/>
            <a:r>
              <a:rPr lang="en-US" b="1" dirty="0" smtClean="0">
                <a:latin typeface="Calibri" pitchFamily="34" charset="0"/>
              </a:rPr>
              <a:t>Super-position</a:t>
            </a:r>
            <a:endParaRPr lang="en-US" b="1" dirty="0">
              <a:latin typeface="Calibri" pitchFamily="34" charset="0"/>
            </a:endParaRPr>
          </a:p>
        </p:txBody>
      </p:sp>
      <p:sp>
        <p:nvSpPr>
          <p:cNvPr id="42" name="Rounded Rectangle 41"/>
          <p:cNvSpPr/>
          <p:nvPr/>
        </p:nvSpPr>
        <p:spPr>
          <a:xfrm>
            <a:off x="5029200" y="4648200"/>
            <a:ext cx="2117034" cy="64935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Proof objects</a:t>
            </a:r>
          </a:p>
        </p:txBody>
      </p:sp>
      <p:sp>
        <p:nvSpPr>
          <p:cNvPr id="43" name="Rounded Rectangle 42"/>
          <p:cNvSpPr/>
          <p:nvPr/>
        </p:nvSpPr>
        <p:spPr>
          <a:xfrm>
            <a:off x="2286000" y="5453239"/>
            <a:ext cx="1934568" cy="64276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Parallel Z3</a:t>
            </a:r>
          </a:p>
        </p:txBody>
      </p:sp>
      <p:sp>
        <p:nvSpPr>
          <p:cNvPr id="45" name="Rounded Rectangle 44"/>
          <p:cNvSpPr/>
          <p:nvPr/>
        </p:nvSpPr>
        <p:spPr>
          <a:xfrm>
            <a:off x="5029200" y="5433359"/>
            <a:ext cx="2133600" cy="66264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Assumption tracking</a:t>
            </a:r>
          </a:p>
        </p:txBody>
      </p:sp>
      <p:sp>
        <p:nvSpPr>
          <p:cNvPr id="30" name="TextBox 29"/>
          <p:cNvSpPr txBox="1"/>
          <p:nvPr/>
        </p:nvSpPr>
        <p:spPr>
          <a:xfrm>
            <a:off x="381000" y="6412468"/>
            <a:ext cx="8545929" cy="369332"/>
          </a:xfrm>
          <a:prstGeom prst="rect">
            <a:avLst/>
          </a:prstGeom>
          <a:noFill/>
        </p:spPr>
        <p:txBody>
          <a:bodyPr wrap="none" rtlCol="0">
            <a:spAutoFit/>
          </a:bodyPr>
          <a:lstStyle/>
          <a:p>
            <a:r>
              <a:rPr lang="en-US" dirty="0" smtClean="0">
                <a:solidFill>
                  <a:schemeClr val="bg1"/>
                </a:solidFill>
              </a:rPr>
              <a:t>By Leonardo de Moura &amp; Nikolaj Bjørner </a:t>
            </a:r>
            <a:r>
              <a:rPr lang="en-US" dirty="0" smtClean="0">
                <a:solidFill>
                  <a:schemeClr val="bg1"/>
                </a:solidFill>
                <a:hlinkClick r:id="rId2"/>
              </a:rPr>
              <a:t>http://research.microsoft.com/projects/z3</a:t>
            </a:r>
            <a:r>
              <a:rPr lang="en-US" dirty="0" smtClean="0">
                <a:solidFill>
                  <a:schemeClr val="bg1"/>
                </a:solidFill>
              </a:rPr>
              <a:t> </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procedure - Example</a:t>
            </a:r>
            <a:endParaRPr lang="en-US" dirty="0"/>
          </a:p>
        </p:txBody>
      </p:sp>
      <p:pic>
        <p:nvPicPr>
          <p:cNvPr id="59394" name="Picture 2"/>
          <p:cNvPicPr>
            <a:picLocks noChangeAspect="1" noChangeArrowheads="1"/>
          </p:cNvPicPr>
          <p:nvPr/>
        </p:nvPicPr>
        <p:blipFill>
          <a:blip r:embed="rId2" cstate="print"/>
          <a:srcRect l="13500" t="27973" r="8419" b="23986"/>
          <a:stretch>
            <a:fillRect/>
          </a:stretch>
        </p:blipFill>
        <p:spPr bwMode="auto">
          <a:xfrm>
            <a:off x="407772" y="2125363"/>
            <a:ext cx="7933038" cy="390473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procedure - Example</a:t>
            </a:r>
            <a:endParaRPr lang="en-US" dirty="0"/>
          </a:p>
        </p:txBody>
      </p:sp>
      <p:pic>
        <p:nvPicPr>
          <p:cNvPr id="60418" name="Picture 2"/>
          <p:cNvPicPr>
            <a:picLocks noChangeAspect="1" noChangeArrowheads="1"/>
          </p:cNvPicPr>
          <p:nvPr/>
        </p:nvPicPr>
        <p:blipFill>
          <a:blip r:embed="rId2" cstate="print"/>
          <a:srcRect l="13743" t="28125" r="10000" b="23074"/>
          <a:stretch>
            <a:fillRect/>
          </a:stretch>
        </p:blipFill>
        <p:spPr bwMode="auto">
          <a:xfrm>
            <a:off x="667265" y="1791730"/>
            <a:ext cx="7747686" cy="396651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procedure - Example</a:t>
            </a:r>
            <a:endParaRPr lang="en-US" dirty="0"/>
          </a:p>
        </p:txBody>
      </p:sp>
      <p:pic>
        <p:nvPicPr>
          <p:cNvPr id="61442" name="Picture 2"/>
          <p:cNvPicPr>
            <a:picLocks noChangeAspect="1" noChangeArrowheads="1"/>
          </p:cNvPicPr>
          <p:nvPr/>
        </p:nvPicPr>
        <p:blipFill>
          <a:blip r:embed="rId2" cstate="print"/>
          <a:srcRect l="15932" t="26909" r="10000" b="23530"/>
          <a:stretch>
            <a:fillRect/>
          </a:stretch>
        </p:blipFill>
        <p:spPr bwMode="auto">
          <a:xfrm>
            <a:off x="716692" y="1865870"/>
            <a:ext cx="7525265" cy="402830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4800" dirty="0" smtClean="0"/>
              <a:t>A Combination History</a:t>
            </a:r>
            <a:endParaRPr lang="en-US" sz="4800" dirty="0"/>
          </a:p>
        </p:txBody>
      </p:sp>
      <p:sp>
        <p:nvSpPr>
          <p:cNvPr id="4" name="Right Arrow 3"/>
          <p:cNvSpPr/>
          <p:nvPr/>
        </p:nvSpPr>
        <p:spPr bwMode="auto">
          <a:xfrm rot="5400000">
            <a:off x="3362741" y="3210341"/>
            <a:ext cx="2494718" cy="5334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TextBox 8"/>
          <p:cNvSpPr txBox="1"/>
          <p:nvPr/>
        </p:nvSpPr>
        <p:spPr>
          <a:xfrm>
            <a:off x="291535" y="1981200"/>
            <a:ext cx="3899465" cy="2585323"/>
          </a:xfrm>
          <a:prstGeom prst="rect">
            <a:avLst/>
          </a:prstGeom>
          <a:noFill/>
        </p:spPr>
        <p:txBody>
          <a:bodyPr wrap="none" rtlCol="0">
            <a:spAutoFit/>
          </a:bodyPr>
          <a:lstStyle/>
          <a:p>
            <a:r>
              <a:rPr lang="en-US" dirty="0" smtClean="0">
                <a:solidFill>
                  <a:schemeClr val="bg1"/>
                </a:solidFill>
              </a:rPr>
              <a:t>1979 Nelson, </a:t>
            </a:r>
            <a:r>
              <a:rPr lang="en-US" dirty="0" err="1" smtClean="0">
                <a:solidFill>
                  <a:schemeClr val="bg1"/>
                </a:solidFill>
              </a:rPr>
              <a:t>Oppen</a:t>
            </a:r>
            <a:r>
              <a:rPr lang="en-US" dirty="0" smtClean="0">
                <a:solidFill>
                  <a:schemeClr val="bg1"/>
                </a:solidFill>
              </a:rPr>
              <a:t> - Framework</a:t>
            </a:r>
          </a:p>
          <a:p>
            <a:endParaRPr lang="en-US" dirty="0" smtClean="0">
              <a:solidFill>
                <a:schemeClr val="bg1"/>
              </a:solidFill>
            </a:endParaRPr>
          </a:p>
          <a:p>
            <a:r>
              <a:rPr lang="en-US" dirty="0" smtClean="0">
                <a:solidFill>
                  <a:schemeClr val="bg1"/>
                </a:solidFill>
              </a:rPr>
              <a:t>1996 </a:t>
            </a:r>
            <a:r>
              <a:rPr lang="en-US" dirty="0" err="1" smtClean="0">
                <a:solidFill>
                  <a:schemeClr val="bg1"/>
                </a:solidFill>
              </a:rPr>
              <a:t>Tinelli</a:t>
            </a:r>
            <a:r>
              <a:rPr lang="en-US" dirty="0" smtClean="0">
                <a:solidFill>
                  <a:schemeClr val="bg1"/>
                </a:solidFill>
              </a:rPr>
              <a:t> &amp; </a:t>
            </a:r>
            <a:r>
              <a:rPr lang="en-US" dirty="0" err="1" smtClean="0">
                <a:solidFill>
                  <a:schemeClr val="bg1"/>
                </a:solidFill>
              </a:rPr>
              <a:t>Harindi</a:t>
            </a:r>
            <a:r>
              <a:rPr lang="en-US" dirty="0" smtClean="0">
                <a:solidFill>
                  <a:schemeClr val="bg1"/>
                </a:solidFill>
              </a:rPr>
              <a:t>. N.O. Fix</a:t>
            </a:r>
          </a:p>
          <a:p>
            <a:endParaRPr lang="en-US" dirty="0" smtClean="0">
              <a:solidFill>
                <a:schemeClr val="bg1"/>
              </a:solidFill>
            </a:endParaRPr>
          </a:p>
          <a:p>
            <a:r>
              <a:rPr lang="en-US" dirty="0" smtClean="0">
                <a:solidFill>
                  <a:schemeClr val="bg1"/>
                </a:solidFill>
              </a:rPr>
              <a:t>2000 Barrett et.al N.O + Rewriting</a:t>
            </a:r>
          </a:p>
          <a:p>
            <a:endParaRPr lang="en-US" dirty="0" smtClean="0">
              <a:solidFill>
                <a:schemeClr val="bg1"/>
              </a:solidFill>
            </a:endParaRPr>
          </a:p>
          <a:p>
            <a:r>
              <a:rPr lang="en-US" dirty="0" smtClean="0">
                <a:solidFill>
                  <a:schemeClr val="bg1"/>
                </a:solidFill>
              </a:rPr>
              <a:t>2002 </a:t>
            </a:r>
            <a:r>
              <a:rPr lang="en-US" dirty="0" err="1" smtClean="0">
                <a:solidFill>
                  <a:schemeClr val="bg1"/>
                </a:solidFill>
              </a:rPr>
              <a:t>Zarba</a:t>
            </a:r>
            <a:r>
              <a:rPr lang="en-US" dirty="0" smtClean="0">
                <a:solidFill>
                  <a:schemeClr val="bg1"/>
                </a:solidFill>
              </a:rPr>
              <a:t> &amp; Manna. Nice Theories</a:t>
            </a:r>
          </a:p>
          <a:p>
            <a:endParaRPr lang="en-US" dirty="0" smtClean="0">
              <a:solidFill>
                <a:schemeClr val="bg1"/>
              </a:solidFill>
            </a:endParaRPr>
          </a:p>
          <a:p>
            <a:pPr algn="ctr"/>
            <a:endParaRPr lang="en-US" dirty="0" smtClean="0">
              <a:solidFill>
                <a:schemeClr val="bg1"/>
              </a:solidFill>
            </a:endParaRPr>
          </a:p>
        </p:txBody>
      </p:sp>
      <p:sp>
        <p:nvSpPr>
          <p:cNvPr id="12" name="TextBox 11"/>
          <p:cNvSpPr txBox="1"/>
          <p:nvPr/>
        </p:nvSpPr>
        <p:spPr>
          <a:xfrm>
            <a:off x="1143000" y="5943600"/>
            <a:ext cx="7010400" cy="400110"/>
          </a:xfrm>
          <a:prstGeom prst="rect">
            <a:avLst/>
          </a:prstGeom>
          <a:noFill/>
        </p:spPr>
        <p:txBody>
          <a:bodyPr wrap="square" rtlCol="0">
            <a:spAutoFit/>
          </a:bodyPr>
          <a:lstStyle/>
          <a:p>
            <a:r>
              <a:rPr lang="en-US" sz="2000" dirty="0" smtClean="0">
                <a:solidFill>
                  <a:schemeClr val="bg1"/>
                </a:solidFill>
                <a:effectLst>
                  <a:outerShdw blurRad="38100" dist="38100" dir="2700000" algn="tl">
                    <a:srgbClr val="000000">
                      <a:alpha val="43137"/>
                    </a:srgbClr>
                  </a:outerShdw>
                </a:effectLst>
              </a:rPr>
              <a:t>2007 de Moura &amp; B. Model-based Theory Combination</a:t>
            </a:r>
          </a:p>
        </p:txBody>
      </p:sp>
      <p:sp>
        <p:nvSpPr>
          <p:cNvPr id="14" name="TextBox 13"/>
          <p:cNvSpPr txBox="1"/>
          <p:nvPr/>
        </p:nvSpPr>
        <p:spPr>
          <a:xfrm>
            <a:off x="1219200" y="5345668"/>
            <a:ext cx="6477000" cy="369332"/>
          </a:xfrm>
          <a:prstGeom prst="rect">
            <a:avLst/>
          </a:prstGeom>
          <a:noFill/>
        </p:spPr>
        <p:txBody>
          <a:bodyPr wrap="square" rtlCol="0">
            <a:spAutoFit/>
          </a:bodyPr>
          <a:lstStyle/>
          <a:p>
            <a:r>
              <a:rPr lang="en-US" dirty="0" smtClean="0">
                <a:solidFill>
                  <a:schemeClr val="bg1"/>
                </a:solidFill>
              </a:rPr>
              <a:t>2006 </a:t>
            </a:r>
            <a:r>
              <a:rPr lang="en-US" dirty="0" err="1" smtClean="0">
                <a:solidFill>
                  <a:schemeClr val="bg1"/>
                </a:solidFill>
              </a:rPr>
              <a:t>Bruttomesso</a:t>
            </a:r>
            <a:r>
              <a:rPr lang="en-US" dirty="0" smtClean="0">
                <a:solidFill>
                  <a:schemeClr val="bg1"/>
                </a:solidFill>
              </a:rPr>
              <a:t> et.al. Delayed Theory Combination</a:t>
            </a:r>
          </a:p>
        </p:txBody>
      </p:sp>
      <p:sp>
        <p:nvSpPr>
          <p:cNvPr id="16" name="TextBox 15"/>
          <p:cNvSpPr txBox="1"/>
          <p:nvPr/>
        </p:nvSpPr>
        <p:spPr>
          <a:xfrm>
            <a:off x="4876800" y="1924883"/>
            <a:ext cx="4267200" cy="2585323"/>
          </a:xfrm>
          <a:prstGeom prst="rect">
            <a:avLst/>
          </a:prstGeom>
          <a:noFill/>
        </p:spPr>
        <p:txBody>
          <a:bodyPr wrap="square" rtlCol="0">
            <a:spAutoFit/>
          </a:bodyPr>
          <a:lstStyle/>
          <a:p>
            <a:r>
              <a:rPr lang="en-US" dirty="0" smtClean="0">
                <a:solidFill>
                  <a:schemeClr val="bg1"/>
                </a:solidFill>
              </a:rPr>
              <a:t>1984 </a:t>
            </a:r>
            <a:r>
              <a:rPr lang="en-US" dirty="0" err="1" smtClean="0">
                <a:solidFill>
                  <a:schemeClr val="bg1"/>
                </a:solidFill>
              </a:rPr>
              <a:t>Shostak</a:t>
            </a:r>
            <a:r>
              <a:rPr lang="en-US" dirty="0" smtClean="0">
                <a:solidFill>
                  <a:schemeClr val="bg1"/>
                </a:solidFill>
              </a:rPr>
              <a:t>. Theory solvers</a:t>
            </a:r>
          </a:p>
          <a:p>
            <a:endParaRPr lang="en-US" dirty="0" smtClean="0">
              <a:solidFill>
                <a:schemeClr val="bg1"/>
              </a:solidFill>
            </a:endParaRPr>
          </a:p>
          <a:p>
            <a:r>
              <a:rPr lang="en-US" dirty="0" smtClean="0">
                <a:solidFill>
                  <a:schemeClr val="bg1"/>
                </a:solidFill>
              </a:rPr>
              <a:t>1996 </a:t>
            </a:r>
            <a:r>
              <a:rPr lang="en-US" dirty="0" err="1" smtClean="0">
                <a:solidFill>
                  <a:schemeClr val="bg1"/>
                </a:solidFill>
              </a:rPr>
              <a:t>Cyrluk</a:t>
            </a:r>
            <a:r>
              <a:rPr lang="en-US" dirty="0" smtClean="0">
                <a:solidFill>
                  <a:schemeClr val="bg1"/>
                </a:solidFill>
              </a:rPr>
              <a:t> et.al </a:t>
            </a:r>
            <a:r>
              <a:rPr lang="en-US" dirty="0" err="1" smtClean="0">
                <a:solidFill>
                  <a:schemeClr val="bg1"/>
                </a:solidFill>
              </a:rPr>
              <a:t>Shostak</a:t>
            </a:r>
            <a:r>
              <a:rPr lang="en-US" dirty="0" smtClean="0">
                <a:solidFill>
                  <a:schemeClr val="bg1"/>
                </a:solidFill>
              </a:rPr>
              <a:t> Fix #1</a:t>
            </a:r>
          </a:p>
          <a:p>
            <a:endParaRPr lang="en-US" dirty="0" smtClean="0">
              <a:solidFill>
                <a:schemeClr val="bg1"/>
              </a:solidFill>
            </a:endParaRPr>
          </a:p>
          <a:p>
            <a:r>
              <a:rPr lang="en-US" dirty="0" smtClean="0">
                <a:solidFill>
                  <a:schemeClr val="bg1"/>
                </a:solidFill>
              </a:rPr>
              <a:t>1998 B. </a:t>
            </a:r>
            <a:r>
              <a:rPr lang="en-US" dirty="0" err="1" smtClean="0">
                <a:solidFill>
                  <a:schemeClr val="bg1"/>
                </a:solidFill>
              </a:rPr>
              <a:t>Shostak</a:t>
            </a:r>
            <a:r>
              <a:rPr lang="en-US" dirty="0" smtClean="0">
                <a:solidFill>
                  <a:schemeClr val="bg1"/>
                </a:solidFill>
              </a:rPr>
              <a:t> with Constraints </a:t>
            </a:r>
          </a:p>
          <a:p>
            <a:endParaRPr lang="en-US" dirty="0" smtClean="0">
              <a:solidFill>
                <a:schemeClr val="bg1"/>
              </a:solidFill>
            </a:endParaRPr>
          </a:p>
          <a:p>
            <a:r>
              <a:rPr lang="en-US" dirty="0" smtClean="0">
                <a:solidFill>
                  <a:schemeClr val="bg1"/>
                </a:solidFill>
              </a:rPr>
              <a:t>2001 </a:t>
            </a:r>
            <a:r>
              <a:rPr lang="en-US" dirty="0" err="1" smtClean="0">
                <a:solidFill>
                  <a:schemeClr val="bg1"/>
                </a:solidFill>
              </a:rPr>
              <a:t>Rueß</a:t>
            </a:r>
            <a:r>
              <a:rPr lang="en-US" dirty="0" smtClean="0">
                <a:solidFill>
                  <a:schemeClr val="bg1"/>
                </a:solidFill>
              </a:rPr>
              <a:t> &amp; Shankar </a:t>
            </a:r>
            <a:r>
              <a:rPr lang="en-US" dirty="0" err="1" smtClean="0">
                <a:solidFill>
                  <a:schemeClr val="bg1"/>
                </a:solidFill>
              </a:rPr>
              <a:t>Shostak</a:t>
            </a:r>
            <a:r>
              <a:rPr lang="en-US" dirty="0" smtClean="0">
                <a:solidFill>
                  <a:schemeClr val="bg1"/>
                </a:solidFill>
              </a:rPr>
              <a:t> Fix #2</a:t>
            </a:r>
          </a:p>
          <a:p>
            <a:endParaRPr lang="en-US" dirty="0" smtClean="0">
              <a:solidFill>
                <a:schemeClr val="bg1"/>
              </a:solidFill>
            </a:endParaRPr>
          </a:p>
          <a:p>
            <a:r>
              <a:rPr lang="en-US" dirty="0" smtClean="0">
                <a:solidFill>
                  <a:schemeClr val="bg1"/>
                </a:solidFill>
              </a:rPr>
              <a:t>2004 </a:t>
            </a:r>
            <a:r>
              <a:rPr lang="en-US" dirty="0" err="1" smtClean="0">
                <a:solidFill>
                  <a:schemeClr val="bg1"/>
                </a:solidFill>
              </a:rPr>
              <a:t>Ranise</a:t>
            </a:r>
            <a:r>
              <a:rPr lang="en-US" dirty="0" smtClean="0">
                <a:solidFill>
                  <a:schemeClr val="bg1"/>
                </a:solidFill>
              </a:rPr>
              <a:t> et.al. N.O + Superposition</a:t>
            </a:r>
          </a:p>
        </p:txBody>
      </p:sp>
      <p:sp>
        <p:nvSpPr>
          <p:cNvPr id="22" name="TextBox 21"/>
          <p:cNvSpPr txBox="1"/>
          <p:nvPr/>
        </p:nvSpPr>
        <p:spPr>
          <a:xfrm>
            <a:off x="334081" y="1447800"/>
            <a:ext cx="2028119" cy="461665"/>
          </a:xfrm>
          <a:prstGeom prst="rect">
            <a:avLst/>
          </a:prstGeom>
          <a:noFill/>
        </p:spPr>
        <p:txBody>
          <a:bodyPr wrap="none" rtlCol="0">
            <a:spAutoFit/>
          </a:bodyPr>
          <a:lstStyle/>
          <a:p>
            <a:r>
              <a:rPr lang="en-US" sz="2400" b="1" dirty="0" smtClean="0">
                <a:solidFill>
                  <a:schemeClr val="bg1"/>
                </a:solidFill>
              </a:rPr>
              <a:t>Foundations</a:t>
            </a:r>
          </a:p>
        </p:txBody>
      </p:sp>
      <p:sp>
        <p:nvSpPr>
          <p:cNvPr id="23" name="TextBox 22"/>
          <p:cNvSpPr txBox="1"/>
          <p:nvPr/>
        </p:nvSpPr>
        <p:spPr>
          <a:xfrm>
            <a:off x="4876800" y="1447800"/>
            <a:ext cx="3926075" cy="461665"/>
          </a:xfrm>
          <a:prstGeom prst="rect">
            <a:avLst/>
          </a:prstGeom>
          <a:noFill/>
        </p:spPr>
        <p:txBody>
          <a:bodyPr wrap="none" rtlCol="0">
            <a:spAutoFit/>
          </a:bodyPr>
          <a:lstStyle/>
          <a:p>
            <a:r>
              <a:rPr lang="en-US" sz="2400" b="1" dirty="0" smtClean="0">
                <a:solidFill>
                  <a:schemeClr val="bg1"/>
                </a:solidFill>
              </a:rPr>
              <a:t>Efficiency using rewriting</a:t>
            </a:r>
          </a:p>
        </p:txBody>
      </p:sp>
      <p:sp>
        <p:nvSpPr>
          <p:cNvPr id="26" name="TextBox 25"/>
          <p:cNvSpPr txBox="1"/>
          <p:nvPr/>
        </p:nvSpPr>
        <p:spPr>
          <a:xfrm>
            <a:off x="2273885" y="4812268"/>
            <a:ext cx="4660315" cy="369332"/>
          </a:xfrm>
          <a:prstGeom prst="rect">
            <a:avLst/>
          </a:prstGeom>
        </p:spPr>
        <p:style>
          <a:lnRef idx="0">
            <a:scrgbClr r="0" g="0" b="0"/>
          </a:lnRef>
          <a:fillRef idx="1003">
            <a:schemeClr val="lt1"/>
          </a:fillRef>
          <a:effectRef idx="0">
            <a:scrgbClr r="0" g="0" b="0"/>
          </a:effectRef>
          <a:fontRef idx="major"/>
        </p:style>
        <p:txBody>
          <a:bodyPr wrap="none" rtlCol="0">
            <a:spAutoFit/>
          </a:bodyPr>
          <a:lstStyle/>
          <a:p>
            <a:r>
              <a:rPr lang="en-US" dirty="0" smtClean="0">
                <a:solidFill>
                  <a:schemeClr val="bg1"/>
                </a:solidFill>
                <a:effectLst>
                  <a:outerShdw blurRad="38100" dist="38100" dir="2700000" algn="tl">
                    <a:srgbClr val="000000">
                      <a:alpha val="43137"/>
                    </a:srgbClr>
                  </a:outerShdw>
                </a:effectLst>
                <a:latin typeface="Segoe" pitchFamily="34" charset="0"/>
              </a:rPr>
              <a:t>2001: Efficient DPLL made guessing cheap</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Model-based Combination</a:t>
            </a:r>
            <a:endParaRPr lang="en-US" dirty="0"/>
          </a:p>
        </p:txBody>
      </p:sp>
      <p:sp>
        <p:nvSpPr>
          <p:cNvPr id="4" name="Content Placeholder 3"/>
          <p:cNvSpPr>
            <a:spLocks noGrp="1"/>
          </p:cNvSpPr>
          <p:nvPr>
            <p:ph idx="1"/>
          </p:nvPr>
        </p:nvSpPr>
        <p:spPr>
          <a:xfrm>
            <a:off x="381000" y="1412875"/>
            <a:ext cx="8610600" cy="5383012"/>
          </a:xfrm>
        </p:spPr>
        <p:txBody>
          <a:bodyPr/>
          <a:lstStyle/>
          <a:p>
            <a:pPr>
              <a:buNone/>
            </a:pPr>
            <a:r>
              <a:rPr lang="en-US" dirty="0" smtClean="0"/>
              <a:t>The running example was </a:t>
            </a:r>
            <a:r>
              <a:rPr lang="en-US" i="1" dirty="0" smtClean="0"/>
              <a:t>easy</a:t>
            </a:r>
            <a:r>
              <a:rPr lang="en-US" dirty="0" smtClean="0"/>
              <a:t>. </a:t>
            </a:r>
          </a:p>
          <a:p>
            <a:pPr>
              <a:buNone/>
            </a:pPr>
            <a:r>
              <a:rPr lang="en-US" dirty="0" smtClean="0"/>
              <a:t>But what about:</a:t>
            </a:r>
          </a:p>
          <a:p>
            <a:pPr>
              <a:buNone/>
            </a:pPr>
            <a:endParaRPr lang="en-US" dirty="0" smtClean="0"/>
          </a:p>
          <a:p>
            <a:pPr>
              <a:buNone/>
            </a:pPr>
            <a:endParaRPr lang="en-US" dirty="0" smtClean="0"/>
          </a:p>
          <a:p>
            <a:pPr>
              <a:buNone/>
            </a:pPr>
            <a:endParaRPr lang="en-US" dirty="0" smtClean="0"/>
          </a:p>
          <a:p>
            <a:pPr>
              <a:buNone/>
            </a:pPr>
            <a:r>
              <a:rPr lang="en-US" dirty="0" smtClean="0"/>
              <a:t>Either </a:t>
            </a:r>
            <a:r>
              <a:rPr lang="en-US" i="1" dirty="0" smtClean="0"/>
              <a:t>x = 0 </a:t>
            </a:r>
            <a:r>
              <a:rPr lang="en-US" dirty="0" smtClean="0"/>
              <a:t>or </a:t>
            </a:r>
            <a:r>
              <a:rPr lang="en-US" i="1" dirty="0" smtClean="0"/>
              <a:t>x = 1. </a:t>
            </a:r>
            <a:br>
              <a:rPr lang="en-US" i="1" dirty="0" smtClean="0"/>
            </a:br>
            <a:r>
              <a:rPr lang="en-US" i="1" dirty="0" smtClean="0"/>
              <a:t>	   y = 0 </a:t>
            </a:r>
            <a:r>
              <a:rPr lang="en-US" dirty="0" smtClean="0"/>
              <a:t>or </a:t>
            </a:r>
            <a:r>
              <a:rPr lang="en-US" i="1" dirty="0" smtClean="0"/>
              <a:t>y = 1     (when </a:t>
            </a:r>
            <a:r>
              <a:rPr lang="en-US" i="1" dirty="0" err="1" smtClean="0"/>
              <a:t>x,y</a:t>
            </a:r>
            <a:r>
              <a:rPr lang="en-US" i="1" dirty="0" smtClean="0"/>
              <a:t> are integers)</a:t>
            </a:r>
          </a:p>
          <a:p>
            <a:pPr>
              <a:buNone/>
            </a:pPr>
            <a:r>
              <a:rPr lang="en-US" i="1" dirty="0" smtClean="0"/>
              <a:t> </a:t>
            </a:r>
          </a:p>
          <a:p>
            <a:pPr>
              <a:buNone/>
            </a:pPr>
            <a:r>
              <a:rPr lang="en-US" dirty="0" smtClean="0"/>
              <a:t>Arithmetic module needs to somehow learn</a:t>
            </a:r>
          </a:p>
          <a:p>
            <a:pPr>
              <a:buNone/>
            </a:pPr>
            <a:r>
              <a:rPr lang="en-US" dirty="0" smtClean="0"/>
              <a:t>that </a:t>
            </a:r>
            <a:r>
              <a:rPr lang="en-US" i="1" dirty="0" err="1" smtClean="0"/>
              <a:t>x≠y</a:t>
            </a:r>
            <a:r>
              <a:rPr lang="en-US" i="1" dirty="0" smtClean="0"/>
              <a:t>. </a:t>
            </a:r>
            <a:r>
              <a:rPr lang="en-US" dirty="0" smtClean="0"/>
              <a:t> 			</a:t>
            </a:r>
            <a:r>
              <a:rPr lang="en-US" sz="2000" dirty="0" smtClean="0"/>
              <a:t>- Integer linear arithmetic is </a:t>
            </a:r>
            <a:r>
              <a:rPr lang="en-US" sz="2000" i="1" dirty="0" smtClean="0"/>
              <a:t>non-convex</a:t>
            </a:r>
            <a:r>
              <a:rPr lang="en-US" sz="2000" dirty="0" smtClean="0"/>
              <a:t>.</a:t>
            </a:r>
            <a:endParaRPr lang="en-US" dirty="0"/>
          </a:p>
        </p:txBody>
      </p:sp>
      <p:pic>
        <p:nvPicPr>
          <p:cNvPr id="62466" name="Picture 2"/>
          <p:cNvPicPr>
            <a:picLocks noChangeAspect="1" noChangeArrowheads="1"/>
          </p:cNvPicPr>
          <p:nvPr/>
        </p:nvPicPr>
        <p:blipFill>
          <a:blip r:embed="rId2" cstate="print"/>
          <a:srcRect l="19095" t="27365" r="16567" b="56640"/>
          <a:stretch>
            <a:fillRect/>
          </a:stretch>
        </p:blipFill>
        <p:spPr bwMode="auto">
          <a:xfrm>
            <a:off x="685800" y="2438400"/>
            <a:ext cx="8016735" cy="1606379"/>
          </a:xfrm>
          <a:prstGeom prst="rect">
            <a:avLst/>
          </a:prstGeom>
          <a:noFill/>
          <a:ln w="9525">
            <a:noFill/>
            <a:miter lim="800000"/>
            <a:headEnd/>
            <a:tailEnd/>
          </a:ln>
          <a:effectLst/>
        </p:spPr>
      </p:pic>
    </p:spTree>
    <p:extLst>
      <p:ext uri="{BB962C8B-B14F-4D97-AF65-F5344CB8AC3E}">
        <p14:creationId xmlns:p14="http://schemas.microsoft.com/office/powerpoint/2007/7/12/main" xmlns="" val="4277666437"/>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combination</a:t>
            </a:r>
            <a:endParaRPr lang="en-US" dirty="0"/>
          </a:p>
        </p:txBody>
      </p:sp>
      <p:sp>
        <p:nvSpPr>
          <p:cNvPr id="3" name="Content Placeholder 2"/>
          <p:cNvSpPr>
            <a:spLocks noGrp="1"/>
          </p:cNvSpPr>
          <p:nvPr>
            <p:ph idx="1"/>
          </p:nvPr>
        </p:nvSpPr>
        <p:spPr>
          <a:xfrm>
            <a:off x="381000" y="1412875"/>
            <a:ext cx="8382000" cy="4949047"/>
          </a:xfrm>
        </p:spPr>
        <p:txBody>
          <a:bodyPr/>
          <a:lstStyle/>
          <a:p>
            <a:r>
              <a:rPr lang="en-US" sz="3200" dirty="0" smtClean="0"/>
              <a:t>Delayed Theory Combination solution </a:t>
            </a:r>
          </a:p>
          <a:p>
            <a:pPr>
              <a:buNone/>
            </a:pPr>
            <a:r>
              <a:rPr lang="en-US" sz="3200" dirty="0" smtClean="0"/>
              <a:t>				  	[2006 </a:t>
            </a:r>
            <a:r>
              <a:rPr lang="en-US" sz="3200" dirty="0" err="1" smtClean="0"/>
              <a:t>Bruttomesso</a:t>
            </a:r>
            <a:r>
              <a:rPr lang="en-US" sz="3200" dirty="0" smtClean="0"/>
              <a:t> et.al.]</a:t>
            </a:r>
          </a:p>
          <a:p>
            <a:pPr>
              <a:buNone/>
            </a:pPr>
            <a:r>
              <a:rPr lang="en-US" sz="3200" dirty="0" smtClean="0"/>
              <a:t>	Add equality literals for every pair of </a:t>
            </a:r>
            <a:br>
              <a:rPr lang="en-US" sz="3200" dirty="0" smtClean="0"/>
            </a:br>
            <a:r>
              <a:rPr lang="en-US" sz="3200" dirty="0" smtClean="0"/>
              <a:t>shared variables: </a:t>
            </a:r>
          </a:p>
          <a:p>
            <a:endParaRPr lang="en-US" sz="3200" dirty="0" smtClean="0"/>
          </a:p>
          <a:p>
            <a:endParaRPr lang="en-US" sz="3200" dirty="0" smtClean="0"/>
          </a:p>
          <a:p>
            <a:pPr lvl="1"/>
            <a:endParaRPr lang="en-US" sz="2800" dirty="0" smtClean="0"/>
          </a:p>
          <a:p>
            <a:pPr lvl="1">
              <a:buNone/>
            </a:pPr>
            <a:r>
              <a:rPr lang="en-US" sz="2800" dirty="0" smtClean="0">
                <a:sym typeface="Wingdings" pitchFamily="2" charset="2"/>
              </a:rPr>
              <a:t>: </a:t>
            </a:r>
            <a:r>
              <a:rPr lang="en-US" sz="2800" dirty="0" smtClean="0"/>
              <a:t>Solvers work completely independently.</a:t>
            </a:r>
          </a:p>
          <a:p>
            <a:pPr lvl="1">
              <a:buNone/>
            </a:pPr>
            <a:r>
              <a:rPr lang="en-US" sz="2800" dirty="0" smtClean="0">
                <a:sym typeface="Wingdings" pitchFamily="2" charset="2"/>
              </a:rPr>
              <a:t>: Works with non-convex theories.</a:t>
            </a:r>
            <a:endParaRPr lang="en-US" sz="2800" dirty="0" smtClean="0"/>
          </a:p>
          <a:p>
            <a:pPr lvl="1">
              <a:buNone/>
            </a:pPr>
            <a:r>
              <a:rPr lang="en-US" sz="2800" dirty="0" smtClean="0">
                <a:sym typeface="Wingdings" pitchFamily="2" charset="2"/>
              </a:rPr>
              <a:t>: </a:t>
            </a:r>
            <a:r>
              <a:rPr lang="en-US" sz="2800" dirty="0" smtClean="0"/>
              <a:t>O(n</a:t>
            </a:r>
            <a:r>
              <a:rPr lang="en-US" sz="2800" baseline="30000" dirty="0" smtClean="0"/>
              <a:t>2</a:t>
            </a:r>
            <a:r>
              <a:rPr lang="en-US" sz="2800" dirty="0" smtClean="0"/>
              <a:t>) up-front cost. No use of propagation.</a:t>
            </a:r>
          </a:p>
        </p:txBody>
      </p:sp>
      <p:pic>
        <p:nvPicPr>
          <p:cNvPr id="4" name="Picture 2"/>
          <p:cNvPicPr>
            <a:picLocks noChangeAspect="1" noChangeArrowheads="1"/>
          </p:cNvPicPr>
          <p:nvPr/>
        </p:nvPicPr>
        <p:blipFill>
          <a:blip r:embed="rId3" cstate="print"/>
          <a:srcRect l="19095" t="31159" r="16567" b="56640"/>
          <a:stretch>
            <a:fillRect/>
          </a:stretch>
        </p:blipFill>
        <p:spPr bwMode="auto">
          <a:xfrm>
            <a:off x="609600" y="3429000"/>
            <a:ext cx="8016735" cy="1225379"/>
          </a:xfrm>
          <a:prstGeom prst="rect">
            <a:avLst/>
          </a:prstGeom>
          <a:noFill/>
          <a:ln w="9525">
            <a:noFill/>
            <a:miter lim="800000"/>
            <a:headEnd/>
            <a:tailEnd/>
          </a:ln>
          <a:effectLst/>
        </p:spPr>
      </p:pic>
      <p:graphicFrame>
        <p:nvGraphicFramePr>
          <p:cNvPr id="5" name="Object 4"/>
          <p:cNvGraphicFramePr>
            <a:graphicFrameLocks noChangeAspect="1"/>
          </p:cNvGraphicFramePr>
          <p:nvPr/>
        </p:nvGraphicFramePr>
        <p:xfrm>
          <a:off x="990601" y="4114800"/>
          <a:ext cx="7315200" cy="535127"/>
        </p:xfrm>
        <a:graphic>
          <a:graphicData uri="http://schemas.openxmlformats.org/presentationml/2006/ole">
            <p:oleObj spid="_x0000_s602113" name="Equation" r:id="rId4" imgW="2781000" imgH="2030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750887"/>
          </a:xfrm>
        </p:spPr>
        <p:txBody>
          <a:bodyPr/>
          <a:lstStyle/>
          <a:p>
            <a:r>
              <a:rPr dirty="0" smtClean="0"/>
              <a:t>Model-based combination</a:t>
            </a:r>
            <a:endParaRPr lang="en-US" dirty="0"/>
          </a:p>
        </p:txBody>
      </p:sp>
      <p:sp>
        <p:nvSpPr>
          <p:cNvPr id="3" name="Content Placeholder 2"/>
          <p:cNvSpPr>
            <a:spLocks noGrp="1"/>
          </p:cNvSpPr>
          <p:nvPr>
            <p:ph idx="1"/>
          </p:nvPr>
        </p:nvSpPr>
        <p:spPr>
          <a:xfrm>
            <a:off x="457200" y="1371600"/>
            <a:ext cx="8382000" cy="4684359"/>
          </a:xfrm>
        </p:spPr>
        <p:txBody>
          <a:bodyPr/>
          <a:lstStyle/>
          <a:p>
            <a:pPr>
              <a:buNone/>
            </a:pPr>
            <a:r>
              <a:rPr lang="en-US" sz="3200" dirty="0" smtClean="0"/>
              <a:t>Idea: </a:t>
            </a:r>
          </a:p>
          <a:p>
            <a:pPr lvl="1"/>
            <a:r>
              <a:rPr lang="en-US" sz="2900" dirty="0" smtClean="0"/>
              <a:t>Have solvers produce models.</a:t>
            </a:r>
          </a:p>
          <a:p>
            <a:pPr lvl="1"/>
            <a:r>
              <a:rPr lang="en-US" sz="2900" dirty="0" smtClean="0"/>
              <a:t>Use models to introduce equalities on demand.</a:t>
            </a:r>
            <a:br>
              <a:rPr lang="en-US" sz="2900" dirty="0" smtClean="0"/>
            </a:br>
            <a:r>
              <a:rPr lang="en-US" sz="2900" dirty="0" smtClean="0"/>
              <a:t>		If </a:t>
            </a:r>
            <a:r>
              <a:rPr lang="en-US" sz="2900" i="1" dirty="0" smtClean="0"/>
              <a:t>M </a:t>
            </a:r>
            <a:r>
              <a:rPr lang="en-US" sz="2800" dirty="0" smtClean="0">
                <a:sym typeface="Euclid Math One"/>
              </a:rPr>
              <a:t></a:t>
            </a:r>
            <a:r>
              <a:rPr lang="en-US" sz="2900" i="1" dirty="0" smtClean="0"/>
              <a:t> </a:t>
            </a:r>
            <a:r>
              <a:rPr lang="en-US" sz="2900" i="1" dirty="0" smtClean="0">
                <a:sym typeface="Symbol"/>
              </a:rPr>
              <a:t>, M </a:t>
            </a:r>
            <a:r>
              <a:rPr lang="en-US" sz="3200" dirty="0" smtClean="0">
                <a:sym typeface="Euclid Math One"/>
              </a:rPr>
              <a:t></a:t>
            </a:r>
            <a:r>
              <a:rPr lang="en-US" sz="2900" i="1" dirty="0" smtClean="0">
                <a:sym typeface="Symbol"/>
              </a:rPr>
              <a:t> x = y </a:t>
            </a:r>
            <a:r>
              <a:rPr lang="en-US" sz="2900" dirty="0" smtClean="0">
                <a:sym typeface="Symbol"/>
              </a:rPr>
              <a:t>then guess </a:t>
            </a:r>
            <a:r>
              <a:rPr lang="en-US" sz="2900" i="1" dirty="0" smtClean="0">
                <a:sym typeface="Symbol"/>
              </a:rPr>
              <a:t>x = y</a:t>
            </a:r>
            <a:endParaRPr lang="en-US" sz="2900" dirty="0" smtClean="0">
              <a:sym typeface="Symbol"/>
            </a:endParaRPr>
          </a:p>
          <a:p>
            <a:pPr>
              <a:buNone/>
            </a:pPr>
            <a:r>
              <a:rPr lang="en-US" sz="3200" dirty="0" smtClean="0">
                <a:sym typeface="Wingdings" pitchFamily="2" charset="2"/>
              </a:rPr>
              <a:t>: </a:t>
            </a:r>
            <a:r>
              <a:rPr lang="en-US" sz="2800" dirty="0" smtClean="0">
                <a:sym typeface="Wingdings" pitchFamily="2" charset="2"/>
              </a:rPr>
              <a:t>No up-front </a:t>
            </a:r>
            <a:r>
              <a:rPr lang="en-US" sz="2800" dirty="0" smtClean="0"/>
              <a:t>O(n</a:t>
            </a:r>
            <a:r>
              <a:rPr lang="en-US" sz="2800" baseline="30000" dirty="0" smtClean="0"/>
              <a:t>2</a:t>
            </a:r>
            <a:r>
              <a:rPr lang="en-US" sz="2800" dirty="0" smtClean="0"/>
              <a:t>) </a:t>
            </a:r>
            <a:r>
              <a:rPr lang="en-US" sz="2800" dirty="0" smtClean="0">
                <a:sym typeface="Wingdings" pitchFamily="2" charset="2"/>
              </a:rPr>
              <a:t>cost of adding equalities</a:t>
            </a:r>
            <a:endParaRPr lang="en-US" sz="3200" dirty="0" smtClean="0">
              <a:sym typeface="Wingdings" pitchFamily="2" charset="2"/>
            </a:endParaRPr>
          </a:p>
          <a:p>
            <a:pPr>
              <a:buNone/>
            </a:pPr>
            <a:r>
              <a:rPr lang="en-US" sz="3200" dirty="0" smtClean="0">
                <a:sym typeface="Wingdings" pitchFamily="2" charset="2"/>
              </a:rPr>
              <a:t>: Works with non-convex theories</a:t>
            </a:r>
          </a:p>
          <a:p>
            <a:pPr>
              <a:buNone/>
            </a:pPr>
            <a:r>
              <a:rPr lang="en-US" sz="3200" dirty="0" smtClean="0">
                <a:sym typeface="Wingdings" pitchFamily="2" charset="2"/>
              </a:rPr>
              <a:t>: </a:t>
            </a:r>
            <a:r>
              <a:rPr lang="en-US" sz="2800" dirty="0" smtClean="0">
                <a:sym typeface="Wingdings" pitchFamily="2" charset="2"/>
              </a:rPr>
              <a:t>Models are conservative approximations</a:t>
            </a:r>
            <a:br>
              <a:rPr lang="en-US" sz="2800" dirty="0" smtClean="0">
                <a:sym typeface="Wingdings" pitchFamily="2" charset="2"/>
              </a:rPr>
            </a:br>
            <a:r>
              <a:rPr lang="en-US" sz="2800" dirty="0" smtClean="0">
                <a:sym typeface="Wingdings" pitchFamily="2" charset="2"/>
              </a:rPr>
              <a:t/>
            </a:r>
            <a:br>
              <a:rPr lang="en-US" sz="2800" dirty="0" smtClean="0">
                <a:sym typeface="Wingdings" pitchFamily="2" charset="2"/>
              </a:rPr>
            </a:br>
            <a:r>
              <a:rPr lang="en-US" sz="2800" dirty="0" smtClean="0">
                <a:sym typeface="Wingdings" pitchFamily="2" charset="2"/>
              </a:rPr>
              <a:t>		</a:t>
            </a:r>
            <a:r>
              <a:rPr lang="en-US" sz="3200" dirty="0" smtClean="0"/>
              <a:t> </a:t>
            </a:r>
            <a:r>
              <a:rPr lang="en-US" sz="2800" i="1" dirty="0" smtClean="0"/>
              <a:t>M </a:t>
            </a:r>
            <a:r>
              <a:rPr lang="en-US" sz="2800" dirty="0" smtClean="0">
                <a:sym typeface="Euclid Math One"/>
              </a:rPr>
              <a:t></a:t>
            </a:r>
            <a:r>
              <a:rPr lang="en-US" sz="2800" i="1" dirty="0" smtClean="0"/>
              <a:t> </a:t>
            </a:r>
            <a:r>
              <a:rPr lang="en-US" sz="2800" i="1" dirty="0" smtClean="0">
                <a:sym typeface="Symbol"/>
              </a:rPr>
              <a:t>,  </a:t>
            </a:r>
            <a:r>
              <a:rPr lang="en-US" sz="2800" dirty="0" smtClean="0">
                <a:sym typeface="Euclid Math One"/>
              </a:rPr>
              <a:t></a:t>
            </a:r>
            <a:r>
              <a:rPr lang="en-US" sz="2800" i="1" dirty="0" smtClean="0">
                <a:sym typeface="Symbol"/>
              </a:rPr>
              <a:t> x = y </a:t>
            </a:r>
            <a:r>
              <a:rPr lang="en-US" sz="2800" dirty="0" smtClean="0">
                <a:sym typeface="Symbol"/>
              </a:rPr>
              <a:t>implies </a:t>
            </a:r>
            <a:r>
              <a:rPr lang="en-US" sz="2800" i="1" dirty="0" smtClean="0">
                <a:sym typeface="Symbol"/>
              </a:rPr>
              <a:t>M </a:t>
            </a:r>
            <a:r>
              <a:rPr lang="en-US" sz="2800" dirty="0" smtClean="0">
                <a:sym typeface="Euclid Math One"/>
              </a:rPr>
              <a:t> </a:t>
            </a:r>
            <a:r>
              <a:rPr lang="en-US" sz="2800" i="1" dirty="0" smtClean="0">
                <a:sym typeface="Symbol"/>
              </a:rPr>
              <a:t>x = y</a:t>
            </a:r>
            <a:endParaRPr lang="en-US" sz="3200" dirty="0" smtClean="0">
              <a:sym typeface="Wingdings" pitchFamily="2" charset="2"/>
            </a:endParaRPr>
          </a:p>
        </p:txBody>
      </p:sp>
      <p:graphicFrame>
        <p:nvGraphicFramePr>
          <p:cNvPr id="4" name="Object 3"/>
          <p:cNvGraphicFramePr>
            <a:graphicFrameLocks noChangeAspect="1"/>
          </p:cNvGraphicFramePr>
          <p:nvPr/>
        </p:nvGraphicFramePr>
        <p:xfrm>
          <a:off x="4114800" y="2006600"/>
          <a:ext cx="914400" cy="198438"/>
        </p:xfrm>
        <a:graphic>
          <a:graphicData uri="http://schemas.openxmlformats.org/presentationml/2006/ole">
            <p:oleObj spid="_x0000_s601089" name="Equation" r:id="rId3" imgW="914400" imgH="198720" progId="Equation.DSMT4">
              <p:embed/>
            </p:oleObj>
          </a:graphicData>
        </a:graphic>
      </p:graphicFrame>
      <p:sp>
        <p:nvSpPr>
          <p:cNvPr id="60109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109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109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109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109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110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110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 Example</a:t>
            </a:r>
            <a:endParaRPr lang="en-US" dirty="0"/>
          </a:p>
        </p:txBody>
      </p:sp>
      <p:pic>
        <p:nvPicPr>
          <p:cNvPr id="62466" name="Picture 2"/>
          <p:cNvPicPr>
            <a:picLocks noChangeAspect="1" noChangeArrowheads="1"/>
          </p:cNvPicPr>
          <p:nvPr/>
        </p:nvPicPr>
        <p:blipFill>
          <a:blip r:embed="rId2" cstate="print"/>
          <a:srcRect l="19095" t="27365" r="16567" b="56640"/>
          <a:stretch>
            <a:fillRect/>
          </a:stretch>
        </p:blipFill>
        <p:spPr bwMode="auto">
          <a:xfrm>
            <a:off x="605480" y="3299253"/>
            <a:ext cx="8016735" cy="1606379"/>
          </a:xfrm>
          <a:prstGeom prst="rect">
            <a:avLst/>
          </a:prstGeom>
          <a:noFill/>
          <a:ln w="9525">
            <a:noFill/>
            <a:miter lim="800000"/>
            <a:headEnd/>
            <a:tailEnd/>
          </a:ln>
          <a:effectLst/>
        </p:spPr>
      </p:pic>
    </p:spTree>
    <p:extLst>
      <p:ext uri="{BB962C8B-B14F-4D97-AF65-F5344CB8AC3E}">
        <p14:creationId xmlns:p14="http://schemas.microsoft.com/office/powerpoint/2007/7/12/main" xmlns="" val="4277666437"/>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 Example</a:t>
            </a:r>
            <a:endParaRPr lang="en-US" dirty="0"/>
          </a:p>
        </p:txBody>
      </p:sp>
      <p:pic>
        <p:nvPicPr>
          <p:cNvPr id="63490" name="Picture 2"/>
          <p:cNvPicPr>
            <a:picLocks noChangeAspect="1" noChangeArrowheads="1"/>
          </p:cNvPicPr>
          <p:nvPr/>
        </p:nvPicPr>
        <p:blipFill>
          <a:blip r:embed="rId2" cstate="print"/>
          <a:srcRect l="13865" t="27061" r="10000" b="13801"/>
          <a:stretch>
            <a:fillRect/>
          </a:stretch>
        </p:blipFill>
        <p:spPr bwMode="auto">
          <a:xfrm>
            <a:off x="531341" y="1779373"/>
            <a:ext cx="7735330" cy="4806779"/>
          </a:xfrm>
          <a:prstGeom prst="rect">
            <a:avLst/>
          </a:prstGeom>
          <a:noFill/>
          <a:ln w="9525">
            <a:noFill/>
            <a:miter lim="800000"/>
            <a:headEnd/>
            <a:tailEnd/>
          </a:ln>
          <a:effectLst/>
        </p:spPr>
      </p:pic>
    </p:spTree>
    <p:extLst>
      <p:ext uri="{BB962C8B-B14F-4D97-AF65-F5344CB8AC3E}">
        <p14:creationId xmlns:p14="http://schemas.microsoft.com/office/powerpoint/2007/7/12/main" xmlns="" val="3708685044"/>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 Example</a:t>
            </a:r>
            <a:endParaRPr lang="en-US" dirty="0"/>
          </a:p>
        </p:txBody>
      </p:sp>
      <p:pic>
        <p:nvPicPr>
          <p:cNvPr id="64514" name="Picture 2"/>
          <p:cNvPicPr>
            <a:picLocks noChangeAspect="1" noChangeArrowheads="1"/>
          </p:cNvPicPr>
          <p:nvPr/>
        </p:nvPicPr>
        <p:blipFill>
          <a:blip r:embed="rId2" cstate="print"/>
          <a:srcRect l="13014" t="28125" r="7324" b="19122"/>
          <a:stretch>
            <a:fillRect/>
          </a:stretch>
        </p:blipFill>
        <p:spPr bwMode="auto">
          <a:xfrm>
            <a:off x="420129" y="2100649"/>
            <a:ext cx="8093676" cy="4287794"/>
          </a:xfrm>
          <a:prstGeom prst="rect">
            <a:avLst/>
          </a:prstGeom>
          <a:noFill/>
          <a:ln w="9525">
            <a:noFill/>
            <a:miter lim="800000"/>
            <a:headEnd/>
            <a:tailEnd/>
          </a:ln>
          <a:effectLst/>
        </p:spPr>
      </p:pic>
    </p:spTree>
    <p:extLst>
      <p:ext uri="{BB962C8B-B14F-4D97-AF65-F5344CB8AC3E}">
        <p14:creationId xmlns:p14="http://schemas.microsoft.com/office/powerpoint/2007/7/12/main" xmlns="" val="212186648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2" name="Picture 4"/>
          <p:cNvPicPr>
            <a:picLocks noChangeAspect="1" noChangeArrowheads="1"/>
          </p:cNvPicPr>
          <p:nvPr/>
        </p:nvPicPr>
        <p:blipFill>
          <a:blip r:embed="rId2" cstate="print"/>
          <a:srcRect l="4674" t="8696" r="49067" b="10000"/>
          <a:stretch>
            <a:fillRect/>
          </a:stretch>
        </p:blipFill>
        <p:spPr bwMode="auto">
          <a:xfrm>
            <a:off x="2900915" y="0"/>
            <a:ext cx="6243085" cy="6858000"/>
          </a:xfrm>
          <a:prstGeom prst="rect">
            <a:avLst/>
          </a:prstGeom>
          <a:noFill/>
          <a:ln w="9525">
            <a:noFill/>
            <a:miter lim="800000"/>
            <a:headEnd/>
            <a:tailEnd/>
          </a:ln>
        </p:spPr>
      </p:pic>
      <p:sp>
        <p:nvSpPr>
          <p:cNvPr id="2" name="Title 1"/>
          <p:cNvSpPr>
            <a:spLocks noGrp="1"/>
          </p:cNvSpPr>
          <p:nvPr>
            <p:ph type="title"/>
          </p:nvPr>
        </p:nvSpPr>
        <p:spPr>
          <a:xfrm>
            <a:off x="381000" y="230188"/>
            <a:ext cx="8382000" cy="1495794"/>
          </a:xfrm>
        </p:spPr>
        <p:txBody>
          <a:bodyPr/>
          <a:lstStyle/>
          <a:p>
            <a:r>
              <a:rPr lang="en-US" dirty="0" smtClean="0"/>
              <a:t>What </a:t>
            </a:r>
            <a:br>
              <a:rPr lang="en-US" dirty="0" smtClean="0"/>
            </a:br>
            <a:r>
              <a:rPr lang="en-US" dirty="0" smtClean="0"/>
              <a:t>is Z3?</a:t>
            </a:r>
            <a:endParaRPr lang="en-US" dirty="0"/>
          </a:p>
        </p:txBody>
      </p:sp>
      <p:sp>
        <p:nvSpPr>
          <p:cNvPr id="27" name="TextBox 26"/>
          <p:cNvSpPr txBox="1"/>
          <p:nvPr/>
        </p:nvSpPr>
        <p:spPr>
          <a:xfrm>
            <a:off x="6629400" y="5257800"/>
            <a:ext cx="2416046" cy="1477328"/>
          </a:xfrm>
          <a:prstGeom prst="rect">
            <a:avLst/>
          </a:prstGeom>
          <a:noFill/>
        </p:spPr>
        <p:txBody>
          <a:bodyPr wrap="none" rtlCol="0">
            <a:spAutoFit/>
          </a:bodyPr>
          <a:lstStyle/>
          <a:p>
            <a:r>
              <a:rPr lang="en-US" dirty="0" smtClean="0">
                <a:solidFill>
                  <a:schemeClr val="bg1"/>
                </a:solidFill>
              </a:rPr>
              <a:t>Leonardo de Moura &amp;</a:t>
            </a:r>
          </a:p>
          <a:p>
            <a:r>
              <a:rPr lang="en-US" dirty="0" smtClean="0">
                <a:solidFill>
                  <a:schemeClr val="bg1"/>
                </a:solidFill>
              </a:rPr>
              <a:t>Nikolaj Bjørner</a:t>
            </a:r>
          </a:p>
          <a:p>
            <a:endParaRPr lang="en-US" dirty="0" smtClean="0">
              <a:solidFill>
                <a:schemeClr val="bg1"/>
              </a:solidFill>
            </a:endParaRPr>
          </a:p>
          <a:p>
            <a:r>
              <a:rPr lang="en-US" dirty="0" smtClean="0">
                <a:solidFill>
                  <a:schemeClr val="bg1"/>
                </a:solidFill>
              </a:rPr>
              <a:t>Microsoft Research</a:t>
            </a:r>
          </a:p>
          <a:p>
            <a:r>
              <a:rPr lang="en-US" dirty="0" smtClean="0">
                <a:solidFill>
                  <a:schemeClr val="bg1"/>
                </a:solidFill>
              </a:rPr>
              <a:t>Redmond</a:t>
            </a: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 Example</a:t>
            </a:r>
            <a:endParaRPr lang="en-US" dirty="0"/>
          </a:p>
        </p:txBody>
      </p:sp>
      <p:pic>
        <p:nvPicPr>
          <p:cNvPr id="65538" name="Picture 2"/>
          <p:cNvPicPr>
            <a:picLocks noChangeAspect="1" noChangeArrowheads="1"/>
          </p:cNvPicPr>
          <p:nvPr/>
        </p:nvPicPr>
        <p:blipFill>
          <a:blip r:embed="rId2" cstate="print"/>
          <a:srcRect l="14230" t="26909" r="10000" b="9696"/>
          <a:stretch>
            <a:fillRect/>
          </a:stretch>
        </p:blipFill>
        <p:spPr bwMode="auto">
          <a:xfrm>
            <a:off x="627253" y="1367775"/>
            <a:ext cx="7698259" cy="5152768"/>
          </a:xfrm>
          <a:prstGeom prst="rect">
            <a:avLst/>
          </a:prstGeom>
          <a:noFill/>
          <a:ln w="9525">
            <a:noFill/>
            <a:miter lim="800000"/>
            <a:headEnd/>
            <a:tailEnd/>
          </a:ln>
          <a:effectLst/>
        </p:spPr>
      </p:pic>
    </p:spTree>
    <p:extLst>
      <p:ext uri="{BB962C8B-B14F-4D97-AF65-F5344CB8AC3E}">
        <p14:creationId xmlns:p14="http://schemas.microsoft.com/office/powerpoint/2007/7/12/main" xmlns="" val="849564051"/>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 Example</a:t>
            </a:r>
            <a:endParaRPr lang="en-US" dirty="0"/>
          </a:p>
        </p:txBody>
      </p:sp>
      <p:pic>
        <p:nvPicPr>
          <p:cNvPr id="66562" name="Picture 2"/>
          <p:cNvPicPr>
            <a:picLocks noChangeAspect="1" noChangeArrowheads="1"/>
          </p:cNvPicPr>
          <p:nvPr/>
        </p:nvPicPr>
        <p:blipFill>
          <a:blip r:embed="rId2" cstate="print"/>
          <a:srcRect l="13257" t="28277" r="11703" b="12889"/>
          <a:stretch>
            <a:fillRect/>
          </a:stretch>
        </p:blipFill>
        <p:spPr bwMode="auto">
          <a:xfrm>
            <a:off x="729048" y="1767016"/>
            <a:ext cx="7624119" cy="4782065"/>
          </a:xfrm>
          <a:prstGeom prst="rect">
            <a:avLst/>
          </a:prstGeom>
          <a:noFill/>
          <a:ln w="9525">
            <a:noFill/>
            <a:miter lim="800000"/>
            <a:headEnd/>
            <a:tailEnd/>
          </a:ln>
          <a:effectLst/>
        </p:spPr>
      </p:pic>
    </p:spTree>
    <p:extLst>
      <p:ext uri="{BB962C8B-B14F-4D97-AF65-F5344CB8AC3E}">
        <p14:creationId xmlns:p14="http://schemas.microsoft.com/office/powerpoint/2007/7/12/main" xmlns="" val="710765455"/>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 Example</a:t>
            </a:r>
            <a:endParaRPr lang="en-US" dirty="0"/>
          </a:p>
        </p:txBody>
      </p:sp>
      <p:pic>
        <p:nvPicPr>
          <p:cNvPr id="67586" name="Picture 2"/>
          <p:cNvPicPr>
            <a:picLocks noChangeAspect="1" noChangeArrowheads="1"/>
          </p:cNvPicPr>
          <p:nvPr/>
        </p:nvPicPr>
        <p:blipFill>
          <a:blip r:embed="rId2" cstate="print"/>
          <a:srcRect l="14595" t="27635" r="6595" b="17483"/>
          <a:stretch>
            <a:fillRect/>
          </a:stretch>
        </p:blipFill>
        <p:spPr bwMode="auto">
          <a:xfrm>
            <a:off x="593124" y="1952368"/>
            <a:ext cx="8007178" cy="4460789"/>
          </a:xfrm>
          <a:prstGeom prst="rect">
            <a:avLst/>
          </a:prstGeom>
          <a:noFill/>
          <a:ln w="9525">
            <a:noFill/>
            <a:miter lim="800000"/>
            <a:headEnd/>
            <a:tailEnd/>
          </a:ln>
          <a:effectLst/>
        </p:spPr>
      </p:pic>
    </p:spTree>
    <p:extLst>
      <p:ext uri="{BB962C8B-B14F-4D97-AF65-F5344CB8AC3E}">
        <p14:creationId xmlns:p14="http://schemas.microsoft.com/office/powerpoint/2007/7/12/main" xmlns="" val="3021492805"/>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2"/>
          <p:cNvPicPr>
            <a:picLocks noChangeAspect="1" noChangeArrowheads="1"/>
          </p:cNvPicPr>
          <p:nvPr/>
        </p:nvPicPr>
        <p:blipFill>
          <a:blip r:embed="rId3" cstate="print"/>
          <a:srcRect l="29674" t="13565" r="26196" b="18182"/>
          <a:stretch>
            <a:fillRect/>
          </a:stretch>
        </p:blipFill>
        <p:spPr bwMode="auto">
          <a:xfrm>
            <a:off x="1139687" y="0"/>
            <a:ext cx="7094703"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533400" y="1600200"/>
            <a:ext cx="8382000" cy="4949047"/>
          </a:xfrm>
        </p:spPr>
        <p:txBody>
          <a:bodyPr/>
          <a:lstStyle/>
          <a:p>
            <a:r>
              <a:rPr lang="en-US" sz="3200" dirty="0" smtClean="0"/>
              <a:t>SMT solvers are a great fit for software tools</a:t>
            </a:r>
          </a:p>
          <a:p>
            <a:endParaRPr lang="en-US" sz="3200" dirty="0" smtClean="0"/>
          </a:p>
          <a:p>
            <a:r>
              <a:rPr lang="en-US" sz="3200" dirty="0" smtClean="0"/>
              <a:t>Current main applications:</a:t>
            </a:r>
          </a:p>
          <a:p>
            <a:pPr lvl="1"/>
            <a:r>
              <a:rPr lang="en-US" sz="2800" dirty="0" smtClean="0"/>
              <a:t>Test-case generation.</a:t>
            </a:r>
          </a:p>
          <a:p>
            <a:pPr lvl="1"/>
            <a:r>
              <a:rPr lang="en-US" sz="2800" dirty="0" smtClean="0"/>
              <a:t>Verifying compilers.</a:t>
            </a:r>
          </a:p>
          <a:p>
            <a:pPr lvl="1"/>
            <a:r>
              <a:rPr lang="en-US" sz="2800" dirty="0" smtClean="0"/>
              <a:t>Model Checking &amp; Predicate Abstraction.</a:t>
            </a:r>
          </a:p>
          <a:p>
            <a:pPr lvl="1"/>
            <a:r>
              <a:rPr lang="en-US" sz="2800" dirty="0" smtClean="0"/>
              <a:t>Model-based testing and development</a:t>
            </a:r>
          </a:p>
          <a:p>
            <a:pPr>
              <a:buNone/>
            </a:pPr>
            <a:endParaRPr lang="en-US" sz="3200" dirty="0" smtClean="0"/>
          </a:p>
          <a:p>
            <a:r>
              <a:rPr lang="en-US" sz="3200" dirty="0" smtClean="0"/>
              <a:t>Future opportunities in SMT research and applications abound</a:t>
            </a:r>
            <a:endParaRPr lang="en-US" sz="32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Z3: Some Microsoft Clients</a:t>
            </a:r>
            <a:endParaRPr lang="en-US" dirty="0"/>
          </a:p>
        </p:txBody>
      </p:sp>
      <p:sp>
        <p:nvSpPr>
          <p:cNvPr id="6" name="Left Arrow 5"/>
          <p:cNvSpPr/>
          <p:nvPr/>
        </p:nvSpPr>
        <p:spPr bwMode="auto">
          <a:xfrm rot="19085311">
            <a:off x="4842794" y="3835461"/>
            <a:ext cx="2381460" cy="1169347"/>
          </a:xfrm>
          <a:prstGeom prst="leftArrow">
            <a:avLst/>
          </a:prstGeom>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Finite Program abstraction</a:t>
            </a:r>
          </a:p>
        </p:txBody>
      </p:sp>
      <p:sp>
        <p:nvSpPr>
          <p:cNvPr id="7" name="Right Arrow 6"/>
          <p:cNvSpPr/>
          <p:nvPr/>
        </p:nvSpPr>
        <p:spPr>
          <a:xfrm rot="5400000">
            <a:off x="3452786" y="3812859"/>
            <a:ext cx="1883668" cy="1055915"/>
          </a:xfrm>
          <a:prstGeom prst="rightArrow">
            <a:avLst/>
          </a:prstGeom>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Hoare</a:t>
            </a:r>
          </a:p>
          <a:p>
            <a:pPr algn="ctr"/>
            <a:r>
              <a:rPr lang="en-US" dirty="0" smtClean="0">
                <a:effectLst>
                  <a:outerShdw blurRad="38100" dist="38100" dir="2700000" algn="tl">
                    <a:srgbClr val="000000">
                      <a:alpha val="43137"/>
                    </a:srgbClr>
                  </a:outerShdw>
                </a:effectLst>
              </a:rPr>
              <a:t>Triples</a:t>
            </a:r>
          </a:p>
        </p:txBody>
      </p:sp>
      <p:pic>
        <p:nvPicPr>
          <p:cNvPr id="8" name="Picture 7" descr="z3.png"/>
          <p:cNvPicPr>
            <a:picLocks noChangeAspect="1"/>
          </p:cNvPicPr>
          <p:nvPr/>
        </p:nvPicPr>
        <p:blipFill>
          <a:blip r:embed="rId3" cstate="print"/>
          <a:stretch>
            <a:fillRect/>
          </a:stretch>
        </p:blipFill>
        <p:spPr>
          <a:xfrm>
            <a:off x="3847831" y="5420549"/>
            <a:ext cx="1227089" cy="709545"/>
          </a:xfrm>
          <a:prstGeom prst="rect">
            <a:avLst/>
          </a:prstGeom>
        </p:spPr>
      </p:pic>
      <p:sp>
        <p:nvSpPr>
          <p:cNvPr id="9" name="Rounded Rectangle 8"/>
          <p:cNvSpPr/>
          <p:nvPr/>
        </p:nvSpPr>
        <p:spPr>
          <a:xfrm>
            <a:off x="3417889" y="2790479"/>
            <a:ext cx="2133600" cy="762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smtClean="0">
                <a:solidFill>
                  <a:schemeClr val="accent1">
                    <a:lumMod val="60000"/>
                    <a:lumOff val="40000"/>
                  </a:schemeClr>
                </a:solidFill>
              </a:rPr>
              <a:t>VCC</a:t>
            </a:r>
            <a:endParaRPr lang="en-US" b="1" dirty="0">
              <a:solidFill>
                <a:schemeClr val="accent1">
                  <a:lumMod val="60000"/>
                  <a:lumOff val="40000"/>
                </a:schemeClr>
              </a:solidFill>
            </a:endParaRPr>
          </a:p>
        </p:txBody>
      </p:sp>
      <p:sp>
        <p:nvSpPr>
          <p:cNvPr id="10" name="Rounded Rectangle 9"/>
          <p:cNvSpPr/>
          <p:nvPr/>
        </p:nvSpPr>
        <p:spPr>
          <a:xfrm>
            <a:off x="3558566" y="1411344"/>
            <a:ext cx="1663839" cy="82731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smtClean="0"/>
              <a:t>Hyper-V</a:t>
            </a:r>
            <a:endParaRPr lang="en-US" sz="2800" dirty="0"/>
          </a:p>
        </p:txBody>
      </p:sp>
      <p:sp>
        <p:nvSpPr>
          <p:cNvPr id="11" name="Rounded Rectangle 10"/>
          <p:cNvSpPr/>
          <p:nvPr/>
        </p:nvSpPr>
        <p:spPr>
          <a:xfrm>
            <a:off x="6026275" y="1401294"/>
            <a:ext cx="1718269" cy="86750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smtClean="0"/>
              <a:t>Drivers</a:t>
            </a:r>
            <a:endParaRPr lang="en-US" sz="2800" dirty="0"/>
          </a:p>
        </p:txBody>
      </p:sp>
      <p:sp>
        <p:nvSpPr>
          <p:cNvPr id="12" name="Right Arrow 11"/>
          <p:cNvSpPr/>
          <p:nvPr/>
        </p:nvSpPr>
        <p:spPr>
          <a:xfrm rot="2732653">
            <a:off x="1856754" y="3867520"/>
            <a:ext cx="2176912" cy="1007671"/>
          </a:xfrm>
          <a:prstGeom prst="rightArrow">
            <a:avLst/>
          </a:prstGeom>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Is this path feasible?</a:t>
            </a:r>
            <a:endParaRPr lang="en-US" dirty="0">
              <a:effectLst>
                <a:outerShdw blurRad="38100" dist="38100" dir="2700000" algn="tl">
                  <a:srgbClr val="000000">
                    <a:alpha val="43137"/>
                  </a:srgbClr>
                </a:outerShdw>
              </a:effectLst>
            </a:endParaRPr>
          </a:p>
        </p:txBody>
      </p:sp>
      <p:sp>
        <p:nvSpPr>
          <p:cNvPr id="13" name="Rounded Rectangle 12"/>
          <p:cNvSpPr/>
          <p:nvPr/>
        </p:nvSpPr>
        <p:spPr>
          <a:xfrm>
            <a:off x="1052339" y="2790480"/>
            <a:ext cx="2133600" cy="762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solidFill>
                  <a:schemeClr val="accent1">
                    <a:lumMod val="60000"/>
                    <a:lumOff val="40000"/>
                  </a:schemeClr>
                </a:solidFill>
              </a:rPr>
              <a:t>PEX</a:t>
            </a:r>
            <a:endParaRPr lang="en-US" b="1" dirty="0">
              <a:solidFill>
                <a:schemeClr val="accent1">
                  <a:lumMod val="60000"/>
                  <a:lumOff val="40000"/>
                </a:schemeClr>
              </a:solidFill>
            </a:endParaRPr>
          </a:p>
        </p:txBody>
      </p:sp>
      <p:sp>
        <p:nvSpPr>
          <p:cNvPr id="14" name="Right Arrow 13"/>
          <p:cNvSpPr/>
          <p:nvPr/>
        </p:nvSpPr>
        <p:spPr>
          <a:xfrm>
            <a:off x="5483981" y="5289427"/>
            <a:ext cx="2009353" cy="782323"/>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smtClean="0"/>
              <a:t>Proof</a:t>
            </a:r>
            <a:endParaRPr lang="en-US" sz="2800" dirty="0"/>
          </a:p>
        </p:txBody>
      </p:sp>
      <p:sp>
        <p:nvSpPr>
          <p:cNvPr id="15" name="Left Arrow 14"/>
          <p:cNvSpPr/>
          <p:nvPr/>
        </p:nvSpPr>
        <p:spPr bwMode="auto">
          <a:xfrm>
            <a:off x="1172921" y="5340249"/>
            <a:ext cx="2160395" cy="773723"/>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Model</a:t>
            </a:r>
          </a:p>
        </p:txBody>
      </p:sp>
      <p:sp>
        <p:nvSpPr>
          <p:cNvPr id="16" name="Rounded Rectangle 15"/>
          <p:cNvSpPr/>
          <p:nvPr/>
        </p:nvSpPr>
        <p:spPr>
          <a:xfrm>
            <a:off x="1092534" y="1421392"/>
            <a:ext cx="1840522" cy="78879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smtClean="0"/>
              <a:t>.NET BCL</a:t>
            </a:r>
            <a:endParaRPr lang="en-US" sz="2800" dirty="0"/>
          </a:p>
        </p:txBody>
      </p:sp>
      <p:sp>
        <p:nvSpPr>
          <p:cNvPr id="17" name="Rounded Rectangle 16"/>
          <p:cNvSpPr/>
          <p:nvPr/>
        </p:nvSpPr>
        <p:spPr>
          <a:xfrm>
            <a:off x="5847916" y="2760334"/>
            <a:ext cx="2133600" cy="762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solidFill>
                  <a:schemeClr val="accent1">
                    <a:lumMod val="60000"/>
                    <a:lumOff val="40000"/>
                  </a:schemeClr>
                </a:solidFill>
              </a:rPr>
              <a:t>SLAM/SDV</a:t>
            </a:r>
          </a:p>
        </p:txBody>
      </p:sp>
    </p:spTree>
    <p:extLst>
      <p:ext uri="{BB962C8B-B14F-4D97-AF65-F5344CB8AC3E}">
        <p14:creationId xmlns:p14="http://schemas.microsoft.com/office/powerpoint/2007/7/12/main" xmlns="" val="131112118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Test case generation</a:t>
            </a:r>
            <a:endParaRPr lang="en-US" dirty="0">
              <a:latin typeface="Calibri" pitchFamily="34" charset="0"/>
            </a:endParaRPr>
          </a:p>
        </p:txBody>
      </p:sp>
      <p:sp>
        <p:nvSpPr>
          <p:cNvPr id="10" name="Content Placeholder 9"/>
          <p:cNvSpPr>
            <a:spLocks noGrp="1"/>
          </p:cNvSpPr>
          <p:nvPr>
            <p:ph idx="1"/>
          </p:nvPr>
        </p:nvSpPr>
        <p:spPr/>
        <p:txBody>
          <a:bodyPr/>
          <a:lstStyle/>
          <a:p>
            <a:pPr>
              <a:spcBef>
                <a:spcPts val="300"/>
              </a:spcBef>
              <a:spcAft>
                <a:spcPts val="300"/>
              </a:spcAft>
              <a:buNone/>
            </a:pPr>
            <a:r>
              <a:rPr lang="en-US" sz="2800" b="1" dirty="0" smtClean="0">
                <a:latin typeface="Cordia New" pitchFamily="34" charset="-34"/>
                <a:cs typeface="Cordia New" pitchFamily="34" charset="-34"/>
              </a:rPr>
              <a:t>unsigned </a:t>
            </a:r>
            <a:r>
              <a:rPr lang="en-US" sz="2800" dirty="0" smtClean="0">
                <a:latin typeface="Cordia New" pitchFamily="34" charset="-34"/>
                <a:cs typeface="Cordia New" pitchFamily="34" charset="-34"/>
              </a:rPr>
              <a:t>GCD(x, y) {</a:t>
            </a:r>
          </a:p>
          <a:p>
            <a:pPr>
              <a:spcBef>
                <a:spcPts val="300"/>
              </a:spcBef>
              <a:spcAft>
                <a:spcPts val="300"/>
              </a:spcAft>
              <a:buNone/>
            </a:pPr>
            <a:r>
              <a:rPr lang="en-US" sz="2800" b="1" dirty="0" smtClean="0">
                <a:latin typeface="Cordia New" pitchFamily="34" charset="-34"/>
                <a:cs typeface="Cordia New" pitchFamily="34" charset="-34"/>
              </a:rPr>
              <a:t>  requires</a:t>
            </a:r>
            <a:r>
              <a:rPr lang="en-US" sz="2800" dirty="0" smtClean="0">
                <a:latin typeface="Cordia New" pitchFamily="34" charset="-34"/>
                <a:cs typeface="Cordia New" pitchFamily="34" charset="-34"/>
              </a:rPr>
              <a:t>(y &gt; 0);</a:t>
            </a:r>
          </a:p>
          <a:p>
            <a:pPr>
              <a:spcBef>
                <a:spcPts val="300"/>
              </a:spcBef>
              <a:spcAft>
                <a:spcPts val="300"/>
              </a:spcAft>
              <a:buNone/>
            </a:pPr>
            <a:r>
              <a:rPr lang="en-US" sz="2800" b="1" dirty="0" smtClean="0">
                <a:latin typeface="Cordia New" pitchFamily="34" charset="-34"/>
                <a:cs typeface="Cordia New" pitchFamily="34" charset="-34"/>
              </a:rPr>
              <a:t>  while</a:t>
            </a:r>
            <a:r>
              <a:rPr lang="en-US" sz="2800" dirty="0" smtClean="0">
                <a:latin typeface="Cordia New" pitchFamily="34" charset="-34"/>
                <a:cs typeface="Cordia New" pitchFamily="34" charset="-34"/>
              </a:rPr>
              <a:t> (true) {</a:t>
            </a:r>
          </a:p>
          <a:p>
            <a:pPr>
              <a:spcBef>
                <a:spcPts val="300"/>
              </a:spcBef>
              <a:spcAft>
                <a:spcPts val="300"/>
              </a:spcAft>
              <a:buNone/>
            </a:pPr>
            <a:r>
              <a:rPr lang="en-US" sz="2800" dirty="0" smtClean="0">
                <a:latin typeface="Cordia New" pitchFamily="34" charset="-34"/>
                <a:cs typeface="Cordia New" pitchFamily="34" charset="-34"/>
              </a:rPr>
              <a:t>	</a:t>
            </a:r>
            <a:r>
              <a:rPr lang="en-US" sz="2800" b="1" dirty="0" smtClean="0">
                <a:latin typeface="Cordia New" pitchFamily="34" charset="-34"/>
                <a:cs typeface="Cordia New" pitchFamily="34" charset="-34"/>
              </a:rPr>
              <a:t>unsigned</a:t>
            </a:r>
            <a:r>
              <a:rPr lang="en-US" sz="2800" dirty="0" smtClean="0">
                <a:latin typeface="Cordia New" pitchFamily="34" charset="-34"/>
                <a:cs typeface="Cordia New" pitchFamily="34" charset="-34"/>
              </a:rPr>
              <a:t> m = x % y;</a:t>
            </a:r>
          </a:p>
          <a:p>
            <a:pPr>
              <a:spcBef>
                <a:spcPts val="300"/>
              </a:spcBef>
              <a:spcAft>
                <a:spcPts val="300"/>
              </a:spcAft>
              <a:buNone/>
            </a:pPr>
            <a:r>
              <a:rPr lang="en-US" sz="2800" dirty="0" smtClean="0">
                <a:latin typeface="Cordia New" pitchFamily="34" charset="-34"/>
                <a:cs typeface="Cordia New" pitchFamily="34" charset="-34"/>
              </a:rPr>
              <a:t>	 </a:t>
            </a:r>
            <a:r>
              <a:rPr lang="en-US" sz="2800" b="1" dirty="0" smtClean="0">
                <a:latin typeface="Cordia New" pitchFamily="34" charset="-34"/>
                <a:cs typeface="Cordia New" pitchFamily="34" charset="-34"/>
              </a:rPr>
              <a:t>if</a:t>
            </a:r>
            <a:r>
              <a:rPr lang="en-US" sz="2800" dirty="0" smtClean="0">
                <a:latin typeface="Cordia New" pitchFamily="34" charset="-34"/>
                <a:cs typeface="Cordia New" pitchFamily="34" charset="-34"/>
              </a:rPr>
              <a:t> (m == 0) </a:t>
            </a:r>
            <a:r>
              <a:rPr lang="en-US" sz="2800" b="1" dirty="0" smtClean="0">
                <a:latin typeface="Cordia New" pitchFamily="34" charset="-34"/>
                <a:cs typeface="Cordia New" pitchFamily="34" charset="-34"/>
              </a:rPr>
              <a:t>return</a:t>
            </a:r>
            <a:r>
              <a:rPr lang="en-US" sz="2800" dirty="0" smtClean="0">
                <a:latin typeface="Cordia New" pitchFamily="34" charset="-34"/>
                <a:cs typeface="Cordia New" pitchFamily="34" charset="-34"/>
              </a:rPr>
              <a:t> y;</a:t>
            </a:r>
          </a:p>
          <a:p>
            <a:pPr>
              <a:spcBef>
                <a:spcPts val="300"/>
              </a:spcBef>
              <a:spcAft>
                <a:spcPts val="300"/>
              </a:spcAft>
              <a:buNone/>
            </a:pPr>
            <a:r>
              <a:rPr lang="en-US" sz="2800" dirty="0" smtClean="0">
                <a:latin typeface="Cordia New" pitchFamily="34" charset="-34"/>
                <a:cs typeface="Cordia New" pitchFamily="34" charset="-34"/>
              </a:rPr>
              <a:t>	 x = y;</a:t>
            </a:r>
          </a:p>
          <a:p>
            <a:pPr>
              <a:spcBef>
                <a:spcPts val="300"/>
              </a:spcBef>
              <a:spcAft>
                <a:spcPts val="300"/>
              </a:spcAft>
              <a:buNone/>
            </a:pPr>
            <a:r>
              <a:rPr lang="en-US" sz="2800" dirty="0" smtClean="0">
                <a:latin typeface="Cordia New" pitchFamily="34" charset="-34"/>
                <a:cs typeface="Cordia New" pitchFamily="34" charset="-34"/>
              </a:rPr>
              <a:t>	 y = m;</a:t>
            </a:r>
          </a:p>
          <a:p>
            <a:pPr>
              <a:spcBef>
                <a:spcPts val="300"/>
              </a:spcBef>
              <a:spcAft>
                <a:spcPts val="300"/>
              </a:spcAft>
              <a:buNone/>
            </a:pPr>
            <a:r>
              <a:rPr lang="en-US" sz="2800" dirty="0" smtClean="0">
                <a:latin typeface="Cordia New" pitchFamily="34" charset="-34"/>
                <a:cs typeface="Cordia New" pitchFamily="34" charset="-34"/>
              </a:rPr>
              <a:t>   }</a:t>
            </a:r>
          </a:p>
          <a:p>
            <a:pPr>
              <a:spcBef>
                <a:spcPts val="300"/>
              </a:spcBef>
              <a:spcAft>
                <a:spcPts val="300"/>
              </a:spcAft>
              <a:buNone/>
            </a:pPr>
            <a:r>
              <a:rPr lang="en-US" sz="2800" dirty="0" smtClean="0">
                <a:latin typeface="Cordia New" pitchFamily="34" charset="-34"/>
                <a:cs typeface="Cordia New" pitchFamily="34" charset="-34"/>
              </a:rPr>
              <a:t>}</a:t>
            </a:r>
          </a:p>
        </p:txBody>
      </p:sp>
      <p:sp>
        <p:nvSpPr>
          <p:cNvPr id="6" name="Rectangular Callout 5"/>
          <p:cNvSpPr/>
          <p:nvPr/>
        </p:nvSpPr>
        <p:spPr bwMode="auto">
          <a:xfrm>
            <a:off x="1044138" y="5499652"/>
            <a:ext cx="4508523" cy="835018"/>
          </a:xfrm>
          <a:prstGeom prst="wedgeRectCallout">
            <a:avLst>
              <a:gd name="adj1" fmla="val -33778"/>
              <a:gd name="adj2" fmla="val -177253"/>
            </a:avLst>
          </a:prstGeom>
          <a:solidFill>
            <a:srgbClr val="6699FF">
              <a:alpha val="69804"/>
            </a:srgb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ts val="300"/>
              </a:spcBef>
              <a:spcAft>
                <a:spcPct val="0"/>
              </a:spcAft>
              <a:buClrTx/>
              <a:buSzTx/>
              <a:buFontTx/>
              <a:buNone/>
              <a:tabLst/>
            </a:pPr>
            <a:r>
              <a:rPr lang="en-US" sz="2400" dirty="0" smtClean="0">
                <a:solidFill>
                  <a:schemeClr val="tx1"/>
                </a:solidFill>
                <a:effectLst>
                  <a:outerShdw blurRad="38100" dist="38100" dir="2700000" algn="tl">
                    <a:srgbClr val="000000">
                      <a:alpha val="43137"/>
                    </a:srgbClr>
                  </a:outerShdw>
                </a:effectLst>
                <a:latin typeface="Calibri" pitchFamily="34" charset="0"/>
              </a:rPr>
              <a:t>We want a trace where the loop is executed twice.</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Content Placeholder 9"/>
          <p:cNvSpPr txBox="1">
            <a:spLocks/>
          </p:cNvSpPr>
          <p:nvPr/>
        </p:nvSpPr>
        <p:spPr>
          <a:xfrm>
            <a:off x="3985585" y="1861559"/>
            <a:ext cx="1991139" cy="3539430"/>
          </a:xfrm>
          <a:prstGeom prst="rect">
            <a:avLst/>
          </a:prstGeom>
        </p:spPr>
        <p:txBody>
          <a:bodyPr vert="horz" wrap="square" lIns="0" tIns="0" rIns="0" bIns="0" rtlCol="0">
            <a:spAutoFit/>
          </a:bodyPr>
          <a:lstStyle/>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(y</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&gt; 0) and</a:t>
            </a:r>
          </a:p>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(m</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x</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y</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sym typeface="Symbol"/>
              </a:rPr>
              <a:t>and</a:t>
            </a:r>
            <a:endPar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endParaRPr>
          </a:p>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not (m</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0) </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sym typeface="Symbol"/>
              </a:rPr>
              <a:t>and</a:t>
            </a:r>
            <a:endPar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endParaRPr>
          </a:p>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(x</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1</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y</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and</a:t>
            </a:r>
          </a:p>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(y</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1</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m</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and</a:t>
            </a:r>
          </a:p>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(m</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1</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x</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1</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y</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1</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and</a:t>
            </a:r>
          </a:p>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(m</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1</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0)</a:t>
            </a:r>
          </a:p>
        </p:txBody>
      </p:sp>
      <p:sp>
        <p:nvSpPr>
          <p:cNvPr id="11" name="Right Arrow 10"/>
          <p:cNvSpPr/>
          <p:nvPr/>
        </p:nvSpPr>
        <p:spPr bwMode="auto">
          <a:xfrm>
            <a:off x="5903649" y="2606571"/>
            <a:ext cx="1704513" cy="630936"/>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Solver</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Content Placeholder 9"/>
          <p:cNvSpPr txBox="1">
            <a:spLocks/>
          </p:cNvSpPr>
          <p:nvPr/>
        </p:nvSpPr>
        <p:spPr>
          <a:xfrm>
            <a:off x="7699907" y="1924374"/>
            <a:ext cx="1126037" cy="3014158"/>
          </a:xfrm>
          <a:prstGeom prst="rect">
            <a:avLst/>
          </a:prstGeom>
        </p:spPr>
        <p:txBody>
          <a:bodyPr vert="horz" wrap="square" lIns="0" tIns="0" rIns="0" bIns="0" rtlCol="0">
            <a:spAutoFit/>
          </a:bodyPr>
          <a:lstStyle/>
          <a:p>
            <a:pPr marL="384954" lvl="0" indent="-384954">
              <a:lnSpc>
                <a:spcPct val="90000"/>
              </a:lnSpc>
              <a:spcBef>
                <a:spcPct val="20000"/>
              </a:spcBef>
              <a:spcAft>
                <a:spcPts val="400"/>
              </a:spcAft>
              <a:buSzPct val="90000"/>
            </a:pPr>
            <a:r>
              <a:rPr kumimoji="0" lang="en-US" sz="2800" b="1"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x</a:t>
            </a:r>
            <a:r>
              <a:rPr kumimoji="0" lang="en-US" sz="2800" b="1"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 </a:t>
            </a:r>
            <a:r>
              <a:rPr lang="en-US" sz="2800" b="1" dirty="0" smtClean="0">
                <a:solidFill>
                  <a:schemeClr val="bg1"/>
                </a:solidFill>
                <a:latin typeface="Cordia New" pitchFamily="34" charset="-34"/>
                <a:cs typeface="Cordia New" pitchFamily="34" charset="-34"/>
              </a:rPr>
              <a:t>= 2</a:t>
            </a:r>
          </a:p>
          <a:p>
            <a:pPr marL="384954" lvl="0" indent="-384954">
              <a:lnSpc>
                <a:spcPct val="90000"/>
              </a:lnSpc>
              <a:spcBef>
                <a:spcPct val="20000"/>
              </a:spcBef>
              <a:spcAft>
                <a:spcPts val="400"/>
              </a:spcAft>
              <a:buSzPct val="90000"/>
            </a:pPr>
            <a:r>
              <a:rPr lang="en-US" sz="2800" b="1" dirty="0" smtClean="0">
                <a:solidFill>
                  <a:schemeClr val="bg1"/>
                </a:solidFill>
                <a:latin typeface="Cordia New" pitchFamily="34" charset="-34"/>
                <a:cs typeface="Cordia New" pitchFamily="34" charset="-34"/>
              </a:rPr>
              <a:t>y</a:t>
            </a:r>
            <a:r>
              <a:rPr lang="en-US" sz="2800" b="1" baseline="-25000" dirty="0" smtClean="0">
                <a:solidFill>
                  <a:schemeClr val="bg1"/>
                </a:solidFill>
                <a:latin typeface="Cordia New" pitchFamily="34" charset="-34"/>
                <a:cs typeface="Cordia New" pitchFamily="34" charset="-34"/>
              </a:rPr>
              <a:t>0</a:t>
            </a:r>
            <a:r>
              <a:rPr lang="en-US" sz="2800" b="1" dirty="0" smtClean="0">
                <a:solidFill>
                  <a:schemeClr val="bg1"/>
                </a:solidFill>
                <a:latin typeface="Cordia New" pitchFamily="34" charset="-34"/>
                <a:cs typeface="Cordia New" pitchFamily="34" charset="-34"/>
              </a:rPr>
              <a:t> = 4</a:t>
            </a:r>
          </a:p>
          <a:p>
            <a:pPr marL="384954" indent="-384954">
              <a:lnSpc>
                <a:spcPct val="90000"/>
              </a:lnSpc>
              <a:spcBef>
                <a:spcPct val="20000"/>
              </a:spcBef>
              <a:spcAft>
                <a:spcPts val="400"/>
              </a:spcAft>
              <a:buSzPct val="90000"/>
            </a:pPr>
            <a:r>
              <a:rPr lang="en-US" sz="2800" dirty="0" smtClean="0">
                <a:solidFill>
                  <a:schemeClr val="bg1"/>
                </a:solidFill>
                <a:latin typeface="Cordia New" pitchFamily="34" charset="-34"/>
                <a:cs typeface="Cordia New" pitchFamily="34" charset="-34"/>
              </a:rPr>
              <a:t>m</a:t>
            </a:r>
            <a:r>
              <a:rPr lang="en-US" sz="2800" baseline="-25000" dirty="0" smtClean="0">
                <a:solidFill>
                  <a:schemeClr val="bg1"/>
                </a:solidFill>
                <a:latin typeface="Cordia New" pitchFamily="34" charset="-34"/>
                <a:cs typeface="Cordia New" pitchFamily="34" charset="-34"/>
              </a:rPr>
              <a:t>0</a:t>
            </a:r>
            <a:r>
              <a:rPr lang="en-US" sz="2800" dirty="0" smtClean="0">
                <a:solidFill>
                  <a:schemeClr val="bg1"/>
                </a:solidFill>
                <a:latin typeface="Cordia New" pitchFamily="34" charset="-34"/>
                <a:cs typeface="Cordia New" pitchFamily="34" charset="-34"/>
              </a:rPr>
              <a:t> = 2</a:t>
            </a:r>
          </a:p>
          <a:p>
            <a:pPr marL="384954" indent="-384954">
              <a:lnSpc>
                <a:spcPct val="90000"/>
              </a:lnSpc>
              <a:spcBef>
                <a:spcPct val="20000"/>
              </a:spcBef>
              <a:spcAft>
                <a:spcPts val="400"/>
              </a:spcAft>
              <a:buSzPct val="90000"/>
            </a:pPr>
            <a:r>
              <a:rPr lang="en-US" sz="2800" dirty="0" smtClean="0">
                <a:solidFill>
                  <a:schemeClr val="bg1"/>
                </a:solidFill>
                <a:latin typeface="Cordia New" pitchFamily="34" charset="-34"/>
                <a:cs typeface="Cordia New" pitchFamily="34" charset="-34"/>
              </a:rPr>
              <a:t>x</a:t>
            </a:r>
            <a:r>
              <a:rPr lang="en-US" sz="2800" baseline="-25000" dirty="0" smtClean="0">
                <a:solidFill>
                  <a:schemeClr val="bg1"/>
                </a:solidFill>
                <a:latin typeface="Cordia New" pitchFamily="34" charset="-34"/>
                <a:cs typeface="Cordia New" pitchFamily="34" charset="-34"/>
              </a:rPr>
              <a:t>1 </a:t>
            </a:r>
            <a:r>
              <a:rPr lang="en-US" sz="2800" dirty="0" smtClean="0">
                <a:solidFill>
                  <a:schemeClr val="bg1"/>
                </a:solidFill>
                <a:latin typeface="Cordia New" pitchFamily="34" charset="-34"/>
                <a:cs typeface="Cordia New" pitchFamily="34" charset="-34"/>
              </a:rPr>
              <a:t>= 4</a:t>
            </a:r>
          </a:p>
          <a:p>
            <a:pPr marL="384954" indent="-384954">
              <a:lnSpc>
                <a:spcPct val="90000"/>
              </a:lnSpc>
              <a:spcBef>
                <a:spcPct val="20000"/>
              </a:spcBef>
              <a:spcAft>
                <a:spcPts val="400"/>
              </a:spcAft>
              <a:buSzPct val="90000"/>
            </a:pPr>
            <a:r>
              <a:rPr lang="en-US" sz="2800" dirty="0" smtClean="0">
                <a:solidFill>
                  <a:schemeClr val="bg1"/>
                </a:solidFill>
                <a:latin typeface="Cordia New" pitchFamily="34" charset="-34"/>
                <a:cs typeface="Cordia New" pitchFamily="34" charset="-34"/>
              </a:rPr>
              <a:t>y</a:t>
            </a:r>
            <a:r>
              <a:rPr lang="en-US" sz="2800" baseline="-25000" dirty="0" smtClean="0">
                <a:solidFill>
                  <a:schemeClr val="bg1"/>
                </a:solidFill>
                <a:latin typeface="Cordia New" pitchFamily="34" charset="-34"/>
                <a:cs typeface="Cordia New" pitchFamily="34" charset="-34"/>
              </a:rPr>
              <a:t>1 </a:t>
            </a:r>
            <a:r>
              <a:rPr lang="en-US" sz="2800" dirty="0" smtClean="0">
                <a:solidFill>
                  <a:schemeClr val="bg1"/>
                </a:solidFill>
                <a:latin typeface="Cordia New" pitchFamily="34" charset="-34"/>
                <a:cs typeface="Cordia New" pitchFamily="34" charset="-34"/>
              </a:rPr>
              <a:t>= 2</a:t>
            </a:r>
          </a:p>
          <a:p>
            <a:pPr marL="384954" indent="-384954">
              <a:lnSpc>
                <a:spcPct val="90000"/>
              </a:lnSpc>
              <a:spcBef>
                <a:spcPct val="20000"/>
              </a:spcBef>
              <a:spcAft>
                <a:spcPts val="400"/>
              </a:spcAft>
              <a:buSzPct val="90000"/>
            </a:pPr>
            <a:r>
              <a:rPr lang="en-US" sz="2800" dirty="0" smtClean="0">
                <a:solidFill>
                  <a:schemeClr val="bg1"/>
                </a:solidFill>
                <a:latin typeface="Cordia New" pitchFamily="34" charset="-34"/>
                <a:cs typeface="Cordia New" pitchFamily="34" charset="-34"/>
              </a:rPr>
              <a:t>m</a:t>
            </a:r>
            <a:r>
              <a:rPr lang="en-US" sz="2800" baseline="-25000" dirty="0" smtClean="0">
                <a:solidFill>
                  <a:schemeClr val="bg1"/>
                </a:solidFill>
                <a:latin typeface="Cordia New" pitchFamily="34" charset="-34"/>
                <a:cs typeface="Cordia New" pitchFamily="34" charset="-34"/>
              </a:rPr>
              <a:t>1</a:t>
            </a:r>
            <a:r>
              <a:rPr lang="en-US" sz="2800" dirty="0" smtClean="0">
                <a:solidFill>
                  <a:schemeClr val="bg1"/>
                </a:solidFill>
                <a:latin typeface="Cordia New" pitchFamily="34" charset="-34"/>
                <a:cs typeface="Cordia New" pitchFamily="34" charset="-34"/>
              </a:rPr>
              <a:t> = 0</a:t>
            </a:r>
          </a:p>
        </p:txBody>
      </p:sp>
      <p:sp>
        <p:nvSpPr>
          <p:cNvPr id="13" name="Right Arrow 12"/>
          <p:cNvSpPr/>
          <p:nvPr/>
        </p:nvSpPr>
        <p:spPr bwMode="auto">
          <a:xfrm>
            <a:off x="2537787" y="2606571"/>
            <a:ext cx="1254052" cy="630936"/>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SSA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2" grpId="0"/>
      <p:bldP spid="13" grpId="0" animBg="1"/>
    </p:bldLst>
  </p:timing>
</p:sld>
</file>

<file path=ppt/theme/theme1.xml><?xml version="1.0" encoding="utf-8"?>
<a:theme xmlns:a="http://schemas.openxmlformats.org/drawingml/2006/main" name="MSR_PPT_all_template_v05_light">
  <a:themeElements>
    <a:clrScheme name="MSR 2007">
      <a:dk1>
        <a:srgbClr val="000000"/>
      </a:dk1>
      <a:lt1>
        <a:srgbClr val="FFFFFF"/>
      </a:lt1>
      <a:dk2>
        <a:srgbClr val="3F3F3F"/>
      </a:dk2>
      <a:lt2>
        <a:srgbClr val="FFFFFF"/>
      </a:lt2>
      <a:accent1>
        <a:srgbClr val="FFDF79"/>
      </a:accent1>
      <a:accent2>
        <a:srgbClr val="5782B5"/>
      </a:accent2>
      <a:accent3>
        <a:srgbClr val="E28A54"/>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3074916C7A05429E3860C96E939D68" ma:contentTypeVersion="3" ma:contentTypeDescription="Create a new document." ma:contentTypeScope="" ma:versionID="2f9d0a3e4dab1dbcfa92ef49294c9fd6">
  <xsd:schema xmlns:xsd="http://www.w3.org/2001/XMLSchema" xmlns:p="http://schemas.microsoft.com/office/2006/metadata/properties" targetNamespace="http://schemas.microsoft.com/office/2006/metadata/properties" ma:root="true" ma:fieldsID="1767b50499e116a953c72fb09f4df49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outs:outSpaceData xmlns:outs="http://schemas.microsoft.com/office/2009/outspace/metadata">
  <outs:relatedDates>
    <outs:relatedDate>
      <outs:type>3</outs:type>
      <outs:displayName>Last Modified</outs:displayName>
      <outs:dateTime>2009-06-13T23:56:55Z</outs:dateTime>
      <outs:isPinned>true</outs:isPinned>
    </outs:relatedDate>
    <outs:relatedDate>
      <outs:type>2</outs:type>
      <outs:displayName>Created</outs:displayName>
      <outs:dateTime>2007-06-05T19:21:09Z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Jennifer Henshaw</outs:displayName>
          <outs:accountName/>
        </outs:relatedPerson>
      </outs:people>
      <outs:source>0</outs:source>
      <outs:isPinned>true</outs:isPinned>
    </outs:relatedPeopleItem>
    <outs:relatedPeopleItem>
      <outs:category>Last modified by</outs:category>
      <outs:people>
        <outs:relatedPerson>
          <outs:displayName>Nikolaj Bjorner</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8D8302-06BF-48B4-A23B-C02C7EDB1585}">
  <ds:schemaRefs>
    <ds:schemaRef ds:uri="http://schemas.microsoft.com/sharepoint/v3/contenttype/forms"/>
  </ds:schemaRefs>
</ds:datastoreItem>
</file>

<file path=customXml/itemProps2.xml><?xml version="1.0" encoding="utf-8"?>
<ds:datastoreItem xmlns:ds="http://schemas.openxmlformats.org/officeDocument/2006/customXml" ds:itemID="{44FE10DA-B75A-4A0C-95A3-7C4AB406BA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269D944-88CE-42D2-A308-449EAFE1901A}">
  <ds:schemaRefs>
    <ds:schemaRef ds:uri="http://schemas.microsoft.com/office/2009/outspace/metadata"/>
  </ds:schemaRefs>
</ds:datastoreItem>
</file>

<file path=customXml/itemProps4.xml><?xml version="1.0" encoding="utf-8"?>
<ds:datastoreItem xmlns:ds="http://schemas.openxmlformats.org/officeDocument/2006/customXml" ds:itemID="{014AE0F6-A26A-488C-8FCD-1935552EF916}">
  <ds:schemaRefs>
    <ds:schemaRef ds:uri="http://schemas.microsoft.com/office/2006/documentManagement/types"/>
    <ds:schemaRef ds:uri="http://schemas.microsoft.com/office/2006/metadata/properties"/>
    <ds:schemaRef ds:uri="http://purl.org/dc/terms/"/>
    <ds:schemaRef ds:uri="http://purl.org/dc/elements/1.1/"/>
    <ds:schemaRef ds:uri="http://www.w3.org/XML/1998/namespace"/>
    <ds:schemaRef ds:uri="http://schemas.openxmlformats.org/package/2006/metadata/core-propertie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MSR_PPT_all_template_v05_light</Template>
  <TotalTime>16175</TotalTime>
  <Words>2325</Words>
  <Application>Microsoft Office PowerPoint</Application>
  <PresentationFormat>On-screen Show (4:3)</PresentationFormat>
  <Paragraphs>589</Paragraphs>
  <Slides>74</Slides>
  <Notes>9</Notes>
  <HiddenSlides>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76" baseType="lpstr">
      <vt:lpstr>MSR_PPT_all_template_v05_light</vt:lpstr>
      <vt:lpstr>Equation</vt:lpstr>
      <vt:lpstr>            An Efficient SMT Solver </vt:lpstr>
      <vt:lpstr>This Seminar</vt:lpstr>
      <vt:lpstr>Satisfiability Modulo Theories (SMT)</vt:lpstr>
      <vt:lpstr>The Calculus of Computation</vt:lpstr>
      <vt:lpstr>The Calculus of Computation</vt:lpstr>
      <vt:lpstr>What is Z3?</vt:lpstr>
      <vt:lpstr>What  is Z3?</vt:lpstr>
      <vt:lpstr>Z3: Some Microsoft Clients</vt:lpstr>
      <vt:lpstr>Test case generation</vt:lpstr>
      <vt:lpstr>Dynamic Symbolic Execution</vt:lpstr>
      <vt:lpstr>What is wrong here?</vt:lpstr>
      <vt:lpstr>The PREfix Static Analysis Engine</vt:lpstr>
      <vt:lpstr>Extended Static Checking and Verification</vt:lpstr>
      <vt:lpstr>What is SMT?</vt:lpstr>
      <vt:lpstr>Satisfiability Modulo Theories (SMT)</vt:lpstr>
      <vt:lpstr>Domains from programs</vt:lpstr>
      <vt:lpstr>Domains from other areas</vt:lpstr>
      <vt:lpstr>Domains from other areas</vt:lpstr>
      <vt:lpstr>Research around Z3</vt:lpstr>
      <vt:lpstr>Slide 20</vt:lpstr>
      <vt:lpstr>A Combination History</vt:lpstr>
      <vt:lpstr>The basic combination problem</vt:lpstr>
      <vt:lpstr>Theory combination essentials</vt:lpstr>
      <vt:lpstr>Main components of modern SMT Solvers</vt:lpstr>
      <vt:lpstr>Main components of modern SMT Solvers</vt:lpstr>
      <vt:lpstr>Main components of modern SMT Solvers</vt:lpstr>
      <vt:lpstr>Main components of modern SMT Solvers</vt:lpstr>
      <vt:lpstr>Main components of modern SMT Solvers</vt:lpstr>
      <vt:lpstr>Main components of modern SMT Solvers</vt:lpstr>
      <vt:lpstr>Slide 30</vt:lpstr>
      <vt:lpstr>Stably-Infinite Theories</vt:lpstr>
      <vt:lpstr>Stably-Infinite Theories</vt:lpstr>
      <vt:lpstr>Why stably infiniteness?</vt:lpstr>
      <vt:lpstr>Stably-Infinite Theories</vt:lpstr>
      <vt:lpstr>Stably-Infinite Theories</vt:lpstr>
      <vt:lpstr>Slide 36</vt:lpstr>
      <vt:lpstr>Convex Theories</vt:lpstr>
      <vt:lpstr>Convexity</vt:lpstr>
      <vt:lpstr>Convexity: Horn theories </vt:lpstr>
      <vt:lpstr>Convexity: LRA</vt:lpstr>
      <vt:lpstr>Convexity: LRA</vt:lpstr>
      <vt:lpstr>Many theories are not convex</vt:lpstr>
      <vt:lpstr>Convexity - combination</vt:lpstr>
      <vt:lpstr>Nelson-Oppen Combination</vt:lpstr>
      <vt:lpstr>Nelson-Oppen procedure</vt:lpstr>
      <vt:lpstr>NO procedure - soundess</vt:lpstr>
      <vt:lpstr>NO procedure: correctness</vt:lpstr>
      <vt:lpstr>NO – reduced guessing</vt:lpstr>
      <vt:lpstr>NO – convex case correctness</vt:lpstr>
      <vt:lpstr>NO  procedure - Example</vt:lpstr>
      <vt:lpstr>NO  procedure - Example</vt:lpstr>
      <vt:lpstr>NO  procedure - Example</vt:lpstr>
      <vt:lpstr>NO  procedure - Example</vt:lpstr>
      <vt:lpstr>NO  procedure - Example</vt:lpstr>
      <vt:lpstr>NO  procedure - Example</vt:lpstr>
      <vt:lpstr>NO  procedure - Example</vt:lpstr>
      <vt:lpstr>NO  procedure - Example</vt:lpstr>
      <vt:lpstr>NO  procedure - Example</vt:lpstr>
      <vt:lpstr>NO  procedure - Example</vt:lpstr>
      <vt:lpstr>NO  procedure - Example</vt:lpstr>
      <vt:lpstr>NO  procedure - Example</vt:lpstr>
      <vt:lpstr>NO  procedure - Example</vt:lpstr>
      <vt:lpstr>A Combination History</vt:lpstr>
      <vt:lpstr>Model-based Combination</vt:lpstr>
      <vt:lpstr>Model-based combination</vt:lpstr>
      <vt:lpstr>Model-based combination</vt:lpstr>
      <vt:lpstr>Model-based - Example</vt:lpstr>
      <vt:lpstr>Model-based - Example</vt:lpstr>
      <vt:lpstr>Model-based - Example</vt:lpstr>
      <vt:lpstr>Model-based - Example</vt:lpstr>
      <vt:lpstr>Model-based - Example</vt:lpstr>
      <vt:lpstr>Model-based - Example</vt:lpstr>
      <vt:lpstr>Slide 73</vt:lpstr>
      <vt:lpstr>Conclusions</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Name of Event</dc:subject>
  <dc:creator>Jennifer Henshaw</dc:creator>
  <dc:description>Template: Mark Johnson, Silver Fox Productions Inc.
Formatting:
Event Date:
Event Location:
Audience:</dc:description>
  <cp:lastModifiedBy>nbjorner</cp:lastModifiedBy>
  <cp:revision>1248</cp:revision>
  <dcterms:created xsi:type="dcterms:W3CDTF">2007-06-05T19:21:09Z</dcterms:created>
  <dcterms:modified xsi:type="dcterms:W3CDTF">2009-10-20T19:11:29Z</dcterms:modified>
</cp:coreProperties>
</file>