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35"/>
  </p:notesMasterIdLst>
  <p:handoutMasterIdLst>
    <p:handoutMasterId r:id="rId36"/>
  </p:handoutMasterIdLst>
  <p:sldIdLst>
    <p:sldId id="463" r:id="rId5"/>
    <p:sldId id="257" r:id="rId6"/>
    <p:sldId id="457" r:id="rId7"/>
    <p:sldId id="445" r:id="rId8"/>
    <p:sldId id="446" r:id="rId9"/>
    <p:sldId id="444" r:id="rId10"/>
    <p:sldId id="462" r:id="rId11"/>
    <p:sldId id="336" r:id="rId12"/>
    <p:sldId id="352" r:id="rId13"/>
    <p:sldId id="353" r:id="rId14"/>
    <p:sldId id="461" r:id="rId15"/>
    <p:sldId id="355" r:id="rId16"/>
    <p:sldId id="356" r:id="rId17"/>
    <p:sldId id="357" r:id="rId18"/>
    <p:sldId id="358" r:id="rId19"/>
    <p:sldId id="359" r:id="rId20"/>
    <p:sldId id="360" r:id="rId21"/>
    <p:sldId id="361" r:id="rId22"/>
    <p:sldId id="447" r:id="rId23"/>
    <p:sldId id="449" r:id="rId24"/>
    <p:sldId id="455" r:id="rId25"/>
    <p:sldId id="450" r:id="rId26"/>
    <p:sldId id="458" r:id="rId27"/>
    <p:sldId id="451" r:id="rId28"/>
    <p:sldId id="452" r:id="rId29"/>
    <p:sldId id="448" r:id="rId30"/>
    <p:sldId id="454" r:id="rId31"/>
    <p:sldId id="363" r:id="rId32"/>
    <p:sldId id="453" r:id="rId33"/>
    <p:sldId id="354" r:id="rId34"/>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7DF3"/>
    <a:srgbClr val="C9C9C9"/>
    <a:srgbClr val="FFCD2D"/>
    <a:srgbClr val="F1C283"/>
    <a:srgbClr val="CE7E5A"/>
    <a:srgbClr val="CF6A3D"/>
    <a:srgbClr val="9C42E6"/>
    <a:srgbClr val="D1943B"/>
    <a:srgbClr val="F8F57B"/>
    <a:srgbClr val="D5B95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760" autoAdjust="0"/>
    <p:restoredTop sz="94689" autoAdjust="0"/>
  </p:normalViewPr>
  <p:slideViewPr>
    <p:cSldViewPr snapToGrid="0">
      <p:cViewPr varScale="1">
        <p:scale>
          <a:sx n="79" d="100"/>
          <a:sy n="79" d="100"/>
        </p:scale>
        <p:origin x="-170" y="-90"/>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outlineViewPr>
    <p:cViewPr>
      <p:scale>
        <a:sx n="33" d="100"/>
        <a:sy n="33" d="100"/>
      </p:scale>
      <p:origin x="45" y="21853"/>
    </p:cViewPr>
  </p:outlineViewPr>
  <p:notesTextViewPr>
    <p:cViewPr>
      <p:scale>
        <a:sx n="100" d="100"/>
        <a:sy n="100" d="100"/>
      </p:scale>
      <p:origin x="0" y="0"/>
    </p:cViewPr>
  </p:notesTextViewPr>
  <p:sorterViewPr>
    <p:cViewPr>
      <p:scale>
        <a:sx n="66" d="100"/>
        <a:sy n="66" d="100"/>
      </p:scale>
      <p:origin x="0" y="4633"/>
    </p:cViewPr>
  </p:sorterViewPr>
  <p:notesViewPr>
    <p:cSldViewPr snapToGrid="0" showGuides="1">
      <p:cViewPr varScale="1">
        <p:scale>
          <a:sx n="88" d="100"/>
          <a:sy n="88" d="100"/>
        </p:scale>
        <p:origin x="-3179"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8/10/2008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8/10/2008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8/10/2008 9:06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8/10/2008 9:06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8/10/2008 9:06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F19DF1-1709-4E9C-BEF1-7DE6E918717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905000"/>
            <a:ext cx="7690115"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top_banner.png"/>
          <p:cNvPicPr>
            <a:picLocks noChangeAspect="1"/>
          </p:cNvPicPr>
          <p:nvPr userDrawn="1"/>
        </p:nvPicPr>
        <p:blipFill>
          <a:blip r:embed="rId2"/>
          <a:stretch>
            <a:fillRect/>
          </a:stretch>
        </p:blipFill>
        <p:spPr>
          <a:xfrm>
            <a:off x="571" y="0"/>
            <a:ext cx="9142858" cy="1031746"/>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226" y="2365376"/>
            <a:ext cx="7303549" cy="1000274"/>
          </a:xfrm>
          <a:prstGeom prst="rect">
            <a:avLst/>
          </a:prstGeom>
          <a:noFill/>
        </p:spPr>
        <p:txBody>
          <a:bodyPr wrap="none" lIns="76197" tIns="38098" rIns="76197" bIns="38098" rtlCol="0">
            <a:spAutoFit/>
          </a:bodyPr>
          <a:lstStyle/>
          <a:p>
            <a:r>
              <a:rPr lang="en-US" sz="6000" baseline="0" dirty="0" smtClean="0">
                <a:solidFill>
                  <a:schemeClr val="bg1"/>
                </a:solidFill>
              </a:rPr>
              <a:t>WALK-IN GOES HERE</a:t>
            </a:r>
            <a:endParaRPr lang="en-US" sz="6000" dirty="0">
              <a:solidFill>
                <a:schemeClr val="bg1"/>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4" descr="top_banner.png"/>
          <p:cNvPicPr>
            <a:picLocks noChangeAspect="1"/>
          </p:cNvPicPr>
          <p:nvPr userDrawn="1"/>
        </p:nvPicPr>
        <p:blipFill>
          <a:blip r:embed="rId2"/>
          <a:stretch>
            <a:fillRect/>
          </a:stretch>
        </p:blipFill>
        <p:spPr>
          <a:xfrm>
            <a:off x="0" y="0"/>
            <a:ext cx="9142858" cy="1031746"/>
          </a:xfrm>
          <a:prstGeom prst="rect">
            <a:avLst/>
          </a:prstGeom>
        </p:spPr>
      </p:pic>
      <p:sp>
        <p:nvSpPr>
          <p:cNvPr id="2" name="Title 1"/>
          <p:cNvSpPr>
            <a:spLocks noGrp="1"/>
          </p:cNvSpPr>
          <p:nvPr>
            <p:ph type="ctrTitle"/>
          </p:nvPr>
        </p:nvSpPr>
        <p:spPr>
          <a:xfrm>
            <a:off x="722313" y="2365375"/>
            <a:ext cx="7690115" cy="750205"/>
          </a:xfrm>
          <a:noFill/>
          <a:ln w="9525">
            <a:noFill/>
            <a:miter lim="800000"/>
            <a:headEnd/>
            <a:tailEnd/>
          </a:ln>
        </p:spPr>
        <p:txBody>
          <a:bodyPr vert="horz" wrap="square" lIns="0" tIns="0" rIns="0" bIns="0" numCol="1" rtlCol="0"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vert="horz" wrap="square" lIns="0" tIns="0" rIns="0" bIns="0" numCol="1" rtlCol="0" anchor="b" anchorCtr="0" compatLnSpc="1">
            <a:prstTxWarp prst="textNoShape">
              <a:avLst/>
            </a:prstTxWarp>
            <a:spAutoFit/>
          </a:bodyPr>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69219" y="950651"/>
            <a:ext cx="7043208" cy="138499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pic>
        <p:nvPicPr>
          <p:cNvPr id="1026" name="Picture 2" descr="C:\Program Files\Microsoft Resource DVD Artwork\DVD_ART\Artwork_Imagery\Shapes and Graphics\Bullets\Blue GEL .png"/>
          <p:cNvPicPr>
            <a:picLocks noChangeAspect="1" noChangeArrowheads="1"/>
          </p:cNvPicPr>
          <p:nvPr userDrawn="1"/>
        </p:nvPicPr>
        <p:blipFill>
          <a:blip r:embed="rId2"/>
          <a:srcRect/>
          <a:stretch>
            <a:fillRect/>
          </a:stretch>
        </p:blipFill>
        <p:spPr bwMode="auto">
          <a:xfrm>
            <a:off x="8826500" y="-317500"/>
            <a:ext cx="317500" cy="317500"/>
          </a:xfrm>
          <a:prstGeom prst="rect">
            <a:avLst/>
          </a:prstGeom>
          <a:noFill/>
        </p:spPr>
      </p:pic>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3"/>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lvl1pPr>
              <a:defRPr/>
            </a:lvl1pPr>
          </a:lstStyle>
          <a:p>
            <a:r>
              <a:rPr lang="en-US" dirty="0" smtClean="0"/>
              <a:t>SMBT </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r>
              <a:rPr lang="en-US" dirty="0" smtClean="0"/>
              <a:t>SMBT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3" descr="S:\ResourceDVD\Clip_Installer\DVD_ART\BoxShots_Logos\Microsoft Research\Microsoft Research b.png"/>
          <p:cNvPicPr>
            <a:picLocks noChangeAspect="1" noChangeArrowheads="1"/>
          </p:cNvPicPr>
          <p:nvPr userDrawn="1"/>
        </p:nvPicPr>
        <p:blipFill>
          <a:blip r:embed="rId2"/>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p>
            <a:r>
              <a:rPr lang="en-US" dirty="0" smtClean="0"/>
              <a:t>SMBT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2"/>
          <a:srcRect/>
          <a:stretch>
            <a:fillRect/>
          </a:stretch>
        </p:blipFill>
        <p:spPr bwMode="auto">
          <a:xfrm>
            <a:off x="7452651" y="6247682"/>
            <a:ext cx="1399075" cy="389198"/>
          </a:xfrm>
          <a:prstGeom prst="rect">
            <a:avLst/>
          </a:prstGeom>
          <a:noFill/>
        </p:spPr>
      </p:pic>
      <p:sp>
        <p:nvSpPr>
          <p:cNvPr id="8" name="Footer Placeholder 7"/>
          <p:cNvSpPr>
            <a:spLocks noGrp="1"/>
          </p:cNvSpPr>
          <p:nvPr>
            <p:ph type="ftr" sz="quarter" idx="10"/>
          </p:nvPr>
        </p:nvSpPr>
        <p:spPr/>
        <p:txBody>
          <a:bodyPr/>
          <a:lstStyle/>
          <a:p>
            <a:r>
              <a:rPr lang="en-US" dirty="0" smtClean="0"/>
              <a:t>SMBT</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t>SMBT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6" name="Picture 5" descr="top_banner.png"/>
          <p:cNvPicPr>
            <a:picLocks noChangeAspect="1"/>
          </p:cNvPicPr>
          <p:nvPr userDrawn="1"/>
        </p:nvPicPr>
        <p:blipFill>
          <a:blip r:embed="rId2"/>
          <a:stretch>
            <a:fillRect/>
          </a:stretch>
        </p:blipFill>
        <p:spPr>
          <a:xfrm>
            <a:off x="571" y="0"/>
            <a:ext cx="9142858" cy="1031746"/>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7"/>
            <a:ext cx="8382000" cy="75020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210862"/>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r>
              <a:rPr lang="en-US" smtClean="0"/>
              <a:t>&lt;footer text&gt;</a:t>
            </a:r>
            <a:endParaRPr lang="en-US" dirty="0"/>
          </a:p>
        </p:txBody>
      </p:sp>
    </p:spTree>
  </p:cSld>
  <p:clrMap bg1="dk1" tx1="lt1" bg2="dk2" tx2="lt2" accent1="accent1" accent2="accent2" accent3="accent3" accent4="accent4" accent5="accent5" accent6="accent6" hlink="hlink" folHlink="folHlink"/>
  <p:sldLayoutIdLst>
    <p:sldLayoutId id="2147483681" r:id="rId1"/>
    <p:sldLayoutId id="2147483692" r:id="rId2"/>
    <p:sldLayoutId id="2147483683" r:id="rId3"/>
    <p:sldLayoutId id="2147483684" r:id="rId4"/>
    <p:sldLayoutId id="2147483685" r:id="rId5"/>
    <p:sldLayoutId id="2147483686" r:id="rId6"/>
    <p:sldLayoutId id="2147483687" r:id="rId7"/>
    <p:sldLayoutId id="2147483688" r:id="rId8"/>
    <p:sldLayoutId id="2147483693" r:id="rId9"/>
    <p:sldLayoutId id="2147483689" r:id="rId10"/>
    <p:sldLayoutId id="2147483690" r:id="rId11"/>
    <p:sldLayoutId id="2147483691" r:id="rId12"/>
  </p:sldLayoutIdLst>
  <p:transition>
    <p:fade/>
  </p:transition>
  <p:hf sldNum="0" hdr="0" dt="0"/>
  <p:txStyles>
    <p:titleStyle>
      <a:lvl1pPr algn="l" defTabSz="912777" rtl="0" eaLnBrk="1" fontAlgn="base" latinLnBrk="0" hangingPunct="1">
        <a:lnSpc>
          <a:spcPct val="90000"/>
        </a:lnSpc>
        <a:spcBef>
          <a:spcPct val="0"/>
        </a:spcBef>
        <a:spcAft>
          <a:spcPct val="0"/>
        </a:spcAft>
        <a:buNone/>
        <a:defRPr lang="en-US" sz="54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84954" indent="-384954" algn="l" defTabSz="914363" rtl="0" eaLnBrk="1" latinLnBrk="0" hangingPunct="1">
        <a:lnSpc>
          <a:spcPct val="90000"/>
        </a:lnSpc>
        <a:spcBef>
          <a:spcPct val="20000"/>
        </a:spcBef>
        <a:buSzPct val="90000"/>
        <a:buFontTx/>
        <a:buBlip>
          <a:blip r:embed="rId15"/>
        </a:buBlip>
        <a:defRPr sz="3300" kern="1200">
          <a:solidFill>
            <a:schemeClr val="bg1"/>
          </a:solidFill>
          <a:latin typeface="+mn-lt"/>
          <a:ea typeface="+mn-ea"/>
          <a:cs typeface="+mn-cs"/>
        </a:defRPr>
      </a:lvl1pPr>
      <a:lvl2pPr marL="739481" indent="-362465" algn="l" defTabSz="914363" rtl="0" eaLnBrk="1" latinLnBrk="0" hangingPunct="1">
        <a:lnSpc>
          <a:spcPct val="90000"/>
        </a:lnSpc>
        <a:spcBef>
          <a:spcPct val="20000"/>
        </a:spcBef>
        <a:buSzPct val="90000"/>
        <a:buFontTx/>
        <a:buBlip>
          <a:blip r:embed="rId15"/>
        </a:buBlip>
        <a:defRPr sz="3000" kern="1200">
          <a:solidFill>
            <a:schemeClr val="bg1"/>
          </a:solidFill>
          <a:latin typeface="+mn-lt"/>
          <a:ea typeface="+mn-ea"/>
          <a:cs typeface="+mn-cs"/>
        </a:defRPr>
      </a:lvl2pPr>
      <a:lvl3pPr marL="1101946" indent="-347914" algn="l" defTabSz="914363" rtl="0" eaLnBrk="1" latinLnBrk="0" hangingPunct="1">
        <a:lnSpc>
          <a:spcPct val="90000"/>
        </a:lnSpc>
        <a:spcBef>
          <a:spcPct val="20000"/>
        </a:spcBef>
        <a:buSzPct val="90000"/>
        <a:buFontTx/>
        <a:buBlip>
          <a:blip r:embed="rId15"/>
        </a:buBlip>
        <a:defRPr sz="2700" kern="1200">
          <a:solidFill>
            <a:schemeClr val="bg1"/>
          </a:solidFill>
          <a:latin typeface="+mn-lt"/>
          <a:ea typeface="+mn-ea"/>
          <a:cs typeface="+mn-cs"/>
        </a:defRPr>
      </a:lvl3pPr>
      <a:lvl4pPr marL="1420756" indent="-318811" algn="l" defTabSz="914363" rtl="0" eaLnBrk="1" latinLnBrk="0" hangingPunct="1">
        <a:lnSpc>
          <a:spcPct val="90000"/>
        </a:lnSpc>
        <a:spcBef>
          <a:spcPct val="20000"/>
        </a:spcBef>
        <a:buSzPct val="90000"/>
        <a:buFontTx/>
        <a:buBlip>
          <a:blip r:embed="rId15"/>
        </a:buBlip>
        <a:defRPr sz="2300" kern="1200">
          <a:solidFill>
            <a:schemeClr val="bg1"/>
          </a:solidFill>
          <a:latin typeface="+mn-lt"/>
          <a:ea typeface="+mn-ea"/>
          <a:cs typeface="+mn-cs"/>
        </a:defRPr>
      </a:lvl4pPr>
      <a:lvl5pPr marL="1760732" indent="-318811" algn="l" defTabSz="914363" rtl="0" eaLnBrk="1" latinLnBrk="0" hangingPunct="1">
        <a:lnSpc>
          <a:spcPct val="90000"/>
        </a:lnSpc>
        <a:spcBef>
          <a:spcPct val="20000"/>
        </a:spcBef>
        <a:buSzPct val="90000"/>
        <a:buFontTx/>
        <a:buBlip>
          <a:blip r:embed="rId15"/>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3.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endParaRPr lang="en-US" sz="3600" b="1" dirty="0" smtClean="0"/>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pPr>
              <a:defRPr/>
            </a:pPr>
            <a:fld id="{53B4BE8B-82E4-476B-B441-6BD86FD886FF}" type="slidenum">
              <a:rPr lang="en-US" smtClean="0"/>
              <a:pPr>
                <a:defRPr/>
              </a:pPr>
              <a:t>10</a:t>
            </a:fld>
            <a:endParaRPr lang="en-US" dirty="0"/>
          </a:p>
        </p:txBody>
      </p:sp>
      <p:pic>
        <p:nvPicPr>
          <p:cNvPr id="1026" name="Picture 2"/>
          <p:cNvPicPr>
            <a:picLocks noChangeAspect="1" noChangeArrowheads="1"/>
          </p:cNvPicPr>
          <p:nvPr/>
        </p:nvPicPr>
        <p:blipFill>
          <a:blip r:embed="rId2"/>
          <a:srcRect r="28691" b="32542"/>
          <a:stretch>
            <a:fillRect/>
          </a:stretch>
        </p:blipFill>
        <p:spPr bwMode="auto">
          <a:xfrm>
            <a:off x="381000" y="1371600"/>
            <a:ext cx="8402645" cy="4928267"/>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7" name="Rounded Rectangle 6"/>
          <p:cNvSpPr/>
          <p:nvPr/>
        </p:nvSpPr>
        <p:spPr bwMode="auto">
          <a:xfrm>
            <a:off x="1905000" y="1828800"/>
            <a:ext cx="1371600" cy="228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bwMode="auto">
          <a:xfrm>
            <a:off x="1828800" y="5181600"/>
            <a:ext cx="7086600" cy="3048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9" name="Picture 3"/>
          <p:cNvPicPr>
            <a:picLocks noChangeAspect="1" noChangeArrowheads="1"/>
          </p:cNvPicPr>
          <p:nvPr/>
        </p:nvPicPr>
        <p:blipFill>
          <a:blip r:embed="rId3"/>
          <a:srcRect/>
          <a:stretch>
            <a:fillRect/>
          </a:stretch>
        </p:blipFill>
        <p:spPr bwMode="auto">
          <a:xfrm>
            <a:off x="1819275" y="3810000"/>
            <a:ext cx="7248525" cy="2295525"/>
          </a:xfrm>
          <a:prstGeom prst="rect">
            <a:avLst/>
          </a:prstGeom>
          <a:noFill/>
          <a:ln w="6350">
            <a:solidFill>
              <a:schemeClr val="bg1"/>
            </a:solidFill>
            <a:miter lim="800000"/>
            <a:headEnd/>
            <a:tailEnd/>
          </a:ln>
          <a:effectLst>
            <a:outerShdw blurRad="50800" dist="165100" dir="2700000" algn="tl" rotWithShape="0">
              <a:prstClr val="black">
                <a:alpha val="40000"/>
              </a:prstClr>
            </a:outerShdw>
          </a:effectLst>
        </p:spPr>
      </p:pic>
      <p:sp>
        <p:nvSpPr>
          <p:cNvPr id="10" name="Rounded Rectangle 9"/>
          <p:cNvSpPr/>
          <p:nvPr/>
        </p:nvSpPr>
        <p:spPr bwMode="auto">
          <a:xfrm>
            <a:off x="1524000" y="3581400"/>
            <a:ext cx="7086600" cy="609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2362200" y="5562600"/>
            <a:ext cx="6781800" cy="228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Title 1"/>
          <p:cNvSpPr>
            <a:spLocks noGrp="1"/>
          </p:cNvSpPr>
          <p:nvPr>
            <p:ph type="title"/>
          </p:nvPr>
        </p:nvSpPr>
        <p:spPr>
          <a:xfrm>
            <a:off x="457200" y="304800"/>
            <a:ext cx="8229600" cy="1143000"/>
          </a:xfrm>
        </p:spPr>
        <p:txBody>
          <a:bodyPr>
            <a:normAutofit/>
          </a:bodyPr>
          <a:lstStyle/>
          <a:p>
            <a:r>
              <a:rPr smtClean="0"/>
              <a:t>White box testing in practice</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0" grpId="1" animBg="1"/>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2555" y="2827599"/>
            <a:ext cx="7690115" cy="750205"/>
          </a:xfrm>
        </p:spPr>
        <p:txBody>
          <a:bodyPr/>
          <a:lstStyle/>
          <a:p>
            <a:r>
              <a:rPr smtClean="0"/>
              <a:t>The Resource Reader</a:t>
            </a:r>
            <a:endParaRPr lang="en-US" dirty="0"/>
          </a:p>
        </p:txBody>
      </p:sp>
      <p:sp>
        <p:nvSpPr>
          <p:cNvPr id="3" name="Subtitle 2"/>
          <p:cNvSpPr>
            <a:spLocks noGrp="1"/>
          </p:cNvSpPr>
          <p:nvPr>
            <p:ph type="subTitle" idx="1"/>
          </p:nvPr>
        </p:nvSpPr>
        <p:spPr/>
        <p:txBody>
          <a:bodyPr/>
          <a:lstStyle/>
          <a:p>
            <a:r>
              <a:rPr lang="en-US" dirty="0" smtClean="0"/>
              <a:t>… </a:t>
            </a:r>
            <a:r>
              <a:rPr lang="en-US" dirty="0" err="1" smtClean="0"/>
              <a:t>i</a:t>
            </a:r>
            <a:r>
              <a:rPr smtClean="0"/>
              <a:t>n action</a:t>
            </a:r>
            <a:endParaRPr lang="en-US" dirty="0"/>
          </a:p>
        </p:txBody>
      </p:sp>
      <p:sp>
        <p:nvSpPr>
          <p:cNvPr id="4" name="Text Placeholder 3"/>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381000" y="230187"/>
            <a:ext cx="8382000" cy="664797"/>
          </a:xfrm>
          <a:prstGeom prst="rect">
            <a:avLst/>
          </a:prstGeom>
        </p:spPr>
        <p:txBody>
          <a:bodyPr/>
          <a:lstStyle/>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4400" b="0" i="0" u="none" strike="noStrike" kern="1200" cap="none" spc="-300" normalizeH="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Test Input Generation by</a:t>
            </a:r>
            <a:br>
              <a:rPr kumimoji="0" lang="en-US" sz="4400" b="0" i="0" u="none" strike="noStrike" kern="1200" cap="none" spc="-300" normalizeH="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br>
            <a:r>
              <a:rPr kumimoji="0" lang="en-US" sz="4400" b="0" i="0" u="none" strike="noStrike" kern="1200" cap="none" spc="-300" normalizeH="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Dynamic  Symbolic Execution</a:t>
            </a:r>
          </a:p>
        </p:txBody>
      </p:sp>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7"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1" name="Rounded Rectangle 20"/>
          <p:cNvSpPr/>
          <p:nvPr/>
        </p:nvSpPr>
        <p:spPr bwMode="auto">
          <a:xfrm>
            <a:off x="4953000" y="1524000"/>
            <a:ext cx="1219200" cy="990600"/>
          </a:xfrm>
          <a:prstGeom prst="roundRect">
            <a:avLst>
              <a:gd name="adj" fmla="val 6963"/>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defTabSz="1096963" fontAlgn="base">
              <a:spcBef>
                <a:spcPct val="0"/>
              </a:spcBef>
              <a:spcAft>
                <a:spcPct val="0"/>
              </a:spcAft>
            </a:pPr>
            <a:r>
              <a:rPr lang="en-US" sz="1400" dirty="0" smtClean="0">
                <a:solidFill>
                  <a:schemeClr val="bg1"/>
                </a:solidFill>
                <a:latin typeface="Lucida Console" pitchFamily="49" charset="0"/>
              </a:rPr>
              <a:t>a[0] = 0;</a:t>
            </a:r>
          </a:p>
          <a:p>
            <a:pPr defTabSz="1096963" fontAlgn="base">
              <a:spcBef>
                <a:spcPct val="0"/>
              </a:spcBef>
              <a:spcAft>
                <a:spcPct val="0"/>
              </a:spcAft>
            </a:pPr>
            <a:r>
              <a:rPr lang="en-US" sz="1400" dirty="0" smtClean="0">
                <a:solidFill>
                  <a:schemeClr val="bg1"/>
                </a:solidFill>
                <a:latin typeface="Lucida Console" pitchFamily="49" charset="0"/>
              </a:rPr>
              <a:t>a[1] = 0;</a:t>
            </a:r>
          </a:p>
          <a:p>
            <a:pPr defTabSz="1096963" fontAlgn="base">
              <a:spcBef>
                <a:spcPct val="0"/>
              </a:spcBef>
              <a:spcAft>
                <a:spcPct val="0"/>
              </a:spcAft>
            </a:pPr>
            <a:r>
              <a:rPr lang="en-US" sz="1400" dirty="0" smtClean="0">
                <a:solidFill>
                  <a:schemeClr val="bg1"/>
                </a:solidFill>
                <a:latin typeface="Lucida Console" pitchFamily="49" charset="0"/>
              </a:rPr>
              <a:t>a[2] = 0;</a:t>
            </a:r>
          </a:p>
          <a:p>
            <a:pPr defTabSz="1096963" fontAlgn="base">
              <a:spcBef>
                <a:spcPct val="0"/>
              </a:spcBef>
              <a:spcAft>
                <a:spcPct val="0"/>
              </a:spcAft>
            </a:pPr>
            <a:r>
              <a:rPr lang="en-US" sz="1400" dirty="0" smtClean="0">
                <a:solidFill>
                  <a:schemeClr val="bg1"/>
                </a:solidFill>
                <a:latin typeface="Lucida Console" pitchFamily="49" charset="0"/>
              </a:rPr>
              <a:t>a[3] = 0;</a:t>
            </a:r>
          </a:p>
          <a:p>
            <a:pPr defTabSz="1096963" fontAlgn="base">
              <a:spcBef>
                <a:spcPct val="0"/>
              </a:spcBef>
              <a:spcAft>
                <a:spcPct val="0"/>
              </a:spcAft>
            </a:pPr>
            <a:r>
              <a:rPr lang="en-US" sz="1400" dirty="0" smtClean="0">
                <a:solidFill>
                  <a:schemeClr val="bg1"/>
                </a:solidFill>
                <a:latin typeface="Lucida Console" pitchFamily="49" charset="0"/>
              </a:rPr>
              <a:t>…</a:t>
            </a:r>
          </a:p>
        </p:txBody>
      </p:sp>
      <p:sp>
        <p:nvSpPr>
          <p:cNvPr id="22"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3"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p:cBhvr>
                                        <p:cTn id="6" dur="2000" fill="hold"/>
                                        <p:tgtEl>
                                          <p:spTgt spid="15"/>
                                        </p:tgtEl>
                                        <p:attrNameLst>
                                          <p:attrName>fillcolor</p:attrName>
                                        </p:attrNameLst>
                                      </p:cBhvr>
                                      <p:to>
                                        <a:srgbClr val="FFDF79"/>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1" name="Cloud Callout 20"/>
          <p:cNvSpPr/>
          <p:nvPr/>
        </p:nvSpPr>
        <p:spPr bwMode="auto">
          <a:xfrm>
            <a:off x="4343400" y="1676400"/>
            <a:ext cx="3733800" cy="1905000"/>
          </a:xfrm>
          <a:prstGeom prst="cloudCallout">
            <a:avLst>
              <a:gd name="adj1" fmla="val 15167"/>
              <a:gd name="adj2" fmla="val 86601"/>
            </a:avLst>
          </a:prstGeom>
          <a:solidFill>
            <a:schemeClr val="tx1"/>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r>
              <a:rPr lang="en-US" sz="1200" dirty="0" smtClean="0">
                <a:solidFill>
                  <a:schemeClr val="bg1"/>
                </a:solidFill>
              </a:rPr>
              <a:t>Path Condition:</a:t>
            </a:r>
          </a:p>
          <a:p>
            <a:pPr defTabSz="1096963" fontAlgn="base">
              <a:spcBef>
                <a:spcPct val="0"/>
              </a:spcBef>
              <a:spcAft>
                <a:spcPct val="0"/>
              </a:spcAft>
            </a:pPr>
            <a:r>
              <a:rPr lang="en-US" sz="1200" dirty="0" smtClean="0">
                <a:solidFill>
                  <a:schemeClr val="bg1"/>
                </a:solidFill>
                <a:latin typeface="Lucida Console" pitchFamily="49" charset="0"/>
              </a:rPr>
              <a:t>… </a:t>
            </a:r>
            <a:r>
              <a:rPr lang="en-US" sz="1200" dirty="0" smtClean="0">
                <a:solidFill>
                  <a:schemeClr val="bg1"/>
                </a:solidFill>
                <a:latin typeface="Arial Unicode MS"/>
                <a:ea typeface="Arial Unicode MS"/>
                <a:cs typeface="Arial Unicode MS"/>
              </a:rPr>
              <a:t>⋀ </a:t>
            </a:r>
            <a:r>
              <a:rPr lang="en-US" sz="1200" dirty="0" err="1" smtClean="0">
                <a:solidFill>
                  <a:schemeClr val="bg1"/>
                </a:solidFill>
                <a:latin typeface="Lucida Console" pitchFamily="49" charset="0"/>
              </a:rPr>
              <a:t>magicNum</a:t>
            </a:r>
            <a:r>
              <a:rPr lang="en-US" sz="1200" dirty="0" smtClean="0">
                <a:solidFill>
                  <a:schemeClr val="bg1"/>
                </a:solidFill>
                <a:latin typeface="Lucida Console" pitchFamily="49" charset="0"/>
              </a:rPr>
              <a:t> != 0x95673948</a:t>
            </a:r>
          </a:p>
          <a:p>
            <a:pPr marL="0" marR="0" indent="0" defTabSz="10969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22" name="Picture 2"/>
          <p:cNvPicPr>
            <a:picLocks noChangeAspect="1" noChangeArrowheads="1"/>
          </p:cNvPicPr>
          <p:nvPr/>
        </p:nvPicPr>
        <p:blipFill>
          <a:blip r:embed="rId2"/>
          <a:srcRect/>
          <a:stretch>
            <a:fillRect/>
          </a:stretch>
        </p:blipFill>
        <p:spPr bwMode="auto">
          <a:xfrm>
            <a:off x="5029200" y="1981200"/>
            <a:ext cx="2686050" cy="666750"/>
          </a:xfrm>
          <a:prstGeom prst="rect">
            <a:avLst/>
          </a:prstGeom>
          <a:noFill/>
          <a:ln w="9525">
            <a:noFill/>
            <a:miter lim="800000"/>
            <a:headEnd/>
            <a:tailEnd/>
          </a:ln>
          <a:effectLst/>
        </p:spPr>
      </p:pic>
      <p:sp>
        <p:nvSpPr>
          <p:cNvPr id="23"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4"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8"/>
                                        </p:tgtEl>
                                        <p:attrNameLst>
                                          <p:attrName>fillcolor</p:attrName>
                                        </p:attrNameLst>
                                      </p:cBhvr>
                                      <p:to>
                                        <a:schemeClr val="accent1"/>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mph" presetSubtype="2" fill="hold" nodeType="withEffect">
                                  <p:stCondLst>
                                    <p:cond delay="0"/>
                                  </p:stCondLst>
                                  <p:childTnLst>
                                    <p:animClr clrSpc="rgb">
                                      <p:cBhvr>
                                        <p:cTn id="16" dur="2000" fill="hold"/>
                                        <p:tgtEl>
                                          <p:spTgt spid="9"/>
                                        </p:tgtEl>
                                        <p:attrNameLst>
                                          <p:attrName>fillcolor</p:attrName>
                                        </p:attrNameLst>
                                      </p:cBhvr>
                                      <p:to>
                                        <a:schemeClr val="accent1"/>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1" name="Cloud Callout 20"/>
          <p:cNvSpPr/>
          <p:nvPr/>
        </p:nvSpPr>
        <p:spPr bwMode="auto">
          <a:xfrm>
            <a:off x="1524000" y="2362200"/>
            <a:ext cx="4191000" cy="1600200"/>
          </a:xfrm>
          <a:prstGeom prst="cloudCallout">
            <a:avLst>
              <a:gd name="adj1" fmla="val -27683"/>
              <a:gd name="adj2" fmla="val 81105"/>
            </a:avLst>
          </a:prstGeom>
          <a:solidFill>
            <a:schemeClr val="tx1"/>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kumimoji="0" lang="en-US" sz="1200" b="0" i="0" u="none" strike="noStrike" cap="none" normalizeH="0" baseline="0" dirty="0" smtClean="0">
                <a:solidFill>
                  <a:schemeClr val="bg1"/>
                </a:solidFill>
                <a:latin typeface="Lucida Console" pitchFamily="49" charset="0"/>
              </a:rPr>
              <a:t>… </a:t>
            </a:r>
            <a:r>
              <a:rPr kumimoji="0" lang="en-US" sz="1200" b="0" i="0" u="none" strike="noStrike" cap="none" normalizeH="0" baseline="0" dirty="0" smtClean="0">
                <a:solidFill>
                  <a:schemeClr val="bg1"/>
                </a:solidFill>
                <a:latin typeface="Arial Unicode MS"/>
                <a:ea typeface="Arial Unicode MS"/>
                <a:cs typeface="Arial Unicode MS"/>
              </a:rPr>
              <a:t>⋀ </a:t>
            </a:r>
            <a:r>
              <a:rPr kumimoji="0" lang="en-US" sz="1200" b="0" i="0" u="none" strike="noStrike" cap="none" normalizeH="0" baseline="0" dirty="0" err="1" smtClean="0">
                <a:solidFill>
                  <a:schemeClr val="bg1"/>
                </a:solidFill>
                <a:latin typeface="Lucida Console" pitchFamily="49" charset="0"/>
              </a:rPr>
              <a:t>magicNum</a:t>
            </a:r>
            <a:r>
              <a:rPr kumimoji="0" lang="en-US" sz="1200" b="0" i="0" u="none" strike="noStrike" cap="none" normalizeH="0" baseline="0" dirty="0" smtClean="0">
                <a:solidFill>
                  <a:schemeClr val="bg1"/>
                </a:solidFill>
                <a:latin typeface="Lucida Console" pitchFamily="49" charset="0"/>
              </a:rPr>
              <a:t> != 0x</a:t>
            </a:r>
            <a:r>
              <a:rPr lang="en-US" sz="1200" dirty="0" smtClean="0">
                <a:solidFill>
                  <a:schemeClr val="bg1"/>
                </a:solidFill>
                <a:latin typeface="Lucida Console" pitchFamily="49" charset="0"/>
              </a:rPr>
              <a:t>95673948</a:t>
            </a:r>
            <a:endParaRPr kumimoji="0" lang="en-US" sz="1200" b="0" i="0" u="none" strike="noStrike" cap="none" normalizeH="0" baseline="0" dirty="0" smtClean="0">
              <a:solidFill>
                <a:schemeClr val="bg1"/>
              </a:solidFill>
              <a:latin typeface="Lucida Console" pitchFamily="49" charset="0"/>
            </a:endParaRPr>
          </a:p>
          <a:p>
            <a:pPr algn="ctr" defTabSz="1096963" fontAlgn="base">
              <a:spcBef>
                <a:spcPct val="0"/>
              </a:spcBef>
              <a:spcAft>
                <a:spcPct val="0"/>
              </a:spcAft>
            </a:pPr>
            <a:r>
              <a:rPr lang="en-US" sz="1200" dirty="0" smtClean="0">
                <a:solidFill>
                  <a:schemeClr val="bg1"/>
                </a:solidFill>
                <a:latin typeface="Lucida Console" pitchFamily="49" charset="0"/>
              </a:rPr>
              <a:t>… </a:t>
            </a:r>
            <a:r>
              <a:rPr lang="en-US" sz="1200" dirty="0" smtClean="0">
                <a:solidFill>
                  <a:schemeClr val="bg1"/>
                </a:solidFill>
                <a:latin typeface="Arial Unicode MS"/>
                <a:ea typeface="Arial Unicode MS"/>
                <a:cs typeface="Arial Unicode MS"/>
              </a:rPr>
              <a:t>⋀ </a:t>
            </a:r>
            <a:r>
              <a:rPr lang="en-US" sz="1200" dirty="0" err="1" smtClean="0">
                <a:solidFill>
                  <a:schemeClr val="bg1"/>
                </a:solidFill>
                <a:latin typeface="Lucida Console" pitchFamily="49" charset="0"/>
              </a:rPr>
              <a:t>magicNum</a:t>
            </a:r>
            <a:r>
              <a:rPr lang="en-US" sz="1200" dirty="0" smtClean="0">
                <a:solidFill>
                  <a:schemeClr val="bg1"/>
                </a:solidFill>
                <a:latin typeface="Lucida Console" pitchFamily="49" charset="0"/>
              </a:rPr>
              <a:t> == 0x95673948</a:t>
            </a:r>
          </a:p>
          <a:p>
            <a:pPr marL="0" marR="0" indent="0" algn="ctr" defTabSz="10969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solidFill>
                <a:schemeClr val="bg1"/>
              </a:solidFill>
              <a:latin typeface="Lucida Console" pitchFamily="49" charset="0"/>
            </a:endParaRPr>
          </a:p>
        </p:txBody>
      </p:sp>
      <p:sp>
        <p:nvSpPr>
          <p:cNvPr id="22"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3"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p:cBhvr>
                                        <p:cTn id="6" dur="2000" fill="hold"/>
                                        <p:tgtEl>
                                          <p:spTgt spid="10"/>
                                        </p:tgtEl>
                                        <p:attrNameLst>
                                          <p:attrName>fillcolor</p:attrName>
                                        </p:attrNameLst>
                                      </p:cBhvr>
                                      <p:to>
                                        <a:schemeClr val="accent1"/>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21">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childTnLst>
                                </p:cTn>
                              </p:par>
                              <p:par>
                                <p:cTn id="19" presetID="3" presetClass="emph" presetSubtype="2" fill="hold" nodeType="withEffect">
                                  <p:stCondLst>
                                    <p:cond delay="0"/>
                                  </p:stCondLst>
                                  <p:childTnLst>
                                    <p:animClr clrSpc="rgb">
                                      <p:cBhvr override="childStyle">
                                        <p:cTn id="20" dur="1000" fill="hold"/>
                                        <p:tgtEl>
                                          <p:spTgt spid="21">
                                            <p:txEl>
                                              <p:pRg st="0" end="0"/>
                                            </p:txEl>
                                          </p:spTgt>
                                        </p:tgtEl>
                                        <p:attrNameLst>
                                          <p:attrName>style.color</p:attrName>
                                        </p:attrNameLst>
                                      </p:cBhvr>
                                      <p:to>
                                        <a:schemeClr val="tx1"/>
                                      </p:to>
                                    </p:animClr>
                                  </p:childTnLst>
                                </p:cTn>
                              </p:par>
                              <p:par>
                                <p:cTn id="21" presetID="3" presetClass="emph" presetSubtype="2" fill="hold" nodeType="withEffect">
                                  <p:stCondLst>
                                    <p:cond delay="0"/>
                                  </p:stCondLst>
                                  <p:childTnLst>
                                    <p:animClr clrSpc="rgb">
                                      <p:cBhvr override="childStyle">
                                        <p:cTn id="22" dur="1000" fill="hold"/>
                                        <p:tgtEl>
                                          <p:spTgt spid="21">
                                            <p:txEl>
                                              <p:pRg st="1" end="1"/>
                                            </p:txEl>
                                          </p:spTgt>
                                        </p:tgtEl>
                                        <p:attrNameLst>
                                          <p:attrName>style.color</p:attrName>
                                        </p:attrNameLst>
                                      </p:cBhvr>
                                      <p:to>
                                        <a:schemeClr val="bg1"/>
                                      </p:to>
                                    </p:animClr>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1">
                                            <p:txEl>
                                              <p:pRg st="1" end="1"/>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1">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animBg="1"/>
      <p:bldP spid="21" grpId="1"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Rounded Rectangle 17"/>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0" name="Rounded Rectangle 19"/>
          <p:cNvSpPr/>
          <p:nvPr/>
        </p:nvSpPr>
        <p:spPr bwMode="auto">
          <a:xfrm>
            <a:off x="355592" y="1630208"/>
            <a:ext cx="1600200" cy="990600"/>
          </a:xfrm>
          <a:prstGeom prst="roundRect">
            <a:avLst>
              <a:gd name="adj" fmla="val 6963"/>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defTabSz="1096963" fontAlgn="base">
              <a:spcBef>
                <a:spcPct val="0"/>
              </a:spcBef>
              <a:spcAft>
                <a:spcPct val="0"/>
              </a:spcAft>
            </a:pPr>
            <a:r>
              <a:rPr lang="en-US" sz="1400" dirty="0" smtClean="0">
                <a:solidFill>
                  <a:schemeClr val="bg1"/>
                </a:solidFill>
                <a:latin typeface="Lucida Console" pitchFamily="49" charset="0"/>
              </a:rPr>
              <a:t>a[0] = 206;</a:t>
            </a:r>
          </a:p>
          <a:p>
            <a:pPr defTabSz="1096963" fontAlgn="base">
              <a:spcBef>
                <a:spcPct val="0"/>
              </a:spcBef>
              <a:spcAft>
                <a:spcPct val="0"/>
              </a:spcAft>
            </a:pPr>
            <a:r>
              <a:rPr lang="en-US" sz="1400" dirty="0" smtClean="0">
                <a:solidFill>
                  <a:schemeClr val="bg1"/>
                </a:solidFill>
                <a:latin typeface="Lucida Console" pitchFamily="49" charset="0"/>
              </a:rPr>
              <a:t>a[1] = 202;</a:t>
            </a:r>
          </a:p>
          <a:p>
            <a:pPr defTabSz="1096963" fontAlgn="base">
              <a:spcBef>
                <a:spcPct val="0"/>
              </a:spcBef>
              <a:spcAft>
                <a:spcPct val="0"/>
              </a:spcAft>
            </a:pPr>
            <a:r>
              <a:rPr lang="en-US" sz="1400" dirty="0" smtClean="0">
                <a:solidFill>
                  <a:schemeClr val="bg1"/>
                </a:solidFill>
                <a:latin typeface="Lucida Console" pitchFamily="49" charset="0"/>
              </a:rPr>
              <a:t>a[2] = 239;</a:t>
            </a:r>
          </a:p>
          <a:p>
            <a:pPr defTabSz="1096963" fontAlgn="base">
              <a:spcBef>
                <a:spcPct val="0"/>
              </a:spcBef>
              <a:spcAft>
                <a:spcPct val="0"/>
              </a:spcAft>
            </a:pPr>
            <a:r>
              <a:rPr lang="en-US" sz="1400" dirty="0" smtClean="0">
                <a:solidFill>
                  <a:schemeClr val="bg1"/>
                </a:solidFill>
                <a:latin typeface="Lucida Console" pitchFamily="49" charset="0"/>
              </a:rPr>
              <a:t>a[3] = 190;</a:t>
            </a:r>
          </a:p>
          <a:p>
            <a:pPr defTabSz="1096963" fontAlgn="base">
              <a:spcBef>
                <a:spcPct val="0"/>
              </a:spcBef>
              <a:spcAft>
                <a:spcPct val="0"/>
              </a:spcAft>
            </a:pPr>
            <a:endParaRPr lang="en-US" sz="1400" dirty="0" smtClean="0">
              <a:solidFill>
                <a:schemeClr val="bg1"/>
              </a:solidFill>
              <a:latin typeface="Lucida Console" pitchFamily="49" charset="0"/>
            </a:endParaRPr>
          </a:p>
        </p:txBody>
      </p:sp>
      <p:sp>
        <p:nvSpPr>
          <p:cNvPr id="21"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22"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3"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p:cBhvr>
                                        <p:cTn id="6" dur="2000" fill="hold"/>
                                        <p:tgtEl>
                                          <p:spTgt spid="7"/>
                                        </p:tgtEl>
                                        <p:attrNameLst>
                                          <p:attrName>fillcolor</p:attrName>
                                        </p:attrNameLst>
                                      </p:cBhvr>
                                      <p:to>
                                        <a:schemeClr val="accent1"/>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1"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2"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2" name="Title 1"/>
          <p:cNvSpPr txBox="1">
            <a:spLocks/>
          </p:cNvSpPr>
          <p:nvPr/>
        </p:nvSpPr>
        <p:spPr>
          <a:xfrm>
            <a:off x="457200" y="203205"/>
            <a:ext cx="8229600" cy="1143000"/>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77500" lnSpcReduction="20000"/>
          </a:bodyPr>
          <a:lstStyle/>
          <a:p>
            <a:pPr marL="0" marR="0" lvl="0" indent="0" algn="ctr" defTabSz="914027" rtl="0" eaLnBrk="1" fontAlgn="base" latinLnBrk="0" hangingPunct="1">
              <a:lnSpc>
                <a:spcPct val="90000"/>
              </a:lnSpc>
              <a:spcBef>
                <a:spcPct val="0"/>
              </a:spcBef>
              <a:spcAft>
                <a:spcPct val="0"/>
              </a:spcAft>
              <a:buClrTx/>
              <a:buSzTx/>
              <a:buFontTx/>
              <a:buNone/>
              <a:tabLst/>
              <a:defRPr/>
            </a:pPr>
            <a:r>
              <a:rPr kumimoji="0" lang="en-US" sz="5400" b="0" i="0" u="none" strike="noStrike" kern="1200" cap="none" spc="-30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Automatic Test</a:t>
            </a:r>
            <a:r>
              <a:rPr kumimoji="0" lang="en-US" sz="5400" b="0" i="0" u="none" strike="noStrike" kern="1200" cap="none" spc="-300" normalizeH="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 Input Generation:</a:t>
            </a:r>
          </a:p>
          <a:p>
            <a:pPr marL="0" marR="0" lvl="0" indent="0" algn="ctr" defTabSz="914027" rtl="0" eaLnBrk="1" fontAlgn="base" latinLnBrk="0" hangingPunct="1">
              <a:lnSpc>
                <a:spcPct val="90000"/>
              </a:lnSpc>
              <a:spcBef>
                <a:spcPct val="0"/>
              </a:spcBef>
              <a:spcAft>
                <a:spcPct val="0"/>
              </a:spcAft>
              <a:buClrTx/>
              <a:buSzTx/>
              <a:buFontTx/>
              <a:buNone/>
              <a:tabLst/>
              <a:defRPr/>
            </a:pPr>
            <a:r>
              <a:rPr lang="en-US" sz="5400" spc="-300" baseline="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cs typeface="Arial" charset="0"/>
              </a:rPr>
              <a:t>Whole-program,</a:t>
            </a:r>
            <a:r>
              <a:rPr lang="en-US" sz="5400" spc="-30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cs typeface="Arial" charset="0"/>
              </a:rPr>
              <a:t> white box code analysis</a:t>
            </a:r>
            <a:endParaRPr kumimoji="0" lang="en-US" sz="5400" b="1" i="0" u="none" strike="noStrike" kern="1200" cap="none" spc="-300" normalizeH="0" baseline="0" noProof="0" dirty="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Domains</a:t>
            </a:r>
            <a:endParaRPr lang="en-US" dirty="0"/>
          </a:p>
        </p:txBody>
      </p:sp>
      <p:sp>
        <p:nvSpPr>
          <p:cNvPr id="3" name="Content Placeholder 2"/>
          <p:cNvSpPr>
            <a:spLocks noGrp="1"/>
          </p:cNvSpPr>
          <p:nvPr>
            <p:ph idx="1"/>
          </p:nvPr>
        </p:nvSpPr>
        <p:spPr>
          <a:xfrm>
            <a:off x="381000" y="1412875"/>
            <a:ext cx="8382000" cy="4367349"/>
          </a:xfrm>
        </p:spPr>
        <p:txBody>
          <a:bodyPr/>
          <a:lstStyle/>
          <a:p>
            <a:r>
              <a:rPr lang="en-US" dirty="0" smtClean="0"/>
              <a:t>Bit-vectors</a:t>
            </a:r>
          </a:p>
          <a:p>
            <a:endParaRPr lang="en-US" dirty="0" smtClean="0"/>
          </a:p>
          <a:p>
            <a:r>
              <a:rPr lang="en-US" dirty="0" smtClean="0"/>
              <a:t>Heaps</a:t>
            </a:r>
          </a:p>
          <a:p>
            <a:endParaRPr lang="en-US" dirty="0" smtClean="0"/>
          </a:p>
          <a:p>
            <a:r>
              <a:rPr lang="en-US" dirty="0" smtClean="0"/>
              <a:t>Integers</a:t>
            </a:r>
          </a:p>
          <a:p>
            <a:endParaRPr lang="en-US" dirty="0" smtClean="0"/>
          </a:p>
          <a:p>
            <a:r>
              <a:rPr lang="en-US" dirty="0" smtClean="0"/>
              <a:t>Quantifiers</a:t>
            </a:r>
          </a:p>
          <a:p>
            <a:endParaRPr lang="en-US" dirty="0"/>
          </a:p>
        </p:txBody>
      </p:sp>
      <p:sp>
        <p:nvSpPr>
          <p:cNvPr id="4" name="Footer Placeholder 3"/>
          <p:cNvSpPr>
            <a:spLocks noGrp="1"/>
          </p:cNvSpPr>
          <p:nvPr>
            <p:ph type="ftr" sz="quarter" idx="10"/>
          </p:nvPr>
        </p:nvSpPr>
        <p:spPr/>
        <p:txBody>
          <a:bodyPr/>
          <a:lstStyle/>
          <a:p>
            <a:r>
              <a:rPr lang="en-US" smtClean="0"/>
              <a:t>&lt;footer text&gt;</a:t>
            </a:r>
            <a:endParaRPr lang="en-US" dirty="0"/>
          </a:p>
        </p:txBody>
      </p:sp>
      <p:pic>
        <p:nvPicPr>
          <p:cNvPr id="5" name="Picture 4" descr="path-constraint.jpg"/>
          <p:cNvPicPr>
            <a:picLocks noChangeAspect="1"/>
          </p:cNvPicPr>
          <p:nvPr/>
        </p:nvPicPr>
        <p:blipFill>
          <a:blip r:embed="rId3"/>
          <a:stretch>
            <a:fillRect/>
          </a:stretch>
        </p:blipFill>
        <p:spPr>
          <a:xfrm>
            <a:off x="4690614" y="1584604"/>
            <a:ext cx="3299791" cy="4110824"/>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8620" y="2928609"/>
            <a:ext cx="7692761" cy="1495794"/>
          </a:xfrm>
        </p:spPr>
        <p:txBody>
          <a:bodyPr/>
          <a:lstStyle/>
          <a:p>
            <a:r>
              <a:rPr smtClean="0"/>
              <a:t>Satisfiability Modulo Theories </a:t>
            </a:r>
            <a:br>
              <a:rPr smtClean="0"/>
            </a:br>
            <a:r>
              <a:rPr smtClean="0"/>
              <a:t>for Program Exploration</a:t>
            </a:r>
            <a:endParaRPr lang="en-US" dirty="0"/>
          </a:p>
        </p:txBody>
      </p:sp>
      <p:sp>
        <p:nvSpPr>
          <p:cNvPr id="3" name="Subtitle 2"/>
          <p:cNvSpPr>
            <a:spLocks noGrp="1"/>
          </p:cNvSpPr>
          <p:nvPr>
            <p:ph type="subTitle" idx="1"/>
          </p:nvPr>
        </p:nvSpPr>
        <p:spPr>
          <a:xfrm>
            <a:off x="777846" y="4782618"/>
            <a:ext cx="7692761" cy="1412694"/>
          </a:xfrm>
        </p:spPr>
        <p:txBody>
          <a:bodyPr/>
          <a:lstStyle/>
          <a:p>
            <a:r>
              <a:rPr smtClean="0"/>
              <a:t>Nikolaj Bj</a:t>
            </a:r>
            <a:r>
              <a:rPr lang="en-US" dirty="0" smtClean="0"/>
              <a:t>ø</a:t>
            </a:r>
            <a:r>
              <a:rPr smtClean="0"/>
              <a:t>rner Leonardo de Moura</a:t>
            </a:r>
          </a:p>
          <a:p>
            <a:r>
              <a:rPr smtClean="0"/>
              <a:t>Nikolai Tillmann</a:t>
            </a:r>
          </a:p>
          <a:p>
            <a:r>
              <a:rPr smtClean="0"/>
              <a:t>Microsoft Research</a:t>
            </a:r>
            <a:endParaRPr lang="en-US" dirty="0" smtClean="0"/>
          </a:p>
        </p:txBody>
      </p:sp>
      <p:sp>
        <p:nvSpPr>
          <p:cNvPr id="4" name="TextBox 3"/>
          <p:cNvSpPr txBox="1"/>
          <p:nvPr/>
        </p:nvSpPr>
        <p:spPr>
          <a:xfrm>
            <a:off x="4744994" y="6289590"/>
            <a:ext cx="2032929" cy="369332"/>
          </a:xfrm>
          <a:prstGeom prst="rect">
            <a:avLst/>
          </a:prstGeom>
          <a:noFill/>
        </p:spPr>
        <p:txBody>
          <a:bodyPr wrap="none" rtlCol="0">
            <a:spAutoFit/>
          </a:bodyPr>
          <a:lstStyle/>
          <a:p>
            <a:r>
              <a:rPr lang="en-US" dirty="0" smtClean="0">
                <a:solidFill>
                  <a:schemeClr val="bg1"/>
                </a:solidFill>
              </a:rPr>
              <a:t>August 11’th 2008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inkTgt spid="_x0000_s295938"/>
                                        </p:tgtEl>
                                        <p:attrNameLst>
                                          <p:attrName>style.visibility</p:attrName>
                                        </p:attrNameLst>
                                      </p:cBhvr>
                                      <p:to>
                                        <p:strVal val="visible"/>
                                      </p:to>
                                    </p:set>
                                    <p:animEffect transition="in" filter="wipe(down)">
                                      <p:cBhvr>
                                        <p:cTn id="7" dur="580">
                                          <p:stCondLst>
                                            <p:cond delay="0"/>
                                          </p:stCondLst>
                                        </p:cTn>
                                        <p:tgtEl>
                                          <p:inkTgt spid="_x0000_s295938"/>
                                        </p:tgtEl>
                                      </p:cBhvr>
                                    </p:animEffect>
                                    <p:anim calcmode="lin" valueType="num">
                                      <p:cBhvr>
                                        <p:cTn id="8" dur="1822" tmFilter="0,0; 0.14,0.36; 0.43,0.73; 0.71,0.91; 1.0,1.0">
                                          <p:stCondLst>
                                            <p:cond delay="0"/>
                                          </p:stCondLst>
                                        </p:cTn>
                                        <p:tgtEl>
                                          <p:inkTgt spid="_x0000_s29593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inkTgt spid="_x0000_s29593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inkTgt spid="_x0000_s29593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inkTgt spid="_x0000_s29593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inkTgt spid="_x0000_s295938"/>
                                        </p:tgtEl>
                                        <p:attrNameLst>
                                          <p:attrName>ppt_y</p:attrName>
                                        </p:attrNameLst>
                                      </p:cBhvr>
                                      <p:tavLst>
                                        <p:tav tm="0" fmla="#ppt_y-sin(pi*$)/81">
                                          <p:val>
                                            <p:fltVal val="0"/>
                                          </p:val>
                                        </p:tav>
                                        <p:tav tm="100000">
                                          <p:val>
                                            <p:fltVal val="1"/>
                                          </p:val>
                                        </p:tav>
                                      </p:tavLst>
                                    </p:anim>
                                    <p:animScale>
                                      <p:cBhvr>
                                        <p:cTn id="13" dur="26">
                                          <p:stCondLst>
                                            <p:cond delay="650"/>
                                          </p:stCondLst>
                                        </p:cTn>
                                        <p:tgtEl>
                                          <p:inkTgt spid="_x0000_s295938"/>
                                        </p:tgtEl>
                                      </p:cBhvr>
                                      <p:to x="100000" y="60000"/>
                                    </p:animScale>
                                    <p:animScale>
                                      <p:cBhvr>
                                        <p:cTn id="14" dur="166" decel="50000">
                                          <p:stCondLst>
                                            <p:cond delay="676"/>
                                          </p:stCondLst>
                                        </p:cTn>
                                        <p:tgtEl>
                                          <p:inkTgt spid="_x0000_s295938"/>
                                        </p:tgtEl>
                                      </p:cBhvr>
                                      <p:to x="100000" y="100000"/>
                                    </p:animScale>
                                    <p:animScale>
                                      <p:cBhvr>
                                        <p:cTn id="15" dur="26">
                                          <p:stCondLst>
                                            <p:cond delay="1312"/>
                                          </p:stCondLst>
                                        </p:cTn>
                                        <p:tgtEl>
                                          <p:inkTgt spid="_x0000_s295938"/>
                                        </p:tgtEl>
                                      </p:cBhvr>
                                      <p:to x="100000" y="80000"/>
                                    </p:animScale>
                                    <p:animScale>
                                      <p:cBhvr>
                                        <p:cTn id="16" dur="166" decel="50000">
                                          <p:stCondLst>
                                            <p:cond delay="1338"/>
                                          </p:stCondLst>
                                        </p:cTn>
                                        <p:tgtEl>
                                          <p:inkTgt spid="_x0000_s295938"/>
                                        </p:tgtEl>
                                      </p:cBhvr>
                                      <p:to x="100000" y="100000"/>
                                    </p:animScale>
                                    <p:animScale>
                                      <p:cBhvr>
                                        <p:cTn id="17" dur="26">
                                          <p:stCondLst>
                                            <p:cond delay="1642"/>
                                          </p:stCondLst>
                                        </p:cTn>
                                        <p:tgtEl>
                                          <p:inkTgt spid="_x0000_s295938"/>
                                        </p:tgtEl>
                                      </p:cBhvr>
                                      <p:to x="100000" y="90000"/>
                                    </p:animScale>
                                    <p:animScale>
                                      <p:cBhvr>
                                        <p:cTn id="18" dur="166" decel="50000">
                                          <p:stCondLst>
                                            <p:cond delay="1668"/>
                                          </p:stCondLst>
                                        </p:cTn>
                                        <p:tgtEl>
                                          <p:inkTgt spid="_x0000_s295938"/>
                                        </p:tgtEl>
                                      </p:cBhvr>
                                      <p:to x="100000" y="100000"/>
                                    </p:animScale>
                                    <p:animScale>
                                      <p:cBhvr>
                                        <p:cTn id="19" dur="26">
                                          <p:stCondLst>
                                            <p:cond delay="1808"/>
                                          </p:stCondLst>
                                        </p:cTn>
                                        <p:tgtEl>
                                          <p:inkTgt spid="_x0000_s295938"/>
                                        </p:tgtEl>
                                      </p:cBhvr>
                                      <p:to x="100000" y="95000"/>
                                    </p:animScale>
                                    <p:animScale>
                                      <p:cBhvr>
                                        <p:cTn id="20" dur="166" decel="50000">
                                          <p:stCondLst>
                                            <p:cond delay="1834"/>
                                          </p:stCondLst>
                                        </p:cTn>
                                        <p:tgtEl>
                                          <p:inkTgt spid="_x0000_s29593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inkTgt spid="_x0000_s295939"/>
                                        </p:tgtEl>
                                        <p:attrNameLst>
                                          <p:attrName>style.visibility</p:attrName>
                                        </p:attrNameLst>
                                      </p:cBhvr>
                                      <p:to>
                                        <p:strVal val="visible"/>
                                      </p:to>
                                    </p:set>
                                    <p:animEffect transition="in" filter="wipe(down)">
                                      <p:cBhvr>
                                        <p:cTn id="23" dur="580">
                                          <p:stCondLst>
                                            <p:cond delay="0"/>
                                          </p:stCondLst>
                                        </p:cTn>
                                        <p:tgtEl>
                                          <p:inkTgt spid="_x0000_s295939"/>
                                        </p:tgtEl>
                                      </p:cBhvr>
                                    </p:animEffect>
                                    <p:anim calcmode="lin" valueType="num">
                                      <p:cBhvr>
                                        <p:cTn id="24" dur="1822" tmFilter="0,0; 0.14,0.36; 0.43,0.73; 0.71,0.91; 1.0,1.0">
                                          <p:stCondLst>
                                            <p:cond delay="0"/>
                                          </p:stCondLst>
                                        </p:cTn>
                                        <p:tgtEl>
                                          <p:inkTgt spid="_x0000_s29593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inkTgt spid="_x0000_s29593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inkTgt spid="_x0000_s29593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inkTgt spid="_x0000_s29593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inkTgt spid="_x0000_s295939"/>
                                        </p:tgtEl>
                                        <p:attrNameLst>
                                          <p:attrName>ppt_y</p:attrName>
                                        </p:attrNameLst>
                                      </p:cBhvr>
                                      <p:tavLst>
                                        <p:tav tm="0" fmla="#ppt_y-sin(pi*$)/81">
                                          <p:val>
                                            <p:fltVal val="0"/>
                                          </p:val>
                                        </p:tav>
                                        <p:tav tm="100000">
                                          <p:val>
                                            <p:fltVal val="1"/>
                                          </p:val>
                                        </p:tav>
                                      </p:tavLst>
                                    </p:anim>
                                    <p:animScale>
                                      <p:cBhvr>
                                        <p:cTn id="29" dur="26">
                                          <p:stCondLst>
                                            <p:cond delay="650"/>
                                          </p:stCondLst>
                                        </p:cTn>
                                        <p:tgtEl>
                                          <p:inkTgt spid="_x0000_s295939"/>
                                        </p:tgtEl>
                                      </p:cBhvr>
                                      <p:to x="100000" y="60000"/>
                                    </p:animScale>
                                    <p:animScale>
                                      <p:cBhvr>
                                        <p:cTn id="30" dur="166" decel="50000">
                                          <p:stCondLst>
                                            <p:cond delay="676"/>
                                          </p:stCondLst>
                                        </p:cTn>
                                        <p:tgtEl>
                                          <p:inkTgt spid="_x0000_s295939"/>
                                        </p:tgtEl>
                                      </p:cBhvr>
                                      <p:to x="100000" y="100000"/>
                                    </p:animScale>
                                    <p:animScale>
                                      <p:cBhvr>
                                        <p:cTn id="31" dur="26">
                                          <p:stCondLst>
                                            <p:cond delay="1312"/>
                                          </p:stCondLst>
                                        </p:cTn>
                                        <p:tgtEl>
                                          <p:inkTgt spid="_x0000_s295939"/>
                                        </p:tgtEl>
                                      </p:cBhvr>
                                      <p:to x="100000" y="80000"/>
                                    </p:animScale>
                                    <p:animScale>
                                      <p:cBhvr>
                                        <p:cTn id="32" dur="166" decel="50000">
                                          <p:stCondLst>
                                            <p:cond delay="1338"/>
                                          </p:stCondLst>
                                        </p:cTn>
                                        <p:tgtEl>
                                          <p:inkTgt spid="_x0000_s295939"/>
                                        </p:tgtEl>
                                      </p:cBhvr>
                                      <p:to x="100000" y="100000"/>
                                    </p:animScale>
                                    <p:animScale>
                                      <p:cBhvr>
                                        <p:cTn id="33" dur="26">
                                          <p:stCondLst>
                                            <p:cond delay="1642"/>
                                          </p:stCondLst>
                                        </p:cTn>
                                        <p:tgtEl>
                                          <p:inkTgt spid="_x0000_s295939"/>
                                        </p:tgtEl>
                                      </p:cBhvr>
                                      <p:to x="100000" y="90000"/>
                                    </p:animScale>
                                    <p:animScale>
                                      <p:cBhvr>
                                        <p:cTn id="34" dur="166" decel="50000">
                                          <p:stCondLst>
                                            <p:cond delay="1668"/>
                                          </p:stCondLst>
                                        </p:cTn>
                                        <p:tgtEl>
                                          <p:inkTgt spid="_x0000_s295939"/>
                                        </p:tgtEl>
                                      </p:cBhvr>
                                      <p:to x="100000" y="100000"/>
                                    </p:animScale>
                                    <p:animScale>
                                      <p:cBhvr>
                                        <p:cTn id="35" dur="26">
                                          <p:stCondLst>
                                            <p:cond delay="1808"/>
                                          </p:stCondLst>
                                        </p:cTn>
                                        <p:tgtEl>
                                          <p:inkTgt spid="_x0000_s295939"/>
                                        </p:tgtEl>
                                      </p:cBhvr>
                                      <p:to x="100000" y="95000"/>
                                    </p:animScale>
                                    <p:animScale>
                                      <p:cBhvr>
                                        <p:cTn id="36" dur="166" decel="50000">
                                          <p:stCondLst>
                                            <p:cond delay="1834"/>
                                          </p:stCondLst>
                                        </p:cTn>
                                        <p:tgtEl>
                                          <p:inkTgt spid="_x0000_s2959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Bit-vectors</a:t>
            </a:r>
            <a:endParaRPr lang="en-US" dirty="0"/>
          </a:p>
        </p:txBody>
      </p:sp>
      <p:sp>
        <p:nvSpPr>
          <p:cNvPr id="3" name="Content Placeholder 2"/>
          <p:cNvSpPr>
            <a:spLocks noGrp="1"/>
          </p:cNvSpPr>
          <p:nvPr>
            <p:ph idx="1"/>
          </p:nvPr>
        </p:nvSpPr>
        <p:spPr>
          <a:xfrm>
            <a:off x="381000" y="1412875"/>
            <a:ext cx="8382000" cy="4925964"/>
          </a:xfrm>
        </p:spPr>
        <p:txBody>
          <a:bodyPr/>
          <a:lstStyle/>
          <a:p>
            <a:r>
              <a:rPr lang="en-US" dirty="0" smtClean="0"/>
              <a:t>Is Target reachable?</a:t>
            </a:r>
          </a:p>
          <a:p>
            <a:endParaRPr lang="en-US" dirty="0" smtClean="0"/>
          </a:p>
          <a:p>
            <a:endParaRPr lang="en-US" dirty="0" smtClean="0"/>
          </a:p>
          <a:p>
            <a:endParaRPr lang="en-US" dirty="0" smtClean="0"/>
          </a:p>
          <a:p>
            <a:endParaRPr lang="en-US" dirty="0" smtClean="0"/>
          </a:p>
          <a:p>
            <a:endParaRPr lang="en-US" dirty="0" smtClean="0"/>
          </a:p>
          <a:p>
            <a:r>
              <a:rPr lang="en-US" dirty="0" smtClean="0"/>
              <a:t>Yes: x = 2</a:t>
            </a:r>
            <a:r>
              <a:rPr lang="en-US" baseline="30000" dirty="0" smtClean="0"/>
              <a:t>16</a:t>
            </a:r>
            <a:r>
              <a:rPr lang="en-US" dirty="0" smtClean="0"/>
              <a:t> … of course</a:t>
            </a:r>
          </a:p>
          <a:p>
            <a:pPr>
              <a:buNone/>
            </a:pPr>
            <a:endParaRPr lang="en-US" dirty="0" smtClean="0"/>
          </a:p>
          <a:p>
            <a:pPr>
              <a:buNone/>
            </a:pPr>
            <a:endParaRPr lang="en-US" dirty="0"/>
          </a:p>
        </p:txBody>
      </p:sp>
      <p:sp>
        <p:nvSpPr>
          <p:cNvPr id="4" name="Footer Placeholder 3"/>
          <p:cNvSpPr>
            <a:spLocks noGrp="1"/>
          </p:cNvSpPr>
          <p:nvPr>
            <p:ph type="ftr" sz="quarter" idx="10"/>
          </p:nvPr>
        </p:nvSpPr>
        <p:spPr/>
        <p:txBody>
          <a:bodyPr/>
          <a:lstStyle/>
          <a:p>
            <a:r>
              <a:rPr lang="en-US" dirty="0" smtClean="0"/>
              <a:t>SMBT</a:t>
            </a:r>
            <a:endParaRPr lang="en-US" dirty="0"/>
          </a:p>
        </p:txBody>
      </p:sp>
      <p:pic>
        <p:nvPicPr>
          <p:cNvPr id="315394" name="Picture 2"/>
          <p:cNvPicPr>
            <a:picLocks noChangeAspect="1" noChangeArrowheads="1"/>
          </p:cNvPicPr>
          <p:nvPr/>
        </p:nvPicPr>
        <p:blipFill>
          <a:blip r:embed="rId2"/>
          <a:srcRect l="28385" t="38201" r="30831" b="37074"/>
          <a:stretch>
            <a:fillRect/>
          </a:stretch>
        </p:blipFill>
        <p:spPr bwMode="auto">
          <a:xfrm>
            <a:off x="1406768" y="1868993"/>
            <a:ext cx="5448896" cy="264271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Bit-vectors abound in CIL</a:t>
            </a:r>
            <a:endParaRPr lang="en-US" dirty="0"/>
          </a:p>
        </p:txBody>
      </p:sp>
      <p:sp>
        <p:nvSpPr>
          <p:cNvPr id="3" name="Content Placeholder 2"/>
          <p:cNvSpPr>
            <a:spLocks noGrp="1"/>
          </p:cNvSpPr>
          <p:nvPr>
            <p:ph idx="1"/>
          </p:nvPr>
        </p:nvSpPr>
        <p:spPr>
          <a:xfrm>
            <a:off x="381000" y="1412875"/>
            <a:ext cx="8382000" cy="2691506"/>
          </a:xfrm>
        </p:spPr>
        <p:txBody>
          <a:bodyPr/>
          <a:lstStyle/>
          <a:p>
            <a:endParaRPr lang="en-US" dirty="0" smtClean="0"/>
          </a:p>
          <a:p>
            <a:endParaRPr lang="en-US" dirty="0" smtClean="0"/>
          </a:p>
          <a:p>
            <a:pPr>
              <a:buNone/>
            </a:pPr>
            <a:endParaRPr lang="en-US" dirty="0" smtClean="0"/>
          </a:p>
          <a:p>
            <a:pPr>
              <a:buNone/>
            </a:pPr>
            <a:endParaRPr lang="en-US" dirty="0" smtClean="0"/>
          </a:p>
          <a:p>
            <a:pPr>
              <a:buNone/>
            </a:pPr>
            <a:endParaRPr lang="en-US" dirty="0"/>
          </a:p>
        </p:txBody>
      </p:sp>
      <p:sp>
        <p:nvSpPr>
          <p:cNvPr id="4" name="Footer Placeholder 3"/>
          <p:cNvSpPr>
            <a:spLocks noGrp="1"/>
          </p:cNvSpPr>
          <p:nvPr>
            <p:ph type="ftr" sz="quarter" idx="10"/>
          </p:nvPr>
        </p:nvSpPr>
        <p:spPr/>
        <p:txBody>
          <a:bodyPr/>
          <a:lstStyle/>
          <a:p>
            <a:r>
              <a:rPr lang="en-US" dirty="0" smtClean="0"/>
              <a:t>SMBT</a:t>
            </a:r>
            <a:endParaRPr lang="en-US" dirty="0"/>
          </a:p>
        </p:txBody>
      </p:sp>
      <p:pic>
        <p:nvPicPr>
          <p:cNvPr id="335874" name="Picture 2"/>
          <p:cNvPicPr>
            <a:picLocks noChangeAspect="1" noChangeArrowheads="1"/>
          </p:cNvPicPr>
          <p:nvPr/>
        </p:nvPicPr>
        <p:blipFill>
          <a:blip r:embed="rId2"/>
          <a:srcRect l="14044" t="11861" r="41252" b="33372"/>
          <a:stretch>
            <a:fillRect/>
          </a:stretch>
        </p:blipFill>
        <p:spPr bwMode="auto">
          <a:xfrm>
            <a:off x="2170443" y="1637881"/>
            <a:ext cx="4541855" cy="4451420"/>
          </a:xfrm>
          <a:prstGeom prst="rect">
            <a:avLst/>
          </a:prstGeom>
          <a:noFill/>
          <a:ln w="9525">
            <a:noFill/>
            <a:miter lim="800000"/>
            <a:headEnd/>
            <a:tailEnd/>
          </a:ln>
          <a:effectLst/>
        </p:spPr>
      </p:pic>
      <p:sp>
        <p:nvSpPr>
          <p:cNvPr id="6" name="Rounded Rectangle 5"/>
          <p:cNvSpPr/>
          <p:nvPr/>
        </p:nvSpPr>
        <p:spPr bwMode="auto">
          <a:xfrm>
            <a:off x="2867129" y="4481565"/>
            <a:ext cx="838200" cy="361740"/>
          </a:xfrm>
          <a:prstGeom prst="roundRect">
            <a:avLst>
              <a:gd name="adj" fmla="val 32468"/>
            </a:avLst>
          </a:prstGeom>
          <a:solidFill>
            <a:srgbClr val="FF0000">
              <a:alpha val="10196"/>
            </a:srgbClr>
          </a:solidFill>
          <a:ln w="63500">
            <a:solidFill>
              <a:srgbClr val="FF0000"/>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Rounded Rectangle 6"/>
          <p:cNvSpPr/>
          <p:nvPr/>
        </p:nvSpPr>
        <p:spPr bwMode="auto">
          <a:xfrm>
            <a:off x="2863780" y="5054320"/>
            <a:ext cx="811404" cy="265235"/>
          </a:xfrm>
          <a:prstGeom prst="roundRect">
            <a:avLst>
              <a:gd name="adj" fmla="val 32468"/>
            </a:avLst>
          </a:prstGeom>
          <a:solidFill>
            <a:srgbClr val="FF0000">
              <a:alpha val="10196"/>
            </a:srgbClr>
          </a:solidFill>
          <a:ln w="63500">
            <a:solidFill>
              <a:srgbClr val="FF0000"/>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bwMode="auto">
          <a:xfrm>
            <a:off x="2847033" y="5566786"/>
            <a:ext cx="838200" cy="225041"/>
          </a:xfrm>
          <a:prstGeom prst="roundRect">
            <a:avLst>
              <a:gd name="adj" fmla="val 32468"/>
            </a:avLst>
          </a:prstGeom>
          <a:solidFill>
            <a:srgbClr val="FF0000">
              <a:alpha val="10196"/>
            </a:srgbClr>
          </a:solidFill>
          <a:ln w="63500">
            <a:solidFill>
              <a:srgbClr val="FF0000"/>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Arrays abound in CIL</a:t>
            </a:r>
            <a:endParaRPr lang="en-US" dirty="0"/>
          </a:p>
        </p:txBody>
      </p:sp>
      <p:sp>
        <p:nvSpPr>
          <p:cNvPr id="4" name="Footer Placeholder 3"/>
          <p:cNvSpPr>
            <a:spLocks noGrp="1"/>
          </p:cNvSpPr>
          <p:nvPr>
            <p:ph type="ftr" sz="quarter" idx="10"/>
          </p:nvPr>
        </p:nvSpPr>
        <p:spPr/>
        <p:txBody>
          <a:bodyPr/>
          <a:lstStyle/>
          <a:p>
            <a:r>
              <a:rPr lang="en-US" dirty="0" smtClean="0"/>
              <a:t>SMBT</a:t>
            </a:r>
            <a:endParaRPr lang="en-US" dirty="0"/>
          </a:p>
        </p:txBody>
      </p:sp>
      <p:pic>
        <p:nvPicPr>
          <p:cNvPr id="336898" name="Picture 2"/>
          <p:cNvPicPr>
            <a:picLocks noChangeAspect="1" noChangeArrowheads="1"/>
          </p:cNvPicPr>
          <p:nvPr/>
        </p:nvPicPr>
        <p:blipFill>
          <a:blip r:embed="rId2"/>
          <a:srcRect l="7483" t="15169" r="57730" b="66744"/>
          <a:stretch>
            <a:fillRect/>
          </a:stretch>
        </p:blipFill>
        <p:spPr bwMode="auto">
          <a:xfrm>
            <a:off x="2347927" y="2810490"/>
            <a:ext cx="3534310" cy="1470108"/>
          </a:xfrm>
          <a:prstGeom prst="rect">
            <a:avLst/>
          </a:prstGeom>
          <a:noFill/>
          <a:ln w="9525">
            <a:noFill/>
            <a:miter lim="800000"/>
            <a:headEnd/>
            <a:tailEnd/>
          </a:ln>
          <a:effectLst/>
        </p:spPr>
      </p:pic>
      <p:sp>
        <p:nvSpPr>
          <p:cNvPr id="6" name="Rounded Rectangle 5"/>
          <p:cNvSpPr/>
          <p:nvPr/>
        </p:nvSpPr>
        <p:spPr bwMode="auto">
          <a:xfrm>
            <a:off x="2435051" y="2784021"/>
            <a:ext cx="3583912" cy="304800"/>
          </a:xfrm>
          <a:prstGeom prst="roundRect">
            <a:avLst>
              <a:gd name="adj" fmla="val 32468"/>
            </a:avLst>
          </a:prstGeom>
          <a:solidFill>
            <a:srgbClr val="FF0000">
              <a:alpha val="10196"/>
            </a:srgbClr>
          </a:solidFill>
          <a:ln w="63500">
            <a:solidFill>
              <a:srgbClr val="FF0000"/>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Tuples abound in CIL</a:t>
            </a:r>
            <a:endParaRPr lang="en-US" dirty="0"/>
          </a:p>
        </p:txBody>
      </p:sp>
      <p:sp>
        <p:nvSpPr>
          <p:cNvPr id="4" name="Footer Placeholder 3"/>
          <p:cNvSpPr>
            <a:spLocks noGrp="1"/>
          </p:cNvSpPr>
          <p:nvPr>
            <p:ph type="ftr" sz="quarter" idx="10"/>
          </p:nvPr>
        </p:nvSpPr>
        <p:spPr/>
        <p:txBody>
          <a:bodyPr/>
          <a:lstStyle/>
          <a:p>
            <a:r>
              <a:rPr lang="en-US" dirty="0" smtClean="0"/>
              <a:t>SMBT</a:t>
            </a:r>
            <a:endParaRPr lang="en-US" dirty="0"/>
          </a:p>
        </p:txBody>
      </p:sp>
      <p:pic>
        <p:nvPicPr>
          <p:cNvPr id="337922" name="Picture 2"/>
          <p:cNvPicPr>
            <a:picLocks noChangeAspect="1" noChangeArrowheads="1"/>
          </p:cNvPicPr>
          <p:nvPr/>
        </p:nvPicPr>
        <p:blipFill>
          <a:blip r:embed="rId2"/>
          <a:srcRect l="18506" t="32613" r="51562" b="40716"/>
          <a:stretch>
            <a:fillRect/>
          </a:stretch>
        </p:blipFill>
        <p:spPr bwMode="auto">
          <a:xfrm>
            <a:off x="4362114" y="2439717"/>
            <a:ext cx="3041150" cy="2167847"/>
          </a:xfrm>
          <a:prstGeom prst="rect">
            <a:avLst/>
          </a:prstGeom>
          <a:noFill/>
          <a:ln w="9525">
            <a:noFill/>
            <a:miter lim="800000"/>
            <a:headEnd/>
            <a:tailEnd/>
          </a:ln>
          <a:effectLst/>
        </p:spPr>
      </p:pic>
      <p:sp>
        <p:nvSpPr>
          <p:cNvPr id="7" name="Rounded Rectangle 6"/>
          <p:cNvSpPr/>
          <p:nvPr/>
        </p:nvSpPr>
        <p:spPr bwMode="auto">
          <a:xfrm>
            <a:off x="4123174" y="3627454"/>
            <a:ext cx="3583912" cy="827942"/>
          </a:xfrm>
          <a:prstGeom prst="roundRect">
            <a:avLst>
              <a:gd name="adj" fmla="val 32468"/>
            </a:avLst>
          </a:prstGeom>
          <a:solidFill>
            <a:srgbClr val="FF0000">
              <a:alpha val="10196"/>
            </a:srgbClr>
          </a:solidFill>
          <a:ln w="63500">
            <a:solidFill>
              <a:srgbClr val="FF0000"/>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337923" name="Picture 3"/>
          <p:cNvPicPr>
            <a:picLocks noChangeAspect="1" noChangeArrowheads="1"/>
          </p:cNvPicPr>
          <p:nvPr/>
        </p:nvPicPr>
        <p:blipFill>
          <a:blip r:embed="rId3"/>
          <a:srcRect l="2022" t="16433" r="78360" b="70800"/>
          <a:stretch>
            <a:fillRect/>
          </a:stretch>
        </p:blipFill>
        <p:spPr bwMode="auto">
          <a:xfrm>
            <a:off x="748094" y="1898348"/>
            <a:ext cx="1993187" cy="1037690"/>
          </a:xfrm>
          <a:prstGeom prst="rect">
            <a:avLst/>
          </a:prstGeom>
          <a:noFill/>
          <a:ln w="9525">
            <a:noFill/>
            <a:miter lim="800000"/>
            <a:headEnd/>
            <a:tailEnd/>
          </a:ln>
          <a:effectLst/>
        </p:spPr>
      </p:pic>
      <p:pic>
        <p:nvPicPr>
          <p:cNvPr id="337924" name="Picture 4"/>
          <p:cNvPicPr>
            <a:picLocks noChangeAspect="1" noChangeArrowheads="1"/>
          </p:cNvPicPr>
          <p:nvPr/>
        </p:nvPicPr>
        <p:blipFill>
          <a:blip r:embed="rId3"/>
          <a:srcRect l="6315" t="57616" r="79730" b="38845"/>
          <a:stretch>
            <a:fillRect/>
          </a:stretch>
        </p:blipFill>
        <p:spPr bwMode="auto">
          <a:xfrm>
            <a:off x="7870795" y="3796810"/>
            <a:ext cx="1417834" cy="287676"/>
          </a:xfrm>
          <a:prstGeom prst="rect">
            <a:avLst/>
          </a:prstGeom>
          <a:noFill/>
          <a:ln w="9525">
            <a:noFill/>
            <a:miter lim="800000"/>
            <a:headEnd/>
            <a:tailEnd/>
          </a:ln>
          <a:effectLst/>
        </p:spPr>
      </p:pic>
      <p:pic>
        <p:nvPicPr>
          <p:cNvPr id="332802" name="Picture 2"/>
          <p:cNvPicPr>
            <a:picLocks noChangeAspect="1" noChangeArrowheads="1"/>
          </p:cNvPicPr>
          <p:nvPr/>
        </p:nvPicPr>
        <p:blipFill>
          <a:blip r:embed="rId4"/>
          <a:srcRect l="7022" t="13970" r="44382" b="68475"/>
          <a:stretch>
            <a:fillRect/>
          </a:stretch>
        </p:blipFill>
        <p:spPr bwMode="auto">
          <a:xfrm>
            <a:off x="864159" y="4662436"/>
            <a:ext cx="4937354" cy="1426866"/>
          </a:xfrm>
          <a:prstGeom prst="rect">
            <a:avLst/>
          </a:prstGeom>
          <a:noFill/>
          <a:ln w="9525">
            <a:noFill/>
            <a:miter lim="800000"/>
            <a:headEnd/>
            <a:tailEnd/>
          </a:ln>
          <a:effectLst/>
        </p:spPr>
      </p:pic>
      <p:sp>
        <p:nvSpPr>
          <p:cNvPr id="9" name="Rounded Rectangle 8"/>
          <p:cNvSpPr/>
          <p:nvPr/>
        </p:nvSpPr>
        <p:spPr bwMode="auto">
          <a:xfrm>
            <a:off x="1713244" y="5245240"/>
            <a:ext cx="2687934" cy="739179"/>
          </a:xfrm>
          <a:prstGeom prst="roundRect">
            <a:avLst>
              <a:gd name="adj" fmla="val 32468"/>
            </a:avLst>
          </a:prstGeom>
          <a:solidFill>
            <a:srgbClr val="FF0000">
              <a:alpha val="10196"/>
            </a:srgbClr>
          </a:solidFill>
          <a:ln w="63500">
            <a:solidFill>
              <a:srgbClr val="FF0000"/>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332803" name="Picture 3"/>
          <p:cNvPicPr>
            <a:picLocks noChangeAspect="1" noChangeArrowheads="1"/>
          </p:cNvPicPr>
          <p:nvPr/>
        </p:nvPicPr>
        <p:blipFill>
          <a:blip r:embed="rId5"/>
          <a:srcRect l="5000" t="31197" r="76393" b="63116"/>
          <a:stretch>
            <a:fillRect/>
          </a:stretch>
        </p:blipFill>
        <p:spPr bwMode="auto">
          <a:xfrm>
            <a:off x="6320413" y="5407593"/>
            <a:ext cx="1890445" cy="46233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Integers </a:t>
            </a:r>
            <a:r>
              <a:rPr lang="en-US" dirty="0" smtClean="0"/>
              <a:t>–</a:t>
            </a:r>
            <a:r>
              <a:rPr smtClean="0"/>
              <a:t> do not abound in CIL</a:t>
            </a:r>
            <a:endParaRPr lang="en-US" dirty="0"/>
          </a:p>
        </p:txBody>
      </p:sp>
      <p:sp>
        <p:nvSpPr>
          <p:cNvPr id="3" name="Content Placeholder 2"/>
          <p:cNvSpPr>
            <a:spLocks noGrp="1"/>
          </p:cNvSpPr>
          <p:nvPr>
            <p:ph idx="1"/>
          </p:nvPr>
        </p:nvSpPr>
        <p:spPr>
          <a:xfrm>
            <a:off x="360904" y="2086115"/>
            <a:ext cx="8382000" cy="3439403"/>
          </a:xfrm>
        </p:spPr>
        <p:txBody>
          <a:bodyPr/>
          <a:lstStyle/>
          <a:p>
            <a:r>
              <a:rPr lang="en-US" sz="3200" dirty="0" smtClean="0"/>
              <a:t>But used for modeling the .NET type system</a:t>
            </a:r>
          </a:p>
          <a:p>
            <a:pPr>
              <a:buNone/>
            </a:pPr>
            <a:endParaRPr lang="en-US" sz="3200" dirty="0" smtClean="0"/>
          </a:p>
          <a:p>
            <a:pPr lvl="1"/>
            <a:r>
              <a:rPr lang="en-US" sz="2900" dirty="0" smtClean="0"/>
              <a:t>In </a:t>
            </a:r>
            <a:r>
              <a:rPr lang="en-US" sz="2900" dirty="0" err="1" smtClean="0"/>
              <a:t>Pex</a:t>
            </a:r>
            <a:r>
              <a:rPr lang="en-US" sz="2900" dirty="0" smtClean="0"/>
              <a:t>: </a:t>
            </a:r>
            <a:r>
              <a:rPr lang="en-US" sz="2900" i="1" dirty="0" smtClean="0"/>
              <a:t>$Type : Object -&gt; Class</a:t>
            </a:r>
          </a:p>
          <a:p>
            <a:pPr lvl="1"/>
            <a:endParaRPr lang="en-US" sz="2900" i="1" dirty="0" smtClean="0"/>
          </a:p>
          <a:p>
            <a:pPr lvl="1"/>
            <a:r>
              <a:rPr lang="en-US" sz="2900" i="1" dirty="0" smtClean="0"/>
              <a:t>Object – is an integer</a:t>
            </a:r>
          </a:p>
          <a:p>
            <a:pPr lvl="1"/>
            <a:endParaRPr lang="en-US" sz="2900" i="1" dirty="0" smtClean="0"/>
          </a:p>
          <a:p>
            <a:pPr lvl="1"/>
            <a:r>
              <a:rPr lang="en-US" sz="2900" i="1" dirty="0" smtClean="0"/>
              <a:t>Class – is an integer</a:t>
            </a:r>
            <a:endParaRPr lang="en-US" sz="2900" dirty="0"/>
          </a:p>
        </p:txBody>
      </p:sp>
      <p:sp>
        <p:nvSpPr>
          <p:cNvPr id="4" name="Footer Placeholder 3"/>
          <p:cNvSpPr>
            <a:spLocks noGrp="1"/>
          </p:cNvSpPr>
          <p:nvPr>
            <p:ph type="ftr" sz="quarter" idx="10"/>
          </p:nvPr>
        </p:nvSpPr>
        <p:spPr/>
        <p:txBody>
          <a:bodyPr/>
          <a:lstStyle/>
          <a:p>
            <a:r>
              <a:rPr lang="en-US" dirty="0" smtClean="0"/>
              <a:t>SMBT</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Quantifiers </a:t>
            </a:r>
            <a:endParaRPr lang="en-US" dirty="0"/>
          </a:p>
        </p:txBody>
      </p:sp>
      <p:sp>
        <p:nvSpPr>
          <p:cNvPr id="3" name="Content Placeholder 2"/>
          <p:cNvSpPr>
            <a:spLocks noGrp="1"/>
          </p:cNvSpPr>
          <p:nvPr>
            <p:ph idx="1"/>
          </p:nvPr>
        </p:nvSpPr>
        <p:spPr>
          <a:xfrm>
            <a:off x="381000" y="1412875"/>
            <a:ext cx="8382000" cy="4062651"/>
          </a:xfrm>
        </p:spPr>
        <p:txBody>
          <a:bodyPr/>
          <a:lstStyle/>
          <a:p>
            <a:r>
              <a:rPr lang="en-US" dirty="0" smtClean="0"/>
              <a:t>Used for constraining values</a:t>
            </a:r>
          </a:p>
          <a:p>
            <a:pPr>
              <a:buNone/>
            </a:pPr>
            <a:endParaRPr lang="en-US" dirty="0" smtClean="0"/>
          </a:p>
          <a:p>
            <a:r>
              <a:rPr lang="en-US" dirty="0" smtClean="0"/>
              <a:t>Example: we want to allocate a byte array</a:t>
            </a:r>
            <a:br>
              <a:rPr lang="en-US" dirty="0" smtClean="0"/>
            </a:br>
            <a:r>
              <a:rPr lang="en-US" dirty="0" smtClean="0"/>
              <a:t/>
            </a:r>
            <a:br>
              <a:rPr lang="en-US" dirty="0" smtClean="0"/>
            </a:br>
            <a:r>
              <a:rPr lang="en-US" dirty="0" smtClean="0"/>
              <a:t>				</a:t>
            </a:r>
            <a:r>
              <a:rPr lang="en-US" i="1" dirty="0" smtClean="0"/>
              <a:t>data</a:t>
            </a:r>
          </a:p>
          <a:p>
            <a:endParaRPr lang="en-US" i="1" dirty="0" smtClean="0"/>
          </a:p>
          <a:p>
            <a:r>
              <a:rPr lang="en-US" dirty="0" smtClean="0"/>
              <a:t>Allocate </a:t>
            </a:r>
            <a:r>
              <a:rPr lang="en-US" i="1" dirty="0" smtClean="0"/>
              <a:t>$Length(data) </a:t>
            </a:r>
            <a:r>
              <a:rPr lang="en-US" dirty="0" smtClean="0"/>
              <a:t>bytes</a:t>
            </a:r>
            <a:r>
              <a:rPr lang="en-US" i="1" dirty="0" smtClean="0"/>
              <a:t/>
            </a:r>
            <a:br>
              <a:rPr lang="en-US" i="1" dirty="0" smtClean="0"/>
            </a:br>
            <a:endParaRPr lang="en-US" dirty="0"/>
          </a:p>
        </p:txBody>
      </p:sp>
      <p:sp>
        <p:nvSpPr>
          <p:cNvPr id="4" name="Footer Placeholder 3"/>
          <p:cNvSpPr>
            <a:spLocks noGrp="1"/>
          </p:cNvSpPr>
          <p:nvPr>
            <p:ph type="ftr" sz="quarter" idx="10"/>
          </p:nvPr>
        </p:nvSpPr>
        <p:spPr/>
        <p:txBody>
          <a:bodyPr/>
          <a:lstStyle/>
          <a:p>
            <a:r>
              <a:rPr lang="en-US" dirty="0" smtClean="0"/>
              <a:t>SMBT</a:t>
            </a:r>
            <a:endParaRPr lang="en-US" dirty="0"/>
          </a:p>
        </p:txBody>
      </p:sp>
      <p:pic>
        <p:nvPicPr>
          <p:cNvPr id="338946" name="Picture 2"/>
          <p:cNvPicPr>
            <a:picLocks noChangeAspect="1" noChangeArrowheads="1"/>
          </p:cNvPicPr>
          <p:nvPr/>
        </p:nvPicPr>
        <p:blipFill>
          <a:blip r:embed="rId2"/>
          <a:srcRect l="42923" t="37163" r="41323" b="58330"/>
          <a:stretch>
            <a:fillRect/>
          </a:stretch>
        </p:blipFill>
        <p:spPr bwMode="auto">
          <a:xfrm>
            <a:off x="2819474" y="5331724"/>
            <a:ext cx="3178504" cy="72743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Minimization</a:t>
            </a:r>
            <a:endParaRPr lang="en-US" dirty="0"/>
          </a:p>
        </p:txBody>
      </p:sp>
      <p:sp>
        <p:nvSpPr>
          <p:cNvPr id="6" name="Content Placeholder 5"/>
          <p:cNvSpPr>
            <a:spLocks noGrp="1"/>
          </p:cNvSpPr>
          <p:nvPr>
            <p:ph idx="1"/>
          </p:nvPr>
        </p:nvSpPr>
        <p:spPr>
          <a:xfrm>
            <a:off x="381000" y="1412875"/>
            <a:ext cx="8382000" cy="4733604"/>
          </a:xfrm>
        </p:spPr>
        <p:txBody>
          <a:bodyPr/>
          <a:lstStyle/>
          <a:p>
            <a:r>
              <a:rPr lang="en-US" sz="3200" dirty="0" smtClean="0"/>
              <a:t>Not all models returned by Z3 are useful test inputs.</a:t>
            </a:r>
          </a:p>
          <a:p>
            <a:endParaRPr lang="en-US" sz="3200" dirty="0" smtClean="0"/>
          </a:p>
          <a:p>
            <a:r>
              <a:rPr lang="en-US" sz="3200" dirty="0" smtClean="0"/>
              <a:t>Values used for allocating arrays are preferably small.</a:t>
            </a:r>
          </a:p>
          <a:p>
            <a:pPr lvl="1"/>
            <a:r>
              <a:rPr lang="en-US" sz="2800" dirty="0" smtClean="0"/>
              <a:t>Otherwise, test runs will just exercise out of memory exceptions and not useful code paths.</a:t>
            </a:r>
          </a:p>
          <a:p>
            <a:pPr lvl="1"/>
            <a:endParaRPr lang="en-US" sz="2800" dirty="0" smtClean="0"/>
          </a:p>
          <a:p>
            <a:r>
              <a:rPr lang="en-US" sz="3200" dirty="0" smtClean="0"/>
              <a:t>Approach: use programmatic API with Push/Pop to control context</a:t>
            </a:r>
            <a:endParaRPr lang="en-US" sz="3200" dirty="0"/>
          </a:p>
        </p:txBody>
      </p:sp>
      <p:sp>
        <p:nvSpPr>
          <p:cNvPr id="4" name="Footer Placeholder 3"/>
          <p:cNvSpPr>
            <a:spLocks noGrp="1"/>
          </p:cNvSpPr>
          <p:nvPr>
            <p:ph type="ftr" sz="quarter" idx="10"/>
          </p:nvPr>
        </p:nvSpPr>
        <p:spPr/>
        <p:txBody>
          <a:bodyPr/>
          <a:lstStyle/>
          <a:p>
            <a:r>
              <a:rPr lang="en-US" dirty="0" smtClean="0"/>
              <a:t>SMBT</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Minimization</a:t>
            </a:r>
            <a:endParaRPr lang="en-US" dirty="0"/>
          </a:p>
        </p:txBody>
      </p:sp>
      <p:sp>
        <p:nvSpPr>
          <p:cNvPr id="4" name="Footer Placeholder 3"/>
          <p:cNvSpPr>
            <a:spLocks noGrp="1"/>
          </p:cNvSpPr>
          <p:nvPr>
            <p:ph type="ftr" sz="quarter" idx="10"/>
          </p:nvPr>
        </p:nvSpPr>
        <p:spPr/>
        <p:txBody>
          <a:bodyPr/>
          <a:lstStyle/>
          <a:p>
            <a:r>
              <a:rPr lang="en-US" dirty="0" smtClean="0"/>
              <a:t>SMBT</a:t>
            </a:r>
            <a:endParaRPr lang="en-US" dirty="0"/>
          </a:p>
        </p:txBody>
      </p:sp>
      <p:sp>
        <p:nvSpPr>
          <p:cNvPr id="5" name="Rectangle 4"/>
          <p:cNvSpPr/>
          <p:nvPr/>
        </p:nvSpPr>
        <p:spPr>
          <a:xfrm>
            <a:off x="281354" y="1694552"/>
            <a:ext cx="6772590" cy="4801314"/>
          </a:xfrm>
          <a:prstGeom prst="rect">
            <a:avLst/>
          </a:prstGeom>
        </p:spPr>
        <p:txBody>
          <a:bodyPr wrap="square">
            <a:spAutoFit/>
          </a:bodyPr>
          <a:lstStyle/>
          <a:p>
            <a:endParaRPr lang="en-US" dirty="0" smtClean="0">
              <a:solidFill>
                <a:schemeClr val="bg1"/>
              </a:solidFill>
            </a:endParaRPr>
          </a:p>
          <a:p>
            <a:r>
              <a:rPr lang="en-US" dirty="0" smtClean="0">
                <a:solidFill>
                  <a:schemeClr val="bg1"/>
                </a:solidFill>
              </a:rPr>
              <a:t>    </a:t>
            </a:r>
            <a:r>
              <a:rPr lang="en-US" b="1" dirty="0" err="1" smtClean="0">
                <a:solidFill>
                  <a:schemeClr val="bg1"/>
                </a:solidFill>
              </a:rPr>
              <a:t>int</a:t>
            </a:r>
            <a:r>
              <a:rPr lang="en-US" dirty="0" smtClean="0">
                <a:solidFill>
                  <a:schemeClr val="bg1"/>
                </a:solidFill>
              </a:rPr>
              <a:t> Minimize(</a:t>
            </a:r>
            <a:r>
              <a:rPr lang="en-US" dirty="0" err="1" smtClean="0">
                <a:solidFill>
                  <a:schemeClr val="bg1"/>
                </a:solidFill>
              </a:rPr>
              <a:t>TermAst</a:t>
            </a:r>
            <a:r>
              <a:rPr lang="en-US" dirty="0" smtClean="0">
                <a:solidFill>
                  <a:schemeClr val="bg1"/>
                </a:solidFill>
              </a:rPr>
              <a:t> a, </a:t>
            </a:r>
            <a:r>
              <a:rPr lang="en-US" b="1" dirty="0" err="1" smtClean="0">
                <a:solidFill>
                  <a:schemeClr val="bg1"/>
                </a:solidFill>
              </a:rPr>
              <a:t>int</a:t>
            </a:r>
            <a:r>
              <a:rPr lang="en-US" dirty="0" smtClean="0">
                <a:solidFill>
                  <a:schemeClr val="bg1"/>
                </a:solidFill>
              </a:rPr>
              <a:t> lo, </a:t>
            </a:r>
            <a:r>
              <a:rPr lang="en-US" b="1" dirty="0" err="1" smtClean="0">
                <a:solidFill>
                  <a:schemeClr val="bg1"/>
                </a:solidFill>
              </a:rPr>
              <a:t>int</a:t>
            </a:r>
            <a:r>
              <a:rPr lang="en-US" dirty="0" smtClean="0">
                <a:solidFill>
                  <a:schemeClr val="bg1"/>
                </a:solidFill>
              </a:rPr>
              <a:t> hi) {</a:t>
            </a:r>
          </a:p>
          <a:p>
            <a:r>
              <a:rPr lang="en-US" dirty="0" smtClean="0">
                <a:solidFill>
                  <a:schemeClr val="bg1"/>
                </a:solidFill>
              </a:rPr>
              <a:t>	</a:t>
            </a:r>
            <a:r>
              <a:rPr lang="en-US" b="1" dirty="0" smtClean="0">
                <a:solidFill>
                  <a:schemeClr val="bg1"/>
                </a:solidFill>
              </a:rPr>
              <a:t>while</a:t>
            </a:r>
            <a:r>
              <a:rPr lang="en-US" dirty="0" smtClean="0">
                <a:solidFill>
                  <a:schemeClr val="bg1"/>
                </a:solidFill>
              </a:rPr>
              <a:t> (lo &lt; hi) {</a:t>
            </a:r>
          </a:p>
          <a:p>
            <a:r>
              <a:rPr lang="en-US" dirty="0" smtClean="0">
                <a:solidFill>
                  <a:schemeClr val="bg1"/>
                </a:solidFill>
              </a:rPr>
              <a:t>	    </a:t>
            </a:r>
            <a:r>
              <a:rPr lang="en-US" b="1" dirty="0" err="1" smtClean="0">
                <a:solidFill>
                  <a:schemeClr val="bg1"/>
                </a:solidFill>
              </a:rPr>
              <a:t>int</a:t>
            </a:r>
            <a:r>
              <a:rPr lang="en-US" dirty="0" smtClean="0">
                <a:solidFill>
                  <a:schemeClr val="bg1"/>
                </a:solidFill>
              </a:rPr>
              <a:t> mid = (</a:t>
            </a:r>
            <a:r>
              <a:rPr lang="en-US" dirty="0" err="1" smtClean="0">
                <a:solidFill>
                  <a:schemeClr val="bg1"/>
                </a:solidFill>
              </a:rPr>
              <a:t>lo+hi</a:t>
            </a:r>
            <a:r>
              <a:rPr lang="en-US" dirty="0" smtClean="0">
                <a:solidFill>
                  <a:schemeClr val="bg1"/>
                </a:solidFill>
              </a:rPr>
              <a:t>)/2;</a:t>
            </a:r>
          </a:p>
          <a:p>
            <a:r>
              <a:rPr lang="en-US" dirty="0" smtClean="0">
                <a:solidFill>
                  <a:schemeClr val="bg1"/>
                </a:solidFill>
              </a:rPr>
              <a:t>	    </a:t>
            </a:r>
            <a:r>
              <a:rPr lang="en-US" dirty="0" err="1" smtClean="0">
                <a:solidFill>
                  <a:schemeClr val="bg1"/>
                </a:solidFill>
              </a:rPr>
              <a:t>Console.WriteLine</a:t>
            </a:r>
            <a:r>
              <a:rPr lang="en-US" dirty="0" smtClean="0">
                <a:solidFill>
                  <a:schemeClr val="bg1"/>
                </a:solidFill>
              </a:rPr>
              <a:t>("lo: {0}, hi: {1}, mid: {2}",</a:t>
            </a:r>
            <a:r>
              <a:rPr lang="en-US" dirty="0" err="1" smtClean="0">
                <a:solidFill>
                  <a:schemeClr val="bg1"/>
                </a:solidFill>
              </a:rPr>
              <a:t>lo,hi,mid</a:t>
            </a:r>
            <a:r>
              <a:rPr lang="en-US" dirty="0" smtClean="0">
                <a:solidFill>
                  <a:schemeClr val="bg1"/>
                </a:solidFill>
              </a:rPr>
              <a:t>);</a:t>
            </a:r>
          </a:p>
          <a:p>
            <a:r>
              <a:rPr lang="en-US" dirty="0" smtClean="0">
                <a:solidFill>
                  <a:schemeClr val="bg1"/>
                </a:solidFill>
              </a:rPr>
              <a:t>	    </a:t>
            </a:r>
            <a:r>
              <a:rPr lang="en-US" b="1" dirty="0" smtClean="0">
                <a:solidFill>
                  <a:srgbClr val="C00000"/>
                </a:solidFill>
              </a:rPr>
              <a:t>z3.Push();</a:t>
            </a:r>
          </a:p>
          <a:p>
            <a:r>
              <a:rPr lang="en-US" dirty="0" smtClean="0">
                <a:solidFill>
                  <a:schemeClr val="bg1"/>
                </a:solidFill>
              </a:rPr>
              <a:t>	    </a:t>
            </a:r>
            <a:r>
              <a:rPr lang="en-US" dirty="0" smtClean="0">
                <a:solidFill>
                  <a:srgbClr val="FF0000"/>
                </a:solidFill>
              </a:rPr>
              <a:t>z3.AssertCnstr(Num(lo) &lt;= a &amp; a &lt; Num(mid));</a:t>
            </a:r>
          </a:p>
          <a:p>
            <a:r>
              <a:rPr lang="en-US" dirty="0" smtClean="0">
                <a:solidFill>
                  <a:schemeClr val="bg1"/>
                </a:solidFill>
              </a:rPr>
              <a:t>	    </a:t>
            </a:r>
            <a:r>
              <a:rPr lang="en-US" dirty="0" err="1" smtClean="0">
                <a:solidFill>
                  <a:schemeClr val="bg1"/>
                </a:solidFill>
              </a:rPr>
              <a:t>TypeSafeModel</a:t>
            </a:r>
            <a:r>
              <a:rPr lang="en-US" dirty="0" smtClean="0">
                <a:solidFill>
                  <a:schemeClr val="bg1"/>
                </a:solidFill>
              </a:rPr>
              <a:t> model = null;</a:t>
            </a:r>
          </a:p>
          <a:p>
            <a:r>
              <a:rPr lang="en-US" dirty="0" smtClean="0">
                <a:solidFill>
                  <a:schemeClr val="bg1"/>
                </a:solidFill>
              </a:rPr>
              <a:t>	    </a:t>
            </a:r>
            <a:r>
              <a:rPr lang="en-US" b="1" dirty="0" smtClean="0">
                <a:solidFill>
                  <a:schemeClr val="bg1"/>
                </a:solidFill>
              </a:rPr>
              <a:t>if</a:t>
            </a:r>
            <a:r>
              <a:rPr lang="en-US" dirty="0" smtClean="0">
                <a:solidFill>
                  <a:schemeClr val="bg1"/>
                </a:solidFill>
              </a:rPr>
              <a:t> (</a:t>
            </a:r>
            <a:r>
              <a:rPr lang="en-US" dirty="0" err="1" smtClean="0">
                <a:solidFill>
                  <a:schemeClr val="bg1"/>
                </a:solidFill>
              </a:rPr>
              <a:t>LBool.True</a:t>
            </a:r>
            <a:r>
              <a:rPr lang="en-US" dirty="0" smtClean="0">
                <a:solidFill>
                  <a:schemeClr val="bg1"/>
                </a:solidFill>
              </a:rPr>
              <a:t> == </a:t>
            </a:r>
            <a:r>
              <a:rPr lang="en-US" dirty="0" smtClean="0">
                <a:solidFill>
                  <a:srgbClr val="FF0000"/>
                </a:solidFill>
              </a:rPr>
              <a:t>z3.CheckAndGetModel(ref model)) </a:t>
            </a:r>
            <a:r>
              <a:rPr lang="en-US" dirty="0" smtClean="0">
                <a:solidFill>
                  <a:schemeClr val="bg1"/>
                </a:solidFill>
              </a:rPr>
              <a:t>{</a:t>
            </a:r>
          </a:p>
          <a:p>
            <a:r>
              <a:rPr lang="en-US" dirty="0" smtClean="0">
                <a:solidFill>
                  <a:schemeClr val="bg1"/>
                </a:solidFill>
              </a:rPr>
              <a:t>		hi = </a:t>
            </a:r>
            <a:r>
              <a:rPr lang="en-US" dirty="0" err="1" smtClean="0">
                <a:solidFill>
                  <a:schemeClr val="bg1"/>
                </a:solidFill>
              </a:rPr>
              <a:t>model.GetNumeralValueInt</a:t>
            </a:r>
            <a:r>
              <a:rPr lang="en-US" dirty="0" smtClean="0">
                <a:solidFill>
                  <a:schemeClr val="bg1"/>
                </a:solidFill>
              </a:rPr>
              <a:t>(</a:t>
            </a:r>
            <a:r>
              <a:rPr lang="en-US" dirty="0" err="1" smtClean="0">
                <a:solidFill>
                  <a:schemeClr val="bg1"/>
                </a:solidFill>
              </a:rPr>
              <a:t>model.Eval</a:t>
            </a:r>
            <a:r>
              <a:rPr lang="en-US" dirty="0" smtClean="0">
                <a:solidFill>
                  <a:schemeClr val="bg1"/>
                </a:solidFill>
              </a:rPr>
              <a:t>(a));</a:t>
            </a:r>
          </a:p>
          <a:p>
            <a:r>
              <a:rPr lang="en-US" dirty="0" smtClean="0">
                <a:solidFill>
                  <a:schemeClr val="bg1"/>
                </a:solidFill>
              </a:rPr>
              <a:t>		</a:t>
            </a:r>
            <a:r>
              <a:rPr lang="en-US" dirty="0" err="1" smtClean="0">
                <a:solidFill>
                  <a:schemeClr val="bg1"/>
                </a:solidFill>
              </a:rPr>
              <a:t>model.Dispose</a:t>
            </a:r>
            <a:r>
              <a:rPr lang="en-US" dirty="0" smtClean="0">
                <a:solidFill>
                  <a:schemeClr val="bg1"/>
                </a:solidFill>
              </a:rPr>
              <a:t>();	    </a:t>
            </a:r>
          </a:p>
          <a:p>
            <a:r>
              <a:rPr lang="en-US" dirty="0" smtClean="0">
                <a:solidFill>
                  <a:schemeClr val="bg1"/>
                </a:solidFill>
              </a:rPr>
              <a:t>	    }</a:t>
            </a:r>
          </a:p>
          <a:p>
            <a:r>
              <a:rPr lang="en-US" dirty="0" smtClean="0">
                <a:solidFill>
                  <a:schemeClr val="bg1"/>
                </a:solidFill>
              </a:rPr>
              <a:t>	    </a:t>
            </a:r>
            <a:r>
              <a:rPr lang="en-US" b="1" dirty="0" smtClean="0">
                <a:solidFill>
                  <a:schemeClr val="bg1"/>
                </a:solidFill>
              </a:rPr>
              <a:t>else</a:t>
            </a:r>
            <a:r>
              <a:rPr lang="en-US" dirty="0" smtClean="0">
                <a:solidFill>
                  <a:schemeClr val="bg1"/>
                </a:solidFill>
              </a:rPr>
              <a:t> lo = mid;</a:t>
            </a:r>
          </a:p>
          <a:p>
            <a:r>
              <a:rPr lang="en-US" dirty="0" smtClean="0">
                <a:solidFill>
                  <a:schemeClr val="bg1"/>
                </a:solidFill>
              </a:rPr>
              <a:t>	    </a:t>
            </a:r>
            <a:r>
              <a:rPr lang="en-US" b="1" dirty="0" smtClean="0">
                <a:solidFill>
                  <a:srgbClr val="C00000"/>
                </a:solidFill>
              </a:rPr>
              <a:t>z3.Pop();</a:t>
            </a:r>
          </a:p>
          <a:p>
            <a:r>
              <a:rPr lang="en-US" dirty="0" smtClean="0">
                <a:solidFill>
                  <a:schemeClr val="bg1"/>
                </a:solidFill>
              </a:rPr>
              <a:t>	}</a:t>
            </a:r>
          </a:p>
          <a:p>
            <a:r>
              <a:rPr lang="en-US" dirty="0" smtClean="0">
                <a:solidFill>
                  <a:schemeClr val="bg1"/>
                </a:solidFill>
              </a:rPr>
              <a:t>	return lo;</a:t>
            </a:r>
          </a:p>
          <a:p>
            <a:r>
              <a:rPr lang="en-US" dirty="0" smtClean="0">
                <a:solidFill>
                  <a:schemeClr val="bg1"/>
                </a:solidFill>
              </a:rPr>
              <a:t>    }</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Constraint Solving: Z3</a:t>
            </a:r>
            <a:endParaRPr lang="en-US" dirty="0"/>
          </a:p>
        </p:txBody>
      </p:sp>
      <p:sp>
        <p:nvSpPr>
          <p:cNvPr id="3" name="Content Placeholder 2"/>
          <p:cNvSpPr>
            <a:spLocks noGrp="1"/>
          </p:cNvSpPr>
          <p:nvPr>
            <p:ph idx="1"/>
          </p:nvPr>
        </p:nvSpPr>
        <p:spPr>
          <a:xfrm>
            <a:off x="381000" y="1411552"/>
            <a:ext cx="8382000" cy="5170646"/>
          </a:xfrm>
        </p:spPr>
        <p:txBody>
          <a:bodyPr/>
          <a:lstStyle/>
          <a:p>
            <a:r>
              <a:rPr lang="en-US" sz="2000" b="1" dirty="0" smtClean="0"/>
              <a:t>Rich Combination: </a:t>
            </a:r>
            <a:r>
              <a:rPr lang="en-US" sz="2000" dirty="0" smtClean="0"/>
              <a:t>Solvers for </a:t>
            </a:r>
            <a:r>
              <a:rPr lang="en-US" sz="2000" dirty="0" err="1" smtClean="0"/>
              <a:t>uninterpreted</a:t>
            </a:r>
            <a:r>
              <a:rPr lang="en-US" sz="2000" dirty="0" smtClean="0"/>
              <a:t> functions with equalities, linear integer arithmetic, </a:t>
            </a:r>
            <a:r>
              <a:rPr lang="en-US" sz="2000" dirty="0" err="1" smtClean="0"/>
              <a:t>bitvector</a:t>
            </a:r>
            <a:r>
              <a:rPr lang="en-US" sz="2000" dirty="0" smtClean="0"/>
              <a:t> arithmetic, arrays, </a:t>
            </a:r>
            <a:r>
              <a:rPr lang="en-US" sz="2000" dirty="0" err="1" smtClean="0"/>
              <a:t>tuples</a:t>
            </a:r>
            <a:endParaRPr lang="en-US" sz="2000" dirty="0" smtClean="0"/>
          </a:p>
          <a:p>
            <a:pPr lvl="0">
              <a:defRPr/>
            </a:pPr>
            <a:r>
              <a:rPr lang="en-US" sz="2000" dirty="0" smtClean="0"/>
              <a:t>Formulas may be a big conjunction</a:t>
            </a:r>
          </a:p>
          <a:p>
            <a:pPr lvl="1">
              <a:defRPr/>
            </a:pPr>
            <a:r>
              <a:rPr lang="en-US" sz="2000" dirty="0" smtClean="0"/>
              <a:t>Pre-processing step</a:t>
            </a:r>
          </a:p>
          <a:p>
            <a:pPr lvl="1">
              <a:defRPr/>
            </a:pPr>
            <a:r>
              <a:rPr lang="en-US" sz="2000" dirty="0" smtClean="0"/>
              <a:t>Eliminate variables and simplify input format</a:t>
            </a:r>
          </a:p>
          <a:p>
            <a:r>
              <a:rPr lang="en-US" sz="2000" b="1" dirty="0" smtClean="0"/>
              <a:t>Universal</a:t>
            </a:r>
            <a:r>
              <a:rPr lang="en-US" sz="2000" dirty="0" smtClean="0"/>
              <a:t> </a:t>
            </a:r>
            <a:r>
              <a:rPr lang="en-US" sz="2000" b="1" dirty="0" smtClean="0"/>
              <a:t>quantifiers</a:t>
            </a:r>
          </a:p>
          <a:p>
            <a:pPr lvl="1"/>
            <a:r>
              <a:rPr sz="2000" smtClean="0"/>
              <a:t>Used to model custom theories, e.g. .NET type system</a:t>
            </a:r>
            <a:endParaRPr lang="en-US" sz="2000" dirty="0" smtClean="0"/>
          </a:p>
          <a:p>
            <a:r>
              <a:rPr lang="en-US" sz="2000" b="1" dirty="0" smtClean="0"/>
              <a:t>Model generation</a:t>
            </a:r>
          </a:p>
          <a:p>
            <a:pPr lvl="1"/>
            <a:r>
              <a:rPr sz="2000" smtClean="0"/>
              <a:t>Models used as test inputs</a:t>
            </a:r>
          </a:p>
          <a:p>
            <a:r>
              <a:rPr lang="en-US" sz="2000" b="1" dirty="0" smtClean="0"/>
              <a:t>Incremental</a:t>
            </a:r>
            <a:r>
              <a:rPr lang="en-US" sz="2000" dirty="0" smtClean="0"/>
              <a:t> solving</a:t>
            </a:r>
          </a:p>
          <a:p>
            <a:pPr lvl="1"/>
            <a:r>
              <a:rPr lang="en-US" sz="2000" dirty="0" smtClean="0"/>
              <a:t>Given a formula </a:t>
            </a:r>
            <a:r>
              <a:rPr lang="en-US" sz="2000" i="1" dirty="0" smtClean="0"/>
              <a:t>F</a:t>
            </a:r>
            <a:r>
              <a:rPr lang="en-US" sz="2000" dirty="0" smtClean="0"/>
              <a:t>, find a model </a:t>
            </a:r>
            <a:r>
              <a:rPr lang="en-US" sz="2000" i="1" dirty="0" smtClean="0"/>
              <a:t>M</a:t>
            </a:r>
            <a:r>
              <a:rPr lang="en-US" sz="2000" dirty="0" smtClean="0"/>
              <a:t>, that minimizes the value of the variables </a:t>
            </a:r>
            <a:r>
              <a:rPr lang="en-US" sz="2000" i="1" dirty="0" smtClean="0"/>
              <a:t>x</a:t>
            </a:r>
            <a:r>
              <a:rPr lang="en-US" sz="2000" i="1" baseline="-25000" dirty="0" smtClean="0"/>
              <a:t>0 </a:t>
            </a:r>
            <a:r>
              <a:rPr lang="en-US" sz="2000" i="1" dirty="0" smtClean="0"/>
              <a:t>… </a:t>
            </a:r>
            <a:r>
              <a:rPr lang="en-US" sz="2000" i="1" dirty="0" err="1" smtClean="0"/>
              <a:t>x</a:t>
            </a:r>
            <a:r>
              <a:rPr lang="en-US" sz="2000" i="1" baseline="-25000" dirty="0" err="1" smtClean="0"/>
              <a:t>n</a:t>
            </a:r>
            <a:endParaRPr lang="en-US" sz="2400" dirty="0" smtClean="0"/>
          </a:p>
          <a:p>
            <a:pPr lvl="1"/>
            <a:r>
              <a:rPr sz="2000" b="1" smtClean="0"/>
              <a:t>Push</a:t>
            </a:r>
            <a:r>
              <a:rPr sz="2000" smtClean="0"/>
              <a:t> / </a:t>
            </a:r>
            <a:r>
              <a:rPr sz="2000" b="1" smtClean="0"/>
              <a:t>Pop</a:t>
            </a:r>
            <a:r>
              <a:rPr sz="2000" smtClean="0"/>
              <a:t> of contexts for model mini</a:t>
            </a:r>
            <a:r>
              <a:rPr lang="en-US" sz="2000" dirty="0" smtClean="0"/>
              <a:t>mi</a:t>
            </a:r>
            <a:r>
              <a:rPr sz="2000" smtClean="0"/>
              <a:t>zation</a:t>
            </a:r>
            <a:endParaRPr lang="en-US" sz="2000" dirty="0" smtClean="0"/>
          </a:p>
          <a:p>
            <a:r>
              <a:rPr lang="en-US" sz="2000" b="1" dirty="0" smtClean="0"/>
              <a:t>Programmatic</a:t>
            </a:r>
            <a:r>
              <a:rPr lang="en-US" sz="2000" dirty="0" smtClean="0"/>
              <a:t> API</a:t>
            </a:r>
          </a:p>
          <a:p>
            <a:pPr lvl="1"/>
            <a:r>
              <a:rPr sz="2000" smtClean="0"/>
              <a:t>For small constraint systems, text through pipes would add huge overhead</a:t>
            </a:r>
            <a:endParaRPr lang="en-US" sz="2500"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Conclusions</a:t>
            </a:r>
            <a:endParaRPr lang="en-US" dirty="0"/>
          </a:p>
        </p:txBody>
      </p:sp>
      <p:sp>
        <p:nvSpPr>
          <p:cNvPr id="3" name="Content Placeholder 2"/>
          <p:cNvSpPr>
            <a:spLocks noGrp="1"/>
          </p:cNvSpPr>
          <p:nvPr>
            <p:ph idx="1"/>
          </p:nvPr>
        </p:nvSpPr>
        <p:spPr>
          <a:xfrm>
            <a:off x="263356" y="1508617"/>
            <a:ext cx="8699774" cy="4164217"/>
          </a:xfrm>
        </p:spPr>
        <p:txBody>
          <a:bodyPr/>
          <a:lstStyle/>
          <a:p>
            <a:pPr>
              <a:buNone/>
            </a:pPr>
            <a:endParaRPr lang="en-US" dirty="0" smtClean="0"/>
          </a:p>
          <a:p>
            <a:r>
              <a:rPr lang="en-US" dirty="0" smtClean="0"/>
              <a:t>Bit-level support is critical for program exploration</a:t>
            </a:r>
          </a:p>
          <a:p>
            <a:endParaRPr lang="en-US" dirty="0" smtClean="0"/>
          </a:p>
          <a:p>
            <a:r>
              <a:rPr lang="en-US" dirty="0" smtClean="0"/>
              <a:t>… but this is far from the only useful domain</a:t>
            </a:r>
          </a:p>
          <a:p>
            <a:endParaRPr lang="en-US" dirty="0" smtClean="0"/>
          </a:p>
          <a:p>
            <a:r>
              <a:rPr lang="en-US" dirty="0" smtClean="0"/>
              <a:t>The SMT solver Z3 combines solvers for a variety of domains</a:t>
            </a:r>
          </a:p>
        </p:txBody>
      </p:sp>
      <p:sp>
        <p:nvSpPr>
          <p:cNvPr id="4" name="Footer Placeholder 3"/>
          <p:cNvSpPr>
            <a:spLocks noGrp="1"/>
          </p:cNvSpPr>
          <p:nvPr>
            <p:ph type="ftr" sz="quarter" idx="10"/>
          </p:nvPr>
        </p:nvSpPr>
        <p:spPr/>
        <p:txBody>
          <a:bodyPr/>
          <a:lstStyle/>
          <a:p>
            <a:r>
              <a:rPr lang="en-US" dirty="0" smtClean="0"/>
              <a:t>SMBT</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Take-away</a:t>
            </a:r>
            <a:endParaRPr lang="en-US" dirty="0"/>
          </a:p>
        </p:txBody>
      </p:sp>
      <p:sp>
        <p:nvSpPr>
          <p:cNvPr id="3" name="Content Placeholder 2"/>
          <p:cNvSpPr>
            <a:spLocks noGrp="1"/>
          </p:cNvSpPr>
          <p:nvPr>
            <p:ph idx="1"/>
          </p:nvPr>
        </p:nvSpPr>
        <p:spPr>
          <a:xfrm>
            <a:off x="263356" y="1508617"/>
            <a:ext cx="8699774" cy="4164217"/>
          </a:xfrm>
        </p:spPr>
        <p:txBody>
          <a:bodyPr/>
          <a:lstStyle/>
          <a:p>
            <a:pPr>
              <a:buNone/>
            </a:pPr>
            <a:endParaRPr lang="en-US" dirty="0" smtClean="0"/>
          </a:p>
          <a:p>
            <a:r>
              <a:rPr lang="en-US" dirty="0" smtClean="0"/>
              <a:t>Bit-level support is critical for program exploration</a:t>
            </a:r>
          </a:p>
          <a:p>
            <a:endParaRPr lang="en-US" dirty="0" smtClean="0"/>
          </a:p>
          <a:p>
            <a:r>
              <a:rPr lang="en-US" dirty="0" smtClean="0"/>
              <a:t>… but this is far from the only useful domain</a:t>
            </a:r>
          </a:p>
          <a:p>
            <a:endParaRPr lang="en-US" dirty="0" smtClean="0"/>
          </a:p>
          <a:p>
            <a:r>
              <a:rPr lang="en-US" dirty="0" smtClean="0"/>
              <a:t>The SMT solver Z3 combines solvers for a variety of domains</a:t>
            </a:r>
          </a:p>
        </p:txBody>
      </p:sp>
      <p:sp>
        <p:nvSpPr>
          <p:cNvPr id="4" name="Footer Placeholder 3"/>
          <p:cNvSpPr>
            <a:spLocks noGrp="1"/>
          </p:cNvSpPr>
          <p:nvPr>
            <p:ph type="ftr" sz="quarter" idx="10"/>
          </p:nvPr>
        </p:nvSpPr>
        <p:spPr/>
        <p:txBody>
          <a:bodyPr/>
          <a:lstStyle/>
          <a:p>
            <a:r>
              <a:rPr lang="en-US" dirty="0" smtClean="0"/>
              <a:t>SMBT</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a:stretch>
            <a:fillRect/>
          </a:stretch>
        </p:blipFill>
        <p:spPr bwMode="auto">
          <a:xfrm>
            <a:off x="304800" y="1295400"/>
            <a:ext cx="6143625" cy="4114800"/>
          </a:xfrm>
          <a:prstGeom prst="rect">
            <a:avLst/>
          </a:prstGeom>
          <a:noFill/>
          <a:ln w="9525">
            <a:noFill/>
            <a:miter lim="800000"/>
            <a:headEnd/>
            <a:tailEnd/>
          </a:ln>
          <a:effectLst/>
        </p:spPr>
      </p:pic>
      <p:sp>
        <p:nvSpPr>
          <p:cNvPr id="3" name="Title 1"/>
          <p:cNvSpPr txBox="1">
            <a:spLocks/>
          </p:cNvSpPr>
          <p:nvPr/>
        </p:nvSpPr>
        <p:spPr>
          <a:xfrm>
            <a:off x="381000" y="685800"/>
            <a:ext cx="8763000" cy="1495794"/>
          </a:xfrm>
          <a:prstGeom prst="rect">
            <a:avLst/>
          </a:prstGeom>
        </p:spPr>
        <p:txBody>
          <a:bodyPr/>
          <a:lstStyle/>
          <a:p>
            <a:pPr lvl="0" algn="ctr" eaLnBrk="1" hangingPunct="1">
              <a:defRPr/>
            </a:pPr>
            <a:endParaRPr kumimoji="0" lang="en-US" sz="3200" b="0" i="0" u="none" strike="noStrike" kern="0" cap="none" spc="0" normalizeH="0" baseline="0" noProof="0" dirty="0">
              <a:ln>
                <a:noFill/>
              </a:ln>
              <a:solidFill>
                <a:srgbClr val="090F14"/>
              </a:solidFill>
              <a:effectLst/>
              <a:uLnTx/>
              <a:uFillTx/>
              <a:latin typeface="+mj-lt"/>
              <a:ea typeface="+mj-ea"/>
              <a:cs typeface="+mj-cs"/>
            </a:endParaRPr>
          </a:p>
        </p:txBody>
      </p:sp>
      <p:sp>
        <p:nvSpPr>
          <p:cNvPr id="4" name="Rounded Rectangle 3"/>
          <p:cNvSpPr/>
          <p:nvPr/>
        </p:nvSpPr>
        <p:spPr bwMode="auto">
          <a:xfrm>
            <a:off x="3962400" y="2914650"/>
            <a:ext cx="838200" cy="304800"/>
          </a:xfrm>
          <a:prstGeom prst="roundRect">
            <a:avLst>
              <a:gd name="adj" fmla="val 32468"/>
            </a:avLst>
          </a:prstGeom>
          <a:solidFill>
            <a:srgbClr val="FF0000">
              <a:alpha val="10196"/>
            </a:srgbClr>
          </a:solidFill>
          <a:ln w="63500">
            <a:solidFill>
              <a:srgbClr val="FF0000"/>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Rounded Rectangle 4"/>
          <p:cNvSpPr/>
          <p:nvPr/>
        </p:nvSpPr>
        <p:spPr bwMode="auto">
          <a:xfrm>
            <a:off x="5791200" y="3657600"/>
            <a:ext cx="2209800" cy="2057400"/>
          </a:xfrm>
          <a:prstGeom prst="roundRect">
            <a:avLst>
              <a:gd name="adj" fmla="val 6963"/>
            </a:avLst>
          </a:prstGeom>
          <a:solidFill>
            <a:schemeClr val="tx1"/>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0" rIns="109728" bIns="54864" numCol="1" rtlCol="0" anchor="t" anchorCtr="0" compatLnSpc="1">
            <a:prstTxWarp prst="textNoShape">
              <a:avLst/>
            </a:prstTxWarp>
          </a:bodyPr>
          <a:lstStyle/>
          <a:p>
            <a:pPr defTabSz="1096963" fontAlgn="base">
              <a:spcBef>
                <a:spcPct val="0"/>
              </a:spcBef>
              <a:spcAft>
                <a:spcPct val="0"/>
              </a:spcAft>
            </a:pPr>
            <a:r>
              <a:rPr lang="en-US" sz="1800" dirty="0" smtClean="0">
                <a:solidFill>
                  <a:srgbClr val="002060"/>
                </a:solidFill>
              </a:rPr>
              <a:t>Test input, generated by Pex</a:t>
            </a:r>
          </a:p>
        </p:txBody>
      </p:sp>
      <p:cxnSp>
        <p:nvCxnSpPr>
          <p:cNvPr id="8" name="Shape 7"/>
          <p:cNvCxnSpPr>
            <a:stCxn id="12" idx="1"/>
            <a:endCxn id="4" idx="2"/>
          </p:cNvCxnSpPr>
          <p:nvPr/>
        </p:nvCxnSpPr>
        <p:spPr>
          <a:xfrm rot="10800000">
            <a:off x="4381500" y="3219450"/>
            <a:ext cx="1485900" cy="2343150"/>
          </a:xfrm>
          <a:prstGeom prst="curvedConnector2">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bwMode="auto">
          <a:xfrm rot="6781822" flipH="1" flipV="1">
            <a:off x="3288469" y="3484757"/>
            <a:ext cx="1211835" cy="4470596"/>
          </a:xfrm>
          <a:prstGeom prst="curved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0" name="Picture 4"/>
          <p:cNvPicPr>
            <a:picLocks noChangeAspect="1" noChangeArrowheads="1"/>
          </p:cNvPicPr>
          <p:nvPr/>
        </p:nvPicPr>
        <p:blipFill>
          <a:blip r:embed="rId3"/>
          <a:srcRect/>
          <a:stretch>
            <a:fillRect/>
          </a:stretch>
        </p:blipFill>
        <p:spPr bwMode="auto">
          <a:xfrm>
            <a:off x="2819400" y="4343400"/>
            <a:ext cx="1524000" cy="2362200"/>
          </a:xfrm>
          <a:prstGeom prst="rect">
            <a:avLst/>
          </a:prstGeom>
          <a:noFill/>
          <a:ln w="9525">
            <a:noFill/>
            <a:miter lim="800000"/>
            <a:headEnd/>
            <a:tailEnd/>
          </a:ln>
          <a:effectLst/>
        </p:spPr>
      </p:pic>
      <p:pic>
        <p:nvPicPr>
          <p:cNvPr id="11" name="Picture 6"/>
          <p:cNvPicPr>
            <a:picLocks noChangeAspect="1" noChangeArrowheads="1"/>
          </p:cNvPicPr>
          <p:nvPr/>
        </p:nvPicPr>
        <p:blipFill>
          <a:blip r:embed="rId4"/>
          <a:srcRect/>
          <a:stretch>
            <a:fillRect/>
          </a:stretch>
        </p:blipFill>
        <p:spPr bwMode="auto">
          <a:xfrm>
            <a:off x="5943600" y="4343400"/>
            <a:ext cx="1895475" cy="1276350"/>
          </a:xfrm>
          <a:prstGeom prst="rect">
            <a:avLst/>
          </a:prstGeom>
          <a:noFill/>
          <a:ln w="9525">
            <a:noFill/>
            <a:miter lim="800000"/>
            <a:headEnd/>
            <a:tailEnd/>
          </a:ln>
          <a:effectLst/>
        </p:spPr>
      </p:pic>
      <p:sp>
        <p:nvSpPr>
          <p:cNvPr id="12" name="Rounded Rectangle 11"/>
          <p:cNvSpPr/>
          <p:nvPr/>
        </p:nvSpPr>
        <p:spPr bwMode="auto">
          <a:xfrm>
            <a:off x="5867400" y="5410200"/>
            <a:ext cx="2057400" cy="304800"/>
          </a:xfrm>
          <a:prstGeom prst="roundRect">
            <a:avLst>
              <a:gd name="adj" fmla="val 50000"/>
            </a:avLst>
          </a:prstGeom>
          <a:solidFill>
            <a:srgbClr val="FF0000">
              <a:alpha val="10196"/>
            </a:srgbClr>
          </a:solidFill>
          <a:ln w="63500">
            <a:solidFill>
              <a:srgbClr val="FF0000"/>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Slide Number Placeholder 4"/>
          <p:cNvSpPr txBox="1">
            <a:spLocks/>
          </p:cNvSpPr>
          <p:nvPr/>
        </p:nvSpPr>
        <p:spPr>
          <a:xfrm>
            <a:off x="70104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B4BE8B-82E4-476B-B441-6BD86FD886FF}"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Title 1"/>
          <p:cNvSpPr txBox="1">
            <a:spLocks/>
          </p:cNvSpPr>
          <p:nvPr/>
        </p:nvSpPr>
        <p:spPr>
          <a:xfrm>
            <a:off x="381000" y="230187"/>
            <a:ext cx="8382000" cy="664797"/>
          </a:xfrm>
          <a:prstGeom prst="rect">
            <a:avLst/>
          </a:prstGeom>
        </p:spPr>
        <p:txBody>
          <a:bodyPr/>
          <a:lstStyle/>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4700" b="0" i="0" u="none" strike="noStrike" kern="1200" cap="none" spc="-300" normalizeH="0" baseline="0" noProof="0" dirty="0" err="1"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ResourceReader</a:t>
            </a:r>
            <a:r>
              <a:rPr kumimoji="0" lang="en-US" sz="4700" b="0" i="0" u="none" strike="noStrike" kern="1200" cap="none" spc="-300" normalizeH="0" baseline="0" noProof="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 Test </a:t>
            </a:r>
            <a:r>
              <a:rPr kumimoji="0" lang="en-US" sz="4700" b="0" i="0" u="none" strike="noStrike" kern="1200" cap="none" spc="-300" normalizeH="0" baseline="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Input Generation</a:t>
            </a:r>
            <a:endParaRPr kumimoji="0" lang="en-US" sz="4700" b="0" i="0" u="none" strike="noStrike" kern="1200" cap="none" spc="-300" normalizeH="0" baseline="0" noProof="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xit" presetSubtype="0" fill="hold" grpId="3" nodeType="with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5" grpId="0" animBg="1"/>
      <p:bldP spid="9"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Domains from programs</a:t>
            </a:r>
            <a:endParaRPr lang="en-US" dirty="0"/>
          </a:p>
        </p:txBody>
      </p:sp>
      <p:sp>
        <p:nvSpPr>
          <p:cNvPr id="3" name="Content Placeholder 2"/>
          <p:cNvSpPr>
            <a:spLocks noGrp="1"/>
          </p:cNvSpPr>
          <p:nvPr>
            <p:ph idx="1"/>
          </p:nvPr>
        </p:nvSpPr>
        <p:spPr/>
        <p:txBody>
          <a:bodyPr/>
          <a:lstStyle/>
          <a:p>
            <a:r>
              <a:rPr lang="en-US" sz="2400" dirty="0" smtClean="0"/>
              <a:t>Bits and bytes</a:t>
            </a:r>
          </a:p>
          <a:p>
            <a:endParaRPr lang="en-US" sz="2400" dirty="0" smtClean="0"/>
          </a:p>
          <a:p>
            <a:r>
              <a:rPr lang="en-US" sz="2400" dirty="0" smtClean="0"/>
              <a:t>Numbers	</a:t>
            </a:r>
          </a:p>
          <a:p>
            <a:endParaRPr lang="en-US" sz="2400" dirty="0" smtClean="0"/>
          </a:p>
          <a:p>
            <a:r>
              <a:rPr lang="en-US" sz="2400" dirty="0" smtClean="0"/>
              <a:t>Arrays	</a:t>
            </a:r>
          </a:p>
          <a:p>
            <a:endParaRPr lang="en-US" sz="2400" dirty="0" smtClean="0"/>
          </a:p>
          <a:p>
            <a:r>
              <a:rPr lang="en-US" sz="2400" dirty="0" smtClean="0"/>
              <a:t>Records		</a:t>
            </a:r>
          </a:p>
          <a:p>
            <a:endParaRPr lang="en-US" sz="2400" dirty="0" smtClean="0"/>
          </a:p>
          <a:p>
            <a:r>
              <a:rPr lang="en-US" sz="2400" dirty="0" smtClean="0"/>
              <a:t>Heaps		</a:t>
            </a:r>
          </a:p>
          <a:p>
            <a:endParaRPr lang="en-US" sz="2400" dirty="0" smtClean="0"/>
          </a:p>
          <a:p>
            <a:r>
              <a:rPr lang="en-US" sz="2400" dirty="0" smtClean="0"/>
              <a:t>Data-types	</a:t>
            </a:r>
          </a:p>
          <a:p>
            <a:pPr>
              <a:buNone/>
            </a:pPr>
            <a:endParaRPr lang="en-US" sz="2400" dirty="0" smtClean="0"/>
          </a:p>
          <a:p>
            <a:r>
              <a:rPr lang="en-US" sz="2400" dirty="0" smtClean="0"/>
              <a:t>Object inheritance</a:t>
            </a:r>
            <a:endParaRPr lang="en-US" sz="2400" dirty="0"/>
          </a:p>
        </p:txBody>
      </p:sp>
      <p:graphicFrame>
        <p:nvGraphicFramePr>
          <p:cNvPr id="4" name="Object 3"/>
          <p:cNvGraphicFramePr>
            <a:graphicFrameLocks noChangeAspect="1"/>
          </p:cNvGraphicFramePr>
          <p:nvPr/>
        </p:nvGraphicFramePr>
        <p:xfrm>
          <a:off x="3441700" y="2222500"/>
          <a:ext cx="914400" cy="184150"/>
        </p:xfrm>
        <a:graphic>
          <a:graphicData uri="http://schemas.openxmlformats.org/presentationml/2006/ole">
            <p:oleObj spid="_x0000_s312322" name="Equation" r:id="rId3" imgW="914400" imgH="183960" progId="Equation.DSMT4">
              <p:embed/>
            </p:oleObj>
          </a:graphicData>
        </a:graphic>
      </p:graphicFrame>
      <p:graphicFrame>
        <p:nvGraphicFramePr>
          <p:cNvPr id="5" name="Object 4"/>
          <p:cNvGraphicFramePr>
            <a:graphicFrameLocks noChangeAspect="1"/>
          </p:cNvGraphicFramePr>
          <p:nvPr/>
        </p:nvGraphicFramePr>
        <p:xfrm>
          <a:off x="3652332" y="1398605"/>
          <a:ext cx="5292725" cy="5105400"/>
        </p:xfrm>
        <a:graphic>
          <a:graphicData uri="http://schemas.openxmlformats.org/presentationml/2006/ole">
            <p:oleObj spid="_x0000_s312323" name="Equation" r:id="rId4" imgW="2311200" imgH="29336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5935" y="219555"/>
            <a:ext cx="8382000" cy="665162"/>
          </a:xfrm>
        </p:spPr>
        <p:txBody>
          <a:bodyPr/>
          <a:lstStyle/>
          <a:p>
            <a:r>
              <a:rPr sz="4800" smtClean="0"/>
              <a:t>Satisfiability Modulo Theories (SMT)</a:t>
            </a:r>
            <a:endParaRPr sz="4800" spc="-167">
              <a:solidFill>
                <a:schemeClr val="accent1"/>
              </a:solidFill>
              <a:effectLst>
                <a:outerShdw blurRad="50800" dist="38100" dir="2700000" algn="tl" rotWithShape="0">
                  <a:prstClr val="black">
                    <a:alpha val="61000"/>
                  </a:prstClr>
                </a:outerShdw>
              </a:effectLst>
            </a:endParaRPr>
          </a:p>
        </p:txBody>
      </p:sp>
      <p:graphicFrame>
        <p:nvGraphicFramePr>
          <p:cNvPr id="6" name="Object 5"/>
          <p:cNvGraphicFramePr>
            <a:graphicFrameLocks noChangeAspect="1"/>
          </p:cNvGraphicFramePr>
          <p:nvPr/>
        </p:nvGraphicFramePr>
        <p:xfrm>
          <a:off x="270163" y="2227118"/>
          <a:ext cx="8517665" cy="524164"/>
        </p:xfrm>
        <a:graphic>
          <a:graphicData uri="http://schemas.openxmlformats.org/presentationml/2006/ole">
            <p:oleObj spid="_x0000_s313346" name="Equation" r:id="rId4" imgW="3301920" imgH="203040" progId="Equation.3">
              <p:embed/>
            </p:oleObj>
          </a:graphicData>
        </a:graphic>
      </p:graphicFrame>
      <p:sp>
        <p:nvSpPr>
          <p:cNvPr id="8" name="Rectangle 7"/>
          <p:cNvSpPr/>
          <p:nvPr/>
        </p:nvSpPr>
        <p:spPr bwMode="auto">
          <a:xfrm>
            <a:off x="233680" y="2265680"/>
            <a:ext cx="1513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7345680" y="2275840"/>
            <a:ext cx="1259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5638800" y="2255520"/>
            <a:ext cx="77216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5100320" y="225552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648928" y="3244309"/>
            <a:ext cx="2332824"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Arithmetic</a:t>
            </a:r>
          </a:p>
        </p:txBody>
      </p:sp>
      <p:sp>
        <p:nvSpPr>
          <p:cNvPr id="16" name="Rectangle 15"/>
          <p:cNvSpPr/>
          <p:nvPr/>
        </p:nvSpPr>
        <p:spPr bwMode="auto">
          <a:xfrm>
            <a:off x="2621280" y="2265680"/>
            <a:ext cx="843280" cy="457200"/>
          </a:xfrm>
          <a:prstGeom prst="rect">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bwMode="auto">
          <a:xfrm>
            <a:off x="3566160" y="2265680"/>
            <a:ext cx="843280" cy="457200"/>
          </a:xfrm>
          <a:prstGeom prst="rect">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bwMode="auto">
          <a:xfrm>
            <a:off x="3304452" y="3244309"/>
            <a:ext cx="2160545" cy="92456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Array</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ectangle 19"/>
          <p:cNvSpPr/>
          <p:nvPr/>
        </p:nvSpPr>
        <p:spPr bwMode="auto">
          <a:xfrm>
            <a:off x="6918960" y="2275840"/>
            <a:ext cx="335280" cy="457200"/>
          </a:xfrm>
          <a:prstGeom prst="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Rectangle 20"/>
          <p:cNvSpPr/>
          <p:nvPr/>
        </p:nvSpPr>
        <p:spPr bwMode="auto">
          <a:xfrm>
            <a:off x="2235200" y="2265680"/>
            <a:ext cx="335280" cy="457200"/>
          </a:xfrm>
          <a:prstGeom prst="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bwMode="auto">
          <a:xfrm>
            <a:off x="5761193" y="3244309"/>
            <a:ext cx="2770145" cy="92456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Free Functions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Z3: Core System Components</a:t>
            </a:r>
            <a:endParaRPr spc="-167">
              <a:solidFill>
                <a:schemeClr val="accent1"/>
              </a:solidFill>
              <a:effectLst>
                <a:outerShdw blurRad="50800" dist="38100" dir="2700000" algn="tl" rotWithShape="0">
                  <a:prstClr val="black">
                    <a:alpha val="61000"/>
                  </a:prstClr>
                </a:outerShdw>
              </a:effectLst>
            </a:endParaRPr>
          </a:p>
        </p:txBody>
      </p:sp>
      <p:sp>
        <p:nvSpPr>
          <p:cNvPr id="8" name="Rectangle 7"/>
          <p:cNvSpPr/>
          <p:nvPr/>
        </p:nvSpPr>
        <p:spPr>
          <a:xfrm>
            <a:off x="5433874" y="1571349"/>
            <a:ext cx="3381652" cy="4323424"/>
          </a:xfrm>
          <a:prstGeom prst="rect">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3200" dirty="0" smtClean="0">
                <a:latin typeface="Calibri" pitchFamily="34" charset="0"/>
              </a:rPr>
              <a:t>Theories</a:t>
            </a:r>
            <a:endParaRPr lang="en-US" sz="3200" dirty="0">
              <a:latin typeface="Calibri" pitchFamily="34" charset="0"/>
            </a:endParaRPr>
          </a:p>
        </p:txBody>
      </p:sp>
      <p:sp>
        <p:nvSpPr>
          <p:cNvPr id="9" name="Rounded Rectangle 8"/>
          <p:cNvSpPr/>
          <p:nvPr/>
        </p:nvSpPr>
        <p:spPr>
          <a:xfrm>
            <a:off x="2145299" y="3997843"/>
            <a:ext cx="2437936" cy="92489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Core Theory</a:t>
            </a:r>
            <a:endParaRPr lang="en-US" sz="2000" b="1" dirty="0">
              <a:latin typeface="Calibri" pitchFamily="34" charset="0"/>
            </a:endParaRPr>
          </a:p>
        </p:txBody>
      </p:sp>
      <p:sp>
        <p:nvSpPr>
          <p:cNvPr id="10" name="Rounded Rectangle 9"/>
          <p:cNvSpPr/>
          <p:nvPr/>
        </p:nvSpPr>
        <p:spPr>
          <a:xfrm>
            <a:off x="2132611" y="5354154"/>
            <a:ext cx="2516578" cy="92489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SAT solver</a:t>
            </a:r>
            <a:endParaRPr lang="en-US" sz="2000" b="1" dirty="0">
              <a:latin typeface="Calibri" pitchFamily="34" charset="0"/>
            </a:endParaRPr>
          </a:p>
        </p:txBody>
      </p:sp>
      <p:sp>
        <p:nvSpPr>
          <p:cNvPr id="11" name="Rounded Rectangle 10"/>
          <p:cNvSpPr/>
          <p:nvPr/>
        </p:nvSpPr>
        <p:spPr>
          <a:xfrm>
            <a:off x="2170711" y="2661317"/>
            <a:ext cx="2516578" cy="100196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Rewriting Simplification</a:t>
            </a:r>
            <a:endParaRPr lang="en-US" sz="2000" b="1" dirty="0">
              <a:latin typeface="Calibri" pitchFamily="34" charset="0"/>
            </a:endParaRPr>
          </a:p>
        </p:txBody>
      </p:sp>
      <p:sp>
        <p:nvSpPr>
          <p:cNvPr id="13" name="Rounded Rectangle 12"/>
          <p:cNvSpPr/>
          <p:nvPr/>
        </p:nvSpPr>
        <p:spPr>
          <a:xfrm>
            <a:off x="5904511" y="2282503"/>
            <a:ext cx="2516578" cy="61659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Bit-Vectors</a:t>
            </a:r>
            <a:endParaRPr lang="en-US" sz="2000" b="1" dirty="0">
              <a:latin typeface="Calibri" pitchFamily="34" charset="0"/>
            </a:endParaRPr>
          </a:p>
        </p:txBody>
      </p:sp>
      <p:sp>
        <p:nvSpPr>
          <p:cNvPr id="14" name="Rounded Rectangle 13"/>
          <p:cNvSpPr/>
          <p:nvPr/>
        </p:nvSpPr>
        <p:spPr>
          <a:xfrm>
            <a:off x="5904511" y="3044503"/>
            <a:ext cx="2516578" cy="61659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Arithmetic</a:t>
            </a:r>
            <a:endParaRPr lang="en-US" sz="2000" b="1" dirty="0">
              <a:latin typeface="Calibri" pitchFamily="34" charset="0"/>
            </a:endParaRPr>
          </a:p>
        </p:txBody>
      </p:sp>
      <p:sp>
        <p:nvSpPr>
          <p:cNvPr id="16" name="Rounded Rectangle 15"/>
          <p:cNvSpPr/>
          <p:nvPr/>
        </p:nvSpPr>
        <p:spPr>
          <a:xfrm>
            <a:off x="5904511" y="4468327"/>
            <a:ext cx="2516578" cy="53952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Partial orders</a:t>
            </a:r>
            <a:endParaRPr lang="en-US" sz="2000" b="1" dirty="0">
              <a:latin typeface="Calibri" pitchFamily="34" charset="0"/>
            </a:endParaRPr>
          </a:p>
        </p:txBody>
      </p:sp>
      <p:sp>
        <p:nvSpPr>
          <p:cNvPr id="17" name="Rounded Rectangle 16"/>
          <p:cNvSpPr/>
          <p:nvPr/>
        </p:nvSpPr>
        <p:spPr>
          <a:xfrm>
            <a:off x="5904511" y="5127931"/>
            <a:ext cx="2516578" cy="46244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Tuples</a:t>
            </a:r>
            <a:endParaRPr lang="en-US" sz="2000" b="1" dirty="0">
              <a:latin typeface="Calibri" pitchFamily="34" charset="0"/>
            </a:endParaRPr>
          </a:p>
        </p:txBody>
      </p:sp>
      <p:sp>
        <p:nvSpPr>
          <p:cNvPr id="18" name="Left-Right Arrow 17"/>
          <p:cNvSpPr/>
          <p:nvPr/>
        </p:nvSpPr>
        <p:spPr>
          <a:xfrm>
            <a:off x="4554245" y="4418289"/>
            <a:ext cx="878889" cy="231222"/>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Up-Down Arrow 18"/>
          <p:cNvSpPr/>
          <p:nvPr/>
        </p:nvSpPr>
        <p:spPr>
          <a:xfrm>
            <a:off x="3272935" y="4950814"/>
            <a:ext cx="235930" cy="385372"/>
          </a:xfrm>
          <a:prstGeom prst="up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Down Arrow 19"/>
          <p:cNvSpPr/>
          <p:nvPr/>
        </p:nvSpPr>
        <p:spPr>
          <a:xfrm>
            <a:off x="3273546" y="3655414"/>
            <a:ext cx="196608" cy="38537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Rounded Rectangle 20"/>
          <p:cNvSpPr/>
          <p:nvPr/>
        </p:nvSpPr>
        <p:spPr>
          <a:xfrm>
            <a:off x="221941" y="4083728"/>
            <a:ext cx="1567631" cy="88988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E-matching</a:t>
            </a:r>
            <a:endParaRPr lang="en-US" sz="2000" b="1" dirty="0">
              <a:latin typeface="Calibri" pitchFamily="34" charset="0"/>
            </a:endParaRPr>
          </a:p>
        </p:txBody>
      </p:sp>
      <p:sp>
        <p:nvSpPr>
          <p:cNvPr id="22" name="Left-Right Arrow 21"/>
          <p:cNvSpPr/>
          <p:nvPr/>
        </p:nvSpPr>
        <p:spPr>
          <a:xfrm>
            <a:off x="1745271" y="4418289"/>
            <a:ext cx="471858" cy="231222"/>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 name="Rounded Rectangle 22"/>
          <p:cNvSpPr/>
          <p:nvPr/>
        </p:nvSpPr>
        <p:spPr>
          <a:xfrm>
            <a:off x="5904511" y="3806940"/>
            <a:ext cx="2516578" cy="53952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Arrays</a:t>
            </a:r>
            <a:endParaRPr lang="en-US" sz="2000" b="1" dirty="0">
              <a:latin typeface="Calibri" pitchFamily="34" charset="0"/>
            </a:endParaRPr>
          </a:p>
        </p:txBody>
      </p:sp>
      <p:sp>
        <p:nvSpPr>
          <p:cNvPr id="41" name="Up Arrow 40"/>
          <p:cNvSpPr/>
          <p:nvPr/>
        </p:nvSpPr>
        <p:spPr bwMode="auto">
          <a:xfrm rot="14578082">
            <a:off x="4162005" y="1917085"/>
            <a:ext cx="257453" cy="100942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8" name="Rounded Rectangle 27"/>
          <p:cNvSpPr/>
          <p:nvPr/>
        </p:nvSpPr>
        <p:spPr>
          <a:xfrm>
            <a:off x="4056137" y="1609038"/>
            <a:ext cx="1323826" cy="6808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err="1" smtClean="0">
                <a:latin typeface="Calibri" pitchFamily="34" charset="0"/>
              </a:rPr>
              <a:t>OCaml</a:t>
            </a:r>
            <a:endParaRPr lang="en-US" sz="2000" b="1" dirty="0">
              <a:latin typeface="Calibri" pitchFamily="34" charset="0"/>
            </a:endParaRPr>
          </a:p>
        </p:txBody>
      </p:sp>
      <p:sp>
        <p:nvSpPr>
          <p:cNvPr id="42" name="Up Arrow 41"/>
          <p:cNvSpPr/>
          <p:nvPr/>
        </p:nvSpPr>
        <p:spPr bwMode="auto">
          <a:xfrm rot="6677667">
            <a:off x="1418801" y="1547832"/>
            <a:ext cx="257453" cy="164951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Rounded Rectangle 23"/>
          <p:cNvSpPr/>
          <p:nvPr/>
        </p:nvSpPr>
        <p:spPr>
          <a:xfrm>
            <a:off x="183452" y="1609038"/>
            <a:ext cx="1271396" cy="6808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Text</a:t>
            </a:r>
            <a:endParaRPr lang="en-US" sz="2000" b="1" dirty="0">
              <a:latin typeface="Calibri" pitchFamily="34" charset="0"/>
            </a:endParaRPr>
          </a:p>
        </p:txBody>
      </p:sp>
      <p:sp>
        <p:nvSpPr>
          <p:cNvPr id="43" name="Up Arrow 42"/>
          <p:cNvSpPr/>
          <p:nvPr/>
        </p:nvSpPr>
        <p:spPr bwMode="auto">
          <a:xfrm rot="10800000">
            <a:off x="3160307" y="2247042"/>
            <a:ext cx="257453" cy="41626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7" name="Rounded Rectangle 26"/>
          <p:cNvSpPr/>
          <p:nvPr/>
        </p:nvSpPr>
        <p:spPr>
          <a:xfrm>
            <a:off x="2751906" y="1609038"/>
            <a:ext cx="1074788" cy="6808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.NET</a:t>
            </a:r>
            <a:endParaRPr lang="en-US" sz="2000" b="1" dirty="0">
              <a:latin typeface="Calibri" pitchFamily="34" charset="0"/>
            </a:endParaRPr>
          </a:p>
        </p:txBody>
      </p:sp>
      <p:sp>
        <p:nvSpPr>
          <p:cNvPr id="44" name="Up Arrow 43"/>
          <p:cNvSpPr/>
          <p:nvPr/>
        </p:nvSpPr>
        <p:spPr bwMode="auto">
          <a:xfrm rot="7026053">
            <a:off x="2362315" y="1874249"/>
            <a:ext cx="257453" cy="106885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Rounded Rectangle 25"/>
          <p:cNvSpPr/>
          <p:nvPr/>
        </p:nvSpPr>
        <p:spPr>
          <a:xfrm>
            <a:off x="1637970" y="1609038"/>
            <a:ext cx="838860" cy="6808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C</a:t>
            </a:r>
            <a:endParaRPr lang="en-US" sz="2000" b="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Bit-vector support in Z3</a:t>
            </a:r>
            <a:endParaRPr lang="en-US" dirty="0"/>
          </a:p>
        </p:txBody>
      </p:sp>
      <p:sp>
        <p:nvSpPr>
          <p:cNvPr id="5" name="Content Placeholder 4"/>
          <p:cNvSpPr>
            <a:spLocks noGrp="1"/>
          </p:cNvSpPr>
          <p:nvPr>
            <p:ph sz="half" idx="1"/>
          </p:nvPr>
        </p:nvSpPr>
        <p:spPr>
          <a:xfrm>
            <a:off x="381000" y="1411553"/>
            <a:ext cx="4114800" cy="4869025"/>
          </a:xfrm>
        </p:spPr>
        <p:txBody>
          <a:bodyPr/>
          <a:lstStyle/>
          <a:p>
            <a:r>
              <a:rPr lang="en-US" dirty="0" smtClean="0"/>
              <a:t>Pre-processing by </a:t>
            </a:r>
            <a:r>
              <a:rPr lang="en-US" b="1" dirty="0" smtClean="0"/>
              <a:t>simplification</a:t>
            </a:r>
          </a:p>
          <a:p>
            <a:r>
              <a:rPr lang="en-US" dirty="0" smtClean="0"/>
              <a:t>Bit-vector operations are compiled into </a:t>
            </a:r>
            <a:r>
              <a:rPr lang="en-US" b="1" dirty="0" smtClean="0"/>
              <a:t>circuits</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6" name="Content Placeholder 5"/>
          <p:cNvSpPr>
            <a:spLocks noGrp="1"/>
          </p:cNvSpPr>
          <p:nvPr>
            <p:ph sz="half" idx="2"/>
          </p:nvPr>
        </p:nvSpPr>
        <p:spPr>
          <a:xfrm>
            <a:off x="4648199" y="1411553"/>
            <a:ext cx="4284785" cy="3748719"/>
          </a:xfrm>
        </p:spPr>
        <p:txBody>
          <a:bodyPr/>
          <a:lstStyle/>
          <a:p>
            <a:endParaRPr lang="en-US" dirty="0" smtClean="0"/>
          </a:p>
          <a:p>
            <a:r>
              <a:rPr lang="en-US" dirty="0" smtClean="0"/>
              <a:t>Core Theory propagates </a:t>
            </a:r>
            <a:r>
              <a:rPr lang="en-US" b="1" i="1" dirty="0" smtClean="0"/>
              <a:t>equalities</a:t>
            </a:r>
            <a:r>
              <a:rPr lang="en-US" dirty="0" smtClean="0"/>
              <a:t> between bit-vectors</a:t>
            </a:r>
          </a:p>
          <a:p>
            <a:endParaRPr lang="en-US" dirty="0" smtClean="0"/>
          </a:p>
          <a:p>
            <a:r>
              <a:rPr lang="en-US" b="1" i="1" dirty="0" smtClean="0"/>
              <a:t>Relevancy propagation </a:t>
            </a:r>
            <a:r>
              <a:rPr lang="en-US" dirty="0" smtClean="0"/>
              <a:t>used to selectively enable gates for propositional splitting</a:t>
            </a:r>
            <a:endParaRPr lang="en-US" dirty="0" smtClean="0">
              <a:sym typeface="Symbol"/>
            </a:endParaRPr>
          </a:p>
        </p:txBody>
      </p:sp>
      <p:sp>
        <p:nvSpPr>
          <p:cNvPr id="4" name="Footer Placeholder 3"/>
          <p:cNvSpPr>
            <a:spLocks noGrp="1"/>
          </p:cNvSpPr>
          <p:nvPr>
            <p:ph type="ftr" sz="quarter" idx="10"/>
          </p:nvPr>
        </p:nvSpPr>
        <p:spPr/>
        <p:txBody>
          <a:bodyPr/>
          <a:lstStyle/>
          <a:p>
            <a:r>
              <a:rPr lang="en-US" smtClean="0"/>
              <a:t>SMBT </a:t>
            </a:r>
            <a:endParaRPr lang="en-US" dirty="0"/>
          </a:p>
        </p:txBody>
      </p:sp>
      <p:pic>
        <p:nvPicPr>
          <p:cNvPr id="7" name="Content Placeholder 7" descr="multiplier.jpg"/>
          <p:cNvPicPr>
            <a:picLocks noChangeAspect="1"/>
          </p:cNvPicPr>
          <p:nvPr/>
        </p:nvPicPr>
        <p:blipFill>
          <a:blip r:embed="rId2"/>
          <a:stretch>
            <a:fillRect/>
          </a:stretch>
        </p:blipFill>
        <p:spPr>
          <a:xfrm>
            <a:off x="553667" y="3668277"/>
            <a:ext cx="3574817" cy="235068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19465"/>
          </a:xfrm>
        </p:spPr>
        <p:txBody>
          <a:bodyPr/>
          <a:lstStyle/>
          <a:p>
            <a:r>
              <a:rPr sz="4400" smtClean="0"/>
              <a:t>Dynamic Symbolic Execution with </a:t>
            </a:r>
            <a:r>
              <a:rPr sz="4400" smtClean="0">
                <a:latin typeface="Magneto" pitchFamily="82" charset="0"/>
              </a:rPr>
              <a:t>Pex</a:t>
            </a:r>
            <a:endParaRPr lang="en-US" sz="4400" dirty="0">
              <a:latin typeface="Magneto" pitchFamily="82" charset="0"/>
            </a:endParaRPr>
          </a:p>
        </p:txBody>
      </p:sp>
      <p:sp>
        <p:nvSpPr>
          <p:cNvPr id="3" name="Content Placeholder 2"/>
          <p:cNvSpPr>
            <a:spLocks noGrp="1"/>
          </p:cNvSpPr>
          <p:nvPr>
            <p:ph idx="1"/>
          </p:nvPr>
        </p:nvSpPr>
        <p:spPr>
          <a:xfrm>
            <a:off x="310662" y="2064695"/>
            <a:ext cx="8382000" cy="3631763"/>
          </a:xfrm>
        </p:spPr>
        <p:txBody>
          <a:bodyPr/>
          <a:lstStyle/>
          <a:p>
            <a:r>
              <a:rPr lang="en-US" sz="2800" dirty="0" smtClean="0"/>
              <a:t>Test input generator</a:t>
            </a:r>
          </a:p>
          <a:p>
            <a:pPr lvl="1"/>
            <a:r>
              <a:rPr sz="2400" smtClean="0"/>
              <a:t>Pex starts from parameterized unit tests</a:t>
            </a:r>
          </a:p>
          <a:p>
            <a:pPr lvl="1"/>
            <a:r>
              <a:rPr sz="2400" smtClean="0"/>
              <a:t>Generated tests are emitted as traditional unit tests</a:t>
            </a:r>
          </a:p>
          <a:p>
            <a:pPr lvl="1"/>
            <a:endParaRPr sz="2400" smtClean="0"/>
          </a:p>
          <a:p>
            <a:r>
              <a:rPr lang="en-US" sz="2800" dirty="0" smtClean="0"/>
              <a:t>Dynamic symbolic execution framework</a:t>
            </a:r>
          </a:p>
          <a:p>
            <a:pPr lvl="1"/>
            <a:r>
              <a:rPr lang="en-US" sz="2400" dirty="0" smtClean="0"/>
              <a:t>Analysis of </a:t>
            </a:r>
            <a:r>
              <a:rPr sz="2400" smtClean="0"/>
              <a:t>.NET instructions (</a:t>
            </a:r>
            <a:r>
              <a:rPr lang="en-US" sz="2400" dirty="0" smtClean="0"/>
              <a:t>byte-code</a:t>
            </a:r>
            <a:r>
              <a:rPr sz="2400" smtClean="0"/>
              <a:t>)</a:t>
            </a:r>
            <a:endParaRPr lang="en-US" sz="2400" dirty="0" smtClean="0"/>
          </a:p>
          <a:p>
            <a:pPr lvl="1"/>
            <a:r>
              <a:rPr lang="en-US" sz="2400" dirty="0" smtClean="0"/>
              <a:t>Instrumentation happens automatically at JIT time</a:t>
            </a:r>
          </a:p>
          <a:p>
            <a:pPr lvl="1"/>
            <a:r>
              <a:rPr lang="en-US" sz="2400" dirty="0" smtClean="0"/>
              <a:t>Using SMT-solver Z3 to check </a:t>
            </a:r>
            <a:r>
              <a:rPr lang="en-US" sz="2400" dirty="0" err="1" smtClean="0"/>
              <a:t>satisfiability</a:t>
            </a:r>
            <a:r>
              <a:rPr lang="en-US" sz="2400" dirty="0" smtClean="0"/>
              <a:t> and generate models = test inputs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smtClean="0"/>
              <a:t>White box testing with </a:t>
            </a:r>
            <a:r>
              <a:rPr smtClean="0">
                <a:latin typeface="Magneto" pitchFamily="82" charset="0"/>
              </a:rPr>
              <a:t>Pex</a:t>
            </a:r>
            <a:r>
              <a:rPr smtClean="0"/>
              <a:t> </a:t>
            </a:r>
            <a:endParaRPr lang="en-US" b="1" dirty="0"/>
          </a:p>
        </p:txBody>
      </p:sp>
      <p:sp>
        <p:nvSpPr>
          <p:cNvPr id="3" name="Content Placeholder 2"/>
          <p:cNvSpPr>
            <a:spLocks noGrp="1"/>
          </p:cNvSpPr>
          <p:nvPr>
            <p:ph idx="1"/>
          </p:nvPr>
        </p:nvSpPr>
        <p:spPr>
          <a:xfrm>
            <a:off x="381000" y="1751538"/>
            <a:ext cx="8382000" cy="2210862"/>
          </a:xfrm>
        </p:spPr>
        <p:txBody>
          <a:bodyPr>
            <a:noAutofit/>
          </a:bodyPr>
          <a:lstStyle/>
          <a:p>
            <a:pPr>
              <a:buNone/>
            </a:pPr>
            <a:r>
              <a:rPr lang="en-US" sz="3600" b="1" dirty="0" smtClean="0"/>
              <a:t>How to test this code?</a:t>
            </a:r>
          </a:p>
          <a:p>
            <a:pPr>
              <a:buNone/>
            </a:pPr>
            <a:r>
              <a:rPr lang="en-US" sz="2800" dirty="0" smtClean="0"/>
              <a:t>(Real code from .NET base class libraries.)</a:t>
            </a:r>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pPr>
              <a:defRPr/>
            </a:pPr>
            <a:fld id="{53B4BE8B-82E4-476B-B441-6BD86FD886FF}" type="slidenum">
              <a:rPr lang="en-US" smtClean="0"/>
              <a:pPr>
                <a:defRPr/>
              </a:pPr>
              <a:t>9</a:t>
            </a:fld>
            <a:endParaRPr lang="en-US" dirty="0"/>
          </a:p>
        </p:txBody>
      </p:sp>
      <p:pic>
        <p:nvPicPr>
          <p:cNvPr id="2050" name="Picture 2"/>
          <p:cNvPicPr>
            <a:picLocks noChangeAspect="1" noChangeArrowheads="1"/>
          </p:cNvPicPr>
          <p:nvPr/>
        </p:nvPicPr>
        <p:blipFill>
          <a:blip r:embed="rId3"/>
          <a:srcRect r="1067"/>
          <a:stretch>
            <a:fillRect/>
          </a:stretch>
        </p:blipFill>
        <p:spPr bwMode="auto">
          <a:xfrm>
            <a:off x="342900" y="3048000"/>
            <a:ext cx="8481060" cy="263842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9" name="Rounded Rectangle 8"/>
          <p:cNvSpPr/>
          <p:nvPr/>
        </p:nvSpPr>
        <p:spPr bwMode="auto">
          <a:xfrm>
            <a:off x="609600" y="5334000"/>
            <a:ext cx="1371600" cy="228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bwMode="auto">
          <a:xfrm>
            <a:off x="914400" y="3200400"/>
            <a:ext cx="2286000" cy="228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theme/theme1.xml><?xml version="1.0" encoding="utf-8"?>
<a:theme xmlns:a="http://schemas.openxmlformats.org/drawingml/2006/main" name="MSR PPT Template_07_light_w.footer">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2018-12-08T16:27:26+00:00</PublishingExpirationDate>
    <PublishingStartDate xmlns="http://schemas.microsoft.com/sharepoint/v3">2000-01-01T08:00:00+00:00</PublishingStart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CC6EB42EF67047A278C6E580679852" ma:contentTypeVersion="4" ma:contentTypeDescription="Create a new document." ma:contentTypeScope="" ma:versionID="40f89ca09ab3369822c7be1a6d9ba351">
  <xsd:schema xmlns:xsd="http://www.w3.org/2001/XMLSchema" xmlns:p="http://schemas.microsoft.com/office/2006/metadata/properties" xmlns:ns1="http://schemas.microsoft.com/sharepoint/v3" targetNamespace="http://schemas.microsoft.com/office/2006/metadata/properties" ma:root="true" ma:fieldsID="b387f137bb906b7447443f1b7ddcb5f2" ns1:_="">
    <xsd:import namespace="http://schemas.microsoft.com/sharepoint/v3"/>
    <xsd:element name="properties">
      <xsd:complexType>
        <xsd:sequence>
          <xsd:element name="documentManagement">
            <xsd:complexType>
              <xsd:all>
                <xsd:element ref="ns1:PublishingExpirationDate" minOccurs="0"/>
                <xsd:element ref="ns1:PublishingStart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ExpirationDate" ma:index="8" nillable="true" ma:displayName="Scheduling End Date" ma:internalName="PublishingExpirationDate">
      <xsd:simpleType>
        <xsd:restriction base="dms:Unknown"/>
      </xsd:simpleType>
    </xsd:element>
    <xsd:element name="PublishingStartDate" ma:index="9" nillable="true" ma:displayName="Scheduling Start Date" ma:internalName="PublishingStart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9F50A16-2F0A-48CD-98C8-4E4AE3627974}"/>
</file>

<file path=customXml/itemProps2.xml><?xml version="1.0" encoding="utf-8"?>
<ds:datastoreItem xmlns:ds="http://schemas.openxmlformats.org/officeDocument/2006/customXml" ds:itemID="{E7F898CC-13F8-471E-88EA-EFAA80FECF4A}"/>
</file>

<file path=customXml/itemProps3.xml><?xml version="1.0" encoding="utf-8"?>
<ds:datastoreItem xmlns:ds="http://schemas.openxmlformats.org/officeDocument/2006/customXml" ds:itemID="{4D2A233E-D34A-4400-8948-E4F3B56646E2}"/>
</file>

<file path=docProps/app.xml><?xml version="1.0" encoding="utf-8"?>
<Properties xmlns="http://schemas.openxmlformats.org/officeDocument/2006/extended-properties" xmlns:vt="http://schemas.openxmlformats.org/officeDocument/2006/docPropsVTypes">
  <Template>MSR PPT Template_07_light_w.footer</Template>
  <TotalTime>3252</TotalTime>
  <Words>1144</Words>
  <Application>Microsoft Office PowerPoint</Application>
  <PresentationFormat>On-screen Show (4:3)</PresentationFormat>
  <Paragraphs>309</Paragraphs>
  <Slides>30</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MSR PPT Template_07_light_w.footer</vt:lpstr>
      <vt:lpstr>Equation</vt:lpstr>
      <vt:lpstr>Slide 1</vt:lpstr>
      <vt:lpstr>Satisfiability Modulo Theories  for Program Exploration</vt:lpstr>
      <vt:lpstr>Take-away</vt:lpstr>
      <vt:lpstr>Domains from programs</vt:lpstr>
      <vt:lpstr>Satisfiability Modulo Theories (SMT)</vt:lpstr>
      <vt:lpstr>Z3: Core System Components</vt:lpstr>
      <vt:lpstr>Bit-vector support in Z3</vt:lpstr>
      <vt:lpstr>Dynamic Symbolic Execution with Pex</vt:lpstr>
      <vt:lpstr>White box testing with Pex </vt:lpstr>
      <vt:lpstr>White box testing in practice</vt:lpstr>
      <vt:lpstr>The Resource Reader</vt:lpstr>
      <vt:lpstr>Slide 12</vt:lpstr>
      <vt:lpstr>Slide 13</vt:lpstr>
      <vt:lpstr>Slide 14</vt:lpstr>
      <vt:lpstr>Slide 15</vt:lpstr>
      <vt:lpstr>Slide 16</vt:lpstr>
      <vt:lpstr>Slide 17</vt:lpstr>
      <vt:lpstr>Slide 18</vt:lpstr>
      <vt:lpstr>Domains</vt:lpstr>
      <vt:lpstr>Bit-vectors</vt:lpstr>
      <vt:lpstr>Bit-vectors abound in CIL</vt:lpstr>
      <vt:lpstr>Arrays abound in CIL</vt:lpstr>
      <vt:lpstr>Tuples abound in CIL</vt:lpstr>
      <vt:lpstr>Integers – do not abound in CIL</vt:lpstr>
      <vt:lpstr>Quantifiers </vt:lpstr>
      <vt:lpstr>Minimization</vt:lpstr>
      <vt:lpstr>Minimization</vt:lpstr>
      <vt:lpstr>Constraint Solving: Z3</vt:lpstr>
      <vt:lpstr>Conclusions</vt:lpstr>
      <vt:lpstr>Slide 30</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SMT @ Microsoft</dc:title>
  <dc:subject>Name of Event</dc:subject>
  <dc:creator>Nikolaj Bjorner</dc:creator>
  <dc:description>Template: Mark Johnson, Silver Fox Productions Inc.
Formatting:
Event Date:
Event Location:
Audience:</dc:description>
  <cp:lastModifiedBy>Nikolaj Bjorner</cp:lastModifiedBy>
  <cp:revision>108</cp:revision>
  <dcterms:created xsi:type="dcterms:W3CDTF">2007-11-27T16:26:19Z</dcterms:created>
  <dcterms:modified xsi:type="dcterms:W3CDTF">2008-08-11T22:50:54Z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0x01010078CC6EB42EF67047A278C6E580679852</vt:lpwstr>
  </property>
</Properties>
</file>