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28"/>
  </p:notesMasterIdLst>
  <p:handoutMasterIdLst>
    <p:handoutMasterId r:id="rId29"/>
  </p:handoutMasterIdLst>
  <p:sldIdLst>
    <p:sldId id="335" r:id="rId2"/>
    <p:sldId id="322" r:id="rId3"/>
    <p:sldId id="324" r:id="rId4"/>
    <p:sldId id="323" r:id="rId5"/>
    <p:sldId id="337" r:id="rId6"/>
    <p:sldId id="325" r:id="rId7"/>
    <p:sldId id="326" r:id="rId8"/>
    <p:sldId id="380" r:id="rId9"/>
    <p:sldId id="294" r:id="rId10"/>
    <p:sldId id="334" r:id="rId11"/>
    <p:sldId id="390" r:id="rId12"/>
    <p:sldId id="329" r:id="rId13"/>
    <p:sldId id="391" r:id="rId14"/>
    <p:sldId id="385" r:id="rId15"/>
    <p:sldId id="301" r:id="rId16"/>
    <p:sldId id="333" r:id="rId17"/>
    <p:sldId id="303" r:id="rId18"/>
    <p:sldId id="382" r:id="rId19"/>
    <p:sldId id="314" r:id="rId20"/>
    <p:sldId id="386" r:id="rId21"/>
    <p:sldId id="388" r:id="rId22"/>
    <p:sldId id="375" r:id="rId23"/>
    <p:sldId id="393" r:id="rId24"/>
    <p:sldId id="389" r:id="rId25"/>
    <p:sldId id="392" r:id="rId26"/>
    <p:sldId id="394"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72" autoAdjust="0"/>
  </p:normalViewPr>
  <p:slideViewPr>
    <p:cSldViewPr snapToGrid="0">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77A1041-F1A4-4930-84BD-EBC82ED83FFE}" type="datetimeFigureOut">
              <a:rPr lang="en-US" smtClean="0"/>
              <a:pPr/>
              <a:t>5/27/2011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BC63F0A-0FB8-485C-9871-9567C04A45F5}" type="slidenum">
              <a:rPr lang="en-US" smtClean="0"/>
              <a:pPr/>
              <a:t>‹#›</a:t>
            </a:fld>
            <a:endParaRPr lang="en-US"/>
          </a:p>
        </p:txBody>
      </p:sp>
    </p:spTree>
    <p:extLst>
      <p:ext uri="{BB962C8B-B14F-4D97-AF65-F5344CB8AC3E}">
        <p14:creationId xmlns:p14="http://schemas.microsoft.com/office/powerpoint/2010/main" val="979168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30" cy="465445"/>
          </a:xfrm>
          <a:prstGeom prst="rect">
            <a:avLst/>
          </a:prstGeom>
        </p:spPr>
        <p:txBody>
          <a:bodyPr vert="horz" wrap="square" lIns="93163" tIns="46580" rIns="93163" bIns="4658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1318" y="1"/>
            <a:ext cx="3037530" cy="465445"/>
          </a:xfrm>
          <a:prstGeom prst="rect">
            <a:avLst/>
          </a:prstGeom>
        </p:spPr>
        <p:txBody>
          <a:bodyPr vert="horz" wrap="square" lIns="93163" tIns="46580" rIns="93163" bIns="46580" numCol="1" anchor="t" anchorCtr="0" compatLnSpc="1">
            <a:prstTxWarp prst="textNoShape">
              <a:avLst/>
            </a:prstTxWarp>
          </a:bodyPr>
          <a:lstStyle>
            <a:lvl1pPr algn="r">
              <a:defRPr sz="1200">
                <a:latin typeface="Calibri" pitchFamily="34" charset="0"/>
              </a:defRPr>
            </a:lvl1pPr>
          </a:lstStyle>
          <a:p>
            <a:pPr>
              <a:defRPr/>
            </a:pPr>
            <a:fld id="{A9B7E4C9-CA9F-4B54-9EB3-A57D4E7DA1BC}" type="datetimeFigureOut">
              <a:rPr lang="en-US"/>
              <a:pPr>
                <a:defRPr/>
              </a:pPr>
              <a:t>5/27/2011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0" rIns="93163" bIns="46580" rtlCol="0" anchor="ctr"/>
          <a:lstStyle/>
          <a:p>
            <a:pPr lvl="0"/>
            <a:endParaRPr lang="en-US" noProof="0"/>
          </a:p>
        </p:txBody>
      </p:sp>
      <p:sp>
        <p:nvSpPr>
          <p:cNvPr id="5" name="Notes Placeholder 4"/>
          <p:cNvSpPr>
            <a:spLocks noGrp="1"/>
          </p:cNvSpPr>
          <p:nvPr>
            <p:ph type="body" sz="quarter" idx="3"/>
          </p:nvPr>
        </p:nvSpPr>
        <p:spPr>
          <a:xfrm>
            <a:off x="700731" y="4415479"/>
            <a:ext cx="5608942" cy="4184316"/>
          </a:xfrm>
          <a:prstGeom prst="rect">
            <a:avLst/>
          </a:prstGeom>
        </p:spPr>
        <p:txBody>
          <a:bodyPr vert="horz" lIns="93163" tIns="46580" rIns="93163"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395"/>
            <a:ext cx="3037530" cy="465445"/>
          </a:xfrm>
          <a:prstGeom prst="rect">
            <a:avLst/>
          </a:prstGeom>
        </p:spPr>
        <p:txBody>
          <a:bodyPr vert="horz" wrap="square" lIns="93163" tIns="46580" rIns="93163" bIns="4658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1318" y="8829395"/>
            <a:ext cx="3037530" cy="465445"/>
          </a:xfrm>
          <a:prstGeom prst="rect">
            <a:avLst/>
          </a:prstGeom>
        </p:spPr>
        <p:txBody>
          <a:bodyPr vert="horz" wrap="square" lIns="93163" tIns="46580" rIns="93163" bIns="46580" numCol="1" anchor="b" anchorCtr="0" compatLnSpc="1">
            <a:prstTxWarp prst="textNoShape">
              <a:avLst/>
            </a:prstTxWarp>
          </a:bodyPr>
          <a:lstStyle>
            <a:lvl1pPr algn="r">
              <a:defRPr sz="1200">
                <a:latin typeface="Calibri" pitchFamily="34" charset="0"/>
              </a:defRPr>
            </a:lvl1pPr>
          </a:lstStyle>
          <a:p>
            <a:pPr>
              <a:defRPr/>
            </a:pPr>
            <a:fld id="{FEB863DA-F243-428A-BF32-9C5B197576BA}" type="slidenum">
              <a:rPr lang="en-US"/>
              <a:pPr>
                <a:defRPr/>
              </a:pPr>
              <a:t>‹#›</a:t>
            </a:fld>
            <a:endParaRPr lang="en-US"/>
          </a:p>
        </p:txBody>
      </p:sp>
    </p:spTree>
    <p:extLst>
      <p:ext uri="{BB962C8B-B14F-4D97-AF65-F5344CB8AC3E}">
        <p14:creationId xmlns:p14="http://schemas.microsoft.com/office/powerpoint/2010/main" val="1115804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US" baseline="0"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a:t>
            </a:r>
            <a:r>
              <a:rPr lang="en-US" dirty="0" smtClean="0"/>
              <a:t>e talked to verification researchers about our work, some of them said that protocol verification tools would have discovered these bugs. What is your contribution then? [pause] Actually, the real problem here is not how to check a formal model such as a protocol against a set of security predicates. We have no doubt that the verification community knows how to do it. The problem is that there is no protocol, but actual web programs. The real fun part, 90% of our research</a:t>
            </a:r>
            <a:r>
              <a:rPr lang="en-US" baseline="0" dirty="0" smtClean="0"/>
              <a:t> time was on </a:t>
            </a:r>
            <a:r>
              <a:rPr lang="en-US" dirty="0" smtClean="0"/>
              <a:t>studying</a:t>
            </a:r>
            <a:r>
              <a:rPr lang="en-US" baseline="0" dirty="0" smtClean="0"/>
              <a:t> the real</a:t>
            </a:r>
            <a:r>
              <a:rPr lang="en-US" dirty="0" smtClean="0"/>
              <a:t> systems</a:t>
            </a:r>
            <a:r>
              <a:rPr lang="en-US" baseline="0" dirty="0" smtClean="0"/>
              <a:t> in order to extract the logic model</a:t>
            </a:r>
            <a:r>
              <a:rPr lang="en-US" dirty="0" smtClean="0"/>
              <a:t>, and the precise security goals at the programming level. </a:t>
            </a:r>
          </a:p>
          <a:p>
            <a:r>
              <a:rPr lang="en-US" dirty="0" smtClean="0"/>
              <a:t>//Without such a clear understanding, you can only say that given a perfect protocol and accurate predicates. a protocol verification tool can rediscover these bugs, </a:t>
            </a:r>
          </a:p>
          <a:p>
            <a:endParaRPr lang="en-US" dirty="0" smtClean="0"/>
          </a:p>
          <a:p>
            <a:r>
              <a:rPr lang="en-US" dirty="0" smtClean="0"/>
              <a:t>So the challenge is not about how to check, but on how to extract and what to check, which is where system researchers make contributions.</a:t>
            </a:r>
          </a:p>
          <a:p>
            <a:r>
              <a:rPr lang="en-US" dirty="0" smtClean="0"/>
              <a:t>I think a metaphor could be: the end-to-end</a:t>
            </a:r>
            <a:r>
              <a:rPr lang="en-US" baseline="0" dirty="0" smtClean="0"/>
              <a:t> problem here is to find a path in the real world. Verification is the technique to solve the </a:t>
            </a:r>
            <a:r>
              <a:rPr lang="en-US" baseline="0" dirty="0" err="1" smtClean="0"/>
              <a:t>reachability</a:t>
            </a:r>
            <a:r>
              <a:rPr lang="en-US" baseline="0" dirty="0" smtClean="0"/>
              <a:t> problem between two points on a well-defined map. But we need an insightful understanding of the real world in order to draw a useful map. I think we are the person to draw this map.</a:t>
            </a: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smtClean="0"/>
              <a:t>We have found logic bugs in 9</a:t>
            </a:r>
            <a:r>
              <a:rPr lang="en-US" baseline="0" dirty="0" smtClean="0"/>
              <a:t> different checkout scenarios, which allows us to shop for free or pay self-determined prices.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We believe that this type of logic flaws are pervasive, because every merchant app and </a:t>
            </a:r>
            <a:r>
              <a:rPr lang="en-US" baseline="0" dirty="0" err="1" smtClean="0"/>
              <a:t>caas</a:t>
            </a:r>
            <a:r>
              <a:rPr lang="en-US" baseline="0" dirty="0" smtClean="0"/>
              <a:t> system that we have studied actually appears on this bug list.</a:t>
            </a:r>
          </a:p>
          <a:p>
            <a:pPr marL="228600" indent="-228600">
              <a:buAutoNum type="arabicParenR"/>
            </a:pPr>
            <a:r>
              <a:rPr lang="en-US" baseline="0" dirty="0" smtClean="0"/>
              <a:t>Due to time limit, we can only talk about three attacks in this talk.</a:t>
            </a:r>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
        <p:nvSpPr>
          <p:cNvPr id="7" name="Rectangle 6"/>
          <p:cNvSpPr/>
          <p:nvPr userDrawn="1"/>
        </p:nvSpPr>
        <p:spPr>
          <a:xfrm>
            <a:off x="0" y="0"/>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0A0D15-3E6D-4B7E-B847-B1AE738BFE8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pPr>
              <a:defRPr/>
            </a:pPr>
            <a:fld id="{91D03702-EECF-4A87-B73C-C4347FB406FD}"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ED5E0B-D019-43D6-A23B-302C5C2D1BE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D49D1E-248E-486A-BAA2-3A8EE306977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A4A80-9185-4D6A-95E8-EB94C66ECC66}" type="slidenum">
              <a:rPr lang="en-US" smtClean="0"/>
              <a:pPr/>
              <a:t>‹#›</a:t>
            </a:fld>
            <a:endParaRPr lang="en-US"/>
          </a:p>
        </p:txBody>
      </p:sp>
      <p:sp>
        <p:nvSpPr>
          <p:cNvPr id="7" name="Rectangle 6"/>
          <p:cNvSpPr/>
          <p:nvPr userDrawn="1"/>
        </p:nvSpPr>
        <p:spPr>
          <a:xfrm rot="10800000">
            <a:off x="0" y="6340475"/>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 name="Rectangle 7"/>
          <p:cNvSpPr/>
          <p:nvPr userDrawn="1"/>
        </p:nvSpPr>
        <p:spPr>
          <a:xfrm>
            <a:off x="0" y="0"/>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hyperlink" Target="mailto:customerhelp@noreply.buy.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mailto:ruiwangworm@gmail.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a:spLocks noGrp="1"/>
          </p:cNvSpPr>
          <p:nvPr>
            <p:ph type="subTitle" idx="1"/>
          </p:nvPr>
        </p:nvSpPr>
        <p:spPr>
          <a:xfrm>
            <a:off x="1" y="4188377"/>
            <a:ext cx="9144000" cy="2209800"/>
          </a:xfrm>
        </p:spPr>
        <p:txBody>
          <a:bodyPr/>
          <a:lstStyle/>
          <a:p>
            <a:pPr eaLnBrk="1" hangingPunct="1">
              <a:lnSpc>
                <a:spcPct val="80000"/>
              </a:lnSpc>
            </a:pPr>
            <a:endParaRPr lang="en-US" sz="2200" dirty="0" smtClean="0">
              <a:solidFill>
                <a:srgbClr val="002060"/>
              </a:solidFill>
              <a:latin typeface="Times New Roman" pitchFamily="18" charset="0"/>
              <a:cs typeface="Times New Roman" pitchFamily="18" charset="0"/>
            </a:endParaRPr>
          </a:p>
          <a:p>
            <a:pPr eaLnBrk="1" hangingPunct="1">
              <a:lnSpc>
                <a:spcPct val="80000"/>
              </a:lnSpc>
            </a:pPr>
            <a:r>
              <a:rPr lang="en-US" sz="2200" dirty="0" smtClean="0">
                <a:solidFill>
                  <a:srgbClr val="002060"/>
                </a:solidFill>
                <a:latin typeface="Times New Roman" pitchFamily="18" charset="0"/>
                <a:cs typeface="Times New Roman" pitchFamily="18" charset="0"/>
              </a:rPr>
              <a:t/>
            </a:r>
            <a:br>
              <a:rPr lang="en-US" sz="2200" dirty="0" smtClean="0">
                <a:solidFill>
                  <a:srgbClr val="002060"/>
                </a:solidFill>
                <a:latin typeface="Times New Roman" pitchFamily="18" charset="0"/>
                <a:cs typeface="Times New Roman" pitchFamily="18" charset="0"/>
              </a:rPr>
            </a:br>
            <a:r>
              <a:rPr lang="en-US" sz="2200" dirty="0" smtClean="0">
                <a:solidFill>
                  <a:srgbClr val="002060"/>
                </a:solidFill>
                <a:latin typeface="Times New Roman" pitchFamily="18" charset="0"/>
                <a:cs typeface="Times New Roman" pitchFamily="18" charset="0"/>
              </a:rPr>
              <a:t>Joint work with </a:t>
            </a:r>
          </a:p>
          <a:p>
            <a:pPr eaLnBrk="1" hangingPunct="1">
              <a:lnSpc>
                <a:spcPct val="80000"/>
              </a:lnSpc>
            </a:pPr>
            <a:r>
              <a:rPr lang="en-US" sz="2100" dirty="0" err="1" smtClean="0">
                <a:solidFill>
                  <a:srgbClr val="002060"/>
                </a:solidFill>
                <a:latin typeface="Times New Roman" pitchFamily="18" charset="0"/>
                <a:cs typeface="Times New Roman" pitchFamily="18" charset="0"/>
              </a:rPr>
              <a:t>Shuo</a:t>
            </a:r>
            <a:r>
              <a:rPr lang="en-US" sz="2100" dirty="0" smtClean="0">
                <a:solidFill>
                  <a:srgbClr val="002060"/>
                </a:solidFill>
                <a:latin typeface="Times New Roman" pitchFamily="18" charset="0"/>
                <a:cs typeface="Times New Roman" pitchFamily="18" charset="0"/>
              </a:rPr>
              <a:t> Chen (MSR), </a:t>
            </a:r>
            <a:r>
              <a:rPr lang="en-US" sz="2100" dirty="0" err="1" smtClean="0">
                <a:solidFill>
                  <a:srgbClr val="002060"/>
                </a:solidFill>
                <a:latin typeface="Times New Roman" pitchFamily="18" charset="0"/>
                <a:cs typeface="Times New Roman" pitchFamily="18" charset="0"/>
              </a:rPr>
              <a:t>XiaoFeng</a:t>
            </a:r>
            <a:r>
              <a:rPr lang="en-US" sz="2100" dirty="0" smtClean="0">
                <a:solidFill>
                  <a:srgbClr val="002060"/>
                </a:solidFill>
                <a:latin typeface="Times New Roman" pitchFamily="18" charset="0"/>
                <a:cs typeface="Times New Roman" pitchFamily="18" charset="0"/>
              </a:rPr>
              <a:t> Wang (Indiana Univ.), Shaz Qadeer (MSR)</a:t>
            </a:r>
          </a:p>
          <a:p>
            <a:pPr eaLnBrk="1" hangingPunct="1">
              <a:lnSpc>
                <a:spcPct val="80000"/>
              </a:lnSpc>
            </a:pPr>
            <a:endParaRPr lang="en-US" sz="2200" dirty="0" smtClean="0">
              <a:solidFill>
                <a:srgbClr val="002060"/>
              </a:solidFill>
              <a:latin typeface="Times New Roman" pitchFamily="18" charset="0"/>
              <a:cs typeface="Times New Roman" pitchFamily="18" charset="0"/>
            </a:endParaRPr>
          </a:p>
          <a:p>
            <a:pPr eaLnBrk="1" hangingPunct="1">
              <a:lnSpc>
                <a:spcPct val="80000"/>
              </a:lnSpc>
            </a:pPr>
            <a:endParaRPr lang="en-US" sz="3000" dirty="0" smtClean="0">
              <a:solidFill>
                <a:srgbClr val="002060"/>
              </a:solidFill>
            </a:endParaRPr>
          </a:p>
        </p:txBody>
      </p:sp>
      <p:sp>
        <p:nvSpPr>
          <p:cNvPr id="5" name="Subtitle 2"/>
          <p:cNvSpPr txBox="1">
            <a:spLocks/>
          </p:cNvSpPr>
          <p:nvPr/>
        </p:nvSpPr>
        <p:spPr bwMode="auto">
          <a:xfrm>
            <a:off x="2279770" y="3001124"/>
            <a:ext cx="4612349" cy="1669772"/>
          </a:xfrm>
          <a:prstGeom prst="rect">
            <a:avLst/>
          </a:prstGeom>
          <a:noFill/>
          <a:ln w="9525">
            <a:noFill/>
            <a:miter lim="800000"/>
            <a:headEnd/>
            <a:tailEnd/>
          </a:ln>
        </p:spPr>
        <p:txBody>
          <a:bodyPr/>
          <a:lstStyle/>
          <a:p>
            <a:pPr algn="ctr">
              <a:lnSpc>
                <a:spcPct val="80000"/>
              </a:lnSpc>
              <a:spcBef>
                <a:spcPct val="20000"/>
              </a:spcBef>
              <a:buFont typeface="Arial" pitchFamily="34" charset="0"/>
              <a:buNone/>
              <a:defRPr/>
            </a:pPr>
            <a:endParaRPr lang="en-US" sz="2200" dirty="0">
              <a:solidFill>
                <a:srgbClr val="002060"/>
              </a:solidFill>
              <a:latin typeface="Times New Roman" pitchFamily="18" charset="0"/>
              <a:cs typeface="Times New Roman" pitchFamily="18" charset="0"/>
            </a:endParaRPr>
          </a:p>
          <a:p>
            <a:pPr algn="ctr">
              <a:lnSpc>
                <a:spcPct val="80000"/>
              </a:lnSpc>
              <a:spcBef>
                <a:spcPct val="20000"/>
              </a:spcBef>
              <a:buFont typeface="Arial" pitchFamily="34" charset="0"/>
              <a:buNone/>
              <a:defRPr/>
            </a:pPr>
            <a:r>
              <a:rPr lang="en-US" sz="2100" dirty="0" smtClean="0">
                <a:solidFill>
                  <a:srgbClr val="002060"/>
                </a:solidFill>
                <a:latin typeface="Times New Roman" pitchFamily="18" charset="0"/>
                <a:cs typeface="Times New Roman" pitchFamily="18" charset="0"/>
              </a:rPr>
              <a:t/>
            </a:r>
            <a:br>
              <a:rPr lang="en-US" sz="2100" dirty="0" smtClean="0">
                <a:solidFill>
                  <a:srgbClr val="002060"/>
                </a:solidFill>
                <a:latin typeface="Times New Roman" pitchFamily="18" charset="0"/>
                <a:cs typeface="Times New Roman" pitchFamily="18" charset="0"/>
              </a:rPr>
            </a:br>
            <a:r>
              <a:rPr lang="en-US" sz="2100" dirty="0" err="1" smtClean="0">
                <a:solidFill>
                  <a:srgbClr val="002060"/>
                </a:solidFill>
                <a:latin typeface="Times New Roman" pitchFamily="18" charset="0"/>
                <a:cs typeface="Times New Roman" pitchFamily="18" charset="0"/>
              </a:rPr>
              <a:t>Rui</a:t>
            </a:r>
            <a:r>
              <a:rPr lang="en-US" sz="2100" dirty="0" smtClean="0">
                <a:solidFill>
                  <a:srgbClr val="002060"/>
                </a:solidFill>
                <a:latin typeface="Times New Roman" pitchFamily="18" charset="0"/>
                <a:cs typeface="Times New Roman" pitchFamily="18" charset="0"/>
              </a:rPr>
              <a:t> Wang (Indiana Univ.)</a:t>
            </a:r>
          </a:p>
          <a:p>
            <a:pPr algn="ctr">
              <a:lnSpc>
                <a:spcPct val="80000"/>
              </a:lnSpc>
              <a:spcBef>
                <a:spcPct val="20000"/>
              </a:spcBef>
              <a:buFont typeface="Arial" pitchFamily="34" charset="0"/>
              <a:buNone/>
              <a:defRPr/>
            </a:pPr>
            <a:endParaRPr lang="en-US" sz="3000" dirty="0">
              <a:solidFill>
                <a:srgbClr val="002060"/>
              </a:solidFill>
              <a:latin typeface="+mn-lt"/>
              <a:cs typeface="+mn-cs"/>
            </a:endParaRPr>
          </a:p>
        </p:txBody>
      </p:sp>
      <p:sp>
        <p:nvSpPr>
          <p:cNvPr id="2" name="Slide Number Placeholder 1"/>
          <p:cNvSpPr>
            <a:spLocks noGrp="1"/>
          </p:cNvSpPr>
          <p:nvPr>
            <p:ph type="sldNum" sz="quarter" idx="12"/>
          </p:nvPr>
        </p:nvSpPr>
        <p:spPr/>
        <p:txBody>
          <a:bodyPr/>
          <a:lstStyle/>
          <a:p>
            <a:fld id="{207A4A80-9185-4D6A-95E8-EB94C66ECC66}" type="slidenum">
              <a:rPr lang="en-US" smtClean="0"/>
              <a:pPr/>
              <a:t>1</a:t>
            </a:fld>
            <a:endParaRPr lang="en-US"/>
          </a:p>
        </p:txBody>
      </p:sp>
      <p:sp>
        <p:nvSpPr>
          <p:cNvPr id="7" name="Title 1"/>
          <p:cNvSpPr>
            <a:spLocks noGrp="1"/>
          </p:cNvSpPr>
          <p:nvPr>
            <p:ph type="ctrTitle"/>
          </p:nvPr>
        </p:nvSpPr>
        <p:spPr>
          <a:xfrm>
            <a:off x="532263" y="2036704"/>
            <a:ext cx="8338782" cy="1295400"/>
          </a:xfrm>
        </p:spPr>
        <p:txBody>
          <a:bodyPr>
            <a:noAutofit/>
          </a:bodyPr>
          <a:lstStyle/>
          <a:p>
            <a:r>
              <a:rPr lang="en-US" sz="2800" b="1" dirty="0" smtClean="0">
                <a:latin typeface="+mn-lt"/>
              </a:rPr>
              <a:t>HOW TO SHOP FOR FREE ONLINE – SECURITY ANALYSIS OF CASHIER-AS-A-SERVICE BASED WEB STORES</a:t>
            </a:r>
            <a:endParaRPr lang="en-US" sz="28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29804" y="1091822"/>
            <a:ext cx="3493826" cy="2090383"/>
            <a:chOff x="5418163" y="1064525"/>
            <a:chExt cx="3493826" cy="2090383"/>
          </a:xfrm>
        </p:grpSpPr>
        <p:sp>
          <p:nvSpPr>
            <p:cNvPr id="20" name="Oval Callout 19"/>
            <p:cNvSpPr/>
            <p:nvPr/>
          </p:nvSpPr>
          <p:spPr>
            <a:xfrm>
              <a:off x="5418163" y="1064525"/>
              <a:ext cx="3493826" cy="2090383"/>
            </a:xfrm>
            <a:prstGeom prst="wedgeEllipseCallout">
              <a:avLst>
                <a:gd name="adj1" fmla="val 14719"/>
                <a:gd name="adj2" fmla="val 8150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Chuck, pay in Amazon with this signed letter: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1" name="Folded Corner 20"/>
            <p:cNvSpPr/>
            <p:nvPr/>
          </p:nvSpPr>
          <p:spPr>
            <a:xfrm>
              <a:off x="5950424" y="1787856"/>
              <a:ext cx="2506063" cy="12260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 </a:t>
              </a: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pic>
        <p:nvPicPr>
          <p:cNvPr id="2050" name="Picture 2" descr="C:\Users\shuochen\AppData\Local\Microsoft\Windows\Temporary Internet Files\Content.IE5\2NSS8ZFI\MC900433823[1].PNG"/>
          <p:cNvPicPr>
            <a:picLocks noChangeAspect="1" noChangeArrowheads="1"/>
          </p:cNvPicPr>
          <p:nvPr/>
        </p:nvPicPr>
        <p:blipFill>
          <a:blip r:embed="rId3" cstate="print"/>
          <a:srcRect/>
          <a:stretch>
            <a:fillRect/>
          </a:stretch>
        </p:blipFill>
        <p:spPr bwMode="auto">
          <a:xfrm>
            <a:off x="2419464" y="4362564"/>
            <a:ext cx="666636" cy="666636"/>
          </a:xfrm>
          <a:prstGeom prst="rect">
            <a:avLst/>
          </a:prstGeom>
          <a:noFill/>
        </p:spPr>
      </p:pic>
      <p:sp>
        <p:nvSpPr>
          <p:cNvPr id="6" name="TextBox 5"/>
          <p:cNvSpPr txBox="1"/>
          <p:nvPr/>
        </p:nvSpPr>
        <p:spPr>
          <a:xfrm>
            <a:off x="0" y="6488668"/>
            <a:ext cx="9144001" cy="369332"/>
          </a:xfrm>
          <a:prstGeom prst="rect">
            <a:avLst/>
          </a:prstGeom>
          <a:noFill/>
        </p:spPr>
        <p:txBody>
          <a:bodyPr wrap="square" rtlCol="0">
            <a:spAutoFit/>
          </a:bodyPr>
          <a:lstStyle/>
          <a:p>
            <a:r>
              <a:rPr lang="en-US" dirty="0" smtClean="0"/>
              <a:t>Note: phone number is analogous to the URL that Amazon uses to notify the merchant</a:t>
            </a:r>
            <a:endParaRPr lang="en-US" u="sng" dirty="0">
              <a:solidFill>
                <a:srgbClr val="0070C0"/>
              </a:solidFill>
            </a:endParaRPr>
          </a:p>
        </p:txBody>
      </p:sp>
      <p:sp>
        <p:nvSpPr>
          <p:cNvPr id="7" name="Oval Callout 6"/>
          <p:cNvSpPr/>
          <p:nvPr/>
        </p:nvSpPr>
        <p:spPr>
          <a:xfrm>
            <a:off x="2456594" y="2088108"/>
            <a:ext cx="2538485" cy="1146414"/>
          </a:xfrm>
          <a:prstGeom prst="wedgeEllipseCallout">
            <a:avLst>
              <a:gd name="adj1" fmla="val -16950"/>
              <a:gd name="adj2" fmla="val 152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Jeff, </a:t>
            </a:r>
          </a:p>
          <a:p>
            <a:pPr algn="ctr"/>
            <a:r>
              <a:rPr lang="en-US" dirty="0" smtClean="0">
                <a:solidFill>
                  <a:schemeClr val="tx1"/>
                </a:solidFill>
              </a:rPr>
              <a:t>I want to buy this DVD.</a:t>
            </a:r>
            <a:endParaRPr lang="en-US" dirty="0">
              <a:solidFill>
                <a:schemeClr val="tx1"/>
              </a:solidFill>
            </a:endParaRPr>
          </a:p>
        </p:txBody>
      </p:sp>
      <p:sp>
        <p:nvSpPr>
          <p:cNvPr id="9"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5"/>
          <p:cNvSpPr>
            <a:spLocks noChangeArrowheads="1"/>
          </p:cNvSpPr>
          <p:nvPr/>
        </p:nvSpPr>
        <p:spPr bwMode="auto">
          <a:xfrm>
            <a:off x="22225" y="330676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63"/>
          <p:cNvPicPr>
            <a:picLocks noChangeAspect="1" noChangeArrowheads="1"/>
          </p:cNvPicPr>
          <p:nvPr/>
        </p:nvPicPr>
        <p:blipFill>
          <a:blip r:embed="rId4" cstate="print"/>
          <a:srcRect/>
          <a:stretch>
            <a:fillRect/>
          </a:stretch>
        </p:blipFill>
        <p:spPr bwMode="auto">
          <a:xfrm>
            <a:off x="5766340" y="3121878"/>
            <a:ext cx="839176" cy="754086"/>
          </a:xfrm>
          <a:prstGeom prst="rect">
            <a:avLst/>
          </a:prstGeom>
          <a:noFill/>
        </p:spPr>
      </p:pic>
      <p:pic>
        <p:nvPicPr>
          <p:cNvPr id="13" name="Picture 64"/>
          <p:cNvPicPr>
            <a:picLocks noChangeAspect="1" noChangeArrowheads="1"/>
          </p:cNvPicPr>
          <p:nvPr/>
        </p:nvPicPr>
        <p:blipFill>
          <a:blip r:embed="rId5" cstate="print"/>
          <a:srcRect/>
          <a:stretch>
            <a:fillRect/>
          </a:stretch>
        </p:blipFill>
        <p:spPr bwMode="auto">
          <a:xfrm>
            <a:off x="5845418" y="5158593"/>
            <a:ext cx="760098" cy="750887"/>
          </a:xfrm>
          <a:prstGeom prst="rect">
            <a:avLst/>
          </a:prstGeom>
          <a:noFill/>
        </p:spPr>
      </p:pic>
      <p:cxnSp>
        <p:nvCxnSpPr>
          <p:cNvPr id="14" name="Straight Connector 13"/>
          <p:cNvCxnSpPr/>
          <p:nvPr/>
        </p:nvCxnSpPr>
        <p:spPr>
          <a:xfrm flipV="1">
            <a:off x="3057087" y="3671248"/>
            <a:ext cx="2715916" cy="832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3" idx="1"/>
          </p:cNvCxnSpPr>
          <p:nvPr/>
        </p:nvCxnSpPr>
        <p:spPr>
          <a:xfrm>
            <a:off x="3029803" y="4831308"/>
            <a:ext cx="2815615" cy="7027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37423" y="5034972"/>
            <a:ext cx="1774845" cy="369332"/>
          </a:xfrm>
          <a:prstGeom prst="rect">
            <a:avLst/>
          </a:prstGeom>
          <a:noFill/>
        </p:spPr>
        <p:txBody>
          <a:bodyPr wrap="none" rtlCol="0">
            <a:spAutoFit/>
          </a:bodyPr>
          <a:lstStyle/>
          <a:p>
            <a:r>
              <a:rPr lang="en-US" dirty="0" smtClean="0"/>
              <a:t>Shopper Chuck</a:t>
            </a:r>
            <a:endParaRPr lang="en-US" u="sng" dirty="0">
              <a:solidFill>
                <a:srgbClr val="0070C0"/>
              </a:solidFill>
            </a:endParaRPr>
          </a:p>
        </p:txBody>
      </p:sp>
      <p:sp>
        <p:nvSpPr>
          <p:cNvPr id="17" name="TextBox 16"/>
          <p:cNvSpPr txBox="1"/>
          <p:nvPr/>
        </p:nvSpPr>
        <p:spPr>
          <a:xfrm>
            <a:off x="5574465" y="5924350"/>
            <a:ext cx="1031051" cy="369332"/>
          </a:xfrm>
          <a:prstGeom prst="rect">
            <a:avLst/>
          </a:prstGeom>
          <a:noFill/>
        </p:spPr>
        <p:txBody>
          <a:bodyPr wrap="none" rtlCol="0">
            <a:spAutoFit/>
          </a:bodyPr>
          <a:lstStyle/>
          <a:p>
            <a:r>
              <a:rPr lang="en-US" dirty="0" smtClean="0"/>
              <a:t>Amazon</a:t>
            </a:r>
            <a:endParaRPr lang="en-US" u="sng" dirty="0">
              <a:solidFill>
                <a:srgbClr val="0070C0"/>
              </a:solidFill>
            </a:endParaRPr>
          </a:p>
        </p:txBody>
      </p:sp>
      <p:sp>
        <p:nvSpPr>
          <p:cNvPr id="18" name="TextBox 17"/>
          <p:cNvSpPr txBox="1"/>
          <p:nvPr/>
        </p:nvSpPr>
        <p:spPr>
          <a:xfrm>
            <a:off x="6053121" y="2801288"/>
            <a:ext cx="552395" cy="369332"/>
          </a:xfrm>
          <a:prstGeom prst="rect">
            <a:avLst/>
          </a:prstGeom>
          <a:noFill/>
        </p:spPr>
        <p:txBody>
          <a:bodyPr wrap="none" rtlCol="0">
            <a:spAutoFit/>
          </a:bodyPr>
          <a:lstStyle/>
          <a:p>
            <a:r>
              <a:rPr lang="en-US" dirty="0" smtClean="0"/>
              <a:t>Jeff</a:t>
            </a:r>
            <a:endParaRPr lang="en-US" u="sng" dirty="0">
              <a:solidFill>
                <a:srgbClr val="0070C0"/>
              </a:solidFill>
            </a:endParaRPr>
          </a:p>
        </p:txBody>
      </p:sp>
      <p:grpSp>
        <p:nvGrpSpPr>
          <p:cNvPr id="22" name="Group 21"/>
          <p:cNvGrpSpPr/>
          <p:nvPr/>
        </p:nvGrpSpPr>
        <p:grpSpPr>
          <a:xfrm>
            <a:off x="2647665" y="1433014"/>
            <a:ext cx="3439236" cy="2185919"/>
            <a:chOff x="2784144" y="2715905"/>
            <a:chExt cx="3439236" cy="2185919"/>
          </a:xfrm>
        </p:grpSpPr>
        <p:sp>
          <p:nvSpPr>
            <p:cNvPr id="23" name="Oval Callout 22"/>
            <p:cNvSpPr/>
            <p:nvPr/>
          </p:nvSpPr>
          <p:spPr>
            <a:xfrm>
              <a:off x="2784144" y="2715905"/>
              <a:ext cx="3439236" cy="2185919"/>
            </a:xfrm>
            <a:prstGeom prst="wedgeEllipseCallout">
              <a:avLst>
                <a:gd name="adj1" fmla="val -20189"/>
                <a:gd name="adj2" fmla="val 1137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Amazon, I want to pay with this letter</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4" name="Folded Corner 23"/>
            <p:cNvSpPr/>
            <p:nvPr/>
          </p:nvSpPr>
          <p:spPr>
            <a:xfrm>
              <a:off x="3302760" y="3411941"/>
              <a:ext cx="2431576" cy="125559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sp>
        <p:nvSpPr>
          <p:cNvPr id="25" name="Oval Callout 24"/>
          <p:cNvSpPr/>
          <p:nvPr/>
        </p:nvSpPr>
        <p:spPr>
          <a:xfrm>
            <a:off x="2752782" y="3548419"/>
            <a:ext cx="3252232" cy="1269241"/>
          </a:xfrm>
          <a:prstGeom prst="wedgeEllipseCallout">
            <a:avLst>
              <a:gd name="adj1" fmla="val 57045"/>
              <a:gd name="adj2" fmla="val 6615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Hi, </a:t>
            </a:r>
          </a:p>
          <a:p>
            <a:pPr algn="ctr"/>
            <a:r>
              <a:rPr lang="en-US" sz="1600" dirty="0" smtClean="0">
                <a:solidFill>
                  <a:srgbClr val="C00000"/>
                </a:solidFill>
              </a:rPr>
              <a:t>$10 has been paid for order#123. </a:t>
            </a:r>
          </a:p>
          <a:p>
            <a:pPr algn="ctr"/>
            <a:r>
              <a:rPr lang="en-US" sz="1600" dirty="0" smtClean="0">
                <a:solidFill>
                  <a:srgbClr val="C00000"/>
                </a:solidFill>
              </a:rPr>
              <a:t> [Amazon’s signature]</a:t>
            </a:r>
          </a:p>
        </p:txBody>
      </p:sp>
      <p:cxnSp>
        <p:nvCxnSpPr>
          <p:cNvPr id="26" name="Straight Connector 25"/>
          <p:cNvCxnSpPr>
            <a:stCxn id="13" idx="0"/>
            <a:endCxn id="12" idx="2"/>
          </p:cNvCxnSpPr>
          <p:nvPr/>
        </p:nvCxnSpPr>
        <p:spPr>
          <a:xfrm rot="16200000" flipV="1">
            <a:off x="5564384" y="4497509"/>
            <a:ext cx="1282629" cy="39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Callout 26"/>
          <p:cNvSpPr/>
          <p:nvPr/>
        </p:nvSpPr>
        <p:spPr>
          <a:xfrm>
            <a:off x="2677236" y="1815153"/>
            <a:ext cx="3493826" cy="878008"/>
          </a:xfrm>
          <a:prstGeom prst="wedgeEllipseCallout">
            <a:avLst>
              <a:gd name="adj1" fmla="val 49094"/>
              <a:gd name="adj2" fmla="val 14367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Great, I will ship order#123!</a:t>
            </a: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10</a:t>
            </a:fld>
            <a:endParaRPr lang="en-US" dirty="0"/>
          </a:p>
        </p:txBody>
      </p:sp>
      <p:sp>
        <p:nvSpPr>
          <p:cNvPr id="31" name="TextBox 30"/>
          <p:cNvSpPr txBox="1"/>
          <p:nvPr/>
        </p:nvSpPr>
        <p:spPr>
          <a:xfrm>
            <a:off x="73111" y="530474"/>
            <a:ext cx="8354531" cy="523220"/>
          </a:xfrm>
          <a:prstGeom prst="rect">
            <a:avLst/>
          </a:prstGeom>
          <a:noFill/>
        </p:spPr>
        <p:txBody>
          <a:bodyPr wrap="none" rtlCol="0">
            <a:spAutoFit/>
          </a:bodyPr>
          <a:lstStyle/>
          <a:p>
            <a:r>
              <a:rPr lang="en-US" sz="2800" dirty="0" err="1" smtClean="0">
                <a:solidFill>
                  <a:srgbClr val="002060"/>
                </a:solidFill>
              </a:rPr>
              <a:t>NopCommerce’s</a:t>
            </a:r>
            <a:r>
              <a:rPr lang="en-US" sz="2800" dirty="0" smtClean="0">
                <a:solidFill>
                  <a:srgbClr val="002060"/>
                </a:solidFill>
              </a:rPr>
              <a:t> integration of Amazon Simple Pay</a:t>
            </a:r>
            <a:endParaRPr lang="en-US" sz="2800" dirty="0">
              <a:solidFill>
                <a:srgbClr val="002060"/>
              </a:solidFill>
            </a:endParaRPr>
          </a:p>
        </p:txBody>
      </p:sp>
      <p:grpSp>
        <p:nvGrpSpPr>
          <p:cNvPr id="28" name="Group 27"/>
          <p:cNvGrpSpPr/>
          <p:nvPr/>
        </p:nvGrpSpPr>
        <p:grpSpPr>
          <a:xfrm>
            <a:off x="-5071" y="1070072"/>
            <a:ext cx="9144000" cy="5793470"/>
            <a:chOff x="0" y="982640"/>
            <a:chExt cx="9144000" cy="5793470"/>
          </a:xfrm>
        </p:grpSpPr>
        <p:sp>
          <p:nvSpPr>
            <p:cNvPr id="29" name="Rectangle 28"/>
            <p:cNvSpPr/>
            <p:nvPr/>
          </p:nvSpPr>
          <p:spPr>
            <a:xfrm>
              <a:off x="0" y="982640"/>
              <a:ext cx="9144000" cy="5793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6" cstate="print"/>
            <a:srcRect/>
            <a:stretch>
              <a:fillRect/>
            </a:stretch>
          </p:blipFill>
          <p:spPr bwMode="auto">
            <a:xfrm>
              <a:off x="1856097" y="1153257"/>
              <a:ext cx="5786650" cy="5125828"/>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5" grpId="0" animBg="1"/>
      <p:bldP spid="25" grpId="1"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mastercard-giftcard2.JPG"/>
          <p:cNvPicPr>
            <a:picLocks noChangeAspect="1"/>
          </p:cNvPicPr>
          <p:nvPr/>
        </p:nvPicPr>
        <p:blipFill>
          <a:blip r:embed="rId3" cstate="print"/>
          <a:stretch>
            <a:fillRect/>
          </a:stretch>
        </p:blipFill>
        <p:spPr>
          <a:xfrm>
            <a:off x="4244454" y="633834"/>
            <a:ext cx="3657600" cy="2378064"/>
          </a:xfrm>
          <a:prstGeom prst="rect">
            <a:avLst/>
          </a:prstGeom>
        </p:spPr>
      </p:pic>
      <p:sp>
        <p:nvSpPr>
          <p:cNvPr id="3" name="Text Placeholder 17"/>
          <p:cNvSpPr>
            <a:spLocks noGrp="1"/>
          </p:cNvSpPr>
          <p:nvPr>
            <p:ph type="body" idx="1"/>
          </p:nvPr>
        </p:nvSpPr>
        <p:spPr>
          <a:xfrm>
            <a:off x="166005" y="1362339"/>
            <a:ext cx="4201280" cy="3619094"/>
          </a:xfrm>
        </p:spPr>
        <p:txBody>
          <a:bodyPr/>
          <a:lstStyle/>
          <a:p>
            <a:r>
              <a:rPr lang="en-US" sz="2200" dirty="0" smtClean="0"/>
              <a:t>Anyone can register an Amazon seller account, so can Chuck.</a:t>
            </a:r>
          </a:p>
          <a:p>
            <a:pPr lvl="1"/>
            <a:r>
              <a:rPr lang="en-US" sz="1800" dirty="0" smtClean="0"/>
              <a:t>We purchased a $25 MasterCard gift card by cash</a:t>
            </a:r>
          </a:p>
          <a:p>
            <a:pPr lvl="1"/>
            <a:r>
              <a:rPr lang="en-US" sz="1800" dirty="0" smtClean="0"/>
              <a:t>We registered it under the name “Mark Smith” with fake address/phone number</a:t>
            </a:r>
          </a:p>
          <a:p>
            <a:pPr lvl="1"/>
            <a:r>
              <a:rPr lang="en-US" sz="1800" dirty="0" smtClean="0"/>
              <a:t>Registered for seller accounts in PayPal, Amazon and Google using the card</a:t>
            </a:r>
          </a:p>
        </p:txBody>
      </p:sp>
      <p:sp>
        <p:nvSpPr>
          <p:cNvPr id="22" name="Text Placeholder 17"/>
          <p:cNvSpPr txBox="1">
            <a:spLocks/>
          </p:cNvSpPr>
          <p:nvPr/>
        </p:nvSpPr>
        <p:spPr bwMode="auto">
          <a:xfrm>
            <a:off x="166004" y="4810389"/>
            <a:ext cx="7396845" cy="1767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Chuck’s trick</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Pay to Mark (i.e., Chuck himself), but check out from Jeff</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lang="en-US" dirty="0" smtClean="0">
                <a:latin typeface="+mn-lt"/>
                <a:cs typeface="+mn-cs"/>
              </a:rPr>
              <a:t>Amazon is tricked to tell Jeff a payment between Chuck and Mark</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Jeff</a:t>
            </a:r>
            <a:r>
              <a:rPr kumimoji="0" lang="en-US" sz="1800" b="0" i="0" u="none" strike="noStrike" kern="1200" cap="none" spc="0" normalizeH="0" noProof="0" dirty="0" smtClean="0">
                <a:ln>
                  <a:noFill/>
                </a:ln>
                <a:solidFill>
                  <a:schemeClr val="tx1"/>
                </a:solidFill>
                <a:effectLst/>
                <a:uLnTx/>
                <a:uFillTx/>
                <a:latin typeface="+mn-lt"/>
                <a:ea typeface="+mn-ea"/>
                <a:cs typeface="+mn-cs"/>
              </a:rPr>
              <a:t> is confused by Amazon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TextBox 22"/>
          <p:cNvSpPr txBox="1"/>
          <p:nvPr/>
        </p:nvSpPr>
        <p:spPr>
          <a:xfrm>
            <a:off x="4183132" y="4649367"/>
            <a:ext cx="1915909" cy="369332"/>
          </a:xfrm>
          <a:prstGeom prst="rect">
            <a:avLst/>
          </a:prstGeom>
          <a:noFill/>
        </p:spPr>
        <p:txBody>
          <a:bodyPr wrap="none" rtlCol="0">
            <a:spAutoFit/>
          </a:bodyPr>
          <a:lstStyle/>
          <a:p>
            <a:r>
              <a:rPr lang="en-US" dirty="0" smtClean="0">
                <a:solidFill>
                  <a:srgbClr val="FF0000"/>
                </a:solidFill>
              </a:rPr>
              <a:t>(and seller Mark)</a:t>
            </a:r>
            <a:endParaRPr lang="en-US" dirty="0">
              <a:solidFill>
                <a:srgbClr val="FF0000"/>
              </a:solidFill>
            </a:endParaRPr>
          </a:p>
        </p:txBody>
      </p:sp>
      <p:sp>
        <p:nvSpPr>
          <p:cNvPr id="24" name="Oval Callout 23"/>
          <p:cNvSpPr/>
          <p:nvPr/>
        </p:nvSpPr>
        <p:spPr>
          <a:xfrm>
            <a:off x="4722122" y="1565627"/>
            <a:ext cx="2538485" cy="1146414"/>
          </a:xfrm>
          <a:prstGeom prst="wedgeEllipseCallout">
            <a:avLst>
              <a:gd name="adj1" fmla="val -16950"/>
              <a:gd name="adj2" fmla="val 152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Jeff, </a:t>
            </a:r>
          </a:p>
          <a:p>
            <a:pPr algn="ctr"/>
            <a:r>
              <a:rPr lang="en-US" dirty="0" smtClean="0">
                <a:solidFill>
                  <a:schemeClr val="tx1"/>
                </a:solidFill>
              </a:rPr>
              <a:t>I want to buy this DVD.</a:t>
            </a:r>
            <a:endParaRPr lang="en-US" dirty="0">
              <a:solidFill>
                <a:schemeClr val="tx1"/>
              </a:solidFill>
            </a:endParaRPr>
          </a:p>
        </p:txBody>
      </p:sp>
      <p:pic>
        <p:nvPicPr>
          <p:cNvPr id="25" name="Picture 62"/>
          <p:cNvPicPr>
            <a:picLocks noChangeAspect="1" noChangeArrowheads="1"/>
          </p:cNvPicPr>
          <p:nvPr/>
        </p:nvPicPr>
        <p:blipFill>
          <a:blip r:embed="rId6" cstate="print"/>
          <a:srcRect/>
          <a:stretch>
            <a:fillRect/>
          </a:stretch>
        </p:blipFill>
        <p:spPr bwMode="auto">
          <a:xfrm>
            <a:off x="4554999" y="3789476"/>
            <a:ext cx="726673" cy="702349"/>
          </a:xfrm>
          <a:prstGeom prst="rect">
            <a:avLst/>
          </a:prstGeom>
          <a:noFill/>
        </p:spPr>
      </p:pic>
      <p:pic>
        <p:nvPicPr>
          <p:cNvPr id="26" name="Picture 63"/>
          <p:cNvPicPr>
            <a:picLocks noChangeAspect="1" noChangeArrowheads="1"/>
          </p:cNvPicPr>
          <p:nvPr/>
        </p:nvPicPr>
        <p:blipFill>
          <a:blip r:embed="rId7" cstate="print"/>
          <a:srcRect/>
          <a:stretch>
            <a:fillRect/>
          </a:stretch>
        </p:blipFill>
        <p:spPr bwMode="auto">
          <a:xfrm>
            <a:off x="8031868" y="2599397"/>
            <a:ext cx="839176" cy="754086"/>
          </a:xfrm>
          <a:prstGeom prst="rect">
            <a:avLst/>
          </a:prstGeom>
          <a:noFill/>
        </p:spPr>
      </p:pic>
      <p:pic>
        <p:nvPicPr>
          <p:cNvPr id="27" name="Picture 64"/>
          <p:cNvPicPr>
            <a:picLocks noChangeAspect="1" noChangeArrowheads="1"/>
          </p:cNvPicPr>
          <p:nvPr/>
        </p:nvPicPr>
        <p:blipFill>
          <a:blip r:embed="rId8" cstate="print"/>
          <a:srcRect/>
          <a:stretch>
            <a:fillRect/>
          </a:stretch>
        </p:blipFill>
        <p:spPr bwMode="auto">
          <a:xfrm>
            <a:off x="8110946" y="4636112"/>
            <a:ext cx="760098" cy="750887"/>
          </a:xfrm>
          <a:prstGeom prst="rect">
            <a:avLst/>
          </a:prstGeom>
          <a:noFill/>
        </p:spPr>
      </p:pic>
      <p:cxnSp>
        <p:nvCxnSpPr>
          <p:cNvPr id="28" name="Straight Connector 27"/>
          <p:cNvCxnSpPr/>
          <p:nvPr/>
        </p:nvCxnSpPr>
        <p:spPr>
          <a:xfrm flipV="1">
            <a:off x="5322615" y="3148767"/>
            <a:ext cx="2715916" cy="832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7" idx="1"/>
          </p:cNvCxnSpPr>
          <p:nvPr/>
        </p:nvCxnSpPr>
        <p:spPr>
          <a:xfrm>
            <a:off x="5295331" y="4308827"/>
            <a:ext cx="2815615" cy="7027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75512" y="4416957"/>
            <a:ext cx="1774845" cy="369332"/>
          </a:xfrm>
          <a:prstGeom prst="rect">
            <a:avLst/>
          </a:prstGeom>
          <a:noFill/>
        </p:spPr>
        <p:txBody>
          <a:bodyPr wrap="none" rtlCol="0">
            <a:spAutoFit/>
          </a:bodyPr>
          <a:lstStyle/>
          <a:p>
            <a:r>
              <a:rPr lang="en-US" dirty="0" smtClean="0"/>
              <a:t>Shopper Chuck</a:t>
            </a:r>
            <a:endParaRPr lang="en-US" u="sng" dirty="0">
              <a:solidFill>
                <a:srgbClr val="0070C0"/>
              </a:solidFill>
            </a:endParaRPr>
          </a:p>
        </p:txBody>
      </p:sp>
      <p:sp>
        <p:nvSpPr>
          <p:cNvPr id="31" name="TextBox 30"/>
          <p:cNvSpPr txBox="1"/>
          <p:nvPr/>
        </p:nvSpPr>
        <p:spPr>
          <a:xfrm>
            <a:off x="7839993" y="5401869"/>
            <a:ext cx="1056700" cy="646331"/>
          </a:xfrm>
          <a:prstGeom prst="rect">
            <a:avLst/>
          </a:prstGeom>
          <a:noFill/>
        </p:spPr>
        <p:txBody>
          <a:bodyPr wrap="none" rtlCol="0">
            <a:spAutoFit/>
          </a:bodyPr>
          <a:lstStyle/>
          <a:p>
            <a:r>
              <a:rPr lang="en-US" dirty="0" smtClean="0"/>
              <a:t>Amazon</a:t>
            </a:r>
          </a:p>
          <a:p>
            <a:r>
              <a:rPr lang="en-US" dirty="0" smtClean="0"/>
              <a:t>(</a:t>
            </a:r>
            <a:r>
              <a:rPr lang="en-US" dirty="0" err="1" smtClean="0"/>
              <a:t>CaaS</a:t>
            </a:r>
            <a:r>
              <a:rPr lang="en-US" dirty="0" smtClean="0"/>
              <a:t>)</a:t>
            </a:r>
            <a:endParaRPr lang="en-US" dirty="0"/>
          </a:p>
        </p:txBody>
      </p:sp>
      <p:sp>
        <p:nvSpPr>
          <p:cNvPr id="32" name="TextBox 31"/>
          <p:cNvSpPr txBox="1"/>
          <p:nvPr/>
        </p:nvSpPr>
        <p:spPr>
          <a:xfrm>
            <a:off x="8318649" y="2278807"/>
            <a:ext cx="552395" cy="369332"/>
          </a:xfrm>
          <a:prstGeom prst="rect">
            <a:avLst/>
          </a:prstGeom>
          <a:noFill/>
        </p:spPr>
        <p:txBody>
          <a:bodyPr wrap="none" rtlCol="0">
            <a:spAutoFit/>
          </a:bodyPr>
          <a:lstStyle/>
          <a:p>
            <a:r>
              <a:rPr lang="en-US" dirty="0" smtClean="0"/>
              <a:t>Jeff</a:t>
            </a:r>
            <a:endParaRPr lang="en-US" u="sng" dirty="0">
              <a:solidFill>
                <a:srgbClr val="0070C0"/>
              </a:solidFill>
            </a:endParaRPr>
          </a:p>
        </p:txBody>
      </p:sp>
      <p:grpSp>
        <p:nvGrpSpPr>
          <p:cNvPr id="5" name="Group 32"/>
          <p:cNvGrpSpPr/>
          <p:nvPr/>
        </p:nvGrpSpPr>
        <p:grpSpPr>
          <a:xfrm>
            <a:off x="5213445" y="569341"/>
            <a:ext cx="3493826" cy="2090383"/>
            <a:chOff x="5336275" y="1064525"/>
            <a:chExt cx="3493826" cy="2090383"/>
          </a:xfrm>
        </p:grpSpPr>
        <p:sp>
          <p:nvSpPr>
            <p:cNvPr id="34" name="Oval Callout 33"/>
            <p:cNvSpPr/>
            <p:nvPr/>
          </p:nvSpPr>
          <p:spPr>
            <a:xfrm>
              <a:off x="5336275" y="1064525"/>
              <a:ext cx="3493826" cy="2090383"/>
            </a:xfrm>
            <a:prstGeom prst="wedgeEllipseCallout">
              <a:avLst>
                <a:gd name="adj1" fmla="val 14719"/>
                <a:gd name="adj2" fmla="val 8150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Chuck, pay in Amazon with this signed letter: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35" name="Folded Corner 34"/>
            <p:cNvSpPr/>
            <p:nvPr/>
          </p:nvSpPr>
          <p:spPr>
            <a:xfrm>
              <a:off x="5752823" y="1692305"/>
              <a:ext cx="2695094" cy="134824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p>
            <a:p>
              <a:pPr algn="ct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grpSp>
        <p:nvGrpSpPr>
          <p:cNvPr id="6" name="Group 35"/>
          <p:cNvGrpSpPr/>
          <p:nvPr/>
        </p:nvGrpSpPr>
        <p:grpSpPr>
          <a:xfrm>
            <a:off x="5055131" y="973087"/>
            <a:ext cx="3439236" cy="2185919"/>
            <a:chOff x="2784144" y="2715905"/>
            <a:chExt cx="3439236" cy="2185919"/>
          </a:xfrm>
        </p:grpSpPr>
        <p:sp>
          <p:nvSpPr>
            <p:cNvPr id="37" name="Oval Callout 36"/>
            <p:cNvSpPr/>
            <p:nvPr/>
          </p:nvSpPr>
          <p:spPr>
            <a:xfrm>
              <a:off x="2784144" y="2715905"/>
              <a:ext cx="3439236" cy="2185919"/>
            </a:xfrm>
            <a:prstGeom prst="wedgeEllipseCallout">
              <a:avLst>
                <a:gd name="adj1" fmla="val -20189"/>
                <a:gd name="adj2" fmla="val 1137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Amazon, I want to pay with this letter</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38" name="Folded Corner 37"/>
            <p:cNvSpPr/>
            <p:nvPr/>
          </p:nvSpPr>
          <p:spPr>
            <a:xfrm>
              <a:off x="3261814" y="3411941"/>
              <a:ext cx="2472521" cy="125559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r>
                <a:rPr lang="en-US" sz="1600" strike="sngStrike" dirty="0" smtClean="0">
                  <a:solidFill>
                    <a:schemeClr val="tx1"/>
                  </a:solidFill>
                </a:rPr>
                <a:t> </a:t>
              </a:r>
              <a:r>
                <a:rPr lang="en-US" sz="1600" strike="sngStrike" dirty="0" smtClean="0">
                  <a:solidFill>
                    <a:srgbClr val="FF0000"/>
                  </a:solidFill>
                </a:rPr>
                <a:t>[Jeff’s signature] </a:t>
              </a:r>
              <a:r>
                <a:rPr lang="en-US" sz="1600" dirty="0" smtClean="0">
                  <a:solidFill>
                    <a:srgbClr val="FF0000"/>
                  </a:solidFill>
                </a:rPr>
                <a:t>[Mark’s signature]</a:t>
              </a:r>
              <a:endParaRPr lang="en-US" dirty="0">
                <a:solidFill>
                  <a:schemeClr val="tx1"/>
                </a:solidFill>
              </a:endParaRPr>
            </a:p>
          </p:txBody>
        </p:sp>
      </p:grpSp>
      <p:sp>
        <p:nvSpPr>
          <p:cNvPr id="39" name="Oval Callout 38"/>
          <p:cNvSpPr/>
          <p:nvPr/>
        </p:nvSpPr>
        <p:spPr>
          <a:xfrm>
            <a:off x="4722123" y="3025938"/>
            <a:ext cx="3531404" cy="1269241"/>
          </a:xfrm>
          <a:prstGeom prst="wedgeEllipseCallout">
            <a:avLst>
              <a:gd name="adj1" fmla="val 57026"/>
              <a:gd name="adj2" fmla="val 6522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Hi, </a:t>
            </a:r>
          </a:p>
          <a:p>
            <a:pPr algn="ctr"/>
            <a:r>
              <a:rPr lang="en-US" sz="1600" dirty="0" smtClean="0">
                <a:solidFill>
                  <a:srgbClr val="C00000"/>
                </a:solidFill>
              </a:rPr>
              <a:t>$10 has been paid for order#123. </a:t>
            </a:r>
          </a:p>
          <a:p>
            <a:pPr algn="ctr"/>
            <a:r>
              <a:rPr lang="en-US" sz="1600" dirty="0" smtClean="0">
                <a:solidFill>
                  <a:srgbClr val="C00000"/>
                </a:solidFill>
              </a:rPr>
              <a:t> [Amazon’s signature]</a:t>
            </a:r>
          </a:p>
        </p:txBody>
      </p:sp>
      <p:cxnSp>
        <p:nvCxnSpPr>
          <p:cNvPr id="40" name="Straight Connector 39"/>
          <p:cNvCxnSpPr>
            <a:stCxn id="27" idx="0"/>
            <a:endCxn id="26" idx="2"/>
          </p:cNvCxnSpPr>
          <p:nvPr/>
        </p:nvCxnSpPr>
        <p:spPr>
          <a:xfrm rot="16200000" flipV="1">
            <a:off x="7829912" y="3975028"/>
            <a:ext cx="1282629" cy="39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Callout 40"/>
          <p:cNvSpPr/>
          <p:nvPr/>
        </p:nvSpPr>
        <p:spPr>
          <a:xfrm>
            <a:off x="4942764" y="1292672"/>
            <a:ext cx="3493826" cy="878008"/>
          </a:xfrm>
          <a:prstGeom prst="wedgeEllipseCallout">
            <a:avLst>
              <a:gd name="adj1" fmla="val 49094"/>
              <a:gd name="adj2" fmla="val 14367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Great, I will ship order#123!</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11</a:t>
            </a:fld>
            <a:endParaRPr lang="en-US"/>
          </a:p>
        </p:txBody>
      </p:sp>
      <p:sp>
        <p:nvSpPr>
          <p:cNvPr id="33" name="TextBox 32"/>
          <p:cNvSpPr txBox="1"/>
          <p:nvPr/>
        </p:nvSpPr>
        <p:spPr>
          <a:xfrm>
            <a:off x="154994" y="530458"/>
            <a:ext cx="2736647" cy="584775"/>
          </a:xfrm>
          <a:prstGeom prst="rect">
            <a:avLst/>
          </a:prstGeom>
          <a:noFill/>
        </p:spPr>
        <p:txBody>
          <a:bodyPr wrap="none" rtlCol="0">
            <a:spAutoFit/>
          </a:bodyPr>
          <a:lstStyle/>
          <a:p>
            <a:r>
              <a:rPr lang="en-US" sz="3200" dirty="0" smtClean="0">
                <a:solidFill>
                  <a:srgbClr val="002060"/>
                </a:solidFill>
              </a:rPr>
              <a:t>Flaw &amp; exploit</a:t>
            </a:r>
            <a:endParaRPr lang="en-US" sz="3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360"/>
                                          </p:val>
                                        </p:tav>
                                        <p:tav tm="100000">
                                          <p:val>
                                            <p:fltVal val="0"/>
                                          </p:val>
                                        </p:tav>
                                      </p:tavLst>
                                    </p:anim>
                                    <p:animEffect transition="in" filter="fade">
                                      <p:cBhvr>
                                        <p:cTn id="10" dur="1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9" grpId="0" animBg="1"/>
      <p:bldP spid="39" grpId="1"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4"/>
          <p:cNvPicPr>
            <a:picLocks noChangeAspect="1" noChangeArrowheads="1"/>
          </p:cNvPicPr>
          <p:nvPr/>
        </p:nvPicPr>
        <p:blipFill>
          <a:blip r:embed="rId3" cstate="print"/>
          <a:srcRect/>
          <a:stretch>
            <a:fillRect/>
          </a:stretch>
        </p:blipFill>
        <p:spPr bwMode="auto">
          <a:xfrm>
            <a:off x="999248" y="1356056"/>
            <a:ext cx="6848215" cy="5027489"/>
          </a:xfrm>
          <a:prstGeom prst="rect">
            <a:avLst/>
          </a:prstGeom>
          <a:noFill/>
        </p:spPr>
      </p:pic>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12</a:t>
            </a:fld>
            <a:endParaRPr lang="en-US"/>
          </a:p>
        </p:txBody>
      </p:sp>
      <p:sp>
        <p:nvSpPr>
          <p:cNvPr id="5" name="TextBox 4"/>
          <p:cNvSpPr txBox="1"/>
          <p:nvPr/>
        </p:nvSpPr>
        <p:spPr>
          <a:xfrm>
            <a:off x="154994" y="516810"/>
            <a:ext cx="7671267"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PayPal Express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732348" y="3753145"/>
            <a:ext cx="1186834" cy="109409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7"/>
          <p:cNvSpPr>
            <a:spLocks noChangeArrowheads="1"/>
          </p:cNvSpPr>
          <p:nvPr/>
        </p:nvSpPr>
        <p:spPr bwMode="auto">
          <a:xfrm>
            <a:off x="2743721" y="2156358"/>
            <a:ext cx="1186834" cy="1269242"/>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Rectangle 7"/>
          <p:cNvSpPr>
            <a:spLocks noChangeArrowheads="1"/>
          </p:cNvSpPr>
          <p:nvPr/>
        </p:nvSpPr>
        <p:spPr bwMode="auto">
          <a:xfrm>
            <a:off x="243906" y="2183654"/>
            <a:ext cx="875209" cy="2565779"/>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3" cstate="print"/>
          <a:srcRect/>
          <a:stretch>
            <a:fillRect/>
          </a:stretch>
        </p:blipFill>
        <p:spPr bwMode="auto">
          <a:xfrm>
            <a:off x="2813884" y="2204520"/>
            <a:ext cx="1062089" cy="1125545"/>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972236" y="3822065"/>
            <a:ext cx="821843" cy="927365"/>
          </a:xfrm>
          <a:prstGeom prst="rect">
            <a:avLst/>
          </a:prstGeom>
          <a:noFill/>
        </p:spPr>
      </p:pic>
      <p:sp>
        <p:nvSpPr>
          <p:cNvPr id="8" name="Text Box 9"/>
          <p:cNvSpPr txBox="1">
            <a:spLocks noChangeArrowheads="1"/>
          </p:cNvSpPr>
          <p:nvPr/>
        </p:nvSpPr>
        <p:spPr bwMode="auto">
          <a:xfrm>
            <a:off x="245659" y="4931561"/>
            <a:ext cx="4837969" cy="704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(RT3.b) </a:t>
            </a:r>
            <a:r>
              <a:rPr lang="en-US" altLang="zh-CN" dirty="0" err="1" smtClean="0">
                <a:latin typeface="Calibri" pitchFamily="34" charset="0"/>
                <a:ea typeface="SimSun" pitchFamily="2" charset="-122"/>
              </a:rPr>
              <a:t>redir</a:t>
            </a:r>
            <a:r>
              <a:rPr lang="en-US" altLang="zh-CN" dirty="0" smtClean="0">
                <a:latin typeface="Calibri" pitchFamily="34" charset="0"/>
                <a:ea typeface="SimSun" pitchFamily="2" charset="-122"/>
              </a:rPr>
              <a:t> to  </a:t>
            </a:r>
          </a:p>
          <a:p>
            <a:pPr marL="0" lvl="1">
              <a:lnSpc>
                <a:spcPts val="2000"/>
              </a:lnSpc>
              <a:spcBef>
                <a:spcPts val="600"/>
              </a:spcBef>
            </a:pPr>
            <a:r>
              <a:rPr lang="en-US" altLang="zh-CN" dirty="0" smtClean="0">
                <a:latin typeface="Calibri" pitchFamily="34" charset="0"/>
                <a:ea typeface="SimSun" pitchFamily="2" charset="-122"/>
              </a:rPr>
              <a:t>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[orderID1]</a:t>
            </a:r>
            <a:r>
              <a:rPr lang="en-US" baseline="-25000" dirty="0" smtClean="0">
                <a:solidFill>
                  <a:srgbClr val="FF0000"/>
                </a:solidFill>
              </a:rPr>
              <a:t>store</a:t>
            </a:r>
          </a:p>
        </p:txBody>
      </p:sp>
      <p:sp>
        <p:nvSpPr>
          <p:cNvPr id="9" name="Text Box 9"/>
          <p:cNvSpPr txBox="1">
            <a:spLocks noChangeArrowheads="1"/>
          </p:cNvSpPr>
          <p:nvPr/>
        </p:nvSpPr>
        <p:spPr bwMode="auto">
          <a:xfrm>
            <a:off x="232013" y="1218085"/>
            <a:ext cx="4148918"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Session1: pay for a cheap order (</a:t>
            </a:r>
            <a:r>
              <a:rPr lang="en-US" altLang="zh-CN" dirty="0" smtClean="0">
                <a:solidFill>
                  <a:srgbClr val="FF0000"/>
                </a:solidFill>
                <a:latin typeface="Calibri" pitchFamily="34" charset="0"/>
                <a:ea typeface="SimSun" pitchFamily="2" charset="-122"/>
              </a:rPr>
              <a:t>orderID1</a:t>
            </a:r>
            <a:r>
              <a:rPr lang="en-US" altLang="zh-CN" dirty="0" smtClean="0">
                <a:latin typeface="Calibri" pitchFamily="34" charset="0"/>
                <a:ea typeface="SimSun" pitchFamily="2" charset="-122"/>
              </a:rPr>
              <a:t>)  in PayPal, but avoid the merchant from finalizing it by holding RT4.a</a:t>
            </a:r>
            <a:endParaRPr lang="en-US" sz="1600" baseline="60000" dirty="0" smtClean="0"/>
          </a:p>
        </p:txBody>
      </p:sp>
      <p:sp>
        <p:nvSpPr>
          <p:cNvPr id="10" name="Text Placeholder 17"/>
          <p:cNvSpPr txBox="1">
            <a:spLocks/>
          </p:cNvSpPr>
          <p:nvPr/>
        </p:nvSpPr>
        <p:spPr bwMode="auto">
          <a:xfrm>
            <a:off x="190378" y="6196084"/>
            <a:ext cx="6543418" cy="450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Expensive order </a:t>
            </a:r>
            <a:r>
              <a:rPr kumimoji="0" lang="en-US" sz="2000" b="0" i="0" u="none" strike="noStrike" kern="1200" cap="none" spc="0" normalizeH="0" noProof="0" dirty="0" smtClean="0">
                <a:ln>
                  <a:noFill/>
                </a:ln>
                <a:solidFill>
                  <a:schemeClr val="tx1"/>
                </a:solidFill>
                <a:effectLst/>
                <a:uLnTx/>
                <a:uFillTx/>
                <a:latin typeface="+mn-lt"/>
                <a:ea typeface="+mn-ea"/>
                <a:cs typeface="+mn-cs"/>
              </a:rPr>
              <a:t>is checked out but the cheap one is paid</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62"/>
          <p:cNvPicPr>
            <a:picLocks noChangeAspect="1" noChangeArrowheads="1"/>
          </p:cNvPicPr>
          <p:nvPr/>
        </p:nvPicPr>
        <p:blipFill>
          <a:blip r:embed="rId6" cstate="print"/>
          <a:srcRect/>
          <a:stretch>
            <a:fillRect/>
          </a:stretch>
        </p:blipFill>
        <p:spPr bwMode="auto">
          <a:xfrm>
            <a:off x="337853" y="3179206"/>
            <a:ext cx="726673" cy="702349"/>
          </a:xfrm>
          <a:prstGeom prst="rect">
            <a:avLst/>
          </a:prstGeom>
          <a:noFill/>
        </p:spPr>
      </p:pic>
      <p:grpSp>
        <p:nvGrpSpPr>
          <p:cNvPr id="12" name="Group 2"/>
          <p:cNvGrpSpPr>
            <a:grpSpLocks/>
          </p:cNvGrpSpPr>
          <p:nvPr/>
        </p:nvGrpSpPr>
        <p:grpSpPr bwMode="auto">
          <a:xfrm>
            <a:off x="1088040" y="2235374"/>
            <a:ext cx="1600570" cy="98403"/>
            <a:chOff x="7085" y="7775"/>
            <a:chExt cx="2655" cy="129"/>
          </a:xfrm>
        </p:grpSpPr>
        <p:cxnSp>
          <p:nvCxnSpPr>
            <p:cNvPr id="13"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14"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15"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AutoShape 6"/>
          <p:cNvSpPr>
            <a:spLocks noChangeArrowheads="1"/>
          </p:cNvSpPr>
          <p:nvPr/>
        </p:nvSpPr>
        <p:spPr bwMode="auto">
          <a:xfrm>
            <a:off x="2679804" y="2196965"/>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2"/>
          <p:cNvGrpSpPr>
            <a:grpSpLocks/>
          </p:cNvGrpSpPr>
          <p:nvPr/>
        </p:nvGrpSpPr>
        <p:grpSpPr bwMode="auto">
          <a:xfrm>
            <a:off x="1088040" y="2521982"/>
            <a:ext cx="1600570" cy="98403"/>
            <a:chOff x="7085" y="7775"/>
            <a:chExt cx="2655" cy="129"/>
          </a:xfrm>
        </p:grpSpPr>
        <p:cxnSp>
          <p:nvCxnSpPr>
            <p:cNvPr id="1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1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2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AutoShape 6"/>
          <p:cNvSpPr>
            <a:spLocks noChangeArrowheads="1"/>
          </p:cNvSpPr>
          <p:nvPr/>
        </p:nvSpPr>
        <p:spPr bwMode="auto">
          <a:xfrm>
            <a:off x="2679804" y="2510869"/>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
          <p:cNvGrpSpPr>
            <a:grpSpLocks/>
          </p:cNvGrpSpPr>
          <p:nvPr/>
        </p:nvGrpSpPr>
        <p:grpSpPr bwMode="auto">
          <a:xfrm>
            <a:off x="1088040" y="3245326"/>
            <a:ext cx="1600570" cy="98403"/>
            <a:chOff x="7085" y="7775"/>
            <a:chExt cx="2655" cy="129"/>
          </a:xfrm>
        </p:grpSpPr>
        <p:cxnSp>
          <p:nvCxnSpPr>
            <p:cNvPr id="23"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24"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25"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AutoShape 6"/>
          <p:cNvSpPr>
            <a:spLocks noChangeArrowheads="1"/>
          </p:cNvSpPr>
          <p:nvPr/>
        </p:nvSpPr>
        <p:spPr bwMode="auto">
          <a:xfrm>
            <a:off x="2679804" y="320691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2"/>
          <p:cNvGrpSpPr>
            <a:grpSpLocks/>
          </p:cNvGrpSpPr>
          <p:nvPr/>
        </p:nvGrpSpPr>
        <p:grpSpPr bwMode="auto">
          <a:xfrm>
            <a:off x="1074392" y="4227950"/>
            <a:ext cx="1600570" cy="98403"/>
            <a:chOff x="7085" y="7775"/>
            <a:chExt cx="2655" cy="129"/>
          </a:xfrm>
        </p:grpSpPr>
        <p:cxnSp>
          <p:nvCxnSpPr>
            <p:cNvPr id="2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2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3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AutoShape 6"/>
          <p:cNvSpPr>
            <a:spLocks noChangeArrowheads="1"/>
          </p:cNvSpPr>
          <p:nvPr/>
        </p:nvSpPr>
        <p:spPr bwMode="auto">
          <a:xfrm>
            <a:off x="2666156" y="4189541"/>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AutoShape 6"/>
          <p:cNvSpPr>
            <a:spLocks noChangeArrowheads="1"/>
          </p:cNvSpPr>
          <p:nvPr/>
        </p:nvSpPr>
        <p:spPr bwMode="auto">
          <a:xfrm>
            <a:off x="2955033" y="3673201"/>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AutoShape 6"/>
          <p:cNvSpPr>
            <a:spLocks noChangeArrowheads="1"/>
          </p:cNvSpPr>
          <p:nvPr/>
        </p:nvSpPr>
        <p:spPr bwMode="auto">
          <a:xfrm>
            <a:off x="3555534" y="368685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2"/>
          <p:cNvGrpSpPr>
            <a:grpSpLocks/>
          </p:cNvGrpSpPr>
          <p:nvPr/>
        </p:nvGrpSpPr>
        <p:grpSpPr bwMode="auto">
          <a:xfrm rot="5400000" flipV="1">
            <a:off x="2879678" y="3493841"/>
            <a:ext cx="300248" cy="81886"/>
            <a:chOff x="7085" y="7775"/>
            <a:chExt cx="2655" cy="129"/>
          </a:xfrm>
        </p:grpSpPr>
        <p:cxnSp>
          <p:nvCxnSpPr>
            <p:cNvPr id="35"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36"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37"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2"/>
          <p:cNvGrpSpPr>
            <a:grpSpLocks/>
          </p:cNvGrpSpPr>
          <p:nvPr/>
        </p:nvGrpSpPr>
        <p:grpSpPr bwMode="auto">
          <a:xfrm rot="5400000" flipV="1">
            <a:off x="3455158" y="3509772"/>
            <a:ext cx="300248" cy="81886"/>
            <a:chOff x="7085" y="7775"/>
            <a:chExt cx="2655" cy="129"/>
          </a:xfrm>
        </p:grpSpPr>
        <p:cxnSp>
          <p:nvCxnSpPr>
            <p:cNvPr id="39"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40"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41"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Text Box 24"/>
          <p:cNvSpPr txBox="1">
            <a:spLocks noChangeArrowheads="1"/>
          </p:cNvSpPr>
          <p:nvPr/>
        </p:nvSpPr>
        <p:spPr bwMode="auto">
          <a:xfrm>
            <a:off x="1698149" y="2624772"/>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24"/>
          <p:cNvSpPr txBox="1">
            <a:spLocks noChangeArrowheads="1"/>
          </p:cNvSpPr>
          <p:nvPr/>
        </p:nvSpPr>
        <p:spPr bwMode="auto">
          <a:xfrm>
            <a:off x="1634459" y="2984164"/>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3"/>
          <p:cNvSpPr/>
          <p:nvPr/>
        </p:nvSpPr>
        <p:spPr>
          <a:xfrm>
            <a:off x="139332" y="5586525"/>
            <a:ext cx="4974632" cy="369332"/>
          </a:xfrm>
          <a:prstGeom prst="rect">
            <a:avLst/>
          </a:prstGeom>
        </p:spPr>
        <p:txBody>
          <a:bodyPr wrap="none">
            <a:spAutoFit/>
          </a:bodyPr>
          <a:lstStyle/>
          <a:p>
            <a:pPr marL="0" lvl="1">
              <a:spcBef>
                <a:spcPts val="600"/>
              </a:spcBef>
            </a:pPr>
            <a:r>
              <a:rPr lang="en-US" altLang="zh-CN" dirty="0" smtClean="0">
                <a:latin typeface="Calibri" pitchFamily="34" charset="0"/>
                <a:ea typeface="SimSun" pitchFamily="2" charset="-122"/>
              </a:rPr>
              <a:t>(RT4.a) call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[orderID1]</a:t>
            </a:r>
            <a:r>
              <a:rPr lang="en-US" baseline="-25000" dirty="0" smtClean="0">
                <a:solidFill>
                  <a:srgbClr val="FF0000"/>
                </a:solidFill>
              </a:rPr>
              <a:t>store</a:t>
            </a:r>
            <a:endParaRPr lang="en-US" dirty="0" smtClean="0">
              <a:solidFill>
                <a:srgbClr val="FF0000"/>
              </a:solidFill>
            </a:endParaRPr>
          </a:p>
        </p:txBody>
      </p:sp>
      <p:sp>
        <p:nvSpPr>
          <p:cNvPr id="45" name="TextBox 44"/>
          <p:cNvSpPr txBox="1"/>
          <p:nvPr/>
        </p:nvSpPr>
        <p:spPr>
          <a:xfrm>
            <a:off x="7542428" y="5245940"/>
            <a:ext cx="1367362" cy="276999"/>
          </a:xfrm>
          <a:prstGeom prst="rect">
            <a:avLst/>
          </a:prstGeom>
          <a:solidFill>
            <a:schemeClr val="bg1"/>
          </a:solidFill>
        </p:spPr>
        <p:txBody>
          <a:bodyPr wrap="none" lIns="0" tIns="0" rIns="0" bIns="0" rtlCol="0">
            <a:spAutoFit/>
          </a:bodyPr>
          <a:lstStyle/>
          <a:p>
            <a:r>
              <a:rPr lang="en-US" dirty="0" smtClean="0">
                <a:solidFill>
                  <a:srgbClr val="FF0000"/>
                </a:solidFill>
              </a:rPr>
              <a:t>[orderID2]</a:t>
            </a:r>
            <a:r>
              <a:rPr lang="en-US" baseline="-25000" dirty="0" smtClean="0">
                <a:solidFill>
                  <a:srgbClr val="FF0000"/>
                </a:solidFill>
              </a:rPr>
              <a:t>store</a:t>
            </a:r>
            <a:endParaRPr lang="en-US" dirty="0"/>
          </a:p>
        </p:txBody>
      </p:sp>
      <p:sp>
        <p:nvSpPr>
          <p:cNvPr id="46" name="Text Box 8"/>
          <p:cNvSpPr txBox="1">
            <a:spLocks noChangeArrowheads="1"/>
          </p:cNvSpPr>
          <p:nvPr/>
        </p:nvSpPr>
        <p:spPr bwMode="auto">
          <a:xfrm>
            <a:off x="2679188" y="1975962"/>
            <a:ext cx="1358426" cy="292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store </a:t>
            </a:r>
            <a:endParaRPr kumimoji="0" lang="en-US" altLang="zh-CN" sz="1200" b="0"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7" name="Group 46"/>
          <p:cNvGrpSpPr/>
          <p:nvPr/>
        </p:nvGrpSpPr>
        <p:grpSpPr>
          <a:xfrm>
            <a:off x="4776717" y="1206712"/>
            <a:ext cx="4160454" cy="4072707"/>
            <a:chOff x="4776717" y="1206712"/>
            <a:chExt cx="4160454" cy="4072707"/>
          </a:xfrm>
        </p:grpSpPr>
        <p:grpSp>
          <p:nvGrpSpPr>
            <p:cNvPr id="48" name="Group 157"/>
            <p:cNvGrpSpPr/>
            <p:nvPr/>
          </p:nvGrpSpPr>
          <p:grpSpPr>
            <a:xfrm>
              <a:off x="4776717" y="1206712"/>
              <a:ext cx="4160454" cy="4072707"/>
              <a:chOff x="4776717" y="1206712"/>
              <a:chExt cx="4160454" cy="4072707"/>
            </a:xfrm>
          </p:grpSpPr>
          <p:sp>
            <p:nvSpPr>
              <p:cNvPr id="50" name="Text Box 9"/>
              <p:cNvSpPr txBox="1">
                <a:spLocks noChangeArrowheads="1"/>
              </p:cNvSpPr>
              <p:nvPr/>
            </p:nvSpPr>
            <p:spPr bwMode="auto">
              <a:xfrm>
                <a:off x="4776717" y="1206712"/>
                <a:ext cx="3916907"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Session 2: place an expensive order (</a:t>
                </a:r>
                <a:r>
                  <a:rPr lang="en-US" altLang="zh-CN" dirty="0" smtClean="0">
                    <a:solidFill>
                      <a:srgbClr val="FF0000"/>
                    </a:solidFill>
                    <a:latin typeface="Calibri" pitchFamily="34" charset="0"/>
                    <a:ea typeface="SimSun" pitchFamily="2" charset="-122"/>
                  </a:rPr>
                  <a:t>orderID2</a:t>
                </a:r>
                <a:r>
                  <a:rPr lang="en-US" altLang="zh-CN" dirty="0" smtClean="0">
                    <a:latin typeface="Calibri" pitchFamily="34" charset="0"/>
                    <a:ea typeface="SimSun" pitchFamily="2" charset="-122"/>
                  </a:rPr>
                  <a:t>) , but skip the payment step in PayPal </a:t>
                </a:r>
                <a:endParaRPr lang="en-US" sz="1600" baseline="60000" dirty="0" smtClean="0"/>
              </a:p>
            </p:txBody>
          </p:sp>
          <p:sp>
            <p:nvSpPr>
              <p:cNvPr id="51" name="Rectangle 7"/>
              <p:cNvSpPr>
                <a:spLocks noChangeArrowheads="1"/>
              </p:cNvSpPr>
              <p:nvPr/>
            </p:nvSpPr>
            <p:spPr bwMode="auto">
              <a:xfrm>
                <a:off x="7306623" y="3769067"/>
                <a:ext cx="1186834" cy="109409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7"/>
              <p:cNvSpPr>
                <a:spLocks noChangeArrowheads="1"/>
              </p:cNvSpPr>
              <p:nvPr/>
            </p:nvSpPr>
            <p:spPr bwMode="auto">
              <a:xfrm>
                <a:off x="7317996" y="2172280"/>
                <a:ext cx="1186834" cy="1269242"/>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7"/>
              <p:cNvSpPr>
                <a:spLocks noChangeArrowheads="1"/>
              </p:cNvSpPr>
              <p:nvPr/>
            </p:nvSpPr>
            <p:spPr bwMode="auto">
              <a:xfrm>
                <a:off x="4818181" y="2199576"/>
                <a:ext cx="875209" cy="2565779"/>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 name="Picture 2"/>
              <p:cNvPicPr>
                <a:picLocks noChangeAspect="1" noChangeArrowheads="1"/>
              </p:cNvPicPr>
              <p:nvPr/>
            </p:nvPicPr>
            <p:blipFill>
              <a:blip r:embed="rId3" cstate="print"/>
              <a:srcRect/>
              <a:stretch>
                <a:fillRect/>
              </a:stretch>
            </p:blipFill>
            <p:spPr bwMode="auto">
              <a:xfrm>
                <a:off x="7388159" y="2220442"/>
                <a:ext cx="1062089" cy="1125545"/>
              </a:xfrm>
              <a:prstGeom prst="rect">
                <a:avLst/>
              </a:prstGeom>
              <a:noFill/>
            </p:spPr>
          </p:pic>
          <p:pic>
            <p:nvPicPr>
              <p:cNvPr id="55" name="Picture 3"/>
              <p:cNvPicPr>
                <a:picLocks noChangeAspect="1" noChangeArrowheads="1"/>
              </p:cNvPicPr>
              <p:nvPr/>
            </p:nvPicPr>
            <p:blipFill>
              <a:blip r:embed="rId4" cstate="print"/>
              <a:srcRect/>
              <a:stretch>
                <a:fillRect/>
              </a:stretch>
            </p:blipFill>
            <p:spPr bwMode="auto">
              <a:xfrm>
                <a:off x="7546511" y="3837987"/>
                <a:ext cx="821843" cy="927365"/>
              </a:xfrm>
              <a:prstGeom prst="rect">
                <a:avLst/>
              </a:prstGeom>
              <a:noFill/>
            </p:spPr>
          </p:pic>
          <p:pic>
            <p:nvPicPr>
              <p:cNvPr id="56" name="Picture 62"/>
              <p:cNvPicPr>
                <a:picLocks noChangeAspect="1" noChangeArrowheads="1"/>
              </p:cNvPicPr>
              <p:nvPr/>
            </p:nvPicPr>
            <p:blipFill>
              <a:blip r:embed="rId6" cstate="print"/>
              <a:srcRect/>
              <a:stretch>
                <a:fillRect/>
              </a:stretch>
            </p:blipFill>
            <p:spPr bwMode="auto">
              <a:xfrm>
                <a:off x="4912128" y="3195128"/>
                <a:ext cx="726673" cy="702349"/>
              </a:xfrm>
              <a:prstGeom prst="rect">
                <a:avLst/>
              </a:prstGeom>
              <a:noFill/>
            </p:spPr>
          </p:pic>
          <p:grpSp>
            <p:nvGrpSpPr>
              <p:cNvPr id="57" name="Group 2"/>
              <p:cNvGrpSpPr>
                <a:grpSpLocks/>
              </p:cNvGrpSpPr>
              <p:nvPr/>
            </p:nvGrpSpPr>
            <p:grpSpPr bwMode="auto">
              <a:xfrm>
                <a:off x="5662315" y="2252743"/>
                <a:ext cx="1600570" cy="98427"/>
                <a:chOff x="7085" y="7775"/>
                <a:chExt cx="2655" cy="129"/>
              </a:xfrm>
            </p:grpSpPr>
            <p:cxnSp>
              <p:nvCxnSpPr>
                <p:cNvPr id="7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8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 name="AutoShape 6"/>
              <p:cNvSpPr>
                <a:spLocks noChangeArrowheads="1"/>
              </p:cNvSpPr>
              <p:nvPr/>
            </p:nvSpPr>
            <p:spPr bwMode="auto">
              <a:xfrm>
                <a:off x="7254079" y="221288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9" name="Group 2"/>
              <p:cNvGrpSpPr>
                <a:grpSpLocks/>
              </p:cNvGrpSpPr>
              <p:nvPr/>
            </p:nvGrpSpPr>
            <p:grpSpPr bwMode="auto">
              <a:xfrm>
                <a:off x="5662315" y="2539351"/>
                <a:ext cx="1600570" cy="98427"/>
                <a:chOff x="7085" y="7775"/>
                <a:chExt cx="2655" cy="129"/>
              </a:xfrm>
            </p:grpSpPr>
            <p:cxnSp>
              <p:nvCxnSpPr>
                <p:cNvPr id="75"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6"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7"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AutoShape 6"/>
              <p:cNvSpPr>
                <a:spLocks noChangeArrowheads="1"/>
              </p:cNvSpPr>
              <p:nvPr/>
            </p:nvSpPr>
            <p:spPr bwMode="auto">
              <a:xfrm>
                <a:off x="7254079" y="251314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AutoShape 6"/>
              <p:cNvSpPr>
                <a:spLocks noChangeArrowheads="1"/>
              </p:cNvSpPr>
              <p:nvPr/>
            </p:nvSpPr>
            <p:spPr bwMode="auto">
              <a:xfrm>
                <a:off x="7254079" y="3086359"/>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AutoShape 6"/>
              <p:cNvSpPr>
                <a:spLocks noChangeArrowheads="1"/>
              </p:cNvSpPr>
              <p:nvPr/>
            </p:nvSpPr>
            <p:spPr bwMode="auto">
              <a:xfrm>
                <a:off x="7240431" y="420546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AutoShape 6"/>
              <p:cNvSpPr>
                <a:spLocks noChangeArrowheads="1"/>
              </p:cNvSpPr>
              <p:nvPr/>
            </p:nvSpPr>
            <p:spPr bwMode="auto">
              <a:xfrm>
                <a:off x="7529308" y="368912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AutoShape 6"/>
              <p:cNvSpPr>
                <a:spLocks noChangeArrowheads="1"/>
              </p:cNvSpPr>
              <p:nvPr/>
            </p:nvSpPr>
            <p:spPr bwMode="auto">
              <a:xfrm>
                <a:off x="8129809" y="368912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 name="Group 2"/>
              <p:cNvGrpSpPr>
                <a:grpSpLocks/>
              </p:cNvGrpSpPr>
              <p:nvPr/>
            </p:nvGrpSpPr>
            <p:grpSpPr bwMode="auto">
              <a:xfrm rot="5400000" flipV="1">
                <a:off x="7455717" y="3509748"/>
                <a:ext cx="300248" cy="81915"/>
                <a:chOff x="7085" y="7775"/>
                <a:chExt cx="2655" cy="129"/>
              </a:xfrm>
            </p:grpSpPr>
            <p:cxnSp>
              <p:nvCxnSpPr>
                <p:cNvPr id="72"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3"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4"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2"/>
              <p:cNvGrpSpPr>
                <a:grpSpLocks/>
              </p:cNvGrpSpPr>
              <p:nvPr/>
            </p:nvGrpSpPr>
            <p:grpSpPr bwMode="auto">
              <a:xfrm rot="5400000" flipV="1">
                <a:off x="8031197" y="3512023"/>
                <a:ext cx="300248" cy="81915"/>
                <a:chOff x="7085" y="7775"/>
                <a:chExt cx="2655" cy="129"/>
              </a:xfrm>
            </p:grpSpPr>
            <p:cxnSp>
              <p:nvCxnSpPr>
                <p:cNvPr id="69"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0"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1"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Text Box 24"/>
              <p:cNvSpPr txBox="1">
                <a:spLocks noChangeArrowheads="1"/>
              </p:cNvSpPr>
              <p:nvPr/>
            </p:nvSpPr>
            <p:spPr bwMode="auto">
              <a:xfrm>
                <a:off x="6231480" y="2640694"/>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 Box 9"/>
              <p:cNvSpPr txBox="1">
                <a:spLocks noChangeArrowheads="1"/>
              </p:cNvSpPr>
              <p:nvPr/>
            </p:nvSpPr>
            <p:spPr bwMode="auto">
              <a:xfrm>
                <a:off x="4804012" y="4920189"/>
                <a:ext cx="4133159"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(RT3.b) </a:t>
                </a:r>
                <a:r>
                  <a:rPr lang="en-US" altLang="zh-CN" dirty="0" err="1" smtClean="0">
                    <a:latin typeface="Calibri" pitchFamily="34" charset="0"/>
                    <a:ea typeface="SimSun" pitchFamily="2" charset="-122"/>
                  </a:rPr>
                  <a:t>redir</a:t>
                </a:r>
                <a:r>
                  <a:rPr lang="en-US" altLang="zh-CN" dirty="0" smtClean="0">
                    <a:latin typeface="Calibri" pitchFamily="34" charset="0"/>
                    <a:ea typeface="SimSun" pitchFamily="2" charset="-122"/>
                  </a:rPr>
                  <a:t> to </a:t>
                </a:r>
              </a:p>
              <a:p>
                <a:pPr marL="0" lvl="1">
                  <a:lnSpc>
                    <a:spcPts val="2000"/>
                  </a:lnSpc>
                  <a:spcBef>
                    <a:spcPts val="600"/>
                  </a:spcBef>
                </a:pPr>
                <a:r>
                  <a:rPr lang="en-US" altLang="zh-CN" dirty="0" smtClean="0">
                    <a:latin typeface="Calibri" pitchFamily="34" charset="0"/>
                    <a:ea typeface="SimSun" pitchFamily="2" charset="-122"/>
                  </a:rPr>
                  <a:t>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[orderID2]</a:t>
                </a:r>
                <a:r>
                  <a:rPr lang="en-US" baseline="-25000" dirty="0" smtClean="0">
                    <a:solidFill>
                      <a:srgbClr val="FF0000"/>
                    </a:solidFill>
                  </a:rPr>
                  <a:t>store</a:t>
                </a:r>
                <a:endParaRPr lang="en-US" dirty="0" smtClean="0">
                  <a:solidFill>
                    <a:srgbClr val="FF0000"/>
                  </a:solidFill>
                </a:endParaRPr>
              </a:p>
            </p:txBody>
          </p:sp>
        </p:grpSp>
        <p:sp>
          <p:nvSpPr>
            <p:cNvPr id="49" name="Text Box 8"/>
            <p:cNvSpPr txBox="1">
              <a:spLocks noChangeArrowheads="1"/>
            </p:cNvSpPr>
            <p:nvPr/>
          </p:nvSpPr>
          <p:spPr bwMode="auto">
            <a:xfrm>
              <a:off x="7201708" y="1973982"/>
              <a:ext cx="1358426" cy="292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store </a:t>
              </a:r>
              <a:endParaRPr kumimoji="0" lang="en-US" altLang="zh-CN" sz="1200" b="0"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 name="Slide Number Placeholder 80"/>
          <p:cNvSpPr>
            <a:spLocks noGrp="1"/>
          </p:cNvSpPr>
          <p:nvPr>
            <p:ph type="sldNum" sz="quarter" idx="12"/>
          </p:nvPr>
        </p:nvSpPr>
        <p:spPr/>
        <p:txBody>
          <a:bodyPr/>
          <a:lstStyle/>
          <a:p>
            <a:pPr>
              <a:defRPr/>
            </a:pPr>
            <a:fld id="{91D03702-EECF-4A87-B73C-C4347FB406FD}" type="slidenum">
              <a:rPr lang="en-US" smtClean="0"/>
              <a:pPr>
                <a:defRPr/>
              </a:pPr>
              <a:t>13</a:t>
            </a:fld>
            <a:endParaRPr lang="en-US"/>
          </a:p>
        </p:txBody>
      </p:sp>
      <p:sp>
        <p:nvSpPr>
          <p:cNvPr id="82" name="TextBox 81"/>
          <p:cNvSpPr txBox="1"/>
          <p:nvPr/>
        </p:nvSpPr>
        <p:spPr>
          <a:xfrm>
            <a:off x="127698" y="503162"/>
            <a:ext cx="8945654"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PayPal Express (cont.)</a:t>
            </a:r>
            <a:endParaRPr lang="en-US" sz="3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0" nodeType="afterEffect">
                                  <p:stCondLst>
                                    <p:cond delay="0"/>
                                  </p:stCondLst>
                                  <p:childTnLst>
                                    <p:animMotion origin="layout" path="M 8.33333E-7 4.81481E-6 L -0.4257 0.05717 " pathEditMode="relative" rAng="0" ptsTypes="AA">
                                      <p:cBhvr>
                                        <p:cTn id="13" dur="2000" fill="hold"/>
                                        <p:tgtEl>
                                          <p:spTgt spid="45"/>
                                        </p:tgtEl>
                                        <p:attrNameLst>
                                          <p:attrName>ppt_x</p:attrName>
                                          <p:attrName>ppt_y</p:attrName>
                                        </p:attrNameLst>
                                      </p:cBhvr>
                                      <p:rCtr x="-21300" y="280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animBg="1"/>
      <p:bldP spid="4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 name="Slide Number Placeholder 73"/>
          <p:cNvSpPr>
            <a:spLocks noGrp="1"/>
          </p:cNvSpPr>
          <p:nvPr>
            <p:ph type="sldNum" sz="quarter" idx="12"/>
          </p:nvPr>
        </p:nvSpPr>
        <p:spPr/>
        <p:txBody>
          <a:bodyPr/>
          <a:lstStyle/>
          <a:p>
            <a:pPr>
              <a:defRPr/>
            </a:pPr>
            <a:fld id="{91D03702-EECF-4A87-B73C-C4347FB406FD}" type="slidenum">
              <a:rPr lang="en-US" smtClean="0"/>
              <a:pPr>
                <a:defRPr/>
              </a:pPr>
              <a:t>14</a:t>
            </a:fld>
            <a:endParaRPr lang="en-US"/>
          </a:p>
        </p:txBody>
      </p:sp>
      <p:cxnSp>
        <p:nvCxnSpPr>
          <p:cNvPr id="17" name="Straight Arrow Connector 16"/>
          <p:cNvCxnSpPr/>
          <p:nvPr/>
        </p:nvCxnSpPr>
        <p:spPr>
          <a:xfrm flipV="1">
            <a:off x="544286" y="5638800"/>
            <a:ext cx="8382000" cy="10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217714" y="5669546"/>
            <a:ext cx="980520" cy="286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rPr>
              <a:t>time</a:t>
            </a:r>
            <a:endParaRPr kumimoji="0" lang="en-US" sz="1600" b="1" i="0" u="none" strike="noStrike" cap="none" normalizeH="0" baseline="0" dirty="0" smtClean="0">
              <a:ln>
                <a:noFill/>
              </a:ln>
              <a:solidFill>
                <a:schemeClr val="tx1"/>
              </a:solidFill>
              <a:effectLst/>
            </a:endParaRPr>
          </a:p>
        </p:txBody>
      </p:sp>
      <p:sp>
        <p:nvSpPr>
          <p:cNvPr id="33" name="Text Box 10"/>
          <p:cNvSpPr txBox="1">
            <a:spLocks noChangeArrowheads="1"/>
          </p:cNvSpPr>
          <p:nvPr/>
        </p:nvSpPr>
        <p:spPr bwMode="auto">
          <a:xfrm rot="20597689">
            <a:off x="3931852" y="5385591"/>
            <a:ext cx="3233057"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Calibri" pitchFamily="34" charset="0"/>
                <a:ea typeface="SimSun" pitchFamily="2" charset="-122"/>
              </a:rPr>
              <a:t>Oops! Cart is not locked. </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2" name="TextBox 21"/>
          <p:cNvSpPr txBox="1"/>
          <p:nvPr/>
        </p:nvSpPr>
        <p:spPr>
          <a:xfrm>
            <a:off x="154994" y="530458"/>
            <a:ext cx="7942174"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Google Checkout</a:t>
            </a:r>
            <a:endParaRPr lang="en-US" sz="3200" dirty="0">
              <a:solidFill>
                <a:srgbClr val="002060"/>
              </a:solidFill>
            </a:endParaRPr>
          </a:p>
        </p:txBody>
      </p:sp>
      <p:sp>
        <p:nvSpPr>
          <p:cNvPr id="24" name="Title 23"/>
          <p:cNvSpPr>
            <a:spLocks noGrp="1"/>
          </p:cNvSpPr>
          <p:nvPr>
            <p:ph type="title"/>
          </p:nvPr>
        </p:nvSpPr>
        <p:spPr/>
        <p:txBody>
          <a:bodyPr>
            <a:normAutofit fontScale="90000"/>
          </a:bodyPr>
          <a:lstStyle/>
          <a:p>
            <a:endParaRPr lang="en-US" dirty="0"/>
          </a:p>
        </p:txBody>
      </p:sp>
      <p:pic>
        <p:nvPicPr>
          <p:cNvPr id="30" name="Picture 29" descr="IEFrame2.png"/>
          <p:cNvPicPr>
            <a:picLocks noChangeAspect="1"/>
          </p:cNvPicPr>
          <p:nvPr/>
        </p:nvPicPr>
        <p:blipFill>
          <a:blip r:embed="rId3" cstate="print"/>
          <a:stretch>
            <a:fillRect/>
          </a:stretch>
        </p:blipFill>
        <p:spPr>
          <a:xfrm>
            <a:off x="4332180" y="1879795"/>
            <a:ext cx="4572000" cy="2083443"/>
          </a:xfrm>
          <a:prstGeom prst="rect">
            <a:avLst/>
          </a:prstGeom>
        </p:spPr>
      </p:pic>
      <p:pic>
        <p:nvPicPr>
          <p:cNvPr id="26" name="Picture 25" descr="GoogleCheckoutPayNowButton.bmp"/>
          <p:cNvPicPr>
            <a:picLocks noChangeAspect="1"/>
          </p:cNvPicPr>
          <p:nvPr/>
        </p:nvPicPr>
        <p:blipFill>
          <a:blip r:embed="rId4" cstate="print"/>
          <a:stretch>
            <a:fillRect/>
          </a:stretch>
        </p:blipFill>
        <p:spPr>
          <a:xfrm>
            <a:off x="4367286" y="2611876"/>
            <a:ext cx="4480560" cy="1291394"/>
          </a:xfrm>
          <a:prstGeom prst="rect">
            <a:avLst/>
          </a:prstGeom>
        </p:spPr>
      </p:pic>
      <p:sp>
        <p:nvSpPr>
          <p:cNvPr id="34" name="Text Box 10"/>
          <p:cNvSpPr txBox="1">
            <a:spLocks noChangeArrowheads="1"/>
          </p:cNvSpPr>
          <p:nvPr/>
        </p:nvSpPr>
        <p:spPr bwMode="auto">
          <a:xfrm>
            <a:off x="7110484" y="3680564"/>
            <a:ext cx="1733265" cy="215444"/>
          </a:xfrm>
          <a:prstGeom prst="rect">
            <a:avLst/>
          </a:prstGeom>
          <a:gradFill rotWithShape="1">
            <a:gsLst>
              <a:gs pos="0">
                <a:srgbClr val="FFCC00"/>
              </a:gs>
              <a:gs pos="100000">
                <a:srgbClr val="FFCC00">
                  <a:gamma/>
                  <a:shade val="46275"/>
                  <a:invGamma/>
                </a:srgbClr>
              </a:gs>
            </a:gsLst>
            <a:lin ang="5400000" scaled="1"/>
          </a:gra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Calibri" pitchFamily="34" charset="0"/>
                <a:ea typeface="SimSun" pitchFamily="2" charset="-122"/>
              </a:rPr>
              <a:t> Pay Now</a:t>
            </a:r>
            <a:endParaRPr kumimoji="0" lang="en-US" sz="1400" b="0" i="0" u="none" strike="noStrike" cap="none" normalizeH="0" baseline="0" dirty="0" smtClean="0">
              <a:ln>
                <a:noFill/>
              </a:ln>
              <a:solidFill>
                <a:schemeClr val="tx1"/>
              </a:solidFill>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994" y="1880673"/>
            <a:ext cx="3931920" cy="2556992"/>
          </a:xfrm>
          <a:prstGeom prst="rect">
            <a:avLst/>
          </a:prstGeom>
        </p:spPr>
      </p:pic>
      <p:pic>
        <p:nvPicPr>
          <p:cNvPr id="35" name="Picture 34" descr="GoogleCheckoutButton.bmp"/>
          <p:cNvPicPr>
            <a:picLocks noChangeAspect="1"/>
          </p:cNvPicPr>
          <p:nvPr/>
        </p:nvPicPr>
        <p:blipFill>
          <a:blip r:embed="rId6" cstate="print"/>
          <a:stretch>
            <a:fillRect/>
          </a:stretch>
        </p:blipFill>
        <p:spPr>
          <a:xfrm>
            <a:off x="214484" y="2452349"/>
            <a:ext cx="3813048" cy="1930487"/>
          </a:xfrm>
          <a:prstGeom prst="rect">
            <a:avLst/>
          </a:prstGeom>
        </p:spPr>
      </p:pic>
      <p:sp>
        <p:nvSpPr>
          <p:cNvPr id="16" name="Text Box 10"/>
          <p:cNvSpPr txBox="1">
            <a:spLocks noChangeArrowheads="1"/>
          </p:cNvSpPr>
          <p:nvPr/>
        </p:nvSpPr>
        <p:spPr bwMode="auto">
          <a:xfrm>
            <a:off x="2623621" y="4757820"/>
            <a:ext cx="1458685" cy="83099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rPr>
              <a:t>Payment total is calculated based on cart.</a:t>
            </a:r>
            <a:endParaRPr kumimoji="0" lang="en-US" sz="1600" b="1" i="0" u="none" strike="noStrike" cap="none" normalizeH="0" baseline="0" dirty="0" smtClean="0">
              <a:ln>
                <a:noFill/>
              </a:ln>
              <a:solidFill>
                <a:schemeClr val="tx1"/>
              </a:solidFill>
              <a:effectLst/>
            </a:endParaRPr>
          </a:p>
        </p:txBody>
      </p:sp>
      <p:cxnSp>
        <p:nvCxnSpPr>
          <p:cNvPr id="19" name="Straight Arrow Connector 18"/>
          <p:cNvCxnSpPr>
            <a:stCxn id="16" idx="0"/>
          </p:cNvCxnSpPr>
          <p:nvPr/>
        </p:nvCxnSpPr>
        <p:spPr>
          <a:xfrm flipH="1" flipV="1">
            <a:off x="3348233" y="4302928"/>
            <a:ext cx="4731" cy="45489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7230222" y="4678689"/>
            <a:ext cx="1502229" cy="83099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smtClean="0">
                <a:latin typeface="Calibri" pitchFamily="34" charset="0"/>
                <a:ea typeface="SimSun" pitchFamily="2" charset="-122"/>
              </a:rPr>
              <a:t>Order </a:t>
            </a:r>
            <a:r>
              <a:rPr lang="en-US" b="1" dirty="0" smtClean="0">
                <a:latin typeface="Calibri" pitchFamily="34" charset="0"/>
                <a:ea typeface="SimSun" pitchFamily="2" charset="-122"/>
              </a:rPr>
              <a:t>is calculated based on cart.</a:t>
            </a:r>
            <a:endParaRPr kumimoji="0" lang="en-US" sz="1600" b="1" i="0" u="none" strike="noStrike" cap="none" normalizeH="0" baseline="0" dirty="0" smtClean="0">
              <a:ln>
                <a:noFill/>
              </a:ln>
              <a:solidFill>
                <a:schemeClr val="tx1"/>
              </a:solidFill>
              <a:effectLst/>
            </a:endParaRPr>
          </a:p>
        </p:txBody>
      </p:sp>
      <p:cxnSp>
        <p:nvCxnSpPr>
          <p:cNvPr id="25" name="Straight Arrow Connector 24"/>
          <p:cNvCxnSpPr>
            <a:stCxn id="23" idx="0"/>
          </p:cNvCxnSpPr>
          <p:nvPr/>
        </p:nvCxnSpPr>
        <p:spPr>
          <a:xfrm flipH="1" flipV="1">
            <a:off x="7965747" y="3837610"/>
            <a:ext cx="15590" cy="841079"/>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207A4A80-9185-4D6A-95E8-EB94C66ECC66}" type="slidenum">
              <a:rPr lang="en-US" smtClean="0"/>
              <a:pPr/>
              <a:t>15</a:t>
            </a:fld>
            <a:endParaRPr lang="en-US"/>
          </a:p>
        </p:txBody>
      </p:sp>
      <p:sp>
        <p:nvSpPr>
          <p:cNvPr id="5" name="TextBox 4"/>
          <p:cNvSpPr txBox="1"/>
          <p:nvPr/>
        </p:nvSpPr>
        <p:spPr>
          <a:xfrm>
            <a:off x="136480" y="2632224"/>
            <a:ext cx="8927316" cy="523220"/>
          </a:xfrm>
          <a:prstGeom prst="rect">
            <a:avLst/>
          </a:prstGeom>
          <a:noFill/>
        </p:spPr>
        <p:txBody>
          <a:bodyPr wrap="none" rtlCol="0">
            <a:spAutoFit/>
          </a:bodyPr>
          <a:lstStyle/>
          <a:p>
            <a:r>
              <a:rPr lang="en-US" sz="2800" dirty="0" smtClean="0">
                <a:solidFill>
                  <a:srgbClr val="002060"/>
                </a:solidFill>
              </a:rPr>
              <a:t>Confirming the Presence of These Flaws in Real World</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307359" y="1269242"/>
            <a:ext cx="8380412" cy="4913194"/>
          </a:xfrm>
        </p:spPr>
        <p:txBody>
          <a:bodyPr>
            <a:normAutofit/>
          </a:bodyPr>
          <a:lstStyle/>
          <a:p>
            <a:r>
              <a:rPr lang="en-US" sz="2400" dirty="0" smtClean="0"/>
              <a:t>Against stores on our own web server</a:t>
            </a:r>
          </a:p>
          <a:p>
            <a:endParaRPr lang="en-US" sz="2400" dirty="0" smtClean="0"/>
          </a:p>
          <a:p>
            <a:r>
              <a:rPr lang="en-US" sz="2400" dirty="0" smtClean="0"/>
              <a:t>Against our store on </a:t>
            </a:r>
            <a:r>
              <a:rPr lang="en-US" sz="2400" dirty="0" err="1" smtClean="0"/>
              <a:t>Interspire’s</a:t>
            </a:r>
            <a:r>
              <a:rPr lang="en-US" sz="2400" dirty="0" smtClean="0"/>
              <a:t> popular hosting service</a:t>
            </a:r>
          </a:p>
          <a:p>
            <a:pPr lvl="1"/>
            <a:r>
              <a:rPr lang="en-US" sz="2000" dirty="0" err="1" smtClean="0"/>
              <a:t>BigCommerce</a:t>
            </a:r>
            <a:endParaRPr lang="en-US" sz="2000" dirty="0" smtClean="0"/>
          </a:p>
          <a:p>
            <a:endParaRPr lang="en-US" sz="2400" dirty="0" smtClean="0"/>
          </a:p>
          <a:p>
            <a:r>
              <a:rPr lang="en-US" sz="2400" dirty="0" smtClean="0"/>
              <a:t>Against real stores powered by </a:t>
            </a:r>
            <a:r>
              <a:rPr lang="en-US" sz="2400" dirty="0" err="1" smtClean="0"/>
              <a:t>NopCommerce</a:t>
            </a:r>
            <a:r>
              <a:rPr lang="en-US" sz="2400" dirty="0" smtClean="0"/>
              <a:t> and </a:t>
            </a:r>
            <a:r>
              <a:rPr lang="en-US" sz="2400" dirty="0" err="1" smtClean="0"/>
              <a:t>Interspire</a:t>
            </a:r>
            <a:endParaRPr lang="en-US" sz="2400" dirty="0" smtClean="0"/>
          </a:p>
          <a:p>
            <a:pPr lvl="1"/>
            <a:r>
              <a:rPr lang="en-US" sz="2000" dirty="0" smtClean="0"/>
              <a:t>GoodEmotionsDVD.com, PrideNutrition.com, LinuxJournalStore.com</a:t>
            </a:r>
          </a:p>
          <a:p>
            <a:pPr lvl="1"/>
            <a:endParaRPr lang="en-US" sz="2400" dirty="0" smtClean="0"/>
          </a:p>
          <a:p>
            <a:r>
              <a:rPr lang="en-US" sz="2400" dirty="0" smtClean="0"/>
              <a:t>Similar attacks against stores running closed-source software, e.g., Buy.com and JR.com</a:t>
            </a:r>
          </a:p>
          <a:p>
            <a:pPr lvl="1"/>
            <a:r>
              <a:rPr lang="en-US" sz="2000" dirty="0" smtClean="0"/>
              <a:t>Without source code access, some exploit ideas are still applicable</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16</a:t>
            </a:fld>
            <a:endParaRPr lang="en-US"/>
          </a:p>
        </p:txBody>
      </p:sp>
      <p:sp>
        <p:nvSpPr>
          <p:cNvPr id="5" name="TextBox 4"/>
          <p:cNvSpPr txBox="1"/>
          <p:nvPr/>
        </p:nvSpPr>
        <p:spPr>
          <a:xfrm>
            <a:off x="154994" y="530458"/>
            <a:ext cx="4762842" cy="584775"/>
          </a:xfrm>
          <a:prstGeom prst="rect">
            <a:avLst/>
          </a:prstGeom>
          <a:noFill/>
        </p:spPr>
        <p:txBody>
          <a:bodyPr wrap="none" rtlCol="0">
            <a:spAutoFit/>
          </a:bodyPr>
          <a:lstStyle/>
          <a:p>
            <a:r>
              <a:rPr lang="en-US" sz="3200" dirty="0" smtClean="0">
                <a:solidFill>
                  <a:srgbClr val="002060"/>
                </a:solidFill>
              </a:rPr>
              <a:t>Our systematic validation</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9125" y="1257898"/>
            <a:ext cx="8380412" cy="5020072"/>
          </a:xfrm>
        </p:spPr>
        <p:txBody>
          <a:bodyPr>
            <a:normAutofit/>
          </a:bodyPr>
          <a:lstStyle/>
          <a:p>
            <a:r>
              <a:rPr lang="en-US" sz="2800" dirty="0" smtClean="0"/>
              <a:t>Under close guidance of an Indiana University lawyer.</a:t>
            </a:r>
          </a:p>
          <a:p>
            <a:r>
              <a:rPr lang="en-US" sz="2800" dirty="0" smtClean="0"/>
              <a:t>Support from Dean of School of Informatics</a:t>
            </a:r>
          </a:p>
          <a:p>
            <a:r>
              <a:rPr lang="en-US" sz="2800" dirty="0" smtClean="0"/>
              <a:t>Principles</a:t>
            </a:r>
          </a:p>
          <a:p>
            <a:pPr lvl="1"/>
            <a:r>
              <a:rPr lang="en-US" sz="2000" dirty="0" smtClean="0"/>
              <a:t>No intrusion</a:t>
            </a:r>
          </a:p>
          <a:p>
            <a:pPr lvl="1"/>
            <a:r>
              <a:rPr lang="en-US" sz="2000" dirty="0" smtClean="0"/>
              <a:t>No monetary loss to the stores</a:t>
            </a:r>
          </a:p>
          <a:p>
            <a:pPr lvl="1"/>
            <a:r>
              <a:rPr lang="en-US" sz="2000" dirty="0" smtClean="0"/>
              <a:t>Communicated full details to affected parties</a:t>
            </a:r>
          </a:p>
          <a:p>
            <a:r>
              <a:rPr lang="en-US" sz="2800" dirty="0" smtClean="0"/>
              <a:t> Pleasant outcome</a:t>
            </a:r>
          </a:p>
          <a:p>
            <a:pPr lvl="1"/>
            <a:r>
              <a:rPr lang="en-US" sz="2000" dirty="0" smtClean="0"/>
              <a:t>No negative opinions on our tests, responsible efforts appreciated by most of them</a:t>
            </a:r>
          </a:p>
          <a:p>
            <a:pPr lvl="1"/>
            <a:r>
              <a:rPr lang="en-US" sz="2000" dirty="0" smtClean="0"/>
              <a:t>News articles are all positive</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17</a:t>
            </a:fld>
            <a:endParaRPr lang="en-US"/>
          </a:p>
        </p:txBody>
      </p:sp>
      <p:pic>
        <p:nvPicPr>
          <p:cNvPr id="5" name="Picture 2"/>
          <p:cNvPicPr>
            <a:picLocks noChangeAspect="1" noChangeArrowheads="1"/>
          </p:cNvPicPr>
          <p:nvPr/>
        </p:nvPicPr>
        <p:blipFill>
          <a:blip r:embed="rId3" cstate="print"/>
          <a:srcRect t="4481" r="7163"/>
          <a:stretch>
            <a:fillRect/>
          </a:stretch>
        </p:blipFill>
        <p:spPr bwMode="auto">
          <a:xfrm>
            <a:off x="1604328" y="5609231"/>
            <a:ext cx="1962665" cy="349369"/>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481387" y="5643825"/>
            <a:ext cx="1828800" cy="275688"/>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5655122" y="6059607"/>
            <a:ext cx="1656206" cy="420084"/>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3673914" y="5400458"/>
            <a:ext cx="614218" cy="640080"/>
          </a:xfrm>
          <a:prstGeom prst="rect">
            <a:avLst/>
          </a:prstGeom>
          <a:noFill/>
          <a:ln w="9525">
            <a:noFill/>
            <a:miter lim="800000"/>
            <a:headEnd/>
            <a:tailEnd/>
          </a:ln>
        </p:spPr>
      </p:pic>
      <p:pic>
        <p:nvPicPr>
          <p:cNvPr id="9" name="Picture 6"/>
          <p:cNvPicPr>
            <a:picLocks noChangeAspect="1" noChangeArrowheads="1"/>
          </p:cNvPicPr>
          <p:nvPr/>
        </p:nvPicPr>
        <p:blipFill>
          <a:blip r:embed="rId7" cstate="print"/>
          <a:srcRect/>
          <a:stretch>
            <a:fillRect/>
          </a:stretch>
        </p:blipFill>
        <p:spPr bwMode="auto">
          <a:xfrm>
            <a:off x="6509679" y="5604575"/>
            <a:ext cx="1438243" cy="365760"/>
          </a:xfrm>
          <a:prstGeom prst="rect">
            <a:avLst/>
          </a:prstGeom>
          <a:noFill/>
          <a:ln w="9525">
            <a:noFill/>
            <a:miter lim="800000"/>
            <a:headEnd/>
            <a:tailEnd/>
          </a:ln>
        </p:spPr>
      </p:pic>
      <p:pic>
        <p:nvPicPr>
          <p:cNvPr id="10" name="Picture 7"/>
          <p:cNvPicPr>
            <a:picLocks noChangeAspect="1" noChangeArrowheads="1"/>
          </p:cNvPicPr>
          <p:nvPr/>
        </p:nvPicPr>
        <p:blipFill>
          <a:blip r:embed="rId8" cstate="print"/>
          <a:srcRect/>
          <a:stretch>
            <a:fillRect/>
          </a:stretch>
        </p:blipFill>
        <p:spPr bwMode="auto">
          <a:xfrm>
            <a:off x="4231586" y="6076851"/>
            <a:ext cx="1088571" cy="457200"/>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srcRect/>
          <a:stretch>
            <a:fillRect/>
          </a:stretch>
        </p:blipFill>
        <p:spPr bwMode="auto">
          <a:xfrm>
            <a:off x="1883390" y="6081645"/>
            <a:ext cx="2003204" cy="441988"/>
          </a:xfrm>
          <a:prstGeom prst="rect">
            <a:avLst/>
          </a:prstGeom>
          <a:noFill/>
          <a:ln w="9525">
            <a:noFill/>
            <a:miter lim="800000"/>
            <a:headEnd/>
            <a:tailEnd/>
          </a:ln>
          <a:effectLst/>
        </p:spPr>
      </p:pic>
      <p:sp>
        <p:nvSpPr>
          <p:cNvPr id="12" name="TextBox 11"/>
          <p:cNvSpPr txBox="1"/>
          <p:nvPr/>
        </p:nvSpPr>
        <p:spPr>
          <a:xfrm>
            <a:off x="154994" y="516810"/>
            <a:ext cx="4785284" cy="584775"/>
          </a:xfrm>
          <a:prstGeom prst="rect">
            <a:avLst/>
          </a:prstGeom>
          <a:noFill/>
        </p:spPr>
        <p:txBody>
          <a:bodyPr wrap="none" rtlCol="0">
            <a:spAutoFit/>
          </a:bodyPr>
          <a:lstStyle/>
          <a:p>
            <a:r>
              <a:rPr lang="en-US" sz="3200" dirty="0" smtClean="0">
                <a:solidFill>
                  <a:srgbClr val="002060"/>
                </a:solidFill>
              </a:rPr>
              <a:t>Responsible experiments</a:t>
            </a:r>
            <a:endParaRPr lang="en-US" sz="3200" dirty="0">
              <a:solidFill>
                <a:srgbClr val="002060"/>
              </a:solidFill>
            </a:endParaRPr>
          </a:p>
        </p:txBody>
      </p:sp>
      <p:sp>
        <p:nvSpPr>
          <p:cNvPr id="13" name="Title 12"/>
          <p:cNvSpPr>
            <a:spLocks noGrp="1"/>
          </p:cNvSpPr>
          <p:nvPr>
            <p:ph type="title"/>
          </p:nvPr>
        </p:nvSpPr>
        <p:spPr/>
        <p:txBody>
          <a:bodyPr>
            <a:normAutofit fontScale="90000"/>
          </a:bodyP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2641" y="1187356"/>
            <a:ext cx="7260609" cy="2769989"/>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Dear Buy.com customer service,</a:t>
            </a:r>
          </a:p>
          <a:p>
            <a:pPr>
              <a:spcBef>
                <a:spcPts val="1200"/>
              </a:spcBef>
            </a:pPr>
            <a:r>
              <a:rPr lang="en-US" dirty="0" smtClean="0"/>
              <a:t>Last week I placed the two orders (Order Number: 54348156       Order number: 54348723) in buy.com. </a:t>
            </a:r>
            <a:r>
              <a:rPr lang="en-US" dirty="0" smtClean="0">
                <a:solidFill>
                  <a:srgbClr val="FF0000"/>
                </a:solidFill>
              </a:rPr>
              <a:t>Both items were shipped recently, but I found that my </a:t>
            </a:r>
            <a:r>
              <a:rPr lang="en-US" dirty="0" err="1" smtClean="0">
                <a:solidFill>
                  <a:srgbClr val="FF0000"/>
                </a:solidFill>
              </a:rPr>
              <a:t>paypal</a:t>
            </a:r>
            <a:r>
              <a:rPr lang="en-US" dirty="0" smtClean="0">
                <a:solidFill>
                  <a:srgbClr val="FF0000"/>
                </a:solidFill>
              </a:rPr>
              <a:t> account has not been charged for the order 54348723 (the alcohol tester).  </a:t>
            </a:r>
          </a:p>
          <a:p>
            <a:pPr>
              <a:spcBef>
                <a:spcPts val="1200"/>
              </a:spcBef>
            </a:pPr>
            <a:r>
              <a:rPr lang="en-US" dirty="0" smtClean="0"/>
              <a:t>My credit card information is: [</a:t>
            </a:r>
            <a:r>
              <a:rPr lang="en-US" dirty="0" err="1" smtClean="0"/>
              <a:t>xxxxxxxxx</a:t>
            </a:r>
            <a:r>
              <a:rPr lang="en-US" dirty="0" smtClean="0"/>
              <a:t>]   The total of the order 54348723 is $5.99. Please charge my credit card.</a:t>
            </a:r>
          </a:p>
          <a:p>
            <a:pPr>
              <a:spcBef>
                <a:spcPts val="1200"/>
              </a:spcBef>
            </a:pPr>
            <a:r>
              <a:rPr lang="en-US" dirty="0" smtClean="0"/>
              <a:t>Thank you very much</a:t>
            </a:r>
          </a:p>
        </p:txBody>
      </p:sp>
      <p:sp>
        <p:nvSpPr>
          <p:cNvPr id="4" name="Rectangle 3"/>
          <p:cNvSpPr/>
          <p:nvPr/>
        </p:nvSpPr>
        <p:spPr>
          <a:xfrm>
            <a:off x="313898" y="1769688"/>
            <a:ext cx="8407021" cy="4862870"/>
          </a:xfrm>
          <a:prstGeom prst="rect">
            <a:avLst/>
          </a:prstGeom>
          <a:solidFill>
            <a:schemeClr val="bg1"/>
          </a:solidFill>
          <a:ln>
            <a:solidFill>
              <a:schemeClr val="tx1"/>
            </a:solidFill>
          </a:ln>
        </p:spPr>
        <p:txBody>
          <a:bodyPr wrap="square">
            <a:spAutoFit/>
          </a:bodyPr>
          <a:lstStyle/>
          <a:p>
            <a:pPr>
              <a:spcBef>
                <a:spcPts val="600"/>
              </a:spcBef>
            </a:pPr>
            <a:r>
              <a:rPr lang="en-US" dirty="0" smtClean="0"/>
              <a:t>From: </a:t>
            </a:r>
            <a:r>
              <a:rPr lang="en-US" b="1" dirty="0" err="1" smtClean="0"/>
              <a:t>Buy.Com</a:t>
            </a:r>
            <a:r>
              <a:rPr lang="en-US" b="1" dirty="0" smtClean="0"/>
              <a:t> Support</a:t>
            </a:r>
            <a:r>
              <a:rPr lang="en-US" dirty="0" smtClean="0"/>
              <a:t> &lt;</a:t>
            </a:r>
            <a:r>
              <a:rPr lang="en-US" u="sng" dirty="0" smtClean="0">
                <a:hlinkClick r:id="rId3"/>
              </a:rPr>
              <a:t>customerhelp@noreply.buy.com</a:t>
            </a:r>
            <a:r>
              <a:rPr lang="en-US" dirty="0" smtClean="0"/>
              <a:t>&gt;</a:t>
            </a:r>
            <a:br>
              <a:rPr lang="en-US" dirty="0" smtClean="0"/>
            </a:br>
            <a:r>
              <a:rPr lang="en-US" dirty="0" smtClean="0"/>
              <a:t>Date: Sun, Jun 13, 2010 at 3:32 PM</a:t>
            </a:r>
            <a:br>
              <a:rPr lang="en-US" dirty="0" smtClean="0"/>
            </a:br>
            <a:r>
              <a:rPr lang="en-US" dirty="0" smtClean="0"/>
              <a:t>Subject: Re: Other questions or comments (KMM3534132I15977L0KM)</a:t>
            </a:r>
            <a:br>
              <a:rPr lang="en-US" dirty="0" smtClean="0"/>
            </a:br>
            <a:r>
              <a:rPr lang="en-US" dirty="0" smtClean="0"/>
              <a:t>To: Test Wang </a:t>
            </a:r>
            <a:r>
              <a:rPr lang="en-US" u="sng" dirty="0" smtClean="0">
                <a:hlinkClick r:id="rId4"/>
              </a:rPr>
              <a:t>ruiwangworm@gmail.com</a:t>
            </a:r>
            <a:r>
              <a:rPr lang="en-US" dirty="0" smtClean="0"/>
              <a:t> </a:t>
            </a:r>
          </a:p>
          <a:p>
            <a:pPr>
              <a:spcBef>
                <a:spcPts val="1200"/>
              </a:spcBef>
            </a:pPr>
            <a:r>
              <a:rPr lang="en-US" dirty="0" smtClean="0"/>
              <a:t>Thank you for contacting us at Buy.com.</a:t>
            </a:r>
          </a:p>
          <a:p>
            <a:pPr>
              <a:spcBef>
                <a:spcPts val="1200"/>
              </a:spcBef>
            </a:pPr>
            <a:r>
              <a:rPr lang="en-US" dirty="0" smtClean="0"/>
              <a:t>Buy.com will only bill your credit card only when a product has been</a:t>
            </a:r>
            <a:br>
              <a:rPr lang="en-US" dirty="0" smtClean="0"/>
            </a:br>
            <a:r>
              <a:rPr lang="en-US" dirty="0" smtClean="0"/>
              <a:t>shipped. We authorize payment on your credit card as soon as you place</a:t>
            </a:r>
            <a:br>
              <a:rPr lang="en-US" dirty="0" smtClean="0"/>
            </a:br>
            <a:r>
              <a:rPr lang="en-US" dirty="0" smtClean="0"/>
              <a:t>an order. Once an item has shipped, your credit card is billed for that</a:t>
            </a:r>
            <a:br>
              <a:rPr lang="en-US" dirty="0" smtClean="0"/>
            </a:br>
            <a:r>
              <a:rPr lang="en-US" dirty="0" smtClean="0"/>
              <a:t>item and for a portion of the shipping and/or tax charges (if</a:t>
            </a:r>
            <a:br>
              <a:rPr lang="en-US" dirty="0" smtClean="0"/>
            </a:br>
            <a:r>
              <a:rPr lang="en-US" dirty="0" smtClean="0"/>
              <a:t>applicable). </a:t>
            </a:r>
          </a:p>
          <a:p>
            <a:pPr>
              <a:spcBef>
                <a:spcPts val="1200"/>
              </a:spcBef>
            </a:pPr>
            <a:r>
              <a:rPr lang="en-US" dirty="0" smtClean="0"/>
              <a:t>If there are items on "Back Order" status, your credit card is</a:t>
            </a:r>
            <a:br>
              <a:rPr lang="en-US" dirty="0" smtClean="0"/>
            </a:br>
            <a:r>
              <a:rPr lang="en-US" dirty="0" smtClean="0"/>
              <a:t>re-authorized for the remaining amount and all previous authorizations</a:t>
            </a:r>
            <a:br>
              <a:rPr lang="en-US" dirty="0" smtClean="0"/>
            </a:br>
            <a:r>
              <a:rPr lang="en-US" dirty="0" smtClean="0"/>
              <a:t>are removed. This is the reason you may have multiple billings for your</a:t>
            </a:r>
            <a:br>
              <a:rPr lang="en-US" dirty="0" smtClean="0"/>
            </a:br>
            <a:r>
              <a:rPr lang="en-US" dirty="0" smtClean="0"/>
              <a:t>order. </a:t>
            </a:r>
          </a:p>
          <a:p>
            <a:pPr>
              <a:spcBef>
                <a:spcPts val="1200"/>
              </a:spcBef>
            </a:pPr>
            <a:r>
              <a:rPr lang="en-US" dirty="0" smtClean="0"/>
              <a:t>…</a:t>
            </a:r>
            <a:endParaRPr lang="en-US" dirty="0"/>
          </a:p>
        </p:txBody>
      </p:sp>
      <p:sp>
        <p:nvSpPr>
          <p:cNvPr id="8" name="TextBox 7"/>
          <p:cNvSpPr txBox="1"/>
          <p:nvPr/>
        </p:nvSpPr>
        <p:spPr>
          <a:xfrm rot="20821433">
            <a:off x="4483496" y="2967566"/>
            <a:ext cx="4142723" cy="830997"/>
          </a:xfrm>
          <a:prstGeom prst="rect">
            <a:avLst/>
          </a:prstGeom>
          <a:solidFill>
            <a:schemeClr val="bg1"/>
          </a:solidFill>
        </p:spPr>
        <p:txBody>
          <a:bodyPr wrap="square" rtlCol="0">
            <a:spAutoFit/>
          </a:bodyPr>
          <a:lstStyle/>
          <a:p>
            <a:r>
              <a:rPr lang="en-US" sz="2400" dirty="0" smtClean="0">
                <a:solidFill>
                  <a:srgbClr val="FF0000"/>
                </a:solidFill>
              </a:rPr>
              <a:t>A generic reply that misunderstood the situation</a:t>
            </a:r>
            <a:endParaRPr lang="en-US" sz="2400" dirty="0">
              <a:solidFill>
                <a:srgbClr val="FF0000"/>
              </a:solidFill>
            </a:endParaRPr>
          </a:p>
        </p:txBody>
      </p:sp>
      <p:sp>
        <p:nvSpPr>
          <p:cNvPr id="6" name="TextBox 5"/>
          <p:cNvSpPr txBox="1"/>
          <p:nvPr/>
        </p:nvSpPr>
        <p:spPr>
          <a:xfrm>
            <a:off x="764275" y="1323835"/>
            <a:ext cx="7629097" cy="3447098"/>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Dear buy.com customer service,</a:t>
            </a:r>
          </a:p>
          <a:p>
            <a:pPr>
              <a:spcBef>
                <a:spcPts val="1200"/>
              </a:spcBef>
            </a:pPr>
            <a:r>
              <a:rPr lang="en-US" dirty="0" smtClean="0"/>
              <a:t>I am a Ph.D. student doing research on e-commerce security. I bumped into an unexpected technical issue in </a:t>
            </a:r>
            <a:r>
              <a:rPr lang="en-US" dirty="0" err="1" smtClean="0"/>
              <a:t>buy.com's</a:t>
            </a:r>
            <a:r>
              <a:rPr lang="en-US" dirty="0" smtClean="0"/>
              <a:t> mechanism for accepting the </a:t>
            </a:r>
            <a:r>
              <a:rPr lang="en-US" dirty="0" err="1" smtClean="0"/>
              <a:t>paypal</a:t>
            </a:r>
            <a:r>
              <a:rPr lang="en-US" dirty="0" smtClean="0"/>
              <a:t> payments. I appreciate if you can </a:t>
            </a:r>
            <a:r>
              <a:rPr lang="en-US" dirty="0" smtClean="0">
                <a:solidFill>
                  <a:srgbClr val="FF0000"/>
                </a:solidFill>
              </a:rPr>
              <a:t>forward this email to your engineering team</a:t>
            </a:r>
            <a:r>
              <a:rPr lang="en-US" dirty="0" smtClean="0"/>
              <a:t>.</a:t>
            </a:r>
          </a:p>
          <a:p>
            <a:pPr>
              <a:spcBef>
                <a:spcPts val="1200"/>
              </a:spcBef>
            </a:pPr>
            <a:r>
              <a:rPr lang="en-US" dirty="0" smtClean="0"/>
              <a:t>The finding is regarding the order 54348723. I placed the order in an unconventional manner (</a:t>
            </a:r>
            <a:r>
              <a:rPr lang="en-US" dirty="0" smtClean="0">
                <a:solidFill>
                  <a:srgbClr val="FF0000"/>
                </a:solidFill>
              </a:rPr>
              <a:t>by reusing a previous </a:t>
            </a:r>
            <a:r>
              <a:rPr lang="en-US" dirty="0" err="1" smtClean="0">
                <a:solidFill>
                  <a:srgbClr val="FF0000"/>
                </a:solidFill>
              </a:rPr>
              <a:t>paypal</a:t>
            </a:r>
            <a:r>
              <a:rPr lang="en-US" dirty="0" smtClean="0">
                <a:solidFill>
                  <a:srgbClr val="FF0000"/>
                </a:solidFill>
              </a:rPr>
              <a:t> token</a:t>
            </a:r>
            <a:r>
              <a:rPr lang="en-US" dirty="0" smtClean="0"/>
              <a:t>), which allowed me to check out the product without paying. I have received the product in the mail. Of course I need to pay for it. Here is my credit card information [</a:t>
            </a:r>
            <a:r>
              <a:rPr lang="en-US" dirty="0" err="1" smtClean="0"/>
              <a:t>xxxxxxxxxxxx</a:t>
            </a:r>
            <a:r>
              <a:rPr lang="en-US" dirty="0" smtClean="0"/>
              <a:t>]. </a:t>
            </a:r>
            <a:r>
              <a:rPr lang="en-US" dirty="0" smtClean="0">
                <a:solidFill>
                  <a:srgbClr val="FF0000"/>
                </a:solidFill>
              </a:rPr>
              <a:t>Please charge my card. The total on the invoice is $5.99.</a:t>
            </a:r>
          </a:p>
        </p:txBody>
      </p:sp>
      <p:sp>
        <p:nvSpPr>
          <p:cNvPr id="9" name="Rectangle 8"/>
          <p:cNvSpPr/>
          <p:nvPr/>
        </p:nvSpPr>
        <p:spPr>
          <a:xfrm>
            <a:off x="218365" y="3134474"/>
            <a:ext cx="8652680" cy="3477875"/>
          </a:xfrm>
          <a:prstGeom prst="rect">
            <a:avLst/>
          </a:prstGeom>
          <a:solidFill>
            <a:schemeClr val="bg1"/>
          </a:solidFill>
          <a:ln>
            <a:solidFill>
              <a:schemeClr val="tx1"/>
            </a:solidFill>
          </a:ln>
        </p:spPr>
        <p:txBody>
          <a:bodyPr wrap="square">
            <a:spAutoFit/>
          </a:bodyPr>
          <a:lstStyle/>
          <a:p>
            <a:pPr>
              <a:spcBef>
                <a:spcPts val="600"/>
              </a:spcBef>
            </a:pPr>
            <a:r>
              <a:rPr lang="en-US" b="1" dirty="0" smtClean="0"/>
              <a:t>Re: Other questions or comments</a:t>
            </a:r>
          </a:p>
          <a:p>
            <a:pPr>
              <a:spcBef>
                <a:spcPts val="600"/>
              </a:spcBef>
            </a:pPr>
            <a:r>
              <a:rPr lang="en-US" b="1" dirty="0" smtClean="0"/>
              <a:t>(KMM3545639I15977L0KM)</a:t>
            </a:r>
          </a:p>
          <a:p>
            <a:pPr>
              <a:spcBef>
                <a:spcPts val="600"/>
              </a:spcBef>
            </a:pPr>
            <a:r>
              <a:rPr lang="en-US" b="1" dirty="0" err="1" smtClean="0"/>
              <a:t>Buy.Com</a:t>
            </a:r>
            <a:r>
              <a:rPr lang="en-US" b="1" dirty="0" smtClean="0"/>
              <a:t> Support &lt;customerhelp@noreply.buy.com&gt; Wed, Jun 16, 2010 at 6:25 PM</a:t>
            </a:r>
          </a:p>
          <a:p>
            <a:pPr>
              <a:spcBef>
                <a:spcPts val="600"/>
              </a:spcBef>
            </a:pPr>
            <a:r>
              <a:rPr lang="en-US" dirty="0" smtClean="0"/>
              <a:t>To: Test Wang &lt;ruiwangworm@gmail.com&gt;</a:t>
            </a:r>
          </a:p>
          <a:p>
            <a:pPr>
              <a:spcBef>
                <a:spcPts val="600"/>
              </a:spcBef>
            </a:pPr>
            <a:r>
              <a:rPr lang="en-US" dirty="0" smtClean="0"/>
              <a:t>Hello Test,</a:t>
            </a:r>
          </a:p>
          <a:p>
            <a:pPr>
              <a:spcBef>
                <a:spcPts val="600"/>
              </a:spcBef>
            </a:pPr>
            <a:r>
              <a:rPr lang="en-US" dirty="0" smtClean="0"/>
              <a:t>Thank you for contacting us at Buy.com.</a:t>
            </a:r>
          </a:p>
          <a:p>
            <a:pPr>
              <a:spcBef>
                <a:spcPts val="600"/>
              </a:spcBef>
            </a:pPr>
            <a:r>
              <a:rPr lang="en-US" dirty="0" smtClean="0">
                <a:solidFill>
                  <a:srgbClr val="FF0000"/>
                </a:solidFill>
              </a:rPr>
              <a:t>Based on our records you were billed on 6/10/2010 for $5.99. </a:t>
            </a:r>
            <a:r>
              <a:rPr lang="en-US" dirty="0" smtClean="0"/>
              <a:t>To confirm</a:t>
            </a:r>
          </a:p>
          <a:p>
            <a:pPr>
              <a:spcBef>
                <a:spcPts val="600"/>
              </a:spcBef>
            </a:pPr>
            <a:r>
              <a:rPr lang="en-US" dirty="0" smtClean="0"/>
              <a:t>your billing information please contact PayPal at</a:t>
            </a:r>
          </a:p>
          <a:p>
            <a:pPr>
              <a:spcBef>
                <a:spcPts val="600"/>
              </a:spcBef>
            </a:pPr>
            <a:r>
              <a:rPr lang="en-US" dirty="0" smtClean="0"/>
              <a:t>https://www.paypal.com/helpcenter or at 1-402-935-2050.</a:t>
            </a:r>
            <a:endParaRPr lang="en-US" dirty="0"/>
          </a:p>
        </p:txBody>
      </p:sp>
      <p:sp>
        <p:nvSpPr>
          <p:cNvPr id="10" name="TextBox 9"/>
          <p:cNvSpPr txBox="1"/>
          <p:nvPr/>
        </p:nvSpPr>
        <p:spPr>
          <a:xfrm>
            <a:off x="1450075" y="2847835"/>
            <a:ext cx="6235239" cy="923330"/>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After our refund–eligible period, we mailed the products back by a certified mail. We disclosed technical details to them.</a:t>
            </a:r>
            <a:endParaRPr lang="en-US"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18</a:t>
            </a:fld>
            <a:endParaRPr lang="en-US"/>
          </a:p>
        </p:txBody>
      </p:sp>
      <p:sp>
        <p:nvSpPr>
          <p:cNvPr id="11" name="TextBox 10"/>
          <p:cNvSpPr txBox="1"/>
          <p:nvPr/>
        </p:nvSpPr>
        <p:spPr>
          <a:xfrm>
            <a:off x="154994" y="530458"/>
            <a:ext cx="5160387" cy="523220"/>
          </a:xfrm>
          <a:prstGeom prst="rect">
            <a:avLst/>
          </a:prstGeom>
          <a:noFill/>
        </p:spPr>
        <p:txBody>
          <a:bodyPr wrap="none" rtlCol="0">
            <a:spAutoFit/>
          </a:bodyPr>
          <a:lstStyle/>
          <a:p>
            <a:r>
              <a:rPr lang="en-US" sz="2800" dirty="0" smtClean="0">
                <a:solidFill>
                  <a:srgbClr val="002060"/>
                </a:solidFill>
              </a:rPr>
              <a:t>How hard to detect the attack?</a:t>
            </a:r>
            <a:endParaRPr lang="en-US" sz="2800" dirty="0">
              <a:solidFill>
                <a:srgbClr val="002060"/>
              </a:solidFill>
            </a:endParaRPr>
          </a:p>
        </p:txBody>
      </p:sp>
      <p:sp>
        <p:nvSpPr>
          <p:cNvPr id="12" name="Title 11"/>
          <p:cNvSpPr>
            <a:spLocks noGrp="1"/>
          </p:cNvSpPr>
          <p:nvPr>
            <p:ph type="title"/>
          </p:nvPr>
        </p:nvSpPr>
        <p:spPr/>
        <p:txBody>
          <a:bodyPr>
            <a:normAutofit fontScale="90000"/>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409" y="1187353"/>
            <a:ext cx="8380412" cy="4954139"/>
          </a:xfrm>
        </p:spPr>
        <p:txBody>
          <a:bodyPr>
            <a:normAutofit/>
          </a:bodyPr>
          <a:lstStyle/>
          <a:p>
            <a:r>
              <a:rPr lang="en-US" dirty="0" smtClean="0"/>
              <a:t>They were very responsive</a:t>
            </a:r>
          </a:p>
          <a:p>
            <a:pPr lvl="1"/>
            <a:r>
              <a:rPr lang="en-US" dirty="0" smtClean="0"/>
              <a:t>Most emails were replied</a:t>
            </a:r>
          </a:p>
          <a:p>
            <a:r>
              <a:rPr lang="en-US" dirty="0" smtClean="0"/>
              <a:t>All 9 bugs have been quickly fixed</a:t>
            </a:r>
            <a:endParaRPr lang="en-US" sz="2400" dirty="0" smtClean="0"/>
          </a:p>
          <a:p>
            <a:pPr lvl="1"/>
            <a:r>
              <a:rPr lang="en-US" dirty="0" smtClean="0"/>
              <a:t>Amazon SDK vulnerability</a:t>
            </a:r>
          </a:p>
          <a:p>
            <a:pPr lvl="2"/>
            <a:r>
              <a:rPr lang="en-US" sz="2000" dirty="0" smtClean="0"/>
              <a:t>15 days after our reporting, Amazon released a new set of SDKs for all supported languages and a security advisory, crediting </a:t>
            </a:r>
            <a:r>
              <a:rPr lang="en-US" sz="2000" dirty="0" err="1" smtClean="0"/>
              <a:t>Rui</a:t>
            </a:r>
            <a:r>
              <a:rPr lang="en-US" sz="2000" dirty="0" smtClean="0"/>
              <a:t> Wang</a:t>
            </a:r>
          </a:p>
          <a:p>
            <a:pPr lvl="2"/>
            <a:r>
              <a:rPr lang="en-US" sz="2000" dirty="0" smtClean="0"/>
              <a:t>40 days after the advisory, Amazon disabled the support of vulnerable SDKs, forcing all stores to upgrade to the new version</a:t>
            </a:r>
            <a:endParaRPr lang="en-US" dirty="0" smtClean="0"/>
          </a:p>
          <a:p>
            <a:pPr lvl="1"/>
            <a:endParaRPr lang="en-US" sz="1600" dirty="0"/>
          </a:p>
        </p:txBody>
      </p:sp>
      <p:sp>
        <p:nvSpPr>
          <p:cNvPr id="5" name="Slide Number Placeholder 4"/>
          <p:cNvSpPr>
            <a:spLocks noGrp="1"/>
          </p:cNvSpPr>
          <p:nvPr>
            <p:ph type="sldNum" sz="quarter" idx="12"/>
          </p:nvPr>
        </p:nvSpPr>
        <p:spPr/>
        <p:txBody>
          <a:bodyPr/>
          <a:lstStyle/>
          <a:p>
            <a:pPr>
              <a:defRPr/>
            </a:pPr>
            <a:fld id="{91D03702-EECF-4A87-B73C-C4347FB406FD}" type="slidenum">
              <a:rPr lang="en-US" smtClean="0"/>
              <a:pPr>
                <a:defRPr/>
              </a:pPr>
              <a:t>19</a:t>
            </a:fld>
            <a:endParaRPr lang="en-US"/>
          </a:p>
        </p:txBody>
      </p:sp>
      <p:sp>
        <p:nvSpPr>
          <p:cNvPr id="6" name="TextBox 5"/>
          <p:cNvSpPr txBox="1"/>
          <p:nvPr/>
        </p:nvSpPr>
        <p:spPr>
          <a:xfrm>
            <a:off x="154994" y="516810"/>
            <a:ext cx="8541121" cy="584775"/>
          </a:xfrm>
          <a:prstGeom prst="rect">
            <a:avLst/>
          </a:prstGeom>
          <a:noFill/>
        </p:spPr>
        <p:txBody>
          <a:bodyPr wrap="none" rtlCol="0">
            <a:spAutoFit/>
          </a:bodyPr>
          <a:lstStyle/>
          <a:p>
            <a:r>
              <a:rPr lang="en-US" sz="3200" dirty="0" smtClean="0">
                <a:solidFill>
                  <a:srgbClr val="002060"/>
                </a:solidFill>
              </a:rPr>
              <a:t>Companies are very serious about these bugs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
          <p:cNvSpPr>
            <a:spLocks noGrp="1"/>
          </p:cNvSpPr>
          <p:nvPr>
            <p:ph type="body" idx="1"/>
          </p:nvPr>
        </p:nvSpPr>
        <p:spPr>
          <a:xfrm>
            <a:off x="299112" y="1514901"/>
            <a:ext cx="8380678" cy="764473"/>
          </a:xfrm>
        </p:spPr>
        <p:txBody>
          <a:bodyPr/>
          <a:lstStyle/>
          <a:p>
            <a:pPr eaLnBrk="1" hangingPunct="1"/>
            <a:r>
              <a:rPr lang="en-US" sz="2700" dirty="0" smtClean="0"/>
              <a:t>Random items bought from web stores</a:t>
            </a:r>
            <a:endParaRPr lang="en-US" sz="2000" dirty="0" smtClean="0"/>
          </a:p>
        </p:txBody>
      </p:sp>
      <p:sp>
        <p:nvSpPr>
          <p:cNvPr id="19" name="Text Placeholder 4"/>
          <p:cNvSpPr txBox="1">
            <a:spLocks/>
          </p:cNvSpPr>
          <p:nvPr/>
        </p:nvSpPr>
        <p:spPr bwMode="auto">
          <a:xfrm>
            <a:off x="344308" y="5063321"/>
            <a:ext cx="8267430" cy="11191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Blip>
                <a:blip r:embed="rId3"/>
              </a:buBlip>
            </a:pPr>
            <a:r>
              <a:rPr lang="en-US" sz="2700" dirty="0" smtClean="0">
                <a:latin typeface="+mn-lt"/>
                <a:cs typeface="+mn-cs"/>
              </a:rPr>
              <a:t>Did not pay, or with an arbitrary price</a:t>
            </a:r>
          </a:p>
          <a:p>
            <a:pPr marL="342900" lvl="0" indent="-342900">
              <a:spcBef>
                <a:spcPct val="20000"/>
              </a:spcBef>
              <a:buBlip>
                <a:blip r:embed="rId3"/>
              </a:buBlip>
            </a:pPr>
            <a:r>
              <a:rPr lang="en-US" sz="2700" dirty="0" smtClean="0">
                <a:latin typeface="+mn-lt"/>
                <a:cs typeface="+mn-cs"/>
              </a:rPr>
              <a:t>Due to logic bugs in checkout mechanisms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5" name="Group 44"/>
          <p:cNvGrpSpPr/>
          <p:nvPr/>
        </p:nvGrpSpPr>
        <p:grpSpPr>
          <a:xfrm>
            <a:off x="348383" y="2285501"/>
            <a:ext cx="8481716" cy="2599843"/>
            <a:chOff x="348383" y="2462925"/>
            <a:chExt cx="8481716" cy="2599843"/>
          </a:xfrm>
        </p:grpSpPr>
        <p:grpSp>
          <p:nvGrpSpPr>
            <p:cNvPr id="46" name="Group 17"/>
            <p:cNvGrpSpPr/>
            <p:nvPr/>
          </p:nvGrpSpPr>
          <p:grpSpPr>
            <a:xfrm>
              <a:off x="348383" y="2462925"/>
              <a:ext cx="6803046" cy="2599843"/>
              <a:chOff x="348383" y="2462925"/>
              <a:chExt cx="6803046" cy="2599843"/>
            </a:xfrm>
          </p:grpSpPr>
          <p:grpSp>
            <p:nvGrpSpPr>
              <p:cNvPr id="49" name="Group 16"/>
              <p:cNvGrpSpPr/>
              <p:nvPr/>
            </p:nvGrpSpPr>
            <p:grpSpPr>
              <a:xfrm>
                <a:off x="348383" y="2518783"/>
                <a:ext cx="6803046" cy="2543985"/>
                <a:chOff x="348383" y="2518783"/>
                <a:chExt cx="6803046" cy="2543985"/>
              </a:xfrm>
            </p:grpSpPr>
            <p:grpSp>
              <p:nvGrpSpPr>
                <p:cNvPr id="51" name="Group 7"/>
                <p:cNvGrpSpPr/>
                <p:nvPr/>
              </p:nvGrpSpPr>
              <p:grpSpPr>
                <a:xfrm>
                  <a:off x="348383" y="2518783"/>
                  <a:ext cx="4865079" cy="2543985"/>
                  <a:chOff x="1027606" y="2372218"/>
                  <a:chExt cx="4865079" cy="2543985"/>
                </a:xfrm>
              </p:grpSpPr>
              <p:pic>
                <p:nvPicPr>
                  <p:cNvPr id="53" name="Picture 4"/>
                  <p:cNvPicPr>
                    <a:picLocks noChangeAspect="1" noChangeArrowheads="1"/>
                  </p:cNvPicPr>
                  <p:nvPr/>
                </p:nvPicPr>
                <p:blipFill>
                  <a:blip r:embed="rId4" cstate="print"/>
                  <a:srcRect/>
                  <a:stretch>
                    <a:fillRect/>
                  </a:stretch>
                </p:blipFill>
                <p:spPr bwMode="auto">
                  <a:xfrm>
                    <a:off x="1027606" y="2372218"/>
                    <a:ext cx="1546778" cy="1984980"/>
                  </a:xfrm>
                  <a:prstGeom prst="rect">
                    <a:avLst/>
                  </a:prstGeom>
                  <a:noFill/>
                  <a:ln w="9525">
                    <a:noFill/>
                    <a:miter lim="800000"/>
                    <a:headEnd/>
                    <a:tailEnd/>
                  </a:ln>
                  <a:effectLst/>
                </p:spPr>
              </p:pic>
              <p:pic>
                <p:nvPicPr>
                  <p:cNvPr id="54" name="Picture 5"/>
                  <p:cNvPicPr>
                    <a:picLocks noChangeAspect="1" noChangeArrowheads="1"/>
                  </p:cNvPicPr>
                  <p:nvPr/>
                </p:nvPicPr>
                <p:blipFill>
                  <a:blip r:embed="rId5" cstate="print"/>
                  <a:srcRect/>
                  <a:stretch>
                    <a:fillRect/>
                  </a:stretch>
                </p:blipFill>
                <p:spPr bwMode="auto">
                  <a:xfrm rot="5400000">
                    <a:off x="2631978" y="2668209"/>
                    <a:ext cx="1922936" cy="1455047"/>
                  </a:xfrm>
                  <a:prstGeom prst="rect">
                    <a:avLst/>
                  </a:prstGeom>
                  <a:noFill/>
                  <a:ln w="9525">
                    <a:noFill/>
                    <a:miter lim="800000"/>
                    <a:headEnd/>
                    <a:tailEnd/>
                  </a:ln>
                  <a:effectLst/>
                </p:spPr>
              </p:pic>
              <p:sp>
                <p:nvSpPr>
                  <p:cNvPr id="56" name="TextBox 101"/>
                  <p:cNvSpPr txBox="1">
                    <a:spLocks noChangeArrowheads="1"/>
                  </p:cNvSpPr>
                  <p:nvPr/>
                </p:nvSpPr>
                <p:spPr bwMode="auto">
                  <a:xfrm>
                    <a:off x="1029109" y="4519182"/>
                    <a:ext cx="1574450"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Alcohol Tester </a:t>
                    </a:r>
                    <a:endParaRPr lang="en-US" sz="1600" b="1" dirty="0">
                      <a:solidFill>
                        <a:schemeClr val="tx1">
                          <a:lumMod val="95000"/>
                          <a:lumOff val="5000"/>
                        </a:schemeClr>
                      </a:solidFill>
                      <a:latin typeface="Calibri" pitchFamily="34" charset="0"/>
                    </a:endParaRPr>
                  </a:p>
                </p:txBody>
              </p:sp>
              <p:sp>
                <p:nvSpPr>
                  <p:cNvPr id="57" name="TextBox 101"/>
                  <p:cNvSpPr txBox="1">
                    <a:spLocks noChangeArrowheads="1"/>
                  </p:cNvSpPr>
                  <p:nvPr/>
                </p:nvSpPr>
                <p:spPr bwMode="auto">
                  <a:xfrm>
                    <a:off x="2780978" y="4526200"/>
                    <a:ext cx="1542202"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Power Strip </a:t>
                    </a:r>
                    <a:endParaRPr lang="en-US" sz="1600" b="1" dirty="0">
                      <a:solidFill>
                        <a:schemeClr val="tx1">
                          <a:lumMod val="95000"/>
                          <a:lumOff val="5000"/>
                        </a:schemeClr>
                      </a:solidFill>
                      <a:latin typeface="Calibri" pitchFamily="34" charset="0"/>
                    </a:endParaRPr>
                  </a:p>
                </p:txBody>
              </p:sp>
              <p:sp>
                <p:nvSpPr>
                  <p:cNvPr id="58" name="TextBox 101"/>
                  <p:cNvSpPr txBox="1">
                    <a:spLocks noChangeArrowheads="1"/>
                  </p:cNvSpPr>
                  <p:nvPr/>
                </p:nvSpPr>
                <p:spPr bwMode="auto">
                  <a:xfrm>
                    <a:off x="4937341" y="4546871"/>
                    <a:ext cx="955344"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DVD</a:t>
                    </a:r>
                    <a:endParaRPr lang="en-US" sz="1600" b="1" dirty="0">
                      <a:solidFill>
                        <a:schemeClr val="tx1">
                          <a:lumMod val="95000"/>
                          <a:lumOff val="5000"/>
                        </a:schemeClr>
                      </a:solidFill>
                      <a:latin typeface="Calibri" pitchFamily="34" charset="0"/>
                    </a:endParaRPr>
                  </a:p>
                </p:txBody>
              </p:sp>
            </p:grpSp>
            <p:sp>
              <p:nvSpPr>
                <p:cNvPr id="52" name="TextBox 101"/>
                <p:cNvSpPr txBox="1">
                  <a:spLocks noChangeArrowheads="1"/>
                </p:cNvSpPr>
                <p:nvPr/>
              </p:nvSpPr>
              <p:spPr bwMode="auto">
                <a:xfrm>
                  <a:off x="5495995" y="4668414"/>
                  <a:ext cx="1655434"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Agility Cream</a:t>
                  </a:r>
                  <a:endParaRPr lang="en-US" sz="1600" b="1" dirty="0">
                    <a:solidFill>
                      <a:schemeClr val="tx1">
                        <a:lumMod val="95000"/>
                        <a:lumOff val="5000"/>
                      </a:schemeClr>
                    </a:solidFill>
                    <a:latin typeface="Calibri" pitchFamily="34" charset="0"/>
                  </a:endParaRPr>
                </a:p>
              </p:txBody>
            </p:sp>
          </p:grpSp>
          <p:pic>
            <p:nvPicPr>
              <p:cNvPr id="50" name="Picture 2"/>
              <p:cNvPicPr>
                <a:picLocks noChangeAspect="1" noChangeArrowheads="1"/>
              </p:cNvPicPr>
              <p:nvPr/>
            </p:nvPicPr>
            <p:blipFill>
              <a:blip r:embed="rId6" cstate="print"/>
              <a:srcRect/>
              <a:stretch>
                <a:fillRect/>
              </a:stretch>
            </p:blipFill>
            <p:spPr bwMode="auto">
              <a:xfrm>
                <a:off x="5787936" y="2462925"/>
                <a:ext cx="1049596" cy="2083035"/>
              </a:xfrm>
              <a:prstGeom prst="rect">
                <a:avLst/>
              </a:prstGeom>
              <a:noFill/>
              <a:ln w="9525">
                <a:noFill/>
                <a:miter lim="800000"/>
                <a:headEnd/>
                <a:tailEnd/>
              </a:ln>
              <a:effectLst/>
            </p:spPr>
          </p:pic>
        </p:grpSp>
        <p:pic>
          <p:nvPicPr>
            <p:cNvPr id="47" name="Picture 3"/>
            <p:cNvPicPr>
              <a:picLocks noChangeAspect="1" noChangeArrowheads="1"/>
            </p:cNvPicPr>
            <p:nvPr/>
          </p:nvPicPr>
          <p:blipFill>
            <a:blip r:embed="rId7" cstate="print"/>
            <a:srcRect/>
            <a:stretch>
              <a:fillRect/>
            </a:stretch>
          </p:blipFill>
          <p:spPr bwMode="auto">
            <a:xfrm>
              <a:off x="7146097" y="2575519"/>
              <a:ext cx="1490059" cy="1996484"/>
            </a:xfrm>
            <a:prstGeom prst="rect">
              <a:avLst/>
            </a:prstGeom>
            <a:noFill/>
            <a:ln w="9525">
              <a:noFill/>
              <a:miter lim="800000"/>
              <a:headEnd/>
              <a:tailEnd/>
            </a:ln>
            <a:effectLst/>
          </p:spPr>
        </p:pic>
        <p:sp>
          <p:nvSpPr>
            <p:cNvPr id="48" name="TextBox 101"/>
            <p:cNvSpPr txBox="1">
              <a:spLocks noChangeArrowheads="1"/>
            </p:cNvSpPr>
            <p:nvPr/>
          </p:nvSpPr>
          <p:spPr bwMode="auto">
            <a:xfrm>
              <a:off x="6944928" y="4670689"/>
              <a:ext cx="1885171"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Digital Magazine</a:t>
              </a:r>
              <a:endParaRPr lang="en-US" b="1" dirty="0">
                <a:solidFill>
                  <a:schemeClr val="tx1">
                    <a:lumMod val="95000"/>
                    <a:lumOff val="5000"/>
                  </a:schemeClr>
                </a:solidFill>
                <a:latin typeface="Calibri" pitchFamily="34" charset="0"/>
              </a:endParaRPr>
            </a:p>
          </p:txBody>
        </p:sp>
      </p:grpSp>
      <p:pic>
        <p:nvPicPr>
          <p:cNvPr id="23" name="Picture 22" descr="goodemotionsdvd-product.JPG"/>
          <p:cNvPicPr>
            <a:picLocks noChangeAspect="1"/>
          </p:cNvPicPr>
          <p:nvPr/>
        </p:nvPicPr>
        <p:blipFill>
          <a:blip r:embed="rId8" cstate="print"/>
          <a:stretch>
            <a:fillRect/>
          </a:stretch>
        </p:blipFill>
        <p:spPr>
          <a:xfrm>
            <a:off x="3918157" y="2210935"/>
            <a:ext cx="1545336" cy="2146200"/>
          </a:xfrm>
          <a:prstGeom prst="rect">
            <a:avLst/>
          </a:prstGeom>
        </p:spPr>
      </p:pic>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a:t>
            </a:fld>
            <a:endParaRPr lang="en-US"/>
          </a:p>
        </p:txBody>
      </p:sp>
      <p:sp>
        <p:nvSpPr>
          <p:cNvPr id="21" name="TextBox 20"/>
          <p:cNvSpPr txBox="1"/>
          <p:nvPr/>
        </p:nvSpPr>
        <p:spPr>
          <a:xfrm>
            <a:off x="195943" y="598714"/>
            <a:ext cx="3179075" cy="707886"/>
          </a:xfrm>
          <a:prstGeom prst="rect">
            <a:avLst/>
          </a:prstGeom>
          <a:noFill/>
        </p:spPr>
        <p:txBody>
          <a:bodyPr wrap="none" rtlCol="0">
            <a:spAutoFit/>
          </a:bodyPr>
          <a:lstStyle/>
          <a:p>
            <a:r>
              <a:rPr lang="en-US" sz="4000" dirty="0" smtClean="0">
                <a:solidFill>
                  <a:srgbClr val="002060"/>
                </a:solidFill>
              </a:rPr>
              <a:t>Free goodies</a:t>
            </a:r>
            <a:endParaRPr lang="en-US" sz="40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1D03702-EECF-4A87-B73C-C4347FB406FD}" type="slidenum">
              <a:rPr lang="en-US" smtClean="0"/>
              <a:pPr>
                <a:defRPr/>
              </a:pPr>
              <a:t>20</a:t>
            </a:fld>
            <a:endParaRPr lang="en-US"/>
          </a:p>
        </p:txBody>
      </p:sp>
      <p:sp>
        <p:nvSpPr>
          <p:cNvPr id="6" name="Text Placeholder 17"/>
          <p:cNvSpPr txBox="1">
            <a:spLocks/>
          </p:cNvSpPr>
          <p:nvPr/>
        </p:nvSpPr>
        <p:spPr>
          <a:xfrm>
            <a:off x="375595" y="1323833"/>
            <a:ext cx="8495450" cy="4735774"/>
          </a:xfrm>
          <a:prstGeom prst="rect">
            <a:avLst/>
          </a:prstGeom>
        </p:spPr>
        <p:txBody>
          <a:bodyPr vert="horz" wrap="square" lIns="91440" tIns="45720" rIns="91440" bIns="45720" rtlCol="0">
            <a:normAutofit/>
          </a:bodyPr>
          <a:lstStyle/>
          <a:p>
            <a:pPr marL="342900" lvl="0" indent="-342900" fontAlgn="auto">
              <a:spcBef>
                <a:spcPct val="20000"/>
              </a:spcBef>
              <a:spcAft>
                <a:spcPts val="0"/>
              </a:spcAft>
              <a:buBlip>
                <a:blip r:embed="rId3"/>
              </a:buBlip>
            </a:pPr>
            <a:r>
              <a:rPr lang="en-US" sz="2400" dirty="0" smtClean="0"/>
              <a:t>Complexity of </a:t>
            </a:r>
            <a:r>
              <a:rPr lang="en-US" sz="2400" dirty="0" err="1" smtClean="0"/>
              <a:t>CaaS</a:t>
            </a:r>
            <a:r>
              <a:rPr lang="en-US" sz="2400" dirty="0" smtClean="0"/>
              <a:t>-based checkout logic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lang="en-US" sz="2000" dirty="0" smtClean="0"/>
          </a:p>
          <a:p>
            <a:pPr marL="742950" lvl="1" indent="-285750" fontAlgn="auto">
              <a:spcBef>
                <a:spcPct val="20000"/>
              </a:spcBef>
              <a:spcAft>
                <a:spcPts val="0"/>
              </a:spcAft>
              <a:buBlip>
                <a:blip r:embed="rId4"/>
              </a:buBlip>
            </a:pPr>
            <a:endParaRPr lang="en-US" sz="2000" dirty="0" smtClean="0"/>
          </a:p>
          <a:p>
            <a:pPr marL="342900" lvl="0" indent="-342900" fontAlgn="auto">
              <a:spcBef>
                <a:spcPct val="20000"/>
              </a:spcBef>
              <a:spcAft>
                <a:spcPts val="0"/>
              </a:spcAft>
              <a:buBlip>
                <a:blip r:embed="rId3"/>
              </a:buBlip>
            </a:pPr>
            <a:r>
              <a:rPr lang="en-US" sz="2400" dirty="0" smtClean="0"/>
              <a:t>Attacker Anonymity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Blip>
                <a:blip r:embed="rId4"/>
              </a:buBlip>
            </a:pPr>
            <a:r>
              <a:rPr lang="en-US" sz="2000" dirty="0" smtClean="0"/>
              <a:t>Attacks can happen without disclosing the attacker’s identity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154994" y="516810"/>
            <a:ext cx="4035079" cy="707886"/>
          </a:xfrm>
          <a:prstGeom prst="rect">
            <a:avLst/>
          </a:prstGeom>
          <a:noFill/>
        </p:spPr>
        <p:txBody>
          <a:bodyPr wrap="none" rtlCol="0">
            <a:spAutoFit/>
          </a:bodyPr>
          <a:lstStyle/>
          <a:p>
            <a:r>
              <a:rPr lang="en-US" sz="4000" dirty="0" smtClean="0">
                <a:solidFill>
                  <a:srgbClr val="002060"/>
                </a:solidFill>
              </a:rPr>
              <a:t>Also in the paper</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248732"/>
            <a:ext cx="8606814" cy="4906408"/>
          </a:xfrm>
        </p:spPr>
        <p:txBody>
          <a:bodyPr>
            <a:normAutofit lnSpcReduction="10000"/>
          </a:bodyPr>
          <a:lstStyle/>
          <a:p>
            <a:pPr eaLnBrk="1" hangingPunct="1"/>
            <a:r>
              <a:rPr lang="en-US" sz="2700" dirty="0" smtClean="0"/>
              <a:t>Multi-party web apps fundamentally more complicated than traditional web apps</a:t>
            </a:r>
          </a:p>
          <a:p>
            <a:pPr lvl="1"/>
            <a:r>
              <a:rPr lang="en-US" sz="2300" dirty="0" smtClean="0"/>
              <a:t>Confusion in coordination</a:t>
            </a:r>
          </a:p>
          <a:p>
            <a:pPr lvl="1"/>
            <a:r>
              <a:rPr lang="en-US" sz="2300" dirty="0" smtClean="0"/>
              <a:t>Concurrency and atomicity</a:t>
            </a:r>
          </a:p>
          <a:p>
            <a:pPr lvl="1"/>
            <a:r>
              <a:rPr lang="en-US" sz="2300" dirty="0" smtClean="0"/>
              <a:t>Weak bindings among data fields</a:t>
            </a:r>
          </a:p>
          <a:p>
            <a:pPr lvl="1"/>
            <a:r>
              <a:rPr lang="en-US" sz="2300" dirty="0" smtClean="0"/>
              <a:t>Adversary playing multiple roles</a:t>
            </a:r>
          </a:p>
          <a:p>
            <a:pPr eaLnBrk="1" hangingPunct="1"/>
            <a:r>
              <a:rPr lang="en-US" sz="2700" dirty="0" err="1" smtClean="0"/>
              <a:t>CaaS</a:t>
            </a:r>
            <a:r>
              <a:rPr lang="en-US" sz="2700" dirty="0" smtClean="0"/>
              <a:t>-based stores are under imminent threats</a:t>
            </a:r>
          </a:p>
          <a:p>
            <a:pPr lvl="1"/>
            <a:r>
              <a:rPr lang="en-US" sz="2300" dirty="0" smtClean="0"/>
              <a:t>Shown by real purchases.</a:t>
            </a:r>
          </a:p>
          <a:p>
            <a:r>
              <a:rPr lang="en-US" sz="2700" dirty="0" smtClean="0"/>
              <a:t>The issue is not specific to cashier service integration</a:t>
            </a:r>
          </a:p>
          <a:p>
            <a:pPr lvl="1"/>
            <a:r>
              <a:rPr lang="en-US" sz="2300" dirty="0" smtClean="0"/>
              <a:t>It has a broader domain: web service integration</a:t>
            </a:r>
          </a:p>
          <a:p>
            <a:pPr lvl="2"/>
            <a:r>
              <a:rPr lang="en-US" sz="1900" dirty="0" smtClean="0"/>
              <a:t>Social Network, e.g., Facebook, LinkedIn</a:t>
            </a:r>
          </a:p>
          <a:p>
            <a:pPr lvl="2"/>
            <a:r>
              <a:rPr lang="en-US" sz="1900" dirty="0" smtClean="0"/>
              <a:t>3</a:t>
            </a:r>
            <a:r>
              <a:rPr lang="en-US" sz="1900" baseline="30000" dirty="0" smtClean="0"/>
              <a:t>rd</a:t>
            </a:r>
            <a:r>
              <a:rPr lang="en-US" sz="1900" dirty="0" smtClean="0"/>
              <a:t> Authentication, e.g., Google, Yahoo, Twitter</a:t>
            </a:r>
            <a:endParaRPr lang="en-US" sz="2300" dirty="0" smtClean="0"/>
          </a:p>
        </p:txBody>
      </p:sp>
      <p:sp>
        <p:nvSpPr>
          <p:cNvPr id="4" name="TextBox 3"/>
          <p:cNvSpPr txBox="1"/>
          <p:nvPr/>
        </p:nvSpPr>
        <p:spPr>
          <a:xfrm>
            <a:off x="154994" y="516810"/>
            <a:ext cx="2978701" cy="707886"/>
          </a:xfrm>
          <a:prstGeom prst="rect">
            <a:avLst/>
          </a:prstGeom>
          <a:noFill/>
        </p:spPr>
        <p:txBody>
          <a:bodyPr wrap="none" rtlCol="0">
            <a:spAutoFit/>
          </a:bodyPr>
          <a:lstStyle/>
          <a:p>
            <a:r>
              <a:rPr lang="en-US" sz="4000" dirty="0" smtClean="0">
                <a:solidFill>
                  <a:srgbClr val="002060"/>
                </a:solidFill>
              </a:rPr>
              <a:t>Conclusions</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406820"/>
            <a:ext cx="8380678" cy="2941130"/>
          </a:xfrm>
        </p:spPr>
        <p:txBody>
          <a:bodyPr>
            <a:normAutofit fontScale="92500"/>
          </a:bodyPr>
          <a:lstStyle/>
          <a:p>
            <a:pPr eaLnBrk="1" hangingPunct="1"/>
            <a:r>
              <a:rPr lang="en-US" sz="2800" dirty="0" smtClean="0">
                <a:latin typeface="30"/>
                <a:cs typeface="Times New Roman" pitchFamily="18" charset="0"/>
              </a:rPr>
              <a:t>Microsoft </a:t>
            </a:r>
          </a:p>
          <a:p>
            <a:pPr marL="342900" lvl="1" indent="7938" eaLnBrk="1" hangingPunct="1">
              <a:buNone/>
            </a:pPr>
            <a:r>
              <a:rPr lang="en-US" sz="2400" dirty="0" smtClean="0">
                <a:latin typeface="30"/>
                <a:cs typeface="Times New Roman" pitchFamily="18" charset="0"/>
              </a:rPr>
              <a:t>Martín Abadi, Brian Beckman, Josh Benaloh, Cormac Herley, </a:t>
            </a:r>
            <a:r>
              <a:rPr lang="en-US" sz="2400" dirty="0" err="1" smtClean="0">
                <a:latin typeface="30"/>
                <a:cs typeface="Times New Roman" pitchFamily="18" charset="0"/>
              </a:rPr>
              <a:t>Akash</a:t>
            </a:r>
            <a:r>
              <a:rPr lang="en-US" sz="2400" dirty="0" smtClean="0">
                <a:latin typeface="30"/>
                <a:cs typeface="Times New Roman" pitchFamily="18" charset="0"/>
              </a:rPr>
              <a:t> Lal, </a:t>
            </a:r>
            <a:r>
              <a:rPr lang="en-US" sz="2400" dirty="0">
                <a:latin typeface="30"/>
                <a:cs typeface="Times New Roman" pitchFamily="18" charset="0"/>
              </a:rPr>
              <a:t>Stuart Schechter, Dan </a:t>
            </a:r>
            <a:r>
              <a:rPr lang="en-US" sz="2400" dirty="0" smtClean="0">
                <a:latin typeface="30"/>
                <a:cs typeface="Times New Roman" pitchFamily="18" charset="0"/>
              </a:rPr>
              <a:t>Simon, Yi-Min Wang</a:t>
            </a:r>
          </a:p>
          <a:p>
            <a:pPr eaLnBrk="1" hangingPunct="1">
              <a:buNone/>
            </a:pPr>
            <a:endParaRPr lang="en-US" sz="2800" dirty="0" smtClean="0">
              <a:latin typeface="30"/>
              <a:cs typeface="Times New Roman" pitchFamily="18" charset="0"/>
            </a:endParaRPr>
          </a:p>
          <a:p>
            <a:pPr eaLnBrk="1" hangingPunct="1"/>
            <a:r>
              <a:rPr lang="en-US" sz="2800" dirty="0" smtClean="0">
                <a:latin typeface="30"/>
                <a:cs typeface="Times New Roman" pitchFamily="18" charset="0"/>
              </a:rPr>
              <a:t>Indiana University</a:t>
            </a:r>
          </a:p>
          <a:p>
            <a:pPr marL="350838" lvl="1" indent="0" eaLnBrk="1" hangingPunct="1">
              <a:buNone/>
            </a:pPr>
            <a:r>
              <a:rPr lang="en-US" sz="2400" dirty="0" smtClean="0">
                <a:latin typeface="30"/>
                <a:cs typeface="Times New Roman" pitchFamily="18" charset="0"/>
              </a:rPr>
              <a:t>Beth Cate (lawyer), Robert Schnabel (Dean of Informatics)</a:t>
            </a:r>
            <a:endParaRPr lang="en-US" sz="2300" dirty="0" smtClean="0"/>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22</a:t>
            </a:fld>
            <a:endParaRPr lang="en-US"/>
          </a:p>
        </p:txBody>
      </p:sp>
      <p:sp>
        <p:nvSpPr>
          <p:cNvPr id="5" name="TextBox 4"/>
          <p:cNvSpPr txBox="1"/>
          <p:nvPr/>
        </p:nvSpPr>
        <p:spPr>
          <a:xfrm>
            <a:off x="154994" y="516810"/>
            <a:ext cx="4633000" cy="707886"/>
          </a:xfrm>
          <a:prstGeom prst="rect">
            <a:avLst/>
          </a:prstGeom>
          <a:noFill/>
        </p:spPr>
        <p:txBody>
          <a:bodyPr wrap="none" rtlCol="0">
            <a:spAutoFit/>
          </a:bodyPr>
          <a:lstStyle/>
          <a:p>
            <a:r>
              <a:rPr lang="en-US" sz="4000" dirty="0" smtClean="0">
                <a:solidFill>
                  <a:srgbClr val="002060"/>
                </a:solidFill>
              </a:rPr>
              <a:t>Acknowledgements</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23</a:t>
            </a:fld>
            <a:endParaRPr lang="en-US"/>
          </a:p>
        </p:txBody>
      </p:sp>
      <p:sp>
        <p:nvSpPr>
          <p:cNvPr id="5" name="TextBox 4"/>
          <p:cNvSpPr txBox="1"/>
          <p:nvPr/>
        </p:nvSpPr>
        <p:spPr>
          <a:xfrm>
            <a:off x="2939137" y="2413868"/>
            <a:ext cx="3211135" cy="1200329"/>
          </a:xfrm>
          <a:prstGeom prst="rect">
            <a:avLst/>
          </a:prstGeom>
          <a:noFill/>
        </p:spPr>
        <p:txBody>
          <a:bodyPr wrap="none" rtlCol="0">
            <a:spAutoFit/>
          </a:bodyPr>
          <a:lstStyle/>
          <a:p>
            <a:r>
              <a:rPr lang="en-US" sz="7200" dirty="0" smtClean="0">
                <a:solidFill>
                  <a:srgbClr val="002060"/>
                </a:solidFill>
              </a:rPr>
              <a:t>Thanks</a:t>
            </a:r>
            <a:endParaRPr lang="en-US" sz="7200" dirty="0">
              <a:solidFill>
                <a:srgbClr val="002060"/>
              </a:solidFill>
            </a:endParaRPr>
          </a:p>
        </p:txBody>
      </p:sp>
    </p:spTree>
    <p:extLst>
      <p:ext uri="{BB962C8B-B14F-4D97-AF65-F5344CB8AC3E}">
        <p14:creationId xmlns:p14="http://schemas.microsoft.com/office/powerpoint/2010/main" val="21429230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409" y="1659793"/>
            <a:ext cx="8380412" cy="595727"/>
          </a:xfrm>
        </p:spPr>
        <p:txBody>
          <a:bodyPr>
            <a:normAutofit/>
          </a:bodyPr>
          <a:lstStyle/>
          <a:p>
            <a:r>
              <a:rPr lang="en-US" sz="2400" dirty="0" smtClean="0"/>
              <a:t>The real challenge that I see in system security in general</a:t>
            </a:r>
          </a:p>
          <a:p>
            <a:pPr lvl="1"/>
            <a:endParaRPr lang="en-US" sz="1800" dirty="0" smtClean="0"/>
          </a:p>
          <a:p>
            <a:pPr lvl="1"/>
            <a:endParaRPr lang="en-US" sz="1600" dirty="0"/>
          </a:p>
        </p:txBody>
      </p:sp>
      <p:sp>
        <p:nvSpPr>
          <p:cNvPr id="6" name="Rectangle 5"/>
          <p:cNvSpPr/>
          <p:nvPr/>
        </p:nvSpPr>
        <p:spPr>
          <a:xfrm>
            <a:off x="640080" y="4312920"/>
            <a:ext cx="162687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Actual merchant system</a:t>
            </a:r>
          </a:p>
        </p:txBody>
      </p:sp>
      <p:sp>
        <p:nvSpPr>
          <p:cNvPr id="7" name="Rectangle 6"/>
          <p:cNvSpPr/>
          <p:nvPr/>
        </p:nvSpPr>
        <p:spPr>
          <a:xfrm>
            <a:off x="6080760" y="4511040"/>
            <a:ext cx="2286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Security goals</a:t>
            </a:r>
          </a:p>
          <a:p>
            <a:pPr algn="ctr"/>
            <a:r>
              <a:rPr lang="en-US" sz="2000" b="1" dirty="0" smtClean="0">
                <a:solidFill>
                  <a:schemeClr val="tx1">
                    <a:lumMod val="95000"/>
                    <a:lumOff val="5000"/>
                  </a:schemeClr>
                </a:solidFill>
              </a:rPr>
              <a:t>(e.g., shopper should not be able to shop for free)</a:t>
            </a:r>
            <a:endParaRPr lang="en-US" sz="2000" b="1" dirty="0">
              <a:solidFill>
                <a:schemeClr val="tx1">
                  <a:lumMod val="95000"/>
                  <a:lumOff val="5000"/>
                </a:schemeClr>
              </a:solidFill>
            </a:endParaRPr>
          </a:p>
        </p:txBody>
      </p:sp>
      <p:sp>
        <p:nvSpPr>
          <p:cNvPr id="8" name="Rectangle 7"/>
          <p:cNvSpPr/>
          <p:nvPr/>
        </p:nvSpPr>
        <p:spPr>
          <a:xfrm>
            <a:off x="1371600" y="2407920"/>
            <a:ext cx="2255520" cy="777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 formal model</a:t>
            </a:r>
          </a:p>
        </p:txBody>
      </p:sp>
      <p:sp>
        <p:nvSpPr>
          <p:cNvPr id="9" name="Rectangle 8"/>
          <p:cNvSpPr/>
          <p:nvPr/>
        </p:nvSpPr>
        <p:spPr>
          <a:xfrm>
            <a:off x="6537960" y="2529840"/>
            <a:ext cx="134112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predicates</a:t>
            </a:r>
            <a:endParaRPr lang="en-US" sz="2000" b="1" dirty="0">
              <a:solidFill>
                <a:schemeClr val="tx1">
                  <a:lumMod val="95000"/>
                  <a:lumOff val="5000"/>
                </a:schemeClr>
              </a:solidFill>
            </a:endParaRPr>
          </a:p>
        </p:txBody>
      </p:sp>
      <p:cxnSp>
        <p:nvCxnSpPr>
          <p:cNvPr id="11" name="Straight Arrow Connector 10"/>
          <p:cNvCxnSpPr>
            <a:stCxn id="8" idx="3"/>
            <a:endCxn id="9" idx="1"/>
          </p:cNvCxnSpPr>
          <p:nvPr/>
        </p:nvCxnSpPr>
        <p:spPr>
          <a:xfrm>
            <a:off x="3627120" y="2796540"/>
            <a:ext cx="291084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62102" y="3695701"/>
            <a:ext cx="1085851" cy="95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0"/>
            <a:endCxn id="9" idx="2"/>
          </p:cNvCxnSpPr>
          <p:nvPr/>
        </p:nvCxnSpPr>
        <p:spPr>
          <a:xfrm rot="16200000" flipV="1">
            <a:off x="6492240" y="3779520"/>
            <a:ext cx="1447800" cy="15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99181" y="2468880"/>
            <a:ext cx="3005951" cy="923330"/>
          </a:xfrm>
          <a:prstGeom prst="rect">
            <a:avLst/>
          </a:prstGeom>
          <a:noFill/>
        </p:spPr>
        <p:txBody>
          <a:bodyPr wrap="none" rtlCol="0">
            <a:spAutoFit/>
          </a:bodyPr>
          <a:lstStyle/>
          <a:p>
            <a:pPr algn="ctr"/>
            <a:r>
              <a:rPr lang="en-US" dirty="0" smtClean="0"/>
              <a:t>How to check?</a:t>
            </a:r>
          </a:p>
          <a:p>
            <a:r>
              <a:rPr lang="en-US" dirty="0" smtClean="0"/>
              <a:t>(The verification community</a:t>
            </a:r>
            <a:br>
              <a:rPr lang="en-US" dirty="0" smtClean="0"/>
            </a:br>
            <a:r>
              <a:rPr lang="en-US" dirty="0" smtClean="0"/>
              <a:t>knows already)</a:t>
            </a:r>
            <a:endParaRPr lang="en-US" dirty="0"/>
          </a:p>
        </p:txBody>
      </p:sp>
      <p:sp>
        <p:nvSpPr>
          <p:cNvPr id="19" name="TextBox 18"/>
          <p:cNvSpPr txBox="1"/>
          <p:nvPr/>
        </p:nvSpPr>
        <p:spPr>
          <a:xfrm>
            <a:off x="45721" y="3413760"/>
            <a:ext cx="2125979" cy="640080"/>
          </a:xfrm>
          <a:prstGeom prst="rect">
            <a:avLst/>
          </a:prstGeom>
          <a:noFill/>
        </p:spPr>
        <p:txBody>
          <a:bodyPr wrap="square" rtlCol="0">
            <a:spAutoFit/>
          </a:bodyPr>
          <a:lstStyle/>
          <a:p>
            <a:r>
              <a:rPr lang="en-US" dirty="0" smtClean="0">
                <a:solidFill>
                  <a:srgbClr val="FF0000"/>
                </a:solidFill>
              </a:rPr>
              <a:t>How to extract the logic model?</a:t>
            </a:r>
            <a:endParaRPr lang="en-US" dirty="0">
              <a:solidFill>
                <a:srgbClr val="FF0000"/>
              </a:solidFill>
            </a:endParaRPr>
          </a:p>
        </p:txBody>
      </p:sp>
      <p:sp>
        <p:nvSpPr>
          <p:cNvPr id="20" name="TextBox 19"/>
          <p:cNvSpPr txBox="1"/>
          <p:nvPr/>
        </p:nvSpPr>
        <p:spPr>
          <a:xfrm>
            <a:off x="7178041" y="3520440"/>
            <a:ext cx="1844039" cy="369332"/>
          </a:xfrm>
          <a:prstGeom prst="rect">
            <a:avLst/>
          </a:prstGeom>
          <a:noFill/>
        </p:spPr>
        <p:txBody>
          <a:bodyPr wrap="square" rtlCol="0">
            <a:spAutoFit/>
          </a:bodyPr>
          <a:lstStyle/>
          <a:p>
            <a:r>
              <a:rPr lang="en-US" dirty="0" smtClean="0">
                <a:solidFill>
                  <a:srgbClr val="FF0000"/>
                </a:solidFill>
              </a:rPr>
              <a:t>What to check?</a:t>
            </a:r>
            <a:endParaRPr lang="en-US" dirty="0">
              <a:solidFill>
                <a:srgbClr val="FF0000"/>
              </a:solidFill>
            </a:endParaRPr>
          </a:p>
        </p:txBody>
      </p:sp>
      <p:sp>
        <p:nvSpPr>
          <p:cNvPr id="24" name="Rectangle 23"/>
          <p:cNvSpPr/>
          <p:nvPr/>
        </p:nvSpPr>
        <p:spPr>
          <a:xfrm>
            <a:off x="2552700" y="4312920"/>
            <a:ext cx="131445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Actual </a:t>
            </a:r>
            <a:r>
              <a:rPr lang="en-US" sz="2000" b="1" dirty="0" err="1" smtClean="0">
                <a:solidFill>
                  <a:schemeClr val="tx1">
                    <a:lumMod val="95000"/>
                    <a:lumOff val="5000"/>
                  </a:schemeClr>
                </a:solidFill>
              </a:rPr>
              <a:t>CaaS</a:t>
            </a:r>
            <a:endParaRPr lang="en-US" sz="2000" b="1" dirty="0" smtClean="0">
              <a:solidFill>
                <a:schemeClr val="tx1">
                  <a:lumMod val="95000"/>
                  <a:lumOff val="5000"/>
                </a:schemeClr>
              </a:solidFill>
            </a:endParaRPr>
          </a:p>
          <a:p>
            <a:pPr algn="ctr"/>
            <a:r>
              <a:rPr lang="en-US" sz="2000" b="1" dirty="0" smtClean="0">
                <a:solidFill>
                  <a:schemeClr val="tx1">
                    <a:lumMod val="95000"/>
                    <a:lumOff val="5000"/>
                  </a:schemeClr>
                </a:solidFill>
              </a:rPr>
              <a:t>system</a:t>
            </a:r>
          </a:p>
        </p:txBody>
      </p:sp>
      <p:cxnSp>
        <p:nvCxnSpPr>
          <p:cNvPr id="33" name="Straight Arrow Connector 32"/>
          <p:cNvCxnSpPr/>
          <p:nvPr/>
        </p:nvCxnSpPr>
        <p:spPr>
          <a:xfrm rot="16200000" flipV="1">
            <a:off x="2209803" y="3733802"/>
            <a:ext cx="1162048" cy="57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40"/>
          <p:cNvGrpSpPr/>
          <p:nvPr/>
        </p:nvGrpSpPr>
        <p:grpSpPr>
          <a:xfrm>
            <a:off x="2065020" y="3550920"/>
            <a:ext cx="5124449" cy="646331"/>
            <a:chOff x="2065020" y="3550920"/>
            <a:chExt cx="5124449" cy="646331"/>
          </a:xfrm>
        </p:grpSpPr>
        <p:grpSp>
          <p:nvGrpSpPr>
            <p:cNvPr id="10" name="Group 43"/>
            <p:cNvGrpSpPr/>
            <p:nvPr/>
          </p:nvGrpSpPr>
          <p:grpSpPr>
            <a:xfrm>
              <a:off x="2065020" y="3550920"/>
              <a:ext cx="5124449" cy="646331"/>
              <a:chOff x="2065020" y="3550920"/>
              <a:chExt cx="5124449" cy="646331"/>
            </a:xfrm>
          </p:grpSpPr>
          <p:cxnSp>
            <p:nvCxnSpPr>
              <p:cNvPr id="35" name="Straight Connector 34"/>
              <p:cNvCxnSpPr>
                <a:endCxn id="42" idx="2"/>
              </p:cNvCxnSpPr>
              <p:nvPr/>
            </p:nvCxnSpPr>
            <p:spPr>
              <a:xfrm>
                <a:off x="2065020" y="3970020"/>
                <a:ext cx="3421381" cy="227231"/>
              </a:xfrm>
              <a:prstGeom prst="line">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2" idx="2"/>
              </p:cNvCxnSpPr>
              <p:nvPr/>
            </p:nvCxnSpPr>
            <p:spPr>
              <a:xfrm rot="5400000" flipH="1" flipV="1">
                <a:off x="6176695" y="3184478"/>
                <a:ext cx="322479" cy="1703068"/>
              </a:xfrm>
              <a:prstGeom prst="line">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282441" y="3550920"/>
                <a:ext cx="2407919" cy="646331"/>
              </a:xfrm>
              <a:prstGeom prst="rect">
                <a:avLst/>
              </a:prstGeom>
              <a:noFill/>
            </p:spPr>
            <p:txBody>
              <a:bodyPr wrap="square" rtlCol="0">
                <a:spAutoFit/>
              </a:bodyPr>
              <a:lstStyle/>
              <a:p>
                <a:r>
                  <a:rPr lang="en-US" dirty="0" smtClean="0">
                    <a:solidFill>
                      <a:srgbClr val="FF0000"/>
                    </a:solidFill>
                  </a:rPr>
                  <a:t>System researcher’s contribution</a:t>
                </a:r>
                <a:endParaRPr lang="en-US" dirty="0">
                  <a:solidFill>
                    <a:srgbClr val="FF0000"/>
                  </a:solidFill>
                </a:endParaRPr>
              </a:p>
            </p:txBody>
          </p:sp>
        </p:grpSp>
        <p:cxnSp>
          <p:nvCxnSpPr>
            <p:cNvPr id="37" name="Straight Connector 36"/>
            <p:cNvCxnSpPr>
              <a:endCxn id="42" idx="2"/>
            </p:cNvCxnSpPr>
            <p:nvPr/>
          </p:nvCxnSpPr>
          <p:spPr>
            <a:xfrm>
              <a:off x="2750820" y="3665220"/>
              <a:ext cx="2735581" cy="532031"/>
            </a:xfrm>
            <a:prstGeom prst="line">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136477" y="2330047"/>
            <a:ext cx="8980227" cy="4039737"/>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3" cstate="print"/>
          <a:srcRect/>
          <a:stretch>
            <a:fillRect/>
          </a:stretch>
        </p:blipFill>
        <p:spPr bwMode="auto">
          <a:xfrm>
            <a:off x="3398454" y="2326090"/>
            <a:ext cx="2002973" cy="1427043"/>
          </a:xfrm>
          <a:prstGeom prst="rect">
            <a:avLst/>
          </a:prstGeom>
          <a:noFill/>
          <a:ln w="25400">
            <a:solidFill>
              <a:schemeClr val="tx1"/>
            </a:solid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a:off x="1671191" y="4126547"/>
            <a:ext cx="5475516" cy="2049145"/>
          </a:xfrm>
          <a:prstGeom prst="rect">
            <a:avLst/>
          </a:prstGeom>
          <a:noFill/>
          <a:ln w="9525">
            <a:noFill/>
            <a:miter lim="800000"/>
            <a:headEnd/>
            <a:tailEnd/>
          </a:ln>
          <a:effectLst/>
        </p:spPr>
      </p:pic>
      <p:cxnSp>
        <p:nvCxnSpPr>
          <p:cNvPr id="27" name="Straight Arrow Connector 26"/>
          <p:cNvCxnSpPr>
            <a:endCxn id="23" idx="2"/>
          </p:cNvCxnSpPr>
          <p:nvPr/>
        </p:nvCxnSpPr>
        <p:spPr>
          <a:xfrm rot="5400000" flipH="1" flipV="1">
            <a:off x="4033970" y="4064677"/>
            <a:ext cx="677515" cy="544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24</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7103" y="1185610"/>
          <a:ext cx="7542018" cy="5212080"/>
        </p:xfrm>
        <a:graphic>
          <a:graphicData uri="http://schemas.openxmlformats.org/drawingml/2006/table">
            <a:tbl>
              <a:tblPr firstRow="1" bandRow="1">
                <a:tableStyleId>{5C22544A-7EE6-4342-B048-85BDC9FD1C3A}</a:tableStyleId>
              </a:tblPr>
              <a:tblGrid>
                <a:gridCol w="1182648"/>
                <a:gridCol w="1081935"/>
                <a:gridCol w="2123349"/>
                <a:gridCol w="1051362"/>
                <a:gridCol w="1051362"/>
                <a:gridCol w="1051362"/>
              </a:tblGrid>
              <a:tr h="293235">
                <a:tc>
                  <a:txBody>
                    <a:bodyPr/>
                    <a:lstStyle/>
                    <a:p>
                      <a:r>
                        <a:rPr lang="en-US" sz="1400" dirty="0" smtClean="0"/>
                        <a:t>Merchant</a:t>
                      </a:r>
                      <a:endParaRPr lang="en-US" sz="1400" dirty="0"/>
                    </a:p>
                  </a:txBody>
                  <a:tcPr marL="45720" marR="45720"/>
                </a:tc>
                <a:tc>
                  <a:txBody>
                    <a:bodyPr/>
                    <a:lstStyle/>
                    <a:p>
                      <a:r>
                        <a:rPr lang="en-US" sz="1400" dirty="0" err="1" smtClean="0"/>
                        <a:t>CaaS</a:t>
                      </a:r>
                      <a:endParaRPr lang="en-US" sz="1400" dirty="0"/>
                    </a:p>
                  </a:txBody>
                  <a:tcPr marL="45720" marR="45720"/>
                </a:tc>
                <a:tc>
                  <a:txBody>
                    <a:bodyPr/>
                    <a:lstStyle/>
                    <a:p>
                      <a:r>
                        <a:rPr lang="en-US" sz="1400" dirty="0" smtClean="0"/>
                        <a:t>Flaw</a:t>
                      </a:r>
                      <a:endParaRPr lang="en-US" sz="1400" dirty="0"/>
                    </a:p>
                  </a:txBody>
                  <a:tcPr marL="45720" marR="45720"/>
                </a:tc>
                <a:tc>
                  <a:txBody>
                    <a:bodyPr/>
                    <a:lstStyle/>
                    <a:p>
                      <a:r>
                        <a:rPr lang="en-US" sz="1400" dirty="0" smtClean="0"/>
                        <a:t>Result</a:t>
                      </a:r>
                      <a:endParaRPr lang="en-US" sz="1400" dirty="0"/>
                    </a:p>
                  </a:txBody>
                  <a:tcPr marL="45720" marR="45720"/>
                </a:tc>
                <a:tc>
                  <a:txBody>
                    <a:bodyPr/>
                    <a:lstStyle/>
                    <a:p>
                      <a:r>
                        <a:rPr lang="en-US" sz="1400" dirty="0" smtClean="0"/>
                        <a:t>Specific to</a:t>
                      </a:r>
                      <a:endParaRPr lang="en-US" sz="1400" dirty="0"/>
                    </a:p>
                  </a:txBody>
                  <a:tcPr marL="45720" marR="45720"/>
                </a:tc>
                <a:tc>
                  <a:txBody>
                    <a:bodyPr/>
                    <a:lstStyle/>
                    <a:p>
                      <a:r>
                        <a:rPr lang="en-US" sz="1400" dirty="0" smtClean="0"/>
                        <a:t>Who fixed</a:t>
                      </a:r>
                      <a:r>
                        <a:rPr lang="en-US" sz="1400" baseline="0" dirty="0" smtClean="0"/>
                        <a:t> it</a:t>
                      </a:r>
                      <a:endParaRPr lang="en-US" sz="1400" dirty="0"/>
                    </a:p>
                  </a:txBody>
                  <a:tcPr marL="45720" marR="45720"/>
                </a:tc>
              </a:tr>
              <a:tr h="397283">
                <a:tc>
                  <a:txBody>
                    <a:bodyPr/>
                    <a:lstStyle/>
                    <a:p>
                      <a:r>
                        <a:rPr lang="en-US" sz="1400" dirty="0" err="1" smtClean="0"/>
                        <a:t>NopCommerce</a:t>
                      </a:r>
                      <a:endParaRPr lang="en-US" sz="1400" dirty="0"/>
                    </a:p>
                  </a:txBody>
                  <a:tcPr marL="45720" marR="45720" marT="0" marB="0">
                    <a:solidFill>
                      <a:schemeClr val="bg1">
                        <a:lumMod val="95000"/>
                      </a:schemeClr>
                    </a:solidFill>
                  </a:tcPr>
                </a:tc>
                <a:tc>
                  <a:txBody>
                    <a:bodyPr/>
                    <a:lstStyle/>
                    <a:p>
                      <a:r>
                        <a:rPr lang="en-US" sz="1400" dirty="0" smtClean="0"/>
                        <a:t>PayPal Standard</a:t>
                      </a:r>
                      <a:endParaRPr lang="en-US" sz="1400" dirty="0"/>
                    </a:p>
                  </a:txBody>
                  <a:tcPr marL="45720" marR="45720" marT="0" marB="0">
                    <a:solidFill>
                      <a:schemeClr val="bg1">
                        <a:lumMod val="95000"/>
                      </a:schemeClr>
                    </a:solidFill>
                  </a:tcPr>
                </a:tc>
                <a:tc>
                  <a:txBody>
                    <a:bodyPr/>
                    <a:lstStyle/>
                    <a:p>
                      <a:r>
                        <a:rPr lang="en-US" sz="1400" dirty="0" smtClean="0"/>
                        <a:t>Insufficient</a:t>
                      </a:r>
                      <a:r>
                        <a:rPr lang="en-US" sz="1400" baseline="0" dirty="0" smtClean="0"/>
                        <a:t> check of payment total</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27824">
                <a:tc>
                  <a:txBody>
                    <a:bodyPr/>
                    <a:lstStyle/>
                    <a:p>
                      <a:r>
                        <a:rPr lang="en-US" sz="1400" dirty="0" err="1" smtClean="0"/>
                        <a:t>NopCommerce</a:t>
                      </a:r>
                      <a:endParaRPr lang="en-US" sz="1400" dirty="0"/>
                    </a:p>
                  </a:txBody>
                  <a:tcPr marL="45720" marR="45720" marT="0" marB="0">
                    <a:solidFill>
                      <a:schemeClr val="bg1">
                        <a:lumMod val="95000"/>
                      </a:schemeClr>
                    </a:solidFill>
                  </a:tcPr>
                </a:tc>
                <a:tc>
                  <a:txBody>
                    <a:bodyPr/>
                    <a:lstStyle/>
                    <a:p>
                      <a:r>
                        <a:rPr lang="en-US" sz="1400" dirty="0" smtClean="0"/>
                        <a:t>Amazon Simple Pay</a:t>
                      </a:r>
                      <a:endParaRPr lang="en-US" sz="1400" dirty="0"/>
                    </a:p>
                  </a:txBody>
                  <a:tcPr marL="45720" marR="45720" marT="0" marB="0">
                    <a:solidFill>
                      <a:schemeClr val="bg1">
                        <a:lumMod val="95000"/>
                      </a:schemeClr>
                    </a:solidFill>
                  </a:tcPr>
                </a:tc>
                <a:tc>
                  <a:txBody>
                    <a:bodyPr/>
                    <a:lstStyle/>
                    <a:p>
                      <a:r>
                        <a:rPr lang="en-US" sz="1400" baseline="0" dirty="0" smtClean="0"/>
                        <a:t>Insufficient protection against a shopper with a malicious merchant</a:t>
                      </a:r>
                      <a:endParaRPr lang="en-US" sz="1400" dirty="0"/>
                    </a:p>
                  </a:txBody>
                  <a:tcPr marL="45720" marR="45720" marT="0" marB="0">
                    <a:solidFill>
                      <a:schemeClr val="bg1">
                        <a:lumMod val="95000"/>
                      </a:schemeClr>
                    </a:solidFill>
                  </a:tcPr>
                </a:tc>
                <a:tc>
                  <a:txBody>
                    <a:bodyPr/>
                    <a:lstStyle/>
                    <a:p>
                      <a:r>
                        <a:rPr lang="en-US" sz="1400" dirty="0" smtClean="0"/>
                        <a:t>Shop</a:t>
                      </a:r>
                      <a:r>
                        <a:rPr lang="en-US" sz="1400" baseline="0" dirty="0" smtClean="0"/>
                        <a:t> for free</a:t>
                      </a:r>
                      <a:endParaRPr lang="en-US" sz="1400" dirty="0"/>
                    </a:p>
                  </a:txBody>
                  <a:tcPr marL="45720" marR="45720" marT="0" marB="0">
                    <a:solidFill>
                      <a:schemeClr val="bg1">
                        <a:lumMod val="95000"/>
                      </a:schemeClr>
                    </a:solidFill>
                  </a:tcPr>
                </a:tc>
                <a:tc>
                  <a:txBody>
                    <a:bodyPr/>
                    <a:lstStyle/>
                    <a:p>
                      <a:r>
                        <a:rPr lang="en-US" sz="1400" dirty="0" smtClean="0"/>
                        <a:t>Payment</a:t>
                      </a:r>
                      <a:r>
                        <a:rPr lang="en-US" sz="1400" baseline="0" dirty="0" smtClean="0"/>
                        <a:t> method</a:t>
                      </a:r>
                      <a:endParaRPr lang="en-US" sz="1400" dirty="0"/>
                    </a:p>
                  </a:txBody>
                  <a:tcPr marL="45720" marR="45720" marT="0" marB="0">
                    <a:solidFill>
                      <a:schemeClr val="bg1">
                        <a:lumMod val="95000"/>
                      </a:schemeClr>
                    </a:solidFill>
                  </a:tcPr>
                </a:tc>
                <a:tc>
                  <a:txBody>
                    <a:bodyPr/>
                    <a:lstStyle/>
                    <a:p>
                      <a:r>
                        <a:rPr lang="en-US" sz="1400" dirty="0" err="1" smtClean="0"/>
                        <a:t>CaaS</a:t>
                      </a:r>
                      <a:endParaRPr lang="en-US" sz="1400" dirty="0"/>
                    </a:p>
                  </a:txBody>
                  <a:tcPr marL="45720" marR="45720" marT="0" marB="0">
                    <a:solidFill>
                      <a:schemeClr val="bg1">
                        <a:lumMod val="95000"/>
                      </a:schemeClr>
                    </a:solidFill>
                  </a:tcPr>
                </a:tc>
              </a:tr>
              <a:tr h="307897">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r>
                        <a:rPr lang="en-US" sz="1400" dirty="0" smtClean="0"/>
                        <a:t>Amazon Simple Pay</a:t>
                      </a:r>
                      <a:endParaRPr lang="en-US" sz="1400" dirty="0"/>
                    </a:p>
                  </a:txBody>
                  <a:tcPr marL="45720" marR="45720" marT="0" marB="0">
                    <a:solidFill>
                      <a:schemeClr val="bg1">
                        <a:lumMod val="95000"/>
                      </a:schemeClr>
                    </a:solidFill>
                  </a:tcPr>
                </a:tc>
                <a:tc>
                  <a:txBody>
                    <a:bodyPr/>
                    <a:lstStyle/>
                    <a:p>
                      <a:r>
                        <a:rPr lang="en-US" sz="1400" dirty="0" smtClean="0"/>
                        <a:t>Incorrect</a:t>
                      </a:r>
                      <a:r>
                        <a:rPr lang="en-US" sz="1400" baseline="0" dirty="0" smtClean="0"/>
                        <a:t> use</a:t>
                      </a:r>
                      <a:r>
                        <a:rPr lang="en-US" sz="1400" dirty="0" smtClean="0"/>
                        <a:t> of signature</a:t>
                      </a:r>
                      <a:endParaRPr lang="en-US" sz="1400" dirty="0"/>
                    </a:p>
                  </a:txBody>
                  <a:tcPr marL="45720" marR="45720" marT="0" marB="0">
                    <a:solidFill>
                      <a:schemeClr val="bg1">
                        <a:lumMod val="95000"/>
                      </a:schemeClr>
                    </a:solidFill>
                  </a:tcPr>
                </a:tc>
                <a:tc>
                  <a:txBody>
                    <a:bodyPr/>
                    <a:lstStyle/>
                    <a:p>
                      <a:r>
                        <a:rPr lang="en-US" sz="1400" dirty="0" smtClean="0"/>
                        <a:t>Shop for free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27824">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PayPal Express</a:t>
                      </a:r>
                    </a:p>
                    <a:p>
                      <a:endParaRPr lang="en-US" sz="1400" dirty="0"/>
                    </a:p>
                  </a:txBody>
                  <a:tcPr marL="45720" marR="45720" marT="0" marB="0">
                    <a:solidFill>
                      <a:schemeClr val="bg1">
                        <a:lumMod val="95000"/>
                      </a:schemeClr>
                    </a:solidFill>
                  </a:tcPr>
                </a:tc>
                <a:tc>
                  <a:txBody>
                    <a:bodyPr/>
                    <a:lstStyle/>
                    <a:p>
                      <a:r>
                        <a:rPr lang="en-US" sz="1400" baseline="0" dirty="0" smtClean="0"/>
                        <a:t>Insufficient protection against a shopper with two shopping sessions</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27824">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PayPal Standard</a:t>
                      </a:r>
                    </a:p>
                    <a:p>
                      <a:endParaRPr lang="en-US" sz="1400" dirty="0"/>
                    </a:p>
                  </a:txBody>
                  <a:tcPr marL="45720" marR="45720" marT="0" marB="0">
                    <a:solidFill>
                      <a:schemeClr val="bg1">
                        <a:lumMod val="95000"/>
                      </a:schemeClr>
                    </a:solidFill>
                  </a:tcPr>
                </a:tc>
                <a:tc>
                  <a:txBody>
                    <a:bodyPr/>
                    <a:lstStyle/>
                    <a:p>
                      <a:r>
                        <a:rPr lang="en-US" sz="1400" dirty="0" smtClean="0"/>
                        <a:t>Payment</a:t>
                      </a:r>
                      <a:r>
                        <a:rPr lang="en-US" sz="1400" baseline="0" dirty="0" smtClean="0"/>
                        <a:t> notification can be replayed under certain condition</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406533">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r>
                        <a:rPr lang="en-US" sz="1400" dirty="0" smtClean="0"/>
                        <a:t>Google Checkout</a:t>
                      </a:r>
                      <a:endParaRPr lang="en-US" sz="1400" dirty="0"/>
                    </a:p>
                  </a:txBody>
                  <a:tcPr marL="45720" marR="45720" marT="0" marB="0">
                    <a:solidFill>
                      <a:schemeClr val="bg1">
                        <a:lumMod val="95000"/>
                      </a:schemeClr>
                    </a:solidFill>
                  </a:tcPr>
                </a:tc>
                <a:tc>
                  <a:txBody>
                    <a:bodyPr/>
                    <a:lstStyle/>
                    <a:p>
                      <a:r>
                        <a:rPr lang="en-US" sz="1400" dirty="0" smtClean="0"/>
                        <a:t>Can</a:t>
                      </a:r>
                      <a:r>
                        <a:rPr lang="en-US" sz="1400" baseline="0" dirty="0" smtClean="0"/>
                        <a:t> add items to cart after payment total is fixed</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307897">
                <a:tc>
                  <a:txBody>
                    <a:bodyPr/>
                    <a:lstStyle/>
                    <a:p>
                      <a:r>
                        <a:rPr lang="en-US" sz="1400" dirty="0" smtClean="0"/>
                        <a:t>JR.com</a:t>
                      </a:r>
                      <a:endParaRPr lang="en-US" sz="1400" dirty="0"/>
                    </a:p>
                  </a:txBody>
                  <a:tcPr marL="45720" marR="45720" marT="0" marB="0">
                    <a:solidFill>
                      <a:schemeClr val="bg1">
                        <a:lumMod val="95000"/>
                      </a:schemeClr>
                    </a:solidFill>
                  </a:tcPr>
                </a:tc>
                <a:tc>
                  <a:txBody>
                    <a:bodyPr/>
                    <a:lstStyle/>
                    <a:p>
                      <a:r>
                        <a:rPr lang="en-US" sz="1400" dirty="0" smtClean="0"/>
                        <a:t>Checkout</a:t>
                      </a:r>
                      <a:r>
                        <a:rPr lang="en-US" sz="1400" baseline="0" dirty="0" smtClean="0"/>
                        <a:t> </a:t>
                      </a:r>
                      <a:r>
                        <a:rPr lang="en-US" sz="1400" dirty="0" smtClean="0"/>
                        <a:t>By</a:t>
                      </a:r>
                      <a:r>
                        <a:rPr lang="en-US" sz="1400" baseline="0" dirty="0" smtClean="0"/>
                        <a:t> </a:t>
                      </a:r>
                      <a:r>
                        <a:rPr lang="en-US" sz="1400" dirty="0" smtClean="0"/>
                        <a:t>Amazon</a:t>
                      </a:r>
                      <a:endParaRPr lang="en-US" sz="1400" dirty="0"/>
                    </a:p>
                  </a:txBody>
                  <a:tcPr marL="45720" marR="45720"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Insufficient protection against a shopper with a malicious merchant</a:t>
                      </a:r>
                      <a:endParaRPr lang="en-US" sz="1400" dirty="0" smtClean="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307897">
                <a:tc>
                  <a:txBody>
                    <a:bodyPr/>
                    <a:lstStyle/>
                    <a:p>
                      <a:r>
                        <a:rPr lang="en-US" sz="1400" dirty="0" smtClean="0"/>
                        <a:t>Buy.com</a:t>
                      </a:r>
                      <a:endParaRPr lang="en-US" sz="1400" dirty="0"/>
                    </a:p>
                  </a:txBody>
                  <a:tcPr marL="45720" marR="45720" marT="0" marB="0">
                    <a:solidFill>
                      <a:schemeClr val="bg1">
                        <a:lumMod val="95000"/>
                      </a:schemeClr>
                    </a:solidFill>
                  </a:tcPr>
                </a:tc>
                <a:tc>
                  <a:txBody>
                    <a:bodyPr/>
                    <a:lstStyle/>
                    <a:p>
                      <a:r>
                        <a:rPr lang="en-US" sz="1400" dirty="0" smtClean="0"/>
                        <a:t>PayPal Express</a:t>
                      </a:r>
                      <a:endParaRPr lang="en-US" sz="1400" dirty="0"/>
                    </a:p>
                  </a:txBody>
                  <a:tcPr marL="45720" marR="45720" marT="0" marB="0">
                    <a:solidFill>
                      <a:schemeClr val="bg1">
                        <a:lumMod val="95000"/>
                      </a:schemeClr>
                    </a:solidFill>
                  </a:tcPr>
                </a:tc>
                <a:tc>
                  <a:txBody>
                    <a:bodyPr/>
                    <a:lstStyle/>
                    <a:p>
                      <a:r>
                        <a:rPr lang="en-US" sz="1400" baseline="0" dirty="0" err="1" smtClean="0"/>
                        <a:t>Paypal</a:t>
                      </a:r>
                      <a:r>
                        <a:rPr lang="en-US" sz="1400" baseline="0" dirty="0" smtClean="0"/>
                        <a:t> token allowed to be reused</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46439">
                <a:tc>
                  <a:txBody>
                    <a:bodyPr/>
                    <a:lstStyle/>
                    <a:p>
                      <a:r>
                        <a:rPr lang="en-US" sz="1400" dirty="0" smtClean="0"/>
                        <a:t>Web stores</a:t>
                      </a:r>
                      <a:r>
                        <a:rPr lang="en-US" sz="1400" baseline="0" dirty="0" smtClean="0"/>
                        <a:t> using Amazon SDKs</a:t>
                      </a:r>
                      <a:endParaRPr lang="en-US" sz="1400" dirty="0"/>
                    </a:p>
                  </a:txBody>
                  <a:tcPr marL="45720" marR="45720" marT="0" marB="0">
                    <a:solidFill>
                      <a:schemeClr val="bg1">
                        <a:lumMod val="95000"/>
                      </a:schemeClr>
                    </a:solidFill>
                  </a:tcPr>
                </a:tc>
                <a:tc>
                  <a:txBody>
                    <a:bodyPr/>
                    <a:lstStyle/>
                    <a:p>
                      <a:r>
                        <a:rPr lang="en-US" sz="1400" dirty="0" smtClean="0"/>
                        <a:t>Amazon</a:t>
                      </a:r>
                      <a:r>
                        <a:rPr lang="en-US" sz="1400" baseline="0" dirty="0" smtClean="0"/>
                        <a:t> Flexible Payments</a:t>
                      </a:r>
                      <a:endParaRPr lang="en-US" sz="1400" dirty="0"/>
                    </a:p>
                  </a:txBody>
                  <a:tcPr marL="45720" marR="45720" marT="0" marB="0">
                    <a:solidFill>
                      <a:schemeClr val="bg1">
                        <a:lumMod val="95000"/>
                      </a:schemeClr>
                    </a:solidFill>
                  </a:tcPr>
                </a:tc>
                <a:tc>
                  <a:txBody>
                    <a:bodyPr/>
                    <a:lstStyle/>
                    <a:p>
                      <a:r>
                        <a:rPr lang="en-US" sz="1400" dirty="0" smtClean="0"/>
                        <a:t>Insufficient signature validation</a:t>
                      </a:r>
                      <a:endParaRPr lang="en-US" sz="1400" dirty="0"/>
                    </a:p>
                  </a:txBody>
                  <a:tcPr marL="45720" marR="45720" marT="0" marB="0">
                    <a:solidFill>
                      <a:schemeClr val="bg1">
                        <a:lumMod val="95000"/>
                      </a:schemeClr>
                    </a:solidFill>
                  </a:tcPr>
                </a:tc>
                <a:tc>
                  <a:txBody>
                    <a:bodyPr/>
                    <a:lstStyle/>
                    <a:p>
                      <a:r>
                        <a:rPr lang="en-US" sz="1400" dirty="0" smtClean="0"/>
                        <a:t>Shop for free</a:t>
                      </a:r>
                      <a:endParaRPr lang="en-US" sz="1400" dirty="0"/>
                    </a:p>
                  </a:txBody>
                  <a:tcPr marL="45720" marR="45720" marT="0" marB="0">
                    <a:solidFill>
                      <a:schemeClr val="bg1">
                        <a:lumMod val="95000"/>
                      </a:schemeClr>
                    </a:solidFill>
                  </a:tcPr>
                </a:tc>
                <a:tc>
                  <a:txBody>
                    <a:bodyPr/>
                    <a:lstStyle/>
                    <a:p>
                      <a:r>
                        <a:rPr lang="en-US" sz="1400" dirty="0" err="1" smtClean="0"/>
                        <a:t>CaaS</a:t>
                      </a:r>
                      <a:endParaRPr lang="en-US" sz="1400" dirty="0"/>
                    </a:p>
                  </a:txBody>
                  <a:tcPr marL="45720" marR="45720" marT="0" marB="0">
                    <a:solidFill>
                      <a:schemeClr val="bg1">
                        <a:lumMod val="95000"/>
                      </a:schemeClr>
                    </a:solidFill>
                  </a:tcPr>
                </a:tc>
                <a:tc>
                  <a:txBody>
                    <a:bodyPr/>
                    <a:lstStyle/>
                    <a:p>
                      <a:r>
                        <a:rPr lang="en-US" sz="1400" dirty="0" err="1" smtClean="0"/>
                        <a:t>CaaS</a:t>
                      </a:r>
                      <a:endParaRPr lang="en-US" sz="1400" dirty="0"/>
                    </a:p>
                  </a:txBody>
                  <a:tcPr marL="45720" marR="45720" marT="0" marB="0">
                    <a:solidFill>
                      <a:schemeClr val="bg1">
                        <a:lumMod val="95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25</a:t>
            </a:fld>
            <a:endParaRPr lang="en-US"/>
          </a:p>
        </p:txBody>
      </p:sp>
      <p:sp>
        <p:nvSpPr>
          <p:cNvPr id="12" name="TextBox 11"/>
          <p:cNvSpPr txBox="1"/>
          <p:nvPr/>
        </p:nvSpPr>
        <p:spPr>
          <a:xfrm>
            <a:off x="73111" y="489530"/>
            <a:ext cx="5423280" cy="584775"/>
          </a:xfrm>
          <a:prstGeom prst="rect">
            <a:avLst/>
          </a:prstGeom>
          <a:noFill/>
        </p:spPr>
        <p:txBody>
          <a:bodyPr wrap="none" rtlCol="0">
            <a:spAutoFit/>
          </a:bodyPr>
          <a:lstStyle/>
          <a:p>
            <a:r>
              <a:rPr lang="en-US" sz="3200" dirty="0" smtClean="0">
                <a:solidFill>
                  <a:srgbClr val="002060"/>
                </a:solidFill>
              </a:rPr>
              <a:t>Summary of the 9 logic flaws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406820"/>
            <a:ext cx="8380678" cy="2941130"/>
          </a:xfrm>
        </p:spPr>
        <p:txBody>
          <a:bodyPr>
            <a:normAutofit/>
          </a:bodyPr>
          <a:lstStyle/>
          <a:p>
            <a:pPr eaLnBrk="1" hangingPunct="1"/>
            <a:r>
              <a:rPr lang="en-US" sz="2800" dirty="0" smtClean="0">
                <a:latin typeface="30"/>
                <a:cs typeface="Times New Roman" pitchFamily="18" charset="0"/>
              </a:rPr>
              <a:t>Security-conscious programming guides</a:t>
            </a:r>
          </a:p>
          <a:p>
            <a:pPr eaLnBrk="1" hangingPunct="1"/>
            <a:endParaRPr lang="en-US" sz="2800" dirty="0" smtClean="0">
              <a:latin typeface="30"/>
              <a:cs typeface="Times New Roman" pitchFamily="18" charset="0"/>
            </a:endParaRPr>
          </a:p>
          <a:p>
            <a:pPr eaLnBrk="1" hangingPunct="1"/>
            <a:r>
              <a:rPr lang="en-US" sz="2800" dirty="0" smtClean="0">
                <a:latin typeface="30"/>
                <a:cs typeface="Times New Roman" pitchFamily="18" charset="0"/>
              </a:rPr>
              <a:t>Certified Integration</a:t>
            </a:r>
          </a:p>
          <a:p>
            <a:pPr eaLnBrk="1" hangingPunct="1"/>
            <a:endParaRPr lang="en-US" sz="2800" dirty="0" smtClean="0">
              <a:latin typeface="30"/>
              <a:cs typeface="Times New Roman" pitchFamily="18" charset="0"/>
            </a:endParaRPr>
          </a:p>
          <a:p>
            <a:pPr eaLnBrk="1" hangingPunct="1"/>
            <a:r>
              <a:rPr lang="en-US" sz="2800" dirty="0" smtClean="0">
                <a:latin typeface="30"/>
                <a:cs typeface="Times New Roman" pitchFamily="18" charset="0"/>
              </a:rPr>
              <a:t>Verification/Testing tools</a:t>
            </a: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26</a:t>
            </a:fld>
            <a:endParaRPr lang="en-US"/>
          </a:p>
        </p:txBody>
      </p:sp>
      <p:sp>
        <p:nvSpPr>
          <p:cNvPr id="5" name="TextBox 4"/>
          <p:cNvSpPr txBox="1"/>
          <p:nvPr/>
        </p:nvSpPr>
        <p:spPr>
          <a:xfrm>
            <a:off x="154994" y="516810"/>
            <a:ext cx="6260047" cy="707886"/>
          </a:xfrm>
          <a:prstGeom prst="rect">
            <a:avLst/>
          </a:prstGeom>
          <a:noFill/>
        </p:spPr>
        <p:txBody>
          <a:bodyPr wrap="none" rtlCol="0">
            <a:spAutoFit/>
          </a:bodyPr>
          <a:lstStyle/>
          <a:p>
            <a:r>
              <a:rPr lang="en-US" sz="4000" dirty="0" smtClean="0">
                <a:solidFill>
                  <a:srgbClr val="002060"/>
                </a:solidFill>
              </a:rPr>
              <a:t>Some thoughts on solution</a:t>
            </a:r>
            <a:endParaRPr lang="en-US" sz="4000" dirty="0">
              <a:solidFill>
                <a:srgbClr val="002060"/>
              </a:solidFill>
            </a:endParaRPr>
          </a:p>
        </p:txBody>
      </p:sp>
    </p:spTree>
    <p:extLst>
      <p:ext uri="{BB962C8B-B14F-4D97-AF65-F5344CB8AC3E}">
        <p14:creationId xmlns:p14="http://schemas.microsoft.com/office/powerpoint/2010/main" val="31464170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307359" y="1333090"/>
            <a:ext cx="8380412" cy="5318081"/>
          </a:xfrm>
        </p:spPr>
        <p:txBody>
          <a:bodyPr>
            <a:normAutofit/>
          </a:bodyPr>
          <a:lstStyle/>
          <a:p>
            <a:r>
              <a:rPr lang="en-US" sz="2800" dirty="0" smtClean="0"/>
              <a:t>3</a:t>
            </a:r>
            <a:r>
              <a:rPr lang="en-US" sz="2800" baseline="30000" dirty="0" smtClean="0"/>
              <a:t>rd</a:t>
            </a:r>
            <a:r>
              <a:rPr lang="en-US" sz="2800" dirty="0" smtClean="0"/>
              <a:t>-party cashiers</a:t>
            </a:r>
          </a:p>
          <a:p>
            <a:pPr lvl="1"/>
            <a:r>
              <a:rPr lang="en-US" sz="2400" dirty="0" smtClean="0"/>
              <a:t>e.g., PayPal, Amazon Payments, Google Checkout</a:t>
            </a:r>
          </a:p>
          <a:p>
            <a:pPr lvl="1"/>
            <a:r>
              <a:rPr lang="en-US" sz="2400" dirty="0" smtClean="0"/>
              <a:t>We call them </a:t>
            </a:r>
            <a:r>
              <a:rPr lang="en-US" sz="2400" dirty="0" err="1" smtClean="0"/>
              <a:t>CaaS</a:t>
            </a:r>
            <a:r>
              <a:rPr lang="en-US" sz="2400" dirty="0" smtClean="0"/>
              <a:t> (Cashier-as-a-Service)</a:t>
            </a:r>
          </a:p>
          <a:p>
            <a:pPr lvl="2"/>
            <a:r>
              <a:rPr lang="en-US" sz="2000" dirty="0" smtClean="0"/>
              <a:t>The </a:t>
            </a:r>
            <a:r>
              <a:rPr lang="en-US" sz="2000" dirty="0" err="1" smtClean="0"/>
              <a:t>CaaS</a:t>
            </a:r>
            <a:r>
              <a:rPr lang="en-US" sz="2000" dirty="0" smtClean="0"/>
              <a:t> </a:t>
            </a:r>
            <a:r>
              <a:rPr lang="en-US" sz="2000" dirty="0"/>
              <a:t>exposes </a:t>
            </a:r>
            <a:r>
              <a:rPr lang="en-US" sz="2000" dirty="0" smtClean="0"/>
              <a:t>services through web APIs</a:t>
            </a:r>
          </a:p>
          <a:p>
            <a:pPr lvl="2"/>
            <a:r>
              <a:rPr lang="en-US" sz="2000" dirty="0" smtClean="0"/>
              <a:t>Web stores call </a:t>
            </a:r>
            <a:r>
              <a:rPr lang="en-US" sz="2000" dirty="0"/>
              <a:t>APIs to integrate services</a:t>
            </a:r>
            <a:endParaRPr lang="en-US" sz="2000" dirty="0" smtClean="0"/>
          </a:p>
          <a:p>
            <a:pPr lvl="1"/>
            <a:r>
              <a:rPr lang="en-US" sz="2400" dirty="0" smtClean="0"/>
              <a:t>A great number of stores use </a:t>
            </a:r>
            <a:r>
              <a:rPr lang="en-US" sz="2400" dirty="0" err="1" smtClean="0"/>
              <a:t>CaaS</a:t>
            </a:r>
            <a:r>
              <a:rPr lang="en-US" sz="2400" dirty="0" smtClean="0"/>
              <a:t> services.</a:t>
            </a:r>
          </a:p>
          <a:p>
            <a:pPr lvl="1"/>
            <a:endParaRPr lang="en-US" sz="2000" dirty="0" smtClean="0"/>
          </a:p>
          <a:p>
            <a:pPr lvl="1"/>
            <a:endParaRPr lang="en-US" sz="2000" dirty="0" smtClean="0"/>
          </a:p>
          <a:p>
            <a:pPr lvl="1"/>
            <a:endParaRPr lang="en-US" sz="2000" dirty="0" smtClean="0"/>
          </a:p>
          <a:p>
            <a:pPr lvl="1">
              <a:buNone/>
            </a:pPr>
            <a:endParaRPr lang="en-US" sz="2000" dirty="0" smtClean="0"/>
          </a:p>
        </p:txBody>
      </p:sp>
      <p:pic>
        <p:nvPicPr>
          <p:cNvPr id="4" name="Picture 9"/>
          <p:cNvPicPr>
            <a:picLocks noChangeAspect="1" noChangeArrowheads="1"/>
          </p:cNvPicPr>
          <p:nvPr/>
        </p:nvPicPr>
        <p:blipFill>
          <a:blip r:embed="rId3" cstate="print"/>
          <a:srcRect/>
          <a:stretch>
            <a:fillRect/>
          </a:stretch>
        </p:blipFill>
        <p:spPr bwMode="auto">
          <a:xfrm>
            <a:off x="6634165" y="3887074"/>
            <a:ext cx="1083199" cy="731520"/>
          </a:xfrm>
          <a:prstGeom prst="rect">
            <a:avLst/>
          </a:prstGeom>
          <a:noFill/>
          <a:ln w="9525">
            <a:noFill/>
            <a:miter lim="800000"/>
            <a:headEnd/>
            <a:tailEnd/>
          </a:ln>
        </p:spPr>
      </p:pic>
      <p:pic>
        <p:nvPicPr>
          <p:cNvPr id="5" name="Picture 10"/>
          <p:cNvPicPr>
            <a:picLocks noChangeAspect="1" noChangeArrowheads="1"/>
          </p:cNvPicPr>
          <p:nvPr/>
        </p:nvPicPr>
        <p:blipFill>
          <a:blip r:embed="rId4" cstate="print"/>
          <a:srcRect t="27841" b="28531"/>
          <a:stretch>
            <a:fillRect/>
          </a:stretch>
        </p:blipFill>
        <p:spPr bwMode="auto">
          <a:xfrm>
            <a:off x="4615544" y="4015531"/>
            <a:ext cx="1816447" cy="594360"/>
          </a:xfrm>
          <a:prstGeom prst="rect">
            <a:avLst/>
          </a:prstGeom>
          <a:noFill/>
          <a:ln w="9525">
            <a:noFill/>
            <a:miter lim="800000"/>
            <a:headEnd/>
            <a:tailEnd/>
          </a:ln>
        </p:spPr>
      </p:pic>
      <p:pic>
        <p:nvPicPr>
          <p:cNvPr id="6" name="Picture 14"/>
          <p:cNvPicPr>
            <a:picLocks noChangeAspect="1" noChangeArrowheads="1"/>
          </p:cNvPicPr>
          <p:nvPr/>
        </p:nvPicPr>
        <p:blipFill>
          <a:blip r:embed="rId5" cstate="print"/>
          <a:srcRect t="21393" b="20398"/>
          <a:stretch>
            <a:fillRect/>
          </a:stretch>
        </p:blipFill>
        <p:spPr bwMode="auto">
          <a:xfrm>
            <a:off x="1162700" y="4606127"/>
            <a:ext cx="1256713" cy="731520"/>
          </a:xfrm>
          <a:prstGeom prst="rect">
            <a:avLst/>
          </a:prstGeom>
          <a:noFill/>
          <a:ln w="9525">
            <a:noFill/>
            <a:miter lim="800000"/>
            <a:headEnd/>
            <a:tailEnd/>
          </a:ln>
        </p:spPr>
      </p:pic>
      <p:pic>
        <p:nvPicPr>
          <p:cNvPr id="7" name="Picture 17"/>
          <p:cNvPicPr>
            <a:picLocks noChangeAspect="1" noChangeArrowheads="1"/>
          </p:cNvPicPr>
          <p:nvPr/>
        </p:nvPicPr>
        <p:blipFill>
          <a:blip r:embed="rId6" cstate="print"/>
          <a:srcRect/>
          <a:stretch>
            <a:fillRect/>
          </a:stretch>
        </p:blipFill>
        <p:spPr bwMode="auto">
          <a:xfrm>
            <a:off x="985943" y="3983782"/>
            <a:ext cx="1695450" cy="561975"/>
          </a:xfrm>
          <a:prstGeom prst="rect">
            <a:avLst/>
          </a:prstGeom>
          <a:noFill/>
          <a:ln w="9525">
            <a:noFill/>
            <a:miter lim="800000"/>
            <a:headEnd/>
            <a:tailEnd/>
          </a:ln>
        </p:spPr>
      </p:pic>
      <p:pic>
        <p:nvPicPr>
          <p:cNvPr id="8" name="Picture 18"/>
          <p:cNvPicPr>
            <a:picLocks noChangeAspect="1" noChangeArrowheads="1"/>
          </p:cNvPicPr>
          <p:nvPr/>
        </p:nvPicPr>
        <p:blipFill>
          <a:blip r:embed="rId7" cstate="print"/>
          <a:srcRect t="16636" b="13712"/>
          <a:stretch>
            <a:fillRect/>
          </a:stretch>
        </p:blipFill>
        <p:spPr bwMode="auto">
          <a:xfrm>
            <a:off x="2663390" y="4704410"/>
            <a:ext cx="1903581" cy="548640"/>
          </a:xfrm>
          <a:prstGeom prst="rect">
            <a:avLst/>
          </a:prstGeom>
          <a:noFill/>
          <a:ln w="9525">
            <a:noFill/>
            <a:miter lim="800000"/>
            <a:headEnd/>
            <a:tailEnd/>
          </a:ln>
        </p:spPr>
      </p:pic>
      <p:pic>
        <p:nvPicPr>
          <p:cNvPr id="9" name="Picture 19"/>
          <p:cNvPicPr>
            <a:picLocks noChangeAspect="1" noChangeArrowheads="1"/>
          </p:cNvPicPr>
          <p:nvPr/>
        </p:nvPicPr>
        <p:blipFill>
          <a:blip r:embed="rId8" cstate="print"/>
          <a:srcRect l="11460" r="10475"/>
          <a:stretch>
            <a:fillRect/>
          </a:stretch>
        </p:blipFill>
        <p:spPr bwMode="auto">
          <a:xfrm>
            <a:off x="3100321" y="4017209"/>
            <a:ext cx="1078173" cy="571500"/>
          </a:xfrm>
          <a:prstGeom prst="rect">
            <a:avLst/>
          </a:prstGeom>
          <a:noFill/>
          <a:ln w="9525">
            <a:noFill/>
            <a:miter lim="800000"/>
            <a:headEnd/>
            <a:tailEnd/>
          </a:ln>
        </p:spPr>
      </p:pic>
      <p:pic>
        <p:nvPicPr>
          <p:cNvPr id="10" name="Picture 20"/>
          <p:cNvPicPr>
            <a:picLocks noChangeAspect="1" noChangeArrowheads="1"/>
          </p:cNvPicPr>
          <p:nvPr/>
        </p:nvPicPr>
        <p:blipFill>
          <a:blip r:embed="rId9" cstate="print"/>
          <a:srcRect l="8746" t="37352" r="9240" b="35403"/>
          <a:stretch>
            <a:fillRect/>
          </a:stretch>
        </p:blipFill>
        <p:spPr bwMode="auto">
          <a:xfrm>
            <a:off x="4814266" y="4772651"/>
            <a:ext cx="1376266" cy="457200"/>
          </a:xfrm>
          <a:prstGeom prst="rect">
            <a:avLst/>
          </a:prstGeom>
          <a:noFill/>
          <a:ln w="9525">
            <a:noFill/>
            <a:miter lim="800000"/>
            <a:headEnd/>
            <a:tailEnd/>
          </a:ln>
        </p:spPr>
      </p:pic>
      <p:pic>
        <p:nvPicPr>
          <p:cNvPr id="11" name="Picture 21"/>
          <p:cNvPicPr>
            <a:picLocks noChangeAspect="1" noChangeArrowheads="1"/>
          </p:cNvPicPr>
          <p:nvPr/>
        </p:nvPicPr>
        <p:blipFill>
          <a:blip r:embed="rId10" cstate="print"/>
          <a:srcRect/>
          <a:stretch>
            <a:fillRect/>
          </a:stretch>
        </p:blipFill>
        <p:spPr bwMode="auto">
          <a:xfrm>
            <a:off x="2956026" y="5441154"/>
            <a:ext cx="1292352" cy="731520"/>
          </a:xfrm>
          <a:prstGeom prst="rect">
            <a:avLst/>
          </a:prstGeom>
          <a:noFill/>
          <a:ln w="9525">
            <a:noFill/>
            <a:miter lim="800000"/>
            <a:headEnd/>
            <a:tailEnd/>
          </a:ln>
        </p:spPr>
      </p:pic>
      <p:pic>
        <p:nvPicPr>
          <p:cNvPr id="12" name="Picture 23"/>
          <p:cNvPicPr>
            <a:picLocks noChangeAspect="1" noChangeArrowheads="1"/>
          </p:cNvPicPr>
          <p:nvPr/>
        </p:nvPicPr>
        <p:blipFill>
          <a:blip r:embed="rId11" cstate="print"/>
          <a:srcRect/>
          <a:stretch>
            <a:fillRect/>
          </a:stretch>
        </p:blipFill>
        <p:spPr bwMode="auto">
          <a:xfrm>
            <a:off x="4477390" y="5571054"/>
            <a:ext cx="2199518" cy="502920"/>
          </a:xfrm>
          <a:prstGeom prst="rect">
            <a:avLst/>
          </a:prstGeom>
          <a:noFill/>
          <a:ln w="9525">
            <a:noFill/>
            <a:miter lim="800000"/>
            <a:headEnd/>
            <a:tailEnd/>
          </a:ln>
        </p:spPr>
      </p:pic>
      <p:pic>
        <p:nvPicPr>
          <p:cNvPr id="13" name="Picture 25"/>
          <p:cNvPicPr>
            <a:picLocks noChangeAspect="1" noChangeArrowheads="1"/>
          </p:cNvPicPr>
          <p:nvPr/>
        </p:nvPicPr>
        <p:blipFill>
          <a:blip r:embed="rId12" cstate="print"/>
          <a:srcRect l="9656" t="17089" r="10283" b="14361"/>
          <a:stretch>
            <a:fillRect/>
          </a:stretch>
        </p:blipFill>
        <p:spPr bwMode="auto">
          <a:xfrm>
            <a:off x="6471662" y="4767288"/>
            <a:ext cx="1435035" cy="50292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91D03702-EECF-4A87-B73C-C4347FB406FD}" type="slidenum">
              <a:rPr lang="en-US" smtClean="0"/>
              <a:pPr>
                <a:defRPr/>
              </a:pPr>
              <a:t>3</a:t>
            </a:fld>
            <a:endParaRPr lang="en-US"/>
          </a:p>
        </p:txBody>
      </p:sp>
      <p:sp>
        <p:nvSpPr>
          <p:cNvPr id="15" name="TextBox 14"/>
          <p:cNvSpPr txBox="1"/>
          <p:nvPr/>
        </p:nvSpPr>
        <p:spPr>
          <a:xfrm>
            <a:off x="73111" y="639658"/>
            <a:ext cx="8937640" cy="584775"/>
          </a:xfrm>
          <a:prstGeom prst="rect">
            <a:avLst/>
          </a:prstGeom>
          <a:noFill/>
        </p:spPr>
        <p:txBody>
          <a:bodyPr wrap="none" rtlCol="0">
            <a:spAutoFit/>
          </a:bodyPr>
          <a:lstStyle/>
          <a:p>
            <a:r>
              <a:rPr lang="en-US" sz="3200" dirty="0" smtClean="0">
                <a:solidFill>
                  <a:srgbClr val="002060"/>
                </a:solidFill>
              </a:rPr>
              <a:t>Web stores integrating 3</a:t>
            </a:r>
            <a:r>
              <a:rPr lang="en-US" sz="3200" baseline="30000" dirty="0" smtClean="0">
                <a:solidFill>
                  <a:srgbClr val="002060"/>
                </a:solidFill>
              </a:rPr>
              <a:t>rd</a:t>
            </a:r>
            <a:r>
              <a:rPr lang="en-US" sz="3200" dirty="0" smtClean="0">
                <a:solidFill>
                  <a:srgbClr val="002060"/>
                </a:solidFill>
              </a:rPr>
              <a:t> party cashier services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4</a:t>
            </a:fld>
            <a:endParaRPr lang="en-US" dirty="0"/>
          </a:p>
        </p:txBody>
      </p:sp>
      <p:sp>
        <p:nvSpPr>
          <p:cNvPr id="5" name="AutoShape 74"/>
          <p:cNvSpPr>
            <a:spLocks noChangeAspect="1" noChangeArrowheads="1" noTextEdit="1"/>
          </p:cNvSpPr>
          <p:nvPr/>
        </p:nvSpPr>
        <p:spPr bwMode="auto">
          <a:xfrm>
            <a:off x="2316573" y="1517684"/>
            <a:ext cx="3767369" cy="409432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71"/>
          <p:cNvPicPr>
            <a:picLocks noChangeAspect="1" noChangeArrowheads="1"/>
          </p:cNvPicPr>
          <p:nvPr/>
        </p:nvPicPr>
        <p:blipFill>
          <a:blip r:embed="rId3" cstate="print"/>
          <a:srcRect/>
          <a:stretch>
            <a:fillRect/>
          </a:stretch>
        </p:blipFill>
        <p:spPr bwMode="auto">
          <a:xfrm>
            <a:off x="5669071" y="4463137"/>
            <a:ext cx="840626" cy="1069856"/>
          </a:xfrm>
          <a:prstGeom prst="rect">
            <a:avLst/>
          </a:prstGeom>
          <a:noFill/>
        </p:spPr>
      </p:pic>
      <p:sp>
        <p:nvSpPr>
          <p:cNvPr id="11" name="Text Box 70"/>
          <p:cNvSpPr txBox="1">
            <a:spLocks noChangeArrowheads="1"/>
          </p:cNvSpPr>
          <p:nvPr/>
        </p:nvSpPr>
        <p:spPr bwMode="auto">
          <a:xfrm>
            <a:off x="5281184" y="5567688"/>
            <a:ext cx="1719618" cy="6487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500" b="1" dirty="0" err="1" smtClean="0"/>
              <a:t>CaaS</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44"/>
          <p:cNvPicPr>
            <a:picLocks noChangeAspect="1" noChangeArrowheads="1"/>
          </p:cNvPicPr>
          <p:nvPr/>
        </p:nvPicPr>
        <p:blipFill>
          <a:blip r:embed="rId4" cstate="print"/>
          <a:srcRect/>
          <a:stretch>
            <a:fillRect/>
          </a:stretch>
        </p:blipFill>
        <p:spPr bwMode="auto">
          <a:xfrm>
            <a:off x="5605585" y="1957010"/>
            <a:ext cx="1012929" cy="1187827"/>
          </a:xfrm>
          <a:prstGeom prst="rect">
            <a:avLst/>
          </a:prstGeom>
          <a:noFill/>
        </p:spPr>
      </p:pic>
      <p:sp>
        <p:nvSpPr>
          <p:cNvPr id="59" name="Text Box 70"/>
          <p:cNvSpPr txBox="1">
            <a:spLocks noChangeArrowheads="1"/>
          </p:cNvSpPr>
          <p:nvPr/>
        </p:nvSpPr>
        <p:spPr bwMode="auto">
          <a:xfrm>
            <a:off x="5262176" y="1649254"/>
            <a:ext cx="1528549"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Web store</a:t>
            </a:r>
          </a:p>
        </p:txBody>
      </p:sp>
      <p:pic>
        <p:nvPicPr>
          <p:cNvPr id="1026" name="Picture 2"/>
          <p:cNvPicPr>
            <a:picLocks noChangeAspect="1" noChangeArrowheads="1"/>
          </p:cNvPicPr>
          <p:nvPr/>
        </p:nvPicPr>
        <p:blipFill>
          <a:blip r:embed="rId5" cstate="print"/>
          <a:srcRect/>
          <a:stretch>
            <a:fillRect/>
          </a:stretch>
        </p:blipFill>
        <p:spPr bwMode="auto">
          <a:xfrm flipH="1">
            <a:off x="870857" y="3276375"/>
            <a:ext cx="1197427" cy="1001712"/>
          </a:xfrm>
          <a:prstGeom prst="rect">
            <a:avLst/>
          </a:prstGeom>
          <a:noFill/>
        </p:spPr>
      </p:pic>
      <p:sp>
        <p:nvSpPr>
          <p:cNvPr id="43" name="Text Box 70"/>
          <p:cNvSpPr txBox="1">
            <a:spLocks noChangeArrowheads="1"/>
          </p:cNvSpPr>
          <p:nvPr/>
        </p:nvSpPr>
        <p:spPr bwMode="auto">
          <a:xfrm>
            <a:off x="295364" y="2911567"/>
            <a:ext cx="1719618" cy="6487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500" b="1" dirty="0"/>
              <a:t>S</a:t>
            </a:r>
            <a:r>
              <a:rPr lang="en-US" sz="1500" b="1" dirty="0" smtClean="0"/>
              <a:t>hopper</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 name="Straight Arrow Connector 47"/>
          <p:cNvCxnSpPr/>
          <p:nvPr/>
        </p:nvCxnSpPr>
        <p:spPr>
          <a:xfrm flipV="1">
            <a:off x="1872343" y="2702257"/>
            <a:ext cx="3670265" cy="9444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79171" y="4005943"/>
            <a:ext cx="3526414" cy="685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5486401" y="3755572"/>
            <a:ext cx="1197427" cy="217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 Box 70"/>
          <p:cNvSpPr txBox="1">
            <a:spLocks noChangeArrowheads="1"/>
          </p:cNvSpPr>
          <p:nvPr/>
        </p:nvSpPr>
        <p:spPr bwMode="auto">
          <a:xfrm rot="20719375">
            <a:off x="1920263" y="2860656"/>
            <a:ext cx="3511709"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communication </a:t>
            </a:r>
            <a:r>
              <a:rPr kumimoji="0" lang="en-US" sz="1500" b="1" i="0" u="none" strike="noStrike" cap="none" normalizeH="0" dirty="0" smtClean="0">
                <a:ln>
                  <a:noFill/>
                </a:ln>
                <a:solidFill>
                  <a:schemeClr val="tx1"/>
                </a:solidFill>
                <a:effectLst/>
                <a:latin typeface="Arial" pitchFamily="34" charset="0"/>
                <a:cs typeface="Arial" pitchFamily="34" charset="0"/>
              </a:rPr>
              <a:t>about the order</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sp>
        <p:nvSpPr>
          <p:cNvPr id="64" name="Text Box 70"/>
          <p:cNvSpPr txBox="1">
            <a:spLocks noChangeArrowheads="1"/>
          </p:cNvSpPr>
          <p:nvPr/>
        </p:nvSpPr>
        <p:spPr bwMode="auto">
          <a:xfrm rot="708244">
            <a:off x="1948241" y="4386741"/>
            <a:ext cx="3582495"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communication </a:t>
            </a:r>
            <a:r>
              <a:rPr kumimoji="0" lang="en-US" sz="1500" b="1" i="0" u="none" strike="noStrike" cap="none" normalizeH="0" dirty="0" smtClean="0">
                <a:ln>
                  <a:noFill/>
                </a:ln>
                <a:solidFill>
                  <a:schemeClr val="tx1"/>
                </a:solidFill>
                <a:effectLst/>
                <a:latin typeface="Arial" pitchFamily="34" charset="0"/>
                <a:cs typeface="Arial" pitchFamily="34" charset="0"/>
              </a:rPr>
              <a:t>about the payment</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sp>
        <p:nvSpPr>
          <p:cNvPr id="65" name="Text Box 70"/>
          <p:cNvSpPr txBox="1">
            <a:spLocks noChangeArrowheads="1"/>
          </p:cNvSpPr>
          <p:nvPr/>
        </p:nvSpPr>
        <p:spPr bwMode="auto">
          <a:xfrm>
            <a:off x="6128492" y="3513633"/>
            <a:ext cx="2824438"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rPr>
              <a:t>Joint decision:</a:t>
            </a:r>
          </a:p>
          <a:p>
            <a:pPr lvl="0" algn="ctr" eaLnBrk="0" hangingPunct="0"/>
            <a:r>
              <a:rPr lang="en-US" sz="1500" b="1" dirty="0" smtClean="0">
                <a:solidFill>
                  <a:srgbClr val="FF0000"/>
                </a:solidFill>
              </a:rPr>
              <a:t>Is an order appropriately paid?</a:t>
            </a:r>
            <a:endParaRPr kumimoji="0" lang="en-US" sz="1500" b="1" i="0" u="none" strike="noStrike" cap="none" normalizeH="0" baseline="0" dirty="0" smtClean="0">
              <a:ln>
                <a:noFill/>
              </a:ln>
              <a:solidFill>
                <a:srgbClr val="FF0000"/>
              </a:solidFill>
              <a:effectLst/>
            </a:endParaRPr>
          </a:p>
        </p:txBody>
      </p:sp>
      <p:sp>
        <p:nvSpPr>
          <p:cNvPr id="17" name="TextBox 16"/>
          <p:cNvSpPr txBox="1"/>
          <p:nvPr/>
        </p:nvSpPr>
        <p:spPr>
          <a:xfrm>
            <a:off x="73111" y="639658"/>
            <a:ext cx="5559535" cy="584775"/>
          </a:xfrm>
          <a:prstGeom prst="rect">
            <a:avLst/>
          </a:prstGeom>
          <a:noFill/>
        </p:spPr>
        <p:txBody>
          <a:bodyPr wrap="none" rtlCol="0">
            <a:spAutoFit/>
          </a:bodyPr>
          <a:lstStyle/>
          <a:p>
            <a:r>
              <a:rPr lang="en-US" sz="3200" dirty="0" smtClean="0">
                <a:solidFill>
                  <a:srgbClr val="002060"/>
                </a:solidFill>
              </a:rPr>
              <a:t>Need to make a joint decision</a:t>
            </a:r>
            <a:endParaRPr lang="en-US" sz="3200" dirty="0">
              <a:solidFill>
                <a:srgbClr val="002060"/>
              </a:solidFill>
            </a:endParaRPr>
          </a:p>
        </p:txBody>
      </p:sp>
      <p:sp>
        <p:nvSpPr>
          <p:cNvPr id="18" name="Title 17"/>
          <p:cNvSpPr>
            <a:spLocks noGrp="1"/>
          </p:cNvSpPr>
          <p:nvPr>
            <p:ph type="title"/>
          </p:nvPr>
        </p:nvSpPr>
        <p:spPr/>
        <p:txBody>
          <a:bodyPr>
            <a:normAutofit fontScale="90000"/>
          </a:bodyPr>
          <a:lstStyle/>
          <a:p>
            <a:endParaRPr 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424981" y="1773923"/>
            <a:ext cx="1562669" cy="145655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343097" y="4312409"/>
            <a:ext cx="1658203" cy="1487891"/>
          </a:xfrm>
          <a:prstGeom prst="rect">
            <a:avLst/>
          </a:prstGeom>
          <a:noFill/>
          <a:ln w="9525">
            <a:noFill/>
            <a:miter lim="800000"/>
            <a:headEnd/>
            <a:tailEnd/>
          </a:ln>
          <a:effectLst/>
        </p:spPr>
      </p:pic>
      <p:sp>
        <p:nvSpPr>
          <p:cNvPr id="9" name="Oval Callout 8"/>
          <p:cNvSpPr/>
          <p:nvPr/>
        </p:nvSpPr>
        <p:spPr>
          <a:xfrm>
            <a:off x="1091818" y="1596791"/>
            <a:ext cx="1842448" cy="791569"/>
          </a:xfrm>
          <a:prstGeom prst="wedgeEllipseCallout">
            <a:avLst>
              <a:gd name="adj1" fmla="val 52237"/>
              <a:gd name="adj2" fmla="val 1455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Mom, </a:t>
            </a:r>
          </a:p>
          <a:p>
            <a:pPr algn="ctr"/>
            <a:r>
              <a:rPr lang="en-US" dirty="0" smtClean="0">
                <a:solidFill>
                  <a:schemeClr val="tx1"/>
                </a:solidFill>
              </a:rPr>
              <a:t>can I do </a:t>
            </a:r>
            <a:r>
              <a:rPr lang="en-US" sz="2400" dirty="0" smtClean="0">
                <a:solidFill>
                  <a:srgbClr val="FF0000"/>
                </a:solidFill>
              </a:rPr>
              <a:t>X</a:t>
            </a:r>
            <a:r>
              <a:rPr lang="en-US" dirty="0" smtClean="0">
                <a:solidFill>
                  <a:schemeClr val="tx1"/>
                </a:solidFill>
              </a:rPr>
              <a:t>?</a:t>
            </a:r>
            <a:endParaRPr lang="en-US" dirty="0">
              <a:solidFill>
                <a:schemeClr val="tx1"/>
              </a:solidFill>
            </a:endParaRPr>
          </a:p>
        </p:txBody>
      </p:sp>
      <p:sp>
        <p:nvSpPr>
          <p:cNvPr id="7" name="TextBox 6"/>
          <p:cNvSpPr txBox="1"/>
          <p:nvPr/>
        </p:nvSpPr>
        <p:spPr>
          <a:xfrm>
            <a:off x="7055890" y="1692323"/>
            <a:ext cx="697627" cy="369332"/>
          </a:xfrm>
          <a:prstGeom prst="rect">
            <a:avLst/>
          </a:prstGeom>
          <a:noFill/>
        </p:spPr>
        <p:txBody>
          <a:bodyPr wrap="none" rtlCol="0">
            <a:spAutoFit/>
          </a:bodyPr>
          <a:lstStyle/>
          <a:p>
            <a:r>
              <a:rPr lang="en-US" dirty="0" smtClean="0"/>
              <a:t>Mom</a:t>
            </a:r>
            <a:endParaRPr lang="en-US" dirty="0"/>
          </a:p>
        </p:txBody>
      </p:sp>
      <p:sp>
        <p:nvSpPr>
          <p:cNvPr id="8" name="TextBox 7"/>
          <p:cNvSpPr txBox="1"/>
          <p:nvPr/>
        </p:nvSpPr>
        <p:spPr>
          <a:xfrm>
            <a:off x="7017222" y="5215720"/>
            <a:ext cx="607859" cy="369332"/>
          </a:xfrm>
          <a:prstGeom prst="rect">
            <a:avLst/>
          </a:prstGeom>
          <a:noFill/>
        </p:spPr>
        <p:txBody>
          <a:bodyPr wrap="none" rtlCol="0">
            <a:spAutoFit/>
          </a:bodyPr>
          <a:lstStyle/>
          <a:p>
            <a:r>
              <a:rPr lang="en-US" dirty="0" smtClean="0"/>
              <a:t>Dad</a:t>
            </a:r>
            <a:endParaRPr lang="en-US" dirty="0"/>
          </a:p>
        </p:txBody>
      </p:sp>
      <p:sp>
        <p:nvSpPr>
          <p:cNvPr id="10" name="TextBox 9"/>
          <p:cNvSpPr txBox="1"/>
          <p:nvPr/>
        </p:nvSpPr>
        <p:spPr>
          <a:xfrm>
            <a:off x="317593" y="2697992"/>
            <a:ext cx="1319283" cy="646331"/>
          </a:xfrm>
          <a:prstGeom prst="rect">
            <a:avLst/>
          </a:prstGeom>
          <a:noFill/>
        </p:spPr>
        <p:txBody>
          <a:bodyPr wrap="square" rtlCol="0">
            <a:spAutoFit/>
          </a:bodyPr>
          <a:lstStyle/>
          <a:p>
            <a:r>
              <a:rPr lang="en-US" dirty="0" smtClean="0"/>
              <a:t>Naughty kid</a:t>
            </a:r>
            <a:endParaRPr lang="en-US" dirty="0"/>
          </a:p>
        </p:txBody>
      </p:sp>
      <p:cxnSp>
        <p:nvCxnSpPr>
          <p:cNvPr id="12" name="Straight Connector 11"/>
          <p:cNvCxnSpPr/>
          <p:nvPr/>
        </p:nvCxnSpPr>
        <p:spPr>
          <a:xfrm flipV="1">
            <a:off x="2324100" y="2511190"/>
            <a:ext cx="3025820" cy="784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26" idx="2"/>
            <a:endCxn id="1028" idx="0"/>
          </p:cNvCxnSpPr>
          <p:nvPr/>
        </p:nvCxnSpPr>
        <p:spPr>
          <a:xfrm rot="5400000">
            <a:off x="5648293" y="3754385"/>
            <a:ext cx="1081931" cy="341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381250" y="3714750"/>
            <a:ext cx="2968670" cy="11302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Callout 16"/>
          <p:cNvSpPr/>
          <p:nvPr/>
        </p:nvSpPr>
        <p:spPr>
          <a:xfrm>
            <a:off x="2906974" y="1216927"/>
            <a:ext cx="3261814" cy="791569"/>
          </a:xfrm>
          <a:prstGeom prst="wedgeEllipseCallout">
            <a:avLst>
              <a:gd name="adj1" fmla="val 13938"/>
              <a:gd name="adj2" fmla="val 12655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Sounds reasonable, but ask Dad to call me.</a:t>
            </a:r>
            <a:endParaRPr lang="en-US" dirty="0">
              <a:solidFill>
                <a:schemeClr val="tx1"/>
              </a:solidFill>
            </a:endParaRPr>
          </a:p>
        </p:txBody>
      </p:sp>
      <p:sp>
        <p:nvSpPr>
          <p:cNvPr id="18" name="Oval Callout 17"/>
          <p:cNvSpPr/>
          <p:nvPr/>
        </p:nvSpPr>
        <p:spPr>
          <a:xfrm>
            <a:off x="887102" y="4437799"/>
            <a:ext cx="2634018" cy="1021306"/>
          </a:xfrm>
          <a:prstGeom prst="wedgeEllipseCallout">
            <a:avLst>
              <a:gd name="adj1" fmla="val 23841"/>
              <a:gd name="adj2" fmla="val -1002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Dad, </a:t>
            </a:r>
          </a:p>
          <a:p>
            <a:pPr algn="ctr"/>
            <a:r>
              <a:rPr lang="en-US" dirty="0" smtClean="0">
                <a:solidFill>
                  <a:schemeClr val="tx1"/>
                </a:solidFill>
              </a:rPr>
              <a:t>Mom is ok about </a:t>
            </a:r>
            <a:r>
              <a:rPr lang="en-US" sz="2400" dirty="0" smtClean="0">
                <a:solidFill>
                  <a:srgbClr val="FF0000"/>
                </a:solidFill>
              </a:rPr>
              <a:t>X’</a:t>
            </a:r>
            <a:r>
              <a:rPr lang="en-US" dirty="0" smtClean="0">
                <a:solidFill>
                  <a:schemeClr val="tx1"/>
                </a:solidFill>
              </a:rPr>
              <a:t>, can you call her?</a:t>
            </a:r>
            <a:endParaRPr lang="en-US" dirty="0">
              <a:solidFill>
                <a:schemeClr val="tx1"/>
              </a:solidFill>
            </a:endParaRPr>
          </a:p>
        </p:txBody>
      </p:sp>
      <p:sp>
        <p:nvSpPr>
          <p:cNvPr id="19" name="Oval Callout 18"/>
          <p:cNvSpPr/>
          <p:nvPr/>
        </p:nvSpPr>
        <p:spPr>
          <a:xfrm>
            <a:off x="6277968" y="3566617"/>
            <a:ext cx="2702256" cy="791569"/>
          </a:xfrm>
          <a:prstGeom prst="wedgeEllipseCallout">
            <a:avLst>
              <a:gd name="adj1" fmla="val -49195"/>
              <a:gd name="adj2" fmla="val 4034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Sounds like a wacky idea. I am not sure. What do you think?</a:t>
            </a:r>
            <a:endParaRPr lang="en-US" sz="1600" dirty="0">
              <a:solidFill>
                <a:schemeClr val="tx1"/>
              </a:solidFill>
            </a:endParaRPr>
          </a:p>
        </p:txBody>
      </p:sp>
      <p:sp>
        <p:nvSpPr>
          <p:cNvPr id="20" name="Oval Callout 19"/>
          <p:cNvSpPr/>
          <p:nvPr/>
        </p:nvSpPr>
        <p:spPr>
          <a:xfrm>
            <a:off x="7001305" y="2495550"/>
            <a:ext cx="1895045" cy="575197"/>
          </a:xfrm>
          <a:prstGeom prst="wedgeEllipseCallout">
            <a:avLst>
              <a:gd name="adj1" fmla="val -96115"/>
              <a:gd name="adj2" fmla="val 13048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 think it is fine.</a:t>
            </a:r>
            <a:endParaRPr lang="en-US" dirty="0">
              <a:solidFill>
                <a:schemeClr val="tx1"/>
              </a:solidFill>
            </a:endParaRPr>
          </a:p>
        </p:txBody>
      </p:sp>
      <p:sp>
        <p:nvSpPr>
          <p:cNvPr id="21" name="Oval Callout 20"/>
          <p:cNvSpPr/>
          <p:nvPr/>
        </p:nvSpPr>
        <p:spPr>
          <a:xfrm>
            <a:off x="4107973" y="5438634"/>
            <a:ext cx="1392072" cy="791569"/>
          </a:xfrm>
          <a:prstGeom prst="wedgeEllipseCallout">
            <a:avLst>
              <a:gd name="adj1" fmla="val 19318"/>
              <a:gd name="adj2" fmla="val -1389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OK.</a:t>
            </a:r>
            <a:endParaRPr lang="en-US" dirty="0">
              <a:solidFill>
                <a:schemeClr val="tx1"/>
              </a:solidFill>
            </a:endParaRPr>
          </a:p>
        </p:txBody>
      </p:sp>
      <p:pic>
        <p:nvPicPr>
          <p:cNvPr id="3" name="Picture 2"/>
          <p:cNvPicPr>
            <a:picLocks noChangeAspect="1" noChangeArrowheads="1"/>
          </p:cNvPicPr>
          <p:nvPr/>
        </p:nvPicPr>
        <p:blipFill>
          <a:blip r:embed="rId5" cstate="print"/>
          <a:srcRect/>
          <a:stretch>
            <a:fillRect/>
          </a:stretch>
        </p:blipFill>
        <p:spPr bwMode="auto">
          <a:xfrm flipH="1">
            <a:off x="1257300" y="2743200"/>
            <a:ext cx="1333500" cy="1473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5</a:t>
            </a:fld>
            <a:endParaRPr lang="en-US"/>
          </a:p>
        </p:txBody>
      </p:sp>
      <p:sp>
        <p:nvSpPr>
          <p:cNvPr id="22" name="TextBox 21"/>
          <p:cNvSpPr txBox="1"/>
          <p:nvPr/>
        </p:nvSpPr>
        <p:spPr>
          <a:xfrm>
            <a:off x="73111" y="516826"/>
            <a:ext cx="5333511" cy="584775"/>
          </a:xfrm>
          <a:prstGeom prst="rect">
            <a:avLst/>
          </a:prstGeom>
          <a:noFill/>
        </p:spPr>
        <p:txBody>
          <a:bodyPr wrap="none" rtlCol="0">
            <a:spAutoFit/>
          </a:bodyPr>
          <a:lstStyle/>
          <a:p>
            <a:r>
              <a:rPr lang="en-US" sz="3200" dirty="0" smtClean="0">
                <a:solidFill>
                  <a:srgbClr val="002060"/>
                </a:solidFill>
              </a:rPr>
              <a:t>Why challenging, intuitively?</a:t>
            </a:r>
            <a:endParaRPr lang="en-US" sz="3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728" y="1105469"/>
            <a:ext cx="3957851" cy="480401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27671" y="1291916"/>
            <a:ext cx="4467152" cy="3800828"/>
            <a:chOff x="227671" y="1414748"/>
            <a:chExt cx="4467152" cy="3800828"/>
          </a:xfrm>
        </p:grpSpPr>
        <p:pic>
          <p:nvPicPr>
            <p:cNvPr id="5" name="Picture 13"/>
            <p:cNvPicPr>
              <a:picLocks noChangeAspect="1" noChangeArrowheads="1"/>
            </p:cNvPicPr>
            <p:nvPr/>
          </p:nvPicPr>
          <p:blipFill>
            <a:blip r:embed="rId3" cstate="print"/>
            <a:srcRect/>
            <a:stretch>
              <a:fillRect/>
            </a:stretch>
          </p:blipFill>
          <p:spPr bwMode="auto">
            <a:xfrm>
              <a:off x="227671" y="1414748"/>
              <a:ext cx="4467152" cy="3800828"/>
            </a:xfrm>
            <a:prstGeom prst="rect">
              <a:avLst/>
            </a:prstGeom>
            <a:noFill/>
            <a:ln w="9525">
              <a:noFill/>
              <a:miter lim="800000"/>
              <a:headEnd/>
              <a:tailEnd/>
            </a:ln>
            <a:effectLst/>
          </p:spPr>
        </p:pic>
        <p:pic>
          <p:nvPicPr>
            <p:cNvPr id="6" name="Picture 8"/>
            <p:cNvPicPr>
              <a:picLocks noChangeAspect="1" noChangeArrowheads="1"/>
            </p:cNvPicPr>
            <p:nvPr/>
          </p:nvPicPr>
          <p:blipFill>
            <a:blip r:embed="rId4" cstate="print"/>
            <a:srcRect/>
            <a:stretch>
              <a:fillRect/>
            </a:stretch>
          </p:blipFill>
          <p:spPr bwMode="auto">
            <a:xfrm>
              <a:off x="2983525" y="4434810"/>
              <a:ext cx="1465640" cy="268222"/>
            </a:xfrm>
            <a:prstGeom prst="rect">
              <a:avLst/>
            </a:prstGeom>
            <a:noFill/>
            <a:ln w="9525">
              <a:noFill/>
              <a:miter lim="800000"/>
              <a:headEnd/>
              <a:tailEnd/>
            </a:ln>
            <a:effectLst/>
          </p:spPr>
        </p:pic>
      </p:grpSp>
      <p:grpSp>
        <p:nvGrpSpPr>
          <p:cNvPr id="7" name="Group 6"/>
          <p:cNvGrpSpPr/>
          <p:nvPr/>
        </p:nvGrpSpPr>
        <p:grpSpPr>
          <a:xfrm>
            <a:off x="227676" y="1305564"/>
            <a:ext cx="4480802" cy="3798699"/>
            <a:chOff x="6205396" y="2465625"/>
            <a:chExt cx="4303380" cy="3628241"/>
          </a:xfrm>
        </p:grpSpPr>
        <p:pic>
          <p:nvPicPr>
            <p:cNvPr id="8" name="Picture 15"/>
            <p:cNvPicPr>
              <a:picLocks noChangeAspect="1" noChangeArrowheads="1"/>
            </p:cNvPicPr>
            <p:nvPr/>
          </p:nvPicPr>
          <p:blipFill>
            <a:blip r:embed="rId5" cstate="print"/>
            <a:srcRect/>
            <a:stretch>
              <a:fillRect/>
            </a:stretch>
          </p:blipFill>
          <p:spPr bwMode="auto">
            <a:xfrm>
              <a:off x="6205396" y="2465625"/>
              <a:ext cx="4303380" cy="3628241"/>
            </a:xfrm>
            <a:prstGeom prst="rect">
              <a:avLst/>
            </a:prstGeom>
            <a:noFill/>
            <a:ln w="9525">
              <a:noFill/>
              <a:miter lim="800000"/>
              <a:headEnd/>
              <a:tailEnd/>
            </a:ln>
            <a:effectLst/>
          </p:spPr>
        </p:pic>
        <p:sp>
          <p:nvSpPr>
            <p:cNvPr id="9" name="Rectangle 8"/>
            <p:cNvSpPr/>
            <p:nvPr/>
          </p:nvSpPr>
          <p:spPr>
            <a:xfrm>
              <a:off x="6264322" y="3480177"/>
              <a:ext cx="4099945" cy="2308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0" name="Text Box 10"/>
            <p:cNvSpPr txBox="1">
              <a:spLocks noChangeArrowheads="1"/>
            </p:cNvSpPr>
            <p:nvPr/>
          </p:nvSpPr>
          <p:spPr bwMode="auto">
            <a:xfrm>
              <a:off x="9144000" y="5423108"/>
              <a:ext cx="974346" cy="276999"/>
            </a:xfrm>
            <a:prstGeom prst="rect">
              <a:avLst/>
            </a:prstGeom>
            <a:gradFill rotWithShape="1">
              <a:gsLst>
                <a:gs pos="0">
                  <a:srgbClr val="FFCC00"/>
                </a:gs>
                <a:gs pos="100000">
                  <a:srgbClr val="FFCC00">
                    <a:gamma/>
                    <a:shade val="46275"/>
                    <a:invGamma/>
                  </a:srgbClr>
                </a:gs>
              </a:gsLst>
              <a:lin ang="5400000" scaled="1"/>
            </a:gra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ea typeface="SimSun" pitchFamily="2" charset="-122"/>
                </a:rPr>
                <a:t> Pay Now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6392769" y="3509750"/>
              <a:ext cx="2826415" cy="2308324"/>
            </a:xfrm>
            <a:prstGeom prst="rect">
              <a:avLst/>
            </a:prstGeom>
            <a:noFill/>
          </p:spPr>
          <p:txBody>
            <a:bodyPr wrap="none" rtlCol="0">
              <a:spAutoFit/>
            </a:bodyPr>
            <a:lstStyle/>
            <a:p>
              <a:r>
                <a:rPr lang="en-US" dirty="0" smtClean="0"/>
                <a:t>Please confirm:</a:t>
              </a:r>
            </a:p>
            <a:p>
              <a:r>
                <a:rPr lang="en-US" dirty="0" smtClean="0"/>
                <a:t>  shipping address:</a:t>
              </a:r>
            </a:p>
            <a:p>
              <a:r>
                <a:rPr lang="en-US" dirty="0" smtClean="0"/>
                <a:t>       </a:t>
              </a:r>
              <a:r>
                <a:rPr lang="en-US" dirty="0" err="1" smtClean="0"/>
                <a:t>xxxxxxxxxxxxxxxxxxx</a:t>
              </a:r>
              <a:endParaRPr lang="en-US" dirty="0" smtClean="0"/>
            </a:p>
            <a:p>
              <a:r>
                <a:rPr lang="en-US" dirty="0" smtClean="0"/>
                <a:t>  billing address:</a:t>
              </a:r>
            </a:p>
            <a:p>
              <a:r>
                <a:rPr lang="en-US" dirty="0" smtClean="0"/>
                <a:t>        </a:t>
              </a:r>
              <a:r>
                <a:rPr lang="en-US" dirty="0" err="1" smtClean="0"/>
                <a:t>xxxxxxxxxxxxxxxxxx</a:t>
              </a:r>
              <a:endParaRPr lang="en-US" dirty="0" smtClean="0"/>
            </a:p>
            <a:p>
              <a:r>
                <a:rPr lang="en-US" dirty="0" smtClean="0"/>
                <a:t>   total amount:</a:t>
              </a:r>
            </a:p>
            <a:p>
              <a:r>
                <a:rPr lang="en-US" dirty="0" smtClean="0"/>
                <a:t>        $39.54</a:t>
              </a:r>
            </a:p>
            <a:p>
              <a:endParaRPr lang="en-US" u="sng" dirty="0">
                <a:solidFill>
                  <a:srgbClr val="0070C0"/>
                </a:solidFill>
              </a:endParaRPr>
            </a:p>
          </p:txBody>
        </p:sp>
      </p:grpSp>
      <p:grpSp>
        <p:nvGrpSpPr>
          <p:cNvPr id="12" name="Group 11"/>
          <p:cNvGrpSpPr/>
          <p:nvPr/>
        </p:nvGrpSpPr>
        <p:grpSpPr>
          <a:xfrm>
            <a:off x="232012" y="1291918"/>
            <a:ext cx="4490114" cy="3839639"/>
            <a:chOff x="1719618" y="595886"/>
            <a:chExt cx="4326340" cy="3662215"/>
          </a:xfrm>
        </p:grpSpPr>
        <p:pic>
          <p:nvPicPr>
            <p:cNvPr id="13" name="Picture 14"/>
            <p:cNvPicPr>
              <a:picLocks noChangeAspect="1" noChangeArrowheads="1"/>
            </p:cNvPicPr>
            <p:nvPr/>
          </p:nvPicPr>
          <p:blipFill>
            <a:blip r:embed="rId3" cstate="print"/>
            <a:srcRect/>
            <a:stretch>
              <a:fillRect/>
            </a:stretch>
          </p:blipFill>
          <p:spPr bwMode="auto">
            <a:xfrm>
              <a:off x="1719618" y="595886"/>
              <a:ext cx="4326340" cy="3662215"/>
            </a:xfrm>
            <a:prstGeom prst="rect">
              <a:avLst/>
            </a:prstGeom>
            <a:noFill/>
            <a:ln w="9525">
              <a:noFill/>
              <a:miter lim="800000"/>
              <a:headEnd/>
              <a:tailEnd/>
            </a:ln>
            <a:effectLst/>
          </p:spPr>
        </p:pic>
        <p:grpSp>
          <p:nvGrpSpPr>
            <p:cNvPr id="14" name="Group 23"/>
            <p:cNvGrpSpPr/>
            <p:nvPr/>
          </p:nvGrpSpPr>
          <p:grpSpPr>
            <a:xfrm>
              <a:off x="1763903" y="1337482"/>
              <a:ext cx="4230807" cy="2634018"/>
              <a:chOff x="709683" y="3193577"/>
              <a:chExt cx="4230807" cy="2634018"/>
            </a:xfrm>
          </p:grpSpPr>
          <p:sp>
            <p:nvSpPr>
              <p:cNvPr id="15" name="Rectangle 14"/>
              <p:cNvSpPr/>
              <p:nvPr/>
            </p:nvSpPr>
            <p:spPr>
              <a:xfrm>
                <a:off x="709683" y="3193577"/>
                <a:ext cx="4230807" cy="263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6" name="TextBox 15"/>
              <p:cNvSpPr txBox="1"/>
              <p:nvPr/>
            </p:nvSpPr>
            <p:spPr>
              <a:xfrm>
                <a:off x="805218" y="3275463"/>
                <a:ext cx="3716149" cy="1144863"/>
              </a:xfrm>
              <a:prstGeom prst="rect">
                <a:avLst/>
              </a:prstGeom>
              <a:noFill/>
            </p:spPr>
            <p:txBody>
              <a:bodyPr wrap="none" rtlCol="0">
                <a:spAutoFit/>
              </a:bodyPr>
              <a:lstStyle/>
              <a:p>
                <a:r>
                  <a:rPr lang="en-US" dirty="0" smtClean="0"/>
                  <a:t>Thank you for your order!</a:t>
                </a:r>
              </a:p>
              <a:p>
                <a:r>
                  <a:rPr lang="en-US" dirty="0" smtClean="0"/>
                  <a:t>Your order #12345 will be shipped.</a:t>
                </a:r>
              </a:p>
              <a:p>
                <a:endParaRPr lang="en-US" dirty="0" smtClean="0"/>
              </a:p>
              <a:p>
                <a:r>
                  <a:rPr lang="en-US" u="sng" dirty="0" smtClean="0">
                    <a:solidFill>
                      <a:srgbClr val="0070C0"/>
                    </a:solidFill>
                  </a:rPr>
                  <a:t>View the order</a:t>
                </a:r>
                <a:endParaRPr lang="en-US" u="sng" dirty="0">
                  <a:solidFill>
                    <a:srgbClr val="0070C0"/>
                  </a:solidFill>
                </a:endParaRPr>
              </a:p>
            </p:txBody>
          </p:sp>
          <p:pic>
            <p:nvPicPr>
              <p:cNvPr id="17" name="Picture 11"/>
              <p:cNvPicPr>
                <a:picLocks noChangeAspect="1" noChangeArrowheads="1"/>
              </p:cNvPicPr>
              <p:nvPr/>
            </p:nvPicPr>
            <p:blipFill>
              <a:blip r:embed="rId6" cstate="print"/>
              <a:srcRect/>
              <a:stretch>
                <a:fillRect/>
              </a:stretch>
            </p:blipFill>
            <p:spPr bwMode="auto">
              <a:xfrm>
                <a:off x="842963" y="4569939"/>
                <a:ext cx="1971675" cy="447675"/>
              </a:xfrm>
              <a:prstGeom prst="rect">
                <a:avLst/>
              </a:prstGeom>
              <a:noFill/>
              <a:ln w="9525">
                <a:noFill/>
                <a:miter lim="800000"/>
                <a:headEnd/>
                <a:tailEnd/>
              </a:ln>
              <a:effectLst/>
            </p:spPr>
          </p:pic>
        </p:grpSp>
      </p:grpSp>
      <p:sp>
        <p:nvSpPr>
          <p:cNvPr id="18"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AutoShape 74"/>
          <p:cNvSpPr>
            <a:spLocks noChangeAspect="1" noChangeArrowheads="1" noTextEdit="1"/>
          </p:cNvSpPr>
          <p:nvPr/>
        </p:nvSpPr>
        <p:spPr bwMode="auto">
          <a:xfrm>
            <a:off x="5188831" y="1446665"/>
            <a:ext cx="3767369" cy="409432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Rectangle 73"/>
          <p:cNvSpPr>
            <a:spLocks noChangeArrowheads="1"/>
          </p:cNvSpPr>
          <p:nvPr/>
        </p:nvSpPr>
        <p:spPr bwMode="auto">
          <a:xfrm>
            <a:off x="7474606" y="3849214"/>
            <a:ext cx="1282728" cy="153074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72"/>
          <p:cNvSpPr>
            <a:spLocks noChangeArrowheads="1"/>
          </p:cNvSpPr>
          <p:nvPr/>
        </p:nvSpPr>
        <p:spPr bwMode="auto">
          <a:xfrm>
            <a:off x="7452422" y="1603997"/>
            <a:ext cx="1304912" cy="1558510"/>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71"/>
          <p:cNvPicPr>
            <a:picLocks noChangeAspect="1" noChangeArrowheads="1"/>
          </p:cNvPicPr>
          <p:nvPr/>
        </p:nvPicPr>
        <p:blipFill>
          <a:blip r:embed="rId7" cstate="print"/>
          <a:srcRect/>
          <a:stretch>
            <a:fillRect/>
          </a:stretch>
        </p:blipFill>
        <p:spPr bwMode="auto">
          <a:xfrm>
            <a:off x="7689318" y="3978781"/>
            <a:ext cx="840626" cy="1069856"/>
          </a:xfrm>
          <a:prstGeom prst="rect">
            <a:avLst/>
          </a:prstGeom>
          <a:noFill/>
        </p:spPr>
      </p:pic>
      <p:sp>
        <p:nvSpPr>
          <p:cNvPr id="23" name="Text Box 70"/>
          <p:cNvSpPr txBox="1">
            <a:spLocks noChangeArrowheads="1"/>
          </p:cNvSpPr>
          <p:nvPr/>
        </p:nvSpPr>
        <p:spPr bwMode="auto">
          <a:xfrm>
            <a:off x="7737648" y="5356292"/>
            <a:ext cx="781204"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PayPal</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cs typeface="Times New Roman" pitchFamily="18" charset="0"/>
              </a:rPr>
              <a:t>(</a:t>
            </a:r>
            <a:r>
              <a:rPr kumimoji="0" lang="en-US" b="1"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CaaS</a:t>
            </a: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69"/>
          <p:cNvSpPr>
            <a:spLocks noChangeArrowheads="1"/>
          </p:cNvSpPr>
          <p:nvPr/>
        </p:nvSpPr>
        <p:spPr bwMode="auto">
          <a:xfrm>
            <a:off x="5219730" y="1603997"/>
            <a:ext cx="990370" cy="3775963"/>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 Box 67"/>
          <p:cNvSpPr txBox="1">
            <a:spLocks noChangeArrowheads="1"/>
          </p:cNvSpPr>
          <p:nvPr/>
        </p:nvSpPr>
        <p:spPr bwMode="auto">
          <a:xfrm>
            <a:off x="7445726" y="1221390"/>
            <a:ext cx="1342942" cy="3535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Buy.com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AutoShape 46"/>
          <p:cNvSpPr>
            <a:spLocks noChangeArrowheads="1"/>
          </p:cNvSpPr>
          <p:nvPr/>
        </p:nvSpPr>
        <p:spPr bwMode="auto">
          <a:xfrm>
            <a:off x="7383439" y="1876088"/>
            <a:ext cx="182281" cy="23931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AutoShape 45"/>
          <p:cNvSpPr>
            <a:spLocks noChangeArrowheads="1"/>
          </p:cNvSpPr>
          <p:nvPr/>
        </p:nvSpPr>
        <p:spPr bwMode="auto">
          <a:xfrm>
            <a:off x="8008350" y="3043450"/>
            <a:ext cx="207601" cy="21836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44"/>
          <p:cNvPicPr>
            <a:picLocks noChangeAspect="1" noChangeArrowheads="1"/>
          </p:cNvPicPr>
          <p:nvPr/>
        </p:nvPicPr>
        <p:blipFill>
          <a:blip r:embed="rId8" cstate="print"/>
          <a:srcRect/>
          <a:stretch>
            <a:fillRect/>
          </a:stretch>
        </p:blipFill>
        <p:spPr bwMode="auto">
          <a:xfrm>
            <a:off x="7694072" y="1864982"/>
            <a:ext cx="1013347" cy="1188318"/>
          </a:xfrm>
          <a:prstGeom prst="rect">
            <a:avLst/>
          </a:prstGeom>
          <a:noFill/>
        </p:spPr>
      </p:pic>
      <p:sp>
        <p:nvSpPr>
          <p:cNvPr id="29" name="AutoShape 42"/>
          <p:cNvSpPr>
            <a:spLocks noChangeArrowheads="1"/>
          </p:cNvSpPr>
          <p:nvPr/>
        </p:nvSpPr>
        <p:spPr bwMode="auto">
          <a:xfrm>
            <a:off x="7382955" y="4019501"/>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7356151" y="3302757"/>
            <a:ext cx="1542197" cy="570519"/>
            <a:chOff x="7356151" y="3302757"/>
            <a:chExt cx="1542197" cy="570519"/>
          </a:xfrm>
        </p:grpSpPr>
        <p:grpSp>
          <p:nvGrpSpPr>
            <p:cNvPr id="31" name="Group 51"/>
            <p:cNvGrpSpPr>
              <a:grpSpLocks/>
            </p:cNvGrpSpPr>
            <p:nvPr/>
          </p:nvGrpSpPr>
          <p:grpSpPr bwMode="auto">
            <a:xfrm rot="16200000">
              <a:off x="7840388" y="3521006"/>
              <a:ext cx="539052" cy="102555"/>
              <a:chOff x="7107" y="7647"/>
              <a:chExt cx="2190" cy="129"/>
            </a:xfrm>
          </p:grpSpPr>
          <p:sp>
            <p:nvSpPr>
              <p:cNvPr id="34" name="AutoShape 54"/>
              <p:cNvSpPr>
                <a:spLocks noChangeShapeType="1"/>
              </p:cNvSpPr>
              <p:nvPr/>
            </p:nvSpPr>
            <p:spPr bwMode="auto">
              <a:xfrm>
                <a:off x="7107" y="7647"/>
                <a:ext cx="2042"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AutoShape 53"/>
              <p:cNvSpPr>
                <a:spLocks noChangeShapeType="1"/>
              </p:cNvSpPr>
              <p:nvPr/>
            </p:nvSpPr>
            <p:spPr bwMode="auto">
              <a:xfrm>
                <a:off x="7107" y="7775"/>
                <a:ext cx="2042"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36" name="Arc 52"/>
              <p:cNvSpPr>
                <a:spLocks/>
              </p:cNvSpPr>
              <p:nvPr/>
            </p:nvSpPr>
            <p:spPr bwMode="auto">
              <a:xfrm>
                <a:off x="9127" y="7648"/>
                <a:ext cx="170"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Text Box 38"/>
            <p:cNvSpPr txBox="1">
              <a:spLocks noChangeArrowheads="1"/>
            </p:cNvSpPr>
            <p:nvPr/>
          </p:nvSpPr>
          <p:spPr bwMode="auto">
            <a:xfrm>
              <a:off x="7356151" y="3447555"/>
              <a:ext cx="682930"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SimSun" pitchFamily="2" charset="-122"/>
                  <a:cs typeface="Times New Roman" pitchFamily="18" charset="0"/>
                </a:rPr>
                <a:t>RT3.a.a</a:t>
              </a:r>
              <a:endParaRPr kumimoji="0" lang="en-US" sz="16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37"/>
            <p:cNvSpPr txBox="1">
              <a:spLocks noChangeArrowheads="1"/>
            </p:cNvSpPr>
            <p:nvPr/>
          </p:nvSpPr>
          <p:spPr bwMode="auto">
            <a:xfrm>
              <a:off x="8086618" y="3466064"/>
              <a:ext cx="811730"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RT3.a.b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7" name="AutoShape 25"/>
          <p:cNvSpPr>
            <a:spLocks noChangeArrowheads="1"/>
          </p:cNvSpPr>
          <p:nvPr/>
        </p:nvSpPr>
        <p:spPr bwMode="auto">
          <a:xfrm>
            <a:off x="7356143" y="2694164"/>
            <a:ext cx="200069" cy="253752"/>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Text Box 22"/>
          <p:cNvSpPr txBox="1">
            <a:spLocks noChangeArrowheads="1"/>
          </p:cNvSpPr>
          <p:nvPr/>
        </p:nvSpPr>
        <p:spPr bwMode="auto">
          <a:xfrm>
            <a:off x="5205132" y="3057098"/>
            <a:ext cx="1004632" cy="508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Shopper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 38"/>
          <p:cNvGrpSpPr/>
          <p:nvPr/>
        </p:nvGrpSpPr>
        <p:grpSpPr>
          <a:xfrm>
            <a:off x="6171062" y="2486019"/>
            <a:ext cx="1187355" cy="682537"/>
            <a:chOff x="6198358" y="2486019"/>
            <a:chExt cx="1187355" cy="682537"/>
          </a:xfrm>
        </p:grpSpPr>
        <p:sp>
          <p:nvSpPr>
            <p:cNvPr id="40" name="Text Box 24"/>
            <p:cNvSpPr txBox="1">
              <a:spLocks noChangeArrowheads="1"/>
            </p:cNvSpPr>
            <p:nvPr/>
          </p:nvSpPr>
          <p:spPr bwMode="auto">
            <a:xfrm>
              <a:off x="6486239" y="2486019"/>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1" name="Group 18"/>
            <p:cNvGrpSpPr>
              <a:grpSpLocks/>
            </p:cNvGrpSpPr>
            <p:nvPr/>
          </p:nvGrpSpPr>
          <p:grpSpPr bwMode="auto">
            <a:xfrm>
              <a:off x="6198358" y="2739333"/>
              <a:ext cx="1187355" cy="118938"/>
              <a:chOff x="7085" y="7775"/>
              <a:chExt cx="2655" cy="129"/>
            </a:xfrm>
          </p:grpSpPr>
          <p:sp>
            <p:nvSpPr>
              <p:cNvPr id="43" name="AutoShape 21"/>
              <p:cNvSpPr>
                <a:spLocks noChangeShapeType="1"/>
              </p:cNvSpPr>
              <p:nvPr/>
            </p:nvSpPr>
            <p:spPr bwMode="auto">
              <a:xfrm>
                <a:off x="7085" y="7775"/>
                <a:ext cx="247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AutoShape 20"/>
              <p:cNvSpPr>
                <a:spLocks noChangeShapeType="1"/>
              </p:cNvSpPr>
              <p:nvPr/>
            </p:nvSpPr>
            <p:spPr bwMode="auto">
              <a:xfrm>
                <a:off x="7085" y="7903"/>
                <a:ext cx="2476"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45" name="Arc 19"/>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Text Box 24"/>
            <p:cNvSpPr txBox="1">
              <a:spLocks noChangeArrowheads="1"/>
            </p:cNvSpPr>
            <p:nvPr/>
          </p:nvSpPr>
          <p:spPr bwMode="auto">
            <a:xfrm>
              <a:off x="6515809" y="2829487"/>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45"/>
          <p:cNvGrpSpPr/>
          <p:nvPr/>
        </p:nvGrpSpPr>
        <p:grpSpPr>
          <a:xfrm>
            <a:off x="6205857" y="3838162"/>
            <a:ext cx="1177098" cy="814369"/>
            <a:chOff x="6205857" y="3838162"/>
            <a:chExt cx="1177098" cy="814369"/>
          </a:xfrm>
        </p:grpSpPr>
        <p:grpSp>
          <p:nvGrpSpPr>
            <p:cNvPr id="47" name="Group 110"/>
            <p:cNvGrpSpPr/>
            <p:nvPr/>
          </p:nvGrpSpPr>
          <p:grpSpPr>
            <a:xfrm>
              <a:off x="6209731" y="4098287"/>
              <a:ext cx="1173224" cy="554244"/>
              <a:chOff x="6209731" y="4098287"/>
              <a:chExt cx="1173224" cy="554244"/>
            </a:xfrm>
          </p:grpSpPr>
          <p:sp>
            <p:nvSpPr>
              <p:cNvPr id="51" name="AutoShape 61"/>
              <p:cNvSpPr>
                <a:spLocks noChangeShapeType="1"/>
              </p:cNvSpPr>
              <p:nvPr/>
            </p:nvSpPr>
            <p:spPr bwMode="auto">
              <a:xfrm>
                <a:off x="6209731" y="4202689"/>
                <a:ext cx="1093938" cy="822"/>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52" name="Arc 60"/>
              <p:cNvSpPr>
                <a:spLocks/>
              </p:cNvSpPr>
              <p:nvPr/>
            </p:nvSpPr>
            <p:spPr bwMode="auto">
              <a:xfrm>
                <a:off x="7291883" y="4098287"/>
                <a:ext cx="91072" cy="105224"/>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Text Box 39"/>
              <p:cNvSpPr txBox="1">
                <a:spLocks noChangeArrowheads="1"/>
              </p:cNvSpPr>
              <p:nvPr/>
            </p:nvSpPr>
            <p:spPr bwMode="auto">
              <a:xfrm>
                <a:off x="6217232" y="4245319"/>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RT2.b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8" name="Group 108"/>
            <p:cNvGrpSpPr/>
            <p:nvPr/>
          </p:nvGrpSpPr>
          <p:grpSpPr>
            <a:xfrm>
              <a:off x="6205857" y="3838162"/>
              <a:ext cx="1097812" cy="407212"/>
              <a:chOff x="6205857" y="3838162"/>
              <a:chExt cx="1097812" cy="407212"/>
            </a:xfrm>
          </p:grpSpPr>
          <p:sp>
            <p:nvSpPr>
              <p:cNvPr id="49" name="AutoShape 62"/>
              <p:cNvSpPr>
                <a:spLocks noChangeShapeType="1"/>
              </p:cNvSpPr>
              <p:nvPr/>
            </p:nvSpPr>
            <p:spPr bwMode="auto">
              <a:xfrm>
                <a:off x="6209731" y="4097465"/>
                <a:ext cx="1093938" cy="8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Text Box 39"/>
              <p:cNvSpPr txBox="1">
                <a:spLocks noChangeArrowheads="1"/>
              </p:cNvSpPr>
              <p:nvPr/>
            </p:nvSpPr>
            <p:spPr bwMode="auto">
              <a:xfrm>
                <a:off x="6205857" y="3838162"/>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RT2.a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54" name="Group 53"/>
          <p:cNvGrpSpPr/>
          <p:nvPr/>
        </p:nvGrpSpPr>
        <p:grpSpPr>
          <a:xfrm>
            <a:off x="6196083" y="1669428"/>
            <a:ext cx="1187355" cy="668889"/>
            <a:chOff x="6196083" y="1669428"/>
            <a:chExt cx="1187355" cy="668889"/>
          </a:xfrm>
        </p:grpSpPr>
        <p:grpSp>
          <p:nvGrpSpPr>
            <p:cNvPr id="55" name="Group 18"/>
            <p:cNvGrpSpPr>
              <a:grpSpLocks/>
            </p:cNvGrpSpPr>
            <p:nvPr/>
          </p:nvGrpSpPr>
          <p:grpSpPr bwMode="auto">
            <a:xfrm>
              <a:off x="6196083" y="1931841"/>
              <a:ext cx="1187355" cy="118938"/>
              <a:chOff x="7085" y="7775"/>
              <a:chExt cx="2655" cy="129"/>
            </a:xfrm>
          </p:grpSpPr>
          <p:sp>
            <p:nvSpPr>
              <p:cNvPr id="58" name="AutoShape 21"/>
              <p:cNvSpPr>
                <a:spLocks noChangeShapeType="1"/>
              </p:cNvSpPr>
              <p:nvPr/>
            </p:nvSpPr>
            <p:spPr bwMode="auto">
              <a:xfrm>
                <a:off x="7085" y="7775"/>
                <a:ext cx="247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AutoShape 20"/>
              <p:cNvSpPr>
                <a:spLocks noChangeShapeType="1"/>
              </p:cNvSpPr>
              <p:nvPr/>
            </p:nvSpPr>
            <p:spPr bwMode="auto">
              <a:xfrm>
                <a:off x="7085" y="7903"/>
                <a:ext cx="2476"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60" name="Arc 19"/>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Text Box 24"/>
            <p:cNvSpPr txBox="1">
              <a:spLocks noChangeArrowheads="1"/>
            </p:cNvSpPr>
            <p:nvPr/>
          </p:nvSpPr>
          <p:spPr bwMode="auto">
            <a:xfrm>
              <a:off x="6515809" y="1669428"/>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RT1.a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24"/>
            <p:cNvSpPr txBox="1">
              <a:spLocks noChangeArrowheads="1"/>
            </p:cNvSpPr>
            <p:nvPr/>
          </p:nvSpPr>
          <p:spPr bwMode="auto">
            <a:xfrm>
              <a:off x="6518083" y="1999248"/>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RT1.b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 name="Text Box 67"/>
          <p:cNvSpPr txBox="1">
            <a:spLocks noChangeArrowheads="1"/>
          </p:cNvSpPr>
          <p:nvPr/>
        </p:nvSpPr>
        <p:spPr bwMode="auto">
          <a:xfrm>
            <a:off x="5431813" y="6014031"/>
            <a:ext cx="3630304" cy="6460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a:t>
            </a:r>
            <a:r>
              <a:rPr kumimoji="0" lang="en-US" b="1" i="0" u="none" strike="noStrike" cap="none" normalizeH="0" dirty="0" smtClean="0">
                <a:ln>
                  <a:noFill/>
                </a:ln>
                <a:solidFill>
                  <a:schemeClr val="tx1"/>
                </a:solidFill>
                <a:effectLst/>
                <a:latin typeface="Calibri" pitchFamily="34" charset="0"/>
                <a:ea typeface="SimSun" pitchFamily="2" charset="-122"/>
                <a:cs typeface="Times New Roman" pitchFamily="18" charset="0"/>
              </a:rPr>
              <a:t> </a:t>
            </a:r>
            <a:r>
              <a:rPr kumimoji="0" lang="en-US" i="0" u="none" strike="noStrike" cap="none" normalizeH="0" dirty="0" smtClean="0">
                <a:ln>
                  <a:noFill/>
                </a:ln>
                <a:solidFill>
                  <a:schemeClr val="tx1"/>
                </a:solidFill>
                <a:effectLst/>
                <a:latin typeface="Calibri" pitchFamily="34" charset="0"/>
                <a:ea typeface="SimSun" pitchFamily="2" charset="-122"/>
                <a:cs typeface="Times New Roman" pitchFamily="18" charset="0"/>
              </a:rPr>
              <a:t>HTTP round-trip   </a:t>
            </a:r>
            <a:r>
              <a:rPr lang="en-US" baseline="0" dirty="0" smtClean="0">
                <a:latin typeface="Calibri" pitchFamily="34" charset="0"/>
                <a:ea typeface="SimSun" pitchFamily="2" charset="-122"/>
                <a:cs typeface="Times New Roman" pitchFamily="18" charset="0"/>
              </a:rPr>
              <a:t>      </a:t>
            </a:r>
            <a:r>
              <a:rPr lang="en-US" b="1" baseline="0" dirty="0" smtClean="0">
                <a:latin typeface="Calibri" pitchFamily="34" charset="0"/>
                <a:ea typeface="SimSun" pitchFamily="2" charset="-122"/>
                <a:cs typeface="Times New Roman" pitchFamily="18" charset="0"/>
              </a:rPr>
              <a:t>:</a:t>
            </a:r>
            <a:r>
              <a:rPr lang="en-US" baseline="0" dirty="0" smtClean="0">
                <a:latin typeface="Calibri" pitchFamily="34" charset="0"/>
                <a:ea typeface="SimSun" pitchFamily="2" charset="-122"/>
                <a:cs typeface="Times New Roman" pitchFamily="18" charset="0"/>
              </a:rPr>
              <a:t> Web API</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AutoShape 42"/>
          <p:cNvSpPr>
            <a:spLocks noChangeArrowheads="1"/>
          </p:cNvSpPr>
          <p:nvPr/>
        </p:nvSpPr>
        <p:spPr bwMode="auto">
          <a:xfrm>
            <a:off x="7467120" y="6027998"/>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6212005" y="4823071"/>
            <a:ext cx="1173224" cy="555066"/>
            <a:chOff x="6212005" y="4823071"/>
            <a:chExt cx="1173224" cy="555066"/>
          </a:xfrm>
        </p:grpSpPr>
        <p:grpSp>
          <p:nvGrpSpPr>
            <p:cNvPr id="64" name="Group 112"/>
            <p:cNvGrpSpPr/>
            <p:nvPr/>
          </p:nvGrpSpPr>
          <p:grpSpPr>
            <a:xfrm>
              <a:off x="6212005" y="4823893"/>
              <a:ext cx="1173224" cy="554244"/>
              <a:chOff x="6209731" y="4098287"/>
              <a:chExt cx="1173224" cy="554244"/>
            </a:xfrm>
          </p:grpSpPr>
          <p:sp>
            <p:nvSpPr>
              <p:cNvPr id="66" name="AutoShape 61"/>
              <p:cNvSpPr>
                <a:spLocks noChangeShapeType="1"/>
              </p:cNvSpPr>
              <p:nvPr/>
            </p:nvSpPr>
            <p:spPr bwMode="auto">
              <a:xfrm>
                <a:off x="6209731" y="4202689"/>
                <a:ext cx="1093938" cy="822"/>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67" name="Arc 60"/>
              <p:cNvSpPr>
                <a:spLocks/>
              </p:cNvSpPr>
              <p:nvPr/>
            </p:nvSpPr>
            <p:spPr bwMode="auto">
              <a:xfrm>
                <a:off x="7291883" y="4098287"/>
                <a:ext cx="91072" cy="105224"/>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Text Box 39"/>
              <p:cNvSpPr txBox="1">
                <a:spLocks noChangeArrowheads="1"/>
              </p:cNvSpPr>
              <p:nvPr/>
            </p:nvSpPr>
            <p:spPr bwMode="auto">
              <a:xfrm>
                <a:off x="6217232" y="4245319"/>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5" name="AutoShape 62"/>
            <p:cNvSpPr>
              <a:spLocks noChangeShapeType="1"/>
            </p:cNvSpPr>
            <p:nvPr/>
          </p:nvSpPr>
          <p:spPr bwMode="auto">
            <a:xfrm>
              <a:off x="6212005" y="4823071"/>
              <a:ext cx="1093938" cy="8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AutoShape 42"/>
          <p:cNvSpPr>
            <a:spLocks noChangeArrowheads="1"/>
          </p:cNvSpPr>
          <p:nvPr/>
        </p:nvSpPr>
        <p:spPr bwMode="auto">
          <a:xfrm>
            <a:off x="7398878" y="4731460"/>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Text Box 39"/>
          <p:cNvSpPr txBox="1">
            <a:spLocks noChangeArrowheads="1"/>
          </p:cNvSpPr>
          <p:nvPr/>
        </p:nvSpPr>
        <p:spPr bwMode="auto">
          <a:xfrm>
            <a:off x="6208131" y="4563768"/>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1" name="Straight Arrow Connector 70"/>
          <p:cNvCxnSpPr>
            <a:stCxn id="70" idx="1"/>
            <a:endCxn id="69" idx="1"/>
          </p:cNvCxnSpPr>
          <p:nvPr/>
        </p:nvCxnSpPr>
        <p:spPr>
          <a:xfrm rot="10800000" flipH="1" flipV="1">
            <a:off x="6208130" y="4767374"/>
            <a:ext cx="1190747" cy="9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 Box 67"/>
          <p:cNvSpPr txBox="1">
            <a:spLocks noChangeArrowheads="1"/>
          </p:cNvSpPr>
          <p:nvPr/>
        </p:nvSpPr>
        <p:spPr bwMode="auto">
          <a:xfrm>
            <a:off x="177420" y="4296688"/>
            <a:ext cx="4760791" cy="188574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bodyPr>
          <a:lstStyle/>
          <a:p>
            <a:pPr marL="109538" marR="0" lvl="0" indent="-109538"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dirty="0" smtClean="0">
                <a:ln>
                  <a:noFill/>
                </a:ln>
                <a:solidFill>
                  <a:schemeClr val="tx1"/>
                </a:solidFill>
                <a:effectLst/>
                <a:latin typeface="Calibri" pitchFamily="34" charset="0"/>
                <a:ea typeface="SimSun" pitchFamily="2" charset="-122"/>
                <a:cs typeface="Times New Roman" pitchFamily="18" charset="0"/>
              </a:rPr>
              <a:t> There are many payment methods, such as PayPal Standard, Amazon Simple Pay, Google Checkout</a:t>
            </a:r>
          </a:p>
          <a:p>
            <a:pPr marL="109538" marR="0" lvl="0" indent="-109538" defTabSz="914400" rtl="0" eaLnBrk="1" fontAlgn="base" latinLnBrk="0" hangingPunct="1">
              <a:lnSpc>
                <a:spcPct val="100000"/>
              </a:lnSpc>
              <a:spcBef>
                <a:spcPct val="0"/>
              </a:spcBef>
              <a:spcAft>
                <a:spcPct val="0"/>
              </a:spcAft>
              <a:buClrTx/>
              <a:buSzTx/>
              <a:buFont typeface="Arial" pitchFamily="34" charset="0"/>
              <a:buChar char="•"/>
              <a:tabLst/>
            </a:pPr>
            <a:r>
              <a:rPr lang="en-US" b="1" baseline="0" dirty="0" smtClean="0">
                <a:latin typeface="Calibri" pitchFamily="34" charset="0"/>
                <a:ea typeface="SimSun" pitchFamily="2" charset="-122"/>
                <a:cs typeface="Times New Roman" pitchFamily="18" charset="0"/>
              </a:rPr>
              <a:t> Even</a:t>
            </a:r>
            <a:r>
              <a:rPr lang="en-US" b="1" dirty="0" smtClean="0">
                <a:latin typeface="Calibri" pitchFamily="34" charset="0"/>
                <a:ea typeface="SimSun" pitchFamily="2" charset="-122"/>
                <a:cs typeface="Times New Roman" pitchFamily="18" charset="0"/>
              </a:rPr>
              <a:t> for one payment method, each store integrates it in a different way</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Slide Number Placeholder 73"/>
          <p:cNvSpPr>
            <a:spLocks noGrp="1"/>
          </p:cNvSpPr>
          <p:nvPr>
            <p:ph type="sldNum" sz="quarter" idx="12"/>
          </p:nvPr>
        </p:nvSpPr>
        <p:spPr/>
        <p:txBody>
          <a:bodyPr/>
          <a:lstStyle/>
          <a:p>
            <a:pPr>
              <a:defRPr/>
            </a:pPr>
            <a:fld id="{91D03702-EECF-4A87-B73C-C4347FB406FD}" type="slidenum">
              <a:rPr lang="en-US" smtClean="0"/>
              <a:pPr>
                <a:defRPr/>
              </a:pPr>
              <a:t>6</a:t>
            </a:fld>
            <a:endParaRPr lang="en-US"/>
          </a:p>
        </p:txBody>
      </p:sp>
      <p:sp>
        <p:nvSpPr>
          <p:cNvPr id="75" name="TextBox 74"/>
          <p:cNvSpPr txBox="1"/>
          <p:nvPr/>
        </p:nvSpPr>
        <p:spPr>
          <a:xfrm>
            <a:off x="73111" y="489530"/>
            <a:ext cx="7404591" cy="584775"/>
          </a:xfrm>
          <a:prstGeom prst="rect">
            <a:avLst/>
          </a:prstGeom>
          <a:noFill/>
        </p:spPr>
        <p:txBody>
          <a:bodyPr wrap="none" rtlCol="0">
            <a:spAutoFit/>
          </a:bodyPr>
          <a:lstStyle/>
          <a:p>
            <a:r>
              <a:rPr lang="en-US" sz="3200" dirty="0" smtClean="0">
                <a:solidFill>
                  <a:srgbClr val="002060"/>
                </a:solidFill>
              </a:rPr>
              <a:t>Example of a normal checkout workflow</a:t>
            </a:r>
            <a:endParaRPr lang="en-US" sz="3200" dirty="0">
              <a:solidFill>
                <a:srgbClr val="002060"/>
              </a:solidFill>
            </a:endParaRPr>
          </a:p>
        </p:txBody>
      </p:sp>
      <p:sp>
        <p:nvSpPr>
          <p:cNvPr id="77" name="Text Box 22"/>
          <p:cNvSpPr txBox="1">
            <a:spLocks noChangeArrowheads="1"/>
          </p:cNvSpPr>
          <p:nvPr/>
        </p:nvSpPr>
        <p:spPr bwMode="auto">
          <a:xfrm>
            <a:off x="4961746" y="3386918"/>
            <a:ext cx="1466349" cy="12396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SimSun" pitchFamily="2" charset="-122"/>
                <a:cs typeface="Times New Roman" pitchFamily="18" charset="0"/>
              </a:rPr>
              <a:t>Why do you think that I have to run a browser?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animBg="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198175" y="1460310"/>
            <a:ext cx="8031425" cy="4735774"/>
          </a:xfrm>
        </p:spPr>
        <p:txBody>
          <a:bodyPr wrap="square">
            <a:normAutofit fontScale="92500" lnSpcReduction="10000"/>
          </a:bodyPr>
          <a:lstStyle/>
          <a:p>
            <a:r>
              <a:rPr lang="en-US" dirty="0" smtClean="0"/>
              <a:t>Merchant software – with source code</a:t>
            </a:r>
          </a:p>
          <a:p>
            <a:pPr lvl="1"/>
            <a:r>
              <a:rPr lang="en-US" dirty="0" smtClean="0"/>
              <a:t>Used to build web stores</a:t>
            </a:r>
          </a:p>
          <a:p>
            <a:pPr lvl="2"/>
            <a:r>
              <a:rPr lang="en-US" b="1" dirty="0" err="1" smtClean="0">
                <a:solidFill>
                  <a:schemeClr val="tx1">
                    <a:lumMod val="95000"/>
                    <a:lumOff val="5000"/>
                  </a:schemeClr>
                </a:solidFill>
              </a:rPr>
              <a:t>NopCommerce</a:t>
            </a:r>
            <a:r>
              <a:rPr lang="en-US" dirty="0" smtClean="0">
                <a:solidFill>
                  <a:schemeClr val="tx1">
                    <a:lumMod val="95000"/>
                    <a:lumOff val="5000"/>
                  </a:schemeClr>
                </a:solidFill>
              </a:rPr>
              <a:t> </a:t>
            </a:r>
            <a:r>
              <a:rPr lang="en-US" dirty="0" smtClean="0"/>
              <a:t>– popular open-source</a:t>
            </a:r>
          </a:p>
          <a:p>
            <a:pPr lvl="2"/>
            <a:r>
              <a:rPr lang="en-US" b="1" dirty="0" err="1" smtClean="0">
                <a:solidFill>
                  <a:schemeClr val="tx1">
                    <a:lumMod val="95000"/>
                    <a:lumOff val="5000"/>
                  </a:schemeClr>
                </a:solidFill>
              </a:rPr>
              <a:t>Interspire</a:t>
            </a:r>
            <a:r>
              <a:rPr lang="en-US" dirty="0" smtClean="0">
                <a:solidFill>
                  <a:schemeClr val="tx1">
                    <a:lumMod val="95000"/>
                    <a:lumOff val="5000"/>
                  </a:schemeClr>
                </a:solidFill>
              </a:rPr>
              <a:t> </a:t>
            </a:r>
            <a:r>
              <a:rPr lang="en-US" dirty="0" smtClean="0"/>
              <a:t>– ranked #1 by Top10Reviews.com</a:t>
            </a:r>
          </a:p>
          <a:p>
            <a:pPr lvl="2"/>
            <a:r>
              <a:rPr lang="en-US" b="1" dirty="0" smtClean="0">
                <a:solidFill>
                  <a:schemeClr val="tx1">
                    <a:lumMod val="95000"/>
                    <a:lumOff val="5000"/>
                  </a:schemeClr>
                </a:solidFill>
              </a:rPr>
              <a:t>Amazon SDKs </a:t>
            </a:r>
            <a:r>
              <a:rPr lang="en-US" dirty="0" smtClean="0"/>
              <a:t>– used by stores to integrate Amazon Payments</a:t>
            </a:r>
          </a:p>
          <a:p>
            <a:r>
              <a:rPr lang="en-US" dirty="0" smtClean="0"/>
              <a:t>High-profile web stores – no source code</a:t>
            </a:r>
          </a:p>
          <a:p>
            <a:pPr lvl="1"/>
            <a:r>
              <a:rPr lang="en-US" b="1" dirty="0" smtClean="0">
                <a:solidFill>
                  <a:schemeClr val="tx1">
                    <a:lumMod val="95000"/>
                    <a:lumOff val="5000"/>
                  </a:schemeClr>
                </a:solidFill>
              </a:rPr>
              <a:t>JR.com</a:t>
            </a:r>
          </a:p>
          <a:p>
            <a:pPr lvl="2"/>
            <a:r>
              <a:rPr lang="en-US" dirty="0" smtClean="0"/>
              <a:t>A store for consumer electronics since 1971</a:t>
            </a:r>
          </a:p>
          <a:p>
            <a:pPr lvl="1"/>
            <a:r>
              <a:rPr lang="en-US" b="1" dirty="0" smtClean="0">
                <a:solidFill>
                  <a:schemeClr val="tx1">
                    <a:lumMod val="95000"/>
                    <a:lumOff val="5000"/>
                  </a:schemeClr>
                </a:solidFill>
              </a:rPr>
              <a:t>Buy.com</a:t>
            </a:r>
          </a:p>
          <a:p>
            <a:pPr lvl="2"/>
            <a:r>
              <a:rPr lang="en-US" dirty="0" smtClean="0"/>
              <a:t>12 million shoppers</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7</a:t>
            </a:fld>
            <a:endParaRPr lang="en-US"/>
          </a:p>
        </p:txBody>
      </p:sp>
      <p:sp>
        <p:nvSpPr>
          <p:cNvPr id="5" name="TextBox 4"/>
          <p:cNvSpPr txBox="1"/>
          <p:nvPr/>
        </p:nvSpPr>
        <p:spPr>
          <a:xfrm>
            <a:off x="73111" y="489530"/>
            <a:ext cx="3214341" cy="584775"/>
          </a:xfrm>
          <a:prstGeom prst="rect">
            <a:avLst/>
          </a:prstGeom>
          <a:noFill/>
        </p:spPr>
        <p:txBody>
          <a:bodyPr wrap="none" rtlCol="0">
            <a:spAutoFit/>
          </a:bodyPr>
          <a:lstStyle/>
          <a:p>
            <a:r>
              <a:rPr lang="en-US" sz="3200" dirty="0" smtClean="0">
                <a:solidFill>
                  <a:srgbClr val="002060"/>
                </a:solidFill>
              </a:rPr>
              <a:t>What we studied</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293711" y="1282890"/>
            <a:ext cx="8380412" cy="655092"/>
          </a:xfrm>
        </p:spPr>
        <p:txBody>
          <a:bodyPr/>
          <a:lstStyle/>
          <a:p>
            <a:r>
              <a:rPr lang="en-US" sz="2400" dirty="0" smtClean="0"/>
              <a:t>Logic flaws in 9 checkout scenarios</a:t>
            </a:r>
            <a:endParaRPr lang="en-US" sz="2400" dirty="0"/>
          </a:p>
        </p:txBody>
      </p:sp>
      <p:graphicFrame>
        <p:nvGraphicFramePr>
          <p:cNvPr id="4" name="Table 3"/>
          <p:cNvGraphicFramePr>
            <a:graphicFrameLocks noGrp="1"/>
          </p:cNvGraphicFramePr>
          <p:nvPr/>
        </p:nvGraphicFramePr>
        <p:xfrm>
          <a:off x="236722" y="1868010"/>
          <a:ext cx="8402312" cy="4634003"/>
        </p:xfrm>
        <a:graphic>
          <a:graphicData uri="http://schemas.openxmlformats.org/drawingml/2006/table">
            <a:tbl>
              <a:tblPr firstRow="1" bandRow="1">
                <a:tableStyleId>{5C22544A-7EE6-4342-B048-85BDC9FD1C3A}</a:tableStyleId>
              </a:tblPr>
              <a:tblGrid>
                <a:gridCol w="1523839"/>
                <a:gridCol w="1974359"/>
                <a:gridCol w="3280029"/>
                <a:gridCol w="1624085"/>
              </a:tblGrid>
              <a:tr h="293235">
                <a:tc>
                  <a:txBody>
                    <a:bodyPr/>
                    <a:lstStyle/>
                    <a:p>
                      <a:r>
                        <a:rPr lang="en-US" sz="1400" dirty="0" smtClean="0"/>
                        <a:t>Merchant</a:t>
                      </a:r>
                      <a:endParaRPr lang="en-US" sz="1400" dirty="0"/>
                    </a:p>
                  </a:txBody>
                  <a:tcPr/>
                </a:tc>
                <a:tc>
                  <a:txBody>
                    <a:bodyPr/>
                    <a:lstStyle/>
                    <a:p>
                      <a:r>
                        <a:rPr lang="en-US" sz="1400" dirty="0" err="1" smtClean="0"/>
                        <a:t>CaaS</a:t>
                      </a:r>
                      <a:endParaRPr lang="en-US" sz="1400" dirty="0"/>
                    </a:p>
                  </a:txBody>
                  <a:tcPr/>
                </a:tc>
                <a:tc>
                  <a:txBody>
                    <a:bodyPr/>
                    <a:lstStyle/>
                    <a:p>
                      <a:r>
                        <a:rPr lang="en-US" sz="1400" dirty="0" smtClean="0"/>
                        <a:t>Flaw</a:t>
                      </a:r>
                      <a:endParaRPr lang="en-US" sz="1400" dirty="0"/>
                    </a:p>
                  </a:txBody>
                  <a:tcPr/>
                </a:tc>
                <a:tc>
                  <a:txBody>
                    <a:bodyPr/>
                    <a:lstStyle/>
                    <a:p>
                      <a:r>
                        <a:rPr lang="en-US" sz="1400" dirty="0" smtClean="0"/>
                        <a:t>Result</a:t>
                      </a:r>
                      <a:endParaRPr lang="en-US" sz="1400" dirty="0"/>
                    </a:p>
                  </a:txBody>
                  <a:tcPr/>
                </a:tc>
              </a:tr>
              <a:tr h="397283">
                <a:tc>
                  <a:txBody>
                    <a:bodyPr/>
                    <a:lstStyle/>
                    <a:p>
                      <a:r>
                        <a:rPr lang="en-US" sz="1500" dirty="0" err="1" smtClean="0"/>
                        <a:t>NopCommerce</a:t>
                      </a:r>
                      <a:endParaRPr lang="en-US" sz="1500" dirty="0"/>
                    </a:p>
                  </a:txBody>
                  <a:tcPr>
                    <a:solidFill>
                      <a:schemeClr val="bg1">
                        <a:lumMod val="95000"/>
                      </a:schemeClr>
                    </a:solidFill>
                  </a:tcPr>
                </a:tc>
                <a:tc>
                  <a:txBody>
                    <a:bodyPr/>
                    <a:lstStyle/>
                    <a:p>
                      <a:r>
                        <a:rPr lang="en-US" sz="1500" dirty="0" smtClean="0"/>
                        <a:t>PayPal Standard</a:t>
                      </a:r>
                      <a:endParaRPr lang="en-US" sz="1500" dirty="0"/>
                    </a:p>
                  </a:txBody>
                  <a:tcPr>
                    <a:solidFill>
                      <a:schemeClr val="bg1">
                        <a:lumMod val="95000"/>
                      </a:schemeClr>
                    </a:solidFill>
                  </a:tcPr>
                </a:tc>
                <a:tc>
                  <a:txBody>
                    <a:bodyPr/>
                    <a:lstStyle/>
                    <a:p>
                      <a:r>
                        <a:rPr lang="en-US" sz="1500" dirty="0" smtClean="0"/>
                        <a:t>Insufficient</a:t>
                      </a:r>
                      <a:r>
                        <a:rPr lang="en-US" sz="1500" baseline="0" dirty="0" smtClean="0"/>
                        <a:t> check of payment total</a:t>
                      </a:r>
                      <a:endParaRPr lang="en-US" sz="1500" dirty="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527824">
                <a:tc>
                  <a:txBody>
                    <a:bodyPr/>
                    <a:lstStyle/>
                    <a:p>
                      <a:r>
                        <a:rPr lang="en-US" sz="1500" dirty="0" err="1" smtClean="0"/>
                        <a:t>NopCommerce</a:t>
                      </a:r>
                      <a:endParaRPr lang="en-US" sz="1500" dirty="0"/>
                    </a:p>
                  </a:txBody>
                  <a:tcPr>
                    <a:solidFill>
                      <a:srgbClr val="00B0F0"/>
                    </a:solidFill>
                  </a:tcPr>
                </a:tc>
                <a:tc>
                  <a:txBody>
                    <a:bodyPr/>
                    <a:lstStyle/>
                    <a:p>
                      <a:r>
                        <a:rPr lang="en-US" sz="1500" dirty="0" smtClean="0"/>
                        <a:t>Amazon Simple Pay</a:t>
                      </a:r>
                      <a:endParaRPr lang="en-US" sz="1500" dirty="0"/>
                    </a:p>
                  </a:txBody>
                  <a:tcPr>
                    <a:solidFill>
                      <a:srgbClr val="00B0F0"/>
                    </a:solidFill>
                  </a:tcPr>
                </a:tc>
                <a:tc>
                  <a:txBody>
                    <a:bodyPr/>
                    <a:lstStyle/>
                    <a:p>
                      <a:r>
                        <a:rPr lang="en-US" sz="1500" baseline="0" dirty="0" smtClean="0"/>
                        <a:t>Insufficient protection against a shopper with a malicious merchant</a:t>
                      </a:r>
                      <a:endParaRPr lang="en-US" sz="1500" dirty="0"/>
                    </a:p>
                  </a:txBody>
                  <a:tcPr>
                    <a:solidFill>
                      <a:srgbClr val="00B0F0"/>
                    </a:solidFill>
                  </a:tcPr>
                </a:tc>
                <a:tc>
                  <a:txBody>
                    <a:bodyPr/>
                    <a:lstStyle/>
                    <a:p>
                      <a:r>
                        <a:rPr lang="en-US" sz="1500" dirty="0" smtClean="0"/>
                        <a:t>Shop</a:t>
                      </a:r>
                      <a:r>
                        <a:rPr lang="en-US" sz="1500" baseline="0" dirty="0" smtClean="0"/>
                        <a:t> for free</a:t>
                      </a:r>
                      <a:endParaRPr lang="en-US" sz="1500" dirty="0"/>
                    </a:p>
                  </a:txBody>
                  <a:tcPr>
                    <a:solidFill>
                      <a:srgbClr val="00B0F0"/>
                    </a:solidFill>
                  </a:tcPr>
                </a:tc>
              </a:tr>
              <a:tr h="307897">
                <a:tc>
                  <a:txBody>
                    <a:bodyPr/>
                    <a:lstStyle/>
                    <a:p>
                      <a:r>
                        <a:rPr lang="en-US" sz="1500" dirty="0" err="1" smtClean="0"/>
                        <a:t>Interspire</a:t>
                      </a:r>
                      <a:endParaRPr lang="en-US" sz="1500" dirty="0"/>
                    </a:p>
                  </a:txBody>
                  <a:tcPr>
                    <a:solidFill>
                      <a:schemeClr val="bg1">
                        <a:lumMod val="95000"/>
                      </a:schemeClr>
                    </a:solidFill>
                  </a:tcPr>
                </a:tc>
                <a:tc>
                  <a:txBody>
                    <a:bodyPr/>
                    <a:lstStyle/>
                    <a:p>
                      <a:r>
                        <a:rPr lang="en-US" sz="1500" dirty="0" smtClean="0"/>
                        <a:t>Amazon Simple Pay</a:t>
                      </a:r>
                      <a:endParaRPr lang="en-US" sz="1500" dirty="0"/>
                    </a:p>
                  </a:txBody>
                  <a:tcPr>
                    <a:solidFill>
                      <a:schemeClr val="bg1">
                        <a:lumMod val="95000"/>
                      </a:schemeClr>
                    </a:solidFill>
                  </a:tcPr>
                </a:tc>
                <a:tc>
                  <a:txBody>
                    <a:bodyPr/>
                    <a:lstStyle/>
                    <a:p>
                      <a:r>
                        <a:rPr lang="en-US" sz="1500" dirty="0" smtClean="0"/>
                        <a:t>Incorrect</a:t>
                      </a:r>
                      <a:r>
                        <a:rPr lang="en-US" sz="1500" baseline="0" dirty="0" smtClean="0"/>
                        <a:t> use</a:t>
                      </a:r>
                      <a:r>
                        <a:rPr lang="en-US" sz="1500" dirty="0" smtClean="0"/>
                        <a:t> of signature</a:t>
                      </a:r>
                      <a:endParaRPr lang="en-US" sz="1500" dirty="0"/>
                    </a:p>
                  </a:txBody>
                  <a:tcPr>
                    <a:solidFill>
                      <a:schemeClr val="bg1">
                        <a:lumMod val="95000"/>
                      </a:schemeClr>
                    </a:solidFill>
                  </a:tcPr>
                </a:tc>
                <a:tc>
                  <a:txBody>
                    <a:bodyPr/>
                    <a:lstStyle/>
                    <a:p>
                      <a:r>
                        <a:rPr lang="en-US" sz="1500" dirty="0" smtClean="0"/>
                        <a:t>Shop for free</a:t>
                      </a:r>
                      <a:endParaRPr lang="en-US" sz="1500" dirty="0"/>
                    </a:p>
                  </a:txBody>
                  <a:tcPr>
                    <a:solidFill>
                      <a:schemeClr val="bg1">
                        <a:lumMod val="95000"/>
                      </a:schemeClr>
                    </a:solidFill>
                  </a:tcPr>
                </a:tc>
              </a:tr>
              <a:tr h="527824">
                <a:tc>
                  <a:txBody>
                    <a:bodyPr/>
                    <a:lstStyle/>
                    <a:p>
                      <a:r>
                        <a:rPr lang="en-US" sz="1500" dirty="0" err="1" smtClean="0"/>
                        <a:t>Interspire</a:t>
                      </a:r>
                      <a:endParaRPr lang="en-US" sz="1500" dirty="0"/>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PayPal Express</a:t>
                      </a:r>
                    </a:p>
                    <a:p>
                      <a:endParaRPr lang="en-US" sz="1500" dirty="0"/>
                    </a:p>
                  </a:txBody>
                  <a:tcPr>
                    <a:solidFill>
                      <a:srgbClr val="00B0F0"/>
                    </a:solidFill>
                  </a:tcPr>
                </a:tc>
                <a:tc>
                  <a:txBody>
                    <a:bodyPr/>
                    <a:lstStyle/>
                    <a:p>
                      <a:r>
                        <a:rPr lang="en-US" sz="1500" baseline="0" dirty="0" smtClean="0"/>
                        <a:t>Insufficient protection against a shopper with two shopping sessions</a:t>
                      </a:r>
                      <a:endParaRPr lang="en-US" sz="1500" dirty="0"/>
                    </a:p>
                  </a:txBody>
                  <a:tcPr>
                    <a:solidFill>
                      <a:srgbClr val="00B0F0"/>
                    </a:solidFill>
                  </a:tcPr>
                </a:tc>
                <a:tc>
                  <a:txBody>
                    <a:bodyPr/>
                    <a:lstStyle/>
                    <a:p>
                      <a:r>
                        <a:rPr lang="en-US" sz="1500" dirty="0" smtClean="0"/>
                        <a:t>Pay arbitrary price</a:t>
                      </a:r>
                      <a:endParaRPr lang="en-US" sz="1500" dirty="0"/>
                    </a:p>
                  </a:txBody>
                  <a:tcPr>
                    <a:solidFill>
                      <a:srgbClr val="00B0F0"/>
                    </a:solidFill>
                  </a:tcPr>
                </a:tc>
              </a:tr>
              <a:tr h="527824">
                <a:tc>
                  <a:txBody>
                    <a:bodyPr/>
                    <a:lstStyle/>
                    <a:p>
                      <a:r>
                        <a:rPr lang="en-US" sz="1500" dirty="0" err="1" smtClean="0"/>
                        <a:t>Interspire</a:t>
                      </a:r>
                      <a:endParaRPr lang="en-US" sz="15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PayPal Standard</a:t>
                      </a:r>
                    </a:p>
                    <a:p>
                      <a:endParaRPr lang="en-US" sz="1500" dirty="0"/>
                    </a:p>
                  </a:txBody>
                  <a:tcPr>
                    <a:solidFill>
                      <a:schemeClr val="bg1"/>
                    </a:solidFill>
                  </a:tcPr>
                </a:tc>
                <a:tc>
                  <a:txBody>
                    <a:bodyPr/>
                    <a:lstStyle/>
                    <a:p>
                      <a:r>
                        <a:rPr lang="en-US" sz="1500" dirty="0" smtClean="0"/>
                        <a:t>Payment</a:t>
                      </a:r>
                      <a:r>
                        <a:rPr lang="en-US" sz="1500" baseline="0" dirty="0" smtClean="0"/>
                        <a:t> notification can be replayed under certain condition</a:t>
                      </a:r>
                      <a:endParaRPr lang="en-US" sz="1500" dirty="0"/>
                    </a:p>
                  </a:txBody>
                  <a:tcPr>
                    <a:solidFill>
                      <a:schemeClr val="bg1"/>
                    </a:solidFill>
                  </a:tcPr>
                </a:tc>
                <a:tc>
                  <a:txBody>
                    <a:bodyPr/>
                    <a:lstStyle/>
                    <a:p>
                      <a:r>
                        <a:rPr lang="en-US" sz="1500" dirty="0" smtClean="0"/>
                        <a:t>Pay arbitrary price</a:t>
                      </a:r>
                      <a:endParaRPr lang="en-US" sz="1500" dirty="0"/>
                    </a:p>
                  </a:txBody>
                  <a:tcPr>
                    <a:solidFill>
                      <a:schemeClr val="bg1"/>
                    </a:solidFill>
                  </a:tcPr>
                </a:tc>
              </a:tr>
              <a:tr h="406533">
                <a:tc>
                  <a:txBody>
                    <a:bodyPr/>
                    <a:lstStyle/>
                    <a:p>
                      <a:r>
                        <a:rPr lang="en-US" sz="1500" dirty="0" err="1" smtClean="0"/>
                        <a:t>Interspire</a:t>
                      </a:r>
                      <a:endParaRPr lang="en-US" sz="1500" dirty="0"/>
                    </a:p>
                  </a:txBody>
                  <a:tcPr>
                    <a:solidFill>
                      <a:srgbClr val="00B0F0"/>
                    </a:solidFill>
                  </a:tcPr>
                </a:tc>
                <a:tc>
                  <a:txBody>
                    <a:bodyPr/>
                    <a:lstStyle/>
                    <a:p>
                      <a:r>
                        <a:rPr lang="en-US" sz="1500" dirty="0" smtClean="0"/>
                        <a:t>Google Checkout</a:t>
                      </a:r>
                      <a:endParaRPr lang="en-US" sz="1500" dirty="0"/>
                    </a:p>
                  </a:txBody>
                  <a:tcPr>
                    <a:solidFill>
                      <a:srgbClr val="00B0F0"/>
                    </a:solidFill>
                  </a:tcPr>
                </a:tc>
                <a:tc>
                  <a:txBody>
                    <a:bodyPr/>
                    <a:lstStyle/>
                    <a:p>
                      <a:r>
                        <a:rPr lang="en-US" sz="1500" dirty="0" smtClean="0"/>
                        <a:t>Can</a:t>
                      </a:r>
                      <a:r>
                        <a:rPr lang="en-US" sz="1500" baseline="0" dirty="0" smtClean="0"/>
                        <a:t> add items to cart after payment total is fixed</a:t>
                      </a:r>
                      <a:endParaRPr lang="en-US" sz="1500" dirty="0"/>
                    </a:p>
                  </a:txBody>
                  <a:tcPr>
                    <a:solidFill>
                      <a:srgbClr val="00B0F0"/>
                    </a:solidFill>
                  </a:tcPr>
                </a:tc>
                <a:tc>
                  <a:txBody>
                    <a:bodyPr/>
                    <a:lstStyle/>
                    <a:p>
                      <a:r>
                        <a:rPr lang="en-US" sz="1500" dirty="0" smtClean="0"/>
                        <a:t>Pay arbitrary price</a:t>
                      </a:r>
                      <a:endParaRPr lang="en-US" sz="1500" dirty="0"/>
                    </a:p>
                  </a:txBody>
                  <a:tcPr>
                    <a:solidFill>
                      <a:srgbClr val="00B0F0"/>
                    </a:solidFill>
                  </a:tcPr>
                </a:tc>
              </a:tr>
              <a:tr h="307897">
                <a:tc>
                  <a:txBody>
                    <a:bodyPr/>
                    <a:lstStyle/>
                    <a:p>
                      <a:r>
                        <a:rPr lang="en-US" sz="1500" dirty="0" smtClean="0"/>
                        <a:t>JR.com</a:t>
                      </a:r>
                      <a:endParaRPr lang="en-US" sz="1500" dirty="0"/>
                    </a:p>
                  </a:txBody>
                  <a:tcPr>
                    <a:solidFill>
                      <a:schemeClr val="bg1">
                        <a:lumMod val="95000"/>
                      </a:schemeClr>
                    </a:solidFill>
                  </a:tcPr>
                </a:tc>
                <a:tc>
                  <a:txBody>
                    <a:bodyPr/>
                    <a:lstStyle/>
                    <a:p>
                      <a:r>
                        <a:rPr lang="en-US" sz="1500" dirty="0" smtClean="0"/>
                        <a:t>Checkout</a:t>
                      </a:r>
                      <a:r>
                        <a:rPr lang="en-US" sz="1500" baseline="0" dirty="0" smtClean="0"/>
                        <a:t> </a:t>
                      </a:r>
                      <a:r>
                        <a:rPr lang="en-US" sz="1500" dirty="0" smtClean="0"/>
                        <a:t>By</a:t>
                      </a:r>
                      <a:r>
                        <a:rPr lang="en-US" sz="1500" baseline="0" dirty="0" smtClean="0"/>
                        <a:t> </a:t>
                      </a:r>
                      <a:r>
                        <a:rPr lang="en-US" sz="1500" dirty="0" smtClean="0"/>
                        <a:t>Amazon</a:t>
                      </a:r>
                      <a:endParaRPr lang="en-US" sz="1500"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smtClean="0"/>
                        <a:t>Insufficient protection against a shopper with a malicious merchant</a:t>
                      </a:r>
                      <a:endParaRPr lang="en-US" sz="1500" dirty="0" smtClean="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307897">
                <a:tc>
                  <a:txBody>
                    <a:bodyPr/>
                    <a:lstStyle/>
                    <a:p>
                      <a:r>
                        <a:rPr lang="en-US" sz="1500" dirty="0" smtClean="0"/>
                        <a:t>Buy.com</a:t>
                      </a:r>
                      <a:endParaRPr lang="en-US" sz="1500" dirty="0"/>
                    </a:p>
                  </a:txBody>
                  <a:tcPr>
                    <a:solidFill>
                      <a:schemeClr val="bg1">
                        <a:lumMod val="95000"/>
                      </a:schemeClr>
                    </a:solidFill>
                  </a:tcPr>
                </a:tc>
                <a:tc>
                  <a:txBody>
                    <a:bodyPr/>
                    <a:lstStyle/>
                    <a:p>
                      <a:r>
                        <a:rPr lang="en-US" sz="1500" dirty="0" smtClean="0"/>
                        <a:t>PayPal Express</a:t>
                      </a:r>
                      <a:endParaRPr lang="en-US" sz="1500" dirty="0"/>
                    </a:p>
                  </a:txBody>
                  <a:tcPr>
                    <a:solidFill>
                      <a:schemeClr val="bg1">
                        <a:lumMod val="95000"/>
                      </a:schemeClr>
                    </a:solidFill>
                  </a:tcPr>
                </a:tc>
                <a:tc>
                  <a:txBody>
                    <a:bodyPr/>
                    <a:lstStyle/>
                    <a:p>
                      <a:r>
                        <a:rPr lang="en-US" sz="1500" baseline="0" dirty="0" err="1" smtClean="0"/>
                        <a:t>Paypal</a:t>
                      </a:r>
                      <a:r>
                        <a:rPr lang="en-US" sz="1500" baseline="0" dirty="0" smtClean="0"/>
                        <a:t> token allowed to be reused</a:t>
                      </a:r>
                      <a:endParaRPr lang="en-US" sz="1500" dirty="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546439">
                <a:tc>
                  <a:txBody>
                    <a:bodyPr/>
                    <a:lstStyle/>
                    <a:p>
                      <a:r>
                        <a:rPr lang="en-US" sz="1500" dirty="0" smtClean="0"/>
                        <a:t>Web stores</a:t>
                      </a:r>
                      <a:r>
                        <a:rPr lang="en-US" sz="1500" baseline="0" dirty="0" smtClean="0"/>
                        <a:t> using Amazon SDKs</a:t>
                      </a:r>
                      <a:endParaRPr lang="en-US" sz="1500" dirty="0"/>
                    </a:p>
                  </a:txBody>
                  <a:tcPr>
                    <a:solidFill>
                      <a:schemeClr val="bg1">
                        <a:lumMod val="95000"/>
                      </a:schemeClr>
                    </a:solidFill>
                  </a:tcPr>
                </a:tc>
                <a:tc>
                  <a:txBody>
                    <a:bodyPr/>
                    <a:lstStyle/>
                    <a:p>
                      <a:r>
                        <a:rPr lang="en-US" sz="1500" dirty="0" smtClean="0"/>
                        <a:t>Amazon</a:t>
                      </a:r>
                      <a:r>
                        <a:rPr lang="en-US" sz="1500" baseline="0" dirty="0" smtClean="0"/>
                        <a:t> Flexible Payments</a:t>
                      </a:r>
                      <a:endParaRPr lang="en-US" sz="1500" dirty="0"/>
                    </a:p>
                  </a:txBody>
                  <a:tcPr>
                    <a:solidFill>
                      <a:schemeClr val="bg1">
                        <a:lumMod val="95000"/>
                      </a:schemeClr>
                    </a:solidFill>
                  </a:tcPr>
                </a:tc>
                <a:tc>
                  <a:txBody>
                    <a:bodyPr/>
                    <a:lstStyle/>
                    <a:p>
                      <a:r>
                        <a:rPr lang="en-US" sz="1500" dirty="0" smtClean="0"/>
                        <a:t>Insufficient signature validation</a:t>
                      </a:r>
                      <a:endParaRPr lang="en-US" sz="1500" dirty="0"/>
                    </a:p>
                  </a:txBody>
                  <a:tcPr>
                    <a:solidFill>
                      <a:schemeClr val="bg1">
                        <a:lumMod val="95000"/>
                      </a:schemeClr>
                    </a:solidFill>
                  </a:tcPr>
                </a:tc>
                <a:tc>
                  <a:txBody>
                    <a:bodyPr/>
                    <a:lstStyle/>
                    <a:p>
                      <a:r>
                        <a:rPr lang="en-US" sz="1500" dirty="0" smtClean="0"/>
                        <a:t>Shop for free</a:t>
                      </a:r>
                      <a:endParaRPr lang="en-US" sz="1500" dirty="0"/>
                    </a:p>
                  </a:txBody>
                  <a:tcPr>
                    <a:solidFill>
                      <a:schemeClr val="bg1">
                        <a:lumMod val="95000"/>
                      </a:schemeClr>
                    </a:solidFill>
                  </a:tcPr>
                </a:tc>
              </a:tr>
            </a:tbl>
          </a:graphicData>
        </a:graphic>
      </p:graphicFrame>
      <p:cxnSp>
        <p:nvCxnSpPr>
          <p:cNvPr id="8" name="Straight Arrow Connector 5"/>
          <p:cNvCxnSpPr/>
          <p:nvPr/>
        </p:nvCxnSpPr>
        <p:spPr>
          <a:xfrm rot="10800000" flipV="1">
            <a:off x="3002507" y="1812061"/>
            <a:ext cx="3452726" cy="2910064"/>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125337" y="1822948"/>
            <a:ext cx="3319008" cy="193018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138985" y="1812061"/>
            <a:ext cx="3316246" cy="112220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5000" y="1518151"/>
            <a:ext cx="2480166" cy="369332"/>
          </a:xfrm>
          <a:prstGeom prst="rect">
            <a:avLst/>
          </a:prstGeom>
          <a:noFill/>
        </p:spPr>
        <p:txBody>
          <a:bodyPr wrap="none" rtlCol="0">
            <a:spAutoFit/>
          </a:bodyPr>
          <a:lstStyle/>
          <a:p>
            <a:r>
              <a:rPr lang="en-US" b="1" dirty="0" smtClean="0">
                <a:solidFill>
                  <a:schemeClr val="tx1">
                    <a:lumMod val="95000"/>
                    <a:lumOff val="5000"/>
                  </a:schemeClr>
                </a:solidFill>
              </a:rPr>
              <a:t>Explained in this talk</a:t>
            </a:r>
            <a:endParaRPr lang="en-US" b="1" dirty="0">
              <a:solidFill>
                <a:schemeClr val="tx1">
                  <a:lumMod val="95000"/>
                  <a:lumOff val="5000"/>
                </a:schemeClr>
              </a:solidFill>
            </a:endParaRPr>
          </a:p>
        </p:txBody>
      </p:sp>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8</a:t>
            </a:fld>
            <a:endParaRPr lang="en-US"/>
          </a:p>
        </p:txBody>
      </p:sp>
      <p:sp>
        <p:nvSpPr>
          <p:cNvPr id="12" name="TextBox 11"/>
          <p:cNvSpPr txBox="1"/>
          <p:nvPr/>
        </p:nvSpPr>
        <p:spPr>
          <a:xfrm>
            <a:off x="73111" y="489530"/>
            <a:ext cx="1552028" cy="584775"/>
          </a:xfrm>
          <a:prstGeom prst="rect">
            <a:avLst/>
          </a:prstGeom>
          <a:noFill/>
        </p:spPr>
        <p:txBody>
          <a:bodyPr wrap="none" rtlCol="0">
            <a:spAutoFit/>
          </a:bodyPr>
          <a:lstStyle/>
          <a:p>
            <a:r>
              <a:rPr lang="en-US" sz="3200" dirty="0" smtClean="0">
                <a:solidFill>
                  <a:srgbClr val="002060"/>
                </a:solidFill>
              </a:rPr>
              <a:t>Results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pPr algn="l"/>
            <a:r>
              <a:rPr lang="en-US" sz="2000" dirty="0" smtClean="0">
                <a:solidFill>
                  <a:schemeClr val="tx1"/>
                </a:solidFill>
              </a:rPr>
              <a:t>Note: </a:t>
            </a:r>
          </a:p>
          <a:p>
            <a:pPr marL="457200" indent="-457200" algn="l">
              <a:buAutoNum type="arabicPeriod"/>
            </a:pPr>
            <a:r>
              <a:rPr lang="en-US" sz="2000" dirty="0">
                <a:solidFill>
                  <a:schemeClr val="tx1"/>
                </a:solidFill>
              </a:rPr>
              <a:t>O</a:t>
            </a:r>
            <a:r>
              <a:rPr lang="en-US" sz="2000" dirty="0" smtClean="0">
                <a:solidFill>
                  <a:schemeClr val="tx1"/>
                </a:solidFill>
              </a:rPr>
              <a:t>nly high-level summaries, not full picture of the flaws</a:t>
            </a:r>
          </a:p>
          <a:p>
            <a:pPr marL="457200" indent="-457200" algn="l">
              <a:buAutoNum type="arabicPeriod"/>
            </a:pPr>
            <a:r>
              <a:rPr lang="en-US" sz="2000" dirty="0" smtClean="0">
                <a:solidFill>
                  <a:schemeClr val="tx1"/>
                </a:solidFill>
              </a:rPr>
              <a:t>Details in the source code are critical, but skipped</a:t>
            </a:r>
          </a:p>
          <a:p>
            <a:pPr marL="457200" indent="-457200" algn="l">
              <a:buAutoNum type="arabicPeriod"/>
            </a:pPr>
            <a:r>
              <a:rPr lang="en-US" sz="2000" dirty="0" smtClean="0">
                <a:solidFill>
                  <a:schemeClr val="tx1"/>
                </a:solidFill>
              </a:rPr>
              <a:t>Please read the paper for the whole stories</a:t>
            </a:r>
            <a:endParaRPr lang="en-US" sz="2000" dirty="0">
              <a:solidFill>
                <a:schemeClr val="tx1"/>
              </a:solidFill>
            </a:endParaRPr>
          </a:p>
        </p:txBody>
      </p:sp>
      <p:sp>
        <p:nvSpPr>
          <p:cNvPr id="2" name="Slide Number Placeholder 1"/>
          <p:cNvSpPr>
            <a:spLocks noGrp="1"/>
          </p:cNvSpPr>
          <p:nvPr>
            <p:ph type="sldNum" sz="quarter" idx="12"/>
          </p:nvPr>
        </p:nvSpPr>
        <p:spPr/>
        <p:txBody>
          <a:bodyPr/>
          <a:lstStyle/>
          <a:p>
            <a:fld id="{207A4A80-9185-4D6A-95E8-EB94C66ECC66}" type="slidenum">
              <a:rPr lang="en-US" smtClean="0"/>
              <a:pPr/>
              <a:t>9</a:t>
            </a:fld>
            <a:endParaRPr lang="en-US"/>
          </a:p>
        </p:txBody>
      </p:sp>
      <p:sp>
        <p:nvSpPr>
          <p:cNvPr id="5" name="TextBox 4"/>
          <p:cNvSpPr txBox="1"/>
          <p:nvPr/>
        </p:nvSpPr>
        <p:spPr>
          <a:xfrm>
            <a:off x="2529700" y="2468444"/>
            <a:ext cx="4147289" cy="584775"/>
          </a:xfrm>
          <a:prstGeom prst="rect">
            <a:avLst/>
          </a:prstGeom>
          <a:noFill/>
        </p:spPr>
        <p:txBody>
          <a:bodyPr wrap="none" rtlCol="0">
            <a:spAutoFit/>
          </a:bodyPr>
          <a:lstStyle/>
          <a:p>
            <a:r>
              <a:rPr lang="en-US" sz="3200" dirty="0" smtClean="0">
                <a:solidFill>
                  <a:srgbClr val="002060"/>
                </a:solidFill>
              </a:rPr>
              <a:t>Three Flaw Examples</a:t>
            </a:r>
            <a:endParaRPr lang="en-US" sz="3200"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49539</TotalTime>
  <Words>2207</Words>
  <Application>Microsoft Office PowerPoint</Application>
  <PresentationFormat>On-screen Show (4:3)</PresentationFormat>
  <Paragraphs>431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HOW TO SHOP FOR FREE ONLINE – SECURITY ANALYSIS OF CASHIER-AS-A-SERVICE BASED WEB STORES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shuochen</dc:creator>
  <cp:lastModifiedBy>shanrui</cp:lastModifiedBy>
  <cp:revision>2280</cp:revision>
  <dcterms:created xsi:type="dcterms:W3CDTF">2010-02-16T01:27:56Z</dcterms:created>
  <dcterms:modified xsi:type="dcterms:W3CDTF">2011-05-27T17:22:56Z</dcterms:modified>
</cp:coreProperties>
</file>