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7" r:id="rId2"/>
    <p:sldId id="315" r:id="rId3"/>
    <p:sldId id="259" r:id="rId4"/>
    <p:sldId id="260" r:id="rId5"/>
    <p:sldId id="281" r:id="rId6"/>
    <p:sldId id="282" r:id="rId7"/>
    <p:sldId id="261" r:id="rId8"/>
    <p:sldId id="283" r:id="rId9"/>
    <p:sldId id="309" r:id="rId10"/>
    <p:sldId id="310" r:id="rId11"/>
    <p:sldId id="312" r:id="rId12"/>
    <p:sldId id="313" r:id="rId13"/>
    <p:sldId id="314" r:id="rId14"/>
    <p:sldId id="284" r:id="rId15"/>
    <p:sldId id="293" r:id="rId16"/>
    <p:sldId id="267" r:id="rId17"/>
    <p:sldId id="291" r:id="rId18"/>
    <p:sldId id="287" r:id="rId19"/>
    <p:sldId id="292" r:id="rId20"/>
    <p:sldId id="270" r:id="rId21"/>
    <p:sldId id="274" r:id="rId22"/>
    <p:sldId id="294" r:id="rId23"/>
    <p:sldId id="307" r:id="rId24"/>
    <p:sldId id="316" r:id="rId25"/>
    <p:sldId id="290" r:id="rId26"/>
    <p:sldId id="279" r:id="rId27"/>
    <p:sldId id="301" r:id="rId28"/>
    <p:sldId id="306" r:id="rId29"/>
    <p:sldId id="272" r:id="rId30"/>
    <p:sldId id="295" r:id="rId31"/>
    <p:sldId id="303" r:id="rId32"/>
    <p:sldId id="304" r:id="rId33"/>
    <p:sldId id="298" r:id="rId34"/>
    <p:sldId id="305" r:id="rId35"/>
    <p:sldId id="300"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5" d="100"/>
          <a:sy n="95" d="100"/>
        </p:scale>
        <p:origin x="-624"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kyminlee:Dropbox:Research:Winter%2015:Mobisys%2015:presentation:excel_workbook.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kyminlee:Dropbox:Research:Winter%2015:Mobisys%2015:presentation:excel_workbook.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kyminlee:Dropbox:Research:Winter%2015:Mobisys%2015:presentation:excel_workbook.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kyminlee:Dropbox:Research:Winter%2015:Mobisys%2015:presentation:excel_workboo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v>Forward/Back</c:v>
          </c:tx>
          <c:invertIfNegative val="0"/>
          <c:cat>
            <c:numRef>
              <c:f>Sheet2!$A$1:$A$3</c:f>
              <c:numCache>
                <c:formatCode>General</c:formatCode>
                <c:ptCount val="3"/>
                <c:pt idx="0">
                  <c:v>64.0</c:v>
                </c:pt>
                <c:pt idx="1">
                  <c:v>128.0</c:v>
                </c:pt>
                <c:pt idx="2">
                  <c:v>256.0</c:v>
                </c:pt>
              </c:numCache>
            </c:numRef>
          </c:cat>
          <c:val>
            <c:numRef>
              <c:f>Sheet2!$B$1:$B$3</c:f>
              <c:numCache>
                <c:formatCode>General</c:formatCode>
                <c:ptCount val="3"/>
                <c:pt idx="0">
                  <c:v>0.9569</c:v>
                </c:pt>
                <c:pt idx="1">
                  <c:v>0.9148</c:v>
                </c:pt>
                <c:pt idx="2">
                  <c:v>0.8369</c:v>
                </c:pt>
              </c:numCache>
            </c:numRef>
          </c:val>
        </c:ser>
        <c:ser>
          <c:idx val="1"/>
          <c:order val="1"/>
          <c:tx>
            <c:v>Left/Right</c:v>
          </c:tx>
          <c:invertIfNegative val="0"/>
          <c:cat>
            <c:numRef>
              <c:f>Sheet2!$A$1:$A$3</c:f>
              <c:numCache>
                <c:formatCode>General</c:formatCode>
                <c:ptCount val="3"/>
                <c:pt idx="0">
                  <c:v>64.0</c:v>
                </c:pt>
                <c:pt idx="1">
                  <c:v>128.0</c:v>
                </c:pt>
                <c:pt idx="2">
                  <c:v>256.0</c:v>
                </c:pt>
              </c:numCache>
            </c:numRef>
          </c:cat>
          <c:val>
            <c:numRef>
              <c:f>Sheet2!$C$1:$C$3</c:f>
              <c:numCache>
                <c:formatCode>General</c:formatCode>
                <c:ptCount val="3"/>
                <c:pt idx="0">
                  <c:v>0.9623</c:v>
                </c:pt>
                <c:pt idx="1">
                  <c:v>0.9259</c:v>
                </c:pt>
                <c:pt idx="2">
                  <c:v>0.8591</c:v>
                </c:pt>
              </c:numCache>
            </c:numRef>
          </c:val>
        </c:ser>
        <c:ser>
          <c:idx val="2"/>
          <c:order val="2"/>
          <c:tx>
            <c:v>Up/Down</c:v>
          </c:tx>
          <c:invertIfNegative val="0"/>
          <c:cat>
            <c:numRef>
              <c:f>Sheet2!$A$1:$A$3</c:f>
              <c:numCache>
                <c:formatCode>General</c:formatCode>
                <c:ptCount val="3"/>
                <c:pt idx="0">
                  <c:v>64.0</c:v>
                </c:pt>
                <c:pt idx="1">
                  <c:v>128.0</c:v>
                </c:pt>
                <c:pt idx="2">
                  <c:v>256.0</c:v>
                </c:pt>
              </c:numCache>
            </c:numRef>
          </c:cat>
          <c:val>
            <c:numRef>
              <c:f>Sheet2!$D$1:$D$3</c:f>
              <c:numCache>
                <c:formatCode>General</c:formatCode>
                <c:ptCount val="3"/>
                <c:pt idx="0">
                  <c:v>0.9876</c:v>
                </c:pt>
                <c:pt idx="1">
                  <c:v>0.9752</c:v>
                </c:pt>
                <c:pt idx="2">
                  <c:v>0.9529</c:v>
                </c:pt>
              </c:numCache>
            </c:numRef>
          </c:val>
        </c:ser>
        <c:ser>
          <c:idx val="3"/>
          <c:order val="3"/>
          <c:tx>
            <c:v>Yaw (Horizontal view)</c:v>
          </c:tx>
          <c:invertIfNegative val="0"/>
          <c:cat>
            <c:numRef>
              <c:f>Sheet2!$A$1:$A$3</c:f>
              <c:numCache>
                <c:formatCode>General</c:formatCode>
                <c:ptCount val="3"/>
                <c:pt idx="0">
                  <c:v>64.0</c:v>
                </c:pt>
                <c:pt idx="1">
                  <c:v>128.0</c:v>
                </c:pt>
                <c:pt idx="2">
                  <c:v>256.0</c:v>
                </c:pt>
              </c:numCache>
            </c:numRef>
          </c:cat>
          <c:val>
            <c:numRef>
              <c:f>Sheet2!$E$1:$E$3</c:f>
              <c:numCache>
                <c:formatCode>General</c:formatCode>
                <c:ptCount val="3"/>
                <c:pt idx="0">
                  <c:v>0.9101</c:v>
                </c:pt>
                <c:pt idx="1">
                  <c:v>0.7689</c:v>
                </c:pt>
                <c:pt idx="2">
                  <c:v>0.6093</c:v>
                </c:pt>
              </c:numCache>
            </c:numRef>
          </c:val>
        </c:ser>
        <c:ser>
          <c:idx val="4"/>
          <c:order val="4"/>
          <c:tx>
            <c:v>Pitch (Veritcal view)</c:v>
          </c:tx>
          <c:invertIfNegative val="0"/>
          <c:cat>
            <c:numRef>
              <c:f>Sheet2!$A$1:$A$3</c:f>
              <c:numCache>
                <c:formatCode>General</c:formatCode>
                <c:ptCount val="3"/>
                <c:pt idx="0">
                  <c:v>64.0</c:v>
                </c:pt>
                <c:pt idx="1">
                  <c:v>128.0</c:v>
                </c:pt>
                <c:pt idx="2">
                  <c:v>256.0</c:v>
                </c:pt>
              </c:numCache>
            </c:numRef>
          </c:cat>
          <c:val>
            <c:numRef>
              <c:f>Sheet2!$F$1:$F$3</c:f>
              <c:numCache>
                <c:formatCode>General</c:formatCode>
                <c:ptCount val="3"/>
                <c:pt idx="0">
                  <c:v>0.9967</c:v>
                </c:pt>
                <c:pt idx="1">
                  <c:v>0.9655</c:v>
                </c:pt>
                <c:pt idx="2">
                  <c:v>0.9024</c:v>
                </c:pt>
              </c:numCache>
            </c:numRef>
          </c:val>
        </c:ser>
        <c:dLbls>
          <c:showLegendKey val="0"/>
          <c:showVal val="0"/>
          <c:showCatName val="0"/>
          <c:showSerName val="0"/>
          <c:showPercent val="0"/>
          <c:showBubbleSize val="0"/>
        </c:dLbls>
        <c:gapWidth val="150"/>
        <c:axId val="-2087701160"/>
        <c:axId val="-2087704232"/>
      </c:barChart>
      <c:catAx>
        <c:axId val="-2087701160"/>
        <c:scaling>
          <c:orientation val="minMax"/>
        </c:scaling>
        <c:delete val="0"/>
        <c:axPos val="b"/>
        <c:numFmt formatCode="General" sourceLinked="1"/>
        <c:majorTickMark val="out"/>
        <c:minorTickMark val="none"/>
        <c:tickLblPos val="nextTo"/>
        <c:crossAx val="-2087704232"/>
        <c:crosses val="autoZero"/>
        <c:auto val="1"/>
        <c:lblAlgn val="ctr"/>
        <c:lblOffset val="100"/>
        <c:noMultiLvlLbl val="0"/>
      </c:catAx>
      <c:valAx>
        <c:axId val="-2087704232"/>
        <c:scaling>
          <c:orientation val="minMax"/>
          <c:max val="1.0"/>
        </c:scaling>
        <c:delete val="0"/>
        <c:axPos val="l"/>
        <c:majorGridlines/>
        <c:numFmt formatCode="General" sourceLinked="1"/>
        <c:majorTickMark val="out"/>
        <c:minorTickMark val="none"/>
        <c:tickLblPos val="nextTo"/>
        <c:crossAx val="-2087701160"/>
        <c:crosses val="autoZero"/>
        <c:crossBetween val="between"/>
      </c:valAx>
    </c:plotArea>
    <c:legend>
      <c:legendPos val="r"/>
      <c:layout/>
      <c:overlay val="0"/>
    </c:legend>
    <c:plotVisOnly val="1"/>
    <c:dispBlanksAs val="gap"/>
    <c:showDLblsOverMax val="0"/>
  </c:chart>
  <c:txPr>
    <a:bodyPr/>
    <a:lstStyle/>
    <a:p>
      <a:pPr>
        <a:defRPr sz="20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v>Yaw angle</c:v>
          </c:tx>
          <c:marker>
            <c:symbol val="square"/>
            <c:size val="3"/>
          </c:marker>
          <c:cat>
            <c:numRef>
              <c:f>Sheet3!$A$1:$A$40</c:f>
              <c:numCache>
                <c:formatCode>General</c:formatCode>
                <c:ptCount val="40"/>
                <c:pt idx="0">
                  <c:v>8.0</c:v>
                </c:pt>
                <c:pt idx="1">
                  <c:v>16.0</c:v>
                </c:pt>
                <c:pt idx="2">
                  <c:v>24.0</c:v>
                </c:pt>
                <c:pt idx="3">
                  <c:v>32.0</c:v>
                </c:pt>
                <c:pt idx="4">
                  <c:v>40.0</c:v>
                </c:pt>
                <c:pt idx="5">
                  <c:v>48.0</c:v>
                </c:pt>
                <c:pt idx="6">
                  <c:v>56.0</c:v>
                </c:pt>
                <c:pt idx="7">
                  <c:v>64.0</c:v>
                </c:pt>
                <c:pt idx="8">
                  <c:v>72.0</c:v>
                </c:pt>
                <c:pt idx="9">
                  <c:v>80.0</c:v>
                </c:pt>
                <c:pt idx="10">
                  <c:v>88.0</c:v>
                </c:pt>
                <c:pt idx="11">
                  <c:v>96.0</c:v>
                </c:pt>
                <c:pt idx="12">
                  <c:v>104.0</c:v>
                </c:pt>
                <c:pt idx="13">
                  <c:v>112.0</c:v>
                </c:pt>
                <c:pt idx="14">
                  <c:v>120.0</c:v>
                </c:pt>
                <c:pt idx="15">
                  <c:v>128.0</c:v>
                </c:pt>
                <c:pt idx="16">
                  <c:v>136.0</c:v>
                </c:pt>
                <c:pt idx="17">
                  <c:v>144.0</c:v>
                </c:pt>
                <c:pt idx="18">
                  <c:v>152.0</c:v>
                </c:pt>
                <c:pt idx="19">
                  <c:v>160.0</c:v>
                </c:pt>
                <c:pt idx="20">
                  <c:v>168.0</c:v>
                </c:pt>
                <c:pt idx="21">
                  <c:v>176.0</c:v>
                </c:pt>
                <c:pt idx="22">
                  <c:v>184.0</c:v>
                </c:pt>
                <c:pt idx="23">
                  <c:v>192.0</c:v>
                </c:pt>
                <c:pt idx="24">
                  <c:v>200.0</c:v>
                </c:pt>
                <c:pt idx="25">
                  <c:v>208.0</c:v>
                </c:pt>
                <c:pt idx="26">
                  <c:v>216.0</c:v>
                </c:pt>
                <c:pt idx="27">
                  <c:v>224.0</c:v>
                </c:pt>
                <c:pt idx="28">
                  <c:v>232.0</c:v>
                </c:pt>
                <c:pt idx="29">
                  <c:v>240.0</c:v>
                </c:pt>
                <c:pt idx="30">
                  <c:v>248.0</c:v>
                </c:pt>
                <c:pt idx="31">
                  <c:v>256.0</c:v>
                </c:pt>
                <c:pt idx="32">
                  <c:v>264.0</c:v>
                </c:pt>
                <c:pt idx="33">
                  <c:v>272.0</c:v>
                </c:pt>
                <c:pt idx="34">
                  <c:v>280.0</c:v>
                </c:pt>
                <c:pt idx="35">
                  <c:v>288.0</c:v>
                </c:pt>
                <c:pt idx="36">
                  <c:v>296.0</c:v>
                </c:pt>
                <c:pt idx="37">
                  <c:v>304.0</c:v>
                </c:pt>
                <c:pt idx="38">
                  <c:v>312.0</c:v>
                </c:pt>
                <c:pt idx="39">
                  <c:v>320.0</c:v>
                </c:pt>
              </c:numCache>
            </c:numRef>
          </c:cat>
          <c:val>
            <c:numRef>
              <c:f>Sheet3!$B$1:$B$40</c:f>
              <c:numCache>
                <c:formatCode>General</c:formatCode>
                <c:ptCount val="40"/>
                <c:pt idx="0">
                  <c:v>3.7134</c:v>
                </c:pt>
                <c:pt idx="1">
                  <c:v>6.5918</c:v>
                </c:pt>
                <c:pt idx="2">
                  <c:v>10.547</c:v>
                </c:pt>
                <c:pt idx="3">
                  <c:v>15.161</c:v>
                </c:pt>
                <c:pt idx="4">
                  <c:v>20.325</c:v>
                </c:pt>
                <c:pt idx="5">
                  <c:v>26.697</c:v>
                </c:pt>
                <c:pt idx="6">
                  <c:v>33.398</c:v>
                </c:pt>
                <c:pt idx="7">
                  <c:v>41.528</c:v>
                </c:pt>
                <c:pt idx="8">
                  <c:v>49.768</c:v>
                </c:pt>
                <c:pt idx="9">
                  <c:v>56.14</c:v>
                </c:pt>
                <c:pt idx="10">
                  <c:v>63.611</c:v>
                </c:pt>
                <c:pt idx="11">
                  <c:v>70.862</c:v>
                </c:pt>
                <c:pt idx="12">
                  <c:v>77.014</c:v>
                </c:pt>
                <c:pt idx="13">
                  <c:v>84.485</c:v>
                </c:pt>
                <c:pt idx="14">
                  <c:v>112.61</c:v>
                </c:pt>
                <c:pt idx="15">
                  <c:v>119.42</c:v>
                </c:pt>
                <c:pt idx="16">
                  <c:v>131.84</c:v>
                </c:pt>
                <c:pt idx="17">
                  <c:v>140.3</c:v>
                </c:pt>
                <c:pt idx="18">
                  <c:v>147.0</c:v>
                </c:pt>
                <c:pt idx="19">
                  <c:v>153.59</c:v>
                </c:pt>
                <c:pt idx="20">
                  <c:v>157.98</c:v>
                </c:pt>
                <c:pt idx="21">
                  <c:v>162.16</c:v>
                </c:pt>
                <c:pt idx="22">
                  <c:v>170.51</c:v>
                </c:pt>
                <c:pt idx="23">
                  <c:v>180.5</c:v>
                </c:pt>
                <c:pt idx="24">
                  <c:v>189.95</c:v>
                </c:pt>
                <c:pt idx="25">
                  <c:v>198.3</c:v>
                </c:pt>
                <c:pt idx="26">
                  <c:v>206.21</c:v>
                </c:pt>
                <c:pt idx="27">
                  <c:v>212.8</c:v>
                </c:pt>
                <c:pt idx="28">
                  <c:v>218.96</c:v>
                </c:pt>
                <c:pt idx="29">
                  <c:v>224.23</c:v>
                </c:pt>
                <c:pt idx="30">
                  <c:v>228.84</c:v>
                </c:pt>
                <c:pt idx="31">
                  <c:v>235.0</c:v>
                </c:pt>
                <c:pt idx="32">
                  <c:v>236.97</c:v>
                </c:pt>
                <c:pt idx="33">
                  <c:v>240.38</c:v>
                </c:pt>
                <c:pt idx="34">
                  <c:v>243.57</c:v>
                </c:pt>
                <c:pt idx="35">
                  <c:v>246.64</c:v>
                </c:pt>
                <c:pt idx="36">
                  <c:v>249.39</c:v>
                </c:pt>
                <c:pt idx="37">
                  <c:v>251.92</c:v>
                </c:pt>
                <c:pt idx="38">
                  <c:v>254.22</c:v>
                </c:pt>
                <c:pt idx="39">
                  <c:v>256.2</c:v>
                </c:pt>
              </c:numCache>
            </c:numRef>
          </c:val>
          <c:smooth val="0"/>
        </c:ser>
        <c:ser>
          <c:idx val="1"/>
          <c:order val="1"/>
          <c:tx>
            <c:v>Pitch angle</c:v>
          </c:tx>
          <c:marker>
            <c:symbol val="star"/>
            <c:size val="3"/>
          </c:marker>
          <c:cat>
            <c:numRef>
              <c:f>Sheet3!$A$1:$A$40</c:f>
              <c:numCache>
                <c:formatCode>General</c:formatCode>
                <c:ptCount val="40"/>
                <c:pt idx="0">
                  <c:v>8.0</c:v>
                </c:pt>
                <c:pt idx="1">
                  <c:v>16.0</c:v>
                </c:pt>
                <c:pt idx="2">
                  <c:v>24.0</c:v>
                </c:pt>
                <c:pt idx="3">
                  <c:v>32.0</c:v>
                </c:pt>
                <c:pt idx="4">
                  <c:v>40.0</c:v>
                </c:pt>
                <c:pt idx="5">
                  <c:v>48.0</c:v>
                </c:pt>
                <c:pt idx="6">
                  <c:v>56.0</c:v>
                </c:pt>
                <c:pt idx="7">
                  <c:v>64.0</c:v>
                </c:pt>
                <c:pt idx="8">
                  <c:v>72.0</c:v>
                </c:pt>
                <c:pt idx="9">
                  <c:v>80.0</c:v>
                </c:pt>
                <c:pt idx="10">
                  <c:v>88.0</c:v>
                </c:pt>
                <c:pt idx="11">
                  <c:v>96.0</c:v>
                </c:pt>
                <c:pt idx="12">
                  <c:v>104.0</c:v>
                </c:pt>
                <c:pt idx="13">
                  <c:v>112.0</c:v>
                </c:pt>
                <c:pt idx="14">
                  <c:v>120.0</c:v>
                </c:pt>
                <c:pt idx="15">
                  <c:v>128.0</c:v>
                </c:pt>
                <c:pt idx="16">
                  <c:v>136.0</c:v>
                </c:pt>
                <c:pt idx="17">
                  <c:v>144.0</c:v>
                </c:pt>
                <c:pt idx="18">
                  <c:v>152.0</c:v>
                </c:pt>
                <c:pt idx="19">
                  <c:v>160.0</c:v>
                </c:pt>
                <c:pt idx="20">
                  <c:v>168.0</c:v>
                </c:pt>
                <c:pt idx="21">
                  <c:v>176.0</c:v>
                </c:pt>
                <c:pt idx="22">
                  <c:v>184.0</c:v>
                </c:pt>
                <c:pt idx="23">
                  <c:v>192.0</c:v>
                </c:pt>
                <c:pt idx="24">
                  <c:v>200.0</c:v>
                </c:pt>
                <c:pt idx="25">
                  <c:v>208.0</c:v>
                </c:pt>
                <c:pt idx="26">
                  <c:v>216.0</c:v>
                </c:pt>
                <c:pt idx="27">
                  <c:v>224.0</c:v>
                </c:pt>
                <c:pt idx="28">
                  <c:v>232.0</c:v>
                </c:pt>
                <c:pt idx="29">
                  <c:v>240.0</c:v>
                </c:pt>
                <c:pt idx="30">
                  <c:v>248.0</c:v>
                </c:pt>
                <c:pt idx="31">
                  <c:v>256.0</c:v>
                </c:pt>
                <c:pt idx="32">
                  <c:v>264.0</c:v>
                </c:pt>
                <c:pt idx="33">
                  <c:v>272.0</c:v>
                </c:pt>
                <c:pt idx="34">
                  <c:v>280.0</c:v>
                </c:pt>
                <c:pt idx="35">
                  <c:v>288.0</c:v>
                </c:pt>
                <c:pt idx="36">
                  <c:v>296.0</c:v>
                </c:pt>
                <c:pt idx="37">
                  <c:v>304.0</c:v>
                </c:pt>
                <c:pt idx="38">
                  <c:v>312.0</c:v>
                </c:pt>
                <c:pt idx="39">
                  <c:v>320.0</c:v>
                </c:pt>
              </c:numCache>
            </c:numRef>
          </c:cat>
          <c:val>
            <c:numRef>
              <c:f>Sheet3!$C$1:$C$40</c:f>
              <c:numCache>
                <c:formatCode>General</c:formatCode>
                <c:ptCount val="40"/>
                <c:pt idx="0">
                  <c:v>0.21973</c:v>
                </c:pt>
                <c:pt idx="1">
                  <c:v>0.32959</c:v>
                </c:pt>
                <c:pt idx="2">
                  <c:v>0.54931</c:v>
                </c:pt>
                <c:pt idx="3">
                  <c:v>0.76904</c:v>
                </c:pt>
                <c:pt idx="4">
                  <c:v>1.0986</c:v>
                </c:pt>
                <c:pt idx="5">
                  <c:v>1.4282</c:v>
                </c:pt>
                <c:pt idx="6">
                  <c:v>1.7578</c:v>
                </c:pt>
                <c:pt idx="7">
                  <c:v>2.0874</c:v>
                </c:pt>
                <c:pt idx="8">
                  <c:v>2.417</c:v>
                </c:pt>
                <c:pt idx="9">
                  <c:v>2.9663</c:v>
                </c:pt>
                <c:pt idx="10">
                  <c:v>3.5156</c:v>
                </c:pt>
                <c:pt idx="11">
                  <c:v>3.6255</c:v>
                </c:pt>
                <c:pt idx="12">
                  <c:v>4.614199999999996</c:v>
                </c:pt>
                <c:pt idx="13">
                  <c:v>4.5044</c:v>
                </c:pt>
                <c:pt idx="14">
                  <c:v>4.9438</c:v>
                </c:pt>
                <c:pt idx="15">
                  <c:v>5.3833</c:v>
                </c:pt>
                <c:pt idx="16">
                  <c:v>5.9326</c:v>
                </c:pt>
                <c:pt idx="17">
                  <c:v>5.712899999999998</c:v>
                </c:pt>
                <c:pt idx="18">
                  <c:v>5.822699999999997</c:v>
                </c:pt>
                <c:pt idx="19">
                  <c:v>6.7016</c:v>
                </c:pt>
                <c:pt idx="20">
                  <c:v>7.1411</c:v>
                </c:pt>
                <c:pt idx="21">
                  <c:v>7.9101</c:v>
                </c:pt>
                <c:pt idx="22">
                  <c:v>7.5322</c:v>
                </c:pt>
                <c:pt idx="23">
                  <c:v>8.02</c:v>
                </c:pt>
                <c:pt idx="24">
                  <c:v>8.3496</c:v>
                </c:pt>
                <c:pt idx="25">
                  <c:v>8.4595</c:v>
                </c:pt>
                <c:pt idx="26">
                  <c:v>9.2285</c:v>
                </c:pt>
                <c:pt idx="27">
                  <c:v>8.5693</c:v>
                </c:pt>
                <c:pt idx="28">
                  <c:v>9.2285</c:v>
                </c:pt>
                <c:pt idx="29">
                  <c:v>9.7778</c:v>
                </c:pt>
                <c:pt idx="30">
                  <c:v>10.327</c:v>
                </c:pt>
                <c:pt idx="31">
                  <c:v>10.437</c:v>
                </c:pt>
                <c:pt idx="32">
                  <c:v>10.657</c:v>
                </c:pt>
                <c:pt idx="33">
                  <c:v>10.876</c:v>
                </c:pt>
                <c:pt idx="34">
                  <c:v>11.096</c:v>
                </c:pt>
                <c:pt idx="35">
                  <c:v>12.524</c:v>
                </c:pt>
                <c:pt idx="36">
                  <c:v>12.305</c:v>
                </c:pt>
                <c:pt idx="37">
                  <c:v>11.645</c:v>
                </c:pt>
                <c:pt idx="38">
                  <c:v>13.513</c:v>
                </c:pt>
                <c:pt idx="39">
                  <c:v>13.293</c:v>
                </c:pt>
              </c:numCache>
            </c:numRef>
          </c:val>
          <c:smooth val="0"/>
        </c:ser>
        <c:dLbls>
          <c:showLegendKey val="0"/>
          <c:showVal val="0"/>
          <c:showCatName val="0"/>
          <c:showSerName val="0"/>
          <c:showPercent val="0"/>
          <c:showBubbleSize val="0"/>
        </c:dLbls>
        <c:marker val="1"/>
        <c:smooth val="0"/>
        <c:axId val="-2124672776"/>
        <c:axId val="-2124669720"/>
      </c:lineChart>
      <c:catAx>
        <c:axId val="-2124672776"/>
        <c:scaling>
          <c:orientation val="minMax"/>
        </c:scaling>
        <c:delete val="0"/>
        <c:axPos val="b"/>
        <c:numFmt formatCode="General" sourceLinked="1"/>
        <c:majorTickMark val="out"/>
        <c:minorTickMark val="none"/>
        <c:tickLblPos val="nextTo"/>
        <c:txPr>
          <a:bodyPr rot="0" vert="horz"/>
          <a:lstStyle/>
          <a:p>
            <a:pPr>
              <a:defRPr sz="2000"/>
            </a:pPr>
            <a:endParaRPr lang="en-US"/>
          </a:p>
        </c:txPr>
        <c:crossAx val="-2124669720"/>
        <c:crosses val="autoZero"/>
        <c:auto val="1"/>
        <c:lblAlgn val="ctr"/>
        <c:lblOffset val="100"/>
        <c:tickLblSkip val="15"/>
        <c:tickMarkSkip val="1"/>
        <c:noMultiLvlLbl val="0"/>
      </c:catAx>
      <c:valAx>
        <c:axId val="-2124669720"/>
        <c:scaling>
          <c:orientation val="minMax"/>
        </c:scaling>
        <c:delete val="0"/>
        <c:axPos val="l"/>
        <c:majorGridlines/>
        <c:numFmt formatCode="General" sourceLinked="1"/>
        <c:majorTickMark val="out"/>
        <c:minorTickMark val="none"/>
        <c:tickLblPos val="nextTo"/>
        <c:txPr>
          <a:bodyPr/>
          <a:lstStyle/>
          <a:p>
            <a:pPr>
              <a:defRPr sz="2000"/>
            </a:pPr>
            <a:endParaRPr lang="en-US"/>
          </a:p>
        </c:txPr>
        <c:crossAx val="-2124672776"/>
        <c:crossesAt val="0.0"/>
        <c:crossBetween val="between"/>
      </c:valAx>
    </c:plotArea>
    <c:legend>
      <c:legendPos val="b"/>
      <c:layout/>
      <c:overlay val="0"/>
      <c:txPr>
        <a:bodyPr/>
        <a:lstStyle/>
        <a:p>
          <a:pPr>
            <a:defRPr sz="2000"/>
          </a:pPr>
          <a:endParaRPr lang="en-US"/>
        </a:p>
      </c:txPr>
    </c:legend>
    <c:plotVisOnly val="1"/>
    <c:dispBlanksAs val="gap"/>
    <c:showDLblsOverMax val="0"/>
  </c:chart>
  <c:spPr>
    <a:solidFill>
      <a:schemeClr val="bg1">
        <a:alpha val="85000"/>
      </a:schemeClr>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v>Standard thick client</c:v>
          </c:tx>
          <c:spPr>
            <a:ln>
              <a:noFill/>
            </a:ln>
          </c:spPr>
          <c:marker>
            <c:symbol val="star"/>
            <c:size val="14"/>
            <c:spPr>
              <a:ln w="25400"/>
            </c:spPr>
          </c:marker>
          <c:cat>
            <c:numRef>
              <c:f>Sheet4!$A$1:$A$5</c:f>
              <c:numCache>
                <c:formatCode>General</c:formatCode>
                <c:ptCount val="5"/>
                <c:pt idx="0">
                  <c:v>0.0</c:v>
                </c:pt>
                <c:pt idx="1">
                  <c:v>64.0</c:v>
                </c:pt>
                <c:pt idx="2">
                  <c:v>128.0</c:v>
                </c:pt>
                <c:pt idx="3">
                  <c:v>256.0</c:v>
                </c:pt>
                <c:pt idx="4">
                  <c:v>384.0</c:v>
                </c:pt>
              </c:numCache>
            </c:numRef>
          </c:cat>
          <c:val>
            <c:numRef>
              <c:f>Sheet4!$B$1:$B$5</c:f>
              <c:numCache>
                <c:formatCode>General</c:formatCode>
                <c:ptCount val="5"/>
                <c:pt idx="0">
                  <c:v>5.0</c:v>
                </c:pt>
              </c:numCache>
            </c:numRef>
          </c:val>
          <c:smooth val="0"/>
        </c:ser>
        <c:ser>
          <c:idx val="1"/>
          <c:order val="1"/>
          <c:tx>
            <c:v>Outatime</c:v>
          </c:tx>
          <c:spPr>
            <a:ln>
              <a:solidFill>
                <a:srgbClr val="FF0000"/>
              </a:solidFill>
            </a:ln>
          </c:spPr>
          <c:errBars>
            <c:errDir val="y"/>
            <c:errBarType val="both"/>
            <c:errValType val="cust"/>
            <c:noEndCap val="0"/>
            <c:plus>
              <c:numRef>
                <c:f>Sheet4!$I$1:$I$5</c:f>
                <c:numCache>
                  <c:formatCode>General</c:formatCode>
                  <c:ptCount val="5"/>
                  <c:pt idx="0">
                    <c:v>0.246080401098797</c:v>
                  </c:pt>
                  <c:pt idx="1">
                    <c:v>0.200922797831158</c:v>
                  </c:pt>
                  <c:pt idx="2">
                    <c:v>0.200922797831158</c:v>
                  </c:pt>
                  <c:pt idx="3">
                    <c:v>0.226358750534855</c:v>
                  </c:pt>
                  <c:pt idx="4">
                    <c:v>0.245081268245981</c:v>
                  </c:pt>
                </c:numCache>
              </c:numRef>
            </c:plus>
            <c:minus>
              <c:numRef>
                <c:f>Sheet4!$I$1:$I$5</c:f>
                <c:numCache>
                  <c:formatCode>General</c:formatCode>
                  <c:ptCount val="5"/>
                  <c:pt idx="0">
                    <c:v>0.246080401098797</c:v>
                  </c:pt>
                  <c:pt idx="1">
                    <c:v>0.200922797831158</c:v>
                  </c:pt>
                  <c:pt idx="2">
                    <c:v>0.200922797831158</c:v>
                  </c:pt>
                  <c:pt idx="3">
                    <c:v>0.226358750534855</c:v>
                  </c:pt>
                  <c:pt idx="4">
                    <c:v>0.245081268245981</c:v>
                  </c:pt>
                </c:numCache>
              </c:numRef>
            </c:minus>
            <c:spPr>
              <a:ln w="25400">
                <a:solidFill>
                  <a:srgbClr val="FF0000"/>
                </a:solidFill>
              </a:ln>
            </c:spPr>
          </c:errBars>
          <c:cat>
            <c:numRef>
              <c:f>Sheet4!$A$1:$A$5</c:f>
              <c:numCache>
                <c:formatCode>General</c:formatCode>
                <c:ptCount val="5"/>
                <c:pt idx="0">
                  <c:v>0.0</c:v>
                </c:pt>
                <c:pt idx="1">
                  <c:v>64.0</c:v>
                </c:pt>
                <c:pt idx="2">
                  <c:v>128.0</c:v>
                </c:pt>
                <c:pt idx="3">
                  <c:v>256.0</c:v>
                </c:pt>
                <c:pt idx="4">
                  <c:v>384.0</c:v>
                </c:pt>
              </c:numCache>
            </c:numRef>
          </c:cat>
          <c:val>
            <c:numRef>
              <c:f>Sheet4!$C$1:$C$5</c:f>
              <c:numCache>
                <c:formatCode>General</c:formatCode>
                <c:ptCount val="5"/>
                <c:pt idx="0">
                  <c:v>4.5</c:v>
                </c:pt>
                <c:pt idx="1">
                  <c:v>4.3333</c:v>
                </c:pt>
                <c:pt idx="2">
                  <c:v>4.381</c:v>
                </c:pt>
                <c:pt idx="3">
                  <c:v>3.35</c:v>
                </c:pt>
                <c:pt idx="4">
                  <c:v>3.0625</c:v>
                </c:pt>
              </c:numCache>
            </c:numRef>
          </c:val>
          <c:smooth val="0"/>
        </c:ser>
        <c:ser>
          <c:idx val="2"/>
          <c:order val="2"/>
          <c:tx>
            <c:v>Standard thin client</c:v>
          </c:tx>
          <c:spPr>
            <a:ln>
              <a:solidFill>
                <a:schemeClr val="accent3">
                  <a:lumMod val="50000"/>
                </a:schemeClr>
              </a:solidFill>
            </a:ln>
          </c:spPr>
          <c:errBars>
            <c:errDir val="y"/>
            <c:errBarType val="both"/>
            <c:errValType val="cust"/>
            <c:noEndCap val="0"/>
            <c:plus>
              <c:numRef>
                <c:f>Sheet4!$J$1:$J$5</c:f>
                <c:numCache>
                  <c:formatCode>General</c:formatCode>
                  <c:ptCount val="5"/>
                  <c:pt idx="0">
                    <c:v>0.200922797831158</c:v>
                  </c:pt>
                  <c:pt idx="1">
                    <c:v>0.293270374920404</c:v>
                  </c:pt>
                  <c:pt idx="2">
                    <c:v>0.350862327484843</c:v>
                  </c:pt>
                  <c:pt idx="3">
                    <c:v>0.335936236207492</c:v>
                  </c:pt>
                  <c:pt idx="4">
                    <c:v>0.153457897170915</c:v>
                  </c:pt>
                </c:numCache>
              </c:numRef>
            </c:plus>
            <c:minus>
              <c:numRef>
                <c:f>Sheet4!$J$1:$J$5</c:f>
                <c:numCache>
                  <c:formatCode>General</c:formatCode>
                  <c:ptCount val="5"/>
                  <c:pt idx="0">
                    <c:v>0.200922797831158</c:v>
                  </c:pt>
                  <c:pt idx="1">
                    <c:v>0.293270374920404</c:v>
                  </c:pt>
                  <c:pt idx="2">
                    <c:v>0.350862327484843</c:v>
                  </c:pt>
                  <c:pt idx="3">
                    <c:v>0.335936236207492</c:v>
                  </c:pt>
                  <c:pt idx="4">
                    <c:v>0.153457897170915</c:v>
                  </c:pt>
                </c:numCache>
              </c:numRef>
            </c:minus>
            <c:spPr>
              <a:ln w="25400">
                <a:solidFill>
                  <a:schemeClr val="accent3">
                    <a:lumMod val="50000"/>
                  </a:schemeClr>
                </a:solidFill>
              </a:ln>
            </c:spPr>
          </c:errBars>
          <c:cat>
            <c:numRef>
              <c:f>Sheet4!$A$1:$A$5</c:f>
              <c:numCache>
                <c:formatCode>General</c:formatCode>
                <c:ptCount val="5"/>
                <c:pt idx="0">
                  <c:v>0.0</c:v>
                </c:pt>
                <c:pt idx="1">
                  <c:v>64.0</c:v>
                </c:pt>
                <c:pt idx="2">
                  <c:v>128.0</c:v>
                </c:pt>
                <c:pt idx="3">
                  <c:v>256.0</c:v>
                </c:pt>
                <c:pt idx="4">
                  <c:v>384.0</c:v>
                </c:pt>
              </c:numCache>
            </c:numRef>
          </c:cat>
          <c:val>
            <c:numRef>
              <c:f>Sheet4!$E$1:$E$5</c:f>
              <c:numCache>
                <c:formatCode>General</c:formatCode>
                <c:ptCount val="5"/>
                <c:pt idx="0">
                  <c:v>4.6667</c:v>
                </c:pt>
                <c:pt idx="1">
                  <c:v>3.5357</c:v>
                </c:pt>
                <c:pt idx="2">
                  <c:v>2.9881</c:v>
                </c:pt>
                <c:pt idx="3">
                  <c:v>2.125</c:v>
                </c:pt>
                <c:pt idx="4">
                  <c:v>1.3254</c:v>
                </c:pt>
              </c:numCache>
            </c:numRef>
          </c:val>
          <c:smooth val="0"/>
        </c:ser>
        <c:dLbls>
          <c:showLegendKey val="0"/>
          <c:showVal val="0"/>
          <c:showCatName val="0"/>
          <c:showSerName val="0"/>
          <c:showPercent val="0"/>
          <c:showBubbleSize val="0"/>
        </c:dLbls>
        <c:marker val="1"/>
        <c:smooth val="0"/>
        <c:axId val="-2083945240"/>
        <c:axId val="-2083942120"/>
      </c:lineChart>
      <c:catAx>
        <c:axId val="-2083945240"/>
        <c:scaling>
          <c:orientation val="minMax"/>
        </c:scaling>
        <c:delete val="0"/>
        <c:axPos val="b"/>
        <c:numFmt formatCode="General" sourceLinked="1"/>
        <c:majorTickMark val="out"/>
        <c:minorTickMark val="none"/>
        <c:tickLblPos val="nextTo"/>
        <c:txPr>
          <a:bodyPr/>
          <a:lstStyle/>
          <a:p>
            <a:pPr>
              <a:defRPr sz="2000"/>
            </a:pPr>
            <a:endParaRPr lang="en-US"/>
          </a:p>
        </c:txPr>
        <c:crossAx val="-2083942120"/>
        <c:crosses val="autoZero"/>
        <c:auto val="1"/>
        <c:lblAlgn val="ctr"/>
        <c:lblOffset val="100"/>
        <c:noMultiLvlLbl val="0"/>
      </c:catAx>
      <c:valAx>
        <c:axId val="-2083942120"/>
        <c:scaling>
          <c:orientation val="minMax"/>
          <c:max val="5.0"/>
        </c:scaling>
        <c:delete val="0"/>
        <c:axPos val="l"/>
        <c:majorGridlines/>
        <c:numFmt formatCode="General" sourceLinked="1"/>
        <c:majorTickMark val="out"/>
        <c:minorTickMark val="none"/>
        <c:tickLblPos val="nextTo"/>
        <c:txPr>
          <a:bodyPr/>
          <a:lstStyle/>
          <a:p>
            <a:pPr>
              <a:defRPr sz="2000"/>
            </a:pPr>
            <a:endParaRPr lang="en-US"/>
          </a:p>
        </c:txPr>
        <c:crossAx val="-2083945240"/>
        <c:crosses val="autoZero"/>
        <c:crossBetween val="between"/>
      </c:valAx>
    </c:plotArea>
    <c:legend>
      <c:legendPos val="r"/>
      <c:layout>
        <c:manualLayout>
          <c:xMode val="edge"/>
          <c:yMode val="edge"/>
          <c:x val="0.100911476974469"/>
          <c:y val="0.571136076913038"/>
          <c:w val="0.316951361941001"/>
          <c:h val="0.266567625179449"/>
        </c:manualLayout>
      </c:layout>
      <c:overlay val="0"/>
      <c:spPr>
        <a:solidFill>
          <a:schemeClr val="bg1"/>
        </a:solidFill>
      </c:spPr>
      <c:txPr>
        <a:bodyPr/>
        <a:lstStyle/>
        <a:p>
          <a:pPr>
            <a:defRPr sz="20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1"/>
          <c:order val="0"/>
          <c:tx>
            <c:strRef>
              <c:f>Sheet5!$A$2</c:f>
              <c:strCache>
                <c:ptCount val="1"/>
                <c:pt idx="0">
                  <c:v>LTE</c:v>
                </c:pt>
              </c:strCache>
            </c:strRef>
          </c:tx>
          <c:spPr>
            <a:ln>
              <a:noFill/>
            </a:ln>
          </c:spPr>
          <c:errBars>
            <c:errDir val="y"/>
            <c:errBarType val="both"/>
            <c:errValType val="cust"/>
            <c:noEndCap val="0"/>
            <c:plus>
              <c:numRef>
                <c:f>Sheet5!$B$3:$D$3</c:f>
                <c:numCache>
                  <c:formatCode>General</c:formatCode>
                  <c:ptCount val="3"/>
                  <c:pt idx="0">
                    <c:v>547.0</c:v>
                  </c:pt>
                  <c:pt idx="1">
                    <c:v>397.0</c:v>
                  </c:pt>
                  <c:pt idx="2">
                    <c:v>282.0</c:v>
                  </c:pt>
                </c:numCache>
              </c:numRef>
            </c:plus>
            <c:minus>
              <c:numRef>
                <c:f>Sheet5!$B$1:$D$1</c:f>
                <c:numCache>
                  <c:formatCode>General</c:formatCode>
                  <c:ptCount val="3"/>
                  <c:pt idx="0">
                    <c:v>27.0</c:v>
                  </c:pt>
                  <c:pt idx="1">
                    <c:v>40.0</c:v>
                  </c:pt>
                  <c:pt idx="2">
                    <c:v>33.0</c:v>
                  </c:pt>
                </c:numCache>
              </c:numRef>
            </c:minus>
            <c:spPr>
              <a:ln w="12700">
                <a:solidFill>
                  <a:srgbClr val="FF0000"/>
                </a:solidFill>
              </a:ln>
            </c:spPr>
          </c:errBars>
          <c:cat>
            <c:strRef>
              <c:f>Sheet5!$A$1:$A$3</c:f>
              <c:strCache>
                <c:ptCount val="3"/>
                <c:pt idx="0">
                  <c:v>3G</c:v>
                </c:pt>
                <c:pt idx="1">
                  <c:v>LTE</c:v>
                </c:pt>
                <c:pt idx="2">
                  <c:v>Wi-Fi</c:v>
                </c:pt>
              </c:strCache>
            </c:strRef>
          </c:cat>
          <c:val>
            <c:numRef>
              <c:f>Sheet5!$B$2:$D$2</c:f>
              <c:numCache>
                <c:formatCode>General</c:formatCode>
                <c:ptCount val="3"/>
                <c:pt idx="0">
                  <c:v>180.0</c:v>
                </c:pt>
                <c:pt idx="1">
                  <c:v>70.0</c:v>
                </c:pt>
                <c:pt idx="2">
                  <c:v>54.0</c:v>
                </c:pt>
              </c:numCache>
            </c:numRef>
          </c:val>
          <c:smooth val="0"/>
        </c:ser>
        <c:dLbls>
          <c:showLegendKey val="0"/>
          <c:showVal val="0"/>
          <c:showCatName val="0"/>
          <c:showSerName val="0"/>
          <c:showPercent val="0"/>
          <c:showBubbleSize val="0"/>
        </c:dLbls>
        <c:marker val="1"/>
        <c:smooth val="0"/>
        <c:axId val="-2083710568"/>
        <c:axId val="-2083707592"/>
      </c:lineChart>
      <c:catAx>
        <c:axId val="-2083710568"/>
        <c:scaling>
          <c:orientation val="minMax"/>
        </c:scaling>
        <c:delete val="0"/>
        <c:axPos val="b"/>
        <c:majorTickMark val="out"/>
        <c:minorTickMark val="none"/>
        <c:tickLblPos val="nextTo"/>
        <c:txPr>
          <a:bodyPr/>
          <a:lstStyle/>
          <a:p>
            <a:pPr>
              <a:defRPr sz="2000"/>
            </a:pPr>
            <a:endParaRPr lang="en-US"/>
          </a:p>
        </c:txPr>
        <c:crossAx val="-2083707592"/>
        <c:crosses val="autoZero"/>
        <c:auto val="1"/>
        <c:lblAlgn val="ctr"/>
        <c:lblOffset val="100"/>
        <c:noMultiLvlLbl val="0"/>
      </c:catAx>
      <c:valAx>
        <c:axId val="-2083707592"/>
        <c:scaling>
          <c:orientation val="minMax"/>
          <c:max val="750.0"/>
          <c:min val="0.0"/>
        </c:scaling>
        <c:delete val="0"/>
        <c:axPos val="l"/>
        <c:majorGridlines/>
        <c:numFmt formatCode="General" sourceLinked="1"/>
        <c:majorTickMark val="out"/>
        <c:minorTickMark val="none"/>
        <c:tickLblPos val="nextTo"/>
        <c:txPr>
          <a:bodyPr/>
          <a:lstStyle/>
          <a:p>
            <a:pPr>
              <a:defRPr sz="2000"/>
            </a:pPr>
            <a:endParaRPr lang="en-US"/>
          </a:p>
        </c:txPr>
        <c:crossAx val="-2083710568"/>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05C7EC-CD9A-7643-8855-F4EE9BC9EE64}" type="datetimeFigureOut">
              <a:rPr lang="en-US" smtClean="0"/>
              <a:t>5/18/15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F7C4EA-6044-7040-89FE-043B12537864}" type="slidenum">
              <a:rPr lang="en-US" smtClean="0"/>
              <a:t>‹#›</a:t>
            </a:fld>
            <a:endParaRPr lang="en-US"/>
          </a:p>
        </p:txBody>
      </p:sp>
    </p:spTree>
    <p:extLst>
      <p:ext uri="{BB962C8B-B14F-4D97-AF65-F5344CB8AC3E}">
        <p14:creationId xmlns:p14="http://schemas.microsoft.com/office/powerpoint/2010/main" val="42801947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baseline="0" dirty="0" smtClean="0">
                <a:latin typeface="Calibri" charset="0"/>
                <a:ea typeface="ＭＳ Ｐゴシック" charset="0"/>
                <a:cs typeface="ＭＳ Ｐゴシック" charset="0"/>
              </a:rPr>
              <a:t>Talk about how we can use speculation to mask network latency in cloud gaming environment</a:t>
            </a:r>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25D2CA-5F03-CF49-81D9-E719890EBDF4}" type="slidenum">
              <a:rPr lang="en-US" sz="1200">
                <a:latin typeface="Calibri" charset="0"/>
              </a:rPr>
              <a:pPr eaLnBrk="1" hangingPunct="1"/>
              <a:t>1</a:t>
            </a:fld>
            <a:endParaRPr lang="en-US" sz="1200">
              <a:latin typeface="Calibri" charset="0"/>
            </a:endParaRPr>
          </a:p>
        </p:txBody>
      </p:sp>
    </p:spTree>
    <p:extLst>
      <p:ext uri="{BB962C8B-B14F-4D97-AF65-F5344CB8AC3E}">
        <p14:creationId xmlns:p14="http://schemas.microsoft.com/office/powerpoint/2010/main" val="1315634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 code</a:t>
            </a:r>
          </a:p>
          <a:p>
            <a:r>
              <a:rPr lang="en-US" dirty="0" smtClean="0"/>
              <a:t>Popup</a:t>
            </a:r>
            <a:r>
              <a:rPr lang="en-US" baseline="0" dirty="0" smtClean="0"/>
              <a:t> animation</a:t>
            </a:r>
            <a:endParaRPr lang="en-US" dirty="0"/>
          </a:p>
        </p:txBody>
      </p:sp>
      <p:sp>
        <p:nvSpPr>
          <p:cNvPr id="4" name="Slide Number Placeholder 3"/>
          <p:cNvSpPr>
            <a:spLocks noGrp="1"/>
          </p:cNvSpPr>
          <p:nvPr>
            <p:ph type="sldNum" sz="quarter" idx="10"/>
          </p:nvPr>
        </p:nvSpPr>
        <p:spPr/>
        <p:txBody>
          <a:bodyPr/>
          <a:lstStyle/>
          <a:p>
            <a:fld id="{FCF7C4EA-6044-7040-89FE-043B12537864}" type="slidenum">
              <a:rPr lang="en-US" smtClean="0"/>
              <a:t>12</a:t>
            </a:fld>
            <a:endParaRPr lang="en-US"/>
          </a:p>
        </p:txBody>
      </p:sp>
    </p:spTree>
    <p:extLst>
      <p:ext uri="{BB962C8B-B14F-4D97-AF65-F5344CB8AC3E}">
        <p14:creationId xmlns:p14="http://schemas.microsoft.com/office/powerpoint/2010/main" val="2111334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 code</a:t>
            </a:r>
          </a:p>
          <a:p>
            <a:r>
              <a:rPr lang="en-US" dirty="0" smtClean="0"/>
              <a:t>Popup</a:t>
            </a:r>
            <a:r>
              <a:rPr lang="en-US" baseline="0" dirty="0" smtClean="0"/>
              <a:t> animation</a:t>
            </a:r>
          </a:p>
          <a:p>
            <a:r>
              <a:rPr lang="en-US" baseline="0" dirty="0" smtClean="0"/>
              <a:t>There are so many actions user can perform, how can we deal with wide array of actions that user can perform. How can we cope with this?</a:t>
            </a:r>
            <a:endParaRPr lang="en-US" dirty="0"/>
          </a:p>
        </p:txBody>
      </p:sp>
      <p:sp>
        <p:nvSpPr>
          <p:cNvPr id="4" name="Slide Number Placeholder 3"/>
          <p:cNvSpPr>
            <a:spLocks noGrp="1"/>
          </p:cNvSpPr>
          <p:nvPr>
            <p:ph type="sldNum" sz="quarter" idx="10"/>
          </p:nvPr>
        </p:nvSpPr>
        <p:spPr/>
        <p:txBody>
          <a:bodyPr/>
          <a:lstStyle/>
          <a:p>
            <a:fld id="{FCF7C4EA-6044-7040-89FE-043B12537864}" type="slidenum">
              <a:rPr lang="en-US" smtClean="0"/>
              <a:t>13</a:t>
            </a:fld>
            <a:endParaRPr lang="en-US"/>
          </a:p>
        </p:txBody>
      </p:sp>
    </p:spTree>
    <p:extLst>
      <p:ext uri="{BB962C8B-B14F-4D97-AF65-F5344CB8AC3E}">
        <p14:creationId xmlns:p14="http://schemas.microsoft.com/office/powerpoint/2010/main" val="2111334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few wrinkles</a:t>
            </a:r>
            <a:r>
              <a:rPr lang="en-US" baseline="0" dirty="0" smtClean="0"/>
              <a:t> plus few optimizations. </a:t>
            </a:r>
            <a:endParaRPr lang="en-US" dirty="0"/>
          </a:p>
        </p:txBody>
      </p:sp>
      <p:sp>
        <p:nvSpPr>
          <p:cNvPr id="4" name="Slide Number Placeholder 3"/>
          <p:cNvSpPr>
            <a:spLocks noGrp="1"/>
          </p:cNvSpPr>
          <p:nvPr>
            <p:ph type="sldNum" sz="quarter" idx="10"/>
          </p:nvPr>
        </p:nvSpPr>
        <p:spPr/>
        <p:txBody>
          <a:bodyPr/>
          <a:lstStyle/>
          <a:p>
            <a:fld id="{FCF7C4EA-6044-7040-89FE-043B12537864}" type="slidenum">
              <a:rPr lang="en-US" smtClean="0"/>
              <a:t>15</a:t>
            </a:fld>
            <a:endParaRPr lang="en-US"/>
          </a:p>
        </p:txBody>
      </p:sp>
    </p:spTree>
    <p:extLst>
      <p:ext uri="{BB962C8B-B14F-4D97-AF65-F5344CB8AC3E}">
        <p14:creationId xmlns:p14="http://schemas.microsoft.com/office/powerpoint/2010/main" val="3549864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to approximate ground</a:t>
            </a:r>
            <a:r>
              <a:rPr lang="en-US" baseline="0" dirty="0" smtClean="0"/>
              <a:t> truth with our best guess somehow.</a:t>
            </a:r>
            <a:endParaRPr lang="en-US" dirty="0"/>
          </a:p>
        </p:txBody>
      </p:sp>
      <p:sp>
        <p:nvSpPr>
          <p:cNvPr id="4" name="Slide Number Placeholder 3"/>
          <p:cNvSpPr>
            <a:spLocks noGrp="1"/>
          </p:cNvSpPr>
          <p:nvPr>
            <p:ph type="sldNum" sz="quarter" idx="10"/>
          </p:nvPr>
        </p:nvSpPr>
        <p:spPr/>
        <p:txBody>
          <a:bodyPr/>
          <a:lstStyle/>
          <a:p>
            <a:fld id="{FCF7C4EA-6044-7040-89FE-043B12537864}" type="slidenum">
              <a:rPr lang="en-US" smtClean="0"/>
              <a:t>17</a:t>
            </a:fld>
            <a:endParaRPr lang="en-US"/>
          </a:p>
        </p:txBody>
      </p:sp>
    </p:spTree>
    <p:extLst>
      <p:ext uri="{BB962C8B-B14F-4D97-AF65-F5344CB8AC3E}">
        <p14:creationId xmlns:p14="http://schemas.microsoft.com/office/powerpoint/2010/main" val="1680760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Fire</a:t>
            </a:r>
            <a:r>
              <a:rPr lang="en-US" baseline="0" dirty="0" smtClean="0"/>
              <a:t> twitch-based sensitive action</a:t>
            </a:r>
            <a:endParaRPr lang="en-US" dirty="0"/>
          </a:p>
        </p:txBody>
      </p:sp>
      <p:sp>
        <p:nvSpPr>
          <p:cNvPr id="4" name="Slide Number Placeholder 3"/>
          <p:cNvSpPr>
            <a:spLocks noGrp="1"/>
          </p:cNvSpPr>
          <p:nvPr>
            <p:ph type="sldNum" sz="quarter" idx="10"/>
          </p:nvPr>
        </p:nvSpPr>
        <p:spPr/>
        <p:txBody>
          <a:bodyPr/>
          <a:lstStyle/>
          <a:p>
            <a:fld id="{FCF7C4EA-6044-7040-89FE-043B12537864}" type="slidenum">
              <a:rPr lang="en-US" smtClean="0"/>
              <a:t>19</a:t>
            </a:fld>
            <a:endParaRPr lang="en-US"/>
          </a:p>
        </p:txBody>
      </p:sp>
    </p:spTree>
    <p:extLst>
      <p:ext uri="{BB962C8B-B14F-4D97-AF65-F5344CB8AC3E}">
        <p14:creationId xmlns:p14="http://schemas.microsoft.com/office/powerpoint/2010/main" val="3800489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one thing this video</a:t>
            </a:r>
            <a:r>
              <a:rPr lang="en-US" baseline="0" dirty="0" smtClean="0"/>
              <a:t> </a:t>
            </a:r>
            <a:r>
              <a:rPr lang="en-US" baseline="0" dirty="0" err="1" smtClean="0"/>
              <a:t>doesn</a:t>
            </a:r>
            <a:r>
              <a:rPr lang="fr-FR" baseline="0" dirty="0" smtClean="0"/>
              <a:t>’</a:t>
            </a:r>
            <a:r>
              <a:rPr lang="en-US" baseline="0" dirty="0" smtClean="0"/>
              <a:t>t show how frustrated </a:t>
            </a:r>
            <a:r>
              <a:rPr lang="en-US" baseline="0" dirty="0" err="1" smtClean="0"/>
              <a:t>suers</a:t>
            </a:r>
            <a:r>
              <a:rPr lang="en-US" baseline="0" dirty="0" smtClean="0"/>
              <a:t> are</a:t>
            </a:r>
            <a:endParaRPr lang="en-US" dirty="0"/>
          </a:p>
        </p:txBody>
      </p:sp>
      <p:sp>
        <p:nvSpPr>
          <p:cNvPr id="4" name="Slide Number Placeholder 3"/>
          <p:cNvSpPr>
            <a:spLocks noGrp="1"/>
          </p:cNvSpPr>
          <p:nvPr>
            <p:ph type="sldNum" sz="quarter" idx="10"/>
          </p:nvPr>
        </p:nvSpPr>
        <p:spPr/>
        <p:txBody>
          <a:bodyPr/>
          <a:lstStyle/>
          <a:p>
            <a:fld id="{FCF7C4EA-6044-7040-89FE-043B12537864}" type="slidenum">
              <a:rPr lang="en-US" smtClean="0"/>
              <a:t>21</a:t>
            </a:fld>
            <a:endParaRPr lang="en-US"/>
          </a:p>
        </p:txBody>
      </p:sp>
    </p:spTree>
    <p:extLst>
      <p:ext uri="{BB962C8B-B14F-4D97-AF65-F5344CB8AC3E}">
        <p14:creationId xmlns:p14="http://schemas.microsoft.com/office/powerpoint/2010/main" val="2181975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 of this talk has been to show an architecture</a:t>
            </a:r>
            <a:r>
              <a:rPr lang="en-US" baseline="0" dirty="0" smtClean="0"/>
              <a:t> that allows one to play demanding mobile games on mobile devices.</a:t>
            </a:r>
          </a:p>
          <a:p>
            <a:r>
              <a:rPr lang="en-US" baseline="0" dirty="0" smtClean="0"/>
              <a:t>We can offload, but we need to deal with high network latency in mobile network.</a:t>
            </a:r>
            <a:endParaRPr lang="en-US" dirty="0"/>
          </a:p>
        </p:txBody>
      </p:sp>
      <p:sp>
        <p:nvSpPr>
          <p:cNvPr id="4" name="Slide Number Placeholder 3"/>
          <p:cNvSpPr>
            <a:spLocks noGrp="1"/>
          </p:cNvSpPr>
          <p:nvPr>
            <p:ph type="sldNum" sz="quarter" idx="10"/>
          </p:nvPr>
        </p:nvSpPr>
        <p:spPr/>
        <p:txBody>
          <a:bodyPr/>
          <a:lstStyle/>
          <a:p>
            <a:fld id="{FCF7C4EA-6044-7040-89FE-043B12537864}" type="slidenum">
              <a:rPr lang="en-US" smtClean="0"/>
              <a:t>24</a:t>
            </a:fld>
            <a:endParaRPr lang="en-US"/>
          </a:p>
        </p:txBody>
      </p:sp>
    </p:spTree>
    <p:extLst>
      <p:ext uri="{BB962C8B-B14F-4D97-AF65-F5344CB8AC3E}">
        <p14:creationId xmlns:p14="http://schemas.microsoft.com/office/powerpoint/2010/main" val="1089207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1024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53423E-D3C0-4C4B-B8AD-E45740FC6683}" type="slidenum">
              <a:rPr lang="en-US" sz="1200">
                <a:latin typeface="Calibri" charset="0"/>
              </a:rPr>
              <a:pPr eaLnBrk="1" hangingPunct="1"/>
              <a:t>25</a:t>
            </a:fld>
            <a:endParaRPr lang="en-US" sz="120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a:t>
            </a:r>
            <a:endParaRPr lang="en-US" dirty="0"/>
          </a:p>
        </p:txBody>
      </p:sp>
      <p:sp>
        <p:nvSpPr>
          <p:cNvPr id="4" name="Slide Number Placeholder 3"/>
          <p:cNvSpPr>
            <a:spLocks noGrp="1"/>
          </p:cNvSpPr>
          <p:nvPr>
            <p:ph type="sldNum" sz="quarter" idx="10"/>
          </p:nvPr>
        </p:nvSpPr>
        <p:spPr/>
        <p:txBody>
          <a:bodyPr/>
          <a:lstStyle/>
          <a:p>
            <a:fld id="{FCF7C4EA-6044-7040-89FE-043B12537864}" type="slidenum">
              <a:rPr lang="en-US" smtClean="0"/>
              <a:t>35</a:t>
            </a:fld>
            <a:endParaRPr lang="en-US"/>
          </a:p>
        </p:txBody>
      </p:sp>
    </p:spTree>
    <p:extLst>
      <p:ext uri="{BB962C8B-B14F-4D97-AF65-F5344CB8AC3E}">
        <p14:creationId xmlns:p14="http://schemas.microsoft.com/office/powerpoint/2010/main" val="1219539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Mobile games are very popular. According to statistics from Flurry in 2014, people spent about 32% of their time on games when they use their smartphones. </a:t>
            </a:r>
          </a:p>
          <a:p>
            <a:r>
              <a:rPr lang="en-US" baseline="0" dirty="0" smtClean="0"/>
              <a:t>Furthermore, most of top apps from app stores in both </a:t>
            </a:r>
            <a:r>
              <a:rPr lang="en-US" baseline="0" dirty="0" err="1" smtClean="0"/>
              <a:t>iOS</a:t>
            </a:r>
            <a:r>
              <a:rPr lang="en-US" baseline="0" dirty="0" smtClean="0"/>
              <a:t> and Android environment are consisted of games.</a:t>
            </a:r>
          </a:p>
          <a:p>
            <a:r>
              <a:rPr lang="en-US" baseline="0" dirty="0" smtClean="0"/>
              <a:t>But, one thing that is very common among these mobile games are they are relatively simple (does not involve much of AI) and have relatively poor graphics.</a:t>
            </a:r>
          </a:p>
          <a:p>
            <a:r>
              <a:rPr lang="en-US" baseline="0" dirty="0" smtClean="0"/>
              <a:t>I admit  games like Fruit ninja, angry bird, </a:t>
            </a:r>
            <a:r>
              <a:rPr lang="en-US" baseline="0" dirty="0" err="1" smtClean="0"/>
              <a:t>minecraft</a:t>
            </a:r>
            <a:r>
              <a:rPr lang="en-US" baseline="0" dirty="0" smtClean="0"/>
              <a:t> are fun and addictive, but they are no way close in terms of graphics and complexity to console games that you can play on PS4 or Xbox one.</a:t>
            </a:r>
          </a:p>
          <a:p>
            <a:r>
              <a:rPr lang="en-US" baseline="0" dirty="0" smtClean="0"/>
              <a:t>Problem is that mobile devices do not have enough computational and graphics power to run these games.</a:t>
            </a:r>
          </a:p>
          <a:p>
            <a:r>
              <a:rPr lang="en-US" baseline="0" dirty="0" smtClean="0"/>
              <a:t>And people actually want to able to play Xbox one and PS4 like games on their mobile devices.  </a:t>
            </a:r>
            <a:endParaRPr lang="en-US" baseline="0" dirty="0" smtClean="0"/>
          </a:p>
          <a:p>
            <a:r>
              <a:rPr lang="en-US" baseline="0" dirty="0" smtClean="0"/>
              <a:t>Mobile devices are not currently powerful enough play these games.</a:t>
            </a:r>
            <a:endParaRPr lang="en-US" baseline="0" dirty="0" smtClean="0"/>
          </a:p>
        </p:txBody>
      </p:sp>
      <p:sp>
        <p:nvSpPr>
          <p:cNvPr id="4" name="Slide Number Placeholder 3"/>
          <p:cNvSpPr>
            <a:spLocks noGrp="1"/>
          </p:cNvSpPr>
          <p:nvPr>
            <p:ph type="sldNum" sz="quarter" idx="10"/>
          </p:nvPr>
        </p:nvSpPr>
        <p:spPr/>
        <p:txBody>
          <a:bodyPr/>
          <a:lstStyle/>
          <a:p>
            <a:fld id="{C93BA2D5-88FB-5946-989E-A299809227DF}" type="slidenum">
              <a:rPr lang="en-US" smtClean="0"/>
              <a:t>2</a:t>
            </a:fld>
            <a:endParaRPr lang="en-US"/>
          </a:p>
        </p:txBody>
      </p:sp>
    </p:spTree>
    <p:extLst>
      <p:ext uri="{BB962C8B-B14F-4D97-AF65-F5344CB8AC3E}">
        <p14:creationId xmlns:p14="http://schemas.microsoft.com/office/powerpoint/2010/main" val="2530642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t>
            </a:r>
            <a:r>
              <a:rPr lang="en-US" dirty="0" smtClean="0"/>
              <a:t>remedy this problem,</a:t>
            </a:r>
            <a:r>
              <a:rPr lang="en-US" baseline="0" dirty="0" smtClean="0"/>
              <a:t> cloud gaming platform has emerged.</a:t>
            </a:r>
          </a:p>
          <a:p>
            <a:r>
              <a:rPr lang="en-US" baseline="0" dirty="0" smtClean="0"/>
              <a:t>In a cloud gaming environment, client (such as mobile devices)’s job is simply capture user input and send that to the server. And later decode the frame that it receives from cloud gaming server and render it. Use h264. </a:t>
            </a:r>
          </a:p>
          <a:p>
            <a:endParaRPr lang="en-US" dirty="0"/>
          </a:p>
        </p:txBody>
      </p:sp>
      <p:sp>
        <p:nvSpPr>
          <p:cNvPr id="4" name="Slide Number Placeholder 3"/>
          <p:cNvSpPr>
            <a:spLocks noGrp="1"/>
          </p:cNvSpPr>
          <p:nvPr>
            <p:ph type="sldNum" sz="quarter" idx="10"/>
          </p:nvPr>
        </p:nvSpPr>
        <p:spPr/>
        <p:txBody>
          <a:bodyPr/>
          <a:lstStyle/>
          <a:p>
            <a:fld id="{FCF7C4EA-6044-7040-89FE-043B12537864}" type="slidenum">
              <a:rPr lang="en-US" smtClean="0"/>
              <a:t>3</a:t>
            </a:fld>
            <a:endParaRPr lang="en-US"/>
          </a:p>
        </p:txBody>
      </p:sp>
    </p:spTree>
    <p:extLst>
      <p:ext uri="{BB962C8B-B14F-4D97-AF65-F5344CB8AC3E}">
        <p14:creationId xmlns:p14="http://schemas.microsoft.com/office/powerpoint/2010/main" val="3070571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a side bar, you notice this in generic cloud applications as well. They are magnified in cloud gaming </a:t>
            </a:r>
            <a:r>
              <a:rPr lang="en-US" baseline="0" dirty="0" err="1" smtClean="0"/>
              <a:t>envrionment</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Since</a:t>
            </a:r>
            <a:r>
              <a:rPr lang="en-US" baseline="0" dirty="0" smtClean="0"/>
              <a:t> mobile network usually has high latency, this is especially bad for the cloud gaming environment.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Most feel  that network latency — or perceived latency — is the most important since without small latency you cannot get high interactivity necessary for gaming.</a:t>
            </a:r>
          </a:p>
          <a:p>
            <a:endParaRPr lang="en-US" dirty="0"/>
          </a:p>
        </p:txBody>
      </p:sp>
      <p:sp>
        <p:nvSpPr>
          <p:cNvPr id="4" name="Slide Number Placeholder 3"/>
          <p:cNvSpPr>
            <a:spLocks noGrp="1"/>
          </p:cNvSpPr>
          <p:nvPr>
            <p:ph type="sldNum" sz="quarter" idx="10"/>
          </p:nvPr>
        </p:nvSpPr>
        <p:spPr/>
        <p:txBody>
          <a:bodyPr/>
          <a:lstStyle/>
          <a:p>
            <a:fld id="{FCF7C4EA-6044-7040-89FE-043B12537864}" type="slidenum">
              <a:rPr lang="en-US" smtClean="0"/>
              <a:t>4</a:t>
            </a:fld>
            <a:endParaRPr lang="en-US"/>
          </a:p>
        </p:txBody>
      </p:sp>
    </p:spTree>
    <p:extLst>
      <p:ext uri="{BB962C8B-B14F-4D97-AF65-F5344CB8AC3E}">
        <p14:creationId xmlns:p14="http://schemas.microsoft.com/office/powerpoint/2010/main" val="3847229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Dodge</a:t>
            </a:r>
            <a:r>
              <a:rPr lang="en-US" baseline="0" dirty="0" smtClean="0"/>
              <a:t> bullet</a:t>
            </a:r>
          </a:p>
          <a:p>
            <a:r>
              <a:rPr lang="en-US" baseline="0" dirty="0" smtClean="0"/>
              <a:t>What can we possible do about this?</a:t>
            </a:r>
            <a:endParaRPr lang="en-US" dirty="0"/>
          </a:p>
        </p:txBody>
      </p:sp>
      <p:sp>
        <p:nvSpPr>
          <p:cNvPr id="4" name="Slide Number Placeholder 3"/>
          <p:cNvSpPr>
            <a:spLocks noGrp="1"/>
          </p:cNvSpPr>
          <p:nvPr>
            <p:ph type="sldNum" sz="quarter" idx="10"/>
          </p:nvPr>
        </p:nvSpPr>
        <p:spPr/>
        <p:txBody>
          <a:bodyPr/>
          <a:lstStyle/>
          <a:p>
            <a:fld id="{FCF7C4EA-6044-7040-89FE-043B12537864}" type="slidenum">
              <a:rPr lang="en-US" smtClean="0"/>
              <a:t>7</a:t>
            </a:fld>
            <a:endParaRPr lang="en-US"/>
          </a:p>
        </p:txBody>
      </p:sp>
    </p:spTree>
    <p:extLst>
      <p:ext uri="{BB962C8B-B14F-4D97-AF65-F5344CB8AC3E}">
        <p14:creationId xmlns:p14="http://schemas.microsoft.com/office/powerpoint/2010/main" val="1459767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insight</a:t>
            </a:r>
            <a:endParaRPr lang="en-US" dirty="0"/>
          </a:p>
        </p:txBody>
      </p:sp>
      <p:sp>
        <p:nvSpPr>
          <p:cNvPr id="4" name="Slide Number Placeholder 3"/>
          <p:cNvSpPr>
            <a:spLocks noGrp="1"/>
          </p:cNvSpPr>
          <p:nvPr>
            <p:ph type="sldNum" sz="quarter" idx="10"/>
          </p:nvPr>
        </p:nvSpPr>
        <p:spPr/>
        <p:txBody>
          <a:bodyPr/>
          <a:lstStyle/>
          <a:p>
            <a:fld id="{FCF7C4EA-6044-7040-89FE-043B12537864}" type="slidenum">
              <a:rPr lang="en-US" smtClean="0"/>
              <a:t>8</a:t>
            </a:fld>
            <a:endParaRPr lang="en-US"/>
          </a:p>
        </p:txBody>
      </p:sp>
    </p:spTree>
    <p:extLst>
      <p:ext uri="{BB962C8B-B14F-4D97-AF65-F5344CB8AC3E}">
        <p14:creationId xmlns:p14="http://schemas.microsoft.com/office/powerpoint/2010/main" val="166699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 code</a:t>
            </a:r>
          </a:p>
          <a:p>
            <a:r>
              <a:rPr lang="en-US" dirty="0" smtClean="0"/>
              <a:t>Popup</a:t>
            </a:r>
            <a:r>
              <a:rPr lang="en-US" baseline="0" dirty="0" smtClean="0"/>
              <a:t> animation</a:t>
            </a:r>
            <a:endParaRPr lang="en-US" dirty="0"/>
          </a:p>
        </p:txBody>
      </p:sp>
      <p:sp>
        <p:nvSpPr>
          <p:cNvPr id="4" name="Slide Number Placeholder 3"/>
          <p:cNvSpPr>
            <a:spLocks noGrp="1"/>
          </p:cNvSpPr>
          <p:nvPr>
            <p:ph type="sldNum" sz="quarter" idx="10"/>
          </p:nvPr>
        </p:nvSpPr>
        <p:spPr/>
        <p:txBody>
          <a:bodyPr/>
          <a:lstStyle/>
          <a:p>
            <a:fld id="{FCF7C4EA-6044-7040-89FE-043B12537864}" type="slidenum">
              <a:rPr lang="en-US" smtClean="0"/>
              <a:t>9</a:t>
            </a:fld>
            <a:endParaRPr lang="en-US"/>
          </a:p>
        </p:txBody>
      </p:sp>
    </p:spTree>
    <p:extLst>
      <p:ext uri="{BB962C8B-B14F-4D97-AF65-F5344CB8AC3E}">
        <p14:creationId xmlns:p14="http://schemas.microsoft.com/office/powerpoint/2010/main" val="2111334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 code</a:t>
            </a:r>
          </a:p>
          <a:p>
            <a:r>
              <a:rPr lang="en-US" dirty="0" smtClean="0"/>
              <a:t>Popup</a:t>
            </a:r>
            <a:r>
              <a:rPr lang="en-US" baseline="0" dirty="0" smtClean="0"/>
              <a:t> animation</a:t>
            </a:r>
            <a:endParaRPr lang="en-US" dirty="0"/>
          </a:p>
        </p:txBody>
      </p:sp>
      <p:sp>
        <p:nvSpPr>
          <p:cNvPr id="4" name="Slide Number Placeholder 3"/>
          <p:cNvSpPr>
            <a:spLocks noGrp="1"/>
          </p:cNvSpPr>
          <p:nvPr>
            <p:ph type="sldNum" sz="quarter" idx="10"/>
          </p:nvPr>
        </p:nvSpPr>
        <p:spPr/>
        <p:txBody>
          <a:bodyPr/>
          <a:lstStyle/>
          <a:p>
            <a:fld id="{FCF7C4EA-6044-7040-89FE-043B12537864}" type="slidenum">
              <a:rPr lang="en-US" smtClean="0"/>
              <a:t>10</a:t>
            </a:fld>
            <a:endParaRPr lang="en-US"/>
          </a:p>
        </p:txBody>
      </p:sp>
    </p:spTree>
    <p:extLst>
      <p:ext uri="{BB962C8B-B14F-4D97-AF65-F5344CB8AC3E}">
        <p14:creationId xmlns:p14="http://schemas.microsoft.com/office/powerpoint/2010/main" val="2111334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 code</a:t>
            </a:r>
          </a:p>
          <a:p>
            <a:r>
              <a:rPr lang="en-US" dirty="0" smtClean="0"/>
              <a:t>Popup</a:t>
            </a:r>
            <a:r>
              <a:rPr lang="en-US" baseline="0" dirty="0" smtClean="0"/>
              <a:t> animation</a:t>
            </a:r>
            <a:endParaRPr lang="en-US" dirty="0"/>
          </a:p>
        </p:txBody>
      </p:sp>
      <p:sp>
        <p:nvSpPr>
          <p:cNvPr id="4" name="Slide Number Placeholder 3"/>
          <p:cNvSpPr>
            <a:spLocks noGrp="1"/>
          </p:cNvSpPr>
          <p:nvPr>
            <p:ph type="sldNum" sz="quarter" idx="10"/>
          </p:nvPr>
        </p:nvSpPr>
        <p:spPr/>
        <p:txBody>
          <a:bodyPr/>
          <a:lstStyle/>
          <a:p>
            <a:fld id="{FCF7C4EA-6044-7040-89FE-043B12537864}" type="slidenum">
              <a:rPr lang="en-US" smtClean="0"/>
              <a:t>11</a:t>
            </a:fld>
            <a:endParaRPr lang="en-US"/>
          </a:p>
        </p:txBody>
      </p:sp>
    </p:spTree>
    <p:extLst>
      <p:ext uri="{BB962C8B-B14F-4D97-AF65-F5344CB8AC3E}">
        <p14:creationId xmlns:p14="http://schemas.microsoft.com/office/powerpoint/2010/main" val="2111334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47A07C-C572-1A4D-9B88-87E871EB4DA6}" type="datetimeFigureOut">
              <a:rPr lang="en-US" smtClean="0"/>
              <a:t>5/18/15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20CA6-7087-DB4F-9040-EC34BBEBB6AC}" type="slidenum">
              <a:rPr lang="en-US" smtClean="0"/>
              <a:t>‹#›</a:t>
            </a:fld>
            <a:endParaRPr lang="en-US"/>
          </a:p>
        </p:txBody>
      </p:sp>
    </p:spTree>
    <p:extLst>
      <p:ext uri="{BB962C8B-B14F-4D97-AF65-F5344CB8AC3E}">
        <p14:creationId xmlns:p14="http://schemas.microsoft.com/office/powerpoint/2010/main" val="383043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47A07C-C572-1A4D-9B88-87E871EB4DA6}" type="datetimeFigureOut">
              <a:rPr lang="en-US" smtClean="0"/>
              <a:t>5/18/15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20CA6-7087-DB4F-9040-EC34BBEBB6AC}" type="slidenum">
              <a:rPr lang="en-US" smtClean="0"/>
              <a:t>‹#›</a:t>
            </a:fld>
            <a:endParaRPr lang="en-US"/>
          </a:p>
        </p:txBody>
      </p:sp>
    </p:spTree>
    <p:extLst>
      <p:ext uri="{BB962C8B-B14F-4D97-AF65-F5344CB8AC3E}">
        <p14:creationId xmlns:p14="http://schemas.microsoft.com/office/powerpoint/2010/main" val="2545000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47A07C-C572-1A4D-9B88-87E871EB4DA6}" type="datetimeFigureOut">
              <a:rPr lang="en-US" smtClean="0"/>
              <a:t>5/18/15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20CA6-7087-DB4F-9040-EC34BBEBB6AC}" type="slidenum">
              <a:rPr lang="en-US" smtClean="0"/>
              <a:t>‹#›</a:t>
            </a:fld>
            <a:endParaRPr lang="en-US"/>
          </a:p>
        </p:txBody>
      </p:sp>
    </p:spTree>
    <p:extLst>
      <p:ext uri="{BB962C8B-B14F-4D97-AF65-F5344CB8AC3E}">
        <p14:creationId xmlns:p14="http://schemas.microsoft.com/office/powerpoint/2010/main" val="1759285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47A07C-C572-1A4D-9B88-87E871EB4DA6}" type="datetimeFigureOut">
              <a:rPr lang="en-US" smtClean="0"/>
              <a:t>5/18/15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20CA6-7087-DB4F-9040-EC34BBEBB6AC}" type="slidenum">
              <a:rPr lang="en-US" smtClean="0"/>
              <a:t>‹#›</a:t>
            </a:fld>
            <a:endParaRPr lang="en-US"/>
          </a:p>
        </p:txBody>
      </p:sp>
    </p:spTree>
    <p:extLst>
      <p:ext uri="{BB962C8B-B14F-4D97-AF65-F5344CB8AC3E}">
        <p14:creationId xmlns:p14="http://schemas.microsoft.com/office/powerpoint/2010/main" val="2353767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47A07C-C572-1A4D-9B88-87E871EB4DA6}" type="datetimeFigureOut">
              <a:rPr lang="en-US" smtClean="0"/>
              <a:t>5/18/15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20CA6-7087-DB4F-9040-EC34BBEBB6AC}" type="slidenum">
              <a:rPr lang="en-US" smtClean="0"/>
              <a:t>‹#›</a:t>
            </a:fld>
            <a:endParaRPr lang="en-US"/>
          </a:p>
        </p:txBody>
      </p:sp>
    </p:spTree>
    <p:extLst>
      <p:ext uri="{BB962C8B-B14F-4D97-AF65-F5344CB8AC3E}">
        <p14:creationId xmlns:p14="http://schemas.microsoft.com/office/powerpoint/2010/main" val="3969008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47A07C-C572-1A4D-9B88-87E871EB4DA6}" type="datetimeFigureOut">
              <a:rPr lang="en-US" smtClean="0"/>
              <a:t>5/18/15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20CA6-7087-DB4F-9040-EC34BBEBB6AC}" type="slidenum">
              <a:rPr lang="en-US" smtClean="0"/>
              <a:t>‹#›</a:t>
            </a:fld>
            <a:endParaRPr lang="en-US"/>
          </a:p>
        </p:txBody>
      </p:sp>
    </p:spTree>
    <p:extLst>
      <p:ext uri="{BB962C8B-B14F-4D97-AF65-F5344CB8AC3E}">
        <p14:creationId xmlns:p14="http://schemas.microsoft.com/office/powerpoint/2010/main" val="2653937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47A07C-C572-1A4D-9B88-87E871EB4DA6}" type="datetimeFigureOut">
              <a:rPr lang="en-US" smtClean="0"/>
              <a:t>5/18/15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620CA6-7087-DB4F-9040-EC34BBEBB6AC}" type="slidenum">
              <a:rPr lang="en-US" smtClean="0"/>
              <a:t>‹#›</a:t>
            </a:fld>
            <a:endParaRPr lang="en-US"/>
          </a:p>
        </p:txBody>
      </p:sp>
    </p:spTree>
    <p:extLst>
      <p:ext uri="{BB962C8B-B14F-4D97-AF65-F5344CB8AC3E}">
        <p14:creationId xmlns:p14="http://schemas.microsoft.com/office/powerpoint/2010/main" val="1458092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47A07C-C572-1A4D-9B88-87E871EB4DA6}" type="datetimeFigureOut">
              <a:rPr lang="en-US" smtClean="0"/>
              <a:t>5/18/15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620CA6-7087-DB4F-9040-EC34BBEBB6AC}" type="slidenum">
              <a:rPr lang="en-US" smtClean="0"/>
              <a:t>‹#›</a:t>
            </a:fld>
            <a:endParaRPr lang="en-US"/>
          </a:p>
        </p:txBody>
      </p:sp>
    </p:spTree>
    <p:extLst>
      <p:ext uri="{BB962C8B-B14F-4D97-AF65-F5344CB8AC3E}">
        <p14:creationId xmlns:p14="http://schemas.microsoft.com/office/powerpoint/2010/main" val="3623491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47A07C-C572-1A4D-9B88-87E871EB4DA6}" type="datetimeFigureOut">
              <a:rPr lang="en-US" smtClean="0"/>
              <a:t>5/18/15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620CA6-7087-DB4F-9040-EC34BBEBB6AC}" type="slidenum">
              <a:rPr lang="en-US" smtClean="0"/>
              <a:t>‹#›</a:t>
            </a:fld>
            <a:endParaRPr lang="en-US"/>
          </a:p>
        </p:txBody>
      </p:sp>
    </p:spTree>
    <p:extLst>
      <p:ext uri="{BB962C8B-B14F-4D97-AF65-F5344CB8AC3E}">
        <p14:creationId xmlns:p14="http://schemas.microsoft.com/office/powerpoint/2010/main" val="1684293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47A07C-C572-1A4D-9B88-87E871EB4DA6}" type="datetimeFigureOut">
              <a:rPr lang="en-US" smtClean="0"/>
              <a:t>5/18/15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20CA6-7087-DB4F-9040-EC34BBEBB6AC}" type="slidenum">
              <a:rPr lang="en-US" smtClean="0"/>
              <a:t>‹#›</a:t>
            </a:fld>
            <a:endParaRPr lang="en-US"/>
          </a:p>
        </p:txBody>
      </p:sp>
    </p:spTree>
    <p:extLst>
      <p:ext uri="{BB962C8B-B14F-4D97-AF65-F5344CB8AC3E}">
        <p14:creationId xmlns:p14="http://schemas.microsoft.com/office/powerpoint/2010/main" val="1355619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47A07C-C572-1A4D-9B88-87E871EB4DA6}" type="datetimeFigureOut">
              <a:rPr lang="en-US" smtClean="0"/>
              <a:t>5/18/15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20CA6-7087-DB4F-9040-EC34BBEBB6AC}" type="slidenum">
              <a:rPr lang="en-US" smtClean="0"/>
              <a:t>‹#›</a:t>
            </a:fld>
            <a:endParaRPr lang="en-US"/>
          </a:p>
        </p:txBody>
      </p:sp>
    </p:spTree>
    <p:extLst>
      <p:ext uri="{BB962C8B-B14F-4D97-AF65-F5344CB8AC3E}">
        <p14:creationId xmlns:p14="http://schemas.microsoft.com/office/powerpoint/2010/main" val="25415644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47A07C-C572-1A4D-9B88-87E871EB4DA6}" type="datetimeFigureOut">
              <a:rPr lang="en-US" smtClean="0"/>
              <a:t>5/18/15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20CA6-7087-DB4F-9040-EC34BBEBB6AC}" type="slidenum">
              <a:rPr lang="en-US" smtClean="0"/>
              <a:t>‹#›</a:t>
            </a:fld>
            <a:endParaRPr lang="en-US"/>
          </a:p>
        </p:txBody>
      </p:sp>
    </p:spTree>
    <p:extLst>
      <p:ext uri="{BB962C8B-B14F-4D97-AF65-F5344CB8AC3E}">
        <p14:creationId xmlns:p14="http://schemas.microsoft.com/office/powerpoint/2010/main" val="102154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jpg"/><Relationship Id="rId8" Type="http://schemas.openxmlformats.org/officeDocument/2006/relationships/image" Target="../media/image16.jpg"/><Relationship Id="rId9"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jpg"/><Relationship Id="rId8" Type="http://schemas.openxmlformats.org/officeDocument/2006/relationships/image" Target="../media/image16.jpg"/><Relationship Id="rId9"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8.png"/><Relationship Id="rId6" Type="http://schemas.microsoft.com/office/2007/relationships/hdphoto" Target="../media/hdphoto1.wdp"/><Relationship Id="rId7" Type="http://schemas.openxmlformats.org/officeDocument/2006/relationships/image" Target="../media/image19.png"/><Relationship Id="rId8" Type="http://schemas.microsoft.com/office/2007/relationships/hdphoto" Target="../media/hdphoto2.wdp"/><Relationship Id="rId9"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1" Type="http://schemas.microsoft.com/office/2007/relationships/hdphoto" Target="../media/hdphoto6.wdp"/><Relationship Id="rId12" Type="http://schemas.openxmlformats.org/officeDocument/2006/relationships/image" Target="../media/image25.png"/><Relationship Id="rId13" Type="http://schemas.microsoft.com/office/2007/relationships/hdphoto" Target="../media/hdphoto7.wdp"/><Relationship Id="rId1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1.png"/><Relationship Id="rId5" Type="http://schemas.microsoft.com/office/2007/relationships/hdphoto" Target="../media/hdphoto3.wdp"/><Relationship Id="rId6" Type="http://schemas.openxmlformats.org/officeDocument/2006/relationships/image" Target="../media/image22.png"/><Relationship Id="rId7" Type="http://schemas.microsoft.com/office/2007/relationships/hdphoto" Target="../media/hdphoto4.wdp"/><Relationship Id="rId8" Type="http://schemas.openxmlformats.org/officeDocument/2006/relationships/image" Target="../media/image23.png"/><Relationship Id="rId9" Type="http://schemas.microsoft.com/office/2007/relationships/hdphoto" Target="../media/hdphoto5.wdp"/><Relationship Id="rId10"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6.jpg"/><Relationship Id="rId5" Type="http://schemas.openxmlformats.org/officeDocument/2006/relationships/image" Target="../media/image27.jpg"/><Relationship Id="rId6" Type="http://schemas.openxmlformats.org/officeDocument/2006/relationships/image" Target="../media/image28.jpg"/><Relationship Id="rId7"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30.png"/><Relationship Id="rId1" Type="http://schemas.microsoft.com/office/2007/relationships/media" Target="../media/media1.mp4"/><Relationship Id="rId2" Type="http://schemas.openxmlformats.org/officeDocument/2006/relationships/video" Target="../media/media1.mp4"/></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chart" Target="../charts/chart3.xml"/><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31.gi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31.gif"/><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3.jpg"/><Relationship Id="rId5" Type="http://schemas.openxmlformats.org/officeDocument/2006/relationships/image" Target="../media/image34.png"/><Relationship Id="rId6"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chart" Target="../charts/chart4.xml"/><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6.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0.gif"/><Relationship Id="rId6"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crosoft-resear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pic>
        <p:nvPicPr>
          <p:cNvPr id="6" name="Picture 5"/>
          <p:cNvPicPr>
            <a:picLocks noChangeAspect="1"/>
          </p:cNvPicPr>
          <p:nvPr/>
        </p:nvPicPr>
        <p:blipFill>
          <a:blip r:embed="rId4">
            <a:alphaModFix amt="54000"/>
            <a:extLst>
              <a:ext uri="{28A0092B-C50C-407E-A947-70E740481C1C}">
                <a14:useLocalDpi xmlns:a14="http://schemas.microsoft.com/office/drawing/2010/main" val="0"/>
              </a:ext>
            </a:extLst>
          </a:blip>
          <a:stretch>
            <a:fillRect/>
          </a:stretch>
        </p:blipFill>
        <p:spPr>
          <a:xfrm>
            <a:off x="569016" y="619707"/>
            <a:ext cx="8073169" cy="38768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Subtitle 4"/>
          <p:cNvSpPr>
            <a:spLocks noGrp="1"/>
          </p:cNvSpPr>
          <p:nvPr>
            <p:ph type="subTitle" idx="1"/>
          </p:nvPr>
        </p:nvSpPr>
        <p:spPr>
          <a:xfrm>
            <a:off x="533400" y="4575558"/>
            <a:ext cx="8001000" cy="2198492"/>
          </a:xfrm>
        </p:spPr>
        <p:txBody>
          <a:bodyPr>
            <a:normAutofit fontScale="85000" lnSpcReduction="20000"/>
          </a:bodyPr>
          <a:lstStyle/>
          <a:p>
            <a:r>
              <a:rPr lang="en-US" sz="3300" b="1" dirty="0" smtClean="0">
                <a:solidFill>
                  <a:schemeClr val="tx1"/>
                </a:solidFill>
                <a:latin typeface="Calibri" charset="0"/>
                <a:ea typeface="ＭＳ Ｐゴシック" charset="0"/>
                <a:cs typeface="ＭＳ Ｐゴシック" charset="0"/>
              </a:rPr>
              <a:t>Kyungmin Lee</a:t>
            </a:r>
            <a:r>
              <a:rPr lang="en-US" sz="3300" b="1" baseline="30000" dirty="0" smtClean="0">
                <a:solidFill>
                  <a:schemeClr val="tx1"/>
                </a:solidFill>
                <a:latin typeface="Calibri" charset="0"/>
                <a:ea typeface="ＭＳ Ｐゴシック" charset="0"/>
                <a:cs typeface="ＭＳ Ｐゴシック" charset="0"/>
              </a:rPr>
              <a:t>*</a:t>
            </a:r>
            <a:r>
              <a:rPr lang="en-US" sz="3300" dirty="0" smtClean="0">
                <a:solidFill>
                  <a:schemeClr val="tx1"/>
                </a:solidFill>
                <a:latin typeface="Calibri" charset="0"/>
                <a:ea typeface="ＭＳ Ｐゴシック" charset="0"/>
                <a:cs typeface="ＭＳ Ｐゴシック" charset="0"/>
              </a:rPr>
              <a:t>, David Chu</a:t>
            </a:r>
            <a:r>
              <a:rPr lang="en-US" sz="3300" baseline="30000" dirty="0" smtClean="0">
                <a:solidFill>
                  <a:schemeClr val="tx1"/>
                </a:solidFill>
                <a:latin typeface="Calibri" charset="0"/>
                <a:ea typeface="ＭＳ Ｐゴシック" charset="0"/>
                <a:cs typeface="ＭＳ Ｐゴシック" charset="0"/>
              </a:rPr>
              <a:t>+</a:t>
            </a:r>
            <a:r>
              <a:rPr lang="en-US" sz="3300" dirty="0" smtClean="0">
                <a:solidFill>
                  <a:schemeClr val="tx1"/>
                </a:solidFill>
                <a:latin typeface="Calibri" charset="0"/>
                <a:ea typeface="ＭＳ Ｐゴシック" charset="0"/>
                <a:cs typeface="ＭＳ Ｐゴシック" charset="0"/>
              </a:rPr>
              <a:t>, Eduardo </a:t>
            </a:r>
            <a:r>
              <a:rPr lang="en-US" sz="3300" dirty="0" err="1" smtClean="0">
                <a:solidFill>
                  <a:schemeClr val="tx1"/>
                </a:solidFill>
                <a:latin typeface="Calibri" charset="0"/>
                <a:ea typeface="ＭＳ Ｐゴシック" charset="0"/>
                <a:cs typeface="ＭＳ Ｐゴシック" charset="0"/>
              </a:rPr>
              <a:t>Cuervo</a:t>
            </a:r>
            <a:r>
              <a:rPr lang="en-US" sz="3300" baseline="30000" dirty="0" smtClean="0">
                <a:solidFill>
                  <a:schemeClr val="tx1"/>
                </a:solidFill>
                <a:latin typeface="Calibri" charset="0"/>
                <a:ea typeface="ＭＳ Ｐゴシック" charset="0"/>
                <a:cs typeface="ＭＳ Ｐゴシック" charset="0"/>
              </a:rPr>
              <a:t>+</a:t>
            </a:r>
            <a:r>
              <a:rPr lang="en-US" sz="3300" dirty="0" smtClean="0">
                <a:solidFill>
                  <a:schemeClr val="tx1"/>
                </a:solidFill>
                <a:latin typeface="Calibri" charset="0"/>
                <a:ea typeface="ＭＳ Ｐゴシック" charset="0"/>
                <a:cs typeface="ＭＳ Ｐゴシック" charset="0"/>
              </a:rPr>
              <a:t>, </a:t>
            </a:r>
          </a:p>
          <a:p>
            <a:r>
              <a:rPr lang="en-US" sz="3300" dirty="0" smtClean="0">
                <a:solidFill>
                  <a:schemeClr val="tx1"/>
                </a:solidFill>
                <a:latin typeface="Calibri" charset="0"/>
                <a:ea typeface="ＭＳ Ｐゴシック" charset="0"/>
                <a:cs typeface="ＭＳ Ｐゴシック" charset="0"/>
              </a:rPr>
              <a:t>Johannes Kopf</a:t>
            </a:r>
            <a:r>
              <a:rPr lang="en-US" sz="3300" baseline="30000" dirty="0" smtClean="0">
                <a:solidFill>
                  <a:schemeClr val="tx1"/>
                </a:solidFill>
                <a:latin typeface="Calibri" charset="0"/>
                <a:ea typeface="ＭＳ Ｐゴシック" charset="0"/>
                <a:cs typeface="ＭＳ Ｐゴシック" charset="0"/>
              </a:rPr>
              <a:t>+</a:t>
            </a:r>
            <a:r>
              <a:rPr lang="en-US" sz="3300" dirty="0" smtClean="0">
                <a:solidFill>
                  <a:schemeClr val="tx1"/>
                </a:solidFill>
                <a:latin typeface="Calibri" charset="0"/>
                <a:ea typeface="ＭＳ Ｐゴシック" charset="0"/>
                <a:cs typeface="ＭＳ Ｐゴシック" charset="0"/>
              </a:rPr>
              <a:t>, </a:t>
            </a:r>
            <a:r>
              <a:rPr lang="en-US" sz="3300" dirty="0" err="1" smtClean="0">
                <a:solidFill>
                  <a:schemeClr val="tx1"/>
                </a:solidFill>
                <a:latin typeface="Calibri" charset="0"/>
                <a:ea typeface="ＭＳ Ｐゴシック" charset="0"/>
                <a:cs typeface="ＭＳ Ｐゴシック" charset="0"/>
              </a:rPr>
              <a:t>Yury</a:t>
            </a:r>
            <a:r>
              <a:rPr lang="en-US" sz="3300" dirty="0" smtClean="0">
                <a:solidFill>
                  <a:schemeClr val="tx1"/>
                </a:solidFill>
                <a:latin typeface="Calibri" charset="0"/>
                <a:ea typeface="ＭＳ Ｐゴシック" charset="0"/>
                <a:cs typeface="ＭＳ Ｐゴシック" charset="0"/>
              </a:rPr>
              <a:t> </a:t>
            </a:r>
            <a:r>
              <a:rPr lang="en-US" sz="3300" dirty="0" err="1" smtClean="0">
                <a:solidFill>
                  <a:schemeClr val="tx1"/>
                </a:solidFill>
                <a:latin typeface="Calibri" charset="0"/>
                <a:ea typeface="ＭＳ Ｐゴシック" charset="0"/>
                <a:cs typeface="ＭＳ Ｐゴシック" charset="0"/>
              </a:rPr>
              <a:t>Degtyarev</a:t>
            </a:r>
            <a:r>
              <a:rPr lang="en-US" sz="3300" baseline="30000" dirty="0" smtClean="0">
                <a:solidFill>
                  <a:schemeClr val="tx1"/>
                </a:solidFill>
                <a:latin typeface="Calibri" charset="0"/>
                <a:ea typeface="ＭＳ Ｐゴシック" charset="0"/>
                <a:cs typeface="ＭＳ Ｐゴシック" charset="0"/>
              </a:rPr>
              <a:t>^</a:t>
            </a:r>
            <a:r>
              <a:rPr lang="en-US" sz="3300" dirty="0" smtClean="0">
                <a:solidFill>
                  <a:schemeClr val="tx1"/>
                </a:solidFill>
                <a:latin typeface="Calibri" charset="0"/>
                <a:ea typeface="ＭＳ Ｐゴシック" charset="0"/>
                <a:cs typeface="ＭＳ Ｐゴシック" charset="0"/>
              </a:rPr>
              <a:t>, Sergey </a:t>
            </a:r>
            <a:r>
              <a:rPr lang="en-US" sz="3300" dirty="0" err="1" smtClean="0">
                <a:solidFill>
                  <a:schemeClr val="tx1"/>
                </a:solidFill>
                <a:latin typeface="Calibri" charset="0"/>
                <a:ea typeface="ＭＳ Ｐゴシック" charset="0"/>
                <a:cs typeface="ＭＳ Ｐゴシック" charset="0"/>
              </a:rPr>
              <a:t>Grizan</a:t>
            </a:r>
            <a:r>
              <a:rPr lang="en-US" sz="3300" dirty="0" smtClean="0">
                <a:solidFill>
                  <a:schemeClr val="tx1"/>
                </a:solidFill>
                <a:latin typeface="Calibri" charset="0"/>
                <a:ea typeface="ＭＳ Ｐゴシック" charset="0"/>
                <a:cs typeface="ＭＳ Ｐゴシック" charset="0"/>
              </a:rPr>
              <a:t>°, </a:t>
            </a:r>
          </a:p>
          <a:p>
            <a:r>
              <a:rPr lang="en-US" sz="3300" dirty="0" smtClean="0">
                <a:solidFill>
                  <a:schemeClr val="tx1"/>
                </a:solidFill>
                <a:latin typeface="Calibri" charset="0"/>
                <a:ea typeface="ＭＳ Ｐゴシック" charset="0"/>
                <a:cs typeface="ＭＳ Ｐゴシック" charset="0"/>
              </a:rPr>
              <a:t>Alec Wolman</a:t>
            </a:r>
            <a:r>
              <a:rPr lang="en-US" sz="3300" baseline="30000" dirty="0" smtClean="0">
                <a:solidFill>
                  <a:schemeClr val="tx1"/>
                </a:solidFill>
                <a:latin typeface="Calibri" charset="0"/>
                <a:ea typeface="ＭＳ Ｐゴシック" charset="0"/>
                <a:cs typeface="ＭＳ Ｐゴシック" charset="0"/>
              </a:rPr>
              <a:t>+</a:t>
            </a:r>
            <a:r>
              <a:rPr lang="en-US" sz="3300" dirty="0" smtClean="0">
                <a:solidFill>
                  <a:schemeClr val="tx1"/>
                </a:solidFill>
                <a:latin typeface="Calibri" charset="0"/>
                <a:ea typeface="ＭＳ Ｐゴシック" charset="0"/>
                <a:cs typeface="ＭＳ Ｐゴシック" charset="0"/>
              </a:rPr>
              <a:t>, and Jason </a:t>
            </a:r>
            <a:r>
              <a:rPr lang="en-US" sz="3300" dirty="0" err="1" smtClean="0">
                <a:solidFill>
                  <a:schemeClr val="tx1"/>
                </a:solidFill>
                <a:latin typeface="Calibri" charset="0"/>
                <a:ea typeface="ＭＳ Ｐゴシック" charset="0"/>
                <a:cs typeface="ＭＳ Ｐゴシック" charset="0"/>
              </a:rPr>
              <a:t>Flinn</a:t>
            </a:r>
            <a:r>
              <a:rPr lang="en-US" sz="3300" baseline="30000" dirty="0" smtClean="0">
                <a:solidFill>
                  <a:schemeClr val="tx1"/>
                </a:solidFill>
                <a:latin typeface="Calibri" charset="0"/>
                <a:ea typeface="ＭＳ Ｐゴシック" charset="0"/>
                <a:cs typeface="ＭＳ Ｐゴシック" charset="0"/>
              </a:rPr>
              <a:t>*</a:t>
            </a:r>
            <a:endParaRPr lang="en-US" sz="3300" dirty="0">
              <a:solidFill>
                <a:schemeClr val="tx1"/>
              </a:solidFill>
              <a:latin typeface="Calibri" charset="0"/>
              <a:ea typeface="ＭＳ Ｐゴシック" charset="0"/>
              <a:cs typeface="ＭＳ Ｐゴシック" charset="0"/>
            </a:endParaRPr>
          </a:p>
          <a:p>
            <a:pPr eaLnBrk="1" hangingPunct="1">
              <a:lnSpc>
                <a:spcPct val="80000"/>
              </a:lnSpc>
            </a:pPr>
            <a:endParaRPr lang="en-US" sz="1900" dirty="0" smtClean="0">
              <a:solidFill>
                <a:schemeClr val="tx1"/>
              </a:solidFill>
              <a:latin typeface="Calibri" charset="0"/>
              <a:ea typeface="ＭＳ Ｐゴシック" charset="0"/>
              <a:cs typeface="ＭＳ Ｐゴシック" charset="0"/>
            </a:endParaRPr>
          </a:p>
          <a:p>
            <a:pPr eaLnBrk="1" hangingPunct="1">
              <a:lnSpc>
                <a:spcPct val="80000"/>
              </a:lnSpc>
            </a:pPr>
            <a:r>
              <a:rPr lang="en-US" sz="2600" dirty="0" smtClean="0">
                <a:solidFill>
                  <a:schemeClr val="tx1"/>
                </a:solidFill>
                <a:latin typeface="Calibri" charset="0"/>
                <a:ea typeface="ＭＳ Ｐゴシック" charset="0"/>
                <a:cs typeface="ＭＳ Ｐゴシック" charset="0"/>
              </a:rPr>
              <a:t>University </a:t>
            </a:r>
            <a:r>
              <a:rPr lang="en-US" sz="2600" dirty="0">
                <a:solidFill>
                  <a:schemeClr val="tx1"/>
                </a:solidFill>
                <a:latin typeface="Calibri" charset="0"/>
                <a:ea typeface="ＭＳ Ｐゴシック" charset="0"/>
                <a:cs typeface="ＭＳ Ｐゴシック" charset="0"/>
              </a:rPr>
              <a:t>of </a:t>
            </a:r>
            <a:r>
              <a:rPr lang="en-US" sz="2600" dirty="0" smtClean="0">
                <a:solidFill>
                  <a:schemeClr val="tx1"/>
                </a:solidFill>
                <a:latin typeface="Calibri" charset="0"/>
                <a:ea typeface="ＭＳ Ｐゴシック" charset="0"/>
                <a:cs typeface="ＭＳ Ｐゴシック" charset="0"/>
              </a:rPr>
              <a:t>Michigan</a:t>
            </a:r>
            <a:r>
              <a:rPr lang="en-US" sz="2600" baseline="30000" dirty="0" smtClean="0">
                <a:solidFill>
                  <a:schemeClr val="tx1"/>
                </a:solidFill>
                <a:latin typeface="Calibri" charset="0"/>
                <a:ea typeface="ＭＳ Ｐゴシック" charset="0"/>
                <a:cs typeface="ＭＳ Ｐゴシック" charset="0"/>
              </a:rPr>
              <a:t>*</a:t>
            </a:r>
            <a:r>
              <a:rPr lang="en-US" sz="2600" dirty="0" smtClean="0">
                <a:solidFill>
                  <a:schemeClr val="tx1"/>
                </a:solidFill>
                <a:latin typeface="Calibri" charset="0"/>
                <a:ea typeface="ＭＳ Ｐゴシック" charset="0"/>
                <a:cs typeface="ＭＳ Ｐゴシック" charset="0"/>
              </a:rPr>
              <a:t>, Microsoft Research</a:t>
            </a:r>
            <a:r>
              <a:rPr lang="en-US" sz="2600" baseline="30000" dirty="0" smtClean="0">
                <a:solidFill>
                  <a:schemeClr val="tx1"/>
                </a:solidFill>
                <a:latin typeface="Calibri" charset="0"/>
                <a:ea typeface="ＭＳ Ｐゴシック" charset="0"/>
                <a:cs typeface="ＭＳ Ｐゴシック" charset="0"/>
              </a:rPr>
              <a:t>+</a:t>
            </a:r>
            <a:r>
              <a:rPr lang="en-US" sz="2600" dirty="0" smtClean="0">
                <a:solidFill>
                  <a:schemeClr val="tx1"/>
                </a:solidFill>
                <a:latin typeface="Calibri" charset="0"/>
                <a:ea typeface="ＭＳ Ｐゴシック" charset="0"/>
                <a:cs typeface="ＭＳ Ｐゴシック" charset="0"/>
              </a:rPr>
              <a:t>, St. Petersburg Polytechnic University</a:t>
            </a:r>
            <a:r>
              <a:rPr lang="en-US" sz="2600" baseline="30000" dirty="0">
                <a:solidFill>
                  <a:schemeClr val="tx1"/>
                </a:solidFill>
                <a:latin typeface="Calibri" charset="0"/>
                <a:ea typeface="ＭＳ Ｐゴシック" charset="0"/>
                <a:cs typeface="ＭＳ Ｐゴシック" charset="0"/>
              </a:rPr>
              <a:t>^</a:t>
            </a:r>
            <a:r>
              <a:rPr lang="en-US" sz="2600" dirty="0" smtClean="0">
                <a:solidFill>
                  <a:schemeClr val="tx1"/>
                </a:solidFill>
                <a:latin typeface="Calibri" charset="0"/>
                <a:ea typeface="ＭＳ Ｐゴシック" charset="0"/>
                <a:cs typeface="ＭＳ Ｐゴシック" charset="0"/>
              </a:rPr>
              <a:t>, Siberian Federal University</a:t>
            </a:r>
            <a:r>
              <a:rPr lang="en-US" sz="2900" dirty="0" smtClean="0">
                <a:solidFill>
                  <a:schemeClr val="tx1"/>
                </a:solidFill>
                <a:latin typeface="Calibri" charset="0"/>
                <a:ea typeface="ＭＳ Ｐゴシック" charset="0"/>
                <a:cs typeface="ＭＳ Ｐゴシック" charset="0"/>
              </a:rPr>
              <a:t>° </a:t>
            </a:r>
            <a:endParaRPr lang="en-US" sz="2900" dirty="0">
              <a:solidFill>
                <a:schemeClr val="tx1"/>
              </a:solidFill>
              <a:latin typeface="Calibri" charset="0"/>
              <a:ea typeface="ＭＳ Ｐゴシック" charset="0"/>
              <a:cs typeface="ＭＳ Ｐゴシック" charset="0"/>
            </a:endParaRPr>
          </a:p>
        </p:txBody>
      </p:sp>
      <p:sp>
        <p:nvSpPr>
          <p:cNvPr id="11" name="Title 1"/>
          <p:cNvSpPr>
            <a:spLocks noGrp="1"/>
          </p:cNvSpPr>
          <p:nvPr>
            <p:ph type="ctrTitle"/>
          </p:nvPr>
        </p:nvSpPr>
        <p:spPr>
          <a:xfrm>
            <a:off x="685800" y="1644650"/>
            <a:ext cx="7772400" cy="1470025"/>
          </a:xfrm>
        </p:spPr>
        <p:txBody>
          <a:bodyPr rtlCol="0">
            <a:normAutofit fontScale="90000"/>
          </a:bodyPr>
          <a:lstStyle/>
          <a:p>
            <a:pPr>
              <a:defRPr/>
            </a:pPr>
            <a:r>
              <a:rPr lang="en-US" b="1" dirty="0" err="1"/>
              <a:t>Outatime</a:t>
            </a:r>
            <a:r>
              <a:rPr lang="en-US" dirty="0"/>
              <a:t>: Using Speculation to Enable Low-Latency Continuous Interaction for Mobile Cloud Gaming</a:t>
            </a:r>
            <a:endParaRPr lang="en-US" dirty="0" smtClean="0">
              <a:ea typeface="+mj-ea"/>
              <a:cs typeface="+mj-cs"/>
            </a:endParaRPr>
          </a:p>
        </p:txBody>
      </p:sp>
      <p:pic>
        <p:nvPicPr>
          <p:cNvPr id="15364" name="Picture 14" descr="Split-M-Maize-bar.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54166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p:cNvCxnSpPr/>
          <p:nvPr/>
        </p:nvCxnSpPr>
        <p:spPr>
          <a:xfrm flipH="1">
            <a:off x="3098800" y="2959100"/>
            <a:ext cx="2628900" cy="0"/>
          </a:xfrm>
          <a:prstGeom prst="straightConnector1">
            <a:avLst/>
          </a:prstGeom>
          <a:ln w="127000">
            <a:solidFill>
              <a:schemeClr val="tx1">
                <a:alpha val="62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098800" y="2349500"/>
            <a:ext cx="2628900" cy="0"/>
          </a:xfrm>
          <a:prstGeom prst="straightConnector1">
            <a:avLst/>
          </a:prstGeom>
          <a:ln w="127000">
            <a:solidFill>
              <a:schemeClr val="tx1">
                <a:alpha val="62000"/>
              </a:schemeClr>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err="1" smtClean="0"/>
              <a:t>Outatime</a:t>
            </a:r>
            <a:r>
              <a:rPr lang="en-US" dirty="0" smtClean="0"/>
              <a:t> overview</a:t>
            </a:r>
            <a:endParaRPr lang="en-US" dirty="0"/>
          </a:p>
        </p:txBody>
      </p:sp>
      <p:pic>
        <p:nvPicPr>
          <p:cNvPr id="4" name="Picture 3" descr="microsoft-resear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solidFill>
                  <a:srgbClr val="898989"/>
                </a:solidFill>
                <a:latin typeface="Calibri" charset="0"/>
              </a:rPr>
              <a:t>9</a:t>
            </a:r>
          </a:p>
        </p:txBody>
      </p:sp>
      <p:pic>
        <p:nvPicPr>
          <p:cNvPr id="6" name="Picture 14" descr="Split-M-Maize-bar.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pic>
        <p:nvPicPr>
          <p:cNvPr id="9" name="Picture 8" descr="saas-lar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1417638"/>
            <a:ext cx="3124200" cy="2587653"/>
          </a:xfrm>
          <a:prstGeom prst="rect">
            <a:avLst/>
          </a:prstGeom>
        </p:spPr>
      </p:pic>
      <p:pic>
        <p:nvPicPr>
          <p:cNvPr id="10" name="Picture 9" descr="internet-cloud-h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2201" y="2024486"/>
            <a:ext cx="1549400" cy="1213697"/>
          </a:xfrm>
          <a:prstGeom prst="rect">
            <a:avLst/>
          </a:prstGeom>
        </p:spPr>
      </p:pic>
      <p:pic>
        <p:nvPicPr>
          <p:cNvPr id="11" name="Picture 10" descr="surfacegame_primary-100026492-gallery.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950" y="1802042"/>
            <a:ext cx="2501900" cy="1673685"/>
          </a:xfrm>
          <a:prstGeom prst="rect">
            <a:avLst/>
          </a:prstGeom>
        </p:spPr>
      </p:pic>
      <p:sp>
        <p:nvSpPr>
          <p:cNvPr id="20" name="Rounded Rectangle 19"/>
          <p:cNvSpPr/>
          <p:nvPr/>
        </p:nvSpPr>
        <p:spPr>
          <a:xfrm>
            <a:off x="5408613" y="3784599"/>
            <a:ext cx="3519487" cy="24784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err="1" smtClean="0"/>
              <a:t>Outatime</a:t>
            </a:r>
            <a:r>
              <a:rPr lang="en-US" sz="2500" b="1" dirty="0" smtClean="0"/>
              <a:t> server</a:t>
            </a:r>
            <a:endParaRPr lang="en-US" sz="2500" b="1" dirty="0"/>
          </a:p>
          <a:p>
            <a:pPr algn="ctr"/>
            <a:endParaRPr lang="en-US" sz="1200" dirty="0"/>
          </a:p>
          <a:p>
            <a:pPr marL="285750" indent="-285750">
              <a:buFontTx/>
              <a:buChar char="-"/>
            </a:pPr>
            <a:r>
              <a:rPr lang="en-US" sz="2000" dirty="0"/>
              <a:t>Receive user input</a:t>
            </a:r>
          </a:p>
          <a:p>
            <a:pPr marL="285750" indent="-285750">
              <a:buFontTx/>
              <a:buChar char="-"/>
            </a:pPr>
            <a:r>
              <a:rPr lang="en-US" sz="2000" dirty="0">
                <a:solidFill>
                  <a:srgbClr val="FFFFFF"/>
                </a:solidFill>
              </a:rPr>
              <a:t>R</a:t>
            </a:r>
            <a:r>
              <a:rPr lang="en-US" sz="2000" dirty="0" smtClean="0">
                <a:solidFill>
                  <a:srgbClr val="FFFFFF"/>
                </a:solidFill>
              </a:rPr>
              <a:t>un </a:t>
            </a:r>
            <a:r>
              <a:rPr lang="en-US" sz="2000" dirty="0" smtClean="0">
                <a:solidFill>
                  <a:srgbClr val="FFFFFF"/>
                </a:solidFill>
              </a:rPr>
              <a:t>game </a:t>
            </a:r>
            <a:r>
              <a:rPr lang="en-US" sz="2000" dirty="0" smtClean="0">
                <a:solidFill>
                  <a:srgbClr val="FFFFFF"/>
                </a:solidFill>
              </a:rPr>
              <a:t>logic</a:t>
            </a:r>
          </a:p>
          <a:p>
            <a:pPr marL="285750" indent="-285750">
              <a:buFontTx/>
              <a:buChar char="-"/>
            </a:pPr>
            <a:r>
              <a:rPr lang="en-US" sz="2000" b="1" dirty="0">
                <a:solidFill>
                  <a:srgbClr val="008000"/>
                </a:solidFill>
              </a:rPr>
              <a:t>Perform </a:t>
            </a:r>
            <a:r>
              <a:rPr lang="en-US" sz="2000" b="1" dirty="0" smtClean="0">
                <a:solidFill>
                  <a:srgbClr val="008000"/>
                </a:solidFill>
              </a:rPr>
              <a:t>speculation</a:t>
            </a:r>
            <a:endParaRPr lang="en-US" sz="2000" dirty="0" smtClean="0">
              <a:solidFill>
                <a:srgbClr val="FFFFFF"/>
              </a:solidFill>
            </a:endParaRPr>
          </a:p>
          <a:p>
            <a:pPr marL="285750" indent="-285750">
              <a:buFontTx/>
              <a:buChar char="-"/>
            </a:pPr>
            <a:r>
              <a:rPr lang="en-US" sz="2000" b="1" dirty="0">
                <a:solidFill>
                  <a:srgbClr val="008000"/>
                </a:solidFill>
              </a:rPr>
              <a:t>Render speculated frame</a:t>
            </a:r>
          </a:p>
          <a:p>
            <a:pPr marL="285750" indent="-285750">
              <a:buFontTx/>
              <a:buChar char="-"/>
            </a:pPr>
            <a:r>
              <a:rPr lang="en-US" sz="2000" dirty="0" smtClean="0"/>
              <a:t>Encode</a:t>
            </a:r>
            <a:endParaRPr lang="en-US" sz="2000" dirty="0"/>
          </a:p>
        </p:txBody>
      </p:sp>
      <p:sp>
        <p:nvSpPr>
          <p:cNvPr id="24" name="Rounded Rectangle 23"/>
          <p:cNvSpPr/>
          <p:nvPr/>
        </p:nvSpPr>
        <p:spPr>
          <a:xfrm>
            <a:off x="241300" y="3784600"/>
            <a:ext cx="3352800" cy="2235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err="1" smtClean="0"/>
              <a:t>Outatime</a:t>
            </a:r>
            <a:r>
              <a:rPr lang="en-US" sz="2500" b="1" dirty="0" smtClean="0"/>
              <a:t> client</a:t>
            </a:r>
          </a:p>
          <a:p>
            <a:pPr algn="ctr"/>
            <a:endParaRPr lang="en-US" sz="1200" dirty="0" smtClean="0"/>
          </a:p>
          <a:p>
            <a:pPr marL="285750" indent="-285750">
              <a:buFontTx/>
              <a:buChar char="-"/>
            </a:pPr>
            <a:r>
              <a:rPr lang="en-US" sz="2000" dirty="0" smtClean="0"/>
              <a:t>Decode</a:t>
            </a:r>
          </a:p>
          <a:p>
            <a:pPr marL="285750" indent="-285750">
              <a:buFontTx/>
              <a:buChar char="-"/>
            </a:pPr>
            <a:r>
              <a:rPr lang="en-US" sz="2000" dirty="0" smtClean="0"/>
              <a:t>Display </a:t>
            </a:r>
            <a:endParaRPr lang="en-US" sz="2000" dirty="0" smtClean="0"/>
          </a:p>
          <a:p>
            <a:pPr marL="285750" indent="-285750">
              <a:buFontTx/>
              <a:buChar char="-"/>
            </a:pPr>
            <a:r>
              <a:rPr lang="en-US" sz="2000" dirty="0" smtClean="0"/>
              <a:t>Capture/send user input </a:t>
            </a:r>
            <a:endParaRPr lang="en-US" sz="2000" dirty="0"/>
          </a:p>
        </p:txBody>
      </p:sp>
    </p:spTree>
    <p:extLst>
      <p:ext uri="{BB962C8B-B14F-4D97-AF65-F5344CB8AC3E}">
        <p14:creationId xmlns:p14="http://schemas.microsoft.com/office/powerpoint/2010/main" val="57118135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p:cNvCxnSpPr/>
          <p:nvPr/>
        </p:nvCxnSpPr>
        <p:spPr>
          <a:xfrm flipH="1">
            <a:off x="3098800" y="2959100"/>
            <a:ext cx="2628900" cy="0"/>
          </a:xfrm>
          <a:prstGeom prst="straightConnector1">
            <a:avLst/>
          </a:prstGeom>
          <a:ln w="127000">
            <a:solidFill>
              <a:schemeClr val="tx1">
                <a:alpha val="62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098800" y="2349500"/>
            <a:ext cx="2628900" cy="0"/>
          </a:xfrm>
          <a:prstGeom prst="straightConnector1">
            <a:avLst/>
          </a:prstGeom>
          <a:ln w="127000">
            <a:solidFill>
              <a:schemeClr val="tx1">
                <a:alpha val="62000"/>
              </a:schemeClr>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err="1" smtClean="0"/>
              <a:t>Outatime</a:t>
            </a:r>
            <a:r>
              <a:rPr lang="en-US" dirty="0" smtClean="0"/>
              <a:t> overview</a:t>
            </a:r>
            <a:endParaRPr lang="en-US" dirty="0"/>
          </a:p>
        </p:txBody>
      </p:sp>
      <p:pic>
        <p:nvPicPr>
          <p:cNvPr id="4" name="Picture 3" descr="microsoft-resear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solidFill>
                  <a:srgbClr val="898989"/>
                </a:solidFill>
                <a:latin typeface="Calibri" charset="0"/>
              </a:rPr>
              <a:t>9</a:t>
            </a:r>
          </a:p>
        </p:txBody>
      </p:sp>
      <p:pic>
        <p:nvPicPr>
          <p:cNvPr id="6" name="Picture 14" descr="Split-M-Maize-bar.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pic>
        <p:nvPicPr>
          <p:cNvPr id="9" name="Picture 8" descr="saas-lar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1417638"/>
            <a:ext cx="3124200" cy="2587653"/>
          </a:xfrm>
          <a:prstGeom prst="rect">
            <a:avLst/>
          </a:prstGeom>
        </p:spPr>
      </p:pic>
      <p:pic>
        <p:nvPicPr>
          <p:cNvPr id="10" name="Picture 9" descr="internet-cloud-h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2201" y="2024486"/>
            <a:ext cx="1549400" cy="1213697"/>
          </a:xfrm>
          <a:prstGeom prst="rect">
            <a:avLst/>
          </a:prstGeom>
        </p:spPr>
      </p:pic>
      <p:pic>
        <p:nvPicPr>
          <p:cNvPr id="11" name="Picture 10" descr="surfacegame_primary-100026492-gallery.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950" y="1802042"/>
            <a:ext cx="2501900" cy="1673685"/>
          </a:xfrm>
          <a:prstGeom prst="rect">
            <a:avLst/>
          </a:prstGeom>
        </p:spPr>
      </p:pic>
      <p:sp>
        <p:nvSpPr>
          <p:cNvPr id="20" name="Rounded Rectangle 19"/>
          <p:cNvSpPr/>
          <p:nvPr/>
        </p:nvSpPr>
        <p:spPr>
          <a:xfrm>
            <a:off x="5408613" y="3784599"/>
            <a:ext cx="3519487" cy="24784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err="1" smtClean="0"/>
              <a:t>Outatime</a:t>
            </a:r>
            <a:r>
              <a:rPr lang="en-US" sz="2500" b="1" dirty="0" smtClean="0"/>
              <a:t> server</a:t>
            </a:r>
            <a:endParaRPr lang="en-US" sz="2500" b="1" dirty="0"/>
          </a:p>
          <a:p>
            <a:pPr algn="ctr"/>
            <a:endParaRPr lang="en-US" sz="1200" dirty="0"/>
          </a:p>
          <a:p>
            <a:pPr marL="285750" indent="-285750">
              <a:buFontTx/>
              <a:buChar char="-"/>
            </a:pPr>
            <a:r>
              <a:rPr lang="en-US" sz="2000" dirty="0"/>
              <a:t>Receive user input</a:t>
            </a:r>
          </a:p>
          <a:p>
            <a:pPr marL="285750" indent="-285750">
              <a:buFontTx/>
              <a:buChar char="-"/>
            </a:pPr>
            <a:r>
              <a:rPr lang="en-US" sz="2000" dirty="0">
                <a:solidFill>
                  <a:srgbClr val="FFFFFF"/>
                </a:solidFill>
              </a:rPr>
              <a:t>R</a:t>
            </a:r>
            <a:r>
              <a:rPr lang="en-US" sz="2000" dirty="0" smtClean="0">
                <a:solidFill>
                  <a:srgbClr val="FFFFFF"/>
                </a:solidFill>
              </a:rPr>
              <a:t>un </a:t>
            </a:r>
            <a:r>
              <a:rPr lang="en-US" sz="2000" dirty="0" smtClean="0">
                <a:solidFill>
                  <a:srgbClr val="FFFFFF"/>
                </a:solidFill>
              </a:rPr>
              <a:t>game </a:t>
            </a:r>
            <a:r>
              <a:rPr lang="en-US" sz="2000" dirty="0" smtClean="0">
                <a:solidFill>
                  <a:srgbClr val="FFFFFF"/>
                </a:solidFill>
              </a:rPr>
              <a:t>logic</a:t>
            </a:r>
          </a:p>
          <a:p>
            <a:pPr marL="285750" indent="-285750">
              <a:buFontTx/>
              <a:buChar char="-"/>
            </a:pPr>
            <a:r>
              <a:rPr lang="en-US" sz="2000" b="1" dirty="0">
                <a:solidFill>
                  <a:srgbClr val="008000"/>
                </a:solidFill>
              </a:rPr>
              <a:t>Perform </a:t>
            </a:r>
            <a:r>
              <a:rPr lang="en-US" sz="2000" b="1" dirty="0" smtClean="0">
                <a:solidFill>
                  <a:srgbClr val="008000"/>
                </a:solidFill>
              </a:rPr>
              <a:t>speculation</a:t>
            </a:r>
            <a:endParaRPr lang="en-US" sz="2000" dirty="0" smtClean="0">
              <a:solidFill>
                <a:srgbClr val="FFFFFF"/>
              </a:solidFill>
            </a:endParaRPr>
          </a:p>
          <a:p>
            <a:pPr marL="285750" indent="-285750">
              <a:buFontTx/>
              <a:buChar char="-"/>
            </a:pPr>
            <a:r>
              <a:rPr lang="en-US" sz="2000" b="1" dirty="0">
                <a:solidFill>
                  <a:srgbClr val="008000"/>
                </a:solidFill>
              </a:rPr>
              <a:t>Render speculated </a:t>
            </a:r>
            <a:r>
              <a:rPr lang="en-US" sz="2000" b="1" dirty="0" smtClean="0">
                <a:solidFill>
                  <a:srgbClr val="008000"/>
                </a:solidFill>
              </a:rPr>
              <a:t>frame</a:t>
            </a:r>
          </a:p>
          <a:p>
            <a:pPr marL="285750" indent="-285750">
              <a:buFontTx/>
              <a:buChar char="-"/>
            </a:pPr>
            <a:r>
              <a:rPr lang="en-US" sz="2000" b="1" dirty="0" smtClean="0">
                <a:solidFill>
                  <a:srgbClr val="008000"/>
                </a:solidFill>
              </a:rPr>
              <a:t>Unwind </a:t>
            </a:r>
            <a:r>
              <a:rPr lang="en-US" sz="2000" b="1" dirty="0" err="1" smtClean="0">
                <a:solidFill>
                  <a:srgbClr val="008000"/>
                </a:solidFill>
              </a:rPr>
              <a:t>misprediction</a:t>
            </a:r>
            <a:endParaRPr lang="en-US" sz="2000" b="1" dirty="0" smtClean="0">
              <a:solidFill>
                <a:srgbClr val="008000"/>
              </a:solidFill>
            </a:endParaRPr>
          </a:p>
          <a:p>
            <a:pPr marL="285750" indent="-285750">
              <a:buFontTx/>
              <a:buChar char="-"/>
            </a:pPr>
            <a:r>
              <a:rPr lang="en-US" sz="2000" dirty="0" smtClean="0"/>
              <a:t>Encode</a:t>
            </a:r>
            <a:endParaRPr lang="en-US" sz="2000" dirty="0"/>
          </a:p>
        </p:txBody>
      </p:sp>
      <p:sp>
        <p:nvSpPr>
          <p:cNvPr id="24" name="Rounded Rectangle 23"/>
          <p:cNvSpPr/>
          <p:nvPr/>
        </p:nvSpPr>
        <p:spPr>
          <a:xfrm>
            <a:off x="241300" y="3784600"/>
            <a:ext cx="3352800" cy="2235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err="1" smtClean="0"/>
              <a:t>Outatime</a:t>
            </a:r>
            <a:r>
              <a:rPr lang="en-US" sz="2500" b="1" dirty="0" smtClean="0"/>
              <a:t> client</a:t>
            </a:r>
          </a:p>
          <a:p>
            <a:pPr algn="ctr"/>
            <a:endParaRPr lang="en-US" sz="1200" dirty="0" smtClean="0"/>
          </a:p>
          <a:p>
            <a:pPr marL="285750" indent="-285750">
              <a:buFontTx/>
              <a:buChar char="-"/>
            </a:pPr>
            <a:r>
              <a:rPr lang="en-US" sz="2000" dirty="0" smtClean="0"/>
              <a:t>Decode</a:t>
            </a:r>
          </a:p>
          <a:p>
            <a:pPr marL="285750" indent="-285750">
              <a:buFontTx/>
              <a:buChar char="-"/>
            </a:pPr>
            <a:r>
              <a:rPr lang="en-US" sz="2000" b="1" dirty="0" smtClean="0">
                <a:solidFill>
                  <a:srgbClr val="008000"/>
                </a:solidFill>
              </a:rPr>
              <a:t>Handle </a:t>
            </a:r>
            <a:r>
              <a:rPr lang="en-US" sz="2000" b="1" dirty="0" err="1" smtClean="0">
                <a:solidFill>
                  <a:srgbClr val="008000"/>
                </a:solidFill>
              </a:rPr>
              <a:t>misprediction</a:t>
            </a:r>
            <a:endParaRPr lang="en-US" sz="2000" dirty="0" smtClean="0"/>
          </a:p>
          <a:p>
            <a:pPr marL="285750" indent="-285750">
              <a:buFontTx/>
              <a:buChar char="-"/>
            </a:pPr>
            <a:r>
              <a:rPr lang="en-US" sz="2000" dirty="0" smtClean="0"/>
              <a:t>Display </a:t>
            </a:r>
            <a:endParaRPr lang="en-US" sz="2000" dirty="0" smtClean="0"/>
          </a:p>
          <a:p>
            <a:pPr marL="285750" indent="-285750">
              <a:buFontTx/>
              <a:buChar char="-"/>
            </a:pPr>
            <a:r>
              <a:rPr lang="en-US" sz="2000" dirty="0" smtClean="0"/>
              <a:t>Capture/send user input </a:t>
            </a:r>
            <a:endParaRPr lang="en-US" sz="2000" dirty="0"/>
          </a:p>
        </p:txBody>
      </p:sp>
    </p:spTree>
    <p:extLst>
      <p:ext uri="{BB962C8B-B14F-4D97-AF65-F5344CB8AC3E}">
        <p14:creationId xmlns:p14="http://schemas.microsoft.com/office/powerpoint/2010/main" val="321963625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p:cNvCxnSpPr/>
          <p:nvPr/>
        </p:nvCxnSpPr>
        <p:spPr>
          <a:xfrm flipH="1">
            <a:off x="3098800" y="2959100"/>
            <a:ext cx="2628900" cy="0"/>
          </a:xfrm>
          <a:prstGeom prst="straightConnector1">
            <a:avLst/>
          </a:prstGeom>
          <a:ln w="127000">
            <a:solidFill>
              <a:schemeClr val="tx1">
                <a:alpha val="62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098800" y="2349500"/>
            <a:ext cx="2628900" cy="0"/>
          </a:xfrm>
          <a:prstGeom prst="straightConnector1">
            <a:avLst/>
          </a:prstGeom>
          <a:ln w="127000">
            <a:solidFill>
              <a:schemeClr val="tx1">
                <a:alpha val="62000"/>
              </a:schemeClr>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err="1" smtClean="0"/>
              <a:t>Outatime</a:t>
            </a:r>
            <a:r>
              <a:rPr lang="en-US" dirty="0" smtClean="0"/>
              <a:t> overview</a:t>
            </a:r>
            <a:endParaRPr lang="en-US" dirty="0"/>
          </a:p>
        </p:txBody>
      </p:sp>
      <p:pic>
        <p:nvPicPr>
          <p:cNvPr id="4" name="Picture 3" descr="microsoft-resear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solidFill>
                  <a:srgbClr val="898989"/>
                </a:solidFill>
                <a:latin typeface="Calibri" charset="0"/>
              </a:rPr>
              <a:t>9</a:t>
            </a:r>
          </a:p>
        </p:txBody>
      </p:sp>
      <p:pic>
        <p:nvPicPr>
          <p:cNvPr id="6" name="Picture 14" descr="Split-M-Maize-bar.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pic>
        <p:nvPicPr>
          <p:cNvPr id="9" name="Picture 8" descr="saas-lar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1417638"/>
            <a:ext cx="3124200" cy="2587653"/>
          </a:xfrm>
          <a:prstGeom prst="rect">
            <a:avLst/>
          </a:prstGeom>
        </p:spPr>
      </p:pic>
      <p:pic>
        <p:nvPicPr>
          <p:cNvPr id="10" name="Picture 9" descr="internet-cloud-h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2201" y="2024486"/>
            <a:ext cx="1549400" cy="1213697"/>
          </a:xfrm>
          <a:prstGeom prst="rect">
            <a:avLst/>
          </a:prstGeom>
        </p:spPr>
      </p:pic>
      <p:pic>
        <p:nvPicPr>
          <p:cNvPr id="11" name="Picture 10" descr="surfacegame_primary-100026492-gallery.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950" y="1802042"/>
            <a:ext cx="2501900" cy="1673685"/>
          </a:xfrm>
          <a:prstGeom prst="rect">
            <a:avLst/>
          </a:prstGeom>
        </p:spPr>
      </p:pic>
      <p:sp>
        <p:nvSpPr>
          <p:cNvPr id="20" name="Rounded Rectangle 19"/>
          <p:cNvSpPr/>
          <p:nvPr/>
        </p:nvSpPr>
        <p:spPr>
          <a:xfrm>
            <a:off x="5408613" y="3784599"/>
            <a:ext cx="3519487" cy="24784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err="1" smtClean="0"/>
              <a:t>Outatime</a:t>
            </a:r>
            <a:r>
              <a:rPr lang="en-US" sz="2500" b="1" dirty="0" smtClean="0"/>
              <a:t> server</a:t>
            </a:r>
            <a:endParaRPr lang="en-US" sz="2500" b="1" dirty="0"/>
          </a:p>
          <a:p>
            <a:pPr algn="ctr"/>
            <a:endParaRPr lang="en-US" sz="1200" dirty="0"/>
          </a:p>
          <a:p>
            <a:pPr marL="285750" indent="-285750">
              <a:buFontTx/>
              <a:buChar char="-"/>
            </a:pPr>
            <a:r>
              <a:rPr lang="en-US" sz="2000" dirty="0"/>
              <a:t>Receive user input</a:t>
            </a:r>
          </a:p>
          <a:p>
            <a:pPr marL="285750" indent="-285750">
              <a:buFontTx/>
              <a:buChar char="-"/>
            </a:pPr>
            <a:r>
              <a:rPr lang="en-US" sz="2000" dirty="0">
                <a:solidFill>
                  <a:srgbClr val="FFFFFF"/>
                </a:solidFill>
              </a:rPr>
              <a:t>R</a:t>
            </a:r>
            <a:r>
              <a:rPr lang="en-US" sz="2000" dirty="0" smtClean="0">
                <a:solidFill>
                  <a:srgbClr val="FFFFFF"/>
                </a:solidFill>
              </a:rPr>
              <a:t>un </a:t>
            </a:r>
            <a:r>
              <a:rPr lang="en-US" sz="2000" dirty="0" smtClean="0">
                <a:solidFill>
                  <a:srgbClr val="FFFFFF"/>
                </a:solidFill>
              </a:rPr>
              <a:t>game </a:t>
            </a:r>
            <a:r>
              <a:rPr lang="en-US" sz="2000" dirty="0" smtClean="0">
                <a:solidFill>
                  <a:srgbClr val="FFFFFF"/>
                </a:solidFill>
              </a:rPr>
              <a:t>logic</a:t>
            </a:r>
          </a:p>
          <a:p>
            <a:pPr marL="285750" indent="-285750">
              <a:buFontTx/>
              <a:buChar char="-"/>
            </a:pPr>
            <a:r>
              <a:rPr lang="en-US" sz="2000" b="1" dirty="0">
                <a:solidFill>
                  <a:srgbClr val="008000"/>
                </a:solidFill>
              </a:rPr>
              <a:t>Perform </a:t>
            </a:r>
            <a:r>
              <a:rPr lang="en-US" sz="2000" b="1" dirty="0" smtClean="0">
                <a:solidFill>
                  <a:srgbClr val="008000"/>
                </a:solidFill>
              </a:rPr>
              <a:t>speculation</a:t>
            </a:r>
            <a:endParaRPr lang="en-US" sz="2000" dirty="0" smtClean="0">
              <a:solidFill>
                <a:srgbClr val="FFFFFF"/>
              </a:solidFill>
            </a:endParaRPr>
          </a:p>
          <a:p>
            <a:pPr marL="285750" indent="-285750">
              <a:buFontTx/>
              <a:buChar char="-"/>
            </a:pPr>
            <a:r>
              <a:rPr lang="en-US" sz="2000" b="1" dirty="0">
                <a:solidFill>
                  <a:srgbClr val="008000"/>
                </a:solidFill>
              </a:rPr>
              <a:t>Render speculated </a:t>
            </a:r>
            <a:r>
              <a:rPr lang="en-US" sz="2000" b="1" dirty="0" smtClean="0">
                <a:solidFill>
                  <a:srgbClr val="008000"/>
                </a:solidFill>
              </a:rPr>
              <a:t>frame</a:t>
            </a:r>
          </a:p>
          <a:p>
            <a:pPr marL="285750" indent="-285750">
              <a:buFontTx/>
              <a:buChar char="-"/>
            </a:pPr>
            <a:r>
              <a:rPr lang="en-US" sz="2000" b="1" dirty="0" smtClean="0">
                <a:solidFill>
                  <a:srgbClr val="008000"/>
                </a:solidFill>
              </a:rPr>
              <a:t>Unwind </a:t>
            </a:r>
            <a:r>
              <a:rPr lang="en-US" sz="2000" b="1" dirty="0" err="1" smtClean="0">
                <a:solidFill>
                  <a:srgbClr val="008000"/>
                </a:solidFill>
              </a:rPr>
              <a:t>misprediction</a:t>
            </a:r>
            <a:endParaRPr lang="en-US" sz="2000" b="1" dirty="0">
              <a:solidFill>
                <a:srgbClr val="008000"/>
              </a:solidFill>
            </a:endParaRPr>
          </a:p>
          <a:p>
            <a:pPr marL="285750" indent="-285750">
              <a:buFontTx/>
              <a:buChar char="-"/>
            </a:pPr>
            <a:r>
              <a:rPr lang="en-US" sz="2000" dirty="0" smtClean="0"/>
              <a:t>Encode</a:t>
            </a:r>
            <a:endParaRPr lang="en-US" sz="2000" dirty="0"/>
          </a:p>
        </p:txBody>
      </p:sp>
      <p:sp>
        <p:nvSpPr>
          <p:cNvPr id="24" name="Rounded Rectangle 23"/>
          <p:cNvSpPr/>
          <p:nvPr/>
        </p:nvSpPr>
        <p:spPr>
          <a:xfrm>
            <a:off x="241300" y="3784600"/>
            <a:ext cx="3352800" cy="2235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err="1" smtClean="0"/>
              <a:t>Outatime</a:t>
            </a:r>
            <a:r>
              <a:rPr lang="en-US" sz="2500" b="1" dirty="0" smtClean="0"/>
              <a:t> client</a:t>
            </a:r>
          </a:p>
          <a:p>
            <a:pPr algn="ctr"/>
            <a:endParaRPr lang="en-US" sz="1200" dirty="0" smtClean="0"/>
          </a:p>
          <a:p>
            <a:pPr marL="285750" indent="-285750">
              <a:buFontTx/>
              <a:buChar char="-"/>
            </a:pPr>
            <a:r>
              <a:rPr lang="en-US" sz="2000" dirty="0" smtClean="0"/>
              <a:t>Decode</a:t>
            </a:r>
          </a:p>
          <a:p>
            <a:pPr marL="285750" indent="-285750">
              <a:buFontTx/>
              <a:buChar char="-"/>
            </a:pPr>
            <a:r>
              <a:rPr lang="en-US" sz="2000" b="1" dirty="0" smtClean="0">
                <a:solidFill>
                  <a:srgbClr val="008000"/>
                </a:solidFill>
              </a:rPr>
              <a:t>Handle </a:t>
            </a:r>
            <a:r>
              <a:rPr lang="en-US" sz="2000" b="1" dirty="0" err="1" smtClean="0">
                <a:solidFill>
                  <a:srgbClr val="008000"/>
                </a:solidFill>
              </a:rPr>
              <a:t>misprediction</a:t>
            </a:r>
            <a:endParaRPr lang="en-US" sz="2000" dirty="0" smtClean="0"/>
          </a:p>
          <a:p>
            <a:pPr marL="285750" indent="-285750">
              <a:buFontTx/>
              <a:buChar char="-"/>
            </a:pPr>
            <a:r>
              <a:rPr lang="en-US" sz="2000" dirty="0" smtClean="0"/>
              <a:t>Display </a:t>
            </a:r>
            <a:endParaRPr lang="en-US" sz="2000" dirty="0" smtClean="0"/>
          </a:p>
          <a:p>
            <a:pPr marL="285750" indent="-285750">
              <a:buFontTx/>
              <a:buChar char="-"/>
            </a:pPr>
            <a:r>
              <a:rPr lang="en-US" sz="2000" dirty="0" smtClean="0"/>
              <a:t>Capture/send user input </a:t>
            </a:r>
            <a:endParaRPr lang="en-US" sz="2000" dirty="0"/>
          </a:p>
        </p:txBody>
      </p:sp>
      <p:pic>
        <p:nvPicPr>
          <p:cNvPr id="14" name="Picture 13" descr="Doom_3.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0557" y="2556363"/>
            <a:ext cx="1422943" cy="1067208"/>
          </a:xfrm>
          <a:prstGeom prst="rect">
            <a:avLst/>
          </a:prstGeom>
        </p:spPr>
      </p:pic>
      <p:pic>
        <p:nvPicPr>
          <p:cNvPr id="16" name="Picture 15" descr="Fableiii.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40637" y="1208069"/>
            <a:ext cx="1160463" cy="1289546"/>
          </a:xfrm>
          <a:prstGeom prst="rect">
            <a:avLst/>
          </a:prstGeom>
        </p:spPr>
      </p:pic>
      <p:sp>
        <p:nvSpPr>
          <p:cNvPr id="17" name="Rounded Rectangle 16"/>
          <p:cNvSpPr/>
          <p:nvPr/>
        </p:nvSpPr>
        <p:spPr>
          <a:xfrm>
            <a:off x="1778000" y="3465759"/>
            <a:ext cx="5549900" cy="698063"/>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wrap="square" anchor="ctr">
            <a:spAutoFit/>
          </a:bodyPr>
          <a:lstStyle/>
          <a:p>
            <a:pPr algn="ctr">
              <a:defRPr/>
            </a:pPr>
            <a:r>
              <a:rPr lang="en-US" sz="3500" b="1" i="1" dirty="0" smtClean="0">
                <a:solidFill>
                  <a:schemeClr val="tx1"/>
                </a:solidFill>
              </a:rPr>
              <a:t>Supports up to 128ms RTT!</a:t>
            </a:r>
            <a:endParaRPr lang="en-US" sz="3500" b="1" i="1" dirty="0">
              <a:solidFill>
                <a:schemeClr val="tx1"/>
              </a:solidFill>
            </a:endParaRPr>
          </a:p>
        </p:txBody>
      </p:sp>
    </p:spTree>
    <p:extLst>
      <p:ext uri="{BB962C8B-B14F-4D97-AF65-F5344CB8AC3E}">
        <p14:creationId xmlns:p14="http://schemas.microsoft.com/office/powerpoint/2010/main" val="122211526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p:cNvCxnSpPr/>
          <p:nvPr/>
        </p:nvCxnSpPr>
        <p:spPr>
          <a:xfrm flipH="1">
            <a:off x="3098800" y="2959100"/>
            <a:ext cx="2628900" cy="0"/>
          </a:xfrm>
          <a:prstGeom prst="straightConnector1">
            <a:avLst/>
          </a:prstGeom>
          <a:ln w="127000">
            <a:solidFill>
              <a:schemeClr val="tx1">
                <a:alpha val="62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098800" y="2349500"/>
            <a:ext cx="2628900" cy="0"/>
          </a:xfrm>
          <a:prstGeom prst="straightConnector1">
            <a:avLst/>
          </a:prstGeom>
          <a:ln w="127000">
            <a:solidFill>
              <a:schemeClr val="tx1">
                <a:alpha val="62000"/>
              </a:schemeClr>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err="1" smtClean="0"/>
              <a:t>Outatime</a:t>
            </a:r>
            <a:r>
              <a:rPr lang="en-US" dirty="0" smtClean="0"/>
              <a:t> overview</a:t>
            </a:r>
            <a:endParaRPr lang="en-US" dirty="0"/>
          </a:p>
        </p:txBody>
      </p:sp>
      <p:pic>
        <p:nvPicPr>
          <p:cNvPr id="4" name="Picture 3" descr="microsoft-resear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solidFill>
                  <a:srgbClr val="898989"/>
                </a:solidFill>
                <a:latin typeface="Calibri" charset="0"/>
              </a:rPr>
              <a:t>9</a:t>
            </a:r>
          </a:p>
        </p:txBody>
      </p:sp>
      <p:pic>
        <p:nvPicPr>
          <p:cNvPr id="6" name="Picture 14" descr="Split-M-Maize-bar.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pic>
        <p:nvPicPr>
          <p:cNvPr id="9" name="Picture 8" descr="saas-lar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1417638"/>
            <a:ext cx="3124200" cy="2587653"/>
          </a:xfrm>
          <a:prstGeom prst="rect">
            <a:avLst/>
          </a:prstGeom>
        </p:spPr>
      </p:pic>
      <p:pic>
        <p:nvPicPr>
          <p:cNvPr id="10" name="Picture 9" descr="internet-cloud-h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2201" y="2024486"/>
            <a:ext cx="1549400" cy="1213697"/>
          </a:xfrm>
          <a:prstGeom prst="rect">
            <a:avLst/>
          </a:prstGeom>
        </p:spPr>
      </p:pic>
      <p:pic>
        <p:nvPicPr>
          <p:cNvPr id="11" name="Picture 10" descr="surfacegame_primary-100026492-gallery.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950" y="1802042"/>
            <a:ext cx="2501900" cy="1673685"/>
          </a:xfrm>
          <a:prstGeom prst="rect">
            <a:avLst/>
          </a:prstGeom>
        </p:spPr>
      </p:pic>
      <p:sp>
        <p:nvSpPr>
          <p:cNvPr id="20" name="Rounded Rectangle 19"/>
          <p:cNvSpPr/>
          <p:nvPr/>
        </p:nvSpPr>
        <p:spPr>
          <a:xfrm>
            <a:off x="5408613" y="3784599"/>
            <a:ext cx="3519487" cy="24784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err="1" smtClean="0"/>
              <a:t>Outatime</a:t>
            </a:r>
            <a:r>
              <a:rPr lang="en-US" sz="2500" b="1" dirty="0" smtClean="0"/>
              <a:t> server</a:t>
            </a:r>
            <a:endParaRPr lang="en-US" sz="2500" b="1" dirty="0"/>
          </a:p>
          <a:p>
            <a:pPr algn="ctr"/>
            <a:endParaRPr lang="en-US" sz="1200" dirty="0"/>
          </a:p>
          <a:p>
            <a:pPr marL="285750" indent="-285750">
              <a:buFontTx/>
              <a:buChar char="-"/>
            </a:pPr>
            <a:r>
              <a:rPr lang="en-US" sz="2000" dirty="0">
                <a:solidFill>
                  <a:schemeClr val="bg1">
                    <a:lumMod val="50000"/>
                  </a:schemeClr>
                </a:solidFill>
              </a:rPr>
              <a:t>Receive user input</a:t>
            </a:r>
          </a:p>
          <a:p>
            <a:pPr marL="285750" indent="-285750">
              <a:buFontTx/>
              <a:buChar char="-"/>
            </a:pPr>
            <a:r>
              <a:rPr lang="en-US" sz="2000" dirty="0">
                <a:solidFill>
                  <a:schemeClr val="bg1">
                    <a:lumMod val="50000"/>
                  </a:schemeClr>
                </a:solidFill>
              </a:rPr>
              <a:t>R</a:t>
            </a:r>
            <a:r>
              <a:rPr lang="en-US" sz="2000" dirty="0" smtClean="0">
                <a:solidFill>
                  <a:schemeClr val="bg1">
                    <a:lumMod val="50000"/>
                  </a:schemeClr>
                </a:solidFill>
              </a:rPr>
              <a:t>un </a:t>
            </a:r>
            <a:r>
              <a:rPr lang="en-US" sz="2000" dirty="0" smtClean="0">
                <a:solidFill>
                  <a:schemeClr val="bg1">
                    <a:lumMod val="50000"/>
                  </a:schemeClr>
                </a:solidFill>
              </a:rPr>
              <a:t>game </a:t>
            </a:r>
            <a:r>
              <a:rPr lang="en-US" sz="2000" dirty="0" smtClean="0">
                <a:solidFill>
                  <a:schemeClr val="bg1">
                    <a:lumMod val="50000"/>
                  </a:schemeClr>
                </a:solidFill>
              </a:rPr>
              <a:t>logic</a:t>
            </a:r>
          </a:p>
          <a:p>
            <a:pPr marL="285750" indent="-285750">
              <a:buFontTx/>
              <a:buChar char="-"/>
            </a:pPr>
            <a:r>
              <a:rPr lang="en-US" sz="2300" b="1" u="sng" dirty="0">
                <a:solidFill>
                  <a:srgbClr val="008000"/>
                </a:solidFill>
              </a:rPr>
              <a:t>Perform </a:t>
            </a:r>
            <a:r>
              <a:rPr lang="en-US" sz="2300" b="1" u="sng" dirty="0" smtClean="0">
                <a:solidFill>
                  <a:srgbClr val="008000"/>
                </a:solidFill>
              </a:rPr>
              <a:t>speculation</a:t>
            </a:r>
            <a:endParaRPr lang="en-US" sz="2300" u="sng" dirty="0" smtClean="0">
              <a:solidFill>
                <a:srgbClr val="FFFFFF"/>
              </a:solidFill>
            </a:endParaRPr>
          </a:p>
          <a:p>
            <a:pPr marL="285750" indent="-285750">
              <a:buFontTx/>
              <a:buChar char="-"/>
            </a:pPr>
            <a:r>
              <a:rPr lang="en-US" sz="2000" dirty="0">
                <a:solidFill>
                  <a:srgbClr val="7F7F7F"/>
                </a:solidFill>
              </a:rPr>
              <a:t>Render speculated </a:t>
            </a:r>
            <a:r>
              <a:rPr lang="en-US" sz="2000" dirty="0" smtClean="0">
                <a:solidFill>
                  <a:srgbClr val="7F7F7F"/>
                </a:solidFill>
              </a:rPr>
              <a:t>frame</a:t>
            </a:r>
          </a:p>
          <a:p>
            <a:pPr marL="285750" indent="-285750">
              <a:buFontTx/>
              <a:buChar char="-"/>
            </a:pPr>
            <a:r>
              <a:rPr lang="en-US" sz="2000" dirty="0" smtClean="0">
                <a:solidFill>
                  <a:srgbClr val="7F7F7F"/>
                </a:solidFill>
              </a:rPr>
              <a:t>Unwind </a:t>
            </a:r>
            <a:r>
              <a:rPr lang="en-US" sz="2000" dirty="0" err="1" smtClean="0">
                <a:solidFill>
                  <a:srgbClr val="7F7F7F"/>
                </a:solidFill>
              </a:rPr>
              <a:t>misprediction</a:t>
            </a:r>
            <a:endParaRPr lang="en-US" sz="2000" dirty="0">
              <a:solidFill>
                <a:srgbClr val="7F7F7F"/>
              </a:solidFill>
            </a:endParaRPr>
          </a:p>
          <a:p>
            <a:pPr marL="285750" indent="-285750">
              <a:buFontTx/>
              <a:buChar char="-"/>
            </a:pPr>
            <a:r>
              <a:rPr lang="en-US" sz="2000" dirty="0" smtClean="0">
                <a:solidFill>
                  <a:srgbClr val="7F7F7F"/>
                </a:solidFill>
              </a:rPr>
              <a:t>Encode</a:t>
            </a:r>
            <a:endParaRPr lang="en-US" sz="2000" dirty="0">
              <a:solidFill>
                <a:srgbClr val="7F7F7F"/>
              </a:solidFill>
            </a:endParaRPr>
          </a:p>
        </p:txBody>
      </p:sp>
      <p:sp>
        <p:nvSpPr>
          <p:cNvPr id="24" name="Rounded Rectangle 23"/>
          <p:cNvSpPr/>
          <p:nvPr/>
        </p:nvSpPr>
        <p:spPr>
          <a:xfrm>
            <a:off x="241300" y="3784600"/>
            <a:ext cx="3352800" cy="2235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err="1" smtClean="0"/>
              <a:t>Outatime</a:t>
            </a:r>
            <a:r>
              <a:rPr lang="en-US" sz="2500" b="1" dirty="0" smtClean="0"/>
              <a:t> client</a:t>
            </a:r>
          </a:p>
          <a:p>
            <a:pPr algn="ctr"/>
            <a:endParaRPr lang="en-US" sz="1200" dirty="0" smtClean="0"/>
          </a:p>
          <a:p>
            <a:pPr marL="285750" indent="-285750">
              <a:buFontTx/>
              <a:buChar char="-"/>
            </a:pPr>
            <a:r>
              <a:rPr lang="en-US" sz="2000" dirty="0" smtClean="0">
                <a:solidFill>
                  <a:srgbClr val="7F7F7F"/>
                </a:solidFill>
              </a:rPr>
              <a:t>Decode</a:t>
            </a:r>
          </a:p>
          <a:p>
            <a:pPr marL="285750" indent="-285750">
              <a:buFontTx/>
              <a:buChar char="-"/>
            </a:pPr>
            <a:r>
              <a:rPr lang="en-US" sz="2300" b="1" u="sng" dirty="0" smtClean="0">
                <a:solidFill>
                  <a:srgbClr val="008000"/>
                </a:solidFill>
              </a:rPr>
              <a:t>Handle </a:t>
            </a:r>
            <a:r>
              <a:rPr lang="en-US" sz="2300" b="1" u="sng" dirty="0" err="1" smtClean="0">
                <a:solidFill>
                  <a:srgbClr val="008000"/>
                </a:solidFill>
              </a:rPr>
              <a:t>misprediction</a:t>
            </a:r>
            <a:endParaRPr lang="en-US" sz="2300" u="sng" dirty="0" smtClean="0"/>
          </a:p>
          <a:p>
            <a:pPr marL="285750" indent="-285750">
              <a:buFontTx/>
              <a:buChar char="-"/>
            </a:pPr>
            <a:r>
              <a:rPr lang="en-US" sz="2000" dirty="0" smtClean="0">
                <a:solidFill>
                  <a:srgbClr val="7F7F7F"/>
                </a:solidFill>
              </a:rPr>
              <a:t>Display </a:t>
            </a:r>
            <a:endParaRPr lang="en-US" sz="2000" dirty="0" smtClean="0">
              <a:solidFill>
                <a:srgbClr val="7F7F7F"/>
              </a:solidFill>
            </a:endParaRPr>
          </a:p>
          <a:p>
            <a:pPr marL="285750" indent="-285750">
              <a:buFontTx/>
              <a:buChar char="-"/>
            </a:pPr>
            <a:r>
              <a:rPr lang="en-US" sz="2000" dirty="0" smtClean="0">
                <a:solidFill>
                  <a:srgbClr val="7F7F7F"/>
                </a:solidFill>
              </a:rPr>
              <a:t>Capture/send user input </a:t>
            </a:r>
            <a:endParaRPr lang="en-US" sz="2000" dirty="0">
              <a:solidFill>
                <a:srgbClr val="7F7F7F"/>
              </a:solidFill>
            </a:endParaRPr>
          </a:p>
        </p:txBody>
      </p:sp>
      <p:pic>
        <p:nvPicPr>
          <p:cNvPr id="14" name="Picture 13" descr="Doom_3.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0557" y="2556363"/>
            <a:ext cx="1422943" cy="1067208"/>
          </a:xfrm>
          <a:prstGeom prst="rect">
            <a:avLst/>
          </a:prstGeom>
        </p:spPr>
      </p:pic>
      <p:pic>
        <p:nvPicPr>
          <p:cNvPr id="16" name="Picture 15" descr="Fableiii.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40637" y="1208069"/>
            <a:ext cx="1160463" cy="1289546"/>
          </a:xfrm>
          <a:prstGeom prst="rect">
            <a:avLst/>
          </a:prstGeom>
        </p:spPr>
      </p:pic>
      <p:sp>
        <p:nvSpPr>
          <p:cNvPr id="17" name="Rounded Rectangle 16"/>
          <p:cNvSpPr/>
          <p:nvPr/>
        </p:nvSpPr>
        <p:spPr>
          <a:xfrm>
            <a:off x="1778000" y="3465759"/>
            <a:ext cx="5549900" cy="698063"/>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wrap="square" anchor="ctr">
            <a:spAutoFit/>
          </a:bodyPr>
          <a:lstStyle/>
          <a:p>
            <a:pPr algn="ctr">
              <a:defRPr/>
            </a:pPr>
            <a:r>
              <a:rPr lang="en-US" sz="3500" b="1" i="1" dirty="0" smtClean="0">
                <a:solidFill>
                  <a:schemeClr val="tx1"/>
                </a:solidFill>
              </a:rPr>
              <a:t>Supports up to 128ms RTT!</a:t>
            </a:r>
            <a:endParaRPr lang="en-US" sz="3500" b="1" i="1" dirty="0">
              <a:solidFill>
                <a:schemeClr val="tx1"/>
              </a:solidFill>
            </a:endParaRPr>
          </a:p>
        </p:txBody>
      </p:sp>
    </p:spTree>
    <p:extLst>
      <p:ext uri="{BB962C8B-B14F-4D97-AF65-F5344CB8AC3E}">
        <p14:creationId xmlns:p14="http://schemas.microsoft.com/office/powerpoint/2010/main" val="4896429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Taxonomy of </a:t>
            </a:r>
            <a:r>
              <a:rPr lang="en-US" dirty="0" smtClean="0"/>
              <a:t>input events</a:t>
            </a:r>
            <a:endParaRPr lang="en-US" dirty="0"/>
          </a:p>
        </p:txBody>
      </p:sp>
      <p:sp>
        <p:nvSpPr>
          <p:cNvPr id="3" name="Content Placeholder 2"/>
          <p:cNvSpPr>
            <a:spLocks noGrp="1"/>
          </p:cNvSpPr>
          <p:nvPr>
            <p:ph idx="1"/>
          </p:nvPr>
        </p:nvSpPr>
        <p:spPr/>
        <p:txBody>
          <a:bodyPr>
            <a:normAutofit lnSpcReduction="10000"/>
          </a:bodyPr>
          <a:lstStyle/>
          <a:p>
            <a:r>
              <a:rPr lang="en-US" dirty="0" smtClean="0"/>
              <a:t>Navigation</a:t>
            </a:r>
            <a:endParaRPr lang="en-US" dirty="0"/>
          </a:p>
          <a:p>
            <a:pPr lvl="1"/>
            <a:r>
              <a:rPr lang="en-US" dirty="0" smtClean="0"/>
              <a:t>LOOK up/down left/right</a:t>
            </a:r>
          </a:p>
          <a:p>
            <a:pPr lvl="1"/>
            <a:r>
              <a:rPr lang="en-US" dirty="0" smtClean="0"/>
              <a:t>MOVE forward/back left/right jump/duck</a:t>
            </a:r>
          </a:p>
          <a:p>
            <a:r>
              <a:rPr lang="en-US" dirty="0" smtClean="0"/>
              <a:t>Impulse </a:t>
            </a:r>
            <a:endParaRPr lang="en-US" dirty="0" smtClean="0"/>
          </a:p>
          <a:p>
            <a:pPr lvl="1"/>
            <a:r>
              <a:rPr lang="en-US" dirty="0" smtClean="0"/>
              <a:t>FIRE </a:t>
            </a:r>
            <a:r>
              <a:rPr lang="en-US" dirty="0" smtClean="0"/>
              <a:t>a gun</a:t>
            </a:r>
          </a:p>
          <a:p>
            <a:pPr lvl="1"/>
            <a:r>
              <a:rPr lang="en-US" dirty="0" smtClean="0"/>
              <a:t>SWING a sword</a:t>
            </a:r>
          </a:p>
          <a:p>
            <a:pPr lvl="1"/>
            <a:r>
              <a:rPr lang="en-US" dirty="0" smtClean="0"/>
              <a:t>CAST a spell</a:t>
            </a:r>
          </a:p>
          <a:p>
            <a:r>
              <a:rPr lang="en-US" dirty="0" smtClean="0"/>
              <a:t>Delay tolerant </a:t>
            </a:r>
            <a:endParaRPr lang="en-US" dirty="0"/>
          </a:p>
          <a:p>
            <a:pPr lvl="1"/>
            <a:r>
              <a:rPr lang="en-US" dirty="0" smtClean="0"/>
              <a:t>Open in-game menu, </a:t>
            </a:r>
            <a:r>
              <a:rPr lang="en-US" dirty="0" smtClean="0"/>
              <a:t>switch </a:t>
            </a:r>
            <a:r>
              <a:rPr lang="en-US" dirty="0" smtClean="0"/>
              <a:t>weapons, …</a:t>
            </a:r>
            <a:endParaRPr lang="en-US" dirty="0"/>
          </a:p>
        </p:txBody>
      </p:sp>
      <p:pic>
        <p:nvPicPr>
          <p:cNvPr id="4" name="Picture 3" descr="microsoft-resear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solidFill>
                  <a:srgbClr val="898989"/>
                </a:solidFill>
                <a:latin typeface="Calibri" charset="0"/>
              </a:rPr>
              <a:t>10</a:t>
            </a:r>
            <a:endParaRPr lang="en-US" sz="1200" dirty="0">
              <a:solidFill>
                <a:srgbClr val="898989"/>
              </a:solidFill>
              <a:latin typeface="Calibri" charset="0"/>
            </a:endParaRPr>
          </a:p>
        </p:txBody>
      </p:sp>
      <p:pic>
        <p:nvPicPr>
          <p:cNvPr id="6" name="Picture 14" descr="Split-M-Maize-bar.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spTree>
    <p:extLst>
      <p:ext uri="{BB962C8B-B14F-4D97-AF65-F5344CB8AC3E}">
        <p14:creationId xmlns:p14="http://schemas.microsoft.com/office/powerpoint/2010/main" val="338084234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Speculation for n</a:t>
            </a:r>
            <a:r>
              <a:rPr lang="en-US" dirty="0" smtClean="0"/>
              <a:t>avigation events</a:t>
            </a:r>
            <a:endParaRPr lang="en-US" dirty="0"/>
          </a:p>
        </p:txBody>
      </p:sp>
      <p:pic>
        <p:nvPicPr>
          <p:cNvPr id="4" name="Picture 3" descr="microsoft-resear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solidFill>
                  <a:srgbClr val="898989"/>
                </a:solidFill>
                <a:latin typeface="Calibri" charset="0"/>
              </a:rPr>
              <a:t>11</a:t>
            </a:r>
            <a:endParaRPr lang="en-US" sz="1200" dirty="0">
              <a:solidFill>
                <a:srgbClr val="898989"/>
              </a:solidFill>
              <a:latin typeface="Calibri" charset="0"/>
            </a:endParaRPr>
          </a:p>
        </p:txBody>
      </p:sp>
      <p:pic>
        <p:nvPicPr>
          <p:cNvPr id="6" name="Picture 14" descr="Split-M-Maize-bar.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sp>
        <p:nvSpPr>
          <p:cNvPr id="98" name="Rectangle 97"/>
          <p:cNvSpPr/>
          <p:nvPr/>
        </p:nvSpPr>
        <p:spPr>
          <a:xfrm>
            <a:off x="8164384"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9" name="Straight Arrow Connector 98"/>
          <p:cNvCxnSpPr/>
          <p:nvPr/>
        </p:nvCxnSpPr>
        <p:spPr>
          <a:xfrm>
            <a:off x="760663" y="2413904"/>
            <a:ext cx="7749560" cy="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627761" y="2620662"/>
            <a:ext cx="413476" cy="369332"/>
          </a:xfrm>
          <a:prstGeom prst="rect">
            <a:avLst/>
          </a:prstGeom>
          <a:noFill/>
        </p:spPr>
        <p:txBody>
          <a:bodyPr wrap="square" rtlCol="0">
            <a:spAutoFit/>
          </a:bodyPr>
          <a:lstStyle/>
          <a:p>
            <a:r>
              <a:rPr lang="en-US" dirty="0" smtClean="0"/>
              <a:t>t</a:t>
            </a:r>
            <a:r>
              <a:rPr lang="en-US" baseline="-25000" dirty="0" smtClean="0"/>
              <a:t>0</a:t>
            </a:r>
            <a:endParaRPr lang="en-US" dirty="0"/>
          </a:p>
        </p:txBody>
      </p:sp>
      <p:sp>
        <p:nvSpPr>
          <p:cNvPr id="101" name="Rectangle 100"/>
          <p:cNvSpPr/>
          <p:nvPr/>
        </p:nvSpPr>
        <p:spPr>
          <a:xfrm>
            <a:off x="760663"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TextBox 101"/>
          <p:cNvSpPr txBox="1"/>
          <p:nvPr/>
        </p:nvSpPr>
        <p:spPr>
          <a:xfrm>
            <a:off x="1576808" y="2620662"/>
            <a:ext cx="413476" cy="369332"/>
          </a:xfrm>
          <a:prstGeom prst="rect">
            <a:avLst/>
          </a:prstGeom>
          <a:noFill/>
        </p:spPr>
        <p:txBody>
          <a:bodyPr wrap="square" rtlCol="0">
            <a:spAutoFit/>
          </a:bodyPr>
          <a:lstStyle/>
          <a:p>
            <a:r>
              <a:rPr lang="en-US" dirty="0" smtClean="0"/>
              <a:t>t</a:t>
            </a:r>
            <a:r>
              <a:rPr lang="en-US" baseline="-25000" dirty="0" smtClean="0"/>
              <a:t>1</a:t>
            </a:r>
            <a:endParaRPr lang="en-US" dirty="0"/>
          </a:p>
        </p:txBody>
      </p:sp>
      <p:sp>
        <p:nvSpPr>
          <p:cNvPr id="103" name="Rectangle 102"/>
          <p:cNvSpPr/>
          <p:nvPr/>
        </p:nvSpPr>
        <p:spPr>
          <a:xfrm>
            <a:off x="1709710"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TextBox 103"/>
          <p:cNvSpPr txBox="1"/>
          <p:nvPr/>
        </p:nvSpPr>
        <p:spPr>
          <a:xfrm>
            <a:off x="2488155" y="2620662"/>
            <a:ext cx="413476" cy="369332"/>
          </a:xfrm>
          <a:prstGeom prst="rect">
            <a:avLst/>
          </a:prstGeom>
          <a:noFill/>
        </p:spPr>
        <p:txBody>
          <a:bodyPr wrap="square" rtlCol="0">
            <a:spAutoFit/>
          </a:bodyPr>
          <a:lstStyle/>
          <a:p>
            <a:r>
              <a:rPr lang="en-US" dirty="0" smtClean="0"/>
              <a:t>t</a:t>
            </a:r>
            <a:r>
              <a:rPr lang="en-US" baseline="-25000" dirty="0" smtClean="0"/>
              <a:t>2</a:t>
            </a:r>
            <a:endParaRPr lang="en-US" dirty="0"/>
          </a:p>
        </p:txBody>
      </p:sp>
      <p:sp>
        <p:nvSpPr>
          <p:cNvPr id="105" name="Rectangle 104"/>
          <p:cNvSpPr/>
          <p:nvPr/>
        </p:nvSpPr>
        <p:spPr>
          <a:xfrm>
            <a:off x="2621057"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3437696" y="2620662"/>
            <a:ext cx="413476" cy="369332"/>
          </a:xfrm>
          <a:prstGeom prst="rect">
            <a:avLst/>
          </a:prstGeom>
          <a:noFill/>
        </p:spPr>
        <p:txBody>
          <a:bodyPr wrap="square" rtlCol="0">
            <a:spAutoFit/>
          </a:bodyPr>
          <a:lstStyle/>
          <a:p>
            <a:r>
              <a:rPr lang="en-US" dirty="0" smtClean="0"/>
              <a:t>t</a:t>
            </a:r>
            <a:r>
              <a:rPr lang="en-US" baseline="-25000" dirty="0" smtClean="0"/>
              <a:t>3</a:t>
            </a:r>
            <a:endParaRPr lang="en-US" dirty="0"/>
          </a:p>
        </p:txBody>
      </p:sp>
      <p:sp>
        <p:nvSpPr>
          <p:cNvPr id="107" name="Rectangle 106"/>
          <p:cNvSpPr/>
          <p:nvPr/>
        </p:nvSpPr>
        <p:spPr>
          <a:xfrm>
            <a:off x="3570598"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TextBox 107"/>
          <p:cNvSpPr txBox="1"/>
          <p:nvPr/>
        </p:nvSpPr>
        <p:spPr>
          <a:xfrm>
            <a:off x="4349043" y="2620662"/>
            <a:ext cx="413476" cy="369332"/>
          </a:xfrm>
          <a:prstGeom prst="rect">
            <a:avLst/>
          </a:prstGeom>
          <a:noFill/>
        </p:spPr>
        <p:txBody>
          <a:bodyPr wrap="square" rtlCol="0">
            <a:spAutoFit/>
          </a:bodyPr>
          <a:lstStyle/>
          <a:p>
            <a:r>
              <a:rPr lang="en-US" dirty="0" smtClean="0"/>
              <a:t>t</a:t>
            </a:r>
            <a:r>
              <a:rPr lang="en-US" baseline="-25000" dirty="0" smtClean="0"/>
              <a:t>4</a:t>
            </a:r>
            <a:endParaRPr lang="en-US" dirty="0"/>
          </a:p>
        </p:txBody>
      </p:sp>
      <p:sp>
        <p:nvSpPr>
          <p:cNvPr id="109" name="Rectangle 108"/>
          <p:cNvSpPr/>
          <p:nvPr/>
        </p:nvSpPr>
        <p:spPr>
          <a:xfrm>
            <a:off x="4481945"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TextBox 109"/>
          <p:cNvSpPr txBox="1"/>
          <p:nvPr/>
        </p:nvSpPr>
        <p:spPr>
          <a:xfrm>
            <a:off x="5270020" y="2620662"/>
            <a:ext cx="458747" cy="369332"/>
          </a:xfrm>
          <a:prstGeom prst="rect">
            <a:avLst/>
          </a:prstGeom>
          <a:noFill/>
        </p:spPr>
        <p:txBody>
          <a:bodyPr wrap="square" rtlCol="0">
            <a:spAutoFit/>
          </a:bodyPr>
          <a:lstStyle/>
          <a:p>
            <a:r>
              <a:rPr lang="en-US" dirty="0" smtClean="0"/>
              <a:t>t</a:t>
            </a:r>
            <a:r>
              <a:rPr lang="en-US" baseline="-25000" dirty="0" smtClean="0"/>
              <a:t>5</a:t>
            </a:r>
            <a:endParaRPr lang="en-US" dirty="0"/>
          </a:p>
        </p:txBody>
      </p:sp>
      <p:sp>
        <p:nvSpPr>
          <p:cNvPr id="111" name="Rectangle 110"/>
          <p:cNvSpPr/>
          <p:nvPr/>
        </p:nvSpPr>
        <p:spPr>
          <a:xfrm>
            <a:off x="5402923"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a:off x="6314270"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7208560"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p:cNvSpPr txBox="1"/>
          <p:nvPr/>
        </p:nvSpPr>
        <p:spPr>
          <a:xfrm>
            <a:off x="6150215" y="2620662"/>
            <a:ext cx="443980" cy="369332"/>
          </a:xfrm>
          <a:prstGeom prst="rect">
            <a:avLst/>
          </a:prstGeom>
          <a:noFill/>
        </p:spPr>
        <p:txBody>
          <a:bodyPr wrap="square" rtlCol="0">
            <a:spAutoFit/>
          </a:bodyPr>
          <a:lstStyle/>
          <a:p>
            <a:r>
              <a:rPr lang="en-US" dirty="0" smtClean="0"/>
              <a:t>t</a:t>
            </a:r>
            <a:r>
              <a:rPr lang="en-US" baseline="-25000" dirty="0" smtClean="0"/>
              <a:t>6</a:t>
            </a:r>
            <a:endParaRPr lang="en-US" dirty="0"/>
          </a:p>
        </p:txBody>
      </p:sp>
      <p:sp>
        <p:nvSpPr>
          <p:cNvPr id="115" name="TextBox 114"/>
          <p:cNvSpPr txBox="1"/>
          <p:nvPr/>
        </p:nvSpPr>
        <p:spPr>
          <a:xfrm>
            <a:off x="7060405" y="2620662"/>
            <a:ext cx="443980" cy="369332"/>
          </a:xfrm>
          <a:prstGeom prst="rect">
            <a:avLst/>
          </a:prstGeom>
          <a:noFill/>
        </p:spPr>
        <p:txBody>
          <a:bodyPr wrap="square" rtlCol="0">
            <a:spAutoFit/>
          </a:bodyPr>
          <a:lstStyle/>
          <a:p>
            <a:r>
              <a:rPr lang="en-US" dirty="0" smtClean="0"/>
              <a:t>t</a:t>
            </a:r>
            <a:r>
              <a:rPr lang="en-US" baseline="-25000" dirty="0" smtClean="0"/>
              <a:t>7</a:t>
            </a:r>
            <a:endParaRPr lang="en-US" dirty="0"/>
          </a:p>
        </p:txBody>
      </p:sp>
      <p:sp>
        <p:nvSpPr>
          <p:cNvPr id="137" name="Left Brace 136"/>
          <p:cNvSpPr/>
          <p:nvPr/>
        </p:nvSpPr>
        <p:spPr>
          <a:xfrm rot="5400000">
            <a:off x="4415452" y="-1782676"/>
            <a:ext cx="137583" cy="7574936"/>
          </a:xfrm>
          <a:prstGeom prst="leftBrace">
            <a:avLst>
              <a:gd name="adj1" fmla="val 18507"/>
              <a:gd name="adj2" fmla="val 50000"/>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138" name="TextBox 137"/>
          <p:cNvSpPr txBox="1"/>
          <p:nvPr/>
        </p:nvSpPr>
        <p:spPr>
          <a:xfrm>
            <a:off x="3419984" y="1552916"/>
            <a:ext cx="2162747" cy="369332"/>
          </a:xfrm>
          <a:prstGeom prst="rect">
            <a:avLst/>
          </a:prstGeom>
          <a:noFill/>
        </p:spPr>
        <p:txBody>
          <a:bodyPr wrap="none" rtlCol="0">
            <a:spAutoFit/>
          </a:bodyPr>
          <a:lstStyle/>
          <a:p>
            <a:r>
              <a:rPr lang="en-US" dirty="0" smtClean="0"/>
              <a:t>RTT = 8 ticks (256ms)</a:t>
            </a:r>
            <a:endParaRPr lang="en-US" dirty="0"/>
          </a:p>
        </p:txBody>
      </p:sp>
      <p:sp>
        <p:nvSpPr>
          <p:cNvPr id="155" name="TextBox 154"/>
          <p:cNvSpPr txBox="1"/>
          <p:nvPr/>
        </p:nvSpPr>
        <p:spPr>
          <a:xfrm>
            <a:off x="8016229" y="2620662"/>
            <a:ext cx="443980" cy="369332"/>
          </a:xfrm>
          <a:prstGeom prst="rect">
            <a:avLst/>
          </a:prstGeom>
          <a:noFill/>
        </p:spPr>
        <p:txBody>
          <a:bodyPr wrap="square" rtlCol="0">
            <a:spAutoFit/>
          </a:bodyPr>
          <a:lstStyle/>
          <a:p>
            <a:r>
              <a:rPr lang="en-US" dirty="0" smtClean="0"/>
              <a:t>t</a:t>
            </a:r>
            <a:r>
              <a:rPr lang="en-US" baseline="-25000" dirty="0" smtClean="0"/>
              <a:t>8</a:t>
            </a:r>
            <a:endParaRPr lang="en-US" dirty="0"/>
          </a:p>
        </p:txBody>
      </p:sp>
      <p:sp>
        <p:nvSpPr>
          <p:cNvPr id="166" name="TextBox 165"/>
          <p:cNvSpPr txBox="1"/>
          <p:nvPr/>
        </p:nvSpPr>
        <p:spPr>
          <a:xfrm>
            <a:off x="390384" y="1427404"/>
            <a:ext cx="3460787" cy="477054"/>
          </a:xfrm>
          <a:prstGeom prst="rect">
            <a:avLst/>
          </a:prstGeom>
          <a:noFill/>
        </p:spPr>
        <p:txBody>
          <a:bodyPr wrap="square" rtlCol="0">
            <a:spAutoFit/>
          </a:bodyPr>
          <a:lstStyle/>
          <a:p>
            <a:r>
              <a:rPr lang="en-US" sz="2500" b="1" dirty="0" smtClean="0"/>
              <a:t>Navigation Timeline</a:t>
            </a:r>
            <a:endParaRPr lang="en-US" sz="2500" b="1" dirty="0"/>
          </a:p>
        </p:txBody>
      </p:sp>
      <p:sp>
        <p:nvSpPr>
          <p:cNvPr id="170" name="Oval 169"/>
          <p:cNvSpPr/>
          <p:nvPr/>
        </p:nvSpPr>
        <p:spPr>
          <a:xfrm>
            <a:off x="2106493" y="3984806"/>
            <a:ext cx="1225296" cy="923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left</a:t>
            </a:r>
            <a:endParaRPr lang="en-US" dirty="0"/>
          </a:p>
        </p:txBody>
      </p:sp>
      <p:sp>
        <p:nvSpPr>
          <p:cNvPr id="171" name="Oval 170"/>
          <p:cNvSpPr/>
          <p:nvPr/>
        </p:nvSpPr>
        <p:spPr>
          <a:xfrm>
            <a:off x="5538267" y="3958002"/>
            <a:ext cx="1223066" cy="923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right</a:t>
            </a:r>
            <a:endParaRPr lang="en-US" dirty="0"/>
          </a:p>
        </p:txBody>
      </p:sp>
      <p:sp>
        <p:nvSpPr>
          <p:cNvPr id="172" name="Oval 171"/>
          <p:cNvSpPr/>
          <p:nvPr/>
        </p:nvSpPr>
        <p:spPr>
          <a:xfrm>
            <a:off x="4012653" y="5352235"/>
            <a:ext cx="1225296" cy="923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noop</a:t>
            </a:r>
            <a:endParaRPr lang="en-US" dirty="0"/>
          </a:p>
        </p:txBody>
      </p:sp>
      <p:cxnSp>
        <p:nvCxnSpPr>
          <p:cNvPr id="173" name="Straight Arrow Connector 172"/>
          <p:cNvCxnSpPr>
            <a:stCxn id="170" idx="5"/>
            <a:endCxn id="172" idx="1"/>
          </p:cNvCxnSpPr>
          <p:nvPr/>
        </p:nvCxnSpPr>
        <p:spPr>
          <a:xfrm>
            <a:off x="3152349" y="4773100"/>
            <a:ext cx="1039744" cy="714385"/>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174" name="Straight Arrow Connector 173"/>
          <p:cNvCxnSpPr>
            <a:stCxn id="172" idx="7"/>
            <a:endCxn id="171" idx="4"/>
          </p:cNvCxnSpPr>
          <p:nvPr/>
        </p:nvCxnSpPr>
        <p:spPr>
          <a:xfrm flipV="1">
            <a:off x="5058509" y="4881026"/>
            <a:ext cx="1091291" cy="606459"/>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175" name="Straight Arrow Connector 174"/>
          <p:cNvCxnSpPr>
            <a:stCxn id="171" idx="2"/>
            <a:endCxn id="170" idx="6"/>
          </p:cNvCxnSpPr>
          <p:nvPr/>
        </p:nvCxnSpPr>
        <p:spPr>
          <a:xfrm flipH="1">
            <a:off x="3331789" y="4419514"/>
            <a:ext cx="2206478" cy="27064"/>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176" name="Curved Connector 175"/>
          <p:cNvCxnSpPr>
            <a:stCxn id="171" idx="6"/>
            <a:endCxn id="171" idx="0"/>
          </p:cNvCxnSpPr>
          <p:nvPr/>
        </p:nvCxnSpPr>
        <p:spPr>
          <a:xfrm flipH="1" flipV="1">
            <a:off x="6149800" y="3958002"/>
            <a:ext cx="611533" cy="461512"/>
          </a:xfrm>
          <a:prstGeom prst="curvedConnector4">
            <a:avLst>
              <a:gd name="adj1" fmla="val -37381"/>
              <a:gd name="adj2" fmla="val 149533"/>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177" name="Curved Connector 176"/>
          <p:cNvCxnSpPr>
            <a:stCxn id="172" idx="3"/>
            <a:endCxn id="172" idx="5"/>
          </p:cNvCxnSpPr>
          <p:nvPr/>
        </p:nvCxnSpPr>
        <p:spPr>
          <a:xfrm rot="16200000" flipH="1">
            <a:off x="4625301" y="5707321"/>
            <a:ext cx="12700" cy="866416"/>
          </a:xfrm>
          <a:prstGeom prst="curvedConnector3">
            <a:avLst>
              <a:gd name="adj1" fmla="val 286496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178" name="Curved Connector 177"/>
          <p:cNvCxnSpPr>
            <a:stCxn id="170" idx="1"/>
            <a:endCxn id="170" idx="2"/>
          </p:cNvCxnSpPr>
          <p:nvPr/>
        </p:nvCxnSpPr>
        <p:spPr>
          <a:xfrm rot="16200000" flipH="1" flipV="1">
            <a:off x="2032952" y="4193597"/>
            <a:ext cx="326522" cy="179440"/>
          </a:xfrm>
          <a:prstGeom prst="curvedConnector4">
            <a:avLst>
              <a:gd name="adj1" fmla="val -111432"/>
              <a:gd name="adj2" fmla="val 227396"/>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10" name="TextBox 9"/>
          <p:cNvSpPr txBox="1"/>
          <p:nvPr/>
        </p:nvSpPr>
        <p:spPr>
          <a:xfrm>
            <a:off x="1629053" y="3002694"/>
            <a:ext cx="6999010" cy="369332"/>
          </a:xfrm>
          <a:prstGeom prst="rect">
            <a:avLst/>
          </a:prstGeom>
          <a:noFill/>
        </p:spPr>
        <p:txBody>
          <a:bodyPr wrap="square" rtlCol="0">
            <a:spAutoFit/>
          </a:bodyPr>
          <a:lstStyle/>
          <a:p>
            <a:r>
              <a:rPr lang="en-US" dirty="0"/>
              <a:t>?</a:t>
            </a:r>
            <a:r>
              <a:rPr lang="en-US" dirty="0" smtClean="0"/>
              <a:t>               ?                 ?               </a:t>
            </a:r>
            <a:r>
              <a:rPr lang="en-US" dirty="0"/>
              <a:t>?</a:t>
            </a:r>
            <a:r>
              <a:rPr lang="en-US" dirty="0" smtClean="0"/>
              <a:t>                ?               ?                ?                ?</a:t>
            </a:r>
          </a:p>
        </p:txBody>
      </p:sp>
      <p:sp>
        <p:nvSpPr>
          <p:cNvPr id="187" name="TextBox 186"/>
          <p:cNvSpPr txBox="1"/>
          <p:nvPr/>
        </p:nvSpPr>
        <p:spPr>
          <a:xfrm>
            <a:off x="517084" y="3002694"/>
            <a:ext cx="879916" cy="369332"/>
          </a:xfrm>
          <a:prstGeom prst="rect">
            <a:avLst/>
          </a:prstGeom>
          <a:noFill/>
        </p:spPr>
        <p:txBody>
          <a:bodyPr wrap="square" rtlCol="0">
            <a:spAutoFit/>
          </a:bodyPr>
          <a:lstStyle/>
          <a:p>
            <a:r>
              <a:rPr lang="en-US" dirty="0" smtClean="0"/>
              <a:t>Left</a:t>
            </a:r>
          </a:p>
        </p:txBody>
      </p:sp>
      <p:sp>
        <p:nvSpPr>
          <p:cNvPr id="189" name="TextBox 188"/>
          <p:cNvSpPr txBox="1"/>
          <p:nvPr/>
        </p:nvSpPr>
        <p:spPr>
          <a:xfrm>
            <a:off x="114300" y="3372026"/>
            <a:ext cx="1397000" cy="369332"/>
          </a:xfrm>
          <a:prstGeom prst="rect">
            <a:avLst/>
          </a:prstGeom>
          <a:noFill/>
        </p:spPr>
        <p:txBody>
          <a:bodyPr wrap="square" rtlCol="0">
            <a:spAutoFit/>
          </a:bodyPr>
          <a:lstStyle/>
          <a:p>
            <a:r>
              <a:rPr lang="en-US" dirty="0"/>
              <a:t>Look right </a:t>
            </a:r>
            <a:r>
              <a:rPr lang="en-US" dirty="0" smtClean="0"/>
              <a:t>2° </a:t>
            </a:r>
            <a:endParaRPr lang="en-US" dirty="0"/>
          </a:p>
        </p:txBody>
      </p:sp>
      <p:sp>
        <p:nvSpPr>
          <p:cNvPr id="277" name="TextBox 276"/>
          <p:cNvSpPr txBox="1"/>
          <p:nvPr/>
        </p:nvSpPr>
        <p:spPr>
          <a:xfrm>
            <a:off x="1629053" y="3365852"/>
            <a:ext cx="6999010" cy="369332"/>
          </a:xfrm>
          <a:prstGeom prst="rect">
            <a:avLst/>
          </a:prstGeom>
          <a:noFill/>
        </p:spPr>
        <p:txBody>
          <a:bodyPr wrap="square" rtlCol="0">
            <a:spAutoFit/>
          </a:bodyPr>
          <a:lstStyle/>
          <a:p>
            <a:r>
              <a:rPr lang="en-US" dirty="0"/>
              <a:t>?</a:t>
            </a:r>
            <a:r>
              <a:rPr lang="en-US" dirty="0" smtClean="0"/>
              <a:t>               ?                 ?               </a:t>
            </a:r>
            <a:r>
              <a:rPr lang="en-US" dirty="0"/>
              <a:t>?</a:t>
            </a:r>
            <a:r>
              <a:rPr lang="en-US" dirty="0" smtClean="0"/>
              <a:t>                ?               ?                ?                ?</a:t>
            </a:r>
          </a:p>
        </p:txBody>
      </p:sp>
      <p:sp>
        <p:nvSpPr>
          <p:cNvPr id="278" name="TextBox 277"/>
          <p:cNvSpPr txBox="1"/>
          <p:nvPr/>
        </p:nvSpPr>
        <p:spPr>
          <a:xfrm>
            <a:off x="5808265" y="5248958"/>
            <a:ext cx="2651944" cy="477054"/>
          </a:xfrm>
          <a:prstGeom prst="rect">
            <a:avLst/>
          </a:prstGeom>
          <a:noFill/>
        </p:spPr>
        <p:txBody>
          <a:bodyPr wrap="none" rtlCol="0">
            <a:spAutoFit/>
          </a:bodyPr>
          <a:lstStyle/>
          <a:p>
            <a:r>
              <a:rPr lang="en-US" sz="2500" b="1" dirty="0" smtClean="0"/>
              <a:t>Markov prediction</a:t>
            </a:r>
            <a:endParaRPr lang="en-US" sz="2500" b="1" dirty="0"/>
          </a:p>
        </p:txBody>
      </p:sp>
    </p:spTree>
    <p:extLst>
      <p:ext uri="{BB962C8B-B14F-4D97-AF65-F5344CB8AC3E}">
        <p14:creationId xmlns:p14="http://schemas.microsoft.com/office/powerpoint/2010/main" val="29343573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1629303489"/>
              </p:ext>
            </p:extLst>
          </p:nvPr>
        </p:nvGraphicFramePr>
        <p:xfrm>
          <a:off x="1066799" y="1282700"/>
          <a:ext cx="7708901" cy="49022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smtClean="0"/>
              <a:t>How accurate is it?</a:t>
            </a:r>
            <a:endParaRPr lang="en-US" dirty="0"/>
          </a:p>
        </p:txBody>
      </p:sp>
      <p:pic>
        <p:nvPicPr>
          <p:cNvPr id="4" name="Picture 3" descr="microsoft-resear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solidFill>
                  <a:srgbClr val="898989"/>
                </a:solidFill>
                <a:latin typeface="Calibri" charset="0"/>
              </a:rPr>
              <a:t>12</a:t>
            </a:r>
            <a:endParaRPr lang="en-US" sz="1200" dirty="0">
              <a:solidFill>
                <a:srgbClr val="898989"/>
              </a:solidFill>
              <a:latin typeface="Calibri" charset="0"/>
            </a:endParaRPr>
          </a:p>
        </p:txBody>
      </p:sp>
      <p:pic>
        <p:nvPicPr>
          <p:cNvPr id="6" name="Picture 14" descr="Split-M-Maize-bar.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sp>
        <p:nvSpPr>
          <p:cNvPr id="9" name="TextBox 8"/>
          <p:cNvSpPr txBox="1"/>
          <p:nvPr/>
        </p:nvSpPr>
        <p:spPr>
          <a:xfrm>
            <a:off x="6178126" y="5237079"/>
            <a:ext cx="1024639" cy="369332"/>
          </a:xfrm>
          <a:prstGeom prst="rect">
            <a:avLst/>
          </a:prstGeom>
          <a:noFill/>
        </p:spPr>
        <p:txBody>
          <a:bodyPr wrap="none" rtlCol="0">
            <a:spAutoFit/>
          </a:bodyPr>
          <a:lstStyle/>
          <a:p>
            <a:r>
              <a:rPr lang="en-US" dirty="0" smtClean="0"/>
              <a:t>(Doom 3)</a:t>
            </a:r>
            <a:endParaRPr lang="en-US" dirty="0"/>
          </a:p>
        </p:txBody>
      </p:sp>
      <p:sp>
        <p:nvSpPr>
          <p:cNvPr id="11" name="TextBox 10"/>
          <p:cNvSpPr txBox="1"/>
          <p:nvPr/>
        </p:nvSpPr>
        <p:spPr>
          <a:xfrm>
            <a:off x="1921272" y="5950605"/>
            <a:ext cx="4403328" cy="523220"/>
          </a:xfrm>
          <a:prstGeom prst="rect">
            <a:avLst/>
          </a:prstGeom>
          <a:noFill/>
        </p:spPr>
        <p:txBody>
          <a:bodyPr wrap="square" rtlCol="0">
            <a:spAutoFit/>
          </a:bodyPr>
          <a:lstStyle/>
          <a:p>
            <a:r>
              <a:rPr lang="en-US" sz="2800" dirty="0" smtClean="0"/>
              <a:t>Network Latency RTT (</a:t>
            </a:r>
            <a:r>
              <a:rPr lang="en-US" sz="2800" dirty="0" err="1" smtClean="0"/>
              <a:t>ms</a:t>
            </a:r>
            <a:r>
              <a:rPr lang="en-US" sz="2800" dirty="0" smtClean="0"/>
              <a:t>)</a:t>
            </a:r>
            <a:endParaRPr lang="en-US" sz="2800" dirty="0"/>
          </a:p>
        </p:txBody>
      </p:sp>
      <p:sp>
        <p:nvSpPr>
          <p:cNvPr id="12" name="TextBox 11"/>
          <p:cNvSpPr txBox="1"/>
          <p:nvPr/>
        </p:nvSpPr>
        <p:spPr>
          <a:xfrm rot="16200000">
            <a:off x="-103577" y="3202379"/>
            <a:ext cx="1644779" cy="523220"/>
          </a:xfrm>
          <a:prstGeom prst="rect">
            <a:avLst/>
          </a:prstGeom>
          <a:noFill/>
        </p:spPr>
        <p:txBody>
          <a:bodyPr wrap="square" rtlCol="0">
            <a:spAutoFit/>
          </a:bodyPr>
          <a:lstStyle/>
          <a:p>
            <a:r>
              <a:rPr lang="en-US" sz="2800" dirty="0" smtClean="0"/>
              <a:t>Accuracy </a:t>
            </a:r>
            <a:endParaRPr lang="en-US" sz="2800" dirty="0"/>
          </a:p>
        </p:txBody>
      </p:sp>
    </p:spTree>
    <p:extLst>
      <p:ext uri="{BB962C8B-B14F-4D97-AF65-F5344CB8AC3E}">
        <p14:creationId xmlns:p14="http://schemas.microsoft.com/office/powerpoint/2010/main" val="47301247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Handling </a:t>
            </a:r>
            <a:r>
              <a:rPr lang="en-US" dirty="0" err="1" smtClean="0"/>
              <a:t>misprediction</a:t>
            </a:r>
            <a:r>
              <a:rPr lang="en-US" dirty="0" smtClean="0"/>
              <a:t>:</a:t>
            </a:r>
            <a:br>
              <a:rPr lang="en-US" dirty="0" smtClean="0"/>
            </a:br>
            <a:r>
              <a:rPr lang="en-US" dirty="0" smtClean="0"/>
              <a:t>Image based rendering (IBR)</a:t>
            </a:r>
            <a:endParaRPr lang="en-US" dirty="0"/>
          </a:p>
        </p:txBody>
      </p:sp>
      <p:pic>
        <p:nvPicPr>
          <p:cNvPr id="4" name="Picture 3" descr="microsoft-resear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solidFill>
                  <a:srgbClr val="898989"/>
                </a:solidFill>
                <a:latin typeface="Calibri" charset="0"/>
              </a:rPr>
              <a:t>13</a:t>
            </a:r>
            <a:endParaRPr lang="en-US" sz="1200" dirty="0">
              <a:solidFill>
                <a:srgbClr val="898989"/>
              </a:solidFill>
              <a:latin typeface="Calibri" charset="0"/>
            </a:endParaRPr>
          </a:p>
        </p:txBody>
      </p:sp>
      <p:pic>
        <p:nvPicPr>
          <p:cNvPr id="6" name="Picture 14" descr="Split-M-Maize-bar.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414640" y="2255781"/>
            <a:ext cx="2534307" cy="2534307"/>
          </a:xfrm>
          <a:prstGeom prst="rect">
            <a:avLst/>
          </a:prstGeom>
        </p:spPr>
      </p:pic>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1821" y="2255780"/>
            <a:ext cx="2534307" cy="2534307"/>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14073" y="2255780"/>
            <a:ext cx="2534307" cy="2534307"/>
          </a:xfrm>
          <a:prstGeom prst="rect">
            <a:avLst/>
          </a:prstGeom>
        </p:spPr>
      </p:pic>
      <p:sp>
        <p:nvSpPr>
          <p:cNvPr id="11" name="Right Arrow 10"/>
          <p:cNvSpPr/>
          <p:nvPr/>
        </p:nvSpPr>
        <p:spPr>
          <a:xfrm>
            <a:off x="5819524" y="3009899"/>
            <a:ext cx="526024" cy="1022049"/>
          </a:xfrm>
          <a:prstGeom prst="rightArrow">
            <a:avLst/>
          </a:prstGeom>
          <a:effectLst>
            <a:outerShdw blurRad="50800" dist="38100" dir="8100000" algn="t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 name="TextBox 11"/>
          <p:cNvSpPr txBox="1"/>
          <p:nvPr/>
        </p:nvSpPr>
        <p:spPr>
          <a:xfrm>
            <a:off x="679766" y="4790087"/>
            <a:ext cx="1939528" cy="523220"/>
          </a:xfrm>
          <a:prstGeom prst="rect">
            <a:avLst/>
          </a:prstGeom>
          <a:noFill/>
        </p:spPr>
        <p:txBody>
          <a:bodyPr wrap="none" rtlCol="0">
            <a:spAutoFit/>
          </a:bodyPr>
          <a:lstStyle/>
          <a:p>
            <a:r>
              <a:rPr lang="en-US" sz="2800" dirty="0" smtClean="0"/>
              <a:t>Input Image</a:t>
            </a:r>
          </a:p>
        </p:txBody>
      </p:sp>
      <p:sp>
        <p:nvSpPr>
          <p:cNvPr id="13" name="TextBox 12"/>
          <p:cNvSpPr txBox="1"/>
          <p:nvPr/>
        </p:nvSpPr>
        <p:spPr>
          <a:xfrm>
            <a:off x="3546821" y="4790087"/>
            <a:ext cx="1939955" cy="523220"/>
          </a:xfrm>
          <a:prstGeom prst="rect">
            <a:avLst/>
          </a:prstGeom>
          <a:noFill/>
        </p:spPr>
        <p:txBody>
          <a:bodyPr wrap="none" rtlCol="0">
            <a:spAutoFit/>
          </a:bodyPr>
          <a:lstStyle/>
          <a:p>
            <a:r>
              <a:rPr lang="en-US" sz="2800" dirty="0" smtClean="0"/>
              <a:t>Input Depth</a:t>
            </a:r>
            <a:endParaRPr lang="en-US" sz="2800" dirty="0"/>
          </a:p>
        </p:txBody>
      </p:sp>
      <p:sp>
        <p:nvSpPr>
          <p:cNvPr id="14" name="TextBox 13"/>
          <p:cNvSpPr txBox="1"/>
          <p:nvPr/>
        </p:nvSpPr>
        <p:spPr>
          <a:xfrm>
            <a:off x="6676244" y="4790087"/>
            <a:ext cx="2203104" cy="523220"/>
          </a:xfrm>
          <a:prstGeom prst="rect">
            <a:avLst/>
          </a:prstGeom>
          <a:noFill/>
        </p:spPr>
        <p:txBody>
          <a:bodyPr wrap="none" rtlCol="0">
            <a:spAutoFit/>
          </a:bodyPr>
          <a:lstStyle/>
          <a:p>
            <a:r>
              <a:rPr lang="en-US" sz="2800" dirty="0" smtClean="0"/>
              <a:t>Output Image</a:t>
            </a:r>
            <a:endParaRPr lang="en-US" sz="2800" dirty="0"/>
          </a:p>
        </p:txBody>
      </p:sp>
      <p:sp>
        <p:nvSpPr>
          <p:cNvPr id="15" name="TextBox 14"/>
          <p:cNvSpPr txBox="1"/>
          <p:nvPr/>
        </p:nvSpPr>
        <p:spPr>
          <a:xfrm>
            <a:off x="2812324" y="3073400"/>
            <a:ext cx="491240" cy="830997"/>
          </a:xfrm>
          <a:prstGeom prst="rect">
            <a:avLst/>
          </a:prstGeom>
          <a:noFill/>
        </p:spPr>
        <p:txBody>
          <a:bodyPr wrap="none" rtlCol="0">
            <a:spAutoFit/>
          </a:bodyPr>
          <a:lstStyle/>
          <a:p>
            <a:r>
              <a:rPr lang="en-US" sz="4800" dirty="0"/>
              <a:t>+</a:t>
            </a:r>
          </a:p>
        </p:txBody>
      </p:sp>
      <p:cxnSp>
        <p:nvCxnSpPr>
          <p:cNvPr id="16" name="Straight Arrow Connector 15"/>
          <p:cNvCxnSpPr/>
          <p:nvPr/>
        </p:nvCxnSpPr>
        <p:spPr>
          <a:xfrm flipV="1">
            <a:off x="1608974" y="3941674"/>
            <a:ext cx="0" cy="592226"/>
          </a:xfrm>
          <a:prstGeom prst="straightConnector1">
            <a:avLst/>
          </a:prstGeom>
          <a:ln w="57150">
            <a:tailEnd type="triangle"/>
          </a:ln>
        </p:spPr>
        <p:style>
          <a:lnRef idx="3">
            <a:schemeClr val="accent6"/>
          </a:lnRef>
          <a:fillRef idx="0">
            <a:schemeClr val="accent6"/>
          </a:fillRef>
          <a:effectRef idx="2">
            <a:schemeClr val="accent6"/>
          </a:effectRef>
          <a:fontRef idx="minor">
            <a:schemeClr val="tx1"/>
          </a:fontRef>
        </p:style>
      </p:cxnSp>
      <p:cxnSp>
        <p:nvCxnSpPr>
          <p:cNvPr id="17" name="Straight Arrow Connector 16"/>
          <p:cNvCxnSpPr/>
          <p:nvPr/>
        </p:nvCxnSpPr>
        <p:spPr>
          <a:xfrm flipV="1">
            <a:off x="7777796" y="3824199"/>
            <a:ext cx="411997" cy="620801"/>
          </a:xfrm>
          <a:prstGeom prst="straightConnector1">
            <a:avLst/>
          </a:prstGeom>
          <a:ln w="57150">
            <a:tailEnd type="triangle"/>
          </a:ln>
        </p:spPr>
        <p:style>
          <a:lnRef idx="3">
            <a:schemeClr val="accent6"/>
          </a:lnRef>
          <a:fillRef idx="0">
            <a:schemeClr val="accent6"/>
          </a:fillRef>
          <a:effectRef idx="2">
            <a:schemeClr val="accent6"/>
          </a:effectRef>
          <a:fontRef idx="minor">
            <a:schemeClr val="tx1"/>
          </a:fontRef>
        </p:style>
      </p:cxnSp>
      <p:sp>
        <p:nvSpPr>
          <p:cNvPr id="3" name="Rectangle 2"/>
          <p:cNvSpPr/>
          <p:nvPr/>
        </p:nvSpPr>
        <p:spPr>
          <a:xfrm>
            <a:off x="6414640" y="2255781"/>
            <a:ext cx="722760" cy="253430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5843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Cube map along with IBR</a:t>
            </a:r>
            <a:endParaRPr lang="en-US" dirty="0"/>
          </a:p>
        </p:txBody>
      </p:sp>
      <p:pic>
        <p:nvPicPr>
          <p:cNvPr id="4" name="Picture 3" descr="microsoft-resear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solidFill>
                  <a:srgbClr val="898989"/>
                </a:solidFill>
                <a:latin typeface="Calibri" charset="0"/>
              </a:rPr>
              <a:t>14</a:t>
            </a:r>
            <a:endParaRPr lang="en-US" sz="1200" dirty="0">
              <a:solidFill>
                <a:srgbClr val="898989"/>
              </a:solidFill>
              <a:latin typeface="Calibri" charset="0"/>
            </a:endParaRPr>
          </a:p>
        </p:txBody>
      </p:sp>
      <p:pic>
        <p:nvPicPr>
          <p:cNvPr id="6" name="Picture 14" descr="Split-M-Maize-bar.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pic>
        <p:nvPicPr>
          <p:cNvPr id="25" name="Picture 24"/>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17831" y="4876799"/>
            <a:ext cx="1711326" cy="1711326"/>
          </a:xfrm>
          <a:prstGeom prst="rect">
            <a:avLst/>
          </a:prstGeom>
        </p:spPr>
      </p:pic>
      <p:pic>
        <p:nvPicPr>
          <p:cNvPr id="26" name="Picture 25"/>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17831" y="3124199"/>
            <a:ext cx="1711326" cy="1711326"/>
          </a:xfrm>
          <a:prstGeom prst="rect">
            <a:avLst/>
          </a:prstGeom>
        </p:spPr>
      </p:pic>
      <p:pic>
        <p:nvPicPr>
          <p:cNvPr id="27" name="Picture 26"/>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77854" y="3124199"/>
            <a:ext cx="1711326" cy="1711326"/>
          </a:xfrm>
          <a:prstGeom prst="rect">
            <a:avLst/>
          </a:prstGeom>
        </p:spPr>
      </p:pic>
      <p:pic>
        <p:nvPicPr>
          <p:cNvPr id="28" name="Picture 27"/>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74292" y="3124199"/>
            <a:ext cx="1711326" cy="1711326"/>
          </a:xfrm>
          <a:prstGeom prst="rect">
            <a:avLst/>
          </a:prstGeom>
        </p:spPr>
      </p:pic>
      <p:pic>
        <p:nvPicPr>
          <p:cNvPr id="29" name="Picture 28"/>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17831" y="1389062"/>
            <a:ext cx="1711326" cy="1711326"/>
          </a:xfrm>
          <a:prstGeom prst="rect">
            <a:avLst/>
          </a:prstGeom>
        </p:spPr>
      </p:pic>
      <p:sp>
        <p:nvSpPr>
          <p:cNvPr id="31" name="TextBox 30"/>
          <p:cNvSpPr txBox="1"/>
          <p:nvPr/>
        </p:nvSpPr>
        <p:spPr>
          <a:xfrm>
            <a:off x="298450" y="2689033"/>
            <a:ext cx="612668" cy="369332"/>
          </a:xfrm>
          <a:prstGeom prst="rect">
            <a:avLst/>
          </a:prstGeom>
          <a:noFill/>
        </p:spPr>
        <p:txBody>
          <a:bodyPr wrap="none" rtlCol="0">
            <a:spAutoFit/>
          </a:bodyPr>
          <a:lstStyle/>
          <a:p>
            <a:r>
              <a:rPr lang="en-US" dirty="0" smtClean="0"/>
              <a:t>LEFT</a:t>
            </a:r>
            <a:endParaRPr lang="en-US" dirty="0"/>
          </a:p>
        </p:txBody>
      </p:sp>
      <p:sp>
        <p:nvSpPr>
          <p:cNvPr id="32" name="TextBox 31"/>
          <p:cNvSpPr txBox="1"/>
          <p:nvPr/>
        </p:nvSpPr>
        <p:spPr>
          <a:xfrm>
            <a:off x="4780831" y="2692956"/>
            <a:ext cx="769763" cy="369332"/>
          </a:xfrm>
          <a:prstGeom prst="rect">
            <a:avLst/>
          </a:prstGeom>
          <a:noFill/>
        </p:spPr>
        <p:txBody>
          <a:bodyPr wrap="none" rtlCol="0">
            <a:spAutoFit/>
          </a:bodyPr>
          <a:lstStyle/>
          <a:p>
            <a:r>
              <a:rPr lang="en-US" dirty="0" smtClean="0"/>
              <a:t>RIGHT</a:t>
            </a:r>
            <a:endParaRPr lang="en-US" dirty="0"/>
          </a:p>
        </p:txBody>
      </p:sp>
      <p:sp>
        <p:nvSpPr>
          <p:cNvPr id="33" name="TextBox 32"/>
          <p:cNvSpPr txBox="1"/>
          <p:nvPr/>
        </p:nvSpPr>
        <p:spPr>
          <a:xfrm>
            <a:off x="3885511" y="5651500"/>
            <a:ext cx="1026243" cy="369332"/>
          </a:xfrm>
          <a:prstGeom prst="rect">
            <a:avLst/>
          </a:prstGeom>
          <a:noFill/>
        </p:spPr>
        <p:txBody>
          <a:bodyPr wrap="none" rtlCol="0">
            <a:spAutoFit/>
          </a:bodyPr>
          <a:lstStyle/>
          <a:p>
            <a:r>
              <a:rPr lang="en-US" dirty="0" smtClean="0"/>
              <a:t>BOTTOM</a:t>
            </a:r>
            <a:endParaRPr lang="en-US" dirty="0"/>
          </a:p>
        </p:txBody>
      </p:sp>
      <p:sp>
        <p:nvSpPr>
          <p:cNvPr id="34" name="TextBox 33"/>
          <p:cNvSpPr txBox="1"/>
          <p:nvPr/>
        </p:nvSpPr>
        <p:spPr>
          <a:xfrm>
            <a:off x="3912392" y="1436172"/>
            <a:ext cx="561244" cy="369332"/>
          </a:xfrm>
          <a:prstGeom prst="rect">
            <a:avLst/>
          </a:prstGeom>
          <a:noFill/>
        </p:spPr>
        <p:txBody>
          <a:bodyPr wrap="none" rtlCol="0">
            <a:spAutoFit/>
          </a:bodyPr>
          <a:lstStyle/>
          <a:p>
            <a:r>
              <a:rPr lang="en-US" dirty="0" smtClean="0"/>
              <a:t>TOP</a:t>
            </a:r>
            <a:endParaRPr lang="en-US" dirty="0"/>
          </a:p>
        </p:txBody>
      </p:sp>
      <p:sp>
        <p:nvSpPr>
          <p:cNvPr id="37" name="TextBox 36"/>
          <p:cNvSpPr txBox="1"/>
          <p:nvPr/>
        </p:nvSpPr>
        <p:spPr>
          <a:xfrm>
            <a:off x="693102" y="1746113"/>
            <a:ext cx="826829" cy="369332"/>
          </a:xfrm>
          <a:prstGeom prst="rect">
            <a:avLst/>
          </a:prstGeom>
          <a:noFill/>
        </p:spPr>
        <p:txBody>
          <a:bodyPr wrap="none" rtlCol="0">
            <a:spAutoFit/>
          </a:bodyPr>
          <a:lstStyle/>
          <a:p>
            <a:r>
              <a:rPr lang="en-US" dirty="0" smtClean="0"/>
              <a:t>FRONT</a:t>
            </a:r>
            <a:endParaRPr lang="en-US" dirty="0"/>
          </a:p>
        </p:txBody>
      </p:sp>
      <p:cxnSp>
        <p:nvCxnSpPr>
          <p:cNvPr id="38" name="Straight Connector 37"/>
          <p:cNvCxnSpPr/>
          <p:nvPr/>
        </p:nvCxnSpPr>
        <p:spPr>
          <a:xfrm>
            <a:off x="1345913" y="2115445"/>
            <a:ext cx="670319" cy="907155"/>
          </a:xfrm>
          <a:prstGeom prst="line">
            <a:avLst/>
          </a:prstGeom>
        </p:spPr>
        <p:style>
          <a:lnRef idx="2">
            <a:schemeClr val="dk1"/>
          </a:lnRef>
          <a:fillRef idx="0">
            <a:schemeClr val="dk1"/>
          </a:fillRef>
          <a:effectRef idx="1">
            <a:schemeClr val="dk1"/>
          </a:effectRef>
          <a:fontRef idx="minor">
            <a:schemeClr val="tx1"/>
          </a:fontRef>
        </p:style>
      </p:cxnSp>
      <p:sp>
        <p:nvSpPr>
          <p:cNvPr id="39" name="TextBox 38"/>
          <p:cNvSpPr txBox="1"/>
          <p:nvPr/>
        </p:nvSpPr>
        <p:spPr>
          <a:xfrm>
            <a:off x="327468" y="5654278"/>
            <a:ext cx="1869423" cy="369332"/>
          </a:xfrm>
          <a:prstGeom prst="rect">
            <a:avLst/>
          </a:prstGeom>
          <a:noFill/>
        </p:spPr>
        <p:txBody>
          <a:bodyPr wrap="none" rtlCol="0">
            <a:spAutoFit/>
          </a:bodyPr>
          <a:lstStyle/>
          <a:p>
            <a:r>
              <a:rPr lang="en-US" i="1" dirty="0" smtClean="0"/>
              <a:t>(BACK not shown)</a:t>
            </a:r>
            <a:endParaRPr lang="en-US" i="1" dirty="0"/>
          </a:p>
        </p:txBody>
      </p:sp>
      <p:sp>
        <p:nvSpPr>
          <p:cNvPr id="42" name="Rectangle 41"/>
          <p:cNvSpPr/>
          <p:nvPr/>
        </p:nvSpPr>
        <p:spPr>
          <a:xfrm>
            <a:off x="1320513" y="2908300"/>
            <a:ext cx="3365788" cy="2146300"/>
          </a:xfrm>
          <a:prstGeom prst="rect">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43" name="Straight Connector 42"/>
          <p:cNvCxnSpPr/>
          <p:nvPr/>
        </p:nvCxnSpPr>
        <p:spPr>
          <a:xfrm flipH="1">
            <a:off x="4267200" y="2156152"/>
            <a:ext cx="501522" cy="626180"/>
          </a:xfrm>
          <a:prstGeom prst="line">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cxnSp>
      <p:sp>
        <p:nvSpPr>
          <p:cNvPr id="44" name="TextBox 43"/>
          <p:cNvSpPr txBox="1"/>
          <p:nvPr/>
        </p:nvSpPr>
        <p:spPr>
          <a:xfrm>
            <a:off x="4675589" y="1768665"/>
            <a:ext cx="582211" cy="369332"/>
          </a:xfrm>
          <a:prstGeom prst="rect">
            <a:avLst/>
          </a:prstGeom>
          <a:noFill/>
        </p:spPr>
        <p:txBody>
          <a:bodyPr wrap="none" rtlCol="0">
            <a:spAutoFit/>
          </a:bodyPr>
          <a:lstStyle/>
          <a:p>
            <a:r>
              <a:rPr lang="en-US" dirty="0" smtClean="0"/>
              <a:t>CLIP</a:t>
            </a:r>
            <a:endParaRPr lang="en-US" dirty="0"/>
          </a:p>
        </p:txBody>
      </p:sp>
      <p:graphicFrame>
        <p:nvGraphicFramePr>
          <p:cNvPr id="49" name="Chart 48"/>
          <p:cNvGraphicFramePr>
            <a:graphicFrameLocks/>
          </p:cNvGraphicFramePr>
          <p:nvPr>
            <p:extLst>
              <p:ext uri="{D42A27DB-BD31-4B8C-83A1-F6EECF244321}">
                <p14:modId xmlns:p14="http://schemas.microsoft.com/office/powerpoint/2010/main" val="3893080150"/>
              </p:ext>
            </p:extLst>
          </p:nvPr>
        </p:nvGraphicFramePr>
        <p:xfrm>
          <a:off x="4797454" y="2938271"/>
          <a:ext cx="4559300" cy="2695575"/>
        </p:xfrm>
        <a:graphic>
          <a:graphicData uri="http://schemas.openxmlformats.org/drawingml/2006/chart">
            <c:chart xmlns:c="http://schemas.openxmlformats.org/drawingml/2006/chart" xmlns:r="http://schemas.openxmlformats.org/officeDocument/2006/relationships" r:id="rId14"/>
          </a:graphicData>
        </a:graphic>
      </p:graphicFrame>
      <p:sp>
        <p:nvSpPr>
          <p:cNvPr id="50" name="TextBox 49"/>
          <p:cNvSpPr txBox="1"/>
          <p:nvPr/>
        </p:nvSpPr>
        <p:spPr>
          <a:xfrm>
            <a:off x="5778500" y="2394845"/>
            <a:ext cx="3124200" cy="646331"/>
          </a:xfrm>
          <a:prstGeom prst="rect">
            <a:avLst/>
          </a:prstGeom>
          <a:noFill/>
        </p:spPr>
        <p:txBody>
          <a:bodyPr wrap="square" rtlCol="0">
            <a:spAutoFit/>
          </a:bodyPr>
          <a:lstStyle/>
          <a:p>
            <a:r>
              <a:rPr lang="en-US" dirty="0" smtClean="0"/>
              <a:t>99% error coverage (degrees) as RTT increases</a:t>
            </a:r>
            <a:endParaRPr lang="en-US" dirty="0"/>
          </a:p>
        </p:txBody>
      </p:sp>
    </p:spTree>
    <p:extLst>
      <p:ext uri="{BB962C8B-B14F-4D97-AF65-F5344CB8AC3E}">
        <p14:creationId xmlns:p14="http://schemas.microsoft.com/office/powerpoint/2010/main" val="38262966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p:bldGraphic spid="49" grpId="0">
        <p:bldAsOne/>
      </p:bldGraphic>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Speculation for Impulse events</a:t>
            </a:r>
          </a:p>
        </p:txBody>
      </p:sp>
      <p:pic>
        <p:nvPicPr>
          <p:cNvPr id="4" name="Picture 3" descr="microsoft-resear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solidFill>
                  <a:srgbClr val="898989"/>
                </a:solidFill>
                <a:latin typeface="Calibri" charset="0"/>
              </a:rPr>
              <a:t>15</a:t>
            </a:r>
            <a:endParaRPr lang="en-US" sz="1200" dirty="0">
              <a:solidFill>
                <a:srgbClr val="898989"/>
              </a:solidFill>
              <a:latin typeface="Calibri" charset="0"/>
            </a:endParaRPr>
          </a:p>
        </p:txBody>
      </p:sp>
      <p:pic>
        <p:nvPicPr>
          <p:cNvPr id="6" name="Picture 14" descr="Split-M-Maize-bar.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sp>
        <p:nvSpPr>
          <p:cNvPr id="98" name="Rectangle 97"/>
          <p:cNvSpPr/>
          <p:nvPr/>
        </p:nvSpPr>
        <p:spPr>
          <a:xfrm>
            <a:off x="8164384"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9" name="Straight Arrow Connector 98"/>
          <p:cNvCxnSpPr/>
          <p:nvPr/>
        </p:nvCxnSpPr>
        <p:spPr>
          <a:xfrm>
            <a:off x="760663" y="2413904"/>
            <a:ext cx="7749560" cy="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627761" y="2620662"/>
            <a:ext cx="413476" cy="369332"/>
          </a:xfrm>
          <a:prstGeom prst="rect">
            <a:avLst/>
          </a:prstGeom>
          <a:noFill/>
        </p:spPr>
        <p:txBody>
          <a:bodyPr wrap="square" rtlCol="0">
            <a:spAutoFit/>
          </a:bodyPr>
          <a:lstStyle/>
          <a:p>
            <a:r>
              <a:rPr lang="en-US" dirty="0" smtClean="0"/>
              <a:t>t</a:t>
            </a:r>
            <a:r>
              <a:rPr lang="en-US" baseline="-25000" dirty="0" smtClean="0"/>
              <a:t>0</a:t>
            </a:r>
            <a:endParaRPr lang="en-US" dirty="0"/>
          </a:p>
        </p:txBody>
      </p:sp>
      <p:sp>
        <p:nvSpPr>
          <p:cNvPr id="101" name="Rectangle 100"/>
          <p:cNvSpPr/>
          <p:nvPr/>
        </p:nvSpPr>
        <p:spPr>
          <a:xfrm>
            <a:off x="760663"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TextBox 101"/>
          <p:cNvSpPr txBox="1"/>
          <p:nvPr/>
        </p:nvSpPr>
        <p:spPr>
          <a:xfrm>
            <a:off x="1576808" y="2620662"/>
            <a:ext cx="413476" cy="369332"/>
          </a:xfrm>
          <a:prstGeom prst="rect">
            <a:avLst/>
          </a:prstGeom>
          <a:noFill/>
        </p:spPr>
        <p:txBody>
          <a:bodyPr wrap="square" rtlCol="0">
            <a:spAutoFit/>
          </a:bodyPr>
          <a:lstStyle/>
          <a:p>
            <a:r>
              <a:rPr lang="en-US" dirty="0" smtClean="0"/>
              <a:t>t</a:t>
            </a:r>
            <a:r>
              <a:rPr lang="en-US" baseline="-25000" dirty="0" smtClean="0"/>
              <a:t>1</a:t>
            </a:r>
            <a:endParaRPr lang="en-US" dirty="0"/>
          </a:p>
        </p:txBody>
      </p:sp>
      <p:sp>
        <p:nvSpPr>
          <p:cNvPr id="103" name="Rectangle 102"/>
          <p:cNvSpPr/>
          <p:nvPr/>
        </p:nvSpPr>
        <p:spPr>
          <a:xfrm>
            <a:off x="1709710"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TextBox 103"/>
          <p:cNvSpPr txBox="1"/>
          <p:nvPr/>
        </p:nvSpPr>
        <p:spPr>
          <a:xfrm>
            <a:off x="2488155" y="2620662"/>
            <a:ext cx="413476" cy="369332"/>
          </a:xfrm>
          <a:prstGeom prst="rect">
            <a:avLst/>
          </a:prstGeom>
          <a:noFill/>
        </p:spPr>
        <p:txBody>
          <a:bodyPr wrap="square" rtlCol="0">
            <a:spAutoFit/>
          </a:bodyPr>
          <a:lstStyle/>
          <a:p>
            <a:r>
              <a:rPr lang="en-US" dirty="0" smtClean="0"/>
              <a:t>t</a:t>
            </a:r>
            <a:r>
              <a:rPr lang="en-US" baseline="-25000" dirty="0" smtClean="0"/>
              <a:t>2</a:t>
            </a:r>
            <a:endParaRPr lang="en-US" dirty="0"/>
          </a:p>
        </p:txBody>
      </p:sp>
      <p:sp>
        <p:nvSpPr>
          <p:cNvPr id="105" name="Rectangle 104"/>
          <p:cNvSpPr/>
          <p:nvPr/>
        </p:nvSpPr>
        <p:spPr>
          <a:xfrm>
            <a:off x="2621057"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3437696" y="2620662"/>
            <a:ext cx="413476" cy="369332"/>
          </a:xfrm>
          <a:prstGeom prst="rect">
            <a:avLst/>
          </a:prstGeom>
          <a:noFill/>
        </p:spPr>
        <p:txBody>
          <a:bodyPr wrap="square" rtlCol="0">
            <a:spAutoFit/>
          </a:bodyPr>
          <a:lstStyle/>
          <a:p>
            <a:r>
              <a:rPr lang="en-US" dirty="0" smtClean="0"/>
              <a:t>t</a:t>
            </a:r>
            <a:r>
              <a:rPr lang="en-US" baseline="-25000" dirty="0" smtClean="0"/>
              <a:t>3</a:t>
            </a:r>
            <a:endParaRPr lang="en-US" dirty="0"/>
          </a:p>
        </p:txBody>
      </p:sp>
      <p:sp>
        <p:nvSpPr>
          <p:cNvPr id="107" name="Rectangle 106"/>
          <p:cNvSpPr/>
          <p:nvPr/>
        </p:nvSpPr>
        <p:spPr>
          <a:xfrm>
            <a:off x="3570598"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TextBox 107"/>
          <p:cNvSpPr txBox="1"/>
          <p:nvPr/>
        </p:nvSpPr>
        <p:spPr>
          <a:xfrm>
            <a:off x="4349043" y="2620662"/>
            <a:ext cx="413476" cy="369332"/>
          </a:xfrm>
          <a:prstGeom prst="rect">
            <a:avLst/>
          </a:prstGeom>
          <a:noFill/>
        </p:spPr>
        <p:txBody>
          <a:bodyPr wrap="square" rtlCol="0">
            <a:spAutoFit/>
          </a:bodyPr>
          <a:lstStyle/>
          <a:p>
            <a:r>
              <a:rPr lang="en-US" dirty="0" smtClean="0"/>
              <a:t>t</a:t>
            </a:r>
            <a:r>
              <a:rPr lang="en-US" baseline="-25000" dirty="0" smtClean="0"/>
              <a:t>4</a:t>
            </a:r>
            <a:endParaRPr lang="en-US" dirty="0"/>
          </a:p>
        </p:txBody>
      </p:sp>
      <p:sp>
        <p:nvSpPr>
          <p:cNvPr id="109" name="Rectangle 108"/>
          <p:cNvSpPr/>
          <p:nvPr/>
        </p:nvSpPr>
        <p:spPr>
          <a:xfrm>
            <a:off x="4481945"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TextBox 109"/>
          <p:cNvSpPr txBox="1"/>
          <p:nvPr/>
        </p:nvSpPr>
        <p:spPr>
          <a:xfrm>
            <a:off x="5270020" y="2620662"/>
            <a:ext cx="458747" cy="369332"/>
          </a:xfrm>
          <a:prstGeom prst="rect">
            <a:avLst/>
          </a:prstGeom>
          <a:noFill/>
        </p:spPr>
        <p:txBody>
          <a:bodyPr wrap="square" rtlCol="0">
            <a:spAutoFit/>
          </a:bodyPr>
          <a:lstStyle/>
          <a:p>
            <a:r>
              <a:rPr lang="en-US" dirty="0" smtClean="0"/>
              <a:t>t</a:t>
            </a:r>
            <a:r>
              <a:rPr lang="en-US" baseline="-25000" dirty="0" smtClean="0"/>
              <a:t>5</a:t>
            </a:r>
            <a:endParaRPr lang="en-US" dirty="0"/>
          </a:p>
        </p:txBody>
      </p:sp>
      <p:sp>
        <p:nvSpPr>
          <p:cNvPr id="111" name="Rectangle 110"/>
          <p:cNvSpPr/>
          <p:nvPr/>
        </p:nvSpPr>
        <p:spPr>
          <a:xfrm>
            <a:off x="5402923"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a:off x="6314270"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7208560"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p:cNvSpPr txBox="1"/>
          <p:nvPr/>
        </p:nvSpPr>
        <p:spPr>
          <a:xfrm>
            <a:off x="6150215" y="2620662"/>
            <a:ext cx="443980" cy="369332"/>
          </a:xfrm>
          <a:prstGeom prst="rect">
            <a:avLst/>
          </a:prstGeom>
          <a:noFill/>
        </p:spPr>
        <p:txBody>
          <a:bodyPr wrap="square" rtlCol="0">
            <a:spAutoFit/>
          </a:bodyPr>
          <a:lstStyle/>
          <a:p>
            <a:r>
              <a:rPr lang="en-US" dirty="0" smtClean="0"/>
              <a:t>t</a:t>
            </a:r>
            <a:r>
              <a:rPr lang="en-US" baseline="-25000" dirty="0" smtClean="0"/>
              <a:t>6</a:t>
            </a:r>
            <a:endParaRPr lang="en-US" dirty="0"/>
          </a:p>
        </p:txBody>
      </p:sp>
      <p:sp>
        <p:nvSpPr>
          <p:cNvPr id="115" name="TextBox 114"/>
          <p:cNvSpPr txBox="1"/>
          <p:nvPr/>
        </p:nvSpPr>
        <p:spPr>
          <a:xfrm>
            <a:off x="7060405" y="2620662"/>
            <a:ext cx="443980" cy="369332"/>
          </a:xfrm>
          <a:prstGeom prst="rect">
            <a:avLst/>
          </a:prstGeom>
          <a:noFill/>
        </p:spPr>
        <p:txBody>
          <a:bodyPr wrap="square" rtlCol="0">
            <a:spAutoFit/>
          </a:bodyPr>
          <a:lstStyle/>
          <a:p>
            <a:r>
              <a:rPr lang="en-US" dirty="0" smtClean="0"/>
              <a:t>t</a:t>
            </a:r>
            <a:r>
              <a:rPr lang="en-US" baseline="-25000" dirty="0" smtClean="0"/>
              <a:t>7</a:t>
            </a:r>
            <a:endParaRPr lang="en-US" dirty="0"/>
          </a:p>
        </p:txBody>
      </p:sp>
      <p:grpSp>
        <p:nvGrpSpPr>
          <p:cNvPr id="116" name="Group 115"/>
          <p:cNvGrpSpPr/>
          <p:nvPr/>
        </p:nvGrpSpPr>
        <p:grpSpPr>
          <a:xfrm>
            <a:off x="1622896" y="2155457"/>
            <a:ext cx="6705574" cy="493945"/>
            <a:chOff x="1706757" y="1118358"/>
            <a:chExt cx="6705574" cy="493945"/>
          </a:xfrm>
        </p:grpSpPr>
        <p:sp>
          <p:nvSpPr>
            <p:cNvPr id="117" name="Explosion 1 116"/>
            <p:cNvSpPr/>
            <p:nvPr/>
          </p:nvSpPr>
          <p:spPr>
            <a:xfrm>
              <a:off x="3574665" y="1118358"/>
              <a:ext cx="245097" cy="206758"/>
            </a:xfrm>
            <a:prstGeom prst="irregularSeal1">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Multiply 117"/>
            <p:cNvSpPr/>
            <p:nvPr/>
          </p:nvSpPr>
          <p:spPr>
            <a:xfrm>
              <a:off x="3590739" y="1414645"/>
              <a:ext cx="209464" cy="197658"/>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Explosion 1 73"/>
            <p:cNvSpPr/>
            <p:nvPr/>
          </p:nvSpPr>
          <p:spPr>
            <a:xfrm>
              <a:off x="2623939" y="1118358"/>
              <a:ext cx="245097" cy="206758"/>
            </a:xfrm>
            <a:prstGeom prst="irregularSeal1">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ultiply 74"/>
            <p:cNvSpPr/>
            <p:nvPr/>
          </p:nvSpPr>
          <p:spPr>
            <a:xfrm>
              <a:off x="2640013" y="1414645"/>
              <a:ext cx="209464" cy="197658"/>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Explosion 1 75"/>
            <p:cNvSpPr/>
            <p:nvPr/>
          </p:nvSpPr>
          <p:spPr>
            <a:xfrm>
              <a:off x="1706757" y="1118358"/>
              <a:ext cx="245097" cy="206758"/>
            </a:xfrm>
            <a:prstGeom prst="irregularSeal1">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Multiply 76"/>
            <p:cNvSpPr/>
            <p:nvPr/>
          </p:nvSpPr>
          <p:spPr>
            <a:xfrm>
              <a:off x="1722831" y="1414645"/>
              <a:ext cx="209464" cy="197658"/>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Explosion 1 80"/>
            <p:cNvSpPr/>
            <p:nvPr/>
          </p:nvSpPr>
          <p:spPr>
            <a:xfrm>
              <a:off x="4483361" y="1118358"/>
              <a:ext cx="245097" cy="206758"/>
            </a:xfrm>
            <a:prstGeom prst="irregularSeal1">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ultiply 81"/>
            <p:cNvSpPr/>
            <p:nvPr/>
          </p:nvSpPr>
          <p:spPr>
            <a:xfrm>
              <a:off x="4499435" y="1414645"/>
              <a:ext cx="209464" cy="197658"/>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Explosion 1 82"/>
            <p:cNvSpPr/>
            <p:nvPr/>
          </p:nvSpPr>
          <p:spPr>
            <a:xfrm>
              <a:off x="5403574" y="1118358"/>
              <a:ext cx="245097" cy="206758"/>
            </a:xfrm>
            <a:prstGeom prst="irregularSeal1">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ultiply 83"/>
            <p:cNvSpPr/>
            <p:nvPr/>
          </p:nvSpPr>
          <p:spPr>
            <a:xfrm>
              <a:off x="5419648" y="1414645"/>
              <a:ext cx="209464" cy="197658"/>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Explosion 1 84"/>
            <p:cNvSpPr/>
            <p:nvPr/>
          </p:nvSpPr>
          <p:spPr>
            <a:xfrm>
              <a:off x="6309808" y="1118358"/>
              <a:ext cx="245097" cy="206758"/>
            </a:xfrm>
            <a:prstGeom prst="irregularSeal1">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ultiply 85"/>
            <p:cNvSpPr/>
            <p:nvPr/>
          </p:nvSpPr>
          <p:spPr>
            <a:xfrm>
              <a:off x="6325882" y="1414645"/>
              <a:ext cx="209464" cy="197658"/>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Explosion 1 86"/>
            <p:cNvSpPr/>
            <p:nvPr/>
          </p:nvSpPr>
          <p:spPr>
            <a:xfrm>
              <a:off x="7207972" y="1118358"/>
              <a:ext cx="245097" cy="206758"/>
            </a:xfrm>
            <a:prstGeom prst="irregularSeal1">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Multiply 87"/>
            <p:cNvSpPr/>
            <p:nvPr/>
          </p:nvSpPr>
          <p:spPr>
            <a:xfrm>
              <a:off x="7224046" y="1414645"/>
              <a:ext cx="209464" cy="197658"/>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Explosion 1 88"/>
            <p:cNvSpPr/>
            <p:nvPr/>
          </p:nvSpPr>
          <p:spPr>
            <a:xfrm>
              <a:off x="8167234" y="1118358"/>
              <a:ext cx="245097" cy="206758"/>
            </a:xfrm>
            <a:prstGeom prst="irregularSeal1">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Multiply 89"/>
            <p:cNvSpPr/>
            <p:nvPr/>
          </p:nvSpPr>
          <p:spPr>
            <a:xfrm>
              <a:off x="8183308" y="1414645"/>
              <a:ext cx="209464" cy="197658"/>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9" name="Straight Arrow Connector 128"/>
          <p:cNvCxnSpPr>
            <a:stCxn id="159" idx="7"/>
            <a:endCxn id="161" idx="2"/>
          </p:cNvCxnSpPr>
          <p:nvPr/>
        </p:nvCxnSpPr>
        <p:spPr>
          <a:xfrm flipV="1">
            <a:off x="1133684" y="4822673"/>
            <a:ext cx="462677" cy="287191"/>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130" name="Straight Arrow Connector 129"/>
          <p:cNvCxnSpPr>
            <a:stCxn id="159" idx="5"/>
            <a:endCxn id="160" idx="2"/>
          </p:cNvCxnSpPr>
          <p:nvPr/>
        </p:nvCxnSpPr>
        <p:spPr>
          <a:xfrm>
            <a:off x="1133684" y="5356606"/>
            <a:ext cx="447000" cy="228067"/>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sp>
        <p:nvSpPr>
          <p:cNvPr id="135" name="TextBox 134"/>
          <p:cNvSpPr txBox="1"/>
          <p:nvPr/>
        </p:nvSpPr>
        <p:spPr>
          <a:xfrm>
            <a:off x="294176" y="3208119"/>
            <a:ext cx="3200002" cy="477054"/>
          </a:xfrm>
          <a:prstGeom prst="rect">
            <a:avLst/>
          </a:prstGeom>
          <a:noFill/>
        </p:spPr>
        <p:txBody>
          <a:bodyPr wrap="none" rtlCol="0">
            <a:spAutoFit/>
          </a:bodyPr>
          <a:lstStyle/>
          <a:p>
            <a:r>
              <a:rPr lang="en-US" sz="2500" b="1" dirty="0" smtClean="0"/>
              <a:t>Speculative Sequences</a:t>
            </a:r>
            <a:endParaRPr lang="en-US" sz="2500" b="1" dirty="0"/>
          </a:p>
        </p:txBody>
      </p:sp>
      <p:sp>
        <p:nvSpPr>
          <p:cNvPr id="137" name="Left Brace 136"/>
          <p:cNvSpPr/>
          <p:nvPr/>
        </p:nvSpPr>
        <p:spPr>
          <a:xfrm rot="5400000">
            <a:off x="4415452" y="-1782676"/>
            <a:ext cx="137583" cy="7574936"/>
          </a:xfrm>
          <a:prstGeom prst="leftBrace">
            <a:avLst>
              <a:gd name="adj1" fmla="val 18507"/>
              <a:gd name="adj2" fmla="val 50000"/>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138" name="TextBox 137"/>
          <p:cNvSpPr txBox="1"/>
          <p:nvPr/>
        </p:nvSpPr>
        <p:spPr>
          <a:xfrm>
            <a:off x="3419984" y="1552916"/>
            <a:ext cx="2162747" cy="369332"/>
          </a:xfrm>
          <a:prstGeom prst="rect">
            <a:avLst/>
          </a:prstGeom>
          <a:noFill/>
        </p:spPr>
        <p:txBody>
          <a:bodyPr wrap="none" rtlCol="0">
            <a:spAutoFit/>
          </a:bodyPr>
          <a:lstStyle/>
          <a:p>
            <a:r>
              <a:rPr lang="en-US" dirty="0" smtClean="0"/>
              <a:t>RTT = 8 ticks (256ms)</a:t>
            </a:r>
            <a:endParaRPr lang="en-US" dirty="0"/>
          </a:p>
        </p:txBody>
      </p:sp>
      <p:sp>
        <p:nvSpPr>
          <p:cNvPr id="155" name="TextBox 154"/>
          <p:cNvSpPr txBox="1"/>
          <p:nvPr/>
        </p:nvSpPr>
        <p:spPr>
          <a:xfrm>
            <a:off x="8016229" y="2620662"/>
            <a:ext cx="443980" cy="369332"/>
          </a:xfrm>
          <a:prstGeom prst="rect">
            <a:avLst/>
          </a:prstGeom>
          <a:noFill/>
        </p:spPr>
        <p:txBody>
          <a:bodyPr wrap="square" rtlCol="0">
            <a:spAutoFit/>
          </a:bodyPr>
          <a:lstStyle/>
          <a:p>
            <a:r>
              <a:rPr lang="en-US" dirty="0" smtClean="0"/>
              <a:t>t</a:t>
            </a:r>
            <a:r>
              <a:rPr lang="en-US" baseline="-25000" dirty="0" smtClean="0"/>
              <a:t>8</a:t>
            </a:r>
            <a:endParaRPr lang="en-US" dirty="0"/>
          </a:p>
        </p:txBody>
      </p:sp>
      <p:sp>
        <p:nvSpPr>
          <p:cNvPr id="156" name="TextBox 155"/>
          <p:cNvSpPr txBox="1"/>
          <p:nvPr/>
        </p:nvSpPr>
        <p:spPr>
          <a:xfrm>
            <a:off x="566238" y="3652923"/>
            <a:ext cx="1146092" cy="646331"/>
          </a:xfrm>
          <a:prstGeom prst="rect">
            <a:avLst/>
          </a:prstGeom>
          <a:noFill/>
        </p:spPr>
        <p:txBody>
          <a:bodyPr wrap="none" rtlCol="0">
            <a:spAutoFit/>
          </a:bodyPr>
          <a:lstStyle/>
          <a:p>
            <a:r>
              <a:rPr lang="en-US" dirty="0" smtClean="0"/>
              <a:t>  X: </a:t>
            </a:r>
            <a:r>
              <a:rPr lang="en-US" dirty="0" smtClean="0"/>
              <a:t>fire</a:t>
            </a:r>
            <a:endParaRPr lang="en-US" dirty="0" smtClean="0"/>
          </a:p>
          <a:p>
            <a:r>
              <a:rPr lang="en-US" dirty="0" smtClean="0"/>
              <a:t>~X: no </a:t>
            </a:r>
            <a:r>
              <a:rPr lang="en-US" dirty="0" smtClean="0"/>
              <a:t>fire</a:t>
            </a:r>
            <a:endParaRPr lang="en-US" dirty="0"/>
          </a:p>
        </p:txBody>
      </p:sp>
      <p:sp>
        <p:nvSpPr>
          <p:cNvPr id="159" name="Oval 158"/>
          <p:cNvSpPr/>
          <p:nvPr/>
        </p:nvSpPr>
        <p:spPr>
          <a:xfrm>
            <a:off x="389609" y="5058762"/>
            <a:ext cx="871738"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none" rtlCol="0" anchor="ctr"/>
          <a:lstStyle/>
          <a:p>
            <a:pPr algn="ctr"/>
            <a:r>
              <a:rPr lang="en-US" dirty="0" smtClean="0">
                <a:solidFill>
                  <a:schemeClr val="dk1"/>
                </a:solidFill>
              </a:rPr>
              <a:t>?</a:t>
            </a:r>
            <a:endParaRPr lang="en-US" dirty="0">
              <a:solidFill>
                <a:schemeClr val="dk1"/>
              </a:solidFill>
            </a:endParaRPr>
          </a:p>
        </p:txBody>
      </p:sp>
      <p:sp>
        <p:nvSpPr>
          <p:cNvPr id="160" name="Oval 159"/>
          <p:cNvSpPr/>
          <p:nvPr/>
        </p:nvSpPr>
        <p:spPr>
          <a:xfrm>
            <a:off x="1580684" y="5410200"/>
            <a:ext cx="435870" cy="348946"/>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solidFill>
                  <a:schemeClr val="dk1"/>
                </a:solidFill>
              </a:rPr>
              <a:t>~</a:t>
            </a:r>
            <a:r>
              <a:rPr lang="en-US" dirty="0" smtClean="0">
                <a:solidFill>
                  <a:schemeClr val="dk1"/>
                </a:solidFill>
              </a:rPr>
              <a:t>X</a:t>
            </a:r>
            <a:endParaRPr lang="en-US" dirty="0">
              <a:solidFill>
                <a:schemeClr val="dk1"/>
              </a:solidFill>
            </a:endParaRPr>
          </a:p>
        </p:txBody>
      </p:sp>
      <p:sp>
        <p:nvSpPr>
          <p:cNvPr id="161" name="Oval 160"/>
          <p:cNvSpPr/>
          <p:nvPr/>
        </p:nvSpPr>
        <p:spPr>
          <a:xfrm>
            <a:off x="1596361" y="4648200"/>
            <a:ext cx="420192"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smtClean="0">
                <a:solidFill>
                  <a:schemeClr val="dk1"/>
                </a:solidFill>
              </a:rPr>
              <a:t>X</a:t>
            </a:r>
            <a:endParaRPr lang="en-US" dirty="0">
              <a:solidFill>
                <a:schemeClr val="dk1"/>
              </a:solidFill>
            </a:endParaRPr>
          </a:p>
        </p:txBody>
      </p:sp>
      <p:sp>
        <p:nvSpPr>
          <p:cNvPr id="166" name="TextBox 165"/>
          <p:cNvSpPr txBox="1"/>
          <p:nvPr/>
        </p:nvSpPr>
        <p:spPr>
          <a:xfrm>
            <a:off x="390385" y="1427404"/>
            <a:ext cx="2737274" cy="477054"/>
          </a:xfrm>
          <a:prstGeom prst="rect">
            <a:avLst/>
          </a:prstGeom>
          <a:noFill/>
        </p:spPr>
        <p:txBody>
          <a:bodyPr wrap="square" rtlCol="0">
            <a:spAutoFit/>
          </a:bodyPr>
          <a:lstStyle/>
          <a:p>
            <a:r>
              <a:rPr lang="en-US" sz="2500" b="1" dirty="0" smtClean="0"/>
              <a:t>Impulse Timeline</a:t>
            </a:r>
            <a:endParaRPr lang="en-US" sz="2500" b="1" dirty="0"/>
          </a:p>
        </p:txBody>
      </p:sp>
      <p:sp>
        <p:nvSpPr>
          <p:cNvPr id="179" name="Oval 178"/>
          <p:cNvSpPr/>
          <p:nvPr/>
        </p:nvSpPr>
        <p:spPr>
          <a:xfrm>
            <a:off x="2474607" y="4822673"/>
            <a:ext cx="435870" cy="348946"/>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solidFill>
                  <a:schemeClr val="dk1"/>
                </a:solidFill>
              </a:rPr>
              <a:t>~</a:t>
            </a:r>
            <a:r>
              <a:rPr lang="en-US" dirty="0" smtClean="0">
                <a:solidFill>
                  <a:schemeClr val="dk1"/>
                </a:solidFill>
              </a:rPr>
              <a:t>X</a:t>
            </a:r>
            <a:endParaRPr lang="en-US" dirty="0">
              <a:solidFill>
                <a:schemeClr val="dk1"/>
              </a:solidFill>
            </a:endParaRPr>
          </a:p>
        </p:txBody>
      </p:sp>
      <p:sp>
        <p:nvSpPr>
          <p:cNvPr id="180" name="Oval 179"/>
          <p:cNvSpPr/>
          <p:nvPr/>
        </p:nvSpPr>
        <p:spPr>
          <a:xfrm>
            <a:off x="2464891" y="4299254"/>
            <a:ext cx="420192"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smtClean="0">
                <a:solidFill>
                  <a:schemeClr val="dk1"/>
                </a:solidFill>
              </a:rPr>
              <a:t>X</a:t>
            </a:r>
            <a:endParaRPr lang="en-US" dirty="0">
              <a:solidFill>
                <a:schemeClr val="dk1"/>
              </a:solidFill>
            </a:endParaRPr>
          </a:p>
        </p:txBody>
      </p:sp>
      <p:sp>
        <p:nvSpPr>
          <p:cNvPr id="181" name="Oval 180"/>
          <p:cNvSpPr/>
          <p:nvPr/>
        </p:nvSpPr>
        <p:spPr>
          <a:xfrm>
            <a:off x="2474607" y="5830729"/>
            <a:ext cx="435870" cy="348946"/>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solidFill>
                  <a:schemeClr val="dk1"/>
                </a:solidFill>
              </a:rPr>
              <a:t>~</a:t>
            </a:r>
            <a:r>
              <a:rPr lang="en-US" dirty="0" smtClean="0">
                <a:solidFill>
                  <a:schemeClr val="dk1"/>
                </a:solidFill>
              </a:rPr>
              <a:t>X</a:t>
            </a:r>
            <a:endParaRPr lang="en-US" dirty="0">
              <a:solidFill>
                <a:schemeClr val="dk1"/>
              </a:solidFill>
            </a:endParaRPr>
          </a:p>
        </p:txBody>
      </p:sp>
      <p:sp>
        <p:nvSpPr>
          <p:cNvPr id="182" name="Oval 181"/>
          <p:cNvSpPr/>
          <p:nvPr/>
        </p:nvSpPr>
        <p:spPr>
          <a:xfrm>
            <a:off x="2464891" y="5307310"/>
            <a:ext cx="420192"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smtClean="0">
                <a:solidFill>
                  <a:schemeClr val="dk1"/>
                </a:solidFill>
              </a:rPr>
              <a:t>X</a:t>
            </a:r>
            <a:endParaRPr lang="en-US" dirty="0">
              <a:solidFill>
                <a:schemeClr val="dk1"/>
              </a:solidFill>
            </a:endParaRPr>
          </a:p>
        </p:txBody>
      </p:sp>
      <p:cxnSp>
        <p:nvCxnSpPr>
          <p:cNvPr id="131" name="Straight Arrow Connector 130"/>
          <p:cNvCxnSpPr/>
          <p:nvPr/>
        </p:nvCxnSpPr>
        <p:spPr>
          <a:xfrm flipV="1">
            <a:off x="1916311" y="4565614"/>
            <a:ext cx="547535" cy="337757"/>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132" name="Straight Arrow Connector 131"/>
          <p:cNvCxnSpPr>
            <a:stCxn id="161" idx="6"/>
          </p:cNvCxnSpPr>
          <p:nvPr/>
        </p:nvCxnSpPr>
        <p:spPr>
          <a:xfrm>
            <a:off x="2016553" y="4822673"/>
            <a:ext cx="484765" cy="155082"/>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133" name="Straight Arrow Connector 132"/>
          <p:cNvCxnSpPr>
            <a:stCxn id="160" idx="6"/>
          </p:cNvCxnSpPr>
          <p:nvPr/>
        </p:nvCxnSpPr>
        <p:spPr>
          <a:xfrm flipV="1">
            <a:off x="2016554" y="5481783"/>
            <a:ext cx="521428" cy="102890"/>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134" name="Straight Arrow Connector 133"/>
          <p:cNvCxnSpPr>
            <a:stCxn id="160" idx="6"/>
          </p:cNvCxnSpPr>
          <p:nvPr/>
        </p:nvCxnSpPr>
        <p:spPr>
          <a:xfrm>
            <a:off x="2016554" y="5584673"/>
            <a:ext cx="512180" cy="403857"/>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sp>
        <p:nvSpPr>
          <p:cNvPr id="183" name="Oval 182"/>
          <p:cNvSpPr/>
          <p:nvPr/>
        </p:nvSpPr>
        <p:spPr>
          <a:xfrm>
            <a:off x="3431686" y="4322241"/>
            <a:ext cx="435870" cy="348946"/>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solidFill>
                  <a:schemeClr val="dk1"/>
                </a:solidFill>
              </a:rPr>
              <a:t>~</a:t>
            </a:r>
            <a:r>
              <a:rPr lang="en-US" dirty="0" smtClean="0">
                <a:solidFill>
                  <a:schemeClr val="dk1"/>
                </a:solidFill>
              </a:rPr>
              <a:t>X</a:t>
            </a:r>
            <a:endParaRPr lang="en-US" dirty="0">
              <a:solidFill>
                <a:schemeClr val="dk1"/>
              </a:solidFill>
            </a:endParaRPr>
          </a:p>
        </p:txBody>
      </p:sp>
      <p:sp>
        <p:nvSpPr>
          <p:cNvPr id="184" name="Oval 183"/>
          <p:cNvSpPr/>
          <p:nvPr/>
        </p:nvSpPr>
        <p:spPr>
          <a:xfrm>
            <a:off x="3447370" y="3950308"/>
            <a:ext cx="420192"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smtClean="0">
                <a:solidFill>
                  <a:schemeClr val="dk1"/>
                </a:solidFill>
              </a:rPr>
              <a:t>X</a:t>
            </a:r>
            <a:endParaRPr lang="en-US" dirty="0">
              <a:solidFill>
                <a:schemeClr val="dk1"/>
              </a:solidFill>
            </a:endParaRPr>
          </a:p>
        </p:txBody>
      </p:sp>
      <p:cxnSp>
        <p:nvCxnSpPr>
          <p:cNvPr id="191" name="Straight Arrow Connector 190"/>
          <p:cNvCxnSpPr/>
          <p:nvPr/>
        </p:nvCxnSpPr>
        <p:spPr>
          <a:xfrm flipV="1">
            <a:off x="2897783" y="4182877"/>
            <a:ext cx="514000" cy="290850"/>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192" name="Straight Arrow Connector 191"/>
          <p:cNvCxnSpPr>
            <a:stCxn id="180" idx="6"/>
            <a:endCxn id="183" idx="2"/>
          </p:cNvCxnSpPr>
          <p:nvPr/>
        </p:nvCxnSpPr>
        <p:spPr>
          <a:xfrm>
            <a:off x="2885083" y="4473727"/>
            <a:ext cx="546603" cy="22987"/>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199" name="Straight Arrow Connector 198"/>
          <p:cNvCxnSpPr/>
          <p:nvPr/>
        </p:nvCxnSpPr>
        <p:spPr>
          <a:xfrm flipV="1">
            <a:off x="2897783" y="4829853"/>
            <a:ext cx="557529" cy="160643"/>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200" name="Straight Arrow Connector 199"/>
          <p:cNvCxnSpPr/>
          <p:nvPr/>
        </p:nvCxnSpPr>
        <p:spPr>
          <a:xfrm>
            <a:off x="2897783" y="4990496"/>
            <a:ext cx="533903" cy="9366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201" name="Straight Arrow Connector 200"/>
          <p:cNvCxnSpPr>
            <a:endCxn id="212" idx="2"/>
          </p:cNvCxnSpPr>
          <p:nvPr/>
        </p:nvCxnSpPr>
        <p:spPr>
          <a:xfrm flipV="1">
            <a:off x="2897783" y="5309395"/>
            <a:ext cx="524187" cy="133684"/>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202" name="Straight Arrow Connector 201"/>
          <p:cNvCxnSpPr/>
          <p:nvPr/>
        </p:nvCxnSpPr>
        <p:spPr>
          <a:xfrm>
            <a:off x="2897783" y="5443079"/>
            <a:ext cx="517452" cy="213177"/>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203" name="Straight Arrow Connector 202"/>
          <p:cNvCxnSpPr>
            <a:endCxn id="214" idx="2"/>
          </p:cNvCxnSpPr>
          <p:nvPr/>
        </p:nvCxnSpPr>
        <p:spPr>
          <a:xfrm flipV="1">
            <a:off x="2897783" y="5933525"/>
            <a:ext cx="526085" cy="116377"/>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204" name="Straight Arrow Connector 203"/>
          <p:cNvCxnSpPr/>
          <p:nvPr/>
        </p:nvCxnSpPr>
        <p:spPr>
          <a:xfrm>
            <a:off x="2897783" y="6049902"/>
            <a:ext cx="517452" cy="213177"/>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sp>
        <p:nvSpPr>
          <p:cNvPr id="209" name="Oval 208"/>
          <p:cNvSpPr/>
          <p:nvPr/>
        </p:nvSpPr>
        <p:spPr>
          <a:xfrm>
            <a:off x="3431686" y="4884289"/>
            <a:ext cx="435870" cy="348946"/>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solidFill>
                  <a:schemeClr val="dk1"/>
                </a:solidFill>
              </a:rPr>
              <a:t>~</a:t>
            </a:r>
            <a:r>
              <a:rPr lang="en-US" dirty="0" smtClean="0">
                <a:solidFill>
                  <a:schemeClr val="dk1"/>
                </a:solidFill>
              </a:rPr>
              <a:t>X</a:t>
            </a:r>
            <a:endParaRPr lang="en-US" dirty="0">
              <a:solidFill>
                <a:schemeClr val="dk1"/>
              </a:solidFill>
            </a:endParaRPr>
          </a:p>
        </p:txBody>
      </p:sp>
      <p:sp>
        <p:nvSpPr>
          <p:cNvPr id="210" name="Oval 209"/>
          <p:cNvSpPr/>
          <p:nvPr/>
        </p:nvSpPr>
        <p:spPr>
          <a:xfrm>
            <a:off x="3455312" y="4629980"/>
            <a:ext cx="420192"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smtClean="0">
                <a:solidFill>
                  <a:schemeClr val="dk1"/>
                </a:solidFill>
              </a:rPr>
              <a:t>X</a:t>
            </a:r>
            <a:endParaRPr lang="en-US" dirty="0">
              <a:solidFill>
                <a:schemeClr val="dk1"/>
              </a:solidFill>
            </a:endParaRPr>
          </a:p>
        </p:txBody>
      </p:sp>
      <p:sp>
        <p:nvSpPr>
          <p:cNvPr id="211" name="Oval 210"/>
          <p:cNvSpPr/>
          <p:nvPr/>
        </p:nvSpPr>
        <p:spPr>
          <a:xfrm>
            <a:off x="3431686" y="5436689"/>
            <a:ext cx="435870" cy="348946"/>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solidFill>
                  <a:schemeClr val="dk1"/>
                </a:solidFill>
              </a:rPr>
              <a:t>~</a:t>
            </a:r>
            <a:r>
              <a:rPr lang="en-US" dirty="0" smtClean="0">
                <a:solidFill>
                  <a:schemeClr val="dk1"/>
                </a:solidFill>
              </a:rPr>
              <a:t>X</a:t>
            </a:r>
            <a:endParaRPr lang="en-US" dirty="0">
              <a:solidFill>
                <a:schemeClr val="dk1"/>
              </a:solidFill>
            </a:endParaRPr>
          </a:p>
        </p:txBody>
      </p:sp>
      <p:sp>
        <p:nvSpPr>
          <p:cNvPr id="212" name="Oval 211"/>
          <p:cNvSpPr/>
          <p:nvPr/>
        </p:nvSpPr>
        <p:spPr>
          <a:xfrm>
            <a:off x="3421970" y="5134922"/>
            <a:ext cx="420192"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smtClean="0">
                <a:solidFill>
                  <a:schemeClr val="dk1"/>
                </a:solidFill>
              </a:rPr>
              <a:t>X</a:t>
            </a:r>
            <a:endParaRPr lang="en-US" dirty="0">
              <a:solidFill>
                <a:schemeClr val="dk1"/>
              </a:solidFill>
            </a:endParaRPr>
          </a:p>
        </p:txBody>
      </p:sp>
      <p:sp>
        <p:nvSpPr>
          <p:cNvPr id="213" name="Oval 212"/>
          <p:cNvSpPr/>
          <p:nvPr/>
        </p:nvSpPr>
        <p:spPr>
          <a:xfrm>
            <a:off x="3431686" y="6103535"/>
            <a:ext cx="435870" cy="348946"/>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solidFill>
                  <a:schemeClr val="dk1"/>
                </a:solidFill>
              </a:rPr>
              <a:t>~</a:t>
            </a:r>
            <a:r>
              <a:rPr lang="en-US" dirty="0" smtClean="0">
                <a:solidFill>
                  <a:schemeClr val="dk1"/>
                </a:solidFill>
              </a:rPr>
              <a:t>X</a:t>
            </a:r>
            <a:endParaRPr lang="en-US" dirty="0">
              <a:solidFill>
                <a:schemeClr val="dk1"/>
              </a:solidFill>
            </a:endParaRPr>
          </a:p>
        </p:txBody>
      </p:sp>
      <p:sp>
        <p:nvSpPr>
          <p:cNvPr id="214" name="Oval 213"/>
          <p:cNvSpPr/>
          <p:nvPr/>
        </p:nvSpPr>
        <p:spPr>
          <a:xfrm>
            <a:off x="3423868" y="5759052"/>
            <a:ext cx="420192"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smtClean="0">
                <a:solidFill>
                  <a:schemeClr val="dk1"/>
                </a:solidFill>
              </a:rPr>
              <a:t>X</a:t>
            </a:r>
            <a:endParaRPr lang="en-US" dirty="0">
              <a:solidFill>
                <a:schemeClr val="dk1"/>
              </a:solidFill>
            </a:endParaRPr>
          </a:p>
        </p:txBody>
      </p:sp>
      <p:sp>
        <p:nvSpPr>
          <p:cNvPr id="222" name="TextBox 221"/>
          <p:cNvSpPr txBox="1"/>
          <p:nvPr/>
        </p:nvSpPr>
        <p:spPr>
          <a:xfrm>
            <a:off x="5665750" y="4514957"/>
            <a:ext cx="1090650" cy="369332"/>
          </a:xfrm>
          <a:prstGeom prst="rect">
            <a:avLst/>
          </a:prstGeom>
          <a:noFill/>
        </p:spPr>
        <p:txBody>
          <a:bodyPr wrap="square" rtlCol="0">
            <a:spAutoFit/>
          </a:bodyPr>
          <a:lstStyle/>
          <a:p>
            <a:r>
              <a:rPr lang="en-US" dirty="0" smtClean="0"/>
              <a:t>………….</a:t>
            </a:r>
            <a:endParaRPr lang="en-US" dirty="0"/>
          </a:p>
        </p:txBody>
      </p:sp>
      <p:sp>
        <p:nvSpPr>
          <p:cNvPr id="223" name="Oval 222"/>
          <p:cNvSpPr/>
          <p:nvPr/>
        </p:nvSpPr>
        <p:spPr>
          <a:xfrm>
            <a:off x="4411532" y="3868047"/>
            <a:ext cx="435870" cy="348946"/>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solidFill>
                  <a:schemeClr val="dk1"/>
                </a:solidFill>
              </a:rPr>
              <a:t>~</a:t>
            </a:r>
            <a:r>
              <a:rPr lang="en-US" dirty="0" smtClean="0">
                <a:solidFill>
                  <a:schemeClr val="dk1"/>
                </a:solidFill>
              </a:rPr>
              <a:t>X</a:t>
            </a:r>
            <a:endParaRPr lang="en-US" dirty="0">
              <a:solidFill>
                <a:schemeClr val="dk1"/>
              </a:solidFill>
            </a:endParaRPr>
          </a:p>
        </p:txBody>
      </p:sp>
      <p:sp>
        <p:nvSpPr>
          <p:cNvPr id="224" name="Oval 223"/>
          <p:cNvSpPr/>
          <p:nvPr/>
        </p:nvSpPr>
        <p:spPr>
          <a:xfrm>
            <a:off x="4427216" y="3572314"/>
            <a:ext cx="420192"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smtClean="0">
                <a:solidFill>
                  <a:schemeClr val="dk1"/>
                </a:solidFill>
              </a:rPr>
              <a:t>X</a:t>
            </a:r>
            <a:endParaRPr lang="en-US" dirty="0">
              <a:solidFill>
                <a:schemeClr val="dk1"/>
              </a:solidFill>
            </a:endParaRPr>
          </a:p>
        </p:txBody>
      </p:sp>
      <p:cxnSp>
        <p:nvCxnSpPr>
          <p:cNvPr id="225" name="Straight Arrow Connector 224"/>
          <p:cNvCxnSpPr/>
          <p:nvPr/>
        </p:nvCxnSpPr>
        <p:spPr>
          <a:xfrm flipV="1">
            <a:off x="3877629" y="3804883"/>
            <a:ext cx="514000" cy="290850"/>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226" name="Straight Arrow Connector 225"/>
          <p:cNvCxnSpPr>
            <a:stCxn id="184" idx="6"/>
            <a:endCxn id="223" idx="2"/>
          </p:cNvCxnSpPr>
          <p:nvPr/>
        </p:nvCxnSpPr>
        <p:spPr>
          <a:xfrm flipV="1">
            <a:off x="3867562" y="4042520"/>
            <a:ext cx="543970" cy="82261"/>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227" name="Straight Arrow Connector 226"/>
          <p:cNvCxnSpPr>
            <a:endCxn id="234" idx="2"/>
          </p:cNvCxnSpPr>
          <p:nvPr/>
        </p:nvCxnSpPr>
        <p:spPr>
          <a:xfrm flipV="1">
            <a:off x="3877629" y="4223259"/>
            <a:ext cx="557529" cy="275741"/>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228" name="Straight Arrow Connector 227"/>
          <p:cNvCxnSpPr>
            <a:endCxn id="233" idx="2"/>
          </p:cNvCxnSpPr>
          <p:nvPr/>
        </p:nvCxnSpPr>
        <p:spPr>
          <a:xfrm flipV="1">
            <a:off x="3877629" y="4477568"/>
            <a:ext cx="533903" cy="21430"/>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229" name="Straight Arrow Connector 228"/>
          <p:cNvCxnSpPr/>
          <p:nvPr/>
        </p:nvCxnSpPr>
        <p:spPr>
          <a:xfrm flipV="1">
            <a:off x="3877629" y="4719006"/>
            <a:ext cx="524187" cy="133684"/>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230" name="Straight Arrow Connector 229"/>
          <p:cNvCxnSpPr>
            <a:endCxn id="235" idx="2"/>
          </p:cNvCxnSpPr>
          <p:nvPr/>
        </p:nvCxnSpPr>
        <p:spPr>
          <a:xfrm>
            <a:off x="3877629" y="4852690"/>
            <a:ext cx="533903" cy="101078"/>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231" name="Straight Arrow Connector 230"/>
          <p:cNvCxnSpPr>
            <a:stCxn id="209" idx="6"/>
            <a:endCxn id="238" idx="2"/>
          </p:cNvCxnSpPr>
          <p:nvPr/>
        </p:nvCxnSpPr>
        <p:spPr>
          <a:xfrm>
            <a:off x="3867556" y="5058762"/>
            <a:ext cx="536158" cy="52269"/>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232" name="Straight Arrow Connector 231"/>
          <p:cNvCxnSpPr>
            <a:stCxn id="209" idx="6"/>
            <a:endCxn id="237" idx="2"/>
          </p:cNvCxnSpPr>
          <p:nvPr/>
        </p:nvCxnSpPr>
        <p:spPr>
          <a:xfrm>
            <a:off x="3867556" y="5058762"/>
            <a:ext cx="543976" cy="222279"/>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sp>
        <p:nvSpPr>
          <p:cNvPr id="233" name="Oval 232"/>
          <p:cNvSpPr/>
          <p:nvPr/>
        </p:nvSpPr>
        <p:spPr>
          <a:xfrm>
            <a:off x="4411532" y="4303095"/>
            <a:ext cx="435870" cy="348946"/>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solidFill>
                  <a:schemeClr val="dk1"/>
                </a:solidFill>
              </a:rPr>
              <a:t>~</a:t>
            </a:r>
            <a:r>
              <a:rPr lang="en-US" dirty="0" smtClean="0">
                <a:solidFill>
                  <a:schemeClr val="dk1"/>
                </a:solidFill>
              </a:rPr>
              <a:t>X</a:t>
            </a:r>
            <a:endParaRPr lang="en-US" dirty="0">
              <a:solidFill>
                <a:schemeClr val="dk1"/>
              </a:solidFill>
            </a:endParaRPr>
          </a:p>
        </p:txBody>
      </p:sp>
      <p:sp>
        <p:nvSpPr>
          <p:cNvPr id="234" name="Oval 233"/>
          <p:cNvSpPr/>
          <p:nvPr/>
        </p:nvSpPr>
        <p:spPr>
          <a:xfrm>
            <a:off x="4435158" y="4048786"/>
            <a:ext cx="420192"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smtClean="0">
                <a:solidFill>
                  <a:schemeClr val="dk1"/>
                </a:solidFill>
              </a:rPr>
              <a:t>X</a:t>
            </a:r>
            <a:endParaRPr lang="en-US" dirty="0">
              <a:solidFill>
                <a:schemeClr val="dk1"/>
              </a:solidFill>
            </a:endParaRPr>
          </a:p>
        </p:txBody>
      </p:sp>
      <p:sp>
        <p:nvSpPr>
          <p:cNvPr id="235" name="Oval 234"/>
          <p:cNvSpPr/>
          <p:nvPr/>
        </p:nvSpPr>
        <p:spPr>
          <a:xfrm>
            <a:off x="4411532" y="4779295"/>
            <a:ext cx="435870" cy="348946"/>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solidFill>
                  <a:schemeClr val="dk1"/>
                </a:solidFill>
              </a:rPr>
              <a:t>~</a:t>
            </a:r>
            <a:r>
              <a:rPr lang="en-US" dirty="0" smtClean="0">
                <a:solidFill>
                  <a:schemeClr val="dk1"/>
                </a:solidFill>
              </a:rPr>
              <a:t>X</a:t>
            </a:r>
            <a:endParaRPr lang="en-US" dirty="0">
              <a:solidFill>
                <a:schemeClr val="dk1"/>
              </a:solidFill>
            </a:endParaRPr>
          </a:p>
        </p:txBody>
      </p:sp>
      <p:sp>
        <p:nvSpPr>
          <p:cNvPr id="236" name="Oval 235"/>
          <p:cNvSpPr/>
          <p:nvPr/>
        </p:nvSpPr>
        <p:spPr>
          <a:xfrm>
            <a:off x="4401816" y="4477528"/>
            <a:ext cx="420192"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smtClean="0">
                <a:solidFill>
                  <a:schemeClr val="dk1"/>
                </a:solidFill>
              </a:rPr>
              <a:t>X</a:t>
            </a:r>
            <a:endParaRPr lang="en-US" dirty="0">
              <a:solidFill>
                <a:schemeClr val="dk1"/>
              </a:solidFill>
            </a:endParaRPr>
          </a:p>
        </p:txBody>
      </p:sp>
      <p:sp>
        <p:nvSpPr>
          <p:cNvPr id="237" name="Oval 236"/>
          <p:cNvSpPr/>
          <p:nvPr/>
        </p:nvSpPr>
        <p:spPr>
          <a:xfrm>
            <a:off x="4411532" y="5106568"/>
            <a:ext cx="435870" cy="348946"/>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solidFill>
                  <a:schemeClr val="dk1"/>
                </a:solidFill>
              </a:rPr>
              <a:t>~</a:t>
            </a:r>
            <a:r>
              <a:rPr lang="en-US" dirty="0" smtClean="0">
                <a:solidFill>
                  <a:schemeClr val="dk1"/>
                </a:solidFill>
              </a:rPr>
              <a:t>X</a:t>
            </a:r>
            <a:endParaRPr lang="en-US" dirty="0">
              <a:solidFill>
                <a:schemeClr val="dk1"/>
              </a:solidFill>
            </a:endParaRPr>
          </a:p>
        </p:txBody>
      </p:sp>
      <p:sp>
        <p:nvSpPr>
          <p:cNvPr id="238" name="Oval 237"/>
          <p:cNvSpPr/>
          <p:nvPr/>
        </p:nvSpPr>
        <p:spPr>
          <a:xfrm>
            <a:off x="4403714" y="4936558"/>
            <a:ext cx="420192"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smtClean="0">
                <a:solidFill>
                  <a:schemeClr val="dk1"/>
                </a:solidFill>
              </a:rPr>
              <a:t>X</a:t>
            </a:r>
            <a:endParaRPr lang="en-US" dirty="0">
              <a:solidFill>
                <a:schemeClr val="dk1"/>
              </a:solidFill>
            </a:endParaRPr>
          </a:p>
        </p:txBody>
      </p:sp>
      <p:sp>
        <p:nvSpPr>
          <p:cNvPr id="280" name="Rounded Rectangle 279"/>
          <p:cNvSpPr/>
          <p:nvPr/>
        </p:nvSpPr>
        <p:spPr>
          <a:xfrm>
            <a:off x="5185015" y="4236552"/>
            <a:ext cx="1930400" cy="954136"/>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500" b="1" dirty="0" smtClean="0">
                <a:solidFill>
                  <a:srgbClr val="FF0000"/>
                </a:solidFill>
              </a:rPr>
              <a:t>256 choices!</a:t>
            </a:r>
            <a:endParaRPr lang="en-US" sz="2500" b="1" dirty="0">
              <a:solidFill>
                <a:srgbClr val="FF0000"/>
              </a:solidFill>
            </a:endParaRPr>
          </a:p>
        </p:txBody>
      </p:sp>
      <p:sp>
        <p:nvSpPr>
          <p:cNvPr id="281" name="Oval 280"/>
          <p:cNvSpPr/>
          <p:nvPr/>
        </p:nvSpPr>
        <p:spPr>
          <a:xfrm>
            <a:off x="7989438" y="3487047"/>
            <a:ext cx="435870" cy="348946"/>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solidFill>
                  <a:schemeClr val="dk1"/>
                </a:solidFill>
              </a:rPr>
              <a:t>~</a:t>
            </a:r>
            <a:r>
              <a:rPr lang="en-US" dirty="0" smtClean="0">
                <a:solidFill>
                  <a:schemeClr val="dk1"/>
                </a:solidFill>
              </a:rPr>
              <a:t>X</a:t>
            </a:r>
            <a:endParaRPr lang="en-US" dirty="0">
              <a:solidFill>
                <a:schemeClr val="dk1"/>
              </a:solidFill>
            </a:endParaRPr>
          </a:p>
        </p:txBody>
      </p:sp>
      <p:sp>
        <p:nvSpPr>
          <p:cNvPr id="282" name="Oval 281"/>
          <p:cNvSpPr/>
          <p:nvPr/>
        </p:nvSpPr>
        <p:spPr>
          <a:xfrm>
            <a:off x="8005122" y="3191314"/>
            <a:ext cx="420192"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smtClean="0">
                <a:solidFill>
                  <a:schemeClr val="dk1"/>
                </a:solidFill>
              </a:rPr>
              <a:t>X</a:t>
            </a:r>
            <a:endParaRPr lang="en-US" dirty="0">
              <a:solidFill>
                <a:schemeClr val="dk1"/>
              </a:solidFill>
            </a:endParaRPr>
          </a:p>
        </p:txBody>
      </p:sp>
      <p:cxnSp>
        <p:nvCxnSpPr>
          <p:cNvPr id="283" name="Straight Arrow Connector 282"/>
          <p:cNvCxnSpPr/>
          <p:nvPr/>
        </p:nvCxnSpPr>
        <p:spPr>
          <a:xfrm flipV="1">
            <a:off x="7504385" y="3423883"/>
            <a:ext cx="465150" cy="148431"/>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284" name="Straight Arrow Connector 283"/>
          <p:cNvCxnSpPr>
            <a:endCxn id="281" idx="2"/>
          </p:cNvCxnSpPr>
          <p:nvPr/>
        </p:nvCxnSpPr>
        <p:spPr>
          <a:xfrm>
            <a:off x="7504385" y="3572314"/>
            <a:ext cx="485053" cy="8920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sp>
        <p:nvSpPr>
          <p:cNvPr id="291" name="Oval 290"/>
          <p:cNvSpPr/>
          <p:nvPr/>
        </p:nvSpPr>
        <p:spPr>
          <a:xfrm>
            <a:off x="7989438" y="3922095"/>
            <a:ext cx="435870" cy="348946"/>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solidFill>
                  <a:schemeClr val="dk1"/>
                </a:solidFill>
              </a:rPr>
              <a:t>~</a:t>
            </a:r>
            <a:r>
              <a:rPr lang="en-US" dirty="0" smtClean="0">
                <a:solidFill>
                  <a:schemeClr val="dk1"/>
                </a:solidFill>
              </a:rPr>
              <a:t>X</a:t>
            </a:r>
            <a:endParaRPr lang="en-US" dirty="0">
              <a:solidFill>
                <a:schemeClr val="dk1"/>
              </a:solidFill>
            </a:endParaRPr>
          </a:p>
        </p:txBody>
      </p:sp>
      <p:sp>
        <p:nvSpPr>
          <p:cNvPr id="292" name="Oval 291"/>
          <p:cNvSpPr/>
          <p:nvPr/>
        </p:nvSpPr>
        <p:spPr>
          <a:xfrm>
            <a:off x="8013064" y="3667786"/>
            <a:ext cx="420192"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smtClean="0">
                <a:solidFill>
                  <a:schemeClr val="dk1"/>
                </a:solidFill>
              </a:rPr>
              <a:t>X</a:t>
            </a:r>
            <a:endParaRPr lang="en-US" dirty="0">
              <a:solidFill>
                <a:schemeClr val="dk1"/>
              </a:solidFill>
            </a:endParaRPr>
          </a:p>
        </p:txBody>
      </p:sp>
      <p:sp>
        <p:nvSpPr>
          <p:cNvPr id="293" name="Oval 292"/>
          <p:cNvSpPr/>
          <p:nvPr/>
        </p:nvSpPr>
        <p:spPr>
          <a:xfrm>
            <a:off x="7989438" y="4398295"/>
            <a:ext cx="435870" cy="348946"/>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solidFill>
                  <a:schemeClr val="dk1"/>
                </a:solidFill>
              </a:rPr>
              <a:t>~</a:t>
            </a:r>
            <a:r>
              <a:rPr lang="en-US" dirty="0" smtClean="0">
                <a:solidFill>
                  <a:schemeClr val="dk1"/>
                </a:solidFill>
              </a:rPr>
              <a:t>X</a:t>
            </a:r>
            <a:endParaRPr lang="en-US" dirty="0">
              <a:solidFill>
                <a:schemeClr val="dk1"/>
              </a:solidFill>
            </a:endParaRPr>
          </a:p>
        </p:txBody>
      </p:sp>
      <p:sp>
        <p:nvSpPr>
          <p:cNvPr id="294" name="Oval 293"/>
          <p:cNvSpPr/>
          <p:nvPr/>
        </p:nvSpPr>
        <p:spPr>
          <a:xfrm>
            <a:off x="7979722" y="4096528"/>
            <a:ext cx="420192"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smtClean="0">
                <a:solidFill>
                  <a:schemeClr val="dk1"/>
                </a:solidFill>
              </a:rPr>
              <a:t>X</a:t>
            </a:r>
            <a:endParaRPr lang="en-US" dirty="0">
              <a:solidFill>
                <a:schemeClr val="dk1"/>
              </a:solidFill>
            </a:endParaRPr>
          </a:p>
        </p:txBody>
      </p:sp>
      <p:sp>
        <p:nvSpPr>
          <p:cNvPr id="295" name="Oval 294"/>
          <p:cNvSpPr/>
          <p:nvPr/>
        </p:nvSpPr>
        <p:spPr>
          <a:xfrm>
            <a:off x="7989438" y="4725568"/>
            <a:ext cx="435870" cy="348946"/>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solidFill>
                  <a:schemeClr val="dk1"/>
                </a:solidFill>
              </a:rPr>
              <a:t>~</a:t>
            </a:r>
            <a:r>
              <a:rPr lang="en-US" dirty="0" smtClean="0">
                <a:solidFill>
                  <a:schemeClr val="dk1"/>
                </a:solidFill>
              </a:rPr>
              <a:t>X</a:t>
            </a:r>
            <a:endParaRPr lang="en-US" dirty="0">
              <a:solidFill>
                <a:schemeClr val="dk1"/>
              </a:solidFill>
            </a:endParaRPr>
          </a:p>
        </p:txBody>
      </p:sp>
      <p:sp>
        <p:nvSpPr>
          <p:cNvPr id="296" name="Oval 295"/>
          <p:cNvSpPr/>
          <p:nvPr/>
        </p:nvSpPr>
        <p:spPr>
          <a:xfrm>
            <a:off x="7981620" y="4555558"/>
            <a:ext cx="420192"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smtClean="0">
                <a:solidFill>
                  <a:schemeClr val="dk1"/>
                </a:solidFill>
              </a:rPr>
              <a:t>X</a:t>
            </a:r>
            <a:endParaRPr lang="en-US" dirty="0">
              <a:solidFill>
                <a:schemeClr val="dk1"/>
              </a:solidFill>
            </a:endParaRPr>
          </a:p>
        </p:txBody>
      </p:sp>
      <p:sp>
        <p:nvSpPr>
          <p:cNvPr id="297" name="Oval 296"/>
          <p:cNvSpPr/>
          <p:nvPr/>
        </p:nvSpPr>
        <p:spPr>
          <a:xfrm>
            <a:off x="7989438" y="4819712"/>
            <a:ext cx="435870" cy="348946"/>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solidFill>
                  <a:schemeClr val="dk1"/>
                </a:solidFill>
              </a:rPr>
              <a:t>~</a:t>
            </a:r>
            <a:r>
              <a:rPr lang="en-US" dirty="0" smtClean="0">
                <a:solidFill>
                  <a:schemeClr val="dk1"/>
                </a:solidFill>
              </a:rPr>
              <a:t>X</a:t>
            </a:r>
            <a:endParaRPr lang="en-US" dirty="0">
              <a:solidFill>
                <a:schemeClr val="dk1"/>
              </a:solidFill>
            </a:endParaRPr>
          </a:p>
        </p:txBody>
      </p:sp>
      <p:sp>
        <p:nvSpPr>
          <p:cNvPr id="298" name="Oval 297"/>
          <p:cNvSpPr/>
          <p:nvPr/>
        </p:nvSpPr>
        <p:spPr>
          <a:xfrm>
            <a:off x="8005122" y="4523979"/>
            <a:ext cx="420192"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smtClean="0">
                <a:solidFill>
                  <a:schemeClr val="dk1"/>
                </a:solidFill>
              </a:rPr>
              <a:t>X</a:t>
            </a:r>
            <a:endParaRPr lang="en-US" dirty="0">
              <a:solidFill>
                <a:schemeClr val="dk1"/>
              </a:solidFill>
            </a:endParaRPr>
          </a:p>
        </p:txBody>
      </p:sp>
      <p:sp>
        <p:nvSpPr>
          <p:cNvPr id="307" name="Oval 306"/>
          <p:cNvSpPr/>
          <p:nvPr/>
        </p:nvSpPr>
        <p:spPr>
          <a:xfrm>
            <a:off x="7989438" y="5254760"/>
            <a:ext cx="435870" cy="348946"/>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solidFill>
                  <a:schemeClr val="dk1"/>
                </a:solidFill>
              </a:rPr>
              <a:t>~</a:t>
            </a:r>
            <a:r>
              <a:rPr lang="en-US" dirty="0" smtClean="0">
                <a:solidFill>
                  <a:schemeClr val="dk1"/>
                </a:solidFill>
              </a:rPr>
              <a:t>X</a:t>
            </a:r>
            <a:endParaRPr lang="en-US" dirty="0">
              <a:solidFill>
                <a:schemeClr val="dk1"/>
              </a:solidFill>
            </a:endParaRPr>
          </a:p>
        </p:txBody>
      </p:sp>
      <p:sp>
        <p:nvSpPr>
          <p:cNvPr id="308" name="Oval 307"/>
          <p:cNvSpPr/>
          <p:nvPr/>
        </p:nvSpPr>
        <p:spPr>
          <a:xfrm>
            <a:off x="8013064" y="5000451"/>
            <a:ext cx="420192"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smtClean="0">
                <a:solidFill>
                  <a:schemeClr val="dk1"/>
                </a:solidFill>
              </a:rPr>
              <a:t>X</a:t>
            </a:r>
            <a:endParaRPr lang="en-US" dirty="0">
              <a:solidFill>
                <a:schemeClr val="dk1"/>
              </a:solidFill>
            </a:endParaRPr>
          </a:p>
        </p:txBody>
      </p:sp>
      <p:sp>
        <p:nvSpPr>
          <p:cNvPr id="309" name="Oval 308"/>
          <p:cNvSpPr/>
          <p:nvPr/>
        </p:nvSpPr>
        <p:spPr>
          <a:xfrm>
            <a:off x="7989438" y="5730960"/>
            <a:ext cx="435870" cy="348946"/>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solidFill>
                  <a:schemeClr val="dk1"/>
                </a:solidFill>
              </a:rPr>
              <a:t>~</a:t>
            </a:r>
            <a:r>
              <a:rPr lang="en-US" dirty="0" smtClean="0">
                <a:solidFill>
                  <a:schemeClr val="dk1"/>
                </a:solidFill>
              </a:rPr>
              <a:t>X</a:t>
            </a:r>
            <a:endParaRPr lang="en-US" dirty="0">
              <a:solidFill>
                <a:schemeClr val="dk1"/>
              </a:solidFill>
            </a:endParaRPr>
          </a:p>
        </p:txBody>
      </p:sp>
      <p:sp>
        <p:nvSpPr>
          <p:cNvPr id="310" name="Oval 309"/>
          <p:cNvSpPr/>
          <p:nvPr/>
        </p:nvSpPr>
        <p:spPr>
          <a:xfrm>
            <a:off x="7979722" y="5429193"/>
            <a:ext cx="420192"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smtClean="0">
                <a:solidFill>
                  <a:schemeClr val="dk1"/>
                </a:solidFill>
              </a:rPr>
              <a:t>X</a:t>
            </a:r>
            <a:endParaRPr lang="en-US" dirty="0">
              <a:solidFill>
                <a:schemeClr val="dk1"/>
              </a:solidFill>
            </a:endParaRPr>
          </a:p>
        </p:txBody>
      </p:sp>
      <p:sp>
        <p:nvSpPr>
          <p:cNvPr id="311" name="Oval 310"/>
          <p:cNvSpPr/>
          <p:nvPr/>
        </p:nvSpPr>
        <p:spPr>
          <a:xfrm>
            <a:off x="7989438" y="6058233"/>
            <a:ext cx="435870" cy="348946"/>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solidFill>
                  <a:schemeClr val="dk1"/>
                </a:solidFill>
              </a:rPr>
              <a:t>~</a:t>
            </a:r>
            <a:r>
              <a:rPr lang="en-US" dirty="0" smtClean="0">
                <a:solidFill>
                  <a:schemeClr val="dk1"/>
                </a:solidFill>
              </a:rPr>
              <a:t>X</a:t>
            </a:r>
            <a:endParaRPr lang="en-US" dirty="0">
              <a:solidFill>
                <a:schemeClr val="dk1"/>
              </a:solidFill>
            </a:endParaRPr>
          </a:p>
        </p:txBody>
      </p:sp>
      <p:sp>
        <p:nvSpPr>
          <p:cNvPr id="312" name="Oval 311"/>
          <p:cNvSpPr/>
          <p:nvPr/>
        </p:nvSpPr>
        <p:spPr>
          <a:xfrm>
            <a:off x="7981620" y="5888223"/>
            <a:ext cx="420192"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smtClean="0">
                <a:solidFill>
                  <a:schemeClr val="dk1"/>
                </a:solidFill>
              </a:rPr>
              <a:t>X</a:t>
            </a:r>
            <a:endParaRPr lang="en-US" dirty="0">
              <a:solidFill>
                <a:schemeClr val="dk1"/>
              </a:solidFill>
            </a:endParaRPr>
          </a:p>
        </p:txBody>
      </p:sp>
      <p:cxnSp>
        <p:nvCxnSpPr>
          <p:cNvPr id="317" name="Straight Arrow Connector 316"/>
          <p:cNvCxnSpPr/>
          <p:nvPr/>
        </p:nvCxnSpPr>
        <p:spPr>
          <a:xfrm flipV="1">
            <a:off x="7504385" y="3773664"/>
            <a:ext cx="465150" cy="148431"/>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18" name="Straight Arrow Connector 317"/>
          <p:cNvCxnSpPr/>
          <p:nvPr/>
        </p:nvCxnSpPr>
        <p:spPr>
          <a:xfrm>
            <a:off x="7504385" y="3922095"/>
            <a:ext cx="485053" cy="8920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19" name="Straight Arrow Connector 318"/>
          <p:cNvCxnSpPr/>
          <p:nvPr/>
        </p:nvCxnSpPr>
        <p:spPr>
          <a:xfrm flipV="1">
            <a:off x="7504385" y="4122610"/>
            <a:ext cx="465150" cy="148431"/>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20" name="Straight Arrow Connector 319"/>
          <p:cNvCxnSpPr/>
          <p:nvPr/>
        </p:nvCxnSpPr>
        <p:spPr>
          <a:xfrm>
            <a:off x="7504385" y="4271041"/>
            <a:ext cx="485053" cy="8920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21" name="Straight Arrow Connector 320"/>
          <p:cNvCxnSpPr/>
          <p:nvPr/>
        </p:nvCxnSpPr>
        <p:spPr>
          <a:xfrm flipV="1">
            <a:off x="7504385" y="4491004"/>
            <a:ext cx="465150" cy="148431"/>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22" name="Straight Arrow Connector 321"/>
          <p:cNvCxnSpPr/>
          <p:nvPr/>
        </p:nvCxnSpPr>
        <p:spPr>
          <a:xfrm>
            <a:off x="7504385" y="4639435"/>
            <a:ext cx="485053" cy="8920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23" name="Straight Arrow Connector 322"/>
          <p:cNvCxnSpPr/>
          <p:nvPr/>
        </p:nvCxnSpPr>
        <p:spPr>
          <a:xfrm flipV="1">
            <a:off x="7504385" y="4935731"/>
            <a:ext cx="465150" cy="148431"/>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24" name="Straight Arrow Connector 323"/>
          <p:cNvCxnSpPr/>
          <p:nvPr/>
        </p:nvCxnSpPr>
        <p:spPr>
          <a:xfrm>
            <a:off x="7504385" y="5084162"/>
            <a:ext cx="485053" cy="8920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25" name="Straight Arrow Connector 324"/>
          <p:cNvCxnSpPr/>
          <p:nvPr/>
        </p:nvCxnSpPr>
        <p:spPr>
          <a:xfrm flipV="1">
            <a:off x="7504385" y="5333352"/>
            <a:ext cx="465150" cy="148431"/>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26" name="Straight Arrow Connector 325"/>
          <p:cNvCxnSpPr/>
          <p:nvPr/>
        </p:nvCxnSpPr>
        <p:spPr>
          <a:xfrm>
            <a:off x="7504385" y="5481783"/>
            <a:ext cx="485053" cy="8920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27" name="Straight Arrow Connector 326"/>
          <p:cNvCxnSpPr/>
          <p:nvPr/>
        </p:nvCxnSpPr>
        <p:spPr>
          <a:xfrm flipV="1">
            <a:off x="7504385" y="5603706"/>
            <a:ext cx="465150" cy="148431"/>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28" name="Straight Arrow Connector 327"/>
          <p:cNvCxnSpPr/>
          <p:nvPr/>
        </p:nvCxnSpPr>
        <p:spPr>
          <a:xfrm>
            <a:off x="7504385" y="5752137"/>
            <a:ext cx="485053" cy="8920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29" name="Straight Arrow Connector 328"/>
          <p:cNvCxnSpPr/>
          <p:nvPr/>
        </p:nvCxnSpPr>
        <p:spPr>
          <a:xfrm flipV="1">
            <a:off x="7504385" y="5993286"/>
            <a:ext cx="465150" cy="148431"/>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30" name="Straight Arrow Connector 329"/>
          <p:cNvCxnSpPr/>
          <p:nvPr/>
        </p:nvCxnSpPr>
        <p:spPr>
          <a:xfrm>
            <a:off x="7504385" y="6141717"/>
            <a:ext cx="485053" cy="8920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31" name="Straight Arrow Connector 330"/>
          <p:cNvCxnSpPr/>
          <p:nvPr/>
        </p:nvCxnSpPr>
        <p:spPr>
          <a:xfrm flipV="1">
            <a:off x="7504385" y="5830729"/>
            <a:ext cx="465150" cy="148431"/>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32" name="Straight Arrow Connector 331"/>
          <p:cNvCxnSpPr/>
          <p:nvPr/>
        </p:nvCxnSpPr>
        <p:spPr>
          <a:xfrm>
            <a:off x="7504385" y="5979160"/>
            <a:ext cx="485053" cy="8920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34" name="Straight Arrow Connector 333"/>
          <p:cNvCxnSpPr/>
          <p:nvPr/>
        </p:nvCxnSpPr>
        <p:spPr>
          <a:xfrm flipV="1">
            <a:off x="7504385" y="3637657"/>
            <a:ext cx="465150" cy="148431"/>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35" name="Straight Arrow Connector 334"/>
          <p:cNvCxnSpPr/>
          <p:nvPr/>
        </p:nvCxnSpPr>
        <p:spPr>
          <a:xfrm>
            <a:off x="7504385" y="3786088"/>
            <a:ext cx="485053" cy="8920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36" name="Straight Arrow Connector 335"/>
          <p:cNvCxnSpPr/>
          <p:nvPr/>
        </p:nvCxnSpPr>
        <p:spPr>
          <a:xfrm flipV="1">
            <a:off x="7504385" y="4003178"/>
            <a:ext cx="465150" cy="148431"/>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37" name="Straight Arrow Connector 336"/>
          <p:cNvCxnSpPr/>
          <p:nvPr/>
        </p:nvCxnSpPr>
        <p:spPr>
          <a:xfrm>
            <a:off x="7504385" y="4151609"/>
            <a:ext cx="485053" cy="8920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38" name="Straight Arrow Connector 337"/>
          <p:cNvCxnSpPr/>
          <p:nvPr/>
        </p:nvCxnSpPr>
        <p:spPr>
          <a:xfrm flipV="1">
            <a:off x="7504385" y="4375548"/>
            <a:ext cx="465150" cy="148431"/>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39" name="Straight Arrow Connector 338"/>
          <p:cNvCxnSpPr/>
          <p:nvPr/>
        </p:nvCxnSpPr>
        <p:spPr>
          <a:xfrm>
            <a:off x="7504385" y="4523979"/>
            <a:ext cx="485053" cy="8920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44" name="Straight Arrow Connector 343"/>
          <p:cNvCxnSpPr/>
          <p:nvPr/>
        </p:nvCxnSpPr>
        <p:spPr>
          <a:xfrm flipV="1">
            <a:off x="7504385" y="4810073"/>
            <a:ext cx="465150" cy="148431"/>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45" name="Straight Arrow Connector 344"/>
          <p:cNvCxnSpPr/>
          <p:nvPr/>
        </p:nvCxnSpPr>
        <p:spPr>
          <a:xfrm>
            <a:off x="7504385" y="4958504"/>
            <a:ext cx="485053" cy="8920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46" name="Straight Arrow Connector 345"/>
          <p:cNvCxnSpPr/>
          <p:nvPr/>
        </p:nvCxnSpPr>
        <p:spPr>
          <a:xfrm flipV="1">
            <a:off x="7504385" y="5102920"/>
            <a:ext cx="465150" cy="148431"/>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47" name="Straight Arrow Connector 346"/>
          <p:cNvCxnSpPr/>
          <p:nvPr/>
        </p:nvCxnSpPr>
        <p:spPr>
          <a:xfrm>
            <a:off x="7504385" y="5251351"/>
            <a:ext cx="485053" cy="8920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48" name="Straight Arrow Connector 347"/>
          <p:cNvCxnSpPr/>
          <p:nvPr/>
        </p:nvCxnSpPr>
        <p:spPr>
          <a:xfrm flipV="1">
            <a:off x="7504385" y="5220450"/>
            <a:ext cx="465150" cy="148431"/>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49" name="Straight Arrow Connector 348"/>
          <p:cNvCxnSpPr/>
          <p:nvPr/>
        </p:nvCxnSpPr>
        <p:spPr>
          <a:xfrm>
            <a:off x="7504385" y="5368881"/>
            <a:ext cx="485053" cy="8920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50" name="Straight Arrow Connector 349"/>
          <p:cNvCxnSpPr/>
          <p:nvPr/>
        </p:nvCxnSpPr>
        <p:spPr>
          <a:xfrm>
            <a:off x="7504385" y="5138449"/>
            <a:ext cx="485053" cy="8920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51" name="Straight Arrow Connector 350"/>
          <p:cNvCxnSpPr/>
          <p:nvPr/>
        </p:nvCxnSpPr>
        <p:spPr>
          <a:xfrm flipV="1">
            <a:off x="7504385" y="4644790"/>
            <a:ext cx="465150" cy="148431"/>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52" name="Straight Arrow Connector 351"/>
          <p:cNvCxnSpPr/>
          <p:nvPr/>
        </p:nvCxnSpPr>
        <p:spPr>
          <a:xfrm>
            <a:off x="7504385" y="4793221"/>
            <a:ext cx="485053" cy="8920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53" name="Straight Arrow Connector 352"/>
          <p:cNvCxnSpPr/>
          <p:nvPr/>
        </p:nvCxnSpPr>
        <p:spPr>
          <a:xfrm flipV="1">
            <a:off x="7504385" y="4279083"/>
            <a:ext cx="465150" cy="148431"/>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54" name="Straight Arrow Connector 353"/>
          <p:cNvCxnSpPr/>
          <p:nvPr/>
        </p:nvCxnSpPr>
        <p:spPr>
          <a:xfrm>
            <a:off x="7504385" y="4427514"/>
            <a:ext cx="485053" cy="8920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55" name="Straight Arrow Connector 354"/>
          <p:cNvCxnSpPr/>
          <p:nvPr/>
        </p:nvCxnSpPr>
        <p:spPr>
          <a:xfrm flipV="1">
            <a:off x="7504385" y="3922095"/>
            <a:ext cx="465150" cy="148431"/>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56" name="Straight Arrow Connector 355"/>
          <p:cNvCxnSpPr/>
          <p:nvPr/>
        </p:nvCxnSpPr>
        <p:spPr>
          <a:xfrm>
            <a:off x="7504385" y="4070526"/>
            <a:ext cx="485053" cy="8920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57" name="Straight Arrow Connector 356"/>
          <p:cNvCxnSpPr/>
          <p:nvPr/>
        </p:nvCxnSpPr>
        <p:spPr>
          <a:xfrm flipV="1">
            <a:off x="7504385" y="3563441"/>
            <a:ext cx="465150" cy="148431"/>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58" name="Straight Arrow Connector 357"/>
          <p:cNvCxnSpPr/>
          <p:nvPr/>
        </p:nvCxnSpPr>
        <p:spPr>
          <a:xfrm>
            <a:off x="7504385" y="3711872"/>
            <a:ext cx="485053" cy="8920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59" name="Straight Arrow Connector 358"/>
          <p:cNvCxnSpPr/>
          <p:nvPr/>
        </p:nvCxnSpPr>
        <p:spPr>
          <a:xfrm flipV="1">
            <a:off x="7504385" y="5507825"/>
            <a:ext cx="465150" cy="148431"/>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60" name="Straight Arrow Connector 359"/>
          <p:cNvCxnSpPr/>
          <p:nvPr/>
        </p:nvCxnSpPr>
        <p:spPr>
          <a:xfrm>
            <a:off x="7504385" y="5656256"/>
            <a:ext cx="485053" cy="8920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61" name="Straight Arrow Connector 360"/>
          <p:cNvCxnSpPr/>
          <p:nvPr/>
        </p:nvCxnSpPr>
        <p:spPr>
          <a:xfrm flipV="1">
            <a:off x="7504385" y="5750893"/>
            <a:ext cx="465150" cy="148431"/>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62" name="Straight Arrow Connector 361"/>
          <p:cNvCxnSpPr/>
          <p:nvPr/>
        </p:nvCxnSpPr>
        <p:spPr>
          <a:xfrm>
            <a:off x="7504385" y="5899324"/>
            <a:ext cx="485053" cy="8920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63" name="Straight Arrow Connector 362"/>
          <p:cNvCxnSpPr/>
          <p:nvPr/>
        </p:nvCxnSpPr>
        <p:spPr>
          <a:xfrm flipV="1">
            <a:off x="7504385" y="6121338"/>
            <a:ext cx="465150" cy="148431"/>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364" name="Straight Arrow Connector 363"/>
          <p:cNvCxnSpPr/>
          <p:nvPr/>
        </p:nvCxnSpPr>
        <p:spPr>
          <a:xfrm>
            <a:off x="7504385" y="6269769"/>
            <a:ext cx="485053" cy="8920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7490719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microsoft-resear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48130" name="Title 1"/>
          <p:cNvSpPr>
            <a:spLocks noGrp="1"/>
          </p:cNvSpPr>
          <p:nvPr>
            <p:ph type="title"/>
          </p:nvPr>
        </p:nvSpPr>
        <p:spPr/>
        <p:txBody>
          <a:bodyPr>
            <a:normAutofit/>
          </a:bodyPr>
          <a:lstStyle/>
          <a:p>
            <a:pPr eaLnBrk="1" hangingPunct="1"/>
            <a:r>
              <a:rPr lang="en-US" dirty="0" smtClean="0">
                <a:latin typeface="Calibri" charset="0"/>
                <a:ea typeface="ＭＳ Ｐゴシック" charset="0"/>
                <a:cs typeface="ＭＳ Ｐゴシック" charset="0"/>
              </a:rPr>
              <a:t>Mobile games are popular</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solidFill>
                  <a:srgbClr val="898989"/>
                </a:solidFill>
                <a:latin typeface="Calibri" charset="0"/>
              </a:rPr>
              <a:t>2</a:t>
            </a:r>
          </a:p>
        </p:txBody>
      </p:sp>
      <p:pic>
        <p:nvPicPr>
          <p:cNvPr id="48133" name="Picture 14" descr="Split-M-Maize-bar.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sp>
        <p:nvSpPr>
          <p:cNvPr id="108" name="TextBox 14"/>
          <p:cNvSpPr txBox="1">
            <a:spLocks noChangeArrowheads="1"/>
          </p:cNvSpPr>
          <p:nvPr/>
        </p:nvSpPr>
        <p:spPr bwMode="auto">
          <a:xfrm>
            <a:off x="5344146" y="1348157"/>
            <a:ext cx="217776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500" dirty="0" smtClean="0">
                <a:latin typeface="Calibri" charset="0"/>
              </a:rPr>
              <a:t>People plays: </a:t>
            </a:r>
            <a:endParaRPr lang="en-US" sz="1200" dirty="0">
              <a:latin typeface="Calibri" charset="0"/>
            </a:endParaRPr>
          </a:p>
        </p:txBody>
      </p:sp>
      <p:pic>
        <p:nvPicPr>
          <p:cNvPr id="6" name="Picture 5" descr="fruit-ninja-titl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4250" y="1907595"/>
            <a:ext cx="3366129" cy="1893448"/>
          </a:xfrm>
          <a:prstGeom prst="rect">
            <a:avLst/>
          </a:prstGeom>
          <a:ln w="25400">
            <a:solidFill>
              <a:schemeClr val="tx1"/>
            </a:solidFill>
          </a:ln>
        </p:spPr>
      </p:pic>
      <p:sp>
        <p:nvSpPr>
          <p:cNvPr id="109" name="TextBox 14"/>
          <p:cNvSpPr txBox="1">
            <a:spLocks noChangeArrowheads="1"/>
          </p:cNvSpPr>
          <p:nvPr/>
        </p:nvSpPr>
        <p:spPr bwMode="auto">
          <a:xfrm>
            <a:off x="5384250" y="3845359"/>
            <a:ext cx="217776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500" dirty="0" smtClean="0">
                <a:latin typeface="Calibri" charset="0"/>
              </a:rPr>
              <a:t>People want:</a:t>
            </a:r>
            <a:endParaRPr lang="en-US" sz="1200" dirty="0">
              <a:latin typeface="Calibri" charset="0"/>
            </a:endParaRPr>
          </a:p>
        </p:txBody>
      </p:sp>
      <p:pic>
        <p:nvPicPr>
          <p:cNvPr id="3" name="Picture 2" descr="flurry_time_spent_android_io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068" y="1825211"/>
            <a:ext cx="4789066" cy="4437868"/>
          </a:xfrm>
          <a:prstGeom prst="rect">
            <a:avLst/>
          </a:prstGeom>
          <a:ln w="25400">
            <a:solidFill>
              <a:schemeClr val="tx1"/>
            </a:solidFill>
          </a:ln>
        </p:spPr>
      </p:pic>
      <p:sp>
        <p:nvSpPr>
          <p:cNvPr id="52" name="TextBox 51"/>
          <p:cNvSpPr txBox="1"/>
          <p:nvPr/>
        </p:nvSpPr>
        <p:spPr>
          <a:xfrm>
            <a:off x="3493033" y="2640303"/>
            <a:ext cx="1192892" cy="307777"/>
          </a:xfrm>
          <a:prstGeom prst="rect">
            <a:avLst/>
          </a:prstGeom>
          <a:noFill/>
        </p:spPr>
        <p:txBody>
          <a:bodyPr wrap="square" rtlCol="0">
            <a:spAutoFit/>
          </a:bodyPr>
          <a:lstStyle/>
          <a:p>
            <a:endParaRPr lang="en-US" sz="1400" dirty="0">
              <a:solidFill>
                <a:schemeClr val="accent2"/>
              </a:solidFill>
            </a:endParaRPr>
          </a:p>
        </p:txBody>
      </p:sp>
      <p:sp>
        <p:nvSpPr>
          <p:cNvPr id="57" name="TextBox 56"/>
          <p:cNvSpPr txBox="1"/>
          <p:nvPr/>
        </p:nvSpPr>
        <p:spPr>
          <a:xfrm>
            <a:off x="2115997" y="6263079"/>
            <a:ext cx="1390563" cy="369332"/>
          </a:xfrm>
          <a:prstGeom prst="rect">
            <a:avLst/>
          </a:prstGeom>
          <a:noFill/>
        </p:spPr>
        <p:txBody>
          <a:bodyPr wrap="none" rtlCol="0">
            <a:spAutoFit/>
          </a:bodyPr>
          <a:lstStyle/>
          <a:p>
            <a:r>
              <a:rPr lang="en-US" dirty="0" smtClean="0"/>
              <a:t>(Flurry 2014)</a:t>
            </a:r>
            <a:endParaRPr lang="en-US" dirty="0"/>
          </a:p>
        </p:txBody>
      </p:sp>
      <p:sp>
        <p:nvSpPr>
          <p:cNvPr id="54" name="Left Arrow 53"/>
          <p:cNvSpPr/>
          <p:nvPr/>
        </p:nvSpPr>
        <p:spPr bwMode="auto">
          <a:xfrm rot="18341771">
            <a:off x="2667969" y="2215129"/>
            <a:ext cx="1407578" cy="359391"/>
          </a:xfrm>
          <a:prstGeom prst="left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5" name="TextBox 54"/>
          <p:cNvSpPr txBox="1"/>
          <p:nvPr/>
        </p:nvSpPr>
        <p:spPr>
          <a:xfrm>
            <a:off x="2636920" y="1417638"/>
            <a:ext cx="2400015" cy="430887"/>
          </a:xfrm>
          <a:prstGeom prst="rect">
            <a:avLst/>
          </a:prstGeom>
          <a:noFill/>
        </p:spPr>
        <p:txBody>
          <a:bodyPr wrap="square" rtlCol="0">
            <a:spAutoFit/>
          </a:bodyPr>
          <a:lstStyle/>
          <a:p>
            <a:r>
              <a:rPr lang="en-US" sz="2200" dirty="0" smtClean="0">
                <a:solidFill>
                  <a:schemeClr val="accent2"/>
                </a:solidFill>
              </a:rPr>
              <a:t>People like games!</a:t>
            </a:r>
            <a:endParaRPr lang="en-US" sz="2200" dirty="0">
              <a:solidFill>
                <a:schemeClr val="accent2"/>
              </a:solidFill>
            </a:endParaRPr>
          </a:p>
        </p:txBody>
      </p:sp>
      <p:pic>
        <p:nvPicPr>
          <p:cNvPr id="8" name="Picture 7" descr="Call-of-Duty-AD-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4250" y="4347813"/>
            <a:ext cx="3364992" cy="1892808"/>
          </a:xfrm>
          <a:prstGeom prst="rect">
            <a:avLst/>
          </a:prstGeom>
          <a:ln w="25400">
            <a:solidFill>
              <a:schemeClr val="tx1"/>
            </a:solidFill>
          </a:ln>
        </p:spPr>
      </p:pic>
      <p:pic>
        <p:nvPicPr>
          <p:cNvPr id="5" name="Picture 4" descr="flurry_time_spent_android_ios.jpg"/>
          <p:cNvPicPr>
            <a:picLocks noChangeAspect="1"/>
          </p:cNvPicPr>
          <p:nvPr/>
        </p:nvPicPr>
        <p:blipFill rotWithShape="1">
          <a:blip r:embed="rId6">
            <a:extLst>
              <a:ext uri="{28A0092B-C50C-407E-A947-70E740481C1C}">
                <a14:useLocalDpi xmlns:a14="http://schemas.microsoft.com/office/drawing/2010/main" val="0"/>
              </a:ext>
            </a:extLst>
          </a:blip>
          <a:srcRect l="39244" t="26614" r="58579" b="69201"/>
          <a:stretch/>
        </p:blipFill>
        <p:spPr>
          <a:xfrm>
            <a:off x="2328087" y="3019599"/>
            <a:ext cx="161134" cy="287001"/>
          </a:xfrm>
          <a:prstGeom prst="rect">
            <a:avLst/>
          </a:prstGeom>
        </p:spPr>
      </p:pic>
      <p:pic>
        <p:nvPicPr>
          <p:cNvPr id="19" name="Picture 18" descr="flurry_time_spent_android_ios.jpg"/>
          <p:cNvPicPr>
            <a:picLocks noChangeAspect="1"/>
          </p:cNvPicPr>
          <p:nvPr/>
        </p:nvPicPr>
        <p:blipFill rotWithShape="1">
          <a:blip r:embed="rId6">
            <a:extLst>
              <a:ext uri="{28A0092B-C50C-407E-A947-70E740481C1C}">
                <a14:useLocalDpi xmlns:a14="http://schemas.microsoft.com/office/drawing/2010/main" val="0"/>
              </a:ext>
            </a:extLst>
          </a:blip>
          <a:srcRect l="39244" t="26614" r="58579" b="69201"/>
          <a:stretch/>
        </p:blipFill>
        <p:spPr>
          <a:xfrm>
            <a:off x="2489221" y="3019599"/>
            <a:ext cx="161134" cy="287001"/>
          </a:xfrm>
          <a:prstGeom prst="rect">
            <a:avLst/>
          </a:prstGeom>
        </p:spPr>
      </p:pic>
      <p:pic>
        <p:nvPicPr>
          <p:cNvPr id="20" name="Picture 19" descr="flurry_time_spent_android_ios.jpg"/>
          <p:cNvPicPr>
            <a:picLocks noChangeAspect="1"/>
          </p:cNvPicPr>
          <p:nvPr/>
        </p:nvPicPr>
        <p:blipFill rotWithShape="1">
          <a:blip r:embed="rId6">
            <a:extLst>
              <a:ext uri="{28A0092B-C50C-407E-A947-70E740481C1C}">
                <a14:useLocalDpi xmlns:a14="http://schemas.microsoft.com/office/drawing/2010/main" val="0"/>
              </a:ext>
            </a:extLst>
          </a:blip>
          <a:srcRect l="39244" t="26614" r="58579" b="69201"/>
          <a:stretch/>
        </p:blipFill>
        <p:spPr>
          <a:xfrm>
            <a:off x="2654037" y="3019599"/>
            <a:ext cx="161134" cy="287001"/>
          </a:xfrm>
          <a:prstGeom prst="rect">
            <a:avLst/>
          </a:prstGeom>
        </p:spPr>
      </p:pic>
      <p:pic>
        <p:nvPicPr>
          <p:cNvPr id="21" name="Picture 20" descr="flurry_time_spent_android_ios.jpg"/>
          <p:cNvPicPr>
            <a:picLocks noChangeAspect="1"/>
          </p:cNvPicPr>
          <p:nvPr/>
        </p:nvPicPr>
        <p:blipFill rotWithShape="1">
          <a:blip r:embed="rId6">
            <a:extLst>
              <a:ext uri="{28A0092B-C50C-407E-A947-70E740481C1C}">
                <a14:useLocalDpi xmlns:a14="http://schemas.microsoft.com/office/drawing/2010/main" val="0"/>
              </a:ext>
            </a:extLst>
          </a:blip>
          <a:srcRect l="39244" t="26614" r="58579" b="69201"/>
          <a:stretch/>
        </p:blipFill>
        <p:spPr>
          <a:xfrm>
            <a:off x="2974879" y="3019599"/>
            <a:ext cx="161134" cy="287001"/>
          </a:xfrm>
          <a:prstGeom prst="rect">
            <a:avLst/>
          </a:prstGeom>
        </p:spPr>
      </p:pic>
      <p:pic>
        <p:nvPicPr>
          <p:cNvPr id="22" name="Picture 21" descr="flurry_time_spent_android_ios.jpg"/>
          <p:cNvPicPr>
            <a:picLocks noChangeAspect="1"/>
          </p:cNvPicPr>
          <p:nvPr/>
        </p:nvPicPr>
        <p:blipFill rotWithShape="1">
          <a:blip r:embed="rId6">
            <a:extLst>
              <a:ext uri="{28A0092B-C50C-407E-A947-70E740481C1C}">
                <a14:useLocalDpi xmlns:a14="http://schemas.microsoft.com/office/drawing/2010/main" val="0"/>
              </a:ext>
            </a:extLst>
          </a:blip>
          <a:srcRect l="39244" t="26614" r="58579" b="69201"/>
          <a:stretch/>
        </p:blipFill>
        <p:spPr>
          <a:xfrm>
            <a:off x="2742055" y="3019599"/>
            <a:ext cx="161134" cy="287001"/>
          </a:xfrm>
          <a:prstGeom prst="rect">
            <a:avLst/>
          </a:prstGeom>
        </p:spPr>
      </p:pic>
      <p:pic>
        <p:nvPicPr>
          <p:cNvPr id="23" name="Picture 22" descr="flurry_time_spent_android_ios.jpg"/>
          <p:cNvPicPr>
            <a:picLocks noChangeAspect="1"/>
          </p:cNvPicPr>
          <p:nvPr/>
        </p:nvPicPr>
        <p:blipFill rotWithShape="1">
          <a:blip r:embed="rId6">
            <a:extLst>
              <a:ext uri="{28A0092B-C50C-407E-A947-70E740481C1C}">
                <a14:useLocalDpi xmlns:a14="http://schemas.microsoft.com/office/drawing/2010/main" val="0"/>
              </a:ext>
            </a:extLst>
          </a:blip>
          <a:srcRect l="39244" t="26614" r="58579" b="69201"/>
          <a:stretch/>
        </p:blipFill>
        <p:spPr>
          <a:xfrm>
            <a:off x="2408654" y="3019599"/>
            <a:ext cx="161134" cy="287001"/>
          </a:xfrm>
          <a:prstGeom prst="rect">
            <a:avLst/>
          </a:prstGeom>
        </p:spPr>
      </p:pic>
      <p:pic>
        <p:nvPicPr>
          <p:cNvPr id="24" name="Picture 23" descr="flurry_time_spent_android_ios.jpg"/>
          <p:cNvPicPr>
            <a:picLocks noChangeAspect="1"/>
          </p:cNvPicPr>
          <p:nvPr/>
        </p:nvPicPr>
        <p:blipFill rotWithShape="1">
          <a:blip r:embed="rId6">
            <a:extLst>
              <a:ext uri="{28A0092B-C50C-407E-A947-70E740481C1C}">
                <a14:useLocalDpi xmlns:a14="http://schemas.microsoft.com/office/drawing/2010/main" val="0"/>
              </a:ext>
            </a:extLst>
          </a:blip>
          <a:srcRect l="39244" t="26614" r="58579" b="69201"/>
          <a:stretch/>
        </p:blipFill>
        <p:spPr>
          <a:xfrm>
            <a:off x="2974879" y="3019599"/>
            <a:ext cx="161134" cy="287001"/>
          </a:xfrm>
          <a:prstGeom prst="rect">
            <a:avLst/>
          </a:prstGeom>
        </p:spPr>
      </p:pic>
      <p:pic>
        <p:nvPicPr>
          <p:cNvPr id="25" name="Picture 24" descr="flurry_time_spent_android_ios.jpg"/>
          <p:cNvPicPr>
            <a:picLocks noChangeAspect="1"/>
          </p:cNvPicPr>
          <p:nvPr/>
        </p:nvPicPr>
        <p:blipFill rotWithShape="1">
          <a:blip r:embed="rId6">
            <a:extLst>
              <a:ext uri="{28A0092B-C50C-407E-A947-70E740481C1C}">
                <a14:useLocalDpi xmlns:a14="http://schemas.microsoft.com/office/drawing/2010/main" val="0"/>
              </a:ext>
            </a:extLst>
          </a:blip>
          <a:srcRect l="39244" t="26614" r="58579" b="69201"/>
          <a:stretch/>
        </p:blipFill>
        <p:spPr>
          <a:xfrm>
            <a:off x="2789968" y="3019599"/>
            <a:ext cx="161134" cy="287001"/>
          </a:xfrm>
          <a:prstGeom prst="rect">
            <a:avLst/>
          </a:prstGeom>
        </p:spPr>
      </p:pic>
      <p:pic>
        <p:nvPicPr>
          <p:cNvPr id="26" name="Picture 25" descr="flurry_time_spent_android_ios.jpg"/>
          <p:cNvPicPr>
            <a:picLocks noChangeAspect="1"/>
          </p:cNvPicPr>
          <p:nvPr/>
        </p:nvPicPr>
        <p:blipFill rotWithShape="1">
          <a:blip r:embed="rId6">
            <a:extLst>
              <a:ext uri="{28A0092B-C50C-407E-A947-70E740481C1C}">
                <a14:useLocalDpi xmlns:a14="http://schemas.microsoft.com/office/drawing/2010/main" val="0"/>
              </a:ext>
            </a:extLst>
          </a:blip>
          <a:srcRect l="39244" t="26614" r="58579" b="69201"/>
          <a:stretch/>
        </p:blipFill>
        <p:spPr>
          <a:xfrm>
            <a:off x="2424269" y="3019599"/>
            <a:ext cx="161134" cy="287001"/>
          </a:xfrm>
          <a:prstGeom prst="rect">
            <a:avLst/>
          </a:prstGeom>
        </p:spPr>
      </p:pic>
      <p:pic>
        <p:nvPicPr>
          <p:cNvPr id="27" name="Picture 26" descr="flurry_time_spent_android_ios.jpg"/>
          <p:cNvPicPr>
            <a:picLocks noChangeAspect="1"/>
          </p:cNvPicPr>
          <p:nvPr/>
        </p:nvPicPr>
        <p:blipFill rotWithShape="1">
          <a:blip r:embed="rId6">
            <a:extLst>
              <a:ext uri="{28A0092B-C50C-407E-A947-70E740481C1C}">
                <a14:useLocalDpi xmlns:a14="http://schemas.microsoft.com/office/drawing/2010/main" val="0"/>
              </a:ext>
            </a:extLst>
          </a:blip>
          <a:srcRect l="39244" t="26614" r="58579" b="69201"/>
          <a:stretch/>
        </p:blipFill>
        <p:spPr>
          <a:xfrm>
            <a:off x="2870535" y="3019599"/>
            <a:ext cx="161134" cy="287001"/>
          </a:xfrm>
          <a:prstGeom prst="rect">
            <a:avLst/>
          </a:prstGeom>
        </p:spPr>
      </p:pic>
      <p:pic>
        <p:nvPicPr>
          <p:cNvPr id="28" name="Picture 27" descr="flurry_time_spent_android_ios.jpg"/>
          <p:cNvPicPr>
            <a:picLocks noChangeAspect="1"/>
          </p:cNvPicPr>
          <p:nvPr/>
        </p:nvPicPr>
        <p:blipFill rotWithShape="1">
          <a:blip r:embed="rId6">
            <a:extLst>
              <a:ext uri="{28A0092B-C50C-407E-A947-70E740481C1C}">
                <a14:useLocalDpi xmlns:a14="http://schemas.microsoft.com/office/drawing/2010/main" val="0"/>
              </a:ext>
            </a:extLst>
          </a:blip>
          <a:srcRect l="39244" t="26614" r="58579" b="69201"/>
          <a:stretch/>
        </p:blipFill>
        <p:spPr>
          <a:xfrm>
            <a:off x="2585402" y="3019599"/>
            <a:ext cx="161134" cy="287001"/>
          </a:xfrm>
          <a:prstGeom prst="rect">
            <a:avLst/>
          </a:prstGeom>
        </p:spPr>
      </p:pic>
      <p:sp>
        <p:nvSpPr>
          <p:cNvPr id="9" name="TextBox 8"/>
          <p:cNvSpPr txBox="1"/>
          <p:nvPr/>
        </p:nvSpPr>
        <p:spPr>
          <a:xfrm>
            <a:off x="1911679" y="3019599"/>
            <a:ext cx="1844842" cy="430887"/>
          </a:xfrm>
          <a:prstGeom prst="rect">
            <a:avLst/>
          </a:prstGeom>
          <a:noFill/>
        </p:spPr>
        <p:txBody>
          <a:bodyPr wrap="square" rtlCol="0">
            <a:spAutoFit/>
          </a:bodyPr>
          <a:lstStyle/>
          <a:p>
            <a:r>
              <a:rPr lang="en-US" sz="2200" b="1" dirty="0" smtClean="0">
                <a:solidFill>
                  <a:schemeClr val="bg1"/>
                </a:solidFill>
              </a:rPr>
              <a:t>Gaming 32%</a:t>
            </a:r>
            <a:endParaRPr lang="en-US" sz="2200" b="1" dirty="0">
              <a:solidFill>
                <a:schemeClr val="bg1"/>
              </a:solidFill>
            </a:endParaRPr>
          </a:p>
        </p:txBody>
      </p:sp>
      <p:sp>
        <p:nvSpPr>
          <p:cNvPr id="7" name="Oval 6"/>
          <p:cNvSpPr/>
          <p:nvPr/>
        </p:nvSpPr>
        <p:spPr>
          <a:xfrm>
            <a:off x="1759176" y="3019599"/>
            <a:ext cx="1884947" cy="4572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792928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Time-shifting mechanism</a:t>
            </a:r>
            <a:endParaRPr lang="en-US" dirty="0"/>
          </a:p>
        </p:txBody>
      </p:sp>
      <p:pic>
        <p:nvPicPr>
          <p:cNvPr id="4" name="Picture 3" descr="microsoft-resear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solidFill>
                  <a:srgbClr val="898989"/>
                </a:solidFill>
                <a:latin typeface="Calibri" charset="0"/>
              </a:rPr>
              <a:t>16</a:t>
            </a:r>
            <a:endParaRPr lang="en-US" sz="1200" dirty="0">
              <a:solidFill>
                <a:srgbClr val="898989"/>
              </a:solidFill>
              <a:latin typeface="Calibri" charset="0"/>
            </a:endParaRPr>
          </a:p>
        </p:txBody>
      </p:sp>
      <p:pic>
        <p:nvPicPr>
          <p:cNvPr id="6" name="Picture 14" descr="Split-M-Maize-bar.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sp>
        <p:nvSpPr>
          <p:cNvPr id="98" name="Rectangle 97"/>
          <p:cNvSpPr/>
          <p:nvPr/>
        </p:nvSpPr>
        <p:spPr>
          <a:xfrm>
            <a:off x="8164384"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9" name="Straight Arrow Connector 98"/>
          <p:cNvCxnSpPr/>
          <p:nvPr/>
        </p:nvCxnSpPr>
        <p:spPr>
          <a:xfrm>
            <a:off x="760663" y="2413904"/>
            <a:ext cx="7749560" cy="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627761" y="2620662"/>
            <a:ext cx="413476" cy="369332"/>
          </a:xfrm>
          <a:prstGeom prst="rect">
            <a:avLst/>
          </a:prstGeom>
          <a:noFill/>
        </p:spPr>
        <p:txBody>
          <a:bodyPr wrap="square" rtlCol="0">
            <a:spAutoFit/>
          </a:bodyPr>
          <a:lstStyle/>
          <a:p>
            <a:r>
              <a:rPr lang="en-US" dirty="0" smtClean="0"/>
              <a:t>t</a:t>
            </a:r>
            <a:r>
              <a:rPr lang="en-US" baseline="-25000" dirty="0" smtClean="0"/>
              <a:t>0</a:t>
            </a:r>
            <a:endParaRPr lang="en-US" dirty="0"/>
          </a:p>
        </p:txBody>
      </p:sp>
      <p:sp>
        <p:nvSpPr>
          <p:cNvPr id="101" name="Rectangle 100"/>
          <p:cNvSpPr/>
          <p:nvPr/>
        </p:nvSpPr>
        <p:spPr>
          <a:xfrm>
            <a:off x="760663"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TextBox 101"/>
          <p:cNvSpPr txBox="1"/>
          <p:nvPr/>
        </p:nvSpPr>
        <p:spPr>
          <a:xfrm>
            <a:off x="1576808" y="2620662"/>
            <a:ext cx="413476" cy="369332"/>
          </a:xfrm>
          <a:prstGeom prst="rect">
            <a:avLst/>
          </a:prstGeom>
          <a:noFill/>
        </p:spPr>
        <p:txBody>
          <a:bodyPr wrap="square" rtlCol="0">
            <a:spAutoFit/>
          </a:bodyPr>
          <a:lstStyle/>
          <a:p>
            <a:r>
              <a:rPr lang="en-US" dirty="0" smtClean="0"/>
              <a:t>t</a:t>
            </a:r>
            <a:r>
              <a:rPr lang="en-US" baseline="-25000" dirty="0" smtClean="0"/>
              <a:t>1</a:t>
            </a:r>
            <a:endParaRPr lang="en-US" dirty="0"/>
          </a:p>
        </p:txBody>
      </p:sp>
      <p:sp>
        <p:nvSpPr>
          <p:cNvPr id="103" name="Rectangle 102"/>
          <p:cNvSpPr/>
          <p:nvPr/>
        </p:nvSpPr>
        <p:spPr>
          <a:xfrm>
            <a:off x="1709710"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TextBox 103"/>
          <p:cNvSpPr txBox="1"/>
          <p:nvPr/>
        </p:nvSpPr>
        <p:spPr>
          <a:xfrm>
            <a:off x="2488155" y="2620662"/>
            <a:ext cx="413476" cy="369332"/>
          </a:xfrm>
          <a:prstGeom prst="rect">
            <a:avLst/>
          </a:prstGeom>
          <a:noFill/>
        </p:spPr>
        <p:txBody>
          <a:bodyPr wrap="square" rtlCol="0">
            <a:spAutoFit/>
          </a:bodyPr>
          <a:lstStyle/>
          <a:p>
            <a:r>
              <a:rPr lang="en-US" dirty="0" smtClean="0"/>
              <a:t>t</a:t>
            </a:r>
            <a:r>
              <a:rPr lang="en-US" baseline="-25000" dirty="0" smtClean="0"/>
              <a:t>2</a:t>
            </a:r>
            <a:endParaRPr lang="en-US" dirty="0"/>
          </a:p>
        </p:txBody>
      </p:sp>
      <p:sp>
        <p:nvSpPr>
          <p:cNvPr id="105" name="Rectangle 104"/>
          <p:cNvSpPr/>
          <p:nvPr/>
        </p:nvSpPr>
        <p:spPr>
          <a:xfrm>
            <a:off x="2621057"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3437696" y="2620662"/>
            <a:ext cx="413476" cy="369332"/>
          </a:xfrm>
          <a:prstGeom prst="rect">
            <a:avLst/>
          </a:prstGeom>
          <a:noFill/>
        </p:spPr>
        <p:txBody>
          <a:bodyPr wrap="square" rtlCol="0">
            <a:spAutoFit/>
          </a:bodyPr>
          <a:lstStyle/>
          <a:p>
            <a:r>
              <a:rPr lang="en-US" dirty="0" smtClean="0"/>
              <a:t>t</a:t>
            </a:r>
            <a:r>
              <a:rPr lang="en-US" baseline="-25000" dirty="0" smtClean="0"/>
              <a:t>3</a:t>
            </a:r>
            <a:endParaRPr lang="en-US" dirty="0"/>
          </a:p>
        </p:txBody>
      </p:sp>
      <p:sp>
        <p:nvSpPr>
          <p:cNvPr id="107" name="Rectangle 106"/>
          <p:cNvSpPr/>
          <p:nvPr/>
        </p:nvSpPr>
        <p:spPr>
          <a:xfrm>
            <a:off x="3570598"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TextBox 107"/>
          <p:cNvSpPr txBox="1"/>
          <p:nvPr/>
        </p:nvSpPr>
        <p:spPr>
          <a:xfrm>
            <a:off x="4349043" y="2620662"/>
            <a:ext cx="413476" cy="369332"/>
          </a:xfrm>
          <a:prstGeom prst="rect">
            <a:avLst/>
          </a:prstGeom>
          <a:noFill/>
        </p:spPr>
        <p:txBody>
          <a:bodyPr wrap="square" rtlCol="0">
            <a:spAutoFit/>
          </a:bodyPr>
          <a:lstStyle/>
          <a:p>
            <a:r>
              <a:rPr lang="en-US" dirty="0" smtClean="0"/>
              <a:t>t</a:t>
            </a:r>
            <a:r>
              <a:rPr lang="en-US" baseline="-25000" dirty="0" smtClean="0"/>
              <a:t>4</a:t>
            </a:r>
            <a:endParaRPr lang="en-US" dirty="0"/>
          </a:p>
        </p:txBody>
      </p:sp>
      <p:sp>
        <p:nvSpPr>
          <p:cNvPr id="109" name="Rectangle 108"/>
          <p:cNvSpPr/>
          <p:nvPr/>
        </p:nvSpPr>
        <p:spPr>
          <a:xfrm>
            <a:off x="4481945"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TextBox 109"/>
          <p:cNvSpPr txBox="1"/>
          <p:nvPr/>
        </p:nvSpPr>
        <p:spPr>
          <a:xfrm>
            <a:off x="5270020" y="2620662"/>
            <a:ext cx="458747" cy="369332"/>
          </a:xfrm>
          <a:prstGeom prst="rect">
            <a:avLst/>
          </a:prstGeom>
          <a:noFill/>
        </p:spPr>
        <p:txBody>
          <a:bodyPr wrap="square" rtlCol="0">
            <a:spAutoFit/>
          </a:bodyPr>
          <a:lstStyle/>
          <a:p>
            <a:r>
              <a:rPr lang="en-US" dirty="0" smtClean="0"/>
              <a:t>t</a:t>
            </a:r>
            <a:r>
              <a:rPr lang="en-US" baseline="-25000" dirty="0" smtClean="0"/>
              <a:t>5</a:t>
            </a:r>
            <a:endParaRPr lang="en-US" dirty="0"/>
          </a:p>
        </p:txBody>
      </p:sp>
      <p:sp>
        <p:nvSpPr>
          <p:cNvPr id="111" name="Rectangle 110"/>
          <p:cNvSpPr/>
          <p:nvPr/>
        </p:nvSpPr>
        <p:spPr>
          <a:xfrm>
            <a:off x="5402923"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a:off x="6314270"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7208560" y="212130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p:cNvSpPr txBox="1"/>
          <p:nvPr/>
        </p:nvSpPr>
        <p:spPr>
          <a:xfrm>
            <a:off x="6150215" y="2620662"/>
            <a:ext cx="443980" cy="369332"/>
          </a:xfrm>
          <a:prstGeom prst="rect">
            <a:avLst/>
          </a:prstGeom>
          <a:noFill/>
        </p:spPr>
        <p:txBody>
          <a:bodyPr wrap="square" rtlCol="0">
            <a:spAutoFit/>
          </a:bodyPr>
          <a:lstStyle/>
          <a:p>
            <a:r>
              <a:rPr lang="en-US" dirty="0" smtClean="0"/>
              <a:t>t</a:t>
            </a:r>
            <a:r>
              <a:rPr lang="en-US" baseline="-25000" dirty="0" smtClean="0"/>
              <a:t>6</a:t>
            </a:r>
            <a:endParaRPr lang="en-US" dirty="0"/>
          </a:p>
        </p:txBody>
      </p:sp>
      <p:sp>
        <p:nvSpPr>
          <p:cNvPr id="115" name="TextBox 114"/>
          <p:cNvSpPr txBox="1"/>
          <p:nvPr/>
        </p:nvSpPr>
        <p:spPr>
          <a:xfrm>
            <a:off x="7060405" y="2620662"/>
            <a:ext cx="443980" cy="369332"/>
          </a:xfrm>
          <a:prstGeom prst="rect">
            <a:avLst/>
          </a:prstGeom>
          <a:noFill/>
        </p:spPr>
        <p:txBody>
          <a:bodyPr wrap="square" rtlCol="0">
            <a:spAutoFit/>
          </a:bodyPr>
          <a:lstStyle/>
          <a:p>
            <a:r>
              <a:rPr lang="en-US" dirty="0" smtClean="0"/>
              <a:t>t</a:t>
            </a:r>
            <a:r>
              <a:rPr lang="en-US" baseline="-25000" dirty="0" smtClean="0"/>
              <a:t>7</a:t>
            </a:r>
            <a:endParaRPr lang="en-US" dirty="0"/>
          </a:p>
        </p:txBody>
      </p:sp>
      <p:grpSp>
        <p:nvGrpSpPr>
          <p:cNvPr id="116" name="Group 115"/>
          <p:cNvGrpSpPr/>
          <p:nvPr/>
        </p:nvGrpSpPr>
        <p:grpSpPr>
          <a:xfrm>
            <a:off x="1619984" y="2155457"/>
            <a:ext cx="6691023" cy="875778"/>
            <a:chOff x="1703845" y="1118358"/>
            <a:chExt cx="6691023" cy="875778"/>
          </a:xfrm>
        </p:grpSpPr>
        <p:sp>
          <p:nvSpPr>
            <p:cNvPr id="117" name="Explosion 1 116"/>
            <p:cNvSpPr/>
            <p:nvPr/>
          </p:nvSpPr>
          <p:spPr>
            <a:xfrm>
              <a:off x="3561965" y="1118358"/>
              <a:ext cx="245097" cy="206758"/>
            </a:xfrm>
            <a:prstGeom prst="irregularSeal1">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Multiply 117"/>
            <p:cNvSpPr/>
            <p:nvPr/>
          </p:nvSpPr>
          <p:spPr>
            <a:xfrm>
              <a:off x="3578039" y="1414645"/>
              <a:ext cx="209464" cy="197658"/>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Explosion 1 118"/>
            <p:cNvSpPr/>
            <p:nvPr/>
          </p:nvSpPr>
          <p:spPr>
            <a:xfrm>
              <a:off x="7223173" y="1118358"/>
              <a:ext cx="245097" cy="206758"/>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Multiply 119"/>
            <p:cNvSpPr/>
            <p:nvPr/>
          </p:nvSpPr>
          <p:spPr>
            <a:xfrm>
              <a:off x="7239247" y="1414645"/>
              <a:ext cx="209464" cy="197658"/>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3514324" y="1626092"/>
              <a:ext cx="376865" cy="331165"/>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7166617" y="1643984"/>
              <a:ext cx="383013" cy="35015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Explosion 1 122"/>
            <p:cNvSpPr/>
            <p:nvPr/>
          </p:nvSpPr>
          <p:spPr>
            <a:xfrm>
              <a:off x="4497119" y="1271019"/>
              <a:ext cx="245097" cy="206758"/>
            </a:xfrm>
            <a:prstGeom prst="irregularSeal1">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Explosion 1 123"/>
            <p:cNvSpPr/>
            <p:nvPr/>
          </p:nvSpPr>
          <p:spPr>
            <a:xfrm>
              <a:off x="5421495" y="1271019"/>
              <a:ext cx="245097" cy="206758"/>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Explosion 1 124"/>
            <p:cNvSpPr/>
            <p:nvPr/>
          </p:nvSpPr>
          <p:spPr>
            <a:xfrm>
              <a:off x="6340365" y="1271019"/>
              <a:ext cx="245097" cy="206758"/>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Explosion 1 125"/>
            <p:cNvSpPr/>
            <p:nvPr/>
          </p:nvSpPr>
          <p:spPr>
            <a:xfrm>
              <a:off x="2646604" y="1271019"/>
              <a:ext cx="245097" cy="206758"/>
            </a:xfrm>
            <a:prstGeom prst="irregularSeal1">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Explosion 1 126"/>
            <p:cNvSpPr/>
            <p:nvPr/>
          </p:nvSpPr>
          <p:spPr>
            <a:xfrm>
              <a:off x="1703845" y="1273426"/>
              <a:ext cx="245097" cy="206758"/>
            </a:xfrm>
            <a:prstGeom prst="irregularSeal1">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Explosion 1 127"/>
            <p:cNvSpPr/>
            <p:nvPr/>
          </p:nvSpPr>
          <p:spPr>
            <a:xfrm>
              <a:off x="8149771" y="1271019"/>
              <a:ext cx="245097" cy="206758"/>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9" name="Straight Arrow Connector 128"/>
          <p:cNvCxnSpPr>
            <a:stCxn id="159" idx="7"/>
            <a:endCxn id="161" idx="2"/>
          </p:cNvCxnSpPr>
          <p:nvPr/>
        </p:nvCxnSpPr>
        <p:spPr>
          <a:xfrm flipV="1">
            <a:off x="1133684" y="4769009"/>
            <a:ext cx="2056374" cy="340855"/>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130" name="Straight Arrow Connector 129"/>
          <p:cNvCxnSpPr>
            <a:stCxn id="159" idx="5"/>
            <a:endCxn id="160" idx="2"/>
          </p:cNvCxnSpPr>
          <p:nvPr/>
        </p:nvCxnSpPr>
        <p:spPr>
          <a:xfrm>
            <a:off x="1133684" y="5356606"/>
            <a:ext cx="2056374" cy="376395"/>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131" name="Straight Arrow Connector 130"/>
          <p:cNvCxnSpPr>
            <a:stCxn id="161" idx="6"/>
            <a:endCxn id="165" idx="2"/>
          </p:cNvCxnSpPr>
          <p:nvPr/>
        </p:nvCxnSpPr>
        <p:spPr>
          <a:xfrm flipV="1">
            <a:off x="4061796" y="3869773"/>
            <a:ext cx="2818759" cy="89923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132" name="Straight Arrow Connector 131"/>
          <p:cNvCxnSpPr>
            <a:stCxn id="161" idx="6"/>
          </p:cNvCxnSpPr>
          <p:nvPr/>
        </p:nvCxnSpPr>
        <p:spPr>
          <a:xfrm flipV="1">
            <a:off x="4061796" y="4630646"/>
            <a:ext cx="2818759" cy="138363"/>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133" name="Straight Arrow Connector 132"/>
          <p:cNvCxnSpPr>
            <a:stCxn id="160" idx="6"/>
            <a:endCxn id="163" idx="2"/>
          </p:cNvCxnSpPr>
          <p:nvPr/>
        </p:nvCxnSpPr>
        <p:spPr>
          <a:xfrm flipV="1">
            <a:off x="4061796" y="5284337"/>
            <a:ext cx="2800766" cy="448664"/>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134" name="Straight Arrow Connector 133"/>
          <p:cNvCxnSpPr>
            <a:stCxn id="160" idx="6"/>
            <a:endCxn id="162" idx="2"/>
          </p:cNvCxnSpPr>
          <p:nvPr/>
        </p:nvCxnSpPr>
        <p:spPr>
          <a:xfrm>
            <a:off x="4061796" y="5733001"/>
            <a:ext cx="2818759" cy="185563"/>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sp>
        <p:nvSpPr>
          <p:cNvPr id="135" name="TextBox 134"/>
          <p:cNvSpPr txBox="1"/>
          <p:nvPr/>
        </p:nvSpPr>
        <p:spPr>
          <a:xfrm>
            <a:off x="294176" y="4053873"/>
            <a:ext cx="3200002" cy="477054"/>
          </a:xfrm>
          <a:prstGeom prst="rect">
            <a:avLst/>
          </a:prstGeom>
          <a:noFill/>
        </p:spPr>
        <p:txBody>
          <a:bodyPr wrap="none" rtlCol="0">
            <a:spAutoFit/>
          </a:bodyPr>
          <a:lstStyle/>
          <a:p>
            <a:r>
              <a:rPr lang="en-US" sz="2500" b="1" dirty="0" smtClean="0"/>
              <a:t>Speculative Sequences</a:t>
            </a:r>
            <a:endParaRPr lang="en-US" sz="2500" b="1" dirty="0"/>
          </a:p>
        </p:txBody>
      </p:sp>
      <p:sp>
        <p:nvSpPr>
          <p:cNvPr id="137" name="Left Brace 136"/>
          <p:cNvSpPr/>
          <p:nvPr/>
        </p:nvSpPr>
        <p:spPr>
          <a:xfrm rot="5400000">
            <a:off x="4415452" y="-1782676"/>
            <a:ext cx="137583" cy="7574936"/>
          </a:xfrm>
          <a:prstGeom prst="leftBrace">
            <a:avLst>
              <a:gd name="adj1" fmla="val 18507"/>
              <a:gd name="adj2" fmla="val 50000"/>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138" name="TextBox 137"/>
          <p:cNvSpPr txBox="1"/>
          <p:nvPr/>
        </p:nvSpPr>
        <p:spPr>
          <a:xfrm>
            <a:off x="3419984" y="1552916"/>
            <a:ext cx="2162747" cy="369332"/>
          </a:xfrm>
          <a:prstGeom prst="rect">
            <a:avLst/>
          </a:prstGeom>
          <a:noFill/>
        </p:spPr>
        <p:txBody>
          <a:bodyPr wrap="none" rtlCol="0">
            <a:spAutoFit/>
          </a:bodyPr>
          <a:lstStyle/>
          <a:p>
            <a:r>
              <a:rPr lang="en-US" dirty="0" smtClean="0"/>
              <a:t>RTT = 8 ticks (256ms)</a:t>
            </a:r>
            <a:endParaRPr lang="en-US" dirty="0"/>
          </a:p>
        </p:txBody>
      </p:sp>
      <p:sp>
        <p:nvSpPr>
          <p:cNvPr id="139" name="Right Arrow 138"/>
          <p:cNvSpPr/>
          <p:nvPr/>
        </p:nvSpPr>
        <p:spPr>
          <a:xfrm>
            <a:off x="1754909" y="3001864"/>
            <a:ext cx="1727986" cy="182195"/>
          </a:xfrm>
          <a:prstGeom prst="rightArrow">
            <a:avLst>
              <a:gd name="adj1" fmla="val 50000"/>
              <a:gd name="adj2" fmla="val 5792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0" name="Right Arrow 139"/>
          <p:cNvSpPr/>
          <p:nvPr/>
        </p:nvSpPr>
        <p:spPr>
          <a:xfrm>
            <a:off x="5443825" y="3001864"/>
            <a:ext cx="1727986" cy="182195"/>
          </a:xfrm>
          <a:prstGeom prst="rightArrow">
            <a:avLst>
              <a:gd name="adj1" fmla="val 50000"/>
              <a:gd name="adj2" fmla="val 57925"/>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1" name="Right Arrow 140"/>
          <p:cNvSpPr/>
          <p:nvPr/>
        </p:nvSpPr>
        <p:spPr>
          <a:xfrm flipH="1">
            <a:off x="3692832" y="3010824"/>
            <a:ext cx="862948" cy="173235"/>
          </a:xfrm>
          <a:prstGeom prst="rightArrow">
            <a:avLst>
              <a:gd name="adj1" fmla="val 50000"/>
              <a:gd name="adj2" fmla="val 5792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2" name="Right Arrow 141"/>
          <p:cNvSpPr/>
          <p:nvPr/>
        </p:nvSpPr>
        <p:spPr>
          <a:xfrm flipH="1">
            <a:off x="7378432" y="3001864"/>
            <a:ext cx="856111" cy="182195"/>
          </a:xfrm>
          <a:prstGeom prst="rightArrow">
            <a:avLst>
              <a:gd name="adj1" fmla="val 50000"/>
              <a:gd name="adj2" fmla="val 57925"/>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3" name="TextBox 142"/>
          <p:cNvSpPr txBox="1"/>
          <p:nvPr/>
        </p:nvSpPr>
        <p:spPr>
          <a:xfrm>
            <a:off x="1859827" y="3155522"/>
            <a:ext cx="1390381" cy="369332"/>
          </a:xfrm>
          <a:prstGeom prst="rect">
            <a:avLst/>
          </a:prstGeom>
          <a:noFill/>
        </p:spPr>
        <p:txBody>
          <a:bodyPr wrap="none" rtlCol="0">
            <a:spAutoFit/>
          </a:bodyPr>
          <a:lstStyle/>
          <a:p>
            <a:r>
              <a:rPr lang="en-US" i="1" dirty="0" smtClean="0"/>
              <a:t>shift forward</a:t>
            </a:r>
            <a:endParaRPr lang="en-US" i="1" dirty="0"/>
          </a:p>
        </p:txBody>
      </p:sp>
      <p:sp>
        <p:nvSpPr>
          <p:cNvPr id="144" name="TextBox 143"/>
          <p:cNvSpPr txBox="1"/>
          <p:nvPr/>
        </p:nvSpPr>
        <p:spPr>
          <a:xfrm>
            <a:off x="3672351" y="3155522"/>
            <a:ext cx="1564852" cy="369332"/>
          </a:xfrm>
          <a:prstGeom prst="rect">
            <a:avLst/>
          </a:prstGeom>
          <a:noFill/>
        </p:spPr>
        <p:txBody>
          <a:bodyPr wrap="none" rtlCol="0">
            <a:spAutoFit/>
          </a:bodyPr>
          <a:lstStyle/>
          <a:p>
            <a:r>
              <a:rPr lang="en-US" i="1" dirty="0" smtClean="0"/>
              <a:t>shift backward</a:t>
            </a:r>
            <a:endParaRPr lang="en-US" i="1" dirty="0"/>
          </a:p>
        </p:txBody>
      </p:sp>
      <p:sp>
        <p:nvSpPr>
          <p:cNvPr id="145" name="TextBox 144"/>
          <p:cNvSpPr txBox="1"/>
          <p:nvPr/>
        </p:nvSpPr>
        <p:spPr>
          <a:xfrm>
            <a:off x="5490174" y="3155522"/>
            <a:ext cx="1390381" cy="369332"/>
          </a:xfrm>
          <a:prstGeom prst="rect">
            <a:avLst/>
          </a:prstGeom>
          <a:noFill/>
        </p:spPr>
        <p:txBody>
          <a:bodyPr wrap="none" rtlCol="0">
            <a:spAutoFit/>
          </a:bodyPr>
          <a:lstStyle/>
          <a:p>
            <a:r>
              <a:rPr lang="en-US" i="1" dirty="0" smtClean="0"/>
              <a:t>shift forward</a:t>
            </a:r>
            <a:endParaRPr lang="en-US" i="1" dirty="0"/>
          </a:p>
        </p:txBody>
      </p:sp>
      <p:cxnSp>
        <p:nvCxnSpPr>
          <p:cNvPr id="150" name="Straight Arrow Connector 149"/>
          <p:cNvCxnSpPr>
            <a:stCxn id="165" idx="6"/>
            <a:endCxn id="190" idx="1"/>
          </p:cNvCxnSpPr>
          <p:nvPr/>
        </p:nvCxnSpPr>
        <p:spPr>
          <a:xfrm flipV="1">
            <a:off x="7752293" y="3620387"/>
            <a:ext cx="563477" cy="249386"/>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151" name="Straight Arrow Connector 150"/>
          <p:cNvCxnSpPr>
            <a:stCxn id="164" idx="6"/>
            <a:endCxn id="189" idx="1"/>
          </p:cNvCxnSpPr>
          <p:nvPr/>
        </p:nvCxnSpPr>
        <p:spPr>
          <a:xfrm flipV="1">
            <a:off x="7752293" y="4415061"/>
            <a:ext cx="552786" cy="164482"/>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152" name="Straight Arrow Connector 151"/>
          <p:cNvCxnSpPr>
            <a:stCxn id="163" idx="6"/>
            <a:endCxn id="187" idx="1"/>
          </p:cNvCxnSpPr>
          <p:nvPr/>
        </p:nvCxnSpPr>
        <p:spPr>
          <a:xfrm flipV="1">
            <a:off x="7734300" y="5236879"/>
            <a:ext cx="568770" cy="47458"/>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153" name="Straight Arrow Connector 152"/>
          <p:cNvCxnSpPr>
            <a:stCxn id="162" idx="6"/>
            <a:endCxn id="186" idx="1"/>
          </p:cNvCxnSpPr>
          <p:nvPr/>
        </p:nvCxnSpPr>
        <p:spPr>
          <a:xfrm>
            <a:off x="7752293" y="5918564"/>
            <a:ext cx="547919" cy="119545"/>
          </a:xfrm>
          <a:prstGeom prst="straightConnector1">
            <a:avLst/>
          </a:prstGeom>
          <a:ln>
            <a:tailEnd type="triangle"/>
          </a:ln>
          <a:effectLst>
            <a:outerShdw blurRad="50800" dist="38100" dir="8100000" algn="tr"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sp>
        <p:nvSpPr>
          <p:cNvPr id="155" name="TextBox 154"/>
          <p:cNvSpPr txBox="1"/>
          <p:nvPr/>
        </p:nvSpPr>
        <p:spPr>
          <a:xfrm>
            <a:off x="8016229" y="2620662"/>
            <a:ext cx="443980" cy="369332"/>
          </a:xfrm>
          <a:prstGeom prst="rect">
            <a:avLst/>
          </a:prstGeom>
          <a:noFill/>
        </p:spPr>
        <p:txBody>
          <a:bodyPr wrap="square" rtlCol="0">
            <a:spAutoFit/>
          </a:bodyPr>
          <a:lstStyle/>
          <a:p>
            <a:r>
              <a:rPr lang="en-US" dirty="0" smtClean="0"/>
              <a:t>t</a:t>
            </a:r>
            <a:r>
              <a:rPr lang="en-US" baseline="-25000" dirty="0" smtClean="0"/>
              <a:t>8</a:t>
            </a:r>
            <a:endParaRPr lang="en-US" dirty="0"/>
          </a:p>
        </p:txBody>
      </p:sp>
      <p:sp>
        <p:nvSpPr>
          <p:cNvPr id="156" name="TextBox 155"/>
          <p:cNvSpPr txBox="1"/>
          <p:nvPr/>
        </p:nvSpPr>
        <p:spPr>
          <a:xfrm>
            <a:off x="797580" y="5653554"/>
            <a:ext cx="1146092" cy="646331"/>
          </a:xfrm>
          <a:prstGeom prst="rect">
            <a:avLst/>
          </a:prstGeom>
          <a:noFill/>
        </p:spPr>
        <p:txBody>
          <a:bodyPr wrap="none" rtlCol="0">
            <a:spAutoFit/>
          </a:bodyPr>
          <a:lstStyle/>
          <a:p>
            <a:r>
              <a:rPr lang="en-US" dirty="0" smtClean="0"/>
              <a:t>  X: </a:t>
            </a:r>
            <a:r>
              <a:rPr lang="en-US" dirty="0" smtClean="0"/>
              <a:t>fire</a:t>
            </a:r>
            <a:endParaRPr lang="en-US" dirty="0" smtClean="0"/>
          </a:p>
          <a:p>
            <a:r>
              <a:rPr lang="en-US" dirty="0" smtClean="0"/>
              <a:t>~X: no </a:t>
            </a:r>
            <a:r>
              <a:rPr lang="en-US" dirty="0" smtClean="0"/>
              <a:t>fire</a:t>
            </a:r>
            <a:endParaRPr lang="en-US" dirty="0"/>
          </a:p>
        </p:txBody>
      </p:sp>
      <p:cxnSp>
        <p:nvCxnSpPr>
          <p:cNvPr id="157" name="Straight Arrow Connector 156"/>
          <p:cNvCxnSpPr>
            <a:endCxn id="161" idx="3"/>
          </p:cNvCxnSpPr>
          <p:nvPr/>
        </p:nvCxnSpPr>
        <p:spPr>
          <a:xfrm flipV="1">
            <a:off x="2232994" y="4892380"/>
            <a:ext cx="1084727" cy="902812"/>
          </a:xfrm>
          <a:prstGeom prst="straightConnector1">
            <a:avLst/>
          </a:prstGeom>
          <a:ln>
            <a:prstDash val="dash"/>
            <a:tailEnd type="triangle"/>
          </a:ln>
        </p:spPr>
        <p:style>
          <a:lnRef idx="3">
            <a:schemeClr val="dk1"/>
          </a:lnRef>
          <a:fillRef idx="0">
            <a:schemeClr val="dk1"/>
          </a:fillRef>
          <a:effectRef idx="2">
            <a:schemeClr val="dk1"/>
          </a:effectRef>
          <a:fontRef idx="minor">
            <a:schemeClr val="tx1"/>
          </a:fontRef>
        </p:style>
      </p:cxnSp>
      <p:cxnSp>
        <p:nvCxnSpPr>
          <p:cNvPr id="158" name="Straight Arrow Connector 157"/>
          <p:cNvCxnSpPr>
            <a:endCxn id="160" idx="3"/>
          </p:cNvCxnSpPr>
          <p:nvPr/>
        </p:nvCxnSpPr>
        <p:spPr>
          <a:xfrm flipV="1">
            <a:off x="2242124" y="5856372"/>
            <a:ext cx="1075597" cy="62192"/>
          </a:xfrm>
          <a:prstGeom prst="straightConnector1">
            <a:avLst/>
          </a:prstGeom>
          <a:ln>
            <a:prstDash val="dash"/>
            <a:tailEnd type="triangle"/>
          </a:ln>
        </p:spPr>
        <p:style>
          <a:lnRef idx="3">
            <a:schemeClr val="dk1"/>
          </a:lnRef>
          <a:fillRef idx="0">
            <a:schemeClr val="dk1"/>
          </a:fillRef>
          <a:effectRef idx="2">
            <a:schemeClr val="dk1"/>
          </a:effectRef>
          <a:fontRef idx="minor">
            <a:schemeClr val="tx1"/>
          </a:fontRef>
        </p:style>
      </p:cxnSp>
      <p:sp>
        <p:nvSpPr>
          <p:cNvPr id="159" name="Oval 158"/>
          <p:cNvSpPr/>
          <p:nvPr/>
        </p:nvSpPr>
        <p:spPr>
          <a:xfrm>
            <a:off x="389609" y="5058762"/>
            <a:ext cx="871738"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none" rtlCol="0" anchor="ctr"/>
          <a:lstStyle/>
          <a:p>
            <a:pPr algn="ctr"/>
            <a:r>
              <a:rPr lang="en-US" dirty="0">
                <a:solidFill>
                  <a:schemeClr val="dk1"/>
                </a:solidFill>
              </a:rPr>
              <a:t>?,?</a:t>
            </a:r>
          </a:p>
        </p:txBody>
      </p:sp>
      <p:sp>
        <p:nvSpPr>
          <p:cNvPr id="160" name="Oval 159"/>
          <p:cNvSpPr/>
          <p:nvPr/>
        </p:nvSpPr>
        <p:spPr>
          <a:xfrm>
            <a:off x="3190058" y="5558528"/>
            <a:ext cx="871738" cy="348946"/>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solidFill>
                  <a:schemeClr val="dk1"/>
                </a:solidFill>
              </a:rPr>
              <a:t>~X,?</a:t>
            </a:r>
          </a:p>
        </p:txBody>
      </p:sp>
      <p:sp>
        <p:nvSpPr>
          <p:cNvPr id="161" name="Oval 160"/>
          <p:cNvSpPr/>
          <p:nvPr/>
        </p:nvSpPr>
        <p:spPr>
          <a:xfrm>
            <a:off x="3190058" y="4594536"/>
            <a:ext cx="871738"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smtClean="0">
                <a:solidFill>
                  <a:schemeClr val="dk1"/>
                </a:solidFill>
              </a:rPr>
              <a:t>X,?</a:t>
            </a:r>
            <a:endParaRPr lang="en-US" dirty="0">
              <a:solidFill>
                <a:schemeClr val="dk1"/>
              </a:solidFill>
            </a:endParaRPr>
          </a:p>
        </p:txBody>
      </p:sp>
      <p:sp>
        <p:nvSpPr>
          <p:cNvPr id="162" name="Oval 161"/>
          <p:cNvSpPr/>
          <p:nvPr/>
        </p:nvSpPr>
        <p:spPr>
          <a:xfrm>
            <a:off x="6880555" y="5744091"/>
            <a:ext cx="871738"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t>~X,~X</a:t>
            </a:r>
          </a:p>
        </p:txBody>
      </p:sp>
      <p:sp>
        <p:nvSpPr>
          <p:cNvPr id="163" name="Oval 162"/>
          <p:cNvSpPr/>
          <p:nvPr/>
        </p:nvSpPr>
        <p:spPr>
          <a:xfrm>
            <a:off x="6862562" y="5109864"/>
            <a:ext cx="871738"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solidFill>
                  <a:schemeClr val="dk1"/>
                </a:solidFill>
              </a:rPr>
              <a:t>~X,X</a:t>
            </a:r>
          </a:p>
        </p:txBody>
      </p:sp>
      <p:sp>
        <p:nvSpPr>
          <p:cNvPr id="164" name="Oval 163"/>
          <p:cNvSpPr/>
          <p:nvPr/>
        </p:nvSpPr>
        <p:spPr>
          <a:xfrm>
            <a:off x="6880555" y="4405070"/>
            <a:ext cx="871738"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solidFill>
                  <a:schemeClr val="dk1"/>
                </a:solidFill>
              </a:rPr>
              <a:t>X,~X</a:t>
            </a:r>
          </a:p>
        </p:txBody>
      </p:sp>
      <p:sp>
        <p:nvSpPr>
          <p:cNvPr id="165" name="Oval 164"/>
          <p:cNvSpPr/>
          <p:nvPr/>
        </p:nvSpPr>
        <p:spPr>
          <a:xfrm>
            <a:off x="6880555" y="3695300"/>
            <a:ext cx="871738" cy="348946"/>
          </a:xfrm>
          <a:prstGeom prst="ellipse">
            <a:avLst/>
          </a:prstGeo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dirty="0">
                <a:solidFill>
                  <a:schemeClr val="dk1"/>
                </a:solidFill>
              </a:rPr>
              <a:t>X,X</a:t>
            </a:r>
          </a:p>
        </p:txBody>
      </p:sp>
      <p:sp>
        <p:nvSpPr>
          <p:cNvPr id="166" name="TextBox 165"/>
          <p:cNvSpPr txBox="1"/>
          <p:nvPr/>
        </p:nvSpPr>
        <p:spPr>
          <a:xfrm>
            <a:off x="390385" y="1427404"/>
            <a:ext cx="2737274" cy="477054"/>
          </a:xfrm>
          <a:prstGeom prst="rect">
            <a:avLst/>
          </a:prstGeom>
          <a:noFill/>
        </p:spPr>
        <p:txBody>
          <a:bodyPr wrap="square" rtlCol="0">
            <a:spAutoFit/>
          </a:bodyPr>
          <a:lstStyle/>
          <a:p>
            <a:r>
              <a:rPr lang="en-US" sz="2500" b="1" dirty="0" smtClean="0"/>
              <a:t>Impulse Timeline</a:t>
            </a:r>
            <a:endParaRPr lang="en-US" sz="2500" b="1" dirty="0"/>
          </a:p>
        </p:txBody>
      </p:sp>
      <p:pic>
        <p:nvPicPr>
          <p:cNvPr id="186" name="Picture 185" descr="front_no_n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0212" y="5676921"/>
            <a:ext cx="722376" cy="722376"/>
          </a:xfrm>
          <a:prstGeom prst="rect">
            <a:avLst/>
          </a:prstGeom>
          <a:ln w="28575" cmpd="sng">
            <a:solidFill>
              <a:schemeClr val="tx1"/>
            </a:solidFill>
          </a:ln>
        </p:spPr>
      </p:pic>
      <p:pic>
        <p:nvPicPr>
          <p:cNvPr id="187" name="Picture 186" descr="front_no_fir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3070" y="4875691"/>
            <a:ext cx="722376" cy="722376"/>
          </a:xfrm>
          <a:prstGeom prst="rect">
            <a:avLst/>
          </a:prstGeom>
          <a:ln w="28575" cmpd="sng">
            <a:solidFill>
              <a:schemeClr val="tx1"/>
            </a:solidFill>
          </a:ln>
        </p:spPr>
      </p:pic>
      <p:pic>
        <p:nvPicPr>
          <p:cNvPr id="189" name="Picture 188" descr="front_fire_n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5079" y="4053873"/>
            <a:ext cx="722376" cy="722376"/>
          </a:xfrm>
          <a:prstGeom prst="rect">
            <a:avLst/>
          </a:prstGeom>
          <a:ln w="28575" cmpd="sng">
            <a:solidFill>
              <a:schemeClr val="tx1"/>
            </a:solidFill>
          </a:ln>
        </p:spPr>
      </p:pic>
      <p:pic>
        <p:nvPicPr>
          <p:cNvPr id="190" name="Picture 189" descr="front_fire_fir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5770" y="3260427"/>
            <a:ext cx="719919" cy="719919"/>
          </a:xfrm>
          <a:prstGeom prst="rect">
            <a:avLst/>
          </a:prstGeom>
          <a:ln w="28575" cmpd="sng">
            <a:solidFill>
              <a:schemeClr val="tx1"/>
            </a:solidFill>
          </a:ln>
        </p:spPr>
      </p:pic>
    </p:spTree>
    <p:extLst>
      <p:ext uri="{BB962C8B-B14F-4D97-AF65-F5344CB8AC3E}">
        <p14:creationId xmlns:p14="http://schemas.microsoft.com/office/powerpoint/2010/main" val="268576941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crosoft-researc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solidFill>
                  <a:srgbClr val="898989"/>
                </a:solidFill>
                <a:latin typeface="Calibri" charset="0"/>
              </a:rPr>
              <a:t>17</a:t>
            </a:r>
            <a:endParaRPr lang="en-US" sz="1200" dirty="0">
              <a:solidFill>
                <a:srgbClr val="898989"/>
              </a:solidFill>
              <a:latin typeface="Calibri" charset="0"/>
            </a:endParaRPr>
          </a:p>
        </p:txBody>
      </p:sp>
      <p:pic>
        <p:nvPicPr>
          <p:cNvPr id="6" name="Picture 14" descr="Split-M-Maize-bar.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pic>
        <p:nvPicPr>
          <p:cNvPr id="10" name="Outatime_CHILD_v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654050"/>
            <a:ext cx="9144000" cy="5143500"/>
          </a:xfrm>
          <a:prstGeom prst="rect">
            <a:avLst/>
          </a:prstGeom>
        </p:spPr>
      </p:pic>
    </p:spTree>
    <p:extLst>
      <p:ext uri="{BB962C8B-B14F-4D97-AF65-F5344CB8AC3E}">
        <p14:creationId xmlns:p14="http://schemas.microsoft.com/office/powerpoint/2010/main" val="26857694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 score</a:t>
            </a:r>
            <a:endParaRPr lang="en-US" dirty="0"/>
          </a:p>
        </p:txBody>
      </p:sp>
      <p:pic>
        <p:nvPicPr>
          <p:cNvPr id="4" name="Picture 3" descr="microsoft-resear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solidFill>
                  <a:srgbClr val="898989"/>
                </a:solidFill>
                <a:latin typeface="Calibri" charset="0"/>
              </a:rPr>
              <a:t>18</a:t>
            </a:r>
            <a:endParaRPr lang="en-US" sz="1200" dirty="0">
              <a:solidFill>
                <a:srgbClr val="898989"/>
              </a:solidFill>
              <a:latin typeface="Calibri" charset="0"/>
            </a:endParaRPr>
          </a:p>
        </p:txBody>
      </p:sp>
      <p:pic>
        <p:nvPicPr>
          <p:cNvPr id="6" name="Picture 14" descr="Split-M-Maize-bar.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324600"/>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graphicFrame>
        <p:nvGraphicFramePr>
          <p:cNvPr id="20" name="Chart 19"/>
          <p:cNvGraphicFramePr>
            <a:graphicFrameLocks/>
          </p:cNvGraphicFramePr>
          <p:nvPr>
            <p:extLst>
              <p:ext uri="{D42A27DB-BD31-4B8C-83A1-F6EECF244321}">
                <p14:modId xmlns:p14="http://schemas.microsoft.com/office/powerpoint/2010/main" val="3212964002"/>
              </p:ext>
            </p:extLst>
          </p:nvPr>
        </p:nvGraphicFramePr>
        <p:xfrm>
          <a:off x="1782763" y="1455738"/>
          <a:ext cx="7962900" cy="4597400"/>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p:cNvSpPr txBox="1"/>
          <p:nvPr/>
        </p:nvSpPr>
        <p:spPr>
          <a:xfrm rot="16200000">
            <a:off x="-2006789" y="3064996"/>
            <a:ext cx="4536798" cy="523220"/>
          </a:xfrm>
          <a:prstGeom prst="rect">
            <a:avLst/>
          </a:prstGeom>
          <a:noFill/>
        </p:spPr>
        <p:txBody>
          <a:bodyPr wrap="square" rtlCol="0">
            <a:spAutoFit/>
          </a:bodyPr>
          <a:lstStyle/>
          <a:p>
            <a:r>
              <a:rPr lang="en-US" sz="2800" dirty="0" smtClean="0"/>
              <a:t>Mean Opinion Score (MOS)</a:t>
            </a:r>
            <a:endParaRPr lang="en-US" sz="2800" dirty="0"/>
          </a:p>
        </p:txBody>
      </p:sp>
      <p:sp>
        <p:nvSpPr>
          <p:cNvPr id="22" name="TextBox 21"/>
          <p:cNvSpPr txBox="1"/>
          <p:nvPr/>
        </p:nvSpPr>
        <p:spPr>
          <a:xfrm>
            <a:off x="2772172" y="5836305"/>
            <a:ext cx="4403328" cy="523220"/>
          </a:xfrm>
          <a:prstGeom prst="rect">
            <a:avLst/>
          </a:prstGeom>
          <a:noFill/>
        </p:spPr>
        <p:txBody>
          <a:bodyPr wrap="square" rtlCol="0">
            <a:spAutoFit/>
          </a:bodyPr>
          <a:lstStyle/>
          <a:p>
            <a:r>
              <a:rPr lang="en-US" sz="2800" dirty="0" smtClean="0"/>
              <a:t>Network Latency RTT (</a:t>
            </a:r>
            <a:r>
              <a:rPr lang="en-US" sz="2800" dirty="0" err="1" smtClean="0"/>
              <a:t>ms</a:t>
            </a:r>
            <a:r>
              <a:rPr lang="en-US" sz="2800" dirty="0" smtClean="0"/>
              <a:t>)</a:t>
            </a:r>
            <a:endParaRPr lang="en-US" sz="2800" dirty="0"/>
          </a:p>
        </p:txBody>
      </p:sp>
      <p:sp>
        <p:nvSpPr>
          <p:cNvPr id="8" name="Oval 7"/>
          <p:cNvSpPr/>
          <p:nvPr/>
        </p:nvSpPr>
        <p:spPr>
          <a:xfrm>
            <a:off x="3594100" y="1905000"/>
            <a:ext cx="360363" cy="1231900"/>
          </a:xfrm>
          <a:prstGeom prst="ellipse">
            <a:avLst/>
          </a:prstGeom>
          <a:noFill/>
          <a:ln w="9525">
            <a:solidFill>
              <a:srgbClr val="3366FF"/>
            </a:solidFill>
          </a:ln>
          <a:effectLst>
            <a:glow rad="63500">
              <a:srgbClr val="3366FF">
                <a:alpha val="7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508500" y="1905000"/>
            <a:ext cx="360363" cy="1803400"/>
          </a:xfrm>
          <a:prstGeom prst="ellipse">
            <a:avLst/>
          </a:prstGeom>
          <a:noFill/>
          <a:ln w="9525">
            <a:solidFill>
              <a:srgbClr val="3366FF"/>
            </a:solidFill>
          </a:ln>
          <a:effectLst>
            <a:glow rad="63500">
              <a:srgbClr val="3366FF">
                <a:alpha val="7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rot="16200000">
            <a:off x="4514850" y="2998784"/>
            <a:ext cx="360363" cy="449263"/>
          </a:xfrm>
          <a:prstGeom prst="ellipse">
            <a:avLst/>
          </a:prstGeom>
          <a:noFill/>
          <a:ln w="9525">
            <a:solidFill>
              <a:srgbClr val="3366FF"/>
            </a:solidFill>
          </a:ln>
          <a:effectLst>
            <a:glow rad="63500">
              <a:srgbClr val="3366FF">
                <a:alpha val="7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rot="16200000">
            <a:off x="6306822" y="2929809"/>
            <a:ext cx="365760" cy="457200"/>
          </a:xfrm>
          <a:prstGeom prst="ellipse">
            <a:avLst/>
          </a:prstGeom>
          <a:noFill/>
          <a:ln w="9525">
            <a:solidFill>
              <a:srgbClr val="3366FF"/>
            </a:solidFill>
          </a:ln>
          <a:effectLst>
            <a:glow rad="63500">
              <a:srgbClr val="3366FF">
                <a:alpha val="7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5510213" y="1747501"/>
            <a:ext cx="3365500" cy="1200329"/>
          </a:xfrm>
          <a:prstGeom prst="rect">
            <a:avLst/>
          </a:prstGeom>
          <a:solidFill>
            <a:schemeClr val="bg1"/>
          </a:solidFill>
          <a:ln>
            <a:noFill/>
          </a:ln>
          <a:effectLst>
            <a:outerShdw blurRad="50800" dist="38100" dir="2700000" algn="tl" rotWithShape="0">
              <a:srgbClr val="000000">
                <a:alpha val="43000"/>
              </a:srgbClr>
            </a:outerShdw>
          </a:effectLst>
        </p:spPr>
        <p:txBody>
          <a:bodyPr wrap="square" rtlCol="0">
            <a:spAutoFit/>
          </a:bodyPr>
          <a:lstStyle/>
          <a:p>
            <a:r>
              <a:rPr lang="en-US" dirty="0" smtClean="0"/>
              <a:t>“Controls were fluid, animations worked as expected, no rendering issues on movement and no transition issues with textures”</a:t>
            </a:r>
            <a:endParaRPr lang="en-US" dirty="0"/>
          </a:p>
        </p:txBody>
      </p:sp>
      <p:sp>
        <p:nvSpPr>
          <p:cNvPr id="27" name="TextBox 26"/>
          <p:cNvSpPr txBox="1"/>
          <p:nvPr/>
        </p:nvSpPr>
        <p:spPr>
          <a:xfrm>
            <a:off x="5510213" y="2928601"/>
            <a:ext cx="3365500" cy="646331"/>
          </a:xfrm>
          <a:prstGeom prst="rect">
            <a:avLst/>
          </a:prstGeom>
          <a:solidFill>
            <a:schemeClr val="bg1"/>
          </a:solidFill>
          <a:ln>
            <a:noFill/>
          </a:ln>
          <a:effectLst>
            <a:outerShdw blurRad="50800" dist="38100" dir="2700000" algn="tl" rotWithShape="0">
              <a:srgbClr val="000000">
                <a:alpha val="43000"/>
              </a:srgbClr>
            </a:outerShdw>
          </a:effectLst>
        </p:spPr>
        <p:txBody>
          <a:bodyPr wrap="square" rtlCol="0">
            <a:spAutoFit/>
          </a:bodyPr>
          <a:lstStyle/>
          <a:p>
            <a:r>
              <a:rPr lang="en-US" dirty="0" smtClean="0"/>
              <a:t>“Frame rate comfortable; liked the smoothness”</a:t>
            </a:r>
          </a:p>
        </p:txBody>
      </p:sp>
      <p:sp>
        <p:nvSpPr>
          <p:cNvPr id="28" name="TextBox 27"/>
          <p:cNvSpPr txBox="1"/>
          <p:nvPr/>
        </p:nvSpPr>
        <p:spPr>
          <a:xfrm>
            <a:off x="5510213" y="4394766"/>
            <a:ext cx="3365500" cy="646331"/>
          </a:xfrm>
          <a:prstGeom prst="rect">
            <a:avLst/>
          </a:prstGeom>
          <a:solidFill>
            <a:schemeClr val="bg1"/>
          </a:solidFill>
          <a:ln>
            <a:noFill/>
          </a:ln>
          <a:effectLst>
            <a:outerShdw blurRad="50800" dist="38100" dir="2700000" algn="tl" rotWithShape="0">
              <a:srgbClr val="000000">
                <a:alpha val="43000"/>
              </a:srgbClr>
            </a:outerShdw>
          </a:effectLst>
        </p:spPr>
        <p:txBody>
          <a:bodyPr wrap="square" rtlCol="0">
            <a:spAutoFit/>
          </a:bodyPr>
          <a:lstStyle/>
          <a:p>
            <a:r>
              <a:rPr lang="en-US" dirty="0" smtClean="0"/>
              <a:t>“Felt slow. Needed to guess actions to play”</a:t>
            </a:r>
          </a:p>
        </p:txBody>
      </p:sp>
      <p:sp>
        <p:nvSpPr>
          <p:cNvPr id="29" name="TextBox 28"/>
          <p:cNvSpPr txBox="1"/>
          <p:nvPr/>
        </p:nvSpPr>
        <p:spPr>
          <a:xfrm>
            <a:off x="5510213" y="5024101"/>
            <a:ext cx="3365500" cy="646331"/>
          </a:xfrm>
          <a:prstGeom prst="rect">
            <a:avLst/>
          </a:prstGeom>
          <a:solidFill>
            <a:schemeClr val="bg1"/>
          </a:solidFill>
          <a:ln>
            <a:noFill/>
          </a:ln>
          <a:effectLst>
            <a:outerShdw blurRad="50800" dist="38100" dir="2700000" algn="tl" rotWithShape="0">
              <a:srgbClr val="000000">
                <a:alpha val="43000"/>
              </a:srgbClr>
            </a:outerShdw>
          </a:effectLst>
        </p:spPr>
        <p:txBody>
          <a:bodyPr wrap="square" rtlCol="0">
            <a:spAutoFit/>
          </a:bodyPr>
          <a:lstStyle/>
          <a:p>
            <a:r>
              <a:rPr lang="en-US" dirty="0" smtClean="0"/>
              <a:t>“Controls were extremely delayed”</a:t>
            </a:r>
          </a:p>
        </p:txBody>
      </p:sp>
      <p:sp>
        <p:nvSpPr>
          <p:cNvPr id="30" name="TextBox 29"/>
          <p:cNvSpPr txBox="1"/>
          <p:nvPr/>
        </p:nvSpPr>
        <p:spPr>
          <a:xfrm>
            <a:off x="5510213" y="4071600"/>
            <a:ext cx="3365500" cy="369332"/>
          </a:xfrm>
          <a:prstGeom prst="rect">
            <a:avLst/>
          </a:prstGeom>
          <a:solidFill>
            <a:schemeClr val="bg1"/>
          </a:solidFill>
          <a:ln>
            <a:noFill/>
          </a:ln>
          <a:effectLst>
            <a:outerShdw blurRad="50800" dist="38100" dir="2700000" algn="tl" rotWithShape="0">
              <a:srgbClr val="000000">
                <a:alpha val="43000"/>
              </a:srgbClr>
            </a:outerShdw>
          </a:effectLst>
        </p:spPr>
        <p:txBody>
          <a:bodyPr wrap="square" rtlCol="0">
            <a:spAutoFit/>
          </a:bodyPr>
          <a:lstStyle/>
          <a:p>
            <a:r>
              <a:rPr lang="en-US" b="1" dirty="0" smtClean="0"/>
              <a:t>&lt;Thin client @ 128ms RTT&gt;</a:t>
            </a:r>
          </a:p>
        </p:txBody>
      </p:sp>
      <p:sp>
        <p:nvSpPr>
          <p:cNvPr id="31" name="TextBox 30"/>
          <p:cNvSpPr txBox="1"/>
          <p:nvPr/>
        </p:nvSpPr>
        <p:spPr>
          <a:xfrm>
            <a:off x="5510213" y="1403568"/>
            <a:ext cx="3365500" cy="369332"/>
          </a:xfrm>
          <a:prstGeom prst="rect">
            <a:avLst/>
          </a:prstGeom>
          <a:solidFill>
            <a:schemeClr val="bg1"/>
          </a:solidFill>
          <a:ln>
            <a:noFill/>
          </a:ln>
          <a:effectLst>
            <a:outerShdw blurRad="50800" dist="38100" dir="2700000" algn="tl" rotWithShape="0">
              <a:srgbClr val="000000">
                <a:alpha val="43000"/>
              </a:srgbClr>
            </a:outerShdw>
          </a:effectLst>
        </p:spPr>
        <p:txBody>
          <a:bodyPr wrap="square" rtlCol="0">
            <a:spAutoFit/>
          </a:bodyPr>
          <a:lstStyle/>
          <a:p>
            <a:r>
              <a:rPr lang="en-US" b="1" dirty="0" smtClean="0"/>
              <a:t>&lt;</a:t>
            </a:r>
            <a:r>
              <a:rPr lang="en-US" b="1" dirty="0" err="1" smtClean="0"/>
              <a:t>Outatime</a:t>
            </a:r>
            <a:r>
              <a:rPr lang="en-US" b="1" dirty="0"/>
              <a:t> </a:t>
            </a:r>
            <a:r>
              <a:rPr lang="en-US" b="1" dirty="0" smtClean="0"/>
              <a:t>@ 128ms RTT&gt;</a:t>
            </a:r>
          </a:p>
        </p:txBody>
      </p:sp>
      <p:sp>
        <p:nvSpPr>
          <p:cNvPr id="33" name="Oval 32"/>
          <p:cNvSpPr/>
          <p:nvPr/>
        </p:nvSpPr>
        <p:spPr>
          <a:xfrm rot="16200000">
            <a:off x="6313489" y="4269482"/>
            <a:ext cx="360363" cy="449263"/>
          </a:xfrm>
          <a:prstGeom prst="ellipse">
            <a:avLst/>
          </a:prstGeom>
          <a:noFill/>
          <a:ln w="9525">
            <a:solidFill>
              <a:srgbClr val="3366FF"/>
            </a:solidFill>
          </a:ln>
          <a:effectLst>
            <a:glow rad="63500">
              <a:srgbClr val="3366FF">
                <a:alpha val="7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842832" y="1481290"/>
            <a:ext cx="1079412" cy="369332"/>
          </a:xfrm>
          <a:prstGeom prst="rect">
            <a:avLst/>
          </a:prstGeom>
          <a:noFill/>
        </p:spPr>
        <p:txBody>
          <a:bodyPr wrap="square" rtlCol="0">
            <a:spAutoFit/>
          </a:bodyPr>
          <a:lstStyle/>
          <a:p>
            <a:r>
              <a:rPr lang="en-US" dirty="0" smtClean="0"/>
              <a:t>Perfect</a:t>
            </a:r>
            <a:endParaRPr lang="en-US" dirty="0"/>
          </a:p>
        </p:txBody>
      </p:sp>
      <p:sp>
        <p:nvSpPr>
          <p:cNvPr id="37" name="TextBox 36"/>
          <p:cNvSpPr txBox="1"/>
          <p:nvPr/>
        </p:nvSpPr>
        <p:spPr>
          <a:xfrm>
            <a:off x="763243" y="2306155"/>
            <a:ext cx="1079412" cy="369332"/>
          </a:xfrm>
          <a:prstGeom prst="rect">
            <a:avLst/>
          </a:prstGeom>
          <a:noFill/>
        </p:spPr>
        <p:txBody>
          <a:bodyPr wrap="square" rtlCol="0">
            <a:spAutoFit/>
          </a:bodyPr>
          <a:lstStyle/>
          <a:p>
            <a:r>
              <a:rPr lang="en-US" dirty="0" smtClean="0"/>
              <a:t>Excellent</a:t>
            </a:r>
            <a:endParaRPr lang="en-US" dirty="0"/>
          </a:p>
        </p:txBody>
      </p:sp>
      <p:sp>
        <p:nvSpPr>
          <p:cNvPr id="38" name="TextBox 37"/>
          <p:cNvSpPr txBox="1"/>
          <p:nvPr/>
        </p:nvSpPr>
        <p:spPr>
          <a:xfrm>
            <a:off x="740845" y="2975837"/>
            <a:ext cx="1288962" cy="646331"/>
          </a:xfrm>
          <a:prstGeom prst="rect">
            <a:avLst/>
          </a:prstGeom>
          <a:noFill/>
        </p:spPr>
        <p:txBody>
          <a:bodyPr wrap="square" rtlCol="0">
            <a:spAutoFit/>
          </a:bodyPr>
          <a:lstStyle/>
          <a:p>
            <a:r>
              <a:rPr lang="en-US" dirty="0" smtClean="0"/>
              <a:t>Barely acceptable</a:t>
            </a:r>
            <a:endParaRPr lang="en-US" dirty="0"/>
          </a:p>
        </p:txBody>
      </p:sp>
      <p:sp>
        <p:nvSpPr>
          <p:cNvPr id="39" name="TextBox 38"/>
          <p:cNvSpPr txBox="1"/>
          <p:nvPr/>
        </p:nvSpPr>
        <p:spPr>
          <a:xfrm>
            <a:off x="785412" y="3803613"/>
            <a:ext cx="1079412" cy="369332"/>
          </a:xfrm>
          <a:prstGeom prst="rect">
            <a:avLst/>
          </a:prstGeom>
          <a:noFill/>
        </p:spPr>
        <p:txBody>
          <a:bodyPr wrap="square" rtlCol="0">
            <a:spAutoFit/>
          </a:bodyPr>
          <a:lstStyle/>
          <a:p>
            <a:r>
              <a:rPr lang="en-US" dirty="0" smtClean="0"/>
              <a:t>Annoying</a:t>
            </a:r>
            <a:endParaRPr lang="en-US" dirty="0"/>
          </a:p>
        </p:txBody>
      </p:sp>
      <p:sp>
        <p:nvSpPr>
          <p:cNvPr id="40" name="TextBox 39"/>
          <p:cNvSpPr txBox="1"/>
          <p:nvPr/>
        </p:nvSpPr>
        <p:spPr>
          <a:xfrm>
            <a:off x="595230" y="4594820"/>
            <a:ext cx="1557086" cy="353943"/>
          </a:xfrm>
          <a:prstGeom prst="rect">
            <a:avLst/>
          </a:prstGeom>
          <a:noFill/>
        </p:spPr>
        <p:txBody>
          <a:bodyPr wrap="square" rtlCol="0">
            <a:spAutoFit/>
          </a:bodyPr>
          <a:lstStyle/>
          <a:p>
            <a:r>
              <a:rPr lang="en-US" sz="1700" dirty="0" smtClean="0"/>
              <a:t>Would not use</a:t>
            </a:r>
            <a:endParaRPr lang="en-US" sz="1700" dirty="0"/>
          </a:p>
        </p:txBody>
      </p:sp>
      <p:sp>
        <p:nvSpPr>
          <p:cNvPr id="10" name="TextBox 9"/>
          <p:cNvSpPr txBox="1"/>
          <p:nvPr/>
        </p:nvSpPr>
        <p:spPr>
          <a:xfrm>
            <a:off x="6729477" y="5716604"/>
            <a:ext cx="2562621" cy="923330"/>
          </a:xfrm>
          <a:prstGeom prst="rect">
            <a:avLst/>
          </a:prstGeom>
          <a:noFill/>
        </p:spPr>
        <p:txBody>
          <a:bodyPr wrap="square" rtlCol="0">
            <a:spAutoFit/>
          </a:bodyPr>
          <a:lstStyle/>
          <a:p>
            <a:r>
              <a:rPr lang="en-US" dirty="0" smtClean="0">
                <a:solidFill>
                  <a:schemeClr val="accent3"/>
                </a:solidFill>
              </a:rPr>
              <a:t>41 participants, many self-</a:t>
            </a:r>
            <a:r>
              <a:rPr lang="en-US" dirty="0" err="1" smtClean="0">
                <a:solidFill>
                  <a:schemeClr val="accent3"/>
                </a:solidFill>
              </a:rPr>
              <a:t>described“expert</a:t>
            </a:r>
            <a:r>
              <a:rPr lang="en-US" dirty="0" smtClean="0">
                <a:solidFill>
                  <a:schemeClr val="accent3"/>
                </a:solidFill>
              </a:rPr>
              <a:t> gamers”</a:t>
            </a:r>
            <a:endParaRPr lang="en-US" dirty="0">
              <a:solidFill>
                <a:schemeClr val="accent3"/>
              </a:solidFill>
            </a:endParaRPr>
          </a:p>
        </p:txBody>
      </p:sp>
    </p:spTree>
    <p:extLst>
      <p:ext uri="{BB962C8B-B14F-4D97-AF65-F5344CB8AC3E}">
        <p14:creationId xmlns:p14="http://schemas.microsoft.com/office/powerpoint/2010/main" val="7061096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3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3"/>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3" grpId="0" animBg="1"/>
      <p:bldP spid="23" grpId="1" animBg="1"/>
      <p:bldP spid="24" grpId="0" animBg="1"/>
      <p:bldP spid="25" grpId="0"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3" grpId="0" animBg="1"/>
      <p:bldP spid="3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 of time, there is more!</a:t>
            </a:r>
            <a:endParaRPr lang="en-US" dirty="0"/>
          </a:p>
        </p:txBody>
      </p:sp>
      <p:sp>
        <p:nvSpPr>
          <p:cNvPr id="3" name="Content Placeholder 2"/>
          <p:cNvSpPr>
            <a:spLocks noGrp="1"/>
          </p:cNvSpPr>
          <p:nvPr>
            <p:ph idx="1"/>
          </p:nvPr>
        </p:nvSpPr>
        <p:spPr/>
        <p:txBody>
          <a:bodyPr>
            <a:normAutofit/>
          </a:bodyPr>
          <a:lstStyle/>
          <a:p>
            <a:r>
              <a:rPr lang="en-US" dirty="0" smtClean="0"/>
              <a:t>Meeting FPS deadline (e.g., 30 or 60 fps)</a:t>
            </a:r>
          </a:p>
          <a:p>
            <a:pPr lvl="1"/>
            <a:r>
              <a:rPr lang="en-US" dirty="0" smtClean="0"/>
              <a:t>Fast speculation </a:t>
            </a:r>
          </a:p>
          <a:p>
            <a:pPr lvl="1"/>
            <a:r>
              <a:rPr lang="en-US" dirty="0" smtClean="0"/>
              <a:t>Fast checkpoint &amp; restore</a:t>
            </a:r>
          </a:p>
          <a:p>
            <a:pPr lvl="1"/>
            <a:r>
              <a:rPr lang="en-US" dirty="0" smtClean="0"/>
              <a:t>Pack depth-map with frame image</a:t>
            </a:r>
          </a:p>
          <a:p>
            <a:pPr lvl="1"/>
            <a:r>
              <a:rPr lang="en-US" dirty="0" smtClean="0"/>
              <a:t>Fast capture &amp; encode</a:t>
            </a:r>
          </a:p>
          <a:p>
            <a:r>
              <a:rPr lang="en-US" dirty="0" smtClean="0"/>
              <a:t>Better visual experience</a:t>
            </a:r>
          </a:p>
          <a:p>
            <a:pPr lvl="1"/>
            <a:r>
              <a:rPr lang="en-US" dirty="0" smtClean="0"/>
              <a:t>Dealing with IBR artifacts (patching smears)</a:t>
            </a:r>
          </a:p>
          <a:p>
            <a:pPr lvl="1"/>
            <a:r>
              <a:rPr lang="en-US" dirty="0" err="1" smtClean="0"/>
              <a:t>Kalman</a:t>
            </a:r>
            <a:r>
              <a:rPr lang="en-US" dirty="0" smtClean="0"/>
              <a:t>-filtering for shake reduction</a:t>
            </a:r>
            <a:endParaRPr lang="en-US" dirty="0"/>
          </a:p>
        </p:txBody>
      </p:sp>
      <p:pic>
        <p:nvPicPr>
          <p:cNvPr id="4" name="Picture 3" descr="microsoft-resear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solidFill>
                  <a:srgbClr val="898989"/>
                </a:solidFill>
                <a:latin typeface="Calibri" charset="0"/>
              </a:rPr>
              <a:t>19</a:t>
            </a:r>
            <a:endParaRPr lang="en-US" sz="1200" dirty="0">
              <a:solidFill>
                <a:srgbClr val="898989"/>
              </a:solidFill>
              <a:latin typeface="Calibri" charset="0"/>
            </a:endParaRPr>
          </a:p>
        </p:txBody>
      </p:sp>
      <p:pic>
        <p:nvPicPr>
          <p:cNvPr id="6" name="Picture 14" descr="Split-M-Maize-bar.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324600"/>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spTree>
    <p:extLst>
      <p:ext uri="{BB962C8B-B14F-4D97-AF65-F5344CB8AC3E}">
        <p14:creationId xmlns:p14="http://schemas.microsoft.com/office/powerpoint/2010/main" val="5686073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Speculation masks </a:t>
            </a:r>
            <a:r>
              <a:rPr lang="en-US" dirty="0" smtClean="0"/>
              <a:t>RTT </a:t>
            </a:r>
            <a:r>
              <a:rPr lang="en-US" dirty="0" smtClean="0"/>
              <a:t>for twitch interactions</a:t>
            </a:r>
          </a:p>
          <a:p>
            <a:r>
              <a:rPr lang="en-US" dirty="0" smtClean="0"/>
              <a:t>Key techniques</a:t>
            </a:r>
            <a:endParaRPr lang="en-US" dirty="0" smtClean="0"/>
          </a:p>
          <a:p>
            <a:pPr lvl="1"/>
            <a:r>
              <a:rPr lang="en-US" dirty="0" smtClean="0"/>
              <a:t>Navigation: Predict future state</a:t>
            </a:r>
          </a:p>
          <a:p>
            <a:pPr marL="457200" lvl="1" indent="0">
              <a:buNone/>
            </a:pPr>
            <a:r>
              <a:rPr lang="en-US" dirty="0"/>
              <a:t>	</a:t>
            </a:r>
            <a:r>
              <a:rPr lang="en-US" dirty="0" smtClean="0"/>
              <a:t>			  Gracefully handle </a:t>
            </a:r>
            <a:r>
              <a:rPr lang="en-US" dirty="0" err="1" smtClean="0"/>
              <a:t>misprediction</a:t>
            </a:r>
            <a:endParaRPr lang="en-US" dirty="0" smtClean="0"/>
          </a:p>
          <a:p>
            <a:pPr lvl="1"/>
            <a:r>
              <a:rPr lang="en-US" dirty="0" smtClean="0"/>
              <a:t>Impulse: Reduce state space exploration</a:t>
            </a:r>
          </a:p>
          <a:p>
            <a:r>
              <a:rPr lang="en-US" dirty="0" err="1" smtClean="0"/>
              <a:t>Outatime</a:t>
            </a:r>
            <a:r>
              <a:rPr lang="en-US" dirty="0" smtClean="0"/>
              <a:t> </a:t>
            </a:r>
            <a:r>
              <a:rPr lang="en-US" dirty="0"/>
              <a:t>can support up to 128ms RTT</a:t>
            </a:r>
          </a:p>
          <a:p>
            <a:pPr lvl="1"/>
            <a:r>
              <a:rPr lang="en-US" dirty="0"/>
              <a:t>Better game experience than standard thin-client </a:t>
            </a:r>
          </a:p>
          <a:p>
            <a:endParaRPr lang="en-US" dirty="0" smtClean="0"/>
          </a:p>
        </p:txBody>
      </p:sp>
      <p:pic>
        <p:nvPicPr>
          <p:cNvPr id="4" name="Picture 3" descr="microsoft-resear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solidFill>
                  <a:srgbClr val="898989"/>
                </a:solidFill>
                <a:latin typeface="Calibri" charset="0"/>
              </a:rPr>
              <a:t>20</a:t>
            </a:r>
            <a:endParaRPr lang="en-US" sz="1200" dirty="0">
              <a:solidFill>
                <a:srgbClr val="898989"/>
              </a:solidFill>
              <a:latin typeface="Calibri" charset="0"/>
            </a:endParaRPr>
          </a:p>
        </p:txBody>
      </p:sp>
      <p:pic>
        <p:nvPicPr>
          <p:cNvPr id="6" name="Picture 14" descr="Split-M-Maize-bar.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pic>
        <p:nvPicPr>
          <p:cNvPr id="8" name="Picture 7" descr="delorean.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0618" y="5397529"/>
            <a:ext cx="2620210" cy="1364050"/>
          </a:xfrm>
          <a:prstGeom prst="rect">
            <a:avLst/>
          </a:prstGeom>
          <a:ln w="25400">
            <a:solidFill>
              <a:schemeClr val="tx1"/>
            </a:solidFill>
          </a:ln>
        </p:spPr>
      </p:pic>
    </p:spTree>
    <p:extLst>
      <p:ext uri="{BB962C8B-B14F-4D97-AF65-F5344CB8AC3E}">
        <p14:creationId xmlns:p14="http://schemas.microsoft.com/office/powerpoint/2010/main" val="426752369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elorea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761" y="2068784"/>
            <a:ext cx="7350713" cy="3826693"/>
          </a:xfrm>
          <a:prstGeom prst="rect">
            <a:avLst/>
          </a:prstGeom>
          <a:ln w="25400">
            <a:solidFill>
              <a:schemeClr val="tx1"/>
            </a:solidFill>
          </a:ln>
        </p:spPr>
      </p:pic>
      <p:sp>
        <p:nvSpPr>
          <p:cNvPr id="10137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solidFill>
                  <a:srgbClr val="898989"/>
                </a:solidFill>
                <a:latin typeface="Calibri" charset="0"/>
              </a:rPr>
              <a:t>21</a:t>
            </a:r>
          </a:p>
        </p:txBody>
      </p:sp>
      <p:pic>
        <p:nvPicPr>
          <p:cNvPr id="101378" name="Picture 4" descr="Split-M-Maize-bar.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1133642" y="457886"/>
            <a:ext cx="8229600" cy="1143000"/>
          </a:xfrm>
          <a:prstGeom prst="rect">
            <a:avLst/>
          </a:prstGeom>
        </p:spPr>
        <p:txBody>
          <a:bodyPr anchor="ctr">
            <a:normAutofit/>
          </a:bodyPr>
          <a:lstStyle/>
          <a:p>
            <a:pPr algn="ctr" fontAlgn="auto">
              <a:spcBef>
                <a:spcPts val="0"/>
              </a:spcBef>
              <a:spcAft>
                <a:spcPts val="0"/>
              </a:spcAft>
              <a:defRPr/>
            </a:pPr>
            <a:r>
              <a:rPr lang="en-US" sz="4400" b="1" dirty="0" smtClean="0">
                <a:latin typeface="+mj-lt"/>
                <a:ea typeface="+mn-ea"/>
                <a:cs typeface="+mn-cs"/>
              </a:rPr>
              <a:t>Questions?</a:t>
            </a:r>
            <a:endParaRPr lang="en-US" sz="4400" b="1" dirty="0">
              <a:latin typeface="+mj-lt"/>
              <a:ea typeface="+mn-ea"/>
              <a:cs typeface="+mn-cs"/>
            </a:endParaRPr>
          </a:p>
        </p:txBody>
      </p:sp>
      <p:sp>
        <p:nvSpPr>
          <p:cNvPr id="101380"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Kyungmin Lee</a:t>
            </a:r>
          </a:p>
        </p:txBody>
      </p:sp>
      <p:pic>
        <p:nvPicPr>
          <p:cNvPr id="6" name="Picture 5" descr="microsoft-researc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pic>
        <p:nvPicPr>
          <p:cNvPr id="2" name="Picture 1" descr="41cKJkR2Zm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5737" y="457886"/>
            <a:ext cx="2693737" cy="1368418"/>
          </a:xfrm>
          <a:prstGeom prst="rect">
            <a:avLst/>
          </a:prstGeom>
        </p:spPr>
      </p:pic>
    </p:spTree>
    <p:extLst>
      <p:ext uri="{BB962C8B-B14F-4D97-AF65-F5344CB8AC3E}">
        <p14:creationId xmlns:p14="http://schemas.microsoft.com/office/powerpoint/2010/main" val="240730874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with other games?</a:t>
            </a:r>
            <a:endParaRPr lang="en-US" dirty="0"/>
          </a:p>
        </p:txBody>
      </p:sp>
      <p:sp>
        <p:nvSpPr>
          <p:cNvPr id="3" name="Content Placeholder 2"/>
          <p:cNvSpPr>
            <a:spLocks noGrp="1"/>
          </p:cNvSpPr>
          <p:nvPr>
            <p:ph idx="1"/>
          </p:nvPr>
        </p:nvSpPr>
        <p:spPr/>
        <p:txBody>
          <a:bodyPr/>
          <a:lstStyle/>
          <a:p>
            <a:r>
              <a:rPr lang="en-US" dirty="0" smtClean="0"/>
              <a:t>Depends on impulse speculation’s state space</a:t>
            </a:r>
          </a:p>
          <a:p>
            <a:pPr lvl="1"/>
            <a:r>
              <a:rPr lang="en-US" dirty="0" smtClean="0"/>
              <a:t>Cannot support combo / complex actions</a:t>
            </a:r>
          </a:p>
          <a:p>
            <a:r>
              <a:rPr lang="en-US" dirty="0" smtClean="0"/>
              <a:t>Navigation speculation + IBR -&gt; Any games</a:t>
            </a:r>
            <a:endParaRPr lang="en-US" dirty="0"/>
          </a:p>
        </p:txBody>
      </p:sp>
      <p:pic>
        <p:nvPicPr>
          <p:cNvPr id="4" name="Picture 3" descr="microsoft-resear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solidFill>
                  <a:srgbClr val="898989"/>
                </a:solidFill>
                <a:latin typeface="Calibri" charset="0"/>
              </a:rPr>
              <a:t>22</a:t>
            </a:r>
            <a:endParaRPr lang="en-US" sz="1200" dirty="0">
              <a:solidFill>
                <a:srgbClr val="898989"/>
              </a:solidFill>
              <a:latin typeface="Calibri" charset="0"/>
            </a:endParaRPr>
          </a:p>
        </p:txBody>
      </p:sp>
      <p:pic>
        <p:nvPicPr>
          <p:cNvPr id="6" name="Picture 14" descr="Split-M-Maize-bar.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pic>
        <p:nvPicPr>
          <p:cNvPr id="8" name="Picture 7" descr="sfiv_-_x360_final_pack_fron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0152" y="3808804"/>
            <a:ext cx="1740107" cy="2454275"/>
          </a:xfrm>
          <a:prstGeom prst="rect">
            <a:avLst/>
          </a:prstGeom>
          <a:ln w="25400">
            <a:solidFill>
              <a:schemeClr val="tx1"/>
            </a:solidFill>
          </a:ln>
        </p:spPr>
      </p:pic>
      <p:pic>
        <p:nvPicPr>
          <p:cNvPr id="9" name="Picture 8" descr="gran_turismo_6_fantasy_cover_ii_by_huayra419-d6optb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100" y="3688433"/>
            <a:ext cx="2239963" cy="2574645"/>
          </a:xfrm>
          <a:prstGeom prst="rect">
            <a:avLst/>
          </a:prstGeom>
          <a:ln w="25400">
            <a:solidFill>
              <a:schemeClr val="tx1"/>
            </a:solidFill>
          </a:ln>
        </p:spPr>
      </p:pic>
      <p:pic>
        <p:nvPicPr>
          <p:cNvPr id="10" name="Picture 9" descr="StarCraft_II_-_Box_Ar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8400" y="3687905"/>
            <a:ext cx="1816100" cy="2575173"/>
          </a:xfrm>
          <a:prstGeom prst="rect">
            <a:avLst/>
          </a:prstGeom>
          <a:ln w="25400">
            <a:solidFill>
              <a:schemeClr val="tx1"/>
            </a:solidFill>
          </a:ln>
        </p:spPr>
      </p:pic>
      <p:sp>
        <p:nvSpPr>
          <p:cNvPr id="11" name="TextBox 10"/>
          <p:cNvSpPr txBox="1"/>
          <p:nvPr/>
        </p:nvSpPr>
        <p:spPr>
          <a:xfrm>
            <a:off x="7048500" y="4546600"/>
            <a:ext cx="368300" cy="1015663"/>
          </a:xfrm>
          <a:prstGeom prst="rect">
            <a:avLst/>
          </a:prstGeom>
          <a:noFill/>
        </p:spPr>
        <p:txBody>
          <a:bodyPr wrap="square" rtlCol="0">
            <a:spAutoFit/>
          </a:bodyPr>
          <a:lstStyle/>
          <a:p>
            <a:r>
              <a:rPr lang="en-US" sz="6000" b="1" dirty="0" smtClean="0">
                <a:solidFill>
                  <a:srgbClr val="008000"/>
                </a:solidFill>
                <a:latin typeface="Zapf Dingbats"/>
                <a:ea typeface="Zapf Dingbats"/>
                <a:cs typeface="Zapf Dingbats"/>
                <a:sym typeface="Zapf Dingbats"/>
              </a:rPr>
              <a:t>✔</a:t>
            </a:r>
            <a:endParaRPr lang="en-US" sz="6000" b="1" dirty="0">
              <a:solidFill>
                <a:srgbClr val="008000"/>
              </a:solidFill>
            </a:endParaRPr>
          </a:p>
        </p:txBody>
      </p:sp>
      <p:sp>
        <p:nvSpPr>
          <p:cNvPr id="13" name="TextBox 12"/>
          <p:cNvSpPr txBox="1"/>
          <p:nvPr/>
        </p:nvSpPr>
        <p:spPr>
          <a:xfrm>
            <a:off x="1714500" y="4546600"/>
            <a:ext cx="368300" cy="1015663"/>
          </a:xfrm>
          <a:prstGeom prst="rect">
            <a:avLst/>
          </a:prstGeom>
          <a:noFill/>
        </p:spPr>
        <p:txBody>
          <a:bodyPr wrap="square" rtlCol="0">
            <a:spAutoFit/>
          </a:bodyPr>
          <a:lstStyle/>
          <a:p>
            <a:r>
              <a:rPr lang="en-US" sz="6000" b="1" dirty="0" smtClean="0">
                <a:solidFill>
                  <a:srgbClr val="FF0000"/>
                </a:solidFill>
                <a:latin typeface="Zapf Dingbats"/>
                <a:ea typeface="Zapf Dingbats"/>
                <a:cs typeface="Zapf Dingbats"/>
                <a:sym typeface="Zapf Dingbats"/>
              </a:rPr>
              <a:t>✖</a:t>
            </a:r>
            <a:endParaRPr lang="en-US" sz="6000" b="1" dirty="0">
              <a:solidFill>
                <a:srgbClr val="FF0000"/>
              </a:solidFill>
            </a:endParaRPr>
          </a:p>
        </p:txBody>
      </p:sp>
      <p:sp>
        <p:nvSpPr>
          <p:cNvPr id="14" name="TextBox 13"/>
          <p:cNvSpPr txBox="1"/>
          <p:nvPr/>
        </p:nvSpPr>
        <p:spPr>
          <a:xfrm>
            <a:off x="4229100" y="4546600"/>
            <a:ext cx="368300" cy="1015663"/>
          </a:xfrm>
          <a:prstGeom prst="rect">
            <a:avLst/>
          </a:prstGeom>
          <a:noFill/>
        </p:spPr>
        <p:txBody>
          <a:bodyPr wrap="square" rtlCol="0">
            <a:spAutoFit/>
          </a:bodyPr>
          <a:lstStyle/>
          <a:p>
            <a:r>
              <a:rPr lang="en-US" sz="6000" b="1" dirty="0" smtClean="0">
                <a:solidFill>
                  <a:srgbClr val="FF0000"/>
                </a:solidFill>
                <a:latin typeface="Zapf Dingbats"/>
                <a:ea typeface="Zapf Dingbats"/>
                <a:cs typeface="Zapf Dingbats"/>
                <a:sym typeface="Zapf Dingbats"/>
              </a:rPr>
              <a:t>✖</a:t>
            </a:r>
            <a:endParaRPr lang="en-US" sz="6000" b="1" dirty="0">
              <a:solidFill>
                <a:srgbClr val="FF0000"/>
              </a:solidFill>
            </a:endParaRPr>
          </a:p>
        </p:txBody>
      </p:sp>
    </p:spTree>
    <p:extLst>
      <p:ext uri="{BB962C8B-B14F-4D97-AF65-F5344CB8AC3E}">
        <p14:creationId xmlns:p14="http://schemas.microsoft.com/office/powerpoint/2010/main" val="268576941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latency distribution</a:t>
            </a:r>
            <a:endParaRPr lang="en-US" dirty="0"/>
          </a:p>
        </p:txBody>
      </p:sp>
      <p:pic>
        <p:nvPicPr>
          <p:cNvPr id="4" name="Picture 3" descr="microsoft-resear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solidFill>
                  <a:srgbClr val="898989"/>
                </a:solidFill>
                <a:latin typeface="Calibri" charset="0"/>
              </a:rPr>
              <a:t>23</a:t>
            </a:r>
            <a:endParaRPr lang="en-US" sz="1200" dirty="0">
              <a:solidFill>
                <a:srgbClr val="898989"/>
              </a:solidFill>
              <a:latin typeface="Calibri" charset="0"/>
            </a:endParaRPr>
          </a:p>
        </p:txBody>
      </p:sp>
      <p:pic>
        <p:nvPicPr>
          <p:cNvPr id="6" name="Picture 14" descr="Split-M-Maize-bar.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graphicFrame>
        <p:nvGraphicFramePr>
          <p:cNvPr id="11" name="Chart 10"/>
          <p:cNvGraphicFramePr>
            <a:graphicFrameLocks/>
          </p:cNvGraphicFramePr>
          <p:nvPr>
            <p:extLst>
              <p:ext uri="{D42A27DB-BD31-4B8C-83A1-F6EECF244321}">
                <p14:modId xmlns:p14="http://schemas.microsoft.com/office/powerpoint/2010/main" val="331560727"/>
              </p:ext>
            </p:extLst>
          </p:nvPr>
        </p:nvGraphicFramePr>
        <p:xfrm>
          <a:off x="1895230" y="1866900"/>
          <a:ext cx="5308600" cy="36576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rot="16200000">
            <a:off x="-553349" y="3284211"/>
            <a:ext cx="4084359" cy="523220"/>
          </a:xfrm>
          <a:prstGeom prst="rect">
            <a:avLst/>
          </a:prstGeom>
          <a:noFill/>
        </p:spPr>
        <p:txBody>
          <a:bodyPr wrap="square" rtlCol="0">
            <a:spAutoFit/>
          </a:bodyPr>
          <a:lstStyle/>
          <a:p>
            <a:r>
              <a:rPr lang="en-US" sz="2800" dirty="0" smtClean="0"/>
              <a:t>RTT to nearest server (</a:t>
            </a:r>
            <a:r>
              <a:rPr lang="en-US" sz="2800" dirty="0" err="1" smtClean="0"/>
              <a:t>ms</a:t>
            </a:r>
            <a:r>
              <a:rPr lang="en-US" sz="2800" dirty="0" smtClean="0"/>
              <a:t>)</a:t>
            </a:r>
            <a:endParaRPr lang="en-US" sz="2800" dirty="0"/>
          </a:p>
        </p:txBody>
      </p:sp>
      <p:sp>
        <p:nvSpPr>
          <p:cNvPr id="13" name="TextBox 12"/>
          <p:cNvSpPr txBox="1"/>
          <p:nvPr/>
        </p:nvSpPr>
        <p:spPr>
          <a:xfrm>
            <a:off x="3267472" y="5524500"/>
            <a:ext cx="3387328" cy="523220"/>
          </a:xfrm>
          <a:prstGeom prst="rect">
            <a:avLst/>
          </a:prstGeom>
          <a:noFill/>
        </p:spPr>
        <p:txBody>
          <a:bodyPr wrap="square" rtlCol="0">
            <a:spAutoFit/>
          </a:bodyPr>
          <a:lstStyle/>
          <a:p>
            <a:r>
              <a:rPr lang="en-US" sz="2800" dirty="0" smtClean="0"/>
              <a:t>Type of connections</a:t>
            </a:r>
            <a:endParaRPr lang="en-US" sz="2800" dirty="0"/>
          </a:p>
        </p:txBody>
      </p:sp>
      <p:sp>
        <p:nvSpPr>
          <p:cNvPr id="14" name="Rounded Rectangle 13"/>
          <p:cNvSpPr/>
          <p:nvPr/>
        </p:nvSpPr>
        <p:spPr>
          <a:xfrm>
            <a:off x="7318130" y="3937000"/>
            <a:ext cx="1524000" cy="406400"/>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Median</a:t>
            </a:r>
            <a:endParaRPr lang="en-US" sz="2000" dirty="0"/>
          </a:p>
        </p:txBody>
      </p:sp>
      <p:sp>
        <p:nvSpPr>
          <p:cNvPr id="15" name="Rounded Rectangle 14"/>
          <p:cNvSpPr/>
          <p:nvPr/>
        </p:nvSpPr>
        <p:spPr>
          <a:xfrm>
            <a:off x="7112000" y="1866900"/>
            <a:ext cx="1844430" cy="406400"/>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95</a:t>
            </a:r>
            <a:r>
              <a:rPr lang="en-US" sz="2000" baseline="30000" dirty="0" smtClean="0"/>
              <a:t>th</a:t>
            </a:r>
            <a:r>
              <a:rPr lang="en-US" sz="2000" dirty="0" smtClean="0"/>
              <a:t> percentile</a:t>
            </a:r>
            <a:endParaRPr lang="en-US" sz="2000" dirty="0"/>
          </a:p>
        </p:txBody>
      </p:sp>
      <p:cxnSp>
        <p:nvCxnSpPr>
          <p:cNvPr id="17" name="Straight Arrow Connector 16"/>
          <p:cNvCxnSpPr>
            <a:stCxn id="15" idx="1"/>
          </p:cNvCxnSpPr>
          <p:nvPr/>
        </p:nvCxnSpPr>
        <p:spPr>
          <a:xfrm flipH="1">
            <a:off x="3467100" y="2070100"/>
            <a:ext cx="3644900" cy="12700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5" idx="1"/>
          </p:cNvCxnSpPr>
          <p:nvPr/>
        </p:nvCxnSpPr>
        <p:spPr>
          <a:xfrm flipH="1">
            <a:off x="4889500" y="2070100"/>
            <a:ext cx="2222500" cy="100330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5" idx="1"/>
          </p:cNvCxnSpPr>
          <p:nvPr/>
        </p:nvCxnSpPr>
        <p:spPr>
          <a:xfrm flipH="1">
            <a:off x="6324600" y="2070100"/>
            <a:ext cx="787400" cy="151130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4" idx="1"/>
          </p:cNvCxnSpPr>
          <p:nvPr/>
        </p:nvCxnSpPr>
        <p:spPr>
          <a:xfrm flipH="1">
            <a:off x="6324600" y="4140200"/>
            <a:ext cx="993530" cy="50800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4" idx="1"/>
          </p:cNvCxnSpPr>
          <p:nvPr/>
        </p:nvCxnSpPr>
        <p:spPr>
          <a:xfrm flipH="1">
            <a:off x="4889500" y="4140200"/>
            <a:ext cx="2428630" cy="50800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14" idx="1"/>
          </p:cNvCxnSpPr>
          <p:nvPr/>
        </p:nvCxnSpPr>
        <p:spPr>
          <a:xfrm flipH="1">
            <a:off x="3467100" y="4140200"/>
            <a:ext cx="3851030" cy="10160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870700" y="5644466"/>
            <a:ext cx="2590800" cy="323165"/>
          </a:xfrm>
          <a:prstGeom prst="rect">
            <a:avLst/>
          </a:prstGeom>
          <a:noFill/>
        </p:spPr>
        <p:txBody>
          <a:bodyPr wrap="square" rtlCol="0">
            <a:spAutoFit/>
          </a:bodyPr>
          <a:lstStyle/>
          <a:p>
            <a:r>
              <a:rPr lang="en-US" sz="1500" dirty="0" smtClean="0"/>
              <a:t>J. Huang et al. SigComm’13</a:t>
            </a:r>
            <a:endParaRPr lang="en-US" sz="1500" dirty="0"/>
          </a:p>
        </p:txBody>
      </p:sp>
    </p:spTree>
    <p:extLst>
      <p:ext uri="{BB962C8B-B14F-4D97-AF65-F5344CB8AC3E}">
        <p14:creationId xmlns:p14="http://schemas.microsoft.com/office/powerpoint/2010/main" val="131725290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Multiplayer</a:t>
            </a:r>
            <a:endParaRPr lang="en-US" dirty="0"/>
          </a:p>
        </p:txBody>
      </p:sp>
      <p:pic>
        <p:nvPicPr>
          <p:cNvPr id="4" name="Picture 3" descr="microsoft-resear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solidFill>
                  <a:srgbClr val="898989"/>
                </a:solidFill>
                <a:latin typeface="Calibri" charset="0"/>
              </a:rPr>
              <a:t>24</a:t>
            </a:r>
            <a:endParaRPr lang="en-US" sz="1200" dirty="0">
              <a:solidFill>
                <a:srgbClr val="898989"/>
              </a:solidFill>
              <a:latin typeface="Calibri" charset="0"/>
            </a:endParaRPr>
          </a:p>
        </p:txBody>
      </p:sp>
      <p:pic>
        <p:nvPicPr>
          <p:cNvPr id="6" name="Picture 14" descr="Split-M-Maize-bar.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sp>
        <p:nvSpPr>
          <p:cNvPr id="8" name="Rounded Rectangle 7"/>
          <p:cNvSpPr/>
          <p:nvPr/>
        </p:nvSpPr>
        <p:spPr>
          <a:xfrm>
            <a:off x="3628780" y="1676400"/>
            <a:ext cx="1866900" cy="1079500"/>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Outatime</a:t>
            </a:r>
            <a:r>
              <a:rPr lang="en-US" dirty="0" smtClean="0"/>
              <a:t> multiplayer server</a:t>
            </a:r>
            <a:endParaRPr lang="en-US" dirty="0"/>
          </a:p>
        </p:txBody>
      </p:sp>
      <p:sp>
        <p:nvSpPr>
          <p:cNvPr id="9" name="Rounded Rectangle 8"/>
          <p:cNvSpPr/>
          <p:nvPr/>
        </p:nvSpPr>
        <p:spPr>
          <a:xfrm>
            <a:off x="785813" y="1676400"/>
            <a:ext cx="1866900" cy="1079500"/>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Outatime</a:t>
            </a:r>
            <a:r>
              <a:rPr lang="en-US" dirty="0" smtClean="0"/>
              <a:t> client #1</a:t>
            </a:r>
            <a:endParaRPr lang="en-US" dirty="0"/>
          </a:p>
        </p:txBody>
      </p:sp>
      <p:sp>
        <p:nvSpPr>
          <p:cNvPr id="12" name="Rounded Rectangle 11"/>
          <p:cNvSpPr/>
          <p:nvPr/>
        </p:nvSpPr>
        <p:spPr>
          <a:xfrm>
            <a:off x="6507163" y="1676400"/>
            <a:ext cx="1866900" cy="1079500"/>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Outatime</a:t>
            </a:r>
            <a:r>
              <a:rPr lang="en-US" dirty="0" smtClean="0"/>
              <a:t> client #2</a:t>
            </a:r>
            <a:endParaRPr lang="en-US" dirty="0"/>
          </a:p>
        </p:txBody>
      </p:sp>
      <p:cxnSp>
        <p:nvCxnSpPr>
          <p:cNvPr id="14" name="Straight Arrow Connector 13"/>
          <p:cNvCxnSpPr/>
          <p:nvPr/>
        </p:nvCxnSpPr>
        <p:spPr>
          <a:xfrm>
            <a:off x="1628530" y="2755900"/>
            <a:ext cx="0" cy="35071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562230" y="2755900"/>
            <a:ext cx="0" cy="35071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508630" y="2755900"/>
            <a:ext cx="0" cy="35071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rot="16200000">
            <a:off x="-48018" y="4445000"/>
            <a:ext cx="1298330" cy="369332"/>
          </a:xfrm>
          <a:prstGeom prst="rect">
            <a:avLst/>
          </a:prstGeom>
          <a:noFill/>
        </p:spPr>
        <p:txBody>
          <a:bodyPr wrap="square" rtlCol="0">
            <a:spAutoFit/>
          </a:bodyPr>
          <a:lstStyle/>
          <a:p>
            <a:r>
              <a:rPr lang="en-US" dirty="0" smtClean="0"/>
              <a:t>&lt;- - - -Time</a:t>
            </a:r>
            <a:endParaRPr lang="en-US" dirty="0"/>
          </a:p>
        </p:txBody>
      </p:sp>
      <p:cxnSp>
        <p:nvCxnSpPr>
          <p:cNvPr id="20" name="Straight Arrow Connector 19"/>
          <p:cNvCxnSpPr/>
          <p:nvPr/>
        </p:nvCxnSpPr>
        <p:spPr>
          <a:xfrm>
            <a:off x="1628530" y="3225800"/>
            <a:ext cx="2921924" cy="138630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968130" y="2785041"/>
            <a:ext cx="571500" cy="53340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a:t>
            </a:r>
            <a:r>
              <a:rPr lang="en-US" baseline="-25000" dirty="0" smtClean="0"/>
              <a:t>0</a:t>
            </a:r>
            <a:endParaRPr lang="en-US" dirty="0"/>
          </a:p>
        </p:txBody>
      </p:sp>
      <p:sp>
        <p:nvSpPr>
          <p:cNvPr id="32" name="Oval 31"/>
          <p:cNvSpPr/>
          <p:nvPr/>
        </p:nvSpPr>
        <p:spPr>
          <a:xfrm>
            <a:off x="7572130" y="2785041"/>
            <a:ext cx="571500" cy="53340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a:t>
            </a:r>
            <a:r>
              <a:rPr lang="en-US" baseline="-25000" dirty="0" smtClean="0"/>
              <a:t>0</a:t>
            </a:r>
            <a:endParaRPr lang="en-US" dirty="0"/>
          </a:p>
        </p:txBody>
      </p:sp>
      <p:sp>
        <p:nvSpPr>
          <p:cNvPr id="34" name="Oval 33"/>
          <p:cNvSpPr/>
          <p:nvPr/>
        </p:nvSpPr>
        <p:spPr>
          <a:xfrm>
            <a:off x="6876994" y="2785041"/>
            <a:ext cx="571500" cy="533400"/>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a:t>
            </a:r>
            <a:r>
              <a:rPr lang="en-US" baseline="-25000" dirty="0" smtClean="0"/>
              <a:t>1</a:t>
            </a:r>
            <a:endParaRPr lang="en-US" dirty="0"/>
          </a:p>
        </p:txBody>
      </p:sp>
      <p:cxnSp>
        <p:nvCxnSpPr>
          <p:cNvPr id="38" name="Straight Arrow Connector 37"/>
          <p:cNvCxnSpPr/>
          <p:nvPr/>
        </p:nvCxnSpPr>
        <p:spPr>
          <a:xfrm>
            <a:off x="4562230" y="4599046"/>
            <a:ext cx="2921924" cy="138630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1628530" y="4612105"/>
            <a:ext cx="2921924" cy="137324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a:off x="4565907" y="3225800"/>
            <a:ext cx="2921924" cy="137324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1755359" y="2785041"/>
            <a:ext cx="571500" cy="533400"/>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a:t>
            </a:r>
            <a:r>
              <a:rPr lang="en-US" baseline="-25000" dirty="0" smtClean="0"/>
              <a:t>1</a:t>
            </a:r>
            <a:endParaRPr lang="en-US" dirty="0"/>
          </a:p>
        </p:txBody>
      </p:sp>
      <p:cxnSp>
        <p:nvCxnSpPr>
          <p:cNvPr id="48" name="Straight Arrow Connector 47"/>
          <p:cNvCxnSpPr/>
          <p:nvPr/>
        </p:nvCxnSpPr>
        <p:spPr>
          <a:xfrm>
            <a:off x="1628530" y="4482432"/>
            <a:ext cx="2921924" cy="138630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a:off x="4565907" y="4482432"/>
            <a:ext cx="2921924" cy="137324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0" name="Oval 49"/>
          <p:cNvSpPr/>
          <p:nvPr/>
        </p:nvSpPr>
        <p:spPr>
          <a:xfrm>
            <a:off x="1755359" y="4015259"/>
            <a:ext cx="571500" cy="533400"/>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a:t>
            </a:r>
            <a:r>
              <a:rPr lang="en-US" baseline="-25000" dirty="0" smtClean="0"/>
              <a:t>2</a:t>
            </a:r>
            <a:endParaRPr lang="en-US" dirty="0"/>
          </a:p>
        </p:txBody>
      </p:sp>
      <p:sp>
        <p:nvSpPr>
          <p:cNvPr id="52" name="Oval 51"/>
          <p:cNvSpPr/>
          <p:nvPr/>
        </p:nvSpPr>
        <p:spPr>
          <a:xfrm>
            <a:off x="2366963" y="3997880"/>
            <a:ext cx="571500" cy="533400"/>
          </a:xfrm>
          <a:prstGeom prst="ellipse">
            <a:avLst/>
          </a:prstGeom>
          <a:solidFill>
            <a:srgbClr val="008000"/>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a:t>
            </a:r>
            <a:r>
              <a:rPr lang="en-US" baseline="-25000" dirty="0" smtClean="0"/>
              <a:t>2</a:t>
            </a:r>
            <a:r>
              <a:rPr lang="en-US" baseline="30000" dirty="0" smtClean="0"/>
              <a:t>’</a:t>
            </a:r>
            <a:endParaRPr lang="en-US" dirty="0"/>
          </a:p>
        </p:txBody>
      </p:sp>
      <p:sp>
        <p:nvSpPr>
          <p:cNvPr id="53" name="Oval 52"/>
          <p:cNvSpPr/>
          <p:nvPr/>
        </p:nvSpPr>
        <p:spPr>
          <a:xfrm>
            <a:off x="6261613" y="3997880"/>
            <a:ext cx="571500" cy="533400"/>
          </a:xfrm>
          <a:prstGeom prst="ellipse">
            <a:avLst/>
          </a:prstGeom>
          <a:solidFill>
            <a:schemeClr val="accent4"/>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a:t>
            </a:r>
            <a:r>
              <a:rPr lang="en-US" baseline="-25000" dirty="0"/>
              <a:t>2</a:t>
            </a:r>
            <a:r>
              <a:rPr lang="en-US" baseline="30000" dirty="0" smtClean="0"/>
              <a:t>’</a:t>
            </a:r>
            <a:endParaRPr lang="en-US" dirty="0"/>
          </a:p>
        </p:txBody>
      </p:sp>
      <p:sp>
        <p:nvSpPr>
          <p:cNvPr id="55" name="Oval 54"/>
          <p:cNvSpPr/>
          <p:nvPr/>
        </p:nvSpPr>
        <p:spPr>
          <a:xfrm>
            <a:off x="6864806" y="3980501"/>
            <a:ext cx="571500" cy="533400"/>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a:t>
            </a:r>
            <a:r>
              <a:rPr lang="en-US" baseline="-25000" dirty="0"/>
              <a:t>2</a:t>
            </a:r>
            <a:endParaRPr lang="en-US" dirty="0"/>
          </a:p>
        </p:txBody>
      </p:sp>
      <p:sp>
        <p:nvSpPr>
          <p:cNvPr id="56" name="Oval 55"/>
          <p:cNvSpPr/>
          <p:nvPr/>
        </p:nvSpPr>
        <p:spPr>
          <a:xfrm>
            <a:off x="968130" y="5588978"/>
            <a:ext cx="571500" cy="53340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a:t>
            </a:r>
            <a:r>
              <a:rPr lang="en-US" baseline="-25000" dirty="0" smtClean="0"/>
              <a:t>1</a:t>
            </a:r>
            <a:endParaRPr lang="en-US" dirty="0"/>
          </a:p>
        </p:txBody>
      </p:sp>
      <p:sp>
        <p:nvSpPr>
          <p:cNvPr id="59" name="Oval 58"/>
          <p:cNvSpPr/>
          <p:nvPr/>
        </p:nvSpPr>
        <p:spPr>
          <a:xfrm>
            <a:off x="7572130" y="5602037"/>
            <a:ext cx="571500" cy="53340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a:t>
            </a:r>
            <a:r>
              <a:rPr lang="en-US" baseline="-25000" dirty="0"/>
              <a:t>1</a:t>
            </a:r>
            <a:endParaRPr lang="en-US" dirty="0"/>
          </a:p>
        </p:txBody>
      </p:sp>
      <p:sp>
        <p:nvSpPr>
          <p:cNvPr id="60" name="Oval 59"/>
          <p:cNvSpPr/>
          <p:nvPr/>
        </p:nvSpPr>
        <p:spPr>
          <a:xfrm>
            <a:off x="2366963" y="5588978"/>
            <a:ext cx="571500" cy="533400"/>
          </a:xfrm>
          <a:prstGeom prst="ellipse">
            <a:avLst/>
          </a:prstGeom>
          <a:solidFill>
            <a:srgbClr val="008000"/>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a:t>
            </a:r>
            <a:r>
              <a:rPr lang="en-US" baseline="-25000" dirty="0" smtClean="0"/>
              <a:t>2</a:t>
            </a:r>
            <a:r>
              <a:rPr lang="en-US" baseline="30000" dirty="0" smtClean="0"/>
              <a:t>’</a:t>
            </a:r>
            <a:endParaRPr lang="en-US" dirty="0"/>
          </a:p>
        </p:txBody>
      </p:sp>
      <p:sp>
        <p:nvSpPr>
          <p:cNvPr id="62" name="Oval 61"/>
          <p:cNvSpPr/>
          <p:nvPr/>
        </p:nvSpPr>
        <p:spPr>
          <a:xfrm>
            <a:off x="6261613" y="5588978"/>
            <a:ext cx="571500" cy="533400"/>
          </a:xfrm>
          <a:prstGeom prst="ellipse">
            <a:avLst/>
          </a:prstGeom>
          <a:solidFill>
            <a:schemeClr val="accent4"/>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a:t>
            </a:r>
            <a:r>
              <a:rPr lang="en-US" baseline="-25000" dirty="0" smtClean="0"/>
              <a:t>2</a:t>
            </a:r>
            <a:r>
              <a:rPr lang="en-US" baseline="30000" dirty="0" smtClean="0"/>
              <a:t>’</a:t>
            </a:r>
            <a:endParaRPr lang="en-US" dirty="0"/>
          </a:p>
        </p:txBody>
      </p:sp>
      <p:sp>
        <p:nvSpPr>
          <p:cNvPr id="64" name="Oval 63"/>
          <p:cNvSpPr/>
          <p:nvPr/>
        </p:nvSpPr>
        <p:spPr>
          <a:xfrm>
            <a:off x="3173919" y="4531280"/>
            <a:ext cx="571500" cy="53340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a:t>
            </a:r>
            <a:r>
              <a:rPr lang="en-US" baseline="-25000" dirty="0" smtClean="0"/>
              <a:t>1</a:t>
            </a:r>
            <a:endParaRPr lang="en-US" dirty="0"/>
          </a:p>
        </p:txBody>
      </p:sp>
      <p:sp>
        <p:nvSpPr>
          <p:cNvPr id="65" name="Oval 64"/>
          <p:cNvSpPr/>
          <p:nvPr/>
        </p:nvSpPr>
        <p:spPr>
          <a:xfrm>
            <a:off x="5495680" y="4531280"/>
            <a:ext cx="571500" cy="53340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a:t>
            </a:r>
            <a:r>
              <a:rPr lang="en-US" baseline="-25000" dirty="0" smtClean="0"/>
              <a:t>1</a:t>
            </a:r>
            <a:endParaRPr lang="en-US" dirty="0"/>
          </a:p>
        </p:txBody>
      </p:sp>
      <p:sp>
        <p:nvSpPr>
          <p:cNvPr id="66" name="Oval 65"/>
          <p:cNvSpPr/>
          <p:nvPr/>
        </p:nvSpPr>
        <p:spPr>
          <a:xfrm>
            <a:off x="1755359" y="5588978"/>
            <a:ext cx="571500" cy="533400"/>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a:t>
            </a:r>
            <a:r>
              <a:rPr lang="en-US" baseline="-25000" dirty="0"/>
              <a:t>3</a:t>
            </a:r>
            <a:endParaRPr lang="en-US" dirty="0"/>
          </a:p>
        </p:txBody>
      </p:sp>
      <p:sp>
        <p:nvSpPr>
          <p:cNvPr id="67" name="Oval 66"/>
          <p:cNvSpPr/>
          <p:nvPr/>
        </p:nvSpPr>
        <p:spPr>
          <a:xfrm>
            <a:off x="6864806" y="5588978"/>
            <a:ext cx="571500" cy="533400"/>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a:t>
            </a:r>
            <a:r>
              <a:rPr lang="en-US" baseline="-25000" dirty="0" smtClean="0"/>
              <a:t>3</a:t>
            </a:r>
            <a:endParaRPr lang="en-US" dirty="0"/>
          </a:p>
        </p:txBody>
      </p:sp>
      <p:sp>
        <p:nvSpPr>
          <p:cNvPr id="69" name="Oval 68"/>
          <p:cNvSpPr/>
          <p:nvPr/>
        </p:nvSpPr>
        <p:spPr>
          <a:xfrm>
            <a:off x="2366963" y="2785041"/>
            <a:ext cx="571500" cy="533400"/>
          </a:xfrm>
          <a:prstGeom prst="ellipse">
            <a:avLst/>
          </a:prstGeom>
          <a:solidFill>
            <a:srgbClr val="008000"/>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a:t>
            </a:r>
            <a:r>
              <a:rPr lang="en-US" baseline="-25000" dirty="0" smtClean="0"/>
              <a:t>1</a:t>
            </a:r>
            <a:r>
              <a:rPr lang="en-US" baseline="30000" dirty="0" smtClean="0"/>
              <a:t>’</a:t>
            </a:r>
            <a:endParaRPr lang="en-US" dirty="0"/>
          </a:p>
        </p:txBody>
      </p:sp>
      <p:sp>
        <p:nvSpPr>
          <p:cNvPr id="70" name="Oval 69"/>
          <p:cNvSpPr/>
          <p:nvPr/>
        </p:nvSpPr>
        <p:spPr>
          <a:xfrm>
            <a:off x="6261613" y="2785041"/>
            <a:ext cx="571500" cy="533400"/>
          </a:xfrm>
          <a:prstGeom prst="ellipse">
            <a:avLst/>
          </a:prstGeom>
          <a:solidFill>
            <a:schemeClr val="accent4"/>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a:t>
            </a:r>
            <a:r>
              <a:rPr lang="en-US" baseline="-25000" dirty="0" smtClean="0"/>
              <a:t>1</a:t>
            </a:r>
            <a:r>
              <a:rPr lang="en-US" baseline="30000" dirty="0" smtClean="0"/>
              <a:t>’</a:t>
            </a:r>
            <a:endParaRPr lang="en-US" dirty="0"/>
          </a:p>
        </p:txBody>
      </p:sp>
    </p:spTree>
    <p:extLst>
      <p:ext uri="{BB962C8B-B14F-4D97-AF65-F5344CB8AC3E}">
        <p14:creationId xmlns:p14="http://schemas.microsoft.com/office/powerpoint/2010/main" val="1718467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animBg="1"/>
      <p:bldP spid="53" grpId="0" animBg="1"/>
      <p:bldP spid="55" grpId="0" animBg="1"/>
      <p:bldP spid="56" grpId="0" animBg="1"/>
      <p:bldP spid="59" grpId="0" animBg="1"/>
      <p:bldP spid="60" grpId="0" animBg="1"/>
      <p:bldP spid="62" grpId="0" animBg="1"/>
      <p:bldP spid="66" grpId="0" animBg="1"/>
      <p:bldP spid="6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Server performance</a:t>
            </a:r>
            <a:endParaRPr lang="en-US" dirty="0"/>
          </a:p>
        </p:txBody>
      </p:sp>
      <p:pic>
        <p:nvPicPr>
          <p:cNvPr id="4" name="Picture 3" descr="microsoft-resear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solidFill>
                  <a:srgbClr val="898989"/>
                </a:solidFill>
                <a:latin typeface="Calibri" charset="0"/>
              </a:rPr>
              <a:t>25</a:t>
            </a:r>
            <a:endParaRPr lang="en-US" sz="1200" dirty="0">
              <a:solidFill>
                <a:srgbClr val="898989"/>
              </a:solidFill>
              <a:latin typeface="Calibri" charset="0"/>
            </a:endParaRPr>
          </a:p>
        </p:txBody>
      </p:sp>
      <p:pic>
        <p:nvPicPr>
          <p:cNvPr id="6" name="Picture 14" descr="Split-M-Maize-bar.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graphicFrame>
        <p:nvGraphicFramePr>
          <p:cNvPr id="8" name="Table 7"/>
          <p:cNvGraphicFramePr>
            <a:graphicFrameLocks noGrp="1"/>
          </p:cNvGraphicFramePr>
          <p:nvPr>
            <p:extLst>
              <p:ext uri="{D42A27DB-BD31-4B8C-83A1-F6EECF244321}">
                <p14:modId xmlns:p14="http://schemas.microsoft.com/office/powerpoint/2010/main" val="3991336129"/>
              </p:ext>
            </p:extLst>
          </p:nvPr>
        </p:nvGraphicFramePr>
        <p:xfrm>
          <a:off x="436561" y="1917700"/>
          <a:ext cx="8369303" cy="3606800"/>
        </p:xfrm>
        <a:graphic>
          <a:graphicData uri="http://schemas.openxmlformats.org/drawingml/2006/table">
            <a:tbl>
              <a:tblPr firstRow="1" bandRow="1">
                <a:tableStyleId>{69C7853C-536D-4A76-A0AE-DD22124D55A5}</a:tableStyleId>
              </a:tblPr>
              <a:tblGrid>
                <a:gridCol w="1768770"/>
                <a:gridCol w="1228432"/>
                <a:gridCol w="1187449"/>
                <a:gridCol w="1394884"/>
                <a:gridCol w="1394884"/>
                <a:gridCol w="1394884"/>
              </a:tblGrid>
              <a:tr h="558800">
                <a:tc>
                  <a:txBody>
                    <a:bodyPr/>
                    <a:lstStyle/>
                    <a:p>
                      <a:endParaRPr lang="en-US" sz="2200" dirty="0"/>
                    </a:p>
                  </a:txBody>
                  <a:tcPr/>
                </a:tc>
                <a:tc>
                  <a:txBody>
                    <a:bodyPr/>
                    <a:lstStyle/>
                    <a:p>
                      <a:pPr algn="ctr"/>
                      <a:r>
                        <a:rPr lang="en-US" sz="2200" dirty="0" err="1" smtClean="0"/>
                        <a:t>Ckpt</a:t>
                      </a:r>
                      <a:r>
                        <a:rPr lang="en-US" sz="2200" baseline="0" dirty="0" smtClean="0"/>
                        <a:t> &amp;</a:t>
                      </a:r>
                      <a:endParaRPr lang="en-US" sz="2200" dirty="0" smtClean="0"/>
                    </a:p>
                    <a:p>
                      <a:pPr algn="ctr"/>
                      <a:r>
                        <a:rPr lang="en-US" sz="2200" dirty="0" smtClean="0"/>
                        <a:t>Restore</a:t>
                      </a:r>
                      <a:endParaRPr lang="en-US" sz="2200" dirty="0"/>
                    </a:p>
                  </a:txBody>
                  <a:tcPr/>
                </a:tc>
                <a:tc>
                  <a:txBody>
                    <a:bodyPr/>
                    <a:lstStyle/>
                    <a:p>
                      <a:pPr algn="ctr"/>
                      <a:r>
                        <a:rPr lang="en-US" sz="2200" dirty="0" smtClean="0"/>
                        <a:t>App</a:t>
                      </a:r>
                    </a:p>
                    <a:p>
                      <a:pPr algn="ctr"/>
                      <a:r>
                        <a:rPr lang="en-US" sz="2200" dirty="0" smtClean="0"/>
                        <a:t>Logic</a:t>
                      </a:r>
                      <a:endParaRPr lang="en-US" sz="2200" dirty="0"/>
                    </a:p>
                  </a:txBody>
                  <a:tcPr/>
                </a:tc>
                <a:tc>
                  <a:txBody>
                    <a:bodyPr/>
                    <a:lstStyle/>
                    <a:p>
                      <a:pPr algn="ctr"/>
                      <a:r>
                        <a:rPr lang="en-US" sz="2200" dirty="0" smtClean="0"/>
                        <a:t>Render</a:t>
                      </a:r>
                      <a:endParaRPr lang="en-US" sz="2200" dirty="0"/>
                    </a:p>
                  </a:txBody>
                  <a:tcPr/>
                </a:tc>
                <a:tc>
                  <a:txBody>
                    <a:bodyPr/>
                    <a:lstStyle/>
                    <a:p>
                      <a:pPr algn="ctr"/>
                      <a:r>
                        <a:rPr lang="en-US" sz="2200" dirty="0" smtClean="0"/>
                        <a:t>Encode</a:t>
                      </a:r>
                      <a:endParaRPr lang="en-US" sz="2200" dirty="0"/>
                    </a:p>
                  </a:txBody>
                  <a:tcPr/>
                </a:tc>
                <a:tc>
                  <a:txBody>
                    <a:bodyPr/>
                    <a:lstStyle/>
                    <a:p>
                      <a:pPr algn="ctr"/>
                      <a:r>
                        <a:rPr lang="en-US" sz="2200" dirty="0" smtClean="0"/>
                        <a:t>Total (</a:t>
                      </a:r>
                      <a:r>
                        <a:rPr lang="en-US" sz="2200" dirty="0" err="1" smtClean="0"/>
                        <a:t>ms</a:t>
                      </a:r>
                      <a:r>
                        <a:rPr lang="en-US" sz="2200" dirty="0" smtClean="0"/>
                        <a:t>)</a:t>
                      </a:r>
                      <a:endParaRPr lang="en-US" sz="2200" dirty="0"/>
                    </a:p>
                  </a:txBody>
                  <a:tcPr/>
                </a:tc>
              </a:tr>
              <a:tr h="558800">
                <a:tc>
                  <a:txBody>
                    <a:bodyPr/>
                    <a:lstStyle/>
                    <a:p>
                      <a:pPr algn="ctr"/>
                      <a:r>
                        <a:rPr lang="en-US" sz="2200" dirty="0" smtClean="0"/>
                        <a:t>Thin Client</a:t>
                      </a:r>
                      <a:endParaRPr lang="en-US" sz="2200" dirty="0"/>
                    </a:p>
                  </a:txBody>
                  <a:tcPr/>
                </a:tc>
                <a:tc>
                  <a:txBody>
                    <a:bodyPr/>
                    <a:lstStyle/>
                    <a:p>
                      <a:pPr algn="ctr"/>
                      <a:r>
                        <a:rPr lang="en-US" sz="2200" baseline="0" dirty="0" smtClean="0"/>
                        <a:t> N/A</a:t>
                      </a:r>
                      <a:endParaRPr lang="en-US" sz="2200" dirty="0"/>
                    </a:p>
                  </a:txBody>
                  <a:tcPr/>
                </a:tc>
                <a:tc>
                  <a:txBody>
                    <a:bodyPr/>
                    <a:lstStyle/>
                    <a:p>
                      <a:pPr algn="ctr"/>
                      <a:r>
                        <a:rPr lang="en-US" sz="2200" dirty="0" smtClean="0"/>
                        <a:t>0.5±0.1</a:t>
                      </a:r>
                      <a:endParaRPr lang="en-US" sz="2200" dirty="0"/>
                    </a:p>
                  </a:txBody>
                  <a:tcPr/>
                </a:tc>
                <a:tc>
                  <a:txBody>
                    <a:bodyPr/>
                    <a:lstStyle/>
                    <a:p>
                      <a:pPr algn="ctr"/>
                      <a:r>
                        <a:rPr lang="en-US" sz="2200" dirty="0" smtClean="0"/>
                        <a:t>1.6±0.3</a:t>
                      </a:r>
                      <a:endParaRPr lang="en-US" sz="2200" dirty="0"/>
                    </a:p>
                  </a:txBody>
                  <a:tcPr/>
                </a:tc>
                <a:tc>
                  <a:txBody>
                    <a:bodyPr/>
                    <a:lstStyle/>
                    <a:p>
                      <a:pPr algn="ctr"/>
                      <a:r>
                        <a:rPr lang="en-US" sz="2200" dirty="0" smtClean="0"/>
                        <a:t>7.3±0.6</a:t>
                      </a:r>
                      <a:endParaRPr lang="en-US" sz="2200" dirty="0"/>
                    </a:p>
                  </a:txBody>
                  <a:tcPr/>
                </a:tc>
                <a:tc>
                  <a:txBody>
                    <a:bodyPr/>
                    <a:lstStyle/>
                    <a:p>
                      <a:pPr algn="ctr"/>
                      <a:r>
                        <a:rPr lang="en-US" sz="2200" dirty="0" smtClean="0"/>
                        <a:t>9.4±1.0</a:t>
                      </a:r>
                      <a:endParaRPr lang="en-US" sz="2200" dirty="0"/>
                    </a:p>
                  </a:txBody>
                  <a:tcPr/>
                </a:tc>
              </a:tr>
              <a:tr h="558800">
                <a:tc>
                  <a:txBody>
                    <a:bodyPr/>
                    <a:lstStyle/>
                    <a:p>
                      <a:pPr algn="ctr"/>
                      <a:r>
                        <a:rPr lang="en-US" sz="2200" dirty="0" err="1" smtClean="0"/>
                        <a:t>Outatime</a:t>
                      </a:r>
                      <a:endParaRPr lang="en-US" sz="2200" dirty="0" smtClean="0"/>
                    </a:p>
                    <a:p>
                      <a:pPr algn="ctr"/>
                      <a:r>
                        <a:rPr lang="en-US" sz="2200" dirty="0" smtClean="0"/>
                        <a:t>@64ms</a:t>
                      </a:r>
                      <a:endParaRPr lang="en-US" sz="2200" dirty="0"/>
                    </a:p>
                  </a:txBody>
                  <a:tcPr/>
                </a:tc>
                <a:tc>
                  <a:txBody>
                    <a:bodyPr/>
                    <a:lstStyle/>
                    <a:p>
                      <a:pPr algn="ctr"/>
                      <a:r>
                        <a:rPr lang="en-US" sz="2200" dirty="0" smtClean="0"/>
                        <a:t>1.9±0.6</a:t>
                      </a:r>
                      <a:endParaRPr lang="en-US" sz="2200" dirty="0"/>
                    </a:p>
                  </a:txBody>
                  <a:tcPr/>
                </a:tc>
                <a:tc>
                  <a:txBody>
                    <a:bodyPr/>
                    <a:lstStyle/>
                    <a:p>
                      <a:pPr algn="ctr"/>
                      <a:r>
                        <a:rPr lang="en-US" sz="2200" dirty="0" smtClean="0"/>
                        <a:t>4.6±1.9</a:t>
                      </a:r>
                      <a:endParaRPr lang="en-US" sz="2200" dirty="0"/>
                    </a:p>
                  </a:txBody>
                  <a:tcPr/>
                </a:tc>
                <a:tc>
                  <a:txBody>
                    <a:bodyPr/>
                    <a:lstStyle/>
                    <a:p>
                      <a:pPr algn="ctr"/>
                      <a:r>
                        <a:rPr lang="en-US" sz="2200" dirty="0" smtClean="0"/>
                        <a:t>1.9±0.3</a:t>
                      </a:r>
                      <a:endParaRPr lang="en-US" sz="2200" dirty="0"/>
                    </a:p>
                  </a:txBody>
                  <a:tcPr/>
                </a:tc>
                <a:tc>
                  <a:txBody>
                    <a:bodyPr/>
                    <a:lstStyle/>
                    <a:p>
                      <a:pPr algn="ctr"/>
                      <a:r>
                        <a:rPr lang="en-US" sz="2200" dirty="0" smtClean="0"/>
                        <a:t>6.9±1.8</a:t>
                      </a:r>
                      <a:endParaRPr lang="en-US" sz="2200" dirty="0"/>
                    </a:p>
                  </a:txBody>
                  <a:tcPr/>
                </a:tc>
                <a:tc>
                  <a:txBody>
                    <a:bodyPr/>
                    <a:lstStyle/>
                    <a:p>
                      <a:pPr algn="ctr"/>
                      <a:r>
                        <a:rPr lang="en-US" sz="2200" dirty="0" smtClean="0"/>
                        <a:t>15.2±4.6</a:t>
                      </a:r>
                      <a:endParaRPr lang="en-US" sz="2200" dirty="0"/>
                    </a:p>
                  </a:txBody>
                  <a:tcPr/>
                </a:tc>
              </a:tr>
              <a:tr h="558800">
                <a:tc>
                  <a:txBody>
                    <a:bodyPr/>
                    <a:lstStyle/>
                    <a:p>
                      <a:pPr algn="ctr"/>
                      <a:r>
                        <a:rPr lang="en-US" sz="2200" dirty="0" err="1" smtClean="0"/>
                        <a:t>Outatime</a:t>
                      </a:r>
                      <a:endParaRPr lang="en-US" sz="2200" dirty="0" smtClean="0"/>
                    </a:p>
                    <a:p>
                      <a:pPr algn="ctr"/>
                      <a:r>
                        <a:rPr lang="en-US" sz="2200" dirty="0" smtClean="0"/>
                        <a:t>@128ms</a:t>
                      </a:r>
                      <a:endParaRPr lang="en-US" sz="2200" dirty="0"/>
                    </a:p>
                  </a:txBody>
                  <a:tcPr/>
                </a:tc>
                <a:tc>
                  <a:txBody>
                    <a:bodyPr/>
                    <a:lstStyle/>
                    <a:p>
                      <a:pPr algn="ctr"/>
                      <a:r>
                        <a:rPr lang="en-US" sz="2200" dirty="0" smtClean="0"/>
                        <a:t>2.2±0.8</a:t>
                      </a:r>
                      <a:endParaRPr lang="en-US" sz="2200" dirty="0"/>
                    </a:p>
                  </a:txBody>
                  <a:tcPr/>
                </a:tc>
                <a:tc>
                  <a:txBody>
                    <a:bodyPr/>
                    <a:lstStyle/>
                    <a:p>
                      <a:pPr algn="ctr"/>
                      <a:r>
                        <a:rPr lang="en-US" sz="2200" dirty="0" smtClean="0"/>
                        <a:t>6.7±4.0</a:t>
                      </a:r>
                      <a:endParaRPr lang="en-US" sz="2200" dirty="0"/>
                    </a:p>
                  </a:txBody>
                  <a:tcPr/>
                </a:tc>
                <a:tc>
                  <a:txBody>
                    <a:bodyPr/>
                    <a:lstStyle/>
                    <a:p>
                      <a:pPr algn="ctr"/>
                      <a:r>
                        <a:rPr lang="en-US" sz="2200" dirty="0" smtClean="0"/>
                        <a:t>2.9±2.1</a:t>
                      </a:r>
                      <a:endParaRPr lang="en-US" sz="2200" dirty="0"/>
                    </a:p>
                  </a:txBody>
                  <a:tcPr/>
                </a:tc>
                <a:tc>
                  <a:txBody>
                    <a:bodyPr/>
                    <a:lstStyle/>
                    <a:p>
                      <a:pPr algn="ctr"/>
                      <a:r>
                        <a:rPr lang="en-US" sz="2200" dirty="0" smtClean="0"/>
                        <a:t>20.7±7.4</a:t>
                      </a:r>
                      <a:endParaRPr lang="en-US" sz="2200" dirty="0"/>
                    </a:p>
                  </a:txBody>
                  <a:tcPr/>
                </a:tc>
                <a:tc>
                  <a:txBody>
                    <a:bodyPr/>
                    <a:lstStyle/>
                    <a:p>
                      <a:pPr algn="ctr"/>
                      <a:r>
                        <a:rPr lang="en-US" sz="2200" dirty="0" smtClean="0"/>
                        <a:t>32.4±14.3</a:t>
                      </a:r>
                      <a:endParaRPr lang="en-US" sz="2200" dirty="0"/>
                    </a:p>
                  </a:txBody>
                  <a:tcPr/>
                </a:tc>
              </a:tr>
              <a:tr h="558800">
                <a:tc>
                  <a:txBody>
                    <a:bodyPr/>
                    <a:lstStyle/>
                    <a:p>
                      <a:pPr algn="ctr"/>
                      <a:r>
                        <a:rPr lang="en-US" sz="2200" dirty="0" err="1" smtClean="0"/>
                        <a:t>Outatime</a:t>
                      </a:r>
                      <a:endParaRPr lang="en-US" sz="2200" dirty="0" smtClean="0"/>
                    </a:p>
                    <a:p>
                      <a:pPr algn="ctr"/>
                      <a:r>
                        <a:rPr lang="en-US" sz="2200" dirty="0" smtClean="0"/>
                        <a:t>@256ms</a:t>
                      </a:r>
                      <a:endParaRPr lang="en-US" sz="2200" dirty="0"/>
                    </a:p>
                  </a:txBody>
                  <a:tcPr/>
                </a:tc>
                <a:tc>
                  <a:txBody>
                    <a:bodyPr/>
                    <a:lstStyle/>
                    <a:p>
                      <a:pPr algn="ctr"/>
                      <a:r>
                        <a:rPr lang="en-US" sz="2200" dirty="0" smtClean="0"/>
                        <a:t>2.3±1.1</a:t>
                      </a:r>
                      <a:endParaRPr lang="en-US" sz="2200" dirty="0"/>
                    </a:p>
                  </a:txBody>
                  <a:tcPr/>
                </a:tc>
                <a:tc>
                  <a:txBody>
                    <a:bodyPr/>
                    <a:lstStyle/>
                    <a:p>
                      <a:pPr algn="ctr"/>
                      <a:r>
                        <a:rPr lang="en-US" sz="2200" dirty="0" smtClean="0"/>
                        <a:t>8.8±5.3</a:t>
                      </a:r>
                      <a:endParaRPr lang="en-US" sz="2200" dirty="0"/>
                    </a:p>
                  </a:txBody>
                  <a:tcPr/>
                </a:tc>
                <a:tc>
                  <a:txBody>
                    <a:bodyPr/>
                    <a:lstStyle/>
                    <a:p>
                      <a:pPr algn="ctr"/>
                      <a:r>
                        <a:rPr lang="en-US" sz="2200" dirty="0" smtClean="0"/>
                        <a:t>3.9±3.2</a:t>
                      </a:r>
                      <a:endParaRPr lang="en-US" sz="2200" dirty="0"/>
                    </a:p>
                  </a:txBody>
                  <a:tcPr/>
                </a:tc>
                <a:tc>
                  <a:txBody>
                    <a:bodyPr/>
                    <a:lstStyle/>
                    <a:p>
                      <a:pPr algn="ctr"/>
                      <a:r>
                        <a:rPr lang="en-US" sz="2200" dirty="0" smtClean="0"/>
                        <a:t>32.5±12.2</a:t>
                      </a:r>
                      <a:endParaRPr lang="en-US" sz="2200" dirty="0"/>
                    </a:p>
                  </a:txBody>
                  <a:tcPr/>
                </a:tc>
                <a:tc>
                  <a:txBody>
                    <a:bodyPr/>
                    <a:lstStyle/>
                    <a:p>
                      <a:pPr algn="ctr"/>
                      <a:r>
                        <a:rPr lang="en-US" sz="2200" dirty="0" smtClean="0"/>
                        <a:t>47.5±21.9</a:t>
                      </a:r>
                      <a:endParaRPr lang="en-US" sz="2200" dirty="0"/>
                    </a:p>
                  </a:txBody>
                  <a:tcPr/>
                </a:tc>
              </a:tr>
            </a:tbl>
          </a:graphicData>
        </a:graphic>
      </p:graphicFrame>
    </p:spTree>
    <p:extLst>
      <p:ext uri="{BB962C8B-B14F-4D97-AF65-F5344CB8AC3E}">
        <p14:creationId xmlns:p14="http://schemas.microsoft.com/office/powerpoint/2010/main" val="268576941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Emerging cloud gaming platform</a:t>
            </a:r>
            <a:endParaRPr lang="en-US" dirty="0"/>
          </a:p>
        </p:txBody>
      </p:sp>
      <p:pic>
        <p:nvPicPr>
          <p:cNvPr id="7" name="Picture 6" descr="microsoft-resear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8"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solidFill>
                  <a:srgbClr val="898989"/>
                </a:solidFill>
                <a:latin typeface="Calibri" charset="0"/>
              </a:rPr>
              <a:t>3</a:t>
            </a:r>
          </a:p>
        </p:txBody>
      </p:sp>
      <p:pic>
        <p:nvPicPr>
          <p:cNvPr id="9" name="Picture 14" descr="Split-M-Maize-bar.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pic>
        <p:nvPicPr>
          <p:cNvPr id="12" name="Picture 11" descr="nvidia-grid1.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671" y="4453366"/>
            <a:ext cx="3471863" cy="1809713"/>
          </a:xfrm>
          <a:prstGeom prst="rect">
            <a:avLst/>
          </a:prstGeom>
          <a:ln w="25400">
            <a:solidFill>
              <a:schemeClr val="tx1"/>
            </a:solidFill>
          </a:ln>
        </p:spPr>
      </p:pic>
      <p:pic>
        <p:nvPicPr>
          <p:cNvPr id="14" name="Picture 2" descr="http://www.gadgetgyaan.com/wp-content/uploads/2012/05/nvidia-cloud-gpu-2.jpg"/>
          <p:cNvPicPr>
            <a:picLocks noChangeAspect="1" noChangeArrowheads="1"/>
          </p:cNvPicPr>
          <p:nvPr/>
        </p:nvPicPr>
        <p:blipFill rotWithShape="1">
          <a:blip r:embed="rId6">
            <a:extLst>
              <a:ext uri="{28A0092B-C50C-407E-A947-70E740481C1C}">
                <a14:useLocalDpi xmlns:a14="http://schemas.microsoft.com/office/drawing/2010/main" val="0"/>
              </a:ext>
            </a:extLst>
          </a:blip>
          <a:srcRect t="14382" b="30887"/>
          <a:stretch/>
        </p:blipFill>
        <p:spPr bwMode="auto">
          <a:xfrm>
            <a:off x="510672" y="1750181"/>
            <a:ext cx="8054458" cy="2402719"/>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5" name="Picture 14" descr="playstation-now-entering-beta-next-month-in-north-america-140236735239.jpg"/>
          <p:cNvPicPr>
            <a:picLocks noChangeAspect="1"/>
          </p:cNvPicPr>
          <p:nvPr/>
        </p:nvPicPr>
        <p:blipFill rotWithShape="1">
          <a:blip r:embed="rId7">
            <a:extLst>
              <a:ext uri="{28A0092B-C50C-407E-A947-70E740481C1C}">
                <a14:useLocalDpi xmlns:a14="http://schemas.microsoft.com/office/drawing/2010/main" val="0"/>
              </a:ext>
            </a:extLst>
          </a:blip>
          <a:srcRect l="2839" t="13145" r="1529" b="12776"/>
          <a:stretch/>
        </p:blipFill>
        <p:spPr>
          <a:xfrm>
            <a:off x="4333372" y="4453365"/>
            <a:ext cx="4231758" cy="1809714"/>
          </a:xfrm>
          <a:prstGeom prst="rect">
            <a:avLst/>
          </a:prstGeom>
          <a:ln w="25400">
            <a:solidFill>
              <a:schemeClr val="tx1"/>
            </a:solidFill>
          </a:ln>
        </p:spPr>
      </p:pic>
    </p:spTree>
    <p:extLst>
      <p:ext uri="{BB962C8B-B14F-4D97-AF65-F5344CB8AC3E}">
        <p14:creationId xmlns:p14="http://schemas.microsoft.com/office/powerpoint/2010/main" val="19886538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 performance</a:t>
            </a:r>
            <a:endParaRPr lang="en-US" dirty="0"/>
          </a:p>
        </p:txBody>
      </p:sp>
      <p:pic>
        <p:nvPicPr>
          <p:cNvPr id="8" name="Picture 7" descr="microsoft-resear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9"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solidFill>
                  <a:srgbClr val="898989"/>
                </a:solidFill>
                <a:latin typeface="Calibri" charset="0"/>
              </a:rPr>
              <a:t>26</a:t>
            </a:r>
            <a:endParaRPr lang="en-US" sz="1200" dirty="0">
              <a:solidFill>
                <a:srgbClr val="898989"/>
              </a:solidFill>
              <a:latin typeface="Calibri" charset="0"/>
            </a:endParaRPr>
          </a:p>
        </p:txBody>
      </p:sp>
      <p:pic>
        <p:nvPicPr>
          <p:cNvPr id="10" name="Picture 14" descr="Split-M-Maize-bar.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pic>
        <p:nvPicPr>
          <p:cNvPr id="12" name="Picture 11" descr="client_cdf.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799" y="1096571"/>
            <a:ext cx="5310579" cy="5310579"/>
          </a:xfrm>
          <a:prstGeom prst="rect">
            <a:avLst/>
          </a:prstGeom>
        </p:spPr>
      </p:pic>
    </p:spTree>
    <p:extLst>
      <p:ext uri="{BB962C8B-B14F-4D97-AF65-F5344CB8AC3E}">
        <p14:creationId xmlns:p14="http://schemas.microsoft.com/office/powerpoint/2010/main" val="147946513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Bandwidth overhead</a:t>
            </a:r>
            <a:endParaRPr lang="en-US" dirty="0"/>
          </a:p>
        </p:txBody>
      </p:sp>
      <p:pic>
        <p:nvPicPr>
          <p:cNvPr id="8" name="Picture 7" descr="microsoft-resear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9"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solidFill>
                  <a:srgbClr val="898989"/>
                </a:solidFill>
                <a:latin typeface="Calibri" charset="0"/>
              </a:rPr>
              <a:t>27</a:t>
            </a:r>
            <a:endParaRPr lang="en-US" sz="1200" dirty="0">
              <a:solidFill>
                <a:srgbClr val="898989"/>
              </a:solidFill>
              <a:latin typeface="Calibri" charset="0"/>
            </a:endParaRPr>
          </a:p>
        </p:txBody>
      </p:sp>
      <p:pic>
        <p:nvPicPr>
          <p:cNvPr id="10" name="Picture 14" descr="Split-M-Maize-bar.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pic>
        <p:nvPicPr>
          <p:cNvPr id="4" name="Picture 3" descr="Bitrat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230" y="1080501"/>
            <a:ext cx="5610470" cy="5610470"/>
          </a:xfrm>
          <a:prstGeom prst="rect">
            <a:avLst/>
          </a:prstGeom>
        </p:spPr>
      </p:pic>
      <p:sp>
        <p:nvSpPr>
          <p:cNvPr id="12" name="Rounded Rectangle 11"/>
          <p:cNvSpPr/>
          <p:nvPr/>
        </p:nvSpPr>
        <p:spPr>
          <a:xfrm>
            <a:off x="6262932" y="1765300"/>
            <a:ext cx="2614367" cy="1714500"/>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t>4.54X </a:t>
            </a:r>
            <a:r>
              <a:rPr lang="en-US" sz="2000" dirty="0"/>
              <a:t>overhead for </a:t>
            </a:r>
            <a:r>
              <a:rPr lang="en-US" sz="2000" dirty="0" smtClean="0"/>
              <a:t>RTT=256ms</a:t>
            </a:r>
            <a:endParaRPr lang="en-US" sz="2000" dirty="0" smtClean="0"/>
          </a:p>
          <a:p>
            <a:endParaRPr lang="en-US" sz="2000" dirty="0"/>
          </a:p>
          <a:p>
            <a:r>
              <a:rPr lang="en-US" sz="2000" b="1" dirty="0"/>
              <a:t>1.97X</a:t>
            </a:r>
            <a:r>
              <a:rPr lang="en-US" sz="2000" dirty="0"/>
              <a:t> overhead</a:t>
            </a:r>
          </a:p>
          <a:p>
            <a:r>
              <a:rPr lang="en-US" sz="2000" dirty="0"/>
              <a:t>For </a:t>
            </a:r>
            <a:r>
              <a:rPr lang="en-US" sz="2000" dirty="0" smtClean="0"/>
              <a:t>RTT=</a:t>
            </a:r>
            <a:r>
              <a:rPr lang="en-US" sz="2000" dirty="0"/>
              <a:t>128ms</a:t>
            </a:r>
          </a:p>
        </p:txBody>
      </p:sp>
    </p:spTree>
    <p:extLst>
      <p:ext uri="{BB962C8B-B14F-4D97-AF65-F5344CB8AC3E}">
        <p14:creationId xmlns:p14="http://schemas.microsoft.com/office/powerpoint/2010/main" val="33853683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point &amp; restore</a:t>
            </a:r>
            <a:endParaRPr lang="en-US" dirty="0"/>
          </a:p>
        </p:txBody>
      </p:sp>
      <p:sp>
        <p:nvSpPr>
          <p:cNvPr id="3" name="Content Placeholder 2"/>
          <p:cNvSpPr>
            <a:spLocks noGrp="1"/>
          </p:cNvSpPr>
          <p:nvPr>
            <p:ph idx="1"/>
          </p:nvPr>
        </p:nvSpPr>
        <p:spPr/>
        <p:txBody>
          <a:bodyPr/>
          <a:lstStyle/>
          <a:p>
            <a:r>
              <a:rPr lang="en-US" dirty="0" smtClean="0"/>
              <a:t>Save &amp; load is too slow</a:t>
            </a:r>
          </a:p>
          <a:p>
            <a:r>
              <a:rPr lang="en-US" dirty="0" smtClean="0"/>
              <a:t>Hybrid approach</a:t>
            </a:r>
          </a:p>
          <a:p>
            <a:pPr lvl="1"/>
            <a:r>
              <a:rPr lang="en-US" dirty="0" smtClean="0"/>
              <a:t>Page level </a:t>
            </a:r>
            <a:r>
              <a:rPr lang="en-US" dirty="0" err="1" smtClean="0"/>
              <a:t>ckpt&amp;restore</a:t>
            </a:r>
            <a:r>
              <a:rPr lang="en-US" dirty="0" smtClean="0"/>
              <a:t> for game objects</a:t>
            </a:r>
          </a:p>
          <a:p>
            <a:pPr lvl="1"/>
            <a:r>
              <a:rPr lang="en-US" dirty="0" smtClean="0"/>
              <a:t>Use inverse function calls when available</a:t>
            </a:r>
            <a:endParaRPr lang="en-US" dirty="0"/>
          </a:p>
        </p:txBody>
      </p:sp>
      <p:pic>
        <p:nvPicPr>
          <p:cNvPr id="8" name="Picture 7" descr="microsoft-resear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9"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solidFill>
                  <a:srgbClr val="898989"/>
                </a:solidFill>
                <a:latin typeface="Calibri" charset="0"/>
              </a:rPr>
              <a:t>28</a:t>
            </a:r>
            <a:endParaRPr lang="en-US" sz="1200" dirty="0">
              <a:solidFill>
                <a:srgbClr val="898989"/>
              </a:solidFill>
              <a:latin typeface="Calibri" charset="0"/>
            </a:endParaRPr>
          </a:p>
        </p:txBody>
      </p:sp>
      <p:pic>
        <p:nvPicPr>
          <p:cNvPr id="10" name="Picture 14" descr="Split-M-Maize-bar.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graphicFrame>
        <p:nvGraphicFramePr>
          <p:cNvPr id="4" name="Table 3"/>
          <p:cNvGraphicFramePr>
            <a:graphicFrameLocks noGrp="1"/>
          </p:cNvGraphicFramePr>
          <p:nvPr>
            <p:extLst>
              <p:ext uri="{D42A27DB-BD31-4B8C-83A1-F6EECF244321}">
                <p14:modId xmlns:p14="http://schemas.microsoft.com/office/powerpoint/2010/main" val="3836026044"/>
              </p:ext>
            </p:extLst>
          </p:nvPr>
        </p:nvGraphicFramePr>
        <p:xfrm>
          <a:off x="1320800" y="4127500"/>
          <a:ext cx="6299200" cy="1686560"/>
        </p:xfrm>
        <a:graphic>
          <a:graphicData uri="http://schemas.openxmlformats.org/drawingml/2006/table">
            <a:tbl>
              <a:tblPr firstRow="1" bandRow="1">
                <a:tableStyleId>{69C7853C-536D-4A76-A0AE-DD22124D55A5}</a:tableStyleId>
              </a:tblPr>
              <a:tblGrid>
                <a:gridCol w="3149600"/>
                <a:gridCol w="3149600"/>
              </a:tblGrid>
              <a:tr h="421640">
                <a:tc>
                  <a:txBody>
                    <a:bodyPr/>
                    <a:lstStyle/>
                    <a:p>
                      <a:pPr algn="ctr"/>
                      <a:r>
                        <a:rPr lang="en-US" dirty="0" smtClean="0"/>
                        <a:t>Method</a:t>
                      </a:r>
                      <a:endParaRPr lang="en-US" dirty="0"/>
                    </a:p>
                  </a:txBody>
                  <a:tcPr/>
                </a:tc>
                <a:tc>
                  <a:txBody>
                    <a:bodyPr/>
                    <a:lstStyle/>
                    <a:p>
                      <a:pPr algn="ctr"/>
                      <a:r>
                        <a:rPr lang="en-US" dirty="0" smtClean="0"/>
                        <a:t>Time (</a:t>
                      </a:r>
                      <a:r>
                        <a:rPr lang="en-US" dirty="0" err="1" smtClean="0"/>
                        <a:t>ms</a:t>
                      </a:r>
                      <a:r>
                        <a:rPr lang="en-US" dirty="0" smtClean="0"/>
                        <a:t>)</a:t>
                      </a:r>
                      <a:endParaRPr lang="en-US" dirty="0"/>
                    </a:p>
                  </a:txBody>
                  <a:tcPr/>
                </a:tc>
              </a:tr>
              <a:tr h="421640">
                <a:tc>
                  <a:txBody>
                    <a:bodyPr/>
                    <a:lstStyle/>
                    <a:p>
                      <a:r>
                        <a:rPr lang="en-US" sz="2000" dirty="0" smtClean="0"/>
                        <a:t>Built-in save game </a:t>
                      </a:r>
                      <a:endParaRPr lang="en-US" sz="2000" dirty="0"/>
                    </a:p>
                  </a:txBody>
                  <a:tcPr/>
                </a:tc>
                <a:tc>
                  <a:txBody>
                    <a:bodyPr/>
                    <a:lstStyle/>
                    <a:p>
                      <a:r>
                        <a:rPr lang="en-US" sz="2000" dirty="0" smtClean="0"/>
                        <a:t> 333000</a:t>
                      </a:r>
                      <a:endParaRPr lang="en-US" sz="2000" dirty="0"/>
                    </a:p>
                  </a:txBody>
                  <a:tcPr/>
                </a:tc>
              </a:tr>
              <a:tr h="421640">
                <a:tc>
                  <a:txBody>
                    <a:bodyPr/>
                    <a:lstStyle/>
                    <a:p>
                      <a:r>
                        <a:rPr lang="en-US" sz="2000" dirty="0" smtClean="0"/>
                        <a:t>Baseline</a:t>
                      </a:r>
                      <a:r>
                        <a:rPr lang="en-US" sz="2000" baseline="0" dirty="0" smtClean="0"/>
                        <a:t> object-only</a:t>
                      </a:r>
                      <a:endParaRPr lang="en-US" sz="2000" dirty="0"/>
                    </a:p>
                  </a:txBody>
                  <a:tcPr/>
                </a:tc>
                <a:tc>
                  <a:txBody>
                    <a:bodyPr/>
                    <a:lstStyle/>
                    <a:p>
                      <a:r>
                        <a:rPr lang="en-US" sz="2000" dirty="0" smtClean="0"/>
                        <a:t>          45.55</a:t>
                      </a:r>
                      <a:endParaRPr lang="en-US" sz="2000" dirty="0"/>
                    </a:p>
                  </a:txBody>
                  <a:tcPr/>
                </a:tc>
              </a:tr>
              <a:tr h="421640">
                <a:tc>
                  <a:txBody>
                    <a:bodyPr/>
                    <a:lstStyle/>
                    <a:p>
                      <a:r>
                        <a:rPr lang="en-US" sz="2000" dirty="0" err="1" smtClean="0"/>
                        <a:t>Outatime’s</a:t>
                      </a:r>
                      <a:r>
                        <a:rPr lang="en-US" sz="2000" dirty="0" smtClean="0"/>
                        <a:t> hybrid</a:t>
                      </a:r>
                      <a:r>
                        <a:rPr lang="en-US" sz="2000" baseline="0" dirty="0" smtClean="0"/>
                        <a:t> approach</a:t>
                      </a:r>
                      <a:endParaRPr lang="en-US" sz="2000" dirty="0"/>
                    </a:p>
                  </a:txBody>
                  <a:tcPr/>
                </a:tc>
                <a:tc>
                  <a:txBody>
                    <a:bodyPr/>
                    <a:lstStyle/>
                    <a:p>
                      <a:r>
                        <a:rPr lang="en-US" sz="2000" dirty="0" smtClean="0"/>
                        <a:t>            0.076</a:t>
                      </a:r>
                      <a:endParaRPr lang="en-US" sz="2000" dirty="0"/>
                    </a:p>
                  </a:txBody>
                  <a:tcPr/>
                </a:tc>
              </a:tr>
            </a:tbl>
          </a:graphicData>
        </a:graphic>
      </p:graphicFrame>
    </p:spTree>
    <p:extLst>
      <p:ext uri="{BB962C8B-B14F-4D97-AF65-F5344CB8AC3E}">
        <p14:creationId xmlns:p14="http://schemas.microsoft.com/office/powerpoint/2010/main" val="33853683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setup</a:t>
            </a:r>
            <a:endParaRPr lang="en-US" dirty="0"/>
          </a:p>
        </p:txBody>
      </p:sp>
      <p:sp>
        <p:nvSpPr>
          <p:cNvPr id="3" name="Content Placeholder 2"/>
          <p:cNvSpPr>
            <a:spLocks noGrp="1"/>
          </p:cNvSpPr>
          <p:nvPr>
            <p:ph idx="1"/>
          </p:nvPr>
        </p:nvSpPr>
        <p:spPr/>
        <p:txBody>
          <a:bodyPr>
            <a:normAutofit lnSpcReduction="10000"/>
          </a:bodyPr>
          <a:lstStyle/>
          <a:p>
            <a:r>
              <a:rPr lang="en-US" dirty="0" smtClean="0"/>
              <a:t>Server</a:t>
            </a:r>
          </a:p>
          <a:p>
            <a:pPr lvl="1"/>
            <a:r>
              <a:rPr lang="en-US" dirty="0" smtClean="0"/>
              <a:t>Quad core Intel i7, 16GB memory, </a:t>
            </a:r>
            <a:r>
              <a:rPr lang="en-US" dirty="0" err="1" smtClean="0"/>
              <a:t>Nvidia</a:t>
            </a:r>
            <a:r>
              <a:rPr lang="en-US" dirty="0" smtClean="0"/>
              <a:t> GTX 680</a:t>
            </a:r>
          </a:p>
          <a:p>
            <a:r>
              <a:rPr lang="en-US" dirty="0" smtClean="0"/>
              <a:t>Client running locally with simulated RTT</a:t>
            </a:r>
          </a:p>
          <a:p>
            <a:r>
              <a:rPr lang="en-US" dirty="0" smtClean="0"/>
              <a:t>User study </a:t>
            </a:r>
          </a:p>
          <a:p>
            <a:pPr lvl="1"/>
            <a:r>
              <a:rPr lang="en-US" dirty="0" smtClean="0"/>
              <a:t>Colleagues + local gaming group</a:t>
            </a:r>
          </a:p>
          <a:p>
            <a:pPr lvl="1"/>
            <a:r>
              <a:rPr lang="en-US" dirty="0" smtClean="0"/>
              <a:t>Play standard Doom 3 for the reference</a:t>
            </a:r>
          </a:p>
          <a:p>
            <a:pPr lvl="1"/>
            <a:r>
              <a:rPr lang="en-US" dirty="0" smtClean="0"/>
              <a:t>Blindly play </a:t>
            </a:r>
            <a:r>
              <a:rPr lang="en-US" dirty="0" err="1"/>
              <a:t>O</a:t>
            </a:r>
            <a:r>
              <a:rPr lang="en-US" dirty="0" err="1" smtClean="0"/>
              <a:t>utatime</a:t>
            </a:r>
            <a:r>
              <a:rPr lang="en-US" dirty="0" smtClean="0"/>
              <a:t>  or thin client (3~10 times)</a:t>
            </a:r>
          </a:p>
          <a:p>
            <a:pPr marL="457200" lvl="1" indent="0">
              <a:buNone/>
            </a:pPr>
            <a:r>
              <a:rPr lang="en-US" dirty="0"/>
              <a:t> </a:t>
            </a:r>
            <a:r>
              <a:rPr lang="en-US" dirty="0" smtClean="0"/>
              <a:t>   @ randomly selected {0, 64, 128, 256, 384ms} RTT</a:t>
            </a:r>
          </a:p>
          <a:p>
            <a:pPr lvl="1"/>
            <a:r>
              <a:rPr lang="en-US" dirty="0" smtClean="0"/>
              <a:t>Report game-play experience (MOS)</a:t>
            </a:r>
            <a:endParaRPr lang="en-US" dirty="0"/>
          </a:p>
        </p:txBody>
      </p:sp>
      <p:pic>
        <p:nvPicPr>
          <p:cNvPr id="4" name="Picture 3" descr="microsoft-resear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solidFill>
                  <a:srgbClr val="898989"/>
                </a:solidFill>
                <a:latin typeface="Calibri" charset="0"/>
              </a:rPr>
              <a:t>29</a:t>
            </a:r>
            <a:endParaRPr lang="en-US" sz="1200" dirty="0">
              <a:solidFill>
                <a:srgbClr val="898989"/>
              </a:solidFill>
              <a:latin typeface="Calibri" charset="0"/>
            </a:endParaRPr>
          </a:p>
        </p:txBody>
      </p:sp>
      <p:pic>
        <p:nvPicPr>
          <p:cNvPr id="6" name="Picture 14" descr="Split-M-Maize-bar.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spTree>
    <p:extLst>
      <p:ext uri="{BB962C8B-B14F-4D97-AF65-F5344CB8AC3E}">
        <p14:creationId xmlns:p14="http://schemas.microsoft.com/office/powerpoint/2010/main" val="156979100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Outatime</a:t>
            </a:r>
            <a:r>
              <a:rPr lang="en-US" dirty="0" smtClean="0"/>
              <a:t> developer interface</a:t>
            </a:r>
            <a:endParaRPr lang="en-US" dirty="0"/>
          </a:p>
        </p:txBody>
      </p:sp>
      <p:sp>
        <p:nvSpPr>
          <p:cNvPr id="3" name="Content Placeholder 2"/>
          <p:cNvSpPr>
            <a:spLocks noGrp="1"/>
          </p:cNvSpPr>
          <p:nvPr>
            <p:ph idx="1"/>
          </p:nvPr>
        </p:nvSpPr>
        <p:spPr/>
        <p:txBody>
          <a:bodyPr/>
          <a:lstStyle/>
          <a:p>
            <a:r>
              <a:rPr lang="en-US" dirty="0" smtClean="0"/>
              <a:t>Checkpoint &amp; restore</a:t>
            </a:r>
          </a:p>
          <a:p>
            <a:r>
              <a:rPr lang="en-US" dirty="0" smtClean="0"/>
              <a:t>“Approximation @ client” events</a:t>
            </a:r>
          </a:p>
          <a:p>
            <a:pPr lvl="1"/>
            <a:r>
              <a:rPr lang="en-US" dirty="0" smtClean="0"/>
              <a:t>Navigation events</a:t>
            </a:r>
          </a:p>
          <a:p>
            <a:pPr lvl="1"/>
            <a:r>
              <a:rPr lang="en-US" dirty="0" smtClean="0"/>
              <a:t>Train model using trace</a:t>
            </a:r>
          </a:p>
          <a:p>
            <a:pPr lvl="1"/>
            <a:r>
              <a:rPr lang="en-US" dirty="0" smtClean="0"/>
              <a:t>May need more complex than Markov model</a:t>
            </a:r>
          </a:p>
          <a:p>
            <a:r>
              <a:rPr lang="en-US" dirty="0" smtClean="0"/>
              <a:t>“Approximation @ server” events</a:t>
            </a:r>
          </a:p>
          <a:p>
            <a:pPr lvl="1"/>
            <a:r>
              <a:rPr lang="en-US" dirty="0" smtClean="0"/>
              <a:t>Impulse events</a:t>
            </a:r>
          </a:p>
          <a:p>
            <a:pPr lvl="1"/>
            <a:r>
              <a:rPr lang="en-US" dirty="0" smtClean="0"/>
              <a:t>Decide how to reduce prediction state space</a:t>
            </a:r>
          </a:p>
        </p:txBody>
      </p:sp>
      <p:pic>
        <p:nvPicPr>
          <p:cNvPr id="4" name="Picture 3" descr="microsoft-resear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solidFill>
                  <a:srgbClr val="898989"/>
                </a:solidFill>
                <a:latin typeface="Calibri" charset="0"/>
              </a:rPr>
              <a:t>30</a:t>
            </a:r>
            <a:endParaRPr lang="en-US" sz="1200" dirty="0">
              <a:solidFill>
                <a:srgbClr val="898989"/>
              </a:solidFill>
              <a:latin typeface="Calibri" charset="0"/>
            </a:endParaRPr>
          </a:p>
        </p:txBody>
      </p:sp>
      <p:pic>
        <p:nvPicPr>
          <p:cNvPr id="6" name="Picture 14" descr="Split-M-Maize-bar.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spTree>
    <p:extLst>
      <p:ext uri="{BB962C8B-B14F-4D97-AF65-F5344CB8AC3E}">
        <p14:creationId xmlns:p14="http://schemas.microsoft.com/office/powerpoint/2010/main" val="31015175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a:t>
            </a:r>
            <a:endParaRPr lang="en-US" dirty="0"/>
          </a:p>
        </p:txBody>
      </p:sp>
      <p:pic>
        <p:nvPicPr>
          <p:cNvPr id="4" name="Picture 3" descr="microsoft-resear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solidFill>
                  <a:srgbClr val="898989"/>
                </a:solidFill>
                <a:latin typeface="Calibri" charset="0"/>
              </a:rPr>
              <a:t>31</a:t>
            </a:r>
            <a:endParaRPr lang="en-US" sz="1200" dirty="0">
              <a:solidFill>
                <a:srgbClr val="898989"/>
              </a:solidFill>
              <a:latin typeface="Calibri" charset="0"/>
            </a:endParaRPr>
          </a:p>
        </p:txBody>
      </p:sp>
      <p:pic>
        <p:nvPicPr>
          <p:cNvPr id="6" name="Picture 14" descr="Split-M-Maize-bar.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sp>
        <p:nvSpPr>
          <p:cNvPr id="8" name="Rectangle 7"/>
          <p:cNvSpPr/>
          <p:nvPr/>
        </p:nvSpPr>
        <p:spPr>
          <a:xfrm>
            <a:off x="3126966" y="2693685"/>
            <a:ext cx="2820095" cy="798756"/>
          </a:xfrm>
          <a:prstGeom prst="rect">
            <a:avLst/>
          </a:prstGeom>
          <a:solidFill>
            <a:schemeClr val="accent6">
              <a:lumMod val="20000"/>
              <a:lumOff val="80000"/>
            </a:schemeClr>
          </a:solidFill>
          <a:ln w="28575">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u="sng" dirty="0" smtClean="0">
                <a:solidFill>
                  <a:schemeClr val="tx1"/>
                </a:solidFill>
              </a:rPr>
              <a:t>Navigation </a:t>
            </a:r>
            <a:r>
              <a:rPr lang="en-US" b="1" dirty="0" smtClean="0">
                <a:solidFill>
                  <a:schemeClr val="tx1"/>
                </a:solidFill>
              </a:rPr>
              <a:t>Speculation</a:t>
            </a:r>
            <a:endParaRPr lang="en-US" b="1" dirty="0">
              <a:solidFill>
                <a:schemeClr val="tx1"/>
              </a:solidFill>
            </a:endParaRPr>
          </a:p>
        </p:txBody>
      </p:sp>
      <p:sp>
        <p:nvSpPr>
          <p:cNvPr id="9" name="Rectangle 8"/>
          <p:cNvSpPr/>
          <p:nvPr/>
        </p:nvSpPr>
        <p:spPr>
          <a:xfrm>
            <a:off x="2866564" y="4745633"/>
            <a:ext cx="1677424" cy="696637"/>
          </a:xfrm>
          <a:prstGeom prst="rect">
            <a:avLst/>
          </a:prstGeom>
          <a:solidFill>
            <a:schemeClr val="accent6">
              <a:lumMod val="20000"/>
              <a:lumOff val="80000"/>
            </a:schemeClr>
          </a:solidFill>
          <a:ln w="28575">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err="1" smtClean="0">
                <a:solidFill>
                  <a:schemeClr val="tx1"/>
                </a:solidFill>
              </a:rPr>
              <a:t>Kalman</a:t>
            </a:r>
            <a:r>
              <a:rPr lang="en-US" b="1" dirty="0">
                <a:solidFill>
                  <a:schemeClr val="tx1"/>
                </a:solidFill>
              </a:rPr>
              <a:t> </a:t>
            </a:r>
            <a:r>
              <a:rPr lang="en-US" b="1" dirty="0" smtClean="0">
                <a:solidFill>
                  <a:schemeClr val="tx1"/>
                </a:solidFill>
              </a:rPr>
              <a:t>Shake Reduction*</a:t>
            </a:r>
            <a:endParaRPr lang="en-US" b="1" dirty="0">
              <a:solidFill>
                <a:schemeClr val="tx1"/>
              </a:solidFill>
            </a:endParaRPr>
          </a:p>
        </p:txBody>
      </p:sp>
      <p:sp>
        <p:nvSpPr>
          <p:cNvPr id="10" name="Rectangle 9"/>
          <p:cNvSpPr/>
          <p:nvPr/>
        </p:nvSpPr>
        <p:spPr>
          <a:xfrm>
            <a:off x="4695577" y="4743765"/>
            <a:ext cx="2435326" cy="698501"/>
          </a:xfrm>
          <a:prstGeom prst="rect">
            <a:avLst/>
          </a:prstGeom>
          <a:solidFill>
            <a:schemeClr val="accent6">
              <a:lumMod val="20000"/>
              <a:lumOff val="80000"/>
            </a:schemeClr>
          </a:solidFill>
          <a:ln w="28575">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smtClean="0">
                <a:solidFill>
                  <a:schemeClr val="tx1"/>
                </a:solidFill>
              </a:rPr>
              <a:t>Partial Cube Map + Depth Map Rendering*</a:t>
            </a:r>
            <a:endParaRPr lang="en-US" b="1" dirty="0">
              <a:solidFill>
                <a:schemeClr val="tx1"/>
              </a:solidFill>
            </a:endParaRPr>
          </a:p>
        </p:txBody>
      </p:sp>
      <p:sp>
        <p:nvSpPr>
          <p:cNvPr id="11" name="Rectangle 10"/>
          <p:cNvSpPr/>
          <p:nvPr/>
        </p:nvSpPr>
        <p:spPr>
          <a:xfrm>
            <a:off x="6116867" y="2693685"/>
            <a:ext cx="2420567" cy="777898"/>
          </a:xfrm>
          <a:prstGeom prst="rect">
            <a:avLst/>
          </a:prstGeom>
          <a:solidFill>
            <a:schemeClr val="accent6">
              <a:lumMod val="20000"/>
              <a:lumOff val="80000"/>
            </a:schemeClr>
          </a:solidFill>
          <a:ln w="28575">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u="sng" dirty="0" smtClean="0">
                <a:solidFill>
                  <a:schemeClr val="tx1"/>
                </a:solidFill>
              </a:rPr>
              <a:t>Impulse </a:t>
            </a:r>
            <a:r>
              <a:rPr lang="en-US" b="1" dirty="0" smtClean="0">
                <a:solidFill>
                  <a:schemeClr val="tx1"/>
                </a:solidFill>
              </a:rPr>
              <a:t>Speculation</a:t>
            </a:r>
            <a:endParaRPr lang="en-US" b="1" dirty="0">
              <a:solidFill>
                <a:schemeClr val="tx1"/>
              </a:solidFill>
            </a:endParaRPr>
          </a:p>
        </p:txBody>
      </p:sp>
      <p:cxnSp>
        <p:nvCxnSpPr>
          <p:cNvPr id="13" name="Straight Connector 12"/>
          <p:cNvCxnSpPr/>
          <p:nvPr/>
        </p:nvCxnSpPr>
        <p:spPr>
          <a:xfrm flipV="1">
            <a:off x="2714974" y="1283247"/>
            <a:ext cx="0" cy="5467101"/>
          </a:xfrm>
          <a:prstGeom prst="line">
            <a:avLst/>
          </a:prstGeom>
          <a:ln w="19050">
            <a:prstDash val="dash"/>
          </a:ln>
        </p:spPr>
        <p:style>
          <a:lnRef idx="2">
            <a:schemeClr val="dk1"/>
          </a:lnRef>
          <a:fillRef idx="0">
            <a:schemeClr val="dk1"/>
          </a:fillRef>
          <a:effectRef idx="1">
            <a:schemeClr val="dk1"/>
          </a:effectRef>
          <a:fontRef idx="minor">
            <a:schemeClr val="tx1"/>
          </a:fontRef>
        </p:style>
      </p:cxnSp>
      <p:sp>
        <p:nvSpPr>
          <p:cNvPr id="14" name="Rectangle 13"/>
          <p:cNvSpPr/>
          <p:nvPr/>
        </p:nvSpPr>
        <p:spPr>
          <a:xfrm>
            <a:off x="4695577" y="5923218"/>
            <a:ext cx="2435326" cy="559398"/>
          </a:xfrm>
          <a:prstGeom prst="rect">
            <a:avLst/>
          </a:prstGeom>
          <a:solidFill>
            <a:schemeClr val="accent6">
              <a:lumMod val="20000"/>
              <a:lumOff val="80000"/>
            </a:schemeClr>
          </a:solidFill>
          <a:ln w="28575">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smtClean="0">
                <a:solidFill>
                  <a:schemeClr val="tx1"/>
                </a:solidFill>
              </a:rPr>
              <a:t>Joint Video Encoding</a:t>
            </a:r>
          </a:p>
        </p:txBody>
      </p:sp>
      <p:sp>
        <p:nvSpPr>
          <p:cNvPr id="15" name="Flowchart: Decision 2"/>
          <p:cNvSpPr/>
          <p:nvPr/>
        </p:nvSpPr>
        <p:spPr>
          <a:xfrm>
            <a:off x="3414759" y="3744863"/>
            <a:ext cx="2244507" cy="612648"/>
          </a:xfrm>
          <a:prstGeom prst="flowChartDecision">
            <a:avLst/>
          </a:prstGeom>
          <a:solidFill>
            <a:schemeClr val="accent4">
              <a:lumMod val="20000"/>
              <a:lumOff val="80000"/>
            </a:schemeClr>
          </a:solidFill>
        </p:spPr>
        <p:style>
          <a:lnRef idx="0">
            <a:schemeClr val="accent5"/>
          </a:lnRef>
          <a:fillRef idx="3">
            <a:schemeClr val="accent5"/>
          </a:fillRef>
          <a:effectRef idx="3">
            <a:schemeClr val="accent5"/>
          </a:effectRef>
          <a:fontRef idx="minor">
            <a:schemeClr val="lt1"/>
          </a:fontRef>
        </p:style>
        <p:txBody>
          <a:bodyPr wrap="none" rtlCol="0" anchor="ctr"/>
          <a:lstStyle/>
          <a:p>
            <a:pPr algn="ctr"/>
            <a:r>
              <a:rPr lang="en-US" dirty="0" smtClean="0">
                <a:solidFill>
                  <a:schemeClr val="tx1"/>
                </a:solidFill>
              </a:rPr>
              <a:t>RTT &lt; </a:t>
            </a:r>
            <a:r>
              <a:rPr lang="en-US" i="1" dirty="0" smtClean="0">
                <a:solidFill>
                  <a:schemeClr val="tx1"/>
                </a:solidFill>
              </a:rPr>
              <a:t>threshold</a:t>
            </a:r>
            <a:r>
              <a:rPr lang="en-US" dirty="0" smtClean="0">
                <a:solidFill>
                  <a:schemeClr val="tx1"/>
                </a:solidFill>
              </a:rPr>
              <a:t>?</a:t>
            </a:r>
            <a:endParaRPr lang="en-US" dirty="0">
              <a:solidFill>
                <a:schemeClr val="tx1"/>
              </a:solidFill>
            </a:endParaRPr>
          </a:p>
        </p:txBody>
      </p:sp>
      <p:cxnSp>
        <p:nvCxnSpPr>
          <p:cNvPr id="16" name="Elbow Connector 15"/>
          <p:cNvCxnSpPr>
            <a:stCxn id="15" idx="2"/>
            <a:endCxn id="9" idx="0"/>
          </p:cNvCxnSpPr>
          <p:nvPr/>
        </p:nvCxnSpPr>
        <p:spPr>
          <a:xfrm rot="5400000">
            <a:off x="3927084" y="4135704"/>
            <a:ext cx="388122" cy="83173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15" idx="2"/>
            <a:endCxn id="10" idx="0"/>
          </p:cNvCxnSpPr>
          <p:nvPr/>
        </p:nvCxnSpPr>
        <p:spPr>
          <a:xfrm rot="16200000" flipH="1">
            <a:off x="5031999" y="3862524"/>
            <a:ext cx="386254" cy="137622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8" idx="2"/>
            <a:endCxn id="15" idx="0"/>
          </p:cNvCxnSpPr>
          <p:nvPr/>
        </p:nvCxnSpPr>
        <p:spPr>
          <a:xfrm flipH="1">
            <a:off x="4537013" y="3492441"/>
            <a:ext cx="1" cy="252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41" idx="2"/>
            <a:endCxn id="8" idx="0"/>
          </p:cNvCxnSpPr>
          <p:nvPr/>
        </p:nvCxnSpPr>
        <p:spPr>
          <a:xfrm rot="5400000">
            <a:off x="5931193" y="942811"/>
            <a:ext cx="356695" cy="314505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10" idx="2"/>
            <a:endCxn id="14" idx="0"/>
          </p:cNvCxnSpPr>
          <p:nvPr/>
        </p:nvCxnSpPr>
        <p:spPr>
          <a:xfrm rot="5400000">
            <a:off x="5672764" y="5682742"/>
            <a:ext cx="480952" cy="127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11" idx="2"/>
            <a:endCxn id="14" idx="3"/>
          </p:cNvCxnSpPr>
          <p:nvPr/>
        </p:nvCxnSpPr>
        <p:spPr>
          <a:xfrm rot="5400000">
            <a:off x="5863360" y="4739126"/>
            <a:ext cx="2731334" cy="19624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9" idx="2"/>
            <a:endCxn id="14" idx="0"/>
          </p:cNvCxnSpPr>
          <p:nvPr/>
        </p:nvCxnSpPr>
        <p:spPr>
          <a:xfrm rot="16200000" flipH="1">
            <a:off x="4568784" y="4578762"/>
            <a:ext cx="480948" cy="220796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41" idx="2"/>
            <a:endCxn id="11" idx="0"/>
          </p:cNvCxnSpPr>
          <p:nvPr/>
        </p:nvCxnSpPr>
        <p:spPr>
          <a:xfrm rot="5400000">
            <a:off x="7326262" y="2337880"/>
            <a:ext cx="356695" cy="35491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827934" y="4282202"/>
            <a:ext cx="1554213" cy="692911"/>
          </a:xfrm>
          <a:prstGeom prst="rect">
            <a:avLst/>
          </a:prstGeom>
          <a:solidFill>
            <a:schemeClr val="accent6">
              <a:lumMod val="20000"/>
              <a:lumOff val="80000"/>
            </a:schemeClr>
          </a:solidFill>
          <a:ln w="28575">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smtClean="0">
                <a:solidFill>
                  <a:schemeClr val="tx1"/>
                </a:solidFill>
              </a:rPr>
              <a:t>Image-Based Rendering</a:t>
            </a:r>
            <a:endParaRPr lang="en-US" b="1" dirty="0">
              <a:solidFill>
                <a:schemeClr val="tx1"/>
              </a:solidFill>
            </a:endParaRPr>
          </a:p>
        </p:txBody>
      </p:sp>
      <p:sp>
        <p:nvSpPr>
          <p:cNvPr id="26" name="Rectangle 25"/>
          <p:cNvSpPr/>
          <p:nvPr/>
        </p:nvSpPr>
        <p:spPr>
          <a:xfrm>
            <a:off x="829167" y="5169466"/>
            <a:ext cx="1554212" cy="559398"/>
          </a:xfrm>
          <a:prstGeom prst="rect">
            <a:avLst/>
          </a:prstGeom>
          <a:solidFill>
            <a:schemeClr val="bg1">
              <a:lumMod val="9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schemeClr val="tx1"/>
                </a:solidFill>
              </a:rPr>
              <a:t>Decode </a:t>
            </a:r>
            <a:r>
              <a:rPr lang="en-US" dirty="0" err="1">
                <a:solidFill>
                  <a:schemeClr val="tx1"/>
                </a:solidFill>
              </a:rPr>
              <a:t>Bitstream</a:t>
            </a:r>
            <a:endParaRPr lang="en-US" dirty="0">
              <a:solidFill>
                <a:schemeClr val="tx1"/>
              </a:solidFill>
            </a:endParaRPr>
          </a:p>
        </p:txBody>
      </p:sp>
      <p:sp>
        <p:nvSpPr>
          <p:cNvPr id="27" name="Rectangle 26"/>
          <p:cNvSpPr/>
          <p:nvPr/>
        </p:nvSpPr>
        <p:spPr>
          <a:xfrm>
            <a:off x="827935" y="3528451"/>
            <a:ext cx="1554212" cy="559398"/>
          </a:xfrm>
          <a:prstGeom prst="rect">
            <a:avLst/>
          </a:prstGeom>
          <a:solidFill>
            <a:schemeClr val="bg1">
              <a:lumMod val="9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schemeClr val="tx1"/>
                </a:solidFill>
              </a:rPr>
              <a:t>Display Frame</a:t>
            </a:r>
          </a:p>
        </p:txBody>
      </p:sp>
      <p:cxnSp>
        <p:nvCxnSpPr>
          <p:cNvPr id="28" name="Elbow Connector 27"/>
          <p:cNvCxnSpPr>
            <a:stCxn id="36" idx="1"/>
            <a:endCxn id="37" idx="3"/>
          </p:cNvCxnSpPr>
          <p:nvPr/>
        </p:nvCxnSpPr>
        <p:spPr>
          <a:xfrm rot="10800000">
            <a:off x="2383380" y="6202918"/>
            <a:ext cx="619078" cy="1"/>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6" idx="0"/>
            <a:endCxn id="25" idx="2"/>
          </p:cNvCxnSpPr>
          <p:nvPr/>
        </p:nvCxnSpPr>
        <p:spPr>
          <a:xfrm flipH="1" flipV="1">
            <a:off x="1605041" y="4975113"/>
            <a:ext cx="1232" cy="194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5" idx="0"/>
            <a:endCxn id="27" idx="2"/>
          </p:cNvCxnSpPr>
          <p:nvPr/>
        </p:nvCxnSpPr>
        <p:spPr>
          <a:xfrm flipV="1">
            <a:off x="1605041" y="4087849"/>
            <a:ext cx="0" cy="194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829168" y="1701800"/>
            <a:ext cx="1554212" cy="559398"/>
          </a:xfrm>
          <a:prstGeom prst="rect">
            <a:avLst/>
          </a:prstGeom>
          <a:solidFill>
            <a:schemeClr val="bg1">
              <a:lumMod val="9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solidFill>
                  <a:schemeClr val="tx1"/>
                </a:solidFill>
              </a:rPr>
              <a:t>Sample Input</a:t>
            </a:r>
            <a:endParaRPr lang="en-US" dirty="0">
              <a:solidFill>
                <a:schemeClr val="tx1"/>
              </a:solidFill>
            </a:endParaRPr>
          </a:p>
        </p:txBody>
      </p:sp>
      <p:cxnSp>
        <p:nvCxnSpPr>
          <p:cNvPr id="32" name="Elbow Connector 31"/>
          <p:cNvCxnSpPr>
            <a:stCxn id="31" idx="3"/>
            <a:endCxn id="42" idx="1"/>
          </p:cNvCxnSpPr>
          <p:nvPr/>
        </p:nvCxnSpPr>
        <p:spPr>
          <a:xfrm flipV="1">
            <a:off x="2383380" y="1979629"/>
            <a:ext cx="702205" cy="1870"/>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7" idx="0"/>
            <a:endCxn id="31" idx="2"/>
          </p:cNvCxnSpPr>
          <p:nvPr/>
        </p:nvCxnSpPr>
        <p:spPr>
          <a:xfrm flipV="1">
            <a:off x="1605041" y="2261198"/>
            <a:ext cx="1233" cy="1267253"/>
          </a:xfrm>
          <a:prstGeom prst="straightConnector1">
            <a:avLst/>
          </a:prstGeom>
          <a:ln w="57150">
            <a:solidFill>
              <a:schemeClr val="bg1">
                <a:lumMod val="75000"/>
              </a:schemeClr>
            </a:solidFill>
            <a:prstDash val="sysDot"/>
            <a:tailEnd type="triangle"/>
          </a:ln>
        </p:spPr>
        <p:style>
          <a:lnRef idx="3">
            <a:schemeClr val="dk1"/>
          </a:lnRef>
          <a:fillRef idx="0">
            <a:schemeClr val="dk1"/>
          </a:fillRef>
          <a:effectRef idx="2">
            <a:schemeClr val="dk1"/>
          </a:effectRef>
          <a:fontRef idx="minor">
            <a:schemeClr val="tx1"/>
          </a:fontRef>
        </p:style>
      </p:cxnSp>
      <p:sp>
        <p:nvSpPr>
          <p:cNvPr id="34" name="TextBox 33"/>
          <p:cNvSpPr txBox="1"/>
          <p:nvPr/>
        </p:nvSpPr>
        <p:spPr>
          <a:xfrm>
            <a:off x="1435713" y="1106125"/>
            <a:ext cx="1022909" cy="523220"/>
          </a:xfrm>
          <a:prstGeom prst="rect">
            <a:avLst/>
          </a:prstGeom>
          <a:noFill/>
        </p:spPr>
        <p:txBody>
          <a:bodyPr wrap="none" rtlCol="0">
            <a:spAutoFit/>
          </a:bodyPr>
          <a:lstStyle/>
          <a:p>
            <a:r>
              <a:rPr lang="en-US" sz="2800" dirty="0" smtClean="0"/>
              <a:t>Client</a:t>
            </a:r>
            <a:endParaRPr lang="en-US" sz="2800" dirty="0"/>
          </a:p>
        </p:txBody>
      </p:sp>
      <p:sp>
        <p:nvSpPr>
          <p:cNvPr id="35" name="TextBox 34"/>
          <p:cNvSpPr txBox="1"/>
          <p:nvPr/>
        </p:nvSpPr>
        <p:spPr>
          <a:xfrm>
            <a:off x="2971314" y="1106125"/>
            <a:ext cx="1117422" cy="523220"/>
          </a:xfrm>
          <a:prstGeom prst="rect">
            <a:avLst/>
          </a:prstGeom>
          <a:noFill/>
        </p:spPr>
        <p:txBody>
          <a:bodyPr wrap="none" rtlCol="0">
            <a:spAutoFit/>
          </a:bodyPr>
          <a:lstStyle/>
          <a:p>
            <a:r>
              <a:rPr lang="en-US" sz="2800" dirty="0" smtClean="0"/>
              <a:t>Server</a:t>
            </a:r>
            <a:endParaRPr lang="en-US" sz="2800" dirty="0"/>
          </a:p>
        </p:txBody>
      </p:sp>
      <p:sp>
        <p:nvSpPr>
          <p:cNvPr id="36" name="Rectangle 35"/>
          <p:cNvSpPr/>
          <p:nvPr/>
        </p:nvSpPr>
        <p:spPr>
          <a:xfrm>
            <a:off x="3002458" y="5923219"/>
            <a:ext cx="1389940" cy="559398"/>
          </a:xfrm>
          <a:prstGeom prst="rect">
            <a:avLst/>
          </a:prstGeom>
          <a:solidFill>
            <a:schemeClr val="bg1">
              <a:lumMod val="9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solidFill>
                  <a:schemeClr val="tx1"/>
                </a:solidFill>
              </a:rPr>
              <a:t>TX </a:t>
            </a:r>
            <a:r>
              <a:rPr lang="en-US" dirty="0" err="1" smtClean="0">
                <a:solidFill>
                  <a:schemeClr val="tx1"/>
                </a:solidFill>
              </a:rPr>
              <a:t>Bitstream</a:t>
            </a:r>
            <a:endParaRPr lang="en-US" dirty="0">
              <a:solidFill>
                <a:schemeClr val="tx1"/>
              </a:solidFill>
            </a:endParaRPr>
          </a:p>
        </p:txBody>
      </p:sp>
      <p:sp>
        <p:nvSpPr>
          <p:cNvPr id="37" name="Rectangle 36"/>
          <p:cNvSpPr/>
          <p:nvPr/>
        </p:nvSpPr>
        <p:spPr>
          <a:xfrm>
            <a:off x="829168" y="5923218"/>
            <a:ext cx="1554212" cy="559398"/>
          </a:xfrm>
          <a:prstGeom prst="rect">
            <a:avLst/>
          </a:prstGeom>
          <a:solidFill>
            <a:schemeClr val="bg1">
              <a:lumMod val="9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solidFill>
                  <a:schemeClr val="tx1"/>
                </a:solidFill>
              </a:rPr>
              <a:t>RX </a:t>
            </a:r>
            <a:r>
              <a:rPr lang="en-US" dirty="0" err="1" smtClean="0">
                <a:solidFill>
                  <a:schemeClr val="tx1"/>
                </a:solidFill>
              </a:rPr>
              <a:t>Bitstream</a:t>
            </a:r>
            <a:endParaRPr lang="en-US" dirty="0">
              <a:solidFill>
                <a:schemeClr val="tx1"/>
              </a:solidFill>
            </a:endParaRPr>
          </a:p>
        </p:txBody>
      </p:sp>
      <p:cxnSp>
        <p:nvCxnSpPr>
          <p:cNvPr id="38" name="Straight Arrow Connector 37"/>
          <p:cNvCxnSpPr>
            <a:stCxn id="37" idx="0"/>
            <a:endCxn id="26" idx="2"/>
          </p:cNvCxnSpPr>
          <p:nvPr/>
        </p:nvCxnSpPr>
        <p:spPr>
          <a:xfrm flipH="1" flipV="1">
            <a:off x="1606273" y="5728864"/>
            <a:ext cx="1" cy="194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286808" y="4243450"/>
            <a:ext cx="512641" cy="369332"/>
          </a:xfrm>
          <a:prstGeom prst="rect">
            <a:avLst/>
          </a:prstGeom>
          <a:noFill/>
        </p:spPr>
        <p:txBody>
          <a:bodyPr wrap="none" rtlCol="0">
            <a:spAutoFit/>
          </a:bodyPr>
          <a:lstStyle/>
          <a:p>
            <a:r>
              <a:rPr lang="en-US" dirty="0" smtClean="0"/>
              <a:t>YES</a:t>
            </a:r>
            <a:endParaRPr lang="en-US" dirty="0"/>
          </a:p>
        </p:txBody>
      </p:sp>
      <p:sp>
        <p:nvSpPr>
          <p:cNvPr id="40" name="TextBox 39"/>
          <p:cNvSpPr txBox="1"/>
          <p:nvPr/>
        </p:nvSpPr>
        <p:spPr>
          <a:xfrm>
            <a:off x="5566091" y="4225815"/>
            <a:ext cx="486030" cy="369332"/>
          </a:xfrm>
          <a:prstGeom prst="rect">
            <a:avLst/>
          </a:prstGeom>
          <a:noFill/>
        </p:spPr>
        <p:txBody>
          <a:bodyPr wrap="none" rtlCol="0">
            <a:spAutoFit/>
          </a:bodyPr>
          <a:lstStyle/>
          <a:p>
            <a:r>
              <a:rPr lang="en-US" dirty="0" smtClean="0"/>
              <a:t>NO</a:t>
            </a:r>
            <a:endParaRPr lang="en-US" dirty="0"/>
          </a:p>
        </p:txBody>
      </p:sp>
      <p:sp>
        <p:nvSpPr>
          <p:cNvPr id="41" name="Rectangle 40"/>
          <p:cNvSpPr/>
          <p:nvPr/>
        </p:nvSpPr>
        <p:spPr>
          <a:xfrm>
            <a:off x="6826697" y="1626009"/>
            <a:ext cx="1710737" cy="710981"/>
          </a:xfrm>
          <a:prstGeom prst="rect">
            <a:avLst/>
          </a:prstGeom>
          <a:solidFill>
            <a:schemeClr val="accent6">
              <a:lumMod val="20000"/>
              <a:lumOff val="80000"/>
            </a:schemeClr>
          </a:solidFill>
          <a:ln w="28575">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a:solidFill>
                  <a:schemeClr val="tx1"/>
                </a:solidFill>
              </a:rPr>
              <a:t>Checkpoint to </a:t>
            </a:r>
            <a:r>
              <a:rPr lang="en-US" b="1" dirty="0" smtClean="0">
                <a:solidFill>
                  <a:schemeClr val="tx1"/>
                </a:solidFill>
              </a:rPr>
              <a:t>Updated State</a:t>
            </a:r>
            <a:endParaRPr lang="en-US" b="1" dirty="0">
              <a:solidFill>
                <a:schemeClr val="tx1"/>
              </a:solidFill>
            </a:endParaRPr>
          </a:p>
        </p:txBody>
      </p:sp>
      <p:sp>
        <p:nvSpPr>
          <p:cNvPr id="42" name="Rectangle 41"/>
          <p:cNvSpPr/>
          <p:nvPr/>
        </p:nvSpPr>
        <p:spPr>
          <a:xfrm>
            <a:off x="3085585" y="1624138"/>
            <a:ext cx="1824734" cy="710981"/>
          </a:xfrm>
          <a:prstGeom prst="rect">
            <a:avLst/>
          </a:prstGeom>
          <a:solidFill>
            <a:schemeClr val="accent6">
              <a:lumMod val="20000"/>
              <a:lumOff val="80000"/>
            </a:schemeClr>
          </a:solidFill>
          <a:ln w="28575">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a:solidFill>
                  <a:schemeClr val="tx1"/>
                </a:solidFill>
              </a:rPr>
              <a:t>Restore from </a:t>
            </a:r>
            <a:r>
              <a:rPr lang="en-US" b="1" dirty="0" err="1" smtClean="0">
                <a:solidFill>
                  <a:schemeClr val="tx1"/>
                </a:solidFill>
              </a:rPr>
              <a:t>Mis</a:t>
            </a:r>
            <a:r>
              <a:rPr lang="en-US" b="1" dirty="0" smtClean="0">
                <a:solidFill>
                  <a:schemeClr val="tx1"/>
                </a:solidFill>
              </a:rPr>
              <a:t>-speculation*</a:t>
            </a:r>
            <a:endParaRPr lang="en-US" b="1" dirty="0">
              <a:solidFill>
                <a:schemeClr val="tx1"/>
              </a:solidFill>
            </a:endParaRPr>
          </a:p>
        </p:txBody>
      </p:sp>
      <p:sp>
        <p:nvSpPr>
          <p:cNvPr id="43" name="Rectangle 42"/>
          <p:cNvSpPr/>
          <p:nvPr/>
        </p:nvSpPr>
        <p:spPr>
          <a:xfrm>
            <a:off x="5091402" y="1624138"/>
            <a:ext cx="1554212" cy="704523"/>
          </a:xfrm>
          <a:prstGeom prst="rect">
            <a:avLst/>
          </a:prstGeom>
          <a:solidFill>
            <a:schemeClr val="bg1">
              <a:lumMod val="9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solidFill>
                  <a:schemeClr val="tx1"/>
                </a:solidFill>
              </a:rPr>
              <a:t>Update Simulation</a:t>
            </a:r>
            <a:endParaRPr lang="en-US" dirty="0">
              <a:solidFill>
                <a:schemeClr val="tx1"/>
              </a:solidFill>
            </a:endParaRPr>
          </a:p>
        </p:txBody>
      </p:sp>
      <p:cxnSp>
        <p:nvCxnSpPr>
          <p:cNvPr id="44" name="Straight Arrow Connector 43"/>
          <p:cNvCxnSpPr>
            <a:stCxn id="42" idx="3"/>
            <a:endCxn id="43" idx="1"/>
          </p:cNvCxnSpPr>
          <p:nvPr/>
        </p:nvCxnSpPr>
        <p:spPr>
          <a:xfrm flipV="1">
            <a:off x="4910319" y="1976400"/>
            <a:ext cx="181083" cy="3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3" idx="3"/>
            <a:endCxn id="41" idx="1"/>
          </p:cNvCxnSpPr>
          <p:nvPr/>
        </p:nvCxnSpPr>
        <p:spPr>
          <a:xfrm>
            <a:off x="6645614" y="1976400"/>
            <a:ext cx="181083" cy="5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4" idx="1"/>
            <a:endCxn id="36" idx="3"/>
          </p:cNvCxnSpPr>
          <p:nvPr/>
        </p:nvCxnSpPr>
        <p:spPr>
          <a:xfrm flipH="1">
            <a:off x="4392398" y="6202917"/>
            <a:ext cx="30317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327152" y="5833585"/>
            <a:ext cx="1340432" cy="369332"/>
          </a:xfrm>
          <a:prstGeom prst="rect">
            <a:avLst/>
          </a:prstGeom>
          <a:noFill/>
        </p:spPr>
        <p:txBody>
          <a:bodyPr wrap="none" rtlCol="0">
            <a:spAutoFit/>
          </a:bodyPr>
          <a:lstStyle/>
          <a:p>
            <a:r>
              <a:rPr lang="en-US" dirty="0" smtClean="0"/>
              <a:t>* As needed</a:t>
            </a:r>
            <a:endParaRPr lang="en-US" dirty="0"/>
          </a:p>
        </p:txBody>
      </p:sp>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559" y="2421820"/>
            <a:ext cx="1267073" cy="1023484"/>
          </a:xfrm>
          <a:prstGeom prst="rect">
            <a:avLst/>
          </a:prstGeom>
        </p:spPr>
      </p:pic>
    </p:spTree>
    <p:extLst>
      <p:ext uri="{BB962C8B-B14F-4D97-AF65-F5344CB8AC3E}">
        <p14:creationId xmlns:p14="http://schemas.microsoft.com/office/powerpoint/2010/main" val="37857295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8"/>
                                        </p:tgtEl>
                                        <p:attrNameLst>
                                          <p:attrName>style.color</p:attrName>
                                        </p:attrNameLst>
                                      </p:cBhvr>
                                      <p:by>
                                        <p:hsl h="0" s="-12549" l="-25098"/>
                                      </p:by>
                                    </p:animClr>
                                    <p:animClr clrSpc="hsl" dir="cw">
                                      <p:cBhvr>
                                        <p:cTn id="7" dur="500" fill="hold"/>
                                        <p:tgtEl>
                                          <p:spTgt spid="8"/>
                                        </p:tgtEl>
                                        <p:attrNameLst>
                                          <p:attrName>fillcolor</p:attrName>
                                        </p:attrNameLst>
                                      </p:cBhvr>
                                      <p:by>
                                        <p:hsl h="0" s="-12549" l="-25098"/>
                                      </p:by>
                                    </p:animClr>
                                    <p:animClr clrSpc="hsl" dir="cw">
                                      <p:cBhvr>
                                        <p:cTn id="8" dur="500" fill="hold"/>
                                        <p:tgtEl>
                                          <p:spTgt spid="8"/>
                                        </p:tgtEl>
                                        <p:attrNameLst>
                                          <p:attrName>stroke.color</p:attrName>
                                        </p:attrNameLst>
                                      </p:cBhvr>
                                      <p:by>
                                        <p:hsl h="0" s="-12549" l="-25098"/>
                                      </p:by>
                                    </p:animClr>
                                    <p:set>
                                      <p:cBhvr>
                                        <p:cTn id="9" dur="500" fill="hold"/>
                                        <p:tgtEl>
                                          <p:spTgt spid="8"/>
                                        </p:tgtEl>
                                        <p:attrNameLst>
                                          <p:attrName>fill.type</p:attrName>
                                        </p:attrNameLst>
                                      </p:cBhvr>
                                      <p:to>
                                        <p:strVal val="solid"/>
                                      </p:to>
                                    </p:set>
                                  </p:childTnLst>
                                </p:cTn>
                              </p:par>
                              <p:par>
                                <p:cTn id="10" presetID="24" presetClass="emph" presetSubtype="0" fill="hold" grpId="0" nodeType="withEffect">
                                  <p:stCondLst>
                                    <p:cond delay="0"/>
                                  </p:stCondLst>
                                  <p:childTnLst>
                                    <p:animClr clrSpc="hsl" dir="cw">
                                      <p:cBhvr override="childStyle">
                                        <p:cTn id="11" dur="500" fill="hold"/>
                                        <p:tgtEl>
                                          <p:spTgt spid="11"/>
                                        </p:tgtEl>
                                        <p:attrNameLst>
                                          <p:attrName>style.color</p:attrName>
                                        </p:attrNameLst>
                                      </p:cBhvr>
                                      <p:by>
                                        <p:hsl h="0" s="-12549" l="-25098"/>
                                      </p:by>
                                    </p:animClr>
                                    <p:animClr clrSpc="hsl" dir="cw">
                                      <p:cBhvr>
                                        <p:cTn id="12" dur="500" fill="hold"/>
                                        <p:tgtEl>
                                          <p:spTgt spid="11"/>
                                        </p:tgtEl>
                                        <p:attrNameLst>
                                          <p:attrName>fillcolor</p:attrName>
                                        </p:attrNameLst>
                                      </p:cBhvr>
                                      <p:by>
                                        <p:hsl h="0" s="-12549" l="-25098"/>
                                      </p:by>
                                    </p:animClr>
                                    <p:animClr clrSpc="hsl" dir="cw">
                                      <p:cBhvr>
                                        <p:cTn id="13" dur="500" fill="hold"/>
                                        <p:tgtEl>
                                          <p:spTgt spid="11"/>
                                        </p:tgtEl>
                                        <p:attrNameLst>
                                          <p:attrName>stroke.color</p:attrName>
                                        </p:attrNameLst>
                                      </p:cBhvr>
                                      <p:by>
                                        <p:hsl h="0" s="-12549" l="-25098"/>
                                      </p:by>
                                    </p:animClr>
                                    <p:set>
                                      <p:cBhvr>
                                        <p:cTn id="14" dur="500" fill="hold"/>
                                        <p:tgtEl>
                                          <p:spTgt spid="11"/>
                                        </p:tgtEl>
                                        <p:attrNameLst>
                                          <p:attrName>fill.type</p:attrName>
                                        </p:attrNameLst>
                                      </p:cBhvr>
                                      <p:to>
                                        <p:strVal val="solid"/>
                                      </p:to>
                                    </p:set>
                                  </p:childTnLst>
                                </p:cTn>
                              </p:par>
                              <p:par>
                                <p:cTn id="15" presetID="24" presetClass="emph" presetSubtype="0" fill="hold" grpId="0" nodeType="withEffect">
                                  <p:stCondLst>
                                    <p:cond delay="0"/>
                                  </p:stCondLst>
                                  <p:childTnLst>
                                    <p:animClr clrSpc="hsl" dir="cw">
                                      <p:cBhvr override="childStyle">
                                        <p:cTn id="16" dur="500" fill="hold"/>
                                        <p:tgtEl>
                                          <p:spTgt spid="25"/>
                                        </p:tgtEl>
                                        <p:attrNameLst>
                                          <p:attrName>style.color</p:attrName>
                                        </p:attrNameLst>
                                      </p:cBhvr>
                                      <p:by>
                                        <p:hsl h="0" s="-12549" l="-25098"/>
                                      </p:by>
                                    </p:animClr>
                                    <p:animClr clrSpc="hsl" dir="cw">
                                      <p:cBhvr>
                                        <p:cTn id="17" dur="500" fill="hold"/>
                                        <p:tgtEl>
                                          <p:spTgt spid="25"/>
                                        </p:tgtEl>
                                        <p:attrNameLst>
                                          <p:attrName>fillcolor</p:attrName>
                                        </p:attrNameLst>
                                      </p:cBhvr>
                                      <p:by>
                                        <p:hsl h="0" s="-12549" l="-25098"/>
                                      </p:by>
                                    </p:animClr>
                                    <p:animClr clrSpc="hsl" dir="cw">
                                      <p:cBhvr>
                                        <p:cTn id="18" dur="500" fill="hold"/>
                                        <p:tgtEl>
                                          <p:spTgt spid="25"/>
                                        </p:tgtEl>
                                        <p:attrNameLst>
                                          <p:attrName>stroke.color</p:attrName>
                                        </p:attrNameLst>
                                      </p:cBhvr>
                                      <p:by>
                                        <p:hsl h="0" s="-12549" l="-25098"/>
                                      </p:by>
                                    </p:animClr>
                                    <p:set>
                                      <p:cBhvr>
                                        <p:cTn id="19" dur="500" fill="hold"/>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gaming </a:t>
            </a:r>
            <a:endParaRPr lang="en-US" dirty="0"/>
          </a:p>
        </p:txBody>
      </p:sp>
      <p:sp>
        <p:nvSpPr>
          <p:cNvPr id="5" name="Up Arrow 4"/>
          <p:cNvSpPr/>
          <p:nvPr/>
        </p:nvSpPr>
        <p:spPr>
          <a:xfrm>
            <a:off x="105754" y="1830673"/>
            <a:ext cx="1784841" cy="1639824"/>
          </a:xfrm>
          <a:prstGeom prst="upArrow">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Freeform 5"/>
          <p:cNvSpPr/>
          <p:nvPr/>
        </p:nvSpPr>
        <p:spPr>
          <a:xfrm>
            <a:off x="1891651" y="2099718"/>
            <a:ext cx="7926629" cy="2352179"/>
          </a:xfrm>
          <a:custGeom>
            <a:avLst/>
            <a:gdLst>
              <a:gd name="connsiteX0" fmla="*/ 0 w 3484902"/>
              <a:gd name="connsiteY0" fmla="*/ 0 h 1639824"/>
              <a:gd name="connsiteX1" fmla="*/ 3484902 w 3484902"/>
              <a:gd name="connsiteY1" fmla="*/ 0 h 1639824"/>
              <a:gd name="connsiteX2" fmla="*/ 3484902 w 3484902"/>
              <a:gd name="connsiteY2" fmla="*/ 1639824 h 1639824"/>
              <a:gd name="connsiteX3" fmla="*/ 0 w 3484902"/>
              <a:gd name="connsiteY3" fmla="*/ 1639824 h 1639824"/>
              <a:gd name="connsiteX4" fmla="*/ 0 w 3484902"/>
              <a:gd name="connsiteY4" fmla="*/ 0 h 163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902" h="1639824">
                <a:moveTo>
                  <a:pt x="0" y="0"/>
                </a:moveTo>
                <a:lnTo>
                  <a:pt x="3484902" y="0"/>
                </a:lnTo>
                <a:lnTo>
                  <a:pt x="3484902" y="1639824"/>
                </a:lnTo>
                <a:lnTo>
                  <a:pt x="0" y="16398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0" rIns="199136" bIns="199136" numCol="1" spcCol="1270" anchor="ctr" anchorCtr="0">
            <a:noAutofit/>
          </a:bodyPr>
          <a:lstStyle/>
          <a:p>
            <a:pPr lvl="0" defTabSz="1244600">
              <a:lnSpc>
                <a:spcPct val="90000"/>
              </a:lnSpc>
              <a:spcBef>
                <a:spcPct val="0"/>
              </a:spcBef>
              <a:spcAft>
                <a:spcPct val="35000"/>
              </a:spcAft>
            </a:pPr>
            <a:r>
              <a:rPr lang="en-US" sz="2800" dirty="0"/>
              <a:t>+ Powerful servers, more immersive games</a:t>
            </a:r>
          </a:p>
          <a:p>
            <a:pPr lvl="0" defTabSz="1244600">
              <a:lnSpc>
                <a:spcPct val="90000"/>
              </a:lnSpc>
              <a:spcBef>
                <a:spcPct val="0"/>
              </a:spcBef>
              <a:spcAft>
                <a:spcPct val="35000"/>
              </a:spcAft>
            </a:pPr>
            <a:r>
              <a:rPr lang="en-US" sz="2800" dirty="0"/>
              <a:t>	(advanced graphics, better AI</a:t>
            </a:r>
            <a:r>
              <a:rPr lang="en-US" sz="2800" dirty="0" smtClean="0"/>
              <a:t>)</a:t>
            </a:r>
            <a:endParaRPr lang="en-US" sz="2800" kern="1200" dirty="0" smtClean="0"/>
          </a:p>
          <a:p>
            <a:pPr lvl="0" algn="l" defTabSz="1244600" rtl="0">
              <a:lnSpc>
                <a:spcPct val="90000"/>
              </a:lnSpc>
              <a:spcBef>
                <a:spcPct val="0"/>
              </a:spcBef>
              <a:spcAft>
                <a:spcPct val="35000"/>
              </a:spcAft>
            </a:pPr>
            <a:r>
              <a:rPr lang="en-US" sz="2800" kern="1200" dirty="0" smtClean="0"/>
              <a:t>+ </a:t>
            </a:r>
            <a:r>
              <a:rPr lang="en-US" sz="2800" kern="1200" dirty="0" smtClean="0"/>
              <a:t>Few client dependencies</a:t>
            </a:r>
          </a:p>
          <a:p>
            <a:pPr lvl="0" algn="l" defTabSz="1244600" rtl="0">
              <a:lnSpc>
                <a:spcPct val="90000"/>
              </a:lnSpc>
              <a:spcBef>
                <a:spcPct val="0"/>
              </a:spcBef>
              <a:spcAft>
                <a:spcPct val="35000"/>
              </a:spcAft>
            </a:pPr>
            <a:r>
              <a:rPr lang="en-US" sz="2800" kern="1200" dirty="0" smtClean="0"/>
              <a:t>+ Easy maintenance &amp; upgrades</a:t>
            </a:r>
          </a:p>
          <a:p>
            <a:pPr lvl="0" defTabSz="1244600">
              <a:lnSpc>
                <a:spcPct val="90000"/>
              </a:lnSpc>
              <a:spcBef>
                <a:spcPct val="0"/>
              </a:spcBef>
              <a:spcAft>
                <a:spcPct val="35000"/>
              </a:spcAft>
            </a:pPr>
            <a:r>
              <a:rPr lang="en-US" sz="2800" dirty="0" smtClean="0"/>
              <a:t>+ </a:t>
            </a:r>
            <a:r>
              <a:rPr lang="en-US" sz="2800" dirty="0" smtClean="0"/>
              <a:t>Piracy is much more difficult</a:t>
            </a:r>
          </a:p>
          <a:p>
            <a:pPr defTabSz="1244600">
              <a:lnSpc>
                <a:spcPct val="90000"/>
              </a:lnSpc>
              <a:spcBef>
                <a:spcPct val="0"/>
              </a:spcBef>
              <a:spcAft>
                <a:spcPct val="35000"/>
              </a:spcAft>
            </a:pPr>
            <a:r>
              <a:rPr lang="en-US" sz="2800" dirty="0"/>
              <a:t>+ Instant </a:t>
            </a:r>
            <a:r>
              <a:rPr lang="en-US" sz="2800" dirty="0" smtClean="0"/>
              <a:t>gratification</a:t>
            </a:r>
            <a:endParaRPr lang="en-US" sz="2800" dirty="0"/>
          </a:p>
        </p:txBody>
      </p:sp>
      <p:sp>
        <p:nvSpPr>
          <p:cNvPr id="7" name="Down Arrow 6"/>
          <p:cNvSpPr/>
          <p:nvPr/>
        </p:nvSpPr>
        <p:spPr>
          <a:xfrm>
            <a:off x="6482563" y="4836898"/>
            <a:ext cx="1784841" cy="1639824"/>
          </a:xfrm>
          <a:prstGeom prst="downArrow">
            <a:avLst/>
          </a:pr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Freeform 7"/>
          <p:cNvSpPr/>
          <p:nvPr/>
        </p:nvSpPr>
        <p:spPr>
          <a:xfrm>
            <a:off x="2934953" y="4941793"/>
            <a:ext cx="3629131" cy="1639824"/>
          </a:xfrm>
          <a:custGeom>
            <a:avLst/>
            <a:gdLst>
              <a:gd name="connsiteX0" fmla="*/ 0 w 3028822"/>
              <a:gd name="connsiteY0" fmla="*/ 0 h 1639824"/>
              <a:gd name="connsiteX1" fmla="*/ 3028822 w 3028822"/>
              <a:gd name="connsiteY1" fmla="*/ 0 h 1639824"/>
              <a:gd name="connsiteX2" fmla="*/ 3028822 w 3028822"/>
              <a:gd name="connsiteY2" fmla="*/ 1639824 h 1639824"/>
              <a:gd name="connsiteX3" fmla="*/ 0 w 3028822"/>
              <a:gd name="connsiteY3" fmla="*/ 1639824 h 1639824"/>
              <a:gd name="connsiteX4" fmla="*/ 0 w 3028822"/>
              <a:gd name="connsiteY4" fmla="*/ 0 h 163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8822" h="1639824">
                <a:moveTo>
                  <a:pt x="0" y="0"/>
                </a:moveTo>
                <a:lnTo>
                  <a:pt x="3028822" y="0"/>
                </a:lnTo>
                <a:lnTo>
                  <a:pt x="3028822" y="1639824"/>
                </a:lnTo>
                <a:lnTo>
                  <a:pt x="0" y="16398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0" rIns="199136" bIns="199136" numCol="1" spcCol="1270" anchor="ctr" anchorCtr="0">
            <a:noAutofit/>
          </a:bodyPr>
          <a:lstStyle/>
          <a:p>
            <a:pPr lvl="0" algn="l" defTabSz="1244600" rtl="0">
              <a:lnSpc>
                <a:spcPct val="90000"/>
              </a:lnSpc>
              <a:spcBef>
                <a:spcPct val="0"/>
              </a:spcBef>
              <a:spcAft>
                <a:spcPct val="35000"/>
              </a:spcAft>
            </a:pPr>
            <a:r>
              <a:rPr lang="en-US" sz="2800" b="1" i="0" kern="1200" dirty="0" smtClean="0">
                <a:solidFill>
                  <a:srgbClr val="FF0000"/>
                </a:solidFill>
              </a:rPr>
              <a:t>- </a:t>
            </a:r>
            <a:r>
              <a:rPr lang="en-US" sz="3000" b="1" i="0" kern="1200" dirty="0" smtClean="0">
                <a:solidFill>
                  <a:srgbClr val="FF0000"/>
                </a:solidFill>
              </a:rPr>
              <a:t>Network latency</a:t>
            </a:r>
            <a:endParaRPr lang="en-US" sz="3000" b="1" kern="1200" dirty="0" smtClean="0">
              <a:solidFill>
                <a:srgbClr val="FF0000"/>
              </a:solidFill>
            </a:endParaRPr>
          </a:p>
          <a:p>
            <a:pPr lvl="0" algn="l" defTabSz="1244600" rtl="0">
              <a:lnSpc>
                <a:spcPct val="90000"/>
              </a:lnSpc>
              <a:spcBef>
                <a:spcPct val="0"/>
              </a:spcBef>
              <a:spcAft>
                <a:spcPct val="35000"/>
              </a:spcAft>
            </a:pPr>
            <a:r>
              <a:rPr lang="en-US" sz="2800" kern="1200" dirty="0" smtClean="0">
                <a:solidFill>
                  <a:srgbClr val="FF0000"/>
                </a:solidFill>
              </a:rPr>
              <a:t>- Bandwidth</a:t>
            </a:r>
          </a:p>
          <a:p>
            <a:pPr lvl="0" defTabSz="1244600">
              <a:lnSpc>
                <a:spcPct val="90000"/>
              </a:lnSpc>
              <a:spcBef>
                <a:spcPct val="0"/>
              </a:spcBef>
              <a:spcAft>
                <a:spcPct val="35000"/>
              </a:spcAft>
            </a:pPr>
            <a:r>
              <a:rPr lang="en-US" sz="2800" dirty="0">
                <a:solidFill>
                  <a:srgbClr val="FF0000"/>
                </a:solidFill>
              </a:rPr>
              <a:t>- </a:t>
            </a:r>
            <a:r>
              <a:rPr lang="en-US" sz="2800" dirty="0" smtClean="0">
                <a:solidFill>
                  <a:srgbClr val="FF0000"/>
                </a:solidFill>
              </a:rPr>
              <a:t>Server multi-tenancy</a:t>
            </a:r>
            <a:endParaRPr lang="en-US" sz="2800" kern="1200" dirty="0">
              <a:solidFill>
                <a:srgbClr val="FF0000"/>
              </a:solidFill>
            </a:endParaRPr>
          </a:p>
        </p:txBody>
      </p:sp>
      <p:pic>
        <p:nvPicPr>
          <p:cNvPr id="9" name="Picture 8" descr="microsoft-resear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10"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solidFill>
                  <a:srgbClr val="898989"/>
                </a:solidFill>
                <a:latin typeface="Calibri" charset="0"/>
              </a:rPr>
              <a:t>4</a:t>
            </a:r>
          </a:p>
        </p:txBody>
      </p:sp>
      <p:pic>
        <p:nvPicPr>
          <p:cNvPr id="11" name="Picture 14" descr="Split-M-Maize-bar.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spTree>
    <p:extLst>
      <p:ext uri="{BB962C8B-B14F-4D97-AF65-F5344CB8AC3E}">
        <p14:creationId xmlns:p14="http://schemas.microsoft.com/office/powerpoint/2010/main" val="30473745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ontent Placeholder 54"/>
          <p:cNvSpPr>
            <a:spLocks noGrp="1"/>
          </p:cNvSpPr>
          <p:nvPr>
            <p:ph idx="1"/>
          </p:nvPr>
        </p:nvSpPr>
        <p:spPr/>
        <p:txBody>
          <a:bodyPr/>
          <a:lstStyle/>
          <a:p>
            <a:r>
              <a:rPr lang="en-US" dirty="0" smtClean="0"/>
              <a:t>RTT=0ms, FPS=30fps (approx. 32ms per frame)</a:t>
            </a:r>
            <a:endParaRPr lang="en-US" dirty="0"/>
          </a:p>
        </p:txBody>
      </p:sp>
      <p:sp>
        <p:nvSpPr>
          <p:cNvPr id="2" name="Title 1"/>
          <p:cNvSpPr>
            <a:spLocks noGrp="1"/>
          </p:cNvSpPr>
          <p:nvPr>
            <p:ph type="title"/>
          </p:nvPr>
        </p:nvSpPr>
        <p:spPr/>
        <p:txBody>
          <a:bodyPr/>
          <a:lstStyle/>
          <a:p>
            <a:r>
              <a:rPr lang="en-US" dirty="0" smtClean="0"/>
              <a:t>Cloud gaming with no RTT</a:t>
            </a:r>
            <a:endParaRPr lang="en-US" dirty="0"/>
          </a:p>
        </p:txBody>
      </p:sp>
      <p:pic>
        <p:nvPicPr>
          <p:cNvPr id="4" name="Picture 3" descr="microsoft-resear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solidFill>
                  <a:srgbClr val="898989"/>
                </a:solidFill>
                <a:latin typeface="Calibri" charset="0"/>
              </a:rPr>
              <a:t>5</a:t>
            </a:r>
            <a:endParaRPr lang="en-US" sz="1200" dirty="0">
              <a:solidFill>
                <a:srgbClr val="898989"/>
              </a:solidFill>
              <a:latin typeface="Calibri" charset="0"/>
            </a:endParaRPr>
          </a:p>
        </p:txBody>
      </p:sp>
      <p:pic>
        <p:nvPicPr>
          <p:cNvPr id="6" name="Picture 14" descr="Split-M-Maize-bar.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cxnSp>
        <p:nvCxnSpPr>
          <p:cNvPr id="9" name="Straight Arrow Connector 8"/>
          <p:cNvCxnSpPr/>
          <p:nvPr/>
        </p:nvCxnSpPr>
        <p:spPr>
          <a:xfrm>
            <a:off x="1512263" y="3053934"/>
            <a:ext cx="7309663" cy="1588"/>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379361" y="3260692"/>
            <a:ext cx="413476" cy="369332"/>
          </a:xfrm>
          <a:prstGeom prst="rect">
            <a:avLst/>
          </a:prstGeom>
          <a:noFill/>
        </p:spPr>
        <p:txBody>
          <a:bodyPr wrap="square" rtlCol="0">
            <a:spAutoFit/>
          </a:bodyPr>
          <a:lstStyle/>
          <a:p>
            <a:r>
              <a:rPr lang="en-US" dirty="0" smtClean="0"/>
              <a:t>t</a:t>
            </a:r>
            <a:r>
              <a:rPr lang="en-US" baseline="-25000" dirty="0" smtClean="0"/>
              <a:t>0</a:t>
            </a:r>
            <a:endParaRPr lang="en-US" dirty="0"/>
          </a:p>
        </p:txBody>
      </p:sp>
      <p:sp>
        <p:nvSpPr>
          <p:cNvPr id="11" name="Rectangle 10"/>
          <p:cNvSpPr/>
          <p:nvPr/>
        </p:nvSpPr>
        <p:spPr>
          <a:xfrm>
            <a:off x="1512263" y="276133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221080" y="3260692"/>
            <a:ext cx="413476" cy="369332"/>
          </a:xfrm>
          <a:prstGeom prst="rect">
            <a:avLst/>
          </a:prstGeom>
          <a:noFill/>
        </p:spPr>
        <p:txBody>
          <a:bodyPr wrap="square" rtlCol="0">
            <a:spAutoFit/>
          </a:bodyPr>
          <a:lstStyle/>
          <a:p>
            <a:r>
              <a:rPr lang="en-US" dirty="0" smtClean="0"/>
              <a:t>t</a:t>
            </a:r>
            <a:r>
              <a:rPr lang="en-US" baseline="-25000" dirty="0"/>
              <a:t>1</a:t>
            </a:r>
            <a:endParaRPr lang="en-US" dirty="0"/>
          </a:p>
        </p:txBody>
      </p:sp>
      <p:sp>
        <p:nvSpPr>
          <p:cNvPr id="15" name="Rectangle 14"/>
          <p:cNvSpPr/>
          <p:nvPr/>
        </p:nvSpPr>
        <p:spPr>
          <a:xfrm>
            <a:off x="2353982" y="276133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48442" y="2861951"/>
            <a:ext cx="927548" cy="400110"/>
          </a:xfrm>
          <a:prstGeom prst="rect">
            <a:avLst/>
          </a:prstGeom>
          <a:noFill/>
        </p:spPr>
        <p:txBody>
          <a:bodyPr wrap="square" rtlCol="0">
            <a:spAutoFit/>
          </a:bodyPr>
          <a:lstStyle/>
          <a:p>
            <a:r>
              <a:rPr lang="en-US" sz="2000" dirty="0" smtClean="0"/>
              <a:t>Server</a:t>
            </a:r>
            <a:endParaRPr lang="en-US" sz="2000" dirty="0"/>
          </a:p>
        </p:txBody>
      </p:sp>
      <p:sp>
        <p:nvSpPr>
          <p:cNvPr id="17" name="TextBox 16"/>
          <p:cNvSpPr txBox="1"/>
          <p:nvPr/>
        </p:nvSpPr>
        <p:spPr>
          <a:xfrm>
            <a:off x="3121867" y="3260692"/>
            <a:ext cx="413476" cy="369332"/>
          </a:xfrm>
          <a:prstGeom prst="rect">
            <a:avLst/>
          </a:prstGeom>
          <a:noFill/>
        </p:spPr>
        <p:txBody>
          <a:bodyPr wrap="square" rtlCol="0">
            <a:spAutoFit/>
          </a:bodyPr>
          <a:lstStyle/>
          <a:p>
            <a:r>
              <a:rPr lang="en-US" dirty="0" smtClean="0"/>
              <a:t>t</a:t>
            </a:r>
            <a:r>
              <a:rPr lang="en-US" baseline="-25000" dirty="0" smtClean="0"/>
              <a:t>2</a:t>
            </a:r>
            <a:endParaRPr lang="en-US" dirty="0"/>
          </a:p>
        </p:txBody>
      </p:sp>
      <p:sp>
        <p:nvSpPr>
          <p:cNvPr id="18" name="Rectangle 17"/>
          <p:cNvSpPr/>
          <p:nvPr/>
        </p:nvSpPr>
        <p:spPr>
          <a:xfrm>
            <a:off x="3254769" y="276133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1512263" y="4501222"/>
            <a:ext cx="7309663" cy="1588"/>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379361" y="4707980"/>
            <a:ext cx="413476" cy="369332"/>
          </a:xfrm>
          <a:prstGeom prst="rect">
            <a:avLst/>
          </a:prstGeom>
          <a:noFill/>
        </p:spPr>
        <p:txBody>
          <a:bodyPr wrap="square" rtlCol="0">
            <a:spAutoFit/>
          </a:bodyPr>
          <a:lstStyle/>
          <a:p>
            <a:r>
              <a:rPr lang="en-US" dirty="0" smtClean="0"/>
              <a:t>t</a:t>
            </a:r>
            <a:r>
              <a:rPr lang="en-US" baseline="-25000" dirty="0" smtClean="0"/>
              <a:t>0</a:t>
            </a:r>
            <a:endParaRPr lang="en-US" dirty="0"/>
          </a:p>
        </p:txBody>
      </p:sp>
      <p:sp>
        <p:nvSpPr>
          <p:cNvPr id="21" name="Rectangle 20"/>
          <p:cNvSpPr/>
          <p:nvPr/>
        </p:nvSpPr>
        <p:spPr>
          <a:xfrm>
            <a:off x="1512263" y="4208626"/>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p:cNvCxnSpPr>
            <a:stCxn id="21" idx="3"/>
            <a:endCxn id="11" idx="3"/>
          </p:cNvCxnSpPr>
          <p:nvPr/>
        </p:nvCxnSpPr>
        <p:spPr>
          <a:xfrm flipV="1">
            <a:off x="1586098" y="3055318"/>
            <a:ext cx="0" cy="14472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987191" y="5569098"/>
            <a:ext cx="1569932" cy="400110"/>
          </a:xfrm>
          <a:prstGeom prst="rect">
            <a:avLst/>
          </a:prstGeom>
          <a:noFill/>
        </p:spPr>
        <p:txBody>
          <a:bodyPr wrap="square" rtlCol="0">
            <a:spAutoFit/>
          </a:bodyPr>
          <a:lstStyle/>
          <a:p>
            <a:r>
              <a:rPr lang="en-US" sz="2000" dirty="0" smtClean="0"/>
              <a:t>input from t</a:t>
            </a:r>
            <a:r>
              <a:rPr lang="en-US" sz="2000" baseline="-25000" dirty="0" smtClean="0"/>
              <a:t>0</a:t>
            </a:r>
            <a:endParaRPr lang="en-US" sz="2000" dirty="0"/>
          </a:p>
        </p:txBody>
      </p:sp>
      <p:cxnSp>
        <p:nvCxnSpPr>
          <p:cNvPr id="28" name="Straight Arrow Connector 27"/>
          <p:cNvCxnSpPr/>
          <p:nvPr/>
        </p:nvCxnSpPr>
        <p:spPr>
          <a:xfrm>
            <a:off x="1929273" y="3083601"/>
            <a:ext cx="0" cy="14472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3963586" y="3260692"/>
            <a:ext cx="413476" cy="369332"/>
          </a:xfrm>
          <a:prstGeom prst="rect">
            <a:avLst/>
          </a:prstGeom>
          <a:noFill/>
        </p:spPr>
        <p:txBody>
          <a:bodyPr wrap="square" rtlCol="0">
            <a:spAutoFit/>
          </a:bodyPr>
          <a:lstStyle/>
          <a:p>
            <a:r>
              <a:rPr lang="en-US" dirty="0" smtClean="0"/>
              <a:t>t</a:t>
            </a:r>
            <a:r>
              <a:rPr lang="en-US" baseline="-25000" dirty="0" smtClean="0"/>
              <a:t>3</a:t>
            </a:r>
            <a:endParaRPr lang="en-US" dirty="0"/>
          </a:p>
        </p:txBody>
      </p:sp>
      <p:sp>
        <p:nvSpPr>
          <p:cNvPr id="35" name="Rectangle 34"/>
          <p:cNvSpPr/>
          <p:nvPr/>
        </p:nvSpPr>
        <p:spPr>
          <a:xfrm>
            <a:off x="4096488" y="276133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2221080" y="4707980"/>
            <a:ext cx="413476" cy="369332"/>
          </a:xfrm>
          <a:prstGeom prst="rect">
            <a:avLst/>
          </a:prstGeom>
          <a:noFill/>
        </p:spPr>
        <p:txBody>
          <a:bodyPr wrap="square" rtlCol="0">
            <a:spAutoFit/>
          </a:bodyPr>
          <a:lstStyle/>
          <a:p>
            <a:r>
              <a:rPr lang="en-US" dirty="0" smtClean="0"/>
              <a:t>t</a:t>
            </a:r>
            <a:r>
              <a:rPr lang="en-US" baseline="-25000" dirty="0"/>
              <a:t>1</a:t>
            </a:r>
            <a:endParaRPr lang="en-US" dirty="0"/>
          </a:p>
        </p:txBody>
      </p:sp>
      <p:sp>
        <p:nvSpPr>
          <p:cNvPr id="37" name="Rectangle 36"/>
          <p:cNvSpPr/>
          <p:nvPr/>
        </p:nvSpPr>
        <p:spPr>
          <a:xfrm>
            <a:off x="2353982" y="4208626"/>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348442" y="4301167"/>
            <a:ext cx="927548" cy="400110"/>
          </a:xfrm>
          <a:prstGeom prst="rect">
            <a:avLst/>
          </a:prstGeom>
          <a:noFill/>
        </p:spPr>
        <p:txBody>
          <a:bodyPr wrap="square" rtlCol="0">
            <a:spAutoFit/>
          </a:bodyPr>
          <a:lstStyle/>
          <a:p>
            <a:r>
              <a:rPr lang="en-US" sz="2000" dirty="0" smtClean="0"/>
              <a:t>Client</a:t>
            </a:r>
            <a:endParaRPr lang="en-US" sz="2000" dirty="0"/>
          </a:p>
        </p:txBody>
      </p:sp>
      <p:sp>
        <p:nvSpPr>
          <p:cNvPr id="44" name="TextBox 43"/>
          <p:cNvSpPr txBox="1"/>
          <p:nvPr/>
        </p:nvSpPr>
        <p:spPr>
          <a:xfrm>
            <a:off x="2002325" y="3613764"/>
            <a:ext cx="3416283" cy="369332"/>
          </a:xfrm>
          <a:prstGeom prst="rect">
            <a:avLst/>
          </a:prstGeom>
          <a:noFill/>
        </p:spPr>
        <p:txBody>
          <a:bodyPr wrap="square" rtlCol="0">
            <a:spAutoFit/>
          </a:bodyPr>
          <a:lstStyle/>
          <a:p>
            <a:r>
              <a:rPr lang="en-US" b="1" dirty="0" smtClean="0"/>
              <a:t>f</a:t>
            </a:r>
            <a:r>
              <a:rPr lang="en-US" b="1" baseline="-25000" dirty="0"/>
              <a:t>1</a:t>
            </a:r>
            <a:r>
              <a:rPr lang="en-US" dirty="0" smtClean="0"/>
              <a:t>: generated frame from i</a:t>
            </a:r>
            <a:r>
              <a:rPr lang="en-US" baseline="-25000" dirty="0" smtClean="0"/>
              <a:t>0</a:t>
            </a:r>
            <a:endParaRPr lang="en-US" dirty="0" smtClean="0"/>
          </a:p>
        </p:txBody>
      </p:sp>
      <p:sp>
        <p:nvSpPr>
          <p:cNvPr id="48" name="Down Arrow 47"/>
          <p:cNvSpPr/>
          <p:nvPr/>
        </p:nvSpPr>
        <p:spPr>
          <a:xfrm flipV="1">
            <a:off x="1481241" y="5082450"/>
            <a:ext cx="132903" cy="265829"/>
          </a:xfrm>
          <a:prstGeom prst="downArrow">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1324470" y="5281975"/>
            <a:ext cx="500059" cy="369332"/>
          </a:xfrm>
          <a:prstGeom prst="rect">
            <a:avLst/>
          </a:prstGeom>
          <a:noFill/>
        </p:spPr>
        <p:txBody>
          <a:bodyPr wrap="square" rtlCol="0">
            <a:spAutoFit/>
          </a:bodyPr>
          <a:lstStyle/>
          <a:p>
            <a:r>
              <a:rPr lang="en-US" b="1" dirty="0" smtClean="0"/>
              <a:t> i</a:t>
            </a:r>
            <a:r>
              <a:rPr lang="en-US" b="1" baseline="-25000" dirty="0" smtClean="0"/>
              <a:t>0</a:t>
            </a:r>
            <a:endParaRPr lang="en-US" b="1" dirty="0"/>
          </a:p>
        </p:txBody>
      </p:sp>
      <p:sp>
        <p:nvSpPr>
          <p:cNvPr id="57" name="TextBox 56"/>
          <p:cNvSpPr txBox="1"/>
          <p:nvPr/>
        </p:nvSpPr>
        <p:spPr>
          <a:xfrm>
            <a:off x="1912266" y="5018367"/>
            <a:ext cx="1104857" cy="369332"/>
          </a:xfrm>
          <a:prstGeom prst="rect">
            <a:avLst/>
          </a:prstGeom>
          <a:noFill/>
        </p:spPr>
        <p:txBody>
          <a:bodyPr wrap="square" rtlCol="0">
            <a:spAutoFit/>
          </a:bodyPr>
          <a:lstStyle/>
          <a:p>
            <a:r>
              <a:rPr lang="en-US" dirty="0" smtClean="0"/>
              <a:t>Display </a:t>
            </a:r>
            <a:r>
              <a:rPr lang="en-US" b="1" dirty="0" smtClean="0"/>
              <a:t>f</a:t>
            </a:r>
            <a:r>
              <a:rPr lang="en-US" b="1" baseline="-25000" dirty="0" smtClean="0"/>
              <a:t>1</a:t>
            </a:r>
            <a:endParaRPr lang="en-US" dirty="0" smtClean="0"/>
          </a:p>
        </p:txBody>
      </p:sp>
      <p:sp>
        <p:nvSpPr>
          <p:cNvPr id="58" name="TextBox 57"/>
          <p:cNvSpPr txBox="1"/>
          <p:nvPr/>
        </p:nvSpPr>
        <p:spPr>
          <a:xfrm>
            <a:off x="3121867" y="4706596"/>
            <a:ext cx="413476" cy="369332"/>
          </a:xfrm>
          <a:prstGeom prst="rect">
            <a:avLst/>
          </a:prstGeom>
          <a:noFill/>
        </p:spPr>
        <p:txBody>
          <a:bodyPr wrap="square" rtlCol="0">
            <a:spAutoFit/>
          </a:bodyPr>
          <a:lstStyle/>
          <a:p>
            <a:r>
              <a:rPr lang="en-US" dirty="0" smtClean="0"/>
              <a:t>t</a:t>
            </a:r>
            <a:r>
              <a:rPr lang="en-US" baseline="-25000" dirty="0" smtClean="0"/>
              <a:t>2</a:t>
            </a:r>
            <a:endParaRPr lang="en-US" dirty="0"/>
          </a:p>
        </p:txBody>
      </p:sp>
      <p:sp>
        <p:nvSpPr>
          <p:cNvPr id="59" name="Rectangle 58"/>
          <p:cNvSpPr/>
          <p:nvPr/>
        </p:nvSpPr>
        <p:spPr>
          <a:xfrm>
            <a:off x="3254769" y="4207242"/>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p:cNvSpPr txBox="1"/>
          <p:nvPr/>
        </p:nvSpPr>
        <p:spPr>
          <a:xfrm>
            <a:off x="3963586" y="4706596"/>
            <a:ext cx="413476" cy="369332"/>
          </a:xfrm>
          <a:prstGeom prst="rect">
            <a:avLst/>
          </a:prstGeom>
          <a:noFill/>
        </p:spPr>
        <p:txBody>
          <a:bodyPr wrap="square" rtlCol="0">
            <a:spAutoFit/>
          </a:bodyPr>
          <a:lstStyle/>
          <a:p>
            <a:r>
              <a:rPr lang="en-US" dirty="0" smtClean="0"/>
              <a:t>t</a:t>
            </a:r>
            <a:r>
              <a:rPr lang="en-US" baseline="-25000" dirty="0" smtClean="0"/>
              <a:t>3</a:t>
            </a:r>
            <a:endParaRPr lang="en-US" dirty="0"/>
          </a:p>
        </p:txBody>
      </p:sp>
      <p:sp>
        <p:nvSpPr>
          <p:cNvPr id="61" name="Rectangle 60"/>
          <p:cNvSpPr/>
          <p:nvPr/>
        </p:nvSpPr>
        <p:spPr>
          <a:xfrm>
            <a:off x="4096488" y="4207242"/>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1219726" y="3649031"/>
            <a:ext cx="500059" cy="369332"/>
          </a:xfrm>
          <a:prstGeom prst="rect">
            <a:avLst/>
          </a:prstGeom>
          <a:noFill/>
        </p:spPr>
        <p:txBody>
          <a:bodyPr wrap="square" rtlCol="0">
            <a:spAutoFit/>
          </a:bodyPr>
          <a:lstStyle/>
          <a:p>
            <a:r>
              <a:rPr lang="en-US" b="1" dirty="0" smtClean="0"/>
              <a:t> i</a:t>
            </a:r>
            <a:r>
              <a:rPr lang="en-US" b="1" baseline="-25000" dirty="0" smtClean="0"/>
              <a:t>0</a:t>
            </a:r>
            <a:endParaRPr lang="en-US" b="1" dirty="0"/>
          </a:p>
        </p:txBody>
      </p:sp>
      <p:sp>
        <p:nvSpPr>
          <p:cNvPr id="69" name="TextBox 68"/>
          <p:cNvSpPr txBox="1"/>
          <p:nvPr/>
        </p:nvSpPr>
        <p:spPr>
          <a:xfrm>
            <a:off x="4819627" y="4707979"/>
            <a:ext cx="500059" cy="369332"/>
          </a:xfrm>
          <a:prstGeom prst="rect">
            <a:avLst/>
          </a:prstGeom>
          <a:noFill/>
        </p:spPr>
        <p:txBody>
          <a:bodyPr wrap="square" rtlCol="0">
            <a:spAutoFit/>
          </a:bodyPr>
          <a:lstStyle/>
          <a:p>
            <a:r>
              <a:rPr lang="en-US" dirty="0" smtClean="0"/>
              <a:t>t</a:t>
            </a:r>
            <a:r>
              <a:rPr lang="en-US" baseline="-25000" dirty="0" smtClean="0"/>
              <a:t>4</a:t>
            </a:r>
            <a:endParaRPr lang="en-US" dirty="0"/>
          </a:p>
        </p:txBody>
      </p:sp>
      <p:sp>
        <p:nvSpPr>
          <p:cNvPr id="70" name="Rectangle 69"/>
          <p:cNvSpPr/>
          <p:nvPr/>
        </p:nvSpPr>
        <p:spPr>
          <a:xfrm>
            <a:off x="4994504" y="4208625"/>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70"/>
          <p:cNvSpPr txBox="1"/>
          <p:nvPr/>
        </p:nvSpPr>
        <p:spPr>
          <a:xfrm>
            <a:off x="4819627" y="3259308"/>
            <a:ext cx="500059" cy="369332"/>
          </a:xfrm>
          <a:prstGeom prst="rect">
            <a:avLst/>
          </a:prstGeom>
          <a:noFill/>
        </p:spPr>
        <p:txBody>
          <a:bodyPr wrap="square" rtlCol="0">
            <a:spAutoFit/>
          </a:bodyPr>
          <a:lstStyle/>
          <a:p>
            <a:r>
              <a:rPr lang="en-US" dirty="0" smtClean="0"/>
              <a:t>t</a:t>
            </a:r>
            <a:r>
              <a:rPr lang="en-US" baseline="-25000" dirty="0" smtClean="0"/>
              <a:t>4</a:t>
            </a:r>
            <a:endParaRPr lang="en-US" dirty="0"/>
          </a:p>
        </p:txBody>
      </p:sp>
      <p:sp>
        <p:nvSpPr>
          <p:cNvPr id="72" name="Rectangle 71"/>
          <p:cNvSpPr/>
          <p:nvPr/>
        </p:nvSpPr>
        <p:spPr>
          <a:xfrm>
            <a:off x="4994504" y="2759954"/>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TextBox 73"/>
          <p:cNvSpPr txBox="1"/>
          <p:nvPr/>
        </p:nvSpPr>
        <p:spPr>
          <a:xfrm>
            <a:off x="2925472" y="5018367"/>
            <a:ext cx="555367" cy="369332"/>
          </a:xfrm>
          <a:prstGeom prst="rect">
            <a:avLst/>
          </a:prstGeom>
          <a:noFill/>
        </p:spPr>
        <p:txBody>
          <a:bodyPr wrap="square" rtlCol="0">
            <a:spAutoFit/>
          </a:bodyPr>
          <a:lstStyle/>
          <a:p>
            <a:r>
              <a:rPr lang="en-US" b="1" dirty="0" smtClean="0"/>
              <a:t>    f</a:t>
            </a:r>
            <a:r>
              <a:rPr lang="en-US" b="1" baseline="-25000" dirty="0" smtClean="0"/>
              <a:t>2</a:t>
            </a:r>
            <a:endParaRPr lang="en-US" dirty="0" smtClean="0"/>
          </a:p>
        </p:txBody>
      </p:sp>
      <p:sp>
        <p:nvSpPr>
          <p:cNvPr id="84" name="TextBox 83"/>
          <p:cNvSpPr txBox="1"/>
          <p:nvPr/>
        </p:nvSpPr>
        <p:spPr>
          <a:xfrm>
            <a:off x="3818804" y="5018367"/>
            <a:ext cx="555367" cy="369332"/>
          </a:xfrm>
          <a:prstGeom prst="rect">
            <a:avLst/>
          </a:prstGeom>
          <a:noFill/>
        </p:spPr>
        <p:txBody>
          <a:bodyPr wrap="square" rtlCol="0">
            <a:spAutoFit/>
          </a:bodyPr>
          <a:lstStyle/>
          <a:p>
            <a:r>
              <a:rPr lang="en-US" b="1" dirty="0" smtClean="0"/>
              <a:t>   f</a:t>
            </a:r>
            <a:r>
              <a:rPr lang="en-US" b="1" baseline="-25000" dirty="0"/>
              <a:t>3</a:t>
            </a:r>
            <a:endParaRPr lang="en-US" dirty="0" smtClean="0"/>
          </a:p>
        </p:txBody>
      </p:sp>
      <p:sp>
        <p:nvSpPr>
          <p:cNvPr id="85" name="TextBox 84"/>
          <p:cNvSpPr txBox="1"/>
          <p:nvPr/>
        </p:nvSpPr>
        <p:spPr>
          <a:xfrm>
            <a:off x="4716820" y="5018367"/>
            <a:ext cx="555367" cy="369332"/>
          </a:xfrm>
          <a:prstGeom prst="rect">
            <a:avLst/>
          </a:prstGeom>
          <a:noFill/>
        </p:spPr>
        <p:txBody>
          <a:bodyPr wrap="square" rtlCol="0">
            <a:spAutoFit/>
          </a:bodyPr>
          <a:lstStyle/>
          <a:p>
            <a:r>
              <a:rPr lang="en-US" b="1" dirty="0" smtClean="0"/>
              <a:t>   f</a:t>
            </a:r>
            <a:r>
              <a:rPr lang="en-US" b="1" baseline="-25000" dirty="0"/>
              <a:t>4</a:t>
            </a:r>
            <a:endParaRPr lang="en-US" dirty="0" smtClean="0"/>
          </a:p>
        </p:txBody>
      </p:sp>
    </p:spTree>
    <p:extLst>
      <p:ext uri="{BB962C8B-B14F-4D97-AF65-F5344CB8AC3E}">
        <p14:creationId xmlns:p14="http://schemas.microsoft.com/office/powerpoint/2010/main" val="104756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4" grpId="0"/>
      <p:bldP spid="48" grpId="0" animBg="1"/>
      <p:bldP spid="49" grpId="0"/>
      <p:bldP spid="57" grpId="0"/>
      <p:bldP spid="62" grpId="0"/>
      <p:bldP spid="74" grpId="0"/>
      <p:bldP spid="84" grpId="0"/>
      <p:bldP spid="8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Arrow Connector 27"/>
          <p:cNvCxnSpPr/>
          <p:nvPr/>
        </p:nvCxnSpPr>
        <p:spPr>
          <a:xfrm>
            <a:off x="3629743" y="3055318"/>
            <a:ext cx="1665900" cy="14472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4471462" y="3056220"/>
            <a:ext cx="1665900" cy="14472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5705293" y="3772672"/>
            <a:ext cx="525376" cy="400110"/>
          </a:xfrm>
          <a:prstGeom prst="rect">
            <a:avLst/>
          </a:prstGeom>
          <a:noFill/>
        </p:spPr>
        <p:txBody>
          <a:bodyPr wrap="square" rtlCol="0">
            <a:spAutoFit/>
          </a:bodyPr>
          <a:lstStyle/>
          <a:p>
            <a:r>
              <a:rPr lang="en-US" sz="2000" b="1" dirty="0" smtClean="0"/>
              <a:t>f</a:t>
            </a:r>
            <a:r>
              <a:rPr lang="en-US" sz="2000" b="1" baseline="-25000" dirty="0"/>
              <a:t>2</a:t>
            </a:r>
            <a:r>
              <a:rPr lang="en-US" sz="2000" b="1" baseline="-25000" dirty="0" smtClean="0"/>
              <a:t>  </a:t>
            </a:r>
            <a:endParaRPr lang="en-US" sz="2000" dirty="0"/>
          </a:p>
        </p:txBody>
      </p:sp>
      <p:sp>
        <p:nvSpPr>
          <p:cNvPr id="55" name="Content Placeholder 54"/>
          <p:cNvSpPr>
            <a:spLocks noGrp="1"/>
          </p:cNvSpPr>
          <p:nvPr>
            <p:ph idx="1"/>
          </p:nvPr>
        </p:nvSpPr>
        <p:spPr/>
        <p:txBody>
          <a:bodyPr/>
          <a:lstStyle/>
          <a:p>
            <a:r>
              <a:rPr lang="en-US" dirty="0" smtClean="0"/>
              <a:t>RTT=128ms, FPS=30fps (approx. 32ms/frame)</a:t>
            </a:r>
            <a:endParaRPr lang="en-US" dirty="0"/>
          </a:p>
        </p:txBody>
      </p:sp>
      <p:sp>
        <p:nvSpPr>
          <p:cNvPr id="2" name="Title 1"/>
          <p:cNvSpPr>
            <a:spLocks noGrp="1"/>
          </p:cNvSpPr>
          <p:nvPr>
            <p:ph type="title"/>
          </p:nvPr>
        </p:nvSpPr>
        <p:spPr/>
        <p:txBody>
          <a:bodyPr/>
          <a:lstStyle/>
          <a:p>
            <a:r>
              <a:rPr lang="en-US" dirty="0" smtClean="0"/>
              <a:t>Impact of network RTT</a:t>
            </a:r>
            <a:endParaRPr lang="en-US" dirty="0"/>
          </a:p>
        </p:txBody>
      </p:sp>
      <p:pic>
        <p:nvPicPr>
          <p:cNvPr id="4" name="Picture 3" descr="microsoft-resear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solidFill>
                  <a:srgbClr val="898989"/>
                </a:solidFill>
                <a:latin typeface="Calibri" charset="0"/>
              </a:rPr>
              <a:t>6</a:t>
            </a:r>
          </a:p>
        </p:txBody>
      </p:sp>
      <p:pic>
        <p:nvPicPr>
          <p:cNvPr id="6" name="Picture 14" descr="Split-M-Maize-bar.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cxnSp>
        <p:nvCxnSpPr>
          <p:cNvPr id="9" name="Straight Arrow Connector 8"/>
          <p:cNvCxnSpPr/>
          <p:nvPr/>
        </p:nvCxnSpPr>
        <p:spPr>
          <a:xfrm>
            <a:off x="1512263" y="3053934"/>
            <a:ext cx="7309663" cy="1588"/>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379361" y="3260692"/>
            <a:ext cx="413476" cy="369332"/>
          </a:xfrm>
          <a:prstGeom prst="rect">
            <a:avLst/>
          </a:prstGeom>
          <a:noFill/>
        </p:spPr>
        <p:txBody>
          <a:bodyPr wrap="square" rtlCol="0">
            <a:spAutoFit/>
          </a:bodyPr>
          <a:lstStyle/>
          <a:p>
            <a:r>
              <a:rPr lang="en-US" dirty="0" smtClean="0"/>
              <a:t>t</a:t>
            </a:r>
            <a:r>
              <a:rPr lang="en-US" baseline="-25000" dirty="0" smtClean="0"/>
              <a:t>0</a:t>
            </a:r>
            <a:endParaRPr lang="en-US" dirty="0"/>
          </a:p>
        </p:txBody>
      </p:sp>
      <p:sp>
        <p:nvSpPr>
          <p:cNvPr id="11" name="Rectangle 10"/>
          <p:cNvSpPr/>
          <p:nvPr/>
        </p:nvSpPr>
        <p:spPr>
          <a:xfrm>
            <a:off x="1512263" y="276133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221080" y="3260692"/>
            <a:ext cx="413476" cy="369332"/>
          </a:xfrm>
          <a:prstGeom prst="rect">
            <a:avLst/>
          </a:prstGeom>
          <a:noFill/>
        </p:spPr>
        <p:txBody>
          <a:bodyPr wrap="square" rtlCol="0">
            <a:spAutoFit/>
          </a:bodyPr>
          <a:lstStyle/>
          <a:p>
            <a:r>
              <a:rPr lang="en-US" dirty="0" smtClean="0"/>
              <a:t>t</a:t>
            </a:r>
            <a:r>
              <a:rPr lang="en-US" baseline="-25000" dirty="0"/>
              <a:t>1</a:t>
            </a:r>
            <a:endParaRPr lang="en-US" dirty="0"/>
          </a:p>
        </p:txBody>
      </p:sp>
      <p:sp>
        <p:nvSpPr>
          <p:cNvPr id="15" name="Rectangle 14"/>
          <p:cNvSpPr/>
          <p:nvPr/>
        </p:nvSpPr>
        <p:spPr>
          <a:xfrm>
            <a:off x="2353982" y="276133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48442" y="2861951"/>
            <a:ext cx="927548" cy="400110"/>
          </a:xfrm>
          <a:prstGeom prst="rect">
            <a:avLst/>
          </a:prstGeom>
          <a:noFill/>
        </p:spPr>
        <p:txBody>
          <a:bodyPr wrap="square" rtlCol="0">
            <a:spAutoFit/>
          </a:bodyPr>
          <a:lstStyle/>
          <a:p>
            <a:r>
              <a:rPr lang="en-US" sz="2000" dirty="0" smtClean="0"/>
              <a:t>Server</a:t>
            </a:r>
            <a:endParaRPr lang="en-US" sz="2000" dirty="0"/>
          </a:p>
        </p:txBody>
      </p:sp>
      <p:sp>
        <p:nvSpPr>
          <p:cNvPr id="17" name="TextBox 16"/>
          <p:cNvSpPr txBox="1"/>
          <p:nvPr/>
        </p:nvSpPr>
        <p:spPr>
          <a:xfrm>
            <a:off x="3121867" y="3260692"/>
            <a:ext cx="413476" cy="369332"/>
          </a:xfrm>
          <a:prstGeom prst="rect">
            <a:avLst/>
          </a:prstGeom>
          <a:noFill/>
        </p:spPr>
        <p:txBody>
          <a:bodyPr wrap="square" rtlCol="0">
            <a:spAutoFit/>
          </a:bodyPr>
          <a:lstStyle/>
          <a:p>
            <a:r>
              <a:rPr lang="en-US" dirty="0" smtClean="0"/>
              <a:t>t</a:t>
            </a:r>
            <a:r>
              <a:rPr lang="en-US" baseline="-25000" dirty="0" smtClean="0"/>
              <a:t>2</a:t>
            </a:r>
            <a:endParaRPr lang="en-US" dirty="0"/>
          </a:p>
        </p:txBody>
      </p:sp>
      <p:sp>
        <p:nvSpPr>
          <p:cNvPr id="18" name="Rectangle 17"/>
          <p:cNvSpPr/>
          <p:nvPr/>
        </p:nvSpPr>
        <p:spPr>
          <a:xfrm>
            <a:off x="3254769" y="276133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1512263" y="4501222"/>
            <a:ext cx="7309663" cy="1588"/>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379361" y="4707980"/>
            <a:ext cx="413476" cy="369332"/>
          </a:xfrm>
          <a:prstGeom prst="rect">
            <a:avLst/>
          </a:prstGeom>
          <a:noFill/>
        </p:spPr>
        <p:txBody>
          <a:bodyPr wrap="square" rtlCol="0">
            <a:spAutoFit/>
          </a:bodyPr>
          <a:lstStyle/>
          <a:p>
            <a:r>
              <a:rPr lang="en-US" dirty="0" smtClean="0"/>
              <a:t>t</a:t>
            </a:r>
            <a:r>
              <a:rPr lang="en-US" baseline="-25000" dirty="0" smtClean="0"/>
              <a:t>0</a:t>
            </a:r>
            <a:endParaRPr lang="en-US" dirty="0"/>
          </a:p>
        </p:txBody>
      </p:sp>
      <p:sp>
        <p:nvSpPr>
          <p:cNvPr id="21" name="Rectangle 20"/>
          <p:cNvSpPr/>
          <p:nvPr/>
        </p:nvSpPr>
        <p:spPr>
          <a:xfrm>
            <a:off x="1512263" y="4208626"/>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p:cNvCxnSpPr>
            <a:stCxn id="21" idx="3"/>
            <a:endCxn id="18" idx="1"/>
          </p:cNvCxnSpPr>
          <p:nvPr/>
        </p:nvCxnSpPr>
        <p:spPr>
          <a:xfrm flipV="1">
            <a:off x="1586098" y="3055318"/>
            <a:ext cx="1668671" cy="14472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328953" y="3772672"/>
            <a:ext cx="525376" cy="400110"/>
          </a:xfrm>
          <a:prstGeom prst="rect">
            <a:avLst/>
          </a:prstGeom>
          <a:noFill/>
        </p:spPr>
        <p:txBody>
          <a:bodyPr wrap="square" rtlCol="0">
            <a:spAutoFit/>
          </a:bodyPr>
          <a:lstStyle/>
          <a:p>
            <a:r>
              <a:rPr lang="en-US" sz="2000" b="1" dirty="0"/>
              <a:t>i</a:t>
            </a:r>
            <a:r>
              <a:rPr lang="en-US" sz="2000" b="1" baseline="-25000" dirty="0" smtClean="0"/>
              <a:t>0  </a:t>
            </a:r>
            <a:endParaRPr lang="en-US" sz="2000" dirty="0"/>
          </a:p>
        </p:txBody>
      </p:sp>
      <p:sp>
        <p:nvSpPr>
          <p:cNvPr id="25" name="TextBox 24"/>
          <p:cNvSpPr txBox="1"/>
          <p:nvPr/>
        </p:nvSpPr>
        <p:spPr>
          <a:xfrm>
            <a:off x="2634555" y="4161556"/>
            <a:ext cx="1934476" cy="369332"/>
          </a:xfrm>
          <a:prstGeom prst="rect">
            <a:avLst/>
          </a:prstGeom>
          <a:noFill/>
        </p:spPr>
        <p:txBody>
          <a:bodyPr wrap="square" rtlCol="0">
            <a:spAutoFit/>
          </a:bodyPr>
          <a:lstStyle/>
          <a:p>
            <a:r>
              <a:rPr lang="en-US" dirty="0" smtClean="0"/>
              <a:t>….         ….           ….</a:t>
            </a:r>
            <a:endParaRPr lang="en-US" dirty="0"/>
          </a:p>
        </p:txBody>
      </p:sp>
      <p:sp>
        <p:nvSpPr>
          <p:cNvPr id="26" name="TextBox 25"/>
          <p:cNvSpPr txBox="1"/>
          <p:nvPr/>
        </p:nvSpPr>
        <p:spPr>
          <a:xfrm>
            <a:off x="4819627" y="4707979"/>
            <a:ext cx="500059" cy="369332"/>
          </a:xfrm>
          <a:prstGeom prst="rect">
            <a:avLst/>
          </a:prstGeom>
          <a:noFill/>
        </p:spPr>
        <p:txBody>
          <a:bodyPr wrap="square" rtlCol="0">
            <a:spAutoFit/>
          </a:bodyPr>
          <a:lstStyle/>
          <a:p>
            <a:r>
              <a:rPr lang="en-US" dirty="0" smtClean="0"/>
              <a:t>t</a:t>
            </a:r>
            <a:r>
              <a:rPr lang="en-US" baseline="-25000" dirty="0" smtClean="0"/>
              <a:t>4</a:t>
            </a:r>
            <a:endParaRPr lang="en-US" dirty="0"/>
          </a:p>
        </p:txBody>
      </p:sp>
      <p:sp>
        <p:nvSpPr>
          <p:cNvPr id="27" name="Rectangle 26"/>
          <p:cNvSpPr/>
          <p:nvPr/>
        </p:nvSpPr>
        <p:spPr>
          <a:xfrm>
            <a:off x="4994504" y="4208625"/>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3963586" y="3260692"/>
            <a:ext cx="413476" cy="369332"/>
          </a:xfrm>
          <a:prstGeom prst="rect">
            <a:avLst/>
          </a:prstGeom>
          <a:noFill/>
        </p:spPr>
        <p:txBody>
          <a:bodyPr wrap="square" rtlCol="0">
            <a:spAutoFit/>
          </a:bodyPr>
          <a:lstStyle/>
          <a:p>
            <a:r>
              <a:rPr lang="en-US" dirty="0" smtClean="0"/>
              <a:t>t</a:t>
            </a:r>
            <a:r>
              <a:rPr lang="en-US" baseline="-25000" dirty="0" smtClean="0"/>
              <a:t>3</a:t>
            </a:r>
            <a:endParaRPr lang="en-US" dirty="0"/>
          </a:p>
        </p:txBody>
      </p:sp>
      <p:sp>
        <p:nvSpPr>
          <p:cNvPr id="35" name="Rectangle 34"/>
          <p:cNvSpPr/>
          <p:nvPr/>
        </p:nvSpPr>
        <p:spPr>
          <a:xfrm>
            <a:off x="4096488" y="276133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2221080" y="4707980"/>
            <a:ext cx="413476" cy="369332"/>
          </a:xfrm>
          <a:prstGeom prst="rect">
            <a:avLst/>
          </a:prstGeom>
          <a:noFill/>
        </p:spPr>
        <p:txBody>
          <a:bodyPr wrap="square" rtlCol="0">
            <a:spAutoFit/>
          </a:bodyPr>
          <a:lstStyle/>
          <a:p>
            <a:r>
              <a:rPr lang="en-US" dirty="0" smtClean="0"/>
              <a:t>t</a:t>
            </a:r>
            <a:r>
              <a:rPr lang="en-US" baseline="-25000" dirty="0"/>
              <a:t>1</a:t>
            </a:r>
            <a:endParaRPr lang="en-US" dirty="0"/>
          </a:p>
        </p:txBody>
      </p:sp>
      <p:sp>
        <p:nvSpPr>
          <p:cNvPr id="37" name="Rectangle 36"/>
          <p:cNvSpPr/>
          <p:nvPr/>
        </p:nvSpPr>
        <p:spPr>
          <a:xfrm>
            <a:off x="2353982" y="4208626"/>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5836223" y="4208625"/>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Bent Arrow 38"/>
          <p:cNvSpPr/>
          <p:nvPr/>
        </p:nvSpPr>
        <p:spPr>
          <a:xfrm>
            <a:off x="3269537" y="2436442"/>
            <a:ext cx="162436" cy="251056"/>
          </a:xfrm>
          <a:prstGeom prst="bentArrow">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TextBox 39"/>
          <p:cNvSpPr txBox="1"/>
          <p:nvPr/>
        </p:nvSpPr>
        <p:spPr>
          <a:xfrm>
            <a:off x="3415075" y="2251776"/>
            <a:ext cx="3566229" cy="400110"/>
          </a:xfrm>
          <a:prstGeom prst="rect">
            <a:avLst/>
          </a:prstGeom>
          <a:noFill/>
        </p:spPr>
        <p:txBody>
          <a:bodyPr wrap="square" rtlCol="0">
            <a:spAutoFit/>
          </a:bodyPr>
          <a:lstStyle/>
          <a:p>
            <a:r>
              <a:rPr lang="en-US" sz="2000" b="1" dirty="0" smtClean="0"/>
              <a:t>i</a:t>
            </a:r>
            <a:r>
              <a:rPr lang="en-US" sz="2000" b="1" baseline="-25000" dirty="0" smtClean="0"/>
              <a:t>0</a:t>
            </a:r>
            <a:r>
              <a:rPr lang="en-US" sz="2000" dirty="0" smtClean="0"/>
              <a:t> =&gt; </a:t>
            </a:r>
            <a:r>
              <a:rPr lang="en-US" sz="2000" b="1" dirty="0" smtClean="0"/>
              <a:t>f</a:t>
            </a:r>
            <a:r>
              <a:rPr lang="en-US" sz="2000" b="1" baseline="-25000" dirty="0"/>
              <a:t>1</a:t>
            </a:r>
            <a:endParaRPr lang="en-US" sz="2000" b="1" dirty="0"/>
          </a:p>
        </p:txBody>
      </p:sp>
      <p:sp>
        <p:nvSpPr>
          <p:cNvPr id="42" name="TextBox 41"/>
          <p:cNvSpPr txBox="1"/>
          <p:nvPr/>
        </p:nvSpPr>
        <p:spPr>
          <a:xfrm>
            <a:off x="5707650" y="4707979"/>
            <a:ext cx="500059" cy="369332"/>
          </a:xfrm>
          <a:prstGeom prst="rect">
            <a:avLst/>
          </a:prstGeom>
          <a:noFill/>
        </p:spPr>
        <p:txBody>
          <a:bodyPr wrap="square" rtlCol="0">
            <a:spAutoFit/>
          </a:bodyPr>
          <a:lstStyle/>
          <a:p>
            <a:r>
              <a:rPr lang="en-US" dirty="0" smtClean="0"/>
              <a:t>t</a:t>
            </a:r>
            <a:r>
              <a:rPr lang="en-US" baseline="-25000" dirty="0" smtClean="0"/>
              <a:t>5</a:t>
            </a:r>
            <a:endParaRPr lang="en-US" dirty="0"/>
          </a:p>
        </p:txBody>
      </p:sp>
      <p:sp>
        <p:nvSpPr>
          <p:cNvPr id="43" name="TextBox 42"/>
          <p:cNvSpPr txBox="1"/>
          <p:nvPr/>
        </p:nvSpPr>
        <p:spPr>
          <a:xfrm>
            <a:off x="348442" y="4301167"/>
            <a:ext cx="927548" cy="400110"/>
          </a:xfrm>
          <a:prstGeom prst="rect">
            <a:avLst/>
          </a:prstGeom>
          <a:noFill/>
        </p:spPr>
        <p:txBody>
          <a:bodyPr wrap="square" rtlCol="0">
            <a:spAutoFit/>
          </a:bodyPr>
          <a:lstStyle/>
          <a:p>
            <a:r>
              <a:rPr lang="en-US" sz="2000" dirty="0" smtClean="0"/>
              <a:t>Client</a:t>
            </a:r>
            <a:endParaRPr lang="en-US" sz="2000" dirty="0"/>
          </a:p>
        </p:txBody>
      </p:sp>
      <p:sp>
        <p:nvSpPr>
          <p:cNvPr id="47" name="TextBox 46"/>
          <p:cNvSpPr txBox="1"/>
          <p:nvPr/>
        </p:nvSpPr>
        <p:spPr>
          <a:xfrm>
            <a:off x="8348053" y="5036403"/>
            <a:ext cx="500059" cy="369332"/>
          </a:xfrm>
          <a:prstGeom prst="rect">
            <a:avLst/>
          </a:prstGeom>
          <a:noFill/>
        </p:spPr>
        <p:txBody>
          <a:bodyPr wrap="square" rtlCol="0">
            <a:spAutoFit/>
          </a:bodyPr>
          <a:lstStyle/>
          <a:p>
            <a:r>
              <a:rPr lang="en-US" b="1" dirty="0" smtClean="0"/>
              <a:t> f</a:t>
            </a:r>
            <a:r>
              <a:rPr lang="en-US" b="1" baseline="-25000" dirty="0" smtClean="0"/>
              <a:t>4</a:t>
            </a:r>
            <a:endParaRPr lang="en-US" b="1" dirty="0"/>
          </a:p>
        </p:txBody>
      </p:sp>
      <p:sp>
        <p:nvSpPr>
          <p:cNvPr id="48" name="Down Arrow 47"/>
          <p:cNvSpPr/>
          <p:nvPr/>
        </p:nvSpPr>
        <p:spPr>
          <a:xfrm flipV="1">
            <a:off x="1481241" y="5082450"/>
            <a:ext cx="132903" cy="265829"/>
          </a:xfrm>
          <a:prstGeom prst="downArrow">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1324470" y="5281975"/>
            <a:ext cx="500059" cy="369332"/>
          </a:xfrm>
          <a:prstGeom prst="rect">
            <a:avLst/>
          </a:prstGeom>
          <a:noFill/>
        </p:spPr>
        <p:txBody>
          <a:bodyPr wrap="square" rtlCol="0">
            <a:spAutoFit/>
          </a:bodyPr>
          <a:lstStyle/>
          <a:p>
            <a:r>
              <a:rPr lang="en-US" b="1" dirty="0" smtClean="0"/>
              <a:t> i</a:t>
            </a:r>
            <a:r>
              <a:rPr lang="en-US" b="1" baseline="-25000" dirty="0" smtClean="0"/>
              <a:t>0</a:t>
            </a:r>
            <a:endParaRPr lang="en-US" b="1" dirty="0"/>
          </a:p>
        </p:txBody>
      </p:sp>
      <p:sp>
        <p:nvSpPr>
          <p:cNvPr id="50" name="TextBox 49"/>
          <p:cNvSpPr txBox="1"/>
          <p:nvPr/>
        </p:nvSpPr>
        <p:spPr>
          <a:xfrm>
            <a:off x="8325926" y="4713118"/>
            <a:ext cx="500059" cy="369332"/>
          </a:xfrm>
          <a:prstGeom prst="rect">
            <a:avLst/>
          </a:prstGeom>
          <a:noFill/>
        </p:spPr>
        <p:txBody>
          <a:bodyPr wrap="square" rtlCol="0">
            <a:spAutoFit/>
          </a:bodyPr>
          <a:lstStyle/>
          <a:p>
            <a:r>
              <a:rPr lang="en-US" dirty="0" smtClean="0"/>
              <a:t> t</a:t>
            </a:r>
            <a:r>
              <a:rPr lang="en-US" baseline="-25000" dirty="0" smtClean="0"/>
              <a:t>8         </a:t>
            </a:r>
            <a:endParaRPr lang="en-US" dirty="0"/>
          </a:p>
        </p:txBody>
      </p:sp>
      <p:sp>
        <p:nvSpPr>
          <p:cNvPr id="51" name="Rectangle 50"/>
          <p:cNvSpPr/>
          <p:nvPr/>
        </p:nvSpPr>
        <p:spPr>
          <a:xfrm>
            <a:off x="8500803" y="4213764"/>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cxnSp>
        <p:nvCxnSpPr>
          <p:cNvPr id="52" name="Straight Arrow Connector 51"/>
          <p:cNvCxnSpPr/>
          <p:nvPr/>
        </p:nvCxnSpPr>
        <p:spPr>
          <a:xfrm flipV="1">
            <a:off x="2420433" y="3082408"/>
            <a:ext cx="1668671" cy="143202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4819627" y="3259308"/>
            <a:ext cx="500059" cy="369332"/>
          </a:xfrm>
          <a:prstGeom prst="rect">
            <a:avLst/>
          </a:prstGeom>
          <a:noFill/>
        </p:spPr>
        <p:txBody>
          <a:bodyPr wrap="square" rtlCol="0">
            <a:spAutoFit/>
          </a:bodyPr>
          <a:lstStyle/>
          <a:p>
            <a:r>
              <a:rPr lang="en-US" dirty="0" smtClean="0"/>
              <a:t>t</a:t>
            </a:r>
            <a:r>
              <a:rPr lang="en-US" baseline="-25000" dirty="0" smtClean="0"/>
              <a:t>4</a:t>
            </a:r>
            <a:endParaRPr lang="en-US" dirty="0"/>
          </a:p>
        </p:txBody>
      </p:sp>
      <p:sp>
        <p:nvSpPr>
          <p:cNvPr id="61" name="Rectangle 60"/>
          <p:cNvSpPr/>
          <p:nvPr/>
        </p:nvSpPr>
        <p:spPr>
          <a:xfrm>
            <a:off x="4994504" y="2759954"/>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5836223" y="2759954"/>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5707650" y="3259308"/>
            <a:ext cx="500059" cy="369332"/>
          </a:xfrm>
          <a:prstGeom prst="rect">
            <a:avLst/>
          </a:prstGeom>
          <a:noFill/>
        </p:spPr>
        <p:txBody>
          <a:bodyPr wrap="square" rtlCol="0">
            <a:spAutoFit/>
          </a:bodyPr>
          <a:lstStyle/>
          <a:p>
            <a:r>
              <a:rPr lang="en-US" dirty="0" smtClean="0"/>
              <a:t>t</a:t>
            </a:r>
            <a:r>
              <a:rPr lang="en-US" baseline="-25000" dirty="0" smtClean="0"/>
              <a:t>5</a:t>
            </a:r>
            <a:endParaRPr lang="en-US" dirty="0"/>
          </a:p>
        </p:txBody>
      </p:sp>
      <p:sp>
        <p:nvSpPr>
          <p:cNvPr id="66" name="Rectangle 65"/>
          <p:cNvSpPr/>
          <p:nvPr/>
        </p:nvSpPr>
        <p:spPr>
          <a:xfrm>
            <a:off x="6725136" y="2759954"/>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6596563" y="3259308"/>
            <a:ext cx="500059" cy="369332"/>
          </a:xfrm>
          <a:prstGeom prst="rect">
            <a:avLst/>
          </a:prstGeom>
          <a:noFill/>
        </p:spPr>
        <p:txBody>
          <a:bodyPr wrap="square" rtlCol="0">
            <a:spAutoFit/>
          </a:bodyPr>
          <a:lstStyle/>
          <a:p>
            <a:r>
              <a:rPr lang="en-US" dirty="0" smtClean="0"/>
              <a:t>t</a:t>
            </a:r>
            <a:r>
              <a:rPr lang="en-US" baseline="-25000" dirty="0"/>
              <a:t>6</a:t>
            </a:r>
            <a:endParaRPr lang="en-US" dirty="0"/>
          </a:p>
        </p:txBody>
      </p:sp>
      <p:sp>
        <p:nvSpPr>
          <p:cNvPr id="68" name="TextBox 67"/>
          <p:cNvSpPr txBox="1"/>
          <p:nvPr/>
        </p:nvSpPr>
        <p:spPr>
          <a:xfrm>
            <a:off x="3254769" y="3772672"/>
            <a:ext cx="525376" cy="400110"/>
          </a:xfrm>
          <a:prstGeom prst="rect">
            <a:avLst/>
          </a:prstGeom>
          <a:noFill/>
        </p:spPr>
        <p:txBody>
          <a:bodyPr wrap="square" rtlCol="0">
            <a:spAutoFit/>
          </a:bodyPr>
          <a:lstStyle/>
          <a:p>
            <a:r>
              <a:rPr lang="en-US" sz="2000" b="1" dirty="0" smtClean="0"/>
              <a:t>i</a:t>
            </a:r>
            <a:r>
              <a:rPr lang="en-US" sz="2000" b="1" baseline="-25000" dirty="0"/>
              <a:t>1</a:t>
            </a:r>
            <a:r>
              <a:rPr lang="en-US" sz="2000" b="1" baseline="-25000" dirty="0" smtClean="0"/>
              <a:t>  </a:t>
            </a:r>
            <a:endParaRPr lang="en-US" sz="2000" dirty="0"/>
          </a:p>
        </p:txBody>
      </p:sp>
      <p:sp>
        <p:nvSpPr>
          <p:cNvPr id="70" name="Rectangle 69"/>
          <p:cNvSpPr/>
          <p:nvPr/>
        </p:nvSpPr>
        <p:spPr>
          <a:xfrm>
            <a:off x="6725136" y="4209527"/>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70"/>
          <p:cNvSpPr txBox="1"/>
          <p:nvPr/>
        </p:nvSpPr>
        <p:spPr>
          <a:xfrm>
            <a:off x="6596563" y="4708881"/>
            <a:ext cx="500059" cy="369332"/>
          </a:xfrm>
          <a:prstGeom prst="rect">
            <a:avLst/>
          </a:prstGeom>
          <a:noFill/>
        </p:spPr>
        <p:txBody>
          <a:bodyPr wrap="square" rtlCol="0">
            <a:spAutoFit/>
          </a:bodyPr>
          <a:lstStyle/>
          <a:p>
            <a:r>
              <a:rPr lang="en-US" dirty="0" smtClean="0"/>
              <a:t>t</a:t>
            </a:r>
            <a:r>
              <a:rPr lang="en-US" baseline="-25000" dirty="0"/>
              <a:t>6</a:t>
            </a:r>
            <a:endParaRPr lang="en-US" dirty="0"/>
          </a:p>
        </p:txBody>
      </p:sp>
      <p:sp>
        <p:nvSpPr>
          <p:cNvPr id="72" name="TextBox 71"/>
          <p:cNvSpPr txBox="1"/>
          <p:nvPr/>
        </p:nvSpPr>
        <p:spPr>
          <a:xfrm>
            <a:off x="6596563" y="5036403"/>
            <a:ext cx="500059" cy="369332"/>
          </a:xfrm>
          <a:prstGeom prst="rect">
            <a:avLst/>
          </a:prstGeom>
          <a:noFill/>
        </p:spPr>
        <p:txBody>
          <a:bodyPr wrap="square" rtlCol="0">
            <a:spAutoFit/>
          </a:bodyPr>
          <a:lstStyle/>
          <a:p>
            <a:r>
              <a:rPr lang="en-US" b="1" dirty="0" smtClean="0"/>
              <a:t> f</a:t>
            </a:r>
            <a:r>
              <a:rPr lang="en-US" b="1" baseline="-25000" dirty="0"/>
              <a:t>2</a:t>
            </a:r>
            <a:endParaRPr lang="en-US" b="1" dirty="0"/>
          </a:p>
        </p:txBody>
      </p:sp>
      <p:sp>
        <p:nvSpPr>
          <p:cNvPr id="73" name="TextBox 72"/>
          <p:cNvSpPr txBox="1"/>
          <p:nvPr/>
        </p:nvSpPr>
        <p:spPr>
          <a:xfrm>
            <a:off x="5368221" y="5036403"/>
            <a:ext cx="1441737" cy="369332"/>
          </a:xfrm>
          <a:prstGeom prst="rect">
            <a:avLst/>
          </a:prstGeom>
          <a:noFill/>
        </p:spPr>
        <p:txBody>
          <a:bodyPr wrap="square" rtlCol="0">
            <a:spAutoFit/>
          </a:bodyPr>
          <a:lstStyle/>
          <a:p>
            <a:r>
              <a:rPr lang="en-US" b="1" dirty="0" smtClean="0"/>
              <a:t> Display f</a:t>
            </a:r>
            <a:r>
              <a:rPr lang="en-US" b="1" baseline="-25000" dirty="0"/>
              <a:t>1</a:t>
            </a:r>
            <a:endParaRPr lang="en-US" b="1" dirty="0"/>
          </a:p>
        </p:txBody>
      </p:sp>
      <p:sp>
        <p:nvSpPr>
          <p:cNvPr id="54" name="TextBox 53"/>
          <p:cNvSpPr txBox="1"/>
          <p:nvPr/>
        </p:nvSpPr>
        <p:spPr>
          <a:xfrm>
            <a:off x="4842845" y="3772672"/>
            <a:ext cx="525376" cy="400110"/>
          </a:xfrm>
          <a:prstGeom prst="rect">
            <a:avLst/>
          </a:prstGeom>
          <a:noFill/>
        </p:spPr>
        <p:txBody>
          <a:bodyPr wrap="square" rtlCol="0">
            <a:spAutoFit/>
          </a:bodyPr>
          <a:lstStyle/>
          <a:p>
            <a:r>
              <a:rPr lang="en-US" sz="2000" b="1" dirty="0"/>
              <a:t>f</a:t>
            </a:r>
            <a:r>
              <a:rPr lang="en-US" sz="2000" b="1" baseline="-25000" dirty="0" smtClean="0"/>
              <a:t>1  </a:t>
            </a:r>
            <a:endParaRPr lang="en-US" sz="2000" dirty="0"/>
          </a:p>
        </p:txBody>
      </p:sp>
      <p:sp>
        <p:nvSpPr>
          <p:cNvPr id="57" name="Rectangle 56"/>
          <p:cNvSpPr/>
          <p:nvPr/>
        </p:nvSpPr>
        <p:spPr>
          <a:xfrm>
            <a:off x="7612843" y="4209527"/>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7484270" y="4708881"/>
            <a:ext cx="500059" cy="369332"/>
          </a:xfrm>
          <a:prstGeom prst="rect">
            <a:avLst/>
          </a:prstGeom>
          <a:noFill/>
        </p:spPr>
        <p:txBody>
          <a:bodyPr wrap="square" rtlCol="0">
            <a:spAutoFit/>
          </a:bodyPr>
          <a:lstStyle/>
          <a:p>
            <a:r>
              <a:rPr lang="en-US" dirty="0" smtClean="0"/>
              <a:t>t</a:t>
            </a:r>
            <a:r>
              <a:rPr lang="en-US" baseline="-25000" dirty="0"/>
              <a:t>7</a:t>
            </a:r>
            <a:endParaRPr lang="en-US" dirty="0"/>
          </a:p>
        </p:txBody>
      </p:sp>
      <p:sp>
        <p:nvSpPr>
          <p:cNvPr id="59" name="Rectangle 58"/>
          <p:cNvSpPr/>
          <p:nvPr/>
        </p:nvSpPr>
        <p:spPr>
          <a:xfrm>
            <a:off x="7612843" y="2762240"/>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a:off x="7484270" y="3261594"/>
            <a:ext cx="500059" cy="369332"/>
          </a:xfrm>
          <a:prstGeom prst="rect">
            <a:avLst/>
          </a:prstGeom>
          <a:noFill/>
        </p:spPr>
        <p:txBody>
          <a:bodyPr wrap="square" rtlCol="0">
            <a:spAutoFit/>
          </a:bodyPr>
          <a:lstStyle/>
          <a:p>
            <a:r>
              <a:rPr lang="en-US" dirty="0" smtClean="0"/>
              <a:t>t</a:t>
            </a:r>
            <a:r>
              <a:rPr lang="en-US" baseline="-25000" dirty="0"/>
              <a:t>7</a:t>
            </a:r>
            <a:endParaRPr lang="en-US" dirty="0"/>
          </a:p>
        </p:txBody>
      </p:sp>
      <p:sp>
        <p:nvSpPr>
          <p:cNvPr id="65" name="TextBox 64"/>
          <p:cNvSpPr txBox="1"/>
          <p:nvPr/>
        </p:nvSpPr>
        <p:spPr>
          <a:xfrm>
            <a:off x="7436648" y="5036403"/>
            <a:ext cx="500059" cy="369332"/>
          </a:xfrm>
          <a:prstGeom prst="rect">
            <a:avLst/>
          </a:prstGeom>
          <a:noFill/>
        </p:spPr>
        <p:txBody>
          <a:bodyPr wrap="square" rtlCol="0">
            <a:spAutoFit/>
          </a:bodyPr>
          <a:lstStyle/>
          <a:p>
            <a:r>
              <a:rPr lang="en-US" b="1" dirty="0" smtClean="0"/>
              <a:t> f</a:t>
            </a:r>
            <a:r>
              <a:rPr lang="en-US" b="1" baseline="-25000" dirty="0" smtClean="0"/>
              <a:t>3</a:t>
            </a:r>
            <a:endParaRPr lang="en-US" b="1" dirty="0"/>
          </a:p>
        </p:txBody>
      </p:sp>
      <p:sp>
        <p:nvSpPr>
          <p:cNvPr id="3" name="Oval 2"/>
          <p:cNvSpPr/>
          <p:nvPr/>
        </p:nvSpPr>
        <p:spPr>
          <a:xfrm>
            <a:off x="5368221" y="4701277"/>
            <a:ext cx="1176955" cy="95003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584154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network RTT is high…</a:t>
            </a:r>
            <a:endParaRPr lang="en-US" dirty="0"/>
          </a:p>
        </p:txBody>
      </p:sp>
      <p:pic>
        <p:nvPicPr>
          <p:cNvPr id="8" name="Picture 7" descr="microsoft-resear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9"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solidFill>
                  <a:srgbClr val="898989"/>
                </a:solidFill>
                <a:latin typeface="Calibri" charset="0"/>
              </a:rPr>
              <a:t>7</a:t>
            </a:r>
          </a:p>
        </p:txBody>
      </p:sp>
      <p:pic>
        <p:nvPicPr>
          <p:cNvPr id="10" name="Picture 14" descr="Split-M-Maize-bar.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sp>
        <p:nvSpPr>
          <p:cNvPr id="20" name="Rounded Rectangle 19"/>
          <p:cNvSpPr/>
          <p:nvPr/>
        </p:nvSpPr>
        <p:spPr>
          <a:xfrm>
            <a:off x="487440" y="5367029"/>
            <a:ext cx="8155458" cy="66401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anchor="ctr">
            <a:spAutoFit/>
          </a:bodyPr>
          <a:lstStyle/>
          <a:p>
            <a:pPr algn="ctr">
              <a:defRPr/>
            </a:pPr>
            <a:r>
              <a:rPr lang="en-US" sz="3300" b="1" dirty="0" smtClean="0">
                <a:solidFill>
                  <a:srgbClr val="FF0000"/>
                </a:solidFill>
                <a:ea typeface="ＭＳ Ｐゴシック" pitchFamily="-112" charset="-128"/>
                <a:cs typeface="ＭＳ Ｐゴシック" pitchFamily="-112" charset="-128"/>
              </a:rPr>
              <a:t>Players are sensitive to as little as 60ms RTT!</a:t>
            </a:r>
            <a:endParaRPr lang="en-US" sz="3300" b="1" dirty="0">
              <a:solidFill>
                <a:srgbClr val="FF0000"/>
              </a:solidFill>
              <a:ea typeface="ＭＳ Ｐゴシック" pitchFamily="-112" charset="-128"/>
              <a:cs typeface="ＭＳ Ｐゴシック" pitchFamily="-112" charset="-128"/>
            </a:endParaRPr>
          </a:p>
        </p:txBody>
      </p:sp>
      <p:pic>
        <p:nvPicPr>
          <p:cNvPr id="3" name="Picture 2" descr="lag-o.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950" y="2027142"/>
            <a:ext cx="4064000" cy="3048000"/>
          </a:xfrm>
          <a:prstGeom prst="rect">
            <a:avLst/>
          </a:prstGeom>
        </p:spPr>
      </p:pic>
      <p:pic>
        <p:nvPicPr>
          <p:cNvPr id="12" name="Picture 11" descr="omg_lag.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0991" y="2027142"/>
            <a:ext cx="3771907" cy="3048000"/>
          </a:xfrm>
          <a:prstGeom prst="rect">
            <a:avLst/>
          </a:prstGeom>
        </p:spPr>
      </p:pic>
    </p:spTree>
    <p:extLst>
      <p:ext uri="{BB962C8B-B14F-4D97-AF65-F5344CB8AC3E}">
        <p14:creationId xmlns:p14="http://schemas.microsoft.com/office/powerpoint/2010/main" val="32761179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Arrow Connector 27"/>
          <p:cNvCxnSpPr/>
          <p:nvPr/>
        </p:nvCxnSpPr>
        <p:spPr>
          <a:xfrm>
            <a:off x="3629743" y="3055318"/>
            <a:ext cx="1665900" cy="14472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4471462" y="3056220"/>
            <a:ext cx="1665900" cy="14472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5705293" y="3772672"/>
            <a:ext cx="525376" cy="400110"/>
          </a:xfrm>
          <a:prstGeom prst="rect">
            <a:avLst/>
          </a:prstGeom>
          <a:noFill/>
        </p:spPr>
        <p:txBody>
          <a:bodyPr wrap="square" rtlCol="0">
            <a:spAutoFit/>
          </a:bodyPr>
          <a:lstStyle/>
          <a:p>
            <a:r>
              <a:rPr lang="en-US" sz="2000" b="1" dirty="0">
                <a:solidFill>
                  <a:srgbClr val="008000"/>
                </a:solidFill>
              </a:rPr>
              <a:t>f</a:t>
            </a:r>
            <a:r>
              <a:rPr lang="en-US" sz="2000" b="1" dirty="0" smtClean="0">
                <a:solidFill>
                  <a:srgbClr val="008000"/>
                </a:solidFill>
              </a:rPr>
              <a:t>’</a:t>
            </a:r>
            <a:r>
              <a:rPr lang="en-US" sz="2000" b="1" baseline="-25000" dirty="0">
                <a:solidFill>
                  <a:srgbClr val="008000"/>
                </a:solidFill>
              </a:rPr>
              <a:t>6</a:t>
            </a:r>
            <a:r>
              <a:rPr lang="en-US" sz="2000" b="1" baseline="-25000" dirty="0" smtClean="0"/>
              <a:t>  </a:t>
            </a:r>
            <a:endParaRPr lang="en-US" sz="2000" dirty="0"/>
          </a:p>
        </p:txBody>
      </p:sp>
      <p:sp>
        <p:nvSpPr>
          <p:cNvPr id="2" name="Title 1"/>
          <p:cNvSpPr>
            <a:spLocks noGrp="1"/>
          </p:cNvSpPr>
          <p:nvPr>
            <p:ph type="title"/>
          </p:nvPr>
        </p:nvSpPr>
        <p:spPr/>
        <p:txBody>
          <a:bodyPr/>
          <a:lstStyle/>
          <a:p>
            <a:r>
              <a:rPr lang="en-US" dirty="0" smtClean="0"/>
              <a:t>Our solution: </a:t>
            </a:r>
            <a:r>
              <a:rPr lang="en-US" dirty="0" err="1" smtClean="0"/>
              <a:t>Outatime</a:t>
            </a:r>
            <a:endParaRPr lang="en-US" dirty="0"/>
          </a:p>
        </p:txBody>
      </p:sp>
      <p:pic>
        <p:nvPicPr>
          <p:cNvPr id="4" name="Picture 3" descr="microsoft-resear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solidFill>
                  <a:srgbClr val="898989"/>
                </a:solidFill>
                <a:latin typeface="Calibri" charset="0"/>
              </a:rPr>
              <a:t>8</a:t>
            </a:r>
          </a:p>
        </p:txBody>
      </p:sp>
      <p:pic>
        <p:nvPicPr>
          <p:cNvPr id="6" name="Picture 14" descr="Split-M-Maize-bar.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cxnSp>
        <p:nvCxnSpPr>
          <p:cNvPr id="9" name="Straight Arrow Connector 8"/>
          <p:cNvCxnSpPr/>
          <p:nvPr/>
        </p:nvCxnSpPr>
        <p:spPr>
          <a:xfrm>
            <a:off x="1512263" y="3053934"/>
            <a:ext cx="7309663" cy="1588"/>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379361" y="3260692"/>
            <a:ext cx="413476" cy="369332"/>
          </a:xfrm>
          <a:prstGeom prst="rect">
            <a:avLst/>
          </a:prstGeom>
          <a:noFill/>
        </p:spPr>
        <p:txBody>
          <a:bodyPr wrap="square" rtlCol="0">
            <a:spAutoFit/>
          </a:bodyPr>
          <a:lstStyle/>
          <a:p>
            <a:r>
              <a:rPr lang="en-US" dirty="0" smtClean="0"/>
              <a:t>t</a:t>
            </a:r>
            <a:r>
              <a:rPr lang="en-US" baseline="-25000" dirty="0" smtClean="0"/>
              <a:t>0</a:t>
            </a:r>
            <a:endParaRPr lang="en-US" dirty="0"/>
          </a:p>
        </p:txBody>
      </p:sp>
      <p:sp>
        <p:nvSpPr>
          <p:cNvPr id="11" name="Rectangle 10"/>
          <p:cNvSpPr/>
          <p:nvPr/>
        </p:nvSpPr>
        <p:spPr>
          <a:xfrm>
            <a:off x="1512263" y="276133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221080" y="3260692"/>
            <a:ext cx="413476" cy="369332"/>
          </a:xfrm>
          <a:prstGeom prst="rect">
            <a:avLst/>
          </a:prstGeom>
          <a:noFill/>
        </p:spPr>
        <p:txBody>
          <a:bodyPr wrap="square" rtlCol="0">
            <a:spAutoFit/>
          </a:bodyPr>
          <a:lstStyle/>
          <a:p>
            <a:r>
              <a:rPr lang="en-US" dirty="0" smtClean="0"/>
              <a:t>t</a:t>
            </a:r>
            <a:r>
              <a:rPr lang="en-US" baseline="-25000" dirty="0"/>
              <a:t>1</a:t>
            </a:r>
            <a:endParaRPr lang="en-US" dirty="0"/>
          </a:p>
        </p:txBody>
      </p:sp>
      <p:sp>
        <p:nvSpPr>
          <p:cNvPr id="15" name="Rectangle 14"/>
          <p:cNvSpPr/>
          <p:nvPr/>
        </p:nvSpPr>
        <p:spPr>
          <a:xfrm>
            <a:off x="2353982" y="276133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48442" y="2861951"/>
            <a:ext cx="927548" cy="400110"/>
          </a:xfrm>
          <a:prstGeom prst="rect">
            <a:avLst/>
          </a:prstGeom>
          <a:noFill/>
        </p:spPr>
        <p:txBody>
          <a:bodyPr wrap="square" rtlCol="0">
            <a:spAutoFit/>
          </a:bodyPr>
          <a:lstStyle/>
          <a:p>
            <a:r>
              <a:rPr lang="en-US" sz="2000" dirty="0" smtClean="0"/>
              <a:t>Server</a:t>
            </a:r>
            <a:endParaRPr lang="en-US" sz="2000" dirty="0"/>
          </a:p>
        </p:txBody>
      </p:sp>
      <p:sp>
        <p:nvSpPr>
          <p:cNvPr id="17" name="TextBox 16"/>
          <p:cNvSpPr txBox="1"/>
          <p:nvPr/>
        </p:nvSpPr>
        <p:spPr>
          <a:xfrm>
            <a:off x="3121867" y="3260692"/>
            <a:ext cx="413476" cy="369332"/>
          </a:xfrm>
          <a:prstGeom prst="rect">
            <a:avLst/>
          </a:prstGeom>
          <a:noFill/>
        </p:spPr>
        <p:txBody>
          <a:bodyPr wrap="square" rtlCol="0">
            <a:spAutoFit/>
          </a:bodyPr>
          <a:lstStyle/>
          <a:p>
            <a:r>
              <a:rPr lang="en-US" dirty="0" smtClean="0"/>
              <a:t>t</a:t>
            </a:r>
            <a:r>
              <a:rPr lang="en-US" baseline="-25000" dirty="0" smtClean="0"/>
              <a:t>2</a:t>
            </a:r>
            <a:endParaRPr lang="en-US" dirty="0"/>
          </a:p>
        </p:txBody>
      </p:sp>
      <p:sp>
        <p:nvSpPr>
          <p:cNvPr id="18" name="Rectangle 17"/>
          <p:cNvSpPr/>
          <p:nvPr/>
        </p:nvSpPr>
        <p:spPr>
          <a:xfrm>
            <a:off x="3254769" y="276133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1413507" y="4499634"/>
            <a:ext cx="7309663" cy="1588"/>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379361" y="4707980"/>
            <a:ext cx="413476" cy="369332"/>
          </a:xfrm>
          <a:prstGeom prst="rect">
            <a:avLst/>
          </a:prstGeom>
          <a:noFill/>
        </p:spPr>
        <p:txBody>
          <a:bodyPr wrap="square" rtlCol="0">
            <a:spAutoFit/>
          </a:bodyPr>
          <a:lstStyle/>
          <a:p>
            <a:r>
              <a:rPr lang="en-US" dirty="0" smtClean="0"/>
              <a:t>t</a:t>
            </a:r>
            <a:r>
              <a:rPr lang="en-US" baseline="-25000" dirty="0" smtClean="0"/>
              <a:t>0</a:t>
            </a:r>
            <a:endParaRPr lang="en-US" dirty="0"/>
          </a:p>
        </p:txBody>
      </p:sp>
      <p:sp>
        <p:nvSpPr>
          <p:cNvPr id="21" name="Rectangle 20"/>
          <p:cNvSpPr/>
          <p:nvPr/>
        </p:nvSpPr>
        <p:spPr>
          <a:xfrm>
            <a:off x="1512263" y="4208626"/>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p:cNvCxnSpPr>
            <a:stCxn id="21" idx="3"/>
            <a:endCxn id="18" idx="1"/>
          </p:cNvCxnSpPr>
          <p:nvPr/>
        </p:nvCxnSpPr>
        <p:spPr>
          <a:xfrm flipV="1">
            <a:off x="1586098" y="3055318"/>
            <a:ext cx="1668671" cy="14472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328953" y="3772672"/>
            <a:ext cx="525376" cy="400110"/>
          </a:xfrm>
          <a:prstGeom prst="rect">
            <a:avLst/>
          </a:prstGeom>
          <a:noFill/>
        </p:spPr>
        <p:txBody>
          <a:bodyPr wrap="square" rtlCol="0">
            <a:spAutoFit/>
          </a:bodyPr>
          <a:lstStyle/>
          <a:p>
            <a:r>
              <a:rPr lang="en-US" sz="2000" b="1" dirty="0"/>
              <a:t>i</a:t>
            </a:r>
            <a:r>
              <a:rPr lang="en-US" sz="2000" b="1" baseline="-25000" dirty="0" smtClean="0"/>
              <a:t>0  </a:t>
            </a:r>
            <a:endParaRPr lang="en-US" sz="2000" dirty="0"/>
          </a:p>
        </p:txBody>
      </p:sp>
      <p:sp>
        <p:nvSpPr>
          <p:cNvPr id="26" name="TextBox 25"/>
          <p:cNvSpPr txBox="1"/>
          <p:nvPr/>
        </p:nvSpPr>
        <p:spPr>
          <a:xfrm>
            <a:off x="4819627" y="4707979"/>
            <a:ext cx="500059" cy="369332"/>
          </a:xfrm>
          <a:prstGeom prst="rect">
            <a:avLst/>
          </a:prstGeom>
          <a:noFill/>
        </p:spPr>
        <p:txBody>
          <a:bodyPr wrap="square" rtlCol="0">
            <a:spAutoFit/>
          </a:bodyPr>
          <a:lstStyle/>
          <a:p>
            <a:r>
              <a:rPr lang="en-US" dirty="0" smtClean="0"/>
              <a:t>t</a:t>
            </a:r>
            <a:r>
              <a:rPr lang="en-US" baseline="-25000" dirty="0" smtClean="0"/>
              <a:t>4</a:t>
            </a:r>
            <a:endParaRPr lang="en-US" dirty="0"/>
          </a:p>
        </p:txBody>
      </p:sp>
      <p:sp>
        <p:nvSpPr>
          <p:cNvPr id="27" name="Rectangle 26"/>
          <p:cNvSpPr/>
          <p:nvPr/>
        </p:nvSpPr>
        <p:spPr>
          <a:xfrm>
            <a:off x="4994504" y="4208625"/>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3963586" y="3260692"/>
            <a:ext cx="413476" cy="369332"/>
          </a:xfrm>
          <a:prstGeom prst="rect">
            <a:avLst/>
          </a:prstGeom>
          <a:noFill/>
        </p:spPr>
        <p:txBody>
          <a:bodyPr wrap="square" rtlCol="0">
            <a:spAutoFit/>
          </a:bodyPr>
          <a:lstStyle/>
          <a:p>
            <a:r>
              <a:rPr lang="en-US" dirty="0" smtClean="0"/>
              <a:t>t</a:t>
            </a:r>
            <a:r>
              <a:rPr lang="en-US" baseline="-25000" dirty="0" smtClean="0"/>
              <a:t>3</a:t>
            </a:r>
            <a:endParaRPr lang="en-US" dirty="0"/>
          </a:p>
        </p:txBody>
      </p:sp>
      <p:sp>
        <p:nvSpPr>
          <p:cNvPr id="35" name="Rectangle 34"/>
          <p:cNvSpPr/>
          <p:nvPr/>
        </p:nvSpPr>
        <p:spPr>
          <a:xfrm>
            <a:off x="4096488" y="2761338"/>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2221080" y="4707980"/>
            <a:ext cx="413476" cy="369332"/>
          </a:xfrm>
          <a:prstGeom prst="rect">
            <a:avLst/>
          </a:prstGeom>
          <a:noFill/>
        </p:spPr>
        <p:txBody>
          <a:bodyPr wrap="square" rtlCol="0">
            <a:spAutoFit/>
          </a:bodyPr>
          <a:lstStyle/>
          <a:p>
            <a:r>
              <a:rPr lang="en-US" dirty="0" smtClean="0"/>
              <a:t>t</a:t>
            </a:r>
            <a:r>
              <a:rPr lang="en-US" baseline="-25000" dirty="0"/>
              <a:t>1</a:t>
            </a:r>
            <a:endParaRPr lang="en-US" dirty="0"/>
          </a:p>
        </p:txBody>
      </p:sp>
      <p:sp>
        <p:nvSpPr>
          <p:cNvPr id="37" name="Rectangle 36"/>
          <p:cNvSpPr/>
          <p:nvPr/>
        </p:nvSpPr>
        <p:spPr>
          <a:xfrm>
            <a:off x="2353982" y="4208626"/>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5836223" y="4208625"/>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Bent Arrow 38"/>
          <p:cNvSpPr/>
          <p:nvPr/>
        </p:nvSpPr>
        <p:spPr>
          <a:xfrm>
            <a:off x="3269537" y="2436442"/>
            <a:ext cx="162436" cy="251056"/>
          </a:xfrm>
          <a:prstGeom prst="bentArrow">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TextBox 39"/>
          <p:cNvSpPr txBox="1"/>
          <p:nvPr/>
        </p:nvSpPr>
        <p:spPr>
          <a:xfrm>
            <a:off x="3415075" y="2251776"/>
            <a:ext cx="3566229" cy="400110"/>
          </a:xfrm>
          <a:prstGeom prst="rect">
            <a:avLst/>
          </a:prstGeom>
          <a:noFill/>
        </p:spPr>
        <p:txBody>
          <a:bodyPr wrap="square" rtlCol="0">
            <a:spAutoFit/>
          </a:bodyPr>
          <a:lstStyle/>
          <a:p>
            <a:r>
              <a:rPr lang="en-US" sz="2000" b="1" dirty="0" smtClean="0">
                <a:solidFill>
                  <a:srgbClr val="008000"/>
                </a:solidFill>
              </a:rPr>
              <a:t>i</a:t>
            </a:r>
            <a:r>
              <a:rPr lang="en-US" sz="2000" b="1" baseline="-25000" dirty="0" smtClean="0">
                <a:solidFill>
                  <a:srgbClr val="008000"/>
                </a:solidFill>
              </a:rPr>
              <a:t>0</a:t>
            </a:r>
            <a:r>
              <a:rPr lang="en-US" sz="2000" b="1" dirty="0" smtClean="0">
                <a:solidFill>
                  <a:srgbClr val="008000"/>
                </a:solidFill>
              </a:rPr>
              <a:t> =&gt; i’</a:t>
            </a:r>
            <a:r>
              <a:rPr lang="en-US" sz="2000" b="1" baseline="-25000" dirty="0" smtClean="0">
                <a:solidFill>
                  <a:srgbClr val="008000"/>
                </a:solidFill>
              </a:rPr>
              <a:t>1</a:t>
            </a:r>
            <a:r>
              <a:rPr lang="en-US" sz="2000" b="1" dirty="0" smtClean="0">
                <a:solidFill>
                  <a:srgbClr val="008000"/>
                </a:solidFill>
              </a:rPr>
              <a:t>, i’</a:t>
            </a:r>
            <a:r>
              <a:rPr lang="en-US" sz="2000" b="1" baseline="-25000" dirty="0" smtClean="0">
                <a:solidFill>
                  <a:srgbClr val="008000"/>
                </a:solidFill>
              </a:rPr>
              <a:t>2</a:t>
            </a:r>
            <a:r>
              <a:rPr lang="en-US" sz="2000" b="1" dirty="0" smtClean="0">
                <a:solidFill>
                  <a:srgbClr val="008000"/>
                </a:solidFill>
              </a:rPr>
              <a:t>, i’</a:t>
            </a:r>
            <a:r>
              <a:rPr lang="en-US" sz="2000" b="1" baseline="-25000" dirty="0" smtClean="0">
                <a:solidFill>
                  <a:srgbClr val="008000"/>
                </a:solidFill>
              </a:rPr>
              <a:t>3</a:t>
            </a:r>
            <a:r>
              <a:rPr lang="en-US" sz="2000" b="1" dirty="0" smtClean="0">
                <a:solidFill>
                  <a:srgbClr val="008000"/>
                </a:solidFill>
              </a:rPr>
              <a:t>, i’</a:t>
            </a:r>
            <a:r>
              <a:rPr lang="en-US" sz="2000" b="1" baseline="-25000" dirty="0" smtClean="0">
                <a:solidFill>
                  <a:srgbClr val="008000"/>
                </a:solidFill>
              </a:rPr>
              <a:t>4</a:t>
            </a:r>
            <a:r>
              <a:rPr lang="en-US" sz="2000" b="1" dirty="0" smtClean="0">
                <a:solidFill>
                  <a:srgbClr val="008000"/>
                </a:solidFill>
              </a:rPr>
              <a:t>  =&gt; f’</a:t>
            </a:r>
            <a:r>
              <a:rPr lang="en-US" sz="2000" b="1" baseline="-25000" dirty="0" smtClean="0">
                <a:solidFill>
                  <a:srgbClr val="008000"/>
                </a:solidFill>
              </a:rPr>
              <a:t>5</a:t>
            </a:r>
            <a:r>
              <a:rPr lang="en-US" sz="2000" b="1" dirty="0">
                <a:solidFill>
                  <a:srgbClr val="008000"/>
                </a:solidFill>
              </a:rPr>
              <a:t> </a:t>
            </a:r>
          </a:p>
        </p:txBody>
      </p:sp>
      <p:sp>
        <p:nvSpPr>
          <p:cNvPr id="42" name="TextBox 41"/>
          <p:cNvSpPr txBox="1"/>
          <p:nvPr/>
        </p:nvSpPr>
        <p:spPr>
          <a:xfrm>
            <a:off x="5707650" y="4707979"/>
            <a:ext cx="500059" cy="369332"/>
          </a:xfrm>
          <a:prstGeom prst="rect">
            <a:avLst/>
          </a:prstGeom>
          <a:noFill/>
        </p:spPr>
        <p:txBody>
          <a:bodyPr wrap="square" rtlCol="0">
            <a:spAutoFit/>
          </a:bodyPr>
          <a:lstStyle/>
          <a:p>
            <a:r>
              <a:rPr lang="en-US" dirty="0" smtClean="0"/>
              <a:t>t</a:t>
            </a:r>
            <a:r>
              <a:rPr lang="en-US" baseline="-25000" dirty="0" smtClean="0"/>
              <a:t>5</a:t>
            </a:r>
            <a:endParaRPr lang="en-US" dirty="0"/>
          </a:p>
        </p:txBody>
      </p:sp>
      <p:sp>
        <p:nvSpPr>
          <p:cNvPr id="43" name="TextBox 42"/>
          <p:cNvSpPr txBox="1"/>
          <p:nvPr/>
        </p:nvSpPr>
        <p:spPr>
          <a:xfrm>
            <a:off x="348442" y="4301167"/>
            <a:ext cx="927548" cy="400110"/>
          </a:xfrm>
          <a:prstGeom prst="rect">
            <a:avLst/>
          </a:prstGeom>
          <a:noFill/>
        </p:spPr>
        <p:txBody>
          <a:bodyPr wrap="square" rtlCol="0">
            <a:spAutoFit/>
          </a:bodyPr>
          <a:lstStyle/>
          <a:p>
            <a:r>
              <a:rPr lang="en-US" sz="2000" dirty="0" smtClean="0"/>
              <a:t>Client</a:t>
            </a:r>
            <a:endParaRPr lang="en-US" sz="2000" dirty="0"/>
          </a:p>
        </p:txBody>
      </p:sp>
      <p:sp>
        <p:nvSpPr>
          <p:cNvPr id="47" name="TextBox 46"/>
          <p:cNvSpPr txBox="1"/>
          <p:nvPr/>
        </p:nvSpPr>
        <p:spPr>
          <a:xfrm>
            <a:off x="8309953" y="5036403"/>
            <a:ext cx="500059" cy="369332"/>
          </a:xfrm>
          <a:prstGeom prst="rect">
            <a:avLst/>
          </a:prstGeom>
          <a:noFill/>
        </p:spPr>
        <p:txBody>
          <a:bodyPr wrap="square" rtlCol="0">
            <a:spAutoFit/>
          </a:bodyPr>
          <a:lstStyle/>
          <a:p>
            <a:r>
              <a:rPr lang="en-US" b="1" dirty="0" smtClean="0">
                <a:solidFill>
                  <a:srgbClr val="008000"/>
                </a:solidFill>
              </a:rPr>
              <a:t> f’</a:t>
            </a:r>
            <a:r>
              <a:rPr lang="en-US" b="1" baseline="-25000" dirty="0">
                <a:solidFill>
                  <a:srgbClr val="008000"/>
                </a:solidFill>
              </a:rPr>
              <a:t>8</a:t>
            </a:r>
            <a:endParaRPr lang="en-US" b="1" dirty="0">
              <a:solidFill>
                <a:srgbClr val="008000"/>
              </a:solidFill>
            </a:endParaRPr>
          </a:p>
        </p:txBody>
      </p:sp>
      <p:sp>
        <p:nvSpPr>
          <p:cNvPr id="48" name="Down Arrow 47"/>
          <p:cNvSpPr/>
          <p:nvPr/>
        </p:nvSpPr>
        <p:spPr>
          <a:xfrm flipV="1">
            <a:off x="1481241" y="5082450"/>
            <a:ext cx="132903" cy="265829"/>
          </a:xfrm>
          <a:prstGeom prst="downArrow">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1324470" y="5281975"/>
            <a:ext cx="500059" cy="369332"/>
          </a:xfrm>
          <a:prstGeom prst="rect">
            <a:avLst/>
          </a:prstGeom>
          <a:noFill/>
        </p:spPr>
        <p:txBody>
          <a:bodyPr wrap="square" rtlCol="0">
            <a:spAutoFit/>
          </a:bodyPr>
          <a:lstStyle/>
          <a:p>
            <a:r>
              <a:rPr lang="en-US" b="1" dirty="0" smtClean="0"/>
              <a:t> i</a:t>
            </a:r>
            <a:r>
              <a:rPr lang="en-US" b="1" baseline="-25000" dirty="0" smtClean="0"/>
              <a:t>0</a:t>
            </a:r>
            <a:endParaRPr lang="en-US" b="1" dirty="0"/>
          </a:p>
        </p:txBody>
      </p:sp>
      <p:sp>
        <p:nvSpPr>
          <p:cNvPr id="50" name="TextBox 49"/>
          <p:cNvSpPr txBox="1"/>
          <p:nvPr/>
        </p:nvSpPr>
        <p:spPr>
          <a:xfrm>
            <a:off x="8325926" y="4713118"/>
            <a:ext cx="500059" cy="369332"/>
          </a:xfrm>
          <a:prstGeom prst="rect">
            <a:avLst/>
          </a:prstGeom>
          <a:noFill/>
        </p:spPr>
        <p:txBody>
          <a:bodyPr wrap="square" rtlCol="0">
            <a:spAutoFit/>
          </a:bodyPr>
          <a:lstStyle/>
          <a:p>
            <a:r>
              <a:rPr lang="en-US" dirty="0" smtClean="0"/>
              <a:t> t</a:t>
            </a:r>
            <a:r>
              <a:rPr lang="en-US" baseline="-25000" dirty="0" smtClean="0"/>
              <a:t>8         </a:t>
            </a:r>
            <a:endParaRPr lang="en-US" dirty="0"/>
          </a:p>
        </p:txBody>
      </p:sp>
      <p:sp>
        <p:nvSpPr>
          <p:cNvPr id="51" name="Rectangle 50"/>
          <p:cNvSpPr/>
          <p:nvPr/>
        </p:nvSpPr>
        <p:spPr>
          <a:xfrm>
            <a:off x="8500803" y="4213764"/>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cxnSp>
        <p:nvCxnSpPr>
          <p:cNvPr id="52" name="Straight Arrow Connector 51"/>
          <p:cNvCxnSpPr/>
          <p:nvPr/>
        </p:nvCxnSpPr>
        <p:spPr>
          <a:xfrm flipV="1">
            <a:off x="2420433" y="3082408"/>
            <a:ext cx="1668671" cy="143202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4819627" y="3259308"/>
            <a:ext cx="500059" cy="369332"/>
          </a:xfrm>
          <a:prstGeom prst="rect">
            <a:avLst/>
          </a:prstGeom>
          <a:noFill/>
        </p:spPr>
        <p:txBody>
          <a:bodyPr wrap="square" rtlCol="0">
            <a:spAutoFit/>
          </a:bodyPr>
          <a:lstStyle/>
          <a:p>
            <a:r>
              <a:rPr lang="en-US" dirty="0" smtClean="0"/>
              <a:t>t</a:t>
            </a:r>
            <a:r>
              <a:rPr lang="en-US" baseline="-25000" dirty="0" smtClean="0"/>
              <a:t>4</a:t>
            </a:r>
            <a:endParaRPr lang="en-US" dirty="0"/>
          </a:p>
        </p:txBody>
      </p:sp>
      <p:sp>
        <p:nvSpPr>
          <p:cNvPr id="61" name="Rectangle 60"/>
          <p:cNvSpPr/>
          <p:nvPr/>
        </p:nvSpPr>
        <p:spPr>
          <a:xfrm>
            <a:off x="4994504" y="2759954"/>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5836223" y="2759954"/>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5707650" y="3259308"/>
            <a:ext cx="500059" cy="369332"/>
          </a:xfrm>
          <a:prstGeom prst="rect">
            <a:avLst/>
          </a:prstGeom>
          <a:noFill/>
        </p:spPr>
        <p:txBody>
          <a:bodyPr wrap="square" rtlCol="0">
            <a:spAutoFit/>
          </a:bodyPr>
          <a:lstStyle/>
          <a:p>
            <a:r>
              <a:rPr lang="en-US" dirty="0" smtClean="0"/>
              <a:t>t</a:t>
            </a:r>
            <a:r>
              <a:rPr lang="en-US" baseline="-25000" dirty="0" smtClean="0"/>
              <a:t>5</a:t>
            </a:r>
            <a:endParaRPr lang="en-US" dirty="0"/>
          </a:p>
        </p:txBody>
      </p:sp>
      <p:sp>
        <p:nvSpPr>
          <p:cNvPr id="66" name="Rectangle 65"/>
          <p:cNvSpPr/>
          <p:nvPr/>
        </p:nvSpPr>
        <p:spPr>
          <a:xfrm>
            <a:off x="6725136" y="2759954"/>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6596563" y="3259308"/>
            <a:ext cx="500059" cy="369332"/>
          </a:xfrm>
          <a:prstGeom prst="rect">
            <a:avLst/>
          </a:prstGeom>
          <a:noFill/>
        </p:spPr>
        <p:txBody>
          <a:bodyPr wrap="square" rtlCol="0">
            <a:spAutoFit/>
          </a:bodyPr>
          <a:lstStyle/>
          <a:p>
            <a:r>
              <a:rPr lang="en-US" dirty="0" smtClean="0"/>
              <a:t>t</a:t>
            </a:r>
            <a:r>
              <a:rPr lang="en-US" baseline="-25000" dirty="0"/>
              <a:t>6</a:t>
            </a:r>
            <a:endParaRPr lang="en-US" dirty="0"/>
          </a:p>
        </p:txBody>
      </p:sp>
      <p:sp>
        <p:nvSpPr>
          <p:cNvPr id="68" name="TextBox 67"/>
          <p:cNvSpPr txBox="1"/>
          <p:nvPr/>
        </p:nvSpPr>
        <p:spPr>
          <a:xfrm>
            <a:off x="3254769" y="3772672"/>
            <a:ext cx="525376" cy="400110"/>
          </a:xfrm>
          <a:prstGeom prst="rect">
            <a:avLst/>
          </a:prstGeom>
          <a:noFill/>
        </p:spPr>
        <p:txBody>
          <a:bodyPr wrap="square" rtlCol="0">
            <a:spAutoFit/>
          </a:bodyPr>
          <a:lstStyle/>
          <a:p>
            <a:r>
              <a:rPr lang="en-US" sz="2000" b="1" dirty="0" smtClean="0"/>
              <a:t>i</a:t>
            </a:r>
            <a:r>
              <a:rPr lang="en-US" sz="2000" b="1" baseline="-25000" dirty="0"/>
              <a:t>1</a:t>
            </a:r>
            <a:r>
              <a:rPr lang="en-US" sz="2000" b="1" baseline="-25000" dirty="0" smtClean="0"/>
              <a:t>  </a:t>
            </a:r>
            <a:endParaRPr lang="en-US" sz="2000" dirty="0"/>
          </a:p>
        </p:txBody>
      </p:sp>
      <p:sp>
        <p:nvSpPr>
          <p:cNvPr id="70" name="Rectangle 69"/>
          <p:cNvSpPr/>
          <p:nvPr/>
        </p:nvSpPr>
        <p:spPr>
          <a:xfrm>
            <a:off x="6725136" y="4209527"/>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70"/>
          <p:cNvSpPr txBox="1"/>
          <p:nvPr/>
        </p:nvSpPr>
        <p:spPr>
          <a:xfrm>
            <a:off x="6596563" y="4708881"/>
            <a:ext cx="500059" cy="369332"/>
          </a:xfrm>
          <a:prstGeom prst="rect">
            <a:avLst/>
          </a:prstGeom>
          <a:noFill/>
        </p:spPr>
        <p:txBody>
          <a:bodyPr wrap="square" rtlCol="0">
            <a:spAutoFit/>
          </a:bodyPr>
          <a:lstStyle/>
          <a:p>
            <a:r>
              <a:rPr lang="en-US" dirty="0" smtClean="0"/>
              <a:t>t</a:t>
            </a:r>
            <a:r>
              <a:rPr lang="en-US" baseline="-25000" dirty="0"/>
              <a:t>6</a:t>
            </a:r>
            <a:endParaRPr lang="en-US" dirty="0"/>
          </a:p>
        </p:txBody>
      </p:sp>
      <p:sp>
        <p:nvSpPr>
          <p:cNvPr id="72" name="TextBox 71"/>
          <p:cNvSpPr txBox="1"/>
          <p:nvPr/>
        </p:nvSpPr>
        <p:spPr>
          <a:xfrm>
            <a:off x="6596563" y="5036403"/>
            <a:ext cx="500059" cy="369332"/>
          </a:xfrm>
          <a:prstGeom prst="rect">
            <a:avLst/>
          </a:prstGeom>
          <a:noFill/>
        </p:spPr>
        <p:txBody>
          <a:bodyPr wrap="square" rtlCol="0">
            <a:spAutoFit/>
          </a:bodyPr>
          <a:lstStyle/>
          <a:p>
            <a:r>
              <a:rPr lang="en-US" b="1" dirty="0" smtClean="0">
                <a:solidFill>
                  <a:srgbClr val="008000"/>
                </a:solidFill>
              </a:rPr>
              <a:t> f’</a:t>
            </a:r>
            <a:r>
              <a:rPr lang="en-US" b="1" baseline="-25000" dirty="0">
                <a:solidFill>
                  <a:srgbClr val="008000"/>
                </a:solidFill>
              </a:rPr>
              <a:t>6</a:t>
            </a:r>
            <a:endParaRPr lang="en-US" b="1" dirty="0">
              <a:solidFill>
                <a:srgbClr val="008000"/>
              </a:solidFill>
            </a:endParaRPr>
          </a:p>
        </p:txBody>
      </p:sp>
      <p:sp>
        <p:nvSpPr>
          <p:cNvPr id="73" name="TextBox 72"/>
          <p:cNvSpPr txBox="1"/>
          <p:nvPr/>
        </p:nvSpPr>
        <p:spPr>
          <a:xfrm>
            <a:off x="5703822" y="5036403"/>
            <a:ext cx="468002" cy="369332"/>
          </a:xfrm>
          <a:prstGeom prst="rect">
            <a:avLst/>
          </a:prstGeom>
          <a:noFill/>
        </p:spPr>
        <p:txBody>
          <a:bodyPr wrap="square" rtlCol="0">
            <a:spAutoFit/>
          </a:bodyPr>
          <a:lstStyle/>
          <a:p>
            <a:r>
              <a:rPr lang="en-US" b="1" dirty="0" smtClean="0">
                <a:solidFill>
                  <a:srgbClr val="008000"/>
                </a:solidFill>
              </a:rPr>
              <a:t>f’</a:t>
            </a:r>
            <a:r>
              <a:rPr lang="en-US" b="1" baseline="-25000" dirty="0">
                <a:solidFill>
                  <a:srgbClr val="008000"/>
                </a:solidFill>
              </a:rPr>
              <a:t>5</a:t>
            </a:r>
            <a:endParaRPr lang="en-US" b="1" dirty="0">
              <a:solidFill>
                <a:srgbClr val="008000"/>
              </a:solidFill>
            </a:endParaRPr>
          </a:p>
        </p:txBody>
      </p:sp>
      <p:sp>
        <p:nvSpPr>
          <p:cNvPr id="54" name="TextBox 53"/>
          <p:cNvSpPr txBox="1"/>
          <p:nvPr/>
        </p:nvSpPr>
        <p:spPr>
          <a:xfrm>
            <a:off x="4842845" y="3772672"/>
            <a:ext cx="525376" cy="400110"/>
          </a:xfrm>
          <a:prstGeom prst="rect">
            <a:avLst/>
          </a:prstGeom>
          <a:noFill/>
        </p:spPr>
        <p:txBody>
          <a:bodyPr wrap="square" rtlCol="0">
            <a:spAutoFit/>
          </a:bodyPr>
          <a:lstStyle/>
          <a:p>
            <a:r>
              <a:rPr lang="en-US" sz="2000" b="1" dirty="0" smtClean="0">
                <a:solidFill>
                  <a:srgbClr val="008000"/>
                </a:solidFill>
              </a:rPr>
              <a:t>f’</a:t>
            </a:r>
            <a:r>
              <a:rPr lang="en-US" sz="2000" b="1" baseline="-25000" dirty="0">
                <a:solidFill>
                  <a:srgbClr val="008000"/>
                </a:solidFill>
              </a:rPr>
              <a:t>5</a:t>
            </a:r>
            <a:r>
              <a:rPr lang="en-US" sz="2000" b="1" baseline="-25000" dirty="0" smtClean="0">
                <a:solidFill>
                  <a:srgbClr val="008000"/>
                </a:solidFill>
              </a:rPr>
              <a:t> </a:t>
            </a:r>
            <a:r>
              <a:rPr lang="en-US" sz="2000" b="1" baseline="-25000" dirty="0" smtClean="0"/>
              <a:t> </a:t>
            </a:r>
            <a:endParaRPr lang="en-US" sz="2000" dirty="0"/>
          </a:p>
        </p:txBody>
      </p:sp>
      <p:sp>
        <p:nvSpPr>
          <p:cNvPr id="3" name="TextBox 2"/>
          <p:cNvSpPr txBox="1"/>
          <p:nvPr/>
        </p:nvSpPr>
        <p:spPr>
          <a:xfrm>
            <a:off x="617682" y="5709081"/>
            <a:ext cx="4450657" cy="369332"/>
          </a:xfrm>
          <a:prstGeom prst="rect">
            <a:avLst/>
          </a:prstGeom>
          <a:noFill/>
        </p:spPr>
        <p:txBody>
          <a:bodyPr wrap="square" rtlCol="0">
            <a:spAutoFit/>
          </a:bodyPr>
          <a:lstStyle/>
          <a:p>
            <a:r>
              <a:rPr lang="en-US" dirty="0" smtClean="0"/>
              <a:t>RTT=128ms, FPS=30fps (approx. 32ms/frame)</a:t>
            </a:r>
            <a:endParaRPr lang="en-US" dirty="0"/>
          </a:p>
        </p:txBody>
      </p:sp>
      <p:pic>
        <p:nvPicPr>
          <p:cNvPr id="24" name="Picture 23" descr="Picture-1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6862" y="1345182"/>
            <a:ext cx="2950325" cy="1416156"/>
          </a:xfrm>
          <a:prstGeom prst="rect">
            <a:avLst/>
          </a:prstGeom>
        </p:spPr>
      </p:pic>
      <p:sp>
        <p:nvSpPr>
          <p:cNvPr id="29" name="TextBox 28"/>
          <p:cNvSpPr txBox="1"/>
          <p:nvPr/>
        </p:nvSpPr>
        <p:spPr>
          <a:xfrm>
            <a:off x="1314090" y="1958644"/>
            <a:ext cx="4767850" cy="369332"/>
          </a:xfrm>
          <a:prstGeom prst="rect">
            <a:avLst/>
          </a:prstGeom>
          <a:noFill/>
        </p:spPr>
        <p:txBody>
          <a:bodyPr wrap="square" rtlCol="0">
            <a:spAutoFit/>
          </a:bodyPr>
          <a:lstStyle/>
          <a:p>
            <a:r>
              <a:rPr lang="en-US" b="1" dirty="0" smtClean="0"/>
              <a:t>Predict future inputs and generate future frame</a:t>
            </a:r>
            <a:endParaRPr lang="en-US" b="1" dirty="0"/>
          </a:p>
        </p:txBody>
      </p:sp>
      <p:sp>
        <p:nvSpPr>
          <p:cNvPr id="64" name="Rectangle 63"/>
          <p:cNvSpPr/>
          <p:nvPr/>
        </p:nvSpPr>
        <p:spPr>
          <a:xfrm>
            <a:off x="7612843" y="4209527"/>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7484270" y="4708881"/>
            <a:ext cx="500059" cy="369332"/>
          </a:xfrm>
          <a:prstGeom prst="rect">
            <a:avLst/>
          </a:prstGeom>
          <a:noFill/>
        </p:spPr>
        <p:txBody>
          <a:bodyPr wrap="square" rtlCol="0">
            <a:spAutoFit/>
          </a:bodyPr>
          <a:lstStyle/>
          <a:p>
            <a:r>
              <a:rPr lang="en-US" dirty="0" smtClean="0"/>
              <a:t>t</a:t>
            </a:r>
            <a:r>
              <a:rPr lang="en-US" baseline="-25000" dirty="0"/>
              <a:t>7</a:t>
            </a:r>
            <a:endParaRPr lang="en-US" dirty="0"/>
          </a:p>
        </p:txBody>
      </p:sp>
      <p:sp>
        <p:nvSpPr>
          <p:cNvPr id="69" name="TextBox 68"/>
          <p:cNvSpPr txBox="1"/>
          <p:nvPr/>
        </p:nvSpPr>
        <p:spPr>
          <a:xfrm>
            <a:off x="7436648" y="5036403"/>
            <a:ext cx="500059" cy="369332"/>
          </a:xfrm>
          <a:prstGeom prst="rect">
            <a:avLst/>
          </a:prstGeom>
          <a:noFill/>
        </p:spPr>
        <p:txBody>
          <a:bodyPr wrap="square" rtlCol="0">
            <a:spAutoFit/>
          </a:bodyPr>
          <a:lstStyle/>
          <a:p>
            <a:r>
              <a:rPr lang="en-US" b="1" dirty="0" smtClean="0"/>
              <a:t> </a:t>
            </a:r>
            <a:r>
              <a:rPr lang="en-US" b="1" dirty="0" smtClean="0">
                <a:solidFill>
                  <a:srgbClr val="008000"/>
                </a:solidFill>
              </a:rPr>
              <a:t>f’</a:t>
            </a:r>
            <a:r>
              <a:rPr lang="en-US" b="1" baseline="-25000" dirty="0">
                <a:solidFill>
                  <a:srgbClr val="008000"/>
                </a:solidFill>
              </a:rPr>
              <a:t>7</a:t>
            </a:r>
            <a:endParaRPr lang="en-US" b="1" dirty="0">
              <a:solidFill>
                <a:srgbClr val="008000"/>
              </a:solidFill>
            </a:endParaRPr>
          </a:p>
        </p:txBody>
      </p:sp>
      <p:sp>
        <p:nvSpPr>
          <p:cNvPr id="74" name="TextBox 73"/>
          <p:cNvSpPr txBox="1"/>
          <p:nvPr/>
        </p:nvSpPr>
        <p:spPr>
          <a:xfrm>
            <a:off x="5253596" y="5415206"/>
            <a:ext cx="3877035" cy="923330"/>
          </a:xfrm>
          <a:prstGeom prst="rect">
            <a:avLst/>
          </a:prstGeom>
          <a:noFill/>
        </p:spPr>
        <p:txBody>
          <a:bodyPr wrap="square" rtlCol="0">
            <a:spAutoFit/>
          </a:bodyPr>
          <a:lstStyle/>
          <a:p>
            <a:r>
              <a:rPr lang="en-US" b="1" dirty="0" smtClean="0"/>
              <a:t>Display predicted frame </a:t>
            </a:r>
          </a:p>
          <a:p>
            <a:r>
              <a:rPr lang="en-US" b="1" dirty="0"/>
              <a:t>	</a:t>
            </a:r>
            <a:r>
              <a:rPr lang="en-US" b="1" dirty="0" smtClean="0"/>
              <a:t>	or </a:t>
            </a:r>
          </a:p>
          <a:p>
            <a:r>
              <a:rPr lang="en-US" b="1" dirty="0" smtClean="0"/>
              <a:t>Perform </a:t>
            </a:r>
            <a:r>
              <a:rPr lang="en-US" b="1" dirty="0" err="1" smtClean="0"/>
              <a:t>misprediction</a:t>
            </a:r>
            <a:r>
              <a:rPr lang="en-US" b="1" dirty="0" smtClean="0"/>
              <a:t> compensation</a:t>
            </a:r>
            <a:endParaRPr lang="en-US" b="1" dirty="0"/>
          </a:p>
        </p:txBody>
      </p:sp>
      <p:sp>
        <p:nvSpPr>
          <p:cNvPr id="78" name="Oval 77"/>
          <p:cNvSpPr/>
          <p:nvPr/>
        </p:nvSpPr>
        <p:spPr>
          <a:xfrm rot="16200000">
            <a:off x="4111864" y="4353685"/>
            <a:ext cx="1844709" cy="798425"/>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1" name="Straight Arrow Connector 30"/>
          <p:cNvCxnSpPr/>
          <p:nvPr/>
        </p:nvCxnSpPr>
        <p:spPr>
          <a:xfrm flipH="1">
            <a:off x="5354225" y="3937469"/>
            <a:ext cx="976765" cy="4706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3121867" y="4672136"/>
            <a:ext cx="413476" cy="369332"/>
          </a:xfrm>
          <a:prstGeom prst="rect">
            <a:avLst/>
          </a:prstGeom>
          <a:noFill/>
        </p:spPr>
        <p:txBody>
          <a:bodyPr wrap="square" rtlCol="0">
            <a:spAutoFit/>
          </a:bodyPr>
          <a:lstStyle/>
          <a:p>
            <a:r>
              <a:rPr lang="en-US" dirty="0" smtClean="0"/>
              <a:t>t</a:t>
            </a:r>
            <a:r>
              <a:rPr lang="en-US" baseline="-25000" dirty="0" smtClean="0"/>
              <a:t>2</a:t>
            </a:r>
            <a:endParaRPr lang="en-US" dirty="0"/>
          </a:p>
        </p:txBody>
      </p:sp>
      <p:sp>
        <p:nvSpPr>
          <p:cNvPr id="82" name="Rectangle 81"/>
          <p:cNvSpPr/>
          <p:nvPr/>
        </p:nvSpPr>
        <p:spPr>
          <a:xfrm>
            <a:off x="3254769" y="4172782"/>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TextBox 82"/>
          <p:cNvSpPr txBox="1"/>
          <p:nvPr/>
        </p:nvSpPr>
        <p:spPr>
          <a:xfrm>
            <a:off x="3963586" y="4672136"/>
            <a:ext cx="413476" cy="369332"/>
          </a:xfrm>
          <a:prstGeom prst="rect">
            <a:avLst/>
          </a:prstGeom>
          <a:noFill/>
        </p:spPr>
        <p:txBody>
          <a:bodyPr wrap="square" rtlCol="0">
            <a:spAutoFit/>
          </a:bodyPr>
          <a:lstStyle/>
          <a:p>
            <a:r>
              <a:rPr lang="en-US" dirty="0" smtClean="0"/>
              <a:t>t</a:t>
            </a:r>
            <a:r>
              <a:rPr lang="en-US" baseline="-25000" dirty="0" smtClean="0"/>
              <a:t>3</a:t>
            </a:r>
            <a:endParaRPr lang="en-US" dirty="0"/>
          </a:p>
        </p:txBody>
      </p:sp>
      <p:sp>
        <p:nvSpPr>
          <p:cNvPr id="84" name="Rectangle 83"/>
          <p:cNvSpPr/>
          <p:nvPr/>
        </p:nvSpPr>
        <p:spPr>
          <a:xfrm>
            <a:off x="4096488" y="4172782"/>
            <a:ext cx="73835" cy="58796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ounded Rectangle 86"/>
          <p:cNvSpPr/>
          <p:nvPr/>
        </p:nvSpPr>
        <p:spPr>
          <a:xfrm>
            <a:off x="6330990" y="3207582"/>
            <a:ext cx="2355810" cy="990600"/>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500" b="1" dirty="0" smtClean="0">
                <a:solidFill>
                  <a:srgbClr val="FF0000"/>
                </a:solidFill>
              </a:rPr>
              <a:t>No perceived RTT delay</a:t>
            </a:r>
            <a:endParaRPr lang="en-US" sz="2500" b="1" dirty="0">
              <a:solidFill>
                <a:srgbClr val="FF0000"/>
              </a:solidFill>
            </a:endParaRPr>
          </a:p>
        </p:txBody>
      </p:sp>
      <p:sp>
        <p:nvSpPr>
          <p:cNvPr id="75" name="Down Arrow 74"/>
          <p:cNvSpPr/>
          <p:nvPr/>
        </p:nvSpPr>
        <p:spPr>
          <a:xfrm flipV="1">
            <a:off x="4928052" y="5082450"/>
            <a:ext cx="132903" cy="265829"/>
          </a:xfrm>
          <a:prstGeom prst="downArrow">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TextBox 75"/>
          <p:cNvSpPr txBox="1"/>
          <p:nvPr/>
        </p:nvSpPr>
        <p:spPr>
          <a:xfrm>
            <a:off x="4771281" y="5281975"/>
            <a:ext cx="500059" cy="369332"/>
          </a:xfrm>
          <a:prstGeom prst="rect">
            <a:avLst/>
          </a:prstGeom>
          <a:noFill/>
        </p:spPr>
        <p:txBody>
          <a:bodyPr wrap="square" rtlCol="0">
            <a:spAutoFit/>
          </a:bodyPr>
          <a:lstStyle/>
          <a:p>
            <a:r>
              <a:rPr lang="en-US" b="1" dirty="0" smtClean="0"/>
              <a:t> </a:t>
            </a:r>
            <a:r>
              <a:rPr lang="en-US" b="1" dirty="0" smtClean="0"/>
              <a:t>i</a:t>
            </a:r>
            <a:r>
              <a:rPr lang="en-US" b="1" baseline="-25000" dirty="0"/>
              <a:t>4</a:t>
            </a:r>
            <a:endParaRPr lang="en-US" b="1" dirty="0"/>
          </a:p>
        </p:txBody>
      </p:sp>
    </p:spTree>
    <p:extLst>
      <p:ext uri="{BB962C8B-B14F-4D97-AF65-F5344CB8AC3E}">
        <p14:creationId xmlns:p14="http://schemas.microsoft.com/office/powerpoint/2010/main" val="24875470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39" grpId="0" animBg="1"/>
      <p:bldP spid="40" grpId="0"/>
      <p:bldP spid="47" grpId="0"/>
      <p:bldP spid="68" grpId="0"/>
      <p:bldP spid="72" grpId="0"/>
      <p:bldP spid="73" grpId="0"/>
      <p:bldP spid="54" grpId="0"/>
      <p:bldP spid="29" grpId="0"/>
      <p:bldP spid="69" grpId="0"/>
      <p:bldP spid="74" grpId="0"/>
      <p:bldP spid="78" grpId="0" animBg="1"/>
      <p:bldP spid="87" grpId="0" animBg="1"/>
      <p:bldP spid="75" grpId="0" animBg="1"/>
      <p:bldP spid="7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p:cNvCxnSpPr/>
          <p:nvPr/>
        </p:nvCxnSpPr>
        <p:spPr>
          <a:xfrm flipH="1">
            <a:off x="3098800" y="2959100"/>
            <a:ext cx="2628900" cy="0"/>
          </a:xfrm>
          <a:prstGeom prst="straightConnector1">
            <a:avLst/>
          </a:prstGeom>
          <a:ln w="127000">
            <a:solidFill>
              <a:schemeClr val="tx1">
                <a:alpha val="62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098800" y="2349500"/>
            <a:ext cx="2628900" cy="0"/>
          </a:xfrm>
          <a:prstGeom prst="straightConnector1">
            <a:avLst/>
          </a:prstGeom>
          <a:ln w="127000">
            <a:solidFill>
              <a:schemeClr val="tx1">
                <a:alpha val="62000"/>
              </a:schemeClr>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err="1" smtClean="0"/>
              <a:t>Outatime</a:t>
            </a:r>
            <a:r>
              <a:rPr lang="en-US" dirty="0" smtClean="0"/>
              <a:t> overview</a:t>
            </a:r>
            <a:endParaRPr lang="en-US" dirty="0"/>
          </a:p>
        </p:txBody>
      </p:sp>
      <p:pic>
        <p:nvPicPr>
          <p:cNvPr id="4" name="Picture 3" descr="microsoft-resear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6263079"/>
            <a:ext cx="1291980" cy="516792"/>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solidFill>
                  <a:srgbClr val="898989"/>
                </a:solidFill>
                <a:latin typeface="Calibri" charset="0"/>
              </a:rPr>
              <a:t>9</a:t>
            </a:r>
          </a:p>
        </p:txBody>
      </p:sp>
      <p:pic>
        <p:nvPicPr>
          <p:cNvPr id="6" name="Picture 14" descr="Split-M-Maize-bar.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4300" y="6340475"/>
            <a:ext cx="6397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2"/>
          <p:cNvSpPr txBox="1">
            <a:spLocks noChangeArrowheads="1"/>
          </p:cNvSpPr>
          <p:nvPr/>
        </p:nvSpPr>
        <p:spPr bwMode="auto">
          <a:xfrm>
            <a:off x="3929063" y="64103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Kyungmin Lee</a:t>
            </a:r>
          </a:p>
        </p:txBody>
      </p:sp>
      <p:pic>
        <p:nvPicPr>
          <p:cNvPr id="9" name="Picture 8" descr="saas-lar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1417638"/>
            <a:ext cx="3124200" cy="2587653"/>
          </a:xfrm>
          <a:prstGeom prst="rect">
            <a:avLst/>
          </a:prstGeom>
        </p:spPr>
      </p:pic>
      <p:pic>
        <p:nvPicPr>
          <p:cNvPr id="10" name="Picture 9" descr="internet-cloud-h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2201" y="2024486"/>
            <a:ext cx="1549400" cy="1213697"/>
          </a:xfrm>
          <a:prstGeom prst="rect">
            <a:avLst/>
          </a:prstGeom>
        </p:spPr>
      </p:pic>
      <p:pic>
        <p:nvPicPr>
          <p:cNvPr id="11" name="Picture 10" descr="surfacegame_primary-100026492-gallery.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950" y="1802042"/>
            <a:ext cx="2501900" cy="1673685"/>
          </a:xfrm>
          <a:prstGeom prst="rect">
            <a:avLst/>
          </a:prstGeom>
        </p:spPr>
      </p:pic>
      <p:sp>
        <p:nvSpPr>
          <p:cNvPr id="20" name="Rounded Rectangle 19"/>
          <p:cNvSpPr/>
          <p:nvPr/>
        </p:nvSpPr>
        <p:spPr>
          <a:xfrm>
            <a:off x="5408613" y="3784599"/>
            <a:ext cx="3519487" cy="24784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err="1" smtClean="0"/>
              <a:t>Outatime</a:t>
            </a:r>
            <a:r>
              <a:rPr lang="en-US" sz="2500" b="1" dirty="0" smtClean="0"/>
              <a:t> server</a:t>
            </a:r>
            <a:endParaRPr lang="en-US" sz="2500" b="1" dirty="0"/>
          </a:p>
          <a:p>
            <a:pPr algn="ctr"/>
            <a:endParaRPr lang="en-US" sz="1200" dirty="0"/>
          </a:p>
          <a:p>
            <a:pPr marL="285750" indent="-285750">
              <a:buFontTx/>
              <a:buChar char="-"/>
            </a:pPr>
            <a:r>
              <a:rPr lang="en-US" sz="2000" dirty="0"/>
              <a:t>Receive user input</a:t>
            </a:r>
          </a:p>
          <a:p>
            <a:pPr marL="285750" indent="-285750">
              <a:buFontTx/>
              <a:buChar char="-"/>
            </a:pPr>
            <a:r>
              <a:rPr lang="en-US" sz="2000" dirty="0">
                <a:solidFill>
                  <a:srgbClr val="FFFFFF"/>
                </a:solidFill>
              </a:rPr>
              <a:t>R</a:t>
            </a:r>
            <a:r>
              <a:rPr lang="en-US" sz="2000" dirty="0" smtClean="0">
                <a:solidFill>
                  <a:srgbClr val="FFFFFF"/>
                </a:solidFill>
              </a:rPr>
              <a:t>un </a:t>
            </a:r>
            <a:r>
              <a:rPr lang="en-US" sz="2000" dirty="0" smtClean="0">
                <a:solidFill>
                  <a:srgbClr val="FFFFFF"/>
                </a:solidFill>
              </a:rPr>
              <a:t>game logic</a:t>
            </a:r>
          </a:p>
          <a:p>
            <a:pPr marL="285750" indent="-285750">
              <a:buFontTx/>
              <a:buChar char="-"/>
            </a:pPr>
            <a:r>
              <a:rPr lang="en-US" sz="2000" dirty="0" smtClean="0">
                <a:solidFill>
                  <a:srgbClr val="FFFFFF"/>
                </a:solidFill>
              </a:rPr>
              <a:t>Render frame</a:t>
            </a:r>
            <a:endParaRPr lang="en-US" sz="2000" dirty="0">
              <a:solidFill>
                <a:srgbClr val="FFFFFF"/>
              </a:solidFill>
            </a:endParaRPr>
          </a:p>
          <a:p>
            <a:pPr marL="285750" indent="-285750">
              <a:buFontTx/>
              <a:buChar char="-"/>
            </a:pPr>
            <a:r>
              <a:rPr lang="en-US" sz="2000" dirty="0" smtClean="0"/>
              <a:t>Encode</a:t>
            </a:r>
            <a:endParaRPr lang="en-US" sz="2000" dirty="0"/>
          </a:p>
        </p:txBody>
      </p:sp>
      <p:sp>
        <p:nvSpPr>
          <p:cNvPr id="24" name="Rounded Rectangle 23"/>
          <p:cNvSpPr/>
          <p:nvPr/>
        </p:nvSpPr>
        <p:spPr>
          <a:xfrm>
            <a:off x="241300" y="3784600"/>
            <a:ext cx="3352800" cy="2235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err="1" smtClean="0"/>
              <a:t>Outatime</a:t>
            </a:r>
            <a:r>
              <a:rPr lang="en-US" sz="2500" b="1" dirty="0" smtClean="0"/>
              <a:t> client</a:t>
            </a:r>
          </a:p>
          <a:p>
            <a:pPr algn="ctr"/>
            <a:endParaRPr lang="en-US" sz="1200" dirty="0" smtClean="0"/>
          </a:p>
          <a:p>
            <a:pPr marL="285750" indent="-285750">
              <a:buFontTx/>
              <a:buChar char="-"/>
            </a:pPr>
            <a:r>
              <a:rPr lang="en-US" sz="2000" dirty="0" smtClean="0"/>
              <a:t>Decode</a:t>
            </a:r>
          </a:p>
          <a:p>
            <a:pPr marL="285750" indent="-285750">
              <a:buFontTx/>
              <a:buChar char="-"/>
            </a:pPr>
            <a:r>
              <a:rPr lang="en-US" sz="2000" dirty="0" smtClean="0"/>
              <a:t>Display </a:t>
            </a:r>
            <a:endParaRPr lang="en-US" sz="2000" dirty="0" smtClean="0"/>
          </a:p>
          <a:p>
            <a:pPr marL="285750" indent="-285750">
              <a:buFontTx/>
              <a:buChar char="-"/>
            </a:pPr>
            <a:r>
              <a:rPr lang="en-US" sz="2000" dirty="0" smtClean="0"/>
              <a:t>Capture/send user input </a:t>
            </a:r>
            <a:endParaRPr lang="en-US" sz="2000" dirty="0"/>
          </a:p>
        </p:txBody>
      </p:sp>
    </p:spTree>
    <p:extLst>
      <p:ext uri="{BB962C8B-B14F-4D97-AF65-F5344CB8AC3E}">
        <p14:creationId xmlns:p14="http://schemas.microsoft.com/office/powerpoint/2010/main" val="245176271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21159</TotalTime>
  <Words>1942</Words>
  <Application>Microsoft Macintosh PowerPoint</Application>
  <PresentationFormat>On-screen Show (4:3)</PresentationFormat>
  <Paragraphs>599</Paragraphs>
  <Slides>35</Slides>
  <Notes>18</Notes>
  <HiddenSlides>0</HiddenSlides>
  <MMClips>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Outatime: Using Speculation to Enable Low-Latency Continuous Interaction for Mobile Cloud Gaming</vt:lpstr>
      <vt:lpstr>Mobile games are popular</vt:lpstr>
      <vt:lpstr>Emerging cloud gaming platform</vt:lpstr>
      <vt:lpstr>Cloud gaming </vt:lpstr>
      <vt:lpstr>Cloud gaming with no RTT</vt:lpstr>
      <vt:lpstr>Impact of network RTT</vt:lpstr>
      <vt:lpstr>When network RTT is high…</vt:lpstr>
      <vt:lpstr>Our solution: Outatime</vt:lpstr>
      <vt:lpstr>Outatime overview</vt:lpstr>
      <vt:lpstr>Outatime overview</vt:lpstr>
      <vt:lpstr>Outatime overview</vt:lpstr>
      <vt:lpstr>Outatime overview</vt:lpstr>
      <vt:lpstr>Outatime overview</vt:lpstr>
      <vt:lpstr>Taxonomy of input events</vt:lpstr>
      <vt:lpstr>Speculation for navigation events</vt:lpstr>
      <vt:lpstr>How accurate is it?</vt:lpstr>
      <vt:lpstr>Handling misprediction: Image based rendering (IBR)</vt:lpstr>
      <vt:lpstr>Cube map along with IBR</vt:lpstr>
      <vt:lpstr>Speculation for Impulse events</vt:lpstr>
      <vt:lpstr>Time-shifting mechanism</vt:lpstr>
      <vt:lpstr>PowerPoint Presentation</vt:lpstr>
      <vt:lpstr>MOS score</vt:lpstr>
      <vt:lpstr>Out of time, there is more!</vt:lpstr>
      <vt:lpstr>Conclusion</vt:lpstr>
      <vt:lpstr>PowerPoint Presentation</vt:lpstr>
      <vt:lpstr>Work with other games?</vt:lpstr>
      <vt:lpstr>Network latency distribution</vt:lpstr>
      <vt:lpstr>Multiplayer</vt:lpstr>
      <vt:lpstr>Server performance</vt:lpstr>
      <vt:lpstr>Client performance</vt:lpstr>
      <vt:lpstr>Bandwidth overhead</vt:lpstr>
      <vt:lpstr>Check point &amp; restore</vt:lpstr>
      <vt:lpstr>Evaluation setup</vt:lpstr>
      <vt:lpstr>Outatime developer interface</vt:lpstr>
      <vt:lpstr>Architecture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Kyungmin Lee</dc:creator>
  <cp:lastModifiedBy>Kyungmin Lee</cp:lastModifiedBy>
  <cp:revision>1278</cp:revision>
  <cp:lastPrinted>2015-05-18T23:14:39Z</cp:lastPrinted>
  <dcterms:created xsi:type="dcterms:W3CDTF">2015-04-22T20:03:58Z</dcterms:created>
  <dcterms:modified xsi:type="dcterms:W3CDTF">2015-05-19T14:34:44Z</dcterms:modified>
</cp:coreProperties>
</file>