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839" r:id="rId1"/>
  </p:sldMasterIdLst>
  <p:notesMasterIdLst>
    <p:notesMasterId r:id="rId24"/>
  </p:notesMasterIdLst>
  <p:handoutMasterIdLst>
    <p:handoutMasterId r:id="rId25"/>
  </p:handoutMasterIdLst>
  <p:sldIdLst>
    <p:sldId id="273" r:id="rId2"/>
    <p:sldId id="293" r:id="rId3"/>
    <p:sldId id="294" r:id="rId4"/>
    <p:sldId id="284" r:id="rId5"/>
    <p:sldId id="288" r:id="rId6"/>
    <p:sldId id="289" r:id="rId7"/>
    <p:sldId id="292" r:id="rId8"/>
    <p:sldId id="269" r:id="rId9"/>
    <p:sldId id="290" r:id="rId10"/>
    <p:sldId id="271" r:id="rId11"/>
    <p:sldId id="291" r:id="rId12"/>
    <p:sldId id="295" r:id="rId13"/>
    <p:sldId id="275" r:id="rId14"/>
    <p:sldId id="287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6" autoAdjust="0"/>
  </p:normalViewPr>
  <p:slideViewPr>
    <p:cSldViewPr snapToGrid="0" snapToObjects="1">
      <p:cViewPr>
        <p:scale>
          <a:sx n="94" d="100"/>
          <a:sy n="94" d="100"/>
        </p:scale>
        <p:origin x="-114" y="-25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mo:ucla:research:drfx:pldi10:talk:Talk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mo:ucla:research:drfx:pldi10:talk:Talk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Compiler (sync)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blackscholes</c:v>
                </c:pt>
                <c:pt idx="1">
                  <c:v>ferret</c:v>
                </c:pt>
                <c:pt idx="2">
                  <c:v>facesim</c:v>
                </c:pt>
                <c:pt idx="3">
                  <c:v>swaptions</c:v>
                </c:pt>
                <c:pt idx="4">
                  <c:v>bodytrack</c:v>
                </c:pt>
                <c:pt idx="5">
                  <c:v>canneal</c:v>
                </c:pt>
                <c:pt idx="6">
                  <c:v>fld.animate</c:v>
                </c:pt>
                <c:pt idx="7">
                  <c:v>x264</c:v>
                </c:pt>
                <c:pt idx="8">
                  <c:v>streamcluster</c:v>
                </c:pt>
                <c:pt idx="9">
                  <c:v>AVERAGE</c:v>
                </c:pt>
              </c:strCache>
            </c:strRef>
          </c:cat>
          <c:val>
            <c:numRef>
              <c:f>Sheet1!$B$2:$K$2</c:f>
              <c:numCache>
                <c:formatCode>0%</c:formatCode>
                <c:ptCount val="10"/>
                <c:pt idx="0">
                  <c:v>9.7228974234332699E-4</c:v>
                </c:pt>
                <c:pt idx="1">
                  <c:v>5.2738642356661399E-4</c:v>
                </c:pt>
                <c:pt idx="2">
                  <c:v>2.5367492650147101E-2</c:v>
                </c:pt>
                <c:pt idx="3">
                  <c:v>1.0000000000000001E-5</c:v>
                </c:pt>
                <c:pt idx="4">
                  <c:v>1.0000000000000001E-5</c:v>
                </c:pt>
                <c:pt idx="5">
                  <c:v>1.0000000000000001E-5</c:v>
                </c:pt>
                <c:pt idx="6">
                  <c:v>1.0000000000000001E-5</c:v>
                </c:pt>
                <c:pt idx="7">
                  <c:v>1.0000000000000001E-5</c:v>
                </c:pt>
                <c:pt idx="8">
                  <c:v>1.0000000000000001E-5</c:v>
                </c:pt>
                <c:pt idx="9" formatCode="0.0%">
                  <c:v>2.9919076462285601E-3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Hardware (sync)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blackscholes</c:v>
                </c:pt>
                <c:pt idx="1">
                  <c:v>ferret</c:v>
                </c:pt>
                <c:pt idx="2">
                  <c:v>facesim</c:v>
                </c:pt>
                <c:pt idx="3">
                  <c:v>swaptions</c:v>
                </c:pt>
                <c:pt idx="4">
                  <c:v>bodytrack</c:v>
                </c:pt>
                <c:pt idx="5">
                  <c:v>canneal</c:v>
                </c:pt>
                <c:pt idx="6">
                  <c:v>fld.animate</c:v>
                </c:pt>
                <c:pt idx="7">
                  <c:v>x264</c:v>
                </c:pt>
                <c:pt idx="8">
                  <c:v>streamcluster</c:v>
                </c:pt>
                <c:pt idx="9">
                  <c:v>AVERAGE</c:v>
                </c:pt>
              </c:strCache>
            </c:strRef>
          </c:cat>
          <c:val>
            <c:numRef>
              <c:f>Sheet1!$B$3:$K$3</c:f>
              <c:numCache>
                <c:formatCode>0%</c:formatCode>
                <c:ptCount val="10"/>
                <c:pt idx="0">
                  <c:v>1.0000000000000001E-5</c:v>
                </c:pt>
                <c:pt idx="1">
                  <c:v>3.7670458826194399E-4</c:v>
                </c:pt>
                <c:pt idx="2">
                  <c:v>4.28391432171343E-3</c:v>
                </c:pt>
                <c:pt idx="3">
                  <c:v>1.0000000000000001E-5</c:v>
                </c:pt>
                <c:pt idx="4">
                  <c:v>1.0902747492367801E-3</c:v>
                </c:pt>
                <c:pt idx="5">
                  <c:v>1.0000000000000001E-5</c:v>
                </c:pt>
                <c:pt idx="6">
                  <c:v>3.84178652535958E-2</c:v>
                </c:pt>
                <c:pt idx="7">
                  <c:v>1.0000000000000001E-5</c:v>
                </c:pt>
                <c:pt idx="8">
                  <c:v>6.8840344849938506E-2</c:v>
                </c:pt>
                <c:pt idx="9" formatCode="0.0%">
                  <c:v>1.2561011529194E-2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Compiler (bounding)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blackscholes</c:v>
                </c:pt>
                <c:pt idx="1">
                  <c:v>ferret</c:v>
                </c:pt>
                <c:pt idx="2">
                  <c:v>facesim</c:v>
                </c:pt>
                <c:pt idx="3">
                  <c:v>swaptions</c:v>
                </c:pt>
                <c:pt idx="4">
                  <c:v>bodytrack</c:v>
                </c:pt>
                <c:pt idx="5">
                  <c:v>canneal</c:v>
                </c:pt>
                <c:pt idx="6">
                  <c:v>fld.animate</c:v>
                </c:pt>
                <c:pt idx="7">
                  <c:v>x264</c:v>
                </c:pt>
                <c:pt idx="8">
                  <c:v>streamcluster</c:v>
                </c:pt>
                <c:pt idx="9">
                  <c:v>AVERAGE</c:v>
                </c:pt>
              </c:strCache>
            </c:strRef>
          </c:cat>
          <c:val>
            <c:numRef>
              <c:f>Sheet1!$B$4:$K$4</c:f>
              <c:numCache>
                <c:formatCode>0%</c:formatCode>
                <c:ptCount val="10"/>
                <c:pt idx="0">
                  <c:v>1.0000000000000001E-5</c:v>
                </c:pt>
                <c:pt idx="1">
                  <c:v>2.8026821366684201E-2</c:v>
                </c:pt>
                <c:pt idx="2">
                  <c:v>3.8303233935321403E-2</c:v>
                </c:pt>
                <c:pt idx="3">
                  <c:v>3.6556603773584898E-2</c:v>
                </c:pt>
                <c:pt idx="4">
                  <c:v>1.8752725686873101E-2</c:v>
                </c:pt>
                <c:pt idx="5">
                  <c:v>5.4780512745598803E-3</c:v>
                </c:pt>
                <c:pt idx="6">
                  <c:v>5.6775170325509697E-3</c:v>
                </c:pt>
                <c:pt idx="7">
                  <c:v>1.99475065616798E-2</c:v>
                </c:pt>
                <c:pt idx="8">
                  <c:v>1.0000000000000001E-5</c:v>
                </c:pt>
                <c:pt idx="9" formatCode="0.0%">
                  <c:v>1.6973606625694901E-2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90720"/>
        <c:axId val="47792512"/>
      </c:barChart>
      <c:catAx>
        <c:axId val="47790720"/>
        <c:scaling>
          <c:orientation val="minMax"/>
        </c:scaling>
        <c:delete val="0"/>
        <c:axPos val="l"/>
        <c:majorTickMark val="out"/>
        <c:minorTickMark val="none"/>
        <c:tickLblPos val="nextTo"/>
        <c:crossAx val="47792512"/>
        <c:crosses val="autoZero"/>
        <c:auto val="1"/>
        <c:lblAlgn val="ctr"/>
        <c:lblOffset val="100"/>
        <c:noMultiLvlLbl val="0"/>
      </c:catAx>
      <c:valAx>
        <c:axId val="477925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779072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DRFx Slowdown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Total Slowdown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blackscholes</c:v>
                </c:pt>
                <c:pt idx="1">
                  <c:v>ferret</c:v>
                </c:pt>
                <c:pt idx="2">
                  <c:v>facesim</c:v>
                </c:pt>
                <c:pt idx="3">
                  <c:v>swaptions</c:v>
                </c:pt>
                <c:pt idx="4">
                  <c:v>bodytrack</c:v>
                </c:pt>
                <c:pt idx="5">
                  <c:v>canneal</c:v>
                </c:pt>
                <c:pt idx="6">
                  <c:v>fld.animate</c:v>
                </c:pt>
                <c:pt idx="7">
                  <c:v>x264</c:v>
                </c:pt>
                <c:pt idx="8">
                  <c:v>streamcluster</c:v>
                </c:pt>
                <c:pt idx="9">
                  <c:v>AVERAGE</c:v>
                </c:pt>
              </c:strCache>
            </c:strRef>
          </c:cat>
          <c:val>
            <c:numRef>
              <c:f>Sheet1!$B$6:$K$6</c:f>
              <c:numCache>
                <c:formatCode>0%</c:formatCode>
                <c:ptCount val="10"/>
                <c:pt idx="0">
                  <c:v>9.9228974234332693E-4</c:v>
                </c:pt>
                <c:pt idx="1">
                  <c:v>2.8930912378512801E-2</c:v>
                </c:pt>
                <c:pt idx="2">
                  <c:v>6.7954640907181896E-2</c:v>
                </c:pt>
                <c:pt idx="3">
                  <c:v>3.6576603773584897E-2</c:v>
                </c:pt>
                <c:pt idx="4">
                  <c:v>1.9853000436109901E-2</c:v>
                </c:pt>
                <c:pt idx="5">
                  <c:v>5.4980512745598804E-3</c:v>
                </c:pt>
                <c:pt idx="6">
                  <c:v>4.4105382286146799E-2</c:v>
                </c:pt>
                <c:pt idx="7">
                  <c:v>1.9967506561679799E-2</c:v>
                </c:pt>
                <c:pt idx="8">
                  <c:v>6.8860344849938498E-2</c:v>
                </c:pt>
                <c:pt idx="9" formatCode="0.00%">
                  <c:v>3.2526525801117499E-2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478080"/>
        <c:axId val="48479616"/>
      </c:barChart>
      <c:catAx>
        <c:axId val="48478080"/>
        <c:scaling>
          <c:orientation val="minMax"/>
        </c:scaling>
        <c:delete val="0"/>
        <c:axPos val="l"/>
        <c:majorTickMark val="out"/>
        <c:minorTickMark val="none"/>
        <c:tickLblPos val="nextTo"/>
        <c:crossAx val="48479616"/>
        <c:crosses val="autoZero"/>
        <c:auto val="1"/>
        <c:lblAlgn val="ctr"/>
        <c:lblOffset val="100"/>
        <c:noMultiLvlLbl val="0"/>
      </c:catAx>
      <c:valAx>
        <c:axId val="4847961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8478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368FE-244C-9A49-9440-1C2E76563141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2CA6B-4547-6B4E-8A2F-374C4373A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841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A0450-357C-CC4C-A82A-626FFE6F3A31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C4C1A-5048-2847-9EA7-FF73FBB3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35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5FA2D-4C1E-7344-8E53-4F37025DDF0D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C4C1A-5048-2847-9EA7-FF73FBB3BFB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0ACE2BB-B9AF-4D45-944B-DCE0BC467267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E5A27A-B76D-864B-BFFA-3ED0ED6C78A3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BDE1-CB32-8E4E-8259-D65C02074032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2781D-6888-7D45-927C-D43B3CC61FD3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3C02B0-44E6-0242-955C-557D91078E76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B1F3323-EECF-074D-A47A-5841E2585D40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F88-8E3F-8C4C-8A0B-45BC9EEE5D1B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1978C-6B7C-C144-8527-3E5B39E81AB2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6439B7-1785-FC47-932A-2610951BD7D2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44D1-225D-6D4D-86A6-951F86620492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761AF-F0D1-4041-814D-3B518A796828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7B264C-E5C0-794C-8BBD-F9CA3899C35C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15967E-2257-2449-9778-D5E2C29CB9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71816" cy="898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427238"/>
            <a:ext cx="7671816" cy="50467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3A726A8-58D2-3C4A-B5BF-7174F8C65A95}" type="datetime1">
              <a:rPr lang="en-US" smtClean="0"/>
              <a:pPr/>
              <a:t>6/17/2010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095488" y="626364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buFont typeface="Wingdings" charset="2"/>
              <a:buNone/>
              <a:defRPr kumimoji="0" sz="1400" b="1">
                <a:solidFill>
                  <a:schemeClr val="accent1"/>
                </a:solidFill>
              </a:defRPr>
            </a:lvl1pPr>
          </a:lstStyle>
          <a:p>
            <a:fld id="{295C25AE-8C9B-AF46-B32D-F7B3CF010F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129016" y="5715000"/>
            <a:ext cx="576072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 userDrawn="1"/>
        </p:nvSpPr>
        <p:spPr>
          <a:xfrm rot="5400000">
            <a:off x="8161283" y="6486047"/>
            <a:ext cx="91440" cy="9144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51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28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18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442492"/>
            <a:ext cx="6172200" cy="18943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DRF</a:t>
            </a:r>
            <a:r>
              <a:rPr lang="en-US" sz="3200" i="1" cap="none" dirty="0" err="1" smtClean="0"/>
              <a:t>x</a:t>
            </a:r>
            <a:r>
              <a:rPr lang="en-US" sz="3200" i="1" dirty="0" smtClean="0"/>
              <a:t> </a:t>
            </a:r>
            <a:endParaRPr lang="en-US" sz="32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334572"/>
            <a:ext cx="6172200" cy="1371600"/>
          </a:xfrm>
        </p:spPr>
        <p:txBody>
          <a:bodyPr>
            <a:noAutofit/>
          </a:bodyPr>
          <a:lstStyle/>
          <a:p>
            <a:r>
              <a:rPr lang="en-US" sz="2200" dirty="0" smtClean="0"/>
              <a:t>A Simple and Efficient Memory Model</a:t>
            </a:r>
            <a:br>
              <a:rPr lang="en-US" sz="2200" dirty="0" smtClean="0"/>
            </a:br>
            <a:r>
              <a:rPr lang="en-US" sz="2200" dirty="0" smtClean="0"/>
              <a:t>for Concurrent Programming Languages</a:t>
            </a:r>
            <a:endParaRPr lang="en-US" sz="2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0" y="4315000"/>
            <a:ext cx="3454715" cy="215036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 </a:t>
            </a:r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Marino</a:t>
            </a:r>
            <a:endParaRPr lang="en-US" sz="2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2200" b="1" dirty="0" err="1" smtClean="0">
                <a:solidFill>
                  <a:schemeClr val="accent2"/>
                </a:solidFill>
              </a:rPr>
              <a:t>Abhay</a:t>
            </a:r>
            <a:r>
              <a:rPr lang="en-US" sz="2200" b="1" dirty="0" smtClean="0">
                <a:solidFill>
                  <a:schemeClr val="accent2"/>
                </a:solidFill>
              </a:rPr>
              <a:t> Singh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2200" b="1" dirty="0" smtClean="0">
                <a:solidFill>
                  <a:schemeClr val="accent2"/>
                </a:solidFill>
              </a:rPr>
              <a:t>Todd Millstein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2200" b="1" dirty="0" err="1" smtClean="0">
                <a:solidFill>
                  <a:schemeClr val="accent2"/>
                </a:solidFill>
              </a:rPr>
              <a:t>Madan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</a:rPr>
              <a:t>Musuvathi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2200" b="1" dirty="0" err="1" smtClean="0">
                <a:solidFill>
                  <a:schemeClr val="accent2"/>
                </a:solidFill>
              </a:rPr>
              <a:t>Satish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</a:rPr>
              <a:t>Narayanasamy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737608" y="4340916"/>
            <a:ext cx="2410322" cy="41465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 Los Angeles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37608" y="4746461"/>
            <a:ext cx="3177994" cy="41465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Michigan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737608" y="5164964"/>
            <a:ext cx="2410322" cy="41465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 Los Angeles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737608" y="5570509"/>
            <a:ext cx="3177994" cy="41465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MSR, Redmond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737608" y="6001969"/>
            <a:ext cx="3177994" cy="41465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Michigan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575F6D"/>
                </a:solidFill>
              </a:rPr>
              <a:t>Efficient &amp; Simple Conflict Detection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71816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perform detection in hardware</a:t>
            </a:r>
          </a:p>
          <a:p>
            <a:r>
              <a:rPr lang="en-US" dirty="0" smtClean="0"/>
              <a:t>like transactional memory hardware – but simpler</a:t>
            </a:r>
          </a:p>
          <a:p>
            <a:pPr lvl="1"/>
            <a:r>
              <a:rPr lang="en-US" dirty="0" smtClean="0"/>
              <a:t>no rollback</a:t>
            </a:r>
          </a:p>
          <a:p>
            <a:pPr lvl="1"/>
            <a:r>
              <a:rPr lang="en-US" dirty="0" smtClean="0"/>
              <a:t>we control region boundaries</a:t>
            </a:r>
          </a:p>
          <a:p>
            <a:r>
              <a:rPr lang="en-US" dirty="0" smtClean="0"/>
              <a:t>compiler bounds number of memory locations dynamically accessed in a region</a:t>
            </a:r>
          </a:p>
          <a:p>
            <a:pPr lvl="1"/>
            <a:r>
              <a:rPr lang="en-US" dirty="0" smtClean="0"/>
              <a:t>limits optimization opportunities</a:t>
            </a:r>
          </a:p>
          <a:p>
            <a:pPr lvl="1"/>
            <a:r>
              <a:rPr lang="en-US" dirty="0" smtClean="0"/>
              <a:t>distinguish “bounding” region fence</a:t>
            </a:r>
          </a:p>
          <a:p>
            <a:r>
              <a:rPr lang="en-US" dirty="0" smtClean="0"/>
              <a:t>hardware can merge regions separated by a bounding fence when resources available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built conservative </a:t>
            </a:r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-compliant compiler</a:t>
            </a:r>
          </a:p>
          <a:p>
            <a:pPr lvl="1"/>
            <a:r>
              <a:rPr lang="en-US" dirty="0" smtClean="0"/>
              <a:t>LLVM </a:t>
            </a:r>
            <a:r>
              <a:rPr lang="en-US" sz="1800" dirty="0" smtClean="0"/>
              <a:t>[</a:t>
            </a:r>
            <a:r>
              <a:rPr lang="en-US" sz="1800" dirty="0" err="1" smtClean="0"/>
              <a:t>Lattner</a:t>
            </a:r>
            <a:r>
              <a:rPr lang="en-US" sz="1800" dirty="0" smtClean="0"/>
              <a:t> &amp; </a:t>
            </a:r>
            <a:r>
              <a:rPr lang="en-US" sz="1800" dirty="0" err="1" smtClean="0"/>
              <a:t>Adve</a:t>
            </a:r>
            <a:r>
              <a:rPr lang="en-US" sz="1800" dirty="0" smtClean="0"/>
              <a:t> 2004]</a:t>
            </a:r>
          </a:p>
          <a:p>
            <a:pPr lvl="1"/>
            <a:r>
              <a:rPr lang="en-US" dirty="0" smtClean="0"/>
              <a:t>naïve bounding analysis</a:t>
            </a:r>
          </a:p>
          <a:p>
            <a:pPr lvl="1"/>
            <a:r>
              <a:rPr lang="en-US" dirty="0" smtClean="0"/>
              <a:t>bounding fence at all loop back edges</a:t>
            </a:r>
          </a:p>
          <a:p>
            <a:pPr lvl="1"/>
            <a:r>
              <a:rPr lang="en-US" dirty="0" smtClean="0"/>
              <a:t>disable speculative optimizations</a:t>
            </a:r>
          </a:p>
          <a:p>
            <a:r>
              <a:rPr lang="en-US" dirty="0" smtClean="0"/>
              <a:t>measured performance</a:t>
            </a:r>
          </a:p>
          <a:p>
            <a:pPr lvl="1"/>
            <a:r>
              <a:rPr lang="en-US" dirty="0" smtClean="0"/>
              <a:t>PARSEC benchmark suite</a:t>
            </a:r>
          </a:p>
          <a:p>
            <a:pPr lvl="1"/>
            <a:r>
              <a:rPr lang="en-US" dirty="0" smtClean="0"/>
              <a:t>stock x86 hardware – no architectural simulator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i="1" dirty="0" smtClean="0"/>
              <a:t>  </a:t>
            </a:r>
            <a:r>
              <a:rPr lang="en-US" dirty="0" smtClean="0"/>
              <a:t>Overhead on Parsec Benchmarks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1386547"/>
          <a:ext cx="7328746" cy="4877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56924" y="6226383"/>
            <a:ext cx="5596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668C4"/>
                </a:solidFill>
              </a:rPr>
              <a:t>slowdown over unmodified, fully optimizing LLVM</a:t>
            </a:r>
            <a:endParaRPr lang="en-US" dirty="0">
              <a:solidFill>
                <a:srgbClr val="3668C4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4223713"/>
            <a:ext cx="7671816" cy="457200"/>
          </a:xfrm>
          <a:prstGeom prst="roundRect">
            <a:avLst/>
          </a:prstGeom>
          <a:solidFill>
            <a:srgbClr val="FFF39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4872192"/>
            <a:ext cx="7671816" cy="1601759"/>
          </a:xfrm>
          <a:prstGeom prst="roundRect">
            <a:avLst/>
          </a:prstGeom>
          <a:solidFill>
            <a:srgbClr val="FFF39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81416" cy="4873752"/>
          </a:xfrm>
        </p:spPr>
        <p:txBody>
          <a:bodyPr/>
          <a:lstStyle/>
          <a:p>
            <a:r>
              <a:rPr lang="en-US" dirty="0" smtClean="0"/>
              <a:t>memory models</a:t>
            </a:r>
            <a:br>
              <a:rPr lang="en-US" dirty="0" smtClean="0"/>
            </a:br>
            <a:r>
              <a:rPr lang="en-US" sz="1800" dirty="0" smtClean="0"/>
              <a:t>e.g. [</a:t>
            </a:r>
            <a:r>
              <a:rPr lang="en-US" sz="1800" dirty="0" err="1" smtClean="0"/>
              <a:t>Lamport</a:t>
            </a:r>
            <a:r>
              <a:rPr lang="en-US" sz="1800" dirty="0" smtClean="0"/>
              <a:t> 1979], [Dubois et al. 1986], [</a:t>
            </a:r>
            <a:r>
              <a:rPr lang="en-US" sz="1800" dirty="0" err="1" smtClean="0"/>
              <a:t>Adve</a:t>
            </a:r>
            <a:r>
              <a:rPr lang="en-US" sz="1800" dirty="0" smtClean="0"/>
              <a:t> &amp; Hill 1990]</a:t>
            </a:r>
          </a:p>
          <a:p>
            <a:r>
              <a:rPr lang="en-US" dirty="0" smtClean="0"/>
              <a:t>hardware race detection</a:t>
            </a:r>
            <a:br>
              <a:rPr lang="en-US" dirty="0" smtClean="0"/>
            </a:br>
            <a:r>
              <a:rPr lang="en-US" sz="1800" dirty="0" smtClean="0"/>
              <a:t>[</a:t>
            </a:r>
            <a:r>
              <a:rPr lang="en-US" sz="1800" dirty="0" err="1" smtClean="0"/>
              <a:t>Adve</a:t>
            </a:r>
            <a:r>
              <a:rPr lang="en-US" sz="1800" dirty="0" smtClean="0"/>
              <a:t> et al.1991], [</a:t>
            </a:r>
            <a:r>
              <a:rPr lang="en-US" sz="1800" dirty="0" err="1" smtClean="0"/>
              <a:t>Muzahid</a:t>
            </a:r>
            <a:r>
              <a:rPr lang="en-US" sz="1800" dirty="0" smtClean="0"/>
              <a:t> et al. 2009], [</a:t>
            </a:r>
            <a:r>
              <a:rPr lang="en-US" sz="1800" dirty="0" err="1" smtClean="0"/>
              <a:t>Prvulovic</a:t>
            </a:r>
            <a:r>
              <a:rPr lang="en-US" sz="1800" dirty="0" smtClean="0"/>
              <a:t> &amp; </a:t>
            </a:r>
            <a:r>
              <a:rPr lang="en-US" sz="1800" dirty="0" err="1" smtClean="0"/>
              <a:t>Torrelas</a:t>
            </a:r>
            <a:r>
              <a:rPr lang="en-US" sz="1800" dirty="0" smtClean="0"/>
              <a:t> 2003]</a:t>
            </a:r>
          </a:p>
          <a:p>
            <a:r>
              <a:rPr lang="en-US" dirty="0" smtClean="0"/>
              <a:t>software race detection </a:t>
            </a:r>
            <a:br>
              <a:rPr lang="en-US" dirty="0" smtClean="0"/>
            </a:br>
            <a:r>
              <a:rPr lang="en-US" sz="1800" dirty="0" smtClean="0"/>
              <a:t>e.g. [Yu et al. 2005 ],[Flanagan &amp; Freund 2009],[Elmas et al. 2007]</a:t>
            </a:r>
          </a:p>
          <a:p>
            <a:r>
              <a:rPr lang="en-US" dirty="0" smtClean="0"/>
              <a:t>detecting SC violations </a:t>
            </a:r>
            <a:r>
              <a:rPr lang="en-US" sz="1800" dirty="0" smtClean="0"/>
              <a:t>[</a:t>
            </a:r>
            <a:r>
              <a:rPr lang="en-US" sz="1800" dirty="0" err="1" smtClean="0"/>
              <a:t>Gharachorloo&amp;Gibbons</a:t>
            </a:r>
            <a:r>
              <a:rPr lang="en-US" sz="1800" dirty="0" smtClean="0"/>
              <a:t>, SPAA 1991]</a:t>
            </a:r>
          </a:p>
          <a:p>
            <a:r>
              <a:rPr lang="en-US" dirty="0" smtClean="0"/>
              <a:t>conflict exception </a:t>
            </a:r>
            <a:r>
              <a:rPr lang="en-US" sz="2000" dirty="0" smtClean="0"/>
              <a:t>[Lucia et al., ISCA 2010]</a:t>
            </a:r>
          </a:p>
          <a:p>
            <a:pPr lvl="1"/>
            <a:r>
              <a:rPr lang="en-US" dirty="0" smtClean="0"/>
              <a:t>stronger guarantee : </a:t>
            </a:r>
            <a:r>
              <a:rPr lang="en-US" dirty="0" err="1" smtClean="0"/>
              <a:t>serializability</a:t>
            </a:r>
            <a:r>
              <a:rPr lang="en-US" dirty="0" smtClean="0"/>
              <a:t> of sync-free regions</a:t>
            </a:r>
          </a:p>
          <a:p>
            <a:pPr lvl="1"/>
            <a:r>
              <a:rPr lang="en-US" dirty="0" smtClean="0"/>
              <a:t>requires unbounded detection scheme</a:t>
            </a:r>
          </a:p>
          <a:p>
            <a:pPr lvl="1"/>
            <a:r>
              <a:rPr lang="en-US" dirty="0" smtClean="0"/>
              <a:t>focused on hardware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6255258"/>
            <a:ext cx="609600" cy="521208"/>
          </a:xfrm>
        </p:spPr>
        <p:txBody>
          <a:bodyPr/>
          <a:lstStyle/>
          <a:p>
            <a:fld id="{8515967E-2257-2449-9778-D5E2C29CB91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dirty="0" smtClean="0"/>
              <a:t> Conclusion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45901" y="1529039"/>
            <a:ext cx="2513992" cy="104959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lightweight form of data race detection</a:t>
            </a:r>
            <a:endParaRPr lang="en-US" dirty="0"/>
          </a:p>
        </p:txBody>
      </p:sp>
      <p:sp>
        <p:nvSpPr>
          <p:cNvPr id="8" name="Plus 7"/>
          <p:cNvSpPr/>
          <p:nvPr/>
        </p:nvSpPr>
        <p:spPr>
          <a:xfrm>
            <a:off x="5957653" y="1775240"/>
            <a:ext cx="622019" cy="557192"/>
          </a:xfrm>
          <a:prstGeom prst="mathPlus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60784" y="1529039"/>
            <a:ext cx="1814222" cy="104959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MM Exception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2785961"/>
            <a:ext cx="7671816" cy="1295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5"/>
          <p:cNvGrpSpPr/>
          <p:nvPr/>
        </p:nvGrpSpPr>
        <p:grpSpPr>
          <a:xfrm>
            <a:off x="483115" y="3222512"/>
            <a:ext cx="3760730" cy="2511533"/>
            <a:chOff x="2250159" y="3638023"/>
            <a:chExt cx="3760730" cy="1012426"/>
          </a:xfrm>
        </p:grpSpPr>
        <p:sp>
          <p:nvSpPr>
            <p:cNvPr id="21" name="Rounded Rectangle 20"/>
            <p:cNvSpPr/>
            <p:nvPr/>
          </p:nvSpPr>
          <p:spPr>
            <a:xfrm>
              <a:off x="2250159" y="3638023"/>
              <a:ext cx="3760729" cy="101242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cap="small" dirty="0" smtClean="0">
                  <a:solidFill>
                    <a:schemeClr val="accent2">
                      <a:lumMod val="75000"/>
                    </a:schemeClr>
                  </a:solidFill>
                </a:rPr>
                <a:t>easy-to-understand</a:t>
              </a:r>
              <a:endParaRPr lang="en-US" sz="2400" cap="small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250160" y="3900818"/>
              <a:ext cx="3760729" cy="707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programmer gets understandable behavior for </a:t>
              </a:r>
              <a:r>
                <a:rPr lang="en-US" i="1" dirty="0" smtClean="0">
                  <a:solidFill>
                    <a:schemeClr val="tx2"/>
                  </a:solidFill>
                </a:rPr>
                <a:t>all</a:t>
              </a:r>
              <a:r>
                <a:rPr lang="en-US" dirty="0" smtClean="0">
                  <a:solidFill>
                    <a:schemeClr val="tx2"/>
                  </a:solidFill>
                </a:rPr>
                <a:t> programs</a:t>
              </a:r>
              <a:br>
                <a:rPr lang="en-US" dirty="0" smtClean="0">
                  <a:solidFill>
                    <a:schemeClr val="tx2"/>
                  </a:solidFill>
                </a:rPr>
              </a:br>
              <a:r>
                <a:rPr lang="en-US" dirty="0" smtClean="0">
                  <a:solidFill>
                    <a:schemeClr val="tx2"/>
                  </a:solidFill>
                </a:rPr>
                <a:t/>
              </a:r>
              <a:br>
                <a:rPr lang="en-US" dirty="0" smtClean="0">
                  <a:solidFill>
                    <a:schemeClr val="tx2"/>
                  </a:solidFill>
                </a:rPr>
              </a:br>
              <a:r>
                <a:rPr lang="en-US" dirty="0" smtClean="0">
                  <a:solidFill>
                    <a:schemeClr val="tx2"/>
                  </a:solidFill>
                </a:rPr>
                <a:t>compiler may perform most sequentially valid optimizations within regions</a:t>
              </a:r>
            </a:p>
          </p:txBody>
        </p:sp>
      </p:grpSp>
      <p:grpSp>
        <p:nvGrpSpPr>
          <p:cNvPr id="4" name="Group 22"/>
          <p:cNvGrpSpPr/>
          <p:nvPr/>
        </p:nvGrpSpPr>
        <p:grpSpPr>
          <a:xfrm>
            <a:off x="4737475" y="3222516"/>
            <a:ext cx="3391541" cy="2511534"/>
            <a:chOff x="457199" y="4886640"/>
            <a:chExt cx="3391541" cy="1368618"/>
          </a:xfrm>
        </p:grpSpPr>
        <p:sp>
          <p:nvSpPr>
            <p:cNvPr id="20" name="Rounded Rectangle 19"/>
            <p:cNvSpPr/>
            <p:nvPr/>
          </p:nvSpPr>
          <p:spPr>
            <a:xfrm>
              <a:off x="651580" y="4886640"/>
              <a:ext cx="3197160" cy="1368618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cap="small" dirty="0" smtClean="0">
                  <a:solidFill>
                    <a:schemeClr val="accent2">
                      <a:lumMod val="75000"/>
                    </a:schemeClr>
                  </a:solidFill>
                </a:rPr>
                <a:t>efficient</a:t>
              </a:r>
              <a:endParaRPr lang="en-US" sz="2400" cap="small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199" y="5331607"/>
              <a:ext cx="3391541" cy="805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straightforward hardware support</a:t>
              </a:r>
              <a:br>
                <a:rPr lang="en-US" dirty="0" smtClean="0">
                  <a:solidFill>
                    <a:schemeClr val="tx2"/>
                  </a:solidFill>
                </a:rPr>
              </a:br>
              <a:r>
                <a:rPr lang="en-US" dirty="0" smtClean="0">
                  <a:solidFill>
                    <a:schemeClr val="tx2"/>
                  </a:solidFill>
                </a:rPr>
                <a:t/>
              </a:r>
              <a:br>
                <a:rPr lang="en-US" dirty="0" smtClean="0">
                  <a:solidFill>
                    <a:schemeClr val="tx2"/>
                  </a:solidFill>
                </a:rPr>
              </a:br>
              <a:r>
                <a:rPr lang="en-US" dirty="0" smtClean="0">
                  <a:solidFill>
                    <a:schemeClr val="tx2"/>
                  </a:solidFill>
                </a:rPr>
                <a:t>compiler restrictions ⇒ </a:t>
              </a:r>
              <a:br>
                <a:rPr lang="en-US" dirty="0" smtClean="0">
                  <a:solidFill>
                    <a:schemeClr val="tx2"/>
                  </a:solidFill>
                </a:rPr>
              </a:br>
              <a:r>
                <a:rPr lang="en-US" dirty="0" smtClean="0">
                  <a:solidFill>
                    <a:schemeClr val="tx2"/>
                  </a:solidFill>
                </a:rPr>
                <a:t>only 0% - 7% slowdown</a:t>
              </a:r>
            </a:p>
          </p:txBody>
        </p:sp>
      </p:grpSp>
      <p:sp>
        <p:nvSpPr>
          <p:cNvPr id="19" name="Oval 18"/>
          <p:cNvSpPr/>
          <p:nvPr/>
        </p:nvSpPr>
        <p:spPr>
          <a:xfrm>
            <a:off x="288734" y="1529039"/>
            <a:ext cx="1961426" cy="104959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regions</a:t>
            </a:r>
            <a:endParaRPr lang="en-US" dirty="0"/>
          </a:p>
        </p:txBody>
      </p:sp>
      <p:sp>
        <p:nvSpPr>
          <p:cNvPr id="22" name="Plus 21"/>
          <p:cNvSpPr/>
          <p:nvPr/>
        </p:nvSpPr>
        <p:spPr>
          <a:xfrm>
            <a:off x="2425654" y="1775240"/>
            <a:ext cx="622019" cy="557192"/>
          </a:xfrm>
          <a:prstGeom prst="mathPlus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defined </a:t>
            </a:r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 in terms of end-to-end programmer guarantees</a:t>
            </a:r>
          </a:p>
          <a:p>
            <a:r>
              <a:rPr lang="en-US" dirty="0" smtClean="0"/>
              <a:t>established sufficient requirements on compiler and execution environment</a:t>
            </a:r>
          </a:p>
          <a:p>
            <a:r>
              <a:rPr lang="en-US" dirty="0" smtClean="0"/>
              <a:t>proved that requirements establish guarantees</a:t>
            </a:r>
          </a:p>
          <a:p>
            <a:r>
              <a:rPr lang="en-US" dirty="0" smtClean="0"/>
              <a:t>implemented a </a:t>
            </a:r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 compliant compiler and measured its performance</a:t>
            </a:r>
          </a:p>
          <a:p>
            <a:r>
              <a:rPr lang="en-US" dirty="0" smtClean="0"/>
              <a:t>designed hardware that meets </a:t>
            </a:r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 execution environment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560656" y="3427785"/>
            <a:ext cx="8005061" cy="1005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chemeClr val="tx2"/>
                </a:solidFill>
              </a:rPr>
              <a:t>Soundness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60656" y="4608444"/>
            <a:ext cx="8005061" cy="1005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chemeClr val="tx2"/>
                </a:solidFill>
              </a:rPr>
              <a:t>Safety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60656" y="2247126"/>
            <a:ext cx="8005061" cy="1005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chemeClr val="tx2"/>
                </a:solidFill>
              </a:rPr>
              <a:t>DRF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575F6D"/>
                </a:solidFill>
              </a:rPr>
              <a:t>DRF</a:t>
            </a:r>
            <a:r>
              <a:rPr lang="en-US" i="1" cap="none" dirty="0" err="1" smtClean="0">
                <a:solidFill>
                  <a:srgbClr val="575F6D"/>
                </a:solidFill>
                <a:latin typeface="Book Antiqua"/>
              </a:rPr>
              <a:t>x</a:t>
            </a:r>
            <a:r>
              <a:rPr lang="en-US" dirty="0" smtClean="0">
                <a:solidFill>
                  <a:srgbClr val="575F6D"/>
                </a:solidFill>
                <a:latin typeface="Book Antiqua"/>
              </a:rPr>
              <a:t> </a:t>
            </a:r>
            <a:r>
              <a:rPr lang="en-US" dirty="0" smtClean="0">
                <a:solidFill>
                  <a:srgbClr val="575F6D"/>
                </a:solidFill>
              </a:rPr>
              <a:t>Guarantees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0656" y="1250986"/>
            <a:ext cx="8005061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b">
            <a:spAutoFit/>
          </a:bodyPr>
          <a:lstStyle/>
          <a:p>
            <a:pPr lvl="0"/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DRF</a:t>
            </a:r>
            <a:r>
              <a:rPr kumimoji="0" lang="en-US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x</a:t>
            </a:r>
            <a:r>
              <a:rPr lang="en-US" sz="2400" kern="0" noProof="0" dirty="0" smtClean="0">
                <a:solidFill>
                  <a:srgbClr val="575F6D"/>
                </a:solidFill>
                <a:cs typeface="ＭＳ Ｐゴシック" charset="-128"/>
              </a:rPr>
              <a:t> provides a more intuitive memory model and </a:t>
            </a:r>
          </a:p>
          <a:p>
            <a:pPr lvl="0"/>
            <a:r>
              <a:rPr lang="en-US" sz="2400" kern="0" noProof="0" dirty="0" smtClean="0">
                <a:solidFill>
                  <a:srgbClr val="575F6D"/>
                </a:solidFill>
                <a:cs typeface="ＭＳ Ｐゴシック" charset="-128"/>
              </a:rPr>
              <a:t>introduces a dynamic Memory Model (MM) exception</a:t>
            </a:r>
            <a:endParaRPr lang="en-US" sz="2400" dirty="0">
              <a:solidFill>
                <a:srgbClr val="575F6D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244583" y="2182336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/>
          <a:p>
            <a:pPr lvl="0" defTabSz="914400" fontAlgn="base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  <a:t>P is data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  <a:t> </a:t>
            </a: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race free    </a:t>
            </a:r>
            <a:r>
              <a:rPr lang="en-US" sz="24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⇒</a:t>
            </a: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/>
            </a:r>
            <a:b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all executions of P are SC and MM-exception-free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Book Antiqua"/>
              <a:ea typeface="+mn-ea"/>
              <a:cs typeface="Book Antiqua"/>
            </a:endParaRPr>
          </a:p>
          <a:p>
            <a:pPr marR="0" lvl="0" algn="l" defTabSz="914400" rtl="0" eaLnBrk="1" fontAlgn="base" latinLnBrk="0" hangingPunct="1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tabLst/>
              <a:defRPr/>
            </a:pPr>
            <a:r>
              <a:rPr lang="en-US" sz="2000" kern="0" noProof="0" dirty="0" smtClean="0">
                <a:latin typeface="Book Antiqua"/>
                <a:cs typeface="Book Antiqua"/>
              </a:rPr>
              <a:t/>
            </a:r>
            <a:br>
              <a:rPr lang="en-US" sz="2000" kern="0" noProof="0" dirty="0" smtClean="0">
                <a:latin typeface="Book Antiqua"/>
                <a:cs typeface="Book Antiqua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Book Antiqua"/>
              <a:ea typeface="+mn-ea"/>
              <a:cs typeface="Book Antiqu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44583" y="3362662"/>
            <a:ext cx="640080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defRPr/>
            </a:pP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SC is violated during an execution of P    </a:t>
            </a:r>
            <a:r>
              <a:rPr lang="en-US" sz="24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⇒</a:t>
            </a:r>
            <a:r>
              <a:rPr lang="en-US" sz="2000" kern="0" dirty="0">
                <a:solidFill>
                  <a:srgbClr val="3366FF"/>
                </a:solidFill>
                <a:latin typeface="Book Antiqua"/>
                <a:cs typeface="Book Antiqua"/>
              </a:rPr>
              <a:t/>
            </a:r>
            <a:br>
              <a:rPr lang="en-US" sz="2000" kern="0" dirty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an MM exception will eventually be thrown</a:t>
            </a:r>
            <a:endParaRPr lang="en-US" sz="2000" kern="0" dirty="0">
              <a:solidFill>
                <a:srgbClr val="3366FF"/>
              </a:solidFill>
              <a:latin typeface="Book Antiqua"/>
              <a:cs typeface="Book Antiq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44583" y="4559534"/>
            <a:ext cx="640080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defRPr/>
            </a:pP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an execution of P makes a system call    </a:t>
            </a:r>
            <a:r>
              <a:rPr lang="en-US" sz="24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⇒</a:t>
            </a:r>
            <a:r>
              <a:rPr lang="en-US" sz="2000" kern="0" dirty="0">
                <a:solidFill>
                  <a:srgbClr val="3366FF"/>
                </a:solidFill>
                <a:latin typeface="Book Antiqua"/>
                <a:cs typeface="Book Antiqua"/>
              </a:rPr>
              <a:t/>
            </a:r>
            <a:br>
              <a:rPr lang="en-US" sz="2000" kern="0" dirty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sz="2000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the system call is reachable in an SC execution</a:t>
            </a:r>
            <a:endParaRPr lang="en-US" sz="2000" kern="0" dirty="0">
              <a:solidFill>
                <a:srgbClr val="3366FF"/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494262" y="1541996"/>
            <a:ext cx="5748375" cy="3375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i="1" cap="none" dirty="0" smtClean="0"/>
              <a:t> </a:t>
            </a:r>
            <a:r>
              <a:rPr lang="en-US" dirty="0" smtClean="0"/>
              <a:t>allows a range of implementations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2688" y="1995525"/>
            <a:ext cx="4665141" cy="23972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93698" y="2433000"/>
            <a:ext cx="2536805" cy="1493261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rgbClr val="D0A80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28661" y="2973980"/>
            <a:ext cx="68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75F6D"/>
                </a:solidFill>
              </a:rPr>
              <a:t>DRF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9873" y="2973980"/>
            <a:ext cx="496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75F6D"/>
                </a:solidFill>
              </a:rPr>
              <a:t>SC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94262" y="4917515"/>
            <a:ext cx="241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DRF = data race free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23900" y="4917515"/>
            <a:ext cx="3218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 = sequentially consistent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40249" y="1626193"/>
            <a:ext cx="1736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75F6D"/>
                </a:solidFill>
              </a:rPr>
              <a:t>All Executions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5" name="Left Arrow Callout 14"/>
          <p:cNvSpPr/>
          <p:nvPr/>
        </p:nvSpPr>
        <p:spPr>
          <a:xfrm>
            <a:off x="6738536" y="1260225"/>
            <a:ext cx="1974162" cy="1289188"/>
          </a:xfrm>
          <a:prstGeom prst="leftArrowCallout">
            <a:avLst>
              <a:gd name="adj1" fmla="val 14916"/>
              <a:gd name="adj2" fmla="val 15756"/>
              <a:gd name="adj3" fmla="val 13235"/>
              <a:gd name="adj4" fmla="val 6497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  <a:r>
              <a:rPr lang="en-US" dirty="0" smtClean="0"/>
              <a:t>ust raise MM exception</a:t>
            </a:r>
            <a:endParaRPr lang="en-US" dirty="0"/>
          </a:p>
        </p:txBody>
      </p:sp>
      <p:sp>
        <p:nvSpPr>
          <p:cNvPr id="16" name="Left Arrow Callout 15"/>
          <p:cNvSpPr/>
          <p:nvPr/>
        </p:nvSpPr>
        <p:spPr>
          <a:xfrm>
            <a:off x="6038766" y="2698718"/>
            <a:ext cx="2673932" cy="1289188"/>
          </a:xfrm>
          <a:prstGeom prst="leftArrowCallout">
            <a:avLst>
              <a:gd name="adj1" fmla="val 14916"/>
              <a:gd name="adj2" fmla="val 14751"/>
              <a:gd name="adj3" fmla="val 13235"/>
              <a:gd name="adj4" fmla="val 48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may or</a:t>
            </a:r>
          </a:p>
          <a:p>
            <a:pPr algn="ctr"/>
            <a:r>
              <a:rPr lang="en-US" dirty="0" smtClean="0"/>
              <a:t>may not raise MM exception</a:t>
            </a:r>
            <a:endParaRPr lang="en-US" dirty="0"/>
          </a:p>
        </p:txBody>
      </p:sp>
      <p:sp>
        <p:nvSpPr>
          <p:cNvPr id="17" name="Right Arrow Callout 16"/>
          <p:cNvSpPr/>
          <p:nvPr/>
        </p:nvSpPr>
        <p:spPr>
          <a:xfrm>
            <a:off x="194381" y="2549413"/>
            <a:ext cx="2643580" cy="1376848"/>
          </a:xfrm>
          <a:prstGeom prst="rightArrowCallout">
            <a:avLst>
              <a:gd name="adj1" fmla="val 14631"/>
              <a:gd name="adj2" fmla="val 15451"/>
              <a:gd name="adj3" fmla="val 16529"/>
              <a:gd name="adj4" fmla="val 4473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must not raise MM exception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147063" y="5494175"/>
            <a:ext cx="6420832" cy="1179174"/>
          </a:xfrm>
          <a:prstGeom prst="roundRect">
            <a:avLst/>
          </a:prstGeom>
          <a:solidFill>
            <a:srgbClr val="FFF39D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2"/>
                </a:solidFill>
              </a:rPr>
              <a:t>precise runtime data race detection is slow in software and complex in hardware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[Flanagan &amp; Freund 2009] [</a:t>
            </a:r>
            <a:r>
              <a:rPr lang="en-US" dirty="0" err="1" smtClean="0">
                <a:solidFill>
                  <a:schemeClr val="tx2"/>
                </a:solidFill>
              </a:rPr>
              <a:t>Prvulovic</a:t>
            </a:r>
            <a:r>
              <a:rPr lang="en-US" dirty="0" smtClean="0">
                <a:solidFill>
                  <a:schemeClr val="tx2"/>
                </a:solidFill>
              </a:rPr>
              <a:t> &amp; </a:t>
            </a:r>
            <a:r>
              <a:rPr lang="en-US" dirty="0" err="1" smtClean="0">
                <a:solidFill>
                  <a:schemeClr val="tx2"/>
                </a:solidFill>
              </a:rPr>
              <a:t>Torrelas</a:t>
            </a:r>
            <a:r>
              <a:rPr lang="en-US" dirty="0" smtClean="0">
                <a:solidFill>
                  <a:schemeClr val="tx2"/>
                </a:solidFill>
              </a:rPr>
              <a:t> 2003]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 bwMode="auto">
          <a:xfrm>
            <a:off x="5111019" y="2985835"/>
            <a:ext cx="1799695" cy="1005403"/>
          </a:xfrm>
          <a:prstGeom prst="roundRect">
            <a:avLst/>
          </a:prstGeom>
          <a:solidFill>
            <a:srgbClr val="E4E5E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2007635" y="2164547"/>
            <a:ext cx="2443310" cy="29323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an SC Violation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88449" y="4358234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rgbClr val="3668C4"/>
                </a:solidFill>
                <a:latin typeface="Courier New"/>
                <a:cs typeface="Courier New"/>
              </a:rPr>
              <a:t>A: </a:t>
            </a:r>
            <a:r>
              <a:rPr lang="en-US" dirty="0" err="1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dirty="0">
                <a:solidFill>
                  <a:srgbClr val="3668C4"/>
                </a:solidFill>
                <a:latin typeface="Courier New"/>
                <a:cs typeface="Courier New"/>
              </a:rPr>
              <a:t> = new X();</a:t>
            </a:r>
            <a:r>
              <a:rPr lang="en-US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8449" y="2477965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rgbClr val="D0A80A"/>
                </a:solidFill>
                <a:latin typeface="Courier New"/>
                <a:cs typeface="Courier New"/>
              </a:rPr>
              <a:t>B: init = true;</a:t>
            </a:r>
            <a:r>
              <a:rPr lang="en-US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1019" y="3206369"/>
            <a:ext cx="184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C: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if(init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Courier New"/>
              <a:cs typeface="Courier New"/>
            </a:endParaRPr>
          </a:p>
          <a:p>
            <a:pPr defTabSz="457200"/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D:  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x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-&gt;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f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++;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8449" y="1795215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rgbClr val="3668C4"/>
                </a:solidFill>
                <a:latin typeface="Courier"/>
                <a:cs typeface="Courier"/>
              </a:rPr>
              <a:t>A issued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88449" y="2164547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urier"/>
                <a:cs typeface="Courier"/>
              </a:rPr>
              <a:t>B issued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88449" y="4727566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rgbClr val="3668C4"/>
                </a:solidFill>
                <a:latin typeface="Courier"/>
                <a:cs typeface="Courier"/>
              </a:rPr>
              <a:t>A retired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88449" y="509689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srgbClr val="D0A80A"/>
                </a:solidFill>
                <a:latin typeface="Courier"/>
                <a:cs typeface="Courier"/>
              </a:rPr>
              <a:t>B retired</a:t>
            </a:r>
          </a:p>
        </p:txBody>
      </p:sp>
      <p:sp>
        <p:nvSpPr>
          <p:cNvPr id="11" name="Left Bracket 10"/>
          <p:cNvSpPr/>
          <p:nvPr/>
        </p:nvSpPr>
        <p:spPr bwMode="auto">
          <a:xfrm>
            <a:off x="1095711" y="1795215"/>
            <a:ext cx="423347" cy="3301683"/>
          </a:xfrm>
          <a:prstGeom prst="leftBracket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12" name="Left Bracket 11"/>
          <p:cNvSpPr/>
          <p:nvPr/>
        </p:nvSpPr>
        <p:spPr bwMode="auto">
          <a:xfrm>
            <a:off x="1584288" y="2234011"/>
            <a:ext cx="423347" cy="3301683"/>
          </a:xfrm>
          <a:prstGeom prst="leftBracket">
            <a:avLst/>
          </a:prstGeom>
          <a:noFill/>
          <a:ln w="254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 dirty="0">
              <a:solidFill>
                <a:srgbClr val="008000"/>
              </a:solidFill>
              <a:latin typeface="Times New Roman" pitchFamily="28" charset="0"/>
            </a:endParaRPr>
          </a:p>
        </p:txBody>
      </p:sp>
      <p:sp>
        <p:nvSpPr>
          <p:cNvPr id="14" name="Left Bracket 13"/>
          <p:cNvSpPr/>
          <p:nvPr/>
        </p:nvSpPr>
        <p:spPr bwMode="auto">
          <a:xfrm flipH="1">
            <a:off x="7190667" y="3274901"/>
            <a:ext cx="410897" cy="213636"/>
          </a:xfrm>
          <a:prstGeom prst="leftBracket">
            <a:avLst/>
          </a:prstGeom>
          <a:noFill/>
          <a:ln w="254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 dirty="0">
              <a:solidFill>
                <a:srgbClr val="008000"/>
              </a:solidFill>
              <a:latin typeface="Times New Roman" pitchFamily="28" charset="0"/>
            </a:endParaRPr>
          </a:p>
        </p:txBody>
      </p:sp>
      <p:sp>
        <p:nvSpPr>
          <p:cNvPr id="16" name="Left Bracket 15"/>
          <p:cNvSpPr/>
          <p:nvPr/>
        </p:nvSpPr>
        <p:spPr bwMode="auto">
          <a:xfrm flipH="1">
            <a:off x="7190667" y="3595355"/>
            <a:ext cx="410897" cy="213636"/>
          </a:xfrm>
          <a:prstGeom prst="leftBracket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 dirty="0">
              <a:solidFill>
                <a:srgbClr val="008000"/>
              </a:solidFill>
              <a:latin typeface="Times New Roman" pitchFamily="28" charset="0"/>
            </a:endParaRPr>
          </a:p>
        </p:txBody>
      </p:sp>
      <p:sp>
        <p:nvSpPr>
          <p:cNvPr id="17" name="Left Bracket 16"/>
          <p:cNvSpPr/>
          <p:nvPr/>
        </p:nvSpPr>
        <p:spPr bwMode="auto">
          <a:xfrm>
            <a:off x="1459778" y="4221262"/>
            <a:ext cx="423347" cy="841256"/>
          </a:xfrm>
          <a:prstGeom prst="leftBracket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18" name="Left Bracket 17"/>
          <p:cNvSpPr/>
          <p:nvPr/>
        </p:nvSpPr>
        <p:spPr bwMode="auto">
          <a:xfrm>
            <a:off x="1459778" y="2258915"/>
            <a:ext cx="423347" cy="748220"/>
          </a:xfrm>
          <a:prstGeom prst="leftBracket">
            <a:avLst/>
          </a:prstGeom>
          <a:noFill/>
          <a:ln w="2540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 dirty="0">
              <a:solidFill>
                <a:srgbClr val="008000"/>
              </a:solidFill>
              <a:latin typeface="Times New Roman" pitchFamily="28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669277" y="1270115"/>
            <a:ext cx="4246123" cy="1577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if hardware performs optimization,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we can notice SC violation by detecting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races on in-flight instructions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Book Antiqua"/>
                <a:cs typeface="Book Antiqua"/>
              </a:rPr>
              <a:t>Gharachorloo</a:t>
            </a:r>
            <a:r>
              <a:rPr lang="en-US" dirty="0">
                <a:solidFill>
                  <a:srgbClr val="000000"/>
                </a:solidFill>
                <a:latin typeface="Book Antiqua"/>
                <a:cs typeface="Book Antiqua"/>
              </a:rPr>
              <a:t> and Gibbons [SPAA 1991]</a:t>
            </a:r>
            <a:endParaRPr lang="en-US" b="1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21293" y="4358234"/>
            <a:ext cx="3984644" cy="1577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if compiler performs optimization,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this strategy is insufficient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466301" y="5383413"/>
            <a:ext cx="5373408" cy="110400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Insight:  compiler can communicate to hardware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i="1" dirty="0">
                <a:solidFill>
                  <a:srgbClr val="0000FF"/>
                </a:solidFill>
                <a:latin typeface="Book Antiqua"/>
                <a:cs typeface="Book Antiqua"/>
              </a:rPr>
              <a:t>regions </a:t>
            </a: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in which reordering may have occurred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216839" y="1378644"/>
            <a:ext cx="5373408" cy="110400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Races need not be reported between regions</a:t>
            </a:r>
            <a:b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</a:b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that do not execute concurrently!</a:t>
            </a:r>
            <a:endParaRPr lang="en-US" b="1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cxnSp>
        <p:nvCxnSpPr>
          <p:cNvPr id="27" name="Elbow Connector 26"/>
          <p:cNvCxnSpPr>
            <a:stCxn id="21" idx="3"/>
            <a:endCxn id="6" idx="1"/>
          </p:cNvCxnSpPr>
          <p:nvPr/>
        </p:nvCxnSpPr>
        <p:spPr bwMode="auto">
          <a:xfrm flipV="1">
            <a:off x="4450945" y="3529535"/>
            <a:ext cx="660074" cy="101188"/>
          </a:xfrm>
          <a:prstGeom prst="bentConnector3">
            <a:avLst>
              <a:gd name="adj1" fmla="val 52234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0" name="Explosion 1 29"/>
          <p:cNvSpPr/>
          <p:nvPr/>
        </p:nvSpPr>
        <p:spPr bwMode="auto">
          <a:xfrm>
            <a:off x="4495800" y="3886200"/>
            <a:ext cx="1676400" cy="14478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  <a:t>Concurrent</a:t>
            </a:r>
            <a:b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</a:br>
            <a: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  <a:t>Region</a:t>
            </a:r>
            <a:b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</a:br>
            <a: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  <a:t>Conflict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rot="16200000" flipH="1">
            <a:off x="4343401" y="4343400"/>
            <a:ext cx="914399" cy="609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33" name="Rounded Rectangle 32"/>
          <p:cNvSpPr/>
          <p:nvPr/>
        </p:nvSpPr>
        <p:spPr bwMode="auto">
          <a:xfrm>
            <a:off x="5257800" y="4038600"/>
            <a:ext cx="18288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data race,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but no SC violation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3101 L 0.00313 0.33041 " pathEditMode="relative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1072E-7 -2.5081E-6 L -0.00417 -0.34058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671 L -0.00469 -0.12454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9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0.04144 L -0.00469 0.10811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1" grpId="0" animBg="1"/>
      <p:bldP spid="21" grpId="1" animBg="1"/>
      <p:bldP spid="4" grpId="0"/>
      <p:bldP spid="5" grpId="0"/>
      <p:bldP spid="6" grpId="0"/>
      <p:bldP spid="7" grpId="0"/>
      <p:bldP spid="7" grpId="1"/>
      <p:bldP spid="7" grpId="2"/>
      <p:bldP spid="8" grpId="0"/>
      <p:bldP spid="8" grpId="1"/>
      <p:bldP spid="9" grpId="0"/>
      <p:bldP spid="9" grpId="1"/>
      <p:bldP spid="10" grpId="0"/>
      <p:bldP spid="10" grpId="1"/>
      <p:bldP spid="10" grpId="2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25" grpId="0" animBg="1"/>
      <p:bldP spid="30" grpId="0" animBg="1"/>
      <p:bldP spid="30" grpId="1" animBg="1"/>
      <p:bldP spid="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Regions Facilitate </a:t>
            </a:r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i="1" cap="none" dirty="0" smtClean="0"/>
              <a:t> </a:t>
            </a:r>
            <a:r>
              <a:rPr lang="en-US" dirty="0" smtClean="0"/>
              <a:t>Implementation</a:t>
            </a:r>
            <a:endParaRPr lang="en-US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94262" y="1801156"/>
            <a:ext cx="5748375" cy="33755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2688" y="2254685"/>
            <a:ext cx="4665141" cy="23972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084582" y="2507654"/>
            <a:ext cx="3682054" cy="18721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188254" y="2627371"/>
            <a:ext cx="2879938" cy="160988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293699" y="2795825"/>
            <a:ext cx="1956764" cy="1221144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rgbClr val="D0A80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34058" y="3233140"/>
            <a:ext cx="68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DRF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2144" y="3233140"/>
            <a:ext cx="496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3549" y="5176675"/>
            <a:ext cx="241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DRF = data race free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08998" y="5176675"/>
            <a:ext cx="3218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 = sequentially consistent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40249" y="1885353"/>
            <a:ext cx="1736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75F6D"/>
                </a:solidFill>
              </a:rPr>
              <a:t>All Executions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0463" y="3233140"/>
            <a:ext cx="672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RCF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66201" y="3233140"/>
            <a:ext cx="496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3549" y="5665983"/>
            <a:ext cx="2922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RCF = region conflict free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08998" y="5665983"/>
            <a:ext cx="272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RS = region </a:t>
            </a:r>
            <a:r>
              <a:rPr lang="en-US" dirty="0" err="1" smtClean="0"/>
              <a:t>serializable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21" idx="1"/>
            <a:endCxn id="7" idx="7"/>
          </p:cNvCxnSpPr>
          <p:nvPr/>
        </p:nvCxnSpPr>
        <p:spPr>
          <a:xfrm rot="10800000" flipV="1">
            <a:off x="3963903" y="1637583"/>
            <a:ext cx="1763857" cy="1337073"/>
          </a:xfrm>
          <a:prstGeom prst="straightConnector1">
            <a:avLst/>
          </a:prstGeom>
          <a:ln>
            <a:solidFill>
              <a:srgbClr val="3668C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27759" y="1175919"/>
            <a:ext cx="2278839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syncs in own region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and no compiler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speculation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2" name="Straight Arrow Connector 21"/>
          <p:cNvCxnSpPr>
            <a:stCxn id="23" idx="1"/>
            <a:endCxn id="13" idx="7"/>
          </p:cNvCxnSpPr>
          <p:nvPr/>
        </p:nvCxnSpPr>
        <p:spPr>
          <a:xfrm rot="10800000" flipV="1">
            <a:off x="4646435" y="2716349"/>
            <a:ext cx="1686314" cy="146783"/>
          </a:xfrm>
          <a:prstGeom prst="straightConnector1">
            <a:avLst/>
          </a:prstGeom>
          <a:ln>
            <a:solidFill>
              <a:srgbClr val="3668C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32749" y="2254685"/>
            <a:ext cx="2389972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we can order regions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consistent with 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memory ordering</a:t>
            </a:r>
          </a:p>
        </p:txBody>
      </p:sp>
      <p:cxnSp>
        <p:nvCxnSpPr>
          <p:cNvPr id="27" name="Straight Arrow Connector 26"/>
          <p:cNvCxnSpPr>
            <a:stCxn id="28" idx="1"/>
            <a:endCxn id="15" idx="5"/>
          </p:cNvCxnSpPr>
          <p:nvPr/>
        </p:nvCxnSpPr>
        <p:spPr>
          <a:xfrm rot="10800000">
            <a:off x="5227412" y="4105623"/>
            <a:ext cx="894810" cy="466347"/>
          </a:xfrm>
          <a:prstGeom prst="straightConnector1">
            <a:avLst/>
          </a:prstGeom>
          <a:ln>
            <a:solidFill>
              <a:srgbClr val="3668C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22222" y="4248803"/>
            <a:ext cx="224083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compiler optimizes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only within regions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  <p:bldP spid="14" grpId="0"/>
      <p:bldP spid="16" grpId="0"/>
      <p:bldP spid="21" grpId="0" animBg="1"/>
      <p:bldP spid="23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 of the Art:</a:t>
            </a:r>
            <a:br>
              <a:rPr lang="en-US" dirty="0" smtClean="0"/>
            </a:br>
            <a:r>
              <a:rPr lang="en-US" dirty="0" smtClean="0"/>
              <a:t>SC for Data Race Free Memory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sequential consistency </a:t>
            </a:r>
            <a:r>
              <a:rPr lang="en-US" sz="1800" dirty="0" smtClean="0"/>
              <a:t>[</a:t>
            </a:r>
            <a:r>
              <a:rPr lang="en-US" sz="1800" dirty="0" err="1" smtClean="0"/>
              <a:t>Lamport</a:t>
            </a:r>
            <a:r>
              <a:rPr lang="en-US" sz="1800" dirty="0" smtClean="0"/>
              <a:t> 79]</a:t>
            </a:r>
          </a:p>
          <a:p>
            <a:pPr lvl="1"/>
            <a:r>
              <a:rPr lang="en-US" dirty="0" smtClean="0"/>
              <a:t>intuitive for programmers</a:t>
            </a:r>
          </a:p>
          <a:p>
            <a:pPr lvl="1"/>
            <a:r>
              <a:rPr lang="en-US" dirty="0" smtClean="0"/>
              <a:t>limits compiler and hardware optimizations</a:t>
            </a:r>
          </a:p>
          <a:p>
            <a:r>
              <a:rPr lang="en-US" dirty="0" smtClean="0"/>
              <a:t>DRF0 </a:t>
            </a:r>
            <a:r>
              <a:rPr lang="en-US" sz="1800" dirty="0" smtClean="0"/>
              <a:t>[</a:t>
            </a:r>
            <a:r>
              <a:rPr lang="en-US" sz="1800" dirty="0" err="1" smtClean="0"/>
              <a:t>Adve&amp;Hill</a:t>
            </a:r>
            <a:r>
              <a:rPr lang="en-US" sz="1800" dirty="0" smtClean="0"/>
              <a:t> 90]</a:t>
            </a:r>
            <a:r>
              <a:rPr lang="en-US" dirty="0" smtClean="0"/>
              <a:t> models balance performance and ease of programming</a:t>
            </a:r>
          </a:p>
          <a:p>
            <a:pPr lvl="1"/>
            <a:r>
              <a:rPr lang="en-US" dirty="0" smtClean="0"/>
              <a:t>SC behavior guaranteed for race-free programs</a:t>
            </a:r>
          </a:p>
          <a:p>
            <a:pPr lvl="1"/>
            <a:r>
              <a:rPr lang="en-US" dirty="0" smtClean="0"/>
              <a:t>most optimizations allowed</a:t>
            </a:r>
          </a:p>
          <a:p>
            <a:r>
              <a:rPr lang="en-US" dirty="0" smtClean="0"/>
              <a:t>e.g. Java and C++0x memory models</a:t>
            </a:r>
            <a:br>
              <a:rPr lang="en-US" dirty="0" smtClean="0"/>
            </a:br>
            <a:r>
              <a:rPr lang="en-US" sz="2000" dirty="0" smtClean="0"/>
              <a:t>[Manson et al. 2005] [Boehm et al. 2008]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560656" y="3528021"/>
            <a:ext cx="8005061" cy="1167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rgbClr val="575F6D"/>
                </a:solidFill>
              </a:rPr>
              <a:t>Soundness</a:t>
            </a:r>
            <a:endParaRPr lang="en-US" sz="2400" dirty="0">
              <a:solidFill>
                <a:srgbClr val="575F6D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60656" y="4841688"/>
            <a:ext cx="8005061" cy="8016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rgbClr val="575F6D"/>
                </a:solidFill>
              </a:rPr>
              <a:t>Safety</a:t>
            </a:r>
            <a:endParaRPr lang="en-US" sz="2400" dirty="0">
              <a:solidFill>
                <a:srgbClr val="575F6D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60656" y="2247126"/>
            <a:ext cx="8005061" cy="1167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rgbClr val="575F6D"/>
                </a:solidFill>
              </a:rPr>
              <a:t>DRF</a:t>
            </a:r>
            <a:endParaRPr lang="en-US" sz="2400" dirty="0">
              <a:solidFill>
                <a:srgbClr val="575F6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75F6D"/>
                </a:solidFill>
              </a:rPr>
              <a:t>Establishing the </a:t>
            </a:r>
            <a:r>
              <a:rPr lang="en-US" dirty="0" err="1" smtClean="0">
                <a:solidFill>
                  <a:srgbClr val="575F6D"/>
                </a:solidFill>
              </a:rPr>
              <a:t>DRF</a:t>
            </a:r>
            <a:r>
              <a:rPr lang="en-US" i="1" cap="none" dirty="0" err="1" smtClean="0">
                <a:solidFill>
                  <a:srgbClr val="575F6D"/>
                </a:solidFill>
                <a:latin typeface="Book Antiqua"/>
              </a:rPr>
              <a:t>x</a:t>
            </a:r>
            <a:r>
              <a:rPr lang="en-US" dirty="0" smtClean="0">
                <a:solidFill>
                  <a:srgbClr val="575F6D"/>
                </a:solidFill>
                <a:latin typeface="Book Antiqua"/>
              </a:rPr>
              <a:t> </a:t>
            </a:r>
            <a:r>
              <a:rPr lang="en-US" dirty="0" smtClean="0">
                <a:solidFill>
                  <a:srgbClr val="575F6D"/>
                </a:solidFill>
              </a:rPr>
              <a:t>Guarantees</a:t>
            </a:r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0656" y="1250986"/>
            <a:ext cx="8005061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b">
            <a:spAutoFit/>
          </a:bodyPr>
          <a:lstStyle/>
          <a:p>
            <a:pPr lvl="0" algn="ctr"/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Compiler and hardware cooperate</a:t>
            </a:r>
          </a:p>
          <a:p>
            <a:pPr lvl="0" algn="ctr"/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to establish the </a:t>
            </a:r>
            <a:r>
              <a:rPr kumimoji="0" lang="en-US" sz="2400" b="0" i="0" u="none" strike="noStrike" kern="0" cap="none" spc="0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DRF</a:t>
            </a:r>
            <a:r>
              <a:rPr kumimoji="0" lang="en-US" sz="2400" b="0" i="1" u="none" strike="noStrike" kern="0" cap="none" spc="0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x</a:t>
            </a:r>
            <a:r>
              <a:rPr kumimoji="0" lang="en-US" sz="2400" b="0" u="none" strike="noStrike" kern="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ＭＳ Ｐゴシック" charset="-128"/>
              </a:rPr>
              <a:t> guarantees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348255" y="2221210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/>
          <a:p>
            <a:pPr marR="0" lvl="0" algn="l" defTabSz="914400" rtl="0" eaLnBrk="1" fontAlgn="base" latinLnBrk="0" hangingPunct="1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  <a:t>P race free + syncs in own region </a:t>
            </a:r>
            <a:r>
              <a:rPr lang="en-US" kern="0" noProof="0" dirty="0" smtClean="0">
                <a:solidFill>
                  <a:srgbClr val="3366FF"/>
                </a:solidFill>
                <a:latin typeface="Book Antiqua"/>
                <a:cs typeface="Book Antiqua"/>
              </a:rPr>
              <a:t/>
            </a:r>
            <a:br>
              <a:rPr lang="en-US" kern="0" noProof="0" dirty="0" smtClean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  <a:t>⇒ conflicting regions cannot execute concurrently </a:t>
            </a:r>
            <a:b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</a:b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 Antiqua"/>
                <a:ea typeface="+mn-ea"/>
                <a:cs typeface="Book Antiqua"/>
              </a:rPr>
              <a:t>⇒ MM exception is not throw on any execution</a:t>
            </a:r>
          </a:p>
          <a:p>
            <a:pPr marR="0" lvl="0" algn="l" defTabSz="914400" rtl="0" eaLnBrk="1" fontAlgn="base" latinLnBrk="0" hangingPunct="1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tabLst/>
              <a:defRPr/>
            </a:pPr>
            <a:r>
              <a:rPr lang="en-US" sz="2400" kern="0" noProof="0" dirty="0" smtClean="0">
                <a:latin typeface="Book Antiqua"/>
                <a:cs typeface="Book Antiqua"/>
              </a:rPr>
              <a:t/>
            </a:r>
            <a:br>
              <a:rPr lang="en-US" sz="2400" kern="0" noProof="0" dirty="0" smtClean="0">
                <a:latin typeface="Book Antiqua"/>
                <a:cs typeface="Book Antiqua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Book Antiqua"/>
              <a:ea typeface="+mn-ea"/>
              <a:cs typeface="Book Antiqu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48255" y="3544074"/>
            <a:ext cx="6400800" cy="1119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70000"/>
              </a:spcBef>
              <a:spcAft>
                <a:spcPct val="0"/>
              </a:spcAft>
              <a:buClr>
                <a:schemeClr val="accent2"/>
              </a:buClr>
              <a:buSzPct val="125000"/>
              <a:defRPr/>
            </a:pPr>
            <a: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  <a:t>MM </a:t>
            </a:r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exception </a:t>
            </a:r>
            <a: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  <a:t>not thrown ⇒ no concurrent region conflict </a:t>
            </a:r>
            <a:b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  <a:t>⇒ region-</a:t>
            </a:r>
            <a:r>
              <a:rPr lang="en-US" kern="0" dirty="0" err="1">
                <a:solidFill>
                  <a:srgbClr val="3366FF"/>
                </a:solidFill>
                <a:latin typeface="Book Antiqua"/>
                <a:cs typeface="Book Antiqua"/>
              </a:rPr>
              <a:t>serializable</a:t>
            </a:r>
            <a: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  <a:t> execution of compiled </a:t>
            </a:r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program</a:t>
            </a:r>
            <a:b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⇒ </a:t>
            </a:r>
            <a:r>
              <a:rPr lang="en-US" kern="0" dirty="0">
                <a:solidFill>
                  <a:srgbClr val="3366FF"/>
                </a:solidFill>
                <a:latin typeface="Book Antiqua"/>
                <a:cs typeface="Book Antiqua"/>
              </a:rPr>
              <a:t>SC execution of source </a:t>
            </a:r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program</a:t>
            </a:r>
            <a:r>
              <a:rPr lang="en-US" kern="0" dirty="0" smtClean="0">
                <a:latin typeface="Book Antiqua"/>
                <a:cs typeface="Book Antiqua"/>
              </a:rPr>
              <a:t> </a:t>
            </a:r>
            <a:endParaRPr lang="en-US" kern="0" dirty="0">
              <a:solidFill>
                <a:srgbClr val="3366FF"/>
              </a:solidFill>
              <a:latin typeface="Book Antiqua"/>
              <a:cs typeface="Book Antiqu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48255" y="4915674"/>
            <a:ext cx="662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Soundness + timely exceptions + system calls in own region</a:t>
            </a:r>
            <a:b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</a:br>
            <a:r>
              <a:rPr lang="en-US" kern="0" dirty="0" smtClean="0">
                <a:solidFill>
                  <a:srgbClr val="3366FF"/>
                </a:solidFill>
                <a:latin typeface="Book Antiqua"/>
                <a:cs typeface="Book Antiqua"/>
              </a:rPr>
              <a:t>⇒ system call reachable through SC execution</a:t>
            </a:r>
            <a:endParaRPr lang="en-US" dirty="0">
              <a:latin typeface="Book Antiqua"/>
              <a:cs typeface="Book Antiq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116057" y="6255258"/>
            <a:ext cx="609600" cy="521208"/>
          </a:xfrm>
        </p:spPr>
        <p:txBody>
          <a:bodyPr/>
          <a:lstStyle/>
          <a:p>
            <a:fld id="{8515967E-2257-2449-9778-D5E2C29CB91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i="1" dirty="0" smtClean="0"/>
              <a:t> </a:t>
            </a:r>
            <a:r>
              <a:rPr lang="en-US" dirty="0" smtClean="0"/>
              <a:t>Hardware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2209332"/>
            <a:ext cx="1810577" cy="123100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15" name="Bent Arrow 14"/>
          <p:cNvSpPr/>
          <p:nvPr/>
        </p:nvSpPr>
        <p:spPr>
          <a:xfrm flipV="1">
            <a:off x="933028" y="3440338"/>
            <a:ext cx="2177062" cy="770999"/>
          </a:xfrm>
          <a:prstGeom prst="bentArrow">
            <a:avLst>
              <a:gd name="adj1" fmla="val 25000"/>
              <a:gd name="adj2" fmla="val 25000"/>
              <a:gd name="adj3" fmla="val 43183"/>
              <a:gd name="adj4" fmla="val 4577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5196449" y="2644681"/>
            <a:ext cx="2932567" cy="5624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>
            <a:off x="5196448" y="3433858"/>
            <a:ext cx="2932567" cy="54423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3"/>
          <p:cNvGrpSpPr/>
          <p:nvPr/>
        </p:nvGrpSpPr>
        <p:grpSpPr>
          <a:xfrm>
            <a:off x="3168142" y="1341531"/>
            <a:ext cx="2868848" cy="3993140"/>
            <a:chOff x="3168142" y="1484069"/>
            <a:chExt cx="2868848" cy="3993140"/>
          </a:xfrm>
        </p:grpSpPr>
        <p:sp>
          <p:nvSpPr>
            <p:cNvPr id="6" name="Rounded Rectangle 5"/>
            <p:cNvSpPr/>
            <p:nvPr/>
          </p:nvSpPr>
          <p:spPr>
            <a:xfrm>
              <a:off x="3187844" y="2112147"/>
              <a:ext cx="1904933" cy="2656382"/>
            </a:xfrm>
            <a:prstGeom prst="roundRect">
              <a:avLst>
                <a:gd name="adj" fmla="val 714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3032423" y="3440338"/>
              <a:ext cx="265638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3336952" y="3440338"/>
              <a:ext cx="265638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19616329">
              <a:off x="3615492" y="1567966"/>
              <a:ext cx="9521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Address</a:t>
              </a:r>
              <a:endParaRPr lang="en-US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 rot="19616329">
              <a:off x="4309444" y="1601825"/>
              <a:ext cx="827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Write?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9616329">
              <a:off x="4777310" y="1484069"/>
              <a:ext cx="12596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Access Size</a:t>
              </a:r>
              <a:endParaRPr lang="en-US" sz="16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87844" y="4769323"/>
              <a:ext cx="2082221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Region Access</a:t>
              </a:r>
            </a:p>
            <a:p>
              <a:pPr algn="ctr"/>
              <a:r>
                <a:rPr lang="en-US" sz="20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Buffer</a:t>
              </a:r>
              <a:endPara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187844" y="2351870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197695" y="2591072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177993" y="2830274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187844" y="3069476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187844" y="3308678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197695" y="3547880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177993" y="3787082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187844" y="4026284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168142" y="4265486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177993" y="4504687"/>
              <a:ext cx="190493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 bwMode="auto">
          <a:xfrm>
            <a:off x="411341" y="4247115"/>
            <a:ext cx="2271106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add entry upon issuing</a:t>
            </a:r>
            <a:b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28" charset="0"/>
                <a:ea typeface="ＭＳ Ｐゴシック" pitchFamily="28" charset="-128"/>
              </a:rPr>
              <a:t>memory access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5660140" y="3955073"/>
            <a:ext cx="2271106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check for conflicts</a:t>
            </a:r>
            <a:b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28" charset="0"/>
                <a:ea typeface="ＭＳ Ｐゴシック" pitchFamily="28" charset="-128"/>
              </a:rPr>
              <a:t>with active regions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5478717" y="1996277"/>
            <a:ext cx="2271106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broadcast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 access set</a:t>
            </a:r>
            <a:b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upon region completion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86941" y="5591512"/>
            <a:ext cx="2774881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bounded regions allow</a:t>
            </a:r>
          </a:p>
          <a:p>
            <a:r>
              <a:rPr lang="en-US" dirty="0" smtClean="0"/>
              <a:t>fixed size buffer without</a:t>
            </a:r>
          </a:p>
          <a:p>
            <a:r>
              <a:rPr lang="en-US" dirty="0" smtClean="0"/>
              <a:t>overflow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57200" y="5591512"/>
            <a:ext cx="2992639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soft fences allow processor</a:t>
            </a:r>
          </a:p>
          <a:p>
            <a:r>
              <a:rPr lang="en-US" dirty="0" smtClean="0"/>
              <a:t>reordering, multiple </a:t>
            </a:r>
          </a:p>
          <a:p>
            <a:r>
              <a:rPr lang="en-US" dirty="0" smtClean="0"/>
              <a:t>“in-flight” regions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1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i="1" dirty="0" smtClean="0"/>
              <a:t>  </a:t>
            </a:r>
            <a:r>
              <a:rPr lang="en-US" dirty="0" smtClean="0"/>
              <a:t>Overhead on Parsec Benchmarks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</p:nvPr>
        </p:nvGraphicFramePr>
        <p:xfrm>
          <a:off x="457200" y="1237377"/>
          <a:ext cx="7227324" cy="4554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89625" y="2810005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B: init = true; 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1499" y="2545837"/>
            <a:ext cx="184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C: </a:t>
            </a:r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if(init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D:   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-&gt;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++;</a:t>
            </a:r>
            <a:endParaRPr lang="en-US" b="1" dirty="0">
              <a:solidFill>
                <a:srgbClr val="3668C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Behavior under DRF0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80162" y="2238041"/>
            <a:ext cx="48013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// Thread </a:t>
            </a:r>
            <a:r>
              <a:rPr lang="en-US" b="1" dirty="0" err="1" smtClean="0">
                <a:latin typeface="Courier New"/>
                <a:cs typeface="Courier New"/>
              </a:rPr>
              <a:t>t</a:t>
            </a:r>
            <a:r>
              <a:rPr lang="en-US" b="1" dirty="0" smtClean="0">
                <a:latin typeface="Courier New"/>
                <a:cs typeface="Courier New"/>
              </a:rPr>
              <a:t>          // Thread </a:t>
            </a:r>
            <a:r>
              <a:rPr lang="en-US" b="1" dirty="0" err="1" smtClean="0">
                <a:latin typeface="Courier New"/>
                <a:cs typeface="Courier New"/>
              </a:rPr>
              <a:t>u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A: 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 = new X();</a:t>
            </a:r>
            <a:r>
              <a:rPr lang="en-US" b="1" dirty="0" smtClean="0"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C: </a:t>
            </a:r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if(init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latin typeface="Courier New"/>
                <a:cs typeface="Courier New"/>
              </a:rPr>
              <a:t>	</a:t>
            </a:r>
          </a:p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B: init = true;</a:t>
            </a:r>
            <a:r>
              <a:rPr lang="en-US" b="1" dirty="0" smtClean="0"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D:   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-&gt;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++;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5886" y="1314711"/>
            <a:ext cx="26780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X* </a:t>
            </a:r>
            <a:r>
              <a:rPr lang="en-US" b="1" dirty="0" err="1" smtClean="0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rgbClr val="3668C4"/>
                </a:solidFill>
                <a:latin typeface="Courier New"/>
                <a:cs typeface="Courier New"/>
              </a:rPr>
              <a:t> = null;</a:t>
            </a:r>
          </a:p>
          <a:p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bool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init = false;</a:t>
            </a:r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89625" y="2489039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A: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 = new X();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581329" y="5858720"/>
            <a:ext cx="3230866" cy="6661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B doesn’t depend on A.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Times New Roman" pitchFamily="28" charset="0"/>
                <a:ea typeface="ＭＳ Ｐゴシック" pitchFamily="28" charset="-128"/>
              </a:rPr>
              <a:t>It might be faster to reorder them!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sp>
        <p:nvSpPr>
          <p:cNvPr id="12" name="Parallelogram 11"/>
          <p:cNvSpPr/>
          <p:nvPr/>
        </p:nvSpPr>
        <p:spPr bwMode="auto">
          <a:xfrm>
            <a:off x="196806" y="3464413"/>
            <a:ext cx="8453016" cy="369332"/>
          </a:xfrm>
          <a:prstGeom prst="parallelogram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spc="600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 Narrow"/>
                <a:ea typeface="ＭＳ Ｐゴシック" pitchFamily="28" charset="-128"/>
                <a:cs typeface="Arial Narrow"/>
              </a:rPr>
              <a:t>Optimizing    Compiler    and    Hardware</a:t>
            </a:r>
          </a:p>
        </p:txBody>
      </p:sp>
      <p:sp>
        <p:nvSpPr>
          <p:cNvPr id="13" name="Explosion 1 12"/>
          <p:cNvSpPr/>
          <p:nvPr/>
        </p:nvSpPr>
        <p:spPr bwMode="auto">
          <a:xfrm>
            <a:off x="6941987" y="4837946"/>
            <a:ext cx="1491455" cy="958814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Null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Pointer!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50919" y="1594036"/>
            <a:ext cx="1015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atomic 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6427528" y="2734129"/>
            <a:ext cx="835838" cy="323949"/>
          </a:xfrm>
          <a:custGeom>
            <a:avLst/>
            <a:gdLst>
              <a:gd name="connsiteX0" fmla="*/ 194381 w 835838"/>
              <a:gd name="connsiteY0" fmla="*/ 323949 h 323949"/>
              <a:gd name="connsiteX1" fmla="*/ 803441 w 835838"/>
              <a:gd name="connsiteY1" fmla="*/ 181412 h 323949"/>
              <a:gd name="connsiteX2" fmla="*/ 0 w 835838"/>
              <a:gd name="connsiteY2" fmla="*/ 0 h 3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838" h="323949">
                <a:moveTo>
                  <a:pt x="194381" y="323949"/>
                </a:moveTo>
                <a:cubicBezTo>
                  <a:pt x="515109" y="279676"/>
                  <a:pt x="835838" y="235404"/>
                  <a:pt x="803441" y="181412"/>
                </a:cubicBezTo>
                <a:cubicBezTo>
                  <a:pt x="771044" y="127421"/>
                  <a:pt x="168463" y="30235"/>
                  <a:pt x="0" y="0"/>
                </a:cubicBezTo>
              </a:path>
            </a:pathLst>
          </a:cu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4004247" y="2734128"/>
            <a:ext cx="790482" cy="323949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1280755" y="2734129"/>
            <a:ext cx="598261" cy="285075"/>
          </a:xfrm>
          <a:custGeom>
            <a:avLst/>
            <a:gdLst>
              <a:gd name="connsiteX0" fmla="*/ 585302 w 598261"/>
              <a:gd name="connsiteY0" fmla="*/ 285075 h 285075"/>
              <a:gd name="connsiteX1" fmla="*/ 2160 w 598261"/>
              <a:gd name="connsiteY1" fmla="*/ 194370 h 285075"/>
              <a:gd name="connsiteX2" fmla="*/ 598261 w 598261"/>
              <a:gd name="connsiteY2" fmla="*/ 0 h 285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8261" h="285075">
                <a:moveTo>
                  <a:pt x="585302" y="285075"/>
                </a:moveTo>
                <a:cubicBezTo>
                  <a:pt x="292651" y="263478"/>
                  <a:pt x="0" y="241882"/>
                  <a:pt x="2160" y="194370"/>
                </a:cubicBezTo>
                <a:cubicBezTo>
                  <a:pt x="4320" y="146858"/>
                  <a:pt x="598261" y="0"/>
                  <a:pt x="598261" y="0"/>
                </a:cubicBezTo>
              </a:path>
            </a:pathLst>
          </a:cu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5079E-6 9.00509E-6 L -0.00138 0.30496 " pathEditMode="relative" ptsTypes="AA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1203 L -0.00261 0.3044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58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-0.00417 L 0.00608 0.3010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30496 C 0.09936 0.30218 0.20115 0.3001 0.20115 0.31976 C 0.20115 0.33966 0.03197 0.4063 -0.00139 0.42411 " pathEditMode="relative" rAng="0" ptsTypes="aaA">
                                      <p:cBhvr>
                                        <p:cTn id="6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57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30449 C -0.03456 0.30727 -0.19263 0.34151 -0.19263 0.32161 C -0.19263 0.30171 -0.04221 0.2131 -0.0026 0.18464 " pathEditMode="relative" rAng="0" ptsTypes="a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8" grpId="0"/>
      <p:bldP spid="8" grpId="1"/>
      <p:bldP spid="6" grpId="0"/>
      <p:bldP spid="6" grpId="1"/>
      <p:bldP spid="6" grpId="2"/>
      <p:bldP spid="11" grpId="0" animBg="1"/>
      <p:bldP spid="11" grpId="1" animBg="1"/>
      <p:bldP spid="12" grpId="0" animBg="1"/>
      <p:bldP spid="13" grpId="0" animBg="1"/>
      <p:bldP spid="16" grpId="1"/>
      <p:bldP spid="17" grpId="0" animBg="1"/>
      <p:bldP spid="17" grpId="1" animBg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Deficiencies of DRF0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68235" y="1529039"/>
            <a:ext cx="2513992" cy="104959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weak or </a:t>
            </a:r>
            <a:r>
              <a:rPr lang="en-US" dirty="0" smtClean="0">
                <a:solidFill>
                  <a:schemeClr val="accent3"/>
                </a:solidFill>
              </a:rPr>
              <a:t>no</a:t>
            </a:r>
            <a:r>
              <a:rPr lang="en-US" dirty="0" smtClean="0"/>
              <a:t> semantics for racy programs</a:t>
            </a:r>
            <a:endParaRPr lang="en-US" dirty="0"/>
          </a:p>
        </p:txBody>
      </p:sp>
      <p:sp>
        <p:nvSpPr>
          <p:cNvPr id="8" name="Plus 7"/>
          <p:cNvSpPr/>
          <p:nvPr/>
        </p:nvSpPr>
        <p:spPr>
          <a:xfrm>
            <a:off x="3680275" y="1775240"/>
            <a:ext cx="622019" cy="557192"/>
          </a:xfrm>
          <a:prstGeom prst="mathPlus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23160" y="1529039"/>
            <a:ext cx="2776271" cy="104959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unintentional data races easy to introduce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2785961"/>
            <a:ext cx="7671816" cy="1295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35455" y="2960863"/>
            <a:ext cx="187319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problematic for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250159" y="3728729"/>
            <a:ext cx="3760730" cy="1012426"/>
            <a:chOff x="2250159" y="3638023"/>
            <a:chExt cx="3760730" cy="1012426"/>
          </a:xfrm>
        </p:grpSpPr>
        <p:sp>
          <p:nvSpPr>
            <p:cNvPr id="21" name="Rounded Rectangle 20"/>
            <p:cNvSpPr/>
            <p:nvPr/>
          </p:nvSpPr>
          <p:spPr>
            <a:xfrm>
              <a:off x="2250159" y="3638023"/>
              <a:ext cx="3760729" cy="101242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cap="small" dirty="0" err="1" smtClean="0">
                  <a:solidFill>
                    <a:schemeClr val="accent2">
                      <a:lumMod val="75000"/>
                    </a:schemeClr>
                  </a:solidFill>
                </a:rPr>
                <a:t>debuggability</a:t>
              </a:r>
              <a:endParaRPr lang="en-US" sz="2400" cap="small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250160" y="3991160"/>
              <a:ext cx="3760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programmer must assume non-SC behavior for </a:t>
              </a:r>
              <a:r>
                <a:rPr lang="en-US" i="1" dirty="0" smtClean="0">
                  <a:solidFill>
                    <a:schemeClr val="tx2"/>
                  </a:solidFill>
                </a:rPr>
                <a:t>all</a:t>
              </a:r>
              <a:r>
                <a:rPr lang="en-US" dirty="0" smtClean="0">
                  <a:solidFill>
                    <a:schemeClr val="tx2"/>
                  </a:solidFill>
                </a:rPr>
                <a:t> programs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88734" y="5049741"/>
            <a:ext cx="3391541" cy="1368618"/>
            <a:chOff x="457199" y="4886640"/>
            <a:chExt cx="3391541" cy="1368618"/>
          </a:xfrm>
        </p:grpSpPr>
        <p:sp>
          <p:nvSpPr>
            <p:cNvPr id="20" name="Rounded Rectangle 19"/>
            <p:cNvSpPr/>
            <p:nvPr/>
          </p:nvSpPr>
          <p:spPr>
            <a:xfrm>
              <a:off x="651580" y="4886640"/>
              <a:ext cx="3197160" cy="1368618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cap="small" dirty="0" smtClean="0">
                  <a:solidFill>
                    <a:schemeClr val="accent2">
                      <a:lumMod val="75000"/>
                    </a:schemeClr>
                  </a:solidFill>
                </a:rPr>
                <a:t>safety</a:t>
              </a:r>
              <a:endParaRPr lang="en-US" sz="2400" cap="small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199" y="5331607"/>
              <a:ext cx="339154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[Boehm et al., PLDI 2008]</a:t>
              </a:r>
            </a:p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optimization + data race = jump to arbitrary code!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368287" y="5049741"/>
            <a:ext cx="3760729" cy="1625478"/>
            <a:chOff x="4368287" y="5049741"/>
            <a:chExt cx="3760729" cy="1625478"/>
          </a:xfrm>
        </p:grpSpPr>
        <p:sp>
          <p:nvSpPr>
            <p:cNvPr id="24" name="Rounded Rectangle 23"/>
            <p:cNvSpPr/>
            <p:nvPr/>
          </p:nvSpPr>
          <p:spPr>
            <a:xfrm>
              <a:off x="4368287" y="5049741"/>
              <a:ext cx="3760729" cy="136829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cap="small" dirty="0" smtClean="0">
                  <a:solidFill>
                    <a:schemeClr val="accent2">
                      <a:lumMod val="75000"/>
                    </a:schemeClr>
                  </a:solidFill>
                </a:rPr>
                <a:t>compiler correctness</a:t>
              </a:r>
              <a:endParaRPr lang="en-US" sz="2400" cap="small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68287" y="5474890"/>
              <a:ext cx="376072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Java must maintain safety at the cost of complexity</a:t>
              </a:r>
            </a:p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[</a:t>
              </a:r>
              <a:r>
                <a:rPr lang="en-US" sz="1600" dirty="0" err="1" smtClean="0">
                  <a:solidFill>
                    <a:schemeClr val="tx2"/>
                  </a:solidFill>
                </a:rPr>
                <a:t>Ševčík&amp;Aspinall</a:t>
              </a:r>
              <a:r>
                <a:rPr lang="en-US" sz="1600" dirty="0" smtClean="0">
                  <a:solidFill>
                    <a:schemeClr val="tx2"/>
                  </a:solidFill>
                </a:rPr>
                <a:t>, ECOOP 2008]</a:t>
              </a:r>
            </a:p>
            <a:p>
              <a:pPr algn="ctr"/>
              <a:endParaRPr lang="en-US" dirty="0" smtClean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&quot;No&quot; Symbol 7"/>
          <p:cNvSpPr/>
          <p:nvPr/>
        </p:nvSpPr>
        <p:spPr>
          <a:xfrm>
            <a:off x="1030222" y="1488333"/>
            <a:ext cx="1723509" cy="1567910"/>
          </a:xfrm>
          <a:prstGeom prst="noSmoking">
            <a:avLst>
              <a:gd name="adj" fmla="val 592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Solution: The </a:t>
            </a:r>
            <a:r>
              <a:rPr lang="en-US" dirty="0" err="1" smtClean="0"/>
              <a:t>DRF</a:t>
            </a:r>
            <a:r>
              <a:rPr lang="en-US" i="1" cap="none" dirty="0" err="1" smtClean="0">
                <a:latin typeface="+mn-lt"/>
              </a:rPr>
              <a:t>x</a:t>
            </a:r>
            <a:r>
              <a:rPr lang="en-US" i="1" cap="none" dirty="0" smtClean="0">
                <a:latin typeface="+mn-lt"/>
              </a:rPr>
              <a:t> </a:t>
            </a:r>
            <a:r>
              <a:rPr lang="en-US" dirty="0" smtClean="0"/>
              <a:t>Memory Model</a:t>
            </a:r>
            <a:endParaRPr lang="en-US" i="1" cap="none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57859" y="1799323"/>
            <a:ext cx="9299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3668C4"/>
                </a:solidFill>
              </a:rPr>
              <a:t>data</a:t>
            </a:r>
          </a:p>
          <a:p>
            <a:r>
              <a:rPr lang="en-US" sz="2800" dirty="0" smtClean="0">
                <a:solidFill>
                  <a:srgbClr val="3668C4"/>
                </a:solidFill>
              </a:rPr>
              <a:t>race</a:t>
            </a:r>
            <a:endParaRPr lang="en-US" sz="2800" dirty="0">
              <a:solidFill>
                <a:srgbClr val="3668C4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69104" y="3263574"/>
            <a:ext cx="1619839" cy="5831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Programming Error</a:t>
            </a:r>
            <a:endParaRPr lang="en-US" sz="1600" dirty="0"/>
          </a:p>
        </p:txBody>
      </p:sp>
      <p:sp>
        <p:nvSpPr>
          <p:cNvPr id="10" name="Explosion 1 9"/>
          <p:cNvSpPr/>
          <p:nvPr/>
        </p:nvSpPr>
        <p:spPr>
          <a:xfrm>
            <a:off x="5222380" y="1293964"/>
            <a:ext cx="2578787" cy="1930736"/>
          </a:xfrm>
          <a:prstGeom prst="irregularSeal1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</a:t>
            </a:r>
          </a:p>
          <a:p>
            <a:pPr algn="ctr"/>
            <a:r>
              <a:rPr lang="en-US" dirty="0" smtClean="0"/>
              <a:t>Model</a:t>
            </a:r>
          </a:p>
          <a:p>
            <a:pPr algn="ctr"/>
            <a:r>
              <a:rPr lang="en-US" dirty="0" smtClean="0"/>
              <a:t>Exception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494500" y="3263574"/>
            <a:ext cx="2047478" cy="58310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Fatal Runtime Error</a:t>
            </a:r>
            <a:endParaRPr lang="en-US" sz="1600" dirty="0"/>
          </a:p>
        </p:txBody>
      </p:sp>
      <p:sp>
        <p:nvSpPr>
          <p:cNvPr id="12" name="Right Arrow 11"/>
          <p:cNvSpPr/>
          <p:nvPr/>
        </p:nvSpPr>
        <p:spPr>
          <a:xfrm>
            <a:off x="3447030" y="2006650"/>
            <a:ext cx="1295872" cy="51353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69104" y="4100304"/>
            <a:ext cx="702638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 typeface="Wingdings" charset="2"/>
              <a:buChar char="ü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</a:rPr>
              <a:t>debuggability</a:t>
            </a: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SC for </a:t>
            </a:r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</a:rPr>
              <a:t>all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 executions</a:t>
            </a:r>
          </a:p>
          <a:p>
            <a:pPr>
              <a:spcBef>
                <a:spcPts val="600"/>
              </a:spcBef>
              <a:buFont typeface="Wingdings" charset="2"/>
              <a:buChar char="ü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>safety</a:t>
            </a:r>
            <a:b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halt program before non-SC behavior exhibited</a:t>
            </a:r>
          </a:p>
          <a:p>
            <a:pPr>
              <a:spcBef>
                <a:spcPts val="600"/>
              </a:spcBef>
              <a:buFont typeface="Wingdings" charset="2"/>
              <a:buChar char="ü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>compiler correctness</a:t>
            </a:r>
            <a:b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cap="small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most sequentially-valid optimization permitted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DRF</a:t>
            </a:r>
            <a:r>
              <a:rPr lang="en-US" i="1" cap="none" dirty="0" err="1" smtClean="0"/>
              <a:t>x</a:t>
            </a:r>
            <a:r>
              <a:rPr lang="en-US" dirty="0" smtClean="0"/>
              <a:t> Allows Relaxed Data Race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Explosion 1 5"/>
          <p:cNvSpPr/>
          <p:nvPr/>
        </p:nvSpPr>
        <p:spPr>
          <a:xfrm>
            <a:off x="5040944" y="4120529"/>
            <a:ext cx="2604703" cy="1370450"/>
          </a:xfrm>
          <a:prstGeom prst="irregularSeal1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MM</a:t>
            </a:r>
          </a:p>
          <a:p>
            <a:pPr algn="ctr"/>
            <a:r>
              <a:rPr lang="en-US" dirty="0" smtClean="0"/>
              <a:t>Exception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40944" y="2467849"/>
            <a:ext cx="2604703" cy="86818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 Behavior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1399459"/>
            <a:ext cx="7188447" cy="6608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7937" y="1516081"/>
            <a:ext cx="2408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cap="smal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source program</a:t>
            </a:r>
            <a:endParaRPr lang="en-US" sz="2000" b="1" cap="smal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02428" y="1516081"/>
            <a:ext cx="2765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cap="small" dirty="0" smtClean="0">
                <a:solidFill>
                  <a:srgbClr val="FEB687"/>
                </a:solidFill>
              </a:rPr>
              <a:t>observed behavior</a:t>
            </a:r>
            <a:endParaRPr lang="en-US" sz="2000" b="1" cap="small" dirty="0">
              <a:solidFill>
                <a:srgbClr val="FEB687"/>
              </a:solidFill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616394" y="2357401"/>
            <a:ext cx="1386580" cy="1155783"/>
          </a:xfrm>
          <a:prstGeom prst="vertic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race free</a:t>
            </a:r>
            <a:endParaRPr lang="en-US" dirty="0"/>
          </a:p>
        </p:txBody>
      </p:sp>
      <p:sp>
        <p:nvSpPr>
          <p:cNvPr id="14" name="Vertical Scroll 13"/>
          <p:cNvSpPr/>
          <p:nvPr/>
        </p:nvSpPr>
        <p:spPr>
          <a:xfrm>
            <a:off x="616394" y="4237719"/>
            <a:ext cx="1386580" cy="1114935"/>
          </a:xfrm>
          <a:prstGeom prst="vertic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 data races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02974" y="2915540"/>
            <a:ext cx="2850356" cy="1588"/>
          </a:xfrm>
          <a:prstGeom prst="straightConnector1">
            <a:avLst/>
          </a:prstGeom>
          <a:ln w="349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002974" y="4829544"/>
            <a:ext cx="2850356" cy="1588"/>
          </a:xfrm>
          <a:prstGeom prst="straightConnector1">
            <a:avLst/>
          </a:prstGeom>
          <a:ln w="349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002974" y="3155263"/>
            <a:ext cx="2850356" cy="1536820"/>
          </a:xfrm>
          <a:prstGeom prst="straightConnector1">
            <a:avLst/>
          </a:prstGeom>
          <a:ln w="349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57200" y="5558077"/>
            <a:ext cx="7188447" cy="1115271"/>
          </a:xfrm>
          <a:prstGeom prst="roundRect">
            <a:avLst/>
          </a:prstGeom>
          <a:solidFill>
            <a:srgbClr val="C8D6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2"/>
                </a:solidFill>
              </a:rPr>
              <a:t>precise runtime data race detection is slow in software and complex in hardware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[Flanagan &amp; Freund 2009] [</a:t>
            </a:r>
            <a:r>
              <a:rPr lang="en-US" dirty="0" err="1" smtClean="0">
                <a:solidFill>
                  <a:schemeClr val="tx2"/>
                </a:solidFill>
              </a:rPr>
              <a:t>Prvulovic</a:t>
            </a:r>
            <a:r>
              <a:rPr lang="en-US" dirty="0" smtClean="0">
                <a:solidFill>
                  <a:schemeClr val="tx2"/>
                </a:solidFill>
              </a:rPr>
              <a:t> &amp; </a:t>
            </a:r>
            <a:r>
              <a:rPr lang="en-US" dirty="0" err="1" smtClean="0">
                <a:solidFill>
                  <a:schemeClr val="tx2"/>
                </a:solidFill>
              </a:rPr>
              <a:t>Torrelas</a:t>
            </a:r>
            <a:r>
              <a:rPr lang="en-US" dirty="0" smtClean="0">
                <a:solidFill>
                  <a:schemeClr val="tx2"/>
                </a:solidFill>
              </a:rPr>
              <a:t> 2003]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9920000">
            <a:off x="2012866" y="3623471"/>
            <a:ext cx="208700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simplify detection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 animBg="1"/>
      <p:bldP spid="2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1767023" y="2509453"/>
            <a:ext cx="4985336" cy="2193931"/>
            <a:chOff x="1833106" y="274639"/>
            <a:chExt cx="4985336" cy="2193931"/>
          </a:xfrm>
        </p:grpSpPr>
        <p:sp>
          <p:nvSpPr>
            <p:cNvPr id="44" name="Rounded Rectangle 43"/>
            <p:cNvSpPr/>
            <p:nvPr/>
          </p:nvSpPr>
          <p:spPr>
            <a:xfrm>
              <a:off x="1833106" y="274639"/>
              <a:ext cx="4985336" cy="2057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17129" y="1268241"/>
              <a:ext cx="480131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/>
                  <a:cs typeface="Courier New"/>
                </a:rPr>
                <a:t>// Thread </a:t>
              </a:r>
              <a:r>
                <a:rPr lang="en-US" b="1" dirty="0" err="1" smtClean="0"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latin typeface="Courier New"/>
                  <a:cs typeface="Courier New"/>
                </a:rPr>
                <a:t>          // Thread </a:t>
              </a:r>
              <a:r>
                <a:rPr lang="en-US" b="1" dirty="0" err="1" smtClean="0">
                  <a:latin typeface="Courier New"/>
                  <a:cs typeface="Courier New"/>
                </a:rPr>
                <a:t>u</a:t>
              </a:r>
              <a:endParaRPr lang="en-US" b="1" dirty="0" smtClean="0">
                <a:latin typeface="Courier New"/>
                <a:cs typeface="Courier New"/>
              </a:endParaRPr>
            </a:p>
            <a:p>
              <a:r>
                <a:rPr lang="en-US" b="1" dirty="0" smtClean="0">
                  <a:solidFill>
                    <a:srgbClr val="3668C4"/>
                  </a:solidFill>
                  <a:latin typeface="Courier New"/>
                  <a:cs typeface="Courier New"/>
                </a:rPr>
                <a:t>A: </a:t>
              </a:r>
              <a:r>
                <a:rPr lang="en-US" b="1" dirty="0" err="1" smtClean="0">
                  <a:solidFill>
                    <a:srgbClr val="3668C4"/>
                  </a:solidFill>
                  <a:latin typeface="Courier New"/>
                  <a:cs typeface="Courier New"/>
                </a:rPr>
                <a:t>x</a:t>
              </a:r>
              <a:r>
                <a:rPr lang="en-US" b="1" dirty="0" smtClean="0">
                  <a:solidFill>
                    <a:srgbClr val="3668C4"/>
                  </a:solidFill>
                  <a:latin typeface="Courier New"/>
                  <a:cs typeface="Courier New"/>
                </a:rPr>
                <a:t> = new X();</a:t>
              </a:r>
              <a:r>
                <a:rPr lang="en-US" b="1" dirty="0" smtClean="0">
                  <a:latin typeface="Courier New"/>
                  <a:cs typeface="Courier New"/>
                </a:rPr>
                <a:t>      </a:t>
              </a:r>
              <a:r>
                <a:rPr lang="en-US" b="1" dirty="0" smtClean="0">
                  <a:solidFill>
                    <a:srgbClr val="008000"/>
                  </a:solidFill>
                  <a:latin typeface="Courier New"/>
                  <a:cs typeface="Courier New"/>
                </a:rPr>
                <a:t>C: </a:t>
              </a:r>
              <a:r>
                <a:rPr lang="en-US" b="1" dirty="0" err="1" smtClean="0">
                  <a:solidFill>
                    <a:srgbClr val="008000"/>
                  </a:solidFill>
                  <a:latin typeface="Courier New"/>
                  <a:cs typeface="Courier New"/>
                </a:rPr>
                <a:t>if(init</a:t>
              </a:r>
              <a:r>
                <a:rPr lang="en-US" b="1" dirty="0" smtClean="0">
                  <a:solidFill>
                    <a:srgbClr val="008000"/>
                  </a:solidFill>
                  <a:latin typeface="Courier New"/>
                  <a:cs typeface="Courier New"/>
                </a:rPr>
                <a:t>)</a:t>
              </a:r>
              <a:r>
                <a:rPr lang="en-US" b="1" dirty="0" smtClean="0">
                  <a:latin typeface="Courier New"/>
                  <a:cs typeface="Courier New"/>
                </a:rPr>
                <a:t>	</a:t>
              </a:r>
            </a:p>
            <a:p>
              <a:r>
                <a:rPr lang="en-US" b="1" dirty="0" smtClean="0">
                  <a:solidFill>
                    <a:srgbClr val="008000"/>
                  </a:solidFill>
                  <a:latin typeface="Courier New"/>
                  <a:cs typeface="Courier New"/>
                </a:rPr>
                <a:t>B: init = true;</a:t>
              </a:r>
              <a:r>
                <a:rPr lang="en-US" b="1" dirty="0" smtClean="0">
                  <a:latin typeface="Courier New"/>
                  <a:cs typeface="Courier New"/>
                </a:rPr>
                <a:t>      </a:t>
              </a:r>
              <a:r>
                <a:rPr lang="en-US" b="1" dirty="0" smtClean="0">
                  <a:solidFill>
                    <a:schemeClr val="accent2">
                      <a:lumMod val="75000"/>
                    </a:schemeClr>
                  </a:solidFill>
                  <a:latin typeface="Courier New"/>
                  <a:cs typeface="Courier New"/>
                </a:rPr>
                <a:t>D:   </a:t>
              </a:r>
              <a:r>
                <a:rPr lang="en-US" b="1" dirty="0" err="1" smtClean="0">
                  <a:solidFill>
                    <a:schemeClr val="accent2">
                      <a:lumMod val="75000"/>
                    </a:schemeClr>
                  </a:solidFill>
                  <a:latin typeface="Courier New"/>
                  <a:cs typeface="Courier New"/>
                </a:rPr>
                <a:t>x</a:t>
              </a:r>
              <a:r>
                <a:rPr lang="en-US" b="1" dirty="0" smtClean="0">
                  <a:solidFill>
                    <a:schemeClr val="accent2">
                      <a:lumMod val="75000"/>
                    </a:schemeClr>
                  </a:solidFill>
                  <a:latin typeface="Courier New"/>
                  <a:cs typeface="Courier New"/>
                </a:rPr>
                <a:t>-&gt;</a:t>
              </a:r>
              <a:r>
                <a:rPr lang="en-US" b="1" dirty="0" err="1" smtClean="0">
                  <a:solidFill>
                    <a:schemeClr val="accent2">
                      <a:lumMod val="75000"/>
                    </a:schemeClr>
                  </a:solidFill>
                  <a:latin typeface="Courier New"/>
                  <a:cs typeface="Courier New"/>
                </a:rPr>
                <a:t>f</a:t>
              </a:r>
              <a:r>
                <a:rPr lang="en-US" b="1" dirty="0" smtClean="0">
                  <a:solidFill>
                    <a:schemeClr val="accent2">
                      <a:lumMod val="75000"/>
                    </a:schemeClr>
                  </a:solidFill>
                  <a:latin typeface="Courier New"/>
                  <a:cs typeface="Courier New"/>
                </a:rPr>
                <a:t>++;</a:t>
              </a:r>
            </a:p>
            <a:p>
              <a:endParaRPr lang="en-US" b="1" dirty="0">
                <a:latin typeface="Courier New"/>
                <a:cs typeface="Courier New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2852" y="344911"/>
              <a:ext cx="267806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3668C4"/>
                  </a:solidFill>
                  <a:latin typeface="Courier New"/>
                  <a:cs typeface="Courier New"/>
                </a:rPr>
                <a:t>X* </a:t>
              </a:r>
              <a:r>
                <a:rPr lang="en-US" b="1" dirty="0" err="1" smtClean="0">
                  <a:solidFill>
                    <a:srgbClr val="3668C4"/>
                  </a:solidFill>
                  <a:latin typeface="Courier New"/>
                  <a:cs typeface="Courier New"/>
                </a:rPr>
                <a:t>x</a:t>
              </a:r>
              <a:r>
                <a:rPr lang="en-US" b="1" dirty="0" smtClean="0">
                  <a:solidFill>
                    <a:srgbClr val="3668C4"/>
                  </a:solidFill>
                  <a:latin typeface="Courier New"/>
                  <a:cs typeface="Courier New"/>
                </a:rPr>
                <a:t> = null;</a:t>
              </a:r>
            </a:p>
            <a:p>
              <a:r>
                <a:rPr lang="en-US" b="1" dirty="0" err="1" smtClean="0">
                  <a:solidFill>
                    <a:srgbClr val="008000"/>
                  </a:solidFill>
                  <a:latin typeface="Courier New"/>
                  <a:cs typeface="Courier New"/>
                </a:rPr>
                <a:t>bool</a:t>
              </a:r>
              <a:r>
                <a:rPr lang="en-US" b="1" dirty="0" smtClean="0">
                  <a:solidFill>
                    <a:srgbClr val="008000"/>
                  </a:solidFill>
                  <a:latin typeface="Courier New"/>
                  <a:cs typeface="Courier New"/>
                </a:rPr>
                <a:t> init = false;</a:t>
              </a:r>
            </a:p>
            <a:p>
              <a:endParaRPr lang="en-US" b="1" dirty="0"/>
            </a:p>
          </p:txBody>
        </p:sp>
      </p:grpSp>
      <p:sp>
        <p:nvSpPr>
          <p:cNvPr id="41" name="Rounded Rectangle 40"/>
          <p:cNvSpPr/>
          <p:nvPr/>
        </p:nvSpPr>
        <p:spPr bwMode="auto">
          <a:xfrm>
            <a:off x="3524376" y="5383413"/>
            <a:ext cx="5373408" cy="110400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runtime must detect conflicting accesses</a:t>
            </a:r>
            <a:b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</a:b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in regions that execute concurrently.</a:t>
            </a:r>
            <a:endParaRPr lang="en-US" b="1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5525707" y="3206369"/>
            <a:ext cx="1799695" cy="679831"/>
          </a:xfrm>
          <a:prstGeom prst="roundRect">
            <a:avLst/>
          </a:prstGeom>
          <a:solidFill>
            <a:srgbClr val="E4E5E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2020594" y="2477966"/>
            <a:ext cx="2443310" cy="2249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400" b="1">
              <a:solidFill>
                <a:srgbClr val="000000"/>
              </a:solidFill>
              <a:latin typeface="Times New Roman" pitchFamily="2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Detecting an SC Violation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88449" y="4358234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b="1" dirty="0">
                <a:solidFill>
                  <a:srgbClr val="3668C4"/>
                </a:solidFill>
                <a:latin typeface="Courier New"/>
                <a:cs typeface="Courier New"/>
              </a:rPr>
              <a:t>A: </a:t>
            </a:r>
            <a:r>
              <a:rPr lang="en-US" b="1" dirty="0" err="1">
                <a:solidFill>
                  <a:srgbClr val="3668C4"/>
                </a:solidFill>
                <a:latin typeface="Courier New"/>
                <a:cs typeface="Courier New"/>
              </a:rPr>
              <a:t>x</a:t>
            </a:r>
            <a:r>
              <a:rPr lang="en-US" b="1" dirty="0">
                <a:solidFill>
                  <a:srgbClr val="3668C4"/>
                </a:solidFill>
                <a:latin typeface="Courier New"/>
                <a:cs typeface="Courier New"/>
              </a:rPr>
              <a:t> = new X();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8449" y="2477965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B: init = true; 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5707" y="3206369"/>
            <a:ext cx="184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C: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if(init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</a:p>
          <a:p>
            <a:pPr defTabSz="457200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D:  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x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-&gt;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f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++;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5490" y="2138631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urier"/>
                <a:cs typeface="Courier"/>
              </a:rPr>
              <a:t>region fence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66301" y="5383413"/>
            <a:ext cx="5373408" cy="110400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Insight:  compiler can communicate to</a:t>
            </a: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 runtime the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i="1" dirty="0">
                <a:solidFill>
                  <a:srgbClr val="0000FF"/>
                </a:solidFill>
                <a:latin typeface="Book Antiqua"/>
                <a:cs typeface="Book Antiqua"/>
              </a:rPr>
              <a:t>regions </a:t>
            </a:r>
            <a:r>
              <a:rPr lang="en-US" b="1" dirty="0">
                <a:solidFill>
                  <a:srgbClr val="000000"/>
                </a:solidFill>
                <a:latin typeface="Book Antiqua"/>
                <a:cs typeface="Book Antiqua"/>
              </a:rPr>
              <a:t>in which reordering may have occurred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3317433" y="1373960"/>
            <a:ext cx="5580351" cy="110400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Races need not be reported between regions</a:t>
            </a:r>
            <a:b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</a:br>
            <a: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  <a:t>that do not execute concurrently!</a:t>
            </a:r>
            <a:br>
              <a:rPr lang="en-US" b="1" dirty="0" smtClean="0">
                <a:solidFill>
                  <a:srgbClr val="000000"/>
                </a:solidFill>
                <a:latin typeface="Book Antiqua"/>
                <a:cs typeface="Book Antiqua"/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Book Antiqua"/>
                <a:cs typeface="Book Antiqua"/>
              </a:rPr>
              <a:t>region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Book Antiqua"/>
                <a:cs typeface="Book Antiqua"/>
              </a:rPr>
              <a:t>serializable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Book Antiqua"/>
                <a:cs typeface="Book Antiqua"/>
              </a:rPr>
              <a:t> for compiled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⇒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SC for source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Book Antiqua"/>
              <a:cs typeface="Book Antiqua"/>
            </a:endParaRPr>
          </a:p>
        </p:txBody>
      </p:sp>
      <p:cxnSp>
        <p:nvCxnSpPr>
          <p:cNvPr id="27" name="Elbow Connector 26"/>
          <p:cNvCxnSpPr>
            <a:stCxn id="21" idx="3"/>
            <a:endCxn id="6" idx="1"/>
          </p:cNvCxnSpPr>
          <p:nvPr/>
        </p:nvCxnSpPr>
        <p:spPr bwMode="auto">
          <a:xfrm flipV="1">
            <a:off x="4463904" y="3529535"/>
            <a:ext cx="1061803" cy="7323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0" name="Explosion 1 29"/>
          <p:cNvSpPr/>
          <p:nvPr/>
        </p:nvSpPr>
        <p:spPr bwMode="auto">
          <a:xfrm>
            <a:off x="4469882" y="1896062"/>
            <a:ext cx="1676400" cy="1223801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  <a:t>MM</a:t>
            </a:r>
            <a:b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</a:br>
            <a:r>
              <a:rPr lang="en-US" sz="1400" b="1" dirty="0" smtClean="0">
                <a:solidFill>
                  <a:schemeClr val="bg1"/>
                </a:solidFill>
                <a:latin typeface="Times New Roman" pitchFamily="28" charset="0"/>
                <a:ea typeface="ＭＳ Ｐゴシック" pitchFamily="28" charset="-128"/>
              </a:rPr>
              <a:t>Exception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28" charset="0"/>
              <a:ea typeface="ＭＳ Ｐゴシック" pitchFamily="28" charset="-128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rot="16200000" flipH="1">
            <a:off x="4379817" y="4048011"/>
            <a:ext cx="1188720" cy="10085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33" name="Rounded Rectangle 32"/>
          <p:cNvSpPr/>
          <p:nvPr/>
        </p:nvSpPr>
        <p:spPr bwMode="auto">
          <a:xfrm>
            <a:off x="3108020" y="4727566"/>
            <a:ext cx="18288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data race,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8" charset="0"/>
                <a:ea typeface="ＭＳ Ｐゴシック" pitchFamily="28" charset="-128"/>
              </a:rPr>
              <a:t>but no SC violation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5490" y="4664828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urier"/>
                <a:cs typeface="Courier"/>
              </a:rPr>
              <a:t>region fence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ourier"/>
              <a:cs typeface="Courier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478472" y="2841775"/>
            <a:ext cx="1872848" cy="1336009"/>
            <a:chOff x="5063784" y="2841775"/>
            <a:chExt cx="1872848" cy="1336009"/>
          </a:xfrm>
        </p:grpSpPr>
        <p:sp>
          <p:nvSpPr>
            <p:cNvPr id="31" name="TextBox 30"/>
            <p:cNvSpPr txBox="1"/>
            <p:nvPr/>
          </p:nvSpPr>
          <p:spPr>
            <a:xfrm>
              <a:off x="5063784" y="2841775"/>
              <a:ext cx="1846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Courier"/>
                  <a:cs typeface="Courier"/>
                </a:rPr>
                <a:t>region fence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089702" y="3808452"/>
              <a:ext cx="1846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Courier"/>
                  <a:cs typeface="Courier"/>
                </a:rPr>
                <a:t>region fence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urier"/>
                <a:cs typeface="Courier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4098E-6 -2.55437E-6 L -0.32621 -0.3095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-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671 L -0.00469 -0.1245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0.04144 L -0.00469 0.1081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4534E-7 8.47615E-7 L -0.00104 0.2758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3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165E-6 -1.6767E-6 L -0.00243 0.2781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39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0151E-7 1.58407E-6 L 0.00312 -0.0845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4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1895E-6 -2.61232E-6 L 0.00104 0.2811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4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6 -0.00185 L 0.00676 0.10051 " pathEditMode="relative" ptsTypes="AA">
                                      <p:cBhvr>
                                        <p:cTn id="8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22" grpId="0" animBg="1"/>
      <p:bldP spid="22" grpId="1" animBg="1"/>
      <p:bldP spid="21" grpId="0" animBg="1"/>
      <p:bldP spid="21" grpId="1" animBg="1"/>
      <p:bldP spid="4" grpId="0"/>
      <p:bldP spid="4" grpId="1"/>
      <p:bldP spid="5" grpId="0"/>
      <p:bldP spid="5" grpId="1"/>
      <p:bldP spid="6" grpId="0"/>
      <p:bldP spid="6" grpId="1"/>
      <p:bldP spid="8" grpId="0"/>
      <p:bldP spid="8" grpId="1"/>
      <p:bldP spid="23" grpId="0" animBg="1"/>
      <p:bldP spid="23" grpId="1" animBg="1"/>
      <p:bldP spid="25" grpId="0" animBg="1"/>
      <p:bldP spid="30" grpId="0" animBg="1"/>
      <p:bldP spid="30" grpId="1" animBg="1"/>
      <p:bldP spid="33" grpId="0" animBg="1"/>
      <p:bldP spid="29" grpId="2"/>
      <p:bldP spid="29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>
                <a:solidFill>
                  <a:srgbClr val="575F6D"/>
                </a:solidFill>
              </a:rPr>
              <a:t>DRF</a:t>
            </a:r>
            <a:r>
              <a:rPr lang="en-US" sz="2400" i="1" cap="none" dirty="0" err="1" smtClean="0">
                <a:solidFill>
                  <a:srgbClr val="575F6D"/>
                </a:solidFill>
                <a:latin typeface="Book Antiqua"/>
              </a:rPr>
              <a:t>x</a:t>
            </a:r>
            <a:r>
              <a:rPr lang="en-US" sz="2400" dirty="0" smtClean="0">
                <a:solidFill>
                  <a:srgbClr val="575F6D"/>
                </a:solidFill>
                <a:latin typeface="Book Antiqua"/>
              </a:rPr>
              <a:t> </a:t>
            </a:r>
            <a:r>
              <a:rPr lang="en-US" sz="2400" dirty="0" smtClean="0">
                <a:solidFill>
                  <a:srgbClr val="575F6D"/>
                </a:solidFill>
              </a:rPr>
              <a:t>Compiler and Runtime Requirements</a:t>
            </a:r>
            <a:endParaRPr lang="en-US" sz="2400" dirty="0">
              <a:solidFill>
                <a:srgbClr val="575F6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71816" cy="4873752"/>
          </a:xfrm>
        </p:spPr>
        <p:txBody>
          <a:bodyPr>
            <a:normAutofit/>
          </a:bodyPr>
          <a:lstStyle/>
          <a:p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 Compiler </a:t>
            </a:r>
          </a:p>
          <a:p>
            <a:pPr lvl="1"/>
            <a:r>
              <a:rPr lang="en-US" dirty="0" smtClean="0"/>
              <a:t>communicate regions in which optimizations were made by using </a:t>
            </a:r>
            <a:r>
              <a:rPr lang="en-US" i="1" dirty="0" smtClean="0"/>
              <a:t>fence</a:t>
            </a:r>
            <a:r>
              <a:rPr lang="en-US" dirty="0" smtClean="0"/>
              <a:t> instructions</a:t>
            </a:r>
          </a:p>
          <a:p>
            <a:pPr lvl="1"/>
            <a:r>
              <a:rPr lang="en-US" dirty="0" smtClean="0"/>
              <a:t>synchronization in their own region</a:t>
            </a:r>
          </a:p>
          <a:p>
            <a:pPr lvl="1"/>
            <a:r>
              <a:rPr lang="en-US" dirty="0" smtClean="0"/>
              <a:t>no speculative memory accesses</a:t>
            </a:r>
          </a:p>
          <a:p>
            <a:r>
              <a:rPr lang="en-US" dirty="0" err="1" smtClean="0"/>
              <a:t>DRF</a:t>
            </a:r>
            <a:r>
              <a:rPr lang="en-US" i="1" dirty="0" err="1" smtClean="0"/>
              <a:t>x</a:t>
            </a:r>
            <a:r>
              <a:rPr lang="en-US" dirty="0" smtClean="0"/>
              <a:t> Execution Environment</a:t>
            </a:r>
          </a:p>
          <a:p>
            <a:pPr lvl="1"/>
            <a:r>
              <a:rPr lang="en-US" dirty="0" smtClean="0"/>
              <a:t>trap on conflicting accesses in concurrent regions</a:t>
            </a:r>
          </a:p>
          <a:p>
            <a:pPr lvl="1"/>
            <a:r>
              <a:rPr lang="en-US" dirty="0" smtClean="0"/>
              <a:t>global order on region fences</a:t>
            </a:r>
          </a:p>
          <a:p>
            <a:pPr lvl="1"/>
            <a:r>
              <a:rPr lang="en-US" dirty="0" smtClean="0"/>
              <a:t>memory order consistent with fence order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compiler requirements</a:t>
            </a:r>
          </a:p>
          <a:p>
            <a:pPr lvl="1"/>
            <a:r>
              <a:rPr lang="en-US" dirty="0" smtClean="0"/>
              <a:t>how program is split into regions</a:t>
            </a:r>
          </a:p>
          <a:p>
            <a:pPr lvl="1"/>
            <a:r>
              <a:rPr lang="en-US" dirty="0" smtClean="0"/>
              <a:t>permitted optimizations</a:t>
            </a:r>
          </a:p>
          <a:p>
            <a:pPr lvl="2"/>
            <a:r>
              <a:rPr lang="en-US" dirty="0" smtClean="0"/>
              <a:t>all non-speculative, sequentially valid optimizations</a:t>
            </a:r>
          </a:p>
          <a:p>
            <a:r>
              <a:rPr lang="en-US" dirty="0" smtClean="0"/>
              <a:t>execution environment requirements</a:t>
            </a:r>
          </a:p>
          <a:p>
            <a:pPr lvl="1"/>
            <a:r>
              <a:rPr lang="en-US" dirty="0" smtClean="0"/>
              <a:t>when conflict may/must be reported</a:t>
            </a:r>
          </a:p>
          <a:p>
            <a:pPr lvl="1"/>
            <a:r>
              <a:rPr lang="en-US" dirty="0" smtClean="0"/>
              <a:t>memory orderings allowed </a:t>
            </a:r>
            <a:r>
              <a:rPr lang="en-US" dirty="0" err="1" smtClean="0"/>
              <a:t>w.r.t</a:t>
            </a:r>
            <a:r>
              <a:rPr lang="en-US" dirty="0" smtClean="0"/>
              <a:t>. fences</a:t>
            </a:r>
          </a:p>
          <a:p>
            <a:r>
              <a:rPr lang="en-US" dirty="0" smtClean="0"/>
              <a:t>prove</a:t>
            </a:r>
          </a:p>
          <a:p>
            <a:pPr lvl="1"/>
            <a:r>
              <a:rPr lang="en-US" dirty="0" smtClean="0"/>
              <a:t>no MM exception ⇒ SC behavior for source program</a:t>
            </a:r>
          </a:p>
          <a:p>
            <a:pPr lvl="1"/>
            <a:r>
              <a:rPr lang="en-US" dirty="0" smtClean="0"/>
              <a:t>MM exception ⇒ data race in source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5967E-2257-2449-9778-D5E2C29CB91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0</TotalTime>
  <Words>996</Words>
  <Application>Microsoft Office PowerPoint</Application>
  <PresentationFormat>On-screen Show (4:3)</PresentationFormat>
  <Paragraphs>277</Paragraphs>
  <Slides>22</Slides>
  <Notes>21</Notes>
  <HiddenSlides>8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DRFx </vt:lpstr>
      <vt:lpstr>State of the Art: SC for Data Race Free Memory Models</vt:lpstr>
      <vt:lpstr>Program Behavior under DRF0</vt:lpstr>
      <vt:lpstr>Deficiencies of DRF0</vt:lpstr>
      <vt:lpstr>Our Solution: The DRFx Memory Model</vt:lpstr>
      <vt:lpstr>DRFx Allows Relaxed Data Race Detection</vt:lpstr>
      <vt:lpstr>Detecting an SC Violation </vt:lpstr>
      <vt:lpstr>DRFx Compiler and Runtime Requirements</vt:lpstr>
      <vt:lpstr>Formalization</vt:lpstr>
      <vt:lpstr>Efficient &amp; Simple Conflict Detection</vt:lpstr>
      <vt:lpstr>Compiler Implementation</vt:lpstr>
      <vt:lpstr>DRFx  Overhead on Parsec Benchmarks</vt:lpstr>
      <vt:lpstr>Related Work</vt:lpstr>
      <vt:lpstr>DRFx Conclusion</vt:lpstr>
      <vt:lpstr>Contributions</vt:lpstr>
      <vt:lpstr>DRFx Guarantees</vt:lpstr>
      <vt:lpstr>DRFx allows a range of implementations</vt:lpstr>
      <vt:lpstr>Detecting an SC Violation</vt:lpstr>
      <vt:lpstr>Regions Facilitate DRFx Implementation</vt:lpstr>
      <vt:lpstr>Establishing the DRFx Guarantees</vt:lpstr>
      <vt:lpstr>DRFx Hardware Design</vt:lpstr>
      <vt:lpstr>DRFx  Overhead on Parsec Benchmarks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2010-06-17T20:39:46Z</dcterms:created>
  <dcterms:modified xsi:type="dcterms:W3CDTF">2010-06-17T20:40:18Z</dcterms:modified>
</cp:coreProperties>
</file>